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8" r:id="rId1"/>
  </p:sldMasterIdLst>
  <p:notesMasterIdLst>
    <p:notesMasterId r:id="rId120"/>
  </p:notesMasterIdLst>
  <p:sldIdLst>
    <p:sldId id="257" r:id="rId2"/>
    <p:sldId id="435" r:id="rId3"/>
    <p:sldId id="436" r:id="rId4"/>
    <p:sldId id="437" r:id="rId5"/>
    <p:sldId id="438" r:id="rId6"/>
    <p:sldId id="439" r:id="rId7"/>
    <p:sldId id="440" r:id="rId8"/>
    <p:sldId id="259" r:id="rId9"/>
    <p:sldId id="394" r:id="rId10"/>
    <p:sldId id="392" r:id="rId11"/>
    <p:sldId id="391" r:id="rId12"/>
    <p:sldId id="393" r:id="rId13"/>
    <p:sldId id="395" r:id="rId14"/>
    <p:sldId id="311" r:id="rId15"/>
    <p:sldId id="260" r:id="rId16"/>
    <p:sldId id="261" r:id="rId17"/>
    <p:sldId id="381" r:id="rId18"/>
    <p:sldId id="382" r:id="rId19"/>
    <p:sldId id="383" r:id="rId20"/>
    <p:sldId id="384" r:id="rId21"/>
    <p:sldId id="385" r:id="rId22"/>
    <p:sldId id="387" r:id="rId23"/>
    <p:sldId id="388" r:id="rId24"/>
    <p:sldId id="389" r:id="rId25"/>
    <p:sldId id="336" r:id="rId26"/>
    <p:sldId id="390" r:id="rId27"/>
    <p:sldId id="267" r:id="rId28"/>
    <p:sldId id="268" r:id="rId29"/>
    <p:sldId id="269" r:id="rId30"/>
    <p:sldId id="270" r:id="rId31"/>
    <p:sldId id="271" r:id="rId32"/>
    <p:sldId id="331" r:id="rId33"/>
    <p:sldId id="326" r:id="rId34"/>
    <p:sldId id="329" r:id="rId35"/>
    <p:sldId id="327" r:id="rId36"/>
    <p:sldId id="328" r:id="rId37"/>
    <p:sldId id="398" r:id="rId38"/>
    <p:sldId id="312" r:id="rId39"/>
    <p:sldId id="313" r:id="rId40"/>
    <p:sldId id="314" r:id="rId41"/>
    <p:sldId id="316" r:id="rId42"/>
    <p:sldId id="318" r:id="rId43"/>
    <p:sldId id="319" r:id="rId44"/>
    <p:sldId id="320" r:id="rId45"/>
    <p:sldId id="321" r:id="rId46"/>
    <p:sldId id="322" r:id="rId47"/>
    <p:sldId id="323" r:id="rId48"/>
    <p:sldId id="345" r:id="rId49"/>
    <p:sldId id="346" r:id="rId50"/>
    <p:sldId id="347" r:id="rId51"/>
    <p:sldId id="349" r:id="rId52"/>
    <p:sldId id="330" r:id="rId53"/>
    <p:sldId id="396" r:id="rId54"/>
    <p:sldId id="274" r:id="rId55"/>
    <p:sldId id="324" r:id="rId56"/>
    <p:sldId id="325" r:id="rId57"/>
    <p:sldId id="332" r:id="rId58"/>
    <p:sldId id="333" r:id="rId59"/>
    <p:sldId id="334" r:id="rId60"/>
    <p:sldId id="276" r:id="rId61"/>
    <p:sldId id="277" r:id="rId62"/>
    <p:sldId id="335" r:id="rId63"/>
    <p:sldId id="397" r:id="rId64"/>
    <p:sldId id="399" r:id="rId65"/>
    <p:sldId id="400" r:id="rId66"/>
    <p:sldId id="441" r:id="rId67"/>
    <p:sldId id="442" r:id="rId68"/>
    <p:sldId id="443" r:id="rId69"/>
    <p:sldId id="280" r:id="rId70"/>
    <p:sldId id="341" r:id="rId71"/>
    <p:sldId id="340" r:id="rId72"/>
    <p:sldId id="343" r:id="rId73"/>
    <p:sldId id="281" r:id="rId74"/>
    <p:sldId id="338" r:id="rId75"/>
    <p:sldId id="301" r:id="rId76"/>
    <p:sldId id="300" r:id="rId77"/>
    <p:sldId id="302" r:id="rId78"/>
    <p:sldId id="303" r:id="rId79"/>
    <p:sldId id="304" r:id="rId80"/>
    <p:sldId id="305" r:id="rId81"/>
    <p:sldId id="306" r:id="rId82"/>
    <p:sldId id="358" r:id="rId83"/>
    <p:sldId id="444" r:id="rId84"/>
    <p:sldId id="445" r:id="rId85"/>
    <p:sldId id="359" r:id="rId86"/>
    <p:sldId id="367" r:id="rId87"/>
    <p:sldId id="361" r:id="rId88"/>
    <p:sldId id="370" r:id="rId89"/>
    <p:sldId id="365" r:id="rId90"/>
    <p:sldId id="366" r:id="rId91"/>
    <p:sldId id="369" r:id="rId92"/>
    <p:sldId id="446" r:id="rId93"/>
    <p:sldId id="362" r:id="rId94"/>
    <p:sldId id="424" r:id="rId95"/>
    <p:sldId id="425" r:id="rId96"/>
    <p:sldId id="401" r:id="rId97"/>
    <p:sldId id="405" r:id="rId98"/>
    <p:sldId id="426" r:id="rId99"/>
    <p:sldId id="427" r:id="rId100"/>
    <p:sldId id="428" r:id="rId101"/>
    <p:sldId id="429" r:id="rId102"/>
    <p:sldId id="406" r:id="rId103"/>
    <p:sldId id="433" r:id="rId104"/>
    <p:sldId id="431" r:id="rId105"/>
    <p:sldId id="432" r:id="rId106"/>
    <p:sldId id="407" r:id="rId107"/>
    <p:sldId id="451" r:id="rId108"/>
    <p:sldId id="450" r:id="rId109"/>
    <p:sldId id="430" r:id="rId110"/>
    <p:sldId id="411" r:id="rId111"/>
    <p:sldId id="449" r:id="rId112"/>
    <p:sldId id="412" r:id="rId113"/>
    <p:sldId id="418" r:id="rId114"/>
    <p:sldId id="419" r:id="rId115"/>
    <p:sldId id="421" r:id="rId116"/>
    <p:sldId id="402" r:id="rId117"/>
    <p:sldId id="422" r:id="rId118"/>
    <p:sldId id="423" r:id="rId1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4626"/>
  </p:normalViewPr>
  <p:slideViewPr>
    <p:cSldViewPr>
      <p:cViewPr varScale="1">
        <p:scale>
          <a:sx n="121" d="100"/>
          <a:sy n="121" d="100"/>
        </p:scale>
        <p:origin x="189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3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tableStyles" Target="tableStyle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presProps" Target="pres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47E1E7-0FA0-45FF-A385-F339740D5266}" type="doc">
      <dgm:prSet loTypeId="urn:microsoft.com/office/officeart/2005/8/layout/radial6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541FE8-CFCF-4A11-A71F-E3B0CF780DBC}">
      <dgm:prSet phldrT="[Text]"/>
      <dgm:spPr/>
      <dgm:t>
        <a:bodyPr/>
        <a:lstStyle/>
        <a:p>
          <a:r>
            <a:rPr lang="sk-SK" dirty="0"/>
            <a:t>Nabitá častica</a:t>
          </a:r>
          <a:endParaRPr lang="en-US" dirty="0"/>
        </a:p>
      </dgm:t>
    </dgm:pt>
    <dgm:pt modelId="{87779A90-26A5-4926-91F8-A6D90A6AEEFD}" type="parTrans" cxnId="{7C355A20-3E1D-4D6B-B76C-0795D826C653}">
      <dgm:prSet/>
      <dgm:spPr/>
      <dgm:t>
        <a:bodyPr/>
        <a:lstStyle/>
        <a:p>
          <a:endParaRPr lang="en-US"/>
        </a:p>
      </dgm:t>
    </dgm:pt>
    <dgm:pt modelId="{226C27D9-0442-4057-B758-AC970B30F7DC}" type="sibTrans" cxnId="{7C355A20-3E1D-4D6B-B76C-0795D826C653}">
      <dgm:prSet/>
      <dgm:spPr/>
      <dgm:t>
        <a:bodyPr/>
        <a:lstStyle/>
        <a:p>
          <a:endParaRPr lang="en-US"/>
        </a:p>
      </dgm:t>
    </dgm:pt>
    <dgm:pt modelId="{44A79ADB-0695-4C88-B27D-9A55A2C15B38}">
      <dgm:prSet phldrT="[Text]"/>
      <dgm:spPr/>
      <dgm:t>
        <a:bodyPr/>
        <a:lstStyle/>
        <a:p>
          <a:r>
            <a:rPr lang="sk-SK" dirty="0"/>
            <a:t>Brzdné žiarenie</a:t>
          </a:r>
          <a:endParaRPr lang="en-US" dirty="0"/>
        </a:p>
      </dgm:t>
    </dgm:pt>
    <dgm:pt modelId="{0B40990E-F47C-4A62-AE02-FEE42D4B7D1C}" type="parTrans" cxnId="{9EB886CE-8D6B-4687-A1A7-BE6BFECF96A3}">
      <dgm:prSet/>
      <dgm:spPr/>
      <dgm:t>
        <a:bodyPr/>
        <a:lstStyle/>
        <a:p>
          <a:endParaRPr lang="en-US"/>
        </a:p>
      </dgm:t>
    </dgm:pt>
    <dgm:pt modelId="{83917285-D141-4DA8-BEE2-8E6F72BFD0C1}" type="sibTrans" cxnId="{9EB886CE-8D6B-4687-A1A7-BE6BFECF96A3}">
      <dgm:prSet/>
      <dgm:spPr/>
      <dgm:t>
        <a:bodyPr/>
        <a:lstStyle/>
        <a:p>
          <a:endParaRPr lang="en-US"/>
        </a:p>
      </dgm:t>
    </dgm:pt>
    <dgm:pt modelId="{BE9E5814-8A32-4AEE-81AE-CA496E869815}">
      <dgm:prSet phldrT="[Text]"/>
      <dgm:spPr/>
      <dgm:t>
        <a:bodyPr/>
        <a:lstStyle/>
        <a:p>
          <a:r>
            <a:rPr lang="sk-SK" dirty="0"/>
            <a:t>Excitácia</a:t>
          </a:r>
          <a:endParaRPr lang="en-US" dirty="0"/>
        </a:p>
      </dgm:t>
    </dgm:pt>
    <dgm:pt modelId="{84D8C469-63CA-46A9-92BA-EE4F58E0D858}" type="parTrans" cxnId="{ED1243A9-EFB4-4A02-9803-BAD016B74753}">
      <dgm:prSet/>
      <dgm:spPr/>
      <dgm:t>
        <a:bodyPr/>
        <a:lstStyle/>
        <a:p>
          <a:endParaRPr lang="en-US"/>
        </a:p>
      </dgm:t>
    </dgm:pt>
    <dgm:pt modelId="{DA917941-CA55-424A-9871-82625FBA18EA}" type="sibTrans" cxnId="{ED1243A9-EFB4-4A02-9803-BAD016B74753}">
      <dgm:prSet/>
      <dgm:spPr/>
      <dgm:t>
        <a:bodyPr/>
        <a:lstStyle/>
        <a:p>
          <a:endParaRPr lang="en-US"/>
        </a:p>
      </dgm:t>
    </dgm:pt>
    <dgm:pt modelId="{327F0202-63EA-425C-AFE7-0FFFF865B8D2}">
      <dgm:prSet phldrT="[Text]"/>
      <dgm:spPr/>
      <dgm:t>
        <a:bodyPr/>
        <a:lstStyle/>
        <a:p>
          <a:r>
            <a:rPr lang="sk-SK" dirty="0"/>
            <a:t>Čerenkovove žiarenie</a:t>
          </a:r>
          <a:endParaRPr lang="en-US" dirty="0"/>
        </a:p>
      </dgm:t>
    </dgm:pt>
    <dgm:pt modelId="{E2DF6282-A1ED-45DD-83F9-CA8185EB7381}" type="parTrans" cxnId="{3AAC3B93-E5F0-4CC3-8F67-F8AEB985481C}">
      <dgm:prSet/>
      <dgm:spPr/>
      <dgm:t>
        <a:bodyPr/>
        <a:lstStyle/>
        <a:p>
          <a:endParaRPr lang="en-US"/>
        </a:p>
      </dgm:t>
    </dgm:pt>
    <dgm:pt modelId="{42FAC0CB-C0A5-4271-97F6-91FA266AE26A}" type="sibTrans" cxnId="{3AAC3B93-E5F0-4CC3-8F67-F8AEB985481C}">
      <dgm:prSet/>
      <dgm:spPr/>
      <dgm:t>
        <a:bodyPr/>
        <a:lstStyle/>
        <a:p>
          <a:endParaRPr lang="en-US"/>
        </a:p>
      </dgm:t>
    </dgm:pt>
    <dgm:pt modelId="{65B6CCC4-FF1F-4657-8DDD-733264EB5331}">
      <dgm:prSet phldrT="[Text]"/>
      <dgm:spPr/>
      <dgm:t>
        <a:bodyPr/>
        <a:lstStyle/>
        <a:p>
          <a:r>
            <a:rPr lang="sk-SK" dirty="0"/>
            <a:t>Ionizácia</a:t>
          </a:r>
          <a:endParaRPr lang="en-US" dirty="0"/>
        </a:p>
      </dgm:t>
    </dgm:pt>
    <dgm:pt modelId="{1A198D4B-F884-4DAD-BD98-F442805B4D44}" type="parTrans" cxnId="{1D9D36F6-AF13-4A8E-81A8-373FD11CC28C}">
      <dgm:prSet/>
      <dgm:spPr/>
      <dgm:t>
        <a:bodyPr/>
        <a:lstStyle/>
        <a:p>
          <a:endParaRPr lang="en-US"/>
        </a:p>
      </dgm:t>
    </dgm:pt>
    <dgm:pt modelId="{92F46290-D9FE-411C-A5D4-5C80C2E295E1}" type="sibTrans" cxnId="{1D9D36F6-AF13-4A8E-81A8-373FD11CC28C}">
      <dgm:prSet/>
      <dgm:spPr/>
      <dgm:t>
        <a:bodyPr/>
        <a:lstStyle/>
        <a:p>
          <a:endParaRPr lang="en-US"/>
        </a:p>
      </dgm:t>
    </dgm:pt>
    <dgm:pt modelId="{F70BAE63-3273-4E30-8EE0-1B8F7B847457}">
      <dgm:prSet phldrT="[Text]"/>
      <dgm:spPr/>
      <dgm:t>
        <a:bodyPr/>
        <a:lstStyle/>
        <a:p>
          <a:r>
            <a:rPr lang="sk-SK" dirty="0"/>
            <a:t>Jadrové realcie</a:t>
          </a:r>
          <a:endParaRPr lang="en-US" dirty="0"/>
        </a:p>
      </dgm:t>
    </dgm:pt>
    <dgm:pt modelId="{86A9D178-DA3A-4FF0-AE4A-CEB1FE8DBA16}" type="parTrans" cxnId="{6F7C9152-B5C1-44B1-AB1B-4FB588527163}">
      <dgm:prSet/>
      <dgm:spPr/>
      <dgm:t>
        <a:bodyPr/>
        <a:lstStyle/>
        <a:p>
          <a:endParaRPr lang="en-US"/>
        </a:p>
      </dgm:t>
    </dgm:pt>
    <dgm:pt modelId="{F0F50BE2-2663-4C81-B4A0-AB55D5AA49B5}" type="sibTrans" cxnId="{6F7C9152-B5C1-44B1-AB1B-4FB588527163}">
      <dgm:prSet/>
      <dgm:spPr/>
      <dgm:t>
        <a:bodyPr/>
        <a:lstStyle/>
        <a:p>
          <a:endParaRPr lang="en-US"/>
        </a:p>
      </dgm:t>
    </dgm:pt>
    <dgm:pt modelId="{61AF4547-E93E-489C-A54E-91C0FCF948A0}" type="pres">
      <dgm:prSet presAssocID="{B847E1E7-0FA0-45FF-A385-F339740D526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2CF0726-B6F8-4D86-B81E-6901951B22C5}" type="pres">
      <dgm:prSet presAssocID="{04541FE8-CFCF-4A11-A71F-E3B0CF780DBC}" presName="centerShape" presStyleLbl="node0" presStyleIdx="0" presStyleCnt="1"/>
      <dgm:spPr/>
    </dgm:pt>
    <dgm:pt modelId="{ADF8D4C9-29E6-4F3B-BF2A-0EC7DE252C78}" type="pres">
      <dgm:prSet presAssocID="{44A79ADB-0695-4C88-B27D-9A55A2C15B38}" presName="node" presStyleLbl="node1" presStyleIdx="0" presStyleCnt="5">
        <dgm:presLayoutVars>
          <dgm:bulletEnabled val="1"/>
        </dgm:presLayoutVars>
      </dgm:prSet>
      <dgm:spPr/>
    </dgm:pt>
    <dgm:pt modelId="{270C6511-4B79-4262-9F1A-7DC279FD657F}" type="pres">
      <dgm:prSet presAssocID="{44A79ADB-0695-4C88-B27D-9A55A2C15B38}" presName="dummy" presStyleCnt="0"/>
      <dgm:spPr/>
    </dgm:pt>
    <dgm:pt modelId="{8D451063-3818-46C5-A23E-ECEC2B850244}" type="pres">
      <dgm:prSet presAssocID="{83917285-D141-4DA8-BEE2-8E6F72BFD0C1}" presName="sibTrans" presStyleLbl="sibTrans2D1" presStyleIdx="0" presStyleCnt="5"/>
      <dgm:spPr/>
    </dgm:pt>
    <dgm:pt modelId="{D8C45301-023C-4F93-A668-6289759A7D15}" type="pres">
      <dgm:prSet presAssocID="{BE9E5814-8A32-4AEE-81AE-CA496E869815}" presName="node" presStyleLbl="node1" presStyleIdx="1" presStyleCnt="5">
        <dgm:presLayoutVars>
          <dgm:bulletEnabled val="1"/>
        </dgm:presLayoutVars>
      </dgm:prSet>
      <dgm:spPr/>
    </dgm:pt>
    <dgm:pt modelId="{D3EF6178-EE40-423E-8411-2F2EB5F02FB9}" type="pres">
      <dgm:prSet presAssocID="{BE9E5814-8A32-4AEE-81AE-CA496E869815}" presName="dummy" presStyleCnt="0"/>
      <dgm:spPr/>
    </dgm:pt>
    <dgm:pt modelId="{58B11FCD-1D04-424B-9CC2-376953C338AE}" type="pres">
      <dgm:prSet presAssocID="{DA917941-CA55-424A-9871-82625FBA18EA}" presName="sibTrans" presStyleLbl="sibTrans2D1" presStyleIdx="1" presStyleCnt="5"/>
      <dgm:spPr/>
    </dgm:pt>
    <dgm:pt modelId="{5C0026DD-0C81-4912-9F72-F4D980A6D352}" type="pres">
      <dgm:prSet presAssocID="{327F0202-63EA-425C-AFE7-0FFFF865B8D2}" presName="node" presStyleLbl="node1" presStyleIdx="2" presStyleCnt="5">
        <dgm:presLayoutVars>
          <dgm:bulletEnabled val="1"/>
        </dgm:presLayoutVars>
      </dgm:prSet>
      <dgm:spPr/>
    </dgm:pt>
    <dgm:pt modelId="{AFB8A629-C71D-43D5-ADAA-BA7EF8ABD10B}" type="pres">
      <dgm:prSet presAssocID="{327F0202-63EA-425C-AFE7-0FFFF865B8D2}" presName="dummy" presStyleCnt="0"/>
      <dgm:spPr/>
    </dgm:pt>
    <dgm:pt modelId="{EE13D007-2824-4C3B-8244-2A6B748F2209}" type="pres">
      <dgm:prSet presAssocID="{42FAC0CB-C0A5-4271-97F6-91FA266AE26A}" presName="sibTrans" presStyleLbl="sibTrans2D1" presStyleIdx="2" presStyleCnt="5"/>
      <dgm:spPr/>
    </dgm:pt>
    <dgm:pt modelId="{905202FB-685F-447B-A27B-431AE7415164}" type="pres">
      <dgm:prSet presAssocID="{65B6CCC4-FF1F-4657-8DDD-733264EB5331}" presName="node" presStyleLbl="node1" presStyleIdx="3" presStyleCnt="5">
        <dgm:presLayoutVars>
          <dgm:bulletEnabled val="1"/>
        </dgm:presLayoutVars>
      </dgm:prSet>
      <dgm:spPr/>
    </dgm:pt>
    <dgm:pt modelId="{67A8B42D-9C9D-4755-8875-D01EE91DAE64}" type="pres">
      <dgm:prSet presAssocID="{65B6CCC4-FF1F-4657-8DDD-733264EB5331}" presName="dummy" presStyleCnt="0"/>
      <dgm:spPr/>
    </dgm:pt>
    <dgm:pt modelId="{33DA6358-933E-4C9B-806E-BAF0A311BEBC}" type="pres">
      <dgm:prSet presAssocID="{92F46290-D9FE-411C-A5D4-5C80C2E295E1}" presName="sibTrans" presStyleLbl="sibTrans2D1" presStyleIdx="3" presStyleCnt="5"/>
      <dgm:spPr/>
    </dgm:pt>
    <dgm:pt modelId="{FBE7AAAD-67BD-4EE5-92A8-8FE85149EDAE}" type="pres">
      <dgm:prSet presAssocID="{F70BAE63-3273-4E30-8EE0-1B8F7B847457}" presName="node" presStyleLbl="node1" presStyleIdx="4" presStyleCnt="5">
        <dgm:presLayoutVars>
          <dgm:bulletEnabled val="1"/>
        </dgm:presLayoutVars>
      </dgm:prSet>
      <dgm:spPr/>
    </dgm:pt>
    <dgm:pt modelId="{0A8C979A-F4E2-4E9D-B0F8-45F74AABB003}" type="pres">
      <dgm:prSet presAssocID="{F70BAE63-3273-4E30-8EE0-1B8F7B847457}" presName="dummy" presStyleCnt="0"/>
      <dgm:spPr/>
    </dgm:pt>
    <dgm:pt modelId="{C690CA44-97D4-4D45-9360-CCFC521C9E30}" type="pres">
      <dgm:prSet presAssocID="{F0F50BE2-2663-4C81-B4A0-AB55D5AA49B5}" presName="sibTrans" presStyleLbl="sibTrans2D1" presStyleIdx="4" presStyleCnt="5"/>
      <dgm:spPr/>
    </dgm:pt>
  </dgm:ptLst>
  <dgm:cxnLst>
    <dgm:cxn modelId="{6C22E50B-2348-4323-846A-59CA7C98A5FA}" type="presOf" srcId="{44A79ADB-0695-4C88-B27D-9A55A2C15B38}" destId="{ADF8D4C9-29E6-4F3B-BF2A-0EC7DE252C78}" srcOrd="0" destOrd="0" presId="urn:microsoft.com/office/officeart/2005/8/layout/radial6"/>
    <dgm:cxn modelId="{F2AA941F-1630-4344-85FC-A7FF97D50E86}" type="presOf" srcId="{B847E1E7-0FA0-45FF-A385-F339740D5266}" destId="{61AF4547-E93E-489C-A54E-91C0FCF948A0}" srcOrd="0" destOrd="0" presId="urn:microsoft.com/office/officeart/2005/8/layout/radial6"/>
    <dgm:cxn modelId="{7C355A20-3E1D-4D6B-B76C-0795D826C653}" srcId="{B847E1E7-0FA0-45FF-A385-F339740D5266}" destId="{04541FE8-CFCF-4A11-A71F-E3B0CF780DBC}" srcOrd="0" destOrd="0" parTransId="{87779A90-26A5-4926-91F8-A6D90A6AEEFD}" sibTransId="{226C27D9-0442-4057-B758-AC970B30F7DC}"/>
    <dgm:cxn modelId="{5AE1C131-7916-4617-87AB-393416A62C75}" type="presOf" srcId="{327F0202-63EA-425C-AFE7-0FFFF865B8D2}" destId="{5C0026DD-0C81-4912-9F72-F4D980A6D352}" srcOrd="0" destOrd="0" presId="urn:microsoft.com/office/officeart/2005/8/layout/radial6"/>
    <dgm:cxn modelId="{6F7C9152-B5C1-44B1-AB1B-4FB588527163}" srcId="{04541FE8-CFCF-4A11-A71F-E3B0CF780DBC}" destId="{F70BAE63-3273-4E30-8EE0-1B8F7B847457}" srcOrd="4" destOrd="0" parTransId="{86A9D178-DA3A-4FF0-AE4A-CEB1FE8DBA16}" sibTransId="{F0F50BE2-2663-4C81-B4A0-AB55D5AA49B5}"/>
    <dgm:cxn modelId="{8055FB53-EF7C-4396-ADB8-665A25EA27E3}" type="presOf" srcId="{92F46290-D9FE-411C-A5D4-5C80C2E295E1}" destId="{33DA6358-933E-4C9B-806E-BAF0A311BEBC}" srcOrd="0" destOrd="0" presId="urn:microsoft.com/office/officeart/2005/8/layout/radial6"/>
    <dgm:cxn modelId="{9C627054-8D68-48DB-B776-37BE06307A4B}" type="presOf" srcId="{65B6CCC4-FF1F-4657-8DDD-733264EB5331}" destId="{905202FB-685F-447B-A27B-431AE7415164}" srcOrd="0" destOrd="0" presId="urn:microsoft.com/office/officeart/2005/8/layout/radial6"/>
    <dgm:cxn modelId="{CEA38978-E435-4FA4-A2F9-8094E709C9F2}" type="presOf" srcId="{F70BAE63-3273-4E30-8EE0-1B8F7B847457}" destId="{FBE7AAAD-67BD-4EE5-92A8-8FE85149EDAE}" srcOrd="0" destOrd="0" presId="urn:microsoft.com/office/officeart/2005/8/layout/radial6"/>
    <dgm:cxn modelId="{3AAC3B93-E5F0-4CC3-8F67-F8AEB985481C}" srcId="{04541FE8-CFCF-4A11-A71F-E3B0CF780DBC}" destId="{327F0202-63EA-425C-AFE7-0FFFF865B8D2}" srcOrd="2" destOrd="0" parTransId="{E2DF6282-A1ED-45DD-83F9-CA8185EB7381}" sibTransId="{42FAC0CB-C0A5-4271-97F6-91FA266AE26A}"/>
    <dgm:cxn modelId="{1768F699-0B4B-41C1-BD62-0929C976EE8A}" type="presOf" srcId="{42FAC0CB-C0A5-4271-97F6-91FA266AE26A}" destId="{EE13D007-2824-4C3B-8244-2A6B748F2209}" srcOrd="0" destOrd="0" presId="urn:microsoft.com/office/officeart/2005/8/layout/radial6"/>
    <dgm:cxn modelId="{70E25D9A-B494-4727-9FD0-42D26D89681A}" type="presOf" srcId="{BE9E5814-8A32-4AEE-81AE-CA496E869815}" destId="{D8C45301-023C-4F93-A668-6289759A7D15}" srcOrd="0" destOrd="0" presId="urn:microsoft.com/office/officeart/2005/8/layout/radial6"/>
    <dgm:cxn modelId="{ED1243A9-EFB4-4A02-9803-BAD016B74753}" srcId="{04541FE8-CFCF-4A11-A71F-E3B0CF780DBC}" destId="{BE9E5814-8A32-4AEE-81AE-CA496E869815}" srcOrd="1" destOrd="0" parTransId="{84D8C469-63CA-46A9-92BA-EE4F58E0D858}" sibTransId="{DA917941-CA55-424A-9871-82625FBA18EA}"/>
    <dgm:cxn modelId="{7821D8AA-FDB8-4AF7-8ECF-084382B6EC5B}" type="presOf" srcId="{DA917941-CA55-424A-9871-82625FBA18EA}" destId="{58B11FCD-1D04-424B-9CC2-376953C338AE}" srcOrd="0" destOrd="0" presId="urn:microsoft.com/office/officeart/2005/8/layout/radial6"/>
    <dgm:cxn modelId="{62AE88B9-06D8-4E9D-9D79-9BB3CED52A18}" type="presOf" srcId="{04541FE8-CFCF-4A11-A71F-E3B0CF780DBC}" destId="{32CF0726-B6F8-4D86-B81E-6901951B22C5}" srcOrd="0" destOrd="0" presId="urn:microsoft.com/office/officeart/2005/8/layout/radial6"/>
    <dgm:cxn modelId="{9EB886CE-8D6B-4687-A1A7-BE6BFECF96A3}" srcId="{04541FE8-CFCF-4A11-A71F-E3B0CF780DBC}" destId="{44A79ADB-0695-4C88-B27D-9A55A2C15B38}" srcOrd="0" destOrd="0" parTransId="{0B40990E-F47C-4A62-AE02-FEE42D4B7D1C}" sibTransId="{83917285-D141-4DA8-BEE2-8E6F72BFD0C1}"/>
    <dgm:cxn modelId="{B44C50D4-DB5E-47A2-96DA-BF93BA54133C}" type="presOf" srcId="{83917285-D141-4DA8-BEE2-8E6F72BFD0C1}" destId="{8D451063-3818-46C5-A23E-ECEC2B850244}" srcOrd="0" destOrd="0" presId="urn:microsoft.com/office/officeart/2005/8/layout/radial6"/>
    <dgm:cxn modelId="{1D9D36F6-AF13-4A8E-81A8-373FD11CC28C}" srcId="{04541FE8-CFCF-4A11-A71F-E3B0CF780DBC}" destId="{65B6CCC4-FF1F-4657-8DDD-733264EB5331}" srcOrd="3" destOrd="0" parTransId="{1A198D4B-F884-4DAD-BD98-F442805B4D44}" sibTransId="{92F46290-D9FE-411C-A5D4-5C80C2E295E1}"/>
    <dgm:cxn modelId="{60F61EF7-9DE2-430D-84B4-D5D75AA441D4}" type="presOf" srcId="{F0F50BE2-2663-4C81-B4A0-AB55D5AA49B5}" destId="{C690CA44-97D4-4D45-9360-CCFC521C9E30}" srcOrd="0" destOrd="0" presId="urn:microsoft.com/office/officeart/2005/8/layout/radial6"/>
    <dgm:cxn modelId="{0684352D-F6BF-4E68-A564-AA33BAF5EB1F}" type="presParOf" srcId="{61AF4547-E93E-489C-A54E-91C0FCF948A0}" destId="{32CF0726-B6F8-4D86-B81E-6901951B22C5}" srcOrd="0" destOrd="0" presId="urn:microsoft.com/office/officeart/2005/8/layout/radial6"/>
    <dgm:cxn modelId="{56356138-362A-4FF0-8262-66FBE27C8D93}" type="presParOf" srcId="{61AF4547-E93E-489C-A54E-91C0FCF948A0}" destId="{ADF8D4C9-29E6-4F3B-BF2A-0EC7DE252C78}" srcOrd="1" destOrd="0" presId="urn:microsoft.com/office/officeart/2005/8/layout/radial6"/>
    <dgm:cxn modelId="{B153C05F-C51F-4F2A-98B6-65CA70099A96}" type="presParOf" srcId="{61AF4547-E93E-489C-A54E-91C0FCF948A0}" destId="{270C6511-4B79-4262-9F1A-7DC279FD657F}" srcOrd="2" destOrd="0" presId="urn:microsoft.com/office/officeart/2005/8/layout/radial6"/>
    <dgm:cxn modelId="{4DFC0EAB-8CDD-4889-A2FD-F52B11083CC6}" type="presParOf" srcId="{61AF4547-E93E-489C-A54E-91C0FCF948A0}" destId="{8D451063-3818-46C5-A23E-ECEC2B850244}" srcOrd="3" destOrd="0" presId="urn:microsoft.com/office/officeart/2005/8/layout/radial6"/>
    <dgm:cxn modelId="{E9968D12-80F6-4DDA-88A3-683881C49FA2}" type="presParOf" srcId="{61AF4547-E93E-489C-A54E-91C0FCF948A0}" destId="{D8C45301-023C-4F93-A668-6289759A7D15}" srcOrd="4" destOrd="0" presId="urn:microsoft.com/office/officeart/2005/8/layout/radial6"/>
    <dgm:cxn modelId="{A5F67712-8AB4-451B-B162-3F51832AA158}" type="presParOf" srcId="{61AF4547-E93E-489C-A54E-91C0FCF948A0}" destId="{D3EF6178-EE40-423E-8411-2F2EB5F02FB9}" srcOrd="5" destOrd="0" presId="urn:microsoft.com/office/officeart/2005/8/layout/radial6"/>
    <dgm:cxn modelId="{2237F969-37E4-49E2-ABAC-9D12A0E2CC95}" type="presParOf" srcId="{61AF4547-E93E-489C-A54E-91C0FCF948A0}" destId="{58B11FCD-1D04-424B-9CC2-376953C338AE}" srcOrd="6" destOrd="0" presId="urn:microsoft.com/office/officeart/2005/8/layout/radial6"/>
    <dgm:cxn modelId="{86C12007-EBF4-4C29-AB7E-167D10BB4B87}" type="presParOf" srcId="{61AF4547-E93E-489C-A54E-91C0FCF948A0}" destId="{5C0026DD-0C81-4912-9F72-F4D980A6D352}" srcOrd="7" destOrd="0" presId="urn:microsoft.com/office/officeart/2005/8/layout/radial6"/>
    <dgm:cxn modelId="{4FEDC47B-C0B4-4713-8773-E04D9E6B9570}" type="presParOf" srcId="{61AF4547-E93E-489C-A54E-91C0FCF948A0}" destId="{AFB8A629-C71D-43D5-ADAA-BA7EF8ABD10B}" srcOrd="8" destOrd="0" presId="urn:microsoft.com/office/officeart/2005/8/layout/radial6"/>
    <dgm:cxn modelId="{55880BAB-E76C-452E-A503-5481F436042E}" type="presParOf" srcId="{61AF4547-E93E-489C-A54E-91C0FCF948A0}" destId="{EE13D007-2824-4C3B-8244-2A6B748F2209}" srcOrd="9" destOrd="0" presId="urn:microsoft.com/office/officeart/2005/8/layout/radial6"/>
    <dgm:cxn modelId="{AD0B2661-7D04-4F4B-BFC6-F90160EDD2E1}" type="presParOf" srcId="{61AF4547-E93E-489C-A54E-91C0FCF948A0}" destId="{905202FB-685F-447B-A27B-431AE7415164}" srcOrd="10" destOrd="0" presId="urn:microsoft.com/office/officeart/2005/8/layout/radial6"/>
    <dgm:cxn modelId="{0C697036-0975-48CE-9215-BE967E37F4F2}" type="presParOf" srcId="{61AF4547-E93E-489C-A54E-91C0FCF948A0}" destId="{67A8B42D-9C9D-4755-8875-D01EE91DAE64}" srcOrd="11" destOrd="0" presId="urn:microsoft.com/office/officeart/2005/8/layout/radial6"/>
    <dgm:cxn modelId="{0D51D19C-F539-4674-B574-7167F4B0ABEE}" type="presParOf" srcId="{61AF4547-E93E-489C-A54E-91C0FCF948A0}" destId="{33DA6358-933E-4C9B-806E-BAF0A311BEBC}" srcOrd="12" destOrd="0" presId="urn:microsoft.com/office/officeart/2005/8/layout/radial6"/>
    <dgm:cxn modelId="{871CE1C0-03F4-4D09-AB0C-008995F1D4F9}" type="presParOf" srcId="{61AF4547-E93E-489C-A54E-91C0FCF948A0}" destId="{FBE7AAAD-67BD-4EE5-92A8-8FE85149EDAE}" srcOrd="13" destOrd="0" presId="urn:microsoft.com/office/officeart/2005/8/layout/radial6"/>
    <dgm:cxn modelId="{3744D4B0-0872-444E-9AD3-F6A962025DE2}" type="presParOf" srcId="{61AF4547-E93E-489C-A54E-91C0FCF948A0}" destId="{0A8C979A-F4E2-4E9D-B0F8-45F74AABB003}" srcOrd="14" destOrd="0" presId="urn:microsoft.com/office/officeart/2005/8/layout/radial6"/>
    <dgm:cxn modelId="{E4B7F655-6768-4403-9D57-36B25FEDFA98}" type="presParOf" srcId="{61AF4547-E93E-489C-A54E-91C0FCF948A0}" destId="{C690CA44-97D4-4D45-9360-CCFC521C9E30}" srcOrd="15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47E1E7-0FA0-45FF-A385-F339740D5266}" type="doc">
      <dgm:prSet loTypeId="urn:microsoft.com/office/officeart/2005/8/layout/radial6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541FE8-CFCF-4A11-A71F-E3B0CF780DBC}">
      <dgm:prSet phldrT="[Text]"/>
      <dgm:spPr/>
      <dgm:t>
        <a:bodyPr/>
        <a:lstStyle/>
        <a:p>
          <a:r>
            <a:rPr lang="sk-SK" dirty="0"/>
            <a:t>Fotón</a:t>
          </a:r>
          <a:endParaRPr lang="en-US" dirty="0"/>
        </a:p>
      </dgm:t>
    </dgm:pt>
    <dgm:pt modelId="{87779A90-26A5-4926-91F8-A6D90A6AEEFD}" type="parTrans" cxnId="{7C355A20-3E1D-4D6B-B76C-0795D826C653}">
      <dgm:prSet/>
      <dgm:spPr/>
      <dgm:t>
        <a:bodyPr/>
        <a:lstStyle/>
        <a:p>
          <a:endParaRPr lang="en-US"/>
        </a:p>
      </dgm:t>
    </dgm:pt>
    <dgm:pt modelId="{226C27D9-0442-4057-B758-AC970B30F7DC}" type="sibTrans" cxnId="{7C355A20-3E1D-4D6B-B76C-0795D826C653}">
      <dgm:prSet/>
      <dgm:spPr/>
      <dgm:t>
        <a:bodyPr/>
        <a:lstStyle/>
        <a:p>
          <a:endParaRPr lang="en-US"/>
        </a:p>
      </dgm:t>
    </dgm:pt>
    <dgm:pt modelId="{44A79ADB-0695-4C88-B27D-9A55A2C15B38}">
      <dgm:prSet phldrT="[Text]"/>
      <dgm:spPr/>
      <dgm:t>
        <a:bodyPr/>
        <a:lstStyle/>
        <a:p>
          <a:r>
            <a:rPr lang="sk-SK" dirty="0"/>
            <a:t>Fotoefekt</a:t>
          </a:r>
          <a:endParaRPr lang="en-US" dirty="0"/>
        </a:p>
      </dgm:t>
    </dgm:pt>
    <dgm:pt modelId="{0B40990E-F47C-4A62-AE02-FEE42D4B7D1C}" type="parTrans" cxnId="{9EB886CE-8D6B-4687-A1A7-BE6BFECF96A3}">
      <dgm:prSet/>
      <dgm:spPr/>
      <dgm:t>
        <a:bodyPr/>
        <a:lstStyle/>
        <a:p>
          <a:endParaRPr lang="en-US"/>
        </a:p>
      </dgm:t>
    </dgm:pt>
    <dgm:pt modelId="{83917285-D141-4DA8-BEE2-8E6F72BFD0C1}" type="sibTrans" cxnId="{9EB886CE-8D6B-4687-A1A7-BE6BFECF96A3}">
      <dgm:prSet/>
      <dgm:spPr/>
      <dgm:t>
        <a:bodyPr/>
        <a:lstStyle/>
        <a:p>
          <a:endParaRPr lang="en-US"/>
        </a:p>
      </dgm:t>
    </dgm:pt>
    <dgm:pt modelId="{BE9E5814-8A32-4AEE-81AE-CA496E869815}">
      <dgm:prSet phldrT="[Text]"/>
      <dgm:spPr/>
      <dgm:t>
        <a:bodyPr/>
        <a:lstStyle/>
        <a:p>
          <a:r>
            <a:rPr lang="sk-SK" dirty="0"/>
            <a:t>Comptonov rozptyl</a:t>
          </a:r>
          <a:endParaRPr lang="en-US" dirty="0"/>
        </a:p>
      </dgm:t>
    </dgm:pt>
    <dgm:pt modelId="{84D8C469-63CA-46A9-92BA-EE4F58E0D858}" type="parTrans" cxnId="{ED1243A9-EFB4-4A02-9803-BAD016B74753}">
      <dgm:prSet/>
      <dgm:spPr/>
      <dgm:t>
        <a:bodyPr/>
        <a:lstStyle/>
        <a:p>
          <a:endParaRPr lang="en-US"/>
        </a:p>
      </dgm:t>
    </dgm:pt>
    <dgm:pt modelId="{DA917941-CA55-424A-9871-82625FBA18EA}" type="sibTrans" cxnId="{ED1243A9-EFB4-4A02-9803-BAD016B74753}">
      <dgm:prSet/>
      <dgm:spPr/>
      <dgm:t>
        <a:bodyPr/>
        <a:lstStyle/>
        <a:p>
          <a:endParaRPr lang="en-US"/>
        </a:p>
      </dgm:t>
    </dgm:pt>
    <dgm:pt modelId="{327F0202-63EA-425C-AFE7-0FFFF865B8D2}">
      <dgm:prSet phldrT="[Text]"/>
      <dgm:spPr/>
      <dgm:t>
        <a:bodyPr/>
        <a:lstStyle/>
        <a:p>
          <a:r>
            <a:rPr lang="sk-SK" dirty="0"/>
            <a:t>Tvorba párov</a:t>
          </a:r>
          <a:endParaRPr lang="en-US" dirty="0"/>
        </a:p>
      </dgm:t>
    </dgm:pt>
    <dgm:pt modelId="{E2DF6282-A1ED-45DD-83F9-CA8185EB7381}" type="parTrans" cxnId="{3AAC3B93-E5F0-4CC3-8F67-F8AEB985481C}">
      <dgm:prSet/>
      <dgm:spPr/>
      <dgm:t>
        <a:bodyPr/>
        <a:lstStyle/>
        <a:p>
          <a:endParaRPr lang="en-US"/>
        </a:p>
      </dgm:t>
    </dgm:pt>
    <dgm:pt modelId="{42FAC0CB-C0A5-4271-97F6-91FA266AE26A}" type="sibTrans" cxnId="{3AAC3B93-E5F0-4CC3-8F67-F8AEB985481C}">
      <dgm:prSet/>
      <dgm:spPr/>
      <dgm:t>
        <a:bodyPr/>
        <a:lstStyle/>
        <a:p>
          <a:endParaRPr lang="en-US"/>
        </a:p>
      </dgm:t>
    </dgm:pt>
    <dgm:pt modelId="{61AF4547-E93E-489C-A54E-91C0FCF948A0}" type="pres">
      <dgm:prSet presAssocID="{B847E1E7-0FA0-45FF-A385-F339740D526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2CF0726-B6F8-4D86-B81E-6901951B22C5}" type="pres">
      <dgm:prSet presAssocID="{04541FE8-CFCF-4A11-A71F-E3B0CF780DBC}" presName="centerShape" presStyleLbl="node0" presStyleIdx="0" presStyleCnt="1"/>
      <dgm:spPr/>
    </dgm:pt>
    <dgm:pt modelId="{ADF8D4C9-29E6-4F3B-BF2A-0EC7DE252C78}" type="pres">
      <dgm:prSet presAssocID="{44A79ADB-0695-4C88-B27D-9A55A2C15B38}" presName="node" presStyleLbl="node1" presStyleIdx="0" presStyleCnt="3">
        <dgm:presLayoutVars>
          <dgm:bulletEnabled val="1"/>
        </dgm:presLayoutVars>
      </dgm:prSet>
      <dgm:spPr/>
    </dgm:pt>
    <dgm:pt modelId="{270C6511-4B79-4262-9F1A-7DC279FD657F}" type="pres">
      <dgm:prSet presAssocID="{44A79ADB-0695-4C88-B27D-9A55A2C15B38}" presName="dummy" presStyleCnt="0"/>
      <dgm:spPr/>
    </dgm:pt>
    <dgm:pt modelId="{8D451063-3818-46C5-A23E-ECEC2B850244}" type="pres">
      <dgm:prSet presAssocID="{83917285-D141-4DA8-BEE2-8E6F72BFD0C1}" presName="sibTrans" presStyleLbl="sibTrans2D1" presStyleIdx="0" presStyleCnt="3"/>
      <dgm:spPr/>
    </dgm:pt>
    <dgm:pt modelId="{D8C45301-023C-4F93-A668-6289759A7D15}" type="pres">
      <dgm:prSet presAssocID="{BE9E5814-8A32-4AEE-81AE-CA496E869815}" presName="node" presStyleLbl="node1" presStyleIdx="1" presStyleCnt="3">
        <dgm:presLayoutVars>
          <dgm:bulletEnabled val="1"/>
        </dgm:presLayoutVars>
      </dgm:prSet>
      <dgm:spPr/>
    </dgm:pt>
    <dgm:pt modelId="{D3EF6178-EE40-423E-8411-2F2EB5F02FB9}" type="pres">
      <dgm:prSet presAssocID="{BE9E5814-8A32-4AEE-81AE-CA496E869815}" presName="dummy" presStyleCnt="0"/>
      <dgm:spPr/>
    </dgm:pt>
    <dgm:pt modelId="{58B11FCD-1D04-424B-9CC2-376953C338AE}" type="pres">
      <dgm:prSet presAssocID="{DA917941-CA55-424A-9871-82625FBA18EA}" presName="sibTrans" presStyleLbl="sibTrans2D1" presStyleIdx="1" presStyleCnt="3"/>
      <dgm:spPr/>
    </dgm:pt>
    <dgm:pt modelId="{5C0026DD-0C81-4912-9F72-F4D980A6D352}" type="pres">
      <dgm:prSet presAssocID="{327F0202-63EA-425C-AFE7-0FFFF865B8D2}" presName="node" presStyleLbl="node1" presStyleIdx="2" presStyleCnt="3">
        <dgm:presLayoutVars>
          <dgm:bulletEnabled val="1"/>
        </dgm:presLayoutVars>
      </dgm:prSet>
      <dgm:spPr/>
    </dgm:pt>
    <dgm:pt modelId="{AFB8A629-C71D-43D5-ADAA-BA7EF8ABD10B}" type="pres">
      <dgm:prSet presAssocID="{327F0202-63EA-425C-AFE7-0FFFF865B8D2}" presName="dummy" presStyleCnt="0"/>
      <dgm:spPr/>
    </dgm:pt>
    <dgm:pt modelId="{EE13D007-2824-4C3B-8244-2A6B748F2209}" type="pres">
      <dgm:prSet presAssocID="{42FAC0CB-C0A5-4271-97F6-91FA266AE26A}" presName="sibTrans" presStyleLbl="sibTrans2D1" presStyleIdx="2" presStyleCnt="3"/>
      <dgm:spPr/>
    </dgm:pt>
  </dgm:ptLst>
  <dgm:cxnLst>
    <dgm:cxn modelId="{7C355A20-3E1D-4D6B-B76C-0795D826C653}" srcId="{B847E1E7-0FA0-45FF-A385-F339740D5266}" destId="{04541FE8-CFCF-4A11-A71F-E3B0CF780DBC}" srcOrd="0" destOrd="0" parTransId="{87779A90-26A5-4926-91F8-A6D90A6AEEFD}" sibTransId="{226C27D9-0442-4057-B758-AC970B30F7DC}"/>
    <dgm:cxn modelId="{9D224025-A2D4-4F32-9FE6-FDC90E618491}" type="presOf" srcId="{04541FE8-CFCF-4A11-A71F-E3B0CF780DBC}" destId="{32CF0726-B6F8-4D86-B81E-6901951B22C5}" srcOrd="0" destOrd="0" presId="urn:microsoft.com/office/officeart/2005/8/layout/radial6"/>
    <dgm:cxn modelId="{03B2D331-7A15-4AE6-BC50-090942A10EEE}" type="presOf" srcId="{B847E1E7-0FA0-45FF-A385-F339740D5266}" destId="{61AF4547-E93E-489C-A54E-91C0FCF948A0}" srcOrd="0" destOrd="0" presId="urn:microsoft.com/office/officeart/2005/8/layout/radial6"/>
    <dgm:cxn modelId="{8A2F9F54-7789-4D48-BB09-A0A66C98FFEF}" type="presOf" srcId="{44A79ADB-0695-4C88-B27D-9A55A2C15B38}" destId="{ADF8D4C9-29E6-4F3B-BF2A-0EC7DE252C78}" srcOrd="0" destOrd="0" presId="urn:microsoft.com/office/officeart/2005/8/layout/radial6"/>
    <dgm:cxn modelId="{0AC60A62-20C6-42D0-B49C-D47BAF79EDD8}" type="presOf" srcId="{83917285-D141-4DA8-BEE2-8E6F72BFD0C1}" destId="{8D451063-3818-46C5-A23E-ECEC2B850244}" srcOrd="0" destOrd="0" presId="urn:microsoft.com/office/officeart/2005/8/layout/radial6"/>
    <dgm:cxn modelId="{4F361268-C321-4AD7-B6A9-9E6EC8DFBC29}" type="presOf" srcId="{327F0202-63EA-425C-AFE7-0FFFF865B8D2}" destId="{5C0026DD-0C81-4912-9F72-F4D980A6D352}" srcOrd="0" destOrd="0" presId="urn:microsoft.com/office/officeart/2005/8/layout/radial6"/>
    <dgm:cxn modelId="{3AAC3B93-E5F0-4CC3-8F67-F8AEB985481C}" srcId="{04541FE8-CFCF-4A11-A71F-E3B0CF780DBC}" destId="{327F0202-63EA-425C-AFE7-0FFFF865B8D2}" srcOrd="2" destOrd="0" parTransId="{E2DF6282-A1ED-45DD-83F9-CA8185EB7381}" sibTransId="{42FAC0CB-C0A5-4271-97F6-91FA266AE26A}"/>
    <dgm:cxn modelId="{F3CBB49F-6AB4-4780-BC75-9045DC03C0AE}" type="presOf" srcId="{DA917941-CA55-424A-9871-82625FBA18EA}" destId="{58B11FCD-1D04-424B-9CC2-376953C338AE}" srcOrd="0" destOrd="0" presId="urn:microsoft.com/office/officeart/2005/8/layout/radial6"/>
    <dgm:cxn modelId="{ED1243A9-EFB4-4A02-9803-BAD016B74753}" srcId="{04541FE8-CFCF-4A11-A71F-E3B0CF780DBC}" destId="{BE9E5814-8A32-4AEE-81AE-CA496E869815}" srcOrd="1" destOrd="0" parTransId="{84D8C469-63CA-46A9-92BA-EE4F58E0D858}" sibTransId="{DA917941-CA55-424A-9871-82625FBA18EA}"/>
    <dgm:cxn modelId="{9EB886CE-8D6B-4687-A1A7-BE6BFECF96A3}" srcId="{04541FE8-CFCF-4A11-A71F-E3B0CF780DBC}" destId="{44A79ADB-0695-4C88-B27D-9A55A2C15B38}" srcOrd="0" destOrd="0" parTransId="{0B40990E-F47C-4A62-AE02-FEE42D4B7D1C}" sibTransId="{83917285-D141-4DA8-BEE2-8E6F72BFD0C1}"/>
    <dgm:cxn modelId="{7C83C1D5-CA4B-4429-A9B1-5145FE1C5406}" type="presOf" srcId="{42FAC0CB-C0A5-4271-97F6-91FA266AE26A}" destId="{EE13D007-2824-4C3B-8244-2A6B748F2209}" srcOrd="0" destOrd="0" presId="urn:microsoft.com/office/officeart/2005/8/layout/radial6"/>
    <dgm:cxn modelId="{1A9EB6FE-5075-4C44-8B9A-B88AFE65E4E4}" type="presOf" srcId="{BE9E5814-8A32-4AEE-81AE-CA496E869815}" destId="{D8C45301-023C-4F93-A668-6289759A7D15}" srcOrd="0" destOrd="0" presId="urn:microsoft.com/office/officeart/2005/8/layout/radial6"/>
    <dgm:cxn modelId="{37FD6BD0-7B17-4BF3-BF64-2EF7C9BB66A2}" type="presParOf" srcId="{61AF4547-E93E-489C-A54E-91C0FCF948A0}" destId="{32CF0726-B6F8-4D86-B81E-6901951B22C5}" srcOrd="0" destOrd="0" presId="urn:microsoft.com/office/officeart/2005/8/layout/radial6"/>
    <dgm:cxn modelId="{29847D87-421F-4EF9-83E3-6A60BC47E651}" type="presParOf" srcId="{61AF4547-E93E-489C-A54E-91C0FCF948A0}" destId="{ADF8D4C9-29E6-4F3B-BF2A-0EC7DE252C78}" srcOrd="1" destOrd="0" presId="urn:microsoft.com/office/officeart/2005/8/layout/radial6"/>
    <dgm:cxn modelId="{7FABF6D5-1F2E-48A1-9385-2261A1FBA7CA}" type="presParOf" srcId="{61AF4547-E93E-489C-A54E-91C0FCF948A0}" destId="{270C6511-4B79-4262-9F1A-7DC279FD657F}" srcOrd="2" destOrd="0" presId="urn:microsoft.com/office/officeart/2005/8/layout/radial6"/>
    <dgm:cxn modelId="{98127FFF-3645-42D1-8E16-411296990DA4}" type="presParOf" srcId="{61AF4547-E93E-489C-A54E-91C0FCF948A0}" destId="{8D451063-3818-46C5-A23E-ECEC2B850244}" srcOrd="3" destOrd="0" presId="urn:microsoft.com/office/officeart/2005/8/layout/radial6"/>
    <dgm:cxn modelId="{E4D55CA8-81E3-473C-AD1F-C62C21BFD1B2}" type="presParOf" srcId="{61AF4547-E93E-489C-A54E-91C0FCF948A0}" destId="{D8C45301-023C-4F93-A668-6289759A7D15}" srcOrd="4" destOrd="0" presId="urn:microsoft.com/office/officeart/2005/8/layout/radial6"/>
    <dgm:cxn modelId="{CC231257-06BF-4D1D-9CFC-E2FB529B95E7}" type="presParOf" srcId="{61AF4547-E93E-489C-A54E-91C0FCF948A0}" destId="{D3EF6178-EE40-423E-8411-2F2EB5F02FB9}" srcOrd="5" destOrd="0" presId="urn:microsoft.com/office/officeart/2005/8/layout/radial6"/>
    <dgm:cxn modelId="{D07FD877-4106-4469-B1C5-E9F6C0288A14}" type="presParOf" srcId="{61AF4547-E93E-489C-A54E-91C0FCF948A0}" destId="{58B11FCD-1D04-424B-9CC2-376953C338AE}" srcOrd="6" destOrd="0" presId="urn:microsoft.com/office/officeart/2005/8/layout/radial6"/>
    <dgm:cxn modelId="{39A37227-D26B-479D-A779-5619E8307093}" type="presParOf" srcId="{61AF4547-E93E-489C-A54E-91C0FCF948A0}" destId="{5C0026DD-0C81-4912-9F72-F4D980A6D352}" srcOrd="7" destOrd="0" presId="urn:microsoft.com/office/officeart/2005/8/layout/radial6"/>
    <dgm:cxn modelId="{514804B1-6098-4618-B684-8EF3C5682C7F}" type="presParOf" srcId="{61AF4547-E93E-489C-A54E-91C0FCF948A0}" destId="{AFB8A629-C71D-43D5-ADAA-BA7EF8ABD10B}" srcOrd="8" destOrd="0" presId="urn:microsoft.com/office/officeart/2005/8/layout/radial6"/>
    <dgm:cxn modelId="{F4F57904-898B-4C4B-85A6-47863AF6059E}" type="presParOf" srcId="{61AF4547-E93E-489C-A54E-91C0FCF948A0}" destId="{EE13D007-2824-4C3B-8244-2A6B748F2209}" srcOrd="9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47E1E7-0FA0-45FF-A385-F339740D5266}" type="doc">
      <dgm:prSet loTypeId="urn:microsoft.com/office/officeart/2005/8/layout/radial6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541FE8-CFCF-4A11-A71F-E3B0CF780DBC}">
      <dgm:prSet phldrT="[Text]"/>
      <dgm:spPr/>
      <dgm:t>
        <a:bodyPr/>
        <a:lstStyle/>
        <a:p>
          <a:r>
            <a:rPr lang="sk-SK" dirty="0"/>
            <a:t>Neutrón</a:t>
          </a:r>
          <a:endParaRPr lang="en-US" dirty="0"/>
        </a:p>
      </dgm:t>
    </dgm:pt>
    <dgm:pt modelId="{87779A90-26A5-4926-91F8-A6D90A6AEEFD}" type="parTrans" cxnId="{7C355A20-3E1D-4D6B-B76C-0795D826C653}">
      <dgm:prSet/>
      <dgm:spPr/>
      <dgm:t>
        <a:bodyPr/>
        <a:lstStyle/>
        <a:p>
          <a:endParaRPr lang="en-US"/>
        </a:p>
      </dgm:t>
    </dgm:pt>
    <dgm:pt modelId="{226C27D9-0442-4057-B758-AC970B30F7DC}" type="sibTrans" cxnId="{7C355A20-3E1D-4D6B-B76C-0795D826C653}">
      <dgm:prSet/>
      <dgm:spPr/>
      <dgm:t>
        <a:bodyPr/>
        <a:lstStyle/>
        <a:p>
          <a:endParaRPr lang="en-US"/>
        </a:p>
      </dgm:t>
    </dgm:pt>
    <dgm:pt modelId="{44A79ADB-0695-4C88-B27D-9A55A2C15B38}">
      <dgm:prSet phldrT="[Text]"/>
      <dgm:spPr/>
      <dgm:t>
        <a:bodyPr/>
        <a:lstStyle/>
        <a:p>
          <a:r>
            <a:rPr lang="sk-SK" b="1" dirty="0"/>
            <a:t>Pružný rozptyl</a:t>
          </a:r>
          <a:endParaRPr lang="en-US" b="1" dirty="0"/>
        </a:p>
      </dgm:t>
    </dgm:pt>
    <dgm:pt modelId="{0B40990E-F47C-4A62-AE02-FEE42D4B7D1C}" type="parTrans" cxnId="{9EB886CE-8D6B-4687-A1A7-BE6BFECF96A3}">
      <dgm:prSet/>
      <dgm:spPr/>
      <dgm:t>
        <a:bodyPr/>
        <a:lstStyle/>
        <a:p>
          <a:endParaRPr lang="en-US"/>
        </a:p>
      </dgm:t>
    </dgm:pt>
    <dgm:pt modelId="{83917285-D141-4DA8-BEE2-8E6F72BFD0C1}" type="sibTrans" cxnId="{9EB886CE-8D6B-4687-A1A7-BE6BFECF96A3}">
      <dgm:prSet/>
      <dgm:spPr/>
      <dgm:t>
        <a:bodyPr/>
        <a:lstStyle/>
        <a:p>
          <a:endParaRPr lang="en-US"/>
        </a:p>
      </dgm:t>
    </dgm:pt>
    <dgm:pt modelId="{7BE4C8C9-1F85-4B2D-86C7-252A7E4BA2CA}">
      <dgm:prSet/>
      <dgm:spPr/>
      <dgm:t>
        <a:bodyPr/>
        <a:lstStyle/>
        <a:p>
          <a:r>
            <a:rPr lang="sk-SK" dirty="0"/>
            <a:t>Energia sa rozdelí medzi jadro a rozptýlený neutrón, pričom jadro ostáva v nevzbudenom stave (analógia s biliardom)</a:t>
          </a:r>
        </a:p>
      </dgm:t>
    </dgm:pt>
    <dgm:pt modelId="{3319E534-E508-4589-A746-596BF6EBCCF1}" type="parTrans" cxnId="{9EDF2930-2F0C-4832-A0CA-B2253AC22FAA}">
      <dgm:prSet/>
      <dgm:spPr/>
      <dgm:t>
        <a:bodyPr/>
        <a:lstStyle/>
        <a:p>
          <a:endParaRPr lang="en-US"/>
        </a:p>
      </dgm:t>
    </dgm:pt>
    <dgm:pt modelId="{8644873F-DDF3-49B5-93FF-1762B74DB4FA}" type="sibTrans" cxnId="{9EDF2930-2F0C-4832-A0CA-B2253AC22FAA}">
      <dgm:prSet/>
      <dgm:spPr/>
      <dgm:t>
        <a:bodyPr/>
        <a:lstStyle/>
        <a:p>
          <a:endParaRPr lang="en-US"/>
        </a:p>
      </dgm:t>
    </dgm:pt>
    <dgm:pt modelId="{687CADB9-2AAD-4B02-909E-593B36385DD8}">
      <dgm:prSet/>
      <dgm:spPr/>
      <dgm:t>
        <a:bodyPr/>
        <a:lstStyle/>
        <a:p>
          <a:r>
            <a:rPr lang="sk-SK" b="1" dirty="0"/>
            <a:t>Nepružný rozptyl</a:t>
          </a:r>
        </a:p>
      </dgm:t>
    </dgm:pt>
    <dgm:pt modelId="{629B045C-10EF-4927-A27C-34F600779329}" type="parTrans" cxnId="{F34789D2-BC4E-48DF-AA5D-35D0EA2AE14D}">
      <dgm:prSet/>
      <dgm:spPr/>
      <dgm:t>
        <a:bodyPr/>
        <a:lstStyle/>
        <a:p>
          <a:endParaRPr lang="en-US"/>
        </a:p>
      </dgm:t>
    </dgm:pt>
    <dgm:pt modelId="{1613B292-D1A4-4909-B89A-0D0B653FC397}" type="sibTrans" cxnId="{F34789D2-BC4E-48DF-AA5D-35D0EA2AE14D}">
      <dgm:prSet/>
      <dgm:spPr/>
      <dgm:t>
        <a:bodyPr/>
        <a:lstStyle/>
        <a:p>
          <a:endParaRPr lang="en-US"/>
        </a:p>
      </dgm:t>
    </dgm:pt>
    <dgm:pt modelId="{146550EB-FDE4-46BC-9FA7-8D54A753B47F}">
      <dgm:prSet/>
      <dgm:spPr/>
      <dgm:t>
        <a:bodyPr/>
        <a:lstStyle/>
        <a:p>
          <a:r>
            <a:rPr lang="sk-SK" dirty="0"/>
            <a:t>Odrazené jadro sa vzbudí a následne deexcituje vyžiarením neutrónov a/alebo fotónov</a:t>
          </a:r>
        </a:p>
      </dgm:t>
    </dgm:pt>
    <dgm:pt modelId="{6E68E649-F1A9-4928-9DDE-094C037B620F}" type="parTrans" cxnId="{FB0C67A6-6EA4-4BC8-A014-A0575F5AD8F5}">
      <dgm:prSet/>
      <dgm:spPr/>
      <dgm:t>
        <a:bodyPr/>
        <a:lstStyle/>
        <a:p>
          <a:endParaRPr lang="en-US"/>
        </a:p>
      </dgm:t>
    </dgm:pt>
    <dgm:pt modelId="{DB928DE5-7DC6-4FC8-B325-DE0E420C7ABD}" type="sibTrans" cxnId="{FB0C67A6-6EA4-4BC8-A014-A0575F5AD8F5}">
      <dgm:prSet/>
      <dgm:spPr/>
      <dgm:t>
        <a:bodyPr/>
        <a:lstStyle/>
        <a:p>
          <a:endParaRPr lang="en-US"/>
        </a:p>
      </dgm:t>
    </dgm:pt>
    <dgm:pt modelId="{2D7697D9-DE6C-4323-B332-845EBBDF3446}">
      <dgm:prSet/>
      <dgm:spPr/>
      <dgm:t>
        <a:bodyPr/>
        <a:lstStyle/>
        <a:p>
          <a:r>
            <a:rPr lang="sk-SK" b="1" dirty="0"/>
            <a:t>Radiačný záchyt</a:t>
          </a:r>
        </a:p>
      </dgm:t>
    </dgm:pt>
    <dgm:pt modelId="{A1C9A664-E199-408F-9640-A5681D5CAC7F}" type="parTrans" cxnId="{4A5656ED-50F6-4CBF-9650-04FE635A7C0B}">
      <dgm:prSet/>
      <dgm:spPr/>
      <dgm:t>
        <a:bodyPr/>
        <a:lstStyle/>
        <a:p>
          <a:endParaRPr lang="en-US"/>
        </a:p>
      </dgm:t>
    </dgm:pt>
    <dgm:pt modelId="{49E4944D-6566-4A26-B773-B0C46D9C8F2C}" type="sibTrans" cxnId="{4A5656ED-50F6-4CBF-9650-04FE635A7C0B}">
      <dgm:prSet/>
      <dgm:spPr/>
      <dgm:t>
        <a:bodyPr/>
        <a:lstStyle/>
        <a:p>
          <a:endParaRPr lang="en-US"/>
        </a:p>
      </dgm:t>
    </dgm:pt>
    <dgm:pt modelId="{1B22C0CA-B7EF-4663-B64E-C89C4CC1B377}">
      <dgm:prSet/>
      <dgm:spPr/>
      <dgm:t>
        <a:bodyPr/>
        <a:lstStyle/>
        <a:p>
          <a:r>
            <a:rPr lang="sk-SK" dirty="0"/>
            <a:t>Neutrón je pohltený v jadre a vyžiarí sa fotón</a:t>
          </a:r>
        </a:p>
      </dgm:t>
    </dgm:pt>
    <dgm:pt modelId="{94138DD0-46F9-4F9D-A13D-5D41D5C80531}" type="parTrans" cxnId="{708622B9-F8D3-490B-AD23-33EDD6B6464B}">
      <dgm:prSet/>
      <dgm:spPr/>
      <dgm:t>
        <a:bodyPr/>
        <a:lstStyle/>
        <a:p>
          <a:endParaRPr lang="en-US"/>
        </a:p>
      </dgm:t>
    </dgm:pt>
    <dgm:pt modelId="{8F5CE28C-B503-483F-B8A5-4DAC7E609874}" type="sibTrans" cxnId="{708622B9-F8D3-490B-AD23-33EDD6B6464B}">
      <dgm:prSet/>
      <dgm:spPr/>
      <dgm:t>
        <a:bodyPr/>
        <a:lstStyle/>
        <a:p>
          <a:endParaRPr lang="en-US"/>
        </a:p>
      </dgm:t>
    </dgm:pt>
    <dgm:pt modelId="{15F559C1-A253-4627-A05A-3C983C723723}">
      <dgm:prSet/>
      <dgm:spPr/>
      <dgm:t>
        <a:bodyPr/>
        <a:lstStyle/>
        <a:p>
          <a:r>
            <a:rPr lang="sk-SK" b="1" dirty="0"/>
            <a:t>Záchyt a uvoľnenie nabitých častíc</a:t>
          </a:r>
        </a:p>
      </dgm:t>
    </dgm:pt>
    <dgm:pt modelId="{566AC0B7-BAC9-486D-90CE-969F44133C97}" type="parTrans" cxnId="{4C1FE19D-AA70-4132-9CDD-14DE201ABC22}">
      <dgm:prSet/>
      <dgm:spPr/>
      <dgm:t>
        <a:bodyPr/>
        <a:lstStyle/>
        <a:p>
          <a:endParaRPr lang="en-US"/>
        </a:p>
      </dgm:t>
    </dgm:pt>
    <dgm:pt modelId="{514A2B69-39AC-4503-B7DE-248EC1C874C0}" type="sibTrans" cxnId="{4C1FE19D-AA70-4132-9CDD-14DE201ABC22}">
      <dgm:prSet/>
      <dgm:spPr/>
      <dgm:t>
        <a:bodyPr/>
        <a:lstStyle/>
        <a:p>
          <a:endParaRPr lang="en-US"/>
        </a:p>
      </dgm:t>
    </dgm:pt>
    <dgm:pt modelId="{797C8651-1F71-482C-BA7F-980075F36DAF}">
      <dgm:prSet/>
      <dgm:spPr/>
      <dgm:t>
        <a:bodyPr/>
        <a:lstStyle/>
        <a:p>
          <a:r>
            <a:rPr lang="sk-SK" dirty="0"/>
            <a:t>Jadro sa deexcituje vyžiarením nabitých častíc, ktoré musia mať dostatočnú energiu na prekonanie coulombovskej bariéry</a:t>
          </a:r>
        </a:p>
      </dgm:t>
    </dgm:pt>
    <dgm:pt modelId="{2108A878-20C1-44E8-B69D-827F2C5272C9}" type="parTrans" cxnId="{B9BCF974-C789-4B9A-BCC0-C405CBE03D5F}">
      <dgm:prSet/>
      <dgm:spPr/>
      <dgm:t>
        <a:bodyPr/>
        <a:lstStyle/>
        <a:p>
          <a:endParaRPr lang="en-US"/>
        </a:p>
      </dgm:t>
    </dgm:pt>
    <dgm:pt modelId="{90C3E95B-F11F-404B-9415-7C4D8698D34A}" type="sibTrans" cxnId="{B9BCF974-C789-4B9A-BCC0-C405CBE03D5F}">
      <dgm:prSet/>
      <dgm:spPr/>
      <dgm:t>
        <a:bodyPr/>
        <a:lstStyle/>
        <a:p>
          <a:endParaRPr lang="en-US"/>
        </a:p>
      </dgm:t>
    </dgm:pt>
    <dgm:pt modelId="{7668B02E-4EDA-492D-AC1A-F5A1B2130B18}">
      <dgm:prSet/>
      <dgm:spPr/>
      <dgm:t>
        <a:bodyPr/>
        <a:lstStyle/>
        <a:p>
          <a:r>
            <a:rPr lang="sk-SK" b="1" dirty="0"/>
            <a:t>Štiepenie</a:t>
          </a:r>
        </a:p>
      </dgm:t>
    </dgm:pt>
    <dgm:pt modelId="{1EB8AFBE-612E-441F-BF58-0369078A8AA5}" type="parTrans" cxnId="{36117B73-0969-43C7-8C3C-E5640CD23971}">
      <dgm:prSet/>
      <dgm:spPr/>
      <dgm:t>
        <a:bodyPr/>
        <a:lstStyle/>
        <a:p>
          <a:endParaRPr lang="en-US"/>
        </a:p>
      </dgm:t>
    </dgm:pt>
    <dgm:pt modelId="{9C66507D-16B3-460A-8DDF-063CDEC23BA1}" type="sibTrans" cxnId="{36117B73-0969-43C7-8C3C-E5640CD23971}">
      <dgm:prSet/>
      <dgm:spPr/>
      <dgm:t>
        <a:bodyPr/>
        <a:lstStyle/>
        <a:p>
          <a:endParaRPr lang="en-US"/>
        </a:p>
      </dgm:t>
    </dgm:pt>
    <dgm:pt modelId="{C9DAAA54-3DB3-4B80-B716-A40DD8554C26}">
      <dgm:prSet/>
      <dgm:spPr/>
      <dgm:t>
        <a:bodyPr/>
        <a:lstStyle/>
        <a:p>
          <a:r>
            <a:rPr lang="sk-SK" dirty="0"/>
            <a:t>Jadro sa rozštiepi na fragmenty a uvoľnia sa neutróny</a:t>
          </a:r>
        </a:p>
      </dgm:t>
    </dgm:pt>
    <dgm:pt modelId="{809BBC72-CE10-4EE3-AD6A-0405FF9AA9DA}" type="parTrans" cxnId="{BB5A5C87-E066-4A15-8FF4-B47788DA9259}">
      <dgm:prSet/>
      <dgm:spPr/>
      <dgm:t>
        <a:bodyPr/>
        <a:lstStyle/>
        <a:p>
          <a:endParaRPr lang="en-US"/>
        </a:p>
      </dgm:t>
    </dgm:pt>
    <dgm:pt modelId="{A3EAFB6E-EA1A-443A-87B3-AA4EC725250A}" type="sibTrans" cxnId="{BB5A5C87-E066-4A15-8FF4-B47788DA9259}">
      <dgm:prSet/>
      <dgm:spPr/>
      <dgm:t>
        <a:bodyPr/>
        <a:lstStyle/>
        <a:p>
          <a:endParaRPr lang="en-US"/>
        </a:p>
      </dgm:t>
    </dgm:pt>
    <dgm:pt modelId="{FF15B751-86A2-4934-8BBE-A83B3A152FC6}">
      <dgm:prSet/>
      <dgm:spPr/>
      <dgm:t>
        <a:bodyPr/>
        <a:lstStyle/>
        <a:p>
          <a:r>
            <a:rPr lang="sk-SK" b="1" dirty="0"/>
            <a:t>Deje pri vysokých energiách</a:t>
          </a:r>
        </a:p>
      </dgm:t>
    </dgm:pt>
    <dgm:pt modelId="{09F96D14-03C2-4472-AEF7-1C33EF542BBC}" type="parTrans" cxnId="{F7CF5596-8EF0-414C-ABB8-E87EA28EA25C}">
      <dgm:prSet/>
      <dgm:spPr/>
      <dgm:t>
        <a:bodyPr/>
        <a:lstStyle/>
        <a:p>
          <a:endParaRPr lang="en-US"/>
        </a:p>
      </dgm:t>
    </dgm:pt>
    <dgm:pt modelId="{E01E0EDF-3464-4234-83F3-B69D280F1E92}" type="sibTrans" cxnId="{F7CF5596-8EF0-414C-ABB8-E87EA28EA25C}">
      <dgm:prSet/>
      <dgm:spPr/>
      <dgm:t>
        <a:bodyPr/>
        <a:lstStyle/>
        <a:p>
          <a:endParaRPr lang="en-US"/>
        </a:p>
      </dgm:t>
    </dgm:pt>
    <dgm:pt modelId="{CBBD5736-17FC-4345-B73B-6041BDC67F1F}">
      <dgm:prSet/>
      <dgm:spPr/>
      <dgm:t>
        <a:bodyPr/>
        <a:lstStyle/>
        <a:p>
          <a:r>
            <a:rPr lang="sk-SK" dirty="0"/>
            <a:t>Vysokoenergetické neutróny trieštia jadrá na množstvo fragmentov</a:t>
          </a:r>
        </a:p>
      </dgm:t>
    </dgm:pt>
    <dgm:pt modelId="{803DDC94-4952-42A6-B0FE-8A1829F643FE}" type="parTrans" cxnId="{D9B880EF-D192-4768-AE08-CB733C9F72DA}">
      <dgm:prSet/>
      <dgm:spPr/>
      <dgm:t>
        <a:bodyPr/>
        <a:lstStyle/>
        <a:p>
          <a:endParaRPr lang="en-US"/>
        </a:p>
      </dgm:t>
    </dgm:pt>
    <dgm:pt modelId="{F5770AAB-5BC1-4ABC-90FD-0E3D3143455B}" type="sibTrans" cxnId="{D9B880EF-D192-4768-AE08-CB733C9F72DA}">
      <dgm:prSet/>
      <dgm:spPr/>
      <dgm:t>
        <a:bodyPr/>
        <a:lstStyle/>
        <a:p>
          <a:endParaRPr lang="en-US"/>
        </a:p>
      </dgm:t>
    </dgm:pt>
    <dgm:pt modelId="{61AF4547-E93E-489C-A54E-91C0FCF948A0}" type="pres">
      <dgm:prSet presAssocID="{B847E1E7-0FA0-45FF-A385-F339740D526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2CF0726-B6F8-4D86-B81E-6901951B22C5}" type="pres">
      <dgm:prSet presAssocID="{04541FE8-CFCF-4A11-A71F-E3B0CF780DBC}" presName="centerShape" presStyleLbl="node0" presStyleIdx="0" presStyleCnt="1"/>
      <dgm:spPr/>
    </dgm:pt>
    <dgm:pt modelId="{ADF8D4C9-29E6-4F3B-BF2A-0EC7DE252C78}" type="pres">
      <dgm:prSet presAssocID="{44A79ADB-0695-4C88-B27D-9A55A2C15B38}" presName="node" presStyleLbl="node1" presStyleIdx="0" presStyleCnt="6">
        <dgm:presLayoutVars>
          <dgm:bulletEnabled val="1"/>
        </dgm:presLayoutVars>
      </dgm:prSet>
      <dgm:spPr/>
    </dgm:pt>
    <dgm:pt modelId="{270C6511-4B79-4262-9F1A-7DC279FD657F}" type="pres">
      <dgm:prSet presAssocID="{44A79ADB-0695-4C88-B27D-9A55A2C15B38}" presName="dummy" presStyleCnt="0"/>
      <dgm:spPr/>
    </dgm:pt>
    <dgm:pt modelId="{8D451063-3818-46C5-A23E-ECEC2B850244}" type="pres">
      <dgm:prSet presAssocID="{83917285-D141-4DA8-BEE2-8E6F72BFD0C1}" presName="sibTrans" presStyleLbl="sibTrans2D1" presStyleIdx="0" presStyleCnt="6"/>
      <dgm:spPr/>
    </dgm:pt>
    <dgm:pt modelId="{C11B740A-F66C-4050-8E4D-56BB285421EE}" type="pres">
      <dgm:prSet presAssocID="{687CADB9-2AAD-4B02-909E-593B36385DD8}" presName="node" presStyleLbl="node1" presStyleIdx="1" presStyleCnt="6">
        <dgm:presLayoutVars>
          <dgm:bulletEnabled val="1"/>
        </dgm:presLayoutVars>
      </dgm:prSet>
      <dgm:spPr/>
    </dgm:pt>
    <dgm:pt modelId="{95D88F68-2D3D-4400-A524-113A62504950}" type="pres">
      <dgm:prSet presAssocID="{687CADB9-2AAD-4B02-909E-593B36385DD8}" presName="dummy" presStyleCnt="0"/>
      <dgm:spPr/>
    </dgm:pt>
    <dgm:pt modelId="{5FDCB3EE-E12B-47CC-B83D-FE5EB0E6B0AF}" type="pres">
      <dgm:prSet presAssocID="{1613B292-D1A4-4909-B89A-0D0B653FC397}" presName="sibTrans" presStyleLbl="sibTrans2D1" presStyleIdx="1" presStyleCnt="6"/>
      <dgm:spPr/>
    </dgm:pt>
    <dgm:pt modelId="{67DAB95D-5F1B-47C8-B77B-D79B161CEA47}" type="pres">
      <dgm:prSet presAssocID="{2D7697D9-DE6C-4323-B332-845EBBDF3446}" presName="node" presStyleLbl="node1" presStyleIdx="2" presStyleCnt="6">
        <dgm:presLayoutVars>
          <dgm:bulletEnabled val="1"/>
        </dgm:presLayoutVars>
      </dgm:prSet>
      <dgm:spPr/>
    </dgm:pt>
    <dgm:pt modelId="{E8CB6005-BC48-4669-A577-0CF18B752FEE}" type="pres">
      <dgm:prSet presAssocID="{2D7697D9-DE6C-4323-B332-845EBBDF3446}" presName="dummy" presStyleCnt="0"/>
      <dgm:spPr/>
    </dgm:pt>
    <dgm:pt modelId="{7F397174-C8CF-4025-AFD5-8F2F648276C3}" type="pres">
      <dgm:prSet presAssocID="{49E4944D-6566-4A26-B773-B0C46D9C8F2C}" presName="sibTrans" presStyleLbl="sibTrans2D1" presStyleIdx="2" presStyleCnt="6"/>
      <dgm:spPr/>
    </dgm:pt>
    <dgm:pt modelId="{66E1E9DF-E959-4042-8BD8-34EA438B7D1A}" type="pres">
      <dgm:prSet presAssocID="{15F559C1-A253-4627-A05A-3C983C723723}" presName="node" presStyleLbl="node1" presStyleIdx="3" presStyleCnt="6">
        <dgm:presLayoutVars>
          <dgm:bulletEnabled val="1"/>
        </dgm:presLayoutVars>
      </dgm:prSet>
      <dgm:spPr/>
    </dgm:pt>
    <dgm:pt modelId="{2C511632-C654-4209-980D-426CA83BD800}" type="pres">
      <dgm:prSet presAssocID="{15F559C1-A253-4627-A05A-3C983C723723}" presName="dummy" presStyleCnt="0"/>
      <dgm:spPr/>
    </dgm:pt>
    <dgm:pt modelId="{FF7FFC02-6010-43C5-A890-9865FFD5752C}" type="pres">
      <dgm:prSet presAssocID="{514A2B69-39AC-4503-B7DE-248EC1C874C0}" presName="sibTrans" presStyleLbl="sibTrans2D1" presStyleIdx="3" presStyleCnt="6"/>
      <dgm:spPr/>
    </dgm:pt>
    <dgm:pt modelId="{792E09C3-06E6-4FA4-A9A5-7E6136C20839}" type="pres">
      <dgm:prSet presAssocID="{7668B02E-4EDA-492D-AC1A-F5A1B2130B18}" presName="node" presStyleLbl="node1" presStyleIdx="4" presStyleCnt="6">
        <dgm:presLayoutVars>
          <dgm:bulletEnabled val="1"/>
        </dgm:presLayoutVars>
      </dgm:prSet>
      <dgm:spPr/>
    </dgm:pt>
    <dgm:pt modelId="{76E3B0F6-2642-4258-907C-173EEEE7BDE1}" type="pres">
      <dgm:prSet presAssocID="{7668B02E-4EDA-492D-AC1A-F5A1B2130B18}" presName="dummy" presStyleCnt="0"/>
      <dgm:spPr/>
    </dgm:pt>
    <dgm:pt modelId="{8CE6EB0D-4BE0-4A47-A689-D22DE9F58604}" type="pres">
      <dgm:prSet presAssocID="{9C66507D-16B3-460A-8DDF-063CDEC23BA1}" presName="sibTrans" presStyleLbl="sibTrans2D1" presStyleIdx="4" presStyleCnt="6"/>
      <dgm:spPr/>
    </dgm:pt>
    <dgm:pt modelId="{ABB03FC4-2464-4C87-8052-8ECD238EF6E6}" type="pres">
      <dgm:prSet presAssocID="{FF15B751-86A2-4934-8BBE-A83B3A152FC6}" presName="node" presStyleLbl="node1" presStyleIdx="5" presStyleCnt="6">
        <dgm:presLayoutVars>
          <dgm:bulletEnabled val="1"/>
        </dgm:presLayoutVars>
      </dgm:prSet>
      <dgm:spPr/>
    </dgm:pt>
    <dgm:pt modelId="{B79F7310-FB9C-4E84-B674-87A060D2ADE7}" type="pres">
      <dgm:prSet presAssocID="{FF15B751-86A2-4934-8BBE-A83B3A152FC6}" presName="dummy" presStyleCnt="0"/>
      <dgm:spPr/>
    </dgm:pt>
    <dgm:pt modelId="{AF7D2D5D-D8BC-40C4-9B80-6EA86D69791B}" type="pres">
      <dgm:prSet presAssocID="{E01E0EDF-3464-4234-83F3-B69D280F1E92}" presName="sibTrans" presStyleLbl="sibTrans2D1" presStyleIdx="5" presStyleCnt="6"/>
      <dgm:spPr/>
    </dgm:pt>
  </dgm:ptLst>
  <dgm:cxnLst>
    <dgm:cxn modelId="{CB61C90D-F2E5-4C6D-A26B-5A6E51B77776}" type="presOf" srcId="{687CADB9-2AAD-4B02-909E-593B36385DD8}" destId="{C11B740A-F66C-4050-8E4D-56BB285421EE}" srcOrd="0" destOrd="0" presId="urn:microsoft.com/office/officeart/2005/8/layout/radial6"/>
    <dgm:cxn modelId="{AF9A251F-B184-4795-A5AE-63D6E31EE349}" type="presOf" srcId="{CBBD5736-17FC-4345-B73B-6041BDC67F1F}" destId="{ABB03FC4-2464-4C87-8052-8ECD238EF6E6}" srcOrd="0" destOrd="1" presId="urn:microsoft.com/office/officeart/2005/8/layout/radial6"/>
    <dgm:cxn modelId="{7C355A20-3E1D-4D6B-B76C-0795D826C653}" srcId="{B847E1E7-0FA0-45FF-A385-F339740D5266}" destId="{04541FE8-CFCF-4A11-A71F-E3B0CF780DBC}" srcOrd="0" destOrd="0" parTransId="{87779A90-26A5-4926-91F8-A6D90A6AEEFD}" sibTransId="{226C27D9-0442-4057-B758-AC970B30F7DC}"/>
    <dgm:cxn modelId="{E07A3E24-2EB0-493D-AF1A-C5D7CEB662A4}" type="presOf" srcId="{7BE4C8C9-1F85-4B2D-86C7-252A7E4BA2CA}" destId="{ADF8D4C9-29E6-4F3B-BF2A-0EC7DE252C78}" srcOrd="0" destOrd="1" presId="urn:microsoft.com/office/officeart/2005/8/layout/radial6"/>
    <dgm:cxn modelId="{9EDF2930-2F0C-4832-A0CA-B2253AC22FAA}" srcId="{44A79ADB-0695-4C88-B27D-9A55A2C15B38}" destId="{7BE4C8C9-1F85-4B2D-86C7-252A7E4BA2CA}" srcOrd="0" destOrd="0" parTransId="{3319E534-E508-4589-A746-596BF6EBCCF1}" sibTransId="{8644873F-DDF3-49B5-93FF-1762B74DB4FA}"/>
    <dgm:cxn modelId="{2935733D-6344-4827-A16B-4CC164322839}" type="presOf" srcId="{04541FE8-CFCF-4A11-A71F-E3B0CF780DBC}" destId="{32CF0726-B6F8-4D86-B81E-6901951B22C5}" srcOrd="0" destOrd="0" presId="urn:microsoft.com/office/officeart/2005/8/layout/radial6"/>
    <dgm:cxn modelId="{470E764D-AFA2-46DD-978A-5461D0B91831}" type="presOf" srcId="{B847E1E7-0FA0-45FF-A385-F339740D5266}" destId="{61AF4547-E93E-489C-A54E-91C0FCF948A0}" srcOrd="0" destOrd="0" presId="urn:microsoft.com/office/officeart/2005/8/layout/radial6"/>
    <dgm:cxn modelId="{6F84AC57-8FB9-4A97-9F08-B457BCFF1BCA}" type="presOf" srcId="{514A2B69-39AC-4503-B7DE-248EC1C874C0}" destId="{FF7FFC02-6010-43C5-A890-9865FFD5752C}" srcOrd="0" destOrd="0" presId="urn:microsoft.com/office/officeart/2005/8/layout/radial6"/>
    <dgm:cxn modelId="{CEE8EC6A-CF2E-41A9-87F6-0C1CF013E73A}" type="presOf" srcId="{797C8651-1F71-482C-BA7F-980075F36DAF}" destId="{66E1E9DF-E959-4042-8BD8-34EA438B7D1A}" srcOrd="0" destOrd="1" presId="urn:microsoft.com/office/officeart/2005/8/layout/radial6"/>
    <dgm:cxn modelId="{36117B73-0969-43C7-8C3C-E5640CD23971}" srcId="{04541FE8-CFCF-4A11-A71F-E3B0CF780DBC}" destId="{7668B02E-4EDA-492D-AC1A-F5A1B2130B18}" srcOrd="4" destOrd="0" parTransId="{1EB8AFBE-612E-441F-BF58-0369078A8AA5}" sibTransId="{9C66507D-16B3-460A-8DDF-063CDEC23BA1}"/>
    <dgm:cxn modelId="{B9BCF974-C789-4B9A-BCC0-C405CBE03D5F}" srcId="{15F559C1-A253-4627-A05A-3C983C723723}" destId="{797C8651-1F71-482C-BA7F-980075F36DAF}" srcOrd="0" destOrd="0" parTransId="{2108A878-20C1-44E8-B69D-827F2C5272C9}" sibTransId="{90C3E95B-F11F-404B-9415-7C4D8698D34A}"/>
    <dgm:cxn modelId="{551A447C-4BBD-4C18-827D-8D8B2A827A26}" type="presOf" srcId="{83917285-D141-4DA8-BEE2-8E6F72BFD0C1}" destId="{8D451063-3818-46C5-A23E-ECEC2B850244}" srcOrd="0" destOrd="0" presId="urn:microsoft.com/office/officeart/2005/8/layout/radial6"/>
    <dgm:cxn modelId="{B4E3377D-40B4-41F0-8A3C-16271318AEA2}" type="presOf" srcId="{2D7697D9-DE6C-4323-B332-845EBBDF3446}" destId="{67DAB95D-5F1B-47C8-B77B-D79B161CEA47}" srcOrd="0" destOrd="0" presId="urn:microsoft.com/office/officeart/2005/8/layout/radial6"/>
    <dgm:cxn modelId="{BB5A5C87-E066-4A15-8FF4-B47788DA9259}" srcId="{7668B02E-4EDA-492D-AC1A-F5A1B2130B18}" destId="{C9DAAA54-3DB3-4B80-B716-A40DD8554C26}" srcOrd="0" destOrd="0" parTransId="{809BBC72-CE10-4EE3-AD6A-0405FF9AA9DA}" sibTransId="{A3EAFB6E-EA1A-443A-87B3-AA4EC725250A}"/>
    <dgm:cxn modelId="{8AD61388-A3BE-46A0-995C-0A1B65BA6D74}" type="presOf" srcId="{9C66507D-16B3-460A-8DDF-063CDEC23BA1}" destId="{8CE6EB0D-4BE0-4A47-A689-D22DE9F58604}" srcOrd="0" destOrd="0" presId="urn:microsoft.com/office/officeart/2005/8/layout/radial6"/>
    <dgm:cxn modelId="{4ABD508A-55B9-43BB-83F4-78520E88E1F8}" type="presOf" srcId="{E01E0EDF-3464-4234-83F3-B69D280F1E92}" destId="{AF7D2D5D-D8BC-40C4-9B80-6EA86D69791B}" srcOrd="0" destOrd="0" presId="urn:microsoft.com/office/officeart/2005/8/layout/radial6"/>
    <dgm:cxn modelId="{F7CF5596-8EF0-414C-ABB8-E87EA28EA25C}" srcId="{04541FE8-CFCF-4A11-A71F-E3B0CF780DBC}" destId="{FF15B751-86A2-4934-8BBE-A83B3A152FC6}" srcOrd="5" destOrd="0" parTransId="{09F96D14-03C2-4472-AEF7-1C33EF542BBC}" sibTransId="{E01E0EDF-3464-4234-83F3-B69D280F1E92}"/>
    <dgm:cxn modelId="{4C1FE19D-AA70-4132-9CDD-14DE201ABC22}" srcId="{04541FE8-CFCF-4A11-A71F-E3B0CF780DBC}" destId="{15F559C1-A253-4627-A05A-3C983C723723}" srcOrd="3" destOrd="0" parTransId="{566AC0B7-BAC9-486D-90CE-969F44133C97}" sibTransId="{514A2B69-39AC-4503-B7DE-248EC1C874C0}"/>
    <dgm:cxn modelId="{FB0C67A6-6EA4-4BC8-A014-A0575F5AD8F5}" srcId="{687CADB9-2AAD-4B02-909E-593B36385DD8}" destId="{146550EB-FDE4-46BC-9FA7-8D54A753B47F}" srcOrd="0" destOrd="0" parTransId="{6E68E649-F1A9-4928-9DDE-094C037B620F}" sibTransId="{DB928DE5-7DC6-4FC8-B325-DE0E420C7ABD}"/>
    <dgm:cxn modelId="{E90C7AAC-C109-4472-929F-D53BF3E555C9}" type="presOf" srcId="{FF15B751-86A2-4934-8BBE-A83B3A152FC6}" destId="{ABB03FC4-2464-4C87-8052-8ECD238EF6E6}" srcOrd="0" destOrd="0" presId="urn:microsoft.com/office/officeart/2005/8/layout/radial6"/>
    <dgm:cxn modelId="{B08453B0-5071-45F6-A40A-188228A3DAD3}" type="presOf" srcId="{1613B292-D1A4-4909-B89A-0D0B653FC397}" destId="{5FDCB3EE-E12B-47CC-B83D-FE5EB0E6B0AF}" srcOrd="0" destOrd="0" presId="urn:microsoft.com/office/officeart/2005/8/layout/radial6"/>
    <dgm:cxn modelId="{8136AFB4-22E8-4224-BF8A-AB48A902CF3B}" type="presOf" srcId="{7668B02E-4EDA-492D-AC1A-F5A1B2130B18}" destId="{792E09C3-06E6-4FA4-A9A5-7E6136C20839}" srcOrd="0" destOrd="0" presId="urn:microsoft.com/office/officeart/2005/8/layout/radial6"/>
    <dgm:cxn modelId="{708622B9-F8D3-490B-AD23-33EDD6B6464B}" srcId="{2D7697D9-DE6C-4323-B332-845EBBDF3446}" destId="{1B22C0CA-B7EF-4663-B64E-C89C4CC1B377}" srcOrd="0" destOrd="0" parTransId="{94138DD0-46F9-4F9D-A13D-5D41D5C80531}" sibTransId="{8F5CE28C-B503-483F-B8A5-4DAC7E609874}"/>
    <dgm:cxn modelId="{076872BD-784E-4714-8636-A08DC6BA9309}" type="presOf" srcId="{49E4944D-6566-4A26-B773-B0C46D9C8F2C}" destId="{7F397174-C8CF-4025-AFD5-8F2F648276C3}" srcOrd="0" destOrd="0" presId="urn:microsoft.com/office/officeart/2005/8/layout/radial6"/>
    <dgm:cxn modelId="{9EB886CE-8D6B-4687-A1A7-BE6BFECF96A3}" srcId="{04541FE8-CFCF-4A11-A71F-E3B0CF780DBC}" destId="{44A79ADB-0695-4C88-B27D-9A55A2C15B38}" srcOrd="0" destOrd="0" parTransId="{0B40990E-F47C-4A62-AE02-FEE42D4B7D1C}" sibTransId="{83917285-D141-4DA8-BEE2-8E6F72BFD0C1}"/>
    <dgm:cxn modelId="{F34789D2-BC4E-48DF-AA5D-35D0EA2AE14D}" srcId="{04541FE8-CFCF-4A11-A71F-E3B0CF780DBC}" destId="{687CADB9-2AAD-4B02-909E-593B36385DD8}" srcOrd="1" destOrd="0" parTransId="{629B045C-10EF-4927-A27C-34F600779329}" sibTransId="{1613B292-D1A4-4909-B89A-0D0B653FC397}"/>
    <dgm:cxn modelId="{12C6D9D4-E99A-46A8-AA4B-DA87A36A899F}" type="presOf" srcId="{15F559C1-A253-4627-A05A-3C983C723723}" destId="{66E1E9DF-E959-4042-8BD8-34EA438B7D1A}" srcOrd="0" destOrd="0" presId="urn:microsoft.com/office/officeart/2005/8/layout/radial6"/>
    <dgm:cxn modelId="{D76CE7E9-337C-4AC8-9309-8692DE32CBF7}" type="presOf" srcId="{1B22C0CA-B7EF-4663-B64E-C89C4CC1B377}" destId="{67DAB95D-5F1B-47C8-B77B-D79B161CEA47}" srcOrd="0" destOrd="1" presId="urn:microsoft.com/office/officeart/2005/8/layout/radial6"/>
    <dgm:cxn modelId="{4A5656ED-50F6-4CBF-9650-04FE635A7C0B}" srcId="{04541FE8-CFCF-4A11-A71F-E3B0CF780DBC}" destId="{2D7697D9-DE6C-4323-B332-845EBBDF3446}" srcOrd="2" destOrd="0" parTransId="{A1C9A664-E199-408F-9640-A5681D5CAC7F}" sibTransId="{49E4944D-6566-4A26-B773-B0C46D9C8F2C}"/>
    <dgm:cxn modelId="{B4C8B6EE-90CC-433E-A870-BAA41A457778}" type="presOf" srcId="{44A79ADB-0695-4C88-B27D-9A55A2C15B38}" destId="{ADF8D4C9-29E6-4F3B-BF2A-0EC7DE252C78}" srcOrd="0" destOrd="0" presId="urn:microsoft.com/office/officeart/2005/8/layout/radial6"/>
    <dgm:cxn modelId="{D9B880EF-D192-4768-AE08-CB733C9F72DA}" srcId="{FF15B751-86A2-4934-8BBE-A83B3A152FC6}" destId="{CBBD5736-17FC-4345-B73B-6041BDC67F1F}" srcOrd="0" destOrd="0" parTransId="{803DDC94-4952-42A6-B0FE-8A1829F643FE}" sibTransId="{F5770AAB-5BC1-4ABC-90FD-0E3D3143455B}"/>
    <dgm:cxn modelId="{62B6C1F3-C063-432A-AA2D-F674C8906A6E}" type="presOf" srcId="{C9DAAA54-3DB3-4B80-B716-A40DD8554C26}" destId="{792E09C3-06E6-4FA4-A9A5-7E6136C20839}" srcOrd="0" destOrd="1" presId="urn:microsoft.com/office/officeart/2005/8/layout/radial6"/>
    <dgm:cxn modelId="{BBCB53F7-8954-4082-98C7-308E128B34E9}" type="presOf" srcId="{146550EB-FDE4-46BC-9FA7-8D54A753B47F}" destId="{C11B740A-F66C-4050-8E4D-56BB285421EE}" srcOrd="0" destOrd="1" presId="urn:microsoft.com/office/officeart/2005/8/layout/radial6"/>
    <dgm:cxn modelId="{B295D87A-9E59-4611-A196-4FE6ABA56CA6}" type="presParOf" srcId="{61AF4547-E93E-489C-A54E-91C0FCF948A0}" destId="{32CF0726-B6F8-4D86-B81E-6901951B22C5}" srcOrd="0" destOrd="0" presId="urn:microsoft.com/office/officeart/2005/8/layout/radial6"/>
    <dgm:cxn modelId="{9190DCD5-2898-4A07-B048-C637ED649C78}" type="presParOf" srcId="{61AF4547-E93E-489C-A54E-91C0FCF948A0}" destId="{ADF8D4C9-29E6-4F3B-BF2A-0EC7DE252C78}" srcOrd="1" destOrd="0" presId="urn:microsoft.com/office/officeart/2005/8/layout/radial6"/>
    <dgm:cxn modelId="{3093B790-AD7F-4EDE-8DDF-2C10FB9FEE86}" type="presParOf" srcId="{61AF4547-E93E-489C-A54E-91C0FCF948A0}" destId="{270C6511-4B79-4262-9F1A-7DC279FD657F}" srcOrd="2" destOrd="0" presId="urn:microsoft.com/office/officeart/2005/8/layout/radial6"/>
    <dgm:cxn modelId="{9BC50F48-B06B-4DB6-AB78-3E9293E193D6}" type="presParOf" srcId="{61AF4547-E93E-489C-A54E-91C0FCF948A0}" destId="{8D451063-3818-46C5-A23E-ECEC2B850244}" srcOrd="3" destOrd="0" presId="urn:microsoft.com/office/officeart/2005/8/layout/radial6"/>
    <dgm:cxn modelId="{400DAAF0-15CE-4DCA-8D38-6171003E53F2}" type="presParOf" srcId="{61AF4547-E93E-489C-A54E-91C0FCF948A0}" destId="{C11B740A-F66C-4050-8E4D-56BB285421EE}" srcOrd="4" destOrd="0" presId="urn:microsoft.com/office/officeart/2005/8/layout/radial6"/>
    <dgm:cxn modelId="{40A1874C-A0FC-4255-AD41-F6E7D9DC723A}" type="presParOf" srcId="{61AF4547-E93E-489C-A54E-91C0FCF948A0}" destId="{95D88F68-2D3D-4400-A524-113A62504950}" srcOrd="5" destOrd="0" presId="urn:microsoft.com/office/officeart/2005/8/layout/radial6"/>
    <dgm:cxn modelId="{16C1E920-CBA6-48B8-B08E-A6B74DD18E6F}" type="presParOf" srcId="{61AF4547-E93E-489C-A54E-91C0FCF948A0}" destId="{5FDCB3EE-E12B-47CC-B83D-FE5EB0E6B0AF}" srcOrd="6" destOrd="0" presId="urn:microsoft.com/office/officeart/2005/8/layout/radial6"/>
    <dgm:cxn modelId="{65BA5F5C-FCE5-44F9-B7F4-33D150196B72}" type="presParOf" srcId="{61AF4547-E93E-489C-A54E-91C0FCF948A0}" destId="{67DAB95D-5F1B-47C8-B77B-D79B161CEA47}" srcOrd="7" destOrd="0" presId="urn:microsoft.com/office/officeart/2005/8/layout/radial6"/>
    <dgm:cxn modelId="{D52F75BD-D4FA-4F90-8A43-6656804230FC}" type="presParOf" srcId="{61AF4547-E93E-489C-A54E-91C0FCF948A0}" destId="{E8CB6005-BC48-4669-A577-0CF18B752FEE}" srcOrd="8" destOrd="0" presId="urn:microsoft.com/office/officeart/2005/8/layout/radial6"/>
    <dgm:cxn modelId="{8C393265-3F1F-4682-82ED-59CC337B1265}" type="presParOf" srcId="{61AF4547-E93E-489C-A54E-91C0FCF948A0}" destId="{7F397174-C8CF-4025-AFD5-8F2F648276C3}" srcOrd="9" destOrd="0" presId="urn:microsoft.com/office/officeart/2005/8/layout/radial6"/>
    <dgm:cxn modelId="{DDE02FC8-DA57-4EA3-93CB-0E5ECF0CBC21}" type="presParOf" srcId="{61AF4547-E93E-489C-A54E-91C0FCF948A0}" destId="{66E1E9DF-E959-4042-8BD8-34EA438B7D1A}" srcOrd="10" destOrd="0" presId="urn:microsoft.com/office/officeart/2005/8/layout/radial6"/>
    <dgm:cxn modelId="{B88C1B65-8BBE-4257-9C12-025A0B5868B5}" type="presParOf" srcId="{61AF4547-E93E-489C-A54E-91C0FCF948A0}" destId="{2C511632-C654-4209-980D-426CA83BD800}" srcOrd="11" destOrd="0" presId="urn:microsoft.com/office/officeart/2005/8/layout/radial6"/>
    <dgm:cxn modelId="{5BF80ABA-76BB-4066-8F14-1E16D09288F9}" type="presParOf" srcId="{61AF4547-E93E-489C-A54E-91C0FCF948A0}" destId="{FF7FFC02-6010-43C5-A890-9865FFD5752C}" srcOrd="12" destOrd="0" presId="urn:microsoft.com/office/officeart/2005/8/layout/radial6"/>
    <dgm:cxn modelId="{8F28C73D-A299-408B-BE76-4E343F6C29F3}" type="presParOf" srcId="{61AF4547-E93E-489C-A54E-91C0FCF948A0}" destId="{792E09C3-06E6-4FA4-A9A5-7E6136C20839}" srcOrd="13" destOrd="0" presId="urn:microsoft.com/office/officeart/2005/8/layout/radial6"/>
    <dgm:cxn modelId="{CD509570-430E-4C20-A2AB-DD02A21C3B49}" type="presParOf" srcId="{61AF4547-E93E-489C-A54E-91C0FCF948A0}" destId="{76E3B0F6-2642-4258-907C-173EEEE7BDE1}" srcOrd="14" destOrd="0" presId="urn:microsoft.com/office/officeart/2005/8/layout/radial6"/>
    <dgm:cxn modelId="{596AAE3F-AC07-4C98-BB0A-2AEA03920C10}" type="presParOf" srcId="{61AF4547-E93E-489C-A54E-91C0FCF948A0}" destId="{8CE6EB0D-4BE0-4A47-A689-D22DE9F58604}" srcOrd="15" destOrd="0" presId="urn:microsoft.com/office/officeart/2005/8/layout/radial6"/>
    <dgm:cxn modelId="{77DF5B3D-4E02-4838-9895-3D71BAE27E0B}" type="presParOf" srcId="{61AF4547-E93E-489C-A54E-91C0FCF948A0}" destId="{ABB03FC4-2464-4C87-8052-8ECD238EF6E6}" srcOrd="16" destOrd="0" presId="urn:microsoft.com/office/officeart/2005/8/layout/radial6"/>
    <dgm:cxn modelId="{E7D2C0F8-E7EA-4C7B-88AA-4D292303D05F}" type="presParOf" srcId="{61AF4547-E93E-489C-A54E-91C0FCF948A0}" destId="{B79F7310-FB9C-4E84-B674-87A060D2ADE7}" srcOrd="17" destOrd="0" presId="urn:microsoft.com/office/officeart/2005/8/layout/radial6"/>
    <dgm:cxn modelId="{A20013FF-8F13-4515-A224-38188FD463F6}" type="presParOf" srcId="{61AF4547-E93E-489C-A54E-91C0FCF948A0}" destId="{AF7D2D5D-D8BC-40C4-9B80-6EA86D69791B}" srcOrd="18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0CA44-97D4-4D45-9360-CCFC521C9E30}">
      <dsp:nvSpPr>
        <dsp:cNvPr id="0" name=""/>
        <dsp:cNvSpPr/>
      </dsp:nvSpPr>
      <dsp:spPr>
        <a:xfrm>
          <a:off x="1030044" y="673400"/>
          <a:ext cx="4499331" cy="4499331"/>
        </a:xfrm>
        <a:prstGeom prst="blockArc">
          <a:avLst>
            <a:gd name="adj1" fmla="val 11880000"/>
            <a:gd name="adj2" fmla="val 162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DA6358-933E-4C9B-806E-BAF0A311BEBC}">
      <dsp:nvSpPr>
        <dsp:cNvPr id="0" name=""/>
        <dsp:cNvSpPr/>
      </dsp:nvSpPr>
      <dsp:spPr>
        <a:xfrm>
          <a:off x="1030044" y="673400"/>
          <a:ext cx="4499331" cy="4499331"/>
        </a:xfrm>
        <a:prstGeom prst="blockArc">
          <a:avLst>
            <a:gd name="adj1" fmla="val 7560000"/>
            <a:gd name="adj2" fmla="val 1188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13D007-2824-4C3B-8244-2A6B748F2209}">
      <dsp:nvSpPr>
        <dsp:cNvPr id="0" name=""/>
        <dsp:cNvSpPr/>
      </dsp:nvSpPr>
      <dsp:spPr>
        <a:xfrm>
          <a:off x="1030044" y="673400"/>
          <a:ext cx="4499331" cy="4499331"/>
        </a:xfrm>
        <a:prstGeom prst="blockArc">
          <a:avLst>
            <a:gd name="adj1" fmla="val 3240000"/>
            <a:gd name="adj2" fmla="val 756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11FCD-1D04-424B-9CC2-376953C338AE}">
      <dsp:nvSpPr>
        <dsp:cNvPr id="0" name=""/>
        <dsp:cNvSpPr/>
      </dsp:nvSpPr>
      <dsp:spPr>
        <a:xfrm>
          <a:off x="1030044" y="673400"/>
          <a:ext cx="4499331" cy="4499331"/>
        </a:xfrm>
        <a:prstGeom prst="blockArc">
          <a:avLst>
            <a:gd name="adj1" fmla="val 20520000"/>
            <a:gd name="adj2" fmla="val 324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451063-3818-46C5-A23E-ECEC2B850244}">
      <dsp:nvSpPr>
        <dsp:cNvPr id="0" name=""/>
        <dsp:cNvSpPr/>
      </dsp:nvSpPr>
      <dsp:spPr>
        <a:xfrm>
          <a:off x="1030044" y="673400"/>
          <a:ext cx="4499331" cy="4499331"/>
        </a:xfrm>
        <a:prstGeom prst="blockArc">
          <a:avLst>
            <a:gd name="adj1" fmla="val 16200000"/>
            <a:gd name="adj2" fmla="val 2052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CF0726-B6F8-4D86-B81E-6901951B22C5}">
      <dsp:nvSpPr>
        <dsp:cNvPr id="0" name=""/>
        <dsp:cNvSpPr/>
      </dsp:nvSpPr>
      <dsp:spPr>
        <a:xfrm>
          <a:off x="2245192" y="1888547"/>
          <a:ext cx="2069035" cy="20690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3900" kern="1200" dirty="0"/>
            <a:t>Nabitá častica</a:t>
          </a:r>
          <a:endParaRPr lang="en-US" sz="3900" kern="1200" dirty="0"/>
        </a:p>
      </dsp:txBody>
      <dsp:txXfrm>
        <a:off x="2548195" y="2191550"/>
        <a:ext cx="1463029" cy="1463029"/>
      </dsp:txXfrm>
    </dsp:sp>
    <dsp:sp modelId="{ADF8D4C9-29E6-4F3B-BF2A-0EC7DE252C78}">
      <dsp:nvSpPr>
        <dsp:cNvPr id="0" name=""/>
        <dsp:cNvSpPr/>
      </dsp:nvSpPr>
      <dsp:spPr>
        <a:xfrm>
          <a:off x="2555547" y="1377"/>
          <a:ext cx="1448325" cy="1448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400" kern="1200" dirty="0"/>
            <a:t>Brzdné žiarenie</a:t>
          </a:r>
          <a:endParaRPr lang="en-US" sz="1400" kern="1200" dirty="0"/>
        </a:p>
      </dsp:txBody>
      <dsp:txXfrm>
        <a:off x="2767649" y="213479"/>
        <a:ext cx="1024121" cy="1024121"/>
      </dsp:txXfrm>
    </dsp:sp>
    <dsp:sp modelId="{D8C45301-023C-4F93-A668-6289759A7D15}">
      <dsp:nvSpPr>
        <dsp:cNvPr id="0" name=""/>
        <dsp:cNvSpPr/>
      </dsp:nvSpPr>
      <dsp:spPr>
        <a:xfrm>
          <a:off x="4645518" y="1519830"/>
          <a:ext cx="1448325" cy="1448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400" kern="1200" dirty="0"/>
            <a:t>Excitácia</a:t>
          </a:r>
          <a:endParaRPr lang="en-US" sz="1400" kern="1200" dirty="0"/>
        </a:p>
      </dsp:txBody>
      <dsp:txXfrm>
        <a:off x="4857620" y="1731932"/>
        <a:ext cx="1024121" cy="1024121"/>
      </dsp:txXfrm>
    </dsp:sp>
    <dsp:sp modelId="{5C0026DD-0C81-4912-9F72-F4D980A6D352}">
      <dsp:nvSpPr>
        <dsp:cNvPr id="0" name=""/>
        <dsp:cNvSpPr/>
      </dsp:nvSpPr>
      <dsp:spPr>
        <a:xfrm>
          <a:off x="3847220" y="3976738"/>
          <a:ext cx="1448325" cy="1448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400" kern="1200" dirty="0"/>
            <a:t>Čerenkovove žiarenie</a:t>
          </a:r>
          <a:endParaRPr lang="en-US" sz="1400" kern="1200" dirty="0"/>
        </a:p>
      </dsp:txBody>
      <dsp:txXfrm>
        <a:off x="4059322" y="4188840"/>
        <a:ext cx="1024121" cy="1024121"/>
      </dsp:txXfrm>
    </dsp:sp>
    <dsp:sp modelId="{905202FB-685F-447B-A27B-431AE7415164}">
      <dsp:nvSpPr>
        <dsp:cNvPr id="0" name=""/>
        <dsp:cNvSpPr/>
      </dsp:nvSpPr>
      <dsp:spPr>
        <a:xfrm>
          <a:off x="1263874" y="3976738"/>
          <a:ext cx="1448325" cy="1448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400" kern="1200" dirty="0"/>
            <a:t>Ionizácia</a:t>
          </a:r>
          <a:endParaRPr lang="en-US" sz="1400" kern="1200" dirty="0"/>
        </a:p>
      </dsp:txBody>
      <dsp:txXfrm>
        <a:off x="1475976" y="4188840"/>
        <a:ext cx="1024121" cy="1024121"/>
      </dsp:txXfrm>
    </dsp:sp>
    <dsp:sp modelId="{FBE7AAAD-67BD-4EE5-92A8-8FE85149EDAE}">
      <dsp:nvSpPr>
        <dsp:cNvPr id="0" name=""/>
        <dsp:cNvSpPr/>
      </dsp:nvSpPr>
      <dsp:spPr>
        <a:xfrm>
          <a:off x="465576" y="1519830"/>
          <a:ext cx="1448325" cy="1448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400" kern="1200" dirty="0"/>
            <a:t>Jadrové realcie</a:t>
          </a:r>
          <a:endParaRPr lang="en-US" sz="1400" kern="1200" dirty="0"/>
        </a:p>
      </dsp:txBody>
      <dsp:txXfrm>
        <a:off x="677678" y="1731932"/>
        <a:ext cx="1024121" cy="10241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13D007-2824-4C3B-8244-2A6B748F2209}">
      <dsp:nvSpPr>
        <dsp:cNvPr id="0" name=""/>
        <dsp:cNvSpPr/>
      </dsp:nvSpPr>
      <dsp:spPr>
        <a:xfrm>
          <a:off x="1241653" y="708920"/>
          <a:ext cx="4726428" cy="4726428"/>
        </a:xfrm>
        <a:prstGeom prst="blockArc">
          <a:avLst>
            <a:gd name="adj1" fmla="val 9000000"/>
            <a:gd name="adj2" fmla="val 162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11FCD-1D04-424B-9CC2-376953C338AE}">
      <dsp:nvSpPr>
        <dsp:cNvPr id="0" name=""/>
        <dsp:cNvSpPr/>
      </dsp:nvSpPr>
      <dsp:spPr>
        <a:xfrm>
          <a:off x="1241653" y="708920"/>
          <a:ext cx="4726428" cy="4726428"/>
        </a:xfrm>
        <a:prstGeom prst="blockArc">
          <a:avLst>
            <a:gd name="adj1" fmla="val 1800000"/>
            <a:gd name="adj2" fmla="val 90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451063-3818-46C5-A23E-ECEC2B850244}">
      <dsp:nvSpPr>
        <dsp:cNvPr id="0" name=""/>
        <dsp:cNvSpPr/>
      </dsp:nvSpPr>
      <dsp:spPr>
        <a:xfrm>
          <a:off x="1241653" y="708920"/>
          <a:ext cx="4726428" cy="4726428"/>
        </a:xfrm>
        <a:prstGeom prst="blockArc">
          <a:avLst>
            <a:gd name="adj1" fmla="val 16200000"/>
            <a:gd name="adj2" fmla="val 18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CF0726-B6F8-4D86-B81E-6901951B22C5}">
      <dsp:nvSpPr>
        <dsp:cNvPr id="0" name=""/>
        <dsp:cNvSpPr/>
      </dsp:nvSpPr>
      <dsp:spPr>
        <a:xfrm>
          <a:off x="2517070" y="1984337"/>
          <a:ext cx="2175593" cy="21755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690" tIns="59690" rIns="59690" bIns="5969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4700" kern="1200" dirty="0"/>
            <a:t>Fotón</a:t>
          </a:r>
          <a:endParaRPr lang="en-US" sz="4700" kern="1200" dirty="0"/>
        </a:p>
      </dsp:txBody>
      <dsp:txXfrm>
        <a:off x="2835678" y="2302945"/>
        <a:ext cx="1538377" cy="1538377"/>
      </dsp:txXfrm>
    </dsp:sp>
    <dsp:sp modelId="{ADF8D4C9-29E6-4F3B-BF2A-0EC7DE252C78}">
      <dsp:nvSpPr>
        <dsp:cNvPr id="0" name=""/>
        <dsp:cNvSpPr/>
      </dsp:nvSpPr>
      <dsp:spPr>
        <a:xfrm>
          <a:off x="2843409" y="2287"/>
          <a:ext cx="1522915" cy="15229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700" kern="1200" dirty="0"/>
            <a:t>Fotoefekt</a:t>
          </a:r>
          <a:endParaRPr lang="en-US" sz="1700" kern="1200" dirty="0"/>
        </a:p>
      </dsp:txBody>
      <dsp:txXfrm>
        <a:off x="3066435" y="225313"/>
        <a:ext cx="1076863" cy="1076863"/>
      </dsp:txXfrm>
    </dsp:sp>
    <dsp:sp modelId="{D8C45301-023C-4F93-A668-6289759A7D15}">
      <dsp:nvSpPr>
        <dsp:cNvPr id="0" name=""/>
        <dsp:cNvSpPr/>
      </dsp:nvSpPr>
      <dsp:spPr>
        <a:xfrm>
          <a:off x="4842533" y="3464871"/>
          <a:ext cx="1522915" cy="15229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700" kern="1200" dirty="0"/>
            <a:t>Comptonov rozptyl</a:t>
          </a:r>
          <a:endParaRPr lang="en-US" sz="1700" kern="1200" dirty="0"/>
        </a:p>
      </dsp:txBody>
      <dsp:txXfrm>
        <a:off x="5065559" y="3687897"/>
        <a:ext cx="1076863" cy="1076863"/>
      </dsp:txXfrm>
    </dsp:sp>
    <dsp:sp modelId="{5C0026DD-0C81-4912-9F72-F4D980A6D352}">
      <dsp:nvSpPr>
        <dsp:cNvPr id="0" name=""/>
        <dsp:cNvSpPr/>
      </dsp:nvSpPr>
      <dsp:spPr>
        <a:xfrm>
          <a:off x="844285" y="3464871"/>
          <a:ext cx="1522915" cy="15229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700" kern="1200" dirty="0"/>
            <a:t>Tvorba párov</a:t>
          </a:r>
          <a:endParaRPr lang="en-US" sz="1700" kern="1200" dirty="0"/>
        </a:p>
      </dsp:txBody>
      <dsp:txXfrm>
        <a:off x="1067311" y="3687897"/>
        <a:ext cx="1076863" cy="10768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D2D5D-D8BC-40C4-9B80-6EA86D69791B}">
      <dsp:nvSpPr>
        <dsp:cNvPr id="0" name=""/>
        <dsp:cNvSpPr/>
      </dsp:nvSpPr>
      <dsp:spPr>
        <a:xfrm>
          <a:off x="2068883" y="795051"/>
          <a:ext cx="5439296" cy="5439296"/>
        </a:xfrm>
        <a:prstGeom prst="blockArc">
          <a:avLst>
            <a:gd name="adj1" fmla="val 12600000"/>
            <a:gd name="adj2" fmla="val 162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E6EB0D-4BE0-4A47-A689-D22DE9F58604}">
      <dsp:nvSpPr>
        <dsp:cNvPr id="0" name=""/>
        <dsp:cNvSpPr/>
      </dsp:nvSpPr>
      <dsp:spPr>
        <a:xfrm>
          <a:off x="2068883" y="795051"/>
          <a:ext cx="5439296" cy="5439296"/>
        </a:xfrm>
        <a:prstGeom prst="blockArc">
          <a:avLst>
            <a:gd name="adj1" fmla="val 9000000"/>
            <a:gd name="adj2" fmla="val 126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FFC02-6010-43C5-A890-9865FFD5752C}">
      <dsp:nvSpPr>
        <dsp:cNvPr id="0" name=""/>
        <dsp:cNvSpPr/>
      </dsp:nvSpPr>
      <dsp:spPr>
        <a:xfrm>
          <a:off x="2068883" y="795051"/>
          <a:ext cx="5439296" cy="5439296"/>
        </a:xfrm>
        <a:prstGeom prst="blockArc">
          <a:avLst>
            <a:gd name="adj1" fmla="val 5400000"/>
            <a:gd name="adj2" fmla="val 90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397174-C8CF-4025-AFD5-8F2F648276C3}">
      <dsp:nvSpPr>
        <dsp:cNvPr id="0" name=""/>
        <dsp:cNvSpPr/>
      </dsp:nvSpPr>
      <dsp:spPr>
        <a:xfrm>
          <a:off x="2068883" y="795051"/>
          <a:ext cx="5439296" cy="5439296"/>
        </a:xfrm>
        <a:prstGeom prst="blockArc">
          <a:avLst>
            <a:gd name="adj1" fmla="val 1800000"/>
            <a:gd name="adj2" fmla="val 54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CB3EE-E12B-47CC-B83D-FE5EB0E6B0AF}">
      <dsp:nvSpPr>
        <dsp:cNvPr id="0" name=""/>
        <dsp:cNvSpPr/>
      </dsp:nvSpPr>
      <dsp:spPr>
        <a:xfrm>
          <a:off x="2068883" y="795051"/>
          <a:ext cx="5439296" cy="5439296"/>
        </a:xfrm>
        <a:prstGeom prst="blockArc">
          <a:avLst>
            <a:gd name="adj1" fmla="val 19800000"/>
            <a:gd name="adj2" fmla="val 18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451063-3818-46C5-A23E-ECEC2B850244}">
      <dsp:nvSpPr>
        <dsp:cNvPr id="0" name=""/>
        <dsp:cNvSpPr/>
      </dsp:nvSpPr>
      <dsp:spPr>
        <a:xfrm>
          <a:off x="2068883" y="795051"/>
          <a:ext cx="5439296" cy="5439296"/>
        </a:xfrm>
        <a:prstGeom prst="blockArc">
          <a:avLst>
            <a:gd name="adj1" fmla="val 16200000"/>
            <a:gd name="adj2" fmla="val 19800000"/>
            <a:gd name="adj3" fmla="val 45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CF0726-B6F8-4D86-B81E-6901951B22C5}">
      <dsp:nvSpPr>
        <dsp:cNvPr id="0" name=""/>
        <dsp:cNvSpPr/>
      </dsp:nvSpPr>
      <dsp:spPr>
        <a:xfrm>
          <a:off x="3568017" y="2294185"/>
          <a:ext cx="2441029" cy="24410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3700" kern="1200" dirty="0"/>
            <a:t>Neutrón</a:t>
          </a:r>
          <a:endParaRPr lang="en-US" sz="3700" kern="1200" dirty="0"/>
        </a:p>
      </dsp:txBody>
      <dsp:txXfrm>
        <a:off x="3925497" y="2651665"/>
        <a:ext cx="1726069" cy="1726069"/>
      </dsp:txXfrm>
    </dsp:sp>
    <dsp:sp modelId="{ADF8D4C9-29E6-4F3B-BF2A-0EC7DE252C78}">
      <dsp:nvSpPr>
        <dsp:cNvPr id="0" name=""/>
        <dsp:cNvSpPr/>
      </dsp:nvSpPr>
      <dsp:spPr>
        <a:xfrm>
          <a:off x="3934171" y="2205"/>
          <a:ext cx="1708720" cy="17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100" b="1" kern="1200" dirty="0"/>
            <a:t>Pružný rozptyl</a:t>
          </a:r>
          <a:endParaRPr lang="en-US" sz="1100" b="1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900" kern="1200" dirty="0"/>
            <a:t>Energia sa rozdelí medzi jadro a rozptýlený neutrón, pričom jadro ostáva v nevzbudenom stave (analógia s biliardom)</a:t>
          </a:r>
        </a:p>
      </dsp:txBody>
      <dsp:txXfrm>
        <a:off x="4184407" y="252441"/>
        <a:ext cx="1208248" cy="1208248"/>
      </dsp:txXfrm>
    </dsp:sp>
    <dsp:sp modelId="{C11B740A-F66C-4050-8E4D-56BB285421EE}">
      <dsp:nvSpPr>
        <dsp:cNvPr id="0" name=""/>
        <dsp:cNvSpPr/>
      </dsp:nvSpPr>
      <dsp:spPr>
        <a:xfrm>
          <a:off x="6236183" y="1331272"/>
          <a:ext cx="1708720" cy="17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100" b="1" kern="1200" dirty="0"/>
            <a:t>Nepružný rozptyl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900" kern="1200" dirty="0"/>
            <a:t>Odrazené jadro sa vzbudí a následne deexcituje vyžiarením neutrónov a/alebo fotónov</a:t>
          </a:r>
        </a:p>
      </dsp:txBody>
      <dsp:txXfrm>
        <a:off x="6486419" y="1581508"/>
        <a:ext cx="1208248" cy="1208248"/>
      </dsp:txXfrm>
    </dsp:sp>
    <dsp:sp modelId="{67DAB95D-5F1B-47C8-B77B-D79B161CEA47}">
      <dsp:nvSpPr>
        <dsp:cNvPr id="0" name=""/>
        <dsp:cNvSpPr/>
      </dsp:nvSpPr>
      <dsp:spPr>
        <a:xfrm>
          <a:off x="6236183" y="3989406"/>
          <a:ext cx="1708720" cy="17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100" b="1" kern="1200" dirty="0"/>
            <a:t>Radiačný záchyt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900" kern="1200" dirty="0"/>
            <a:t>Neutrón je pohltený v jadre a vyžiarí sa fotón</a:t>
          </a:r>
        </a:p>
      </dsp:txBody>
      <dsp:txXfrm>
        <a:off x="6486419" y="4239642"/>
        <a:ext cx="1208248" cy="1208248"/>
      </dsp:txXfrm>
    </dsp:sp>
    <dsp:sp modelId="{66E1E9DF-E959-4042-8BD8-34EA438B7D1A}">
      <dsp:nvSpPr>
        <dsp:cNvPr id="0" name=""/>
        <dsp:cNvSpPr/>
      </dsp:nvSpPr>
      <dsp:spPr>
        <a:xfrm>
          <a:off x="3934171" y="5318474"/>
          <a:ext cx="1708720" cy="17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100" b="1" kern="1200" dirty="0"/>
            <a:t>Záchyt a uvoľnenie nabitých častíc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900" kern="1200" dirty="0"/>
            <a:t>Jadro sa deexcituje vyžiarením nabitých častíc, ktoré musia mať dostatočnú energiu na prekonanie coulombovskej bariéry</a:t>
          </a:r>
        </a:p>
      </dsp:txBody>
      <dsp:txXfrm>
        <a:off x="4184407" y="5568710"/>
        <a:ext cx="1208248" cy="1208248"/>
      </dsp:txXfrm>
    </dsp:sp>
    <dsp:sp modelId="{792E09C3-06E6-4FA4-A9A5-7E6136C20839}">
      <dsp:nvSpPr>
        <dsp:cNvPr id="0" name=""/>
        <dsp:cNvSpPr/>
      </dsp:nvSpPr>
      <dsp:spPr>
        <a:xfrm>
          <a:off x="1632160" y="3989406"/>
          <a:ext cx="1708720" cy="17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100" b="1" kern="1200" dirty="0"/>
            <a:t>Štiepenie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900" kern="1200" dirty="0"/>
            <a:t>Jadro sa rozštiepi na fragmenty a uvoľnia sa neutróny</a:t>
          </a:r>
        </a:p>
      </dsp:txBody>
      <dsp:txXfrm>
        <a:off x="1882396" y="4239642"/>
        <a:ext cx="1208248" cy="1208248"/>
      </dsp:txXfrm>
    </dsp:sp>
    <dsp:sp modelId="{ABB03FC4-2464-4C87-8052-8ECD238EF6E6}">
      <dsp:nvSpPr>
        <dsp:cNvPr id="0" name=""/>
        <dsp:cNvSpPr/>
      </dsp:nvSpPr>
      <dsp:spPr>
        <a:xfrm>
          <a:off x="1632160" y="1331272"/>
          <a:ext cx="1708720" cy="17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100" b="1" kern="1200" dirty="0"/>
            <a:t>Deje pri vysokých energiách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900" kern="1200" dirty="0"/>
            <a:t>Vysokoenergetické neutróny trieštia jadrá na množstvo fragmentov</a:t>
          </a:r>
        </a:p>
      </dsp:txBody>
      <dsp:txXfrm>
        <a:off x="1882396" y="1581508"/>
        <a:ext cx="1208248" cy="12082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EE9D0D-E4DD-464C-B569-10C8EA432BE2}" type="datetimeFigureOut">
              <a:rPr lang="en-US"/>
              <a:pPr>
                <a:defRPr/>
              </a:pPr>
              <a:t>6/12/25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44748A6-4C9A-43EF-BE92-B5DD8F239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38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6B1897-43F3-40E8-A33D-82259B71449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1BA9BF-9BB3-47EB-959E-F7E24CEA1C4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14FD4A-FBDE-4BB8-A01B-280C5B6D570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3C06C6-930D-4926-B49A-656187AEDF9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E6871C-DF48-46AE-9F77-578E4E6D48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D44CAE-6EA5-4617-AAAB-CC1FA8B8787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7F5840-245A-45F9-A76D-D6F97CFC165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707DFD-12C0-4FCB-ACAD-C9B217EF6CE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4827B1-83E6-470B-8B23-21A839135B2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DB0E74-0AE7-4E45-A07F-D154D465870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4AD9C5-C05F-4477-9400-ED3E3889A79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2B1749-9704-4BA6-A38D-DEB8CCF9FB9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B5074D-5DCF-403F-B010-065E8A23215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7493AB-2177-4F44-AF9B-5F495E29107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en-US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19F945-D0DC-4265-B2C4-E82A07EE070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US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5A4FB0-B370-4C48-B354-EFA6074CFB2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50</a:t>
            </a:fld>
            <a:endParaRPr lang="en-US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81C135-1BE1-4B3F-BEE7-732EA14D802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51</a:t>
            </a:fld>
            <a:endParaRPr lang="en-US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C5B502-82A4-4378-B089-BA676168524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2F76CD-9B23-402B-9D14-736E687AAEA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52E74C-F463-453F-BB5C-B404942270C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A66777-A577-4B6B-AE0C-0DE9AAEEAAA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5936EC-4028-4860-8357-98745513DB5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40A5D1-AFBF-4DE0-83E6-84C5978D65D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D4BD80-07DB-4C97-8A06-81602A43A1C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13B821-6588-418F-A96D-17D197E313B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6CF90C-4B1D-4398-8C74-E616A543FF6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76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C6519C-ADB7-4109-861C-553DDF2A697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77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DDBFC2-8C14-4EF3-A633-E9A7D88423C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78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50EB53-27D4-4849-8564-4531860B0FE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79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171E93-178E-4DD8-B965-6C537B6439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80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7D6D18-EC29-4F49-B082-13D722E9A18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81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0" y="4342230"/>
            <a:ext cx="5487042" cy="411684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86" tIns="45743" rIns="91486" bIns="4574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005FA-EDD2-4CF3-BAB8-27B8B36BA879}" type="slidenum">
              <a:rPr lang="en-US" smtClean="0"/>
              <a:pPr/>
              <a:t>112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E957BE-DD07-4F8B-8978-6BB71834427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5CA622-DE60-4E99-AF41-850F13904623}" type="slidenum">
              <a:rPr lang="en-GB"/>
              <a:pPr/>
              <a:t>115</a:t>
            </a:fld>
            <a:endParaRPr lang="en-GB"/>
          </a:p>
        </p:txBody>
      </p:sp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210236" y="694171"/>
            <a:ext cx="4436129" cy="342755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endParaRPr lang="en-GB"/>
          </a:p>
        </p:txBody>
      </p:sp>
      <p:sp>
        <p:nvSpPr>
          <p:cNvPr id="788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1" y="4342534"/>
            <a:ext cx="5482478" cy="411018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049B5CE-9393-4279-9326-394DE8F7C74C}" type="slidenum">
              <a:rPr lang="en-GB"/>
              <a:pPr/>
              <a:t>117</a:t>
            </a:fld>
            <a:endParaRPr lang="en-GB"/>
          </a:p>
        </p:txBody>
      </p:sp>
      <p:sp>
        <p:nvSpPr>
          <p:cNvPr id="79873" name="Text Box 1"/>
          <p:cNvSpPr txBox="1">
            <a:spLocks noChangeArrowheads="1"/>
          </p:cNvSpPr>
          <p:nvPr/>
        </p:nvSpPr>
        <p:spPr bwMode="auto">
          <a:xfrm>
            <a:off x="1210236" y="694171"/>
            <a:ext cx="4436129" cy="342755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endParaRPr lang="en-GB"/>
          </a:p>
        </p:txBody>
      </p:sp>
      <p:sp>
        <p:nvSpPr>
          <p:cNvPr id="798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1" y="4342534"/>
            <a:ext cx="5482478" cy="411018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DDE77AC-8A28-44E3-ACD8-79B77FBC31EF}" type="slidenum">
              <a:rPr lang="en-GB"/>
              <a:pPr/>
              <a:t>118</a:t>
            </a:fld>
            <a:endParaRPr lang="en-GB"/>
          </a:p>
        </p:txBody>
      </p:sp>
      <p:sp>
        <p:nvSpPr>
          <p:cNvPr id="80897" name="Text Box 1"/>
          <p:cNvSpPr txBox="1">
            <a:spLocks noChangeArrowheads="1"/>
          </p:cNvSpPr>
          <p:nvPr/>
        </p:nvSpPr>
        <p:spPr bwMode="auto">
          <a:xfrm>
            <a:off x="1210236" y="694171"/>
            <a:ext cx="4436129" cy="342755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endParaRPr lang="en-GB"/>
          </a:p>
        </p:txBody>
      </p:sp>
      <p:sp>
        <p:nvSpPr>
          <p:cNvPr id="808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1" y="4342534"/>
            <a:ext cx="5482478" cy="411018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D78C68-1669-4D55-9791-B3CD8699F1A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2F2C24-6BB4-4D83-B5A4-FE00E58ED74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9C5CE3-FF35-4837-9274-FD13E47635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15C6E2-ABF6-40C8-8061-3403C4FEEC0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12F158-725B-43DC-A791-F957E072F06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8916D-B709-4117-BEA4-F775EF8ADF05}" type="datetimeFigureOut">
              <a:rPr lang="en-US" smtClean="0"/>
              <a:pPr>
                <a:defRPr/>
              </a:pPr>
              <a:t>6/12/25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008BB2-FF48-442C-BB75-7B6AB38E35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563FA0-D3B0-4B00-A0B9-8DA2B7B4EB3D}" type="datetimeFigureOut">
              <a:rPr lang="en-US" smtClean="0"/>
              <a:pPr>
                <a:defRPr/>
              </a:pPr>
              <a:t>6/12/25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EC7FC6-0B93-48B4-81EB-AE3015D12A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2C3799-435B-41F3-91A6-2BFC9550A949}" type="datetimeFigureOut">
              <a:rPr lang="en-US" smtClean="0"/>
              <a:pPr>
                <a:defRPr/>
              </a:pPr>
              <a:t>6/12/25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907D8-74B1-4C30-A283-8B95AB5B2B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81D080-AE01-44C0-AC2F-21D76CC24EE0}" type="datetimeFigureOut">
              <a:rPr lang="en-US" smtClean="0"/>
              <a:pPr>
                <a:defRPr/>
              </a:pPr>
              <a:t>6/12/25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24099-17B5-4CB8-8F37-866BADE56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B09144-CC41-4DF6-BCB7-6605DC739091}" type="datetimeFigureOut">
              <a:rPr lang="en-US" smtClean="0"/>
              <a:pPr>
                <a:defRPr/>
              </a:pPr>
              <a:t>6/12/25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A0F6D3-D9F8-405C-97E0-7F1B62DD41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90FB13-7811-49B1-BAF9-4D2D4229095A}" type="datetimeFigureOut">
              <a:rPr lang="en-US" smtClean="0"/>
              <a:pPr>
                <a:defRPr/>
              </a:pPr>
              <a:t>6/12/25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E35D58-3717-4EB2-BE84-B23F7508DCE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3E1497-8A68-4473-93A5-15391E8F65C5}" type="datetimeFigureOut">
              <a:rPr lang="en-US" smtClean="0"/>
              <a:pPr>
                <a:defRPr/>
              </a:pPr>
              <a:t>6/12/25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F6CE46-A600-48F8-8EEC-B9268ED94B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EDE07-EF5D-4605-B89C-16A13D1D9020}" type="datetimeFigureOut">
              <a:rPr lang="en-US" smtClean="0"/>
              <a:pPr>
                <a:defRPr/>
              </a:pPr>
              <a:t>6/12/25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DEA73B-35CA-47D1-958F-1E389FC49D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05F92B-8AD4-4C2E-972A-DE6FD7B7E3DC}" type="datetimeFigureOut">
              <a:rPr lang="en-US" smtClean="0"/>
              <a:pPr>
                <a:defRPr/>
              </a:pPr>
              <a:t>6/12/25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BA5517-C691-4385-BE17-1A6F8C9E91A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04016A-7A47-4305-8FB6-3CB488F6E5A3}" type="datetimeFigureOut">
              <a:rPr lang="en-US" smtClean="0"/>
              <a:pPr>
                <a:defRPr/>
              </a:pPr>
              <a:t>6/12/25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BBFD9-7693-452F-B6A4-E6755B12E9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8C7E70-3655-4748-B0AC-71A316B81B47}" type="datetimeFigureOut">
              <a:rPr lang="en-US" smtClean="0"/>
              <a:pPr>
                <a:defRPr/>
              </a:pPr>
              <a:t>6/12/25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BC8EB0-57DC-4FCB-8DA7-94856F7289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6/12/25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jpeg"/><Relationship Id="rId2" Type="http://schemas.openxmlformats.org/officeDocument/2006/relationships/image" Target="../media/image160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jpeg"/><Relationship Id="rId2" Type="http://schemas.openxmlformats.org/officeDocument/2006/relationships/image" Target="../media/image16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5.jpe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jpeg"/><Relationship Id="rId2" Type="http://schemas.openxmlformats.org/officeDocument/2006/relationships/image" Target="../media/image16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8.jpe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jpeg"/><Relationship Id="rId2" Type="http://schemas.openxmlformats.org/officeDocument/2006/relationships/image" Target="../media/image148.jpeg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jpe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jpeg"/><Relationship Id="rId2" Type="http://schemas.openxmlformats.org/officeDocument/2006/relationships/image" Target="../media/image170.jpe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jpeg"/><Relationship Id="rId2" Type="http://schemas.openxmlformats.org/officeDocument/2006/relationships/image" Target="../media/image17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5.png"/><Relationship Id="rId4" Type="http://schemas.openxmlformats.org/officeDocument/2006/relationships/image" Target="../media/image174.jpe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image" Target="../media/image17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8.jpe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jpeg"/><Relationship Id="rId2" Type="http://schemas.openxmlformats.org/officeDocument/2006/relationships/image" Target="../media/image17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7" Type="http://schemas.openxmlformats.org/officeDocument/2006/relationships/image" Target="../media/image18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4.jpeg"/><Relationship Id="rId5" Type="http://schemas.openxmlformats.org/officeDocument/2006/relationships/image" Target="../media/image122.jpeg"/><Relationship Id="rId4" Type="http://schemas.openxmlformats.org/officeDocument/2006/relationships/image" Target="../media/image183.jpe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jpg"/><Relationship Id="rId2" Type="http://schemas.openxmlformats.org/officeDocument/2006/relationships/image" Target="../media/image18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8.jpe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0.jpe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jpeg"/><Relationship Id="rId2" Type="http://schemas.openxmlformats.org/officeDocument/2006/relationships/image" Target="../media/image191.jpe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jpeg"/><Relationship Id="rId2" Type="http://schemas.openxmlformats.org/officeDocument/2006/relationships/image" Target="../media/image193.jpe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6.jpeg"/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8.jpe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1.jpeg"/><Relationship Id="rId4" Type="http://schemas.openxmlformats.org/officeDocument/2006/relationships/image" Target="../media/image20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hyperlink" Target="http://www.myspaceantics.com/image-kid-wants-some.jpg.html" TargetMode="External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hyperlink" Target="file:///upload.wikimedia.org/wikipedia/commons/4/4b/Cherenkov2.svg" TargetMode="External"/><Relationship Id="rId7" Type="http://schemas.openxmlformats.org/officeDocument/2006/relationships/diagramData" Target="../diagrams/data1.xml"/><Relationship Id="rId12" Type="http://schemas.openxmlformats.org/officeDocument/2006/relationships/image" Target="../media/image34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microsoft.com/office/2007/relationships/diagramDrawing" Target="../diagrams/drawing1.xml"/><Relationship Id="rId5" Type="http://schemas.openxmlformats.org/officeDocument/2006/relationships/image" Target="../media/image32.gif"/><Relationship Id="rId10" Type="http://schemas.openxmlformats.org/officeDocument/2006/relationships/diagramColors" Target="../diagrams/colors1.xml"/><Relationship Id="rId4" Type="http://schemas.openxmlformats.org/officeDocument/2006/relationships/image" Target="../media/image31.png"/><Relationship Id="rId9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microsoft.com/office/2007/relationships/hdphoto" Target="../media/hdphoto1.wdp"/><Relationship Id="rId7" Type="http://schemas.openxmlformats.org/officeDocument/2006/relationships/diagramLayout" Target="../diagrams/layout2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5" Type="http://schemas.openxmlformats.org/officeDocument/2006/relationships/image" Target="../media/image37.jpeg"/><Relationship Id="rId10" Type="http://schemas.microsoft.com/office/2007/relationships/diagramDrawing" Target="../diagrams/drawing2.xml"/><Relationship Id="rId4" Type="http://schemas.openxmlformats.org/officeDocument/2006/relationships/image" Target="../media/image36.png"/><Relationship Id="rId9" Type="http://schemas.openxmlformats.org/officeDocument/2006/relationships/diagramColors" Target="../diagrams/colors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hysics.ucla.edu/plasma-exp/beam/BeamCyclotron.jpeg" TargetMode="External"/><Relationship Id="rId3" Type="http://schemas.openxmlformats.org/officeDocument/2006/relationships/image" Target="../media/image40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physics.ucla.edu/plasma-exp/beam/BeamColumnar.jpeg" TargetMode="External"/><Relationship Id="rId5" Type="http://schemas.openxmlformats.org/officeDocument/2006/relationships/image" Target="../media/image41.jpeg"/><Relationship Id="rId4" Type="http://schemas.openxmlformats.org/officeDocument/2006/relationships/hyperlink" Target="http://www.physics.ucla.edu/plasma-exp/beam/BeamFullOrbit.jpeg" TargetMode="External"/><Relationship Id="rId9" Type="http://schemas.openxmlformats.org/officeDocument/2006/relationships/image" Target="../media/image4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space.saske.sk/gallery/Dosimetry/full/capx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jpeg"/><Relationship Id="rId4" Type="http://schemas.openxmlformats.org/officeDocument/2006/relationships/image" Target="../media/image62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hyperlink" Target="http://www.flickr.com/photos/naturewoman/344698419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tro.su.se/~magnusg/large/Boiling_water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jpeg"/><Relationship Id="rId5" Type="http://schemas.openxmlformats.org/officeDocument/2006/relationships/image" Target="../media/image79.png"/><Relationship Id="rId4" Type="http://schemas.openxmlformats.org/officeDocument/2006/relationships/hyperlink" Target="http://en.wikipedia.org/wiki/Image:Bubble-chamber.svg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Charmed-dia-w.png" TargetMode="External"/><Relationship Id="rId7" Type="http://schemas.openxmlformats.org/officeDocument/2006/relationships/image" Target="../media/image8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3.jpe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pfzema.cs.infn.it/pfzema/photos/CERN-03summer/Microcosm/index.html" TargetMode="External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6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2.png"/><Relationship Id="rId5" Type="http://schemas.openxmlformats.org/officeDocument/2006/relationships/image" Target="../media/image111.jpeg"/><Relationship Id="rId4" Type="http://schemas.openxmlformats.org/officeDocument/2006/relationships/image" Target="../media/image110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7.jpe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9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2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://ph-dep-aid.web.cern.ch/ph-dep-aid/MOOD/Gallery/hmpid1.png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7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image" Target="../media/image1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2.jpe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5.jpe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jpeg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jpeg"/><Relationship Id="rId2" Type="http://schemas.openxmlformats.org/officeDocument/2006/relationships/image" Target="../media/image148.jpeg"/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jpeg"/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2.gif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eg"/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jpeg"/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eg"/><Relationship Id="rId2" Type="http://schemas.openxmlformats.org/officeDocument/2006/relationships/image" Target="../media/image15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Peter\Desktop\Novohradska\Alice even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4457"/>
            <a:ext cx="9171828" cy="713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0" y="2276872"/>
            <a:ext cx="8458200" cy="1222375"/>
          </a:xfrm>
          <a:noFill/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6000" dirty="0" err="1">
                <a:solidFill>
                  <a:srgbClr val="FF0000"/>
                </a:solidFill>
              </a:rPr>
              <a:t>Detektory</a:t>
            </a:r>
            <a:r>
              <a:rPr lang="en-US" sz="6000" dirty="0">
                <a:solidFill>
                  <a:srgbClr val="FF0000"/>
                </a:solidFill>
              </a:rPr>
              <a:t> </a:t>
            </a:r>
            <a:r>
              <a:rPr lang="sk-SK" sz="6000" dirty="0">
                <a:solidFill>
                  <a:srgbClr val="FF0000"/>
                </a:solidFill>
              </a:rPr>
              <a:t>častíc vo fyzike</a:t>
            </a:r>
            <a:br>
              <a:rPr lang="sk-SK" sz="6000" dirty="0">
                <a:solidFill>
                  <a:srgbClr val="FF0000"/>
                </a:solidFill>
              </a:rPr>
            </a:br>
            <a:r>
              <a:rPr lang="sk-SK" sz="6000" dirty="0">
                <a:solidFill>
                  <a:srgbClr val="FF0000"/>
                </a:solidFill>
              </a:rPr>
              <a:t>a aj mimo nej...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4" y="5373216"/>
            <a:ext cx="8612062" cy="1368798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/>
              <a:t>Peter Chochula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b="1" dirty="0"/>
              <a:t>Európske Centrum Jadrových Výskumov – CERN, Ženeva</a:t>
            </a:r>
            <a:endParaRPr lang="en-US" b="1" dirty="0"/>
          </a:p>
        </p:txBody>
      </p:sp>
      <p:pic>
        <p:nvPicPr>
          <p:cNvPr id="3074" name="Picture 2" descr="https://mediastream.cern.ch/MediaArchive/Photo/Public/2010/1004067/1004067_02/1004067_02-A5-at-72-dp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191215"/>
            <a:ext cx="1328888" cy="126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5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502" y="-248958"/>
            <a:ext cx="1010850" cy="127051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upload.wikimedia.org/wikipedia/commons/thumb/7/79/Alpha_Decay.svg/250px-Alpha_Decay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10" y="597053"/>
            <a:ext cx="2381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learnsite.ch/naturlehre/8_schuljahr/vom_aufbau_der_stoffe/atome/bilder/atommode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68" y="2996952"/>
            <a:ext cx="2657437" cy="246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upload.wikimedia.org/wikipedia/commons/thumb/a/aa/Beta-minus_Decay.svg/220px-Beta-minus_Decay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10" y="2719018"/>
            <a:ext cx="2095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upload.wikimedia.org/wikipedia/commons/thumb/c/c2/Gamma_Decay.svg/240px-Gamma_Decay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10" y="4940388"/>
            <a:ext cx="2286000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7620000" cy="1143000"/>
          </a:xfrm>
        </p:spPr>
        <p:txBody>
          <a:bodyPr/>
          <a:lstStyle/>
          <a:p>
            <a:r>
              <a:rPr lang="sk-SK" dirty="0"/>
              <a:t>Rádioaktivita – zbavenie sa energie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060848"/>
            <a:ext cx="17940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800" dirty="0"/>
              <a:t>Atóm </a:t>
            </a:r>
            <a:endParaRPr lang="en-US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5691594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/>
              <a:t>jadro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244825" y="5691594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/>
              <a:t>obal</a:t>
            </a:r>
            <a:endParaRPr lang="en-US" sz="2000" dirty="0"/>
          </a:p>
        </p:txBody>
      </p:sp>
      <p:sp>
        <p:nvSpPr>
          <p:cNvPr id="6" name="Left Arrow 5"/>
          <p:cNvSpPr/>
          <p:nvPr/>
        </p:nvSpPr>
        <p:spPr>
          <a:xfrm rot="18347778">
            <a:off x="427953" y="4935886"/>
            <a:ext cx="1579125" cy="33461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 rot="13881968">
            <a:off x="1911564" y="5203190"/>
            <a:ext cx="618891" cy="33461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535980" y="4930083"/>
            <a:ext cx="18229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>
                <a:solidFill>
                  <a:srgbClr val="FF0000"/>
                </a:solidFill>
              </a:rPr>
              <a:t>Gamma</a:t>
            </a:r>
            <a:r>
              <a:rPr lang="sk-SK" sz="2000" dirty="0">
                <a:solidFill>
                  <a:srgbClr val="FF0000"/>
                </a:solidFill>
              </a:rPr>
              <a:t> </a:t>
            </a:r>
            <a:r>
              <a:rPr lang="sk-SK" sz="2000" dirty="0"/>
              <a:t>alebo</a:t>
            </a:r>
          </a:p>
          <a:p>
            <a:r>
              <a:rPr lang="sk-SK" sz="2000" dirty="0"/>
              <a:t>fotón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6444208" y="1124744"/>
            <a:ext cx="13692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>
                <a:solidFill>
                  <a:srgbClr val="FF0000"/>
                </a:solidFill>
              </a:rPr>
              <a:t>Alfa</a:t>
            </a:r>
            <a:r>
              <a:rPr lang="sk-SK" sz="2000" dirty="0">
                <a:solidFill>
                  <a:srgbClr val="FF0000"/>
                </a:solidFill>
              </a:rPr>
              <a:t> </a:t>
            </a:r>
            <a:r>
              <a:rPr lang="sk-SK" sz="2000" dirty="0"/>
              <a:t>alebo</a:t>
            </a:r>
          </a:p>
          <a:p>
            <a:r>
              <a:rPr lang="sk-SK" sz="2000" dirty="0"/>
              <a:t>jadro hélia</a:t>
            </a:r>
          </a:p>
          <a:p>
            <a:r>
              <a:rPr lang="sk-SK" sz="2000" dirty="0"/>
              <a:t>(2p2n)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6535980" y="3079450"/>
            <a:ext cx="1439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>
                <a:solidFill>
                  <a:srgbClr val="FF0000"/>
                </a:solidFill>
              </a:rPr>
              <a:t>Beta</a:t>
            </a:r>
            <a:r>
              <a:rPr lang="sk-SK" sz="2000" dirty="0">
                <a:solidFill>
                  <a:srgbClr val="FF0000"/>
                </a:solidFill>
              </a:rPr>
              <a:t> </a:t>
            </a:r>
            <a:r>
              <a:rPr lang="sk-SK" sz="2000" dirty="0"/>
              <a:t>alebo</a:t>
            </a:r>
          </a:p>
          <a:p>
            <a:r>
              <a:rPr lang="sk-SK" sz="2000" dirty="0"/>
              <a:t>elektrón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6689677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peter\Desktop\sps\sps\src\Pictures\Resized\abso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914400"/>
            <a:ext cx="5181600" cy="3400425"/>
          </a:xfrm>
          <a:prstGeom prst="rect">
            <a:avLst/>
          </a:prstGeom>
          <a:noFill/>
        </p:spPr>
      </p:pic>
      <p:pic>
        <p:nvPicPr>
          <p:cNvPr id="52227" name="Picture 3" descr="C:\Users\peter\Desktop\sps\sps\src\Pictures\Resized\ab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33800"/>
            <a:ext cx="4760686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3504199"/>
      </p:ext>
    </p:extLst>
  </p:cSld>
  <p:clrMapOvr>
    <a:masterClrMapping/>
  </p:clrMapOvr>
  <p:transition>
    <p:newsflash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2702b1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8156381" cy="5461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3737268"/>
      </p:ext>
    </p:extLst>
  </p:cSld>
  <p:clrMapOvr>
    <a:masterClrMapping/>
  </p:clrMapOvr>
  <p:transition>
    <p:newsflash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hossli.com/wp-content/uploads/2010/09/eu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790176"/>
            <a:ext cx="886252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794" y="0"/>
            <a:ext cx="7620000" cy="1143000"/>
          </a:xfrm>
        </p:spPr>
        <p:txBody>
          <a:bodyPr/>
          <a:lstStyle/>
          <a:p>
            <a:r>
              <a:rPr lang="sk-SK" dirty="0"/>
              <a:t>Detektor experimentu ALICE </a:t>
            </a:r>
            <a:endParaRPr lang="en-GB" dirty="0"/>
          </a:p>
        </p:txBody>
      </p:sp>
      <p:pic>
        <p:nvPicPr>
          <p:cNvPr id="5122" name="Picture 2" descr="C:\Users\Peter\Desktop\Photo\Resized\P10000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5202238" cy="3902075"/>
          </a:xfrm>
          <a:prstGeom prst="rect">
            <a:avLst/>
          </a:prstGeom>
          <a:noFill/>
        </p:spPr>
      </p:pic>
      <p:pic>
        <p:nvPicPr>
          <p:cNvPr id="5123" name="Picture 3" descr="E:\Lumix Fotak\CERN 2011\Resized\P10106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600" y="3132466"/>
            <a:ext cx="5004400" cy="3752918"/>
          </a:xfrm>
          <a:prstGeom prst="rect">
            <a:avLst/>
          </a:prstGeom>
          <a:noFill/>
        </p:spPr>
      </p:pic>
      <p:sp>
        <p:nvSpPr>
          <p:cNvPr id="3" name="Down Arrow 2"/>
          <p:cNvSpPr/>
          <p:nvPr/>
        </p:nvSpPr>
        <p:spPr>
          <a:xfrm rot="1334910">
            <a:off x="7176012" y="2320006"/>
            <a:ext cx="484632" cy="32403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6995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158" y="12239"/>
            <a:ext cx="7620000" cy="1143000"/>
          </a:xfrm>
        </p:spPr>
        <p:txBody>
          <a:bodyPr/>
          <a:lstStyle/>
          <a:p>
            <a:r>
              <a:rPr lang="sk-SK" dirty="0"/>
              <a:t>Kremíkové detektory</a:t>
            </a:r>
            <a:r>
              <a:rPr lang="en-GB" dirty="0"/>
              <a:t> v Alice</a:t>
            </a:r>
            <a:endParaRPr lang="en-US" dirty="0"/>
          </a:p>
        </p:txBody>
      </p:sp>
      <p:pic>
        <p:nvPicPr>
          <p:cNvPr id="54274" name="Picture 2" descr="C:\Users\peter\Desktop\sps\sps\src\Pictures\Resized\i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034086"/>
            <a:ext cx="5546586" cy="3694113"/>
          </a:xfrm>
          <a:prstGeom prst="rect">
            <a:avLst/>
          </a:prstGeom>
          <a:noFill/>
        </p:spPr>
      </p:pic>
      <p:pic>
        <p:nvPicPr>
          <p:cNvPr id="54275" name="Picture 3" descr="C:\Users\peter\Desktop\sps\sps\src\Pictures\Resized\its-2007-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068960"/>
            <a:ext cx="4351338" cy="3263503"/>
          </a:xfrm>
          <a:prstGeom prst="rect">
            <a:avLst/>
          </a:prstGeom>
          <a:noFill/>
        </p:spPr>
      </p:pic>
      <p:pic>
        <p:nvPicPr>
          <p:cNvPr id="5" name="Picture 2" descr="0703021_11-A4-at-144-dp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8774" y="4012142"/>
            <a:ext cx="3776992" cy="284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31043414"/>
      </p:ext>
    </p:extLst>
  </p:cSld>
  <p:clrMapOvr>
    <a:masterClrMapping/>
  </p:clrMapOvr>
  <p:transition>
    <p:newsflash/>
  </p:transition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>
          <a:xfrm>
            <a:off x="757808" y="116632"/>
            <a:ext cx="7772400" cy="914400"/>
          </a:xfrm>
        </p:spPr>
        <p:txBody>
          <a:bodyPr/>
          <a:lstStyle/>
          <a:p>
            <a:r>
              <a:rPr lang="sk-SK" dirty="0"/>
              <a:t>ALICE SPD (Silicon Pixel Detector)</a:t>
            </a:r>
            <a:endParaRPr lang="en-US" dirty="0"/>
          </a:p>
        </p:txBody>
      </p:sp>
      <p:pic>
        <p:nvPicPr>
          <p:cNvPr id="102403" name="Picture 2" descr="pixel_halfbarr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3657600" cy="443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4" name="Picture 4" descr="stripdeta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219200"/>
            <a:ext cx="508672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4008" y="5504362"/>
            <a:ext cx="3095719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sz="1400" b="1" dirty="0"/>
              <a:t>10 000 000 elektronických kanálov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94836597"/>
      </p:ext>
    </p:extLst>
  </p:cSld>
  <p:clrMapOvr>
    <a:masterClrMapping/>
  </p:clrMapOvr>
  <p:transition>
    <p:newsflash/>
  </p:transition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000_1477"/>
          <p:cNvPicPr>
            <a:picLocks noChangeAspect="1" noChangeArrowheads="1"/>
          </p:cNvPicPr>
          <p:nvPr/>
        </p:nvPicPr>
        <p:blipFill>
          <a:blip r:embed="rId2" cstate="print">
            <a:lum bright="12000" contrast="12000"/>
          </a:blip>
          <a:srcRect/>
          <a:stretch>
            <a:fillRect/>
          </a:stretch>
        </p:blipFill>
        <p:spPr>
          <a:xfrm>
            <a:off x="-4236" y="1"/>
            <a:ext cx="9148236" cy="6858000"/>
          </a:xfrm>
          <a:prstGeom prst="rect">
            <a:avLst/>
          </a:prstGeom>
          <a:noFill/>
        </p:spPr>
      </p:pic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01FE30-8DA9-4EA9-811A-CFBF60115831}" type="slidenum">
              <a:rPr lang="en-US">
                <a:latin typeface="Arial" charset="0"/>
              </a:rPr>
              <a:pPr/>
              <a:t>105</a:t>
            </a:fld>
            <a:endParaRPr lang="en-US">
              <a:latin typeface="Arial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267200" y="5486400"/>
            <a:ext cx="3352800" cy="369974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sk-SK" sz="1800" dirty="0">
                <a:solidFill>
                  <a:schemeClr val="bg1"/>
                </a:solidFill>
              </a:rPr>
              <a:t>Inštalácia ITS do ALICE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794512"/>
      </p:ext>
    </p:extLst>
  </p:cSld>
  <p:clrMapOvr>
    <a:masterClrMapping/>
  </p:clrMapOvr>
  <p:transition spd="med">
    <p:newsflash/>
  </p:transition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4365104"/>
            <a:ext cx="5508104" cy="1642187"/>
          </a:xfrm>
        </p:spPr>
        <p:txBody>
          <a:bodyPr>
            <a:normAutofit/>
          </a:bodyPr>
          <a:lstStyle/>
          <a:p>
            <a:r>
              <a:rPr lang="en-GB" dirty="0"/>
              <a:t>220 servers</a:t>
            </a:r>
          </a:p>
          <a:p>
            <a:r>
              <a:rPr lang="en-GB" dirty="0"/>
              <a:t>750 embedded computers</a:t>
            </a:r>
          </a:p>
          <a:p>
            <a:r>
              <a:rPr lang="en-GB" dirty="0"/>
              <a:t>Oracle DB </a:t>
            </a:r>
            <a:r>
              <a:rPr lang="en-GB"/>
              <a:t>with 500TB </a:t>
            </a:r>
            <a:r>
              <a:rPr lang="en-GB" dirty="0"/>
              <a:t>raw storage</a:t>
            </a:r>
          </a:p>
          <a:p>
            <a:r>
              <a:rPr lang="en-GB" dirty="0"/>
              <a:t>1200 network attached devices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34280"/>
            <a:ext cx="7620000" cy="1143000"/>
          </a:xfrm>
        </p:spPr>
        <p:txBody>
          <a:bodyPr/>
          <a:lstStyle/>
          <a:p>
            <a:r>
              <a:rPr lang="sk-SK" dirty="0"/>
              <a:t>Riadiaci systém</a:t>
            </a:r>
            <a:endParaRPr lang="en-GB" dirty="0"/>
          </a:p>
        </p:txBody>
      </p:sp>
      <p:pic>
        <p:nvPicPr>
          <p:cNvPr id="3" name="Picture 2" descr="C:\Users\chochul\Desktop\Cluster\Resized\P1040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5201749" cy="3469948"/>
          </a:xfrm>
          <a:prstGeom prst="rect">
            <a:avLst/>
          </a:prstGeom>
          <a:noFill/>
        </p:spPr>
      </p:pic>
      <p:pic>
        <p:nvPicPr>
          <p:cNvPr id="5" name="Picture 2" descr="C:\Users\chochul\Desktop\Cluster\Resized\P10401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3725" y="1196752"/>
            <a:ext cx="3470275" cy="5202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819987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5FB4B-5BCA-AEEF-B9F1-CE65E6DEA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Examples of DCS challenges  (ITS)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98079-286E-83DC-4F66-9037A4DB0BBD}"/>
              </a:ext>
            </a:extLst>
          </p:cNvPr>
          <p:cNvSpPr/>
          <p:nvPr/>
        </p:nvSpPr>
        <p:spPr>
          <a:xfrm>
            <a:off x="3367168" y="4232214"/>
            <a:ext cx="5581130" cy="2425104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193755" dist="38100" dir="2700000" sx="101785" sy="101785" algn="tl" rotWithShape="0">
              <a:prstClr val="black">
                <a:alpha val="5212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tx1"/>
              </a:buClr>
              <a:buSzPct val="120000"/>
              <a:buFontTx/>
              <a:buChar char="•"/>
            </a:pPr>
            <a:r>
              <a:rPr lang="en-US" dirty="0">
                <a:solidFill>
                  <a:schemeClr val="tx1"/>
                </a:solidFill>
              </a:rPr>
              <a:t> New Inner Tracker System (ITS) </a:t>
            </a:r>
          </a:p>
          <a:p>
            <a:pPr lvl="1">
              <a:buClr>
                <a:schemeClr val="tx1"/>
              </a:buClr>
              <a:buSzPct val="120000"/>
              <a:buFontTx/>
              <a:buChar char="•"/>
            </a:pPr>
            <a:r>
              <a:rPr lang="en-US" dirty="0">
                <a:solidFill>
                  <a:schemeClr val="tx1"/>
                </a:solidFill>
              </a:rPr>
              <a:t> installed 22mm from the interaction point</a:t>
            </a:r>
          </a:p>
          <a:p>
            <a:pPr lvl="1">
              <a:buClr>
                <a:schemeClr val="tx1"/>
              </a:buClr>
              <a:buSzPct val="120000"/>
              <a:buFontTx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Based on Monolithic Active Pixel Sensor ALPIDE in 180 nm CMOS technology by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TowerJazz</a:t>
            </a:r>
            <a:endParaRPr lang="en-GB" b="0" i="0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pPr lvl="1">
              <a:buClr>
                <a:schemeClr val="tx1"/>
              </a:buClr>
              <a:buSzPct val="120000"/>
              <a:buFontTx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24130</a:t>
            </a:r>
            <a:r>
              <a:rPr lang="en-US" dirty="0">
                <a:solidFill>
                  <a:schemeClr val="tx1"/>
                </a:solidFill>
              </a:rPr>
              <a:t> ALPIDE chips provide </a:t>
            </a:r>
            <a:r>
              <a:rPr lang="en-US" b="1" dirty="0">
                <a:solidFill>
                  <a:schemeClr val="tx1"/>
                </a:solidFill>
              </a:rPr>
              <a:t>12 billion active pixels</a:t>
            </a:r>
          </a:p>
          <a:p>
            <a:pPr lvl="1">
              <a:buClr>
                <a:schemeClr val="tx1"/>
              </a:buClr>
              <a:buSzPct val="120000"/>
              <a:buFontTx/>
              <a:buChar char="•"/>
            </a:pPr>
            <a:r>
              <a:rPr lang="en-US" dirty="0">
                <a:solidFill>
                  <a:schemeClr val="tx1"/>
                </a:solidFill>
              </a:rPr>
              <a:t> 13 CAEN </a:t>
            </a:r>
            <a:r>
              <a:rPr lang="en-US" dirty="0" err="1">
                <a:solidFill>
                  <a:schemeClr val="tx1"/>
                </a:solidFill>
              </a:rPr>
              <a:t>EasyCrate</a:t>
            </a:r>
            <a:r>
              <a:rPr lang="en-US" dirty="0">
                <a:solidFill>
                  <a:schemeClr val="tx1"/>
                </a:solidFill>
              </a:rPr>
              <a:t> 3000 are equipped with 61 power supplies</a:t>
            </a:r>
          </a:p>
          <a:p>
            <a:pPr lvl="1">
              <a:buClr>
                <a:schemeClr val="tx1"/>
              </a:buClr>
              <a:buSzPct val="120000"/>
              <a:buFontTx/>
              <a:buChar char="•"/>
            </a:pPr>
            <a:r>
              <a:rPr lang="en-US" dirty="0">
                <a:solidFill>
                  <a:schemeClr val="tx1"/>
                </a:solidFill>
              </a:rPr>
              <a:t> About </a:t>
            </a:r>
            <a:r>
              <a:rPr lang="en-US" b="1" dirty="0">
                <a:solidFill>
                  <a:schemeClr val="tx1"/>
                </a:solidFill>
              </a:rPr>
              <a:t>100 000</a:t>
            </a:r>
            <a:r>
              <a:rPr lang="en-US" dirty="0">
                <a:solidFill>
                  <a:schemeClr val="tx1"/>
                </a:solidFill>
              </a:rPr>
              <a:t> actively controlled channels in DCS</a:t>
            </a:r>
          </a:p>
          <a:p>
            <a:pPr>
              <a:buClr>
                <a:schemeClr val="tx1"/>
              </a:buClr>
              <a:buSzPct val="120000"/>
              <a:buFontTx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124" name="Picture 4" descr="ITS 2">
            <a:extLst>
              <a:ext uri="{FF2B5EF4-FFF2-40B4-BE49-F238E27FC236}">
                <a16:creationId xmlns:a16="http://schemas.microsoft.com/office/drawing/2014/main" id="{6744D76A-CA24-8DA0-6496-A8ADC71D4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97" y="1980514"/>
            <a:ext cx="2512671" cy="167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AFB10614-E6E4-4ADD-7D91-45BA498A5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99" y="3768343"/>
            <a:ext cx="2513470" cy="167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C1B8AFB3-3863-72FD-41A2-D0D627F70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321" y="1980514"/>
            <a:ext cx="2513858" cy="167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>
            <a:extLst>
              <a:ext uri="{FF2B5EF4-FFF2-40B4-BE49-F238E27FC236}">
                <a16:creationId xmlns:a16="http://schemas.microsoft.com/office/drawing/2014/main" id="{5831D9BE-B814-9436-63AD-BA6D815F7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674" y="1984993"/>
            <a:ext cx="2993619" cy="167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BF19334-888D-FE76-D897-63F7279FB23F}"/>
              </a:ext>
            </a:extLst>
          </p:cNvPr>
          <p:cNvSpPr/>
          <p:nvPr/>
        </p:nvSpPr>
        <p:spPr>
          <a:xfrm>
            <a:off x="4932040" y="1018938"/>
            <a:ext cx="3603399" cy="797399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193755" dist="38100" dir="2700000" sx="101785" sy="101785" algn="tl" rotWithShape="0">
              <a:prstClr val="black">
                <a:alpha val="5212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tx1"/>
              </a:buClr>
              <a:buSzPct val="120000"/>
            </a:pPr>
            <a:r>
              <a:rPr lang="en-US" dirty="0">
                <a:solidFill>
                  <a:schemeClr val="tx1"/>
                </a:solidFill>
              </a:rPr>
              <a:t> ITS service barrel with cooling pipes , power and readout cables</a:t>
            </a:r>
          </a:p>
        </p:txBody>
      </p:sp>
    </p:spTree>
    <p:extLst>
      <p:ext uri="{BB962C8B-B14F-4D97-AF65-F5344CB8AC3E}">
        <p14:creationId xmlns:p14="http://schemas.microsoft.com/office/powerpoint/2010/main" val="274564833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5FB4B-5BCA-AEEF-B9F1-CE65E6DEA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Examples of DCS challenges  (TRD)</a:t>
            </a:r>
          </a:p>
        </p:txBody>
      </p:sp>
      <p:pic>
        <p:nvPicPr>
          <p:cNvPr id="6" name="Picture 4" descr="http://www.kip.uni-heidelberg.de/DCS-Board/fotos/DCS_0008_2.jpg">
            <a:extLst>
              <a:ext uri="{FF2B5EF4-FFF2-40B4-BE49-F238E27FC236}">
                <a16:creationId xmlns:a16="http://schemas.microsoft.com/office/drawing/2014/main" id="{AC29307A-D45B-48E0-D1AF-899B40F279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26" y="4036990"/>
            <a:ext cx="2579066" cy="155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CC98079-286E-83DC-4F66-9037A4DB0BBD}"/>
              </a:ext>
            </a:extLst>
          </p:cNvPr>
          <p:cNvSpPr/>
          <p:nvPr/>
        </p:nvSpPr>
        <p:spPr>
          <a:xfrm>
            <a:off x="5732293" y="1052736"/>
            <a:ext cx="3157065" cy="5805264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193755" dist="38100" dir="2700000" sx="101785" sy="101785" algn="tl" rotWithShape="0">
              <a:prstClr val="black">
                <a:alpha val="5212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tx1"/>
              </a:buClr>
              <a:buSzPct val="120000"/>
              <a:buFontTx/>
              <a:buChar char="•"/>
            </a:pPr>
            <a:r>
              <a:rPr lang="en-US" dirty="0">
                <a:solidFill>
                  <a:schemeClr val="tx1"/>
                </a:solidFill>
              </a:rPr>
              <a:t> 522 drift chambers cover 675 m</a:t>
            </a:r>
            <a:r>
              <a:rPr lang="en-US" baseline="30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lvl="1">
              <a:buClr>
                <a:schemeClr val="tx1"/>
              </a:buClr>
              <a:buSzPct val="120000"/>
              <a:buFontTx/>
              <a:buChar char="•"/>
            </a:pPr>
            <a:r>
              <a:rPr lang="en-US" dirty="0">
                <a:solidFill>
                  <a:schemeClr val="tx1"/>
                </a:solidFill>
              </a:rPr>
              <a:t> 28 m</a:t>
            </a:r>
            <a:r>
              <a:rPr lang="en-US" baseline="30000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 Xe-CO2 based gas mixture </a:t>
            </a:r>
          </a:p>
          <a:p>
            <a:pPr>
              <a:buClr>
                <a:schemeClr val="tx1"/>
              </a:buClr>
              <a:buSzPct val="120000"/>
              <a:buFontTx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SzPct val="120000"/>
              <a:buFontTx/>
              <a:buChar char="•"/>
            </a:pPr>
            <a:r>
              <a:rPr lang="en-US" b="1" dirty="0">
                <a:solidFill>
                  <a:schemeClr val="tx1"/>
                </a:solidFill>
              </a:rPr>
              <a:t>1.2M</a:t>
            </a:r>
            <a:r>
              <a:rPr lang="en-US" dirty="0">
                <a:solidFill>
                  <a:schemeClr val="tx1"/>
                </a:solidFill>
              </a:rPr>
              <a:t> electronics channels </a:t>
            </a:r>
          </a:p>
          <a:p>
            <a:pPr lvl="1">
              <a:buClr>
                <a:schemeClr val="tx1"/>
              </a:buClr>
              <a:buSzPct val="120000"/>
              <a:buFontTx/>
              <a:buChar char="•"/>
            </a:pPr>
            <a:r>
              <a:rPr lang="en-US" b="1" dirty="0">
                <a:solidFill>
                  <a:schemeClr val="tx1"/>
                </a:solidFill>
              </a:rPr>
              <a:t>16TB/s</a:t>
            </a:r>
            <a:r>
              <a:rPr lang="en-US" dirty="0">
                <a:solidFill>
                  <a:schemeClr val="tx1"/>
                </a:solidFill>
              </a:rPr>
              <a:t> raw data is processed directly on the chambers</a:t>
            </a:r>
          </a:p>
          <a:p>
            <a:pPr lvl="1">
              <a:buClr>
                <a:schemeClr val="tx1"/>
              </a:buClr>
              <a:buSzPct val="120000"/>
              <a:buFontTx/>
              <a:buChar char="•"/>
            </a:pPr>
            <a:r>
              <a:rPr lang="en-US" dirty="0">
                <a:solidFill>
                  <a:schemeClr val="tx1"/>
                </a:solidFill>
              </a:rPr>
              <a:t> 65000 Multi Chip Modules carry </a:t>
            </a:r>
            <a:r>
              <a:rPr lang="en-US" b="1" dirty="0">
                <a:solidFill>
                  <a:schemeClr val="tx1"/>
                </a:solidFill>
              </a:rPr>
              <a:t>250 000 CPUs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tracklet</a:t>
            </a:r>
            <a:r>
              <a:rPr lang="en-US" dirty="0">
                <a:solidFill>
                  <a:schemeClr val="tx1"/>
                </a:solidFill>
              </a:rPr>
              <a:t> processors)</a:t>
            </a:r>
          </a:p>
          <a:p>
            <a:pPr lvl="1">
              <a:buClr>
                <a:schemeClr val="tx1"/>
              </a:buClr>
              <a:buSzPct val="120000"/>
              <a:buFontTx/>
              <a:buChar char="•"/>
            </a:pPr>
            <a:r>
              <a:rPr lang="en-US" b="1" dirty="0">
                <a:solidFill>
                  <a:schemeClr val="tx1"/>
                </a:solidFill>
              </a:rPr>
              <a:t>750</a:t>
            </a:r>
            <a:r>
              <a:rPr lang="en-US" dirty="0">
                <a:solidFill>
                  <a:schemeClr val="tx1"/>
                </a:solidFill>
              </a:rPr>
              <a:t> embedded computers interface TRD with DCS</a:t>
            </a:r>
          </a:p>
          <a:p>
            <a:pPr>
              <a:buClr>
                <a:schemeClr val="tx1"/>
              </a:buClr>
              <a:buSzPct val="120000"/>
              <a:buFontTx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SzPct val="120000"/>
              <a:buFontTx/>
              <a:buChar char="•"/>
            </a:pPr>
            <a:r>
              <a:rPr lang="en-US" dirty="0">
                <a:solidFill>
                  <a:schemeClr val="tx1"/>
                </a:solidFill>
              </a:rPr>
              <a:t>89 LV Power supplies dissipate ~65 kW heat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229EE7C-78AE-EF70-B918-D0DBA57EF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9791" y="2130196"/>
            <a:ext cx="2307702" cy="3461553"/>
          </a:xfrm>
          <a:prstGeom prst="rect">
            <a:avLst/>
          </a:prstGeom>
        </p:spPr>
      </p:pic>
      <p:pic>
        <p:nvPicPr>
          <p:cNvPr id="3074" name="Picture 2" descr="TRD">
            <a:extLst>
              <a:ext uri="{FF2B5EF4-FFF2-40B4-BE49-F238E27FC236}">
                <a16:creationId xmlns:a16="http://schemas.microsoft.com/office/drawing/2014/main" id="{A9CC6326-D37F-A71D-11E3-D7DC087CC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23" y="2125266"/>
            <a:ext cx="2576568" cy="171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BF1A1B2-97C6-7264-B00C-D0C2E24FC396}"/>
              </a:ext>
            </a:extLst>
          </p:cNvPr>
          <p:cNvSpPr/>
          <p:nvPr/>
        </p:nvSpPr>
        <p:spPr>
          <a:xfrm>
            <a:off x="2082802" y="1200556"/>
            <a:ext cx="2003752" cy="1142999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193755" dist="38100" dir="2700000" sx="101785" sy="101785" algn="tl" rotWithShape="0">
              <a:prstClr val="black">
                <a:alpha val="5212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tx1"/>
              </a:buClr>
              <a:buSzPct val="120000"/>
            </a:pPr>
            <a:r>
              <a:rPr lang="en-US" dirty="0">
                <a:solidFill>
                  <a:schemeClr val="tx1"/>
                </a:solidFill>
              </a:rPr>
              <a:t>TRD </a:t>
            </a:r>
            <a:r>
              <a:rPr lang="en-US" dirty="0" err="1">
                <a:solidFill>
                  <a:schemeClr val="tx1"/>
                </a:solidFill>
              </a:rPr>
              <a:t>supermodule</a:t>
            </a:r>
            <a:r>
              <a:rPr lang="en-US" dirty="0">
                <a:solidFill>
                  <a:schemeClr val="tx1"/>
                </a:solidFill>
              </a:rPr>
              <a:t> being inserted into ALICE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D74D68D-B49B-2DFC-BED1-742FB7A04A1E}"/>
              </a:ext>
            </a:extLst>
          </p:cNvPr>
          <p:cNvSpPr/>
          <p:nvPr/>
        </p:nvSpPr>
        <p:spPr>
          <a:xfrm>
            <a:off x="457200" y="5773331"/>
            <a:ext cx="2003752" cy="61362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193755" dist="38100" dir="2700000" sx="101785" sy="101785" algn="tl" rotWithShape="0">
              <a:prstClr val="black">
                <a:alpha val="5212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tx1"/>
              </a:buClr>
              <a:buSzPct val="120000"/>
            </a:pPr>
            <a:r>
              <a:rPr lang="en-US" dirty="0">
                <a:solidFill>
                  <a:schemeClr val="tx1"/>
                </a:solidFill>
              </a:rPr>
              <a:t>TRD embedded DCS computer</a:t>
            </a:r>
          </a:p>
        </p:txBody>
      </p:sp>
    </p:spTree>
    <p:extLst>
      <p:ext uri="{BB962C8B-B14F-4D97-AF65-F5344CB8AC3E}">
        <p14:creationId xmlns:p14="http://schemas.microsoft.com/office/powerpoint/2010/main" val="368998670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7346" name="Picture 2" descr="C:\Users\peter\Desktop\sps\sps\src\Pictures\Resized\trd-2006-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38600"/>
            <a:ext cx="4111625" cy="2731324"/>
          </a:xfrm>
          <a:prstGeom prst="rect">
            <a:avLst/>
          </a:prstGeom>
          <a:noFill/>
        </p:spPr>
      </p:pic>
      <p:pic>
        <p:nvPicPr>
          <p:cNvPr id="57347" name="Picture 3" descr="C:\Users\peter\Desktop\sps\sps\src\Pictures\Resized\trd-2006-006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71600"/>
            <a:ext cx="4191000" cy="2784052"/>
          </a:xfrm>
          <a:prstGeom prst="rect">
            <a:avLst/>
          </a:prstGeom>
          <a:noFill/>
        </p:spPr>
      </p:pic>
      <p:pic>
        <p:nvPicPr>
          <p:cNvPr id="57348" name="Picture 4" descr="C:\Users\peter\Desktop\sps\sps\src\Pictures\Resized\emc 1st upgra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5345" y="990600"/>
            <a:ext cx="4008656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5213765"/>
      </p:ext>
    </p:extLst>
  </p:cSld>
  <p:clrMapOvr>
    <a:masterClrMapping/>
  </p:clrMapOvr>
  <p:transition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543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914400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196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-31833" y="0"/>
            <a:ext cx="7620000" cy="1143000"/>
          </a:xfrm>
        </p:spPr>
        <p:txBody>
          <a:bodyPr/>
          <a:lstStyle/>
          <a:p>
            <a:r>
              <a:rPr lang="sk-SK" dirty="0">
                <a:solidFill>
                  <a:schemeClr val="bg1"/>
                </a:solidFill>
              </a:rPr>
              <a:t>Kozmické LEGO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177076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27BF5-0E3C-4C34-9464-6867D26C9C7B}" type="slidenum">
              <a:rPr lang="en-US"/>
              <a:pPr/>
              <a:t>110</a:t>
            </a:fld>
            <a:endParaRPr lang="en-US"/>
          </a:p>
        </p:txBody>
      </p:sp>
      <p:pic>
        <p:nvPicPr>
          <p:cNvPr id="32973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04800"/>
            <a:ext cx="6221413" cy="4068763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329837" name="Text Box 109"/>
          <p:cNvSpPr txBox="1">
            <a:spLocks noChangeArrowheads="1"/>
          </p:cNvSpPr>
          <p:nvPr/>
        </p:nvSpPr>
        <p:spPr bwMode="auto">
          <a:xfrm>
            <a:off x="2843213" y="1355725"/>
            <a:ext cx="2036762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329865" name="Text Box 137"/>
          <p:cNvSpPr txBox="1">
            <a:spLocks noChangeArrowheads="1"/>
          </p:cNvSpPr>
          <p:nvPr/>
        </p:nvSpPr>
        <p:spPr bwMode="auto">
          <a:xfrm>
            <a:off x="395536" y="50157"/>
            <a:ext cx="3817689" cy="692497"/>
          </a:xfrm>
          <a:prstGeom prst="rect">
            <a:avLst/>
          </a:prstGeom>
          <a:solidFill>
            <a:srgbClr val="FFFF00"/>
          </a:solidFill>
          <a:ln w="12700">
            <a:solidFill>
              <a:srgbClr val="FF33CC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1800" dirty="0"/>
              <a:t>Veľmi Vysoké napätie </a:t>
            </a:r>
            <a:r>
              <a:rPr lang="en-US" sz="1800" dirty="0"/>
              <a:t>(100 kV) </a:t>
            </a:r>
            <a:endParaRPr lang="sk-SK" sz="1800" dirty="0"/>
          </a:p>
          <a:p>
            <a:pPr algn="ctr">
              <a:spcBef>
                <a:spcPct val="50000"/>
              </a:spcBef>
            </a:pPr>
            <a:r>
              <a:rPr lang="en-US" dirty="0"/>
              <a:t>25um </a:t>
            </a:r>
            <a:r>
              <a:rPr lang="sk-SK" dirty="0"/>
              <a:t>VVN</a:t>
            </a:r>
            <a:r>
              <a:rPr lang="en-US" dirty="0"/>
              <a:t> </a:t>
            </a:r>
            <a:r>
              <a:rPr lang="en-US" dirty="0" err="1"/>
              <a:t>membr</a:t>
            </a:r>
            <a:r>
              <a:rPr lang="sk-SK" dirty="0"/>
              <a:t>á</a:t>
            </a:r>
            <a:r>
              <a:rPr lang="en-US" dirty="0"/>
              <a:t>n</a:t>
            </a:r>
            <a:r>
              <a:rPr lang="sk-SK" dirty="0"/>
              <a:t>a</a:t>
            </a:r>
            <a:endParaRPr lang="en-US" sz="1800" dirty="0"/>
          </a:p>
        </p:txBody>
      </p:sp>
      <p:sp>
        <p:nvSpPr>
          <p:cNvPr id="329866" name="Text Box 138"/>
          <p:cNvSpPr txBox="1">
            <a:spLocks noChangeArrowheads="1"/>
          </p:cNvSpPr>
          <p:nvPr/>
        </p:nvSpPr>
        <p:spPr bwMode="auto">
          <a:xfrm>
            <a:off x="228600" y="2286000"/>
            <a:ext cx="2436125" cy="287337"/>
          </a:xfrm>
          <a:prstGeom prst="rect">
            <a:avLst/>
          </a:prstGeom>
          <a:solidFill>
            <a:srgbClr val="FFFF00"/>
          </a:solidFill>
          <a:ln w="12700">
            <a:solidFill>
              <a:srgbClr val="FF33CC"/>
            </a:solidFill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1800" dirty="0"/>
              <a:t>Vysoké napätie </a:t>
            </a:r>
            <a:r>
              <a:rPr lang="en-US" sz="1800" dirty="0"/>
              <a:t>(3 kV)</a:t>
            </a:r>
          </a:p>
        </p:txBody>
      </p:sp>
      <p:sp>
        <p:nvSpPr>
          <p:cNvPr id="329863" name="Text Box 135"/>
          <p:cNvSpPr txBox="1">
            <a:spLocks noChangeArrowheads="1"/>
          </p:cNvSpPr>
          <p:nvPr/>
        </p:nvSpPr>
        <p:spPr bwMode="auto">
          <a:xfrm>
            <a:off x="228600" y="2590800"/>
            <a:ext cx="2438400" cy="561975"/>
          </a:xfrm>
          <a:prstGeom prst="rect">
            <a:avLst/>
          </a:prstGeom>
          <a:solidFill>
            <a:srgbClr val="FFFF00"/>
          </a:solidFill>
          <a:ln w="12700">
            <a:solidFill>
              <a:srgbClr val="FF33CC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1800" dirty="0"/>
              <a:t>Nízke napätie</a:t>
            </a:r>
            <a:br>
              <a:rPr lang="en-US" sz="1800" dirty="0"/>
            </a:br>
            <a:r>
              <a:rPr lang="en-US" sz="1800" dirty="0"/>
              <a:t>(60 kW)</a:t>
            </a:r>
          </a:p>
        </p:txBody>
      </p:sp>
      <p:grpSp>
        <p:nvGrpSpPr>
          <p:cNvPr id="2" name="Group 163"/>
          <p:cNvGrpSpPr>
            <a:grpSpLocks/>
          </p:cNvGrpSpPr>
          <p:nvPr/>
        </p:nvGrpSpPr>
        <p:grpSpPr bwMode="auto">
          <a:xfrm>
            <a:off x="914400" y="990600"/>
            <a:ext cx="2688879" cy="1143000"/>
            <a:chOff x="-474" y="2112"/>
            <a:chExt cx="1286" cy="720"/>
          </a:xfrm>
        </p:grpSpPr>
        <p:sp>
          <p:nvSpPr>
            <p:cNvPr id="329867" name="Text Box 139"/>
            <p:cNvSpPr txBox="1">
              <a:spLocks noChangeArrowheads="1"/>
            </p:cNvSpPr>
            <p:nvPr/>
          </p:nvSpPr>
          <p:spPr bwMode="auto">
            <a:xfrm>
              <a:off x="-474" y="2112"/>
              <a:ext cx="1162" cy="523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33CC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k-SK" sz="1800" dirty="0"/>
                <a:t>Odčítavacia elektronika namontovaná priamo na komorách</a:t>
              </a:r>
              <a:endParaRPr lang="en-US" sz="1800" dirty="0"/>
            </a:p>
          </p:txBody>
        </p:sp>
        <p:sp>
          <p:nvSpPr>
            <p:cNvPr id="329869" name="Line 141"/>
            <p:cNvSpPr>
              <a:spLocks noChangeShapeType="1"/>
            </p:cNvSpPr>
            <p:nvPr/>
          </p:nvSpPr>
          <p:spPr bwMode="auto">
            <a:xfrm>
              <a:off x="510" y="2400"/>
              <a:ext cx="302" cy="43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29870" name="Text Box 142"/>
          <p:cNvSpPr txBox="1">
            <a:spLocks noChangeArrowheads="1"/>
          </p:cNvSpPr>
          <p:nvPr/>
        </p:nvSpPr>
        <p:spPr bwMode="auto">
          <a:xfrm>
            <a:off x="6553200" y="838200"/>
            <a:ext cx="2133600" cy="561975"/>
          </a:xfrm>
          <a:prstGeom prst="rect">
            <a:avLst/>
          </a:prstGeom>
          <a:solidFill>
            <a:srgbClr val="FFFF00"/>
          </a:solidFill>
          <a:ln w="12700">
            <a:solidFill>
              <a:srgbClr val="FF33CC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1800" dirty="0"/>
              <a:t>Chladenie</a:t>
            </a:r>
            <a:br>
              <a:rPr lang="en-US" sz="1800" dirty="0"/>
            </a:br>
            <a:r>
              <a:rPr lang="en-US" sz="1800" dirty="0"/>
              <a:t>0.1 </a:t>
            </a:r>
            <a:r>
              <a:rPr lang="en-US" b="1" baseline="36000" dirty="0" err="1"/>
              <a:t>o</a:t>
            </a:r>
            <a:r>
              <a:rPr lang="en-US" sz="1800" dirty="0" err="1"/>
              <a:t>C</a:t>
            </a:r>
            <a:r>
              <a:rPr lang="en-US" sz="1800" dirty="0"/>
              <a:t> </a:t>
            </a:r>
            <a:r>
              <a:rPr lang="en-US" sz="1800" dirty="0" err="1"/>
              <a:t>stabili</a:t>
            </a:r>
            <a:r>
              <a:rPr lang="sk-SK" sz="1800" dirty="0"/>
              <a:t>zácia</a:t>
            </a:r>
            <a:endParaRPr lang="en-US" sz="1800" dirty="0"/>
          </a:p>
        </p:txBody>
      </p:sp>
      <p:sp>
        <p:nvSpPr>
          <p:cNvPr id="329871" name="Text Box 143"/>
          <p:cNvSpPr txBox="1">
            <a:spLocks noChangeArrowheads="1"/>
          </p:cNvSpPr>
          <p:nvPr/>
        </p:nvSpPr>
        <p:spPr bwMode="auto">
          <a:xfrm>
            <a:off x="6553200" y="533400"/>
            <a:ext cx="2151063" cy="287337"/>
          </a:xfrm>
          <a:prstGeom prst="rect">
            <a:avLst/>
          </a:prstGeom>
          <a:solidFill>
            <a:srgbClr val="FFFF00"/>
          </a:solidFill>
          <a:ln w="12700">
            <a:solidFill>
              <a:srgbClr val="FF33CC"/>
            </a:solidFill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1800" dirty="0"/>
              <a:t>Plyn</a:t>
            </a:r>
            <a:r>
              <a:rPr lang="en-US" sz="1800" dirty="0"/>
              <a:t>(88 m</a:t>
            </a:r>
            <a:r>
              <a:rPr lang="en-US" sz="1800" b="1" baseline="30000" dirty="0"/>
              <a:t>3</a:t>
            </a:r>
            <a:r>
              <a:rPr lang="en-US" sz="1800" dirty="0"/>
              <a:t>) </a:t>
            </a:r>
          </a:p>
        </p:txBody>
      </p:sp>
      <p:sp>
        <p:nvSpPr>
          <p:cNvPr id="329898" name="Line 170"/>
          <p:cNvSpPr>
            <a:spLocks noChangeShapeType="1"/>
          </p:cNvSpPr>
          <p:nvPr/>
        </p:nvSpPr>
        <p:spPr bwMode="auto">
          <a:xfrm flipV="1">
            <a:off x="2997200" y="4465638"/>
            <a:ext cx="2420938" cy="80010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stealth" w="med" len="med"/>
            <a:tailEnd type="stealth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9899" name="Text Box 171"/>
          <p:cNvSpPr txBox="1">
            <a:spLocks noChangeArrowheads="1"/>
          </p:cNvSpPr>
          <p:nvPr/>
        </p:nvSpPr>
        <p:spPr bwMode="auto">
          <a:xfrm rot="-1086297">
            <a:off x="4157742" y="4762600"/>
            <a:ext cx="771366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510 cm</a:t>
            </a:r>
          </a:p>
        </p:txBody>
      </p:sp>
      <p:pic>
        <p:nvPicPr>
          <p:cNvPr id="39" name="Picture 17" descr="tpc-2004-0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399922"/>
            <a:ext cx="3276600" cy="2458078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41" name="Picture 16" descr="tpc_ul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19599"/>
            <a:ext cx="1923246" cy="243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07" descr="cut_TPC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5000" y="4419600"/>
            <a:ext cx="2382910" cy="2438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4419600"/>
            <a:ext cx="1928509" cy="24384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36" name="Line 141"/>
          <p:cNvSpPr>
            <a:spLocks noChangeShapeType="1"/>
          </p:cNvSpPr>
          <p:nvPr/>
        </p:nvSpPr>
        <p:spPr bwMode="auto">
          <a:xfrm flipH="1">
            <a:off x="1600201" y="2209800"/>
            <a:ext cx="1981200" cy="3276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9846" name="Rectangle 118"/>
          <p:cNvSpPr>
            <a:spLocks noGrp="1" noChangeArrowheads="1"/>
          </p:cNvSpPr>
          <p:nvPr>
            <p:ph sz="half" idx="4294967295"/>
          </p:nvPr>
        </p:nvSpPr>
        <p:spPr>
          <a:xfrm>
            <a:off x="5334000" y="3581400"/>
            <a:ext cx="3810000" cy="990600"/>
          </a:xfrm>
          <a:solidFill>
            <a:srgbClr val="FFFF00"/>
          </a:solidFill>
        </p:spPr>
        <p:txBody>
          <a:bodyPr>
            <a:normAutofit fontScale="25000" lnSpcReduction="20000"/>
          </a:bodyPr>
          <a:lstStyle/>
          <a:p>
            <a:endParaRPr lang="en-US" sz="2400" dirty="0"/>
          </a:p>
          <a:p>
            <a:endParaRPr lang="en-US" sz="2400" dirty="0"/>
          </a:p>
          <a:p>
            <a:pPr lvl="1">
              <a:buNone/>
            </a:pPr>
            <a:r>
              <a:rPr lang="en-US" sz="8000" b="1" dirty="0"/>
              <a:t>l = 5.1 m, d = 5.6m</a:t>
            </a:r>
          </a:p>
          <a:p>
            <a:pPr lvl="1">
              <a:buNone/>
            </a:pPr>
            <a:r>
              <a:rPr lang="en-US" sz="8000" b="1" dirty="0"/>
              <a:t>570 k </a:t>
            </a:r>
            <a:r>
              <a:rPr lang="sk-SK" sz="8000" b="1" dirty="0"/>
              <a:t>odčítavaných kanálov</a:t>
            </a:r>
            <a:endParaRPr lang="en-US" sz="8000" b="1" dirty="0"/>
          </a:p>
        </p:txBody>
      </p:sp>
      <p:sp>
        <p:nvSpPr>
          <p:cNvPr id="45" name="Rectangle 118"/>
          <p:cNvSpPr txBox="1">
            <a:spLocks noChangeArrowheads="1"/>
          </p:cNvSpPr>
          <p:nvPr/>
        </p:nvSpPr>
        <p:spPr>
          <a:xfrm>
            <a:off x="3048000" y="2057400"/>
            <a:ext cx="4114800" cy="1295400"/>
          </a:xfrm>
          <a:prstGeom prst="rect">
            <a:avLst/>
          </a:prstGeom>
          <a:solidFill>
            <a:srgbClr val="FFFF00"/>
          </a:solidFill>
        </p:spPr>
        <p:txBody>
          <a:bodyPr vert="horz" anchor="ctr" anchorCtr="1">
            <a:normAutofit fontScale="32500" lnSpcReduction="20000"/>
          </a:bodyPr>
          <a:lstStyle/>
          <a:p>
            <a:pPr marL="285750" indent="-285750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ALICE TPC</a:t>
            </a:r>
            <a:endParaRPr kumimoji="0" lang="sk-SK" sz="8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</a:pPr>
            <a:r>
              <a:rPr lang="sk-SK" sz="8000" b="1" dirty="0"/>
              <a:t>Time Projection Chamber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345588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9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9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9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9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984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984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9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9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9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9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9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9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9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9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9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9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865" grpId="0" animBg="1"/>
      <p:bldP spid="329866" grpId="0" animBg="1"/>
      <p:bldP spid="329863" grpId="0" animBg="1"/>
      <p:bldP spid="329870" grpId="0" animBg="1"/>
      <p:bldP spid="329871" grpId="0" animBg="1"/>
      <p:bldP spid="36" grpId="0" animBg="1"/>
      <p:bldP spid="329846" grpId="0" build="p" animBg="1"/>
      <p:bldP spid="45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5FB4B-5BCA-AEEF-B9F1-CE65E6DEA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90" y="268802"/>
            <a:ext cx="8237923" cy="994172"/>
          </a:xfrm>
        </p:spPr>
        <p:txBody>
          <a:bodyPr/>
          <a:lstStyle/>
          <a:p>
            <a:r>
              <a:rPr lang="en-CH" dirty="0"/>
              <a:t>Examples of DCS challenges. (TPC)</a:t>
            </a:r>
          </a:p>
        </p:txBody>
      </p:sp>
      <p:pic>
        <p:nvPicPr>
          <p:cNvPr id="1028" name="Picture 4" descr="TPC installation">
            <a:extLst>
              <a:ext uri="{FF2B5EF4-FFF2-40B4-BE49-F238E27FC236}">
                <a16:creationId xmlns:a16="http://schemas.microsoft.com/office/drawing/2014/main" id="{13FA53A1-9DE3-7A54-649A-F669846EC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81" y="1664248"/>
            <a:ext cx="4132182" cy="309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Content Placeholder 4" descr="A large building with a large mural on the side&#10;&#10;Description automatically generated">
            <a:extLst>
              <a:ext uri="{FF2B5EF4-FFF2-40B4-BE49-F238E27FC236}">
                <a16:creationId xmlns:a16="http://schemas.microsoft.com/office/drawing/2014/main" id="{26E60351-1694-9CB7-480C-844EE90BF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27" y="4634904"/>
            <a:ext cx="3986800" cy="2241853"/>
          </a:xfrm>
          <a:prstGeom prst="rect">
            <a:avLst/>
          </a:prstGeom>
        </p:spPr>
      </p:pic>
      <p:pic>
        <p:nvPicPr>
          <p:cNvPr id="10" name="Picture 2" descr="TPC">
            <a:extLst>
              <a:ext uri="{FF2B5EF4-FFF2-40B4-BE49-F238E27FC236}">
                <a16:creationId xmlns:a16="http://schemas.microsoft.com/office/drawing/2014/main" id="{973594C4-3AA9-1BD0-97AB-0BABCCD9A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387" y="3526020"/>
            <a:ext cx="3299640" cy="2474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69BE4AC-0B4B-30AC-0A8D-5A91C000FB70}"/>
              </a:ext>
            </a:extLst>
          </p:cNvPr>
          <p:cNvSpPr/>
          <p:nvPr/>
        </p:nvSpPr>
        <p:spPr>
          <a:xfrm>
            <a:off x="4544387" y="936463"/>
            <a:ext cx="3726530" cy="2589557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193755" dist="38100" dir="2700000" sx="101785" sy="101785" algn="tl" rotWithShape="0">
              <a:prstClr val="black">
                <a:alpha val="5212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r>
              <a:rPr lang="en-GB" dirty="0">
                <a:solidFill>
                  <a:srgbClr val="212121"/>
                </a:solidFill>
                <a:latin typeface="Calibri" panose="020F0502020204030204" pitchFamily="34" charset="0"/>
              </a:rPr>
              <a:t>Key numbers: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Calibri" panose="020F0502020204030204" pitchFamily="34" charset="0"/>
              </a:rPr>
              <a:t>90 m</a:t>
            </a:r>
            <a:r>
              <a:rPr lang="en-GB" baseline="30000" dirty="0">
                <a:solidFill>
                  <a:srgbClr val="212121"/>
                </a:solidFill>
                <a:latin typeface="Calibri" panose="020F0502020204030204" pitchFamily="34" charset="0"/>
              </a:rPr>
              <a:t>3</a:t>
            </a:r>
            <a:r>
              <a:rPr lang="en-GB" dirty="0">
                <a:solidFill>
                  <a:srgbClr val="212121"/>
                </a:solidFill>
                <a:latin typeface="Calibri" panose="020F0502020204030204" pitchFamily="34" charset="0"/>
              </a:rPr>
              <a:t> of gas (</a:t>
            </a:r>
            <a:r>
              <a:rPr lang="en-GB" b="0" i="0" u="none" strike="noStrike" dirty="0">
                <a:solidFill>
                  <a:srgbClr val="292929"/>
                </a:solidFill>
                <a:effectLst/>
                <a:latin typeface="sourcesans-regular"/>
              </a:rPr>
              <a:t>Ne-CO2-N2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)</a:t>
            </a:r>
            <a:endParaRPr lang="en-GB" dirty="0">
              <a:solidFill>
                <a:srgbClr val="212121"/>
              </a:solidFill>
              <a:latin typeface="Calibri" panose="020F050202020403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readout chambers: 72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Calibri" panose="020F0502020204030204" pitchFamily="34" charset="0"/>
              </a:rPr>
              <a:t>3276 frontend cards</a:t>
            </a:r>
            <a:endParaRPr lang="en-GB" b="0" i="0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channels: </a:t>
            </a:r>
            <a:r>
              <a:rPr lang="en-GB" b="1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524160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Calibri" panose="020F0502020204030204" pitchFamily="34" charset="0"/>
              </a:rPr>
              <a:t>r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aw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Datasize</a:t>
            </a:r>
            <a:r>
              <a:rPr lang="en-GB" b="1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: 3.28 TB/s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12121"/>
                </a:solidFill>
                <a:latin typeface="Calibri" panose="020F0502020204030204" pitchFamily="34" charset="0"/>
              </a:rPr>
              <a:t>6552 optical links</a:t>
            </a:r>
            <a:r>
              <a:rPr lang="en-GB" dirty="0">
                <a:solidFill>
                  <a:srgbClr val="212121"/>
                </a:solidFill>
                <a:latin typeface="Calibri" panose="020F0502020204030204" pitchFamily="34" charset="0"/>
              </a:rPr>
              <a:t> are needed to transfer the data to 360 readout boards</a:t>
            </a:r>
            <a:endParaRPr lang="en-GB" b="0" i="0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654965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dirty="0"/>
              <a:t>Inštalácia ALICE TPC</a:t>
            </a:r>
            <a:endParaRPr lang="en-US" sz="2800" dirty="0"/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152400" y="5867400"/>
            <a:ext cx="7804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k-SK" dirty="0"/>
              <a:t>Inštalácia komôr v CERNe</a:t>
            </a:r>
            <a:endParaRPr lang="en-US" dirty="0"/>
          </a:p>
        </p:txBody>
      </p:sp>
      <p:pic>
        <p:nvPicPr>
          <p:cNvPr id="2050" name="Picture 2" descr="C:\Documents and Settings\chochul\Desktop\Active Doc\ECFA 2008\slajdy\pikna\116_16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295400"/>
            <a:ext cx="4470400" cy="3352800"/>
          </a:xfrm>
          <a:prstGeom prst="rect">
            <a:avLst/>
          </a:prstGeom>
          <a:noFill/>
        </p:spPr>
      </p:pic>
      <p:pic>
        <p:nvPicPr>
          <p:cNvPr id="2051" name="Picture 3" descr="C:\Documents and Settings\chochul\Desktop\Active Doc\ECFA 2008\slajdy\pikna\116_16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905000"/>
            <a:ext cx="5080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4569294"/>
      </p:ext>
    </p:extLst>
  </p:cSld>
  <p:clrMapOvr>
    <a:masterClrMapping/>
  </p:clrMapOvr>
  <p:transition>
    <p:newsflash/>
  </p:transition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1735"/>
            <a:ext cx="7620000" cy="1143000"/>
          </a:xfrm>
        </p:spPr>
        <p:txBody>
          <a:bodyPr/>
          <a:lstStyle/>
          <a:p>
            <a:r>
              <a:rPr lang="sk-SK" dirty="0"/>
              <a:t>Čerenkovov detektor</a:t>
            </a:r>
            <a:endParaRPr lang="en-US" dirty="0"/>
          </a:p>
        </p:txBody>
      </p:sp>
      <p:pic>
        <p:nvPicPr>
          <p:cNvPr id="55298" name="Picture 2" descr="C:\Users\peter\Desktop\sps\sps\src\Pictures\Resized\inside mag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990600"/>
            <a:ext cx="5029200" cy="3344614"/>
          </a:xfrm>
          <a:prstGeom prst="rect">
            <a:avLst/>
          </a:prstGeom>
          <a:noFill/>
        </p:spPr>
      </p:pic>
      <p:pic>
        <p:nvPicPr>
          <p:cNvPr id="55299" name="Picture 3" descr="C:\Users\peter\Desktop\sps\sps\src\Pictures\Resized\hmpid-2006-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57600"/>
            <a:ext cx="4085705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1430140"/>
      </p:ext>
    </p:extLst>
  </p:cSld>
  <p:clrMapOvr>
    <a:masterClrMapping/>
  </p:clrMapOvr>
  <p:transition>
    <p:newsflash/>
  </p:transition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7541" y="-5570"/>
            <a:ext cx="7620000" cy="1143000"/>
          </a:xfrm>
        </p:spPr>
        <p:txBody>
          <a:bodyPr/>
          <a:lstStyle/>
          <a:p>
            <a:r>
              <a:rPr lang="sk-SK" dirty="0"/>
              <a:t>Miónové detektory</a:t>
            </a:r>
            <a:endParaRPr lang="en-US" dirty="0"/>
          </a:p>
        </p:txBody>
      </p:sp>
      <p:pic>
        <p:nvPicPr>
          <p:cNvPr id="56322" name="Picture 2" descr="C:\Users\peter\Desktop\sps\sps\src\Pictures\Resized\m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3620195" cy="5435600"/>
          </a:xfrm>
          <a:prstGeom prst="rect">
            <a:avLst/>
          </a:prstGeom>
          <a:noFill/>
        </p:spPr>
      </p:pic>
      <p:pic>
        <p:nvPicPr>
          <p:cNvPr id="56323" name="Picture 3" descr="C:\Users\peter\Desktop\sps\sps\src\Pictures\Resized\mch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2708" y="1143000"/>
            <a:ext cx="4631292" cy="3084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8356465"/>
      </p:ext>
    </p:extLst>
  </p:cSld>
  <p:clrMapOvr>
    <a:masterClrMapping/>
  </p:clrMapOvr>
  <p:transition>
    <p:newsflash/>
  </p:transition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0"/>
            <a:ext cx="4784880" cy="950500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sk-SK" dirty="0"/>
              <a:t>Experiment </a:t>
            </a:r>
            <a:r>
              <a:rPr lang="en-GB" dirty="0"/>
              <a:t>ATLAS</a:t>
            </a: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9120" y="2142945"/>
            <a:ext cx="138240" cy="1036909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en-GB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1612161" y="2142945"/>
            <a:ext cx="182880" cy="55301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en-GB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7250401" y="2142945"/>
            <a:ext cx="4361760" cy="4723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2452" rIns="81639" bIns="42452">
            <a:spAutoFit/>
          </a:bodyPr>
          <a:lstStyle/>
          <a:p>
            <a:pPr>
              <a:spcBef>
                <a:spcPts val="1587"/>
              </a:spcBef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500" b="1" dirty="0">
                <a:solidFill>
                  <a:srgbClr val="333399"/>
                </a:solidFill>
                <a:latin typeface="Optima" charset="0"/>
                <a:ea typeface="Luxi Sans" charset="0"/>
                <a:cs typeface="Luxi Sans" charset="0"/>
              </a:rPr>
              <a:t>&gt;&gt;&gt; ATLAS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838200"/>
            <a:ext cx="8087040" cy="56612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3861713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Magnet experimentu ATLAS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8460432" cy="551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488852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7984800" cy="838200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sk-SK" dirty="0"/>
              <a:t>Elektromagnetický kalorimeter ATLASu</a:t>
            </a:r>
            <a:endParaRPr lang="en-GB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96752"/>
            <a:ext cx="5184000" cy="3456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28481" y="3518290"/>
            <a:ext cx="5162400" cy="3440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580112" y="508169"/>
            <a:ext cx="3402720" cy="1006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sk-SK" dirty="0">
                <a:ea typeface="Luxi Sans" charset="0"/>
                <a:cs typeface="Luxi Sans" charset="0"/>
              </a:rPr>
              <a:t>Vrstvy kalorimetra 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sk-SK" dirty="0">
                <a:ea typeface="Luxi Sans" charset="0"/>
                <a:cs typeface="Luxi Sans" charset="0"/>
              </a:rPr>
              <a:t>Zaliate tekutým argónom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sk-SK" dirty="0">
                <a:solidFill>
                  <a:srgbClr val="FFFF00"/>
                </a:solidFill>
                <a:ea typeface="Luxi Sans" charset="0"/>
                <a:cs typeface="Luxi Sans" charset="0"/>
              </a:rPr>
              <a:t>		</a:t>
            </a:r>
            <a:endParaRPr lang="en-GB" dirty="0">
              <a:solidFill>
                <a:srgbClr val="FFFF00"/>
              </a:solidFill>
              <a:ea typeface="Luxi Sans" charset="0"/>
              <a:cs typeface="Luxi Sans" charset="0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959041" y="5328560"/>
            <a:ext cx="3218400" cy="5443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>
                <a:ea typeface="Luxi Sans" charset="0"/>
                <a:cs typeface="Luxi Sans" charset="0"/>
              </a:rPr>
              <a:t>Barrel part made of 32 modules,</a:t>
            </a:r>
          </a:p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>
                <a:ea typeface="Luxi Sans" charset="0"/>
                <a:cs typeface="Luxi Sans" charset="0"/>
              </a:rPr>
              <a:t>“</a:t>
            </a:r>
            <a:r>
              <a:rPr lang="en-GB" dirty="0" err="1">
                <a:ea typeface="Luxi Sans" charset="0"/>
                <a:cs typeface="Luxi Sans" charset="0"/>
              </a:rPr>
              <a:t>endcaps</a:t>
            </a:r>
            <a:r>
              <a:rPr lang="en-GB" dirty="0">
                <a:ea typeface="Luxi Sans" charset="0"/>
                <a:cs typeface="Luxi Sans" charset="0"/>
              </a:rPr>
              <a:t>” - of 8 modules</a:t>
            </a:r>
          </a:p>
        </p:txBody>
      </p:sp>
    </p:spTree>
    <p:extLst>
      <p:ext uri="{BB962C8B-B14F-4D97-AF65-F5344CB8AC3E}">
        <p14:creationId xmlns:p14="http://schemas.microsoft.com/office/powerpoint/2010/main" val="3478775175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05000" y="0"/>
            <a:ext cx="6994200" cy="950500"/>
          </a:xfrm>
          <a:ln/>
        </p:spPr>
        <p:txBody>
          <a:bodyPr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sk-SK" dirty="0"/>
              <a:t>Inštalácia kalorimetra</a:t>
            </a:r>
            <a:endParaRPr lang="en-GB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7199" y="2780928"/>
            <a:ext cx="4700160" cy="3146731"/>
          </a:xfrm>
          <a:prstGeom prst="rect">
            <a:avLst/>
          </a:prstGeom>
          <a:noFill/>
          <a:ln w="28440">
            <a:solidFill>
              <a:srgbClr val="FFFFFF"/>
            </a:solidFill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2485" y="3573016"/>
            <a:ext cx="4733280" cy="3168333"/>
          </a:xfrm>
          <a:prstGeom prst="rect">
            <a:avLst/>
          </a:prstGeom>
          <a:noFill/>
          <a:ln w="28440">
            <a:solidFill>
              <a:srgbClr val="FFFFFF"/>
            </a:solidFill>
            <a:miter lim="800000"/>
            <a:headEnd/>
            <a:tailEnd/>
          </a:ln>
          <a:effectLst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836712"/>
            <a:ext cx="4838400" cy="31798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936480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24744"/>
            <a:ext cx="5544616" cy="4947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46" y="0"/>
            <a:ext cx="7620000" cy="1143000"/>
          </a:xfrm>
        </p:spPr>
        <p:txBody>
          <a:bodyPr/>
          <a:lstStyle/>
          <a:p>
            <a:r>
              <a:rPr lang="sk-SK" dirty="0"/>
              <a:t>Základné LEGOkocky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41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... A teda častice , ktoré chceme detekovať sú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Buď </a:t>
            </a:r>
          </a:p>
          <a:p>
            <a:pPr lvl="1"/>
            <a:r>
              <a:rPr lang="sk-SK" dirty="0"/>
              <a:t>samotné LEGO kocky (fotón, elektrón, mión)</a:t>
            </a:r>
          </a:p>
          <a:p>
            <a:r>
              <a:rPr lang="sk-SK" dirty="0"/>
              <a:t>Alebo</a:t>
            </a:r>
          </a:p>
          <a:p>
            <a:pPr lvl="1"/>
            <a:r>
              <a:rPr lang="sk-SK" dirty="0"/>
              <a:t>Väčšie kocky, postavené zo základných (protón, neutrón...)</a:t>
            </a:r>
          </a:p>
          <a:p>
            <a:pPr lvl="1"/>
            <a:endParaRPr lang="sk-SK" dirty="0"/>
          </a:p>
          <a:p>
            <a:pPr lvl="1"/>
            <a:endParaRPr lang="sk-SK" dirty="0"/>
          </a:p>
          <a:p>
            <a:r>
              <a:rPr lang="sk-SK" dirty="0"/>
              <a:t> Častice často žijú iba krátku dobu a potom sa rozpadnú na objekty, ktoré dokážeme zaregistrovať:</a:t>
            </a:r>
          </a:p>
          <a:p>
            <a:pPr lvl="1"/>
            <a:r>
              <a:rPr lang="sk-SK" dirty="0"/>
              <a:t>Fotóny</a:t>
            </a:r>
          </a:p>
          <a:p>
            <a:pPr lvl="1"/>
            <a:r>
              <a:rPr lang="sk-SK" dirty="0"/>
              <a:t>Neutróny</a:t>
            </a:r>
          </a:p>
          <a:p>
            <a:pPr lvl="1"/>
            <a:r>
              <a:rPr lang="sk-SK" dirty="0"/>
              <a:t>Iné nabité častice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118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Ako registrujeme častice?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Všímame si stopy, ktoré častice zanechali po prechode detektorom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Z týchto stôp zrekonštruujeme zaznamenanú udalosť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carcrashla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357688"/>
            <a:ext cx="3143250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 descr="another strange car accident (codes below)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286000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8" descr="Anti-lock Brake Syste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288" y="3429000"/>
            <a:ext cx="2359025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2" descr="brzdná dráh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2262188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4" descr="Figure 1: Yaw Mar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1143000"/>
            <a:ext cx="19335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58" name="Picture 2" descr="http://graphics8.nytimes.com/images/2006/10/22/weekinreview/22vitello_CA0.6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143000"/>
            <a:ext cx="3500438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86000" y="428625"/>
            <a:ext cx="6000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Pri vyšetrovaní nehody často vidíme len jej dôsledok</a:t>
            </a:r>
            <a:endParaRPr lang="en-US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14625" y="2857500"/>
            <a:ext cx="6000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Po zhodnotení stôp ...</a:t>
            </a:r>
            <a:endParaRPr lang="en-US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0" y="4786313"/>
            <a:ext cx="6000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... a aplikácii fyzikálnych zákonov, poznatkov o stave a vybavení vozidla, stave vozovky...</a:t>
            </a:r>
            <a:endParaRPr lang="en-US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429000" y="5715000"/>
            <a:ext cx="2786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... dokážeme zistiť príčinu</a:t>
            </a:r>
            <a:endParaRPr lang="en-US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38" y="2500313"/>
            <a:ext cx="7500937" cy="230822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k-SK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k-SK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>
                <a:latin typeface="+mn-lt"/>
              </a:rPr>
              <a:t>	Detekcia častíc vychádza z podobných myšlienok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k-SK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>
                <a:latin typeface="+mn-lt"/>
              </a:rPr>
              <a:t>V prednáške sa budeme venovať stopám, ktoré častice zanechávajú a metódam, akými môžeme tieto stopy registrovať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k-SK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k-SK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k-SK" dirty="0"/>
              <a:t>Čo sa stane ak častica preletí látkovým prostredím 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7620000" cy="370100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/>
              <a:t>Prechod</a:t>
            </a:r>
            <a:r>
              <a:rPr lang="en-US" dirty="0"/>
              <a:t> </a:t>
            </a:r>
            <a:r>
              <a:rPr lang="sk-SK" dirty="0"/>
              <a:t>častíc látkovým prostredím sa riadi presnými pravidlami, ktoré závisia od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>
                <a:solidFill>
                  <a:srgbClr val="C00000"/>
                </a:solidFill>
              </a:rPr>
              <a:t>Typu častice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Nabité Častice reagujú inak ako neutróny, či fotóny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>
                <a:solidFill>
                  <a:srgbClr val="C00000"/>
                </a:solidFill>
              </a:rPr>
              <a:t>Energie Častice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>
                <a:solidFill>
                  <a:srgbClr val="C00000"/>
                </a:solidFill>
              </a:rPr>
              <a:t>Samotného prostredia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Neutrón sa v parafíne spomalí, v betóne rozptýli a v uráne vyvolá jadrovú reakciu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Ako teda častice interagujú 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620000" cy="1143000"/>
          </a:xfrm>
        </p:spPr>
        <p:txBody>
          <a:bodyPr/>
          <a:lstStyle/>
          <a:p>
            <a:r>
              <a:rPr lang="sk-SK" dirty="0"/>
              <a:t>Bethe-Blochov vzťah pre ionizačné straty</a:t>
            </a:r>
            <a:endParaRPr lang="en-US" dirty="0"/>
          </a:p>
        </p:txBody>
      </p:sp>
      <p:pic>
        <p:nvPicPr>
          <p:cNvPr id="176130" name="Picture 2" descr="http://www.med.harvard.edu/JPNM/physics/didactics/physics/charged/beth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00808"/>
            <a:ext cx="3842331" cy="5016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657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8418" name="Picture 2" descr="http://www.animaatjes.de/bilder/m/mr-bean/animaatjes-mr-bean-499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48915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40672" y="1556792"/>
            <a:ext cx="46805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800" dirty="0"/>
          </a:p>
          <a:p>
            <a:endParaRPr lang="sk-SK" sz="2800" dirty="0"/>
          </a:p>
          <a:p>
            <a:r>
              <a:rPr lang="sk-SK" sz="2800" dirty="0"/>
              <a:t>Pre pochopenie funkcie detektorov však nepotrebujeme ísť príliš do detailov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10502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ysik2.uni-goettingen.de/research/2_hofs/methods/nra/reaction.jpg/image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87" y="836712"/>
            <a:ext cx="3829098" cy="148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446" name="Picture 6" descr="File:Cherenkov2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74969"/>
            <a:ext cx="1928182" cy="186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442" name="Picture 2" descr="http://www.kernfragen.de/img/kernfragen/lexikon/bremsstrahlung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580" y="-17843"/>
            <a:ext cx="2123671" cy="200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444" name="Picture 4" descr="http://library.thinkquest.org/C004587/tools/Dictionary/lesson19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593" y="2204864"/>
            <a:ext cx="254640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87978088"/>
              </p:ext>
            </p:extLst>
          </p:nvPr>
        </p:nvGraphicFramePr>
        <p:xfrm>
          <a:off x="1108924" y="976189"/>
          <a:ext cx="6559420" cy="5463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89448" name="Picture 8" descr="http://www-naweb.iaea.org/nahu/DMRP/images/faq01_ionization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80" y="4974969"/>
            <a:ext cx="2304256" cy="165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195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Toto je </a:t>
            </a:r>
            <a:r>
              <a:rPr lang="en-US" dirty="0" err="1"/>
              <a:t>pravdepodobne</a:t>
            </a:r>
            <a:r>
              <a:rPr lang="en-US" dirty="0"/>
              <a:t> </a:t>
            </a:r>
            <a:r>
              <a:rPr lang="en-US" dirty="0" err="1"/>
              <a:t>rozpad</a:t>
            </a:r>
            <a:r>
              <a:rPr lang="en-US" dirty="0"/>
              <a:t> </a:t>
            </a:r>
            <a:r>
              <a:rPr lang="en-US" dirty="0" err="1"/>
              <a:t>Higgsovho</a:t>
            </a:r>
            <a:r>
              <a:rPr lang="en-US" dirty="0"/>
              <a:t> </a:t>
            </a:r>
            <a:r>
              <a:rPr lang="en-US" dirty="0" err="1"/>
              <a:t>boz</a:t>
            </a:r>
            <a:r>
              <a:rPr lang="sk-SK" dirty="0"/>
              <a:t>ónu</a:t>
            </a:r>
            <a:endParaRPr lang="en-US" dirty="0"/>
          </a:p>
        </p:txBody>
      </p:sp>
      <p:pic>
        <p:nvPicPr>
          <p:cNvPr id="1026" name="Picture 2" descr="C:\Users\Peter\Desktop\Novohradska\Atlas Hig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75590"/>
            <a:ext cx="5983879" cy="486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5511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Čo si zapamätáme?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Pre prechode nabitých častíc prostredím vzniknú</a:t>
            </a:r>
          </a:p>
          <a:p>
            <a:pPr lvl="1"/>
            <a:r>
              <a:rPr lang="sk-SK" dirty="0"/>
              <a:t>Voľné elektróny</a:t>
            </a:r>
          </a:p>
          <a:p>
            <a:pPr lvl="1"/>
            <a:r>
              <a:rPr lang="sk-SK" dirty="0"/>
              <a:t>Excitované atómy</a:t>
            </a:r>
          </a:p>
          <a:p>
            <a:pPr lvl="1"/>
            <a:r>
              <a:rPr lang="sk-SK" dirty="0"/>
              <a:t>Fotóny</a:t>
            </a:r>
          </a:p>
          <a:p>
            <a:pPr lvl="1"/>
            <a:r>
              <a:rPr lang="sk-SK" dirty="0"/>
              <a:t>Produkty jadrových reakcií</a:t>
            </a:r>
          </a:p>
          <a:p>
            <a:pPr lvl="1"/>
            <a:endParaRPr lang="sk-SK" dirty="0"/>
          </a:p>
          <a:p>
            <a:pPr lvl="1"/>
            <a:endParaRPr lang="sk-SK" dirty="0"/>
          </a:p>
          <a:p>
            <a:r>
              <a:rPr lang="sk-SK" dirty="0"/>
              <a:t> Nabitá častica po sebe zanechala stopu v podobe iných častíc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651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teachers.web.cern.ch/teachers/archiv/HST2002/Bubblech/mbitu/electr38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8000"/>
                    </a14:imgEffect>
                    <a14:imgEffect>
                      <a14:saturation sat="150000"/>
                    </a14:imgEffect>
                    <a14:imgEffect>
                      <a14:brightnessContrast bright="-50000" contrast="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549" y="4938133"/>
            <a:ext cx="2478451" cy="1916832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</p:pic>
      <p:pic>
        <p:nvPicPr>
          <p:cNvPr id="10" name="Picture 4" descr="Image:Photoelectric effec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391" y="116632"/>
            <a:ext cx="2500313" cy="1763712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pic>
        <p:nvPicPr>
          <p:cNvPr id="11" name="Picture 6" descr="http://teachers.web.cern.ch/teachers/archiv/HST2002/Bubblech/mbitu/ELECTRON-POSITRON23-piec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3086995" cy="16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01066107"/>
              </p:ext>
            </p:extLst>
          </p:nvPr>
        </p:nvGraphicFramePr>
        <p:xfrm>
          <a:off x="1043608" y="899096"/>
          <a:ext cx="7209735" cy="5742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5822209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Čo si zapamätáme?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Fotón zanechá za sebou stopu vo forme elektrónov</a:t>
            </a:r>
          </a:p>
          <a:p>
            <a:pPr lvl="1"/>
            <a:r>
              <a:rPr lang="sk-SK" dirty="0"/>
              <a:t>Elektrón je nabitá častica, o tých sme si práve hovorili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9767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7971785"/>
              </p:ext>
            </p:extLst>
          </p:nvPr>
        </p:nvGraphicFramePr>
        <p:xfrm>
          <a:off x="-108520" y="0"/>
          <a:ext cx="9577064" cy="702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94690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Čo si zapamätáme?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Neutrón zanechá za sebou stopu vo forme nabitých častíc a fotónov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8862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1000125"/>
            <a:ext cx="9101137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287338" y="6216650"/>
            <a:ext cx="71199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GB" i="1">
                <a:latin typeface="Times New Roman" pitchFamily="18" charset="0"/>
              </a:rPr>
              <a:t>Claus Grupen, Particle Detectors, Cambridge University Press, </a:t>
            </a:r>
          </a:p>
          <a:p>
            <a:r>
              <a:rPr lang="en-GB" i="1">
                <a:latin typeface="Times New Roman" pitchFamily="18" charset="0"/>
              </a:rPr>
              <a:t>		Cambridge 1996 (455 pp. ISBN 0-521-55216-8) </a:t>
            </a:r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-12645" y="494158"/>
            <a:ext cx="8429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dirty="0">
                <a:latin typeface="Calibri" pitchFamily="34" charset="0"/>
              </a:rPr>
              <a:t>Paradoxne, niektoré častice môžeme detekovať tým, že ich nevidíme</a:t>
            </a:r>
          </a:p>
          <a:p>
            <a:pPr eaLnBrk="1" hangingPunct="1"/>
            <a:r>
              <a:rPr lang="sk-SK" dirty="0">
                <a:latin typeface="Calibri" pitchFamily="34" charset="0"/>
              </a:rPr>
              <a:t>Napríklad neutrína zvyčajne nezanechávajú stopu v detektore, detekujeme ich nepriamo, s využitím zákonov zachovania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Čo si zapamätáme?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Neutr</a:t>
            </a:r>
            <a:r>
              <a:rPr lang="sk-SK" dirty="0"/>
              <a:t>íno za sebou zanechá takú stopu, že nezanechá stopu</a:t>
            </a:r>
          </a:p>
          <a:p>
            <a:endParaRPr lang="sk-SK" dirty="0"/>
          </a:p>
          <a:p>
            <a:pPr lvl="1"/>
            <a:r>
              <a:rPr lang="sk-SK" dirty="0"/>
              <a:t>Ak je detektor dobre navrhnutý, dokážeme prechod </a:t>
            </a:r>
            <a:r>
              <a:rPr lang="sk-SK" dirty="0" err="1"/>
              <a:t>neutrína</a:t>
            </a:r>
            <a:r>
              <a:rPr lang="sk-SK" dirty="0"/>
              <a:t> spočítať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3552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570"/>
            <a:ext cx="7620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Pohyb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</a:rPr>
              <a:t>nabitých častíc v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elektrickom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</a:rPr>
              <a:t>magnetickom poli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5972175" cy="49831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V z</a:t>
            </a:r>
            <a:r>
              <a:rPr lang="sk-SK" dirty="0"/>
              <a:t>ávislosti na polarite poľa a náboji je častica urýchľovaná alebo spomaľovaná 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Dráha nabitej častice v magnetickom poli je zakrivená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Smer a polomer zakrivenia závisí od:	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Náboja častice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Hybnosti častice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Orientácie magnetického poľa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b="1" dirty="0">
                <a:solidFill>
                  <a:srgbClr val="FF0000"/>
                </a:solidFill>
              </a:rPr>
              <a:t>Čiže, ak poznáme orientáciu magnetického poľa,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b="1" dirty="0">
                <a:solidFill>
                  <a:srgbClr val="FF0000"/>
                </a:solidFill>
              </a:rPr>
              <a:t>Zo smeru zakrivenia vieme určiť náboj častice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b="1" dirty="0">
                <a:solidFill>
                  <a:srgbClr val="FF0000"/>
                </a:solidFill>
              </a:rPr>
              <a:t>Z polomeru zakrivenia vieme určiť hybnosť</a:t>
            </a:r>
            <a:endParaRPr lang="sk-SK" dirty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b="1" dirty="0">
                <a:solidFill>
                  <a:srgbClr val="FF0000"/>
                </a:solidFill>
              </a:rPr>
              <a:t>... Čo vysvetľuje posadnutosť časticových fyzikov magnetmi...</a:t>
            </a:r>
          </a:p>
        </p:txBody>
      </p:sp>
      <p:pic>
        <p:nvPicPr>
          <p:cNvPr id="27652" name="Picture 2" descr="https://webh09.cern.ch/teachers/archiv/HST2002/Bubblech/invisible_files/index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285875"/>
            <a:ext cx="3059831" cy="5182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dirty="0">
                <a:solidFill>
                  <a:schemeClr val="accent6">
                    <a:lumMod val="75000"/>
                  </a:schemeClr>
                </a:solidFill>
              </a:rPr>
              <a:t>Príklad pohybu častice v elektrickom a magnetickom poli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8675" name="Picture 2" descr="http://www.physics.ucla.edu/plasma-exp/beam/BeamTotalReflection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0500"/>
            <a:ext cx="2643188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See figure capti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2143125"/>
            <a:ext cx="185737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1785938" y="6488113"/>
            <a:ext cx="6357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>
                <a:latin typeface="Calibri" pitchFamily="34" charset="0"/>
              </a:rPr>
              <a:t>Zdroj : </a:t>
            </a:r>
            <a:r>
              <a:rPr lang="en-US">
                <a:latin typeface="Calibri" pitchFamily="34" charset="0"/>
              </a:rPr>
              <a:t>http://www.physics.ucla.edu/plasma-exp/beam/</a:t>
            </a:r>
          </a:p>
        </p:txBody>
      </p:sp>
      <p:pic>
        <p:nvPicPr>
          <p:cNvPr id="28678" name="Picture 6" descr="See figure capti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71688"/>
            <a:ext cx="3643313" cy="183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Box 10"/>
          <p:cNvSpPr txBox="1">
            <a:spLocks noChangeArrowheads="1"/>
          </p:cNvSpPr>
          <p:nvPr/>
        </p:nvSpPr>
        <p:spPr bwMode="auto">
          <a:xfrm>
            <a:off x="642938" y="1357313"/>
            <a:ext cx="8001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Elektrónový zväzok je emitovaný z katódy. </a:t>
            </a:r>
          </a:p>
          <a:p>
            <a:pPr eaLnBrk="1" hangingPunct="1"/>
            <a:r>
              <a:rPr lang="sk-SK">
                <a:latin typeface="Calibri" pitchFamily="34" charset="0"/>
              </a:rPr>
              <a:t>Viditeľné žiarenie je produkované pri deexcitácii atómov argónu</a:t>
            </a:r>
            <a:endParaRPr lang="en-US">
              <a:latin typeface="Calibri" pitchFamily="34" charset="0"/>
            </a:endParaRPr>
          </a:p>
        </p:txBody>
      </p:sp>
      <p:pic>
        <p:nvPicPr>
          <p:cNvPr id="28680" name="Picture 2" descr="See figure capti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4286250"/>
            <a:ext cx="2714625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ular Callout 11"/>
          <p:cNvSpPr/>
          <p:nvPr/>
        </p:nvSpPr>
        <p:spPr>
          <a:xfrm>
            <a:off x="3714750" y="2071688"/>
            <a:ext cx="2643188" cy="928687"/>
          </a:xfrm>
          <a:prstGeom prst="wedgeRectCallout">
            <a:avLst>
              <a:gd name="adj1" fmla="val -93558"/>
              <a:gd name="adj2" fmla="val 459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b="1" dirty="0">
                <a:solidFill>
                  <a:srgbClr val="FF0000"/>
                </a:solidFill>
              </a:rPr>
              <a:t>Zväzok je emitovaný v prostredí bez elektrického  a magnetického poľa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3714750" y="3071813"/>
            <a:ext cx="2643188" cy="928687"/>
          </a:xfrm>
          <a:prstGeom prst="wedgeRectCallout">
            <a:avLst>
              <a:gd name="adj1" fmla="val 94652"/>
              <a:gd name="adj2" fmla="val -8179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b="1" dirty="0">
                <a:solidFill>
                  <a:srgbClr val="FF0000"/>
                </a:solidFill>
              </a:rPr>
              <a:t>Magnetické pole je zapnuté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3714750" y="4071938"/>
            <a:ext cx="2643188" cy="928687"/>
          </a:xfrm>
          <a:prstGeom prst="wedgeRectCallout">
            <a:avLst>
              <a:gd name="adj1" fmla="val -97265"/>
              <a:gd name="adj2" fmla="val 5182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b="1" dirty="0">
                <a:solidFill>
                  <a:srgbClr val="FF0000"/>
                </a:solidFill>
              </a:rPr>
              <a:t>Zväzku je postavená do cesty negatívne nabitá mriežka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3714750" y="5072063"/>
            <a:ext cx="2643188" cy="928687"/>
          </a:xfrm>
          <a:prstGeom prst="wedgeRectCallout">
            <a:avLst>
              <a:gd name="adj1" fmla="val 93828"/>
              <a:gd name="adj2" fmla="val -8297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b="1" dirty="0">
                <a:solidFill>
                  <a:srgbClr val="FF0000"/>
                </a:solidFill>
              </a:rPr>
              <a:t>Zväzok sa pohybuje v elektrickom aj magnetickom poli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13241" y="-22485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/>
              <a:t>Jadrové emulzie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57438" y="1214438"/>
            <a:ext cx="6329362" cy="49117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Henri Becquerel si všimol, že ak položí na fotografickú platňu uranové soli, na platni sa objavia po vyvolaní škvrny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tento jav pripísal novému žiareniu, ktoré sa líšilo od čerstvo objavených X lúčov (Rontgen)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Neskôr Becquerel ukázal, že toto žiarenie ionizuje plyny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Fotografická platňa bola vlastne predchodcom emulzných detektorov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Ionizujúca častica pri pre prechode emulziou v ktorej sa nachádzajú zrnká bromidu strieborného uvoľňuje striebro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Po vyvolaní emulzia sčerná pozdĺž dráhy častice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Meranie dĺžky dráhy poskytlo informáciu o energii častice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pic>
        <p:nvPicPr>
          <p:cNvPr id="29700" name="Picture 2" descr="Henri Becquer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071563"/>
            <a:ext cx="1714500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Box 3"/>
          <p:cNvSpPr txBox="1">
            <a:spLocks noChangeArrowheads="1"/>
          </p:cNvSpPr>
          <p:nvPr/>
        </p:nvSpPr>
        <p:spPr bwMode="auto">
          <a:xfrm>
            <a:off x="214313" y="3571875"/>
            <a:ext cx="2214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k-SK" sz="1200">
                <a:latin typeface="Calibri" pitchFamily="34" charset="0"/>
              </a:rPr>
              <a:t>Henri Becquerel</a:t>
            </a:r>
            <a:endParaRPr lang="en-US" sz="1200">
              <a:latin typeface="Calibri" pitchFamily="34" charset="0"/>
            </a:endParaRPr>
          </a:p>
          <a:p>
            <a:pPr algn="ctr" eaLnBrk="1" hangingPunct="1"/>
            <a:r>
              <a:rPr lang="en-US" sz="1200">
                <a:latin typeface="Calibri" pitchFamily="34" charset="0"/>
              </a:rPr>
              <a:t>(</a:t>
            </a:r>
            <a:r>
              <a:rPr lang="sk-SK" sz="1200">
                <a:latin typeface="Calibri" pitchFamily="34" charset="0"/>
              </a:rPr>
              <a:t>1852-1908)</a:t>
            </a:r>
            <a:endParaRPr lang="en-US" sz="1200">
              <a:latin typeface="Calibri" pitchFamily="34" charset="0"/>
            </a:endParaRPr>
          </a:p>
          <a:p>
            <a:pPr algn="ctr" eaLnBrk="1" hangingPunct="1"/>
            <a:r>
              <a:rPr lang="en-US" sz="1200">
                <a:latin typeface="Calibri" pitchFamily="34" charset="0"/>
              </a:rPr>
              <a:t>Nobelova cena za fyziku 19</a:t>
            </a:r>
            <a:r>
              <a:rPr lang="sk-SK" sz="1200">
                <a:latin typeface="Calibri" pitchFamily="34" charset="0"/>
              </a:rPr>
              <a:t>03</a:t>
            </a:r>
          </a:p>
          <a:p>
            <a:pPr algn="ctr" eaLnBrk="1" hangingPunct="1"/>
            <a:r>
              <a:rPr lang="sk-SK" sz="1200">
                <a:latin typeface="Calibri" pitchFamily="34" charset="0"/>
              </a:rPr>
              <a:t>Spoločne s Pierre and Marie Curie</a:t>
            </a:r>
            <a:endParaRPr lang="en-US" sz="1200">
              <a:latin typeface="Calibri" pitchFamily="34" charset="0"/>
            </a:endParaRPr>
          </a:p>
        </p:txBody>
      </p:sp>
      <p:pic>
        <p:nvPicPr>
          <p:cNvPr id="29702" name="Picture 1030" descr="D:\Lecture\Emulsion\emu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51232">
            <a:off x="1140619" y="4248944"/>
            <a:ext cx="1306512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 toto je kamera, ktorá to videla (ATLAS - CERN)</a:t>
            </a:r>
            <a:endParaRPr lang="en-US" dirty="0"/>
          </a:p>
        </p:txBody>
      </p:sp>
      <p:pic>
        <p:nvPicPr>
          <p:cNvPr id="2050" name="Picture 2" descr="http://atlas.ch/atlas_photos/selected-photos/full_detector/fde_gen_0807_00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14" y="1600200"/>
            <a:ext cx="7176371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1204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0723" name="TextBox 6"/>
          <p:cNvSpPr txBox="1">
            <a:spLocks noChangeArrowheads="1"/>
          </p:cNvSpPr>
          <p:nvPr/>
        </p:nvSpPr>
        <p:spPr bwMode="auto">
          <a:xfrm>
            <a:off x="428625" y="1143000"/>
            <a:ext cx="4230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Niektoré parametre emulzií:</a:t>
            </a:r>
          </a:p>
          <a:p>
            <a:pPr eaLnBrk="1" hangingPunct="1"/>
            <a:r>
              <a:rPr lang="sk-SK">
                <a:latin typeface="Calibri" pitchFamily="34" charset="0"/>
              </a:rPr>
              <a:t>Priemer zrniek halogénov striebra  </a:t>
            </a:r>
            <a:r>
              <a:rPr lang="en-US">
                <a:latin typeface="Calibri" pitchFamily="34" charset="0"/>
              </a:rPr>
              <a:t>~</a:t>
            </a:r>
            <a:r>
              <a:rPr lang="sk-SK">
                <a:latin typeface="Calibri" pitchFamily="34" charset="0"/>
              </a:rPr>
              <a:t>0.2 </a:t>
            </a:r>
            <a:r>
              <a:rPr lang="el-GR">
                <a:latin typeface="Calibri" pitchFamily="34" charset="0"/>
              </a:rPr>
              <a:t>μ</a:t>
            </a:r>
            <a:r>
              <a:rPr lang="sk-SK">
                <a:latin typeface="Calibri" pitchFamily="34" charset="0"/>
              </a:rPr>
              <a:t>m</a:t>
            </a:r>
          </a:p>
          <a:p>
            <a:pPr eaLnBrk="1" hangingPunct="1"/>
            <a:r>
              <a:rPr lang="sk-SK">
                <a:latin typeface="Calibri" pitchFamily="34" charset="0"/>
              </a:rPr>
              <a:t>Typická hrúbka emulzie</a:t>
            </a:r>
            <a:r>
              <a:rPr lang="en-US">
                <a:latin typeface="Calibri" pitchFamily="34" charset="0"/>
              </a:rPr>
              <a:t> ~</a:t>
            </a:r>
            <a:r>
              <a:rPr lang="sk-SK">
                <a:latin typeface="Calibri" pitchFamily="34" charset="0"/>
              </a:rPr>
              <a:t>600</a:t>
            </a:r>
            <a:r>
              <a:rPr lang="el-GR">
                <a:latin typeface="Calibri" pitchFamily="34" charset="0"/>
              </a:rPr>
              <a:t>μ</a:t>
            </a:r>
            <a:r>
              <a:rPr lang="sk-SK">
                <a:latin typeface="Calibri" pitchFamily="34" charset="0"/>
              </a:rPr>
              <a:t>m</a:t>
            </a:r>
          </a:p>
          <a:p>
            <a:pPr eaLnBrk="1" hangingPunct="1"/>
            <a:r>
              <a:rPr lang="sk-SK">
                <a:latin typeface="Calibri" pitchFamily="34" charset="0"/>
              </a:rPr>
              <a:t>Presnosť merania polohy </a:t>
            </a:r>
            <a:r>
              <a:rPr lang="en-US">
                <a:latin typeface="Calibri" pitchFamily="34" charset="0"/>
              </a:rPr>
              <a:t>~</a:t>
            </a:r>
            <a:r>
              <a:rPr lang="sk-SK">
                <a:latin typeface="Calibri" pitchFamily="34" charset="0"/>
              </a:rPr>
              <a:t>1</a:t>
            </a:r>
            <a:r>
              <a:rPr lang="el-GR">
                <a:latin typeface="Calibri" pitchFamily="34" charset="0"/>
              </a:rPr>
              <a:t>μ</a:t>
            </a:r>
            <a:r>
              <a:rPr lang="sk-SK">
                <a:latin typeface="Calibri" pitchFamily="34" charset="0"/>
              </a:rPr>
              <a:t>m</a:t>
            </a:r>
            <a:endParaRPr lang="en-US">
              <a:latin typeface="Calibri" pitchFamily="34" charset="0"/>
            </a:endParaRPr>
          </a:p>
        </p:txBody>
      </p:sp>
      <p:pic>
        <p:nvPicPr>
          <p:cNvPr id="30724" name="Picture 2" descr=" Penetration of high-energy nucleus through nuclear emulsion causes structural changes in the material. The trace of the nucleus becomes visible after the laboratory processing.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571750"/>
            <a:ext cx="52387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Box 7"/>
          <p:cNvSpPr txBox="1">
            <a:spLocks noChangeArrowheads="1"/>
          </p:cNvSpPr>
          <p:nvPr/>
        </p:nvSpPr>
        <p:spPr bwMode="auto">
          <a:xfrm>
            <a:off x="4429125" y="6429375"/>
            <a:ext cx="1241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>
                <a:latin typeface="Calibri" pitchFamily="34" charset="0"/>
              </a:rPr>
              <a:t>www.space.saske.sk</a:t>
            </a:r>
          </a:p>
        </p:txBody>
      </p:sp>
      <p:pic>
        <p:nvPicPr>
          <p:cNvPr id="30726" name="Picture 4" descr="http://www.med.harvard.edu/JPNM/physics/nmltd/radprin/sect7/7.1/bragg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063" y="1571624"/>
            <a:ext cx="345757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TextBox 8"/>
          <p:cNvSpPr txBox="1">
            <a:spLocks noChangeArrowheads="1"/>
          </p:cNvSpPr>
          <p:nvPr/>
        </p:nvSpPr>
        <p:spPr bwMode="auto">
          <a:xfrm>
            <a:off x="5686425" y="4169037"/>
            <a:ext cx="25717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err="1">
                <a:latin typeface="Calibri" pitchFamily="34" charset="0"/>
              </a:rPr>
              <a:t>Energetick</a:t>
            </a:r>
            <a:r>
              <a:rPr lang="sk-SK" dirty="0">
                <a:latin typeface="Calibri" pitchFamily="34" charset="0"/>
              </a:rPr>
              <a:t>é straty častice narastajú ko koncu jej dobehu</a:t>
            </a:r>
          </a:p>
          <a:p>
            <a:pPr eaLnBrk="1" hangingPunct="1"/>
            <a:r>
              <a:rPr lang="sk-SK" dirty="0">
                <a:latin typeface="Calibri" pitchFamily="34" charset="0"/>
              </a:rPr>
              <a:t>Tento efekt je pekne viditeľný v emulzii, ku koncu dráhy je sčernanie väčšie 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500688" y="1143000"/>
            <a:ext cx="3357562" cy="557212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Už v počiatkoch sa jadrové emulzie využívali v experimentoch s kozmickým žiarením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V modernej dobe sa objavili pre tento istý účel aj v na palube kozmického laboratória Skylab </a:t>
            </a:r>
            <a:endParaRPr lang="en-US" dirty="0"/>
          </a:p>
        </p:txBody>
      </p:sp>
      <p:pic>
        <p:nvPicPr>
          <p:cNvPr id="31748" name="Picture 2" descr="Figure 5-13. Skylab nuclear emulsion packag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1143000"/>
            <a:ext cx="2357437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4" descr="Figure 5-14. Nuclear emulsion pack in the open position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260985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TextBox 6"/>
          <p:cNvSpPr txBox="1">
            <a:spLocks noChangeArrowheads="1"/>
          </p:cNvSpPr>
          <p:nvPr/>
        </p:nvSpPr>
        <p:spPr bwMode="auto">
          <a:xfrm>
            <a:off x="4714875" y="3929063"/>
            <a:ext cx="10461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000">
                <a:latin typeface="Calibri" pitchFamily="34" charset="0"/>
              </a:rPr>
              <a:t>History.nasa.gov</a:t>
            </a:r>
            <a:endParaRPr lang="en-US" sz="1000">
              <a:latin typeface="Calibri" pitchFamily="34" charset="0"/>
            </a:endParaRPr>
          </a:p>
        </p:txBody>
      </p:sp>
      <p:pic>
        <p:nvPicPr>
          <p:cNvPr id="31751" name="Picture 6" descr="Figure 5-16. Cosmic ray detectors mounted on the wall of Skylab's workshop, behind and to the left of astronaut Gerald P. Carr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578350"/>
            <a:ext cx="3929062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triped Right Arrow 10"/>
          <p:cNvSpPr/>
          <p:nvPr/>
        </p:nvSpPr>
        <p:spPr>
          <a:xfrm rot="3050966">
            <a:off x="1194594" y="3788569"/>
            <a:ext cx="2171700" cy="274638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Striped Right Arrow 11"/>
          <p:cNvSpPr/>
          <p:nvPr/>
        </p:nvSpPr>
        <p:spPr>
          <a:xfrm rot="6526949">
            <a:off x="3080544" y="3804444"/>
            <a:ext cx="2044700" cy="274638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1754" name="Picture 8" descr="http://www.msfc.nasa.gov/NEWSROOM/news/photos/images/skylab_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2214563"/>
            <a:ext cx="26924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4"/>
          <p:cNvSpPr>
            <a:spLocks noGrp="1"/>
          </p:cNvSpPr>
          <p:nvPr>
            <p:ph type="title"/>
          </p:nvPr>
        </p:nvSpPr>
        <p:spPr>
          <a:xfrm>
            <a:off x="395536" y="7271"/>
            <a:ext cx="768096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sk-SK" dirty="0"/>
              <a:t>Scintilačné detektory</a:t>
            </a:r>
            <a:endParaRPr lang="en-US" dirty="0"/>
          </a:p>
        </p:txBody>
      </p:sp>
      <p:pic>
        <p:nvPicPr>
          <p:cNvPr id="32771" name="Picture 2" descr="http://www.mppmu.mpg.de/~rlang/crystals/cawo4uv3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0125"/>
            <a:ext cx="9104313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7643813" y="6286500"/>
            <a:ext cx="13239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000">
                <a:latin typeface="Calibri" pitchFamily="34" charset="0"/>
              </a:rPr>
              <a:t>www.mppmu.mpg.de</a:t>
            </a:r>
            <a:endParaRPr lang="en-US" sz="1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/>
              <a:t>Scintilačný detektor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3" y="1428750"/>
            <a:ext cx="4900612" cy="45259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b="1" dirty="0">
                <a:solidFill>
                  <a:srgbClr val="FF0000"/>
                </a:solidFill>
              </a:rPr>
              <a:t>Niektoré materiály vyžarujú pri prechode častice detekovateľné svetlo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Fotóny sú emitované pri deexcitácii vzbudených molekúl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 Vhodný scintilátor musí: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Vyžarovať fotóny správnej vlnovej dĺžky s vysokou účinnosťou a „hlavne rýchlo“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Byť transparentný pre tieto fotóny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Svetlo z prvých scintilatórov sa registrovalo priamo okom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Dnešné scintilátory bývajú čítané </a:t>
            </a:r>
            <a:r>
              <a:rPr lang="en-US" dirty="0" err="1"/>
              <a:t>elektronicky</a:t>
            </a:r>
            <a:r>
              <a:rPr lang="en-US" dirty="0"/>
              <a:t> </a:t>
            </a:r>
            <a:r>
              <a:rPr lang="sk-SK" dirty="0"/>
              <a:t>(napríklad fotonásobičmi)</a:t>
            </a:r>
          </a:p>
        </p:txBody>
      </p:sp>
      <p:pic>
        <p:nvPicPr>
          <p:cNvPr id="33796" name="Picture 4" descr="http://sundh99.cern.ch/cgi-bin/jpeg.getimg.sh?i=/archive/electronic/cern/others/PHO/photo-it/7911563.jpeg&amp;s=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428750"/>
            <a:ext cx="3222625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/>
              <a:t>Rutherfordov experiment</a:t>
            </a:r>
            <a:endParaRPr lang="en-US"/>
          </a:p>
        </p:txBody>
      </p:sp>
      <p:pic>
        <p:nvPicPr>
          <p:cNvPr id="34819" name="Picture 2" descr="Image:Rutherford gold foil experiment results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3500438"/>
            <a:ext cx="2205037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Block Arc 3"/>
          <p:cNvSpPr/>
          <p:nvPr/>
        </p:nvSpPr>
        <p:spPr>
          <a:xfrm rot="602434">
            <a:off x="4838175" y="319487"/>
            <a:ext cx="3891248" cy="2575737"/>
          </a:xfrm>
          <a:prstGeom prst="blockArc">
            <a:avLst>
              <a:gd name="adj1" fmla="val 10800000"/>
              <a:gd name="adj2" fmla="val 7415002"/>
              <a:gd name="adj3" fmla="val 22577"/>
            </a:avLst>
          </a:prstGeom>
          <a:scene3d>
            <a:camera prst="orthographicFront">
              <a:rot lat="20272612" lon="17280974" rev="4905830"/>
            </a:camera>
            <a:lightRig rig="threePt" dir="t"/>
          </a:scene3d>
          <a:sp3d>
            <a:bevelT h="88900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3637" y="2071702"/>
            <a:ext cx="857256" cy="500066"/>
          </a:xfrm>
          <a:prstGeom prst="rect">
            <a:avLst/>
          </a:prstGeom>
          <a:solidFill>
            <a:srgbClr val="FFFF00"/>
          </a:solidFill>
          <a:scene3d>
            <a:camera prst="orthographicFront">
              <a:rot lat="21444151" lon="9561303" rev="2071055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5750719" y="2678906"/>
            <a:ext cx="1285875" cy="5000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6536531" y="1893094"/>
            <a:ext cx="428625" cy="7143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6603207" y="1797844"/>
            <a:ext cx="481012" cy="17145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6617493" y="1812132"/>
            <a:ext cx="481013" cy="28575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6688931" y="1812132"/>
            <a:ext cx="409575" cy="3571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5929313" y="2286000"/>
            <a:ext cx="714375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4-Point Star 30"/>
          <p:cNvSpPr/>
          <p:nvPr/>
        </p:nvSpPr>
        <p:spPr>
          <a:xfrm>
            <a:off x="6715125" y="1643063"/>
            <a:ext cx="142875" cy="142875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>
          <a:xfrm>
            <a:off x="6858000" y="1571625"/>
            <a:ext cx="142875" cy="142875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4-Point Star 32"/>
          <p:cNvSpPr/>
          <p:nvPr/>
        </p:nvSpPr>
        <p:spPr>
          <a:xfrm>
            <a:off x="7000875" y="1643063"/>
            <a:ext cx="142875" cy="142875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>
          <a:xfrm>
            <a:off x="5857875" y="2214563"/>
            <a:ext cx="142875" cy="142875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857884" y="3357562"/>
            <a:ext cx="571504" cy="42862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isometricLeftDown">
              <a:rot lat="1787041" lon="589398" rev="20442272"/>
            </a:camera>
            <a:lightRig rig="threePt" dir="t"/>
          </a:scene3d>
          <a:sp3d>
            <a:bevelT w="44450" h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ular Callout 17"/>
          <p:cNvSpPr/>
          <p:nvPr/>
        </p:nvSpPr>
        <p:spPr>
          <a:xfrm>
            <a:off x="3357563" y="2071688"/>
            <a:ext cx="1128712" cy="500062"/>
          </a:xfrm>
          <a:prstGeom prst="wedgeRectCallout">
            <a:avLst>
              <a:gd name="adj1" fmla="val 127372"/>
              <a:gd name="adj2" fmla="val -6123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>
                <a:solidFill>
                  <a:schemeClr val="tx1"/>
                </a:solidFill>
              </a:rPr>
              <a:t>S</a:t>
            </a:r>
            <a:r>
              <a:rPr lang="en-US" dirty="0" err="1">
                <a:solidFill>
                  <a:schemeClr val="tx1"/>
                </a:solidFill>
              </a:rPr>
              <a:t>cintil</a:t>
            </a:r>
            <a:r>
              <a:rPr lang="sk-SK" dirty="0">
                <a:solidFill>
                  <a:schemeClr val="tx1"/>
                </a:solidFill>
              </a:rPr>
              <a:t>átor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ular Callout 18"/>
          <p:cNvSpPr/>
          <p:nvPr/>
        </p:nvSpPr>
        <p:spPr>
          <a:xfrm>
            <a:off x="3357563" y="2714625"/>
            <a:ext cx="1128712" cy="500063"/>
          </a:xfrm>
          <a:prstGeom prst="wedgeRectCallout">
            <a:avLst>
              <a:gd name="adj1" fmla="val 170704"/>
              <a:gd name="adj2" fmla="val -12608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>
                <a:solidFill>
                  <a:schemeClr val="tx1"/>
                </a:solidFill>
              </a:rPr>
              <a:t>Odrazená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>
                <a:solidFill>
                  <a:schemeClr val="tx1"/>
                </a:solidFill>
              </a:rPr>
              <a:t>α </a:t>
            </a:r>
            <a:r>
              <a:rPr lang="sk-SK" dirty="0">
                <a:solidFill>
                  <a:schemeClr val="tx1"/>
                </a:solidFill>
              </a:rPr>
              <a:t>častica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ular Callout 19"/>
          <p:cNvSpPr/>
          <p:nvPr/>
        </p:nvSpPr>
        <p:spPr>
          <a:xfrm>
            <a:off x="3357563" y="3429000"/>
            <a:ext cx="1128712" cy="500063"/>
          </a:xfrm>
          <a:prstGeom prst="wedgeRectCallout">
            <a:avLst>
              <a:gd name="adj1" fmla="val 215920"/>
              <a:gd name="adj2" fmla="val -22814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>
                <a:solidFill>
                  <a:schemeClr val="tx1"/>
                </a:solidFill>
              </a:rPr>
              <a:t>Zlatá fólia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ular Callout 20"/>
          <p:cNvSpPr/>
          <p:nvPr/>
        </p:nvSpPr>
        <p:spPr>
          <a:xfrm>
            <a:off x="3357563" y="4071938"/>
            <a:ext cx="1128712" cy="500062"/>
          </a:xfrm>
          <a:prstGeom prst="wedgeRectCallout">
            <a:avLst>
              <a:gd name="adj1" fmla="val 192370"/>
              <a:gd name="adj2" fmla="val -16861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>
                <a:solidFill>
                  <a:schemeClr val="tx1"/>
                </a:solidFill>
              </a:rPr>
              <a:t>Zdroj </a:t>
            </a:r>
            <a:r>
              <a:rPr lang="el-GR" dirty="0">
                <a:solidFill>
                  <a:schemeClr val="tx1"/>
                </a:solidFill>
              </a:rPr>
              <a:t>α</a:t>
            </a:r>
            <a:r>
              <a:rPr lang="sk-SK" dirty="0">
                <a:solidFill>
                  <a:schemeClr val="tx1"/>
                </a:solidFill>
              </a:rPr>
              <a:t> častíc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ular Callout 21"/>
          <p:cNvSpPr/>
          <p:nvPr/>
        </p:nvSpPr>
        <p:spPr>
          <a:xfrm>
            <a:off x="3357563" y="1357313"/>
            <a:ext cx="1128712" cy="500062"/>
          </a:xfrm>
          <a:prstGeom prst="wedgeRectCallout">
            <a:avLst>
              <a:gd name="adj1" fmla="val 259253"/>
              <a:gd name="adj2" fmla="val 1636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>
                <a:solidFill>
                  <a:schemeClr val="tx1"/>
                </a:solidFill>
              </a:rPr>
              <a:t>Rozptýlené </a:t>
            </a:r>
            <a:r>
              <a:rPr lang="el-GR" sz="1600" dirty="0">
                <a:solidFill>
                  <a:schemeClr val="tx1"/>
                </a:solidFill>
              </a:rPr>
              <a:t>α</a:t>
            </a:r>
            <a:r>
              <a:rPr lang="sk-SK" sz="1600" dirty="0">
                <a:solidFill>
                  <a:schemeClr val="tx1"/>
                </a:solidFill>
              </a:rPr>
              <a:t> častice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3" name="Rectangular Callout 22"/>
          <p:cNvSpPr/>
          <p:nvPr/>
        </p:nvSpPr>
        <p:spPr>
          <a:xfrm>
            <a:off x="5072063" y="4643438"/>
            <a:ext cx="1128712" cy="500062"/>
          </a:xfrm>
          <a:prstGeom prst="wedgeRectCallout">
            <a:avLst>
              <a:gd name="adj1" fmla="val 163168"/>
              <a:gd name="adj2" fmla="val -8356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>
                <a:solidFill>
                  <a:schemeClr val="tx1"/>
                </a:solidFill>
              </a:rPr>
              <a:t>Comptonov model jadra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Rectangular Callout 23"/>
          <p:cNvSpPr/>
          <p:nvPr/>
        </p:nvSpPr>
        <p:spPr>
          <a:xfrm>
            <a:off x="5072063" y="5929313"/>
            <a:ext cx="1128712" cy="500062"/>
          </a:xfrm>
          <a:prstGeom prst="wedgeRectCallout">
            <a:avLst>
              <a:gd name="adj1" fmla="val 152806"/>
              <a:gd name="adj2" fmla="val -489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200" dirty="0">
                <a:solidFill>
                  <a:schemeClr val="tx1"/>
                </a:solidFill>
              </a:rPr>
              <a:t>Rutherfordov model jadra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34840" name="Picture 2" descr="Ernest Rutherfor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214438"/>
            <a:ext cx="1785937" cy="25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1" name="TextBox 25"/>
          <p:cNvSpPr txBox="1">
            <a:spLocks noChangeArrowheads="1"/>
          </p:cNvSpPr>
          <p:nvPr/>
        </p:nvSpPr>
        <p:spPr bwMode="auto">
          <a:xfrm>
            <a:off x="142875" y="3714750"/>
            <a:ext cx="2143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k-SK" sz="1200">
                <a:latin typeface="Calibri" pitchFamily="34" charset="0"/>
              </a:rPr>
              <a:t>Ernest Rutherford</a:t>
            </a:r>
            <a:endParaRPr lang="en-US" sz="1200">
              <a:latin typeface="Calibri" pitchFamily="34" charset="0"/>
            </a:endParaRPr>
          </a:p>
          <a:p>
            <a:pPr algn="ctr" eaLnBrk="1" hangingPunct="1"/>
            <a:r>
              <a:rPr lang="en-US" sz="1200">
                <a:latin typeface="Calibri" pitchFamily="34" charset="0"/>
              </a:rPr>
              <a:t>(1</a:t>
            </a:r>
            <a:r>
              <a:rPr lang="sk-SK" sz="1200">
                <a:latin typeface="Calibri" pitchFamily="34" charset="0"/>
              </a:rPr>
              <a:t>871-1937</a:t>
            </a:r>
            <a:r>
              <a:rPr lang="en-US" sz="1200">
                <a:latin typeface="Calibri" pitchFamily="34" charset="0"/>
              </a:rPr>
              <a:t>)</a:t>
            </a:r>
          </a:p>
          <a:p>
            <a:pPr algn="ctr" eaLnBrk="1" hangingPunct="1"/>
            <a:r>
              <a:rPr lang="en-US" sz="1200">
                <a:latin typeface="Calibri" pitchFamily="34" charset="0"/>
              </a:rPr>
              <a:t>Nobelova cena za </a:t>
            </a:r>
            <a:r>
              <a:rPr lang="sk-SK" sz="1200">
                <a:latin typeface="Calibri" pitchFamily="34" charset="0"/>
              </a:rPr>
              <a:t>chémiu 1908</a:t>
            </a:r>
          </a:p>
          <a:p>
            <a:pPr algn="ctr" eaLnBrk="1" hangingPunct="1"/>
            <a:endParaRPr lang="en-US" sz="1200">
              <a:latin typeface="Calibri" pitchFamily="34" charset="0"/>
            </a:endParaRPr>
          </a:p>
        </p:txBody>
      </p:sp>
      <p:sp>
        <p:nvSpPr>
          <p:cNvPr id="34842" name="TextBox 26"/>
          <p:cNvSpPr txBox="1">
            <a:spLocks noChangeArrowheads="1"/>
          </p:cNvSpPr>
          <p:nvPr/>
        </p:nvSpPr>
        <p:spPr bwMode="auto">
          <a:xfrm>
            <a:off x="285750" y="4643438"/>
            <a:ext cx="471487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 sz="1400">
                <a:latin typeface="Calibri" pitchFamily="34" charset="0"/>
              </a:rPr>
              <a:t>Hans Geiger and Ernest Marsden pod vedením E. Rutherforda pozorovali rozptyl </a:t>
            </a:r>
            <a:r>
              <a:rPr lang="el-GR" sz="1400">
                <a:latin typeface="Calibri" pitchFamily="34" charset="0"/>
              </a:rPr>
              <a:t>α</a:t>
            </a:r>
            <a:r>
              <a:rPr lang="sk-SK" sz="1400">
                <a:latin typeface="Calibri" pitchFamily="34" charset="0"/>
              </a:rPr>
              <a:t> častíc pod veľkým uhlom</a:t>
            </a:r>
          </a:p>
          <a:p>
            <a:pPr eaLnBrk="1" hangingPunct="1">
              <a:buFont typeface="Arial" charset="0"/>
              <a:buChar char="•"/>
            </a:pPr>
            <a:endParaRPr lang="sk-SK" sz="140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sk-SK" sz="1400">
                <a:latin typeface="Calibri" pitchFamily="34" charset="0"/>
              </a:rPr>
              <a:t>Rutherford tento fakt interpretoval tým, že hmotnosť  atómu musí byť sústredená v jeho jadre</a:t>
            </a:r>
          </a:p>
          <a:p>
            <a:pPr eaLnBrk="1" hangingPunct="1">
              <a:buFont typeface="Arial" charset="0"/>
              <a:buChar char="•"/>
            </a:pPr>
            <a:endParaRPr lang="sk-SK" sz="140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sk-SK" sz="1400">
                <a:latin typeface="Calibri" pitchFamily="34" charset="0"/>
              </a:rPr>
              <a:t>V experimente bol použitý scintilátor, záblesky boli pozorované pod mikroskopom a registrované ručne</a:t>
            </a:r>
          </a:p>
          <a:p>
            <a:pPr eaLnBrk="1" hangingPunct="1"/>
            <a:r>
              <a:rPr lang="sk-SK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k-SK"/>
              <a:t>Komponenty scintilačného detektora</a:t>
            </a:r>
            <a:endParaRPr lang="en-US"/>
          </a:p>
        </p:txBody>
      </p:sp>
      <p:pic>
        <p:nvPicPr>
          <p:cNvPr id="35843" name="Picture 1"/>
          <p:cNvPicPr>
            <a:picLocks noChangeAspect="1" noChangeArrowheads="1"/>
          </p:cNvPicPr>
          <p:nvPr/>
        </p:nvPicPr>
        <p:blipFill>
          <a:blip r:embed="rId3" cstate="print">
            <a:lum bright="-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7813"/>
            <a:ext cx="42767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6" descr="http://sundh99.cern.ch/cgi-bin/jpeg.getimg.sh?i=/archive/electronic/cern/others/PHO/photo-it/6309057.jpeg&amp;s=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500188"/>
            <a:ext cx="3008312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2" descr="http://sundh99.cern.ch/cgi-bin/jpeg.getimg.sh?i=/archive/electronic/cern/others/PHO/photo-ex/9707039_01.jpeg&amp;s=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143000"/>
            <a:ext cx="24765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4" descr="http://sundh99.cern.ch/cgi-bin/jpeg.getimg.sh?i=/archive/electronic/cern/others/PHO/photo-ex/9805018_06.jpeg&amp;s=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786188"/>
            <a:ext cx="3316288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6" descr="http://doc.cern.ch/archive/electronic/cern/others/PHO/photo-ex/9805018_04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0" y="1357313"/>
            <a:ext cx="320675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Rectangle 9"/>
          <p:cNvSpPr>
            <a:spLocks noChangeArrowheads="1"/>
          </p:cNvSpPr>
          <p:nvPr/>
        </p:nvSpPr>
        <p:spPr bwMode="auto">
          <a:xfrm>
            <a:off x="2928938" y="6642100"/>
            <a:ext cx="12461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800">
                <a:latin typeface="Calibri" pitchFamily="34" charset="0"/>
              </a:rPr>
              <a:t>http://www.reak.bme.hu</a:t>
            </a:r>
          </a:p>
        </p:txBody>
      </p:sp>
      <p:sp>
        <p:nvSpPr>
          <p:cNvPr id="11" name="Rectangular Callout 10"/>
          <p:cNvSpPr/>
          <p:nvPr/>
        </p:nvSpPr>
        <p:spPr>
          <a:xfrm>
            <a:off x="285750" y="3857625"/>
            <a:ext cx="1271588" cy="612775"/>
          </a:xfrm>
          <a:prstGeom prst="wedgeRectCallout">
            <a:avLst>
              <a:gd name="adj1" fmla="val 35785"/>
              <a:gd name="adj2" fmla="val -1270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/>
              <a:t>scintilátor</a:t>
            </a:r>
            <a:endParaRPr lang="en-US" dirty="0"/>
          </a:p>
        </p:txBody>
      </p:sp>
      <p:sp>
        <p:nvSpPr>
          <p:cNvPr id="12" name="Rectangular Callout 11"/>
          <p:cNvSpPr/>
          <p:nvPr/>
        </p:nvSpPr>
        <p:spPr>
          <a:xfrm>
            <a:off x="2000250" y="1643063"/>
            <a:ext cx="1271588" cy="612775"/>
          </a:xfrm>
          <a:prstGeom prst="wedgeRectCallout">
            <a:avLst>
              <a:gd name="adj1" fmla="val -81428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/>
              <a:t>svetlovod</a:t>
            </a:r>
            <a:endParaRPr lang="en-US" dirty="0"/>
          </a:p>
        </p:txBody>
      </p:sp>
      <p:sp>
        <p:nvSpPr>
          <p:cNvPr id="13" name="Rectangular Callout 12"/>
          <p:cNvSpPr/>
          <p:nvPr/>
        </p:nvSpPr>
        <p:spPr>
          <a:xfrm>
            <a:off x="1785938" y="4071938"/>
            <a:ext cx="1271587" cy="612775"/>
          </a:xfrm>
          <a:prstGeom prst="wedgeRectCallout">
            <a:avLst>
              <a:gd name="adj1" fmla="val -36844"/>
              <a:gd name="adj2" fmla="val -1479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fotonásobič</a:t>
            </a:r>
            <a:endParaRPr lang="en-US" sz="1600" dirty="0"/>
          </a:p>
        </p:txBody>
      </p:sp>
      <p:sp>
        <p:nvSpPr>
          <p:cNvPr id="14" name="Rectangular Callout 13"/>
          <p:cNvSpPr/>
          <p:nvPr/>
        </p:nvSpPr>
        <p:spPr>
          <a:xfrm>
            <a:off x="1785938" y="4000500"/>
            <a:ext cx="1285875" cy="857250"/>
          </a:xfrm>
          <a:prstGeom prst="wedgeRectCallout">
            <a:avLst>
              <a:gd name="adj1" fmla="val -25843"/>
              <a:gd name="adj2" fmla="val 1596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Fotonásobič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050" dirty="0"/>
              <a:t>(zariadenie na konverziu fotónov na elektróny</a:t>
            </a:r>
            <a:r>
              <a:rPr lang="sk-SK" sz="1600" dirty="0"/>
              <a:t>)</a:t>
            </a:r>
            <a:endParaRPr lang="en-US" sz="1600" dirty="0"/>
          </a:p>
        </p:txBody>
      </p:sp>
      <p:sp>
        <p:nvSpPr>
          <p:cNvPr id="16" name="Rectangular Callout 15"/>
          <p:cNvSpPr/>
          <p:nvPr/>
        </p:nvSpPr>
        <p:spPr>
          <a:xfrm>
            <a:off x="2000250" y="1643063"/>
            <a:ext cx="1271588" cy="612775"/>
          </a:xfrm>
          <a:prstGeom prst="wedgeRectCallout">
            <a:avLst>
              <a:gd name="adj1" fmla="val 94032"/>
              <a:gd name="adj2" fmla="val 1281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dirty="0"/>
              <a:t>svetlovod</a:t>
            </a:r>
            <a:endParaRPr lang="en-US" dirty="0"/>
          </a:p>
        </p:txBody>
      </p:sp>
      <p:sp>
        <p:nvSpPr>
          <p:cNvPr id="17" name="Rectangular Callout 16"/>
          <p:cNvSpPr/>
          <p:nvPr/>
        </p:nvSpPr>
        <p:spPr>
          <a:xfrm>
            <a:off x="7872413" y="5500688"/>
            <a:ext cx="1271587" cy="612775"/>
          </a:xfrm>
          <a:prstGeom prst="wedgeRectCallout">
            <a:avLst>
              <a:gd name="adj1" fmla="val -82148"/>
              <a:gd name="adj2" fmla="val -703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200" dirty="0"/>
              <a:t>ATLAS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000" dirty="0"/>
              <a:t>Modul scintilačného kalorimetra</a:t>
            </a:r>
            <a:endParaRPr lang="en-US" sz="1000" dirty="0"/>
          </a:p>
        </p:txBody>
      </p:sp>
      <p:sp>
        <p:nvSpPr>
          <p:cNvPr id="19" name="Striped Right Arrow 18"/>
          <p:cNvSpPr/>
          <p:nvPr/>
        </p:nvSpPr>
        <p:spPr>
          <a:xfrm rot="16200000">
            <a:off x="6726238" y="3703637"/>
            <a:ext cx="1335088" cy="214313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k-SK"/>
              <a:t>Elektronické čítanie informácie zo scintilátora </a:t>
            </a:r>
            <a:endParaRPr lang="en-US"/>
          </a:p>
        </p:txBody>
      </p:sp>
      <p:pic>
        <p:nvPicPr>
          <p:cNvPr id="3686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285875"/>
            <a:ext cx="42767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TextBox 3"/>
          <p:cNvSpPr txBox="1">
            <a:spLocks noChangeArrowheads="1"/>
          </p:cNvSpPr>
          <p:nvPr/>
        </p:nvSpPr>
        <p:spPr bwMode="auto">
          <a:xfrm>
            <a:off x="4857750" y="1428750"/>
            <a:ext cx="33575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Na dynódach sa znásobuje počet elektrónov</a:t>
            </a:r>
          </a:p>
          <a:p>
            <a:pPr eaLnBrk="1" hangingPunct="1"/>
            <a:r>
              <a:rPr lang="sk-SK">
                <a:latin typeface="Calibri" pitchFamily="34" charset="0"/>
              </a:rPr>
              <a:t>Faktor zosilnenia°býva 10E6</a:t>
            </a:r>
          </a:p>
          <a:p>
            <a:pPr eaLnBrk="1" hangingPunct="1"/>
            <a:r>
              <a:rPr lang="sk-SK">
                <a:latin typeface="Calibri" pitchFamily="34" charset="0"/>
              </a:rPr>
              <a:t>Typická doba formovania signálu 200 ps</a:t>
            </a:r>
            <a:endParaRPr lang="en-US">
              <a:latin typeface="Calibri" pitchFamily="34" charset="0"/>
            </a:endParaRPr>
          </a:p>
        </p:txBody>
      </p:sp>
      <p:pic>
        <p:nvPicPr>
          <p:cNvPr id="36869" name="Picture 3" descr="MCP_principle_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3313"/>
            <a:ext cx="5500688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870" name="Group 10"/>
          <p:cNvGrpSpPr>
            <a:grpSpLocks/>
          </p:cNvGrpSpPr>
          <p:nvPr/>
        </p:nvGrpSpPr>
        <p:grpSpPr bwMode="auto">
          <a:xfrm>
            <a:off x="5143500" y="3286125"/>
            <a:ext cx="3819525" cy="2886075"/>
            <a:chOff x="2880" y="2160"/>
            <a:chExt cx="2406" cy="1818"/>
          </a:xfrm>
        </p:grpSpPr>
        <p:pic>
          <p:nvPicPr>
            <p:cNvPr id="36872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2160"/>
              <a:ext cx="624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73" name="Picture 12" descr="Burle_MCP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2201"/>
              <a:ext cx="2310" cy="1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4" name="Text Box 13"/>
            <p:cNvSpPr txBox="1">
              <a:spLocks noChangeArrowheads="1"/>
            </p:cNvSpPr>
            <p:nvPr/>
          </p:nvSpPr>
          <p:spPr bwMode="auto">
            <a:xfrm>
              <a:off x="3120" y="3504"/>
              <a:ext cx="723" cy="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GB" sz="1000">
                  <a:latin typeface="Calibri" pitchFamily="34" charset="0"/>
                </a:rPr>
                <a:t>(Burle Industries)</a:t>
              </a:r>
            </a:p>
          </p:txBody>
        </p:sp>
        <p:sp>
          <p:nvSpPr>
            <p:cNvPr id="36875" name="Rectangle 14"/>
            <p:cNvSpPr>
              <a:spLocks noChangeArrowheads="1"/>
            </p:cNvSpPr>
            <p:nvPr/>
          </p:nvSpPr>
          <p:spPr bwMode="auto">
            <a:xfrm>
              <a:off x="3120" y="2352"/>
              <a:ext cx="846" cy="35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tIns="0" rIns="45720" bIns="0">
              <a:spAutoFit/>
            </a:bodyPr>
            <a:lstStyle/>
            <a:p>
              <a:pPr eaLnBrk="0" hangingPunct="0">
                <a:buClr>
                  <a:schemeClr val="hlink"/>
                </a:buClr>
                <a:buSzPct val="70000"/>
              </a:pPr>
              <a:r>
                <a:rPr lang="en-GB" sz="1600">
                  <a:latin typeface="Calibri" pitchFamily="34" charset="0"/>
                </a:rPr>
                <a:t>Pore </a:t>
              </a:r>
              <a:r>
                <a:rPr lang="en-GB" sz="1600">
                  <a:latin typeface="Calibri" pitchFamily="34" charset="0"/>
                  <a:sym typeface="Symbol" pitchFamily="18" charset="2"/>
                </a:rPr>
                <a:t></a:t>
              </a:r>
              <a:r>
                <a:rPr lang="en-GB" sz="1600">
                  <a:latin typeface="Calibri" pitchFamily="34" charset="0"/>
                </a:rPr>
                <a:t>: 2 </a:t>
              </a:r>
              <a:r>
                <a:rPr lang="en-GB">
                  <a:latin typeface="Symbol" pitchFamily="18" charset="2"/>
                </a:rPr>
                <a:t>m</a:t>
              </a:r>
              <a:r>
                <a:rPr lang="en-GB" sz="1600">
                  <a:latin typeface="Calibri" pitchFamily="34" charset="0"/>
                </a:rPr>
                <a:t>m</a:t>
              </a:r>
            </a:p>
            <a:p>
              <a:pPr eaLnBrk="0" hangingPunct="0">
                <a:buClr>
                  <a:schemeClr val="hlink"/>
                </a:buClr>
                <a:buSzPct val="70000"/>
              </a:pPr>
              <a:r>
                <a:rPr lang="en-GB" sz="1600">
                  <a:latin typeface="Calibri" pitchFamily="34" charset="0"/>
                </a:rPr>
                <a:t>Pitch: 3 </a:t>
              </a:r>
              <a:r>
                <a:rPr lang="en-GB">
                  <a:latin typeface="Symbol" pitchFamily="18" charset="2"/>
                </a:rPr>
                <a:t>m</a:t>
              </a:r>
              <a:r>
                <a:rPr lang="en-GB" sz="1600">
                  <a:latin typeface="Calibri" pitchFamily="34" charset="0"/>
                </a:rPr>
                <a:t>m</a:t>
              </a:r>
            </a:p>
          </p:txBody>
        </p:sp>
      </p:grpSp>
      <p:sp>
        <p:nvSpPr>
          <p:cNvPr id="36871" name="TextBox 3"/>
          <p:cNvSpPr txBox="1">
            <a:spLocks noChangeArrowheads="1"/>
          </p:cNvSpPr>
          <p:nvPr/>
        </p:nvSpPr>
        <p:spPr bwMode="auto">
          <a:xfrm>
            <a:off x="0" y="3071813"/>
            <a:ext cx="52149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Mikrokanálové doštičky zosiľňujú signál podobne ako fotonásobič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Scintilačné detektory nájdeme napríklad v medicíne 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0634"/>
            <a:ext cx="3592045" cy="2891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06878"/>
            <a:ext cx="3424562" cy="3450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32838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sk-SK"/>
              <a:t>Hmlová komora</a:t>
            </a:r>
            <a:endParaRPr lang="en-US"/>
          </a:p>
        </p:txBody>
      </p:sp>
      <p:pic>
        <p:nvPicPr>
          <p:cNvPr id="37891" name="Picture 2" descr="Transmutation photographed by Blacket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3781425"/>
            <a:ext cx="42672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2" descr="2007-01-03 007">
            <a:hlinkClick r:id="rId4" tooltip="Photo Sharing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285875"/>
            <a:ext cx="3857625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10" descr="Chemtrails - 2 UNMARKED 767 Aircraft Flying in forma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785938"/>
            <a:ext cx="3228975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5"/>
          <p:cNvSpPr>
            <a:spLocks noGrp="1"/>
          </p:cNvSpPr>
          <p:nvPr>
            <p:ph type="title"/>
          </p:nvPr>
        </p:nvSpPr>
        <p:spPr>
          <a:xfrm>
            <a:off x="-8574" y="-17144"/>
            <a:ext cx="7620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k-SK" dirty="0"/>
              <a:t>(Wilsonova) Hmlová komora</a:t>
            </a:r>
            <a:endParaRPr lang="en-US" dirty="0"/>
          </a:p>
        </p:txBody>
      </p:sp>
      <p:pic>
        <p:nvPicPr>
          <p:cNvPr id="38915" name="Picture 4" descr="C.T.R. Wils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214438"/>
            <a:ext cx="1785938" cy="25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TextBox 8"/>
          <p:cNvSpPr txBox="1">
            <a:spLocks noChangeArrowheads="1"/>
          </p:cNvSpPr>
          <p:nvPr/>
        </p:nvSpPr>
        <p:spPr bwMode="auto">
          <a:xfrm>
            <a:off x="0" y="3857625"/>
            <a:ext cx="2143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>
                <a:latin typeface="Calibri" pitchFamily="34" charset="0"/>
              </a:rPr>
              <a:t>Charles T.R. Wilson</a:t>
            </a:r>
          </a:p>
          <a:p>
            <a:pPr algn="ctr" eaLnBrk="1" hangingPunct="1"/>
            <a:r>
              <a:rPr lang="en-US" sz="1200">
                <a:latin typeface="Calibri" pitchFamily="34" charset="0"/>
              </a:rPr>
              <a:t>(1869-1959)</a:t>
            </a:r>
          </a:p>
          <a:p>
            <a:pPr algn="ctr" eaLnBrk="1" hangingPunct="1"/>
            <a:r>
              <a:rPr lang="en-US" sz="1200">
                <a:latin typeface="Calibri" pitchFamily="34" charset="0"/>
              </a:rPr>
              <a:t>Nobelova cena za fyziku 1927</a:t>
            </a:r>
            <a:endParaRPr lang="sk-SK" sz="1200">
              <a:latin typeface="Calibri" pitchFamily="34" charset="0"/>
            </a:endParaRPr>
          </a:p>
          <a:p>
            <a:pPr algn="ctr" eaLnBrk="1" hangingPunct="1"/>
            <a:r>
              <a:rPr lang="sk-SK" sz="1200">
                <a:latin typeface="Calibri" pitchFamily="34" charset="0"/>
              </a:rPr>
              <a:t>(spoločne s Comptonom)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38917" name="TextBox 10"/>
          <p:cNvSpPr txBox="1">
            <a:spLocks noChangeArrowheads="1"/>
          </p:cNvSpPr>
          <p:nvPr/>
        </p:nvSpPr>
        <p:spPr bwMode="auto">
          <a:xfrm>
            <a:off x="2214563" y="857250"/>
            <a:ext cx="6286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dirty="0" err="1">
                <a:latin typeface="Calibri" pitchFamily="34" charset="0"/>
              </a:rPr>
              <a:t>Ernst</a:t>
            </a:r>
            <a:r>
              <a:rPr lang="sk-SK" dirty="0">
                <a:latin typeface="Calibri" pitchFamily="34" charset="0"/>
              </a:rPr>
              <a:t> </a:t>
            </a:r>
            <a:r>
              <a:rPr lang="sk-SK" dirty="0" err="1">
                <a:latin typeface="Calibri" pitchFamily="34" charset="0"/>
              </a:rPr>
              <a:t>Rutherford</a:t>
            </a:r>
            <a:r>
              <a:rPr lang="sk-SK" dirty="0">
                <a:latin typeface="Calibri" pitchFamily="34" charset="0"/>
              </a:rPr>
              <a:t>: Hmlová komora bola najoriginálnejším a najkrajším  prístrojom v dejinách fyziky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8918" name="TextBox 15"/>
          <p:cNvSpPr txBox="1">
            <a:spLocks noChangeArrowheads="1"/>
          </p:cNvSpPr>
          <p:nvPr/>
        </p:nvSpPr>
        <p:spPr bwMode="auto">
          <a:xfrm>
            <a:off x="2214563" y="1643063"/>
            <a:ext cx="650081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 nádoba s piestom naplnená čistým vzduchom a vodnou parou</a:t>
            </a:r>
          </a:p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 pri prudkom pohybe piestu dôjde k expanzii polynu a poklesu jeho teploty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Para je presýtená ale nemá na čom kondenzovať</a:t>
            </a:r>
          </a:p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ióny vytvorené preletom častice fungujú ako kondenzačné jadrá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Pozdĺž dráhy častice sa vytvorí hmlová stopa</a:t>
            </a:r>
          </a:p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V difúznej komore sa presýtenie dosahuje pomocou teplotného gradientu (nepotrebuje expanziu, je pripravená k registrácii neustále)</a:t>
            </a:r>
            <a:endParaRPr lang="en-US">
              <a:latin typeface="Calibri" pitchFamily="34" charset="0"/>
            </a:endParaRPr>
          </a:p>
        </p:txBody>
      </p:sp>
      <p:pic>
        <p:nvPicPr>
          <p:cNvPr id="38919" name="Picture 10" descr="cloudchamber_11_diagra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4214813"/>
            <a:ext cx="333375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Picture 4" descr="pickle ja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4357688"/>
            <a:ext cx="34575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Aj toto je kamera, ktorá to videla (ATLAS - CERN)</a:t>
            </a:r>
            <a:endParaRPr lang="en-US" dirty="0"/>
          </a:p>
        </p:txBody>
      </p:sp>
      <p:pic>
        <p:nvPicPr>
          <p:cNvPr id="3074" name="Picture 2" descr="http://atlas.ch/atlas_photos/selected-photos/full_detector/0711021_01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8876"/>
            <a:ext cx="6768752" cy="507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2987824" y="4005064"/>
            <a:ext cx="864096" cy="764146"/>
          </a:xfrm>
          <a:prstGeom prst="ellipse">
            <a:avLst/>
          </a:prstGeom>
          <a:solidFill>
            <a:srgbClr val="FF0000">
              <a:alpha val="24000"/>
            </a:srgbClr>
          </a:solidFill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197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39939" name="Picture 8" descr="CTR Wilson's first cloud chamb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428750"/>
            <a:ext cx="309562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Box 6"/>
          <p:cNvSpPr txBox="1">
            <a:spLocks noChangeArrowheads="1"/>
          </p:cNvSpPr>
          <p:nvPr/>
        </p:nvSpPr>
        <p:spPr bwMode="auto">
          <a:xfrm>
            <a:off x="4071938" y="2143125"/>
            <a:ext cx="3441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Prv</a:t>
            </a:r>
            <a:r>
              <a:rPr lang="sk-SK">
                <a:latin typeface="Calibri" pitchFamily="34" charset="0"/>
              </a:rPr>
              <a:t>á expanzná komora z roku 1899</a:t>
            </a:r>
          </a:p>
          <a:p>
            <a:pPr eaLnBrk="1" hangingPunct="1"/>
            <a:r>
              <a:rPr lang="sk-SK">
                <a:latin typeface="Calibri" pitchFamily="34" charset="0"/>
              </a:rPr>
              <a:t>Určená na štúdium hmly</a:t>
            </a:r>
            <a:endParaRPr lang="en-US">
              <a:latin typeface="Calibri" pitchFamily="34" charset="0"/>
            </a:endParaRPr>
          </a:p>
        </p:txBody>
      </p:sp>
      <p:pic>
        <p:nvPicPr>
          <p:cNvPr id="39941" name="Picture 4" descr="Wilson's 1911 Cloud Chamb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3492500"/>
            <a:ext cx="4024313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TextBox 8"/>
          <p:cNvSpPr txBox="1">
            <a:spLocks noChangeArrowheads="1"/>
          </p:cNvSpPr>
          <p:nvPr/>
        </p:nvSpPr>
        <p:spPr bwMode="auto">
          <a:xfrm>
            <a:off x="1285875" y="4929188"/>
            <a:ext cx="2819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Originál komory z roku 1911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dirty="0"/>
              <a:t>V hmlovej komore bolo urobených mnoho objavov</a:t>
            </a:r>
            <a:endParaRPr lang="en-US" dirty="0"/>
          </a:p>
        </p:txBody>
      </p:sp>
      <p:pic>
        <p:nvPicPr>
          <p:cNvPr id="41987" name="Picture 2" descr="Image:Cloud chamber - visible trace of positr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85938"/>
            <a:ext cx="3317875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2" descr="Transmutation photographed by Blacket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785938"/>
            <a:ext cx="42672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Box 4"/>
          <p:cNvSpPr txBox="1">
            <a:spLocks noChangeArrowheads="1"/>
          </p:cNvSpPr>
          <p:nvPr/>
        </p:nvSpPr>
        <p:spPr bwMode="auto">
          <a:xfrm>
            <a:off x="4214813" y="5072063"/>
            <a:ext cx="4643437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Vizualizácia jadrovej premeny</a:t>
            </a:r>
          </a:p>
          <a:p>
            <a:pPr eaLnBrk="1" hangingPunct="1"/>
            <a:r>
              <a:rPr lang="el-GR">
                <a:latin typeface="Calibri" pitchFamily="34" charset="0"/>
              </a:rPr>
              <a:t>α</a:t>
            </a:r>
            <a:r>
              <a:rPr lang="sk-SK">
                <a:latin typeface="Calibri" pitchFamily="34" charset="0"/>
              </a:rPr>
              <a:t>+N </a:t>
            </a:r>
            <a:r>
              <a:rPr lang="en-US">
                <a:latin typeface="Calibri" pitchFamily="34" charset="0"/>
              </a:rPr>
              <a:t>-&gt; O+p</a:t>
            </a:r>
            <a:r>
              <a:rPr lang="sk-SK">
                <a:latin typeface="Calibri" pitchFamily="34" charset="0"/>
              </a:rPr>
              <a:t> </a:t>
            </a:r>
          </a:p>
          <a:p>
            <a:pPr eaLnBrk="1" hangingPunct="1"/>
            <a:r>
              <a:rPr lang="sk-SK">
                <a:latin typeface="Calibri" pitchFamily="34" charset="0"/>
              </a:rPr>
              <a:t>Použitá komora bola schopná „neuveriteľnej rýchlosti"</a:t>
            </a:r>
          </a:p>
          <a:p>
            <a:pPr eaLnBrk="1" hangingPunct="1"/>
            <a:r>
              <a:rPr lang="sk-SK">
                <a:latin typeface="Calibri" pitchFamily="34" charset="0"/>
              </a:rPr>
              <a:t>(expandovať mohla až trikrát za sekundu)</a:t>
            </a:r>
          </a:p>
        </p:txBody>
      </p:sp>
      <p:sp>
        <p:nvSpPr>
          <p:cNvPr id="41990" name="TextBox 5"/>
          <p:cNvSpPr txBox="1">
            <a:spLocks noChangeArrowheads="1"/>
          </p:cNvSpPr>
          <p:nvPr/>
        </p:nvSpPr>
        <p:spPr bwMode="auto">
          <a:xfrm>
            <a:off x="785813" y="5072063"/>
            <a:ext cx="16811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Objav pozitrónu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/>
              <a:t>Bublinové detektory</a:t>
            </a:r>
            <a:endParaRPr lang="en-US"/>
          </a:p>
        </p:txBody>
      </p:sp>
      <p:pic>
        <p:nvPicPr>
          <p:cNvPr id="44035" name="Picture 2" descr="http://www.astro.su.se/~magnusg/small_500/Boiling_water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785938"/>
            <a:ext cx="371475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4" descr="http://sundh99.cern.ch/cgi-bin/jpeg.getimg.sh?i=/archive/electronic/cern/others/PHO/photo-ex/7112223.jpeg&amp;s=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1857375"/>
            <a:ext cx="3490912" cy="35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6" descr="http://plus.maths.org/issue18/features/hawking/images/orign-of-univers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643313"/>
            <a:ext cx="27051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-108520" y="-99392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/>
              <a:t>Bublinová komora</a:t>
            </a:r>
            <a:endParaRPr lang="en-US" dirty="0"/>
          </a:p>
        </p:txBody>
      </p:sp>
      <p:pic>
        <p:nvPicPr>
          <p:cNvPr id="45059" name="Picture 2" descr="Donald A. Glas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143000"/>
            <a:ext cx="1785937" cy="252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TextBox 3"/>
          <p:cNvSpPr txBox="1">
            <a:spLocks noChangeArrowheads="1"/>
          </p:cNvSpPr>
          <p:nvPr/>
        </p:nvSpPr>
        <p:spPr bwMode="auto">
          <a:xfrm>
            <a:off x="0" y="3714750"/>
            <a:ext cx="2143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k-SK" sz="1200">
                <a:latin typeface="Calibri" pitchFamily="34" charset="0"/>
              </a:rPr>
              <a:t>Donald Arthur Glaser</a:t>
            </a:r>
            <a:endParaRPr lang="en-US" sz="1200">
              <a:latin typeface="Calibri" pitchFamily="34" charset="0"/>
            </a:endParaRPr>
          </a:p>
          <a:p>
            <a:pPr algn="ctr" eaLnBrk="1" hangingPunct="1"/>
            <a:r>
              <a:rPr lang="en-US" sz="1200">
                <a:latin typeface="Calibri" pitchFamily="34" charset="0"/>
              </a:rPr>
              <a:t>(1</a:t>
            </a:r>
            <a:r>
              <a:rPr lang="sk-SK" sz="1200">
                <a:latin typeface="Calibri" pitchFamily="34" charset="0"/>
              </a:rPr>
              <a:t>926</a:t>
            </a:r>
            <a:r>
              <a:rPr lang="en-US" sz="1200">
                <a:latin typeface="Calibri" pitchFamily="34" charset="0"/>
              </a:rPr>
              <a:t>)</a:t>
            </a:r>
          </a:p>
          <a:p>
            <a:pPr algn="ctr" eaLnBrk="1" hangingPunct="1"/>
            <a:r>
              <a:rPr lang="en-US" sz="1200">
                <a:latin typeface="Calibri" pitchFamily="34" charset="0"/>
              </a:rPr>
              <a:t>Nobelova cena za fyziku </a:t>
            </a:r>
            <a:r>
              <a:rPr lang="sk-SK" sz="1200">
                <a:latin typeface="Calibri" pitchFamily="34" charset="0"/>
              </a:rPr>
              <a:t>1960</a:t>
            </a:r>
          </a:p>
          <a:p>
            <a:pPr algn="ctr" eaLnBrk="1" hangingPunct="1"/>
            <a:endParaRPr lang="en-US" sz="1200">
              <a:latin typeface="Calibri" pitchFamily="34" charset="0"/>
            </a:endParaRPr>
          </a:p>
        </p:txBody>
      </p:sp>
      <p:sp>
        <p:nvSpPr>
          <p:cNvPr id="45061" name="TextBox 5"/>
          <p:cNvSpPr txBox="1">
            <a:spLocks noChangeArrowheads="1"/>
          </p:cNvSpPr>
          <p:nvPr/>
        </p:nvSpPr>
        <p:spPr bwMode="auto">
          <a:xfrm>
            <a:off x="2286000" y="785813"/>
            <a:ext cx="6500813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 princíp činnosti je veľmi podobný hmlovej komore</a:t>
            </a:r>
          </a:p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V najznámejšej konfigurácii je nádoba detektora naplnená kvapalinou ohriatou tesne pod bod varu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Pohyb piestu zníži tlak kvapaliny a privedie ju do metastabilného stavu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Energia uložená prelietavajúcou časticou privedie kvapalinu do varu</a:t>
            </a:r>
          </a:p>
          <a:p>
            <a:pPr lvl="2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Bublinky s priemerom </a:t>
            </a:r>
            <a:r>
              <a:rPr lang="en-US">
                <a:solidFill>
                  <a:schemeClr val="hlink"/>
                </a:solidFill>
                <a:latin typeface="Calibri" pitchFamily="34" charset="0"/>
                <a:sym typeface="Symbol" pitchFamily="18" charset="2"/>
              </a:rPr>
              <a:t> 10 m </a:t>
            </a:r>
            <a:r>
              <a:rPr lang="sk-SK">
                <a:solidFill>
                  <a:schemeClr val="hlink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sk-SK">
                <a:latin typeface="Calibri" pitchFamily="34" charset="0"/>
              </a:rPr>
              <a:t>sa tvoria pozdĺž dráhy 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 piestom sa kvapalina opäť stlačí a bublinky skolabujú, komora je pripravená na ďalšie meranie</a:t>
            </a:r>
            <a:endParaRPr lang="en-US">
              <a:latin typeface="Calibri" pitchFamily="34" charset="0"/>
            </a:endParaRPr>
          </a:p>
        </p:txBody>
      </p:sp>
      <p:pic>
        <p:nvPicPr>
          <p:cNvPr id="45062" name="Picture 4" descr="A bubble chamber">
            <a:hlinkClick r:id="rId4" tooltip="A bubble chamber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3357563"/>
            <a:ext cx="238125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6" descr="http://teachers.web.cern.ch/teachers/archiv/HST2005/bubble_chambers/BCwebsite/media/intr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3857625"/>
            <a:ext cx="2857500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4" name="Rectangle 7"/>
          <p:cNvSpPr>
            <a:spLocks noChangeArrowheads="1"/>
          </p:cNvSpPr>
          <p:nvPr/>
        </p:nvSpPr>
        <p:spPr bwMode="auto">
          <a:xfrm>
            <a:off x="7643813" y="6611938"/>
            <a:ext cx="11652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universe-review.ca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Bubble chamber track and diagram of the production of a charmed baryon">
            <a:hlinkClick r:id="rId3" tooltip="Bubble chamber track and diagram of the production of a charmed baryon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572000"/>
            <a:ext cx="320833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46084" name="Picture 2" descr="http://rkb.web.cern.ch/rkb/PH14pp/img73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038" y="3729038"/>
            <a:ext cx="2747962" cy="312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8" descr="http://sundh99.cern.ch/cgi-bin/jpeg.getimg.sh?i=/archive/electronic/cern/others/PHO/photo-ex/6205743.jpeg&amp;s=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143000"/>
            <a:ext cx="38576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2" descr="http://sundh99.cern.ch/cgi-bin/jpeg.getimg.sh?i=/archive/electronic/cern/others/PHO/photo-ex/23296.jpeg&amp;s=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750"/>
            <a:ext cx="4000500" cy="26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/>
              <a:t>Gargamelle (CERN)</a:t>
            </a:r>
            <a:endParaRPr lang="en-US"/>
          </a:p>
        </p:txBody>
      </p:sp>
      <p:pic>
        <p:nvPicPr>
          <p:cNvPr id="47107" name="Picture 6" descr="http://sundh99.cern.ch/cgi-bin/jpeg.getimg.sh?i=/archive/electronic/cern/others/PHO/photo-ex/60100.jpeg&amp;s=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14438"/>
            <a:ext cx="2571750" cy="378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TextBox 3"/>
          <p:cNvSpPr txBox="1">
            <a:spLocks noChangeArrowheads="1"/>
          </p:cNvSpPr>
          <p:nvPr/>
        </p:nvSpPr>
        <p:spPr bwMode="auto">
          <a:xfrm>
            <a:off x="0" y="5072063"/>
            <a:ext cx="4737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400">
                <a:latin typeface="Calibri" pitchFamily="34" charset="0"/>
              </a:rPr>
              <a:t>Neutrálne prúdy boli objavené v Gargamelle v roku 1972. Objav potvrdil teóriu, že elektromagnetická sila a slabá sila sú prejavmi tej istej interakcie.</a:t>
            </a:r>
          </a:p>
          <a:p>
            <a:pPr eaLnBrk="1" hangingPunct="1"/>
            <a:r>
              <a:rPr lang="sk-SK" sz="1400">
                <a:latin typeface="Calibri" pitchFamily="34" charset="0"/>
              </a:rPr>
              <a:t>Na obrázku je prvý event dokazujúci ich existenciu</a:t>
            </a:r>
          </a:p>
          <a:p>
            <a:pPr eaLnBrk="1" hangingPunct="1"/>
            <a:r>
              <a:rPr lang="sk-SK" sz="1400">
                <a:latin typeface="Calibri" pitchFamily="34" charset="0"/>
              </a:rPr>
              <a:t>Tento event bol jediný svojho druhu  v kolekcii viac než 300 000 analyzovaných fotografií</a:t>
            </a:r>
            <a:endParaRPr lang="en-US" sz="1400">
              <a:latin typeface="Calibri" pitchFamily="34" charset="0"/>
            </a:endParaRPr>
          </a:p>
        </p:txBody>
      </p:sp>
      <p:pic>
        <p:nvPicPr>
          <p:cNvPr id="47109" name="Picture 4" descr="http://cerncourier.com/objects/2004/cernneu2_10-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0"/>
            <a:ext cx="285750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4" descr="http://sundh99.cern.ch/cgi-bin/jpeg.getimg.sh?i=/archive/electronic/cern/others/PHO/photo-ex/7011042.jpeg&amp;s=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786063"/>
            <a:ext cx="3214687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4" descr="http://pfzema.cs.infn.it/pfzema/photos/CERN-03summer/Microcosm/ReducedSize/Microcosm_-_Gargamelle_-_3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1143000"/>
            <a:ext cx="3071813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k-SK"/>
              <a:t>Big European Bubble Chamber (BEBC)</a:t>
            </a:r>
            <a:endParaRPr lang="en-US"/>
          </a:p>
        </p:txBody>
      </p:sp>
      <p:pic>
        <p:nvPicPr>
          <p:cNvPr id="48131" name="Picture 2" descr="http://sundh99.cern.ch/cgi-bin/jpeg.getimg.sh?i=/archive/electronic/cern/others/PHO/photo-em/9711014_02.jpeg&amp;s=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2714625"/>
            <a:ext cx="4656138" cy="385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4" descr="http://sundh99.cern.ch/cgi-bin/jpeg.getimg.sh?i=/archive/electronic/cern/others/PHO/photo-ex/7112223.jpeg&amp;s=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341947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TextBox 4"/>
          <p:cNvSpPr txBox="1">
            <a:spLocks noChangeArrowheads="1"/>
          </p:cNvSpPr>
          <p:nvPr/>
        </p:nvSpPr>
        <p:spPr bwMode="auto">
          <a:xfrm>
            <a:off x="3786188" y="1285875"/>
            <a:ext cx="438626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Inštalovaná v roku 1973-1984</a:t>
            </a:r>
          </a:p>
          <a:p>
            <a:pPr eaLnBrk="1" hangingPunct="1"/>
            <a:r>
              <a:rPr lang="sk-SK">
                <a:latin typeface="Calibri" pitchFamily="34" charset="0"/>
              </a:rPr>
              <a:t>3,7 m priemer, 4 m výška, 35m</a:t>
            </a:r>
            <a:r>
              <a:rPr lang="sk-SK" baseline="30000">
                <a:latin typeface="Calibri" pitchFamily="34" charset="0"/>
              </a:rPr>
              <a:t>3</a:t>
            </a:r>
            <a:r>
              <a:rPr lang="sk-SK">
                <a:latin typeface="Calibri" pitchFamily="34" charset="0"/>
              </a:rPr>
              <a:t> kvapaliny</a:t>
            </a:r>
          </a:p>
          <a:p>
            <a:pPr eaLnBrk="1" hangingPunct="1"/>
            <a:r>
              <a:rPr lang="sk-SK">
                <a:latin typeface="Calibri" pitchFamily="34" charset="0"/>
              </a:rPr>
              <a:t>22 experimentov, 600 vedcov z 50 laboratórií</a:t>
            </a:r>
          </a:p>
          <a:p>
            <a:pPr eaLnBrk="1" hangingPunct="1"/>
            <a:r>
              <a:rPr lang="sk-SK">
                <a:latin typeface="Calibri" pitchFamily="34" charset="0"/>
              </a:rPr>
              <a:t>6,3 milóna fotografií</a:t>
            </a:r>
          </a:p>
          <a:p>
            <a:pPr eaLnBrk="1" hangingPunct="1"/>
            <a:r>
              <a:rPr lang="sk-SK">
                <a:latin typeface="Calibri" pitchFamily="34" charset="0"/>
              </a:rPr>
              <a:t>3000 km filmového materiálu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/>
              <a:t>BEBC</a:t>
            </a:r>
            <a:endParaRPr lang="en-US"/>
          </a:p>
        </p:txBody>
      </p:sp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3571875" y="857250"/>
            <a:ext cx="1773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 D* </a:t>
            </a:r>
            <a:r>
              <a:rPr lang="sk-SK">
                <a:latin typeface="Calibri" pitchFamily="34" charset="0"/>
              </a:rPr>
              <a:t>event v</a:t>
            </a:r>
            <a:r>
              <a:rPr lang="en-US">
                <a:latin typeface="Calibri" pitchFamily="34" charset="0"/>
              </a:rPr>
              <a:t> BEBC</a:t>
            </a:r>
          </a:p>
        </p:txBody>
      </p:sp>
      <p:pic>
        <p:nvPicPr>
          <p:cNvPr id="49156" name="Picture 4" descr="D:\Lecture\Bubblecham\bebc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1357313"/>
            <a:ext cx="6324600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k-SK"/>
              <a:t>Meranie uhlu dráh</a:t>
            </a:r>
            <a:br>
              <a:rPr lang="en-US"/>
            </a:b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857250"/>
            <a:ext cx="8229600" cy="57150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US"/>
          </a:p>
        </p:txBody>
      </p:sp>
      <p:pic>
        <p:nvPicPr>
          <p:cNvPr id="50180" name="Picture 4" descr="D:\Lecture\Bubblecham\meas2bubch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571625"/>
            <a:ext cx="6483350" cy="436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7299325" y="5141913"/>
            <a:ext cx="90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chemeClr val="accent1"/>
                </a:solidFill>
                <a:latin typeface="Arial Rounded MT Bold" pitchFamily="34" charset="0"/>
              </a:rPr>
              <a:t>1958</a:t>
            </a:r>
            <a:endParaRPr lang="en-US" sz="2400">
              <a:latin typeface="Arial Rounded MT Bold" pitchFamily="34" charset="0"/>
            </a:endParaRP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901" y="0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/>
              <a:t>Analýza filmov</a:t>
            </a:r>
            <a:endParaRPr lang="en-US" dirty="0"/>
          </a:p>
        </p:txBody>
      </p:sp>
      <p:pic>
        <p:nvPicPr>
          <p:cNvPr id="51203" name="Picture 4" descr="D:\Lecture\Bubblecham\meas4bubch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928688"/>
            <a:ext cx="4916488" cy="491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 Box 5"/>
          <p:cNvSpPr txBox="1">
            <a:spLocks noChangeArrowheads="1"/>
          </p:cNvSpPr>
          <p:nvPr/>
        </p:nvSpPr>
        <p:spPr bwMode="auto">
          <a:xfrm>
            <a:off x="6689725" y="4760913"/>
            <a:ext cx="90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chemeClr val="accent1"/>
                </a:solidFill>
                <a:latin typeface="Arial Rounded MT Bold" pitchFamily="34" charset="0"/>
              </a:rPr>
              <a:t>1961</a:t>
            </a:r>
            <a:endParaRPr lang="en-US" sz="2400">
              <a:latin typeface="Arial Rounded MT Bold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interactions.org/imagebank/images/CE0138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087" y="1628800"/>
            <a:ext cx="3408620" cy="3205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/>
              <a:t>Takto vyzeral Vesmír miliardtinu sekundy po svojom vzniku (pri teplote 100 000 krát vyššej než v strede hviezd)</a:t>
            </a:r>
            <a:endParaRPr lang="en-US" sz="3200" dirty="0"/>
          </a:p>
        </p:txBody>
      </p:sp>
      <p:pic>
        <p:nvPicPr>
          <p:cNvPr id="4104" name="Picture 8" descr="http://t3.gstatic.com/images?q=tbn:ANd9GcTIXojWlW2MOU0fZSU5a2RedJdepxU3sVvq-6D9CFZmxzS8joVqXjF452Eth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371" y="4833578"/>
            <a:ext cx="2877244" cy="198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proofcommunication.com/wp-content/uploads/2010/06/2011-08-19-Colliderscop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448" y="1628800"/>
            <a:ext cx="3163639" cy="274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alicematters.web.cern.ch/sites/alicematters.web.cern.ch/files/images/b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92" y="4320974"/>
            <a:ext cx="4150360" cy="249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5992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-108520" y="12239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/>
              <a:t>Analýza filmov</a:t>
            </a:r>
            <a:endParaRPr lang="en-US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458200" cy="4953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sk-SK"/>
              <a:t>Digitalizácia snímok na </a:t>
            </a:r>
            <a:r>
              <a:rPr lang="en-US"/>
              <a:t>CDC3100</a:t>
            </a:r>
          </a:p>
        </p:txBody>
      </p:sp>
      <p:pic>
        <p:nvPicPr>
          <p:cNvPr id="52228" name="Picture 4" descr="D:\Lecture\Bubblecham\meas5bubch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05000"/>
            <a:ext cx="4495800" cy="444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6461125" y="4837113"/>
            <a:ext cx="1692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chemeClr val="accent1"/>
                </a:solidFill>
                <a:latin typeface="Arial Rounded MT Bold" pitchFamily="34" charset="0"/>
              </a:rPr>
              <a:t>April 1967</a:t>
            </a:r>
            <a:endParaRPr lang="en-US" sz="2400">
              <a:latin typeface="Arial Rounded MT Bold" pitchFamily="34" charset="0"/>
            </a:endParaRP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Measuring films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84784"/>
            <a:ext cx="7620000" cy="4800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dirty="0"/>
              <a:t>ERASME </a:t>
            </a:r>
            <a:r>
              <a:rPr lang="sk-SK" dirty="0"/>
              <a:t>merací systém pre </a:t>
            </a:r>
            <a:r>
              <a:rPr lang="en-US" b="1" dirty="0"/>
              <a:t>BEBC</a:t>
            </a:r>
          </a:p>
        </p:txBody>
      </p:sp>
      <p:pic>
        <p:nvPicPr>
          <p:cNvPr id="53252" name="Picture 4" descr="D:\Lecture\Bubblecham\erasm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55788"/>
            <a:ext cx="5562600" cy="451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6537325" y="5065713"/>
            <a:ext cx="1635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chemeClr val="accent1"/>
                </a:solidFill>
                <a:latin typeface="Arial Rounded MT Bold" pitchFamily="34" charset="0"/>
              </a:rPr>
              <a:t>Feb. 1974</a:t>
            </a: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214313" y="-99392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/>
              <a:t>Plynové detektory</a:t>
            </a:r>
            <a:endParaRPr lang="en-US" dirty="0"/>
          </a:p>
        </p:txBody>
      </p:sp>
      <p:pic>
        <p:nvPicPr>
          <p:cNvPr id="55299" name="Picture 2" descr="http://sundh99.cern.ch/cgi-bin/jpeg.getimg.sh?i=/archive/electronic/cern/others/PHO/photo-alice//tpc-2006-006.jpg&amp;s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6429375" cy="583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45920" cy="1143000"/>
          </a:xfrm>
        </p:spPr>
        <p:txBody>
          <a:bodyPr/>
          <a:lstStyle/>
          <a:p>
            <a:r>
              <a:rPr lang="sk-SK" dirty="0"/>
              <a:t>Ionizácia – odtrhnutie elektrónu z atómu</a:t>
            </a:r>
            <a:endParaRPr lang="en-US" dirty="0"/>
          </a:p>
        </p:txBody>
      </p:sp>
      <p:pic>
        <p:nvPicPr>
          <p:cNvPr id="9220" name="Picture 4" descr="http://static.howstuffworks.com/gif/space-shuttle-reent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82967"/>
            <a:ext cx="2701305" cy="244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87533" y="486916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Pri prechode nabitej častice plynným prostredím dochádza k ionizácii pozdĺž jej dráhy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Elektróny a kladne nabité ióny tvoria základné komponenty detekovaného signálu</a:t>
            </a:r>
          </a:p>
        </p:txBody>
      </p:sp>
      <p:pic>
        <p:nvPicPr>
          <p:cNvPr id="9224" name="Picture 8" descr="http://www.hko.gov.hk/education/dbcp/radiation/eng/image/ioniz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13267"/>
            <a:ext cx="490001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0016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Ak dodáme elektrónu energiu, môže sa uvolniť a zanechá po sebe kladne nabitý ión </a:t>
            </a:r>
          </a:p>
        </p:txBody>
      </p:sp>
      <p:sp>
        <p:nvSpPr>
          <p:cNvPr id="4" name="Left Arrow 3"/>
          <p:cNvSpPr/>
          <p:nvPr/>
        </p:nvSpPr>
        <p:spPr>
          <a:xfrm rot="9563369">
            <a:off x="3451927" y="2066996"/>
            <a:ext cx="3215213" cy="25018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32323" y="1421160"/>
            <a:ext cx="2015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dirty="0"/>
              <a:t>Voľný elektrón</a:t>
            </a:r>
          </a:p>
        </p:txBody>
      </p:sp>
      <p:sp>
        <p:nvSpPr>
          <p:cNvPr id="11" name="Left Arrow 10"/>
          <p:cNvSpPr/>
          <p:nvPr/>
        </p:nvSpPr>
        <p:spPr>
          <a:xfrm rot="9563369">
            <a:off x="4408467" y="2908868"/>
            <a:ext cx="1999310" cy="24773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387397" y="2414819"/>
            <a:ext cx="2015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dirty="0"/>
              <a:t>Ión</a:t>
            </a:r>
          </a:p>
        </p:txBody>
      </p:sp>
    </p:spTree>
    <p:extLst>
      <p:ext uri="{BB962C8B-B14F-4D97-AF65-F5344CB8AC3E}">
        <p14:creationId xmlns:p14="http://schemas.microsoft.com/office/powerpoint/2010/main" val="20533530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Io</a:t>
            </a:r>
            <a:r>
              <a:rPr lang="sk-SK"/>
              <a:t>nizačný detektor</a:t>
            </a:r>
            <a:endParaRPr lang="en-US"/>
          </a:p>
        </p:txBody>
      </p:sp>
      <p:pic>
        <p:nvPicPr>
          <p:cNvPr id="58371" name="Picture 2" descr="Image:Ceiling-smoke-ala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47136"/>
            <a:ext cx="2659062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8625" y="3643313"/>
            <a:ext cx="2928938" cy="2286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k-SK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42938" y="4214813"/>
            <a:ext cx="2428875" cy="158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42938" y="5286375"/>
            <a:ext cx="2428875" cy="15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643313" y="4857750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714750" y="4786313"/>
            <a:ext cx="204788" cy="9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285751" y="4071937"/>
            <a:ext cx="3643312" cy="1643063"/>
          </a:xfrm>
          <a:prstGeom prst="line">
            <a:avLst/>
          </a:prstGeom>
          <a:ln>
            <a:headEnd type="none" w="med" len="med"/>
            <a:tailEnd type="triangl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8" name="TextBox 10"/>
          <p:cNvSpPr txBox="1">
            <a:spLocks noChangeArrowheads="1"/>
          </p:cNvSpPr>
          <p:nvPr/>
        </p:nvSpPr>
        <p:spPr bwMode="auto">
          <a:xfrm>
            <a:off x="1714500" y="4929188"/>
            <a:ext cx="635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-     +</a:t>
            </a:r>
            <a:endParaRPr lang="en-US">
              <a:latin typeface="Calibri" pitchFamily="34" charset="0"/>
            </a:endParaRPr>
          </a:p>
        </p:txBody>
      </p:sp>
      <p:sp>
        <p:nvSpPr>
          <p:cNvPr id="58379" name="TextBox 11"/>
          <p:cNvSpPr txBox="1">
            <a:spLocks noChangeArrowheads="1"/>
          </p:cNvSpPr>
          <p:nvPr/>
        </p:nvSpPr>
        <p:spPr bwMode="auto">
          <a:xfrm>
            <a:off x="1828800" y="4714875"/>
            <a:ext cx="63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-     +</a:t>
            </a:r>
            <a:endParaRPr lang="en-US">
              <a:latin typeface="Calibri" pitchFamily="34" charset="0"/>
            </a:endParaRPr>
          </a:p>
        </p:txBody>
      </p:sp>
      <p:sp>
        <p:nvSpPr>
          <p:cNvPr id="58380" name="TextBox 12"/>
          <p:cNvSpPr txBox="1">
            <a:spLocks noChangeArrowheads="1"/>
          </p:cNvSpPr>
          <p:nvPr/>
        </p:nvSpPr>
        <p:spPr bwMode="auto">
          <a:xfrm>
            <a:off x="2008188" y="4357688"/>
            <a:ext cx="635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-     +</a:t>
            </a:r>
            <a:endParaRPr lang="en-US">
              <a:latin typeface="Calibri" pitchFamily="34" charset="0"/>
            </a:endParaRPr>
          </a:p>
        </p:txBody>
      </p:sp>
      <p:sp>
        <p:nvSpPr>
          <p:cNvPr id="58381" name="TextBox 13"/>
          <p:cNvSpPr txBox="1">
            <a:spLocks noChangeArrowheads="1"/>
          </p:cNvSpPr>
          <p:nvPr/>
        </p:nvSpPr>
        <p:spPr bwMode="auto">
          <a:xfrm>
            <a:off x="1920875" y="4518025"/>
            <a:ext cx="582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+    -</a:t>
            </a:r>
            <a:endParaRPr lang="en-US">
              <a:latin typeface="Calibri" pitchFamily="34" charset="0"/>
            </a:endParaRPr>
          </a:p>
        </p:txBody>
      </p:sp>
      <p:sp>
        <p:nvSpPr>
          <p:cNvPr id="58382" name="TextBox 14"/>
          <p:cNvSpPr txBox="1">
            <a:spLocks noChangeArrowheads="1"/>
          </p:cNvSpPr>
          <p:nvPr/>
        </p:nvSpPr>
        <p:spPr bwMode="auto">
          <a:xfrm>
            <a:off x="2071688" y="4194175"/>
            <a:ext cx="5826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+    -</a:t>
            </a:r>
            <a:endParaRPr lang="en-US">
              <a:latin typeface="Calibri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128838" y="3205163"/>
            <a:ext cx="1701800" cy="1595437"/>
          </a:xfrm>
          <a:custGeom>
            <a:avLst/>
            <a:gdLst>
              <a:gd name="connsiteX0" fmla="*/ 0 w 1701209"/>
              <a:gd name="connsiteY0" fmla="*/ 978196 h 1594884"/>
              <a:gd name="connsiteX1" fmla="*/ 0 w 1701209"/>
              <a:gd name="connsiteY1" fmla="*/ 0 h 1594884"/>
              <a:gd name="connsiteX2" fmla="*/ 1669311 w 1701209"/>
              <a:gd name="connsiteY2" fmla="*/ 0 h 1594884"/>
              <a:gd name="connsiteX3" fmla="*/ 1701209 w 1701209"/>
              <a:gd name="connsiteY3" fmla="*/ 1594884 h 159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1209" h="1594884">
                <a:moveTo>
                  <a:pt x="0" y="978196"/>
                </a:moveTo>
                <a:lnTo>
                  <a:pt x="0" y="0"/>
                </a:lnTo>
                <a:lnTo>
                  <a:pt x="1669311" y="0"/>
                </a:lnTo>
                <a:lnTo>
                  <a:pt x="1701209" y="159488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139950" y="4864100"/>
            <a:ext cx="1717675" cy="1797050"/>
          </a:xfrm>
          <a:custGeom>
            <a:avLst/>
            <a:gdLst>
              <a:gd name="connsiteX0" fmla="*/ 0 w 1701209"/>
              <a:gd name="connsiteY0" fmla="*/ 435935 h 1796903"/>
              <a:gd name="connsiteX1" fmla="*/ 0 w 1701209"/>
              <a:gd name="connsiteY1" fmla="*/ 1796903 h 1796903"/>
              <a:gd name="connsiteX2" fmla="*/ 1701209 w 1701209"/>
              <a:gd name="connsiteY2" fmla="*/ 1796903 h 1796903"/>
              <a:gd name="connsiteX3" fmla="*/ 1669312 w 1701209"/>
              <a:gd name="connsiteY3" fmla="*/ 0 h 1796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1209" h="1796903">
                <a:moveTo>
                  <a:pt x="0" y="435935"/>
                </a:moveTo>
                <a:lnTo>
                  <a:pt x="0" y="1796903"/>
                </a:lnTo>
                <a:lnTo>
                  <a:pt x="1701209" y="1796903"/>
                </a:lnTo>
                <a:lnTo>
                  <a:pt x="1669312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071688" y="3571875"/>
            <a:ext cx="14287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071688" y="5929313"/>
            <a:ext cx="14287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8387" name="TextBox 19"/>
          <p:cNvSpPr txBox="1">
            <a:spLocks noChangeArrowheads="1"/>
          </p:cNvSpPr>
          <p:nvPr/>
        </p:nvSpPr>
        <p:spPr bwMode="auto">
          <a:xfrm>
            <a:off x="3929063" y="4500563"/>
            <a:ext cx="2778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-</a:t>
            </a:r>
          </a:p>
          <a:p>
            <a:pPr eaLnBrk="1" hangingPunct="1"/>
            <a:r>
              <a:rPr lang="sk-SK">
                <a:latin typeface="Calibri" pitchFamily="34" charset="0"/>
              </a:rPr>
              <a:t>+</a:t>
            </a:r>
            <a:endParaRPr lang="en-US">
              <a:latin typeface="Calibri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1404938" y="4497388"/>
            <a:ext cx="357187" cy="15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1361281" y="4996657"/>
            <a:ext cx="428625" cy="79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8390" name="TextBox 22"/>
          <p:cNvSpPr txBox="1">
            <a:spLocks noChangeArrowheads="1"/>
          </p:cNvSpPr>
          <p:nvPr/>
        </p:nvSpPr>
        <p:spPr bwMode="auto">
          <a:xfrm>
            <a:off x="500063" y="4286250"/>
            <a:ext cx="10683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       Ióny</a:t>
            </a:r>
          </a:p>
          <a:p>
            <a:pPr eaLnBrk="1" hangingPunct="1"/>
            <a:endParaRPr lang="sk-SK">
              <a:latin typeface="Calibri" pitchFamily="34" charset="0"/>
            </a:endParaRPr>
          </a:p>
          <a:p>
            <a:pPr eaLnBrk="1" hangingPunct="1"/>
            <a:r>
              <a:rPr lang="sk-SK">
                <a:latin typeface="Calibri" pitchFamily="34" charset="0"/>
              </a:rPr>
              <a:t>elektróny</a:t>
            </a:r>
            <a:endParaRPr lang="en-US">
              <a:latin typeface="Calibri" pitchFamily="34" charset="0"/>
            </a:endParaRPr>
          </a:p>
        </p:txBody>
      </p:sp>
      <p:sp>
        <p:nvSpPr>
          <p:cNvPr id="58391" name="TextBox 23"/>
          <p:cNvSpPr txBox="1">
            <a:spLocks noChangeArrowheads="1"/>
          </p:cNvSpPr>
          <p:nvPr/>
        </p:nvSpPr>
        <p:spPr bwMode="auto">
          <a:xfrm>
            <a:off x="571500" y="3786188"/>
            <a:ext cx="822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katóda</a:t>
            </a:r>
            <a:endParaRPr lang="en-US">
              <a:latin typeface="Calibri" pitchFamily="34" charset="0"/>
            </a:endParaRPr>
          </a:p>
        </p:txBody>
      </p:sp>
      <p:sp>
        <p:nvSpPr>
          <p:cNvPr id="58392" name="TextBox 24"/>
          <p:cNvSpPr txBox="1">
            <a:spLocks noChangeArrowheads="1"/>
          </p:cNvSpPr>
          <p:nvPr/>
        </p:nvSpPr>
        <p:spPr bwMode="auto">
          <a:xfrm>
            <a:off x="642938" y="5286375"/>
            <a:ext cx="771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anóda</a:t>
            </a:r>
            <a:endParaRPr lang="en-US">
              <a:latin typeface="Calibri" pitchFamily="34" charset="0"/>
            </a:endParaRPr>
          </a:p>
        </p:txBody>
      </p:sp>
      <p:sp>
        <p:nvSpPr>
          <p:cNvPr id="58393" name="TextBox 25"/>
          <p:cNvSpPr txBox="1">
            <a:spLocks noChangeArrowheads="1"/>
          </p:cNvSpPr>
          <p:nvPr/>
        </p:nvSpPr>
        <p:spPr bwMode="auto">
          <a:xfrm>
            <a:off x="4427984" y="3714750"/>
            <a:ext cx="4071937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600" b="1" dirty="0">
                <a:latin typeface="Calibri" pitchFamily="34" charset="0"/>
              </a:rPr>
              <a:t>Kde sme sa už stretli s ionizačnou komorou? </a:t>
            </a:r>
          </a:p>
          <a:p>
            <a:pPr eaLnBrk="1" hangingPunct="1"/>
            <a:r>
              <a:rPr lang="sk-SK" sz="1600" i="1" dirty="0">
                <a:latin typeface="Calibri" pitchFamily="34" charset="0"/>
              </a:rPr>
              <a:t>V detektore dymu (požiarnom hlásiči)</a:t>
            </a:r>
          </a:p>
          <a:p>
            <a:pPr eaLnBrk="1" hangingPunct="1">
              <a:buFont typeface="Arial" charset="0"/>
              <a:buChar char="•"/>
            </a:pPr>
            <a:r>
              <a:rPr lang="sk-SK" sz="1600" dirty="0">
                <a:latin typeface="Calibri" pitchFamily="34" charset="0"/>
              </a:rPr>
              <a:t>Dve ionizačné komory naplnené vzduchom obsahujú </a:t>
            </a:r>
            <a:r>
              <a:rPr lang="el-GR" sz="1600" dirty="0">
                <a:latin typeface="Calibri" pitchFamily="34" charset="0"/>
              </a:rPr>
              <a:t>α</a:t>
            </a:r>
            <a:r>
              <a:rPr lang="sk-SK" sz="1600" dirty="0">
                <a:latin typeface="Calibri" pitchFamily="34" charset="0"/>
              </a:rPr>
              <a:t> žiarič (Am)</a:t>
            </a:r>
          </a:p>
          <a:p>
            <a:pPr eaLnBrk="1" hangingPunct="1">
              <a:buFont typeface="Arial" charset="0"/>
              <a:buChar char="•"/>
            </a:pPr>
            <a:r>
              <a:rPr lang="sk-SK" sz="1600" dirty="0">
                <a:latin typeface="Calibri" pitchFamily="34" charset="0"/>
              </a:rPr>
              <a:t>Referenčná komora je uzavretá a meria sa na nej ionizačný prúd</a:t>
            </a:r>
          </a:p>
          <a:p>
            <a:pPr eaLnBrk="1" hangingPunct="1">
              <a:buFont typeface="Arial" charset="0"/>
              <a:buChar char="•"/>
            </a:pPr>
            <a:r>
              <a:rPr lang="sk-SK" sz="1600" dirty="0">
                <a:latin typeface="Calibri" pitchFamily="34" charset="0"/>
              </a:rPr>
              <a:t>Detekčná komora nasáva vzduch z okolia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 sz="1600" dirty="0">
                <a:latin typeface="Calibri" pitchFamily="34" charset="0"/>
              </a:rPr>
              <a:t>Častice dymu znižujú ionizáciu a tým aj meraný prúd</a:t>
            </a:r>
          </a:p>
          <a:p>
            <a:pPr eaLnBrk="1" hangingPunct="1">
              <a:buFont typeface="Arial" charset="0"/>
              <a:buChar char="•"/>
            </a:pPr>
            <a:r>
              <a:rPr lang="sk-SK" sz="1600" dirty="0">
                <a:latin typeface="Calibri" pitchFamily="34" charset="0"/>
              </a:rPr>
              <a:t>Veľký rozdiel prúdu v referenčnej a meracej komore spustí alarm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8394" name="TextBox 28"/>
          <p:cNvSpPr txBox="1">
            <a:spLocks noChangeArrowheads="1"/>
          </p:cNvSpPr>
          <p:nvPr/>
        </p:nvSpPr>
        <p:spPr bwMode="auto">
          <a:xfrm>
            <a:off x="214313" y="1428750"/>
            <a:ext cx="45720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 sz="1400">
                <a:latin typeface="Calibri" pitchFamily="34" charset="0"/>
              </a:rPr>
              <a:t>Plynový ionizačný detektor pozostáva z dvoch elektród vožených do plynu. 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 sz="1400">
                <a:latin typeface="Calibri" pitchFamily="34" charset="0"/>
              </a:rPr>
              <a:t>Elektróny a ióny driftujú k elektródam a vytvoria merateľný impulz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4"/>
          <p:cNvSpPr>
            <a:spLocks noGrp="1"/>
          </p:cNvSpPr>
          <p:nvPr>
            <p:ph type="title"/>
          </p:nvPr>
        </p:nvSpPr>
        <p:spPr>
          <a:xfrm>
            <a:off x="0" y="-22485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/>
              <a:t>Iskrová komora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8625" y="1214438"/>
            <a:ext cx="4543425" cy="54292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Ak to „preženieme“ s napätím na elektródach (</a:t>
            </a:r>
            <a:r>
              <a:rPr lang="en-US" dirty="0"/>
              <a:t>~</a:t>
            </a:r>
            <a:r>
              <a:rPr lang="sk-SK" dirty="0"/>
              <a:t>20000 V), preskočí medzi nimi (pozdĺž ionizačnej stopy častice) iskra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Ak naukladáme vrstvy elektrón na seba, môžeme sledovať dráhu častice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</p:txBody>
      </p:sp>
      <p:pic>
        <p:nvPicPr>
          <p:cNvPr id="59396" name="Picture 4" descr="http://doc.cern.ch/archive/electronic/cern/others/PHO/photo-em/900538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143000"/>
            <a:ext cx="3290887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extBox 3"/>
          <p:cNvSpPr txBox="1">
            <a:spLocks noChangeArrowheads="1"/>
          </p:cNvSpPr>
          <p:nvPr/>
        </p:nvSpPr>
        <p:spPr bwMode="auto">
          <a:xfrm>
            <a:off x="5357813" y="889262"/>
            <a:ext cx="29166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200" dirty="0">
                <a:latin typeface="Calibri" pitchFamily="34" charset="0"/>
              </a:rPr>
              <a:t>Iskrová komora v expozícii Microcosm CERN</a:t>
            </a:r>
          </a:p>
        </p:txBody>
      </p:sp>
      <p:grpSp>
        <p:nvGrpSpPr>
          <p:cNvPr id="59398" name="Group 62"/>
          <p:cNvGrpSpPr>
            <a:grpSpLocks/>
          </p:cNvGrpSpPr>
          <p:nvPr/>
        </p:nvGrpSpPr>
        <p:grpSpPr bwMode="auto">
          <a:xfrm>
            <a:off x="967842" y="4653136"/>
            <a:ext cx="3357563" cy="1214437"/>
            <a:chOff x="1000100" y="2500306"/>
            <a:chExt cx="3357586" cy="1214446"/>
          </a:xfrm>
        </p:grpSpPr>
        <p:sp>
          <p:nvSpPr>
            <p:cNvPr id="12" name="Rectangle 11"/>
            <p:cNvSpPr/>
            <p:nvPr/>
          </p:nvSpPr>
          <p:spPr>
            <a:xfrm>
              <a:off x="1000100" y="2500306"/>
              <a:ext cx="1714512" cy="121444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85852" y="2571744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285852" y="2714620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85852" y="2857496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85852" y="3000372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85852" y="3143248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285852" y="3286124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285852" y="3429000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85852" y="3571876"/>
              <a:ext cx="1071570" cy="7143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Lightning Bolt 20"/>
            <p:cNvSpPr/>
            <p:nvPr/>
          </p:nvSpPr>
          <p:spPr>
            <a:xfrm>
              <a:off x="1500166" y="2500306"/>
              <a:ext cx="428628" cy="1143008"/>
            </a:xfrm>
            <a:prstGeom prst="lightningBol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000496" y="3071810"/>
              <a:ext cx="357190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4081459" y="3000372"/>
              <a:ext cx="204788" cy="9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357422" y="2571744"/>
              <a:ext cx="857256" cy="0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2357422" y="2857496"/>
              <a:ext cx="857256" cy="0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2357422" y="3143248"/>
              <a:ext cx="857256" cy="0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2357422" y="3429000"/>
              <a:ext cx="857256" cy="0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2786050" y="3000372"/>
              <a:ext cx="857256" cy="3175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3214678" y="2571744"/>
              <a:ext cx="928693" cy="0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>
              <a:off x="3929058" y="2786058"/>
              <a:ext cx="428628" cy="3175"/>
            </a:xfrm>
            <a:prstGeom prst="line">
              <a:avLst/>
            </a:prstGeom>
            <a:ln w="28575">
              <a:solidFill>
                <a:srgbClr val="33CC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2357422" y="2714620"/>
              <a:ext cx="1276359" cy="9525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2357422" y="3000372"/>
              <a:ext cx="1276359" cy="9525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2357422" y="3571876"/>
              <a:ext cx="1276359" cy="9525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2357422" y="3286124"/>
              <a:ext cx="1276359" cy="9525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5400000" flipH="1" flipV="1">
              <a:off x="3214678" y="3143248"/>
              <a:ext cx="857256" cy="3175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571868" y="3571876"/>
              <a:ext cx="571504" cy="1588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 flipH="1" flipV="1">
              <a:off x="3894133" y="3321049"/>
              <a:ext cx="500066" cy="1588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4" name="Picture 2" descr="http://www.ep.ph.bham.ac.uk/general/SparkChamber/img/sparkchamber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429" y="4235623"/>
            <a:ext cx="2571750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304333" y="0"/>
            <a:ext cx="7620000" cy="1143000"/>
          </a:xfrm>
        </p:spPr>
        <p:txBody>
          <a:bodyPr/>
          <a:lstStyle/>
          <a:p>
            <a:pPr eaLnBrk="1" hangingPunct="1"/>
            <a:r>
              <a:rPr lang="sk-SK" dirty="0"/>
              <a:t>Iskrová komora</a:t>
            </a:r>
            <a:endParaRPr lang="en-US" dirty="0"/>
          </a:p>
        </p:txBody>
      </p:sp>
      <p:pic>
        <p:nvPicPr>
          <p:cNvPr id="62467" name="Picture 2" descr="http://doc.cern.ch/archive/electronic/cern/others/PHO/photo-ex/7406315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143125"/>
            <a:ext cx="3857625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8" name="TextBox 5"/>
          <p:cNvSpPr txBox="1">
            <a:spLocks noChangeArrowheads="1"/>
          </p:cNvSpPr>
          <p:nvPr/>
        </p:nvSpPr>
        <p:spPr bwMode="auto">
          <a:xfrm>
            <a:off x="5811838" y="5938838"/>
            <a:ext cx="3117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200">
                <a:latin typeface="Calibri" pitchFamily="34" charset="0"/>
              </a:rPr>
              <a:t>Experiment s iskrovými komorami (CERN 1974)</a:t>
            </a:r>
            <a:endParaRPr lang="en-US" sz="1200">
              <a:latin typeface="Calibri" pitchFamily="34" charset="0"/>
            </a:endParaRPr>
          </a:p>
        </p:txBody>
      </p:sp>
      <p:pic>
        <p:nvPicPr>
          <p:cNvPr id="62469" name="Picture 6" descr="http://doc.cern.ch/archive/electronic/cern/others/PHO/photo-ex/6211002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071563"/>
            <a:ext cx="3571875" cy="25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0" name="TextBox 8"/>
          <p:cNvSpPr txBox="1">
            <a:spLocks noChangeArrowheads="1"/>
          </p:cNvSpPr>
          <p:nvPr/>
        </p:nvSpPr>
        <p:spPr bwMode="auto">
          <a:xfrm>
            <a:off x="142875" y="3643313"/>
            <a:ext cx="37369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200">
                <a:latin typeface="Calibri" pitchFamily="34" charset="0"/>
              </a:rPr>
              <a:t>Iskrová komora pre neutrínové experimenty (CERN 1962)</a:t>
            </a:r>
            <a:endParaRPr lang="en-US" sz="1200">
              <a:latin typeface="Calibri" pitchFamily="34" charset="0"/>
            </a:endParaRPr>
          </a:p>
        </p:txBody>
      </p:sp>
      <p:pic>
        <p:nvPicPr>
          <p:cNvPr id="62471" name="Picture 8" descr="http://doc.cern.ch/archive/electronic/cern/others/PHO/photo-it/7102050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929063"/>
            <a:ext cx="2500313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2" name="TextBox 10"/>
          <p:cNvSpPr txBox="1">
            <a:spLocks noChangeArrowheads="1"/>
          </p:cNvSpPr>
          <p:nvPr/>
        </p:nvSpPr>
        <p:spPr bwMode="auto">
          <a:xfrm>
            <a:off x="2928938" y="6357938"/>
            <a:ext cx="33655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200">
                <a:latin typeface="Calibri" pitchFamily="34" charset="0"/>
              </a:rPr>
              <a:t>Iskrová komora spektrometra OMEGA (CERN 1971)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62473" name="TextBox 9"/>
          <p:cNvSpPr txBox="1">
            <a:spLocks noChangeArrowheads="1"/>
          </p:cNvSpPr>
          <p:nvPr/>
        </p:nvSpPr>
        <p:spPr bwMode="auto">
          <a:xfrm>
            <a:off x="4071938" y="928688"/>
            <a:ext cx="44291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Signál z iskrových komôr sa dal registrovať elektronicky ale aj akusticky</a:t>
            </a:r>
          </a:p>
          <a:p>
            <a:pPr eaLnBrk="1" hangingPunct="1"/>
            <a:r>
              <a:rPr lang="sk-SK">
                <a:latin typeface="Calibri" pitchFamily="34" charset="0"/>
              </a:rPr>
              <a:t>Polohové rozlíšenie bolo na úrovni 300 um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/>
              <a:t>Streamerová komora</a:t>
            </a:r>
            <a:endParaRPr lang="en-US"/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5043488" cy="5715000"/>
          </a:xfrm>
        </p:spPr>
        <p:txBody>
          <a:bodyPr/>
          <a:lstStyle/>
          <a:p>
            <a:pPr eaLnBrk="1" hangingPunct="1"/>
            <a:r>
              <a:rPr lang="sk-SK"/>
              <a:t>Streamerová komora funguje podobne ako iskrová</a:t>
            </a:r>
          </a:p>
          <a:p>
            <a:pPr lvl="1" eaLnBrk="1" hangingPunct="1"/>
            <a:r>
              <a:rPr lang="sk-SK"/>
              <a:t>Veľmi vysoké napätie      (500 000 V) je aplikované na veľmi krátky čas (15 ns) </a:t>
            </a:r>
          </a:p>
          <a:p>
            <a:pPr lvl="1" eaLnBrk="1" hangingPunct="1"/>
            <a:r>
              <a:rPr lang="sk-SK"/>
              <a:t>iskra nemá čas preskočiť až k elektróde, ale vyvinie sa iba v blízkosti dráhy častice</a:t>
            </a:r>
          </a:p>
          <a:p>
            <a:pPr lvl="1" eaLnBrk="1" hangingPunct="1"/>
            <a:r>
              <a:rPr lang="sk-SK"/>
              <a:t>dráhy častíc boli obvykle fotografované   </a:t>
            </a:r>
            <a:endParaRPr lang="en-US"/>
          </a:p>
        </p:txBody>
      </p:sp>
      <p:pic>
        <p:nvPicPr>
          <p:cNvPr id="67588" name="Picture 4" descr="D:\Lecture\Steamercham\chamber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1571625"/>
            <a:ext cx="34163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TextBox 4"/>
          <p:cNvSpPr txBox="1">
            <a:spLocks noChangeArrowheads="1"/>
          </p:cNvSpPr>
          <p:nvPr/>
        </p:nvSpPr>
        <p:spPr bwMode="auto">
          <a:xfrm>
            <a:off x="5214938" y="4429125"/>
            <a:ext cx="349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Streamerová komora v CERNe 1974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68611" name="Picture 4" descr="D:\Lecture\Steamercham\aproto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643063"/>
            <a:ext cx="55626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2" name="Rectangle 5"/>
          <p:cNvSpPr>
            <a:spLocks noChangeArrowheads="1"/>
          </p:cNvSpPr>
          <p:nvPr/>
        </p:nvSpPr>
        <p:spPr bwMode="auto">
          <a:xfrm>
            <a:off x="1214438" y="1071563"/>
            <a:ext cx="5019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>
                <a:latin typeface="Calibri" pitchFamily="34" charset="0"/>
                <a:sym typeface="Symbol" pitchFamily="18" charset="2"/>
              </a:rPr>
              <a:t>Rozpad </a:t>
            </a:r>
            <a:r>
              <a:rPr lang="en-US">
                <a:latin typeface="Calibri" pitchFamily="34" charset="0"/>
                <a:sym typeface="Symbol" pitchFamily="18" charset="2"/>
              </a:rPr>
              <a:t>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+</a:t>
            </a:r>
            <a:r>
              <a:rPr lang="en-US">
                <a:latin typeface="Calibri" pitchFamily="34" charset="0"/>
                <a:sym typeface="Symbol" pitchFamily="18" charset="2"/>
              </a:rPr>
              <a:t>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+</a:t>
            </a:r>
            <a:r>
              <a:rPr lang="en-US">
                <a:latin typeface="Calibri" pitchFamily="34" charset="0"/>
                <a:sym typeface="Symbol" pitchFamily="18" charset="2"/>
              </a:rPr>
              <a:t>e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+</a:t>
            </a:r>
            <a:r>
              <a:rPr lang="en-US">
                <a:latin typeface="Calibri" pitchFamily="34" charset="0"/>
                <a:sym typeface="Symbol" pitchFamily="18" charset="2"/>
              </a:rPr>
              <a:t> </a:t>
            </a:r>
            <a:r>
              <a:rPr lang="sk-SK">
                <a:latin typeface="Calibri" pitchFamily="34" charset="0"/>
                <a:sym typeface="Symbol" pitchFamily="18" charset="2"/>
              </a:rPr>
              <a:t> v streamerovej komore   (1984)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9635" name="Rectangle 3"/>
          <p:cNvSpPr txBox="1">
            <a:spLocks noChangeArrowheads="1"/>
          </p:cNvSpPr>
          <p:nvPr/>
        </p:nvSpPr>
        <p:spPr bwMode="auto">
          <a:xfrm>
            <a:off x="457200" y="1295400"/>
            <a:ext cx="8305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sk-SK" sz="3200">
                <a:latin typeface="Calibri" pitchFamily="34" charset="0"/>
              </a:rPr>
              <a:t>Event pri energii </a:t>
            </a:r>
            <a:r>
              <a:rPr lang="en-US" sz="3200">
                <a:latin typeface="Calibri" pitchFamily="34" charset="0"/>
              </a:rPr>
              <a:t>6.4 TeV </a:t>
            </a:r>
            <a:r>
              <a:rPr lang="sk-SK" sz="3200">
                <a:latin typeface="Calibri" pitchFamily="34" charset="0"/>
              </a:rPr>
              <a:t>(Síra - Zlato)</a:t>
            </a:r>
            <a:r>
              <a:rPr lang="en-US" sz="3200">
                <a:latin typeface="Calibri" pitchFamily="34" charset="0"/>
              </a:rPr>
              <a:t> (NA35)</a:t>
            </a:r>
          </a:p>
        </p:txBody>
      </p:sp>
      <p:sp>
        <p:nvSpPr>
          <p:cNvPr id="69636" name="Text Box 6"/>
          <p:cNvSpPr txBox="1">
            <a:spLocks noChangeArrowheads="1"/>
          </p:cNvSpPr>
          <p:nvPr/>
        </p:nvSpPr>
        <p:spPr bwMode="auto">
          <a:xfrm>
            <a:off x="6994525" y="4837113"/>
            <a:ext cx="1438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2400">
                <a:solidFill>
                  <a:schemeClr val="accent1"/>
                </a:solidFill>
                <a:latin typeface="Arial Rounded MT Bold" pitchFamily="34" charset="0"/>
              </a:rPr>
              <a:t>Júl</a:t>
            </a:r>
            <a:r>
              <a:rPr lang="en-US" sz="2400">
                <a:solidFill>
                  <a:schemeClr val="accent1"/>
                </a:solidFill>
                <a:latin typeface="Arial Rounded MT Bold" pitchFamily="34" charset="0"/>
              </a:rPr>
              <a:t> 1991</a:t>
            </a:r>
            <a:endParaRPr lang="en-US" sz="2400">
              <a:latin typeface="Arial Rounded MT Bold" pitchFamily="34" charset="0"/>
            </a:endParaRPr>
          </a:p>
        </p:txBody>
      </p:sp>
      <p:pic>
        <p:nvPicPr>
          <p:cNvPr id="69637" name="Picture 4" descr="D:\Lecture\Steamercham\sulphur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5608638" cy="450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 táto kamera to zaznamenala (ALICE- CERN)</a:t>
            </a:r>
            <a:endParaRPr lang="en-US" dirty="0"/>
          </a:p>
        </p:txBody>
      </p:sp>
      <p:pic>
        <p:nvPicPr>
          <p:cNvPr id="2051" name="Picture 3" descr="E:\peto\2010 ALICE februar\P10000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22281" y="1463057"/>
            <a:ext cx="4715843" cy="353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peto\2011 CERN\P10106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80" y="2564904"/>
            <a:ext cx="4932040" cy="369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78335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/>
              <a:t>Geiger-Muellerov detektor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214438"/>
            <a:ext cx="4643438" cy="478631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Pravdepodobne najznámejší detektor (podľa mena)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Prvý detektor tohto typu vyvinul Alexander Geiger spoločne s E. Rutherfordom v roku 1908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Spoločne s Waltherom Muellerom ho Geiger ďalej zdokonalil v roku 1928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GM trubice pracujú v oblasti, kde veľkosť impulzu nazávisí od energie častice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používajú sa na meranie aktivity (počet impulzov za jednotku času)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Vhodnou voľbou náplne a materiálu detektora je možné dosiahnuť citlivosť na široké spektrum detekovaných častíc (e, </a:t>
            </a:r>
            <a:r>
              <a:rPr lang="el-GR" dirty="0"/>
              <a:t>γ</a:t>
            </a:r>
            <a:r>
              <a:rPr lang="sk-SK" dirty="0"/>
              <a:t>, n...)</a:t>
            </a:r>
            <a:endParaRPr lang="en-US" dirty="0"/>
          </a:p>
        </p:txBody>
      </p:sp>
      <p:pic>
        <p:nvPicPr>
          <p:cNvPr id="7066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4000500"/>
            <a:ext cx="37147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Picture 4" descr="Image:Geig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143000"/>
            <a:ext cx="3786188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2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/>
              <a:t>Mnohovláknové detektory</a:t>
            </a:r>
            <a:endParaRPr lang="en-US"/>
          </a:p>
        </p:txBody>
      </p:sp>
      <p:pic>
        <p:nvPicPr>
          <p:cNvPr id="72707" name="Picture 4" descr="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3714750"/>
            <a:ext cx="295275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8" name="Picture 6" descr="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786188"/>
            <a:ext cx="3200400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9" name="Picture 8" descr="Georges Charpa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285875"/>
            <a:ext cx="1857375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0" name="TextBox 29"/>
          <p:cNvSpPr txBox="1">
            <a:spLocks noChangeArrowheads="1"/>
          </p:cNvSpPr>
          <p:nvPr/>
        </p:nvSpPr>
        <p:spPr bwMode="auto">
          <a:xfrm>
            <a:off x="357188" y="3929063"/>
            <a:ext cx="2214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k-SK" sz="1200">
                <a:latin typeface="Calibri" pitchFamily="34" charset="0"/>
              </a:rPr>
              <a:t>Georges Charpak</a:t>
            </a:r>
            <a:endParaRPr lang="en-US" sz="1200">
              <a:latin typeface="Calibri" pitchFamily="34" charset="0"/>
            </a:endParaRPr>
          </a:p>
          <a:p>
            <a:pPr algn="ctr" eaLnBrk="1" hangingPunct="1"/>
            <a:r>
              <a:rPr lang="en-US" sz="1200">
                <a:latin typeface="Calibri" pitchFamily="34" charset="0"/>
              </a:rPr>
              <a:t>(</a:t>
            </a:r>
            <a:r>
              <a:rPr lang="sk-SK" sz="1200">
                <a:latin typeface="Calibri" pitchFamily="34" charset="0"/>
              </a:rPr>
              <a:t>1924</a:t>
            </a:r>
            <a:r>
              <a:rPr lang="en-US" sz="1200">
                <a:latin typeface="Calibri" pitchFamily="34" charset="0"/>
              </a:rPr>
              <a:t>)</a:t>
            </a:r>
          </a:p>
          <a:p>
            <a:pPr algn="ctr" eaLnBrk="1" hangingPunct="1"/>
            <a:r>
              <a:rPr lang="en-US" sz="1200">
                <a:latin typeface="Calibri" pitchFamily="34" charset="0"/>
              </a:rPr>
              <a:t>Nobelova cena za fyziku 19</a:t>
            </a:r>
            <a:r>
              <a:rPr lang="sk-SK" sz="1200">
                <a:latin typeface="Calibri" pitchFamily="34" charset="0"/>
              </a:rPr>
              <a:t>92</a:t>
            </a:r>
          </a:p>
          <a:p>
            <a:pPr algn="ctr" eaLnBrk="1" hangingPunct="1"/>
            <a:r>
              <a:rPr lang="sk-SK" sz="1200">
                <a:latin typeface="Calibri" pitchFamily="34" charset="0"/>
              </a:rPr>
              <a:t>(za objav mnohovláknových komôr)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72711" name="TextBox 30"/>
          <p:cNvSpPr txBox="1">
            <a:spLocks noChangeArrowheads="1"/>
          </p:cNvSpPr>
          <p:nvPr/>
        </p:nvSpPr>
        <p:spPr bwMode="auto">
          <a:xfrm>
            <a:off x="2500313" y="1285875"/>
            <a:ext cx="62150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G. Charpak vyvinul mnohovláknový detektor</a:t>
            </a:r>
          </a:p>
          <a:p>
            <a:pPr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Anóda bola nahradená množstvom paralelných vlákien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 získali sme tak vlastne „mnoho detektorov v jednom“, pretože signál z každého vlákna môže byť meraný samostatne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Fyzikom sa otvorila cesta na meranie dráh častic s vysokou presnosťou	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>
                <a:latin typeface="Calibri" pitchFamily="34" charset="0"/>
              </a:rPr>
              <a:t>Lekári (ale aj colníci) získali nástroj na presné zobrazovanie </a:t>
            </a:r>
          </a:p>
        </p:txBody>
      </p:sp>
      <p:pic>
        <p:nvPicPr>
          <p:cNvPr id="727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919663"/>
            <a:ext cx="2849563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4" descr="D:\Lecture\Gasdetector\MWP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571625"/>
            <a:ext cx="5562600" cy="44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TextBox 3"/>
          <p:cNvSpPr txBox="1">
            <a:spLocks noChangeArrowheads="1"/>
          </p:cNvSpPr>
          <p:nvPr/>
        </p:nvSpPr>
        <p:spPr bwMode="auto">
          <a:xfrm>
            <a:off x="857250" y="1143000"/>
            <a:ext cx="4603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>
                <a:latin typeface="Calibri" pitchFamily="34" charset="0"/>
              </a:rPr>
              <a:t>Mnohovláknová proporcionálna komora (1970)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Aplikácia mnohovláknovej komory na colnici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5700721" cy="3812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9022023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... alebo v medicíne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3200400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11476"/>
            <a:ext cx="2857500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49487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... a samozrejme v fyzike</a:t>
            </a:r>
            <a:endParaRPr lang="en-US" dirty="0"/>
          </a:p>
        </p:txBody>
      </p:sp>
      <p:pic>
        <p:nvPicPr>
          <p:cNvPr id="3" name="Picture 2" descr="cent-full-pers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5231879" cy="4350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14557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altLang="en-US"/>
              <a:t>Time Projection Chamber (TPC)</a:t>
            </a:r>
            <a:endParaRPr lang="en-US" altLang="en-US"/>
          </a:p>
        </p:txBody>
      </p:sp>
      <p:pic>
        <p:nvPicPr>
          <p:cNvPr id="74755" name="Picture 1" descr="kine_hi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063"/>
            <a:ext cx="4214813" cy="354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6" name="Picture 2" descr="cent-full-pers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43063"/>
            <a:ext cx="42957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128258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altLang="en-US"/>
              <a:t>TPC</a:t>
            </a:r>
            <a:endParaRPr lang="en-US" altLang="en-US"/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k-SK" altLang="en-US"/>
              <a:t>TPC je „kráľovná“ medzi plynovými detektormi</a:t>
            </a:r>
          </a:p>
          <a:p>
            <a:pPr eaLnBrk="1" hangingPunct="1"/>
            <a:r>
              <a:rPr lang="sk-SK" altLang="en-US"/>
              <a:t>TPC poskytuje trojrozmernú informáciu o dráhe častice</a:t>
            </a:r>
          </a:p>
          <a:p>
            <a:pPr eaLnBrk="1" hangingPunct="1"/>
            <a:r>
              <a:rPr lang="sk-SK" altLang="en-US"/>
              <a:t>V TPC je skombinovaných viacero techník</a:t>
            </a:r>
          </a:p>
          <a:p>
            <a:pPr eaLnBrk="1" hangingPunct="1"/>
            <a:endParaRPr lang="en-US" altLang="en-US"/>
          </a:p>
        </p:txBody>
      </p:sp>
      <p:pic>
        <p:nvPicPr>
          <p:cNvPr id="75780" name="Picture 2" descr="http://sundh99.cern.ch/cgi-bin/jpeg.getimg.sh?i=/archive/electronic/cern/others/PHO/photo-bul//bul-pho-2006-015.jpg&amp;s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786188"/>
            <a:ext cx="306705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006519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altLang="en-US"/>
              <a:t>Princíp činnost TPC</a:t>
            </a:r>
            <a:endParaRPr lang="en-US" altLang="en-US"/>
          </a:p>
        </p:txBody>
      </p:sp>
      <p:sp>
        <p:nvSpPr>
          <p:cNvPr id="69" name="Content Placeholder 68"/>
          <p:cNvSpPr>
            <a:spLocks noGrp="1"/>
          </p:cNvSpPr>
          <p:nvPr>
            <p:ph idx="1"/>
          </p:nvPr>
        </p:nvSpPr>
        <p:spPr>
          <a:xfrm>
            <a:off x="428625" y="4429125"/>
            <a:ext cx="8229600" cy="24288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dirty="0"/>
              <a:t>Ionizácia prebieha v driftovom priestore TPC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k-SK" dirty="0"/>
              <a:t>Elektróny driftujú k čítacím detektorom umiestneným na konci TPC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k-SK" dirty="0"/>
              <a:t>Elektrické pole je zvolené tak, aby nedochádzalo k rekombinácii ale ani k multiplikácii náboja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k-SK" dirty="0"/>
              <a:t>Presnosť určenia polohy častice býva na úrovni 0.5 mm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k-SK" dirty="0"/>
              <a:t>Rýchlosť TPC býva určená rýchlosťou driftu a je na úrovni 100</a:t>
            </a:r>
            <a:r>
              <a:rPr lang="el-GR" dirty="0"/>
              <a:t>μ</a:t>
            </a:r>
            <a:r>
              <a:rPr lang="sk-SK" dirty="0"/>
              <a:t>s</a:t>
            </a:r>
            <a:endParaRPr lang="en-US" dirty="0"/>
          </a:p>
        </p:txBody>
      </p:sp>
      <p:grpSp>
        <p:nvGrpSpPr>
          <p:cNvPr id="2" name="Group 79"/>
          <p:cNvGrpSpPr>
            <a:grpSpLocks/>
          </p:cNvGrpSpPr>
          <p:nvPr/>
        </p:nvGrpSpPr>
        <p:grpSpPr bwMode="auto">
          <a:xfrm>
            <a:off x="714375" y="714375"/>
            <a:ext cx="8072438" cy="3429000"/>
            <a:chOff x="1056" y="912"/>
            <a:chExt cx="4671" cy="2160"/>
          </a:xfrm>
        </p:grpSpPr>
        <p:grpSp>
          <p:nvGrpSpPr>
            <p:cNvPr id="76835" name="Group 61"/>
            <p:cNvGrpSpPr>
              <a:grpSpLocks/>
            </p:cNvGrpSpPr>
            <p:nvPr/>
          </p:nvGrpSpPr>
          <p:grpSpPr bwMode="auto">
            <a:xfrm>
              <a:off x="1056" y="912"/>
              <a:ext cx="3120" cy="2160"/>
              <a:chOff x="1056" y="912"/>
              <a:chExt cx="3120" cy="2160"/>
            </a:xfrm>
          </p:grpSpPr>
          <p:grpSp>
            <p:nvGrpSpPr>
              <p:cNvPr id="76865" name="Group 27"/>
              <p:cNvGrpSpPr>
                <a:grpSpLocks/>
              </p:cNvGrpSpPr>
              <p:nvPr/>
            </p:nvGrpSpPr>
            <p:grpSpPr bwMode="auto">
              <a:xfrm>
                <a:off x="1056" y="912"/>
                <a:ext cx="3120" cy="2160"/>
                <a:chOff x="1776" y="1296"/>
                <a:chExt cx="1776" cy="1008"/>
              </a:xfrm>
            </p:grpSpPr>
            <p:sp>
              <p:nvSpPr>
                <p:cNvPr id="76867" name="Oval 4"/>
                <p:cNvSpPr>
                  <a:spLocks noChangeArrowheads="1"/>
                </p:cNvSpPr>
                <p:nvPr/>
              </p:nvSpPr>
              <p:spPr bwMode="auto">
                <a:xfrm>
                  <a:off x="1776" y="1584"/>
                  <a:ext cx="288" cy="72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endParaRPr lang="en-US" altLang="en-US">
                    <a:latin typeface="Calibri" pitchFamily="34" charset="0"/>
                  </a:endParaRPr>
                </a:p>
              </p:txBody>
            </p:sp>
            <p:sp>
              <p:nvSpPr>
                <p:cNvPr id="76868" name="Oval 5"/>
                <p:cNvSpPr>
                  <a:spLocks noChangeArrowheads="1"/>
                </p:cNvSpPr>
                <p:nvPr/>
              </p:nvSpPr>
              <p:spPr bwMode="auto">
                <a:xfrm>
                  <a:off x="3264" y="1296"/>
                  <a:ext cx="288" cy="72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endParaRPr lang="en-US" altLang="en-US">
                    <a:latin typeface="Calibri" pitchFamily="34" charset="0"/>
                  </a:endParaRPr>
                </a:p>
              </p:txBody>
            </p:sp>
            <p:sp>
              <p:nvSpPr>
                <p:cNvPr id="76869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1920" y="2016"/>
                  <a:ext cx="1488" cy="2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5" name="Text Box 23"/>
              <p:cNvSpPr txBox="1">
                <a:spLocks noChangeArrowheads="1"/>
              </p:cNvSpPr>
              <p:nvPr/>
            </p:nvSpPr>
            <p:spPr bwMode="auto">
              <a:xfrm rot="20835113">
                <a:off x="1591" y="2591"/>
                <a:ext cx="1022" cy="213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sk-SK" sz="1600" dirty="0"/>
                  <a:t>Driftový priestor</a:t>
                </a:r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76836" name="Group 71"/>
            <p:cNvGrpSpPr>
              <a:grpSpLocks/>
            </p:cNvGrpSpPr>
            <p:nvPr/>
          </p:nvGrpSpPr>
          <p:grpSpPr bwMode="auto">
            <a:xfrm>
              <a:off x="1296" y="912"/>
              <a:ext cx="4431" cy="1536"/>
              <a:chOff x="1296" y="912"/>
              <a:chExt cx="4431" cy="1536"/>
            </a:xfrm>
          </p:grpSpPr>
          <p:grpSp>
            <p:nvGrpSpPr>
              <p:cNvPr id="76837" name="Group 62"/>
              <p:cNvGrpSpPr>
                <a:grpSpLocks/>
              </p:cNvGrpSpPr>
              <p:nvPr/>
            </p:nvGrpSpPr>
            <p:grpSpPr bwMode="auto">
              <a:xfrm>
                <a:off x="1296" y="912"/>
                <a:ext cx="4431" cy="1536"/>
                <a:chOff x="1296" y="912"/>
                <a:chExt cx="4431" cy="1536"/>
              </a:xfrm>
            </p:grpSpPr>
            <p:sp>
              <p:nvSpPr>
                <p:cNvPr id="76847" name="Text Box 21"/>
                <p:cNvSpPr txBox="1">
                  <a:spLocks noChangeArrowheads="1"/>
                </p:cNvSpPr>
                <p:nvPr/>
              </p:nvSpPr>
              <p:spPr bwMode="auto">
                <a:xfrm rot="-7707">
                  <a:off x="4280" y="2113"/>
                  <a:ext cx="1034" cy="213"/>
                </a:xfrm>
                <a:prstGeom prst="rect">
                  <a:avLst/>
                </a:prstGeom>
                <a:solidFill>
                  <a:srgbClr val="FFFF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sk-SK" altLang="en-US" sz="1600">
                      <a:solidFill>
                        <a:srgbClr val="FF0066"/>
                      </a:solidFill>
                      <a:latin typeface="Calibri" pitchFamily="34" charset="0"/>
                    </a:rPr>
                    <a:t>Anódové vlákna</a:t>
                  </a:r>
                  <a:endParaRPr lang="en-US" altLang="en-US">
                    <a:latin typeface="Calibri" pitchFamily="34" charset="0"/>
                  </a:endParaRPr>
                </a:p>
              </p:txBody>
            </p:sp>
            <p:grpSp>
              <p:nvGrpSpPr>
                <p:cNvPr id="76848" name="Group 60"/>
                <p:cNvGrpSpPr>
                  <a:grpSpLocks/>
                </p:cNvGrpSpPr>
                <p:nvPr/>
              </p:nvGrpSpPr>
              <p:grpSpPr bwMode="auto">
                <a:xfrm>
                  <a:off x="1296" y="912"/>
                  <a:ext cx="2880" cy="1536"/>
                  <a:chOff x="1296" y="912"/>
                  <a:chExt cx="2880" cy="1536"/>
                </a:xfrm>
              </p:grpSpPr>
              <p:sp>
                <p:nvSpPr>
                  <p:cNvPr id="76852" name="Line 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96" y="912"/>
                    <a:ext cx="2640" cy="62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6853" name="Arc 9"/>
                  <p:cNvSpPr>
                    <a:spLocks/>
                  </p:cNvSpPr>
                  <p:nvPr/>
                </p:nvSpPr>
                <p:spPr bwMode="auto">
                  <a:xfrm>
                    <a:off x="3936" y="912"/>
                    <a:ext cx="240" cy="1536"/>
                  </a:xfrm>
                  <a:custGeom>
                    <a:avLst/>
                    <a:gdLst>
                      <a:gd name="T0" fmla="*/ 0 w 21763"/>
                      <a:gd name="T1" fmla="*/ 0 h 43200"/>
                      <a:gd name="T2" fmla="*/ 0 w 21763"/>
                      <a:gd name="T3" fmla="*/ 0 h 43200"/>
                      <a:gd name="T4" fmla="*/ 0 w 21763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1763"/>
                      <a:gd name="T10" fmla="*/ 0 h 43200"/>
                      <a:gd name="T11" fmla="*/ 21763 w 21763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63" h="43200" fill="none" extrusionOk="0">
                        <a:moveTo>
                          <a:pt x="162" y="0"/>
                        </a:moveTo>
                        <a:cubicBezTo>
                          <a:pt x="12092" y="0"/>
                          <a:pt x="21763" y="9670"/>
                          <a:pt x="21763" y="21600"/>
                        </a:cubicBezTo>
                        <a:cubicBezTo>
                          <a:pt x="21763" y="33529"/>
                          <a:pt x="12092" y="43200"/>
                          <a:pt x="163" y="43200"/>
                        </a:cubicBezTo>
                        <a:cubicBezTo>
                          <a:pt x="108" y="43200"/>
                          <a:pt x="54" y="43199"/>
                          <a:pt x="-1" y="43199"/>
                        </a:cubicBezTo>
                      </a:path>
                      <a:path w="21763" h="43200" stroke="0" extrusionOk="0">
                        <a:moveTo>
                          <a:pt x="162" y="0"/>
                        </a:moveTo>
                        <a:cubicBezTo>
                          <a:pt x="12092" y="0"/>
                          <a:pt x="21763" y="9670"/>
                          <a:pt x="21763" y="21600"/>
                        </a:cubicBezTo>
                        <a:cubicBezTo>
                          <a:pt x="21763" y="33529"/>
                          <a:pt x="12092" y="43200"/>
                          <a:pt x="163" y="43200"/>
                        </a:cubicBezTo>
                        <a:cubicBezTo>
                          <a:pt x="108" y="43200"/>
                          <a:pt x="54" y="43199"/>
                          <a:pt x="-1" y="43199"/>
                        </a:cubicBezTo>
                        <a:lnTo>
                          <a:pt x="163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eaLnBrk="1" hangingPunct="1"/>
                    <a:endParaRPr lang="en-US" alt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76854" name="AutoShape 28"/>
                  <p:cNvSpPr>
                    <a:spLocks noChangeArrowheads="1"/>
                  </p:cNvSpPr>
                  <p:nvPr/>
                </p:nvSpPr>
                <p:spPr bwMode="auto">
                  <a:xfrm rot="23449">
                    <a:off x="3792" y="1152"/>
                    <a:ext cx="144" cy="9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eaLnBrk="1" hangingPunct="1"/>
                    <a:endParaRPr lang="en-US" alt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76855" name="AutoShape 29"/>
                  <p:cNvSpPr>
                    <a:spLocks noChangeArrowheads="1"/>
                  </p:cNvSpPr>
                  <p:nvPr/>
                </p:nvSpPr>
                <p:spPr bwMode="auto">
                  <a:xfrm rot="2988000">
                    <a:off x="3936" y="1200"/>
                    <a:ext cx="144" cy="9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eaLnBrk="1" hangingPunct="1"/>
                    <a:endParaRPr lang="en-US" alt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76856" name="AutoShape 30"/>
                  <p:cNvSpPr>
                    <a:spLocks noChangeArrowheads="1"/>
                  </p:cNvSpPr>
                  <p:nvPr/>
                </p:nvSpPr>
                <p:spPr bwMode="auto">
                  <a:xfrm rot="4746489">
                    <a:off x="4008" y="1320"/>
                    <a:ext cx="144" cy="9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eaLnBrk="1" hangingPunct="1"/>
                    <a:endParaRPr lang="en-US" alt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76857" name="AutoShape 31"/>
                  <p:cNvSpPr>
                    <a:spLocks noChangeArrowheads="1"/>
                  </p:cNvSpPr>
                  <p:nvPr/>
                </p:nvSpPr>
                <p:spPr bwMode="auto">
                  <a:xfrm rot="5380638">
                    <a:off x="4008" y="1464"/>
                    <a:ext cx="144" cy="9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eaLnBrk="1" hangingPunct="1"/>
                    <a:endParaRPr lang="en-US" alt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76858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1056"/>
                    <a:ext cx="0" cy="12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6859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008"/>
                    <a:ext cx="0" cy="13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6860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1008"/>
                    <a:ext cx="0" cy="139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6861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960"/>
                    <a:ext cx="0" cy="14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6862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1152"/>
                    <a:ext cx="0" cy="12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6863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056"/>
                    <a:ext cx="0" cy="12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6864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1200"/>
                    <a:ext cx="0" cy="105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76849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4176" y="1200"/>
                  <a:ext cx="240" cy="4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4502" y="981"/>
                  <a:ext cx="1225" cy="582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chemeClr val="bg2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sk-SK" dirty="0">
                      <a:latin typeface="Tahoma" pitchFamily="34" charset="0"/>
                    </a:rPr>
                    <a:t>Vláknová proporcionálna</a:t>
                  </a: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sk-SK" dirty="0">
                      <a:latin typeface="Tahoma" pitchFamily="34" charset="0"/>
                    </a:rPr>
                    <a:t>komora</a:t>
                  </a:r>
                  <a:endParaRPr lang="en-US" dirty="0">
                    <a:latin typeface="+mn-lt"/>
                  </a:endParaRPr>
                </a:p>
              </p:txBody>
            </p:sp>
            <p:sp>
              <p:nvSpPr>
                <p:cNvPr id="76851" name="Line 42"/>
                <p:cNvSpPr>
                  <a:spLocks noChangeShapeType="1"/>
                </p:cNvSpPr>
                <p:nvPr/>
              </p:nvSpPr>
              <p:spPr bwMode="auto">
                <a:xfrm flipH="1" flipV="1">
                  <a:off x="3984" y="2160"/>
                  <a:ext cx="24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6838" name="Group 58"/>
              <p:cNvGrpSpPr>
                <a:grpSpLocks/>
              </p:cNvGrpSpPr>
              <p:nvPr/>
            </p:nvGrpSpPr>
            <p:grpSpPr bwMode="auto">
              <a:xfrm>
                <a:off x="2736" y="1125"/>
                <a:ext cx="816" cy="219"/>
                <a:chOff x="2736" y="1125"/>
                <a:chExt cx="816" cy="219"/>
              </a:xfrm>
            </p:grpSpPr>
            <p:sp>
              <p:nvSpPr>
                <p:cNvPr id="76843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2736" y="1152"/>
                  <a:ext cx="816" cy="192"/>
                </a:xfrm>
                <a:prstGeom prst="line">
                  <a:avLst/>
                </a:prstGeom>
                <a:noFill/>
                <a:ln w="9525">
                  <a:solidFill>
                    <a:srgbClr val="FF0066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76844" name="Group 53"/>
                <p:cNvGrpSpPr>
                  <a:grpSpLocks/>
                </p:cNvGrpSpPr>
                <p:nvPr/>
              </p:nvGrpSpPr>
              <p:grpSpPr bwMode="auto">
                <a:xfrm>
                  <a:off x="3014" y="1125"/>
                  <a:ext cx="180" cy="173"/>
                  <a:chOff x="3014" y="1125"/>
                  <a:chExt cx="180" cy="173"/>
                </a:xfrm>
              </p:grpSpPr>
              <p:sp>
                <p:nvSpPr>
                  <p:cNvPr id="76845" name="Text Box 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4" y="1125"/>
                    <a:ext cx="180" cy="17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1200">
                        <a:solidFill>
                          <a:srgbClr val="FF0066"/>
                        </a:solidFill>
                        <a:latin typeface="Calibri" pitchFamily="34" charset="0"/>
                      </a:rPr>
                      <a:t>E</a:t>
                    </a:r>
                    <a:endParaRPr lang="en-US" alt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7684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072" y="1152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66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6839" name="Group 57"/>
              <p:cNvGrpSpPr>
                <a:grpSpLocks/>
              </p:cNvGrpSpPr>
              <p:nvPr/>
            </p:nvGrpSpPr>
            <p:grpSpPr bwMode="auto">
              <a:xfrm>
                <a:off x="2832" y="1296"/>
                <a:ext cx="624" cy="240"/>
                <a:chOff x="2832" y="1296"/>
                <a:chExt cx="624" cy="240"/>
              </a:xfrm>
            </p:grpSpPr>
            <p:sp>
              <p:nvSpPr>
                <p:cNvPr id="76840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2832" y="1392"/>
                  <a:ext cx="624" cy="144"/>
                </a:xfrm>
                <a:prstGeom prst="line">
                  <a:avLst/>
                </a:prstGeom>
                <a:noFill/>
                <a:ln w="9525">
                  <a:solidFill>
                    <a:srgbClr val="3399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6841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3072" y="1296"/>
                  <a:ext cx="185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1200">
                      <a:solidFill>
                        <a:srgbClr val="3399FF"/>
                      </a:solidFill>
                      <a:latin typeface="Calibri" pitchFamily="34" charset="0"/>
                    </a:rPr>
                    <a:t>B</a:t>
                  </a:r>
                  <a:endParaRPr lang="en-US" altLang="en-US">
                    <a:latin typeface="Calibri" pitchFamily="34" charset="0"/>
                  </a:endParaRPr>
                </a:p>
              </p:txBody>
            </p:sp>
            <p:sp>
              <p:nvSpPr>
                <p:cNvPr id="76842" name="Line 56"/>
                <p:cNvSpPr>
                  <a:spLocks noChangeShapeType="1"/>
                </p:cNvSpPr>
                <p:nvPr/>
              </p:nvSpPr>
              <p:spPr bwMode="auto">
                <a:xfrm>
                  <a:off x="3130" y="1323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rgbClr val="3399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9" name="Text Box 63"/>
          <p:cNvSpPr txBox="1">
            <a:spLocks noChangeArrowheads="1"/>
          </p:cNvSpPr>
          <p:nvPr/>
        </p:nvSpPr>
        <p:spPr bwMode="auto">
          <a:xfrm>
            <a:off x="4648200" y="2238375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CC"/>
                </a:solidFill>
                <a:latin typeface="Calibri" pitchFamily="34" charset="0"/>
              </a:rPr>
              <a:t>-</a:t>
            </a:r>
            <a:endParaRPr lang="en-US" altLang="en-US">
              <a:latin typeface="Calibri" pitchFamily="34" charset="0"/>
            </a:endParaRPr>
          </a:p>
        </p:txBody>
      </p:sp>
      <p:sp>
        <p:nvSpPr>
          <p:cNvPr id="40" name="Text Box 64"/>
          <p:cNvSpPr txBox="1">
            <a:spLocks noChangeArrowheads="1"/>
          </p:cNvSpPr>
          <p:nvPr/>
        </p:nvSpPr>
        <p:spPr bwMode="auto">
          <a:xfrm>
            <a:off x="5029200" y="2085975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CC"/>
                </a:solidFill>
                <a:latin typeface="Calibri" pitchFamily="34" charset="0"/>
              </a:rPr>
              <a:t>-</a:t>
            </a:r>
            <a:endParaRPr lang="en-US" altLang="en-US">
              <a:latin typeface="Calibri" pitchFamily="34" charset="0"/>
            </a:endParaRPr>
          </a:p>
        </p:txBody>
      </p:sp>
      <p:sp>
        <p:nvSpPr>
          <p:cNvPr id="41" name="Text Box 65"/>
          <p:cNvSpPr txBox="1">
            <a:spLocks noChangeArrowheads="1"/>
          </p:cNvSpPr>
          <p:nvPr/>
        </p:nvSpPr>
        <p:spPr bwMode="auto">
          <a:xfrm>
            <a:off x="4800600" y="2162175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CC"/>
                </a:solidFill>
                <a:latin typeface="Calibri" pitchFamily="34" charset="0"/>
              </a:rPr>
              <a:t>-</a:t>
            </a:r>
            <a:endParaRPr lang="en-US" altLang="en-US">
              <a:latin typeface="Calibri" pitchFamily="34" charset="0"/>
            </a:endParaRPr>
          </a:p>
        </p:txBody>
      </p:sp>
      <p:sp>
        <p:nvSpPr>
          <p:cNvPr id="42" name="Text Box 66"/>
          <p:cNvSpPr txBox="1">
            <a:spLocks noChangeArrowheads="1"/>
          </p:cNvSpPr>
          <p:nvPr/>
        </p:nvSpPr>
        <p:spPr bwMode="auto">
          <a:xfrm>
            <a:off x="5257800" y="2009775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CC"/>
                </a:solidFill>
                <a:latin typeface="Calibri" pitchFamily="34" charset="0"/>
              </a:rPr>
              <a:t>-</a:t>
            </a:r>
            <a:endParaRPr lang="en-US" altLang="en-US">
              <a:latin typeface="Calibri" pitchFamily="34" charset="0"/>
            </a:endParaRPr>
          </a:p>
        </p:txBody>
      </p:sp>
      <p:sp>
        <p:nvSpPr>
          <p:cNvPr id="43" name="Text Box 67"/>
          <p:cNvSpPr txBox="1">
            <a:spLocks noChangeArrowheads="1"/>
          </p:cNvSpPr>
          <p:nvPr/>
        </p:nvSpPr>
        <p:spPr bwMode="auto">
          <a:xfrm>
            <a:off x="5486400" y="1933575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CC"/>
                </a:solidFill>
                <a:latin typeface="Calibri" pitchFamily="34" charset="0"/>
              </a:rPr>
              <a:t>-</a:t>
            </a:r>
            <a:endParaRPr lang="en-US" altLang="en-US">
              <a:latin typeface="Calibri" pitchFamily="34" charset="0"/>
            </a:endParaRPr>
          </a:p>
        </p:txBody>
      </p:sp>
      <p:sp>
        <p:nvSpPr>
          <p:cNvPr id="44" name="Text Box 68"/>
          <p:cNvSpPr txBox="1">
            <a:spLocks noChangeArrowheads="1"/>
          </p:cNvSpPr>
          <p:nvPr/>
        </p:nvSpPr>
        <p:spPr bwMode="auto">
          <a:xfrm>
            <a:off x="5715000" y="1857375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CC"/>
                </a:solidFill>
                <a:latin typeface="Calibri" pitchFamily="34" charset="0"/>
              </a:rPr>
              <a:t>-</a:t>
            </a:r>
            <a:endParaRPr lang="en-US" altLang="en-US">
              <a:latin typeface="Calibri" pitchFamily="34" charset="0"/>
            </a:endParaRPr>
          </a:p>
        </p:txBody>
      </p:sp>
      <p:sp>
        <p:nvSpPr>
          <p:cNvPr id="45" name="Text Box 69"/>
          <p:cNvSpPr txBox="1">
            <a:spLocks noChangeArrowheads="1"/>
          </p:cNvSpPr>
          <p:nvPr/>
        </p:nvSpPr>
        <p:spPr bwMode="auto">
          <a:xfrm>
            <a:off x="5943600" y="1781175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CC"/>
                </a:solidFill>
                <a:latin typeface="Calibri" pitchFamily="34" charset="0"/>
              </a:rPr>
              <a:t>-</a:t>
            </a:r>
            <a:endParaRPr lang="en-US" altLang="en-US">
              <a:latin typeface="Calibri" pitchFamily="34" charset="0"/>
            </a:endParaRPr>
          </a:p>
        </p:txBody>
      </p:sp>
      <p:sp>
        <p:nvSpPr>
          <p:cNvPr id="76812" name="Line 83"/>
          <p:cNvSpPr>
            <a:spLocks noChangeShapeType="1"/>
          </p:cNvSpPr>
          <p:nvPr/>
        </p:nvSpPr>
        <p:spPr bwMode="auto">
          <a:xfrm flipV="1">
            <a:off x="4343400" y="5186363"/>
            <a:ext cx="0" cy="152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76813" name="Group 78"/>
          <p:cNvGrpSpPr>
            <a:grpSpLocks/>
          </p:cNvGrpSpPr>
          <p:nvPr/>
        </p:nvGrpSpPr>
        <p:grpSpPr bwMode="auto">
          <a:xfrm>
            <a:off x="1857375" y="1333500"/>
            <a:ext cx="3733800" cy="2590800"/>
            <a:chOff x="1200" y="1344"/>
            <a:chExt cx="2352" cy="1632"/>
          </a:xfrm>
        </p:grpSpPr>
        <p:grpSp>
          <p:nvGrpSpPr>
            <p:cNvPr id="76820" name="Group 59"/>
            <p:cNvGrpSpPr>
              <a:grpSpLocks/>
            </p:cNvGrpSpPr>
            <p:nvPr/>
          </p:nvGrpSpPr>
          <p:grpSpPr bwMode="auto">
            <a:xfrm>
              <a:off x="1200" y="1344"/>
              <a:ext cx="2352" cy="1632"/>
              <a:chOff x="1200" y="1344"/>
              <a:chExt cx="2352" cy="1632"/>
            </a:xfrm>
          </p:grpSpPr>
          <p:sp>
            <p:nvSpPr>
              <p:cNvPr id="76827" name="Freeform 25"/>
              <p:cNvSpPr>
                <a:spLocks/>
              </p:cNvSpPr>
              <p:nvPr/>
            </p:nvSpPr>
            <p:spPr bwMode="auto">
              <a:xfrm>
                <a:off x="1200" y="1344"/>
                <a:ext cx="2256" cy="1536"/>
              </a:xfrm>
              <a:custGeom>
                <a:avLst/>
                <a:gdLst>
                  <a:gd name="T0" fmla="*/ 0 w 2064"/>
                  <a:gd name="T1" fmla="*/ 0 h 1104"/>
                  <a:gd name="T2" fmla="*/ 850 w 2064"/>
                  <a:gd name="T3" fmla="*/ 480 h 1104"/>
                  <a:gd name="T4" fmla="*/ 1723 w 2064"/>
                  <a:gd name="T5" fmla="*/ 1503 h 1104"/>
                  <a:gd name="T6" fmla="*/ 2470 w 2064"/>
                  <a:gd name="T7" fmla="*/ 3254 h 1104"/>
                  <a:gd name="T8" fmla="*/ 3220 w 2064"/>
                  <a:gd name="T9" fmla="*/ 5754 h 1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4"/>
                  <a:gd name="T16" fmla="*/ 0 h 1104"/>
                  <a:gd name="T17" fmla="*/ 2064 w 2064"/>
                  <a:gd name="T18" fmla="*/ 1104 h 1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4" h="1104">
                    <a:moveTo>
                      <a:pt x="0" y="0"/>
                    </a:moveTo>
                    <a:cubicBezTo>
                      <a:pt x="91" y="15"/>
                      <a:pt x="361" y="44"/>
                      <a:pt x="545" y="92"/>
                    </a:cubicBezTo>
                    <a:cubicBezTo>
                      <a:pt x="729" y="140"/>
                      <a:pt x="931" y="199"/>
                      <a:pt x="1104" y="288"/>
                    </a:cubicBezTo>
                    <a:cubicBezTo>
                      <a:pt x="1277" y="377"/>
                      <a:pt x="1424" y="488"/>
                      <a:pt x="1584" y="624"/>
                    </a:cubicBezTo>
                    <a:cubicBezTo>
                      <a:pt x="1744" y="760"/>
                      <a:pt x="1904" y="932"/>
                      <a:pt x="2064" y="1104"/>
                    </a:cubicBezTo>
                  </a:path>
                </a:pathLst>
              </a:custGeom>
              <a:noFill/>
              <a:ln w="28575">
                <a:solidFill>
                  <a:schemeClr val="accent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Calibri" pitchFamily="34" charset="0"/>
                </a:endParaRPr>
              </a:p>
            </p:txBody>
          </p:sp>
          <p:sp>
            <p:nvSpPr>
              <p:cNvPr id="76828" name="Oval 26"/>
              <p:cNvSpPr>
                <a:spLocks noChangeArrowheads="1"/>
              </p:cNvSpPr>
              <p:nvPr/>
            </p:nvSpPr>
            <p:spPr bwMode="auto">
              <a:xfrm>
                <a:off x="3456" y="2880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Calibri" pitchFamily="34" charset="0"/>
                </a:endParaRPr>
              </a:p>
            </p:txBody>
          </p:sp>
          <p:sp>
            <p:nvSpPr>
              <p:cNvPr id="76829" name="Text Box 43"/>
              <p:cNvSpPr txBox="1">
                <a:spLocks noChangeArrowheads="1"/>
              </p:cNvSpPr>
              <p:nvPr/>
            </p:nvSpPr>
            <p:spPr bwMode="auto">
              <a:xfrm>
                <a:off x="2064" y="139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solidFill>
                      <a:srgbClr val="0000CC"/>
                    </a:solidFill>
                    <a:latin typeface="Calibri" pitchFamily="34" charset="0"/>
                  </a:rPr>
                  <a:t>-</a:t>
                </a:r>
                <a:endParaRPr lang="en-US" altLang="en-US">
                  <a:latin typeface="Calibri" pitchFamily="34" charset="0"/>
                </a:endParaRPr>
              </a:p>
            </p:txBody>
          </p:sp>
          <p:sp>
            <p:nvSpPr>
              <p:cNvPr id="76830" name="Text Box 44"/>
              <p:cNvSpPr txBox="1">
                <a:spLocks noChangeArrowheads="1"/>
              </p:cNvSpPr>
              <p:nvPr/>
            </p:nvSpPr>
            <p:spPr bwMode="auto">
              <a:xfrm>
                <a:off x="2304" y="1488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solidFill>
                      <a:srgbClr val="0000CC"/>
                    </a:solidFill>
                    <a:latin typeface="Calibri" pitchFamily="34" charset="0"/>
                  </a:rPr>
                  <a:t>-</a:t>
                </a:r>
                <a:endParaRPr lang="en-US" altLang="en-US">
                  <a:latin typeface="Calibri" pitchFamily="34" charset="0"/>
                </a:endParaRPr>
              </a:p>
            </p:txBody>
          </p:sp>
          <p:sp>
            <p:nvSpPr>
              <p:cNvPr id="76831" name="Text Box 45"/>
              <p:cNvSpPr txBox="1">
                <a:spLocks noChangeArrowheads="1"/>
              </p:cNvSpPr>
              <p:nvPr/>
            </p:nvSpPr>
            <p:spPr bwMode="auto">
              <a:xfrm>
                <a:off x="2496" y="163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solidFill>
                      <a:srgbClr val="0000CC"/>
                    </a:solidFill>
                    <a:latin typeface="Calibri" pitchFamily="34" charset="0"/>
                  </a:rPr>
                  <a:t>-</a:t>
                </a:r>
                <a:endParaRPr lang="en-US" altLang="en-US">
                  <a:latin typeface="Calibri" pitchFamily="34" charset="0"/>
                </a:endParaRPr>
              </a:p>
            </p:txBody>
          </p:sp>
          <p:sp>
            <p:nvSpPr>
              <p:cNvPr id="76832" name="Text Box 46"/>
              <p:cNvSpPr txBox="1">
                <a:spLocks noChangeArrowheads="1"/>
              </p:cNvSpPr>
              <p:nvPr/>
            </p:nvSpPr>
            <p:spPr bwMode="auto">
              <a:xfrm>
                <a:off x="2688" y="1776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solidFill>
                      <a:srgbClr val="0000CC"/>
                    </a:solidFill>
                    <a:latin typeface="Calibri" pitchFamily="34" charset="0"/>
                  </a:rPr>
                  <a:t>-</a:t>
                </a:r>
                <a:endParaRPr lang="en-US" altLang="en-US">
                  <a:latin typeface="Calibri" pitchFamily="34" charset="0"/>
                </a:endParaRPr>
              </a:p>
            </p:txBody>
          </p:sp>
          <p:sp>
            <p:nvSpPr>
              <p:cNvPr id="76833" name="Text Box 47"/>
              <p:cNvSpPr txBox="1">
                <a:spLocks noChangeArrowheads="1"/>
              </p:cNvSpPr>
              <p:nvPr/>
            </p:nvSpPr>
            <p:spPr bwMode="auto">
              <a:xfrm>
                <a:off x="2976" y="211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solidFill>
                      <a:srgbClr val="0000CC"/>
                    </a:solidFill>
                    <a:latin typeface="Calibri" pitchFamily="34" charset="0"/>
                  </a:rPr>
                  <a:t>-</a:t>
                </a:r>
                <a:endParaRPr lang="en-US" altLang="en-US">
                  <a:latin typeface="Calibri" pitchFamily="34" charset="0"/>
                </a:endParaRPr>
              </a:p>
            </p:txBody>
          </p:sp>
          <p:sp>
            <p:nvSpPr>
              <p:cNvPr id="76834" name="Text Box 48"/>
              <p:cNvSpPr txBox="1">
                <a:spLocks noChangeArrowheads="1"/>
              </p:cNvSpPr>
              <p:nvPr/>
            </p:nvSpPr>
            <p:spPr bwMode="auto">
              <a:xfrm>
                <a:off x="2832" y="1968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solidFill>
                      <a:srgbClr val="0000CC"/>
                    </a:solidFill>
                    <a:latin typeface="Calibri" pitchFamily="34" charset="0"/>
                  </a:rPr>
                  <a:t>-</a:t>
                </a:r>
                <a:endParaRPr lang="en-US" altLang="en-US">
                  <a:latin typeface="Calibri" pitchFamily="34" charset="0"/>
                </a:endParaRPr>
              </a:p>
            </p:txBody>
          </p:sp>
        </p:grpSp>
        <p:sp>
          <p:nvSpPr>
            <p:cNvPr id="76821" name="Text Box 72"/>
            <p:cNvSpPr txBox="1">
              <a:spLocks noChangeArrowheads="1"/>
            </p:cNvSpPr>
            <p:nvPr/>
          </p:nvSpPr>
          <p:spPr bwMode="auto">
            <a:xfrm>
              <a:off x="2016" y="1536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600">
                  <a:solidFill>
                    <a:srgbClr val="FF0066"/>
                  </a:solidFill>
                  <a:latin typeface="Calibri" pitchFamily="34" charset="0"/>
                </a:rPr>
                <a:t>+</a:t>
              </a:r>
              <a:endParaRPr lang="en-US" altLang="en-US">
                <a:latin typeface="Calibri" pitchFamily="34" charset="0"/>
              </a:endParaRPr>
            </a:p>
          </p:txBody>
        </p:sp>
        <p:sp>
          <p:nvSpPr>
            <p:cNvPr id="76822" name="Text Box 73"/>
            <p:cNvSpPr txBox="1">
              <a:spLocks noChangeArrowheads="1"/>
            </p:cNvSpPr>
            <p:nvPr/>
          </p:nvSpPr>
          <p:spPr bwMode="auto">
            <a:xfrm>
              <a:off x="2256" y="1680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600">
                  <a:solidFill>
                    <a:srgbClr val="FF0066"/>
                  </a:solidFill>
                  <a:latin typeface="Calibri" pitchFamily="34" charset="0"/>
                </a:rPr>
                <a:t>+</a:t>
              </a:r>
              <a:endParaRPr lang="en-US" altLang="en-US">
                <a:latin typeface="Calibri" pitchFamily="34" charset="0"/>
              </a:endParaRPr>
            </a:p>
          </p:txBody>
        </p:sp>
        <p:sp>
          <p:nvSpPr>
            <p:cNvPr id="76823" name="Text Box 74"/>
            <p:cNvSpPr txBox="1">
              <a:spLocks noChangeArrowheads="1"/>
            </p:cNvSpPr>
            <p:nvPr/>
          </p:nvSpPr>
          <p:spPr bwMode="auto">
            <a:xfrm>
              <a:off x="2448" y="1776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600">
                  <a:solidFill>
                    <a:srgbClr val="FF0066"/>
                  </a:solidFill>
                  <a:latin typeface="Calibri" pitchFamily="34" charset="0"/>
                </a:rPr>
                <a:t>+</a:t>
              </a:r>
              <a:endParaRPr lang="en-US" altLang="en-US">
                <a:latin typeface="Calibri" pitchFamily="34" charset="0"/>
              </a:endParaRPr>
            </a:p>
          </p:txBody>
        </p:sp>
        <p:sp>
          <p:nvSpPr>
            <p:cNvPr id="76824" name="Text Box 75"/>
            <p:cNvSpPr txBox="1">
              <a:spLocks noChangeArrowheads="1"/>
            </p:cNvSpPr>
            <p:nvPr/>
          </p:nvSpPr>
          <p:spPr bwMode="auto">
            <a:xfrm>
              <a:off x="2592" y="1968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600">
                  <a:solidFill>
                    <a:srgbClr val="FF0066"/>
                  </a:solidFill>
                  <a:latin typeface="Calibri" pitchFamily="34" charset="0"/>
                </a:rPr>
                <a:t>+</a:t>
              </a:r>
              <a:endParaRPr lang="en-US" altLang="en-US">
                <a:latin typeface="Calibri" pitchFamily="34" charset="0"/>
              </a:endParaRPr>
            </a:p>
          </p:txBody>
        </p:sp>
        <p:sp>
          <p:nvSpPr>
            <p:cNvPr id="76825" name="Text Box 76"/>
            <p:cNvSpPr txBox="1">
              <a:spLocks noChangeArrowheads="1"/>
            </p:cNvSpPr>
            <p:nvPr/>
          </p:nvSpPr>
          <p:spPr bwMode="auto">
            <a:xfrm>
              <a:off x="2736" y="2160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600">
                  <a:solidFill>
                    <a:srgbClr val="FF0066"/>
                  </a:solidFill>
                  <a:latin typeface="Calibri" pitchFamily="34" charset="0"/>
                </a:rPr>
                <a:t>+</a:t>
              </a:r>
              <a:endParaRPr lang="en-US" altLang="en-US">
                <a:latin typeface="Calibri" pitchFamily="34" charset="0"/>
              </a:endParaRPr>
            </a:p>
          </p:txBody>
        </p:sp>
        <p:sp>
          <p:nvSpPr>
            <p:cNvPr id="76826" name="Text Box 77"/>
            <p:cNvSpPr txBox="1">
              <a:spLocks noChangeArrowheads="1"/>
            </p:cNvSpPr>
            <p:nvPr/>
          </p:nvSpPr>
          <p:spPr bwMode="auto">
            <a:xfrm>
              <a:off x="2880" y="2256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600">
                  <a:solidFill>
                    <a:srgbClr val="FF0066"/>
                  </a:solidFill>
                  <a:latin typeface="Calibri" pitchFamily="34" charset="0"/>
                </a:rPr>
                <a:t>+</a:t>
              </a:r>
              <a:endParaRPr lang="en-US" altLang="en-US">
                <a:latin typeface="Calibri" pitchFamily="34" charset="0"/>
              </a:endParaRPr>
            </a:p>
          </p:txBody>
        </p:sp>
      </p:grpSp>
      <p:grpSp>
        <p:nvGrpSpPr>
          <p:cNvPr id="13" name="Group 90"/>
          <p:cNvGrpSpPr>
            <a:grpSpLocks/>
          </p:cNvGrpSpPr>
          <p:nvPr/>
        </p:nvGrpSpPr>
        <p:grpSpPr bwMode="auto">
          <a:xfrm>
            <a:off x="4572000" y="1976438"/>
            <a:ext cx="2576513" cy="2413000"/>
            <a:chOff x="2975" y="1728"/>
            <a:chExt cx="1618" cy="2591"/>
          </a:xfrm>
        </p:grpSpPr>
        <p:sp>
          <p:nvSpPr>
            <p:cNvPr id="76816" name="AutoShape 70"/>
            <p:cNvSpPr>
              <a:spLocks noChangeArrowheads="1"/>
            </p:cNvSpPr>
            <p:nvPr/>
          </p:nvSpPr>
          <p:spPr bwMode="auto">
            <a:xfrm>
              <a:off x="3840" y="1728"/>
              <a:ext cx="96" cy="96"/>
            </a:xfrm>
            <a:prstGeom prst="lightningBol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>
                <a:latin typeface="Calibri" pitchFamily="34" charset="0"/>
              </a:endParaRPr>
            </a:p>
          </p:txBody>
        </p:sp>
        <p:sp>
          <p:nvSpPr>
            <p:cNvPr id="76817" name="Line 81"/>
            <p:cNvSpPr>
              <a:spLocks noChangeShapeType="1"/>
            </p:cNvSpPr>
            <p:nvPr/>
          </p:nvSpPr>
          <p:spPr bwMode="auto">
            <a:xfrm>
              <a:off x="3888" y="2064"/>
              <a:ext cx="0" cy="144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6818" name="AutoShape 88"/>
            <p:cNvSpPr>
              <a:spLocks/>
            </p:cNvSpPr>
            <p:nvPr/>
          </p:nvSpPr>
          <p:spPr bwMode="auto">
            <a:xfrm rot="4643434">
              <a:off x="3386" y="3242"/>
              <a:ext cx="138" cy="960"/>
            </a:xfrm>
            <a:prstGeom prst="rightBrace">
              <a:avLst>
                <a:gd name="adj1" fmla="val 57971"/>
                <a:gd name="adj2" fmla="val 49093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>
                <a:latin typeface="Calibri" pitchFamily="34" charset="0"/>
              </a:endParaRPr>
            </a:p>
          </p:txBody>
        </p:sp>
        <p:sp>
          <p:nvSpPr>
            <p:cNvPr id="73" name="Text Box 89"/>
            <p:cNvSpPr txBox="1">
              <a:spLocks noChangeArrowheads="1"/>
            </p:cNvSpPr>
            <p:nvPr/>
          </p:nvSpPr>
          <p:spPr bwMode="auto">
            <a:xfrm>
              <a:off x="3195" y="3922"/>
              <a:ext cx="1398" cy="397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sk-SK" dirty="0">
                  <a:latin typeface="Tahoma" pitchFamily="34" charset="0"/>
                </a:rPr>
                <a:t>Driftová vzdialenosť</a:t>
              </a:r>
              <a:endParaRPr lang="en-US" dirty="0">
                <a:latin typeface="+mn-lt"/>
              </a:endParaRPr>
            </a:p>
          </p:txBody>
        </p:sp>
      </p:grpSp>
      <p:sp>
        <p:nvSpPr>
          <p:cNvPr id="76815" name="Line 81"/>
          <p:cNvSpPr>
            <a:spLocks noChangeShapeType="1"/>
          </p:cNvSpPr>
          <p:nvPr/>
        </p:nvSpPr>
        <p:spPr bwMode="auto">
          <a:xfrm>
            <a:off x="4572000" y="3508375"/>
            <a:ext cx="0" cy="452438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89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0" grpId="0" autoUpdateAnimBg="0"/>
      <p:bldP spid="41" grpId="0" autoUpdateAnimBg="0"/>
      <p:bldP spid="42" grpId="0" autoUpdateAnimBg="0"/>
      <p:bldP spid="43" grpId="0" autoUpdateAnimBg="0"/>
      <p:bldP spid="44" grpId="0" autoUpdateAnimBg="0"/>
      <p:bldP spid="45" grpId="0" autoUpdateAnimBg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/>
              <a:t>ALICE TPC</a:t>
            </a:r>
            <a:endParaRPr lang="en-US"/>
          </a:p>
        </p:txBody>
      </p:sp>
      <p:pic>
        <p:nvPicPr>
          <p:cNvPr id="7782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92438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8" name="Picture 14" descr="ALICE TPC Layo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3571875"/>
            <a:ext cx="573246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9" name="Picture 16" descr="tpc_ul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32004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7624" y="2636912"/>
            <a:ext cx="7620000" cy="1143000"/>
          </a:xfrm>
        </p:spPr>
        <p:txBody>
          <a:bodyPr/>
          <a:lstStyle/>
          <a:p>
            <a:r>
              <a:rPr lang="sk-SK" dirty="0"/>
              <a:t>Ako to funguje?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06777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2"/>
          <p:cNvSpPr>
            <a:spLocks noGrp="1"/>
          </p:cNvSpPr>
          <p:nvPr>
            <p:ph type="title"/>
          </p:nvPr>
        </p:nvSpPr>
        <p:spPr>
          <a:xfrm>
            <a:off x="0" y="6005"/>
            <a:ext cx="7620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k-SK" dirty="0"/>
              <a:t>Driftový priestor ALICE TPC</a:t>
            </a:r>
            <a:endParaRPr lang="en-US" dirty="0"/>
          </a:p>
        </p:txBody>
      </p:sp>
      <p:pic>
        <p:nvPicPr>
          <p:cNvPr id="78851" name="Picture 2" descr="http://sundh99.cern.ch/cgi-bin/jpeg.getimg.sh?i=/archive/electronic/cern/others/PHO/photo-alice//tpc-2004-009.jpg&amp;s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071563"/>
            <a:ext cx="7334250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k-SK"/>
              <a:t>Čitacie detektory pre ALICE TPC</a:t>
            </a:r>
            <a:endParaRPr lang="en-US"/>
          </a:p>
        </p:txBody>
      </p:sp>
      <p:pic>
        <p:nvPicPr>
          <p:cNvPr id="79875" name="Picture 2" descr="http://sundh99.cern.ch/cgi-bin/jpeg.getimg.sh?i=/archive/electronic/cern/others/PHO/photo-ge/0606023_01.jpg&amp;s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000125"/>
            <a:ext cx="8324850" cy="556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/>
              <a:t>Transport ALICE TPC</a:t>
            </a:r>
            <a:endParaRPr lang="en-US"/>
          </a:p>
        </p:txBody>
      </p:sp>
      <p:pic>
        <p:nvPicPr>
          <p:cNvPr id="80899" name="Picture 6" descr="http://sundh99.cern.ch/cgi-bin/jpeg.getimg.sh?i=/archive/electronic/cern/others/PHO/photo-alice//tpc-2007-002.jpg&amp;s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143000"/>
            <a:ext cx="7754937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7620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k-SK" dirty="0"/>
              <a:t>Identifikácia typu častíc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162257"/>
            <a:ext cx="4643437" cy="5715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Ak sú detektory proporcionálne, meraný impulz je úmerný energetickej strate  častice na jednotku dráhy dE/dx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Tieto energetické straty sú špecifické pre jednotlivé častice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Ak poznáme hybnosť častice (napríklad zo zakrivenia dráhy) a jej energetické straty, môžeme pri troche šťastia identifikovať jej typ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82948" name="Picture 3" descr="dedx_delph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08720"/>
            <a:ext cx="4179887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700809"/>
            <a:ext cx="4143375" cy="501431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Na tomto mieste naše rozprávanie o plynových detektoroch zastavíme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Chceme dať ešte šancu iným technikám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Žiaľ musíme vynechať množstvo veľmi zaujímavých plynových detektorov </a:t>
            </a:r>
            <a:endParaRPr lang="en-US" dirty="0"/>
          </a:p>
        </p:txBody>
      </p:sp>
      <p:sp>
        <p:nvSpPr>
          <p:cNvPr id="83972" name="Rectangle 2"/>
          <p:cNvSpPr>
            <a:spLocks noChangeArrowheads="1"/>
          </p:cNvSpPr>
          <p:nvPr/>
        </p:nvSpPr>
        <p:spPr bwMode="auto">
          <a:xfrm>
            <a:off x="3851920" y="1628800"/>
            <a:ext cx="4572000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Multi Wire Proportional Chambers MWPC </a:t>
            </a:r>
          </a:p>
          <a:p>
            <a:pPr algn="ctr"/>
            <a:r>
              <a:rPr lang="en-US" dirty="0">
                <a:latin typeface="Calibri" pitchFamily="34" charset="0"/>
              </a:rPr>
              <a:t>Time  Projection 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Time Expansion Chambers </a:t>
            </a:r>
          </a:p>
          <a:p>
            <a:pPr algn="ctr"/>
            <a:r>
              <a:rPr lang="en-US" dirty="0">
                <a:latin typeface="Calibri" pitchFamily="34" charset="0"/>
              </a:rPr>
              <a:t>Proportional Chambers </a:t>
            </a:r>
          </a:p>
          <a:p>
            <a:pPr algn="ctr"/>
            <a:r>
              <a:rPr lang="en-US" dirty="0">
                <a:latin typeface="Calibri" pitchFamily="34" charset="0"/>
              </a:rPr>
              <a:t>Thin Gap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Drift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Jet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Straw Tub</a:t>
            </a:r>
            <a:r>
              <a:rPr lang="sk-SK" dirty="0">
                <a:latin typeface="Calibri" pitchFamily="34" charset="0"/>
              </a:rPr>
              <a:t>e</a:t>
            </a:r>
            <a:r>
              <a:rPr lang="en-US" dirty="0">
                <a:latin typeface="Calibri" pitchFamily="34" charset="0"/>
              </a:rPr>
              <a:t>s</a:t>
            </a:r>
          </a:p>
          <a:p>
            <a:pPr algn="ctr"/>
            <a:r>
              <a:rPr lang="en-US" dirty="0">
                <a:latin typeface="Calibri" pitchFamily="34" charset="0"/>
              </a:rPr>
              <a:t>Micro Well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Cathode Strip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Resistive Plate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Micro Strip Gas Chambers</a:t>
            </a:r>
          </a:p>
          <a:p>
            <a:pPr algn="ctr"/>
            <a:r>
              <a:rPr lang="en-US" dirty="0">
                <a:latin typeface="Calibri" pitchFamily="34" charset="0"/>
              </a:rPr>
              <a:t>GEM - Gas Electron Multiplier</a:t>
            </a:r>
          </a:p>
          <a:p>
            <a:pPr algn="ctr"/>
            <a:r>
              <a:rPr lang="en-US" dirty="0" err="1">
                <a:latin typeface="Calibri" pitchFamily="34" charset="0"/>
              </a:rPr>
              <a:t>Micromegas</a:t>
            </a:r>
            <a:r>
              <a:rPr lang="en-US" dirty="0">
                <a:latin typeface="Calibri" pitchFamily="34" charset="0"/>
              </a:rPr>
              <a:t> – Micromesh Gaseous Structure</a:t>
            </a:r>
            <a:endParaRPr lang="sk-SK" dirty="0">
              <a:latin typeface="Calibri" pitchFamily="34" charset="0"/>
            </a:endParaRPr>
          </a:p>
          <a:p>
            <a:pPr algn="ctr"/>
            <a:r>
              <a:rPr lang="sk-SK" dirty="0">
                <a:latin typeface="Calibri" pitchFamily="34" charset="0"/>
              </a:rPr>
              <a:t>			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cerncourier.com/objects/1998/news5_12-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4438"/>
            <a:ext cx="668655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/>
              <a:t>Čerenkovovo žiarenie</a:t>
            </a:r>
            <a:endParaRPr lang="en-US"/>
          </a:p>
        </p:txBody>
      </p:sp>
      <p:sp>
        <p:nvSpPr>
          <p:cNvPr id="84996" name="TextBox 19"/>
          <p:cNvSpPr txBox="1">
            <a:spLocks noChangeArrowheads="1"/>
          </p:cNvSpPr>
          <p:nvPr/>
        </p:nvSpPr>
        <p:spPr bwMode="auto">
          <a:xfrm>
            <a:off x="1571625" y="6334125"/>
            <a:ext cx="6215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400">
                <a:latin typeface="Calibri" pitchFamily="34" charset="0"/>
              </a:rPr>
              <a:t>Historicky prvá fotografia čerenkovovho žiarenia z Pb zväzku v CERNe</a:t>
            </a:r>
          </a:p>
          <a:p>
            <a:pPr eaLnBrk="1" hangingPunct="1"/>
            <a:r>
              <a:rPr lang="sk-SK" sz="1400">
                <a:latin typeface="Calibri" pitchFamily="34" charset="0"/>
              </a:rPr>
              <a:t>(J.Ružička a spol.)</a:t>
            </a:r>
            <a:endParaRPr lang="en-US" sz="1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/>
              <a:t>Čerenkovovo žiarenie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00250" y="1143000"/>
            <a:ext cx="4286250" cy="491172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Čerenkovovo žiarenie vzniká pri prechode nabitej častice dielektrikom ak je rýchlosť častice vyššia než rýchlosť svetla v tomto prostredí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Podobný efekt možno pozorovať ak objekt prekročí rýchlosť zvuku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Zvukové vlny nedokážu unikať „dostatočne rýchlo</a:t>
            </a:r>
            <a:r>
              <a:rPr lang="sk-SK"/>
              <a:t>“ od objektu</a:t>
            </a:r>
            <a:r>
              <a:rPr lang="sk-SK" dirty="0"/>
              <a:t>, ktorý ich vyvoláva a dôjde k vytvoreniu rázovej vlny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Pri prechode nabitej častice dielektrikom sa vzbudené elektróny vracajú do pôvodného stavu vyžiarením fotónov.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Tieto sa pohybuju pomalšie, ako porucha, ktorá ich vyvoláva a vznikne rázová vlna</a:t>
            </a:r>
            <a:endParaRPr lang="en-US" dirty="0"/>
          </a:p>
        </p:txBody>
      </p:sp>
      <p:pic>
        <p:nvPicPr>
          <p:cNvPr id="86020" name="Picture 2" descr="Pavel A. Cherenko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200025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1" name="TextBox 3"/>
          <p:cNvSpPr txBox="1">
            <a:spLocks noChangeArrowheads="1"/>
          </p:cNvSpPr>
          <p:nvPr/>
        </p:nvSpPr>
        <p:spPr bwMode="auto">
          <a:xfrm>
            <a:off x="-71438" y="4027488"/>
            <a:ext cx="2143126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k-SK" sz="1200">
                <a:latin typeface="Calibri" pitchFamily="34" charset="0"/>
              </a:rPr>
              <a:t>Pavel Aleksejevič Čerenkov</a:t>
            </a:r>
            <a:endParaRPr lang="en-US" sz="1200">
              <a:latin typeface="Calibri" pitchFamily="34" charset="0"/>
            </a:endParaRPr>
          </a:p>
          <a:p>
            <a:pPr algn="ctr" eaLnBrk="1" hangingPunct="1"/>
            <a:r>
              <a:rPr lang="en-US" sz="1200">
                <a:latin typeface="Calibri" pitchFamily="34" charset="0"/>
              </a:rPr>
              <a:t>(1</a:t>
            </a:r>
            <a:r>
              <a:rPr lang="sk-SK" sz="1200">
                <a:latin typeface="Calibri" pitchFamily="34" charset="0"/>
              </a:rPr>
              <a:t>904-1990</a:t>
            </a:r>
            <a:r>
              <a:rPr lang="en-US" sz="1200">
                <a:latin typeface="Calibri" pitchFamily="34" charset="0"/>
              </a:rPr>
              <a:t>)</a:t>
            </a:r>
          </a:p>
          <a:p>
            <a:pPr algn="ctr" eaLnBrk="1" hangingPunct="1"/>
            <a:r>
              <a:rPr lang="en-US" sz="1200">
                <a:latin typeface="Calibri" pitchFamily="34" charset="0"/>
              </a:rPr>
              <a:t>Nobelova cena za </a:t>
            </a:r>
            <a:r>
              <a:rPr lang="sk-SK" sz="1200">
                <a:latin typeface="Calibri" pitchFamily="34" charset="0"/>
              </a:rPr>
              <a:t>fyziku 1958</a:t>
            </a:r>
          </a:p>
          <a:p>
            <a:pPr algn="ctr" eaLnBrk="1" hangingPunct="1"/>
            <a:r>
              <a:rPr lang="sk-SK" sz="1200">
                <a:latin typeface="Calibri" pitchFamily="34" charset="0"/>
              </a:rPr>
              <a:t>(spoločne s Frankom a Tammom)</a:t>
            </a:r>
          </a:p>
          <a:p>
            <a:pPr algn="ctr" eaLnBrk="1" hangingPunct="1"/>
            <a:endParaRPr lang="en-US" sz="1200">
              <a:latin typeface="Calibri" pitchFamily="34" charset="0"/>
            </a:endParaRPr>
          </a:p>
        </p:txBody>
      </p:sp>
      <p:pic>
        <p:nvPicPr>
          <p:cNvPr id="86022" name="Picture 2" descr="http://antwrp.gsfc.nasa.gov/apod/image/0102/sonicboomplane_nav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1214438"/>
            <a:ext cx="2786062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6023" name="Group 8"/>
          <p:cNvGrpSpPr>
            <a:grpSpLocks/>
          </p:cNvGrpSpPr>
          <p:nvPr/>
        </p:nvGrpSpPr>
        <p:grpSpPr bwMode="auto">
          <a:xfrm>
            <a:off x="6215063" y="4071938"/>
            <a:ext cx="2928937" cy="2786062"/>
            <a:chOff x="2595" y="33"/>
            <a:chExt cx="2917" cy="2171"/>
          </a:xfrm>
        </p:grpSpPr>
        <p:pic>
          <p:nvPicPr>
            <p:cNvPr id="86024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6" y="33"/>
              <a:ext cx="2577" cy="2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6025" name="Text Box 10"/>
            <p:cNvSpPr txBox="1">
              <a:spLocks noChangeArrowheads="1"/>
            </p:cNvSpPr>
            <p:nvPr/>
          </p:nvSpPr>
          <p:spPr bwMode="auto">
            <a:xfrm>
              <a:off x="2595" y="1219"/>
              <a:ext cx="740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/>
              <a:r>
                <a:rPr lang="en-GB" sz="1600" b="1">
                  <a:latin typeface="Calibri" pitchFamily="34" charset="0"/>
                </a:rPr>
                <a:t>the</a:t>
              </a:r>
            </a:p>
            <a:p>
              <a:pPr algn="r"/>
              <a:r>
                <a:rPr lang="en-GB" sz="1600" b="1">
                  <a:latin typeface="Calibri" pitchFamily="34" charset="0"/>
                </a:rPr>
                <a:t>Cherenkov</a:t>
              </a:r>
            </a:p>
            <a:p>
              <a:pPr algn="r"/>
              <a:r>
                <a:rPr lang="en-GB" sz="1600" b="1">
                  <a:latin typeface="Calibri" pitchFamily="34" charset="0"/>
                </a:rPr>
                <a:t>radiator</a:t>
              </a:r>
            </a:p>
          </p:txBody>
        </p:sp>
        <p:sp>
          <p:nvSpPr>
            <p:cNvPr id="86026" name="Text Box 11"/>
            <p:cNvSpPr txBox="1">
              <a:spLocks noChangeArrowheads="1"/>
            </p:cNvSpPr>
            <p:nvPr/>
          </p:nvSpPr>
          <p:spPr bwMode="auto">
            <a:xfrm rot="1774599">
              <a:off x="5099" y="1440"/>
              <a:ext cx="413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sz="2400">
                  <a:latin typeface="Times New Roman" pitchFamily="18" charset="0"/>
                </a:rPr>
                <a:t>q</a:t>
              </a:r>
              <a:r>
                <a:rPr lang="en-GB" sz="2400">
                  <a:latin typeface="Symbol" pitchFamily="18" charset="2"/>
                </a:rPr>
                <a:t>, b</a:t>
              </a:r>
            </a:p>
            <a:p>
              <a:r>
                <a:rPr lang="en-GB" sz="2400">
                  <a:latin typeface="Times New Roman" pitchFamily="18" charset="0"/>
                </a:rPr>
                <a:t>m</a:t>
              </a:r>
            </a:p>
          </p:txBody>
        </p:sp>
        <p:sp>
          <p:nvSpPr>
            <p:cNvPr id="86027" name="Text Box 12"/>
            <p:cNvSpPr txBox="1">
              <a:spLocks noChangeArrowheads="1"/>
            </p:cNvSpPr>
            <p:nvPr/>
          </p:nvSpPr>
          <p:spPr bwMode="auto">
            <a:xfrm>
              <a:off x="3139" y="1106"/>
              <a:ext cx="1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en-US" sz="1600">
                <a:latin typeface="Calibri" pitchFamily="34" charset="0"/>
              </a:endParaRPr>
            </a:p>
          </p:txBody>
        </p:sp>
        <p:sp>
          <p:nvSpPr>
            <p:cNvPr id="86028" name="Text Box 13"/>
            <p:cNvSpPr txBox="1">
              <a:spLocks noChangeArrowheads="1"/>
            </p:cNvSpPr>
            <p:nvPr/>
          </p:nvSpPr>
          <p:spPr bwMode="auto">
            <a:xfrm rot="1800000">
              <a:off x="2664" y="278"/>
              <a:ext cx="63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/>
              <a:r>
                <a:rPr lang="en-GB">
                  <a:latin typeface="Calibri" pitchFamily="34" charset="0"/>
                </a:rPr>
                <a:t>the</a:t>
              </a:r>
            </a:p>
            <a:p>
              <a:pPr algn="r"/>
              <a:r>
                <a:rPr lang="en-GB">
                  <a:latin typeface="Calibri" pitchFamily="34" charset="0"/>
                </a:rPr>
                <a:t>particle</a:t>
              </a:r>
            </a:p>
          </p:txBody>
        </p:sp>
        <p:sp>
          <p:nvSpPr>
            <p:cNvPr id="86029" name="Text Box 14"/>
            <p:cNvSpPr txBox="1">
              <a:spLocks noChangeArrowheads="1"/>
            </p:cNvSpPr>
            <p:nvPr/>
          </p:nvSpPr>
          <p:spPr bwMode="auto">
            <a:xfrm>
              <a:off x="4096" y="1147"/>
              <a:ext cx="506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>
                  <a:latin typeface="Calibri" pitchFamily="34" charset="0"/>
                </a:rPr>
                <a:t>  the</a:t>
              </a:r>
            </a:p>
            <a:p>
              <a:r>
                <a:rPr lang="en-GB">
                  <a:latin typeface="Calibri" pitchFamily="34" charset="0"/>
                </a:rPr>
                <a:t> light</a:t>
              </a:r>
            </a:p>
            <a:p>
              <a:r>
                <a:rPr lang="en-GB">
                  <a:latin typeface="Calibri" pitchFamily="34" charset="0"/>
                </a:rPr>
                <a:t>  cone</a:t>
              </a:r>
            </a:p>
          </p:txBody>
        </p:sp>
      </p:grp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dirty="0">
                <a:solidFill>
                  <a:schemeClr val="accent6">
                    <a:lumMod val="75000"/>
                  </a:schemeClr>
                </a:solidFill>
              </a:rPr>
              <a:t>Čerenkovovo žiarenie v jadrovom reaktore TRIGA MarkII (reaktor je naplnený  vodou)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7043" name="Picture 4" descr="http://www.imgc.cnr.it/AR2003/images/fullsize/40(4).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57400"/>
            <a:ext cx="4800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4" name="TextBox 4"/>
          <p:cNvSpPr txBox="1">
            <a:spLocks noChangeArrowheads="1"/>
          </p:cNvSpPr>
          <p:nvPr/>
        </p:nvSpPr>
        <p:spPr bwMode="auto">
          <a:xfrm>
            <a:off x="3286125" y="4929188"/>
            <a:ext cx="1041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000">
                <a:latin typeface="Calibri" pitchFamily="34" charset="0"/>
              </a:rPr>
              <a:t>www.imgc.cnr.it</a:t>
            </a:r>
            <a:endParaRPr lang="en-US" sz="1000">
              <a:latin typeface="Calibri" pitchFamily="34" charset="0"/>
            </a:endParaRPr>
          </a:p>
        </p:txBody>
      </p:sp>
      <p:pic>
        <p:nvPicPr>
          <p:cNvPr id="87045" name="Picture 2" descr="Image:TrigaReactorCore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4752975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42875" y="4929188"/>
            <a:ext cx="3500438" cy="19288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806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k-SK"/>
              <a:t>Čerenkovove počítače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5757863" cy="35718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Čerenkovové počítače sa používajú na detekciu rýchlych častíc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dirty="0"/>
              <a:t>Najvýznamnejšia aplikácia čerenkovových počítačov v tzv. RICH konfigurácii (Ring Imaging Cherenkov)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Čerenkovovo žiarenie sa vytvára v radiátore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Polohovo citlivý detektor zobrazí vzniknutý kruh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k-SK" dirty="0"/>
              <a:t>Polomer registrovaného kruhu závisí od rýchlosti častice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2938" y="5072063"/>
            <a:ext cx="1071562" cy="14287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1322388" y="5821363"/>
            <a:ext cx="1500187" cy="1587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571750" y="5072063"/>
            <a:ext cx="500063" cy="1428750"/>
          </a:xfrm>
          <a:prstGeom prst="rect">
            <a:avLst/>
          </a:prstGeom>
          <a:solidFill>
            <a:srgbClr val="D5FD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8072" name="Group 11"/>
          <p:cNvGrpSpPr>
            <a:grpSpLocks/>
          </p:cNvGrpSpPr>
          <p:nvPr/>
        </p:nvGrpSpPr>
        <p:grpSpPr bwMode="auto">
          <a:xfrm>
            <a:off x="285750" y="5357813"/>
            <a:ext cx="1428750" cy="863600"/>
            <a:chOff x="6286480" y="3922943"/>
            <a:chExt cx="2857520" cy="2720767"/>
          </a:xfrm>
        </p:grpSpPr>
        <p:sp>
          <p:nvSpPr>
            <p:cNvPr id="9" name="Isosceles Triangle 8"/>
            <p:cNvSpPr/>
            <p:nvPr/>
          </p:nvSpPr>
          <p:spPr>
            <a:xfrm rot="5400000">
              <a:off x="6916159" y="4428572"/>
              <a:ext cx="2715767" cy="1714512"/>
            </a:xfrm>
            <a:prstGeom prst="triangle">
              <a:avLst>
                <a:gd name="adj" fmla="val 48075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286613" y="3922943"/>
              <a:ext cx="215902" cy="271576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6286480" y="5208304"/>
              <a:ext cx="2857520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Oval 16"/>
          <p:cNvSpPr/>
          <p:nvPr/>
        </p:nvSpPr>
        <p:spPr>
          <a:xfrm>
            <a:off x="2786063" y="5357813"/>
            <a:ext cx="106362" cy="86201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8074" name="TextBox 17"/>
          <p:cNvSpPr txBox="1">
            <a:spLocks noChangeArrowheads="1"/>
          </p:cNvSpPr>
          <p:nvPr/>
        </p:nvSpPr>
        <p:spPr bwMode="auto">
          <a:xfrm>
            <a:off x="428625" y="6572250"/>
            <a:ext cx="14462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200">
                <a:latin typeface="Calibri" pitchFamily="34" charset="0"/>
              </a:rPr>
              <a:t>Čerenkovov radiátor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88075" name="TextBox 18"/>
          <p:cNvSpPr txBox="1">
            <a:spLocks noChangeArrowheads="1"/>
          </p:cNvSpPr>
          <p:nvPr/>
        </p:nvSpPr>
        <p:spPr bwMode="auto">
          <a:xfrm>
            <a:off x="2286000" y="6572250"/>
            <a:ext cx="977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200">
                <a:latin typeface="Calibri" pitchFamily="34" charset="0"/>
              </a:rPr>
              <a:t>fotodetektor</a:t>
            </a:r>
            <a:endParaRPr lang="en-US" sz="1200">
              <a:latin typeface="Calibri" pitchFamily="34" charset="0"/>
            </a:endParaRPr>
          </a:p>
        </p:txBody>
      </p:sp>
      <p:pic>
        <p:nvPicPr>
          <p:cNvPr id="88076" name="Picture 2" descr="hmpid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1214438"/>
            <a:ext cx="3017837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8077" name="Group 2"/>
          <p:cNvGrpSpPr>
            <a:grpSpLocks/>
          </p:cNvGrpSpPr>
          <p:nvPr/>
        </p:nvGrpSpPr>
        <p:grpSpPr bwMode="auto">
          <a:xfrm>
            <a:off x="4899025" y="4143375"/>
            <a:ext cx="4244975" cy="2101850"/>
            <a:chOff x="521" y="1661"/>
            <a:chExt cx="4891" cy="2543"/>
          </a:xfrm>
        </p:grpSpPr>
        <p:pic>
          <p:nvPicPr>
            <p:cNvPr id="88078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4" y="1661"/>
              <a:ext cx="3426" cy="2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079" name="Line 4"/>
            <p:cNvSpPr>
              <a:spLocks noChangeShapeType="1"/>
            </p:cNvSpPr>
            <p:nvPr/>
          </p:nvSpPr>
          <p:spPr bwMode="auto">
            <a:xfrm>
              <a:off x="521" y="4156"/>
              <a:ext cx="862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88080" name="Line 5"/>
            <p:cNvSpPr>
              <a:spLocks noChangeShapeType="1"/>
            </p:cNvSpPr>
            <p:nvPr/>
          </p:nvSpPr>
          <p:spPr bwMode="auto">
            <a:xfrm>
              <a:off x="1383" y="4156"/>
              <a:ext cx="862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88081" name="Text Box 6"/>
            <p:cNvSpPr txBox="1">
              <a:spLocks noChangeArrowheads="1"/>
            </p:cNvSpPr>
            <p:nvPr/>
          </p:nvSpPr>
          <p:spPr bwMode="auto">
            <a:xfrm>
              <a:off x="3105" y="3627"/>
              <a:ext cx="714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>
                  <a:latin typeface="Calibri" pitchFamily="34" charset="0"/>
                </a:rPr>
                <a:t>The </a:t>
              </a:r>
            </a:p>
            <a:p>
              <a:r>
                <a:rPr lang="en-GB">
                  <a:latin typeface="Calibri" pitchFamily="34" charset="0"/>
                </a:rPr>
                <a:t>photon </a:t>
              </a:r>
            </a:p>
            <a:p>
              <a:r>
                <a:rPr lang="en-GB">
                  <a:latin typeface="Calibri" pitchFamily="34" charset="0"/>
                </a:rPr>
                <a:t>detector</a:t>
              </a:r>
            </a:p>
          </p:txBody>
        </p:sp>
        <p:sp>
          <p:nvSpPr>
            <p:cNvPr id="88082" name="Text Box 7"/>
            <p:cNvSpPr txBox="1">
              <a:spLocks noChangeArrowheads="1"/>
            </p:cNvSpPr>
            <p:nvPr/>
          </p:nvSpPr>
          <p:spPr bwMode="auto">
            <a:xfrm>
              <a:off x="4388" y="3022"/>
              <a:ext cx="102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>
                  <a:latin typeface="Calibri" pitchFamily="34" charset="0"/>
                </a:rPr>
                <a:t>The spherical</a:t>
              </a:r>
            </a:p>
            <a:p>
              <a:r>
                <a:rPr lang="en-GB">
                  <a:latin typeface="Calibri" pitchFamily="34" charset="0"/>
                </a:rPr>
                <a:t>mirror</a:t>
              </a:r>
            </a:p>
          </p:txBody>
        </p:sp>
        <p:sp>
          <p:nvSpPr>
            <p:cNvPr id="88083" name="Text Box 8"/>
            <p:cNvSpPr txBox="1">
              <a:spLocks noChangeArrowheads="1"/>
            </p:cNvSpPr>
            <p:nvPr/>
          </p:nvSpPr>
          <p:spPr bwMode="auto">
            <a:xfrm rot="-1800000">
              <a:off x="1984" y="3249"/>
              <a:ext cx="3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>
                  <a:latin typeface="Times New Roman" pitchFamily="18" charset="0"/>
                </a:rPr>
                <a:t>q, </a:t>
              </a:r>
              <a:r>
                <a:rPr lang="en-GB">
                  <a:latin typeface="Symbol" pitchFamily="18" charset="2"/>
                </a:rPr>
                <a:t>b</a:t>
              </a:r>
            </a:p>
          </p:txBody>
        </p:sp>
        <p:sp>
          <p:nvSpPr>
            <p:cNvPr id="88084" name="Text Box 9"/>
            <p:cNvSpPr txBox="1">
              <a:spLocks noChangeArrowheads="1"/>
            </p:cNvSpPr>
            <p:nvPr/>
          </p:nvSpPr>
          <p:spPr bwMode="auto">
            <a:xfrm rot="-2400000">
              <a:off x="3278" y="3082"/>
              <a:ext cx="9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>
                  <a:latin typeface="Calibri" pitchFamily="34" charset="0"/>
                </a:rPr>
                <a:t>The photons</a:t>
              </a:r>
            </a:p>
          </p:txBody>
        </p:sp>
        <p:sp>
          <p:nvSpPr>
            <p:cNvPr id="88085" name="Text Box 10"/>
            <p:cNvSpPr txBox="1">
              <a:spLocks noChangeArrowheads="1"/>
            </p:cNvSpPr>
            <p:nvPr/>
          </p:nvSpPr>
          <p:spPr bwMode="auto">
            <a:xfrm>
              <a:off x="583" y="3757"/>
              <a:ext cx="893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/>
              <a:r>
                <a:rPr lang="en-GB">
                  <a:latin typeface="Calibri" pitchFamily="34" charset="0"/>
                </a:rPr>
                <a:t>Interaction</a:t>
              </a:r>
            </a:p>
            <a:p>
              <a:pPr algn="r"/>
              <a:r>
                <a:rPr lang="en-GB">
                  <a:latin typeface="Calibri" pitchFamily="34" charset="0"/>
                </a:rPr>
                <a:t>point</a:t>
              </a:r>
            </a:p>
          </p:txBody>
        </p:sp>
      </p:grp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/>
              <a:t>DELPHI RICH (1989)</a:t>
            </a:r>
            <a:endParaRPr lang="en-US"/>
          </a:p>
        </p:txBody>
      </p:sp>
      <p:sp>
        <p:nvSpPr>
          <p:cNvPr id="8909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9092" name="Rectangle 3"/>
          <p:cNvSpPr>
            <a:spLocks noChangeArrowheads="1"/>
          </p:cNvSpPr>
          <p:nvPr/>
        </p:nvSpPr>
        <p:spPr bwMode="auto">
          <a:xfrm>
            <a:off x="0" y="17621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89093" name="Picture 2" descr="http://doc.cern.ch/archive/electronic/cern/others/PHO/photo-ex/890212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1285875"/>
            <a:ext cx="5143500" cy="511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/>
              <a:t>Zobrazovanie nevidi</a:t>
            </a:r>
            <a:r>
              <a:rPr lang="sk-SK"/>
              <a:t>teľného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785813"/>
            <a:ext cx="8102674" cy="55721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sz="2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400" dirty="0"/>
              <a:t>V tejto prednáške budeme hovoriť o detekcii častíc, meraní ich energie a zobrazovaní dráh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sz="2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400" dirty="0"/>
              <a:t>Detekcia častíc sa líši od iných meracích postupov, pretože máme do činenia s objektami </a:t>
            </a:r>
            <a:r>
              <a:rPr lang="sk-SK" sz="2400" dirty="0">
                <a:solidFill>
                  <a:srgbClr val="FF0000"/>
                </a:solidFill>
              </a:rPr>
              <a:t>s rozmerom rádovo 10</a:t>
            </a:r>
            <a:r>
              <a:rPr lang="sk-SK" sz="2400" baseline="30000" dirty="0">
                <a:solidFill>
                  <a:srgbClr val="FF0000"/>
                </a:solidFill>
              </a:rPr>
              <a:t>-15</a:t>
            </a:r>
            <a:r>
              <a:rPr lang="sk-SK" sz="2400" dirty="0">
                <a:solidFill>
                  <a:srgbClr val="FF0000"/>
                </a:solidFill>
              </a:rPr>
              <a:t> m </a:t>
            </a:r>
            <a:r>
              <a:rPr lang="sk-SK" sz="2400" dirty="0"/>
              <a:t>, prípadne s bezrozmernými (bodovými) objektami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sz="2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400" dirty="0"/>
              <a:t>Navyše, najmä vo fyzike vysokých energií, sa tieto objekty pohybujú </a:t>
            </a:r>
            <a:r>
              <a:rPr lang="sk-SK" sz="2400" dirty="0">
                <a:solidFill>
                  <a:srgbClr val="FF0000"/>
                </a:solidFill>
              </a:rPr>
              <a:t>rýchlosťou blízkou rýchlosti svetla</a:t>
            </a:r>
          </a:p>
          <a:p>
            <a:pPr marL="114300" indent="0" eaLnBrk="1" fontAlgn="auto" hangingPunct="1">
              <a:spcAft>
                <a:spcPts val="0"/>
              </a:spcAft>
              <a:buNone/>
              <a:defRPr/>
            </a:pPr>
            <a:endParaRPr lang="sk-SK" sz="2400" baseline="30000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/>
              <a:t>COMPASS RICH (2001)</a:t>
            </a:r>
            <a:endParaRPr lang="en-US"/>
          </a:p>
        </p:txBody>
      </p:sp>
      <p:pic>
        <p:nvPicPr>
          <p:cNvPr id="90115" name="Picture 4" descr="http://doc.cern.ch/archive/electronic/cern/others/PHO/photo-ex/0106007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2214563"/>
            <a:ext cx="4848225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6" name="Picture 2" descr="http://doc.cern.ch/archive/electronic/cern/others/PHO/photo-ex/0106007_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928813"/>
            <a:ext cx="3143250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/>
              <a:t>ALICE HMPID (2007)</a:t>
            </a:r>
            <a:endParaRPr lang="en-US"/>
          </a:p>
        </p:txBody>
      </p:sp>
      <p:pic>
        <p:nvPicPr>
          <p:cNvPr id="91139" name="Picture 6" descr="http://doc.cern.ch/archive/electronic/cern/others/PHO/photo-alice/hmpid-2006-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571625"/>
            <a:ext cx="4786312" cy="463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/>
              <a:t>Polovodičové detektory</a:t>
            </a:r>
            <a:endParaRPr lang="en-US" dirty="0"/>
          </a:p>
        </p:txBody>
      </p:sp>
      <p:sp>
        <p:nvSpPr>
          <p:cNvPr id="931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Princíp polovodičových detektorov sa podobá plynovým:</a:t>
            </a:r>
          </a:p>
          <a:p>
            <a:pPr lvl="1"/>
            <a:r>
              <a:rPr lang="sk-SK" dirty="0"/>
              <a:t>Častica odovzdá energiu elektrónu, ktorý sa uvoľní a putuje detektorom</a:t>
            </a:r>
          </a:p>
          <a:p>
            <a:pPr lvl="1"/>
            <a:r>
              <a:rPr lang="sk-SK" dirty="0"/>
              <a:t>Oproti plynu je táto energia asi 10krát nižšia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>
          <a:xfrm>
            <a:off x="333375" y="0"/>
            <a:ext cx="7620000" cy="1143000"/>
          </a:xfrm>
        </p:spPr>
        <p:txBody>
          <a:bodyPr/>
          <a:lstStyle/>
          <a:p>
            <a:r>
              <a:rPr lang="sk-SK" altLang="en-US" dirty="0"/>
              <a:t>Polovodičové detektory</a:t>
            </a:r>
            <a:endParaRPr lang="en-US" altLang="en-US" dirty="0"/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>
          <a:xfrm>
            <a:off x="357188" y="928688"/>
            <a:ext cx="8229600" cy="5715000"/>
          </a:xfrm>
        </p:spPr>
        <p:txBody>
          <a:bodyPr/>
          <a:lstStyle/>
          <a:p>
            <a:pPr lvl="1"/>
            <a:r>
              <a:rPr lang="sk-SK" altLang="en-US" sz="2000" dirty="0"/>
              <a:t>Polovodič je materiál, ktorý má veľmi úzke zakázané pásmo a stačí malá energia na to, aby sa elektróny dostali do vodivostného pásma</a:t>
            </a:r>
          </a:p>
          <a:p>
            <a:pPr lvl="1"/>
            <a:r>
              <a:rPr lang="sk-SK" altLang="en-US" sz="2000" dirty="0"/>
              <a:t>V polovodiči sú nosičmi náboja elektróny a diery</a:t>
            </a:r>
          </a:p>
          <a:p>
            <a:pPr lvl="2"/>
            <a:r>
              <a:rPr lang="sk-SK" altLang="en-US" sz="2000" dirty="0"/>
              <a:t>Podľa toho, ktorý nosič je majoritný, rozlišujeme polovodiče typu „n“ a „p“</a:t>
            </a:r>
          </a:p>
          <a:p>
            <a:pPr lvl="1"/>
            <a:r>
              <a:rPr lang="sk-SK" altLang="en-US" sz="2000" dirty="0"/>
              <a:t>Pri styku 2 materiálov opačného typu polovodivosti dôjde k vytvoreniu ochudobnenej zóny (bez voľných nosičov)</a:t>
            </a:r>
          </a:p>
          <a:p>
            <a:endParaRPr lang="sk-SK" altLang="en-US" sz="2000" dirty="0"/>
          </a:p>
          <a:p>
            <a:endParaRPr lang="sk-SK" altLang="en-US" sz="2000" dirty="0"/>
          </a:p>
          <a:p>
            <a:endParaRPr lang="sk-SK" altLang="en-US" sz="2000" dirty="0"/>
          </a:p>
          <a:p>
            <a:endParaRPr lang="sk-SK" altLang="en-US" sz="2000" dirty="0"/>
          </a:p>
          <a:p>
            <a:endParaRPr lang="sk-SK" altLang="en-US" sz="2000" dirty="0"/>
          </a:p>
          <a:p>
            <a:r>
              <a:rPr lang="sk-SK" altLang="en-US" sz="2000" dirty="0"/>
              <a:t>K vyrobeniu polovodičového detektora nám chýba už len malý krok</a:t>
            </a:r>
          </a:p>
          <a:p>
            <a:pPr lvl="1"/>
            <a:r>
              <a:rPr lang="sk-SK" altLang="en-US" sz="1600" dirty="0"/>
              <a:t>Potrebujeme rozšíriť ochudobnenú zónu na celý detektor</a:t>
            </a:r>
          </a:p>
          <a:p>
            <a:r>
              <a:rPr lang="sk-SK" altLang="en-US" sz="2000" dirty="0"/>
              <a:t>Prečo? A ako?</a:t>
            </a:r>
            <a:endParaRPr lang="en-US" altLang="en-US" sz="2000" dirty="0"/>
          </a:p>
        </p:txBody>
      </p:sp>
      <p:grpSp>
        <p:nvGrpSpPr>
          <p:cNvPr id="2" name="Group 1"/>
          <p:cNvGrpSpPr/>
          <p:nvPr/>
        </p:nvGrpSpPr>
        <p:grpSpPr>
          <a:xfrm>
            <a:off x="2714625" y="3645024"/>
            <a:ext cx="3357563" cy="1143000"/>
            <a:chOff x="2714625" y="3645024"/>
            <a:chExt cx="3357563" cy="1143000"/>
          </a:xfrm>
        </p:grpSpPr>
        <p:sp>
          <p:nvSpPr>
            <p:cNvPr id="4" name="Rectangle 3"/>
            <p:cNvSpPr/>
            <p:nvPr/>
          </p:nvSpPr>
          <p:spPr>
            <a:xfrm>
              <a:off x="2714625" y="3787899"/>
              <a:ext cx="1643063" cy="714375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357688" y="3787899"/>
              <a:ext cx="1714500" cy="71437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2166" name="TextBox 6"/>
            <p:cNvSpPr txBox="1">
              <a:spLocks noChangeArrowheads="1"/>
            </p:cNvSpPr>
            <p:nvPr/>
          </p:nvSpPr>
          <p:spPr bwMode="auto">
            <a:xfrm>
              <a:off x="4643438" y="3859337"/>
              <a:ext cx="319087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67" name="TextBox 7"/>
            <p:cNvSpPr txBox="1">
              <a:spLocks noChangeArrowheads="1"/>
            </p:cNvSpPr>
            <p:nvPr/>
          </p:nvSpPr>
          <p:spPr bwMode="auto">
            <a:xfrm>
              <a:off x="4643438" y="4073649"/>
              <a:ext cx="319087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68" name="TextBox 8"/>
            <p:cNvSpPr txBox="1">
              <a:spLocks noChangeArrowheads="1"/>
            </p:cNvSpPr>
            <p:nvPr/>
          </p:nvSpPr>
          <p:spPr bwMode="auto">
            <a:xfrm>
              <a:off x="4857750" y="4073649"/>
              <a:ext cx="31908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69" name="TextBox 9"/>
            <p:cNvSpPr txBox="1">
              <a:spLocks noChangeArrowheads="1"/>
            </p:cNvSpPr>
            <p:nvPr/>
          </p:nvSpPr>
          <p:spPr bwMode="auto">
            <a:xfrm>
              <a:off x="4857750" y="3859337"/>
              <a:ext cx="31908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0" name="TextBox 10"/>
            <p:cNvSpPr txBox="1">
              <a:spLocks noChangeArrowheads="1"/>
            </p:cNvSpPr>
            <p:nvPr/>
          </p:nvSpPr>
          <p:spPr bwMode="auto">
            <a:xfrm>
              <a:off x="5143500" y="4060949"/>
              <a:ext cx="31908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1" name="TextBox 11"/>
            <p:cNvSpPr txBox="1">
              <a:spLocks noChangeArrowheads="1"/>
            </p:cNvSpPr>
            <p:nvPr/>
          </p:nvSpPr>
          <p:spPr bwMode="auto">
            <a:xfrm>
              <a:off x="5143500" y="3846637"/>
              <a:ext cx="31908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2" name="TextBox 12"/>
            <p:cNvSpPr txBox="1">
              <a:spLocks noChangeArrowheads="1"/>
            </p:cNvSpPr>
            <p:nvPr/>
          </p:nvSpPr>
          <p:spPr bwMode="auto">
            <a:xfrm>
              <a:off x="5429250" y="4060949"/>
              <a:ext cx="31908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3" name="TextBox 13"/>
            <p:cNvSpPr txBox="1">
              <a:spLocks noChangeArrowheads="1"/>
            </p:cNvSpPr>
            <p:nvPr/>
          </p:nvSpPr>
          <p:spPr bwMode="auto">
            <a:xfrm>
              <a:off x="5429250" y="3846637"/>
              <a:ext cx="31908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4" name="TextBox 14"/>
            <p:cNvSpPr txBox="1">
              <a:spLocks noChangeArrowheads="1"/>
            </p:cNvSpPr>
            <p:nvPr/>
          </p:nvSpPr>
          <p:spPr bwMode="auto">
            <a:xfrm>
              <a:off x="5715000" y="4049837"/>
              <a:ext cx="319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5" name="TextBox 15"/>
            <p:cNvSpPr txBox="1">
              <a:spLocks noChangeArrowheads="1"/>
            </p:cNvSpPr>
            <p:nvPr/>
          </p:nvSpPr>
          <p:spPr bwMode="auto">
            <a:xfrm>
              <a:off x="5715000" y="3835524"/>
              <a:ext cx="319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+</a:t>
              </a:r>
              <a:endParaRPr lang="en-US" altLang="en-US"/>
            </a:p>
          </p:txBody>
        </p:sp>
        <p:sp>
          <p:nvSpPr>
            <p:cNvPr id="92176" name="TextBox 16"/>
            <p:cNvSpPr txBox="1">
              <a:spLocks noChangeArrowheads="1"/>
            </p:cNvSpPr>
            <p:nvPr/>
          </p:nvSpPr>
          <p:spPr bwMode="auto">
            <a:xfrm>
              <a:off x="2714625" y="3846637"/>
              <a:ext cx="2619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77" name="TextBox 17"/>
            <p:cNvSpPr txBox="1">
              <a:spLocks noChangeArrowheads="1"/>
            </p:cNvSpPr>
            <p:nvPr/>
          </p:nvSpPr>
          <p:spPr bwMode="auto">
            <a:xfrm>
              <a:off x="2714625" y="4060949"/>
              <a:ext cx="2619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78" name="TextBox 18"/>
            <p:cNvSpPr txBox="1">
              <a:spLocks noChangeArrowheads="1"/>
            </p:cNvSpPr>
            <p:nvPr/>
          </p:nvSpPr>
          <p:spPr bwMode="auto">
            <a:xfrm>
              <a:off x="2928938" y="4060949"/>
              <a:ext cx="261937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79" name="TextBox 19"/>
            <p:cNvSpPr txBox="1">
              <a:spLocks noChangeArrowheads="1"/>
            </p:cNvSpPr>
            <p:nvPr/>
          </p:nvSpPr>
          <p:spPr bwMode="auto">
            <a:xfrm>
              <a:off x="2928938" y="3859337"/>
              <a:ext cx="261937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80" name="TextBox 20"/>
            <p:cNvSpPr txBox="1">
              <a:spLocks noChangeArrowheads="1"/>
            </p:cNvSpPr>
            <p:nvPr/>
          </p:nvSpPr>
          <p:spPr bwMode="auto">
            <a:xfrm>
              <a:off x="3214688" y="4049837"/>
              <a:ext cx="2619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81" name="TextBox 21"/>
            <p:cNvSpPr txBox="1">
              <a:spLocks noChangeArrowheads="1"/>
            </p:cNvSpPr>
            <p:nvPr/>
          </p:nvSpPr>
          <p:spPr bwMode="auto">
            <a:xfrm>
              <a:off x="3214688" y="3835524"/>
              <a:ext cx="2619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82" name="TextBox 22"/>
            <p:cNvSpPr txBox="1">
              <a:spLocks noChangeArrowheads="1"/>
            </p:cNvSpPr>
            <p:nvPr/>
          </p:nvSpPr>
          <p:spPr bwMode="auto">
            <a:xfrm>
              <a:off x="3500438" y="4049837"/>
              <a:ext cx="2619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83" name="TextBox 23"/>
            <p:cNvSpPr txBox="1">
              <a:spLocks noChangeArrowheads="1"/>
            </p:cNvSpPr>
            <p:nvPr/>
          </p:nvSpPr>
          <p:spPr bwMode="auto">
            <a:xfrm>
              <a:off x="3500438" y="3835524"/>
              <a:ext cx="2619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84" name="TextBox 24"/>
            <p:cNvSpPr txBox="1">
              <a:spLocks noChangeArrowheads="1"/>
            </p:cNvSpPr>
            <p:nvPr/>
          </p:nvSpPr>
          <p:spPr bwMode="auto">
            <a:xfrm>
              <a:off x="3786188" y="4037137"/>
              <a:ext cx="261937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92185" name="TextBox 25"/>
            <p:cNvSpPr txBox="1">
              <a:spLocks noChangeArrowheads="1"/>
            </p:cNvSpPr>
            <p:nvPr/>
          </p:nvSpPr>
          <p:spPr bwMode="auto">
            <a:xfrm>
              <a:off x="3786188" y="3822824"/>
              <a:ext cx="261937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sk-SK" altLang="en-US"/>
                <a:t>-</a:t>
              </a:r>
              <a:endParaRPr lang="en-US" alt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4143375" y="3645024"/>
              <a:ext cx="428625" cy="1143000"/>
            </a:xfrm>
            <a:prstGeom prst="ellipse">
              <a:avLst/>
            </a:prstGeom>
            <a:solidFill>
              <a:schemeClr val="accent6">
                <a:alpha val="4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195851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en-US"/>
              <a:t>Princíp činnosti polovodičového detektora</a:t>
            </a:r>
            <a:endParaRPr lang="en-US" altLang="en-US"/>
          </a:p>
        </p:txBody>
      </p:sp>
      <p:sp>
        <p:nvSpPr>
          <p:cNvPr id="931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altLang="en-US"/>
              <a:t>Prečo potrebujeme rozšíriť ochudobnenú zónu?</a:t>
            </a:r>
          </a:p>
          <a:p>
            <a:pPr lvl="1"/>
            <a:r>
              <a:rPr lang="sk-SK" altLang="en-US"/>
              <a:t>Pretože v nej nie sú voľné nosiče náboja</a:t>
            </a:r>
          </a:p>
          <a:p>
            <a:pPr lvl="1"/>
            <a:r>
              <a:rPr lang="sk-SK" altLang="en-US"/>
              <a:t>Ak touto zónou preletí ionizujúca častica, ľahko vytvorí elektróny a diery</a:t>
            </a:r>
          </a:p>
          <a:p>
            <a:pPr lvl="2"/>
            <a:r>
              <a:rPr lang="sk-SK" altLang="en-US"/>
              <a:t>Tieto však mimo ochudobnenej zóny rekobinujú a signál sa stratí</a:t>
            </a:r>
          </a:p>
          <a:p>
            <a:pPr lvl="1"/>
            <a:r>
              <a:rPr lang="sk-SK" altLang="en-US"/>
              <a:t>Ak však rozšírime ochudobnenú zónu na celý detektor, nosiče náboja môžu driftovať k elektródam</a:t>
            </a:r>
          </a:p>
          <a:p>
            <a:r>
              <a:rPr lang="sk-SK" altLang="en-US"/>
              <a:t>A ako rozšírime teda ochudobnenú zónu?</a:t>
            </a:r>
          </a:p>
          <a:p>
            <a:pPr lvl="1"/>
            <a:r>
              <a:rPr lang="sk-SK" altLang="en-US"/>
              <a:t>Aplikovaním vhodného (záverného) napätia  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471232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215063" y="1857375"/>
            <a:ext cx="2286000" cy="3286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Rectangular Callout 33"/>
          <p:cNvSpPr/>
          <p:nvPr/>
        </p:nvSpPr>
        <p:spPr>
          <a:xfrm>
            <a:off x="4857750" y="1143000"/>
            <a:ext cx="1271588" cy="612775"/>
          </a:xfrm>
          <a:prstGeom prst="wedgeRectCallout">
            <a:avLst>
              <a:gd name="adj1" fmla="val 71021"/>
              <a:gd name="adj2" fmla="val 1057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fotonásobič</a:t>
            </a:r>
            <a:endParaRPr lang="en-US" sz="1600" dirty="0"/>
          </a:p>
        </p:txBody>
      </p:sp>
      <p:sp>
        <p:nvSpPr>
          <p:cNvPr id="95236" name="Title 3"/>
          <p:cNvSpPr>
            <a:spLocks noGrp="1"/>
          </p:cNvSpPr>
          <p:nvPr>
            <p:ph type="title"/>
          </p:nvPr>
        </p:nvSpPr>
        <p:spPr>
          <a:xfrm>
            <a:off x="1714500" y="-125406"/>
            <a:ext cx="7620000" cy="1143000"/>
          </a:xfrm>
        </p:spPr>
        <p:txBody>
          <a:bodyPr>
            <a:normAutofit/>
          </a:bodyPr>
          <a:lstStyle/>
          <a:p>
            <a:r>
              <a:rPr lang="sk-SK" dirty="0"/>
              <a:t>(Mikro)Stripový detektor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5813" y="2071688"/>
            <a:ext cx="3500437" cy="12144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0125" y="2071688"/>
            <a:ext cx="214313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57313" y="2071688"/>
            <a:ext cx="214312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14500" y="2071688"/>
            <a:ext cx="214313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71688" y="2071688"/>
            <a:ext cx="214312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28875" y="2071688"/>
            <a:ext cx="214313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86063" y="2071688"/>
            <a:ext cx="214312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143250" y="2071688"/>
            <a:ext cx="214313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00438" y="2071688"/>
            <a:ext cx="214312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57625" y="2071688"/>
            <a:ext cx="214313" cy="142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85813" y="3143250"/>
            <a:ext cx="3500437" cy="14287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85813" y="1857375"/>
            <a:ext cx="3500437" cy="21431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00125" y="1857375"/>
            <a:ext cx="214313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57313" y="1857375"/>
            <a:ext cx="214312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714500" y="1857375"/>
            <a:ext cx="214313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071688" y="1857375"/>
            <a:ext cx="214312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428875" y="1857375"/>
            <a:ext cx="214313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786063" y="1857375"/>
            <a:ext cx="214312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143250" y="1857375"/>
            <a:ext cx="214313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500438" y="1857375"/>
            <a:ext cx="214312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857625" y="1857375"/>
            <a:ext cx="214313" cy="142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357938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643688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929438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215188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500938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858125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8215313" y="1928813"/>
            <a:ext cx="142875" cy="31432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ular Callout 34"/>
          <p:cNvSpPr/>
          <p:nvPr/>
        </p:nvSpPr>
        <p:spPr>
          <a:xfrm>
            <a:off x="4857750" y="1000125"/>
            <a:ext cx="1285875" cy="857250"/>
          </a:xfrm>
          <a:prstGeom prst="wedgeRectCallout">
            <a:avLst>
              <a:gd name="adj1" fmla="val -117272"/>
              <a:gd name="adj2" fmla="val 591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Al strip</a:t>
            </a:r>
            <a:endParaRPr lang="en-US" sz="1600" dirty="0"/>
          </a:p>
        </p:txBody>
      </p:sp>
      <p:sp>
        <p:nvSpPr>
          <p:cNvPr id="36" name="Rectangular Callout 35"/>
          <p:cNvSpPr/>
          <p:nvPr/>
        </p:nvSpPr>
        <p:spPr>
          <a:xfrm>
            <a:off x="0" y="571500"/>
            <a:ext cx="1500188" cy="857250"/>
          </a:xfrm>
          <a:prstGeom prst="wedgeRectCallout">
            <a:avLst>
              <a:gd name="adj1" fmla="val 9131"/>
              <a:gd name="adj2" fmla="val 1063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Pasivačný oxid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(100-200 nm)</a:t>
            </a:r>
            <a:endParaRPr lang="en-US" sz="1600" dirty="0"/>
          </a:p>
        </p:txBody>
      </p:sp>
      <p:sp>
        <p:nvSpPr>
          <p:cNvPr id="37" name="Rectangular Callout 36"/>
          <p:cNvSpPr/>
          <p:nvPr/>
        </p:nvSpPr>
        <p:spPr>
          <a:xfrm>
            <a:off x="4572000" y="2214563"/>
            <a:ext cx="1285875" cy="857250"/>
          </a:xfrm>
          <a:prstGeom prst="wedgeRectCallout">
            <a:avLst>
              <a:gd name="adj1" fmla="val -90860"/>
              <a:gd name="adj2" fmla="val -521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P</a:t>
            </a:r>
            <a:r>
              <a:rPr lang="sk-SK" sz="1600" baseline="30000" dirty="0"/>
              <a:t>+</a:t>
            </a:r>
            <a:r>
              <a:rPr lang="sk-SK" sz="1600" dirty="0"/>
              <a:t> strip</a:t>
            </a:r>
            <a:endParaRPr lang="en-US" sz="1600" dirty="0"/>
          </a:p>
        </p:txBody>
      </p:sp>
      <p:sp>
        <p:nvSpPr>
          <p:cNvPr id="38" name="Rectangular Callout 37"/>
          <p:cNvSpPr/>
          <p:nvPr/>
        </p:nvSpPr>
        <p:spPr>
          <a:xfrm>
            <a:off x="4572000" y="3143250"/>
            <a:ext cx="1285875" cy="857250"/>
          </a:xfrm>
          <a:prstGeom prst="wedgeRectCallout">
            <a:avLst>
              <a:gd name="adj1" fmla="val -90860"/>
              <a:gd name="adj2" fmla="val -521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n</a:t>
            </a:r>
            <a:r>
              <a:rPr lang="sk-SK" sz="1600" baseline="30000" dirty="0"/>
              <a:t>+</a:t>
            </a:r>
            <a:r>
              <a:rPr lang="sk-SK" sz="1600" dirty="0"/>
              <a:t> strip</a:t>
            </a:r>
            <a:endParaRPr lang="en-US" sz="1600" dirty="0"/>
          </a:p>
        </p:txBody>
      </p:sp>
      <p:cxnSp>
        <p:nvCxnSpPr>
          <p:cNvPr id="40" name="Straight Arrow Connector 39"/>
          <p:cNvCxnSpPr/>
          <p:nvPr/>
        </p:nvCxnSpPr>
        <p:spPr>
          <a:xfrm rot="16200000" flipV="1">
            <a:off x="1428751" y="1571625"/>
            <a:ext cx="2000250" cy="1857375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270" name="TextBox 40"/>
          <p:cNvSpPr txBox="1">
            <a:spLocks noChangeArrowheads="1"/>
          </p:cNvSpPr>
          <p:nvPr/>
        </p:nvSpPr>
        <p:spPr bwMode="auto">
          <a:xfrm>
            <a:off x="1962150" y="2247900"/>
            <a:ext cx="261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-</a:t>
            </a:r>
            <a:endParaRPr lang="en-US"/>
          </a:p>
        </p:txBody>
      </p:sp>
      <p:sp>
        <p:nvSpPr>
          <p:cNvPr id="95271" name="TextBox 41"/>
          <p:cNvSpPr txBox="1">
            <a:spLocks noChangeArrowheads="1"/>
          </p:cNvSpPr>
          <p:nvPr/>
        </p:nvSpPr>
        <p:spPr bwMode="auto">
          <a:xfrm>
            <a:off x="2114550" y="2400300"/>
            <a:ext cx="261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-</a:t>
            </a:r>
            <a:endParaRPr lang="en-US"/>
          </a:p>
        </p:txBody>
      </p:sp>
      <p:sp>
        <p:nvSpPr>
          <p:cNvPr id="95272" name="TextBox 42"/>
          <p:cNvSpPr txBox="1">
            <a:spLocks noChangeArrowheads="1"/>
          </p:cNvSpPr>
          <p:nvPr/>
        </p:nvSpPr>
        <p:spPr bwMode="auto">
          <a:xfrm>
            <a:off x="2266950" y="2552700"/>
            <a:ext cx="261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-</a:t>
            </a:r>
            <a:endParaRPr lang="en-US"/>
          </a:p>
        </p:txBody>
      </p:sp>
      <p:sp>
        <p:nvSpPr>
          <p:cNvPr id="95273" name="TextBox 43"/>
          <p:cNvSpPr txBox="1">
            <a:spLocks noChangeArrowheads="1"/>
          </p:cNvSpPr>
          <p:nvPr/>
        </p:nvSpPr>
        <p:spPr bwMode="auto">
          <a:xfrm>
            <a:off x="2419350" y="2705100"/>
            <a:ext cx="261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-</a:t>
            </a:r>
            <a:endParaRPr lang="en-US"/>
          </a:p>
        </p:txBody>
      </p:sp>
      <p:sp>
        <p:nvSpPr>
          <p:cNvPr id="95274" name="TextBox 44"/>
          <p:cNvSpPr txBox="1">
            <a:spLocks noChangeArrowheads="1"/>
          </p:cNvSpPr>
          <p:nvPr/>
        </p:nvSpPr>
        <p:spPr bwMode="auto">
          <a:xfrm>
            <a:off x="2571750" y="2857500"/>
            <a:ext cx="261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-</a:t>
            </a:r>
            <a:endParaRPr lang="en-US"/>
          </a:p>
        </p:txBody>
      </p:sp>
      <p:sp>
        <p:nvSpPr>
          <p:cNvPr id="95275" name="TextBox 48"/>
          <p:cNvSpPr txBox="1">
            <a:spLocks noChangeArrowheads="1"/>
          </p:cNvSpPr>
          <p:nvPr/>
        </p:nvSpPr>
        <p:spPr bwMode="auto">
          <a:xfrm>
            <a:off x="2300288" y="2157413"/>
            <a:ext cx="319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+</a:t>
            </a:r>
            <a:endParaRPr lang="en-US"/>
          </a:p>
        </p:txBody>
      </p:sp>
      <p:sp>
        <p:nvSpPr>
          <p:cNvPr id="95276" name="TextBox 49"/>
          <p:cNvSpPr txBox="1">
            <a:spLocks noChangeArrowheads="1"/>
          </p:cNvSpPr>
          <p:nvPr/>
        </p:nvSpPr>
        <p:spPr bwMode="auto">
          <a:xfrm>
            <a:off x="2452688" y="2309813"/>
            <a:ext cx="319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+</a:t>
            </a:r>
            <a:endParaRPr lang="en-US"/>
          </a:p>
        </p:txBody>
      </p:sp>
      <p:sp>
        <p:nvSpPr>
          <p:cNvPr id="95277" name="TextBox 50"/>
          <p:cNvSpPr txBox="1">
            <a:spLocks noChangeArrowheads="1"/>
          </p:cNvSpPr>
          <p:nvPr/>
        </p:nvSpPr>
        <p:spPr bwMode="auto">
          <a:xfrm>
            <a:off x="2605088" y="2462213"/>
            <a:ext cx="319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+</a:t>
            </a:r>
            <a:endParaRPr lang="en-US"/>
          </a:p>
        </p:txBody>
      </p:sp>
      <p:sp>
        <p:nvSpPr>
          <p:cNvPr id="95278" name="TextBox 51"/>
          <p:cNvSpPr txBox="1">
            <a:spLocks noChangeArrowheads="1"/>
          </p:cNvSpPr>
          <p:nvPr/>
        </p:nvSpPr>
        <p:spPr bwMode="auto">
          <a:xfrm>
            <a:off x="2757488" y="2614613"/>
            <a:ext cx="319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+</a:t>
            </a:r>
            <a:endParaRPr lang="en-US"/>
          </a:p>
        </p:txBody>
      </p:sp>
      <p:sp>
        <p:nvSpPr>
          <p:cNvPr id="95279" name="TextBox 52"/>
          <p:cNvSpPr txBox="1">
            <a:spLocks noChangeArrowheads="1"/>
          </p:cNvSpPr>
          <p:nvPr/>
        </p:nvSpPr>
        <p:spPr bwMode="auto">
          <a:xfrm>
            <a:off x="2909888" y="2767013"/>
            <a:ext cx="319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/>
              <a:t>+</a:t>
            </a:r>
            <a:endParaRPr lang="en-US"/>
          </a:p>
        </p:txBody>
      </p:sp>
      <p:cxnSp>
        <p:nvCxnSpPr>
          <p:cNvPr id="60" name="Straight Arrow Connector 59"/>
          <p:cNvCxnSpPr/>
          <p:nvPr/>
        </p:nvCxnSpPr>
        <p:spPr>
          <a:xfrm rot="5400000">
            <a:off x="1893888" y="2749550"/>
            <a:ext cx="642938" cy="1587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 flipH="1" flipV="1">
            <a:off x="2652713" y="2705100"/>
            <a:ext cx="704850" cy="952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282" name="TextBox 62"/>
          <p:cNvSpPr txBox="1">
            <a:spLocks noChangeArrowheads="1"/>
          </p:cNvSpPr>
          <p:nvPr/>
        </p:nvSpPr>
        <p:spPr bwMode="auto">
          <a:xfrm>
            <a:off x="142875" y="3995738"/>
            <a:ext cx="6215063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/>
              <a:t>Vzdialenosť medzi implantovanými stripmi býva obvykle niekoľko </a:t>
            </a:r>
            <a:r>
              <a:rPr lang="el-GR"/>
              <a:t>μ</a:t>
            </a:r>
            <a:r>
              <a:rPr lang="sk-SK"/>
              <a:t>m</a:t>
            </a:r>
          </a:p>
          <a:p>
            <a:pPr eaLnBrk="1" hangingPunct="1">
              <a:buFont typeface="Arial" charset="0"/>
              <a:buChar char="•"/>
            </a:pPr>
            <a:r>
              <a:rPr lang="sk-SK"/>
              <a:t>Pasivačný oxid chráni detektor</a:t>
            </a:r>
          </a:p>
          <a:p>
            <a:pPr eaLnBrk="1" hangingPunct="1">
              <a:buFont typeface="Arial" charset="0"/>
              <a:buChar char="•"/>
            </a:pPr>
            <a:r>
              <a:rPr lang="sk-SK"/>
              <a:t>Al stripy sú naparené na povrchu oxidu a zbierajú náboj kapacitnou väzbou</a:t>
            </a:r>
          </a:p>
          <a:p>
            <a:pPr lvl="1" eaLnBrk="1" hangingPunct="1">
              <a:buFont typeface="Arial" charset="0"/>
              <a:buChar char="•"/>
            </a:pPr>
            <a:r>
              <a:rPr lang="sk-SK"/>
              <a:t>Al stripy bývajú spojené s odčítavacou elektronikou</a:t>
            </a:r>
          </a:p>
          <a:p>
            <a:pPr eaLnBrk="1" hangingPunct="1">
              <a:buFont typeface="Arial" charset="0"/>
              <a:buChar char="•"/>
            </a:pPr>
            <a:r>
              <a:rPr lang="sk-SK"/>
              <a:t>Polohové rozlíšenie stripových detektorov je na úrovni </a:t>
            </a:r>
            <a:r>
              <a:rPr lang="el-GR"/>
              <a:t>μ</a:t>
            </a:r>
            <a:r>
              <a:rPr lang="sk-SK"/>
              <a:t>m</a:t>
            </a:r>
          </a:p>
          <a:p>
            <a:pPr eaLnBrk="1" hangingPunct="1">
              <a:buFont typeface="Arial" charset="0"/>
              <a:buChar char="•"/>
            </a:pPr>
            <a:r>
              <a:rPr lang="sk-SK"/>
              <a:t>Doba zberu náboja býva niekoľko ns</a:t>
            </a:r>
          </a:p>
          <a:p>
            <a:pPr eaLnBrk="1" hangingPunct="1">
              <a:buFont typeface="Arial" charset="0"/>
              <a:buChar char="•"/>
            </a:pPr>
            <a:r>
              <a:rPr lang="sk-SK"/>
              <a:t>Ak vyrobíme stripy na oboch stranách detektora, môžeme merať dve koordináty naraz</a:t>
            </a:r>
            <a:endParaRPr lang="en-US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/>
              <a:t>Modul stripového detektora pre ALICE</a:t>
            </a:r>
            <a:endParaRPr lang="en-US"/>
          </a:p>
        </p:txBody>
      </p:sp>
      <p:pic>
        <p:nvPicPr>
          <p:cNvPr id="96259" name="Picture 2" descr="http://sundh99.cern.ch/cgi-bin/jpeg.getimg.sh?i=/archive/electronic/cern/others/PHO/photo-alice//its-2006-008.jpg&amp;s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857250"/>
            <a:ext cx="8323263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/>
              <a:t>Pixlový detektor, polovodičový zázrak</a:t>
            </a:r>
            <a:endParaRPr lang="en-US" dirty="0"/>
          </a:p>
        </p:txBody>
      </p:sp>
      <p:pic>
        <p:nvPicPr>
          <p:cNvPr id="98307" name="Picture 2" descr="flip_chi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4357688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308" name="Picture 2" descr="http://images.pennnet.com/articles/ap/thm/th_1677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4813"/>
            <a:ext cx="3214688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9" name="TextBox 4"/>
          <p:cNvSpPr txBox="1">
            <a:spLocks noChangeArrowheads="1"/>
          </p:cNvSpPr>
          <p:nvPr/>
        </p:nvSpPr>
        <p:spPr bwMode="auto">
          <a:xfrm>
            <a:off x="3995936" y="881157"/>
            <a:ext cx="4500562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 dirty="0"/>
              <a:t> pixlové detektory sú momentálne najpokročilejšie plovodičové detektory</a:t>
            </a:r>
          </a:p>
          <a:p>
            <a:pPr eaLnBrk="1" hangingPunct="1">
              <a:buFont typeface="Arial" charset="0"/>
              <a:buChar char="•"/>
            </a:pPr>
            <a:r>
              <a:rPr lang="sk-SK" dirty="0"/>
              <a:t>Elektródy v tvare malých plôšok, čiže poskytujú priamo dvojrozmernú informáciu</a:t>
            </a:r>
          </a:p>
          <a:p>
            <a:pPr eaLnBrk="1" hangingPunct="1">
              <a:buFont typeface="Arial" charset="0"/>
              <a:buChar char="•"/>
            </a:pPr>
            <a:endParaRPr lang="sk-SK" dirty="0"/>
          </a:p>
          <a:p>
            <a:pPr eaLnBrk="1" hangingPunct="1">
              <a:buFont typeface="Arial" charset="0"/>
              <a:buChar char="•"/>
            </a:pPr>
            <a:r>
              <a:rPr lang="sk-SK" dirty="0"/>
              <a:t>Na rozdiel od stripov, nemôžu byť pripojené k elektronike na okraji detektora, elektronika musí „sedieť“ priamo nad pixlami</a:t>
            </a:r>
          </a:p>
          <a:p>
            <a:pPr eaLnBrk="1" hangingPunct="1">
              <a:buFont typeface="Arial" charset="0"/>
              <a:buChar char="•"/>
            </a:pPr>
            <a:r>
              <a:rPr lang="sk-SK" dirty="0"/>
              <a:t>Prepojenie pixlu s elektronikou sa realizuje prostredníctvom mikro gulôčiek (bumps) s priemerom niekoľko mikrometrov  </a:t>
            </a:r>
            <a:endParaRPr lang="en-US" dirty="0"/>
          </a:p>
        </p:txBody>
      </p:sp>
      <p:pic>
        <p:nvPicPr>
          <p:cNvPr id="98310" name="Picture 1" descr="http://riedler.web.cern.ch/riedler/alice/labtest/alicechip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4714875"/>
            <a:ext cx="22479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6357938" y="4429125"/>
            <a:ext cx="1285875" cy="857250"/>
          </a:xfrm>
          <a:prstGeom prst="wedgeRectCallout">
            <a:avLst>
              <a:gd name="adj1" fmla="val -117272"/>
              <a:gd name="adj2" fmla="val 591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Pixlový čip pre ALICE</a:t>
            </a:r>
            <a:endParaRPr lang="en-US" sz="1600" dirty="0"/>
          </a:p>
        </p:txBody>
      </p:sp>
      <p:sp>
        <p:nvSpPr>
          <p:cNvPr id="8" name="Rectangular Callout 7"/>
          <p:cNvSpPr/>
          <p:nvPr/>
        </p:nvSpPr>
        <p:spPr>
          <a:xfrm>
            <a:off x="6357938" y="5357813"/>
            <a:ext cx="1285875" cy="857250"/>
          </a:xfrm>
          <a:prstGeom prst="wedgeRectCallout">
            <a:avLst>
              <a:gd name="adj1" fmla="val -118288"/>
              <a:gd name="adj2" fmla="val -17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600" dirty="0"/>
              <a:t>8192 pixlov!</a:t>
            </a:r>
            <a:endParaRPr lang="en-US" sz="1600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1" name="Picture 2" descr="bondin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402907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2" name="TextBox 3"/>
          <p:cNvSpPr txBox="1">
            <a:spLocks noChangeArrowheads="1"/>
          </p:cNvSpPr>
          <p:nvPr/>
        </p:nvSpPr>
        <p:spPr bwMode="auto">
          <a:xfrm>
            <a:off x="4429125" y="1124744"/>
            <a:ext cx="41433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sk-SK" dirty="0"/>
              <a:t>Prepojenie detektora s elektronikou sa realizuje väčšinou pomocou kovových (hliníkových) mikrodrôtikov s priemerom asi 20mikrometrov</a:t>
            </a:r>
          </a:p>
          <a:p>
            <a:pPr eaLnBrk="1" hangingPunct="1">
              <a:buFont typeface="Arial" charset="0"/>
              <a:buChar char="•"/>
            </a:pPr>
            <a:endParaRPr lang="sk-SK" dirty="0"/>
          </a:p>
          <a:p>
            <a:pPr eaLnBrk="1" hangingPunct="1">
              <a:buFont typeface="Arial" charset="0"/>
              <a:buChar char="•"/>
            </a:pPr>
            <a:r>
              <a:rPr lang="sk-SK" dirty="0"/>
              <a:t>Spojenie drôtika s kontaktom sa robí ultrazvukom</a:t>
            </a:r>
          </a:p>
          <a:p>
            <a:pPr eaLnBrk="1" hangingPunct="1"/>
            <a:endParaRPr lang="sk-SK" dirty="0"/>
          </a:p>
        </p:txBody>
      </p:sp>
      <p:pic>
        <p:nvPicPr>
          <p:cNvPr id="99333" name="Picture 4" descr="http://materials.usask.ca/images/photos/photo1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643438"/>
            <a:ext cx="21145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4" name="Picture 6" descr="Chip and Wire Assambl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500438"/>
            <a:ext cx="37147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5" name="TextBox 6"/>
          <p:cNvSpPr txBox="1">
            <a:spLocks noChangeArrowheads="1"/>
          </p:cNvSpPr>
          <p:nvPr/>
        </p:nvSpPr>
        <p:spPr bwMode="auto">
          <a:xfrm>
            <a:off x="7286625" y="6429375"/>
            <a:ext cx="10652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k-SK" sz="1000"/>
              <a:t>Mst.tu-berlin.de</a:t>
            </a:r>
            <a:endParaRPr lang="en-US" sz="100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>
          <a:xfrm>
            <a:off x="35386" y="0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sk-SK" dirty="0"/>
              <a:t>Pixlový detektor experimentu ATLAS</a:t>
            </a:r>
            <a:endParaRPr lang="en-US" dirty="0"/>
          </a:p>
        </p:txBody>
      </p:sp>
      <p:pic>
        <p:nvPicPr>
          <p:cNvPr id="100355" name="Picture 2" descr="http://sundh99.cern.ch/cgi-bin/jpeg.getimg.sh?i=/archive/electronic/cern/others/PHO/photo-ex/0611014_09.jpg&amp;s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285875"/>
            <a:ext cx="729615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Čo to vlastne detekujeme?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V súvislosti s detektormi sa používajú pojmy ako </a:t>
            </a:r>
          </a:p>
          <a:p>
            <a:pPr lvl="1"/>
            <a:r>
              <a:rPr lang="sk-SK" dirty="0"/>
              <a:t>Rádioaktivita</a:t>
            </a:r>
          </a:p>
          <a:p>
            <a:pPr lvl="1"/>
            <a:r>
              <a:rPr lang="sk-SK" dirty="0"/>
              <a:t>Ionizujúce žiarenie</a:t>
            </a:r>
          </a:p>
          <a:p>
            <a:pPr lvl="1"/>
            <a:r>
              <a:rPr lang="sk-SK" dirty="0"/>
              <a:t>Alfa, beta, gamma žiarenie/častice/lúče....</a:t>
            </a:r>
          </a:p>
          <a:p>
            <a:pPr lvl="1"/>
            <a:endParaRPr lang="sk-SK" dirty="0"/>
          </a:p>
          <a:p>
            <a:r>
              <a:rPr lang="sk-SK" dirty="0"/>
              <a:t>Častice sa vyskytujú všade okolo nás. Pochádzajú</a:t>
            </a:r>
          </a:p>
          <a:p>
            <a:pPr lvl="1"/>
            <a:r>
              <a:rPr lang="sk-SK" dirty="0"/>
              <a:t>Z prirodzených rádioaktívnych zdrojov </a:t>
            </a:r>
          </a:p>
          <a:p>
            <a:pPr lvl="1"/>
            <a:r>
              <a:rPr lang="sk-SK" dirty="0"/>
              <a:t>Z Vesmíru (kozmické žiarenie)</a:t>
            </a:r>
          </a:p>
          <a:p>
            <a:pPr lvl="1"/>
            <a:r>
              <a:rPr lang="sk-SK" dirty="0"/>
              <a:t>Z ľudskej činnosti (umelé nuklidy, lekárske prístroje, experimenty...)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2251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/>
              <a:t>Testy pixlového detektora pre ALICE</a:t>
            </a:r>
            <a:endParaRPr lang="en-US" dirty="0"/>
          </a:p>
        </p:txBody>
      </p:sp>
      <p:pic>
        <p:nvPicPr>
          <p:cNvPr id="101379" name="Picture 2" descr="http://alice1.web.cern.ch/alice1/Photo/TB2001/DSCN08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6562556" cy="45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ALICE</a:t>
            </a:r>
            <a:endParaRPr lang="en-US" dirty="0"/>
          </a:p>
        </p:txBody>
      </p:sp>
      <p:pic>
        <p:nvPicPr>
          <p:cNvPr id="102403" name="Picture 2" descr="pixel_halfbarr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85875"/>
            <a:ext cx="320040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4" name="Picture 4" descr="stripdetai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1857375"/>
            <a:ext cx="42672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C8798-15F6-3FE6-B76A-A832C55A0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>
            <a:extLst>
              <a:ext uri="{FF2B5EF4-FFF2-40B4-BE49-F238E27FC236}">
                <a16:creationId xmlns:a16="http://schemas.microsoft.com/office/drawing/2014/main" id="{B9A8C6F4-BEBE-A3D6-60F3-7F3927D88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 anchor="ctr">
            <a:normAutofit/>
          </a:bodyPr>
          <a:lstStyle/>
          <a:p>
            <a:r>
              <a:rPr lang="sk-SK" dirty="0"/>
              <a:t>ALICE ITS 2</a:t>
            </a:r>
            <a:endParaRPr lang="en-US" dirty="0"/>
          </a:p>
        </p:txBody>
      </p:sp>
      <p:sp>
        <p:nvSpPr>
          <p:cNvPr id="102407" name="Content Placeholder 2">
            <a:extLst>
              <a:ext uri="{FF2B5EF4-FFF2-40B4-BE49-F238E27FC236}">
                <a16:creationId xmlns:a16="http://schemas.microsoft.com/office/drawing/2014/main" id="{4C09EC5B-CED7-8676-9CCE-DB637904C3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/>
          <a:p>
            <a:r>
              <a:rPr lang="en-US" dirty="0" err="1"/>
              <a:t>Monolytické</a:t>
            </a:r>
            <a:r>
              <a:rPr lang="en-US" dirty="0"/>
              <a:t> </a:t>
            </a:r>
            <a:r>
              <a:rPr lang="en-US" dirty="0" err="1"/>
              <a:t>pixle</a:t>
            </a:r>
            <a:endParaRPr lang="en-US" dirty="0"/>
          </a:p>
          <a:p>
            <a:r>
              <a:rPr lang="en-US" dirty="0"/>
              <a:t>12 milliard </a:t>
            </a:r>
            <a:r>
              <a:rPr lang="en-US" dirty="0" err="1"/>
              <a:t>pixelov</a:t>
            </a:r>
            <a:endParaRPr lang="en-US" dirty="0"/>
          </a:p>
        </p:txBody>
      </p:sp>
      <p:pic>
        <p:nvPicPr>
          <p:cNvPr id="3074" name="Picture 2" descr="State of the art Top: the bottom half of the ITS2 inner barrel ready for insertion, where the staves of the innermost layer are clearly visible. Bottom: integration test for the ITS2 outer barrel, which proved that the alignment is adequate to avoid interference between the top and bottom halves. Credit: ALICE-PHO-GEN-2021-002-11 and ALICE-PHO-ITS-2021-001-30">
            <a:extLst>
              <a:ext uri="{FF2B5EF4-FFF2-40B4-BE49-F238E27FC236}">
                <a16:creationId xmlns:a16="http://schemas.microsoft.com/office/drawing/2014/main" id="{9C534D60-37E7-4588-8DE4-798A9BDFE4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4916" y="1536192"/>
            <a:ext cx="3086968" cy="4590288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11518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/>
              <a:t>Kremíkový dráhový detektor experimentu ATLAS</a:t>
            </a:r>
            <a:endParaRPr lang="en-US"/>
          </a:p>
        </p:txBody>
      </p:sp>
      <p:pic>
        <p:nvPicPr>
          <p:cNvPr id="103427" name="Picture 8" descr="atlas_sil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49" y="1628800"/>
            <a:ext cx="7377113" cy="493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ako</a:t>
            </a:r>
            <a:r>
              <a:rPr lang="en-US" dirty="0"/>
              <a:t> to d</a:t>
            </a:r>
            <a:r>
              <a:rPr lang="sk-SK" dirty="0"/>
              <a:t>áme všetko dokopy?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Veľké experimenty využívajú detektory zložené z mnohých komponentov</a:t>
            </a:r>
          </a:p>
          <a:p>
            <a:pPr lvl="1"/>
            <a:r>
              <a:rPr lang="sk-SK" dirty="0"/>
              <a:t>Každý subdetektor poskytne kúsok informácie</a:t>
            </a:r>
          </a:p>
          <a:p>
            <a:pPr lvl="2"/>
            <a:r>
              <a:rPr lang="sk-SK" dirty="0"/>
              <a:t>Typ častice</a:t>
            </a:r>
          </a:p>
          <a:p>
            <a:pPr lvl="2"/>
            <a:r>
              <a:rPr lang="sk-SK" dirty="0"/>
              <a:t>Dráha častice</a:t>
            </a:r>
          </a:p>
          <a:p>
            <a:pPr lvl="2"/>
            <a:r>
              <a:rPr lang="sk-SK" dirty="0"/>
              <a:t>Hybnosť častice </a:t>
            </a:r>
          </a:p>
          <a:p>
            <a:pPr lvl="1"/>
            <a:r>
              <a:rPr lang="sk-SK" dirty="0"/>
              <a:t>Úloha online systémov je tieto kúsky poskladať do uceleného obrazu, vhodného na analýzu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3845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Ako určíme typ častice?</a:t>
            </a:r>
            <a:endParaRPr lang="en-US" dirty="0"/>
          </a:p>
        </p:txBody>
      </p:sp>
      <p:pic>
        <p:nvPicPr>
          <p:cNvPr id="3" name="Picture 3" descr="dedx_delph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643" y="1359835"/>
            <a:ext cx="2795155" cy="253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515" y="4221668"/>
            <a:ext cx="2973479" cy="174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pdg2.lbl.gov/atlasblog/wp-content/uploads/2012/02/decay_chart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80" y="2656526"/>
            <a:ext cx="4210050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1975" y="1556792"/>
            <a:ext cx="5043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dirty="0"/>
              <a:t>Kombináciou údajov (ako CSI)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827584" y="5811315"/>
            <a:ext cx="3974165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sz="1400" b="1" dirty="0"/>
              <a:t>... odlišné interakcie s rôznymi detektormi... 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08104" y="3891717"/>
            <a:ext cx="2730235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sz="1400" b="1" dirty="0"/>
              <a:t>... charakteristika interakcie...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73666127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53344"/>
            <a:ext cx="8255089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722511"/>
            <a:ext cx="8053808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sz="2400" b="1" dirty="0"/>
              <a:t>Každá vrstva experimentu poskytne kúsok informácie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5630563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ALICE – Heavy Ion Experiment at LHC</a:t>
            </a:r>
          </a:p>
        </p:txBody>
      </p:sp>
      <p:pic>
        <p:nvPicPr>
          <p:cNvPr id="4099" name="Picture 3" descr="C:\Users\Peter\Desktop\rt Photo\Resized\ALICE-Set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788024" cy="3506996"/>
          </a:xfrm>
          <a:prstGeom prst="rect">
            <a:avLst/>
          </a:prstGeom>
          <a:noFill/>
        </p:spPr>
      </p:pic>
      <p:pic>
        <p:nvPicPr>
          <p:cNvPr id="4100" name="Picture 4" descr="C:\Users\Peter\Desktop\rt Photo\Resized\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1572" y="3140968"/>
            <a:ext cx="3752428" cy="3529627"/>
          </a:xfrm>
          <a:prstGeom prst="rect">
            <a:avLst/>
          </a:prstGeom>
          <a:noFill/>
        </p:spPr>
      </p:pic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5004048" y="836712"/>
            <a:ext cx="3886200" cy="2031968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buClrTx/>
              <a:buFontTx/>
              <a:buNone/>
            </a:pPr>
            <a:r>
              <a:rPr lang="en-US" b="1" dirty="0">
                <a:solidFill>
                  <a:srgbClr val="000000"/>
                </a:solidFill>
              </a:rPr>
              <a:t>Detector:</a:t>
            </a:r>
          </a:p>
          <a:p>
            <a:pPr>
              <a:buClrTx/>
              <a:buFontTx/>
              <a:buNone/>
            </a:pPr>
            <a:r>
              <a:rPr lang="en-GB" b="1" dirty="0">
                <a:solidFill>
                  <a:srgbClr val="000000"/>
                </a:solidFill>
              </a:rPr>
              <a:t>Size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en-US" dirty="0">
                <a:solidFill>
                  <a:srgbClr val="FC0128"/>
                </a:solidFill>
              </a:rPr>
              <a:t>16 x 26</a:t>
            </a:r>
            <a:r>
              <a:rPr lang="en-US" dirty="0">
                <a:solidFill>
                  <a:srgbClr val="000000"/>
                </a:solidFill>
              </a:rPr>
              <a:t> m (some components installed &gt;100m from interaction point)</a:t>
            </a:r>
          </a:p>
          <a:p>
            <a:pPr>
              <a:buClrTx/>
              <a:buFontTx/>
              <a:buNone/>
            </a:pPr>
            <a:r>
              <a:rPr lang="en-GB" b="1" dirty="0">
                <a:solidFill>
                  <a:srgbClr val="000000"/>
                </a:solidFill>
              </a:rPr>
              <a:t>Mass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en-US" dirty="0">
                <a:solidFill>
                  <a:srgbClr val="FC0128"/>
                </a:solidFill>
              </a:rPr>
              <a:t>10,000</a:t>
            </a:r>
            <a:r>
              <a:rPr lang="en-US" dirty="0">
                <a:solidFill>
                  <a:srgbClr val="000000"/>
                </a:solidFill>
              </a:rPr>
              <a:t> tons</a:t>
            </a:r>
          </a:p>
          <a:p>
            <a:pPr>
              <a:buClrTx/>
              <a:buFontTx/>
              <a:buNone/>
            </a:pPr>
            <a:r>
              <a:rPr lang="en-GB" b="1" dirty="0">
                <a:solidFill>
                  <a:srgbClr val="000000"/>
                </a:solidFill>
              </a:rPr>
              <a:t>Sub-detectors</a:t>
            </a:r>
            <a:r>
              <a:rPr lang="en-US" b="1" dirty="0">
                <a:solidFill>
                  <a:srgbClr val="000000"/>
                </a:solidFill>
              </a:rPr>
              <a:t>: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18</a:t>
            </a:r>
          </a:p>
          <a:p>
            <a:r>
              <a:rPr lang="en-GB" b="1" dirty="0">
                <a:solidFill>
                  <a:srgbClr val="000000"/>
                </a:solidFill>
              </a:rPr>
              <a:t>Magnets</a:t>
            </a:r>
            <a:r>
              <a:rPr lang="en-US" b="1" dirty="0">
                <a:solidFill>
                  <a:srgbClr val="000000"/>
                </a:solidFill>
              </a:rPr>
              <a:t>: </a:t>
            </a:r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899592" y="4797152"/>
            <a:ext cx="3810000" cy="1200971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buClrTx/>
              <a:buFontTx/>
              <a:buNone/>
            </a:pPr>
            <a:r>
              <a:rPr lang="en-GB" b="1" dirty="0">
                <a:solidFill>
                  <a:srgbClr val="000000"/>
                </a:solidFill>
              </a:rPr>
              <a:t>Collaboration</a:t>
            </a:r>
            <a:endParaRPr lang="en-US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en-GB" b="1" dirty="0">
                <a:solidFill>
                  <a:srgbClr val="000000"/>
                </a:solidFill>
              </a:rPr>
              <a:t>Members</a:t>
            </a:r>
            <a:r>
              <a:rPr lang="sk-SK" b="1" dirty="0">
                <a:solidFill>
                  <a:srgbClr val="000000"/>
                </a:solidFill>
              </a:rPr>
              <a:t>: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FC0128"/>
                </a:solidFill>
              </a:rPr>
              <a:t>1500</a:t>
            </a:r>
            <a:endParaRPr lang="en-US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en-US" b="1" dirty="0">
                <a:solidFill>
                  <a:srgbClr val="000000"/>
                </a:solidFill>
              </a:rPr>
              <a:t>In</a:t>
            </a:r>
            <a:r>
              <a:rPr lang="en-GB" b="1" dirty="0" err="1">
                <a:solidFill>
                  <a:srgbClr val="000000"/>
                </a:solidFill>
              </a:rPr>
              <a:t>stitutes</a:t>
            </a:r>
            <a:r>
              <a:rPr lang="en-US" b="1" dirty="0">
                <a:solidFill>
                  <a:srgbClr val="000000"/>
                </a:solidFill>
              </a:rPr>
              <a:t>: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120</a:t>
            </a:r>
          </a:p>
          <a:p>
            <a:pPr>
              <a:buClrTx/>
              <a:buFontTx/>
              <a:buNone/>
            </a:pPr>
            <a:r>
              <a:rPr lang="en-GB" b="1" dirty="0">
                <a:solidFill>
                  <a:srgbClr val="000000"/>
                </a:solidFill>
              </a:rPr>
              <a:t>Countries</a:t>
            </a:r>
            <a:r>
              <a:rPr lang="en-US" b="1" dirty="0">
                <a:solidFill>
                  <a:srgbClr val="000000"/>
                </a:solidFill>
              </a:rPr>
              <a:t>: </a:t>
            </a:r>
            <a:r>
              <a:rPr lang="en-US" dirty="0">
                <a:solidFill>
                  <a:srgbClr val="FF0000"/>
                </a:solidFill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188214746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54" y="0"/>
            <a:ext cx="8428378" cy="1143000"/>
          </a:xfrm>
        </p:spPr>
        <p:txBody>
          <a:bodyPr/>
          <a:lstStyle/>
          <a:p>
            <a:r>
              <a:rPr lang="sk-SK" dirty="0"/>
              <a:t>Al nosná konštrukcia detektorov </a:t>
            </a:r>
            <a:endParaRPr lang="en-US" dirty="0"/>
          </a:p>
        </p:txBody>
      </p:sp>
      <p:pic>
        <p:nvPicPr>
          <p:cNvPr id="53250" name="Picture 2" descr="C:\Users\peter\Desktop\sps\sps\src\Pictures\Resized\alice-2006-001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4295775" cy="3465147"/>
          </a:xfrm>
          <a:prstGeom prst="rect">
            <a:avLst/>
          </a:prstGeom>
          <a:noFill/>
        </p:spPr>
      </p:pic>
      <p:pic>
        <p:nvPicPr>
          <p:cNvPr id="53251" name="Picture 3" descr="C:\Users\peter\Desktop\sps\sps\src\Pictures\Resized\instal-2003-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1025" y="3293269"/>
            <a:ext cx="4752975" cy="35647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8504868"/>
      </p:ext>
    </p:extLst>
  </p:cSld>
  <p:clrMapOvr>
    <a:masterClrMapping/>
  </p:clrMapOvr>
  <p:transition>
    <p:newsflash/>
  </p:transition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Tienenie trubice so zväzkom</a:t>
            </a:r>
            <a:endParaRPr lang="en-US" dirty="0"/>
          </a:p>
        </p:txBody>
      </p:sp>
      <p:pic>
        <p:nvPicPr>
          <p:cNvPr id="51202" name="Picture 2" descr="C:\Users\peter\Desktop\sps\sps\src\Pictures\Resized\absorb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3505200" cy="4673601"/>
          </a:xfrm>
          <a:prstGeom prst="rect">
            <a:avLst/>
          </a:prstGeom>
          <a:noFill/>
        </p:spPr>
      </p:pic>
      <p:pic>
        <p:nvPicPr>
          <p:cNvPr id="51203" name="Picture 3" descr="C:\Users\peter\Desktop\sps\sps\src\Pictures\Resized\absorb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7425" y="1447801"/>
            <a:ext cx="3486150" cy="464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6534699"/>
      </p:ext>
    </p:extLst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2532</TotalTime>
  <Words>3509</Words>
  <Application>Microsoft Macintosh PowerPoint</Application>
  <PresentationFormat>On-screen Show (4:3)</PresentationFormat>
  <Paragraphs>692</Paragraphs>
  <Slides>118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118</vt:i4>
      </vt:variant>
    </vt:vector>
  </HeadingPairs>
  <TitlesOfParts>
    <vt:vector size="130" baseType="lpstr">
      <vt:lpstr>Arial</vt:lpstr>
      <vt:lpstr>Arial Rounded MT Bold</vt:lpstr>
      <vt:lpstr>Calibri</vt:lpstr>
      <vt:lpstr>Cambria</vt:lpstr>
      <vt:lpstr>Luxi Sans</vt:lpstr>
      <vt:lpstr>Optima</vt:lpstr>
      <vt:lpstr>sourcesans-regular</vt:lpstr>
      <vt:lpstr>Symbol</vt:lpstr>
      <vt:lpstr>Tahoma</vt:lpstr>
      <vt:lpstr>Times New Roman</vt:lpstr>
      <vt:lpstr>Wingdings 2</vt:lpstr>
      <vt:lpstr>Adjacency</vt:lpstr>
      <vt:lpstr>Detektory častíc vo fyzike a aj mimo nej...</vt:lpstr>
      <vt:lpstr>Toto je pravdepodobne rozpad Higgsovho bozónu</vt:lpstr>
      <vt:lpstr>A toto je kamera, ktorá to videla (ATLAS - CERN)</vt:lpstr>
      <vt:lpstr>Aj toto je kamera, ktorá to videla (ATLAS - CERN)</vt:lpstr>
      <vt:lpstr>Takto vyzeral Vesmír miliardtinu sekundy po svojom vzniku (pri teplote 100 000 krát vyššej než v strede hviezd)</vt:lpstr>
      <vt:lpstr>A táto kamera to zaznamenala (ALICE- CERN)</vt:lpstr>
      <vt:lpstr>Ako to funguje?</vt:lpstr>
      <vt:lpstr>Zobrazovanie neviditeľného</vt:lpstr>
      <vt:lpstr>Čo to vlastne detekujeme?</vt:lpstr>
      <vt:lpstr>Rádioaktivita – zbavenie sa energie</vt:lpstr>
      <vt:lpstr>Kozmické LEGO</vt:lpstr>
      <vt:lpstr>Základné LEGOkocky</vt:lpstr>
      <vt:lpstr>... A teda častice , ktoré chceme detekovať sú</vt:lpstr>
      <vt:lpstr>Ako registrujeme častice?</vt:lpstr>
      <vt:lpstr>PowerPoint Presentation</vt:lpstr>
      <vt:lpstr>Čo sa stane ak častica preletí látkovým prostredím ?</vt:lpstr>
      <vt:lpstr>Bethe-Blochov vzťah pre ionizačné straty</vt:lpstr>
      <vt:lpstr>PowerPoint Presentation</vt:lpstr>
      <vt:lpstr>PowerPoint Presentation</vt:lpstr>
      <vt:lpstr>Čo si zapamätáme?</vt:lpstr>
      <vt:lpstr>PowerPoint Presentation</vt:lpstr>
      <vt:lpstr>Čo si zapamätáme?</vt:lpstr>
      <vt:lpstr>PowerPoint Presentation</vt:lpstr>
      <vt:lpstr>Čo si zapamätáme?</vt:lpstr>
      <vt:lpstr>PowerPoint Presentation</vt:lpstr>
      <vt:lpstr>Čo si zapamätáme?</vt:lpstr>
      <vt:lpstr>Pohyb nabitých častíc v elektrickom a magnetickom poli</vt:lpstr>
      <vt:lpstr>Príklad pohybu častice v elektrickom a magnetickom poli</vt:lpstr>
      <vt:lpstr>Jadrové emulzie</vt:lpstr>
      <vt:lpstr>PowerPoint Presentation</vt:lpstr>
      <vt:lpstr>PowerPoint Presentation</vt:lpstr>
      <vt:lpstr>Scintilačné detektory</vt:lpstr>
      <vt:lpstr>Scintilačný detektor</vt:lpstr>
      <vt:lpstr>Rutherfordov experiment</vt:lpstr>
      <vt:lpstr>Komponenty scintilačného detektora</vt:lpstr>
      <vt:lpstr>Elektronické čítanie informácie zo scintilátora </vt:lpstr>
      <vt:lpstr>Scintilačné detektory nájdeme napríklad v medicíne </vt:lpstr>
      <vt:lpstr>Hmlová komora</vt:lpstr>
      <vt:lpstr>(Wilsonova) Hmlová komora</vt:lpstr>
      <vt:lpstr>PowerPoint Presentation</vt:lpstr>
      <vt:lpstr>V hmlovej komore bolo urobených mnoho objavov</vt:lpstr>
      <vt:lpstr>Bublinové detektory</vt:lpstr>
      <vt:lpstr>Bublinová komora</vt:lpstr>
      <vt:lpstr>PowerPoint Presentation</vt:lpstr>
      <vt:lpstr>Gargamelle (CERN)</vt:lpstr>
      <vt:lpstr>Big European Bubble Chamber (BEBC)</vt:lpstr>
      <vt:lpstr>BEBC</vt:lpstr>
      <vt:lpstr>Meranie uhlu dráh </vt:lpstr>
      <vt:lpstr>Analýza filmov</vt:lpstr>
      <vt:lpstr>Analýza filmov</vt:lpstr>
      <vt:lpstr>Measuring films</vt:lpstr>
      <vt:lpstr>Plynové detektory</vt:lpstr>
      <vt:lpstr>Ionizácia – odtrhnutie elektrónu z atómu</vt:lpstr>
      <vt:lpstr>Ionizačný detektor</vt:lpstr>
      <vt:lpstr>Iskrová komora</vt:lpstr>
      <vt:lpstr>Iskrová komora</vt:lpstr>
      <vt:lpstr>Streamerová komora</vt:lpstr>
      <vt:lpstr>PowerPoint Presentation</vt:lpstr>
      <vt:lpstr>PowerPoint Presentation</vt:lpstr>
      <vt:lpstr>Geiger-Muellerov detektor</vt:lpstr>
      <vt:lpstr>Mnohovláknové detektory</vt:lpstr>
      <vt:lpstr>PowerPoint Presentation</vt:lpstr>
      <vt:lpstr>Aplikácia mnohovláknovej komory na colnici</vt:lpstr>
      <vt:lpstr>... alebo v medicíne</vt:lpstr>
      <vt:lpstr>... a samozrejme v fyzike</vt:lpstr>
      <vt:lpstr>Time Projection Chamber (TPC)</vt:lpstr>
      <vt:lpstr>TPC</vt:lpstr>
      <vt:lpstr>Princíp činnost TPC</vt:lpstr>
      <vt:lpstr>ALICE TPC</vt:lpstr>
      <vt:lpstr>Driftový priestor ALICE TPC</vt:lpstr>
      <vt:lpstr>Čitacie detektory pre ALICE TPC</vt:lpstr>
      <vt:lpstr>Transport ALICE TPC</vt:lpstr>
      <vt:lpstr>Identifikácia typu častíc</vt:lpstr>
      <vt:lpstr>PowerPoint Presentation</vt:lpstr>
      <vt:lpstr>Čerenkovovo žiarenie</vt:lpstr>
      <vt:lpstr>Čerenkovovo žiarenie</vt:lpstr>
      <vt:lpstr>Čerenkovovo žiarenie v jadrovom reaktore TRIGA MarkII (reaktor je naplnený  vodou)</vt:lpstr>
      <vt:lpstr>Čerenkovove počítače</vt:lpstr>
      <vt:lpstr>DELPHI RICH (1989)</vt:lpstr>
      <vt:lpstr>COMPASS RICH (2001)</vt:lpstr>
      <vt:lpstr>ALICE HMPID (2007)</vt:lpstr>
      <vt:lpstr>Polovodičové detektory</vt:lpstr>
      <vt:lpstr>Polovodičové detektory</vt:lpstr>
      <vt:lpstr>Princíp činnosti polovodičového detektora</vt:lpstr>
      <vt:lpstr>(Mikro)Stripový detektor</vt:lpstr>
      <vt:lpstr>Modul stripového detektora pre ALICE</vt:lpstr>
      <vt:lpstr>Pixlový detektor, polovodičový zázrak</vt:lpstr>
      <vt:lpstr>PowerPoint Presentation</vt:lpstr>
      <vt:lpstr>Pixlový detektor experimentu ATLAS</vt:lpstr>
      <vt:lpstr>Testy pixlového detektora pre ALICE</vt:lpstr>
      <vt:lpstr>ALICE</vt:lpstr>
      <vt:lpstr>ALICE ITS 2</vt:lpstr>
      <vt:lpstr>Kremíkový dráhový detektor experimentu ATLAS</vt:lpstr>
      <vt:lpstr>A ako to dáme všetko dokopy?</vt:lpstr>
      <vt:lpstr>Ako určíme typ častice?</vt:lpstr>
      <vt:lpstr>PowerPoint Presentation</vt:lpstr>
      <vt:lpstr>ALICE – Heavy Ion Experiment at LHC</vt:lpstr>
      <vt:lpstr>Al nosná konštrukcia detektorov </vt:lpstr>
      <vt:lpstr>Tienenie trubice so zväzkom</vt:lpstr>
      <vt:lpstr>PowerPoint Presentation</vt:lpstr>
      <vt:lpstr>PowerPoint Presentation</vt:lpstr>
      <vt:lpstr>Detektor experimentu ALICE </vt:lpstr>
      <vt:lpstr>Kremíkové detektory v Alice</vt:lpstr>
      <vt:lpstr>ALICE SPD (Silicon Pixel Detector)</vt:lpstr>
      <vt:lpstr>PowerPoint Presentation</vt:lpstr>
      <vt:lpstr>Riadiaci systém</vt:lpstr>
      <vt:lpstr>Examples of DCS challenges  (ITS)</vt:lpstr>
      <vt:lpstr>Examples of DCS challenges  (TRD)</vt:lpstr>
      <vt:lpstr>PowerPoint Presentation</vt:lpstr>
      <vt:lpstr>PowerPoint Presentation</vt:lpstr>
      <vt:lpstr>Examples of DCS challenges. (TPC)</vt:lpstr>
      <vt:lpstr>Inštalácia ALICE TPC</vt:lpstr>
      <vt:lpstr>Čerenkovov detektor</vt:lpstr>
      <vt:lpstr>Miónové detektory</vt:lpstr>
      <vt:lpstr>Experiment ATLAS</vt:lpstr>
      <vt:lpstr>Magnet experimentu ATLAS</vt:lpstr>
      <vt:lpstr>Elektromagnetický kalorimeter ATLASu</vt:lpstr>
      <vt:lpstr>Inštalácia kalorimetra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Detektory</dc:title>
  <dc:creator>Peter Chochula</dc:creator>
  <cp:lastModifiedBy>Peter Chochula</cp:lastModifiedBy>
  <cp:revision>105</cp:revision>
  <dcterms:created xsi:type="dcterms:W3CDTF">2007-04-22T18:19:38Z</dcterms:created>
  <dcterms:modified xsi:type="dcterms:W3CDTF">2025-06-12T08:15:02Z</dcterms:modified>
</cp:coreProperties>
</file>