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619" r:id="rId3"/>
    <p:sldId id="257" r:id="rId4"/>
    <p:sldId id="642" r:id="rId5"/>
    <p:sldId id="646" r:id="rId6"/>
    <p:sldId id="645" r:id="rId7"/>
    <p:sldId id="643" r:id="rId8"/>
    <p:sldId id="647" r:id="rId9"/>
    <p:sldId id="644" r:id="rId10"/>
    <p:sldId id="649" r:id="rId11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7A6B9"/>
    <a:srgbClr val="7B99B9"/>
    <a:srgbClr val="D8AF8E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20" autoAdjust="0"/>
    <p:restoredTop sz="95728" autoAdjust="0"/>
  </p:normalViewPr>
  <p:slideViewPr>
    <p:cSldViewPr snapToGrid="0">
      <p:cViewPr varScale="1">
        <p:scale>
          <a:sx n="110" d="100"/>
          <a:sy n="110" d="100"/>
        </p:scale>
        <p:origin x="62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89E1E5-E430-49F8-81A0-68747FCE6310}" type="datetimeFigureOut">
              <a:rPr lang="fr-FR" smtClean="0"/>
              <a:t>11/11/2024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7630F4-82FC-4F09-BB42-20DAB7EE9BD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7415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B2FA77-EF63-41A4-B96E-6F3263D551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3D0BE2-08E0-4DFF-91D9-D90B4356E6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EFE8A1-251D-45E6-901B-518647B62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E666-61FE-4835-BE17-F7B9CB129BA4}" type="datetimeFigureOut">
              <a:rPr lang="en-GB" smtClean="0"/>
              <a:t>11/11/2024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4C2A19-2F26-42D9-BA52-5AA83CFD25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5E0442-0038-4EB5-BC36-C583378041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6567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6097C5-B8BE-46F5-817B-4315CDF1CD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6F54F41-BCE7-4A9B-B55F-3276EAF444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D07A20-5C5F-4625-A36A-02C7D64F66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E666-61FE-4835-BE17-F7B9CB129BA4}" type="datetimeFigureOut">
              <a:rPr lang="en-GB" smtClean="0"/>
              <a:t>11/11/2024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70DE88-87CC-4741-B564-9418EC427C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563FB5-0E90-402F-992D-F1AC5E65C3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8020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DBB9317-ABA8-45CE-A8D4-1C6D0BC1BEE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E03F6A7-326E-44A4-B260-8706A32C72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5F41DA-1348-492D-8FA1-5E137406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E666-61FE-4835-BE17-F7B9CB129BA4}" type="datetimeFigureOut">
              <a:rPr lang="en-GB" smtClean="0"/>
              <a:t>11/11/2024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30F7B7-8CD7-443A-8BE1-99412C610B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1D3906-EC72-4F0A-80D5-9A04049B2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282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A33565-3837-43CF-BDDB-2FC0C60346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2B36C9-FC04-4F63-B36D-8F8988256B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394D9-5F04-48ED-8999-193E0C09B3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E666-61FE-4835-BE17-F7B9CB129BA4}" type="datetimeFigureOut">
              <a:rPr lang="en-GB" smtClean="0"/>
              <a:t>11/11/2024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0C03FF-B8CE-41FD-AF99-CC7076539D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0E4A2-EB7F-4B46-B4B6-874EFEE46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8157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D01333-FC11-412E-8D63-CDFD9ABC0D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D3C384-4BBA-4232-BBD5-BDB55446A2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C1466A-D026-46A8-B696-07B260F1D5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E666-61FE-4835-BE17-F7B9CB129BA4}" type="datetimeFigureOut">
              <a:rPr lang="en-GB" smtClean="0"/>
              <a:t>11/11/2024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14BCE3-1A5B-40E6-9D1F-76FAA096A5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54D497-20A1-412D-828F-198D0CEE15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7981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64E801-3157-493B-99BB-163BA8DF88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CC18F2-8A66-462F-AD93-82B9E9B36F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659819-1D1F-4A61-8ADE-169D9DA4F0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48EC01-9846-40F5-863F-332A40DF8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E666-61FE-4835-BE17-F7B9CB129BA4}" type="datetimeFigureOut">
              <a:rPr lang="en-GB" smtClean="0"/>
              <a:t>11/11/2024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C04216-20AB-4BAE-9273-5EA73A92A6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ECC7CC-7AE3-4CA8-ABD3-A400C60E02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8249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900B4E-FA9D-4768-B752-166E16924E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B35ACD-86E4-402B-A417-4CDDEFCFBA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5EDE253-30EA-409E-8B4E-CE4EC434DA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87EE6AF-B1A8-4505-9A33-C3BAE99AA10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E0FB303-FD88-4FD0-BD05-C141E49F62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61732F4-4B1C-4CF8-9601-36D3841F22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E666-61FE-4835-BE17-F7B9CB129BA4}" type="datetimeFigureOut">
              <a:rPr lang="en-GB" smtClean="0"/>
              <a:t>11/11/2024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9E8B9F3-978B-439A-A395-3945B97A14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CD79D46-180A-4445-AAE4-22CA700D73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74268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5ACBFC-1552-4664-8AB4-2A2C3EDFF2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28637B4-AC3B-4591-A6B3-A1CB9D5559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E666-61FE-4835-BE17-F7B9CB129BA4}" type="datetimeFigureOut">
              <a:rPr lang="en-GB" smtClean="0"/>
              <a:t>11/11/2024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E7FE64-4B30-49D0-A64D-A7402718BC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69924B-8323-4FF8-9248-8D701DEAC8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5177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EA35022-18C5-4B07-A066-9820636601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E666-61FE-4835-BE17-F7B9CB129BA4}" type="datetimeFigureOut">
              <a:rPr lang="en-GB" smtClean="0"/>
              <a:t>11/11/2024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AA99182-2F3E-429C-BEBF-5A51BDBFC7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1AE7A2-EA59-4401-9629-D6B2786FC0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2086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72CD37-4F9C-44FB-B0C8-E3CA713119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2502AB-EDE3-4C9B-ADF1-663C08CEC0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AF19FC-C971-479E-9FAD-5746A936E7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1EFA74-5107-46BC-B7C6-2799179022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E666-61FE-4835-BE17-F7B9CB129BA4}" type="datetimeFigureOut">
              <a:rPr lang="en-GB" smtClean="0"/>
              <a:t>11/11/2024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012A69-0443-4B81-B301-0B650EFB5C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6723BA-61CC-4972-B8FA-7898474C2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95179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977C31-2720-492E-A2B1-7951547071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3AE119A-4800-4329-94E2-17F8D86F53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1298C3-9E31-4F68-B9DB-C0A4CBA762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F54CA1-0E83-4B0F-80E6-6EC8279475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E666-61FE-4835-BE17-F7B9CB129BA4}" type="datetimeFigureOut">
              <a:rPr lang="en-GB" smtClean="0"/>
              <a:t>11/11/2024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D4841C-4E24-4E3D-8BA4-7AE70288E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BBB26D-A004-47BF-96C8-3E6ED171A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132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3040DCD-6F05-460B-AD0A-C3E705E07C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825" y="136525"/>
            <a:ext cx="11089460" cy="7990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B198FA-8DAE-40EB-B82B-F54CBDA4D3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1825" y="1035781"/>
            <a:ext cx="11995768" cy="54459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8913FB-63EF-4684-A913-9F201362CC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1825" y="6546391"/>
            <a:ext cx="2743200" cy="276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AE666-61FE-4835-BE17-F7B9CB129BA4}" type="datetimeFigureOut">
              <a:rPr lang="en-GB" smtClean="0"/>
              <a:t>11/11/2024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547CC5-AD1D-4C14-831F-26389D0B70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45501" y="6546391"/>
            <a:ext cx="6327972" cy="2761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058036-EBCB-4005-925C-ACB3FAB0B2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46975" y="6546390"/>
            <a:ext cx="2743200" cy="276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D426DAA5-B5F8-4CDF-A231-F6DE852EA5F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1466751" y="74428"/>
            <a:ext cx="647700" cy="6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19907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rgbClr val="0070C0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F6F852-6E45-431D-9945-D9B8531E4F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796271"/>
            <a:ext cx="9144000" cy="1082217"/>
          </a:xfrm>
        </p:spPr>
        <p:txBody>
          <a:bodyPr>
            <a:normAutofit/>
          </a:bodyPr>
          <a:lstStyle/>
          <a:p>
            <a:r>
              <a:rPr lang="en-US" dirty="0"/>
              <a:t>Case study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765E49D-EBE7-4218-BFDE-2501BE035034}"/>
              </a:ext>
            </a:extLst>
          </p:cNvPr>
          <p:cNvSpPr txBox="1"/>
          <p:nvPr/>
        </p:nvSpPr>
        <p:spPr>
          <a:xfrm>
            <a:off x="411061" y="5981350"/>
            <a:ext cx="115684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Technical Training</a:t>
            </a:r>
            <a:r>
              <a:rPr lang="en-US" dirty="0"/>
              <a:t>: Cryostat Engineering for SC devices</a:t>
            </a:r>
          </a:p>
          <a:p>
            <a:pPr algn="ctr"/>
            <a:r>
              <a:rPr lang="en-US" dirty="0"/>
              <a:t>CERN, 13-15 November 2024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295232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8F75F6-0887-6340-857C-25C83112CC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Task</a:t>
            </a:r>
            <a:r>
              <a:rPr lang="fr-CH" dirty="0"/>
              <a:t> 3 </a:t>
            </a:r>
            <a:r>
              <a:rPr lang="fr-CH" dirty="0" err="1"/>
              <a:t>Results</a:t>
            </a:r>
            <a:endParaRPr lang="en-GB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FF249E5F-7D06-B044-DF69-7BD07B0DB7A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23274487"/>
              </p:ext>
            </p:extLst>
          </p:nvPr>
        </p:nvGraphicFramePr>
        <p:xfrm>
          <a:off x="1155226" y="1044224"/>
          <a:ext cx="10556875" cy="32402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4819">
                  <a:extLst>
                    <a:ext uri="{9D8B030D-6E8A-4147-A177-3AD203B41FA5}">
                      <a16:colId xmlns:a16="http://schemas.microsoft.com/office/drawing/2014/main" val="1927154897"/>
                    </a:ext>
                  </a:extLst>
                </a:gridCol>
                <a:gridCol w="2239903">
                  <a:extLst>
                    <a:ext uri="{9D8B030D-6E8A-4147-A177-3AD203B41FA5}">
                      <a16:colId xmlns:a16="http://schemas.microsoft.com/office/drawing/2014/main" val="2925232390"/>
                    </a:ext>
                  </a:extLst>
                </a:gridCol>
                <a:gridCol w="7172153">
                  <a:extLst>
                    <a:ext uri="{9D8B030D-6E8A-4147-A177-3AD203B41FA5}">
                      <a16:colId xmlns:a16="http://schemas.microsoft.com/office/drawing/2014/main" val="3646968310"/>
                    </a:ext>
                  </a:extLst>
                </a:gridCol>
              </a:tblGrid>
              <a:tr h="648051">
                <a:tc>
                  <a:txBody>
                    <a:bodyPr/>
                    <a:lstStyle/>
                    <a:p>
                      <a:r>
                        <a:rPr lang="fr-CH" dirty="0"/>
                        <a:t>Item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Value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/>
                        <a:t>Comments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6706062"/>
                  </a:ext>
                </a:extLst>
              </a:tr>
              <a:tr h="648051">
                <a:tc>
                  <a:txBody>
                    <a:bodyPr/>
                    <a:lstStyle/>
                    <a:p>
                      <a:r>
                        <a:rPr lang="fr-CH" dirty="0"/>
                        <a:t>a.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9055846"/>
                  </a:ext>
                </a:extLst>
              </a:tr>
              <a:tr h="648051">
                <a:tc>
                  <a:txBody>
                    <a:bodyPr/>
                    <a:lstStyle/>
                    <a:p>
                      <a:r>
                        <a:rPr lang="fr-CH" dirty="0"/>
                        <a:t>b.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426038"/>
                  </a:ext>
                </a:extLst>
              </a:tr>
              <a:tr h="648051">
                <a:tc>
                  <a:txBody>
                    <a:bodyPr/>
                    <a:lstStyle/>
                    <a:p>
                      <a:r>
                        <a:rPr lang="fr-CH" dirty="0"/>
                        <a:t>c.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0481572"/>
                  </a:ext>
                </a:extLst>
              </a:tr>
              <a:tr h="648051">
                <a:tc>
                  <a:txBody>
                    <a:bodyPr/>
                    <a:lstStyle/>
                    <a:p>
                      <a:r>
                        <a:rPr lang="fr-CH" dirty="0"/>
                        <a:t>d.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25918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134025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BC2236-54CF-4629-9BA9-FC95E63002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0200" y="264098"/>
            <a:ext cx="11252200" cy="355600"/>
          </a:xfrm>
        </p:spPr>
        <p:txBody>
          <a:bodyPr>
            <a:noAutofit/>
          </a:bodyPr>
          <a:lstStyle/>
          <a:p>
            <a:r>
              <a:rPr lang="en-GB" sz="3200" dirty="0" err="1"/>
              <a:t>FCCee</a:t>
            </a:r>
            <a:r>
              <a:rPr lang="en-GB" sz="3200" dirty="0"/>
              <a:t>, RF cryogenic layout, 400 MHz Cryomodule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038DF29-6E3B-9AB4-47ED-354A637A69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991" y="1665881"/>
            <a:ext cx="8861217" cy="4178659"/>
          </a:xfrm>
          <a:prstGeom prst="rect">
            <a:avLst/>
          </a:prstGeom>
        </p:spPr>
      </p:pic>
      <p:pic>
        <p:nvPicPr>
          <p:cNvPr id="10" name="Content Placeholder 4" descr="A picture containing telescope&#10;&#10;Description automatically generated">
            <a:extLst>
              <a:ext uri="{FF2B5EF4-FFF2-40B4-BE49-F238E27FC236}">
                <a16:creationId xmlns:a16="http://schemas.microsoft.com/office/drawing/2014/main" id="{69BEF64F-F7FD-80CC-185D-2D6DDAEBBF4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81" t="38938" r="23021" b="26942"/>
          <a:stretch/>
        </p:blipFill>
        <p:spPr>
          <a:xfrm>
            <a:off x="6431620" y="1013460"/>
            <a:ext cx="5560034" cy="1845199"/>
          </a:xfrm>
          <a:prstGeom prst="rect">
            <a:avLst/>
          </a:prstGeom>
        </p:spPr>
      </p:pic>
      <p:sp>
        <p:nvSpPr>
          <p:cNvPr id="4" name="Arrow: Right 3">
            <a:extLst>
              <a:ext uri="{FF2B5EF4-FFF2-40B4-BE49-F238E27FC236}">
                <a16:creationId xmlns:a16="http://schemas.microsoft.com/office/drawing/2014/main" id="{22AE8E2F-9F52-4AAC-87E1-8E2AFEE844DB}"/>
              </a:ext>
            </a:extLst>
          </p:cNvPr>
          <p:cNvSpPr/>
          <p:nvPr/>
        </p:nvSpPr>
        <p:spPr>
          <a:xfrm rot="6239528">
            <a:off x="7721034" y="3856791"/>
            <a:ext cx="1694183" cy="9610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B13D810-D7C5-4456-BE42-DA91F03B44C5}"/>
              </a:ext>
            </a:extLst>
          </p:cNvPr>
          <p:cNvSpPr txBox="1"/>
          <p:nvPr/>
        </p:nvSpPr>
        <p:spPr>
          <a:xfrm>
            <a:off x="8708571" y="2929255"/>
            <a:ext cx="3283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1 of 33 cryomodules per side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80482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B95569B-21BD-6F7D-ED5A-D3EC319157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30002"/>
            <a:ext cx="12192000" cy="1547614"/>
          </a:xfrm>
          <a:prstGeom prst="rect">
            <a:avLst/>
          </a:prstGeom>
        </p:spPr>
      </p:pic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55364239-1294-B674-1681-3C039CD2CF43}"/>
              </a:ext>
            </a:extLst>
          </p:cNvPr>
          <p:cNvCxnSpPr>
            <a:cxnSpLocks/>
          </p:cNvCxnSpPr>
          <p:nvPr/>
        </p:nvCxnSpPr>
        <p:spPr>
          <a:xfrm flipV="1">
            <a:off x="184826" y="839609"/>
            <a:ext cx="11823507" cy="3499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52C55FE1-B2ED-0989-8F16-57A720F8DC13}"/>
              </a:ext>
            </a:extLst>
          </p:cNvPr>
          <p:cNvCxnSpPr/>
          <p:nvPr/>
        </p:nvCxnSpPr>
        <p:spPr>
          <a:xfrm flipV="1">
            <a:off x="12013660" y="689044"/>
            <a:ext cx="0" cy="13147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F9F0DA00-1C79-97F6-6B39-2EAEAE7589E5}"/>
              </a:ext>
            </a:extLst>
          </p:cNvPr>
          <p:cNvCxnSpPr/>
          <p:nvPr/>
        </p:nvCxnSpPr>
        <p:spPr>
          <a:xfrm flipV="1">
            <a:off x="184826" y="839609"/>
            <a:ext cx="0" cy="12371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D37351A4-DA17-C758-32DA-0973601E21BD}"/>
              </a:ext>
            </a:extLst>
          </p:cNvPr>
          <p:cNvSpPr txBox="1"/>
          <p:nvPr/>
        </p:nvSpPr>
        <p:spPr>
          <a:xfrm>
            <a:off x="5184843" y="500885"/>
            <a:ext cx="1523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~10m</a:t>
            </a:r>
            <a:endParaRPr lang="en-GB" dirty="0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9647D2EC-08AE-46D3-A648-39461006DF8B}"/>
              </a:ext>
            </a:extLst>
          </p:cNvPr>
          <p:cNvGrpSpPr/>
          <p:nvPr/>
        </p:nvGrpSpPr>
        <p:grpSpPr>
          <a:xfrm>
            <a:off x="3161313" y="3105149"/>
            <a:ext cx="8461269" cy="3657890"/>
            <a:chOff x="5615122" y="3091833"/>
            <a:chExt cx="8461269" cy="365789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22FAEE00-3827-5867-977D-E6EB0688711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96000" y="3428999"/>
              <a:ext cx="6096000" cy="2660393"/>
            </a:xfrm>
            <a:prstGeom prst="rect">
              <a:avLst/>
            </a:prstGeom>
          </p:spPr>
        </p:pic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BCCAFC81-4BF8-0881-EDAA-D51C53D36CD0}"/>
                </a:ext>
              </a:extLst>
            </p:cNvPr>
            <p:cNvCxnSpPr/>
            <p:nvPr/>
          </p:nvCxnSpPr>
          <p:spPr>
            <a:xfrm>
              <a:off x="6449438" y="5885692"/>
              <a:ext cx="1322962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E43451D3-D328-81D7-CF14-7DEAF4F559A9}"/>
                </a:ext>
              </a:extLst>
            </p:cNvPr>
            <p:cNvSpPr txBox="1"/>
            <p:nvPr/>
          </p:nvSpPr>
          <p:spPr>
            <a:xfrm>
              <a:off x="6804111" y="5572937"/>
              <a:ext cx="77372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730</a:t>
              </a:r>
              <a:endParaRPr lang="en-GB" dirty="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70E9B9E-7193-05ED-2DE2-909E30A7E63D}"/>
                </a:ext>
              </a:extLst>
            </p:cNvPr>
            <p:cNvSpPr txBox="1"/>
            <p:nvPr/>
          </p:nvSpPr>
          <p:spPr>
            <a:xfrm>
              <a:off x="5615122" y="4647017"/>
              <a:ext cx="107977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Inlet</a:t>
              </a:r>
              <a:br>
                <a:rPr lang="en-US" dirty="0"/>
              </a:br>
              <a:r>
                <a:rPr lang="en-US" dirty="0"/>
                <a:t>ø100</a:t>
              </a:r>
              <a:endParaRPr lang="en-GB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6C835F8D-F76B-5370-0E03-7C1ACF422122}"/>
                </a:ext>
              </a:extLst>
            </p:cNvPr>
            <p:cNvSpPr txBox="1"/>
            <p:nvPr/>
          </p:nvSpPr>
          <p:spPr>
            <a:xfrm>
              <a:off x="9812784" y="6103392"/>
              <a:ext cx="107977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Cavity</a:t>
              </a:r>
              <a:br>
                <a:rPr lang="en-US" dirty="0"/>
              </a:br>
              <a:r>
                <a:rPr lang="en-US" dirty="0"/>
                <a:t>ø740</a:t>
              </a:r>
              <a:endParaRPr lang="en-GB" dirty="0"/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C58A872F-872C-B640-8828-F1C9756B3BCC}"/>
                </a:ext>
              </a:extLst>
            </p:cNvPr>
            <p:cNvCxnSpPr>
              <a:cxnSpLocks/>
            </p:cNvCxnSpPr>
            <p:nvPr/>
          </p:nvCxnSpPr>
          <p:spPr>
            <a:xfrm>
              <a:off x="10823331" y="4217216"/>
              <a:ext cx="0" cy="1603347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80C1E0EA-3E7B-982E-BC80-ADE43D224083}"/>
                </a:ext>
              </a:extLst>
            </p:cNvPr>
            <p:cNvCxnSpPr>
              <a:cxnSpLocks/>
            </p:cNvCxnSpPr>
            <p:nvPr/>
          </p:nvCxnSpPr>
          <p:spPr>
            <a:xfrm>
              <a:off x="10817656" y="4970183"/>
              <a:ext cx="609399" cy="113245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86AB4629-90B9-0610-0424-989A7D38D618}"/>
                </a:ext>
              </a:extLst>
            </p:cNvPr>
            <p:cNvSpPr txBox="1"/>
            <p:nvPr/>
          </p:nvSpPr>
          <p:spPr>
            <a:xfrm>
              <a:off x="11026053" y="6102638"/>
              <a:ext cx="107977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He tank ø800</a:t>
              </a:r>
              <a:endParaRPr lang="en-GB" dirty="0"/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A736322B-4123-04CB-D7CC-EFAB5E7A920E}"/>
                </a:ext>
              </a:extLst>
            </p:cNvPr>
            <p:cNvCxnSpPr/>
            <p:nvPr/>
          </p:nvCxnSpPr>
          <p:spPr>
            <a:xfrm>
              <a:off x="9227695" y="4217216"/>
              <a:ext cx="0" cy="1488332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EDF3F86D-B0E6-A932-B8F6-FF9C109EE106}"/>
                </a:ext>
              </a:extLst>
            </p:cNvPr>
            <p:cNvCxnSpPr>
              <a:cxnSpLocks/>
            </p:cNvCxnSpPr>
            <p:nvPr/>
          </p:nvCxnSpPr>
          <p:spPr>
            <a:xfrm>
              <a:off x="9227695" y="4946791"/>
              <a:ext cx="953311" cy="11492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06DB9CA9-7354-A40C-74E2-8BC13C83D50F}"/>
                </a:ext>
              </a:extLst>
            </p:cNvPr>
            <p:cNvSpPr txBox="1"/>
            <p:nvPr/>
          </p:nvSpPr>
          <p:spPr>
            <a:xfrm>
              <a:off x="6467571" y="3793784"/>
              <a:ext cx="107977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Cavity</a:t>
              </a:r>
              <a:br>
                <a:rPr lang="en-US" dirty="0"/>
              </a:br>
              <a:r>
                <a:rPr lang="en-US" dirty="0"/>
                <a:t>ø300</a:t>
              </a:r>
              <a:endParaRPr lang="en-GB" dirty="0"/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F8A3172D-0E1F-C705-939A-A7EB1ACB0AD4}"/>
                </a:ext>
              </a:extLst>
            </p:cNvPr>
            <p:cNvCxnSpPr>
              <a:cxnSpLocks/>
            </p:cNvCxnSpPr>
            <p:nvPr/>
          </p:nvCxnSpPr>
          <p:spPr>
            <a:xfrm>
              <a:off x="8039398" y="4653449"/>
              <a:ext cx="0" cy="646331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94A13C14-821F-3376-2C10-F1BD59D3B2F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150672" y="4217216"/>
              <a:ext cx="888726" cy="74420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724DF01C-8894-148E-F15D-4BA2EA998995}"/>
                </a:ext>
              </a:extLst>
            </p:cNvPr>
            <p:cNvCxnSpPr/>
            <p:nvPr/>
          </p:nvCxnSpPr>
          <p:spPr>
            <a:xfrm>
              <a:off x="10313377" y="4217216"/>
              <a:ext cx="50995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D1289A2-5C29-21E2-E7CA-4FE398BB6D29}"/>
                </a:ext>
              </a:extLst>
            </p:cNvPr>
            <p:cNvCxnSpPr/>
            <p:nvPr/>
          </p:nvCxnSpPr>
          <p:spPr>
            <a:xfrm>
              <a:off x="10249101" y="5811111"/>
              <a:ext cx="50995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A35301D3-FF7D-6EDA-9204-D54B9F290B5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772400" y="3687018"/>
              <a:ext cx="3654655" cy="25606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295EE9ED-B7F5-DDDC-8FD1-15D0A058B534}"/>
                </a:ext>
              </a:extLst>
            </p:cNvPr>
            <p:cNvSpPr txBox="1"/>
            <p:nvPr/>
          </p:nvSpPr>
          <p:spPr>
            <a:xfrm rot="46022">
              <a:off x="8779049" y="3378830"/>
              <a:ext cx="17456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Cavity 1850</a:t>
              </a:r>
              <a:endParaRPr lang="en-GB" dirty="0"/>
            </a:p>
          </p:txBody>
        </p: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35ECB868-9CAE-EAB7-3FB6-5874C9D452A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772400" y="3570885"/>
              <a:ext cx="0" cy="231480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D336C0E8-745B-64F3-27E2-BB54AFF2C0DB}"/>
                </a:ext>
              </a:extLst>
            </p:cNvPr>
            <p:cNvCxnSpPr/>
            <p:nvPr/>
          </p:nvCxnSpPr>
          <p:spPr>
            <a:xfrm flipV="1">
              <a:off x="11427055" y="3570885"/>
              <a:ext cx="0" cy="104389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5811FEE5-57D6-2C85-DA32-797BECC5324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449438" y="5178669"/>
              <a:ext cx="0" cy="77372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>
              <a:extLst>
                <a:ext uri="{FF2B5EF4-FFF2-40B4-BE49-F238E27FC236}">
                  <a16:creationId xmlns:a16="http://schemas.microsoft.com/office/drawing/2014/main" id="{0459DF18-4081-A686-0A2D-A12CAC20E250}"/>
                </a:ext>
              </a:extLst>
            </p:cNvPr>
            <p:cNvCxnSpPr>
              <a:cxnSpLocks/>
              <a:stCxn id="58" idx="0"/>
            </p:cNvCxnSpPr>
            <p:nvPr/>
          </p:nvCxnSpPr>
          <p:spPr>
            <a:xfrm flipV="1">
              <a:off x="8116666" y="5603132"/>
              <a:ext cx="820078" cy="749177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C110C63A-5BD8-12E0-DEA1-364CF51FBBAE}"/>
                </a:ext>
              </a:extLst>
            </p:cNvPr>
            <p:cNvSpPr txBox="1"/>
            <p:nvPr/>
          </p:nvSpPr>
          <p:spPr>
            <a:xfrm>
              <a:off x="6715160" y="6352309"/>
              <a:ext cx="28030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He tank volume ~0.28m3</a:t>
              </a:r>
              <a:endParaRPr lang="en-GB" dirty="0"/>
            </a:p>
          </p:txBody>
        </p:sp>
        <p:cxnSp>
          <p:nvCxnSpPr>
            <p:cNvPr id="64" name="Straight Arrow Connector 63">
              <a:extLst>
                <a:ext uri="{FF2B5EF4-FFF2-40B4-BE49-F238E27FC236}">
                  <a16:creationId xmlns:a16="http://schemas.microsoft.com/office/drawing/2014/main" id="{68CB3011-BE27-2DB7-FACF-1C6E9E9C1893}"/>
                </a:ext>
              </a:extLst>
            </p:cNvPr>
            <p:cNvCxnSpPr/>
            <p:nvPr/>
          </p:nvCxnSpPr>
          <p:spPr>
            <a:xfrm>
              <a:off x="11427055" y="3680099"/>
              <a:ext cx="678768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B1E4B26B-7EC6-902A-092D-2C9F288C7554}"/>
                </a:ext>
              </a:extLst>
            </p:cNvPr>
            <p:cNvSpPr txBox="1"/>
            <p:nvPr/>
          </p:nvSpPr>
          <p:spPr>
            <a:xfrm>
              <a:off x="12130519" y="3091833"/>
              <a:ext cx="194587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Interconnections </a:t>
              </a:r>
              <a:br>
                <a:rPr lang="en-US" dirty="0"/>
              </a:br>
              <a:r>
                <a:rPr lang="en-US" dirty="0"/>
                <a:t>400</a:t>
              </a:r>
              <a:endParaRPr lang="en-GB" dirty="0"/>
            </a:p>
          </p:txBody>
        </p: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C6A78857-3CCF-C576-B5B6-01FF048D187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766439" y="3477800"/>
              <a:ext cx="833279" cy="19538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C3D7A1C-C61F-3556-DF22-82F9632CB48A}"/>
              </a:ext>
            </a:extLst>
          </p:cNvPr>
          <p:cNvSpPr txBox="1">
            <a:spLocks/>
          </p:cNvSpPr>
          <p:nvPr/>
        </p:nvSpPr>
        <p:spPr>
          <a:xfrm>
            <a:off x="101825" y="94961"/>
            <a:ext cx="11089460" cy="42104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47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rgbClr val="0070C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/>
              <a:t>400 MHz cavities, 2-cell</a:t>
            </a:r>
            <a:endParaRPr lang="fr-FR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FB6F05E-CC54-139B-27AC-C762AB949B90}"/>
              </a:ext>
            </a:extLst>
          </p:cNvPr>
          <p:cNvSpPr txBox="1"/>
          <p:nvPr/>
        </p:nvSpPr>
        <p:spPr>
          <a:xfrm>
            <a:off x="7053470" y="2760534"/>
            <a:ext cx="1945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RF Coupler</a:t>
            </a:r>
            <a:endParaRPr lang="en-GB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C0D462EF-3993-BAAA-6BC8-CCAD2BD469D1}"/>
              </a:ext>
            </a:extLst>
          </p:cNvPr>
          <p:cNvSpPr txBox="1"/>
          <p:nvPr/>
        </p:nvSpPr>
        <p:spPr>
          <a:xfrm>
            <a:off x="9676710" y="3965293"/>
            <a:ext cx="24390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tube length: 500</a:t>
            </a:r>
            <a:endParaRPr lang="en-GB" dirty="0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2CEAA6E3-0842-CA5E-A661-202A1B235B43}"/>
              </a:ext>
            </a:extLst>
          </p:cNvPr>
          <p:cNvSpPr/>
          <p:nvPr/>
        </p:nvSpPr>
        <p:spPr>
          <a:xfrm>
            <a:off x="2394452" y="1492339"/>
            <a:ext cx="2148970" cy="114558"/>
          </a:xfrm>
          <a:prstGeom prst="rect">
            <a:avLst/>
          </a:prstGeom>
          <a:solidFill>
            <a:srgbClr val="7B99B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E4195974-F27D-A262-E3C0-047C338CFB2F}"/>
              </a:ext>
            </a:extLst>
          </p:cNvPr>
          <p:cNvSpPr/>
          <p:nvPr/>
        </p:nvSpPr>
        <p:spPr>
          <a:xfrm>
            <a:off x="5049671" y="1494528"/>
            <a:ext cx="2148970" cy="114558"/>
          </a:xfrm>
          <a:prstGeom prst="rect">
            <a:avLst/>
          </a:prstGeom>
          <a:solidFill>
            <a:srgbClr val="7B99B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26E9C721-BE77-F752-B1B6-48AB2C86058E}"/>
              </a:ext>
            </a:extLst>
          </p:cNvPr>
          <p:cNvSpPr/>
          <p:nvPr/>
        </p:nvSpPr>
        <p:spPr>
          <a:xfrm>
            <a:off x="7660530" y="1491167"/>
            <a:ext cx="2148970" cy="114558"/>
          </a:xfrm>
          <a:prstGeom prst="rect">
            <a:avLst/>
          </a:prstGeom>
          <a:solidFill>
            <a:srgbClr val="7B99B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2F8D8463-B3D3-35D7-7C61-37B571F4AF3F}"/>
              </a:ext>
            </a:extLst>
          </p:cNvPr>
          <p:cNvSpPr/>
          <p:nvPr/>
        </p:nvSpPr>
        <p:spPr>
          <a:xfrm>
            <a:off x="7565420" y="3944516"/>
            <a:ext cx="2148970" cy="190716"/>
          </a:xfrm>
          <a:prstGeom prst="rect">
            <a:avLst/>
          </a:prstGeom>
          <a:solidFill>
            <a:srgbClr val="7B99B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20F1AC2D-EE9C-24F2-1947-A79D779D9AB7}"/>
              </a:ext>
            </a:extLst>
          </p:cNvPr>
          <p:cNvGrpSpPr>
            <a:grpSpLocks noChangeAspect="1"/>
          </p:cNvGrpSpPr>
          <p:nvPr/>
        </p:nvGrpSpPr>
        <p:grpSpPr>
          <a:xfrm>
            <a:off x="7560812" y="3089699"/>
            <a:ext cx="943236" cy="1389482"/>
            <a:chOff x="2394452" y="980136"/>
            <a:chExt cx="572525" cy="843387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F7A44857-6716-62F1-3E71-603893B3507A}"/>
                </a:ext>
              </a:extLst>
            </p:cNvPr>
            <p:cNvSpPr/>
            <p:nvPr/>
          </p:nvSpPr>
          <p:spPr>
            <a:xfrm>
              <a:off x="2575949" y="1124465"/>
              <a:ext cx="209534" cy="641779"/>
            </a:xfrm>
            <a:prstGeom prst="rect">
              <a:avLst/>
            </a:prstGeom>
            <a:solidFill>
              <a:srgbClr val="D8AF8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8B35137D-E15B-FA86-6C6B-55D97C5EED38}"/>
                </a:ext>
              </a:extLst>
            </p:cNvPr>
            <p:cNvSpPr/>
            <p:nvPr/>
          </p:nvSpPr>
          <p:spPr>
            <a:xfrm>
              <a:off x="2548363" y="1708965"/>
              <a:ext cx="264705" cy="114558"/>
            </a:xfrm>
            <a:prstGeom prst="rect">
              <a:avLst/>
            </a:prstGeom>
            <a:solidFill>
              <a:srgbClr val="D8AF8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049FB057-C225-18C1-9C78-824370D63967}"/>
                </a:ext>
              </a:extLst>
            </p:cNvPr>
            <p:cNvSpPr/>
            <p:nvPr/>
          </p:nvSpPr>
          <p:spPr>
            <a:xfrm>
              <a:off x="2394452" y="980136"/>
              <a:ext cx="572525" cy="179499"/>
            </a:xfrm>
            <a:prstGeom prst="rect">
              <a:avLst/>
            </a:prstGeom>
            <a:solidFill>
              <a:srgbClr val="D8AF8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A0CDD286-BAF5-BA87-A962-63E64EB8A5DE}"/>
              </a:ext>
            </a:extLst>
          </p:cNvPr>
          <p:cNvCxnSpPr>
            <a:cxnSpLocks/>
          </p:cNvCxnSpPr>
          <p:nvPr/>
        </p:nvCxnSpPr>
        <p:spPr>
          <a:xfrm>
            <a:off x="8040504" y="3385424"/>
            <a:ext cx="0" cy="89369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886D0AC5-5B8C-E3F5-EEDF-B785747CD82B}"/>
              </a:ext>
            </a:extLst>
          </p:cNvPr>
          <p:cNvCxnSpPr>
            <a:cxnSpLocks/>
          </p:cNvCxnSpPr>
          <p:nvPr/>
        </p:nvCxnSpPr>
        <p:spPr>
          <a:xfrm>
            <a:off x="8054368" y="3788492"/>
            <a:ext cx="1908882" cy="3764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6F59E406-36BF-6B70-D185-500BFE1F886C}"/>
              </a:ext>
            </a:extLst>
          </p:cNvPr>
          <p:cNvGrpSpPr/>
          <p:nvPr/>
        </p:nvGrpSpPr>
        <p:grpSpPr>
          <a:xfrm>
            <a:off x="2394452" y="980136"/>
            <a:ext cx="572525" cy="843387"/>
            <a:chOff x="2394452" y="980136"/>
            <a:chExt cx="572525" cy="843387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7B6543B7-C97C-C06A-B15E-2158BAF89977}"/>
                </a:ext>
              </a:extLst>
            </p:cNvPr>
            <p:cNvSpPr/>
            <p:nvPr/>
          </p:nvSpPr>
          <p:spPr>
            <a:xfrm>
              <a:off x="2575949" y="1124465"/>
              <a:ext cx="209534" cy="641779"/>
            </a:xfrm>
            <a:prstGeom prst="rect">
              <a:avLst/>
            </a:prstGeom>
            <a:solidFill>
              <a:srgbClr val="D8AF8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5DF5A656-07FA-198A-33ED-42A737BBCBB3}"/>
                </a:ext>
              </a:extLst>
            </p:cNvPr>
            <p:cNvSpPr/>
            <p:nvPr/>
          </p:nvSpPr>
          <p:spPr>
            <a:xfrm>
              <a:off x="2548363" y="1708965"/>
              <a:ext cx="264705" cy="114558"/>
            </a:xfrm>
            <a:prstGeom prst="rect">
              <a:avLst/>
            </a:prstGeom>
            <a:solidFill>
              <a:srgbClr val="D8AF8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7B22E8A8-74D2-5E8F-BC71-786A9681E6E9}"/>
                </a:ext>
              </a:extLst>
            </p:cNvPr>
            <p:cNvSpPr/>
            <p:nvPr/>
          </p:nvSpPr>
          <p:spPr>
            <a:xfrm>
              <a:off x="2394452" y="980136"/>
              <a:ext cx="572525" cy="179499"/>
            </a:xfrm>
            <a:prstGeom prst="rect">
              <a:avLst/>
            </a:prstGeom>
            <a:solidFill>
              <a:srgbClr val="D8AF8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E88575C-E511-7968-0F50-7DA3C16E9C77}"/>
              </a:ext>
            </a:extLst>
          </p:cNvPr>
          <p:cNvGrpSpPr/>
          <p:nvPr/>
        </p:nvGrpSpPr>
        <p:grpSpPr>
          <a:xfrm>
            <a:off x="5044250" y="980136"/>
            <a:ext cx="572525" cy="843387"/>
            <a:chOff x="2394452" y="980136"/>
            <a:chExt cx="572525" cy="843387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89973347-0A8C-801D-09C6-A302D8B3639F}"/>
                </a:ext>
              </a:extLst>
            </p:cNvPr>
            <p:cNvSpPr/>
            <p:nvPr/>
          </p:nvSpPr>
          <p:spPr>
            <a:xfrm>
              <a:off x="2575949" y="1124465"/>
              <a:ext cx="209534" cy="641779"/>
            </a:xfrm>
            <a:prstGeom prst="rect">
              <a:avLst/>
            </a:prstGeom>
            <a:solidFill>
              <a:srgbClr val="D8AF8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60106974-5707-E9CA-E0A7-FB23F2EDAEEF}"/>
                </a:ext>
              </a:extLst>
            </p:cNvPr>
            <p:cNvSpPr/>
            <p:nvPr/>
          </p:nvSpPr>
          <p:spPr>
            <a:xfrm>
              <a:off x="2548363" y="1708965"/>
              <a:ext cx="264705" cy="114558"/>
            </a:xfrm>
            <a:prstGeom prst="rect">
              <a:avLst/>
            </a:prstGeom>
            <a:solidFill>
              <a:srgbClr val="D8AF8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3579050B-9910-77AF-8983-4F207FFCE495}"/>
                </a:ext>
              </a:extLst>
            </p:cNvPr>
            <p:cNvSpPr/>
            <p:nvPr/>
          </p:nvSpPr>
          <p:spPr>
            <a:xfrm>
              <a:off x="2394452" y="980136"/>
              <a:ext cx="572525" cy="179499"/>
            </a:xfrm>
            <a:prstGeom prst="rect">
              <a:avLst/>
            </a:prstGeom>
            <a:solidFill>
              <a:srgbClr val="D8AF8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0E91A634-BD66-9F48-F758-2269C741A223}"/>
              </a:ext>
            </a:extLst>
          </p:cNvPr>
          <p:cNvGrpSpPr/>
          <p:nvPr/>
        </p:nvGrpSpPr>
        <p:grpSpPr>
          <a:xfrm>
            <a:off x="7694048" y="972037"/>
            <a:ext cx="572525" cy="843387"/>
            <a:chOff x="2394452" y="980136"/>
            <a:chExt cx="572525" cy="843387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19898DD8-9377-322D-7304-932B53E09BA0}"/>
                </a:ext>
              </a:extLst>
            </p:cNvPr>
            <p:cNvSpPr/>
            <p:nvPr/>
          </p:nvSpPr>
          <p:spPr>
            <a:xfrm>
              <a:off x="2575949" y="1124465"/>
              <a:ext cx="209534" cy="641779"/>
            </a:xfrm>
            <a:prstGeom prst="rect">
              <a:avLst/>
            </a:prstGeom>
            <a:solidFill>
              <a:srgbClr val="D8AF8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46913EFC-97D0-55C3-410E-0329F4B26DF7}"/>
                </a:ext>
              </a:extLst>
            </p:cNvPr>
            <p:cNvSpPr/>
            <p:nvPr/>
          </p:nvSpPr>
          <p:spPr>
            <a:xfrm>
              <a:off x="2548363" y="1708965"/>
              <a:ext cx="264705" cy="114558"/>
            </a:xfrm>
            <a:prstGeom prst="rect">
              <a:avLst/>
            </a:prstGeom>
            <a:solidFill>
              <a:srgbClr val="D8AF8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64053A78-94EA-AEEF-EB08-59B2E6439E44}"/>
                </a:ext>
              </a:extLst>
            </p:cNvPr>
            <p:cNvSpPr/>
            <p:nvPr/>
          </p:nvSpPr>
          <p:spPr>
            <a:xfrm>
              <a:off x="2394452" y="980136"/>
              <a:ext cx="572525" cy="179499"/>
            </a:xfrm>
            <a:prstGeom prst="rect">
              <a:avLst/>
            </a:prstGeom>
            <a:solidFill>
              <a:srgbClr val="D8AF8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0CB40C01-E5C4-454A-A1E3-BF342B85DDEC}"/>
              </a:ext>
            </a:extLst>
          </p:cNvPr>
          <p:cNvGrpSpPr/>
          <p:nvPr/>
        </p:nvGrpSpPr>
        <p:grpSpPr>
          <a:xfrm>
            <a:off x="10340797" y="972037"/>
            <a:ext cx="572525" cy="843387"/>
            <a:chOff x="2394452" y="980136"/>
            <a:chExt cx="572525" cy="843387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888D2C61-8F22-27EA-854F-3D33ACE1516B}"/>
                </a:ext>
              </a:extLst>
            </p:cNvPr>
            <p:cNvSpPr/>
            <p:nvPr/>
          </p:nvSpPr>
          <p:spPr>
            <a:xfrm>
              <a:off x="2575949" y="1124465"/>
              <a:ext cx="209534" cy="641779"/>
            </a:xfrm>
            <a:prstGeom prst="rect">
              <a:avLst/>
            </a:prstGeom>
            <a:solidFill>
              <a:srgbClr val="D8AF8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6A677A13-F3DB-3AF7-C37A-B2E57D1FE5A8}"/>
                </a:ext>
              </a:extLst>
            </p:cNvPr>
            <p:cNvSpPr/>
            <p:nvPr/>
          </p:nvSpPr>
          <p:spPr>
            <a:xfrm>
              <a:off x="2548363" y="1708965"/>
              <a:ext cx="264705" cy="114558"/>
            </a:xfrm>
            <a:prstGeom prst="rect">
              <a:avLst/>
            </a:prstGeom>
            <a:solidFill>
              <a:srgbClr val="D8AF8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BEC13F4E-864A-F60A-5B65-28143D5562EC}"/>
                </a:ext>
              </a:extLst>
            </p:cNvPr>
            <p:cNvSpPr/>
            <p:nvPr/>
          </p:nvSpPr>
          <p:spPr>
            <a:xfrm>
              <a:off x="2394452" y="980136"/>
              <a:ext cx="572525" cy="179499"/>
            </a:xfrm>
            <a:prstGeom prst="rect">
              <a:avLst/>
            </a:prstGeom>
            <a:solidFill>
              <a:srgbClr val="D8AF8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F454EF7A-68B2-7C8B-60FD-756BF31ECF8A}"/>
              </a:ext>
            </a:extLst>
          </p:cNvPr>
          <p:cNvCxnSpPr>
            <a:cxnSpLocks/>
            <a:stCxn id="56" idx="3"/>
          </p:cNvCxnSpPr>
          <p:nvPr/>
        </p:nvCxnSpPr>
        <p:spPr>
          <a:xfrm flipH="1">
            <a:off x="5783488" y="685551"/>
            <a:ext cx="925041" cy="8348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E3BB09FA-102B-4006-37A7-15772C12C508}"/>
              </a:ext>
            </a:extLst>
          </p:cNvPr>
          <p:cNvSpPr txBox="1"/>
          <p:nvPr/>
        </p:nvSpPr>
        <p:spPr>
          <a:xfrm>
            <a:off x="5952988" y="106091"/>
            <a:ext cx="1945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He vapor collector ø50</a:t>
            </a:r>
            <a:endParaRPr lang="en-GB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8F818D2B-92D4-6BDA-9B8F-ED7441677518}"/>
              </a:ext>
            </a:extLst>
          </p:cNvPr>
          <p:cNvSpPr txBox="1"/>
          <p:nvPr/>
        </p:nvSpPr>
        <p:spPr>
          <a:xfrm>
            <a:off x="150747" y="3199753"/>
            <a:ext cx="310734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fr-CH" sz="1600" dirty="0" err="1"/>
              <a:t>Cavity</a:t>
            </a:r>
            <a:r>
              <a:rPr lang="fr-CH" sz="1600" dirty="0"/>
              <a:t>: </a:t>
            </a:r>
            <a:r>
              <a:rPr lang="fr-CH" sz="1600" dirty="0" err="1"/>
              <a:t>copper</a:t>
            </a:r>
            <a:r>
              <a:rPr lang="fr-CH" sz="1600" dirty="0"/>
              <a:t>, 3-mm </a:t>
            </a:r>
            <a:r>
              <a:rPr lang="fr-CH" sz="1600" dirty="0" err="1"/>
              <a:t>thick</a:t>
            </a:r>
            <a:endParaRPr lang="fr-CH" sz="1600" dirty="0"/>
          </a:p>
          <a:p>
            <a:pPr marL="285750" indent="-285750">
              <a:buFont typeface="Arial" pitchFamily="34" charset="0"/>
              <a:buChar char="•"/>
            </a:pPr>
            <a:r>
              <a:rPr lang="fr-CH" sz="1600" dirty="0" err="1"/>
              <a:t>Cavity</a:t>
            </a:r>
            <a:r>
              <a:rPr lang="fr-CH" sz="1600" dirty="0"/>
              <a:t> mass: 150 kg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r-CH" sz="1600" dirty="0" err="1"/>
              <a:t>Helium</a:t>
            </a:r>
            <a:r>
              <a:rPr lang="fr-CH" sz="1600" dirty="0"/>
              <a:t> </a:t>
            </a:r>
            <a:r>
              <a:rPr lang="fr-CH" sz="1600" dirty="0" err="1"/>
              <a:t>vessel</a:t>
            </a:r>
            <a:r>
              <a:rPr lang="fr-CH" sz="1600" dirty="0"/>
              <a:t>: </a:t>
            </a:r>
            <a:r>
              <a:rPr lang="fr-CH" sz="1600" dirty="0" err="1"/>
              <a:t>thickness</a:t>
            </a:r>
            <a:r>
              <a:rPr lang="fr-CH" sz="1600" dirty="0"/>
              <a:t> TBD, </a:t>
            </a:r>
            <a:r>
              <a:rPr lang="fr-CH" sz="1600" dirty="0" err="1"/>
              <a:t>st.steel</a:t>
            </a:r>
            <a:r>
              <a:rPr lang="fr-CH" sz="1600" dirty="0"/>
              <a:t> (304L grade)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r-CH" sz="1600" dirty="0" err="1"/>
              <a:t>Helium</a:t>
            </a:r>
            <a:r>
              <a:rPr lang="fr-CH" sz="1600" dirty="0"/>
              <a:t> </a:t>
            </a:r>
            <a:r>
              <a:rPr lang="fr-CH" sz="1600" dirty="0" err="1"/>
              <a:t>vessel</a:t>
            </a:r>
            <a:r>
              <a:rPr lang="fr-CH" sz="1600" dirty="0"/>
              <a:t> mass: (304L): 200 kg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r-CH" sz="1600" dirty="0"/>
              <a:t>Beam tube </a:t>
            </a:r>
            <a:r>
              <a:rPr lang="fr-CH" sz="1600" dirty="0" err="1"/>
              <a:t>cone</a:t>
            </a:r>
            <a:r>
              <a:rPr lang="fr-CH" sz="1600" dirty="0"/>
              <a:t> (304L)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r-CH" sz="1600" dirty="0"/>
              <a:t>RF coupler tube (304L)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r-CH" sz="1600" dirty="0" err="1"/>
              <a:t>Approximate</a:t>
            </a:r>
            <a:r>
              <a:rPr lang="fr-CH" sz="1600" dirty="0"/>
              <a:t> mass of </a:t>
            </a:r>
            <a:r>
              <a:rPr lang="fr-CH" sz="1600" dirty="0" err="1"/>
              <a:t>cavity</a:t>
            </a:r>
            <a:r>
              <a:rPr lang="fr-CH" sz="1600" dirty="0"/>
              <a:t>/</a:t>
            </a:r>
            <a:r>
              <a:rPr lang="fr-CH" sz="1600" dirty="0" err="1"/>
              <a:t>helium</a:t>
            </a:r>
            <a:r>
              <a:rPr lang="fr-CH" sz="1600" dirty="0"/>
              <a:t> tank/RF coupler </a:t>
            </a:r>
            <a:r>
              <a:rPr lang="fr-CH" sz="1600" dirty="0" err="1"/>
              <a:t>assembly</a:t>
            </a:r>
            <a:r>
              <a:rPr lang="fr-CH" sz="1600" dirty="0"/>
              <a:t>: 500 kg </a:t>
            </a:r>
          </a:p>
          <a:p>
            <a:pPr marL="285750" indent="-285750">
              <a:buFont typeface="Arial" pitchFamily="34" charset="0"/>
              <a:buChar char="•"/>
            </a:pPr>
            <a:endParaRPr lang="fr-CH" sz="1600" dirty="0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1E8D0BDC-6E4A-3DF0-F297-36A9C8420695}"/>
              </a:ext>
            </a:extLst>
          </p:cNvPr>
          <p:cNvCxnSpPr>
            <a:cxnSpLocks/>
          </p:cNvCxnSpPr>
          <p:nvPr/>
        </p:nvCxnSpPr>
        <p:spPr>
          <a:xfrm flipV="1">
            <a:off x="8187778" y="3172267"/>
            <a:ext cx="821031" cy="4057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5DD264FE-F683-39AE-EDD1-F7990926F173}"/>
              </a:ext>
            </a:extLst>
          </p:cNvPr>
          <p:cNvSpPr txBox="1"/>
          <p:nvPr/>
        </p:nvSpPr>
        <p:spPr>
          <a:xfrm>
            <a:off x="8781433" y="2872169"/>
            <a:ext cx="11639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Ø200 x 2</a:t>
            </a:r>
            <a:endParaRPr lang="en-GB" dirty="0"/>
          </a:p>
        </p:txBody>
      </p: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EFA94785-1C01-3E2A-36DE-68DAF3C6E381}"/>
              </a:ext>
            </a:extLst>
          </p:cNvPr>
          <p:cNvCxnSpPr>
            <a:cxnSpLocks/>
          </p:cNvCxnSpPr>
          <p:nvPr/>
        </p:nvCxnSpPr>
        <p:spPr>
          <a:xfrm flipV="1">
            <a:off x="7835957" y="3618843"/>
            <a:ext cx="351821" cy="825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1944CB5-96D7-AB38-021D-9F1E3B443B2C}"/>
              </a:ext>
            </a:extLst>
          </p:cNvPr>
          <p:cNvCxnSpPr>
            <a:cxnSpLocks/>
          </p:cNvCxnSpPr>
          <p:nvPr/>
        </p:nvCxnSpPr>
        <p:spPr>
          <a:xfrm>
            <a:off x="8735015" y="701287"/>
            <a:ext cx="953270" cy="9732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E469BEF3-2CEA-865F-1BDA-9F4BF3919556}"/>
              </a:ext>
            </a:extLst>
          </p:cNvPr>
          <p:cNvSpPr txBox="1"/>
          <p:nvPr/>
        </p:nvSpPr>
        <p:spPr>
          <a:xfrm>
            <a:off x="8050269" y="105856"/>
            <a:ext cx="23616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4.2 K saturated liquid helium, 1.0 bar </a:t>
            </a:r>
            <a:endParaRPr lang="en-GB" dirty="0"/>
          </a:p>
        </p:txBody>
      </p: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7FDF2C28-A6C1-57ED-EB73-7808319F78C4}"/>
              </a:ext>
            </a:extLst>
          </p:cNvPr>
          <p:cNvCxnSpPr>
            <a:cxnSpLocks/>
          </p:cNvCxnSpPr>
          <p:nvPr/>
        </p:nvCxnSpPr>
        <p:spPr>
          <a:xfrm>
            <a:off x="6496976" y="980136"/>
            <a:ext cx="0" cy="828497"/>
          </a:xfrm>
          <a:prstGeom prst="line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86807B9A-260E-1DF4-197D-AE5F2A640AEA}"/>
              </a:ext>
            </a:extLst>
          </p:cNvPr>
          <p:cNvCxnSpPr>
            <a:cxnSpLocks/>
          </p:cNvCxnSpPr>
          <p:nvPr/>
        </p:nvCxnSpPr>
        <p:spPr>
          <a:xfrm>
            <a:off x="6496976" y="1758145"/>
            <a:ext cx="0" cy="1002389"/>
          </a:xfrm>
          <a:prstGeom prst="line">
            <a:avLst/>
          </a:prstGeom>
          <a:ln w="57150">
            <a:solidFill>
              <a:srgbClr val="00B0F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18A12665-0EE6-2A7F-33F1-52EC76861DD2}"/>
              </a:ext>
            </a:extLst>
          </p:cNvPr>
          <p:cNvCxnSpPr>
            <a:cxnSpLocks/>
          </p:cNvCxnSpPr>
          <p:nvPr/>
        </p:nvCxnSpPr>
        <p:spPr>
          <a:xfrm>
            <a:off x="2154259" y="2742129"/>
            <a:ext cx="7904141" cy="18405"/>
          </a:xfrm>
          <a:prstGeom prst="line">
            <a:avLst/>
          </a:prstGeom>
          <a:ln w="57150">
            <a:solidFill>
              <a:srgbClr val="00B0F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B1152FE2-AC18-0268-F953-21EA0485053A}"/>
              </a:ext>
            </a:extLst>
          </p:cNvPr>
          <p:cNvCxnSpPr>
            <a:cxnSpLocks/>
          </p:cNvCxnSpPr>
          <p:nvPr/>
        </p:nvCxnSpPr>
        <p:spPr>
          <a:xfrm flipV="1">
            <a:off x="2159468" y="2391865"/>
            <a:ext cx="0" cy="368669"/>
          </a:xfrm>
          <a:prstGeom prst="line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B104E59D-CDF5-D371-8D25-23BC785C0695}"/>
              </a:ext>
            </a:extLst>
          </p:cNvPr>
          <p:cNvCxnSpPr>
            <a:cxnSpLocks/>
          </p:cNvCxnSpPr>
          <p:nvPr/>
        </p:nvCxnSpPr>
        <p:spPr>
          <a:xfrm flipV="1">
            <a:off x="4772966" y="2408947"/>
            <a:ext cx="0" cy="368669"/>
          </a:xfrm>
          <a:prstGeom prst="line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F17DD911-2770-DBCE-01D1-097F53314CCA}"/>
              </a:ext>
            </a:extLst>
          </p:cNvPr>
          <p:cNvCxnSpPr>
            <a:cxnSpLocks/>
          </p:cNvCxnSpPr>
          <p:nvPr/>
        </p:nvCxnSpPr>
        <p:spPr>
          <a:xfrm flipV="1">
            <a:off x="7438345" y="2408947"/>
            <a:ext cx="0" cy="368669"/>
          </a:xfrm>
          <a:prstGeom prst="line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E706DFC6-32B8-AFF2-16BB-07F1538AAA49}"/>
              </a:ext>
            </a:extLst>
          </p:cNvPr>
          <p:cNvCxnSpPr>
            <a:cxnSpLocks/>
          </p:cNvCxnSpPr>
          <p:nvPr/>
        </p:nvCxnSpPr>
        <p:spPr>
          <a:xfrm flipV="1">
            <a:off x="10058400" y="2391865"/>
            <a:ext cx="0" cy="368669"/>
          </a:xfrm>
          <a:prstGeom prst="line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>
            <a:extLst>
              <a:ext uri="{FF2B5EF4-FFF2-40B4-BE49-F238E27FC236}">
                <a16:creationId xmlns:a16="http://schemas.microsoft.com/office/drawing/2014/main" id="{0605AC9F-2823-19C3-38D1-7DA4D14B5714}"/>
              </a:ext>
            </a:extLst>
          </p:cNvPr>
          <p:cNvSpPr txBox="1"/>
          <p:nvPr/>
        </p:nvSpPr>
        <p:spPr>
          <a:xfrm>
            <a:off x="5930665" y="910804"/>
            <a:ext cx="19458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Liquid in</a:t>
            </a:r>
            <a:endParaRPr lang="en-GB" sz="1400" dirty="0"/>
          </a:p>
        </p:txBody>
      </p:sp>
      <p:sp>
        <p:nvSpPr>
          <p:cNvPr id="93" name="Arrow: Bent 92">
            <a:extLst>
              <a:ext uri="{FF2B5EF4-FFF2-40B4-BE49-F238E27FC236}">
                <a16:creationId xmlns:a16="http://schemas.microsoft.com/office/drawing/2014/main" id="{13523D32-7651-8FAA-4BEA-034C35F7DCEB}"/>
              </a:ext>
            </a:extLst>
          </p:cNvPr>
          <p:cNvSpPr/>
          <p:nvPr/>
        </p:nvSpPr>
        <p:spPr>
          <a:xfrm rot="16200000">
            <a:off x="1255002" y="1016328"/>
            <a:ext cx="543705" cy="600820"/>
          </a:xfrm>
          <a:prstGeom prst="bentArrow">
            <a:avLst>
              <a:gd name="adj1" fmla="val 17776"/>
              <a:gd name="adj2" fmla="val 22909"/>
              <a:gd name="adj3" fmla="val 25000"/>
              <a:gd name="adj4" fmla="val 49168"/>
            </a:avLst>
          </a:prstGeom>
          <a:ln>
            <a:solidFill>
              <a:srgbClr val="57A6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4" name="Arrow: Bent 93">
            <a:extLst>
              <a:ext uri="{FF2B5EF4-FFF2-40B4-BE49-F238E27FC236}">
                <a16:creationId xmlns:a16="http://schemas.microsoft.com/office/drawing/2014/main" id="{B6BA9873-F131-5F07-641A-3601652C5FA2}"/>
              </a:ext>
            </a:extLst>
          </p:cNvPr>
          <p:cNvSpPr/>
          <p:nvPr/>
        </p:nvSpPr>
        <p:spPr>
          <a:xfrm rot="16200000">
            <a:off x="5744830" y="3245510"/>
            <a:ext cx="807750" cy="932779"/>
          </a:xfrm>
          <a:prstGeom prst="bentArrow">
            <a:avLst>
              <a:gd name="adj1" fmla="val 17776"/>
              <a:gd name="adj2" fmla="val 22909"/>
              <a:gd name="adj3" fmla="val 25000"/>
              <a:gd name="adj4" fmla="val 43750"/>
            </a:avLst>
          </a:prstGeom>
          <a:ln>
            <a:solidFill>
              <a:srgbClr val="57A6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BEB40323-70C4-BBC6-097C-4E2BBD485DBE}"/>
              </a:ext>
            </a:extLst>
          </p:cNvPr>
          <p:cNvSpPr txBox="1"/>
          <p:nvPr/>
        </p:nvSpPr>
        <p:spPr>
          <a:xfrm>
            <a:off x="422093" y="764030"/>
            <a:ext cx="19458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vapor out</a:t>
            </a:r>
            <a:endParaRPr lang="en-GB" sz="1400" dirty="0"/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AFF50D33-DCFD-003C-C000-B583B84BF989}"/>
              </a:ext>
            </a:extLst>
          </p:cNvPr>
          <p:cNvCxnSpPr>
            <a:cxnSpLocks/>
          </p:cNvCxnSpPr>
          <p:nvPr/>
        </p:nvCxnSpPr>
        <p:spPr>
          <a:xfrm>
            <a:off x="5983463" y="3176490"/>
            <a:ext cx="1138974" cy="10400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TextBox 100">
            <a:extLst>
              <a:ext uri="{FF2B5EF4-FFF2-40B4-BE49-F238E27FC236}">
                <a16:creationId xmlns:a16="http://schemas.microsoft.com/office/drawing/2014/main" id="{FA263781-9C40-7C7A-6693-16703F0FA9FE}"/>
              </a:ext>
            </a:extLst>
          </p:cNvPr>
          <p:cNvSpPr txBox="1"/>
          <p:nvPr/>
        </p:nvSpPr>
        <p:spPr>
          <a:xfrm>
            <a:off x="5605749" y="2870928"/>
            <a:ext cx="10797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ø50</a:t>
            </a:r>
            <a:endParaRPr lang="en-GB" dirty="0"/>
          </a:p>
        </p:txBody>
      </p: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31F6E4E8-8CD0-1810-0B32-BB3EFFA43352}"/>
              </a:ext>
            </a:extLst>
          </p:cNvPr>
          <p:cNvCxnSpPr>
            <a:cxnSpLocks/>
          </p:cNvCxnSpPr>
          <p:nvPr/>
        </p:nvCxnSpPr>
        <p:spPr>
          <a:xfrm flipH="1">
            <a:off x="3087519" y="5185056"/>
            <a:ext cx="1329534" cy="8355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TextBox 104">
            <a:extLst>
              <a:ext uri="{FF2B5EF4-FFF2-40B4-BE49-F238E27FC236}">
                <a16:creationId xmlns:a16="http://schemas.microsoft.com/office/drawing/2014/main" id="{0653F91E-9E71-28F7-CA20-8D937F213B6B}"/>
              </a:ext>
            </a:extLst>
          </p:cNvPr>
          <p:cNvSpPr txBox="1"/>
          <p:nvPr/>
        </p:nvSpPr>
        <p:spPr>
          <a:xfrm>
            <a:off x="2110366" y="6080368"/>
            <a:ext cx="18673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Beam tube cone, </a:t>
            </a:r>
          </a:p>
          <a:p>
            <a:r>
              <a:rPr lang="en-US" sz="1600" dirty="0"/>
              <a:t>thickness: 1 mm</a:t>
            </a:r>
            <a:endParaRPr lang="en-GB" sz="1600" dirty="0"/>
          </a:p>
        </p:txBody>
      </p:sp>
      <p:cxnSp>
        <p:nvCxnSpPr>
          <p:cNvPr id="106" name="Straight Arrow Connector 105">
            <a:extLst>
              <a:ext uri="{FF2B5EF4-FFF2-40B4-BE49-F238E27FC236}">
                <a16:creationId xmlns:a16="http://schemas.microsoft.com/office/drawing/2014/main" id="{9C7144C3-3531-645E-C760-19EBE560A375}"/>
              </a:ext>
            </a:extLst>
          </p:cNvPr>
          <p:cNvCxnSpPr>
            <a:cxnSpLocks/>
          </p:cNvCxnSpPr>
          <p:nvPr/>
        </p:nvCxnSpPr>
        <p:spPr>
          <a:xfrm>
            <a:off x="4013762" y="5524184"/>
            <a:ext cx="883406" cy="484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992EEFAB-7607-FF42-354F-59E97AA32CC4}"/>
              </a:ext>
            </a:extLst>
          </p:cNvPr>
          <p:cNvCxnSpPr>
            <a:cxnSpLocks/>
          </p:cNvCxnSpPr>
          <p:nvPr/>
        </p:nvCxnSpPr>
        <p:spPr>
          <a:xfrm flipV="1">
            <a:off x="4889495" y="5273343"/>
            <a:ext cx="7673" cy="3055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TextBox 112">
            <a:extLst>
              <a:ext uri="{FF2B5EF4-FFF2-40B4-BE49-F238E27FC236}">
                <a16:creationId xmlns:a16="http://schemas.microsoft.com/office/drawing/2014/main" id="{AA3C13EA-C6A3-C761-331F-46AF05682EB0}"/>
              </a:ext>
            </a:extLst>
          </p:cNvPr>
          <p:cNvSpPr txBox="1"/>
          <p:nvPr/>
        </p:nvSpPr>
        <p:spPr>
          <a:xfrm>
            <a:off x="4181110" y="5243983"/>
            <a:ext cx="7737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500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68719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5E4E13-3E18-4DA8-BBCA-CFD056C8B0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ln>
                  <a:noFill/>
                </a:ln>
                <a:effectLst/>
                <a:uFill>
                  <a:solidFill>
                    <a:srgbClr val="000000"/>
                  </a:solidFill>
                </a:uFill>
                <a:ea typeface="Calibri" panose="020F0502020204030204" pitchFamily="34" charset="0"/>
              </a:rPr>
              <a:t>Task 1. Cryostat design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0B4A83-961B-427A-8D3E-9A32988E17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6232" y="836999"/>
            <a:ext cx="11995768" cy="5884476"/>
          </a:xfrm>
        </p:spPr>
        <p:txBody>
          <a:bodyPr>
            <a:normAutofit fontScale="77500" lnSpcReduction="20000"/>
          </a:bodyPr>
          <a:lstStyle/>
          <a:p>
            <a:pPr marL="342900" lvl="0" indent="-342900" fontAlgn="base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US" sz="2000" u="none" strike="noStrike" kern="0" spc="0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Conceptual design of a cryostats for the 400 MHz cryomodule containing 4 cavities. Make a schematic design (simplified sketch, use ppt or any other S/W tool), and make a preliminary engineering design as follows:   </a:t>
            </a:r>
          </a:p>
          <a:p>
            <a:pPr marL="800100" lvl="1" indent="-342900" fontAlgn="base">
              <a:lnSpc>
                <a:spcPct val="107000"/>
              </a:lnSpc>
              <a:spcAft>
                <a:spcPts val="800"/>
              </a:spcAft>
              <a:buFont typeface="+mj-lt"/>
              <a:buAutoNum type="alphaLcPeriod"/>
            </a:pPr>
            <a:r>
              <a:rPr lang="en-US" sz="2000" u="none" strike="noStrike" kern="0" spc="0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Calculate helium tank thickness, for a maximum allowable pressure of 4 bar</a:t>
            </a:r>
          </a:p>
          <a:p>
            <a:pPr marL="800100" lvl="1" indent="-342900" fontAlgn="base">
              <a:lnSpc>
                <a:spcPct val="107000"/>
              </a:lnSpc>
              <a:spcAft>
                <a:spcPts val="800"/>
              </a:spcAft>
              <a:buFont typeface="+mj-lt"/>
              <a:buAutoNum type="alphaLcPeriod"/>
            </a:pPr>
            <a:r>
              <a:rPr lang="en-US" sz="2000" u="none" strike="noStrike" kern="0" spc="0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Calculate vacuum vessel: material, diameter</a:t>
            </a:r>
            <a:r>
              <a:rPr lang="en-US" sz="2000" kern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 and thickness</a:t>
            </a:r>
          </a:p>
          <a:p>
            <a:pPr marL="800100" lvl="1" indent="-342900" fontAlgn="base">
              <a:lnSpc>
                <a:spcPct val="107000"/>
              </a:lnSpc>
              <a:spcAft>
                <a:spcPts val="800"/>
              </a:spcAft>
              <a:buFont typeface="+mj-lt"/>
              <a:buAutoNum type="alphaLcPeriod"/>
            </a:pPr>
            <a:r>
              <a:rPr lang="en-US" sz="2000" kern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Calculate thermal shielding: material, diameter, thickness. Propose a possible supporting principle. </a:t>
            </a:r>
          </a:p>
          <a:p>
            <a:pPr marL="800100" lvl="1" indent="-342900" fontAlgn="base">
              <a:lnSpc>
                <a:spcPct val="107000"/>
              </a:lnSpc>
              <a:spcAft>
                <a:spcPts val="800"/>
              </a:spcAft>
              <a:buFont typeface="+mj-lt"/>
              <a:buAutoNum type="alphaLcPeriod"/>
            </a:pPr>
            <a:r>
              <a:rPr lang="en-US" sz="2000" kern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Design of the supporting system. Choose type (column, tie rods, etc.), make a conceptual design (materials and sizing for mechanical and thermal requirements). Consider maximum loads from road transport: vertical: 7 m/s</a:t>
            </a:r>
            <a:r>
              <a:rPr lang="en-US" sz="2000" kern="0" baseline="300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2</a:t>
            </a:r>
            <a:r>
              <a:rPr lang="en-US" sz="2000" kern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; lateral: 4 m/s</a:t>
            </a:r>
            <a:r>
              <a:rPr lang="en-US" sz="2000" kern="0" baseline="300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2</a:t>
            </a:r>
            <a:r>
              <a:rPr lang="en-US" sz="2000" kern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; longitudinal: 6 m/s</a:t>
            </a:r>
            <a:r>
              <a:rPr lang="en-US" sz="2000" kern="0" baseline="300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2</a:t>
            </a:r>
            <a:r>
              <a:rPr lang="en-US" sz="2000" kern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 and a minimum Safety Factor on 2 on </a:t>
            </a:r>
            <a:r>
              <a:rPr lang="el-GR" sz="2000" kern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σ</a:t>
            </a:r>
            <a:r>
              <a:rPr lang="en-US" sz="2000" kern="0" baseline="-250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0.2</a:t>
            </a:r>
            <a:r>
              <a:rPr lang="en-US" sz="2000" kern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.</a:t>
            </a:r>
          </a:p>
          <a:p>
            <a:pPr marL="800100" lvl="1" indent="-342900" fontAlgn="base">
              <a:lnSpc>
                <a:spcPct val="107000"/>
              </a:lnSpc>
              <a:spcAft>
                <a:spcPts val="800"/>
              </a:spcAft>
              <a:buFont typeface="+mj-lt"/>
              <a:buAutoNum type="alphaLcPeriod"/>
            </a:pPr>
            <a:r>
              <a:rPr lang="en-US" sz="2000" kern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Propose a possible assembly method of the cavities string inside the vacuum vessel </a:t>
            </a:r>
          </a:p>
          <a:p>
            <a:pPr marL="342900" lvl="0" indent="-342900" fontAlgn="base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US" sz="2000" u="none" strike="noStrike" kern="0" spc="0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Calculate the static thermal performance (Heat Loads) and total cooling mass flow needs, for the following :</a:t>
            </a:r>
            <a:endParaRPr lang="en-GB" sz="2000" u="none" strike="noStrike" kern="0" spc="0" dirty="0"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742950" lvl="1" indent="-285750" fontAlgn="base">
              <a:lnSpc>
                <a:spcPct val="107000"/>
              </a:lnSpc>
              <a:spcAft>
                <a:spcPts val="800"/>
              </a:spcAft>
              <a:buFont typeface="+mj-lt"/>
              <a:buAutoNum type="alphaLcPeriod"/>
            </a:pPr>
            <a:r>
              <a:rPr lang="en-US" sz="2000" kern="0" dirty="0"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Supporting system (no heat intercept)</a:t>
            </a:r>
          </a:p>
          <a:p>
            <a:pPr marL="742950" lvl="1" indent="-285750" fontAlgn="base">
              <a:lnSpc>
                <a:spcPct val="107000"/>
              </a:lnSpc>
              <a:spcAft>
                <a:spcPts val="800"/>
              </a:spcAft>
              <a:buFont typeface="+mj-lt"/>
              <a:buAutoNum type="alphaLcPeriod"/>
            </a:pPr>
            <a:r>
              <a:rPr lang="en-US" sz="2000" kern="0" dirty="0"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RF couplers (with active vapor cooling or not)</a:t>
            </a:r>
          </a:p>
          <a:p>
            <a:pPr marL="742950" lvl="1" indent="-285750" fontAlgn="base">
              <a:lnSpc>
                <a:spcPct val="107000"/>
              </a:lnSpc>
              <a:spcAft>
                <a:spcPts val="800"/>
              </a:spcAft>
              <a:buFont typeface="+mj-lt"/>
              <a:buAutoNum type="alphaLcPeriod"/>
            </a:pPr>
            <a:r>
              <a:rPr lang="en-US" sz="2000" kern="0" dirty="0"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Beam tubes cold to warm transitions (cones between 300 K and 4.2 K, no heat intercept). (neglect conduction path of bellows</a:t>
            </a:r>
            <a:r>
              <a:rPr lang="en-US" sz="2000" kern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)</a:t>
            </a:r>
            <a:endParaRPr lang="en-US" sz="2000" kern="0" dirty="0">
              <a:uFill>
                <a:solidFill>
                  <a:srgbClr val="000000"/>
                </a:solidFill>
              </a:u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742950" lvl="1" indent="-285750" fontAlgn="base">
              <a:lnSpc>
                <a:spcPct val="107000"/>
              </a:lnSpc>
              <a:spcAft>
                <a:spcPts val="800"/>
              </a:spcAft>
              <a:buFont typeface="+mj-lt"/>
              <a:buAutoNum type="alphaLcPeriod"/>
            </a:pPr>
            <a:r>
              <a:rPr lang="en-US" sz="2000" u="none" strike="noStrike" kern="0" spc="0" dirty="0">
                <a:effectLst/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Thermal radiation from </a:t>
            </a:r>
            <a:r>
              <a:rPr lang="en-US" sz="2000" kern="0" dirty="0"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vacuum vessel and </a:t>
            </a:r>
            <a:r>
              <a:rPr lang="en-US" sz="2000" u="none" strike="noStrike" kern="0" spc="0" dirty="0">
                <a:effectLst/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thermal shielding (flat plate approximation). </a:t>
            </a:r>
            <a:r>
              <a:rPr lang="en-US" sz="2000" kern="0" dirty="0"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Calculate the radiation load in the absence of a thermal shield. </a:t>
            </a:r>
          </a:p>
          <a:p>
            <a:pPr marL="742950" lvl="1" indent="-285750" fontAlgn="base">
              <a:lnSpc>
                <a:spcPct val="107000"/>
              </a:lnSpc>
              <a:spcAft>
                <a:spcPts val="800"/>
              </a:spcAft>
              <a:buFont typeface="+mj-lt"/>
              <a:buAutoNum type="alphaLcPeriod"/>
            </a:pPr>
            <a:r>
              <a:rPr lang="en-US" sz="2000" kern="0" dirty="0"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Calculate liquid boil-off mass flows, liquefaction load for ideal vapor cooling of couplers, and thermal shield mass flow assuming T</a:t>
            </a:r>
            <a:r>
              <a:rPr lang="en-US" sz="2000" kern="0" baseline="-25000" dirty="0"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in</a:t>
            </a:r>
            <a:r>
              <a:rPr lang="en-US" sz="2000" kern="0" dirty="0"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=50 K and T</a:t>
            </a:r>
            <a:r>
              <a:rPr lang="en-US" sz="2000" kern="0" baseline="-25000" dirty="0"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out</a:t>
            </a:r>
            <a:r>
              <a:rPr lang="en-US" sz="2000" kern="0" dirty="0"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= 55 K.   </a:t>
            </a:r>
          </a:p>
          <a:p>
            <a:pPr marL="0" indent="0" fontAlgn="base">
              <a:lnSpc>
                <a:spcPct val="107000"/>
              </a:lnSpc>
              <a:spcAft>
                <a:spcPts val="800"/>
              </a:spcAft>
              <a:buNone/>
            </a:pPr>
            <a:endParaRPr lang="en-GB" sz="2400" u="none" strike="noStrike" kern="0" spc="0" dirty="0">
              <a:effectLst/>
              <a:uFill>
                <a:solidFill>
                  <a:srgbClr val="000000"/>
                </a:solidFill>
              </a:u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97295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8F75F6-0887-6340-857C-25C83112CC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Task</a:t>
            </a:r>
            <a:r>
              <a:rPr lang="fr-CH" dirty="0"/>
              <a:t> 1.1. Table of design </a:t>
            </a:r>
            <a:r>
              <a:rPr lang="fr-CH" dirty="0" err="1"/>
              <a:t>parameters</a:t>
            </a:r>
            <a:endParaRPr lang="en-GB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FF249E5F-7D06-B044-DF69-7BD07B0DB7A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22105935"/>
              </p:ext>
            </p:extLst>
          </p:nvPr>
        </p:nvGraphicFramePr>
        <p:xfrm>
          <a:off x="847861" y="1558925"/>
          <a:ext cx="9597388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1927154897"/>
                    </a:ext>
                  </a:extLst>
                </a:gridCol>
                <a:gridCol w="2390775">
                  <a:extLst>
                    <a:ext uri="{9D8B030D-6E8A-4147-A177-3AD203B41FA5}">
                      <a16:colId xmlns:a16="http://schemas.microsoft.com/office/drawing/2014/main" val="2925232390"/>
                    </a:ext>
                  </a:extLst>
                </a:gridCol>
                <a:gridCol w="2933700">
                  <a:extLst>
                    <a:ext uri="{9D8B030D-6E8A-4147-A177-3AD203B41FA5}">
                      <a16:colId xmlns:a16="http://schemas.microsoft.com/office/drawing/2014/main" val="3646968310"/>
                    </a:ext>
                  </a:extLst>
                </a:gridCol>
                <a:gridCol w="3488688">
                  <a:extLst>
                    <a:ext uri="{9D8B030D-6E8A-4147-A177-3AD203B41FA5}">
                      <a16:colId xmlns:a16="http://schemas.microsoft.com/office/drawing/2014/main" val="222181803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Item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Description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Value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/>
                        <a:t>Comments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67060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1 a.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90558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1 b.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4260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1 c.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26791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1 d.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68584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1 e.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11754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04076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CC629B-391E-77A4-8208-9B2CD42DB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Task</a:t>
            </a:r>
            <a:r>
              <a:rPr lang="fr-CH" dirty="0"/>
              <a:t> 1.2. Table of </a:t>
            </a:r>
            <a:r>
              <a:rPr lang="fr-CH" dirty="0" err="1"/>
              <a:t>Static</a:t>
            </a:r>
            <a:r>
              <a:rPr lang="fr-CH" dirty="0"/>
              <a:t> </a:t>
            </a:r>
            <a:r>
              <a:rPr lang="fr-CH" dirty="0" err="1"/>
              <a:t>Heat</a:t>
            </a:r>
            <a:r>
              <a:rPr lang="fr-CH" dirty="0"/>
              <a:t> </a:t>
            </a:r>
            <a:r>
              <a:rPr lang="fr-CH" dirty="0" err="1"/>
              <a:t>Loads</a:t>
            </a:r>
            <a:r>
              <a:rPr lang="fr-CH" dirty="0"/>
              <a:t> and mass flows</a:t>
            </a:r>
            <a:endParaRPr lang="en-GB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85186289-A2C1-0D21-39C5-4DF0969160D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98695690"/>
              </p:ext>
            </p:extLst>
          </p:nvPr>
        </p:nvGraphicFramePr>
        <p:xfrm>
          <a:off x="849130" y="1216025"/>
          <a:ext cx="9594850" cy="479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0083">
                  <a:extLst>
                    <a:ext uri="{9D8B030D-6E8A-4147-A177-3AD203B41FA5}">
                      <a16:colId xmlns:a16="http://schemas.microsoft.com/office/drawing/2014/main" val="905605215"/>
                    </a:ext>
                  </a:extLst>
                </a:gridCol>
                <a:gridCol w="567267">
                  <a:extLst>
                    <a:ext uri="{9D8B030D-6E8A-4147-A177-3AD203B41FA5}">
                      <a16:colId xmlns:a16="http://schemas.microsoft.com/office/drawing/2014/main" val="1712443936"/>
                    </a:ext>
                  </a:extLst>
                </a:gridCol>
                <a:gridCol w="676275">
                  <a:extLst>
                    <a:ext uri="{9D8B030D-6E8A-4147-A177-3AD203B41FA5}">
                      <a16:colId xmlns:a16="http://schemas.microsoft.com/office/drawing/2014/main" val="2691707699"/>
                    </a:ext>
                  </a:extLst>
                </a:gridCol>
                <a:gridCol w="1104900">
                  <a:extLst>
                    <a:ext uri="{9D8B030D-6E8A-4147-A177-3AD203B41FA5}">
                      <a16:colId xmlns:a16="http://schemas.microsoft.com/office/drawing/2014/main" val="2368958662"/>
                    </a:ext>
                  </a:extLst>
                </a:gridCol>
                <a:gridCol w="1123950">
                  <a:extLst>
                    <a:ext uri="{9D8B030D-6E8A-4147-A177-3AD203B41FA5}">
                      <a16:colId xmlns:a16="http://schemas.microsoft.com/office/drawing/2014/main" val="2417721109"/>
                    </a:ext>
                  </a:extLst>
                </a:gridCol>
                <a:gridCol w="1485900">
                  <a:extLst>
                    <a:ext uri="{9D8B030D-6E8A-4147-A177-3AD203B41FA5}">
                      <a16:colId xmlns:a16="http://schemas.microsoft.com/office/drawing/2014/main" val="2331727043"/>
                    </a:ext>
                  </a:extLst>
                </a:gridCol>
                <a:gridCol w="2276475">
                  <a:extLst>
                    <a:ext uri="{9D8B030D-6E8A-4147-A177-3AD203B41FA5}">
                      <a16:colId xmlns:a16="http://schemas.microsoft.com/office/drawing/2014/main" val="26183379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CH" sz="1400" dirty="0"/>
                        <a:t>Source of HL</a:t>
                      </a:r>
                      <a:endParaRPr lang="en-GB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CH" sz="1400" dirty="0"/>
                        <a:t>HL (W) @ 4.2 K</a:t>
                      </a:r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/>
                        <a:t>HL (W) @ 50 K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/>
                        <a:t>4.2 K </a:t>
                      </a:r>
                      <a:r>
                        <a:rPr lang="fr-CH" sz="1400" dirty="0" err="1"/>
                        <a:t>liquid</a:t>
                      </a:r>
                      <a:r>
                        <a:rPr lang="fr-CH" sz="1400" dirty="0"/>
                        <a:t> </a:t>
                      </a:r>
                      <a:r>
                        <a:rPr lang="fr-CH" sz="1400" dirty="0" err="1"/>
                        <a:t>boil</a:t>
                      </a:r>
                      <a:r>
                        <a:rPr lang="fr-CH" sz="1400" dirty="0"/>
                        <a:t>-off (g/s)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/>
                        <a:t>Liquefaction </a:t>
                      </a:r>
                      <a:r>
                        <a:rPr lang="fr-CH" sz="1400" dirty="0" err="1"/>
                        <a:t>load</a:t>
                      </a:r>
                      <a:r>
                        <a:rPr lang="fr-CH" sz="1400" dirty="0"/>
                        <a:t> (g/s)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/>
                        <a:t>Thermal </a:t>
                      </a:r>
                      <a:r>
                        <a:rPr lang="fr-CH" sz="1400" dirty="0" err="1"/>
                        <a:t>shield</a:t>
                      </a:r>
                      <a:r>
                        <a:rPr lang="fr-CH" sz="1400" dirty="0"/>
                        <a:t> mass flow (g/s)</a:t>
                      </a:r>
                    </a:p>
                    <a:p>
                      <a:pPr algn="ctr"/>
                      <a:r>
                        <a:rPr lang="fr-CH" sz="1400" dirty="0"/>
                        <a:t>(</a:t>
                      </a:r>
                      <a:r>
                        <a:rPr lang="fr-CH" sz="1400" dirty="0" err="1"/>
                        <a:t>with</a:t>
                      </a:r>
                      <a:r>
                        <a:rPr lang="fr-CH" sz="1400" dirty="0"/>
                        <a:t> T</a:t>
                      </a:r>
                      <a:r>
                        <a:rPr lang="fr-CH" sz="1400" baseline="-25000" dirty="0"/>
                        <a:t>in</a:t>
                      </a:r>
                      <a:r>
                        <a:rPr lang="fr-CH" sz="1400" dirty="0"/>
                        <a:t>=50K, T</a:t>
                      </a:r>
                      <a:r>
                        <a:rPr lang="fr-CH" sz="1400" baseline="-25000" dirty="0"/>
                        <a:t>out</a:t>
                      </a:r>
                      <a:r>
                        <a:rPr lang="fr-CH" sz="1400" dirty="0"/>
                        <a:t>=55 K )</a:t>
                      </a:r>
                    </a:p>
                    <a:p>
                      <a:pPr algn="ctr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35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400" dirty="0"/>
                        <a:t>Supports conduction</a:t>
                      </a:r>
                      <a:endParaRPr lang="en-GB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/>
                        <a:t>-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/>
                        <a:t>- 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/>
                        <a:t>-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095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400" dirty="0"/>
                        <a:t>Beam tube </a:t>
                      </a:r>
                      <a:r>
                        <a:rPr lang="fr-CH" sz="1400" dirty="0" err="1"/>
                        <a:t>cones</a:t>
                      </a:r>
                      <a:r>
                        <a:rPr lang="fr-CH" sz="1400" dirty="0"/>
                        <a:t> conduction</a:t>
                      </a:r>
                      <a:endParaRPr lang="en-GB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/>
                        <a:t>-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/>
                        <a:t>-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/>
                        <a:t>-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271861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fr-CH" sz="1400" dirty="0"/>
                        <a:t>RF </a:t>
                      </a:r>
                      <a:r>
                        <a:rPr lang="fr-CH" sz="1400" dirty="0" err="1"/>
                        <a:t>Couplers</a:t>
                      </a:r>
                      <a:r>
                        <a:rPr lang="fr-CH" sz="1400" dirty="0"/>
                        <a:t> conduction (</a:t>
                      </a:r>
                      <a:r>
                        <a:rPr lang="fr-CH" sz="1400" dirty="0" err="1"/>
                        <a:t>uncooled</a:t>
                      </a:r>
                      <a:r>
                        <a:rPr lang="fr-CH" sz="1400" dirty="0"/>
                        <a:t>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/>
                        <a:t>-</a:t>
                      </a:r>
                      <a:endParaRPr lang="en-GB" sz="14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40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40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/>
                        <a:t>-</a:t>
                      </a:r>
                      <a:endParaRPr lang="en-GB" sz="1400" dirty="0"/>
                    </a:p>
                    <a:p>
                      <a:pPr algn="ctr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/>
                        <a:t>-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fr-CH" sz="1400" dirty="0"/>
                    </a:p>
                    <a:p>
                      <a:endParaRPr lang="en-GB" sz="1400" dirty="0"/>
                    </a:p>
                    <a:p>
                      <a:pPr algn="ctr"/>
                      <a:r>
                        <a:rPr lang="en-GB" sz="1400" dirty="0"/>
                        <a:t>-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4643492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/>
                        <a:t>RF </a:t>
                      </a:r>
                      <a:r>
                        <a:rPr lang="fr-CH" sz="1400" dirty="0" err="1"/>
                        <a:t>Couplers</a:t>
                      </a:r>
                      <a:r>
                        <a:rPr lang="fr-CH" sz="1400" dirty="0"/>
                        <a:t> conduction (</a:t>
                      </a:r>
                      <a:r>
                        <a:rPr lang="fr-CH" sz="1400" dirty="0" err="1"/>
                        <a:t>ideal</a:t>
                      </a:r>
                      <a:r>
                        <a:rPr lang="fr-CH" sz="1400" dirty="0"/>
                        <a:t> </a:t>
                      </a:r>
                      <a:r>
                        <a:rPr lang="fr-CH" sz="1400" dirty="0" err="1"/>
                        <a:t>vapor</a:t>
                      </a:r>
                      <a:r>
                        <a:rPr lang="fr-CH" sz="1400" dirty="0"/>
                        <a:t> </a:t>
                      </a:r>
                      <a:r>
                        <a:rPr lang="fr-CH" sz="1400" dirty="0" err="1"/>
                        <a:t>cooling</a:t>
                      </a:r>
                      <a:r>
                        <a:rPr lang="fr-CH" sz="1400" dirty="0"/>
                        <a:t>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/>
                        <a:t>-</a:t>
                      </a:r>
                      <a:endParaRPr lang="en-GB" sz="1400" dirty="0"/>
                    </a:p>
                    <a:p>
                      <a:pPr algn="ctr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09500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400" dirty="0"/>
                        <a:t>Radiation, </a:t>
                      </a:r>
                      <a:r>
                        <a:rPr lang="fr-CH" sz="1400" dirty="0" err="1"/>
                        <a:t>with</a:t>
                      </a:r>
                      <a:r>
                        <a:rPr lang="fr-CH" sz="1400" dirty="0"/>
                        <a:t> thermal </a:t>
                      </a:r>
                      <a:r>
                        <a:rPr lang="fr-CH" sz="1400" dirty="0" err="1"/>
                        <a:t>shield</a:t>
                      </a:r>
                      <a:r>
                        <a:rPr lang="fr-CH" sz="1400" dirty="0"/>
                        <a:t> @ 50 K</a:t>
                      </a:r>
                      <a:endParaRPr lang="en-GB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/>
                        <a:t>-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04776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/>
                        <a:t>Radiation, </a:t>
                      </a:r>
                      <a:r>
                        <a:rPr lang="fr-CH" sz="1400" dirty="0" err="1"/>
                        <a:t>without</a:t>
                      </a:r>
                      <a:r>
                        <a:rPr lang="fr-CH" sz="1400" dirty="0"/>
                        <a:t> thermal </a:t>
                      </a:r>
                      <a:r>
                        <a:rPr lang="fr-CH" sz="1400" dirty="0" err="1"/>
                        <a:t>shield</a:t>
                      </a:r>
                      <a:endParaRPr lang="en-GB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/>
                        <a:t>-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/>
                        <a:t>-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/>
                        <a:t>-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1231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400" dirty="0"/>
                        <a:t>Radiation </a:t>
                      </a:r>
                      <a:r>
                        <a:rPr lang="fr-CH" sz="1400" dirty="0" err="1"/>
                        <a:t>from</a:t>
                      </a:r>
                      <a:r>
                        <a:rPr lang="fr-CH" sz="1400" dirty="0"/>
                        <a:t> </a:t>
                      </a:r>
                      <a:r>
                        <a:rPr lang="fr-CH" sz="1400" dirty="0" err="1"/>
                        <a:t>beam</a:t>
                      </a:r>
                      <a:r>
                        <a:rPr lang="fr-CH" sz="1400" dirty="0"/>
                        <a:t> tube </a:t>
                      </a:r>
                      <a:r>
                        <a:rPr lang="fr-CH" sz="1400" dirty="0" err="1"/>
                        <a:t>cones</a:t>
                      </a:r>
                      <a:endParaRPr lang="en-GB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/>
                        <a:t>-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/>
                        <a:t>-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/>
                        <a:t>-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97734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b="1" dirty="0" err="1"/>
                        <a:t>Totals</a:t>
                      </a:r>
                      <a:endParaRPr lang="en-GB" b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52360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47877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3EB6C5-50B7-4423-9D18-E275387BFA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Task 2. Cool-Down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8117C7-8069-4B7D-A9A8-787BFEBA3F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6232" y="935566"/>
            <a:ext cx="11995768" cy="5445939"/>
          </a:xfrm>
        </p:spPr>
        <p:txBody>
          <a:bodyPr>
            <a:noAutofit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000" dirty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The cool down from 293 K is obtained by boil-off of liquid helium at 4.2 K (1 bar) entered from the bottom of the helium vessels. </a:t>
            </a:r>
            <a:endParaRPr lang="en-GB" sz="200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7200" lvl="0" indent="-457200" fontAlgn="base">
              <a:lnSpc>
                <a:spcPct val="107000"/>
              </a:lnSpc>
              <a:spcAft>
                <a:spcPts val="800"/>
              </a:spcAft>
              <a:buFont typeface="+mj-lt"/>
              <a:buAutoNum type="alphaLcPeriod"/>
            </a:pPr>
            <a:r>
              <a:rPr lang="en-US" sz="2000" u="none" strike="noStrike" kern="0" spc="0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Calculate the liquid helium need (mass in kg) for cooling down to 80 K the mass of </a:t>
            </a:r>
            <a:r>
              <a:rPr lang="en-US" sz="2000" u="none" strike="noStrike" kern="0" spc="0" dirty="0" err="1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cavity+helium</a:t>
            </a:r>
            <a:r>
              <a:rPr lang="en-US" sz="2000" u="none" strike="noStrike" kern="0" spc="0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 tank. Consider, during the CD process, an average effectiveness in the use of the sensible heat of helium vapor between 4.2 K and </a:t>
            </a:r>
            <a:r>
              <a:rPr lang="en-US" sz="2000" kern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50</a:t>
            </a:r>
            <a:r>
              <a:rPr lang="en-US" sz="2000" u="none" strike="noStrike" kern="0" spc="0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 K (exhaust temperature at the exit of the cavity)</a:t>
            </a:r>
            <a:r>
              <a:rPr lang="en-GB" sz="2000" kern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. (</a:t>
            </a:r>
            <a:r>
              <a:rPr lang="en-US" sz="2000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Neglect, in the calculation, the contribution from static heat loads to the power balance). </a:t>
            </a:r>
            <a:endParaRPr lang="en-GB" sz="2000" dirty="0"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7200" lvl="0" indent="-457200" fontAlgn="base">
              <a:lnSpc>
                <a:spcPct val="107000"/>
              </a:lnSpc>
              <a:spcAft>
                <a:spcPts val="800"/>
              </a:spcAft>
              <a:buFont typeface="+mj-lt"/>
              <a:buAutoNum type="alphaLcPeriod"/>
            </a:pPr>
            <a:r>
              <a:rPr lang="en-US" sz="2000" u="none" strike="noStrike" kern="0" spc="0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Calculate the average cooling power for a cool down from 293 K </a:t>
            </a:r>
            <a:r>
              <a:rPr lang="en-US" sz="2000" u="none" strike="noStrike" kern="0" spc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to 80 </a:t>
            </a:r>
            <a:r>
              <a:rPr lang="en-US" sz="2000" u="none" strike="noStrike" kern="0" spc="0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K in 12 h, assuming that cavity/helium vessel </a:t>
            </a:r>
            <a:r>
              <a:rPr lang="en-US" sz="2000" kern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are</a:t>
            </a:r>
            <a:r>
              <a:rPr lang="en-US" sz="2000" u="none" strike="noStrike" kern="0" spc="0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 isothermal in the cooling process</a:t>
            </a:r>
            <a:br>
              <a:rPr lang="en-US" sz="200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en-US" sz="2000" dirty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endParaRPr lang="en-GB" sz="200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82175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8F75F6-0887-6340-857C-25C83112CC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Task</a:t>
            </a:r>
            <a:r>
              <a:rPr lang="fr-CH" dirty="0"/>
              <a:t> 2 </a:t>
            </a:r>
            <a:r>
              <a:rPr lang="fr-CH" dirty="0" err="1"/>
              <a:t>Results</a:t>
            </a:r>
            <a:endParaRPr lang="en-GB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FF249E5F-7D06-B044-DF69-7BD07B0DB7A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45521964"/>
              </p:ext>
            </p:extLst>
          </p:nvPr>
        </p:nvGraphicFramePr>
        <p:xfrm>
          <a:off x="1330325" y="1720850"/>
          <a:ext cx="986096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2554">
                  <a:extLst>
                    <a:ext uri="{9D8B030D-6E8A-4147-A177-3AD203B41FA5}">
                      <a16:colId xmlns:a16="http://schemas.microsoft.com/office/drawing/2014/main" val="1927154897"/>
                    </a:ext>
                  </a:extLst>
                </a:gridCol>
                <a:gridCol w="1189547">
                  <a:extLst>
                    <a:ext uri="{9D8B030D-6E8A-4147-A177-3AD203B41FA5}">
                      <a16:colId xmlns:a16="http://schemas.microsoft.com/office/drawing/2014/main" val="2925232390"/>
                    </a:ext>
                  </a:extLst>
                </a:gridCol>
                <a:gridCol w="7348859">
                  <a:extLst>
                    <a:ext uri="{9D8B030D-6E8A-4147-A177-3AD203B41FA5}">
                      <a16:colId xmlns:a16="http://schemas.microsoft.com/office/drawing/2014/main" val="364696831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Item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Value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/>
                        <a:t>Comments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67060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a.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 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90558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b.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4260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99881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25952B-8D1B-4FFF-A3B6-3677161B79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Task 3. RF operation, helium boil-off and pumping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D99B98-38F3-42B9-87E8-ACE5287D0C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000" dirty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During RF operation of a cryomodule, a dynamic heat load 175 W is added to the static heat load calculated previously. </a:t>
            </a:r>
            <a:r>
              <a:rPr lang="en-US" sz="2000" dirty="0" err="1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Vapours</a:t>
            </a:r>
            <a:r>
              <a:rPr lang="en-US" sz="2000" dirty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 are pumped back to the refrigerator through a 1’000 m long, DN200 smooth pipe, routed in a shielded and vacuum insulated transfer line.</a:t>
            </a:r>
            <a:endParaRPr lang="en-GB" sz="200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 fontAlgn="base">
              <a:lnSpc>
                <a:spcPct val="107000"/>
              </a:lnSpc>
              <a:spcAft>
                <a:spcPts val="800"/>
              </a:spcAft>
              <a:buFont typeface="+mj-lt"/>
              <a:buAutoNum type="alphaLcPeriod"/>
            </a:pPr>
            <a:r>
              <a:rPr lang="en-US" sz="2000" u="none" strike="noStrike" kern="0" spc="0" dirty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Calculate the total boil-off rate in saturated helium at 4.2 K and 1 bar (g/s) for one cryomodule </a:t>
            </a:r>
            <a:endParaRPr lang="en-GB" sz="2000" u="none" strike="noStrike" kern="0" spc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 fontAlgn="base">
              <a:lnSpc>
                <a:spcPct val="107000"/>
              </a:lnSpc>
              <a:spcAft>
                <a:spcPts val="800"/>
              </a:spcAft>
              <a:buFont typeface="+mj-lt"/>
              <a:buAutoNum type="alphaLcPeriod"/>
            </a:pPr>
            <a:r>
              <a:rPr lang="en-US" sz="2000" u="none" strike="noStrike" kern="0" spc="0" dirty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Calculate the pumping pressure drop along the line, neglecting static heat loads along the line </a:t>
            </a:r>
          </a:p>
          <a:p>
            <a:pPr marL="342900" lvl="0" indent="-342900" fontAlgn="base">
              <a:lnSpc>
                <a:spcPct val="107000"/>
              </a:lnSpc>
              <a:spcAft>
                <a:spcPts val="800"/>
              </a:spcAft>
              <a:buFont typeface="+mj-lt"/>
              <a:buAutoNum type="alphaLcPeriod"/>
            </a:pPr>
            <a:r>
              <a:rPr lang="en-US" sz="2000" kern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Calculate the total pressure drop </a:t>
            </a:r>
            <a:r>
              <a:rPr lang="en-US" sz="2000" ker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for 33 </a:t>
            </a:r>
            <a:r>
              <a:rPr lang="en-US" sz="2000" kern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cryomodules all operating with the same dynamic load</a:t>
            </a:r>
          </a:p>
          <a:p>
            <a:pPr marL="342900" lvl="0" indent="-342900" fontAlgn="base">
              <a:lnSpc>
                <a:spcPct val="107000"/>
              </a:lnSpc>
              <a:spcAft>
                <a:spcPts val="800"/>
              </a:spcAft>
              <a:buFont typeface="+mj-lt"/>
              <a:buAutoNum type="alphaLcPeriod"/>
            </a:pPr>
            <a:r>
              <a:rPr lang="en-US" sz="2000" u="none" strike="noStrike" kern="0" spc="0" dirty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I</a:t>
            </a:r>
            <a:r>
              <a:rPr lang="en-US" sz="2000" kern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f the cavities operate at 2K, 30 mbar, calculate the pressure drop along the line</a:t>
            </a:r>
            <a:endParaRPr lang="en-GB" sz="2000" u="none" strike="noStrike" kern="0" spc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13713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27262</TotalTime>
  <Words>885</Words>
  <Application>Microsoft Office PowerPoint</Application>
  <PresentationFormat>Widescreen</PresentationFormat>
  <Paragraphs>119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Case study</vt:lpstr>
      <vt:lpstr>FCCee, RF cryogenic layout, 400 MHz Cryomodule</vt:lpstr>
      <vt:lpstr>PowerPoint Presentation</vt:lpstr>
      <vt:lpstr>Task 1. Cryostat design</vt:lpstr>
      <vt:lpstr>Task 1.1. Table of design parameters</vt:lpstr>
      <vt:lpstr>Task 1.2. Table of Static Heat Loads and mass flows</vt:lpstr>
      <vt:lpstr>Task 2. Cool-Down</vt:lpstr>
      <vt:lpstr>Task 2 Results</vt:lpstr>
      <vt:lpstr>Task 3. RF operation, helium boil-off and pumping</vt:lpstr>
      <vt:lpstr>Task 3 Results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Vittorio Parma</dc:creator>
  <cp:lastModifiedBy>Vittorio Parma</cp:lastModifiedBy>
  <cp:revision>978</cp:revision>
  <cp:lastPrinted>2021-11-11T10:42:34Z</cp:lastPrinted>
  <dcterms:created xsi:type="dcterms:W3CDTF">2021-08-31T10:13:20Z</dcterms:created>
  <dcterms:modified xsi:type="dcterms:W3CDTF">2024-11-11T15:29:39Z</dcterms:modified>
</cp:coreProperties>
</file>