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0" r:id="rId6"/>
    <p:sldId id="264" r:id="rId7"/>
    <p:sldId id="263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1" autoAdjust="0"/>
    <p:restoredTop sz="94660"/>
  </p:normalViewPr>
  <p:slideViewPr>
    <p:cSldViewPr snapToGrid="0">
      <p:cViewPr>
        <p:scale>
          <a:sx n="100" d="100"/>
          <a:sy n="100" d="100"/>
        </p:scale>
        <p:origin x="990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FDCA8-1CE9-B889-537F-6021B945D3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6CAB9B-3193-0DB5-4F52-CC4522060D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E890B-5C20-AA08-430F-412A8474C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548A1-1F00-4ACD-B0FC-17970FF212EF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5CA3C-989B-2782-F2BA-27E5062CE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4D951E-6155-87B4-00DD-D4A9157FA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3C869-BCBA-45F3-8D90-5836E641DD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031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E6389-BBF5-6189-84DC-C85F13A1C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5F3500-A9FA-CF97-9711-753DD93D03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6A9223-36C0-1474-165E-66EFCA877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548A1-1F00-4ACD-B0FC-17970FF212EF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7E357B-CD42-A223-2076-ECB6B9FEA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D2716D-129D-2017-91AE-3BCF2C450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3C869-BCBA-45F3-8D90-5836E641DD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558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EE894A-9899-8B97-F194-4C901897A1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E7F36D-768A-0906-1039-5B865C940E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4A58C6-FE47-29B1-4208-C6EBDA657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548A1-1F00-4ACD-B0FC-17970FF212EF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1F0BB9-0F53-5BC7-20E6-C3E367608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0062B5-2480-B0D8-0125-5BC4A6B90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3C869-BCBA-45F3-8D90-5836E641DD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880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D4D48-D243-AA83-3987-7EBCEB59D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885B49-FFA8-FFCC-71AF-BD9CC809AB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DC3577-B050-9C83-0C4E-4CD67B945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548A1-1F00-4ACD-B0FC-17970FF212EF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29DD86-C57C-71EF-4430-B8789BF29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61BCA2-463F-6B30-BB0B-4E8353D6C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3C869-BCBA-45F3-8D90-5836E641DD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144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C9B64-F3EB-7553-D2DB-BFC0D5B2C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6C1A8D-B771-0889-A142-7A7E1BAE7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3A593E-65A3-810D-01D7-25488AE5F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548A1-1F00-4ACD-B0FC-17970FF212EF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300021-DC0A-1F88-2280-4EA39F8AD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36A03-811F-3956-B45C-97288E622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3C869-BCBA-45F3-8D90-5836E641DD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560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76ABB-B278-93D0-BE49-5D5CE9867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4D8F1F-8C3A-E730-FA69-4DE4BF8863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C1AAD4-597C-E295-97E2-0ABD0AB18C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41298A-073F-E853-900C-9DF4EDC27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548A1-1F00-4ACD-B0FC-17970FF212EF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A2A078-DE39-1F31-28BD-444F6363F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4BF217-7952-D091-78A9-596E2BE13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3C869-BCBA-45F3-8D90-5836E641DD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049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4BBAA-422B-3C14-BA33-FBE03B4FD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806359-A05D-745D-FC5A-8221528BA2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C3B141-28A9-10BB-158E-CF5064355C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B1BDE0-851F-EF46-44C5-8964202AC4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8A814A-7C61-CA78-F334-D10CB9CDE9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6C065D-E910-507D-B2EE-E70E7F6E0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548A1-1F00-4ACD-B0FC-17970FF212EF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BF0CA7-CEAA-0704-64BB-A1070CD88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45F1D7-08B8-DBB3-0080-5AFC34021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3C869-BCBA-45F3-8D90-5836E641DD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959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379B1-9268-E550-5490-D57699768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114646-1256-1F19-45C2-AD6BF9112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548A1-1F00-4ACD-B0FC-17970FF212EF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8154C6-41DC-E857-29DD-BE848E6CC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A5C8EA-B565-2376-58BC-92A289A75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3C869-BCBA-45F3-8D90-5836E641DD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168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04A350-6EA3-7D82-07F5-E9F04ECCA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548A1-1F00-4ACD-B0FC-17970FF212EF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D97EEE-C3B8-A786-E39D-5663F491A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72E786-91E1-923A-D982-C7B5672AC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3C869-BCBA-45F3-8D90-5836E641DD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019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FE85A-99FD-C877-BCA9-5BD5D2763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F9662-55B6-DBAA-5432-C7A63FA744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BB4C2-9ADE-FE6D-4013-313B2C3E17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412BA2-9E74-1293-56FB-A2AF87813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548A1-1F00-4ACD-B0FC-17970FF212EF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5A9318-F608-DC55-F4E0-790E0DC8B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EE323-8CEF-64C0-5025-06F8087C4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3C869-BCBA-45F3-8D90-5836E641DD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449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D9A73-CDE1-3C91-C3E3-0878E61E9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979242-9D0D-716D-F792-E19E067ECC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78DA51-136F-F886-0341-AB442B8AAA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1A7C1F-227C-5ABB-B487-627B9C57C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548A1-1F00-4ACD-B0FC-17970FF212EF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B6D7E3-A67C-61B4-9319-B0D47006F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64F58-4283-6EAA-C034-DDE74B8FA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3C869-BCBA-45F3-8D90-5836E641DD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716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3ED6CC-1723-216A-D313-4C9206FF3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F41228-21C1-4B02-1B6D-333195116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B5BC4-5C9C-62E3-E2BB-95B9E560F3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2548A1-1F00-4ACD-B0FC-17970FF212EF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55767-ECCC-E972-98E4-0661404215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15A07-30F5-6F0D-F22E-BAED950219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73C869-BCBA-45F3-8D90-5836E641DD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75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006B928-EB34-A33F-6E70-7D599AF9DF38}"/>
              </a:ext>
            </a:extLst>
          </p:cNvPr>
          <p:cNvSpPr txBox="1"/>
          <p:nvPr/>
        </p:nvSpPr>
        <p:spPr>
          <a:xfrm>
            <a:off x="3219450" y="1790700"/>
            <a:ext cx="57531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/>
              <a:t>Case Study 2</a:t>
            </a:r>
          </a:p>
          <a:p>
            <a:pPr algn="ctr"/>
            <a:r>
              <a:rPr lang="en-US" sz="4800" dirty="0"/>
              <a:t>from</a:t>
            </a:r>
            <a:r>
              <a:rPr lang="en-US" sz="6000" b="1" dirty="0"/>
              <a:t> </a:t>
            </a:r>
          </a:p>
          <a:p>
            <a:pPr algn="ctr"/>
            <a:r>
              <a:rPr lang="en-US" sz="6000" b="1" u="sng" dirty="0" err="1"/>
              <a:t>CryoSpain</a:t>
            </a:r>
            <a:r>
              <a:rPr lang="en-US" sz="6000" b="1" u="sng" dirty="0"/>
              <a:t> team</a:t>
            </a:r>
            <a:endParaRPr lang="en-GB" sz="6000" b="1" u="sng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1EB7A4-CAF8-A196-1D8F-A4E5571109CE}"/>
              </a:ext>
            </a:extLst>
          </p:cNvPr>
          <p:cNvSpPr txBox="1"/>
          <p:nvPr/>
        </p:nvSpPr>
        <p:spPr>
          <a:xfrm>
            <a:off x="7648575" y="5233928"/>
            <a:ext cx="44005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Rita Perez Martinez</a:t>
            </a:r>
          </a:p>
          <a:p>
            <a:r>
              <a:rPr lang="en-US" dirty="0"/>
              <a:t>Teresa Guillen Hernandez</a:t>
            </a:r>
          </a:p>
          <a:p>
            <a:r>
              <a:rPr lang="en-US" dirty="0"/>
              <a:t>Diego Garcia Robles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914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FA8EB-D732-1799-E8F9-174E8492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Schematic design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454767-885E-1A9C-07DE-BD3954243B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12" y="1523774"/>
            <a:ext cx="11822175" cy="323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282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84632-E3BC-9857-AAD6-605B9DECB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98" y="365125"/>
            <a:ext cx="11059602" cy="1325563"/>
          </a:xfrm>
        </p:spPr>
        <p:txBody>
          <a:bodyPr/>
          <a:lstStyle/>
          <a:p>
            <a:r>
              <a:rPr lang="en-US" dirty="0"/>
              <a:t>1.a,b He tank, vacuum vessel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AFF12E1-1BA2-DA25-7A69-9E10F220B8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310751"/>
              </p:ext>
            </p:extLst>
          </p:nvPr>
        </p:nvGraphicFramePr>
        <p:xfrm>
          <a:off x="294198" y="1599641"/>
          <a:ext cx="11338560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752">
                  <a:extLst>
                    <a:ext uri="{9D8B030D-6E8A-4147-A177-3AD203B41FA5}">
                      <a16:colId xmlns:a16="http://schemas.microsoft.com/office/drawing/2014/main" val="248688482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049638033"/>
                    </a:ext>
                  </a:extLst>
                </a:gridCol>
                <a:gridCol w="2345634">
                  <a:extLst>
                    <a:ext uri="{9D8B030D-6E8A-4147-A177-3AD203B41FA5}">
                      <a16:colId xmlns:a16="http://schemas.microsoft.com/office/drawing/2014/main" val="978438259"/>
                    </a:ext>
                  </a:extLst>
                </a:gridCol>
                <a:gridCol w="2019632">
                  <a:extLst>
                    <a:ext uri="{9D8B030D-6E8A-4147-A177-3AD203B41FA5}">
                      <a16:colId xmlns:a16="http://schemas.microsoft.com/office/drawing/2014/main" val="1072760568"/>
                    </a:ext>
                  </a:extLst>
                </a:gridCol>
                <a:gridCol w="3490622">
                  <a:extLst>
                    <a:ext uri="{9D8B030D-6E8A-4147-A177-3AD203B41FA5}">
                      <a16:colId xmlns:a16="http://schemas.microsoft.com/office/drawing/2014/main" val="3875365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Description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Material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Diameter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Thickness (mm)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Comments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08391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He tank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SS304L</a:t>
                      </a:r>
                      <a:endParaRPr lang="en-GB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800</a:t>
                      </a:r>
                      <a:endParaRPr lang="en-GB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&gt;1</a:t>
                      </a:r>
                      <a:r>
                        <a:rPr lang="en-US" sz="1400" dirty="0"/>
                        <a:t> (calculations)</a:t>
                      </a:r>
                    </a:p>
                    <a:p>
                      <a:r>
                        <a:rPr lang="en-US" sz="1400" b="1" dirty="0"/>
                        <a:t>15</a:t>
                      </a:r>
                      <a:r>
                        <a:rPr lang="en-US" sz="1400" dirty="0"/>
                        <a:t> (chosen)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15mm because we dimension it as a vacuum vessel in case a leak detection test needs to be performed.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7737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Vacuum vessel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SS304L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1500mm (inner D)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27</a:t>
                      </a:r>
                      <a:r>
                        <a:rPr lang="en-US" sz="1400" dirty="0"/>
                        <a:t> (conservative)</a:t>
                      </a:r>
                    </a:p>
                    <a:p>
                      <a:r>
                        <a:rPr lang="en-US" sz="1400" b="1" dirty="0"/>
                        <a:t>&lt;20 </a:t>
                      </a:r>
                      <a:r>
                        <a:rPr lang="en-US" sz="1400" dirty="0"/>
                        <a:t>(chosen)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Thickness of 20 (or 15, more optimized study to be performed) and used of reinforcements around the RF couples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3249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1143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84632-E3BC-9857-AAD6-605B9DECB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98" y="365125"/>
            <a:ext cx="11059602" cy="1325563"/>
          </a:xfrm>
        </p:spPr>
        <p:txBody>
          <a:bodyPr/>
          <a:lstStyle/>
          <a:p>
            <a:r>
              <a:rPr lang="en-US" dirty="0"/>
              <a:t>1. c thermal shield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AFF12E1-1BA2-DA25-7A69-9E10F220B8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371921"/>
              </p:ext>
            </p:extLst>
          </p:nvPr>
        </p:nvGraphicFramePr>
        <p:xfrm>
          <a:off x="294198" y="1386281"/>
          <a:ext cx="11338560" cy="131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752">
                  <a:extLst>
                    <a:ext uri="{9D8B030D-6E8A-4147-A177-3AD203B41FA5}">
                      <a16:colId xmlns:a16="http://schemas.microsoft.com/office/drawing/2014/main" val="248688482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049638033"/>
                    </a:ext>
                  </a:extLst>
                </a:gridCol>
                <a:gridCol w="2345634">
                  <a:extLst>
                    <a:ext uri="{9D8B030D-6E8A-4147-A177-3AD203B41FA5}">
                      <a16:colId xmlns:a16="http://schemas.microsoft.com/office/drawing/2014/main" val="978438259"/>
                    </a:ext>
                  </a:extLst>
                </a:gridCol>
                <a:gridCol w="2019632">
                  <a:extLst>
                    <a:ext uri="{9D8B030D-6E8A-4147-A177-3AD203B41FA5}">
                      <a16:colId xmlns:a16="http://schemas.microsoft.com/office/drawing/2014/main" val="1072760568"/>
                    </a:ext>
                  </a:extLst>
                </a:gridCol>
                <a:gridCol w="3490622">
                  <a:extLst>
                    <a:ext uri="{9D8B030D-6E8A-4147-A177-3AD203B41FA5}">
                      <a16:colId xmlns:a16="http://schemas.microsoft.com/office/drawing/2014/main" val="3875365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Description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Material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Diameter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Thickness (mm)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Comments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08391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Thermal shield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Al 6082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1300mm (outer D)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5 mm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Thicker in attachment areas</a:t>
                      </a:r>
                      <a:r>
                        <a:rPr lang="en-US" sz="1400"/>
                        <a:t>. </a:t>
                      </a:r>
                      <a:endParaRPr lang="en-US" sz="1400" dirty="0"/>
                    </a:p>
                    <a:p>
                      <a:r>
                        <a:rPr lang="en-US" sz="1400" dirty="0"/>
                        <a:t>Flexible alu connections to allow thermal contraction / expansion of the thermal shield.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4167693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D47F2431-B145-AA39-6552-F09D58A1C3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261" y="2702001"/>
            <a:ext cx="4943475" cy="4015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206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3EBC1D8-4851-E99C-C3BA-E45AE99B0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D. Supporting system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212E8C8-651D-CAF8-CC51-9EC339AC7F29}"/>
              </a:ext>
            </a:extLst>
          </p:cNvPr>
          <p:cNvSpPr txBox="1">
            <a:spLocks/>
          </p:cNvSpPr>
          <p:nvPr/>
        </p:nvSpPr>
        <p:spPr>
          <a:xfrm>
            <a:off x="7372350" y="1042348"/>
            <a:ext cx="4542056" cy="29390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Supports around RF couplers. Inner diameter &gt;200mm </a:t>
            </a: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b="1" dirty="0">
                <a:sym typeface="Wingdings" panose="05000000000000000000" pitchFamily="2" charset="2"/>
              </a:rPr>
              <a:t>220mm as inner diameter</a:t>
            </a:r>
            <a:endParaRPr lang="en-US" sz="1600" b="1" dirty="0"/>
          </a:p>
          <a:p>
            <a:endParaRPr lang="en-US" sz="1600" dirty="0"/>
          </a:p>
          <a:p>
            <a:r>
              <a:rPr lang="en-US" sz="1600" dirty="0"/>
              <a:t>Total mass per cavity (including thermal shield ): 775 kg </a:t>
            </a:r>
            <a:r>
              <a:rPr lang="en-US" sz="1600" dirty="0">
                <a:sym typeface="Wingdings" panose="05000000000000000000" pitchFamily="2" charset="2"/>
              </a:rPr>
              <a:t> minimum section calculated with axial and bending forces. </a:t>
            </a:r>
            <a:r>
              <a:rPr lang="en-US" sz="1600" b="1" dirty="0">
                <a:sym typeface="Wingdings" panose="05000000000000000000" pitchFamily="2" charset="2"/>
              </a:rPr>
              <a:t>Minimum thickness of 7mm</a:t>
            </a:r>
            <a:r>
              <a:rPr lang="en-US" sz="1600" dirty="0">
                <a:sym typeface="Wingdings" panose="05000000000000000000" pitchFamily="2" charset="2"/>
              </a:rPr>
              <a:t>, with SF 2</a:t>
            </a:r>
          </a:p>
          <a:p>
            <a:endParaRPr lang="en-US" sz="1600" dirty="0">
              <a:sym typeface="Wingdings" panose="05000000000000000000" pitchFamily="2" charset="2"/>
            </a:endParaRPr>
          </a:p>
          <a:p>
            <a:r>
              <a:rPr lang="en-US" sz="1600" b="1" dirty="0">
                <a:sym typeface="Wingdings" panose="05000000000000000000" pitchFamily="2" charset="2"/>
              </a:rPr>
              <a:t>Thickness increased to 15mm </a:t>
            </a:r>
            <a:r>
              <a:rPr lang="en-US" sz="1600" dirty="0">
                <a:sym typeface="Wingdings" panose="05000000000000000000" pitchFamily="2" charset="2"/>
              </a:rPr>
              <a:t>for safety in the </a:t>
            </a:r>
            <a:r>
              <a:rPr lang="en-US" sz="1600" dirty="0" err="1">
                <a:sym typeface="Wingdings" panose="05000000000000000000" pitchFamily="2" charset="2"/>
              </a:rPr>
              <a:t>predimensioning</a:t>
            </a:r>
            <a:endParaRPr lang="en-US" sz="1600" dirty="0">
              <a:sym typeface="Wingdings" panose="05000000000000000000" pitchFamily="2" charset="2"/>
            </a:endParaRPr>
          </a:p>
          <a:p>
            <a:endParaRPr lang="en-US" sz="1600" dirty="0">
              <a:sym typeface="Wingdings" panose="05000000000000000000" pitchFamily="2" charset="2"/>
            </a:endParaRPr>
          </a:p>
          <a:p>
            <a:r>
              <a:rPr lang="en-US" sz="1600" dirty="0">
                <a:sym typeface="Wingdings" panose="05000000000000000000" pitchFamily="2" charset="2"/>
              </a:rPr>
              <a:t>Tie rods M10 (vertical and lateral).</a:t>
            </a:r>
          </a:p>
          <a:p>
            <a:endParaRPr lang="en-US" sz="1600" dirty="0">
              <a:sym typeface="Wingdings" panose="05000000000000000000" pitchFamily="2" charset="2"/>
            </a:endParaRPr>
          </a:p>
          <a:p>
            <a:endParaRPr lang="en-GB" sz="1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5284ED-59EE-0F6E-E9F2-780F43CA3F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74383"/>
          <a:stretch/>
        </p:blipFill>
        <p:spPr>
          <a:xfrm>
            <a:off x="277594" y="3473450"/>
            <a:ext cx="1623190" cy="33686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ED48AB-CDB4-11AA-9C4A-9368E105B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88" y="3266753"/>
            <a:ext cx="4868111" cy="35753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A8E05B5-94AF-BB7E-75E4-FF198476A0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0022" y="3764691"/>
            <a:ext cx="4024778" cy="30774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8D2133F-492A-08E0-24CF-572CCD6A47D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32492"/>
          <a:stretch/>
        </p:blipFill>
        <p:spPr>
          <a:xfrm>
            <a:off x="277594" y="1947617"/>
            <a:ext cx="6101588" cy="1128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470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3EBC1D8-4851-E99C-C3BA-E45AE99B0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D. Supporting system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DB49D9-E830-24D4-46CD-2601D4397D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0370"/>
          <a:stretch/>
        </p:blipFill>
        <p:spPr>
          <a:xfrm>
            <a:off x="1381125" y="1377950"/>
            <a:ext cx="8632150" cy="548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889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9DF45-F5FF-DACB-EBFB-F97847AEF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E Assembly method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E6910C-5DB0-1AED-4767-C1AE4008B5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0361"/>
            <a:ext cx="11812649" cy="54776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2ABECA-26FF-C6EC-F3B9-24F54235E1C8}"/>
              </a:ext>
            </a:extLst>
          </p:cNvPr>
          <p:cNvSpPr txBox="1"/>
          <p:nvPr/>
        </p:nvSpPr>
        <p:spPr>
          <a:xfrm>
            <a:off x="6696075" y="6200775"/>
            <a:ext cx="4817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Installation of cavities assembly </a:t>
            </a:r>
          </a:p>
          <a:p>
            <a:pPr marL="342900" indent="-342900">
              <a:buAutoNum type="arabicPeriod"/>
            </a:pPr>
            <a:r>
              <a:rPr lang="en-US" dirty="0"/>
              <a:t>Installation of remaining thermal shielding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9524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5CF2A-47C2-9B5F-7643-1E3A08D5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Thermal calculations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FEBC4D-690D-327B-710A-BFA1A8BC5B9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4209"/>
          <a:stretch/>
        </p:blipFill>
        <p:spPr>
          <a:xfrm>
            <a:off x="6653550" y="224972"/>
            <a:ext cx="4097755" cy="31380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EE9390-0B50-0D6F-E4FA-601662E78F9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3906"/>
          <a:stretch/>
        </p:blipFill>
        <p:spPr>
          <a:xfrm>
            <a:off x="8368288" y="3495000"/>
            <a:ext cx="3566774" cy="33459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96A0090-8116-439B-5307-21D0208746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201" y="1497079"/>
            <a:ext cx="4858149" cy="4995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63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242</Words>
  <Application>Microsoft Office PowerPoint</Application>
  <PresentationFormat>Widescreen</PresentationFormat>
  <Paragraphs>50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Aptos Display</vt:lpstr>
      <vt:lpstr>Arial</vt:lpstr>
      <vt:lpstr>Wingdings</vt:lpstr>
      <vt:lpstr>Office Theme</vt:lpstr>
      <vt:lpstr>PowerPoint Presentation</vt:lpstr>
      <vt:lpstr>1. Schematic design</vt:lpstr>
      <vt:lpstr>1.a,b He tank, vacuum vessel</vt:lpstr>
      <vt:lpstr>1. c thermal shield</vt:lpstr>
      <vt:lpstr>1. D. Supporting system</vt:lpstr>
      <vt:lpstr>1. D. Supporting system</vt:lpstr>
      <vt:lpstr>1. E Assembly method</vt:lpstr>
      <vt:lpstr>2. Thermal calculations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Rita Perez Martinez</dc:creator>
  <cp:lastModifiedBy>Rita Perez Martinez</cp:lastModifiedBy>
  <cp:revision>6</cp:revision>
  <dcterms:created xsi:type="dcterms:W3CDTF">2024-11-15T12:30:18Z</dcterms:created>
  <dcterms:modified xsi:type="dcterms:W3CDTF">2024-11-15T13:49:04Z</dcterms:modified>
</cp:coreProperties>
</file>