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4"/>
  </p:notesMasterIdLst>
  <p:sldIdLst>
    <p:sldId id="256" r:id="rId2"/>
    <p:sldId id="537" r:id="rId3"/>
    <p:sldId id="358" r:id="rId4"/>
    <p:sldId id="1175" r:id="rId5"/>
    <p:sldId id="1166" r:id="rId6"/>
    <p:sldId id="275" r:id="rId7"/>
    <p:sldId id="428" r:id="rId8"/>
    <p:sldId id="650" r:id="rId9"/>
    <p:sldId id="538" r:id="rId10"/>
    <p:sldId id="670" r:id="rId11"/>
    <p:sldId id="1158" r:id="rId12"/>
    <p:sldId id="664" r:id="rId13"/>
    <p:sldId id="1104" r:id="rId14"/>
    <p:sldId id="1103" r:id="rId15"/>
    <p:sldId id="1109" r:id="rId16"/>
    <p:sldId id="1108" r:id="rId17"/>
    <p:sldId id="1111" r:id="rId18"/>
    <p:sldId id="1114" r:id="rId19"/>
    <p:sldId id="1159" r:id="rId20"/>
    <p:sldId id="1160" r:id="rId21"/>
    <p:sldId id="1156" r:id="rId22"/>
    <p:sldId id="1161" r:id="rId23"/>
    <p:sldId id="472" r:id="rId24"/>
    <p:sldId id="542" r:id="rId25"/>
    <p:sldId id="1167" r:id="rId26"/>
    <p:sldId id="574" r:id="rId27"/>
    <p:sldId id="1128" r:id="rId28"/>
    <p:sldId id="1122" r:id="rId29"/>
    <p:sldId id="1123" r:id="rId30"/>
    <p:sldId id="1125" r:id="rId31"/>
    <p:sldId id="661" r:id="rId32"/>
    <p:sldId id="1124" r:id="rId33"/>
    <p:sldId id="1170" r:id="rId34"/>
    <p:sldId id="1171" r:id="rId35"/>
    <p:sldId id="1088" r:id="rId36"/>
    <p:sldId id="1089" r:id="rId37"/>
    <p:sldId id="1090" r:id="rId38"/>
    <p:sldId id="1097" r:id="rId39"/>
    <p:sldId id="1098" r:id="rId40"/>
    <p:sldId id="1100" r:id="rId41"/>
    <p:sldId id="1099" r:id="rId42"/>
    <p:sldId id="1176" r:id="rId43"/>
    <p:sldId id="605" r:id="rId44"/>
    <p:sldId id="606" r:id="rId45"/>
    <p:sldId id="1147" r:id="rId46"/>
    <p:sldId id="561" r:id="rId47"/>
    <p:sldId id="550" r:id="rId48"/>
    <p:sldId id="372" r:id="rId49"/>
    <p:sldId id="374" r:id="rId50"/>
    <p:sldId id="524" r:id="rId51"/>
    <p:sldId id="1174" r:id="rId52"/>
    <p:sldId id="549" r:id="rId53"/>
    <p:sldId id="665" r:id="rId54"/>
    <p:sldId id="666" r:id="rId55"/>
    <p:sldId id="1165" r:id="rId56"/>
    <p:sldId id="517" r:id="rId57"/>
    <p:sldId id="1132" r:id="rId58"/>
    <p:sldId id="305" r:id="rId59"/>
    <p:sldId id="1135" r:id="rId60"/>
    <p:sldId id="532" r:id="rId61"/>
    <p:sldId id="533" r:id="rId62"/>
    <p:sldId id="668" r:id="rId63"/>
    <p:sldId id="529" r:id="rId64"/>
    <p:sldId id="662" r:id="rId65"/>
    <p:sldId id="669" r:id="rId66"/>
    <p:sldId id="1142" r:id="rId67"/>
    <p:sldId id="285" r:id="rId68"/>
    <p:sldId id="553" r:id="rId69"/>
    <p:sldId id="554" r:id="rId70"/>
    <p:sldId id="500" r:id="rId71"/>
    <p:sldId id="501" r:id="rId72"/>
    <p:sldId id="1149" r:id="rId73"/>
    <p:sldId id="271" r:id="rId74"/>
    <p:sldId id="673" r:id="rId75"/>
    <p:sldId id="1173" r:id="rId76"/>
    <p:sldId id="273" r:id="rId77"/>
    <p:sldId id="675" r:id="rId78"/>
    <p:sldId id="567" r:id="rId79"/>
    <p:sldId id="569" r:id="rId80"/>
    <p:sldId id="1141" r:id="rId81"/>
    <p:sldId id="507" r:id="rId82"/>
    <p:sldId id="433" r:id="rId83"/>
    <p:sldId id="459" r:id="rId84"/>
    <p:sldId id="1133" r:id="rId85"/>
    <p:sldId id="460" r:id="rId86"/>
    <p:sldId id="461" r:id="rId87"/>
    <p:sldId id="464" r:id="rId88"/>
    <p:sldId id="468" r:id="rId89"/>
    <p:sldId id="297" r:id="rId90"/>
    <p:sldId id="466" r:id="rId91"/>
    <p:sldId id="648" r:id="rId92"/>
    <p:sldId id="1146" r:id="rId93"/>
    <p:sldId id="581" r:id="rId94"/>
    <p:sldId id="1137" r:id="rId95"/>
    <p:sldId id="1144" r:id="rId96"/>
    <p:sldId id="1140" r:id="rId97"/>
    <p:sldId id="288" r:id="rId98"/>
    <p:sldId id="309" r:id="rId99"/>
    <p:sldId id="313" r:id="rId100"/>
    <p:sldId id="508" r:id="rId101"/>
    <p:sldId id="407" r:id="rId102"/>
    <p:sldId id="510" r:id="rId103"/>
    <p:sldId id="511" r:id="rId104"/>
    <p:sldId id="649" r:id="rId105"/>
    <p:sldId id="1143" r:id="rId106"/>
    <p:sldId id="1119" r:id="rId107"/>
    <p:sldId id="1150" r:id="rId108"/>
    <p:sldId id="448" r:id="rId109"/>
    <p:sldId id="1121" r:id="rId110"/>
    <p:sldId id="1120" r:id="rId111"/>
    <p:sldId id="447" r:id="rId112"/>
    <p:sldId id="1131" r:id="rId113"/>
    <p:sldId id="443" r:id="rId114"/>
    <p:sldId id="1118" r:id="rId115"/>
    <p:sldId id="636" r:id="rId116"/>
    <p:sldId id="642" r:id="rId117"/>
    <p:sldId id="1148" r:id="rId118"/>
    <p:sldId id="651" r:id="rId119"/>
    <p:sldId id="314" r:id="rId120"/>
    <p:sldId id="315" r:id="rId121"/>
    <p:sldId id="457" r:id="rId122"/>
    <p:sldId id="575" r:id="rId123"/>
    <p:sldId id="571" r:id="rId124"/>
    <p:sldId id="1134" r:id="rId125"/>
    <p:sldId id="1138" r:id="rId126"/>
    <p:sldId id="470" r:id="rId127"/>
    <p:sldId id="646" r:id="rId128"/>
    <p:sldId id="396" r:id="rId129"/>
    <p:sldId id="397" r:id="rId130"/>
    <p:sldId id="647" r:id="rId131"/>
    <p:sldId id="516" r:id="rId132"/>
    <p:sldId id="260" r:id="rId1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80" autoAdjust="0"/>
    <p:restoredTop sz="95595" autoAdjust="0"/>
  </p:normalViewPr>
  <p:slideViewPr>
    <p:cSldViewPr snapToGrid="0">
      <p:cViewPr varScale="1">
        <p:scale>
          <a:sx n="101" d="100"/>
          <a:sy n="101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notesMaster" Target="notesMasters/notesMaster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presProps" Target="pres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/cern.ch\dfs\Workspaces\c\cryostats\LHC%20Cryostats\LHC%20Cryostat%20components\Support%20Posts\THERMcalc\thermal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/cern.ch\dfs\Workspaces\c\cryostats\LHC%20Cryostats\LHC%20Cryostat%20components\Support%20Posts\THERMcalc\therma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fr-FR"/>
              <a:t>Conductivity (W/m.K)</a:t>
            </a:r>
          </a:p>
        </c:rich>
      </c:tx>
      <c:layout>
        <c:manualLayout>
          <c:xMode val="edge"/>
          <c:yMode val="edge"/>
          <c:x val="0.23348017621145375"/>
          <c:y val="3.676470588235294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977973568281938"/>
          <c:y val="0.17279411764705882"/>
          <c:w val="0.66960352422907488"/>
          <c:h val="0.63235294117647056"/>
        </c:manualLayout>
      </c:layout>
      <c:scatterChart>
        <c:scatterStyle val="lineMarker"/>
        <c:varyColors val="0"/>
        <c:ser>
          <c:idx val="0"/>
          <c:order val="0"/>
          <c:tx>
            <c:strRef>
              <c:f>Composite!$E$5</c:f>
              <c:strCache>
                <c:ptCount val="1"/>
                <c:pt idx="0">
                  <c:v>l long/trasv</c:v>
                </c:pt>
              </c:strCache>
            </c:strRef>
          </c:tx>
          <c:spPr>
            <a:ln w="12700">
              <a:solidFill>
                <a:srgbClr val="339933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9933"/>
              </a:solidFill>
              <a:ln>
                <a:solidFill>
                  <a:srgbClr val="339933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Composite!$E$6:$E$28</c:f>
              <c:numCache>
                <c:formatCode>0.000</c:formatCode>
                <c:ptCount val="23"/>
                <c:pt idx="1">
                  <c:v>7.8E-2</c:v>
                </c:pt>
                <c:pt idx="2">
                  <c:v>9.2999999999999999E-2</c:v>
                </c:pt>
                <c:pt idx="3">
                  <c:v>0.10199999999999999</c:v>
                </c:pt>
                <c:pt idx="4">
                  <c:v>0.111</c:v>
                </c:pt>
                <c:pt idx="5">
                  <c:v>0.125</c:v>
                </c:pt>
                <c:pt idx="6">
                  <c:v>0.14000000000000001</c:v>
                </c:pt>
                <c:pt idx="7">
                  <c:v>0.154</c:v>
                </c:pt>
                <c:pt idx="8">
                  <c:v>0.17399999999999999</c:v>
                </c:pt>
                <c:pt idx="9">
                  <c:v>0.188</c:v>
                </c:pt>
                <c:pt idx="10">
                  <c:v>0.22</c:v>
                </c:pt>
                <c:pt idx="11">
                  <c:v>0.253</c:v>
                </c:pt>
                <c:pt idx="12">
                  <c:v>0.28499999999999998</c:v>
                </c:pt>
                <c:pt idx="13">
                  <c:v>0.318</c:v>
                </c:pt>
                <c:pt idx="14">
                  <c:v>0.35599999999999998</c:v>
                </c:pt>
                <c:pt idx="15">
                  <c:v>0.38800000000000001</c:v>
                </c:pt>
                <c:pt idx="16">
                  <c:v>0.44600000000000001</c:v>
                </c:pt>
                <c:pt idx="17">
                  <c:v>0.504</c:v>
                </c:pt>
                <c:pt idx="18">
                  <c:v>0.54300000000000004</c:v>
                </c:pt>
                <c:pt idx="19">
                  <c:v>0.58199999999999996</c:v>
                </c:pt>
                <c:pt idx="20">
                  <c:v>0.61599999999999999</c:v>
                </c:pt>
                <c:pt idx="21">
                  <c:v>0.67100000000000004</c:v>
                </c:pt>
                <c:pt idx="22">
                  <c:v>0.70199999999999996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1E9-497E-9528-2E493F969133}"/>
            </c:ext>
          </c:extLst>
        </c:ser>
        <c:ser>
          <c:idx val="1"/>
          <c:order val="1"/>
          <c:tx>
            <c:strRef>
              <c:f>Composite!$F$5</c:f>
              <c:strCache>
                <c:ptCount val="1"/>
                <c:pt idx="0">
                  <c:v>l epaisseur</c:v>
                </c:pt>
              </c:strCache>
            </c:strRef>
          </c:tx>
          <c:spPr>
            <a:ln w="12700">
              <a:solidFill>
                <a:srgbClr val="339933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9933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Composite!$F$6:$F$28</c:f>
              <c:numCache>
                <c:formatCode>0.000</c:formatCode>
                <c:ptCount val="23"/>
                <c:pt idx="1">
                  <c:v>7.5999999999999998E-2</c:v>
                </c:pt>
                <c:pt idx="2">
                  <c:v>0.09</c:v>
                </c:pt>
                <c:pt idx="3">
                  <c:v>9.9000000000000005E-2</c:v>
                </c:pt>
                <c:pt idx="4">
                  <c:v>0.108</c:v>
                </c:pt>
                <c:pt idx="5">
                  <c:v>0.121</c:v>
                </c:pt>
                <c:pt idx="6">
                  <c:v>0.13400000000000001</c:v>
                </c:pt>
                <c:pt idx="7">
                  <c:v>0.14599999999999999</c:v>
                </c:pt>
                <c:pt idx="8">
                  <c:v>0.161</c:v>
                </c:pt>
                <c:pt idx="9">
                  <c:v>0.17299999999999999</c:v>
                </c:pt>
                <c:pt idx="10">
                  <c:v>0.19500000000000001</c:v>
                </c:pt>
                <c:pt idx="11">
                  <c:v>0.219</c:v>
                </c:pt>
                <c:pt idx="12">
                  <c:v>0.24</c:v>
                </c:pt>
                <c:pt idx="13">
                  <c:v>0.26100000000000001</c:v>
                </c:pt>
                <c:pt idx="14">
                  <c:v>0.28199999999999997</c:v>
                </c:pt>
                <c:pt idx="15">
                  <c:v>0.30199999999999999</c:v>
                </c:pt>
                <c:pt idx="16">
                  <c:v>0.33600000000000002</c:v>
                </c:pt>
                <c:pt idx="17">
                  <c:v>0.36799999999999999</c:v>
                </c:pt>
                <c:pt idx="18">
                  <c:v>0.39100000000000001</c:v>
                </c:pt>
                <c:pt idx="19">
                  <c:v>0.41299999999999998</c:v>
                </c:pt>
                <c:pt idx="20">
                  <c:v>0.434</c:v>
                </c:pt>
                <c:pt idx="21">
                  <c:v>0.47399999999999998</c:v>
                </c:pt>
                <c:pt idx="22">
                  <c:v>0.505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1E9-497E-9528-2E493F969133}"/>
            </c:ext>
          </c:extLst>
        </c:ser>
        <c:ser>
          <c:idx val="2"/>
          <c:order val="2"/>
          <c:tx>
            <c:strRef>
              <c:f>Composite!$G$5</c:f>
              <c:strCache>
                <c:ptCount val="1"/>
                <c:pt idx="0">
                  <c:v>Ilong/trasv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Composite!$G$6:$G$28</c:f>
              <c:numCache>
                <c:formatCode>0.000</c:formatCode>
                <c:ptCount val="23"/>
                <c:pt idx="1">
                  <c:v>8.5999999999999993E-2</c:v>
                </c:pt>
                <c:pt idx="2">
                  <c:v>0.1</c:v>
                </c:pt>
                <c:pt idx="3">
                  <c:v>0.107</c:v>
                </c:pt>
                <c:pt idx="4">
                  <c:v>0.11600000000000001</c:v>
                </c:pt>
                <c:pt idx="5">
                  <c:v>0.129</c:v>
                </c:pt>
                <c:pt idx="6">
                  <c:v>0.14599999999999999</c:v>
                </c:pt>
                <c:pt idx="7">
                  <c:v>0.16300000000000001</c:v>
                </c:pt>
                <c:pt idx="8">
                  <c:v>0.185</c:v>
                </c:pt>
                <c:pt idx="9">
                  <c:v>0.20100000000000001</c:v>
                </c:pt>
                <c:pt idx="10">
                  <c:v>0.23699999999999999</c:v>
                </c:pt>
                <c:pt idx="11">
                  <c:v>0.27500000000000002</c:v>
                </c:pt>
                <c:pt idx="12">
                  <c:v>0.311</c:v>
                </c:pt>
                <c:pt idx="13">
                  <c:v>0.34799999999999998</c:v>
                </c:pt>
                <c:pt idx="14">
                  <c:v>0.39200000000000002</c:v>
                </c:pt>
                <c:pt idx="15">
                  <c:v>0.42899999999999999</c:v>
                </c:pt>
                <c:pt idx="16">
                  <c:v>0.495</c:v>
                </c:pt>
                <c:pt idx="17">
                  <c:v>0.56100000000000005</c:v>
                </c:pt>
                <c:pt idx="18">
                  <c:v>0.60499999999999998</c:v>
                </c:pt>
                <c:pt idx="19">
                  <c:v>0.64900000000000002</c:v>
                </c:pt>
                <c:pt idx="20">
                  <c:v>0.68700000000000006</c:v>
                </c:pt>
                <c:pt idx="21">
                  <c:v>0.748</c:v>
                </c:pt>
                <c:pt idx="22">
                  <c:v>0.78100000000000003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1E9-497E-9528-2E493F969133}"/>
            </c:ext>
          </c:extLst>
        </c:ser>
        <c:ser>
          <c:idx val="3"/>
          <c:order val="3"/>
          <c:tx>
            <c:strRef>
              <c:f>Composite!$H$5</c:f>
              <c:strCache>
                <c:ptCount val="1"/>
                <c:pt idx="0">
                  <c:v>l epaisseur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Composite!$H$6:$H$28</c:f>
              <c:numCache>
                <c:formatCode>0.000</c:formatCode>
                <c:ptCount val="23"/>
                <c:pt idx="1">
                  <c:v>8.4000000000000005E-2</c:v>
                </c:pt>
                <c:pt idx="2">
                  <c:v>9.7000000000000003E-2</c:v>
                </c:pt>
                <c:pt idx="3">
                  <c:v>0.104</c:v>
                </c:pt>
                <c:pt idx="4">
                  <c:v>0.113</c:v>
                </c:pt>
                <c:pt idx="5">
                  <c:v>0.125</c:v>
                </c:pt>
                <c:pt idx="6">
                  <c:v>0.14099999999999999</c:v>
                </c:pt>
                <c:pt idx="7">
                  <c:v>0.156</c:v>
                </c:pt>
                <c:pt idx="8">
                  <c:v>0.17399999999999999</c:v>
                </c:pt>
                <c:pt idx="9">
                  <c:v>0.187</c:v>
                </c:pt>
                <c:pt idx="10">
                  <c:v>0.215</c:v>
                </c:pt>
                <c:pt idx="11">
                  <c:v>0.24299999999999999</c:v>
                </c:pt>
                <c:pt idx="12">
                  <c:v>0.26900000000000002</c:v>
                </c:pt>
                <c:pt idx="13">
                  <c:v>0.29499999999999998</c:v>
                </c:pt>
                <c:pt idx="14">
                  <c:v>0.32200000000000001</c:v>
                </c:pt>
                <c:pt idx="15">
                  <c:v>0.34699999999999998</c:v>
                </c:pt>
                <c:pt idx="16">
                  <c:v>0.39</c:v>
                </c:pt>
                <c:pt idx="17">
                  <c:v>0.42899999999999999</c:v>
                </c:pt>
                <c:pt idx="18">
                  <c:v>0.45800000000000002</c:v>
                </c:pt>
                <c:pt idx="19">
                  <c:v>0.48599999999999999</c:v>
                </c:pt>
                <c:pt idx="20">
                  <c:v>0.51100000000000001</c:v>
                </c:pt>
                <c:pt idx="21">
                  <c:v>0.56000000000000005</c:v>
                </c:pt>
                <c:pt idx="22">
                  <c:v>0.59199999999999997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1E9-497E-9528-2E493F9691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5903343"/>
        <c:axId val="1"/>
      </c:scatterChart>
      <c:valAx>
        <c:axId val="1305903343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fr-FR"/>
                  <a:t>Temperature (K)</a:t>
                </a:r>
              </a:p>
            </c:rich>
          </c:tx>
          <c:layout>
            <c:manualLayout>
              <c:xMode val="edge"/>
              <c:yMode val="edge"/>
              <c:x val="0.27312775330396477"/>
              <c:y val="0.90073529411764708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Geneva"/>
                <a:ea typeface="Geneva"/>
                <a:cs typeface="Geneva"/>
              </a:defRPr>
            </a:pPr>
            <a:endParaRPr lang="en-CH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.00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Geneva"/>
                <a:ea typeface="Geneva"/>
                <a:cs typeface="Geneva"/>
              </a:defRPr>
            </a:pPr>
            <a:endParaRPr lang="en-CH"/>
          </a:p>
        </c:txPr>
        <c:crossAx val="1305903343"/>
        <c:crosses val="autoZero"/>
        <c:crossBetween val="midCat"/>
        <c:majorUnit val="0.2"/>
      </c:valAx>
      <c:spPr>
        <a:solidFill>
          <a:srgbClr val="FFFF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12700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Geneva"/>
          <a:ea typeface="Geneva"/>
          <a:cs typeface="Geneva"/>
        </a:defRPr>
      </a:pPr>
      <a:endParaRPr lang="en-CH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fr-FR"/>
              <a:t>Conductivity (W/m.K)</a:t>
            </a:r>
          </a:p>
        </c:rich>
      </c:tx>
      <c:layout>
        <c:manualLayout>
          <c:xMode val="edge"/>
          <c:yMode val="edge"/>
          <c:x val="0.24152542372881355"/>
          <c:y val="3.690043549000283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40677966101695"/>
          <c:y val="0.17712209035201357"/>
          <c:w val="0.69915254237288138"/>
          <c:h val="0.62730740333004809"/>
        </c:manualLayout>
      </c:layout>
      <c:scatterChart>
        <c:scatterStyle val="lineMarker"/>
        <c:varyColors val="0"/>
        <c:ser>
          <c:idx val="0"/>
          <c:order val="0"/>
          <c:tx>
            <c:strRef>
              <c:f>Composite!$C$5</c:f>
              <c:strCache>
                <c:ptCount val="1"/>
                <c:pt idx="0">
                  <c:v>l matrice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Composite!$C$6:$C$28</c:f>
              <c:numCache>
                <c:formatCode>0.000</c:formatCode>
                <c:ptCount val="23"/>
                <c:pt idx="1">
                  <c:v>0.06</c:v>
                </c:pt>
                <c:pt idx="2">
                  <c:v>6.7000000000000004E-2</c:v>
                </c:pt>
                <c:pt idx="3">
                  <c:v>7.4999999999999997E-2</c:v>
                </c:pt>
                <c:pt idx="4">
                  <c:v>8.3000000000000004E-2</c:v>
                </c:pt>
                <c:pt idx="5">
                  <c:v>8.7999999999999995E-2</c:v>
                </c:pt>
                <c:pt idx="6">
                  <c:v>9.5000000000000001E-2</c:v>
                </c:pt>
                <c:pt idx="7">
                  <c:v>0.1</c:v>
                </c:pt>
                <c:pt idx="8">
                  <c:v>0.104</c:v>
                </c:pt>
                <c:pt idx="9">
                  <c:v>0.109</c:v>
                </c:pt>
                <c:pt idx="10">
                  <c:v>0.114</c:v>
                </c:pt>
                <c:pt idx="11">
                  <c:v>0.122</c:v>
                </c:pt>
                <c:pt idx="12">
                  <c:v>0.128</c:v>
                </c:pt>
                <c:pt idx="13">
                  <c:v>0.13400000000000001</c:v>
                </c:pt>
                <c:pt idx="14">
                  <c:v>0.13900000000000001</c:v>
                </c:pt>
                <c:pt idx="15">
                  <c:v>0.14499999999999999</c:v>
                </c:pt>
                <c:pt idx="16">
                  <c:v>0.156</c:v>
                </c:pt>
                <c:pt idx="17">
                  <c:v>0.16500000000000001</c:v>
                </c:pt>
                <c:pt idx="18">
                  <c:v>0.17299999999999999</c:v>
                </c:pt>
                <c:pt idx="19">
                  <c:v>0.18099999999999999</c:v>
                </c:pt>
                <c:pt idx="20">
                  <c:v>0.189</c:v>
                </c:pt>
                <c:pt idx="21">
                  <c:v>0.20699999999999999</c:v>
                </c:pt>
                <c:pt idx="22">
                  <c:v>0.224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5B7-46B9-A20D-D0519E855388}"/>
            </c:ext>
          </c:extLst>
        </c:ser>
        <c:ser>
          <c:idx val="1"/>
          <c:order val="1"/>
          <c:tx>
            <c:strRef>
              <c:f>Composite!$D$5</c:f>
              <c:strCache>
                <c:ptCount val="1"/>
                <c:pt idx="0">
                  <c:v>l fibre</c:v>
                </c:pt>
              </c:strCache>
            </c:strRef>
          </c:tx>
          <c:spPr>
            <a:ln w="12700">
              <a:solidFill>
                <a:srgbClr val="339933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339933"/>
              </a:solidFill>
              <a:ln>
                <a:solidFill>
                  <a:srgbClr val="339933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Composite!$D$6:$D$28</c:f>
              <c:numCache>
                <c:formatCode>0.000</c:formatCode>
                <c:ptCount val="23"/>
                <c:pt idx="1">
                  <c:v>0.09</c:v>
                </c:pt>
                <c:pt idx="2">
                  <c:v>0.11</c:v>
                </c:pt>
                <c:pt idx="3">
                  <c:v>0.12</c:v>
                </c:pt>
                <c:pt idx="4">
                  <c:v>0.13</c:v>
                </c:pt>
                <c:pt idx="5">
                  <c:v>0.15</c:v>
                </c:pt>
                <c:pt idx="6">
                  <c:v>0.17</c:v>
                </c:pt>
                <c:pt idx="7">
                  <c:v>0.19</c:v>
                </c:pt>
                <c:pt idx="8">
                  <c:v>0.22</c:v>
                </c:pt>
                <c:pt idx="9">
                  <c:v>0.24</c:v>
                </c:pt>
                <c:pt idx="10">
                  <c:v>0.28999999999999998</c:v>
                </c:pt>
                <c:pt idx="11">
                  <c:v>0.34</c:v>
                </c:pt>
                <c:pt idx="12">
                  <c:v>0.39</c:v>
                </c:pt>
                <c:pt idx="13">
                  <c:v>0.44</c:v>
                </c:pt>
                <c:pt idx="14">
                  <c:v>0.5</c:v>
                </c:pt>
                <c:pt idx="15">
                  <c:v>0.55000000000000004</c:v>
                </c:pt>
                <c:pt idx="16">
                  <c:v>0.64</c:v>
                </c:pt>
                <c:pt idx="17">
                  <c:v>0.73</c:v>
                </c:pt>
                <c:pt idx="18">
                  <c:v>0.79</c:v>
                </c:pt>
                <c:pt idx="19">
                  <c:v>0.85</c:v>
                </c:pt>
                <c:pt idx="20">
                  <c:v>0.9</c:v>
                </c:pt>
                <c:pt idx="21">
                  <c:v>0.98</c:v>
                </c:pt>
                <c:pt idx="22">
                  <c:v>1.02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5B7-46B9-A20D-D0519E8553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5905423"/>
        <c:axId val="1"/>
      </c:scatterChart>
      <c:valAx>
        <c:axId val="1305905423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fr-FR"/>
                  <a:t>Temperature (K)</a:t>
                </a:r>
              </a:p>
            </c:rich>
          </c:tx>
          <c:layout>
            <c:manualLayout>
              <c:xMode val="edge"/>
              <c:yMode val="edge"/>
              <c:x val="0.2711864406779661"/>
              <c:y val="0.90037062595606898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Geneva"/>
                <a:ea typeface="Geneva"/>
                <a:cs typeface="Geneva"/>
              </a:defRPr>
            </a:pPr>
            <a:endParaRPr lang="en-CH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.00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Geneva"/>
                <a:ea typeface="Geneva"/>
                <a:cs typeface="Geneva"/>
              </a:defRPr>
            </a:pPr>
            <a:endParaRPr lang="en-CH"/>
          </a:p>
        </c:txPr>
        <c:crossAx val="1305905423"/>
        <c:crosses val="autoZero"/>
        <c:crossBetween val="midCat"/>
        <c:majorUnit val="0.2"/>
      </c:valAx>
      <c:spPr>
        <a:solidFill>
          <a:srgbClr val="FFFF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12700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Geneva"/>
          <a:ea typeface="Geneva"/>
          <a:cs typeface="Geneva"/>
        </a:defRPr>
      </a:pPr>
      <a:endParaRPr lang="en-CH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051415-0A58-4845-8DCB-72A2436DDC5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A71EF12-21D4-4A0B-905F-6A4240765D6B}">
      <dgm:prSet phldrT="[Text]"/>
      <dgm:spPr/>
      <dgm:t>
        <a:bodyPr/>
        <a:lstStyle/>
        <a:p>
          <a:r>
            <a:rPr lang="en-US" dirty="0"/>
            <a:t>Cryostats</a:t>
          </a:r>
          <a:endParaRPr lang="en-GB" dirty="0"/>
        </a:p>
      </dgm:t>
    </dgm:pt>
    <dgm:pt modelId="{F2E81CCA-98F6-44EA-B9C1-50CE887675B1}" type="parTrans" cxnId="{A63E17B9-28AE-4497-BD56-BCCD9BF2BCF9}">
      <dgm:prSet/>
      <dgm:spPr/>
      <dgm:t>
        <a:bodyPr/>
        <a:lstStyle/>
        <a:p>
          <a:endParaRPr lang="en-GB"/>
        </a:p>
      </dgm:t>
    </dgm:pt>
    <dgm:pt modelId="{08F98C01-43B8-4BF8-AD1D-5B8BE419B6DC}" type="sibTrans" cxnId="{A63E17B9-28AE-4497-BD56-BCCD9BF2BCF9}">
      <dgm:prSet/>
      <dgm:spPr/>
      <dgm:t>
        <a:bodyPr/>
        <a:lstStyle/>
        <a:p>
          <a:endParaRPr lang="en-GB"/>
        </a:p>
      </dgm:t>
    </dgm:pt>
    <dgm:pt modelId="{5DF75EA5-25C9-4666-9C10-B2C37C69AA04}">
      <dgm:prSet phldrT="[Text]"/>
      <dgm:spPr/>
      <dgm:t>
        <a:bodyPr/>
        <a:lstStyle/>
        <a:p>
          <a:r>
            <a:rPr lang="en-US" dirty="0"/>
            <a:t>Liquid storage/transport</a:t>
          </a:r>
          <a:endParaRPr lang="en-GB" dirty="0"/>
        </a:p>
      </dgm:t>
    </dgm:pt>
    <dgm:pt modelId="{BD112B8E-6835-4321-9850-56DD037F7427}" type="parTrans" cxnId="{4492BD05-9068-46EB-BC93-5112EA552A27}">
      <dgm:prSet/>
      <dgm:spPr/>
      <dgm:t>
        <a:bodyPr/>
        <a:lstStyle/>
        <a:p>
          <a:endParaRPr lang="en-GB"/>
        </a:p>
      </dgm:t>
    </dgm:pt>
    <dgm:pt modelId="{43CBF4FE-D018-4FBD-87BC-280ABBB507A3}" type="sibTrans" cxnId="{4492BD05-9068-46EB-BC93-5112EA552A27}">
      <dgm:prSet/>
      <dgm:spPr/>
      <dgm:t>
        <a:bodyPr/>
        <a:lstStyle/>
        <a:p>
          <a:endParaRPr lang="en-GB"/>
        </a:p>
      </dgm:t>
    </dgm:pt>
    <dgm:pt modelId="{BA2B3EB1-AB78-48DE-BD8B-06C0CD0B3D9F}">
      <dgm:prSet phldrT="[Text]"/>
      <dgm:spPr/>
      <dgm:t>
        <a:bodyPr/>
        <a:lstStyle/>
        <a:p>
          <a:r>
            <a:rPr lang="en-US" dirty="0"/>
            <a:t>SC devices for accelerators</a:t>
          </a:r>
          <a:endParaRPr lang="en-GB" dirty="0"/>
        </a:p>
      </dgm:t>
    </dgm:pt>
    <dgm:pt modelId="{288D828B-E967-463C-9869-68FF7920F3A7}" type="parTrans" cxnId="{D5B44362-DAAB-4ABF-94C8-C2D4218ECFBD}">
      <dgm:prSet/>
      <dgm:spPr/>
      <dgm:t>
        <a:bodyPr/>
        <a:lstStyle/>
        <a:p>
          <a:endParaRPr lang="en-GB"/>
        </a:p>
      </dgm:t>
    </dgm:pt>
    <dgm:pt modelId="{18B562A5-A270-4871-81E9-78689259EA5B}" type="sibTrans" cxnId="{D5B44362-DAAB-4ABF-94C8-C2D4218ECFBD}">
      <dgm:prSet/>
      <dgm:spPr/>
      <dgm:t>
        <a:bodyPr/>
        <a:lstStyle/>
        <a:p>
          <a:endParaRPr lang="en-GB"/>
        </a:p>
      </dgm:t>
    </dgm:pt>
    <dgm:pt modelId="{365FA145-7AAA-4048-8247-879C9BD76112}">
      <dgm:prSet phldrT="[Text]"/>
      <dgm:spPr/>
      <dgm:t>
        <a:bodyPr/>
        <a:lstStyle/>
        <a:p>
          <a:r>
            <a:rPr lang="en-US" dirty="0"/>
            <a:t>Test cryostats</a:t>
          </a:r>
          <a:endParaRPr lang="en-GB" dirty="0"/>
        </a:p>
      </dgm:t>
    </dgm:pt>
    <dgm:pt modelId="{9E5EFB7C-B7B2-4DE0-B931-95B02F3752A7}" type="parTrans" cxnId="{16E4086C-11BD-47DA-BF2D-C891C62D9696}">
      <dgm:prSet/>
      <dgm:spPr/>
      <dgm:t>
        <a:bodyPr/>
        <a:lstStyle/>
        <a:p>
          <a:endParaRPr lang="en-GB"/>
        </a:p>
      </dgm:t>
    </dgm:pt>
    <dgm:pt modelId="{42428388-4375-46C3-A447-EE441FC4F34E}" type="sibTrans" cxnId="{16E4086C-11BD-47DA-BF2D-C891C62D9696}">
      <dgm:prSet/>
      <dgm:spPr/>
      <dgm:t>
        <a:bodyPr/>
        <a:lstStyle/>
        <a:p>
          <a:endParaRPr lang="en-GB"/>
        </a:p>
      </dgm:t>
    </dgm:pt>
    <dgm:pt modelId="{9C6AC9B1-6E51-48B8-9B79-A732148A21A7}">
      <dgm:prSet phldrT="[Text]"/>
      <dgm:spPr/>
      <dgm:t>
        <a:bodyPr/>
        <a:lstStyle/>
        <a:p>
          <a:r>
            <a:rPr lang="en-US" dirty="0"/>
            <a:t>Accelerator devices</a:t>
          </a:r>
          <a:endParaRPr lang="en-GB" dirty="0"/>
        </a:p>
      </dgm:t>
    </dgm:pt>
    <dgm:pt modelId="{AAD7EE7B-0BE1-430A-A56E-5EE901631751}" type="parTrans" cxnId="{6022361E-E06C-43AF-8C5C-DEAEFE59F8E2}">
      <dgm:prSet/>
      <dgm:spPr/>
      <dgm:t>
        <a:bodyPr/>
        <a:lstStyle/>
        <a:p>
          <a:endParaRPr lang="en-GB"/>
        </a:p>
      </dgm:t>
    </dgm:pt>
    <dgm:pt modelId="{6BEC7AEA-A47B-49C4-A6BC-4D060C5A0C0A}" type="sibTrans" cxnId="{6022361E-E06C-43AF-8C5C-DEAEFE59F8E2}">
      <dgm:prSet/>
      <dgm:spPr/>
      <dgm:t>
        <a:bodyPr/>
        <a:lstStyle/>
        <a:p>
          <a:endParaRPr lang="en-GB"/>
        </a:p>
      </dgm:t>
    </dgm:pt>
    <dgm:pt modelId="{81BDE4A7-2D55-47B0-8165-F5D7E3195792}">
      <dgm:prSet phldrT="[Text]"/>
      <dgm:spPr/>
      <dgm:t>
        <a:bodyPr/>
        <a:lstStyle/>
        <a:p>
          <a:r>
            <a:rPr lang="en-US" dirty="0"/>
            <a:t>SC devices for medical applications</a:t>
          </a:r>
          <a:endParaRPr lang="en-GB" dirty="0"/>
        </a:p>
      </dgm:t>
    </dgm:pt>
    <dgm:pt modelId="{B95EDE3C-CAA7-4615-B252-46D2BAF5ECF5}" type="parTrans" cxnId="{98854AB5-DE04-494B-A4CD-5D6FA2F56A70}">
      <dgm:prSet/>
      <dgm:spPr/>
      <dgm:t>
        <a:bodyPr/>
        <a:lstStyle/>
        <a:p>
          <a:endParaRPr lang="en-GB"/>
        </a:p>
      </dgm:t>
    </dgm:pt>
    <dgm:pt modelId="{32DAEE8E-F081-4053-BCB0-3C352CF60636}" type="sibTrans" cxnId="{98854AB5-DE04-494B-A4CD-5D6FA2F56A70}">
      <dgm:prSet/>
      <dgm:spPr/>
      <dgm:t>
        <a:bodyPr/>
        <a:lstStyle/>
        <a:p>
          <a:endParaRPr lang="en-GB"/>
        </a:p>
      </dgm:t>
    </dgm:pt>
    <dgm:pt modelId="{97C906E2-12AB-417F-9346-81D2EF31CA58}">
      <dgm:prSet/>
      <dgm:spPr/>
      <dgm:t>
        <a:bodyPr/>
        <a:lstStyle/>
        <a:p>
          <a:r>
            <a:rPr lang="en-US" dirty="0"/>
            <a:t>Commercial vertical test cryostat</a:t>
          </a:r>
          <a:endParaRPr lang="en-GB" dirty="0"/>
        </a:p>
      </dgm:t>
    </dgm:pt>
    <dgm:pt modelId="{56940AA9-E3F5-493E-827D-323477740D9F}" type="parTrans" cxnId="{B412028A-B858-47C1-AE2B-56B237580E36}">
      <dgm:prSet/>
      <dgm:spPr/>
      <dgm:t>
        <a:bodyPr/>
        <a:lstStyle/>
        <a:p>
          <a:endParaRPr lang="en-GB"/>
        </a:p>
      </dgm:t>
    </dgm:pt>
    <dgm:pt modelId="{E9B7119D-697C-4D50-AA83-9CE24DE1BA7E}" type="sibTrans" cxnId="{B412028A-B858-47C1-AE2B-56B237580E36}">
      <dgm:prSet/>
      <dgm:spPr/>
      <dgm:t>
        <a:bodyPr/>
        <a:lstStyle/>
        <a:p>
          <a:endParaRPr lang="en-GB"/>
        </a:p>
      </dgm:t>
    </dgm:pt>
    <dgm:pt modelId="{5003812F-86A7-4800-A0FF-67F8A6378166}">
      <dgm:prSet/>
      <dgm:spPr/>
      <dgm:t>
        <a:bodyPr/>
        <a:lstStyle/>
        <a:p>
          <a:r>
            <a:rPr lang="en-US" dirty="0"/>
            <a:t>SC magnet cryostats</a:t>
          </a:r>
          <a:endParaRPr lang="en-GB" dirty="0"/>
        </a:p>
      </dgm:t>
    </dgm:pt>
    <dgm:pt modelId="{5FB5A46A-B708-4939-AC98-81DA4F26B19B}" type="parTrans" cxnId="{0DC013FE-2F4F-4AAF-8A88-92178D035065}">
      <dgm:prSet/>
      <dgm:spPr/>
      <dgm:t>
        <a:bodyPr/>
        <a:lstStyle/>
        <a:p>
          <a:endParaRPr lang="en-GB"/>
        </a:p>
      </dgm:t>
    </dgm:pt>
    <dgm:pt modelId="{207942E9-1B6A-4753-B1D9-2495B45CAF33}" type="sibTrans" cxnId="{0DC013FE-2F4F-4AAF-8A88-92178D035065}">
      <dgm:prSet/>
      <dgm:spPr/>
      <dgm:t>
        <a:bodyPr/>
        <a:lstStyle/>
        <a:p>
          <a:endParaRPr lang="en-GB"/>
        </a:p>
      </dgm:t>
    </dgm:pt>
    <dgm:pt modelId="{24362B32-5A7B-4C9B-BDF8-A9885C3CC8C6}">
      <dgm:prSet/>
      <dgm:spPr/>
      <dgm:t>
        <a:bodyPr/>
        <a:lstStyle/>
        <a:p>
          <a:r>
            <a:rPr lang="en-US" dirty="0"/>
            <a:t>SRF cavities cryomodules</a:t>
          </a:r>
          <a:endParaRPr lang="en-GB" dirty="0"/>
        </a:p>
      </dgm:t>
    </dgm:pt>
    <dgm:pt modelId="{3A3EED95-8064-4F5D-A0CF-217C11C942D0}" type="parTrans" cxnId="{F8B4D4E1-C7C0-4821-9108-7C09489B5787}">
      <dgm:prSet/>
      <dgm:spPr/>
      <dgm:t>
        <a:bodyPr/>
        <a:lstStyle/>
        <a:p>
          <a:endParaRPr lang="en-GB"/>
        </a:p>
      </dgm:t>
    </dgm:pt>
    <dgm:pt modelId="{7614CF0F-031F-4E3E-9F37-25D8529EF85E}" type="sibTrans" cxnId="{F8B4D4E1-C7C0-4821-9108-7C09489B5787}">
      <dgm:prSet/>
      <dgm:spPr/>
      <dgm:t>
        <a:bodyPr/>
        <a:lstStyle/>
        <a:p>
          <a:endParaRPr lang="en-GB"/>
        </a:p>
      </dgm:t>
    </dgm:pt>
    <dgm:pt modelId="{705E1C9F-4E4C-4F56-8274-E360FAF8481E}">
      <dgm:prSet/>
      <dgm:spPr/>
      <dgm:t>
        <a:bodyPr/>
        <a:lstStyle/>
        <a:p>
          <a:r>
            <a:rPr lang="en-US" dirty="0"/>
            <a:t>Specific test cryostats</a:t>
          </a:r>
          <a:endParaRPr lang="en-GB" dirty="0"/>
        </a:p>
      </dgm:t>
    </dgm:pt>
    <dgm:pt modelId="{158FCA4E-DF2E-4767-9E3A-AD76CEA8BD55}" type="parTrans" cxnId="{BB61C3E0-95F4-4DB6-B17E-D75FF33B834E}">
      <dgm:prSet/>
      <dgm:spPr/>
      <dgm:t>
        <a:bodyPr/>
        <a:lstStyle/>
        <a:p>
          <a:endParaRPr lang="en-GB"/>
        </a:p>
      </dgm:t>
    </dgm:pt>
    <dgm:pt modelId="{8243A5C7-4CC7-4BD9-8561-09069957EDBA}" type="sibTrans" cxnId="{BB61C3E0-95F4-4DB6-B17E-D75FF33B834E}">
      <dgm:prSet/>
      <dgm:spPr/>
      <dgm:t>
        <a:bodyPr/>
        <a:lstStyle/>
        <a:p>
          <a:endParaRPr lang="en-GB"/>
        </a:p>
      </dgm:t>
    </dgm:pt>
    <dgm:pt modelId="{FD7D7C74-45ED-4B6F-823B-1C5F80DE649F}">
      <dgm:prSet/>
      <dgm:spPr/>
      <dgm:t>
        <a:bodyPr/>
        <a:lstStyle/>
        <a:p>
          <a:r>
            <a:rPr lang="en-US" dirty="0"/>
            <a:t>Transfer Lines</a:t>
          </a:r>
          <a:endParaRPr lang="en-GB" dirty="0"/>
        </a:p>
      </dgm:t>
    </dgm:pt>
    <dgm:pt modelId="{A72DFF12-B3D2-4CE7-A8DA-7DA5C759D1EA}" type="parTrans" cxnId="{2426D3A8-0C79-43A1-A744-D957D2C5CA18}">
      <dgm:prSet/>
      <dgm:spPr/>
      <dgm:t>
        <a:bodyPr/>
        <a:lstStyle/>
        <a:p>
          <a:endParaRPr lang="en-GB"/>
        </a:p>
      </dgm:t>
    </dgm:pt>
    <dgm:pt modelId="{FF034305-99AA-4B80-B7AF-365156B58921}" type="sibTrans" cxnId="{2426D3A8-0C79-43A1-A744-D957D2C5CA18}">
      <dgm:prSet/>
      <dgm:spPr/>
      <dgm:t>
        <a:bodyPr/>
        <a:lstStyle/>
        <a:p>
          <a:endParaRPr lang="en-GB"/>
        </a:p>
      </dgm:t>
    </dgm:pt>
    <dgm:pt modelId="{E1F15145-2EB2-4DC8-BCB8-794750F1338C}" type="pres">
      <dgm:prSet presAssocID="{F9051415-0A58-4845-8DCB-72A2436DDC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7E9D831-6B56-4290-8BB2-76FC791C866D}" type="pres">
      <dgm:prSet presAssocID="{4A71EF12-21D4-4A0B-905F-6A4240765D6B}" presName="hierRoot1" presStyleCnt="0"/>
      <dgm:spPr/>
    </dgm:pt>
    <dgm:pt modelId="{405F450B-9D4F-431A-9B57-ADE759F689CA}" type="pres">
      <dgm:prSet presAssocID="{4A71EF12-21D4-4A0B-905F-6A4240765D6B}" presName="composite" presStyleCnt="0"/>
      <dgm:spPr/>
    </dgm:pt>
    <dgm:pt modelId="{04B5F21A-644F-45FC-BB9E-66F17A035014}" type="pres">
      <dgm:prSet presAssocID="{4A71EF12-21D4-4A0B-905F-6A4240765D6B}" presName="background" presStyleLbl="node0" presStyleIdx="0" presStyleCnt="2"/>
      <dgm:spPr/>
    </dgm:pt>
    <dgm:pt modelId="{7C986E57-F4AD-4A04-A499-56ECAFA6582E}" type="pres">
      <dgm:prSet presAssocID="{4A71EF12-21D4-4A0B-905F-6A4240765D6B}" presName="text" presStyleLbl="fgAcc0" presStyleIdx="0" presStyleCnt="2" custLinFactNeighborX="64172" custLinFactNeighborY="-5595">
        <dgm:presLayoutVars>
          <dgm:chPref val="3"/>
        </dgm:presLayoutVars>
      </dgm:prSet>
      <dgm:spPr/>
    </dgm:pt>
    <dgm:pt modelId="{4B8BF228-208F-40A8-8C98-10A8A8C3F50E}" type="pres">
      <dgm:prSet presAssocID="{4A71EF12-21D4-4A0B-905F-6A4240765D6B}" presName="hierChild2" presStyleCnt="0"/>
      <dgm:spPr/>
    </dgm:pt>
    <dgm:pt modelId="{1D1BF507-F939-4AED-8DE6-EF7F56E8DBE3}" type="pres">
      <dgm:prSet presAssocID="{BD112B8E-6835-4321-9850-56DD037F7427}" presName="Name10" presStyleLbl="parChTrans1D2" presStyleIdx="0" presStyleCnt="3"/>
      <dgm:spPr/>
    </dgm:pt>
    <dgm:pt modelId="{37F14B86-364F-45FA-A7CC-AF8C8A1650DD}" type="pres">
      <dgm:prSet presAssocID="{5DF75EA5-25C9-4666-9C10-B2C37C69AA04}" presName="hierRoot2" presStyleCnt="0"/>
      <dgm:spPr/>
    </dgm:pt>
    <dgm:pt modelId="{3D5EF3CD-1B92-45E1-BB48-37F997DDA3C3}" type="pres">
      <dgm:prSet presAssocID="{5DF75EA5-25C9-4666-9C10-B2C37C69AA04}" presName="composite2" presStyleCnt="0"/>
      <dgm:spPr/>
    </dgm:pt>
    <dgm:pt modelId="{473FC7DB-55AE-4C32-98F8-0AF53697A2CE}" type="pres">
      <dgm:prSet presAssocID="{5DF75EA5-25C9-4666-9C10-B2C37C69AA04}" presName="background2" presStyleLbl="node2" presStyleIdx="0" presStyleCnt="3"/>
      <dgm:spPr/>
    </dgm:pt>
    <dgm:pt modelId="{C5BAE0DD-D06D-42BB-85DE-F5063C6D8853}" type="pres">
      <dgm:prSet presAssocID="{5DF75EA5-25C9-4666-9C10-B2C37C69AA04}" presName="text2" presStyleLbl="fgAcc2" presStyleIdx="0" presStyleCnt="3">
        <dgm:presLayoutVars>
          <dgm:chPref val="3"/>
        </dgm:presLayoutVars>
      </dgm:prSet>
      <dgm:spPr/>
    </dgm:pt>
    <dgm:pt modelId="{CA2294E1-483A-41CD-BCCD-44D4B3BF74CF}" type="pres">
      <dgm:prSet presAssocID="{5DF75EA5-25C9-4666-9C10-B2C37C69AA04}" presName="hierChild3" presStyleCnt="0"/>
      <dgm:spPr/>
    </dgm:pt>
    <dgm:pt modelId="{4541DBF2-E289-438B-984C-62DB92D2E629}" type="pres">
      <dgm:prSet presAssocID="{B95EDE3C-CAA7-4615-B252-46D2BAF5ECF5}" presName="Name10" presStyleLbl="parChTrans1D2" presStyleIdx="1" presStyleCnt="3"/>
      <dgm:spPr/>
    </dgm:pt>
    <dgm:pt modelId="{5A7D9C9B-F4E0-4981-A214-CB68EF26CCC4}" type="pres">
      <dgm:prSet presAssocID="{81BDE4A7-2D55-47B0-8165-F5D7E3195792}" presName="hierRoot2" presStyleCnt="0"/>
      <dgm:spPr/>
    </dgm:pt>
    <dgm:pt modelId="{1311AA41-49C0-4595-BFD4-783581CC0169}" type="pres">
      <dgm:prSet presAssocID="{81BDE4A7-2D55-47B0-8165-F5D7E3195792}" presName="composite2" presStyleCnt="0"/>
      <dgm:spPr/>
    </dgm:pt>
    <dgm:pt modelId="{7F90C68A-3456-483F-80A9-5773E1ECDB59}" type="pres">
      <dgm:prSet presAssocID="{81BDE4A7-2D55-47B0-8165-F5D7E3195792}" presName="background2" presStyleLbl="node2" presStyleIdx="1" presStyleCnt="3"/>
      <dgm:spPr/>
    </dgm:pt>
    <dgm:pt modelId="{44D1B115-1F50-4B99-BCDA-3A607D0956E3}" type="pres">
      <dgm:prSet presAssocID="{81BDE4A7-2D55-47B0-8165-F5D7E3195792}" presName="text2" presStyleLbl="fgAcc2" presStyleIdx="1" presStyleCnt="3">
        <dgm:presLayoutVars>
          <dgm:chPref val="3"/>
        </dgm:presLayoutVars>
      </dgm:prSet>
      <dgm:spPr/>
    </dgm:pt>
    <dgm:pt modelId="{395E9A33-AC8C-4F8B-8037-3F735BA0CB93}" type="pres">
      <dgm:prSet presAssocID="{81BDE4A7-2D55-47B0-8165-F5D7E3195792}" presName="hierChild3" presStyleCnt="0"/>
      <dgm:spPr/>
    </dgm:pt>
    <dgm:pt modelId="{72A6E828-4CF0-4AE7-99CC-C1CA1A44BE68}" type="pres">
      <dgm:prSet presAssocID="{288D828B-E967-463C-9869-68FF7920F3A7}" presName="Name10" presStyleLbl="parChTrans1D2" presStyleIdx="2" presStyleCnt="3"/>
      <dgm:spPr/>
    </dgm:pt>
    <dgm:pt modelId="{2421AB3E-D8C8-46FD-8E34-E9DB9D02C014}" type="pres">
      <dgm:prSet presAssocID="{BA2B3EB1-AB78-48DE-BD8B-06C0CD0B3D9F}" presName="hierRoot2" presStyleCnt="0"/>
      <dgm:spPr/>
    </dgm:pt>
    <dgm:pt modelId="{1A2FA76F-454A-4C60-AD75-924AB87AB75E}" type="pres">
      <dgm:prSet presAssocID="{BA2B3EB1-AB78-48DE-BD8B-06C0CD0B3D9F}" presName="composite2" presStyleCnt="0"/>
      <dgm:spPr/>
    </dgm:pt>
    <dgm:pt modelId="{1F3FF9BD-CD3A-4449-A1E8-28FB88B3C6BB}" type="pres">
      <dgm:prSet presAssocID="{BA2B3EB1-AB78-48DE-BD8B-06C0CD0B3D9F}" presName="background2" presStyleLbl="node2" presStyleIdx="2" presStyleCnt="3"/>
      <dgm:spPr/>
    </dgm:pt>
    <dgm:pt modelId="{D376F7D3-B433-48E4-AAEE-3C2E005CAC0F}" type="pres">
      <dgm:prSet presAssocID="{BA2B3EB1-AB78-48DE-BD8B-06C0CD0B3D9F}" presName="text2" presStyleLbl="fgAcc2" presStyleIdx="2" presStyleCnt="3">
        <dgm:presLayoutVars>
          <dgm:chPref val="3"/>
        </dgm:presLayoutVars>
      </dgm:prSet>
      <dgm:spPr/>
    </dgm:pt>
    <dgm:pt modelId="{4E105433-02AA-4918-BEDC-C3A13D549803}" type="pres">
      <dgm:prSet presAssocID="{BA2B3EB1-AB78-48DE-BD8B-06C0CD0B3D9F}" presName="hierChild3" presStyleCnt="0"/>
      <dgm:spPr/>
    </dgm:pt>
    <dgm:pt modelId="{C78E1091-89F3-41FE-82D0-3D139AF60B4D}" type="pres">
      <dgm:prSet presAssocID="{9E5EFB7C-B7B2-4DE0-B931-95B02F3752A7}" presName="Name17" presStyleLbl="parChTrans1D3" presStyleIdx="0" presStyleCnt="2"/>
      <dgm:spPr/>
    </dgm:pt>
    <dgm:pt modelId="{D37029AE-0D2A-4779-AC5F-98456F35F8C2}" type="pres">
      <dgm:prSet presAssocID="{365FA145-7AAA-4048-8247-879C9BD76112}" presName="hierRoot3" presStyleCnt="0"/>
      <dgm:spPr/>
    </dgm:pt>
    <dgm:pt modelId="{906B443B-4986-4BEA-9208-FEF2B2CA3B5F}" type="pres">
      <dgm:prSet presAssocID="{365FA145-7AAA-4048-8247-879C9BD76112}" presName="composite3" presStyleCnt="0"/>
      <dgm:spPr/>
    </dgm:pt>
    <dgm:pt modelId="{877D6029-03CD-4346-A099-263078A8E2D9}" type="pres">
      <dgm:prSet presAssocID="{365FA145-7AAA-4048-8247-879C9BD76112}" presName="background3" presStyleLbl="node3" presStyleIdx="0" presStyleCnt="2"/>
      <dgm:spPr/>
    </dgm:pt>
    <dgm:pt modelId="{69DE320B-CCBD-4263-AEEC-A1A1B5CF870C}" type="pres">
      <dgm:prSet presAssocID="{365FA145-7AAA-4048-8247-879C9BD76112}" presName="text3" presStyleLbl="fgAcc3" presStyleIdx="0" presStyleCnt="2">
        <dgm:presLayoutVars>
          <dgm:chPref val="3"/>
        </dgm:presLayoutVars>
      </dgm:prSet>
      <dgm:spPr/>
    </dgm:pt>
    <dgm:pt modelId="{B4311F89-17FD-4829-9020-E8639F8BE19F}" type="pres">
      <dgm:prSet presAssocID="{365FA145-7AAA-4048-8247-879C9BD76112}" presName="hierChild4" presStyleCnt="0"/>
      <dgm:spPr/>
    </dgm:pt>
    <dgm:pt modelId="{717A4B3A-9429-447B-86FF-9445B1D8B59B}" type="pres">
      <dgm:prSet presAssocID="{56940AA9-E3F5-493E-827D-323477740D9F}" presName="Name23" presStyleLbl="parChTrans1D4" presStyleIdx="0" presStyleCnt="4"/>
      <dgm:spPr/>
    </dgm:pt>
    <dgm:pt modelId="{41F9FEA3-1147-4791-9A41-F1560FD7DCEE}" type="pres">
      <dgm:prSet presAssocID="{97C906E2-12AB-417F-9346-81D2EF31CA58}" presName="hierRoot4" presStyleCnt="0"/>
      <dgm:spPr/>
    </dgm:pt>
    <dgm:pt modelId="{44A2B08A-9D3C-400A-A684-0CA1C5FDBB8D}" type="pres">
      <dgm:prSet presAssocID="{97C906E2-12AB-417F-9346-81D2EF31CA58}" presName="composite4" presStyleCnt="0"/>
      <dgm:spPr/>
    </dgm:pt>
    <dgm:pt modelId="{7E4F02AA-59C7-4AB4-839D-6580FA08F3DB}" type="pres">
      <dgm:prSet presAssocID="{97C906E2-12AB-417F-9346-81D2EF31CA58}" presName="background4" presStyleLbl="node4" presStyleIdx="0" presStyleCnt="4"/>
      <dgm:spPr/>
    </dgm:pt>
    <dgm:pt modelId="{FB2A6005-01E1-4C41-A765-AC6B21042DBF}" type="pres">
      <dgm:prSet presAssocID="{97C906E2-12AB-417F-9346-81D2EF31CA58}" presName="text4" presStyleLbl="fgAcc4" presStyleIdx="0" presStyleCnt="4">
        <dgm:presLayoutVars>
          <dgm:chPref val="3"/>
        </dgm:presLayoutVars>
      </dgm:prSet>
      <dgm:spPr/>
    </dgm:pt>
    <dgm:pt modelId="{6C0CCEC6-35D2-4AAD-B5AA-866EDC7B2E6A}" type="pres">
      <dgm:prSet presAssocID="{97C906E2-12AB-417F-9346-81D2EF31CA58}" presName="hierChild5" presStyleCnt="0"/>
      <dgm:spPr/>
    </dgm:pt>
    <dgm:pt modelId="{5FC95E52-1B39-42C9-BF02-F38718C283F8}" type="pres">
      <dgm:prSet presAssocID="{158FCA4E-DF2E-4767-9E3A-AD76CEA8BD55}" presName="Name23" presStyleLbl="parChTrans1D4" presStyleIdx="1" presStyleCnt="4"/>
      <dgm:spPr/>
    </dgm:pt>
    <dgm:pt modelId="{A6249A98-6492-4669-BDD1-B89845F24C5A}" type="pres">
      <dgm:prSet presAssocID="{705E1C9F-4E4C-4F56-8274-E360FAF8481E}" presName="hierRoot4" presStyleCnt="0"/>
      <dgm:spPr/>
    </dgm:pt>
    <dgm:pt modelId="{A8C6C24C-26A1-4AA9-A245-20481225FBCD}" type="pres">
      <dgm:prSet presAssocID="{705E1C9F-4E4C-4F56-8274-E360FAF8481E}" presName="composite4" presStyleCnt="0"/>
      <dgm:spPr/>
    </dgm:pt>
    <dgm:pt modelId="{D40D6F84-CDBF-4960-BCAA-92274AB03C7E}" type="pres">
      <dgm:prSet presAssocID="{705E1C9F-4E4C-4F56-8274-E360FAF8481E}" presName="background4" presStyleLbl="node4" presStyleIdx="1" presStyleCnt="4"/>
      <dgm:spPr/>
    </dgm:pt>
    <dgm:pt modelId="{C156255E-4A69-49AB-9ABE-788D410B5AD4}" type="pres">
      <dgm:prSet presAssocID="{705E1C9F-4E4C-4F56-8274-E360FAF8481E}" presName="text4" presStyleLbl="fgAcc4" presStyleIdx="1" presStyleCnt="4">
        <dgm:presLayoutVars>
          <dgm:chPref val="3"/>
        </dgm:presLayoutVars>
      </dgm:prSet>
      <dgm:spPr/>
    </dgm:pt>
    <dgm:pt modelId="{A9D2260F-D1F8-4985-BCD9-02827EB5C66E}" type="pres">
      <dgm:prSet presAssocID="{705E1C9F-4E4C-4F56-8274-E360FAF8481E}" presName="hierChild5" presStyleCnt="0"/>
      <dgm:spPr/>
    </dgm:pt>
    <dgm:pt modelId="{D0BE2BB9-41B0-4A6D-B307-F52895896C61}" type="pres">
      <dgm:prSet presAssocID="{AAD7EE7B-0BE1-430A-A56E-5EE901631751}" presName="Name17" presStyleLbl="parChTrans1D3" presStyleIdx="1" presStyleCnt="2"/>
      <dgm:spPr/>
    </dgm:pt>
    <dgm:pt modelId="{7B23AD37-E288-451A-9DCC-B66BB3AFD8AA}" type="pres">
      <dgm:prSet presAssocID="{9C6AC9B1-6E51-48B8-9B79-A732148A21A7}" presName="hierRoot3" presStyleCnt="0"/>
      <dgm:spPr/>
    </dgm:pt>
    <dgm:pt modelId="{91372915-6DC3-4C7D-A26C-64413E0C1464}" type="pres">
      <dgm:prSet presAssocID="{9C6AC9B1-6E51-48B8-9B79-A732148A21A7}" presName="composite3" presStyleCnt="0"/>
      <dgm:spPr/>
    </dgm:pt>
    <dgm:pt modelId="{68C7A2C6-C14D-436E-A600-0FF868D9BF9F}" type="pres">
      <dgm:prSet presAssocID="{9C6AC9B1-6E51-48B8-9B79-A732148A21A7}" presName="background3" presStyleLbl="node3" presStyleIdx="1" presStyleCnt="2"/>
      <dgm:spPr/>
    </dgm:pt>
    <dgm:pt modelId="{3D44FADE-1183-472F-82C0-F6DCA1C889B2}" type="pres">
      <dgm:prSet presAssocID="{9C6AC9B1-6E51-48B8-9B79-A732148A21A7}" presName="text3" presStyleLbl="fgAcc3" presStyleIdx="1" presStyleCnt="2" custLinFactNeighborX="-1677" custLinFactNeighborY="1880">
        <dgm:presLayoutVars>
          <dgm:chPref val="3"/>
        </dgm:presLayoutVars>
      </dgm:prSet>
      <dgm:spPr/>
    </dgm:pt>
    <dgm:pt modelId="{937E4589-1289-4430-BE8F-FBE9E6EDECE7}" type="pres">
      <dgm:prSet presAssocID="{9C6AC9B1-6E51-48B8-9B79-A732148A21A7}" presName="hierChild4" presStyleCnt="0"/>
      <dgm:spPr/>
    </dgm:pt>
    <dgm:pt modelId="{7A948388-EAB8-4CAA-92AB-7EC95882807D}" type="pres">
      <dgm:prSet presAssocID="{5FB5A46A-B708-4939-AC98-81DA4F26B19B}" presName="Name23" presStyleLbl="parChTrans1D4" presStyleIdx="2" presStyleCnt="4"/>
      <dgm:spPr/>
    </dgm:pt>
    <dgm:pt modelId="{C9867780-F77C-42D5-BF08-FE1DBCD5DB4A}" type="pres">
      <dgm:prSet presAssocID="{5003812F-86A7-4800-A0FF-67F8A6378166}" presName="hierRoot4" presStyleCnt="0"/>
      <dgm:spPr/>
    </dgm:pt>
    <dgm:pt modelId="{256323F1-2917-408F-BBA1-FAB49CD7CAA8}" type="pres">
      <dgm:prSet presAssocID="{5003812F-86A7-4800-A0FF-67F8A6378166}" presName="composite4" presStyleCnt="0"/>
      <dgm:spPr/>
    </dgm:pt>
    <dgm:pt modelId="{19CB68C8-220D-46DC-B9B8-FF4B3F32E7E4}" type="pres">
      <dgm:prSet presAssocID="{5003812F-86A7-4800-A0FF-67F8A6378166}" presName="background4" presStyleLbl="node4" presStyleIdx="2" presStyleCnt="4"/>
      <dgm:spPr/>
    </dgm:pt>
    <dgm:pt modelId="{8948C574-D889-4A9A-B102-24288EE9F63B}" type="pres">
      <dgm:prSet presAssocID="{5003812F-86A7-4800-A0FF-67F8A6378166}" presName="text4" presStyleLbl="fgAcc4" presStyleIdx="2" presStyleCnt="4">
        <dgm:presLayoutVars>
          <dgm:chPref val="3"/>
        </dgm:presLayoutVars>
      </dgm:prSet>
      <dgm:spPr/>
    </dgm:pt>
    <dgm:pt modelId="{2757DC89-AA54-445C-BD5F-AF834BD05EE7}" type="pres">
      <dgm:prSet presAssocID="{5003812F-86A7-4800-A0FF-67F8A6378166}" presName="hierChild5" presStyleCnt="0"/>
      <dgm:spPr/>
    </dgm:pt>
    <dgm:pt modelId="{9C522FD4-8745-41FC-A8F8-D2722C0128FC}" type="pres">
      <dgm:prSet presAssocID="{3A3EED95-8064-4F5D-A0CF-217C11C942D0}" presName="Name23" presStyleLbl="parChTrans1D4" presStyleIdx="3" presStyleCnt="4"/>
      <dgm:spPr/>
    </dgm:pt>
    <dgm:pt modelId="{9ED425FE-FDA3-4BBD-A03E-592D261C24EF}" type="pres">
      <dgm:prSet presAssocID="{24362B32-5A7B-4C9B-BDF8-A9885C3CC8C6}" presName="hierRoot4" presStyleCnt="0"/>
      <dgm:spPr/>
    </dgm:pt>
    <dgm:pt modelId="{3FEF7572-9B3E-49B9-B06B-8BC442F3962D}" type="pres">
      <dgm:prSet presAssocID="{24362B32-5A7B-4C9B-BDF8-A9885C3CC8C6}" presName="composite4" presStyleCnt="0"/>
      <dgm:spPr/>
    </dgm:pt>
    <dgm:pt modelId="{5C73B2C8-2603-4E68-9D1B-5729C80DA6C3}" type="pres">
      <dgm:prSet presAssocID="{24362B32-5A7B-4C9B-BDF8-A9885C3CC8C6}" presName="background4" presStyleLbl="node4" presStyleIdx="3" presStyleCnt="4"/>
      <dgm:spPr/>
    </dgm:pt>
    <dgm:pt modelId="{3963EC5F-92B9-4AA3-8896-722455B2C765}" type="pres">
      <dgm:prSet presAssocID="{24362B32-5A7B-4C9B-BDF8-A9885C3CC8C6}" presName="text4" presStyleLbl="fgAcc4" presStyleIdx="3" presStyleCnt="4">
        <dgm:presLayoutVars>
          <dgm:chPref val="3"/>
        </dgm:presLayoutVars>
      </dgm:prSet>
      <dgm:spPr/>
    </dgm:pt>
    <dgm:pt modelId="{2612C997-2DBD-4131-A318-AA718E9BA70B}" type="pres">
      <dgm:prSet presAssocID="{24362B32-5A7B-4C9B-BDF8-A9885C3CC8C6}" presName="hierChild5" presStyleCnt="0"/>
      <dgm:spPr/>
    </dgm:pt>
    <dgm:pt modelId="{AF001E5A-FA59-4D80-A8D3-0672B2FCA7DA}" type="pres">
      <dgm:prSet presAssocID="{FD7D7C74-45ED-4B6F-823B-1C5F80DE649F}" presName="hierRoot1" presStyleCnt="0"/>
      <dgm:spPr/>
    </dgm:pt>
    <dgm:pt modelId="{AA57259F-9BED-4E5E-8DFC-4FA2102EEA43}" type="pres">
      <dgm:prSet presAssocID="{FD7D7C74-45ED-4B6F-823B-1C5F80DE649F}" presName="composite" presStyleCnt="0"/>
      <dgm:spPr/>
    </dgm:pt>
    <dgm:pt modelId="{50CCDCA8-0254-41EB-B6E3-3CACB2FCBFC0}" type="pres">
      <dgm:prSet presAssocID="{FD7D7C74-45ED-4B6F-823B-1C5F80DE649F}" presName="background" presStyleLbl="node0" presStyleIdx="1" presStyleCnt="2"/>
      <dgm:spPr/>
    </dgm:pt>
    <dgm:pt modelId="{DEF4F1AD-E6D8-4CF8-9DD5-28E91025605C}" type="pres">
      <dgm:prSet presAssocID="{FD7D7C74-45ED-4B6F-823B-1C5F80DE649F}" presName="text" presStyleLbl="fgAcc0" presStyleIdx="1" presStyleCnt="2" custLinFactX="49962" custLinFactY="47664" custLinFactNeighborX="100000" custLinFactNeighborY="100000">
        <dgm:presLayoutVars>
          <dgm:chPref val="3"/>
        </dgm:presLayoutVars>
      </dgm:prSet>
      <dgm:spPr/>
    </dgm:pt>
    <dgm:pt modelId="{95C97704-B514-401C-AA2F-B7BCBAD5E1DF}" type="pres">
      <dgm:prSet presAssocID="{FD7D7C74-45ED-4B6F-823B-1C5F80DE649F}" presName="hierChild2" presStyleCnt="0"/>
      <dgm:spPr/>
    </dgm:pt>
  </dgm:ptLst>
  <dgm:cxnLst>
    <dgm:cxn modelId="{3E03DD03-2DA6-4434-B21B-8AA78DC61090}" type="presOf" srcId="{5003812F-86A7-4800-A0FF-67F8A6378166}" destId="{8948C574-D889-4A9A-B102-24288EE9F63B}" srcOrd="0" destOrd="0" presId="urn:microsoft.com/office/officeart/2005/8/layout/hierarchy1"/>
    <dgm:cxn modelId="{4492BD05-9068-46EB-BC93-5112EA552A27}" srcId="{4A71EF12-21D4-4A0B-905F-6A4240765D6B}" destId="{5DF75EA5-25C9-4666-9C10-B2C37C69AA04}" srcOrd="0" destOrd="0" parTransId="{BD112B8E-6835-4321-9850-56DD037F7427}" sibTransId="{43CBF4FE-D018-4FBD-87BC-280ABBB507A3}"/>
    <dgm:cxn modelId="{6022361E-E06C-43AF-8C5C-DEAEFE59F8E2}" srcId="{BA2B3EB1-AB78-48DE-BD8B-06C0CD0B3D9F}" destId="{9C6AC9B1-6E51-48B8-9B79-A732148A21A7}" srcOrd="1" destOrd="0" parTransId="{AAD7EE7B-0BE1-430A-A56E-5EE901631751}" sibTransId="{6BEC7AEA-A47B-49C4-A6BC-4D060C5A0C0A}"/>
    <dgm:cxn modelId="{C7B89725-E03E-4CD7-A9D5-4D94F76FD822}" type="presOf" srcId="{158FCA4E-DF2E-4767-9E3A-AD76CEA8BD55}" destId="{5FC95E52-1B39-42C9-BF02-F38718C283F8}" srcOrd="0" destOrd="0" presId="urn:microsoft.com/office/officeart/2005/8/layout/hierarchy1"/>
    <dgm:cxn modelId="{D327E32E-6BE6-4C63-B28B-13972EA5068A}" type="presOf" srcId="{288D828B-E967-463C-9869-68FF7920F3A7}" destId="{72A6E828-4CF0-4AE7-99CC-C1CA1A44BE68}" srcOrd="0" destOrd="0" presId="urn:microsoft.com/office/officeart/2005/8/layout/hierarchy1"/>
    <dgm:cxn modelId="{6E9C1B35-6ED3-4DE8-9715-7BEDB4B984C9}" type="presOf" srcId="{9C6AC9B1-6E51-48B8-9B79-A732148A21A7}" destId="{3D44FADE-1183-472F-82C0-F6DCA1C889B2}" srcOrd="0" destOrd="0" presId="urn:microsoft.com/office/officeart/2005/8/layout/hierarchy1"/>
    <dgm:cxn modelId="{2A269F38-BC09-4808-A9FC-9F85FB628D27}" type="presOf" srcId="{F9051415-0A58-4845-8DCB-72A2436DDC59}" destId="{E1F15145-2EB2-4DC8-BCB8-794750F1338C}" srcOrd="0" destOrd="0" presId="urn:microsoft.com/office/officeart/2005/8/layout/hierarchy1"/>
    <dgm:cxn modelId="{CD23BA3C-947D-4600-BE56-ECC2A55A8244}" type="presOf" srcId="{97C906E2-12AB-417F-9346-81D2EF31CA58}" destId="{FB2A6005-01E1-4C41-A765-AC6B21042DBF}" srcOrd="0" destOrd="0" presId="urn:microsoft.com/office/officeart/2005/8/layout/hierarchy1"/>
    <dgm:cxn modelId="{40C3AA53-1EDE-42BC-A16A-EAF072C73510}" type="presOf" srcId="{705E1C9F-4E4C-4F56-8274-E360FAF8481E}" destId="{C156255E-4A69-49AB-9ABE-788D410B5AD4}" srcOrd="0" destOrd="0" presId="urn:microsoft.com/office/officeart/2005/8/layout/hierarchy1"/>
    <dgm:cxn modelId="{1997CC56-7FAA-4D62-865F-C2BA519AA11A}" type="presOf" srcId="{365FA145-7AAA-4048-8247-879C9BD76112}" destId="{69DE320B-CCBD-4263-AEEC-A1A1B5CF870C}" srcOrd="0" destOrd="0" presId="urn:microsoft.com/office/officeart/2005/8/layout/hierarchy1"/>
    <dgm:cxn modelId="{D5B44362-DAAB-4ABF-94C8-C2D4218ECFBD}" srcId="{4A71EF12-21D4-4A0B-905F-6A4240765D6B}" destId="{BA2B3EB1-AB78-48DE-BD8B-06C0CD0B3D9F}" srcOrd="2" destOrd="0" parTransId="{288D828B-E967-463C-9869-68FF7920F3A7}" sibTransId="{18B562A5-A270-4871-81E9-78689259EA5B}"/>
    <dgm:cxn modelId="{651DCA6B-3BDA-47E0-BF6F-13FADE98D1A2}" type="presOf" srcId="{BD112B8E-6835-4321-9850-56DD037F7427}" destId="{1D1BF507-F939-4AED-8DE6-EF7F56E8DBE3}" srcOrd="0" destOrd="0" presId="urn:microsoft.com/office/officeart/2005/8/layout/hierarchy1"/>
    <dgm:cxn modelId="{16E4086C-11BD-47DA-BF2D-C891C62D9696}" srcId="{BA2B3EB1-AB78-48DE-BD8B-06C0CD0B3D9F}" destId="{365FA145-7AAA-4048-8247-879C9BD76112}" srcOrd="0" destOrd="0" parTransId="{9E5EFB7C-B7B2-4DE0-B931-95B02F3752A7}" sibTransId="{42428388-4375-46C3-A447-EE441FC4F34E}"/>
    <dgm:cxn modelId="{B412028A-B858-47C1-AE2B-56B237580E36}" srcId="{365FA145-7AAA-4048-8247-879C9BD76112}" destId="{97C906E2-12AB-417F-9346-81D2EF31CA58}" srcOrd="0" destOrd="0" parTransId="{56940AA9-E3F5-493E-827D-323477740D9F}" sibTransId="{E9B7119D-697C-4D50-AA83-9CE24DE1BA7E}"/>
    <dgm:cxn modelId="{2170D38C-A47B-46C6-B591-2DD8D7ADDC67}" type="presOf" srcId="{81BDE4A7-2D55-47B0-8165-F5D7E3195792}" destId="{44D1B115-1F50-4B99-BCDA-3A607D0956E3}" srcOrd="0" destOrd="0" presId="urn:microsoft.com/office/officeart/2005/8/layout/hierarchy1"/>
    <dgm:cxn modelId="{CB527E99-BB56-4828-973C-26B9DDC0D096}" type="presOf" srcId="{4A71EF12-21D4-4A0B-905F-6A4240765D6B}" destId="{7C986E57-F4AD-4A04-A499-56ECAFA6582E}" srcOrd="0" destOrd="0" presId="urn:microsoft.com/office/officeart/2005/8/layout/hierarchy1"/>
    <dgm:cxn modelId="{310441A5-817F-411C-8391-52519C050DA6}" type="presOf" srcId="{24362B32-5A7B-4C9B-BDF8-A9885C3CC8C6}" destId="{3963EC5F-92B9-4AA3-8896-722455B2C765}" srcOrd="0" destOrd="0" presId="urn:microsoft.com/office/officeart/2005/8/layout/hierarchy1"/>
    <dgm:cxn modelId="{2426D3A8-0C79-43A1-A744-D957D2C5CA18}" srcId="{F9051415-0A58-4845-8DCB-72A2436DDC59}" destId="{FD7D7C74-45ED-4B6F-823B-1C5F80DE649F}" srcOrd="1" destOrd="0" parTransId="{A72DFF12-B3D2-4CE7-A8DA-7DA5C759D1EA}" sibTransId="{FF034305-99AA-4B80-B7AF-365156B58921}"/>
    <dgm:cxn modelId="{5D9E2BB0-04F0-43C2-AF21-16B6C7BF5362}" type="presOf" srcId="{B95EDE3C-CAA7-4615-B252-46D2BAF5ECF5}" destId="{4541DBF2-E289-438B-984C-62DB92D2E629}" srcOrd="0" destOrd="0" presId="urn:microsoft.com/office/officeart/2005/8/layout/hierarchy1"/>
    <dgm:cxn modelId="{98854AB5-DE04-494B-A4CD-5D6FA2F56A70}" srcId="{4A71EF12-21D4-4A0B-905F-6A4240765D6B}" destId="{81BDE4A7-2D55-47B0-8165-F5D7E3195792}" srcOrd="1" destOrd="0" parTransId="{B95EDE3C-CAA7-4615-B252-46D2BAF5ECF5}" sibTransId="{32DAEE8E-F081-4053-BCB0-3C352CF60636}"/>
    <dgm:cxn modelId="{A63E17B9-28AE-4497-BD56-BCCD9BF2BCF9}" srcId="{F9051415-0A58-4845-8DCB-72A2436DDC59}" destId="{4A71EF12-21D4-4A0B-905F-6A4240765D6B}" srcOrd="0" destOrd="0" parTransId="{F2E81CCA-98F6-44EA-B9C1-50CE887675B1}" sibTransId="{08F98C01-43B8-4BF8-AD1D-5B8BE419B6DC}"/>
    <dgm:cxn modelId="{D8B17DBA-8394-4A2B-A5E4-A6E7C1513EB3}" type="presOf" srcId="{3A3EED95-8064-4F5D-A0CF-217C11C942D0}" destId="{9C522FD4-8745-41FC-A8F8-D2722C0128FC}" srcOrd="0" destOrd="0" presId="urn:microsoft.com/office/officeart/2005/8/layout/hierarchy1"/>
    <dgm:cxn modelId="{928E33C5-1994-4F7A-B8FC-E910A75110AF}" type="presOf" srcId="{AAD7EE7B-0BE1-430A-A56E-5EE901631751}" destId="{D0BE2BB9-41B0-4A6D-B307-F52895896C61}" srcOrd="0" destOrd="0" presId="urn:microsoft.com/office/officeart/2005/8/layout/hierarchy1"/>
    <dgm:cxn modelId="{BB61C3E0-95F4-4DB6-B17E-D75FF33B834E}" srcId="{365FA145-7AAA-4048-8247-879C9BD76112}" destId="{705E1C9F-4E4C-4F56-8274-E360FAF8481E}" srcOrd="1" destOrd="0" parTransId="{158FCA4E-DF2E-4767-9E3A-AD76CEA8BD55}" sibTransId="{8243A5C7-4CC7-4BD9-8561-09069957EDBA}"/>
    <dgm:cxn modelId="{F8B4D4E1-C7C0-4821-9108-7C09489B5787}" srcId="{9C6AC9B1-6E51-48B8-9B79-A732148A21A7}" destId="{24362B32-5A7B-4C9B-BDF8-A9885C3CC8C6}" srcOrd="1" destOrd="0" parTransId="{3A3EED95-8064-4F5D-A0CF-217C11C942D0}" sibTransId="{7614CF0F-031F-4E3E-9F37-25D8529EF85E}"/>
    <dgm:cxn modelId="{4329EDE1-F19F-4D2D-902D-6F675195C912}" type="presOf" srcId="{BA2B3EB1-AB78-48DE-BD8B-06C0CD0B3D9F}" destId="{D376F7D3-B433-48E4-AAEE-3C2E005CAC0F}" srcOrd="0" destOrd="0" presId="urn:microsoft.com/office/officeart/2005/8/layout/hierarchy1"/>
    <dgm:cxn modelId="{4513A0EF-B760-4401-AFCB-2EA367F72A1D}" type="presOf" srcId="{56940AA9-E3F5-493E-827D-323477740D9F}" destId="{717A4B3A-9429-447B-86FF-9445B1D8B59B}" srcOrd="0" destOrd="0" presId="urn:microsoft.com/office/officeart/2005/8/layout/hierarchy1"/>
    <dgm:cxn modelId="{62EDD8EF-472F-4B54-831D-8B470A5600D9}" type="presOf" srcId="{5FB5A46A-B708-4939-AC98-81DA4F26B19B}" destId="{7A948388-EAB8-4CAA-92AB-7EC95882807D}" srcOrd="0" destOrd="0" presId="urn:microsoft.com/office/officeart/2005/8/layout/hierarchy1"/>
    <dgm:cxn modelId="{CA77D6F3-D8D5-478D-A3F0-F6C7FB79408F}" type="presOf" srcId="{9E5EFB7C-B7B2-4DE0-B931-95B02F3752A7}" destId="{C78E1091-89F3-41FE-82D0-3D139AF60B4D}" srcOrd="0" destOrd="0" presId="urn:microsoft.com/office/officeart/2005/8/layout/hierarchy1"/>
    <dgm:cxn modelId="{0C1DC1F9-3E36-4FFF-984D-DE9C52023D5D}" type="presOf" srcId="{5DF75EA5-25C9-4666-9C10-B2C37C69AA04}" destId="{C5BAE0DD-D06D-42BB-85DE-F5063C6D8853}" srcOrd="0" destOrd="0" presId="urn:microsoft.com/office/officeart/2005/8/layout/hierarchy1"/>
    <dgm:cxn modelId="{5F5BA8FC-CC50-4097-97F2-A9FC143A4CE6}" type="presOf" srcId="{FD7D7C74-45ED-4B6F-823B-1C5F80DE649F}" destId="{DEF4F1AD-E6D8-4CF8-9DD5-28E91025605C}" srcOrd="0" destOrd="0" presId="urn:microsoft.com/office/officeart/2005/8/layout/hierarchy1"/>
    <dgm:cxn modelId="{0DC013FE-2F4F-4AAF-8A88-92178D035065}" srcId="{9C6AC9B1-6E51-48B8-9B79-A732148A21A7}" destId="{5003812F-86A7-4800-A0FF-67F8A6378166}" srcOrd="0" destOrd="0" parTransId="{5FB5A46A-B708-4939-AC98-81DA4F26B19B}" sibTransId="{207942E9-1B6A-4753-B1D9-2495B45CAF33}"/>
    <dgm:cxn modelId="{24D3E2A4-6286-49DB-BD03-18FFED31DBE8}" type="presParOf" srcId="{E1F15145-2EB2-4DC8-BCB8-794750F1338C}" destId="{27E9D831-6B56-4290-8BB2-76FC791C866D}" srcOrd="0" destOrd="0" presId="urn:microsoft.com/office/officeart/2005/8/layout/hierarchy1"/>
    <dgm:cxn modelId="{669C9615-7F5D-4DEA-AC5A-A9ED23166C69}" type="presParOf" srcId="{27E9D831-6B56-4290-8BB2-76FC791C866D}" destId="{405F450B-9D4F-431A-9B57-ADE759F689CA}" srcOrd="0" destOrd="0" presId="urn:microsoft.com/office/officeart/2005/8/layout/hierarchy1"/>
    <dgm:cxn modelId="{BAC21E9D-C0ED-4165-93CC-59C157B5CF75}" type="presParOf" srcId="{405F450B-9D4F-431A-9B57-ADE759F689CA}" destId="{04B5F21A-644F-45FC-BB9E-66F17A035014}" srcOrd="0" destOrd="0" presId="urn:microsoft.com/office/officeart/2005/8/layout/hierarchy1"/>
    <dgm:cxn modelId="{E3979723-9F72-4C94-9026-F4FFFA1A59C0}" type="presParOf" srcId="{405F450B-9D4F-431A-9B57-ADE759F689CA}" destId="{7C986E57-F4AD-4A04-A499-56ECAFA6582E}" srcOrd="1" destOrd="0" presId="urn:microsoft.com/office/officeart/2005/8/layout/hierarchy1"/>
    <dgm:cxn modelId="{3018720D-85E6-4BA3-BDF8-6953A5ABAA19}" type="presParOf" srcId="{27E9D831-6B56-4290-8BB2-76FC791C866D}" destId="{4B8BF228-208F-40A8-8C98-10A8A8C3F50E}" srcOrd="1" destOrd="0" presId="urn:microsoft.com/office/officeart/2005/8/layout/hierarchy1"/>
    <dgm:cxn modelId="{9064FDE1-C988-413B-A367-BB86E71D2BAD}" type="presParOf" srcId="{4B8BF228-208F-40A8-8C98-10A8A8C3F50E}" destId="{1D1BF507-F939-4AED-8DE6-EF7F56E8DBE3}" srcOrd="0" destOrd="0" presId="urn:microsoft.com/office/officeart/2005/8/layout/hierarchy1"/>
    <dgm:cxn modelId="{79F1A126-27AF-4197-8EA1-BCA858F3A22E}" type="presParOf" srcId="{4B8BF228-208F-40A8-8C98-10A8A8C3F50E}" destId="{37F14B86-364F-45FA-A7CC-AF8C8A1650DD}" srcOrd="1" destOrd="0" presId="urn:microsoft.com/office/officeart/2005/8/layout/hierarchy1"/>
    <dgm:cxn modelId="{0400668C-33FB-44A2-89BF-50A1F8D7F5AE}" type="presParOf" srcId="{37F14B86-364F-45FA-A7CC-AF8C8A1650DD}" destId="{3D5EF3CD-1B92-45E1-BB48-37F997DDA3C3}" srcOrd="0" destOrd="0" presId="urn:microsoft.com/office/officeart/2005/8/layout/hierarchy1"/>
    <dgm:cxn modelId="{BD477FC2-06EA-4A23-BB8F-E57FAF1E400D}" type="presParOf" srcId="{3D5EF3CD-1B92-45E1-BB48-37F997DDA3C3}" destId="{473FC7DB-55AE-4C32-98F8-0AF53697A2CE}" srcOrd="0" destOrd="0" presId="urn:microsoft.com/office/officeart/2005/8/layout/hierarchy1"/>
    <dgm:cxn modelId="{53B484E6-6CAE-4F28-B62F-EB8A24580301}" type="presParOf" srcId="{3D5EF3CD-1B92-45E1-BB48-37F997DDA3C3}" destId="{C5BAE0DD-D06D-42BB-85DE-F5063C6D8853}" srcOrd="1" destOrd="0" presId="urn:microsoft.com/office/officeart/2005/8/layout/hierarchy1"/>
    <dgm:cxn modelId="{41998340-A5BC-4D81-AD4E-A18063FFD41B}" type="presParOf" srcId="{37F14B86-364F-45FA-A7CC-AF8C8A1650DD}" destId="{CA2294E1-483A-41CD-BCCD-44D4B3BF74CF}" srcOrd="1" destOrd="0" presId="urn:microsoft.com/office/officeart/2005/8/layout/hierarchy1"/>
    <dgm:cxn modelId="{5FF76E1B-8203-4C88-BFB7-778034743CCF}" type="presParOf" srcId="{4B8BF228-208F-40A8-8C98-10A8A8C3F50E}" destId="{4541DBF2-E289-438B-984C-62DB92D2E629}" srcOrd="2" destOrd="0" presId="urn:microsoft.com/office/officeart/2005/8/layout/hierarchy1"/>
    <dgm:cxn modelId="{5C3557D9-2DF8-42C2-B458-2847BE1DBA1F}" type="presParOf" srcId="{4B8BF228-208F-40A8-8C98-10A8A8C3F50E}" destId="{5A7D9C9B-F4E0-4981-A214-CB68EF26CCC4}" srcOrd="3" destOrd="0" presId="urn:microsoft.com/office/officeart/2005/8/layout/hierarchy1"/>
    <dgm:cxn modelId="{A9B30916-2B32-4958-8638-C4A6459F486C}" type="presParOf" srcId="{5A7D9C9B-F4E0-4981-A214-CB68EF26CCC4}" destId="{1311AA41-49C0-4595-BFD4-783581CC0169}" srcOrd="0" destOrd="0" presId="urn:microsoft.com/office/officeart/2005/8/layout/hierarchy1"/>
    <dgm:cxn modelId="{5A8DE3A0-8DC9-47BE-BA58-6708D67838E8}" type="presParOf" srcId="{1311AA41-49C0-4595-BFD4-783581CC0169}" destId="{7F90C68A-3456-483F-80A9-5773E1ECDB59}" srcOrd="0" destOrd="0" presId="urn:microsoft.com/office/officeart/2005/8/layout/hierarchy1"/>
    <dgm:cxn modelId="{A4FFA0E6-E2F9-4FB6-9434-85C6ECA09822}" type="presParOf" srcId="{1311AA41-49C0-4595-BFD4-783581CC0169}" destId="{44D1B115-1F50-4B99-BCDA-3A607D0956E3}" srcOrd="1" destOrd="0" presId="urn:microsoft.com/office/officeart/2005/8/layout/hierarchy1"/>
    <dgm:cxn modelId="{0F9551E6-9746-451A-AC4D-A66AA95B8E02}" type="presParOf" srcId="{5A7D9C9B-F4E0-4981-A214-CB68EF26CCC4}" destId="{395E9A33-AC8C-4F8B-8037-3F735BA0CB93}" srcOrd="1" destOrd="0" presId="urn:microsoft.com/office/officeart/2005/8/layout/hierarchy1"/>
    <dgm:cxn modelId="{95E62DE4-7B7E-4E4C-B118-1269676E4697}" type="presParOf" srcId="{4B8BF228-208F-40A8-8C98-10A8A8C3F50E}" destId="{72A6E828-4CF0-4AE7-99CC-C1CA1A44BE68}" srcOrd="4" destOrd="0" presId="urn:microsoft.com/office/officeart/2005/8/layout/hierarchy1"/>
    <dgm:cxn modelId="{60549D7A-78DD-4EFF-9037-AE716542F2AB}" type="presParOf" srcId="{4B8BF228-208F-40A8-8C98-10A8A8C3F50E}" destId="{2421AB3E-D8C8-46FD-8E34-E9DB9D02C014}" srcOrd="5" destOrd="0" presId="urn:microsoft.com/office/officeart/2005/8/layout/hierarchy1"/>
    <dgm:cxn modelId="{31480A22-F954-4487-A3DE-FE9CD0A6B694}" type="presParOf" srcId="{2421AB3E-D8C8-46FD-8E34-E9DB9D02C014}" destId="{1A2FA76F-454A-4C60-AD75-924AB87AB75E}" srcOrd="0" destOrd="0" presId="urn:microsoft.com/office/officeart/2005/8/layout/hierarchy1"/>
    <dgm:cxn modelId="{9604B42C-0727-46FA-9247-089AD8283DF4}" type="presParOf" srcId="{1A2FA76F-454A-4C60-AD75-924AB87AB75E}" destId="{1F3FF9BD-CD3A-4449-A1E8-28FB88B3C6BB}" srcOrd="0" destOrd="0" presId="urn:microsoft.com/office/officeart/2005/8/layout/hierarchy1"/>
    <dgm:cxn modelId="{FF666A7F-38A1-4FEE-A141-1E7F530783FB}" type="presParOf" srcId="{1A2FA76F-454A-4C60-AD75-924AB87AB75E}" destId="{D376F7D3-B433-48E4-AAEE-3C2E005CAC0F}" srcOrd="1" destOrd="0" presId="urn:microsoft.com/office/officeart/2005/8/layout/hierarchy1"/>
    <dgm:cxn modelId="{7F055EC9-2DD1-4D31-BAF6-0457AB06354D}" type="presParOf" srcId="{2421AB3E-D8C8-46FD-8E34-E9DB9D02C014}" destId="{4E105433-02AA-4918-BEDC-C3A13D549803}" srcOrd="1" destOrd="0" presId="urn:microsoft.com/office/officeart/2005/8/layout/hierarchy1"/>
    <dgm:cxn modelId="{B2581FF2-BDF7-4BAB-9DCC-30441F9C2968}" type="presParOf" srcId="{4E105433-02AA-4918-BEDC-C3A13D549803}" destId="{C78E1091-89F3-41FE-82D0-3D139AF60B4D}" srcOrd="0" destOrd="0" presId="urn:microsoft.com/office/officeart/2005/8/layout/hierarchy1"/>
    <dgm:cxn modelId="{7D9CEBEA-14BE-4914-B0C7-DB625B86637B}" type="presParOf" srcId="{4E105433-02AA-4918-BEDC-C3A13D549803}" destId="{D37029AE-0D2A-4779-AC5F-98456F35F8C2}" srcOrd="1" destOrd="0" presId="urn:microsoft.com/office/officeart/2005/8/layout/hierarchy1"/>
    <dgm:cxn modelId="{558DEA04-D290-40BC-AC66-3D42A64D7239}" type="presParOf" srcId="{D37029AE-0D2A-4779-AC5F-98456F35F8C2}" destId="{906B443B-4986-4BEA-9208-FEF2B2CA3B5F}" srcOrd="0" destOrd="0" presId="urn:microsoft.com/office/officeart/2005/8/layout/hierarchy1"/>
    <dgm:cxn modelId="{95E6D689-1C7B-4AC8-BDF7-EAF6CCAC5A76}" type="presParOf" srcId="{906B443B-4986-4BEA-9208-FEF2B2CA3B5F}" destId="{877D6029-03CD-4346-A099-263078A8E2D9}" srcOrd="0" destOrd="0" presId="urn:microsoft.com/office/officeart/2005/8/layout/hierarchy1"/>
    <dgm:cxn modelId="{E19CA795-0238-4D01-8E11-F14A822F59CF}" type="presParOf" srcId="{906B443B-4986-4BEA-9208-FEF2B2CA3B5F}" destId="{69DE320B-CCBD-4263-AEEC-A1A1B5CF870C}" srcOrd="1" destOrd="0" presId="urn:microsoft.com/office/officeart/2005/8/layout/hierarchy1"/>
    <dgm:cxn modelId="{8809863B-78CE-4DE8-91A8-80233BC38BCA}" type="presParOf" srcId="{D37029AE-0D2A-4779-AC5F-98456F35F8C2}" destId="{B4311F89-17FD-4829-9020-E8639F8BE19F}" srcOrd="1" destOrd="0" presId="urn:microsoft.com/office/officeart/2005/8/layout/hierarchy1"/>
    <dgm:cxn modelId="{756A5EF5-FC2F-49AA-90EA-197E1696FD32}" type="presParOf" srcId="{B4311F89-17FD-4829-9020-E8639F8BE19F}" destId="{717A4B3A-9429-447B-86FF-9445B1D8B59B}" srcOrd="0" destOrd="0" presId="urn:microsoft.com/office/officeart/2005/8/layout/hierarchy1"/>
    <dgm:cxn modelId="{EF10CBC4-6356-441B-9213-44EE4CBB494E}" type="presParOf" srcId="{B4311F89-17FD-4829-9020-E8639F8BE19F}" destId="{41F9FEA3-1147-4791-9A41-F1560FD7DCEE}" srcOrd="1" destOrd="0" presId="urn:microsoft.com/office/officeart/2005/8/layout/hierarchy1"/>
    <dgm:cxn modelId="{AE420F0F-145F-4A66-8CAE-EE356584ABEA}" type="presParOf" srcId="{41F9FEA3-1147-4791-9A41-F1560FD7DCEE}" destId="{44A2B08A-9D3C-400A-A684-0CA1C5FDBB8D}" srcOrd="0" destOrd="0" presId="urn:microsoft.com/office/officeart/2005/8/layout/hierarchy1"/>
    <dgm:cxn modelId="{6F83834A-ED7C-4A88-8C7A-F501A8BFEEEB}" type="presParOf" srcId="{44A2B08A-9D3C-400A-A684-0CA1C5FDBB8D}" destId="{7E4F02AA-59C7-4AB4-839D-6580FA08F3DB}" srcOrd="0" destOrd="0" presId="urn:microsoft.com/office/officeart/2005/8/layout/hierarchy1"/>
    <dgm:cxn modelId="{981C6439-6DD3-4408-B1EB-A3C8AFD3AA4B}" type="presParOf" srcId="{44A2B08A-9D3C-400A-A684-0CA1C5FDBB8D}" destId="{FB2A6005-01E1-4C41-A765-AC6B21042DBF}" srcOrd="1" destOrd="0" presId="urn:microsoft.com/office/officeart/2005/8/layout/hierarchy1"/>
    <dgm:cxn modelId="{507596EF-E36C-4D65-B725-66F83877AB55}" type="presParOf" srcId="{41F9FEA3-1147-4791-9A41-F1560FD7DCEE}" destId="{6C0CCEC6-35D2-4AAD-B5AA-866EDC7B2E6A}" srcOrd="1" destOrd="0" presId="urn:microsoft.com/office/officeart/2005/8/layout/hierarchy1"/>
    <dgm:cxn modelId="{09D3099E-E958-417F-82F2-851A04DEE70A}" type="presParOf" srcId="{B4311F89-17FD-4829-9020-E8639F8BE19F}" destId="{5FC95E52-1B39-42C9-BF02-F38718C283F8}" srcOrd="2" destOrd="0" presId="urn:microsoft.com/office/officeart/2005/8/layout/hierarchy1"/>
    <dgm:cxn modelId="{A1DBF7FD-3EC3-47E8-A2C2-0084E79510CA}" type="presParOf" srcId="{B4311F89-17FD-4829-9020-E8639F8BE19F}" destId="{A6249A98-6492-4669-BDD1-B89845F24C5A}" srcOrd="3" destOrd="0" presId="urn:microsoft.com/office/officeart/2005/8/layout/hierarchy1"/>
    <dgm:cxn modelId="{0EF63AD3-024F-4FD3-9C8D-C69505015FC4}" type="presParOf" srcId="{A6249A98-6492-4669-BDD1-B89845F24C5A}" destId="{A8C6C24C-26A1-4AA9-A245-20481225FBCD}" srcOrd="0" destOrd="0" presId="urn:microsoft.com/office/officeart/2005/8/layout/hierarchy1"/>
    <dgm:cxn modelId="{993EB216-ACB9-4F21-B82F-19FB71FECC98}" type="presParOf" srcId="{A8C6C24C-26A1-4AA9-A245-20481225FBCD}" destId="{D40D6F84-CDBF-4960-BCAA-92274AB03C7E}" srcOrd="0" destOrd="0" presId="urn:microsoft.com/office/officeart/2005/8/layout/hierarchy1"/>
    <dgm:cxn modelId="{5AFEAB7D-1CCF-4624-AB7A-86B94517B7E6}" type="presParOf" srcId="{A8C6C24C-26A1-4AA9-A245-20481225FBCD}" destId="{C156255E-4A69-49AB-9ABE-788D410B5AD4}" srcOrd="1" destOrd="0" presId="urn:microsoft.com/office/officeart/2005/8/layout/hierarchy1"/>
    <dgm:cxn modelId="{0F6671A5-7FC5-4746-B1A8-38C736B3E189}" type="presParOf" srcId="{A6249A98-6492-4669-BDD1-B89845F24C5A}" destId="{A9D2260F-D1F8-4985-BCD9-02827EB5C66E}" srcOrd="1" destOrd="0" presId="urn:microsoft.com/office/officeart/2005/8/layout/hierarchy1"/>
    <dgm:cxn modelId="{BA3587C1-A6B8-4BC5-B6C7-252D9AD4F5D9}" type="presParOf" srcId="{4E105433-02AA-4918-BEDC-C3A13D549803}" destId="{D0BE2BB9-41B0-4A6D-B307-F52895896C61}" srcOrd="2" destOrd="0" presId="urn:microsoft.com/office/officeart/2005/8/layout/hierarchy1"/>
    <dgm:cxn modelId="{D73290E1-D2CE-4240-A02A-B91CE1FE3CB6}" type="presParOf" srcId="{4E105433-02AA-4918-BEDC-C3A13D549803}" destId="{7B23AD37-E288-451A-9DCC-B66BB3AFD8AA}" srcOrd="3" destOrd="0" presId="urn:microsoft.com/office/officeart/2005/8/layout/hierarchy1"/>
    <dgm:cxn modelId="{C76C05BF-5E64-46C1-AE13-590975D9AC5D}" type="presParOf" srcId="{7B23AD37-E288-451A-9DCC-B66BB3AFD8AA}" destId="{91372915-6DC3-4C7D-A26C-64413E0C1464}" srcOrd="0" destOrd="0" presId="urn:microsoft.com/office/officeart/2005/8/layout/hierarchy1"/>
    <dgm:cxn modelId="{956D0984-3336-4EDF-866A-068CEB2678BD}" type="presParOf" srcId="{91372915-6DC3-4C7D-A26C-64413E0C1464}" destId="{68C7A2C6-C14D-436E-A600-0FF868D9BF9F}" srcOrd="0" destOrd="0" presId="urn:microsoft.com/office/officeart/2005/8/layout/hierarchy1"/>
    <dgm:cxn modelId="{6A032311-8924-4E04-A884-B9F23115B684}" type="presParOf" srcId="{91372915-6DC3-4C7D-A26C-64413E0C1464}" destId="{3D44FADE-1183-472F-82C0-F6DCA1C889B2}" srcOrd="1" destOrd="0" presId="urn:microsoft.com/office/officeart/2005/8/layout/hierarchy1"/>
    <dgm:cxn modelId="{89A65B35-50DD-4B5F-B816-C3E911C6ACA1}" type="presParOf" srcId="{7B23AD37-E288-451A-9DCC-B66BB3AFD8AA}" destId="{937E4589-1289-4430-BE8F-FBE9E6EDECE7}" srcOrd="1" destOrd="0" presId="urn:microsoft.com/office/officeart/2005/8/layout/hierarchy1"/>
    <dgm:cxn modelId="{0B29DF06-AAB2-4247-9DAF-0C642FAA0AFF}" type="presParOf" srcId="{937E4589-1289-4430-BE8F-FBE9E6EDECE7}" destId="{7A948388-EAB8-4CAA-92AB-7EC95882807D}" srcOrd="0" destOrd="0" presId="urn:microsoft.com/office/officeart/2005/8/layout/hierarchy1"/>
    <dgm:cxn modelId="{06999F3D-75C6-429D-A87F-B079187762DF}" type="presParOf" srcId="{937E4589-1289-4430-BE8F-FBE9E6EDECE7}" destId="{C9867780-F77C-42D5-BF08-FE1DBCD5DB4A}" srcOrd="1" destOrd="0" presId="urn:microsoft.com/office/officeart/2005/8/layout/hierarchy1"/>
    <dgm:cxn modelId="{7EB4E5FF-869E-4487-82A5-37B1000C609E}" type="presParOf" srcId="{C9867780-F77C-42D5-BF08-FE1DBCD5DB4A}" destId="{256323F1-2917-408F-BBA1-FAB49CD7CAA8}" srcOrd="0" destOrd="0" presId="urn:microsoft.com/office/officeart/2005/8/layout/hierarchy1"/>
    <dgm:cxn modelId="{E8C53656-321A-4B32-8AD0-E12433F1DBE4}" type="presParOf" srcId="{256323F1-2917-408F-BBA1-FAB49CD7CAA8}" destId="{19CB68C8-220D-46DC-B9B8-FF4B3F32E7E4}" srcOrd="0" destOrd="0" presId="urn:microsoft.com/office/officeart/2005/8/layout/hierarchy1"/>
    <dgm:cxn modelId="{A7B1F199-73DC-423B-81CF-B846B4BFA3D8}" type="presParOf" srcId="{256323F1-2917-408F-BBA1-FAB49CD7CAA8}" destId="{8948C574-D889-4A9A-B102-24288EE9F63B}" srcOrd="1" destOrd="0" presId="urn:microsoft.com/office/officeart/2005/8/layout/hierarchy1"/>
    <dgm:cxn modelId="{D668587E-AB43-4420-A48F-CC907C91C5CA}" type="presParOf" srcId="{C9867780-F77C-42D5-BF08-FE1DBCD5DB4A}" destId="{2757DC89-AA54-445C-BD5F-AF834BD05EE7}" srcOrd="1" destOrd="0" presId="urn:microsoft.com/office/officeart/2005/8/layout/hierarchy1"/>
    <dgm:cxn modelId="{7BF674C4-8E50-4BAE-B33B-53E286E7D60F}" type="presParOf" srcId="{937E4589-1289-4430-BE8F-FBE9E6EDECE7}" destId="{9C522FD4-8745-41FC-A8F8-D2722C0128FC}" srcOrd="2" destOrd="0" presId="urn:microsoft.com/office/officeart/2005/8/layout/hierarchy1"/>
    <dgm:cxn modelId="{7679D4D1-7850-4793-91B9-5ED9403DA25B}" type="presParOf" srcId="{937E4589-1289-4430-BE8F-FBE9E6EDECE7}" destId="{9ED425FE-FDA3-4BBD-A03E-592D261C24EF}" srcOrd="3" destOrd="0" presId="urn:microsoft.com/office/officeart/2005/8/layout/hierarchy1"/>
    <dgm:cxn modelId="{006250BE-F2BA-4192-BB7A-45309DB6C9C2}" type="presParOf" srcId="{9ED425FE-FDA3-4BBD-A03E-592D261C24EF}" destId="{3FEF7572-9B3E-49B9-B06B-8BC442F3962D}" srcOrd="0" destOrd="0" presId="urn:microsoft.com/office/officeart/2005/8/layout/hierarchy1"/>
    <dgm:cxn modelId="{ED1DBAD9-5CFB-4442-83BB-303C28285E6F}" type="presParOf" srcId="{3FEF7572-9B3E-49B9-B06B-8BC442F3962D}" destId="{5C73B2C8-2603-4E68-9D1B-5729C80DA6C3}" srcOrd="0" destOrd="0" presId="urn:microsoft.com/office/officeart/2005/8/layout/hierarchy1"/>
    <dgm:cxn modelId="{49AF9CD5-157F-4308-86BE-94A9BF81AF80}" type="presParOf" srcId="{3FEF7572-9B3E-49B9-B06B-8BC442F3962D}" destId="{3963EC5F-92B9-4AA3-8896-722455B2C765}" srcOrd="1" destOrd="0" presId="urn:microsoft.com/office/officeart/2005/8/layout/hierarchy1"/>
    <dgm:cxn modelId="{5C638287-BA67-43E9-8970-DC498FDDBB9D}" type="presParOf" srcId="{9ED425FE-FDA3-4BBD-A03E-592D261C24EF}" destId="{2612C997-2DBD-4131-A318-AA718E9BA70B}" srcOrd="1" destOrd="0" presId="urn:microsoft.com/office/officeart/2005/8/layout/hierarchy1"/>
    <dgm:cxn modelId="{DC08BF3D-4BF7-4010-A4A6-C8B137022C8B}" type="presParOf" srcId="{E1F15145-2EB2-4DC8-BCB8-794750F1338C}" destId="{AF001E5A-FA59-4D80-A8D3-0672B2FCA7DA}" srcOrd="1" destOrd="0" presId="urn:microsoft.com/office/officeart/2005/8/layout/hierarchy1"/>
    <dgm:cxn modelId="{270BF8E0-04FC-4A95-B705-F15650E3ED7B}" type="presParOf" srcId="{AF001E5A-FA59-4D80-A8D3-0672B2FCA7DA}" destId="{AA57259F-9BED-4E5E-8DFC-4FA2102EEA43}" srcOrd="0" destOrd="0" presId="urn:microsoft.com/office/officeart/2005/8/layout/hierarchy1"/>
    <dgm:cxn modelId="{47D9810A-B71F-40FB-86C3-84DDA6BB13D9}" type="presParOf" srcId="{AA57259F-9BED-4E5E-8DFC-4FA2102EEA43}" destId="{50CCDCA8-0254-41EB-B6E3-3CACB2FCBFC0}" srcOrd="0" destOrd="0" presId="urn:microsoft.com/office/officeart/2005/8/layout/hierarchy1"/>
    <dgm:cxn modelId="{AEF15B60-31C8-4675-9AC1-13AB61414644}" type="presParOf" srcId="{AA57259F-9BED-4E5E-8DFC-4FA2102EEA43}" destId="{DEF4F1AD-E6D8-4CF8-9DD5-28E91025605C}" srcOrd="1" destOrd="0" presId="urn:microsoft.com/office/officeart/2005/8/layout/hierarchy1"/>
    <dgm:cxn modelId="{EE17A779-673C-47BE-8193-E49FB7B3BAFE}" type="presParOf" srcId="{AF001E5A-FA59-4D80-A8D3-0672B2FCA7DA}" destId="{95C97704-B514-401C-AA2F-B7BCBAD5E1D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22FD4-8745-41FC-A8F8-D2722C0128FC}">
      <dsp:nvSpPr>
        <dsp:cNvPr id="0" name=""/>
        <dsp:cNvSpPr/>
      </dsp:nvSpPr>
      <dsp:spPr>
        <a:xfrm>
          <a:off x="7108506" y="3711547"/>
          <a:ext cx="932347" cy="414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574"/>
              </a:lnTo>
              <a:lnTo>
                <a:pt x="932347" y="276574"/>
              </a:lnTo>
              <a:lnTo>
                <a:pt x="932347" y="41413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948388-EAB8-4CAA-92AB-7EC95882807D}">
      <dsp:nvSpPr>
        <dsp:cNvPr id="0" name=""/>
        <dsp:cNvSpPr/>
      </dsp:nvSpPr>
      <dsp:spPr>
        <a:xfrm>
          <a:off x="6225962" y="3711547"/>
          <a:ext cx="882543" cy="414134"/>
        </a:xfrm>
        <a:custGeom>
          <a:avLst/>
          <a:gdLst/>
          <a:ahLst/>
          <a:cxnLst/>
          <a:rect l="0" t="0" r="0" b="0"/>
          <a:pathLst>
            <a:path>
              <a:moveTo>
                <a:pt x="882543" y="0"/>
              </a:moveTo>
              <a:lnTo>
                <a:pt x="882543" y="276574"/>
              </a:lnTo>
              <a:lnTo>
                <a:pt x="0" y="276574"/>
              </a:lnTo>
              <a:lnTo>
                <a:pt x="0" y="41413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BE2BB9-41B0-4A6D-B307-F52895896C61}">
      <dsp:nvSpPr>
        <dsp:cNvPr id="0" name=""/>
        <dsp:cNvSpPr/>
      </dsp:nvSpPr>
      <dsp:spPr>
        <a:xfrm>
          <a:off x="5318516" y="2319040"/>
          <a:ext cx="1789989" cy="449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028"/>
              </a:lnTo>
              <a:lnTo>
                <a:pt x="1789989" y="312028"/>
              </a:lnTo>
              <a:lnTo>
                <a:pt x="1789989" y="4495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C95E52-1B39-42C9-BF02-F38718C283F8}">
      <dsp:nvSpPr>
        <dsp:cNvPr id="0" name=""/>
        <dsp:cNvSpPr/>
      </dsp:nvSpPr>
      <dsp:spPr>
        <a:xfrm>
          <a:off x="3503625" y="3693820"/>
          <a:ext cx="907445" cy="431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301"/>
              </a:lnTo>
              <a:lnTo>
                <a:pt x="907445" y="294301"/>
              </a:lnTo>
              <a:lnTo>
                <a:pt x="907445" y="4318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7A4B3A-9429-447B-86FF-9445B1D8B59B}">
      <dsp:nvSpPr>
        <dsp:cNvPr id="0" name=""/>
        <dsp:cNvSpPr/>
      </dsp:nvSpPr>
      <dsp:spPr>
        <a:xfrm>
          <a:off x="2596179" y="3693820"/>
          <a:ext cx="907445" cy="431861"/>
        </a:xfrm>
        <a:custGeom>
          <a:avLst/>
          <a:gdLst/>
          <a:ahLst/>
          <a:cxnLst/>
          <a:rect l="0" t="0" r="0" b="0"/>
          <a:pathLst>
            <a:path>
              <a:moveTo>
                <a:pt x="907445" y="0"/>
              </a:moveTo>
              <a:lnTo>
                <a:pt x="907445" y="294301"/>
              </a:lnTo>
              <a:lnTo>
                <a:pt x="0" y="294301"/>
              </a:lnTo>
              <a:lnTo>
                <a:pt x="0" y="4318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E1091-89F3-41FE-82D0-3D139AF60B4D}">
      <dsp:nvSpPr>
        <dsp:cNvPr id="0" name=""/>
        <dsp:cNvSpPr/>
      </dsp:nvSpPr>
      <dsp:spPr>
        <a:xfrm>
          <a:off x="3503625" y="2319040"/>
          <a:ext cx="1814891" cy="431861"/>
        </a:xfrm>
        <a:custGeom>
          <a:avLst/>
          <a:gdLst/>
          <a:ahLst/>
          <a:cxnLst/>
          <a:rect l="0" t="0" r="0" b="0"/>
          <a:pathLst>
            <a:path>
              <a:moveTo>
                <a:pt x="1814891" y="0"/>
              </a:moveTo>
              <a:lnTo>
                <a:pt x="1814891" y="294301"/>
              </a:lnTo>
              <a:lnTo>
                <a:pt x="0" y="294301"/>
              </a:lnTo>
              <a:lnTo>
                <a:pt x="0" y="4318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A6E828-4CF0-4AE7-99CC-C1CA1A44BE68}">
      <dsp:nvSpPr>
        <dsp:cNvPr id="0" name=""/>
        <dsp:cNvSpPr/>
      </dsp:nvSpPr>
      <dsp:spPr>
        <a:xfrm>
          <a:off x="4456522" y="891503"/>
          <a:ext cx="861994" cy="484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057"/>
              </a:lnTo>
              <a:lnTo>
                <a:pt x="861994" y="347057"/>
              </a:lnTo>
              <a:lnTo>
                <a:pt x="861994" y="484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41DBF2-E289-438B-984C-62DB92D2E629}">
      <dsp:nvSpPr>
        <dsp:cNvPr id="0" name=""/>
        <dsp:cNvSpPr/>
      </dsp:nvSpPr>
      <dsp:spPr>
        <a:xfrm>
          <a:off x="3503625" y="891503"/>
          <a:ext cx="952897" cy="484618"/>
        </a:xfrm>
        <a:custGeom>
          <a:avLst/>
          <a:gdLst/>
          <a:ahLst/>
          <a:cxnLst/>
          <a:rect l="0" t="0" r="0" b="0"/>
          <a:pathLst>
            <a:path>
              <a:moveTo>
                <a:pt x="952897" y="0"/>
              </a:moveTo>
              <a:lnTo>
                <a:pt x="952897" y="347057"/>
              </a:lnTo>
              <a:lnTo>
                <a:pt x="0" y="347057"/>
              </a:lnTo>
              <a:lnTo>
                <a:pt x="0" y="484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BF507-F939-4AED-8DE6-EF7F56E8DBE3}">
      <dsp:nvSpPr>
        <dsp:cNvPr id="0" name=""/>
        <dsp:cNvSpPr/>
      </dsp:nvSpPr>
      <dsp:spPr>
        <a:xfrm>
          <a:off x="1688733" y="891503"/>
          <a:ext cx="2767789" cy="484618"/>
        </a:xfrm>
        <a:custGeom>
          <a:avLst/>
          <a:gdLst/>
          <a:ahLst/>
          <a:cxnLst/>
          <a:rect l="0" t="0" r="0" b="0"/>
          <a:pathLst>
            <a:path>
              <a:moveTo>
                <a:pt x="2767789" y="0"/>
              </a:moveTo>
              <a:lnTo>
                <a:pt x="2767789" y="347057"/>
              </a:lnTo>
              <a:lnTo>
                <a:pt x="0" y="347057"/>
              </a:lnTo>
              <a:lnTo>
                <a:pt x="0" y="484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B5F21A-644F-45FC-BB9E-66F17A035014}">
      <dsp:nvSpPr>
        <dsp:cNvPr id="0" name=""/>
        <dsp:cNvSpPr/>
      </dsp:nvSpPr>
      <dsp:spPr>
        <a:xfrm>
          <a:off x="3714066" y="-51415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986E57-F4AD-4A04-A499-56ECAFA6582E}">
      <dsp:nvSpPr>
        <dsp:cNvPr id="0" name=""/>
        <dsp:cNvSpPr/>
      </dsp:nvSpPr>
      <dsp:spPr>
        <a:xfrm>
          <a:off x="3879056" y="105325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Cryostats</a:t>
          </a:r>
          <a:endParaRPr lang="en-GB" sz="1300" kern="1200" dirty="0"/>
        </a:p>
      </dsp:txBody>
      <dsp:txXfrm>
        <a:off x="3906673" y="132942"/>
        <a:ext cx="1429677" cy="887684"/>
      </dsp:txXfrm>
    </dsp:sp>
    <dsp:sp modelId="{473FC7DB-55AE-4C32-98F8-0AF53697A2CE}">
      <dsp:nvSpPr>
        <dsp:cNvPr id="0" name=""/>
        <dsp:cNvSpPr/>
      </dsp:nvSpPr>
      <dsp:spPr>
        <a:xfrm>
          <a:off x="946277" y="1376121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AE0DD-D06D-42BB-85DE-F5063C6D8853}">
      <dsp:nvSpPr>
        <dsp:cNvPr id="0" name=""/>
        <dsp:cNvSpPr/>
      </dsp:nvSpPr>
      <dsp:spPr>
        <a:xfrm>
          <a:off x="1111267" y="1532862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Liquid storage/transport</a:t>
          </a:r>
          <a:endParaRPr lang="en-GB" sz="1300" kern="1200" dirty="0"/>
        </a:p>
      </dsp:txBody>
      <dsp:txXfrm>
        <a:off x="1138884" y="1560479"/>
        <a:ext cx="1429677" cy="887684"/>
      </dsp:txXfrm>
    </dsp:sp>
    <dsp:sp modelId="{7F90C68A-3456-483F-80A9-5773E1ECDB59}">
      <dsp:nvSpPr>
        <dsp:cNvPr id="0" name=""/>
        <dsp:cNvSpPr/>
      </dsp:nvSpPr>
      <dsp:spPr>
        <a:xfrm>
          <a:off x="2761169" y="1376121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D1B115-1F50-4B99-BCDA-3A607D0956E3}">
      <dsp:nvSpPr>
        <dsp:cNvPr id="0" name=""/>
        <dsp:cNvSpPr/>
      </dsp:nvSpPr>
      <dsp:spPr>
        <a:xfrm>
          <a:off x="2926159" y="1532862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 devices for medical applications</a:t>
          </a:r>
          <a:endParaRPr lang="en-GB" sz="1300" kern="1200" dirty="0"/>
        </a:p>
      </dsp:txBody>
      <dsp:txXfrm>
        <a:off x="2953776" y="1560479"/>
        <a:ext cx="1429677" cy="887684"/>
      </dsp:txXfrm>
    </dsp:sp>
    <dsp:sp modelId="{1F3FF9BD-CD3A-4449-A1E8-28FB88B3C6BB}">
      <dsp:nvSpPr>
        <dsp:cNvPr id="0" name=""/>
        <dsp:cNvSpPr/>
      </dsp:nvSpPr>
      <dsp:spPr>
        <a:xfrm>
          <a:off x="4576061" y="1376121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76F7D3-B433-48E4-AAEE-3C2E005CAC0F}">
      <dsp:nvSpPr>
        <dsp:cNvPr id="0" name=""/>
        <dsp:cNvSpPr/>
      </dsp:nvSpPr>
      <dsp:spPr>
        <a:xfrm>
          <a:off x="4741051" y="1532862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 devices for accelerators</a:t>
          </a:r>
          <a:endParaRPr lang="en-GB" sz="1300" kern="1200" dirty="0"/>
        </a:p>
      </dsp:txBody>
      <dsp:txXfrm>
        <a:off x="4768668" y="1560479"/>
        <a:ext cx="1429677" cy="887684"/>
      </dsp:txXfrm>
    </dsp:sp>
    <dsp:sp modelId="{877D6029-03CD-4346-A099-263078A8E2D9}">
      <dsp:nvSpPr>
        <dsp:cNvPr id="0" name=""/>
        <dsp:cNvSpPr/>
      </dsp:nvSpPr>
      <dsp:spPr>
        <a:xfrm>
          <a:off x="2761169" y="275090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DE320B-CCBD-4263-AEEC-A1A1B5CF870C}">
      <dsp:nvSpPr>
        <dsp:cNvPr id="0" name=""/>
        <dsp:cNvSpPr/>
      </dsp:nvSpPr>
      <dsp:spPr>
        <a:xfrm>
          <a:off x="2926159" y="2907642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Test cryostats</a:t>
          </a:r>
          <a:endParaRPr lang="en-GB" sz="1300" kern="1200" dirty="0"/>
        </a:p>
      </dsp:txBody>
      <dsp:txXfrm>
        <a:off x="2953776" y="2935259"/>
        <a:ext cx="1429677" cy="887684"/>
      </dsp:txXfrm>
    </dsp:sp>
    <dsp:sp modelId="{7E4F02AA-59C7-4AB4-839D-6580FA08F3DB}">
      <dsp:nvSpPr>
        <dsp:cNvPr id="0" name=""/>
        <dsp:cNvSpPr/>
      </dsp:nvSpPr>
      <dsp:spPr>
        <a:xfrm>
          <a:off x="1853723" y="412568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2A6005-01E1-4C41-A765-AC6B21042DBF}">
      <dsp:nvSpPr>
        <dsp:cNvPr id="0" name=""/>
        <dsp:cNvSpPr/>
      </dsp:nvSpPr>
      <dsp:spPr>
        <a:xfrm>
          <a:off x="2018713" y="428242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Commercial vertical test cryostat</a:t>
          </a:r>
          <a:endParaRPr lang="en-GB" sz="1300" kern="1200" dirty="0"/>
        </a:p>
      </dsp:txBody>
      <dsp:txXfrm>
        <a:off x="2046330" y="4310040"/>
        <a:ext cx="1429677" cy="887684"/>
      </dsp:txXfrm>
    </dsp:sp>
    <dsp:sp modelId="{D40D6F84-CDBF-4960-BCAA-92274AB03C7E}">
      <dsp:nvSpPr>
        <dsp:cNvPr id="0" name=""/>
        <dsp:cNvSpPr/>
      </dsp:nvSpPr>
      <dsp:spPr>
        <a:xfrm>
          <a:off x="3668615" y="412568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6255E-4A69-49AB-9ABE-788D410B5AD4}">
      <dsp:nvSpPr>
        <dsp:cNvPr id="0" name=""/>
        <dsp:cNvSpPr/>
      </dsp:nvSpPr>
      <dsp:spPr>
        <a:xfrm>
          <a:off x="3833605" y="428242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Specific test cryostats</a:t>
          </a:r>
          <a:endParaRPr lang="en-GB" sz="1300" kern="1200" dirty="0"/>
        </a:p>
      </dsp:txBody>
      <dsp:txXfrm>
        <a:off x="3861222" y="4310040"/>
        <a:ext cx="1429677" cy="887684"/>
      </dsp:txXfrm>
    </dsp:sp>
    <dsp:sp modelId="{68C7A2C6-C14D-436E-A600-0FF868D9BF9F}">
      <dsp:nvSpPr>
        <dsp:cNvPr id="0" name=""/>
        <dsp:cNvSpPr/>
      </dsp:nvSpPr>
      <dsp:spPr>
        <a:xfrm>
          <a:off x="6366050" y="2768628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44FADE-1183-472F-82C0-F6DCA1C889B2}">
      <dsp:nvSpPr>
        <dsp:cNvPr id="0" name=""/>
        <dsp:cNvSpPr/>
      </dsp:nvSpPr>
      <dsp:spPr>
        <a:xfrm>
          <a:off x="6531041" y="2925369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Accelerator devices</a:t>
          </a:r>
          <a:endParaRPr lang="en-GB" sz="1300" kern="1200" dirty="0"/>
        </a:p>
      </dsp:txBody>
      <dsp:txXfrm>
        <a:off x="6558658" y="2952986"/>
        <a:ext cx="1429677" cy="887684"/>
      </dsp:txXfrm>
    </dsp:sp>
    <dsp:sp modelId="{19CB68C8-220D-46DC-B9B8-FF4B3F32E7E4}">
      <dsp:nvSpPr>
        <dsp:cNvPr id="0" name=""/>
        <dsp:cNvSpPr/>
      </dsp:nvSpPr>
      <dsp:spPr>
        <a:xfrm>
          <a:off x="5483507" y="412568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48C574-D889-4A9A-B102-24288EE9F63B}">
      <dsp:nvSpPr>
        <dsp:cNvPr id="0" name=""/>
        <dsp:cNvSpPr/>
      </dsp:nvSpPr>
      <dsp:spPr>
        <a:xfrm>
          <a:off x="5648497" y="428242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 magnet cryostats</a:t>
          </a:r>
          <a:endParaRPr lang="en-GB" sz="1300" kern="1200" dirty="0"/>
        </a:p>
      </dsp:txBody>
      <dsp:txXfrm>
        <a:off x="5676114" y="4310040"/>
        <a:ext cx="1429677" cy="887684"/>
      </dsp:txXfrm>
    </dsp:sp>
    <dsp:sp modelId="{5C73B2C8-2603-4E68-9D1B-5729C80DA6C3}">
      <dsp:nvSpPr>
        <dsp:cNvPr id="0" name=""/>
        <dsp:cNvSpPr/>
      </dsp:nvSpPr>
      <dsp:spPr>
        <a:xfrm>
          <a:off x="7298398" y="412568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63EC5F-92B9-4AA3-8896-722455B2C765}">
      <dsp:nvSpPr>
        <dsp:cNvPr id="0" name=""/>
        <dsp:cNvSpPr/>
      </dsp:nvSpPr>
      <dsp:spPr>
        <a:xfrm>
          <a:off x="7463388" y="428242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SRF cavities cryomodules</a:t>
          </a:r>
          <a:endParaRPr lang="en-GB" sz="1300" kern="1200" dirty="0"/>
        </a:p>
      </dsp:txBody>
      <dsp:txXfrm>
        <a:off x="7491005" y="4310040"/>
        <a:ext cx="1429677" cy="887684"/>
      </dsp:txXfrm>
    </dsp:sp>
    <dsp:sp modelId="{50CCDCA8-0254-41EB-B6E3-3CACB2FCBFC0}">
      <dsp:nvSpPr>
        <dsp:cNvPr id="0" name=""/>
        <dsp:cNvSpPr/>
      </dsp:nvSpPr>
      <dsp:spPr>
        <a:xfrm>
          <a:off x="6802863" y="139369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F4F1AD-E6D8-4CF8-9DD5-28E91025605C}">
      <dsp:nvSpPr>
        <dsp:cNvPr id="0" name=""/>
        <dsp:cNvSpPr/>
      </dsp:nvSpPr>
      <dsp:spPr>
        <a:xfrm>
          <a:off x="6967854" y="155043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Transfer Lines</a:t>
          </a:r>
          <a:endParaRPr lang="en-GB" sz="1300" kern="1200" dirty="0"/>
        </a:p>
      </dsp:txBody>
      <dsp:txXfrm>
        <a:off x="6995471" y="1578050"/>
        <a:ext cx="1429677" cy="887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0.8157</cdr:x>
      <cdr:y>0.27481</cdr:y>
    </cdr:from>
    <cdr:to>
      <cdr:x>1</cdr:x>
      <cdr:y>0.34803</cdr:y>
    </cdr:to>
    <cdr:sp macro="" textlink="">
      <cdr:nvSpPr>
        <cdr:cNvPr id="4098" name="Text 2">
          <a:extLst xmlns:a="http://schemas.openxmlformats.org/drawingml/2006/main">
            <a:ext uri="{FF2B5EF4-FFF2-40B4-BE49-F238E27FC236}">
              <a16:creationId xmlns:a16="http://schemas.microsoft.com/office/drawing/2014/main" id="{38DBC2F5-FC25-4D55-BAC3-CAE99F57C4D2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84117" y="717776"/>
          <a:ext cx="400235" cy="1903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900" b="0" i="0" u="none" strike="noStrike" baseline="0">
              <a:solidFill>
                <a:srgbClr val="FF0000"/>
              </a:solidFill>
              <a:latin typeface="Times New Roman"/>
              <a:cs typeface="Times New Roman"/>
            </a:rPr>
            <a:t>Vf=0,7</a:t>
          </a:r>
        </a:p>
      </cdr:txBody>
    </cdr:sp>
  </cdr:relSizeAnchor>
  <cdr:relSizeAnchor xmlns:cdr="http://schemas.openxmlformats.org/drawingml/2006/chartDrawing">
    <cdr:from>
      <cdr:x>0.8157</cdr:x>
      <cdr:y>0.34417</cdr:y>
    </cdr:from>
    <cdr:to>
      <cdr:x>1</cdr:x>
      <cdr:y>0.41739</cdr:y>
    </cdr:to>
    <cdr:sp macro="" textlink="">
      <cdr:nvSpPr>
        <cdr:cNvPr id="4099" name="Text 3">
          <a:extLst xmlns:a="http://schemas.openxmlformats.org/drawingml/2006/main">
            <a:ext uri="{FF2B5EF4-FFF2-40B4-BE49-F238E27FC236}">
              <a16:creationId xmlns:a16="http://schemas.microsoft.com/office/drawing/2014/main" id="{BB578A3D-766C-4AC1-AED0-18D3A346F800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93980" y="898142"/>
          <a:ext cx="400236" cy="190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900" b="0" i="0" u="none" strike="noStrike" baseline="0">
              <a:solidFill>
                <a:srgbClr val="00FF00"/>
              </a:solidFill>
              <a:latin typeface="Times New Roman"/>
              <a:cs typeface="Times New Roman"/>
            </a:rPr>
            <a:t>Vf=0,6</a:t>
          </a:r>
        </a:p>
      </cdr:txBody>
    </cdr:sp>
  </cdr:relSizeAnchor>
  <cdr:relSizeAnchor xmlns:cdr="http://schemas.openxmlformats.org/drawingml/2006/chartDrawing">
    <cdr:from>
      <cdr:x>0.67891</cdr:x>
      <cdr:y>0.42852</cdr:y>
    </cdr:from>
    <cdr:to>
      <cdr:x>0.85605</cdr:x>
      <cdr:y>0.50573</cdr:y>
    </cdr:to>
    <cdr:sp macro="" textlink="">
      <cdr:nvSpPr>
        <cdr:cNvPr id="4100" name="Text 4">
          <a:extLst xmlns:a="http://schemas.openxmlformats.org/drawingml/2006/main">
            <a:ext uri="{FF2B5EF4-FFF2-40B4-BE49-F238E27FC236}">
              <a16:creationId xmlns:a16="http://schemas.microsoft.com/office/drawing/2014/main" id="{D011B0A7-82E4-440C-9191-365DC7A462D5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63514" y="1110200"/>
          <a:ext cx="460127" cy="2000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1000" b="1" i="0" u="none" strike="noStrike" baseline="0" dirty="0" err="1">
              <a:solidFill>
                <a:srgbClr val="000000"/>
              </a:solidFill>
              <a:latin typeface="Times New Roman"/>
              <a:cs typeface="Times New Roman"/>
            </a:rPr>
            <a:t>Transv</a:t>
          </a:r>
          <a:r>
            <a:rPr lang="fr-FR" sz="10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.</a:t>
          </a:r>
        </a:p>
      </cdr:txBody>
    </cdr:sp>
  </cdr:relSizeAnchor>
  <cdr:relSizeAnchor xmlns:cdr="http://schemas.openxmlformats.org/drawingml/2006/chartDrawing">
    <cdr:from>
      <cdr:x>0.65935</cdr:x>
      <cdr:y>0.29813</cdr:y>
    </cdr:from>
    <cdr:to>
      <cdr:x>0.79514</cdr:x>
      <cdr:y>0.37535</cdr:y>
    </cdr:to>
    <cdr:sp macro="" textlink="">
      <cdr:nvSpPr>
        <cdr:cNvPr id="4101" name="Text 5">
          <a:extLst xmlns:a="http://schemas.openxmlformats.org/drawingml/2006/main">
            <a:ext uri="{FF2B5EF4-FFF2-40B4-BE49-F238E27FC236}">
              <a16:creationId xmlns:a16="http://schemas.microsoft.com/office/drawing/2014/main" id="{89C26B25-40F5-498E-8994-82577B6BA6A5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12712" y="772401"/>
          <a:ext cx="352725" cy="2000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10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Long.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0.69423</cdr:x>
      <cdr:y>0.59793</cdr:y>
    </cdr:from>
    <cdr:to>
      <cdr:x>0.8589</cdr:x>
      <cdr:y>0.66721</cdr:y>
    </cdr:to>
    <cdr:sp macro="" textlink="">
      <cdr:nvSpPr>
        <cdr:cNvPr id="5121" name="Text 1">
          <a:extLst xmlns:a="http://schemas.openxmlformats.org/drawingml/2006/main">
            <a:ext uri="{FF2B5EF4-FFF2-40B4-BE49-F238E27FC236}">
              <a16:creationId xmlns:a16="http://schemas.microsoft.com/office/drawing/2014/main" id="{0FB5569B-4DFD-4185-BC81-E3AC686ABA71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60561" y="1543409"/>
          <a:ext cx="370166" cy="1788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900" b="1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matrix</a:t>
          </a:r>
        </a:p>
      </cdr:txBody>
    </cdr:sp>
  </cdr:relSizeAnchor>
  <cdr:relSizeAnchor xmlns:cdr="http://schemas.openxmlformats.org/drawingml/2006/chartDrawing">
    <cdr:from>
      <cdr:x>0.71694</cdr:x>
      <cdr:y>0.19152</cdr:y>
    </cdr:from>
    <cdr:to>
      <cdr:x>0.85606</cdr:x>
      <cdr:y>0.26497</cdr:y>
    </cdr:to>
    <cdr:sp macro="" textlink="">
      <cdr:nvSpPr>
        <cdr:cNvPr id="5122" name="Text 2">
          <a:extLst xmlns:a="http://schemas.openxmlformats.org/drawingml/2006/main">
            <a:ext uri="{FF2B5EF4-FFF2-40B4-BE49-F238E27FC236}">
              <a16:creationId xmlns:a16="http://schemas.microsoft.com/office/drawing/2014/main" id="{6E83F55A-AE4E-4BD2-9856-89CBFCF01CA8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21620" y="499375"/>
          <a:ext cx="314056" cy="1902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900" b="1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fibre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709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360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273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246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446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3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" y="744538"/>
            <a:ext cx="6607175" cy="3717925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370" y="4709441"/>
            <a:ext cx="5398138" cy="44603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FFB5-6E4F-4C0F-92B8-685FFA8CD903}" type="slidenum">
              <a:rPr lang="en-GB" smtClean="0"/>
              <a:pPr/>
              <a:t>60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189DE5-000F-4C22-91AC-EEEEF913E415}" type="slidenum">
              <a:rPr lang="en-US" smtClean="0"/>
              <a:pPr>
                <a:defRPr/>
              </a:pPr>
              <a:t>108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4764-44B2-405E-B64F-E695CFF33A31}" type="datetime1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AE4F-735A-40DB-B9CE-756B8F94118D}" type="datetime1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2C4C-E847-4DF7-A48E-DE65BAF936F6}" type="datetime1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6"/>
          <p:cNvSpPr>
            <a:spLocks noGrp="1"/>
          </p:cNvSpPr>
          <p:nvPr>
            <p:ph type="title"/>
          </p:nvPr>
        </p:nvSpPr>
        <p:spPr>
          <a:xfrm>
            <a:off x="331434" y="34933"/>
            <a:ext cx="11517297" cy="45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err="1"/>
              <a:t>Cliquez</a:t>
            </a:r>
            <a:r>
              <a:rPr lang="en-GB" noProof="0" dirty="0"/>
              <a:t> pour modifier le style du titre</a:t>
            </a:r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8" y="6245225"/>
            <a:ext cx="1142364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 i="1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0"/>
          </p:nvPr>
        </p:nvSpPr>
        <p:spPr>
          <a:xfrm>
            <a:off x="331434" y="532661"/>
            <a:ext cx="11504967" cy="5637321"/>
          </a:xfrm>
        </p:spPr>
        <p:txBody>
          <a:bodyPr/>
          <a:lstStyle/>
          <a:p>
            <a:pPr lvl="0"/>
            <a:r>
              <a:rPr lang="en-GB" noProof="0" dirty="0" err="1"/>
              <a:t>Cliquez</a:t>
            </a:r>
            <a:r>
              <a:rPr lang="en-GB" noProof="0" dirty="0"/>
              <a:t> pour 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77815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260351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4" y="981075"/>
            <a:ext cx="5706533" cy="5616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4167" y="981075"/>
            <a:ext cx="5708651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4167" y="3865564"/>
            <a:ext cx="5708651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C3D5507E-9179-4764-8CAB-AF21D8A6BD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5984" y="6619875"/>
            <a:ext cx="121560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dirty="0" smtClean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algn="r">
              <a:defRPr/>
            </a:pPr>
            <a:fld id="{C93808B4-7762-4664-9042-44C85FDF1AAF}" type="datetime1">
              <a:rPr lang="en-GB" smtClean="0"/>
              <a:t>15/11/2024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604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44625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4434" y="981075"/>
            <a:ext cx="5706533" cy="5616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4167" y="981075"/>
            <a:ext cx="5708651" cy="5616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24AB8D82-BCA7-4439-A579-859BD4539A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5984" y="6619875"/>
            <a:ext cx="121560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dirty="0" smtClean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algn="r">
              <a:defRPr/>
            </a:pPr>
            <a:fld id="{CE02641A-D44E-439C-9D2C-A3D5A1E82041}" type="datetime1">
              <a:rPr lang="en-GB" smtClean="0"/>
              <a:t>15/11/2024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238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4433" y="260351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4434" y="981075"/>
            <a:ext cx="5706533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4167" y="981075"/>
            <a:ext cx="5708651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4434" y="3865564"/>
            <a:ext cx="5706533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4167" y="3865564"/>
            <a:ext cx="5708651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CF912D4-63F9-4901-AAB5-E9F320D12A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5984" y="6619875"/>
            <a:ext cx="121560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dirty="0" smtClean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algn="r">
              <a:defRPr/>
            </a:pPr>
            <a:fld id="{FA4D8E30-AFB0-498A-BA9A-7603C31EB3EA}" type="datetime1">
              <a:rPr lang="en-GB" smtClean="0"/>
              <a:t>15/11/2024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692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260351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4434" y="981075"/>
            <a:ext cx="5706533" cy="5616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4167" y="981075"/>
            <a:ext cx="5708651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4167" y="3865564"/>
            <a:ext cx="5708651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34E63-85DB-4784-8589-5AF1DA648017}" type="datetime1">
              <a:rPr lang="en-GB" smtClean="0"/>
              <a:t>15/11/2024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909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3C923-EF50-4487-83C2-2DE95E3BB7C7}" type="datetime1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2C39-AABC-4B45-8C61-0F5378E9CFB9}" type="datetime1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1E89-F4E7-44C5-8DA6-7F2099DE9A0B}" type="datetime1">
              <a:rPr lang="en-GB" smtClean="0"/>
              <a:t>15/11/2024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75268-A06F-469F-AA27-884864C60337}" type="datetime1">
              <a:rPr lang="en-GB" smtClean="0"/>
              <a:t>15/11/2024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B4E9E-C85E-4E4C-A02C-39106D2668AC}" type="datetime1">
              <a:rPr lang="en-GB" smtClean="0"/>
              <a:t>15/11/2024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E77C-6714-435B-BBB0-4781E05870A4}" type="datetime1">
              <a:rPr lang="en-GB" smtClean="0"/>
              <a:t>15/11/2024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5B4-5C26-4FA2-9CEF-E3C3CFC23C4F}" type="datetime1">
              <a:rPr lang="en-GB" smtClean="0"/>
              <a:t>15/11/2024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C932-3875-4D68-9211-6689F98363B9}" type="datetime1">
              <a:rPr lang="en-GB" smtClean="0"/>
              <a:t>15/11/2024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08B82-8A06-4A3C-B508-3176351916C4}" type="datetime1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9.jpe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9.jpeg"/><Relationship Id="rId4" Type="http://schemas.openxmlformats.org/officeDocument/2006/relationships/image" Target="../media/image228.jpe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wmf"/><Relationship Id="rId7" Type="http://schemas.openxmlformats.org/officeDocument/2006/relationships/image" Target="../media/image232.emf"/><Relationship Id="rId2" Type="http://schemas.openxmlformats.org/officeDocument/2006/relationships/oleObject" Target="../embeddings/oleObject7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7.bin"/><Relationship Id="rId5" Type="http://schemas.openxmlformats.org/officeDocument/2006/relationships/image" Target="../media/image231.wmf"/><Relationship Id="rId4" Type="http://schemas.openxmlformats.org/officeDocument/2006/relationships/oleObject" Target="../embeddings/oleObject76.bin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3.png"/><Relationship Id="rId3" Type="http://schemas.openxmlformats.org/officeDocument/2006/relationships/image" Target="../media/image167.wmf"/><Relationship Id="rId7" Type="http://schemas.openxmlformats.org/officeDocument/2006/relationships/image" Target="../media/image93.png"/><Relationship Id="rId2" Type="http://schemas.openxmlformats.org/officeDocument/2006/relationships/oleObject" Target="../embeddings/oleObject7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0.bin"/><Relationship Id="rId5" Type="http://schemas.openxmlformats.org/officeDocument/2006/relationships/image" Target="../media/image168.emf"/><Relationship Id="rId4" Type="http://schemas.openxmlformats.org/officeDocument/2006/relationships/oleObject" Target="../embeddings/oleObject79.bin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6.png"/><Relationship Id="rId3" Type="http://schemas.openxmlformats.org/officeDocument/2006/relationships/image" Target="../media/image182.png"/><Relationship Id="rId7" Type="http://schemas.openxmlformats.org/officeDocument/2006/relationships/image" Target="../media/image185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4.wmf"/><Relationship Id="rId5" Type="http://schemas.openxmlformats.org/officeDocument/2006/relationships/oleObject" Target="../embeddings/oleObject81.bin"/><Relationship Id="rId4" Type="http://schemas.openxmlformats.org/officeDocument/2006/relationships/image" Target="../media/image183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png"/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7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5.png"/><Relationship Id="rId3" Type="http://schemas.openxmlformats.org/officeDocument/2006/relationships/image" Target="../media/image239.jpeg"/><Relationship Id="rId7" Type="http://schemas.openxmlformats.org/officeDocument/2006/relationships/image" Target="../media/image244.png"/><Relationship Id="rId2" Type="http://schemas.openxmlformats.org/officeDocument/2006/relationships/image" Target="../media/image2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3.png"/><Relationship Id="rId5" Type="http://schemas.openxmlformats.org/officeDocument/2006/relationships/image" Target="../media/image242.png"/><Relationship Id="rId4" Type="http://schemas.openxmlformats.org/officeDocument/2006/relationships/image" Target="../media/image241.png"/><Relationship Id="rId9" Type="http://schemas.openxmlformats.org/officeDocument/2006/relationships/image" Target="../media/image246.png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jpeg"/><Relationship Id="rId7" Type="http://schemas.openxmlformats.org/officeDocument/2006/relationships/image" Target="../media/image25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1.jpeg"/><Relationship Id="rId5" Type="http://schemas.openxmlformats.org/officeDocument/2006/relationships/image" Target="../media/image250.jpeg"/><Relationship Id="rId4" Type="http://schemas.openxmlformats.org/officeDocument/2006/relationships/image" Target="../media/image249.jpe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hyperlink" Target="mailto:Andre.Henriques@cern.ch" TargetMode="Externa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3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5.png"/><Relationship Id="rId2" Type="http://schemas.openxmlformats.org/officeDocument/2006/relationships/image" Target="../media/image25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56.jpeg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cid:image001.png@01D17BBA.76AC1E60" TargetMode="External"/><Relationship Id="rId13" Type="http://schemas.openxmlformats.org/officeDocument/2006/relationships/image" Target="../media/image269.jpeg"/><Relationship Id="rId3" Type="http://schemas.openxmlformats.org/officeDocument/2006/relationships/image" Target="../media/image258.png"/><Relationship Id="rId7" Type="http://schemas.openxmlformats.org/officeDocument/2006/relationships/image" Target="../media/image264.png"/><Relationship Id="rId12" Type="http://schemas.openxmlformats.org/officeDocument/2006/relationships/image" Target="../media/image268.jpeg"/><Relationship Id="rId2" Type="http://schemas.openxmlformats.org/officeDocument/2006/relationships/image" Target="../media/image257.jpeg"/><Relationship Id="rId1" Type="http://schemas.openxmlformats.org/officeDocument/2006/relationships/slideLayout" Target="../slideLayouts/slideLayout2.xml"/><Relationship Id="rId6" Type="http://schemas.openxmlformats.org/officeDocument/2006/relationships/image" Target="cid:image004.png@01D17BBA.FF5E5200" TargetMode="External"/><Relationship Id="rId11" Type="http://schemas.openxmlformats.org/officeDocument/2006/relationships/image" Target="../media/image267.jpeg"/><Relationship Id="rId5" Type="http://schemas.openxmlformats.org/officeDocument/2006/relationships/image" Target="../media/image262.png"/><Relationship Id="rId15" Type="http://schemas.openxmlformats.org/officeDocument/2006/relationships/image" Target="../media/image270.jpeg"/><Relationship Id="rId10" Type="http://schemas.openxmlformats.org/officeDocument/2006/relationships/image" Target="../media/image266.jpeg"/><Relationship Id="rId4" Type="http://schemas.openxmlformats.org/officeDocument/2006/relationships/image" Target="../media/image259.jpeg"/><Relationship Id="rId9" Type="http://schemas.openxmlformats.org/officeDocument/2006/relationships/image" Target="../media/image265.jpeg"/><Relationship Id="rId14" Type="http://schemas.openxmlformats.org/officeDocument/2006/relationships/image" Target="cid:image004.jpg@01D18C25.F9351820" TargetMode="Externa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yogenics.nist.gov/MPropsMAY/material%20properties.htm" TargetMode="Externa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1.jpe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13" Type="http://schemas.openxmlformats.org/officeDocument/2006/relationships/image" Target="../media/image277.wmf"/><Relationship Id="rId18" Type="http://schemas.openxmlformats.org/officeDocument/2006/relationships/oleObject" Target="../embeddings/oleObject90.bin"/><Relationship Id="rId3" Type="http://schemas.openxmlformats.org/officeDocument/2006/relationships/image" Target="../media/image272.wmf"/><Relationship Id="rId21" Type="http://schemas.openxmlformats.org/officeDocument/2006/relationships/image" Target="../media/image282.emf"/><Relationship Id="rId7" Type="http://schemas.openxmlformats.org/officeDocument/2006/relationships/image" Target="../media/image274.wmf"/><Relationship Id="rId12" Type="http://schemas.openxmlformats.org/officeDocument/2006/relationships/oleObject" Target="../embeddings/oleObject87.bin"/><Relationship Id="rId17" Type="http://schemas.openxmlformats.org/officeDocument/2006/relationships/image" Target="../media/image279.wmf"/><Relationship Id="rId2" Type="http://schemas.openxmlformats.org/officeDocument/2006/relationships/oleObject" Target="../embeddings/oleObject82.bin"/><Relationship Id="rId16" Type="http://schemas.openxmlformats.org/officeDocument/2006/relationships/oleObject" Target="../embeddings/oleObject89.bin"/><Relationship Id="rId20" Type="http://schemas.openxmlformats.org/officeDocument/2006/relationships/image" Target="../media/image281.emf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276.wmf"/><Relationship Id="rId5" Type="http://schemas.openxmlformats.org/officeDocument/2006/relationships/image" Target="../media/image273.wmf"/><Relationship Id="rId15" Type="http://schemas.openxmlformats.org/officeDocument/2006/relationships/image" Target="../media/image278.wmf"/><Relationship Id="rId10" Type="http://schemas.openxmlformats.org/officeDocument/2006/relationships/oleObject" Target="../embeddings/oleObject86.bin"/><Relationship Id="rId19" Type="http://schemas.openxmlformats.org/officeDocument/2006/relationships/image" Target="../media/image280.wmf"/><Relationship Id="rId4" Type="http://schemas.openxmlformats.org/officeDocument/2006/relationships/oleObject" Target="../embeddings/oleObject83.bin"/><Relationship Id="rId9" Type="http://schemas.openxmlformats.org/officeDocument/2006/relationships/image" Target="../media/image275.wmf"/><Relationship Id="rId14" Type="http://schemas.openxmlformats.org/officeDocument/2006/relationships/oleObject" Target="../embeddings/oleObject88.bin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3.emf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0.png"/><Relationship Id="rId3" Type="http://schemas.openxmlformats.org/officeDocument/2006/relationships/image" Target="../media/image630.png"/><Relationship Id="rId7" Type="http://schemas.openxmlformats.org/officeDocument/2006/relationships/image" Target="../media/image6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4.wmf"/><Relationship Id="rId11" Type="http://schemas.openxmlformats.org/officeDocument/2006/relationships/image" Target="../media/image700.png"/><Relationship Id="rId5" Type="http://schemas.openxmlformats.org/officeDocument/2006/relationships/oleObject" Target="../embeddings/oleObject91.bin"/><Relationship Id="rId10" Type="http://schemas.openxmlformats.org/officeDocument/2006/relationships/image" Target="../media/image680.png"/><Relationship Id="rId4" Type="http://schemas.openxmlformats.org/officeDocument/2006/relationships/image" Target="../media/image640.png"/><Relationship Id="rId9" Type="http://schemas.openxmlformats.org/officeDocument/2006/relationships/image" Target="../media/image650.png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13" Type="http://schemas.openxmlformats.org/officeDocument/2006/relationships/image" Target="../media/image277.wmf"/><Relationship Id="rId18" Type="http://schemas.openxmlformats.org/officeDocument/2006/relationships/oleObject" Target="../embeddings/oleObject90.bin"/><Relationship Id="rId3" Type="http://schemas.openxmlformats.org/officeDocument/2006/relationships/image" Target="../media/image272.wmf"/><Relationship Id="rId21" Type="http://schemas.openxmlformats.org/officeDocument/2006/relationships/image" Target="../media/image282.emf"/><Relationship Id="rId7" Type="http://schemas.openxmlformats.org/officeDocument/2006/relationships/image" Target="../media/image274.wmf"/><Relationship Id="rId12" Type="http://schemas.openxmlformats.org/officeDocument/2006/relationships/oleObject" Target="../embeddings/oleObject87.bin"/><Relationship Id="rId17" Type="http://schemas.openxmlformats.org/officeDocument/2006/relationships/image" Target="../media/image279.wmf"/><Relationship Id="rId2" Type="http://schemas.openxmlformats.org/officeDocument/2006/relationships/oleObject" Target="../embeddings/oleObject82.bin"/><Relationship Id="rId16" Type="http://schemas.openxmlformats.org/officeDocument/2006/relationships/oleObject" Target="../embeddings/oleObject89.bin"/><Relationship Id="rId20" Type="http://schemas.openxmlformats.org/officeDocument/2006/relationships/image" Target="../media/image281.emf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276.wmf"/><Relationship Id="rId5" Type="http://schemas.openxmlformats.org/officeDocument/2006/relationships/image" Target="../media/image273.wmf"/><Relationship Id="rId15" Type="http://schemas.openxmlformats.org/officeDocument/2006/relationships/image" Target="../media/image278.wmf"/><Relationship Id="rId10" Type="http://schemas.openxmlformats.org/officeDocument/2006/relationships/oleObject" Target="../embeddings/oleObject86.bin"/><Relationship Id="rId19" Type="http://schemas.openxmlformats.org/officeDocument/2006/relationships/image" Target="../media/image280.wmf"/><Relationship Id="rId4" Type="http://schemas.openxmlformats.org/officeDocument/2006/relationships/oleObject" Target="../embeddings/oleObject83.bin"/><Relationship Id="rId9" Type="http://schemas.openxmlformats.org/officeDocument/2006/relationships/image" Target="../media/image275.wmf"/><Relationship Id="rId14" Type="http://schemas.openxmlformats.org/officeDocument/2006/relationships/oleObject" Target="../embeddings/oleObject88.bin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wmf"/><Relationship Id="rId7" Type="http://schemas.openxmlformats.org/officeDocument/2006/relationships/image" Target="../media/image285.wmf"/><Relationship Id="rId2" Type="http://schemas.openxmlformats.org/officeDocument/2006/relationships/oleObject" Target="../embeddings/oleObject58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93.bin"/><Relationship Id="rId11" Type="http://schemas.openxmlformats.org/officeDocument/2006/relationships/image" Target="../media/image211.wmf"/><Relationship Id="rId5" Type="http://schemas.openxmlformats.org/officeDocument/2006/relationships/image" Target="../media/image208.wmf"/><Relationship Id="rId10" Type="http://schemas.openxmlformats.org/officeDocument/2006/relationships/oleObject" Target="../embeddings/oleObject60.bin"/><Relationship Id="rId4" Type="http://schemas.openxmlformats.org/officeDocument/2006/relationships/oleObject" Target="../embeddings/oleObject92.bin"/><Relationship Id="rId9" Type="http://schemas.openxmlformats.org/officeDocument/2006/relationships/image" Target="../media/image1280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6.png"/><Relationship Id="rId4" Type="http://schemas.openxmlformats.org/officeDocument/2006/relationships/image" Target="../media/image209.png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image" Target="../media/image1690.png"/><Relationship Id="rId7" Type="http://schemas.openxmlformats.org/officeDocument/2006/relationships/image" Target="../media/image203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206.png"/><Relationship Id="rId5" Type="http://schemas.openxmlformats.org/officeDocument/2006/relationships/image" Target="../media/image202.wmf"/><Relationship Id="rId10" Type="http://schemas.openxmlformats.org/officeDocument/2006/relationships/image" Target="../media/image205.png"/><Relationship Id="rId4" Type="http://schemas.openxmlformats.org/officeDocument/2006/relationships/oleObject" Target="../embeddings/oleObject55.bin"/><Relationship Id="rId9" Type="http://schemas.openxmlformats.org/officeDocument/2006/relationships/image" Target="../media/image204.wmf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8.jpg"/><Relationship Id="rId2" Type="http://schemas.openxmlformats.org/officeDocument/2006/relationships/image" Target="../media/image287.jp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9.png"/><Relationship Id="rId2" Type="http://schemas.openxmlformats.org/officeDocument/2006/relationships/image" Target="../media/image2420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2" Type="http://schemas.openxmlformats.org/officeDocument/2006/relationships/image" Target="../media/image29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1.pn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3.jpeg"/><Relationship Id="rId2" Type="http://schemas.openxmlformats.org/officeDocument/2006/relationships/image" Target="../media/image29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w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451.png"/><Relationship Id="rId4" Type="http://schemas.openxmlformats.org/officeDocument/2006/relationships/image" Target="../media/image3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7" Type="http://schemas.openxmlformats.org/officeDocument/2006/relationships/image" Target="../media/image4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0.png"/><Relationship Id="rId5" Type="http://schemas.openxmlformats.org/officeDocument/2006/relationships/image" Target="NULL"/><Relationship Id="rId4" Type="http://schemas.openxmlformats.org/officeDocument/2006/relationships/image" Target="../media/image4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emf"/><Relationship Id="rId4" Type="http://schemas.openxmlformats.org/officeDocument/2006/relationships/package" Target="../embeddings/Microsoft_Excel_Worksheet.xlsx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microsoft.com/office/2007/relationships/hdphoto" Target="../media/hdphoto1.wdp"/><Relationship Id="rId7" Type="http://schemas.openxmlformats.org/officeDocument/2006/relationships/image" Target="../media/image5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2.jp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4.jpeg"/><Relationship Id="rId4" Type="http://schemas.openxmlformats.org/officeDocument/2006/relationships/image" Target="../media/image50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7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66.png"/><Relationship Id="rId2" Type="http://schemas.openxmlformats.org/officeDocument/2006/relationships/image" Target="../media/image263.png"/><Relationship Id="rId1" Type="http://schemas.openxmlformats.org/officeDocument/2006/relationships/slideLayout" Target="../slideLayouts/slideLayout6.xml"/><Relationship Id="rId10" Type="http://schemas.openxmlformats.org/officeDocument/2006/relationships/image" Target="../media/image261.png"/><Relationship Id="rId4" Type="http://schemas.openxmlformats.org/officeDocument/2006/relationships/image" Target="../media/image87.wmf"/><Relationship Id="rId9" Type="http://schemas.openxmlformats.org/officeDocument/2006/relationships/image" Target="../media/image26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0.png"/><Relationship Id="rId10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8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0.em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13" Type="http://schemas.openxmlformats.org/officeDocument/2006/relationships/image" Target="../media/image330.png"/><Relationship Id="rId3" Type="http://schemas.openxmlformats.org/officeDocument/2006/relationships/image" Target="../media/image270.png"/><Relationship Id="rId7" Type="http://schemas.openxmlformats.org/officeDocument/2006/relationships/image" Target="../media/image250.png"/><Relationship Id="rId12" Type="http://schemas.openxmlformats.org/officeDocument/2006/relationships/image" Target="../media/image320.pn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40.png"/><Relationship Id="rId11" Type="http://schemas.openxmlformats.org/officeDocument/2006/relationships/image" Target="../media/image3100.png"/><Relationship Id="rId5" Type="http://schemas.openxmlformats.org/officeDocument/2006/relationships/image" Target="../media/image2900.png"/><Relationship Id="rId10" Type="http://schemas.openxmlformats.org/officeDocument/2006/relationships/image" Target="../media/image2800.png"/><Relationship Id="rId4" Type="http://schemas.openxmlformats.org/officeDocument/2006/relationships/image" Target="../media/image230.png"/><Relationship Id="rId9" Type="http://schemas.openxmlformats.org/officeDocument/2006/relationships/image" Target="../media/image3000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641.png"/><Relationship Id="rId3" Type="http://schemas.openxmlformats.org/officeDocument/2006/relationships/image" Target="../media/image122.jpeg"/><Relationship Id="rId7" Type="http://schemas.openxmlformats.org/officeDocument/2006/relationships/image" Target="../media/image124.wmf"/><Relationship Id="rId12" Type="http://schemas.openxmlformats.org/officeDocument/2006/relationships/image" Target="../media/image127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26.wmf"/><Relationship Id="rId5" Type="http://schemas.openxmlformats.org/officeDocument/2006/relationships/image" Target="../media/image123.jpeg"/><Relationship Id="rId10" Type="http://schemas.openxmlformats.org/officeDocument/2006/relationships/oleObject" Target="../embeddings/oleObject8.bin"/><Relationship Id="rId4" Type="http://schemas.openxmlformats.org/officeDocument/2006/relationships/image" Target="../media/image581.png"/><Relationship Id="rId9" Type="http://schemas.openxmlformats.org/officeDocument/2006/relationships/image" Target="../media/image125.w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wmf"/><Relationship Id="rId13" Type="http://schemas.openxmlformats.org/officeDocument/2006/relationships/oleObject" Target="../embeddings/oleObject13.bin"/><Relationship Id="rId3" Type="http://schemas.openxmlformats.org/officeDocument/2006/relationships/image" Target="../media/image131.wmf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35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11" Type="http://schemas.openxmlformats.org/officeDocument/2006/relationships/oleObject" Target="../embeddings/oleObject12.bin"/><Relationship Id="rId10" Type="http://schemas.openxmlformats.org/officeDocument/2006/relationships/image" Target="../media/image134.wmf"/><Relationship Id="rId4" Type="http://schemas.openxmlformats.org/officeDocument/2006/relationships/image" Target="../media/image132.jpeg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94.w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138.jpeg"/><Relationship Id="rId7" Type="http://schemas.openxmlformats.org/officeDocument/2006/relationships/image" Target="../media/image530.png"/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9.wmf"/><Relationship Id="rId10" Type="http://schemas.openxmlformats.org/officeDocument/2006/relationships/image" Target="../media/image840.pn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55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jpeg"/><Relationship Id="rId4" Type="http://schemas.openxmlformats.org/officeDocument/2006/relationships/oleObject" Target="../embeddings/oleObject17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7" Type="http://schemas.openxmlformats.org/officeDocument/2006/relationships/image" Target="../media/image145.jpe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jpeg"/><Relationship Id="rId5" Type="http://schemas.openxmlformats.org/officeDocument/2006/relationships/image" Target="../media/image143.jpeg"/><Relationship Id="rId4" Type="http://schemas.openxmlformats.org/officeDocument/2006/relationships/image" Target="../media/image14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jpeg"/><Relationship Id="rId5" Type="http://schemas.openxmlformats.org/officeDocument/2006/relationships/image" Target="../media/image152.jpeg"/><Relationship Id="rId10" Type="http://schemas.openxmlformats.org/officeDocument/2006/relationships/image" Target="../media/image157.png"/><Relationship Id="rId4" Type="http://schemas.openxmlformats.org/officeDocument/2006/relationships/image" Target="../media/image151.png"/><Relationship Id="rId9" Type="http://schemas.openxmlformats.org/officeDocument/2006/relationships/image" Target="../media/image156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158.wmf"/><Relationship Id="rId7" Type="http://schemas.openxmlformats.org/officeDocument/2006/relationships/image" Target="../media/image160.wmf"/><Relationship Id="rId12" Type="http://schemas.openxmlformats.org/officeDocument/2006/relationships/image" Target="../media/image162.jpeg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161.wmf"/><Relationship Id="rId5" Type="http://schemas.openxmlformats.org/officeDocument/2006/relationships/image" Target="../media/image159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134.wmf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66.jpeg"/><Relationship Id="rId2" Type="http://schemas.openxmlformats.org/officeDocument/2006/relationships/hyperlink" Target="https://trc.nist.gov/cryogenics/index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5.jpeg"/><Relationship Id="rId5" Type="http://schemas.openxmlformats.org/officeDocument/2006/relationships/image" Target="../media/image164.jpeg"/><Relationship Id="rId4" Type="http://schemas.openxmlformats.org/officeDocument/2006/relationships/chart" Target="../charts/char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9.png"/><Relationship Id="rId5" Type="http://schemas.openxmlformats.org/officeDocument/2006/relationships/image" Target="../media/image168.emf"/><Relationship Id="rId4" Type="http://schemas.openxmlformats.org/officeDocument/2006/relationships/oleObject" Target="../embeddings/oleObject24.bin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image" Target="../media/image170.wmf"/><Relationship Id="rId7" Type="http://schemas.openxmlformats.org/officeDocument/2006/relationships/image" Target="../media/image172.wmf"/><Relationship Id="rId12" Type="http://schemas.openxmlformats.org/officeDocument/2006/relationships/image" Target="../media/image175.jpeg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174.wmf"/><Relationship Id="rId5" Type="http://schemas.openxmlformats.org/officeDocument/2006/relationships/image" Target="../media/image171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173.wmf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181.wmf"/><Relationship Id="rId18" Type="http://schemas.openxmlformats.org/officeDocument/2006/relationships/oleObject" Target="../embeddings/oleObject38.bin"/><Relationship Id="rId3" Type="http://schemas.openxmlformats.org/officeDocument/2006/relationships/image" Target="../media/image176.wmf"/><Relationship Id="rId21" Type="http://schemas.openxmlformats.org/officeDocument/2006/relationships/image" Target="../media/image185.wmf"/><Relationship Id="rId7" Type="http://schemas.openxmlformats.org/officeDocument/2006/relationships/image" Target="../media/image178.wmf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183.wmf"/><Relationship Id="rId25" Type="http://schemas.openxmlformats.org/officeDocument/2006/relationships/image" Target="../media/image134.wmf"/><Relationship Id="rId2" Type="http://schemas.openxmlformats.org/officeDocument/2006/relationships/oleObject" Target="../embeddings/oleObject30.bin"/><Relationship Id="rId16" Type="http://schemas.openxmlformats.org/officeDocument/2006/relationships/oleObject" Target="../embeddings/oleObject37.bin"/><Relationship Id="rId20" Type="http://schemas.openxmlformats.org/officeDocument/2006/relationships/oleObject" Target="../embeddings/oleObject39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180.wmf"/><Relationship Id="rId24" Type="http://schemas.openxmlformats.org/officeDocument/2006/relationships/oleObject" Target="../embeddings/oleObject41.bin"/><Relationship Id="rId5" Type="http://schemas.openxmlformats.org/officeDocument/2006/relationships/image" Target="../media/image177.wmf"/><Relationship Id="rId15" Type="http://schemas.openxmlformats.org/officeDocument/2006/relationships/image" Target="../media/image182.wmf"/><Relationship Id="rId23" Type="http://schemas.openxmlformats.org/officeDocument/2006/relationships/image" Target="../media/image186.wmf"/><Relationship Id="rId10" Type="http://schemas.openxmlformats.org/officeDocument/2006/relationships/oleObject" Target="../embeddings/oleObject34.bin"/><Relationship Id="rId19" Type="http://schemas.openxmlformats.org/officeDocument/2006/relationships/image" Target="../media/image184.wmf"/><Relationship Id="rId4" Type="http://schemas.openxmlformats.org/officeDocument/2006/relationships/oleObject" Target="../embeddings/oleObject31.bin"/><Relationship Id="rId9" Type="http://schemas.openxmlformats.org/officeDocument/2006/relationships/image" Target="../media/image179.wmf"/><Relationship Id="rId14" Type="http://schemas.openxmlformats.org/officeDocument/2006/relationships/oleObject" Target="../embeddings/oleObject36.bin"/><Relationship Id="rId22" Type="http://schemas.openxmlformats.org/officeDocument/2006/relationships/oleObject" Target="../embeddings/oleObject40.bin"/><Relationship Id="rId27" Type="http://schemas.openxmlformats.org/officeDocument/2006/relationships/image" Target="../media/image1150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wmf"/><Relationship Id="rId2" Type="http://schemas.openxmlformats.org/officeDocument/2006/relationships/oleObject" Target="../embeddings/oleObject4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4.wmf"/><Relationship Id="rId4" Type="http://schemas.openxmlformats.org/officeDocument/2006/relationships/oleObject" Target="../embeddings/oleObject41.bin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8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image" Target="../media/image189.wmf"/><Relationship Id="rId7" Type="http://schemas.openxmlformats.org/officeDocument/2006/relationships/image" Target="../media/image191.wmf"/><Relationship Id="rId2" Type="http://schemas.openxmlformats.org/officeDocument/2006/relationships/oleObject" Target="../embeddings/oleObject43.bin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193.wmf"/><Relationship Id="rId5" Type="http://schemas.openxmlformats.org/officeDocument/2006/relationships/image" Target="../media/image190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19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199.wmf"/><Relationship Id="rId3" Type="http://schemas.openxmlformats.org/officeDocument/2006/relationships/image" Target="../media/image194.wmf"/><Relationship Id="rId7" Type="http://schemas.openxmlformats.org/officeDocument/2006/relationships/image" Target="../media/image196.wmf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1120.png"/><Relationship Id="rId2" Type="http://schemas.openxmlformats.org/officeDocument/2006/relationships/oleObject" Target="../embeddings/oleObject48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198.wmf"/><Relationship Id="rId5" Type="http://schemas.openxmlformats.org/officeDocument/2006/relationships/image" Target="../media/image195.wmf"/><Relationship Id="rId15" Type="http://schemas.openxmlformats.org/officeDocument/2006/relationships/image" Target="../media/image200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197.wmf"/><Relationship Id="rId14" Type="http://schemas.openxmlformats.org/officeDocument/2006/relationships/oleObject" Target="../embeddings/oleObject54.bin"/></Relationships>
</file>

<file path=ppt/slides/_rels/slide9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6.png"/><Relationship Id="rId3" Type="http://schemas.openxmlformats.org/officeDocument/2006/relationships/image" Target="../media/image1710.png"/><Relationship Id="rId12" Type="http://schemas.openxmlformats.org/officeDocument/2006/relationships/image" Target="../media/image175.png"/><Relationship Id="rId2" Type="http://schemas.openxmlformats.org/officeDocument/2006/relationships/image" Target="../media/image1700.png"/><Relationship Id="rId16" Type="http://schemas.openxmlformats.org/officeDocument/2006/relationships/image" Target="../media/image2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0.png"/><Relationship Id="rId11" Type="http://schemas.openxmlformats.org/officeDocument/2006/relationships/image" Target="../media/image174.png"/><Relationship Id="rId5" Type="http://schemas.openxmlformats.org/officeDocument/2006/relationships/image" Target="../media/image172.png"/><Relationship Id="rId15" Type="http://schemas.openxmlformats.org/officeDocument/2006/relationships/image" Target="../media/image1781.png"/><Relationship Id="rId10" Type="http://schemas.openxmlformats.org/officeDocument/2006/relationships/image" Target="../media/image1780.png"/><Relationship Id="rId4" Type="http://schemas.openxmlformats.org/officeDocument/2006/relationships/image" Target="../media/image1720.png"/><Relationship Id="rId14" Type="http://schemas.openxmlformats.org/officeDocument/2006/relationships/image" Target="../media/image177.png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3.wmf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206.png"/><Relationship Id="rId4" Type="http://schemas.openxmlformats.org/officeDocument/2006/relationships/image" Target="../media/image202.wmf"/><Relationship Id="rId9" Type="http://schemas.openxmlformats.org/officeDocument/2006/relationships/image" Target="../media/image205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207.wmf"/><Relationship Id="rId7" Type="http://schemas.openxmlformats.org/officeDocument/2006/relationships/image" Target="../media/image209.png"/><Relationship Id="rId2" Type="http://schemas.openxmlformats.org/officeDocument/2006/relationships/oleObject" Target="../embeddings/oleObject58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80.png"/><Relationship Id="rId11" Type="http://schemas.openxmlformats.org/officeDocument/2006/relationships/image" Target="../media/image1630.png"/><Relationship Id="rId5" Type="http://schemas.openxmlformats.org/officeDocument/2006/relationships/image" Target="../media/image208.wmf"/><Relationship Id="rId10" Type="http://schemas.openxmlformats.org/officeDocument/2006/relationships/image" Target="../media/image162.png"/><Relationship Id="rId4" Type="http://schemas.openxmlformats.org/officeDocument/2006/relationships/oleObject" Target="../embeddings/oleObject59.bin"/><Relationship Id="rId9" Type="http://schemas.openxmlformats.org/officeDocument/2006/relationships/image" Target="../media/image161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wmf"/><Relationship Id="rId2" Type="http://schemas.openxmlformats.org/officeDocument/2006/relationships/oleObject" Target="../embeddings/oleObject58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4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7" Type="http://schemas.openxmlformats.org/officeDocument/2006/relationships/image" Target="../media/image166.png"/><Relationship Id="rId2" Type="http://schemas.openxmlformats.org/officeDocument/2006/relationships/image" Target="../media/image16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1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211.wmf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1420.png"/><Relationship Id="rId18" Type="http://schemas.openxmlformats.org/officeDocument/2006/relationships/image" Target="../media/image217.wmf"/><Relationship Id="rId26" Type="http://schemas.openxmlformats.org/officeDocument/2006/relationships/oleObject" Target="../embeddings/oleObject71.bin"/><Relationship Id="rId3" Type="http://schemas.openxmlformats.org/officeDocument/2006/relationships/image" Target="../media/image211.wmf"/><Relationship Id="rId21" Type="http://schemas.openxmlformats.org/officeDocument/2006/relationships/image" Target="../media/image1370.png"/><Relationship Id="rId7" Type="http://schemas.openxmlformats.org/officeDocument/2006/relationships/image" Target="../media/image213.wmf"/><Relationship Id="rId17" Type="http://schemas.openxmlformats.org/officeDocument/2006/relationships/oleObject" Target="../embeddings/oleObject67.bin"/><Relationship Id="rId25" Type="http://schemas.openxmlformats.org/officeDocument/2006/relationships/image" Target="../media/image220.wmf"/><Relationship Id="rId2" Type="http://schemas.openxmlformats.org/officeDocument/2006/relationships/oleObject" Target="../embeddings/oleObject61.bin"/><Relationship Id="rId16" Type="http://schemas.openxmlformats.org/officeDocument/2006/relationships/image" Target="../media/image216.wmf"/><Relationship Id="rId20" Type="http://schemas.openxmlformats.org/officeDocument/2006/relationships/image" Target="../media/image218.wmf"/><Relationship Id="rId29" Type="http://schemas.openxmlformats.org/officeDocument/2006/relationships/image" Target="../media/image222.wmf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215.wmf"/><Relationship Id="rId24" Type="http://schemas.openxmlformats.org/officeDocument/2006/relationships/oleObject" Target="../embeddings/oleObject70.bin"/><Relationship Id="rId5" Type="http://schemas.openxmlformats.org/officeDocument/2006/relationships/image" Target="../media/image212.wmf"/><Relationship Id="rId15" Type="http://schemas.openxmlformats.org/officeDocument/2006/relationships/oleObject" Target="../embeddings/oleObject66.bin"/><Relationship Id="rId23" Type="http://schemas.openxmlformats.org/officeDocument/2006/relationships/image" Target="../media/image219.wmf"/><Relationship Id="rId28" Type="http://schemas.openxmlformats.org/officeDocument/2006/relationships/oleObject" Target="../embeddings/oleObject72.bin"/><Relationship Id="rId10" Type="http://schemas.openxmlformats.org/officeDocument/2006/relationships/oleObject" Target="../embeddings/oleObject65.bin"/><Relationship Id="rId19" Type="http://schemas.openxmlformats.org/officeDocument/2006/relationships/oleObject" Target="../embeddings/oleObject68.bin"/><Relationship Id="rId4" Type="http://schemas.openxmlformats.org/officeDocument/2006/relationships/oleObject" Target="../embeddings/oleObject62.bin"/><Relationship Id="rId9" Type="http://schemas.openxmlformats.org/officeDocument/2006/relationships/image" Target="../media/image214.wmf"/><Relationship Id="rId14" Type="http://schemas.openxmlformats.org/officeDocument/2006/relationships/image" Target="../media/image1360.png"/><Relationship Id="rId22" Type="http://schemas.openxmlformats.org/officeDocument/2006/relationships/oleObject" Target="../embeddings/oleObject69.bin"/><Relationship Id="rId27" Type="http://schemas.openxmlformats.org/officeDocument/2006/relationships/image" Target="../media/image221.wmf"/><Relationship Id="rId30" Type="http://schemas.openxmlformats.org/officeDocument/2006/relationships/image" Target="../media/image223.jpe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image" Target="../media/image2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6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225.wmf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061" y="1367639"/>
            <a:ext cx="10988459" cy="1655762"/>
          </a:xfrm>
        </p:spPr>
        <p:txBody>
          <a:bodyPr>
            <a:normAutofit fontScale="90000"/>
          </a:bodyPr>
          <a:lstStyle/>
          <a:p>
            <a:r>
              <a:rPr lang="en-US" dirty="0"/>
              <a:t>Helium Cryostats </a:t>
            </a:r>
            <a:br>
              <a:rPr lang="en-US" dirty="0"/>
            </a:br>
            <a:r>
              <a:rPr lang="en-US" dirty="0"/>
              <a:t>for Superconducting Devices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4DAF1-C175-453D-97C2-4ED689327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Vittorio Parma</a:t>
            </a:r>
          </a:p>
          <a:p>
            <a:r>
              <a:rPr lang="en-US" dirty="0"/>
              <a:t>CERN – SY/RF Group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Technical Training</a:t>
            </a:r>
            <a:r>
              <a:rPr lang="en-US" dirty="0"/>
              <a:t>: Cryostat Engineering for helium superconducting devices  </a:t>
            </a:r>
          </a:p>
          <a:p>
            <a:pPr algn="ctr"/>
            <a:r>
              <a:rPr lang="en-US" dirty="0"/>
              <a:t>CERN, 13-15 November 2024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5520B-A223-B0E9-A007-2D8D6D44D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B3EFE-A6A9-3C3F-C590-C8631D1E2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53704"/>
            <a:ext cx="11089460" cy="799041"/>
          </a:xfrm>
        </p:spPr>
        <p:txBody>
          <a:bodyPr/>
          <a:lstStyle/>
          <a:p>
            <a:r>
              <a:rPr lang="en-US" dirty="0"/>
              <a:t>Accelerator architecture and cryostat layouts </a:t>
            </a:r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12682DF-5284-8345-B13C-BAF4833C4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940" y="852745"/>
            <a:ext cx="4619625" cy="3076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0EA36B-F479-5BF6-41FA-996965A6BE71}"/>
              </a:ext>
            </a:extLst>
          </p:cNvPr>
          <p:cNvSpPr txBox="1"/>
          <p:nvPr/>
        </p:nvSpPr>
        <p:spPr>
          <a:xfrm>
            <a:off x="7324005" y="935566"/>
            <a:ext cx="4452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XFEL main </a:t>
            </a:r>
            <a:r>
              <a:rPr lang="en-US" sz="1200" b="1" dirty="0" err="1">
                <a:solidFill>
                  <a:srgbClr val="FFFF00"/>
                </a:solidFill>
              </a:rPr>
              <a:t>linac</a:t>
            </a:r>
            <a:r>
              <a:rPr lang="en-US" sz="1200" b="1" dirty="0">
                <a:solidFill>
                  <a:srgbClr val="FFFF00"/>
                </a:solidFill>
              </a:rPr>
              <a:t>: 96 CM, 1.7 km quasi-continuous cryostat</a:t>
            </a:r>
          </a:p>
          <a:p>
            <a:r>
              <a:rPr lang="en-US" sz="1200" b="1" dirty="0">
                <a:solidFill>
                  <a:srgbClr val="FFFF00"/>
                </a:solidFill>
              </a:rPr>
              <a:t>with integrated cryo-distribution line.   </a:t>
            </a:r>
            <a:endParaRPr lang="en-GB" sz="1200" b="1" dirty="0">
              <a:solidFill>
                <a:srgbClr val="FFFF00"/>
              </a:solidFill>
            </a:endParaRPr>
          </a:p>
        </p:txBody>
      </p:sp>
      <p:pic>
        <p:nvPicPr>
          <p:cNvPr id="5" name="Picture 13" descr="magnets_2_solo">
            <a:extLst>
              <a:ext uri="{FF2B5EF4-FFF2-40B4-BE49-F238E27FC236}">
                <a16:creationId xmlns:a16="http://schemas.microsoft.com/office/drawing/2014/main" id="{32E21609-0AD0-A9C2-38FF-2FA427DA4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777" y="935566"/>
            <a:ext cx="4173613" cy="3134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1C4D7A-C08C-3952-9CD2-8D57C6C16FE7}"/>
              </a:ext>
            </a:extLst>
          </p:cNvPr>
          <p:cNvSpPr txBox="1"/>
          <p:nvPr/>
        </p:nvSpPr>
        <p:spPr>
          <a:xfrm>
            <a:off x="205432" y="981732"/>
            <a:ext cx="4173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LHC: 2.7 continuous cryostats with separate cryo-distribution line (QRL) </a:t>
            </a:r>
            <a:endParaRPr lang="en-GB" sz="1200" b="1" dirty="0">
              <a:solidFill>
                <a:srgbClr val="FFFF00"/>
              </a:solidFill>
            </a:endParaRPr>
          </a:p>
        </p:txBody>
      </p:sp>
      <p:pic>
        <p:nvPicPr>
          <p:cNvPr id="1028" name="Picture 4" descr="Afficher l’image source">
            <a:extLst>
              <a:ext uri="{FF2B5EF4-FFF2-40B4-BE49-F238E27FC236}">
                <a16:creationId xmlns:a16="http://schemas.microsoft.com/office/drawing/2014/main" id="{B5D8C5B6-8A66-4CC2-5311-77C0731A8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34" y="4272992"/>
            <a:ext cx="5615116" cy="258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872016-2745-ACCD-6FBC-71203B0DF1D2}"/>
              </a:ext>
            </a:extLst>
          </p:cNvPr>
          <p:cNvSpPr txBox="1"/>
          <p:nvPr/>
        </p:nvSpPr>
        <p:spPr>
          <a:xfrm>
            <a:off x="101825" y="6342631"/>
            <a:ext cx="4396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ESS: ~300 m SRF </a:t>
            </a:r>
            <a:r>
              <a:rPr lang="en-US" sz="1200" b="1" dirty="0" err="1">
                <a:solidFill>
                  <a:srgbClr val="0070C0"/>
                </a:solidFill>
              </a:rPr>
              <a:t>linac</a:t>
            </a:r>
            <a:r>
              <a:rPr lang="en-US" sz="1200" b="1" dirty="0">
                <a:solidFill>
                  <a:srgbClr val="0070C0"/>
                </a:solidFill>
              </a:rPr>
              <a:t>, 49 standalone cryomodules with C/W transitions, separate cryo-distribution line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3CB621A-2FAC-120E-54EF-F189E5A57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4699" y="764611"/>
            <a:ext cx="2741989" cy="35083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dirty="0"/>
              <a:t>Some key aspects:</a:t>
            </a:r>
          </a:p>
          <a:p>
            <a:r>
              <a:rPr lang="en-US" sz="1400" dirty="0"/>
              <a:t>Continuity of SC magnets electrical circuits </a:t>
            </a:r>
          </a:p>
          <a:p>
            <a:r>
              <a:rPr lang="en-US" sz="1400" dirty="0"/>
              <a:t>Thermal efficiency of continuous cryostats with integrated cryo-distribution</a:t>
            </a:r>
          </a:p>
          <a:p>
            <a:r>
              <a:rPr lang="en-US" sz="1400" dirty="0"/>
              <a:t>C/W transitions: costs and heat loads</a:t>
            </a:r>
          </a:p>
          <a:p>
            <a:r>
              <a:rPr lang="en-US" sz="1400" dirty="0"/>
              <a:t>RT equipment needs (e.g. beam instrumentation, beam sect. valves, non-SC magnets, etc.)    </a:t>
            </a:r>
          </a:p>
          <a:p>
            <a:r>
              <a:rPr lang="fr-FR" sz="1400" dirty="0"/>
              <a:t>Segmentation for </a:t>
            </a:r>
            <a:r>
              <a:rPr lang="fr-FR" sz="1400" dirty="0" err="1"/>
              <a:t>maintainability</a:t>
            </a:r>
            <a:r>
              <a:rPr lang="fr-FR" sz="1400" dirty="0"/>
              <a:t> (e.g. SRF CM can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replaced</a:t>
            </a:r>
            <a:r>
              <a:rPr lang="fr-FR" sz="1400" dirty="0"/>
              <a:t>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1D4A989-42B2-A162-8C69-8F007FDF437C}"/>
              </a:ext>
            </a:extLst>
          </p:cNvPr>
          <p:cNvSpPr txBox="1">
            <a:spLocks/>
          </p:cNvSpPr>
          <p:nvPr/>
        </p:nvSpPr>
        <p:spPr>
          <a:xfrm>
            <a:off x="6311776" y="4509369"/>
            <a:ext cx="6070398" cy="1596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No general rule, but </a:t>
            </a:r>
            <a:r>
              <a:rPr lang="en-US" sz="2400" dirty="0">
                <a:solidFill>
                  <a:srgbClr val="0070C0"/>
                </a:solidFill>
              </a:rPr>
              <a:t>“long” machines opt for continuous cryostats</a:t>
            </a:r>
            <a:r>
              <a:rPr lang="en-US" sz="2400" dirty="0"/>
              <a:t> to </a:t>
            </a:r>
            <a:r>
              <a:rPr lang="en-US" sz="2400" dirty="0">
                <a:solidFill>
                  <a:srgbClr val="0070C0"/>
                </a:solidFill>
              </a:rPr>
              <a:t>maximize magnetic length (LHC) or real estate gradient (XFEL, ILC)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91AEE8-DA81-986E-3CEA-825DACF0E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06A9D7C-7F7A-9908-D986-DC6F941B5C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6469" y="2684229"/>
            <a:ext cx="1334547" cy="13863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A5740A7-F922-619C-77E2-8728CDA1957F}"/>
              </a:ext>
            </a:extLst>
          </p:cNvPr>
          <p:cNvSpPr txBox="1"/>
          <p:nvPr/>
        </p:nvSpPr>
        <p:spPr>
          <a:xfrm>
            <a:off x="2408140" y="2425029"/>
            <a:ext cx="2312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1</a:t>
            </a:r>
            <a:r>
              <a:rPr lang="en-US" sz="1200" b="1" baseline="30000" dirty="0">
                <a:solidFill>
                  <a:srgbClr val="FFFF00"/>
                </a:solidFill>
              </a:rPr>
              <a:t>st</a:t>
            </a:r>
            <a:r>
              <a:rPr lang="en-US" sz="1200" b="1" dirty="0">
                <a:solidFill>
                  <a:srgbClr val="FFFF00"/>
                </a:solidFill>
              </a:rPr>
              <a:t> version with integrated lines</a:t>
            </a:r>
            <a:endParaRPr lang="en-GB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08552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557587"/>
          </a:xfrm>
        </p:spPr>
        <p:txBody>
          <a:bodyPr>
            <a:normAutofit/>
          </a:bodyPr>
          <a:lstStyle/>
          <a:p>
            <a:r>
              <a:rPr lang="en-US" sz="2800" dirty="0"/>
              <a:t>Feedthroughs in cryostats</a:t>
            </a:r>
            <a:endParaRPr lang="en-GB" sz="2800" dirty="0"/>
          </a:p>
        </p:txBody>
      </p:sp>
      <p:grpSp>
        <p:nvGrpSpPr>
          <p:cNvPr id="5" name="Group 73"/>
          <p:cNvGrpSpPr>
            <a:grpSpLocks/>
          </p:cNvGrpSpPr>
          <p:nvPr/>
        </p:nvGrpSpPr>
        <p:grpSpPr bwMode="auto">
          <a:xfrm>
            <a:off x="1703512" y="694112"/>
            <a:ext cx="3773242" cy="2651681"/>
            <a:chOff x="448" y="592"/>
            <a:chExt cx="5454" cy="3748"/>
          </a:xfrm>
        </p:grpSpPr>
        <p:pic>
          <p:nvPicPr>
            <p:cNvPr id="6" name="Picture 50" descr="LHC_Dip_Xsect107v2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592"/>
              <a:ext cx="4959" cy="3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Text Box 52"/>
            <p:cNvSpPr txBox="1">
              <a:spLocks noChangeArrowheads="1"/>
            </p:cNvSpPr>
            <p:nvPr/>
          </p:nvSpPr>
          <p:spPr bwMode="auto">
            <a:xfrm>
              <a:off x="448" y="648"/>
              <a:ext cx="1219" cy="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LHC Main dipole </a:t>
              </a:r>
            </a:p>
          </p:txBody>
        </p:sp>
        <p:sp>
          <p:nvSpPr>
            <p:cNvPr id="10" name="Text Box 56"/>
            <p:cNvSpPr txBox="1">
              <a:spLocks noChangeArrowheads="1"/>
            </p:cNvSpPr>
            <p:nvPr/>
          </p:nvSpPr>
          <p:spPr bwMode="auto">
            <a:xfrm>
              <a:off x="3082" y="3424"/>
              <a:ext cx="2820" cy="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Magnet Support Posts (GFRE)</a:t>
              </a:r>
            </a:p>
          </p:txBody>
        </p:sp>
        <p:sp>
          <p:nvSpPr>
            <p:cNvPr id="14" name="Line 63"/>
            <p:cNvSpPr>
              <a:spLocks noChangeShapeType="1"/>
            </p:cNvSpPr>
            <p:nvPr/>
          </p:nvSpPr>
          <p:spPr bwMode="auto">
            <a:xfrm flipH="1" flipV="1">
              <a:off x="2955" y="3098"/>
              <a:ext cx="1238" cy="4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17" name="Rectangle 70"/>
            <p:cNvSpPr>
              <a:spLocks noChangeArrowheads="1"/>
            </p:cNvSpPr>
            <p:nvPr/>
          </p:nvSpPr>
          <p:spPr bwMode="auto">
            <a:xfrm>
              <a:off x="4312" y="3818"/>
              <a:ext cx="267" cy="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071036" y="365540"/>
            <a:ext cx="5763913" cy="2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kern="0" dirty="0"/>
              <a:t>Solid conduction paths: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Supporting systems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Current leads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RF main coupler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Instrumentation feed-throughs</a:t>
            </a:r>
            <a:r>
              <a:rPr lang="en-US" sz="1800" kern="0" dirty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Beam tubes Cold-to-Warm (CWT) transitions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Necks (vertical cryostats)</a:t>
            </a:r>
            <a:r>
              <a:rPr lang="en-US" sz="1800" kern="0" dirty="0"/>
              <a:t> </a:t>
            </a:r>
            <a:endParaRPr lang="en-GB" sz="1800" kern="0" dirty="0"/>
          </a:p>
        </p:txBody>
      </p:sp>
      <p:pic>
        <p:nvPicPr>
          <p:cNvPr id="19" name="Picture 18" descr="F:\Project\HFM\Pictures\120717\General 3D cut view 2 27_07_0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196" y="3174579"/>
            <a:ext cx="1862925" cy="34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56"/>
          <p:cNvSpPr txBox="1">
            <a:spLocks noChangeArrowheads="1"/>
          </p:cNvSpPr>
          <p:nvPr/>
        </p:nvSpPr>
        <p:spPr bwMode="auto">
          <a:xfrm>
            <a:off x="1838824" y="3385328"/>
            <a:ext cx="1805158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Current leads</a:t>
            </a:r>
          </a:p>
        </p:txBody>
      </p:sp>
      <p:sp>
        <p:nvSpPr>
          <p:cNvPr id="21" name="Line 63"/>
          <p:cNvSpPr>
            <a:spLocks noChangeShapeType="1"/>
          </p:cNvSpPr>
          <p:nvPr/>
        </p:nvSpPr>
        <p:spPr bwMode="auto">
          <a:xfrm flipH="1">
            <a:off x="1652345" y="3585382"/>
            <a:ext cx="695982" cy="2476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2" name="Text Box 56"/>
          <p:cNvSpPr txBox="1">
            <a:spLocks noChangeArrowheads="1"/>
          </p:cNvSpPr>
          <p:nvPr/>
        </p:nvSpPr>
        <p:spPr bwMode="auto">
          <a:xfrm>
            <a:off x="2348328" y="4051160"/>
            <a:ext cx="517950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Neck</a:t>
            </a:r>
          </a:p>
        </p:txBody>
      </p:sp>
      <p:sp>
        <p:nvSpPr>
          <p:cNvPr id="23" name="Line 63"/>
          <p:cNvSpPr>
            <a:spLocks noChangeShapeType="1"/>
          </p:cNvSpPr>
          <p:nvPr/>
        </p:nvSpPr>
        <p:spPr bwMode="auto">
          <a:xfrm flipH="1" flipV="1">
            <a:off x="1724356" y="4248074"/>
            <a:ext cx="957105" cy="3960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pic>
        <p:nvPicPr>
          <p:cNvPr id="24" name="Picture 7" descr="IMG_087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049" y="3524827"/>
            <a:ext cx="1945189" cy="28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56"/>
          <p:cNvSpPr txBox="1">
            <a:spLocks noChangeArrowheads="1"/>
          </p:cNvSpPr>
          <p:nvPr/>
        </p:nvSpPr>
        <p:spPr bwMode="auto">
          <a:xfrm>
            <a:off x="7716006" y="3429000"/>
            <a:ext cx="180515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LHC instrumentation capillary at assembly</a:t>
            </a:r>
          </a:p>
        </p:txBody>
      </p:sp>
      <p:sp>
        <p:nvSpPr>
          <p:cNvPr id="26" name="Line 63"/>
          <p:cNvSpPr>
            <a:spLocks noChangeShapeType="1"/>
          </p:cNvSpPr>
          <p:nvPr/>
        </p:nvSpPr>
        <p:spPr bwMode="auto">
          <a:xfrm>
            <a:off x="8486936" y="3860469"/>
            <a:ext cx="1728192" cy="1591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pic>
        <p:nvPicPr>
          <p:cNvPr id="28" name="Image 8" descr="coupe axonoTSM02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73000" y="4113195"/>
            <a:ext cx="3043006" cy="23026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 Box 56"/>
          <p:cNvSpPr txBox="1">
            <a:spLocks noChangeArrowheads="1"/>
          </p:cNvSpPr>
          <p:nvPr/>
        </p:nvSpPr>
        <p:spPr bwMode="auto">
          <a:xfrm>
            <a:off x="4673000" y="3737223"/>
            <a:ext cx="1805158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CWT SPL </a:t>
            </a:r>
            <a:r>
              <a:rPr lang="en-US" sz="1000" b="1" dirty="0" err="1">
                <a:solidFill>
                  <a:srgbClr val="000000"/>
                </a:solidFill>
                <a:latin typeface="Book Antiqua" pitchFamily="18" charset="0"/>
              </a:rPr>
              <a:t>cryomodule</a:t>
            </a:r>
            <a:endParaRPr lang="en-US" sz="1000" b="1" dirty="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30" name="Line 63"/>
          <p:cNvSpPr>
            <a:spLocks noChangeShapeType="1"/>
          </p:cNvSpPr>
          <p:nvPr/>
        </p:nvSpPr>
        <p:spPr bwMode="auto">
          <a:xfrm>
            <a:off x="5575579" y="3990085"/>
            <a:ext cx="1052950" cy="12744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C8C56A-2539-E57B-43BE-C299EA6D2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07695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84" y="79889"/>
            <a:ext cx="10581895" cy="508000"/>
          </a:xfrm>
        </p:spPr>
        <p:txBody>
          <a:bodyPr>
            <a:noAutofit/>
          </a:bodyPr>
          <a:lstStyle/>
          <a:p>
            <a:r>
              <a:rPr lang="en-US" sz="2400" dirty="0"/>
              <a:t>Heat intercepts (heat sinking) at intermediate temperatures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90815" y="617018"/>
            <a:ext cx="2809420" cy="1899638"/>
            <a:chOff x="539552" y="1013351"/>
            <a:chExt cx="2854989" cy="2710840"/>
          </a:xfrm>
        </p:grpSpPr>
        <p:grpSp>
          <p:nvGrpSpPr>
            <p:cNvPr id="10" name="Group 9"/>
            <p:cNvGrpSpPr/>
            <p:nvPr/>
          </p:nvGrpSpPr>
          <p:grpSpPr>
            <a:xfrm>
              <a:off x="539552" y="1405696"/>
              <a:ext cx="2854989" cy="1916292"/>
              <a:chOff x="539552" y="1524000"/>
              <a:chExt cx="4038600" cy="2819400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Down Arrow 31"/>
              <p:cNvSpPr/>
              <p:nvPr/>
            </p:nvSpPr>
            <p:spPr>
              <a:xfrm>
                <a:off x="2326298" y="3651849"/>
                <a:ext cx="114300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 rot="16200000">
                <a:off x="788404" y="2553939"/>
                <a:ext cx="656964" cy="530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2579733" y="1872917"/>
                <a:ext cx="486678" cy="775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541231" y="1013351"/>
              <a:ext cx="951404" cy="439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Tw=293K</a:t>
              </a:r>
              <a:endParaRPr lang="en-GB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19672" y="3284984"/>
              <a:ext cx="698517" cy="439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Tc</a:t>
              </a:r>
              <a:r>
                <a:rPr lang="en-US" sz="1400" dirty="0"/>
                <a:t>=2K</a:t>
              </a:r>
              <a:endParaRPr lang="en-GB" sz="1400" dirty="0"/>
            </a:p>
          </p:txBody>
        </p:sp>
      </p:grp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6804311" y="1388378"/>
          <a:ext cx="1800200" cy="832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41120" imgH="482400" progId="Equation.3">
                  <p:embed/>
                </p:oleObj>
              </mc:Choice>
              <mc:Fallback>
                <p:oleObj name="Equation" r:id="rId2" imgW="1041120" imgH="4824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311" y="1388378"/>
                        <a:ext cx="1800200" cy="8321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07523" y="675258"/>
            <a:ext cx="4193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rgbClr val="0066FF"/>
                </a:solidFill>
              </a:rPr>
              <a:t>simple solid conduction</a:t>
            </a:r>
            <a:endParaRPr lang="en-GB" sz="2800" dirty="0">
              <a:solidFill>
                <a:srgbClr val="0066FF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05342" y="2666679"/>
            <a:ext cx="3788833" cy="1440341"/>
            <a:chOff x="408954" y="2649260"/>
            <a:chExt cx="3788833" cy="1440341"/>
          </a:xfrm>
        </p:grpSpPr>
        <p:grpSp>
          <p:nvGrpSpPr>
            <p:cNvPr id="30" name="Group 29"/>
            <p:cNvGrpSpPr/>
            <p:nvPr/>
          </p:nvGrpSpPr>
          <p:grpSpPr>
            <a:xfrm>
              <a:off x="408954" y="2746747"/>
              <a:ext cx="2809420" cy="1342854"/>
              <a:chOff x="539552" y="1524000"/>
              <a:chExt cx="4038600" cy="2819400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Down Arrow 41"/>
              <p:cNvSpPr/>
              <p:nvPr/>
            </p:nvSpPr>
            <p:spPr>
              <a:xfrm>
                <a:off x="2326298" y="3651849"/>
                <a:ext cx="114300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3" name="Straight Arrow Connector 42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 rot="16200000">
                <a:off x="788404" y="2553939"/>
                <a:ext cx="656964" cy="530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2579733" y="1872917"/>
                <a:ext cx="486678" cy="775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cxnSp>
          <p:nvCxnSpPr>
            <p:cNvPr id="49" name="Straight Connector 48"/>
            <p:cNvCxnSpPr/>
            <p:nvPr/>
          </p:nvCxnSpPr>
          <p:spPr>
            <a:xfrm>
              <a:off x="968202" y="3034683"/>
              <a:ext cx="1676400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3060937" y="2843644"/>
              <a:ext cx="1136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 @ 80K</a:t>
              </a: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2416002" y="2751708"/>
              <a:ext cx="0" cy="282975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Down Arrow 51"/>
            <p:cNvSpPr/>
            <p:nvPr/>
          </p:nvSpPr>
          <p:spPr>
            <a:xfrm rot="-5400000">
              <a:off x="2848867" y="2847668"/>
              <a:ext cx="114300" cy="395161"/>
            </a:xfrm>
            <a:prstGeom prst="down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2050747" y="2663527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1</a:t>
              </a:r>
              <a:endParaRPr lang="en-GB" baseline="-250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91924" y="4720976"/>
            <a:ext cx="3788833" cy="1444890"/>
            <a:chOff x="395536" y="4703558"/>
            <a:chExt cx="3788833" cy="1444890"/>
          </a:xfrm>
        </p:grpSpPr>
        <p:grpSp>
          <p:nvGrpSpPr>
            <p:cNvPr id="54" name="Group 53"/>
            <p:cNvGrpSpPr/>
            <p:nvPr/>
          </p:nvGrpSpPr>
          <p:grpSpPr>
            <a:xfrm>
              <a:off x="395536" y="4805594"/>
              <a:ext cx="2809420" cy="1342854"/>
              <a:chOff x="539552" y="1524000"/>
              <a:chExt cx="4038600" cy="2819400"/>
            </a:xfrm>
          </p:grpSpPr>
          <p:sp>
            <p:nvSpPr>
              <p:cNvPr id="57" name="Rounded Rectangle 56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Down Arrow 62"/>
              <p:cNvSpPr/>
              <p:nvPr/>
            </p:nvSpPr>
            <p:spPr>
              <a:xfrm>
                <a:off x="2326298" y="3651849"/>
                <a:ext cx="114300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4" name="Straight Arrow Connector 63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 rot="16200000">
                <a:off x="788404" y="2553939"/>
                <a:ext cx="656964" cy="530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2579733" y="1872917"/>
                <a:ext cx="486678" cy="775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cxnSp>
          <p:nvCxnSpPr>
            <p:cNvPr id="68" name="Straight Connector 67"/>
            <p:cNvCxnSpPr/>
            <p:nvPr/>
          </p:nvCxnSpPr>
          <p:spPr>
            <a:xfrm>
              <a:off x="954784" y="5093530"/>
              <a:ext cx="1676400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3047519" y="4902491"/>
              <a:ext cx="1136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 @ 80K</a:t>
              </a: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>
              <a:off x="2402584" y="4810555"/>
              <a:ext cx="0" cy="282975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Down Arrow 70"/>
            <p:cNvSpPr/>
            <p:nvPr/>
          </p:nvSpPr>
          <p:spPr>
            <a:xfrm rot="-5400000">
              <a:off x="2835449" y="4906515"/>
              <a:ext cx="114300" cy="395161"/>
            </a:xfrm>
            <a:prstGeom prst="down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971600" y="5554963"/>
              <a:ext cx="1676400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3064335" y="5363924"/>
              <a:ext cx="100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 @ 8K</a:t>
              </a: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>
              <a:off x="2407838" y="5104095"/>
              <a:ext cx="3398" cy="450868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Down Arrow 74"/>
            <p:cNvSpPr/>
            <p:nvPr/>
          </p:nvSpPr>
          <p:spPr>
            <a:xfrm rot="-5400000">
              <a:off x="2852265" y="5367948"/>
              <a:ext cx="114300" cy="395161"/>
            </a:xfrm>
            <a:prstGeom prst="down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2050747" y="4717825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1</a:t>
              </a:r>
              <a:endParaRPr lang="en-GB" baseline="-25000" dirty="0"/>
            </a:p>
          </p:txBody>
        </p:sp>
        <p:sp>
          <p:nvSpPr>
            <p:cNvPr id="78" name="TextBox 77"/>
            <p:cNvSpPr txBox="1"/>
            <p:nvPr/>
          </p:nvSpPr>
          <p:spPr>
            <a:xfrm rot="16200000">
              <a:off x="2050746" y="5144863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2</a:t>
              </a:r>
              <a:endParaRPr lang="en-GB" baseline="-25000" dirty="0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559359" y="2393655"/>
            <a:ext cx="6051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rgbClr val="0066FF"/>
                </a:solidFill>
              </a:rPr>
              <a:t>1 heat intercept at optimal distance</a:t>
            </a:r>
            <a:endParaRPr lang="en-GB" sz="2800" dirty="0">
              <a:solidFill>
                <a:srgbClr val="0066FF"/>
              </a:solidFill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5673338" y="3111057"/>
          <a:ext cx="5293056" cy="777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76360" imgH="482400" progId="Equation.3">
                  <p:embed/>
                </p:oleObj>
              </mc:Choice>
              <mc:Fallback>
                <p:oleObj name="Equation" r:id="rId4" imgW="3276360" imgH="482400" progId="Equation.3">
                  <p:embed/>
                  <p:pic>
                    <p:nvPicPr>
                      <p:cNvPr id="26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338" y="3111057"/>
                        <a:ext cx="5293056" cy="7773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Box 81"/>
          <p:cNvSpPr txBox="1"/>
          <p:nvPr/>
        </p:nvSpPr>
        <p:spPr>
          <a:xfrm>
            <a:off x="5607523" y="4498733"/>
            <a:ext cx="6231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rgbClr val="0066FF"/>
                </a:solidFill>
              </a:rPr>
              <a:t>2 heat intercepts at optimal distance</a:t>
            </a:r>
            <a:endParaRPr lang="en-GB" sz="2800" dirty="0">
              <a:solidFill>
                <a:srgbClr val="0066FF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265542" y="3957325"/>
            <a:ext cx="1011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  L</a:t>
            </a:r>
            <a:r>
              <a:rPr lang="en-US" sz="2400" baseline="-25000" dirty="0">
                <a:solidFill>
                  <a:srgbClr val="0070C0"/>
                </a:solidFill>
                <a:sym typeface="Wingdings" pitchFamily="2" charset="2"/>
              </a:rPr>
              <a:t>1</a:t>
            </a:r>
            <a:endParaRPr lang="en-GB" sz="2400" baseline="-25000" dirty="0">
              <a:solidFill>
                <a:srgbClr val="0070C0"/>
              </a:solidFill>
            </a:endParaRPr>
          </a:p>
        </p:txBody>
      </p:sp>
      <p:graphicFrame>
        <p:nvGraphicFramePr>
          <p:cNvPr id="81" name="Object 80"/>
          <p:cNvGraphicFramePr>
            <a:graphicFrameLocks noChangeAspect="1"/>
          </p:cNvGraphicFramePr>
          <p:nvPr/>
        </p:nvGraphicFramePr>
        <p:xfrm>
          <a:off x="4380984" y="5596452"/>
          <a:ext cx="7457732" cy="673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054600" imgH="457200" progId="Equation.3">
                  <p:embed/>
                </p:oleObj>
              </mc:Choice>
              <mc:Fallback>
                <p:oleObj name="Equation" r:id="rId6" imgW="5054600" imgH="457200" progId="Equation.3">
                  <p:embed/>
                  <p:pic>
                    <p:nvPicPr>
                      <p:cNvPr id="81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0984" y="5596452"/>
                        <a:ext cx="7457732" cy="6737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TextBox 84"/>
          <p:cNvSpPr txBox="1"/>
          <p:nvPr/>
        </p:nvSpPr>
        <p:spPr>
          <a:xfrm>
            <a:off x="7641606" y="6342056"/>
            <a:ext cx="2295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 L</a:t>
            </a:r>
            <a:r>
              <a:rPr lang="en-US" sz="2400" baseline="-25000" dirty="0">
                <a:solidFill>
                  <a:srgbClr val="0070C0"/>
                </a:solidFill>
                <a:sym typeface="Wingdings" pitchFamily="2" charset="2"/>
              </a:rPr>
              <a:t>1</a:t>
            </a:r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, L</a:t>
            </a:r>
            <a:r>
              <a:rPr lang="en-US" sz="2400" baseline="-25000" dirty="0">
                <a:solidFill>
                  <a:srgbClr val="0070C0"/>
                </a:solidFill>
                <a:sym typeface="Wingdings" pitchFamily="2" charset="2"/>
              </a:rPr>
              <a:t>2</a:t>
            </a:r>
            <a:endParaRPr lang="en-GB" sz="2400" baseline="-250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8F628C-4895-5B2E-BFE2-83753A259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968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51" y="111057"/>
            <a:ext cx="11089460" cy="661240"/>
          </a:xfrm>
        </p:spPr>
        <p:txBody>
          <a:bodyPr/>
          <a:lstStyle/>
          <a:p>
            <a:r>
              <a:rPr lang="en-US" dirty="0"/>
              <a:t>LHC supports</a:t>
            </a:r>
            <a:endParaRPr lang="en-GB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/>
        </p:nvGraphicFramePr>
        <p:xfrm>
          <a:off x="6566577" y="533007"/>
          <a:ext cx="3557553" cy="2523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athcad 6.0" r:id="rId2" imgW="4457520" imgH="3162240" progId="Mathcad">
                  <p:embed/>
                </p:oleObj>
              </mc:Choice>
              <mc:Fallback>
                <p:oleObj name="Mathcad 6.0" r:id="rId2" imgW="4457520" imgH="3162240" progId="Mathcad">
                  <p:embed/>
                  <p:pic>
                    <p:nvPicPr>
                      <p:cNvPr id="5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6577" y="533007"/>
                        <a:ext cx="3557553" cy="2523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6956963" y="2965015"/>
            <a:ext cx="2928938" cy="785813"/>
            <a:chOff x="3716" y="1822"/>
            <a:chExt cx="1845" cy="495"/>
          </a:xfrm>
        </p:grpSpPr>
        <p:sp>
          <p:nvSpPr>
            <p:cNvPr id="7" name="Line 23"/>
            <p:cNvSpPr>
              <a:spLocks noChangeShapeType="1"/>
            </p:cNvSpPr>
            <p:nvPr/>
          </p:nvSpPr>
          <p:spPr bwMode="auto">
            <a:xfrm>
              <a:off x="3716" y="1910"/>
              <a:ext cx="319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3716" y="2078"/>
              <a:ext cx="319" cy="0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9" name="Line 25"/>
            <p:cNvSpPr>
              <a:spLocks noChangeShapeType="1"/>
            </p:cNvSpPr>
            <p:nvPr/>
          </p:nvSpPr>
          <p:spPr bwMode="auto">
            <a:xfrm>
              <a:off x="3716" y="2213"/>
              <a:ext cx="319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4098" y="1822"/>
              <a:ext cx="1463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Two intercepts, 5K &amp; 75K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 Box 27"/>
            <p:cNvSpPr txBox="1">
              <a:spLocks noChangeArrowheads="1"/>
            </p:cNvSpPr>
            <p:nvPr/>
          </p:nvSpPr>
          <p:spPr bwMode="auto">
            <a:xfrm>
              <a:off x="4156" y="1990"/>
              <a:ext cx="1127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One intercept, 75K</a:t>
              </a:r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4133" y="2138"/>
              <a:ext cx="84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No intercepts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3" name="Object 12"/>
          <p:cNvGraphicFramePr>
            <a:graphicFrameLocks noGrp="1" noChangeAspect="1"/>
          </p:cNvGraphicFramePr>
          <p:nvPr/>
        </p:nvGraphicFramePr>
        <p:xfrm>
          <a:off x="6833304" y="4243729"/>
          <a:ext cx="3859213" cy="207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156063" imgH="2765289" progId="Word.Document.8">
                  <p:embed/>
                </p:oleObj>
              </mc:Choice>
              <mc:Fallback>
                <p:oleObj name="Document" r:id="rId4" imgW="5156063" imgH="2765289" progId="Word.Document.8">
                  <p:embed/>
                  <p:pic>
                    <p:nvPicPr>
                      <p:cNvPr id="13" name="Object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3304" y="4243729"/>
                        <a:ext cx="3859213" cy="207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25"/>
          <p:cNvGrpSpPr>
            <a:grpSpLocks/>
          </p:cNvGrpSpPr>
          <p:nvPr/>
        </p:nvGrpSpPr>
        <p:grpSpPr bwMode="auto">
          <a:xfrm>
            <a:off x="477014" y="836712"/>
            <a:ext cx="6552362" cy="3881154"/>
            <a:chOff x="1647" y="527"/>
            <a:chExt cx="3582" cy="2292"/>
          </a:xfrm>
        </p:grpSpPr>
        <p:graphicFrame>
          <p:nvGraphicFramePr>
            <p:cNvPr id="35" name="Object 10"/>
            <p:cNvGraphicFramePr>
              <a:graphicFrameLocks noChangeAspect="1"/>
            </p:cNvGraphicFramePr>
            <p:nvPr/>
          </p:nvGraphicFramePr>
          <p:xfrm>
            <a:off x="1647" y="527"/>
            <a:ext cx="3323" cy="2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6" imgW="12193702" imgH="9142857" progId="MSPhotoEd.3">
                    <p:embed/>
                  </p:oleObj>
                </mc:Choice>
                <mc:Fallback>
                  <p:oleObj name="Photo Editor Photo" r:id="rId6" imgW="12193702" imgH="9142857" progId="MSPhotoEd.3">
                    <p:embed/>
                    <p:pic>
                      <p:nvPicPr>
                        <p:cNvPr id="35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22003"/>
                        <a:stretch>
                          <a:fillRect/>
                        </a:stretch>
                      </p:blipFill>
                      <p:spPr bwMode="auto">
                        <a:xfrm>
                          <a:off x="1647" y="527"/>
                          <a:ext cx="3323" cy="21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Line 11"/>
            <p:cNvSpPr>
              <a:spLocks noChangeShapeType="1"/>
            </p:cNvSpPr>
            <p:nvPr/>
          </p:nvSpPr>
          <p:spPr bwMode="auto">
            <a:xfrm flipH="1" flipV="1">
              <a:off x="3951" y="1990"/>
              <a:ext cx="502" cy="2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Text Box 12"/>
            <p:cNvSpPr txBox="1">
              <a:spLocks noChangeArrowheads="1"/>
            </p:cNvSpPr>
            <p:nvPr/>
          </p:nvSpPr>
          <p:spPr bwMode="auto">
            <a:xfrm>
              <a:off x="3648" y="804"/>
              <a:ext cx="13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5-10 K heat intercept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38" name="Line 13"/>
            <p:cNvSpPr>
              <a:spLocks noChangeShapeType="1"/>
            </p:cNvSpPr>
            <p:nvPr/>
          </p:nvSpPr>
          <p:spPr bwMode="auto">
            <a:xfrm flipH="1">
              <a:off x="4122" y="957"/>
              <a:ext cx="434" cy="3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Text Box 14"/>
            <p:cNvSpPr txBox="1">
              <a:spLocks noChangeArrowheads="1"/>
            </p:cNvSpPr>
            <p:nvPr/>
          </p:nvSpPr>
          <p:spPr bwMode="auto">
            <a:xfrm>
              <a:off x="1667" y="2258"/>
              <a:ext cx="1146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GFRE composite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column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0" name="Line 15"/>
            <p:cNvSpPr>
              <a:spLocks noChangeShapeType="1"/>
            </p:cNvSpPr>
            <p:nvPr/>
          </p:nvSpPr>
          <p:spPr bwMode="auto">
            <a:xfrm flipV="1">
              <a:off x="2311" y="1954"/>
              <a:ext cx="615" cy="32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Text Box 16"/>
            <p:cNvSpPr txBox="1">
              <a:spLocks noChangeArrowheads="1"/>
            </p:cNvSpPr>
            <p:nvPr/>
          </p:nvSpPr>
          <p:spPr bwMode="auto">
            <a:xfrm>
              <a:off x="3791" y="2424"/>
              <a:ext cx="1430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Vacuum vessel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Interface flange: 293 K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2" name="Text Box 17"/>
            <p:cNvSpPr txBox="1">
              <a:spLocks noChangeArrowheads="1"/>
            </p:cNvSpPr>
            <p:nvPr/>
          </p:nvSpPr>
          <p:spPr bwMode="auto">
            <a:xfrm>
              <a:off x="1844" y="565"/>
              <a:ext cx="194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Cold mass interface flange: 2 K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43" name="Line 18"/>
            <p:cNvSpPr>
              <a:spLocks noChangeShapeType="1"/>
            </p:cNvSpPr>
            <p:nvPr/>
          </p:nvSpPr>
          <p:spPr bwMode="auto">
            <a:xfrm flipH="1" flipV="1">
              <a:off x="2948" y="2539"/>
              <a:ext cx="815" cy="7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19"/>
            <p:cNvSpPr>
              <a:spLocks noChangeShapeType="1"/>
            </p:cNvSpPr>
            <p:nvPr/>
          </p:nvSpPr>
          <p:spPr bwMode="auto">
            <a:xfrm>
              <a:off x="2448" y="744"/>
              <a:ext cx="342" cy="17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Text Box 20"/>
            <p:cNvSpPr txBox="1">
              <a:spLocks noChangeArrowheads="1"/>
            </p:cNvSpPr>
            <p:nvPr/>
          </p:nvSpPr>
          <p:spPr bwMode="auto">
            <a:xfrm>
              <a:off x="3833" y="2131"/>
              <a:ext cx="139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50-65 K heat intercept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5151" y="4558863"/>
            <a:ext cx="61298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b="1" dirty="0"/>
              <a:t>4-mm thickness</a:t>
            </a:r>
            <a:r>
              <a:rPr lang="en-US" sz="1600" dirty="0"/>
              <a:t>, glass-fiber epoxy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Manufactured by </a:t>
            </a:r>
            <a:r>
              <a:rPr lang="en-US" sz="1600" b="1" dirty="0"/>
              <a:t>Resin Transfer </a:t>
            </a:r>
            <a:r>
              <a:rPr lang="en-US" sz="1600" b="1" dirty="0" err="1"/>
              <a:t>Moulding</a:t>
            </a:r>
            <a:r>
              <a:rPr lang="en-US" sz="1600" b="1" dirty="0"/>
              <a:t> (RTM):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Suited to a large-scale industrial production (4’700 units)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High reproducibility in thermo-mechanical properties  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9908106" y="4717866"/>
            <a:ext cx="432048" cy="1076056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52F014-B8A1-4A07-A39B-E2C463EE14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43403" y="1032338"/>
            <a:ext cx="2148597" cy="175794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125D762E-9630-494A-8CE1-8A749739A5DD}"/>
              </a:ext>
            </a:extLst>
          </p:cNvPr>
          <p:cNvSpPr/>
          <p:nvPr/>
        </p:nvSpPr>
        <p:spPr>
          <a:xfrm>
            <a:off x="9957145" y="2906847"/>
            <a:ext cx="24018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Minimizing using efficiency  factors:</a:t>
            </a:r>
          </a:p>
          <a:p>
            <a:r>
              <a:rPr lang="en-GB" sz="1200" dirty="0"/>
              <a:t>C</a:t>
            </a:r>
            <a:r>
              <a:rPr lang="en-GB" sz="1200" baseline="-25000" dirty="0"/>
              <a:t>1 </a:t>
            </a:r>
            <a:r>
              <a:rPr lang="en-GB" sz="1200" dirty="0"/>
              <a:t>= 16 w/w @ 75 K</a:t>
            </a:r>
          </a:p>
          <a:p>
            <a:r>
              <a:rPr lang="en-GB" sz="1200" dirty="0"/>
              <a:t>C</a:t>
            </a:r>
            <a:r>
              <a:rPr lang="en-GB" sz="1200" baseline="-25000" dirty="0"/>
              <a:t>2 </a:t>
            </a:r>
            <a:r>
              <a:rPr lang="en-GB" sz="1200" dirty="0"/>
              <a:t>= 210 w/w @ 5 K</a:t>
            </a:r>
          </a:p>
          <a:p>
            <a:r>
              <a:rPr lang="en-GB" sz="1200" dirty="0"/>
              <a:t>C</a:t>
            </a:r>
            <a:r>
              <a:rPr lang="en-GB" sz="1200" baseline="-25000" dirty="0"/>
              <a:t>3 </a:t>
            </a:r>
            <a:r>
              <a:rPr lang="en-GB" sz="1200" dirty="0"/>
              <a:t>= 990 w/w @ 1.9 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DCBEF3-A5E5-FB70-8A5E-B92CF604A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39166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34" y="-20489"/>
            <a:ext cx="11089460" cy="799041"/>
          </a:xfrm>
        </p:spPr>
        <p:txBody>
          <a:bodyPr/>
          <a:lstStyle/>
          <a:p>
            <a:r>
              <a:rPr lang="en-US" dirty="0" err="1"/>
              <a:t>Vapour</a:t>
            </a:r>
            <a:r>
              <a:rPr lang="en-US" dirty="0"/>
              <a:t> cooling in solid conduction</a:t>
            </a:r>
            <a:endParaRPr lang="en-GB" dirty="0"/>
          </a:p>
        </p:txBody>
      </p:sp>
      <p:grpSp>
        <p:nvGrpSpPr>
          <p:cNvPr id="34" name="Group 33"/>
          <p:cNvGrpSpPr/>
          <p:nvPr/>
        </p:nvGrpSpPr>
        <p:grpSpPr>
          <a:xfrm>
            <a:off x="898292" y="847078"/>
            <a:ext cx="3384376" cy="3002457"/>
            <a:chOff x="323528" y="847077"/>
            <a:chExt cx="3384376" cy="3002457"/>
          </a:xfrm>
        </p:grpSpPr>
        <p:grpSp>
          <p:nvGrpSpPr>
            <p:cNvPr id="32" name="Group 31"/>
            <p:cNvGrpSpPr/>
            <p:nvPr/>
          </p:nvGrpSpPr>
          <p:grpSpPr>
            <a:xfrm>
              <a:off x="323528" y="847077"/>
              <a:ext cx="3384376" cy="3002457"/>
              <a:chOff x="539552" y="1154668"/>
              <a:chExt cx="4038600" cy="3591457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1758752" y="3352800"/>
                <a:ext cx="0" cy="762000"/>
              </a:xfrm>
              <a:prstGeom prst="straightConnector1">
                <a:avLst/>
              </a:prstGeom>
              <a:ln w="158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301552" y="3352800"/>
                <a:ext cx="1447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188070" y="3015734"/>
                <a:ext cx="995843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x, T(x)</a:t>
                </a:r>
                <a:endParaRPr lang="en-GB" dirty="0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2463168" y="4304340"/>
                <a:ext cx="932717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@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l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738591" y="1154668"/>
                <a:ext cx="572409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Tw</a:t>
                </a:r>
              </a:p>
            </p:txBody>
          </p:sp>
          <p:sp>
            <p:nvSpPr>
              <p:cNvPr id="17" name="Down Arrow 16"/>
              <p:cNvSpPr/>
              <p:nvPr/>
            </p:nvSpPr>
            <p:spPr>
              <a:xfrm>
                <a:off x="2306816" y="1523999"/>
                <a:ext cx="114301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" name="Down Arrow 18"/>
              <p:cNvSpPr/>
              <p:nvPr/>
            </p:nvSpPr>
            <p:spPr>
              <a:xfrm rot="10800000">
                <a:off x="2025448" y="1339332"/>
                <a:ext cx="114301" cy="2775468"/>
              </a:xfrm>
              <a:prstGeom prst="downArrow">
                <a:avLst/>
              </a:prstGeom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1245807" y="3810000"/>
                <a:ext cx="1447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 rot="16200000">
                <a:off x="900827" y="2605902"/>
                <a:ext cx="374290" cy="440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579734" y="1872917"/>
                <a:ext cx="403999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sp>
          <p:nvSpPr>
            <p:cNvPr id="33" name="Down Arrow 32"/>
            <p:cNvSpPr/>
            <p:nvPr/>
          </p:nvSpPr>
          <p:spPr>
            <a:xfrm>
              <a:off x="1839422" y="3169006"/>
              <a:ext cx="55005" cy="382219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211944" y="3703965"/>
            <a:ext cx="41848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Times" pitchFamily="18" charset="0"/>
              </a:rPr>
              <a:t>Large enthalpy in He </a:t>
            </a:r>
            <a:r>
              <a:rPr lang="en-US" altLang="en-US" dirty="0" err="1">
                <a:latin typeface="Times" pitchFamily="18" charset="0"/>
              </a:rPr>
              <a:t>vapours</a:t>
            </a:r>
            <a:r>
              <a:rPr lang="en-US" altLang="en-US" dirty="0">
                <a:latin typeface="Times" pitchFamily="18" charset="0"/>
              </a:rPr>
              <a:t> (1550 kJ/kg from 4.2K to 300K) </a:t>
            </a:r>
            <a:r>
              <a:rPr lang="en-US" altLang="en-US" dirty="0">
                <a:latin typeface="Times" pitchFamily="18" charset="0"/>
                <a:sym typeface="Wingdings" pitchFamily="2" charset="2"/>
              </a:rPr>
              <a:t></a:t>
            </a:r>
            <a:r>
              <a:rPr lang="en-US" altLang="en-US" dirty="0">
                <a:latin typeface="Times" pitchFamily="18" charset="0"/>
              </a:rPr>
              <a:t> usable cooling capacity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35"/>
              <p:cNvSpPr txBox="1"/>
              <p:nvPr/>
            </p:nvSpPr>
            <p:spPr bwMode="auto">
              <a:xfrm>
                <a:off x="5653538" y="1211691"/>
                <a:ext cx="4053278" cy="64633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)⋅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li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𝑏𝑎𝑡h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limUpp>
                        <m:limUpp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𝐶𝑝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𝑇𝑙</m:t>
                          </m:r>
                        </m:e>
                      </m:d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6" name="Object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53538" y="1211691"/>
                <a:ext cx="4053278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 Box 4"/>
              <p:cNvSpPr txBox="1">
                <a:spLocks noChangeArrowheads="1"/>
              </p:cNvSpPr>
              <p:nvPr/>
            </p:nvSpPr>
            <p:spPr bwMode="auto">
              <a:xfrm>
                <a:off x="4396770" y="1795106"/>
                <a:ext cx="7447907" cy="8330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en-US" dirty="0">
                    <a:latin typeface="Times" pitchFamily="18" charset="0"/>
                  </a:rPr>
                  <a:t>With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lim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dirty="0">
                    <a:latin typeface="Times" pitchFamily="18" charset="0"/>
                  </a:rPr>
                  <a:t>the residual heat to the bath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en-US" dirty="0">
                    <a:latin typeface="Times" pitchFamily="18" charset="0"/>
                  </a:rPr>
                  <a:t>If</a:t>
                </a:r>
                <a:r>
                  <a:rPr lang="fr-FR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GB" b="0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𝑏𝑎𝑡h</m:t>
                        </m:r>
                      </m:e>
                      <m:lim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</m:oMath>
                </a14:m>
                <a:r>
                  <a:rPr lang="en-US" altLang="en-US" dirty="0">
                    <a:latin typeface="Times" pitchFamily="18" charset="0"/>
                  </a:rPr>
                  <a:t> is equivalent to the evaporation mass flow </a:t>
                </a:r>
                <a:r>
                  <a:rPr lang="en-US" altLang="en-US" dirty="0">
                    <a:latin typeface="Times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altLang="en-US" dirty="0">
                    <a:solidFill>
                      <a:srgbClr val="0070C0"/>
                    </a:solidFill>
                    <a:latin typeface="Times" pitchFamily="18" charset="0"/>
                  </a:rPr>
                  <a:t>self-sustained</a:t>
                </a:r>
                <a:r>
                  <a:rPr lang="en-US" altLang="en-US" dirty="0">
                    <a:latin typeface="Times" pitchFamily="18" charset="0"/>
                  </a:rPr>
                  <a:t> mode:  </a:t>
                </a:r>
              </a:p>
            </p:txBody>
          </p:sp>
        </mc:Choice>
        <mc:Fallback xmlns="">
          <p:sp>
            <p:nvSpPr>
              <p:cNvPr id="37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96770" y="1795106"/>
                <a:ext cx="7447907" cy="833049"/>
              </a:xfrm>
              <a:prstGeom prst="rect">
                <a:avLst/>
              </a:prstGeom>
              <a:blipFill>
                <a:blip r:embed="rId3"/>
                <a:stretch>
                  <a:fillRect l="-491" r="-245" b="-109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bject 38"/>
              <p:cNvSpPr txBox="1"/>
              <p:nvPr/>
            </p:nvSpPr>
            <p:spPr bwMode="auto">
              <a:xfrm>
                <a:off x="5353386" y="2527599"/>
                <a:ext cx="4535487" cy="6175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𝑄𝑏𝑎𝑡h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  <m:li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limUpp>
                        <m:limUp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𝐿𝑣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𝐿𝑣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latent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heat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evap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Object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53386" y="2527599"/>
                <a:ext cx="4535487" cy="6175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1" name="Object 40"/>
          <p:cNvGraphicFramePr>
            <a:graphicFrameLocks noChangeAspect="1"/>
          </p:cNvGraphicFramePr>
          <p:nvPr/>
        </p:nvGraphicFramePr>
        <p:xfrm>
          <a:off x="1801339" y="599868"/>
          <a:ext cx="237302" cy="40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279360" progId="Equation.3">
                  <p:embed/>
                </p:oleObj>
              </mc:Choice>
              <mc:Fallback>
                <p:oleObj name="Equation" r:id="rId5" imgW="164880" imgH="279360" progId="Equation.3">
                  <p:embed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01339" y="599868"/>
                        <a:ext cx="237302" cy="40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4428171" y="623517"/>
            <a:ext cx="58992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Vapor cooled wall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Assuming perfect exchange (</a:t>
            </a:r>
            <a:r>
              <a:rPr lang="en-US" altLang="en-US" dirty="0" err="1">
                <a:latin typeface="Times" pitchFamily="18" charset="0"/>
              </a:rPr>
              <a:t>T</a:t>
            </a:r>
            <a:r>
              <a:rPr lang="en-US" altLang="en-US" baseline="-25000" dirty="0" err="1">
                <a:latin typeface="Times" pitchFamily="18" charset="0"/>
              </a:rPr>
              <a:t>vapor</a:t>
            </a:r>
            <a:r>
              <a:rPr lang="en-US" altLang="en-US" dirty="0">
                <a:latin typeface="Times" pitchFamily="18" charset="0"/>
              </a:rPr>
              <a:t> = </a:t>
            </a:r>
            <a:r>
              <a:rPr lang="en-US" altLang="en-US" dirty="0" err="1">
                <a:latin typeface="Times" pitchFamily="18" charset="0"/>
              </a:rPr>
              <a:t>T</a:t>
            </a:r>
            <a:r>
              <a:rPr lang="en-US" altLang="en-US" baseline="-25000" dirty="0" err="1">
                <a:latin typeface="Times" pitchFamily="18" charset="0"/>
              </a:rPr>
              <a:t>wall</a:t>
            </a:r>
            <a:r>
              <a:rPr lang="en-US" altLang="en-US" dirty="0">
                <a:latin typeface="Times" pitchFamily="18" charset="0"/>
              </a:rPr>
              <a:t>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278625" y="3145137"/>
            <a:ext cx="4368419" cy="1569983"/>
            <a:chOff x="4499992" y="3660627"/>
            <a:chExt cx="4368419" cy="15699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Object 42"/>
                <p:cNvSpPr txBox="1"/>
                <p:nvPr/>
              </p:nvSpPr>
              <p:spPr bwMode="auto">
                <a:xfrm>
                  <a:off x="4626164" y="3660627"/>
                  <a:ext cx="3690938" cy="106521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>
                  <a:normAutofit fontScale="85000" lnSpcReduction="100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lim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•</m:t>
                            </m:r>
                          </m:lim>
                        </m:limUpp>
                        <m:r>
                          <a:rPr lang="en-GB" b="0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𝑏𝑎𝑡h</m:t>
                        </m:r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nary>
                          <m:nary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  <m:r>
                              <m:rPr>
                                <m:sty m:val="p"/>
                              </m:rPr>
                              <a:rPr lang="en-GB" i="0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GB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Tw</m:t>
                            </m:r>
                          </m:sup>
                          <m:e>
                            <m:f>
                              <m:f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ctrlPr>
                                          <a:rPr lang="en-GB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n-GB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GB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𝑇𝑙</m:t>
                                        </m:r>
                                      </m:e>
                                    </m:d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𝐶𝑝</m:t>
                                    </m:r>
                                  </m:num>
                                  <m:den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𝐿𝑣</m:t>
                                    </m:r>
                                  </m:den>
                                </m:f>
                              </m:den>
                            </m:f>
                          </m:e>
                        </m:nary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GB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GB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      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3" name="Object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26164" y="3660627"/>
                  <a:ext cx="3690938" cy="106521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Rounded Rectangle 43"/>
            <p:cNvSpPr/>
            <p:nvPr/>
          </p:nvSpPr>
          <p:spPr>
            <a:xfrm>
              <a:off x="5918042" y="4045420"/>
              <a:ext cx="1584176" cy="619073"/>
            </a:xfrm>
            <a:prstGeom prst="roundRect">
              <a:avLst/>
            </a:prstGeom>
            <a:noFill/>
            <a:ln w="9525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499992" y="3664868"/>
              <a:ext cx="3384376" cy="1132284"/>
            </a:xfrm>
            <a:prstGeom prst="rect">
              <a:avLst/>
            </a:prstGeom>
            <a:noFill/>
            <a:ln w="1905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92212" y="4953611"/>
              <a:ext cx="2976199" cy="276999"/>
            </a:xfrm>
            <a:prstGeom prst="rect">
              <a:avLst/>
            </a:prstGeom>
            <a:noFill/>
            <a:ln>
              <a:solidFill>
                <a:srgbClr val="0066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66FF"/>
                  </a:solidFill>
                </a:rPr>
                <a:t>attenuation factor (w.r.t. solid conduction)</a:t>
              </a:r>
              <a:endParaRPr lang="en-GB" sz="1200" dirty="0">
                <a:solidFill>
                  <a:srgbClr val="0066FF"/>
                </a:solidFill>
              </a:endParaRPr>
            </a:p>
          </p:txBody>
        </p:sp>
        <p:cxnSp>
          <p:nvCxnSpPr>
            <p:cNvPr id="50" name="Straight Connector 49"/>
            <p:cNvCxnSpPr>
              <a:endCxn id="44" idx="2"/>
            </p:cNvCxnSpPr>
            <p:nvPr/>
          </p:nvCxnSpPr>
          <p:spPr>
            <a:xfrm flipH="1" flipV="1">
              <a:off x="6710130" y="4664493"/>
              <a:ext cx="557600" cy="257466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3099A3-07B9-57D6-726B-52264061C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103</a:t>
            </a:fld>
            <a:endParaRPr lang="en-GB" dirty="0"/>
          </a:p>
        </p:txBody>
      </p:sp>
      <p:graphicFrame>
        <p:nvGraphicFramePr>
          <p:cNvPr id="4" name="Group 37">
            <a:extLst>
              <a:ext uri="{FF2B5EF4-FFF2-40B4-BE49-F238E27FC236}">
                <a16:creationId xmlns:a16="http://schemas.microsoft.com/office/drawing/2014/main" id="{721134DB-232E-03BA-D4C1-163004256BD3}"/>
              </a:ext>
            </a:extLst>
          </p:cNvPr>
          <p:cNvGraphicFramePr>
            <a:graphicFrameLocks noGrp="1"/>
          </p:cNvGraphicFramePr>
          <p:nvPr/>
        </p:nvGraphicFramePr>
        <p:xfrm>
          <a:off x="2922074" y="4588397"/>
          <a:ext cx="4562858" cy="2042160"/>
        </p:xfrm>
        <a:graphic>
          <a:graphicData uri="http://schemas.openxmlformats.org/drawingml/2006/table">
            <a:tbl>
              <a:tblPr/>
              <a:tblGrid>
                <a:gridCol w="15131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630">
                  <a:extLst>
                    <a:ext uri="{9D8B030D-6E8A-4147-A177-3AD203B41FA5}">
                      <a16:colId xmlns:a16="http://schemas.microsoft.com/office/drawing/2014/main" val="4041741925"/>
                    </a:ext>
                  </a:extLst>
                </a:gridCol>
              </a:tblGrid>
              <a:tr h="5484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thermal conductivity integral (4K - 300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Conduction</a:t>
                      </a:r>
                      <a:b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[W.cm</a:t>
                      </a:r>
                      <a:r>
                        <a:rPr kumimoji="0" lang="en-GB" sz="1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-1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Self-sustained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vapour-cooling</a:t>
                      </a:r>
                      <a:b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[W.cm</a:t>
                      </a:r>
                      <a:r>
                        <a:rPr kumimoji="0" lang="en-GB" sz="1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-1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%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ETP copper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OFHC copper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Aluminium 1100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Nickel 99% pure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Constantan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AISI 300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st.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steel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3%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00724F4-871A-DA39-5729-99E5C4DE7731}"/>
                  </a:ext>
                </a:extLst>
              </p:cNvPr>
              <p:cNvSpPr txBox="1"/>
              <p:nvPr/>
            </p:nvSpPr>
            <p:spPr>
              <a:xfrm>
                <a:off x="2153793" y="3374530"/>
                <a:ext cx="671902" cy="4626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li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𝑏𝑎𝑡h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00724F4-871A-DA39-5729-99E5C4DE7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3793" y="3374530"/>
                <a:ext cx="671902" cy="46269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38755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06EFE-18C9-4BDE-8FE5-D86CF4419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applications 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57CA3-DF6C-4466-B16A-C15223A44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5310" y="1281578"/>
            <a:ext cx="4256690" cy="502437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/>
              <a:t>Neck cooling in vertical test cryostats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B28755B-054C-7055-DA8E-2BF58B3546BE}"/>
              </a:ext>
            </a:extLst>
          </p:cNvPr>
          <p:cNvGrpSpPr/>
          <p:nvPr/>
        </p:nvGrpSpPr>
        <p:grpSpPr>
          <a:xfrm>
            <a:off x="3847028" y="1246130"/>
            <a:ext cx="4688569" cy="4132358"/>
            <a:chOff x="-129490" y="2287708"/>
            <a:chExt cx="4688569" cy="4132358"/>
          </a:xfrm>
        </p:grpSpPr>
        <p:sp>
          <p:nvSpPr>
            <p:cNvPr id="4" name="Content Placeholder 2">
              <a:extLst>
                <a:ext uri="{FF2B5EF4-FFF2-40B4-BE49-F238E27FC236}">
                  <a16:creationId xmlns:a16="http://schemas.microsoft.com/office/drawing/2014/main" id="{98A2926E-AE47-472E-8A96-4A06489F3851}"/>
                </a:ext>
              </a:extLst>
            </p:cNvPr>
            <p:cNvSpPr txBox="1">
              <a:spLocks/>
            </p:cNvSpPr>
            <p:nvPr/>
          </p:nvSpPr>
          <p:spPr>
            <a:xfrm>
              <a:off x="-129490" y="2287708"/>
              <a:ext cx="4688569" cy="36232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200" dirty="0"/>
                <a:t>RF couplers external conductors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n-US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fr-FR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AD7D311-7F79-48D2-BCAC-C51BD6C9F207}"/>
                </a:ext>
              </a:extLst>
            </p:cNvPr>
            <p:cNvSpPr txBox="1"/>
            <p:nvPr/>
          </p:nvSpPr>
          <p:spPr>
            <a:xfrm>
              <a:off x="731953" y="5120276"/>
              <a:ext cx="14828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SPL RF Coupler</a:t>
              </a:r>
              <a:endParaRPr lang="fr-FR" sz="1400" dirty="0">
                <a:solidFill>
                  <a:srgbClr val="0070C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848F93B-1FD4-421B-BEF7-E5600B5841E7}"/>
                </a:ext>
              </a:extLst>
            </p:cNvPr>
            <p:cNvSpPr txBox="1"/>
            <p:nvPr/>
          </p:nvSpPr>
          <p:spPr>
            <a:xfrm>
              <a:off x="272442" y="5465959"/>
              <a:ext cx="415536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Effectiveness: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70C0"/>
                  </a:solidFill>
                </a:rPr>
                <a:t>Reduced static heat conduction</a:t>
              </a: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70C0"/>
                  </a:solidFill>
                </a:rPr>
                <a:t>Partial intercepting of RF resistance heating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70C0"/>
                  </a:solidFill>
                </a:rPr>
                <a:t>Regulation flexibility (stand by, RF power on)</a:t>
              </a:r>
              <a:endParaRPr lang="fr-FR" dirty="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7E84A8E-7563-8A22-DF60-63DC00963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953" y="2608729"/>
              <a:ext cx="1618173" cy="2473641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ED2CD0-C8F5-5DF0-217B-7C0042353563}"/>
              </a:ext>
            </a:extLst>
          </p:cNvPr>
          <p:cNvGrpSpPr/>
          <p:nvPr/>
        </p:nvGrpSpPr>
        <p:grpSpPr>
          <a:xfrm>
            <a:off x="9161151" y="1710257"/>
            <a:ext cx="2745493" cy="5147743"/>
            <a:chOff x="4788847" y="224812"/>
            <a:chExt cx="2745493" cy="514774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2EF8871-7C42-415B-82C8-C381DBF886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62417"/>
            <a:stretch/>
          </p:blipFill>
          <p:spPr>
            <a:xfrm>
              <a:off x="4788847" y="224812"/>
              <a:ext cx="2667707" cy="339746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2BC1E35-435B-44DB-8867-07A2BC54D76D}"/>
                </a:ext>
              </a:extLst>
            </p:cNvPr>
            <p:cNvSpPr/>
            <p:nvPr/>
          </p:nvSpPr>
          <p:spPr>
            <a:xfrm>
              <a:off x="6830170" y="1765190"/>
              <a:ext cx="285925" cy="1451113"/>
            </a:xfrm>
            <a:custGeom>
              <a:avLst/>
              <a:gdLst>
                <a:gd name="connsiteX0" fmla="*/ 55660 w 285925"/>
                <a:gd name="connsiteY0" fmla="*/ 1451113 h 1451113"/>
                <a:gd name="connsiteX1" fmla="*/ 83489 w 285925"/>
                <a:gd name="connsiteY1" fmla="*/ 1300038 h 1451113"/>
                <a:gd name="connsiteX2" fmla="*/ 250467 w 285925"/>
                <a:gd name="connsiteY2" fmla="*/ 1228476 h 1451113"/>
                <a:gd name="connsiteX3" fmla="*/ 270345 w 285925"/>
                <a:gd name="connsiteY3" fmla="*/ 1133060 h 1451113"/>
                <a:gd name="connsiteX4" fmla="*/ 198783 w 285925"/>
                <a:gd name="connsiteY4" fmla="*/ 1045596 h 1451113"/>
                <a:gd name="connsiteX5" fmla="*/ 214686 w 285925"/>
                <a:gd name="connsiteY5" fmla="*/ 958132 h 1451113"/>
                <a:gd name="connsiteX6" fmla="*/ 278296 w 285925"/>
                <a:gd name="connsiteY6" fmla="*/ 902473 h 1451113"/>
                <a:gd name="connsiteX7" fmla="*/ 266369 w 285925"/>
                <a:gd name="connsiteY7" fmla="*/ 811033 h 1451113"/>
                <a:gd name="connsiteX8" fmla="*/ 159027 w 285925"/>
                <a:gd name="connsiteY8" fmla="*/ 751398 h 1451113"/>
                <a:gd name="connsiteX9" fmla="*/ 210710 w 285925"/>
                <a:gd name="connsiteY9" fmla="*/ 648031 h 1451113"/>
                <a:gd name="connsiteX10" fmla="*/ 282272 w 285925"/>
                <a:gd name="connsiteY10" fmla="*/ 568518 h 1451113"/>
                <a:gd name="connsiteX11" fmla="*/ 238540 w 285925"/>
                <a:gd name="connsiteY11" fmla="*/ 489005 h 1451113"/>
                <a:gd name="connsiteX12" fmla="*/ 194807 w 285925"/>
                <a:gd name="connsiteY12" fmla="*/ 461175 h 1451113"/>
                <a:gd name="connsiteX13" fmla="*/ 159027 w 285925"/>
                <a:gd name="connsiteY13" fmla="*/ 393589 h 1451113"/>
                <a:gd name="connsiteX14" fmla="*/ 182880 w 285925"/>
                <a:gd name="connsiteY14" fmla="*/ 345881 h 1451113"/>
                <a:gd name="connsiteX15" fmla="*/ 278296 w 285925"/>
                <a:gd name="connsiteY15" fmla="*/ 294198 h 1451113"/>
                <a:gd name="connsiteX16" fmla="*/ 258418 w 285925"/>
                <a:gd name="connsiteY16" fmla="*/ 166977 h 1451113"/>
                <a:gd name="connsiteX17" fmla="*/ 87465 w 285925"/>
                <a:gd name="connsiteY17" fmla="*/ 95415 h 1451113"/>
                <a:gd name="connsiteX18" fmla="*/ 0 w 285925"/>
                <a:gd name="connsiteY18" fmla="*/ 0 h 1451113"/>
                <a:gd name="connsiteX19" fmla="*/ 0 w 285925"/>
                <a:gd name="connsiteY19" fmla="*/ 0 h 145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5925" h="1451113">
                  <a:moveTo>
                    <a:pt x="55660" y="1451113"/>
                  </a:moveTo>
                  <a:cubicBezTo>
                    <a:pt x="53340" y="1394128"/>
                    <a:pt x="51021" y="1337144"/>
                    <a:pt x="83489" y="1300038"/>
                  </a:cubicBezTo>
                  <a:cubicBezTo>
                    <a:pt x="115957" y="1262932"/>
                    <a:pt x="219324" y="1256306"/>
                    <a:pt x="250467" y="1228476"/>
                  </a:cubicBezTo>
                  <a:cubicBezTo>
                    <a:pt x="281610" y="1200646"/>
                    <a:pt x="278959" y="1163540"/>
                    <a:pt x="270345" y="1133060"/>
                  </a:cubicBezTo>
                  <a:cubicBezTo>
                    <a:pt x="261731" y="1102580"/>
                    <a:pt x="208060" y="1074751"/>
                    <a:pt x="198783" y="1045596"/>
                  </a:cubicBezTo>
                  <a:cubicBezTo>
                    <a:pt x="189507" y="1016441"/>
                    <a:pt x="201434" y="981986"/>
                    <a:pt x="214686" y="958132"/>
                  </a:cubicBezTo>
                  <a:cubicBezTo>
                    <a:pt x="227938" y="934278"/>
                    <a:pt x="269682" y="926989"/>
                    <a:pt x="278296" y="902473"/>
                  </a:cubicBezTo>
                  <a:cubicBezTo>
                    <a:pt x="286910" y="877957"/>
                    <a:pt x="286247" y="836212"/>
                    <a:pt x="266369" y="811033"/>
                  </a:cubicBezTo>
                  <a:cubicBezTo>
                    <a:pt x="246491" y="785854"/>
                    <a:pt x="168303" y="778565"/>
                    <a:pt x="159027" y="751398"/>
                  </a:cubicBezTo>
                  <a:cubicBezTo>
                    <a:pt x="149751" y="724231"/>
                    <a:pt x="190169" y="678511"/>
                    <a:pt x="210710" y="648031"/>
                  </a:cubicBezTo>
                  <a:cubicBezTo>
                    <a:pt x="231251" y="617551"/>
                    <a:pt x="277634" y="595022"/>
                    <a:pt x="282272" y="568518"/>
                  </a:cubicBezTo>
                  <a:cubicBezTo>
                    <a:pt x="286910" y="542014"/>
                    <a:pt x="253117" y="506895"/>
                    <a:pt x="238540" y="489005"/>
                  </a:cubicBezTo>
                  <a:cubicBezTo>
                    <a:pt x="223963" y="471115"/>
                    <a:pt x="208059" y="477078"/>
                    <a:pt x="194807" y="461175"/>
                  </a:cubicBezTo>
                  <a:cubicBezTo>
                    <a:pt x="181555" y="445272"/>
                    <a:pt x="161015" y="412805"/>
                    <a:pt x="159027" y="393589"/>
                  </a:cubicBezTo>
                  <a:cubicBezTo>
                    <a:pt x="157039" y="374373"/>
                    <a:pt x="163002" y="362446"/>
                    <a:pt x="182880" y="345881"/>
                  </a:cubicBezTo>
                  <a:cubicBezTo>
                    <a:pt x="202758" y="329316"/>
                    <a:pt x="265706" y="324015"/>
                    <a:pt x="278296" y="294198"/>
                  </a:cubicBezTo>
                  <a:cubicBezTo>
                    <a:pt x="290886" y="264381"/>
                    <a:pt x="290223" y="200107"/>
                    <a:pt x="258418" y="166977"/>
                  </a:cubicBezTo>
                  <a:cubicBezTo>
                    <a:pt x="226613" y="133846"/>
                    <a:pt x="130535" y="123244"/>
                    <a:pt x="87465" y="95415"/>
                  </a:cubicBezTo>
                  <a:cubicBezTo>
                    <a:pt x="44395" y="67586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75D584-BF06-4494-960D-D2D63542A8B3}"/>
                </a:ext>
              </a:extLst>
            </p:cNvPr>
            <p:cNvSpPr/>
            <p:nvPr/>
          </p:nvSpPr>
          <p:spPr>
            <a:xfrm>
              <a:off x="6798365" y="1826864"/>
              <a:ext cx="317729" cy="1422988"/>
            </a:xfrm>
            <a:custGeom>
              <a:avLst/>
              <a:gdLst>
                <a:gd name="connsiteX0" fmla="*/ 55660 w 285925"/>
                <a:gd name="connsiteY0" fmla="*/ 1451113 h 1451113"/>
                <a:gd name="connsiteX1" fmla="*/ 83489 w 285925"/>
                <a:gd name="connsiteY1" fmla="*/ 1300038 h 1451113"/>
                <a:gd name="connsiteX2" fmla="*/ 250467 w 285925"/>
                <a:gd name="connsiteY2" fmla="*/ 1228476 h 1451113"/>
                <a:gd name="connsiteX3" fmla="*/ 270345 w 285925"/>
                <a:gd name="connsiteY3" fmla="*/ 1133060 h 1451113"/>
                <a:gd name="connsiteX4" fmla="*/ 198783 w 285925"/>
                <a:gd name="connsiteY4" fmla="*/ 1045596 h 1451113"/>
                <a:gd name="connsiteX5" fmla="*/ 214686 w 285925"/>
                <a:gd name="connsiteY5" fmla="*/ 958132 h 1451113"/>
                <a:gd name="connsiteX6" fmla="*/ 278296 w 285925"/>
                <a:gd name="connsiteY6" fmla="*/ 902473 h 1451113"/>
                <a:gd name="connsiteX7" fmla="*/ 266369 w 285925"/>
                <a:gd name="connsiteY7" fmla="*/ 811033 h 1451113"/>
                <a:gd name="connsiteX8" fmla="*/ 159027 w 285925"/>
                <a:gd name="connsiteY8" fmla="*/ 751398 h 1451113"/>
                <a:gd name="connsiteX9" fmla="*/ 210710 w 285925"/>
                <a:gd name="connsiteY9" fmla="*/ 648031 h 1451113"/>
                <a:gd name="connsiteX10" fmla="*/ 282272 w 285925"/>
                <a:gd name="connsiteY10" fmla="*/ 568518 h 1451113"/>
                <a:gd name="connsiteX11" fmla="*/ 238540 w 285925"/>
                <a:gd name="connsiteY11" fmla="*/ 489005 h 1451113"/>
                <a:gd name="connsiteX12" fmla="*/ 194807 w 285925"/>
                <a:gd name="connsiteY12" fmla="*/ 461175 h 1451113"/>
                <a:gd name="connsiteX13" fmla="*/ 159027 w 285925"/>
                <a:gd name="connsiteY13" fmla="*/ 393589 h 1451113"/>
                <a:gd name="connsiteX14" fmla="*/ 182880 w 285925"/>
                <a:gd name="connsiteY14" fmla="*/ 345881 h 1451113"/>
                <a:gd name="connsiteX15" fmla="*/ 278296 w 285925"/>
                <a:gd name="connsiteY15" fmla="*/ 294198 h 1451113"/>
                <a:gd name="connsiteX16" fmla="*/ 258418 w 285925"/>
                <a:gd name="connsiteY16" fmla="*/ 166977 h 1451113"/>
                <a:gd name="connsiteX17" fmla="*/ 87465 w 285925"/>
                <a:gd name="connsiteY17" fmla="*/ 95415 h 1451113"/>
                <a:gd name="connsiteX18" fmla="*/ 0 w 285925"/>
                <a:gd name="connsiteY18" fmla="*/ 0 h 1451113"/>
                <a:gd name="connsiteX19" fmla="*/ 0 w 285925"/>
                <a:gd name="connsiteY19" fmla="*/ 0 h 145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5925" h="1451113">
                  <a:moveTo>
                    <a:pt x="55660" y="1451113"/>
                  </a:moveTo>
                  <a:cubicBezTo>
                    <a:pt x="53340" y="1394128"/>
                    <a:pt x="51021" y="1337144"/>
                    <a:pt x="83489" y="1300038"/>
                  </a:cubicBezTo>
                  <a:cubicBezTo>
                    <a:pt x="115957" y="1262932"/>
                    <a:pt x="219324" y="1256306"/>
                    <a:pt x="250467" y="1228476"/>
                  </a:cubicBezTo>
                  <a:cubicBezTo>
                    <a:pt x="281610" y="1200646"/>
                    <a:pt x="278959" y="1163540"/>
                    <a:pt x="270345" y="1133060"/>
                  </a:cubicBezTo>
                  <a:cubicBezTo>
                    <a:pt x="261731" y="1102580"/>
                    <a:pt x="208060" y="1074751"/>
                    <a:pt x="198783" y="1045596"/>
                  </a:cubicBezTo>
                  <a:cubicBezTo>
                    <a:pt x="189507" y="1016441"/>
                    <a:pt x="201434" y="981986"/>
                    <a:pt x="214686" y="958132"/>
                  </a:cubicBezTo>
                  <a:cubicBezTo>
                    <a:pt x="227938" y="934278"/>
                    <a:pt x="269682" y="926989"/>
                    <a:pt x="278296" y="902473"/>
                  </a:cubicBezTo>
                  <a:cubicBezTo>
                    <a:pt x="286910" y="877957"/>
                    <a:pt x="286247" y="836212"/>
                    <a:pt x="266369" y="811033"/>
                  </a:cubicBezTo>
                  <a:cubicBezTo>
                    <a:pt x="246491" y="785854"/>
                    <a:pt x="168303" y="778565"/>
                    <a:pt x="159027" y="751398"/>
                  </a:cubicBezTo>
                  <a:cubicBezTo>
                    <a:pt x="149751" y="724231"/>
                    <a:pt x="190169" y="678511"/>
                    <a:pt x="210710" y="648031"/>
                  </a:cubicBezTo>
                  <a:cubicBezTo>
                    <a:pt x="231251" y="617551"/>
                    <a:pt x="277634" y="595022"/>
                    <a:pt x="282272" y="568518"/>
                  </a:cubicBezTo>
                  <a:cubicBezTo>
                    <a:pt x="286910" y="542014"/>
                    <a:pt x="253117" y="506895"/>
                    <a:pt x="238540" y="489005"/>
                  </a:cubicBezTo>
                  <a:cubicBezTo>
                    <a:pt x="223963" y="471115"/>
                    <a:pt x="208059" y="477078"/>
                    <a:pt x="194807" y="461175"/>
                  </a:cubicBezTo>
                  <a:cubicBezTo>
                    <a:pt x="181555" y="445272"/>
                    <a:pt x="161015" y="412805"/>
                    <a:pt x="159027" y="393589"/>
                  </a:cubicBezTo>
                  <a:cubicBezTo>
                    <a:pt x="157039" y="374373"/>
                    <a:pt x="163002" y="362446"/>
                    <a:pt x="182880" y="345881"/>
                  </a:cubicBezTo>
                  <a:cubicBezTo>
                    <a:pt x="202758" y="329316"/>
                    <a:pt x="265706" y="324015"/>
                    <a:pt x="278296" y="294198"/>
                  </a:cubicBezTo>
                  <a:cubicBezTo>
                    <a:pt x="290886" y="264381"/>
                    <a:pt x="290223" y="200107"/>
                    <a:pt x="258418" y="166977"/>
                  </a:cubicBezTo>
                  <a:cubicBezTo>
                    <a:pt x="226613" y="133846"/>
                    <a:pt x="130535" y="123244"/>
                    <a:pt x="87465" y="95415"/>
                  </a:cubicBezTo>
                  <a:cubicBezTo>
                    <a:pt x="44395" y="67586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6B0362F-684A-42F1-800E-458D55BAB651}"/>
                </a:ext>
              </a:extLst>
            </p:cNvPr>
            <p:cNvSpPr txBox="1"/>
            <p:nvPr/>
          </p:nvSpPr>
          <p:spPr>
            <a:xfrm>
              <a:off x="4939329" y="3710562"/>
              <a:ext cx="2595011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Effectiveness: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70C0"/>
                  </a:solidFill>
                </a:rPr>
                <a:t>Reduced heat conduction </a:t>
              </a:r>
              <a:r>
                <a:rPr lang="en-US" sz="1400" dirty="0"/>
                <a:t>(x30 for </a:t>
              </a:r>
              <a:r>
                <a:rPr lang="en-US" sz="1400" dirty="0" err="1"/>
                <a:t>st.steel</a:t>
              </a:r>
              <a:r>
                <a:rPr lang="en-US" sz="1400" dirty="0"/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70C0"/>
                  </a:solidFill>
                </a:rPr>
                <a:t>Baffles cooling </a:t>
              </a:r>
              <a:r>
                <a:rPr lang="en-US" sz="1400" dirty="0">
                  <a:sym typeface="Wingdings" panose="05000000000000000000" pitchFamily="2" charset="2"/>
                </a:rPr>
                <a:t> emissivity/radiation reduction</a:t>
              </a:r>
              <a:endParaRPr lang="en-US" sz="1400" dirty="0"/>
            </a:p>
            <a:p>
              <a:endParaRPr lang="fr-FR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A40EB27-CC8B-4EC4-8755-1D245265D1BD}"/>
                </a:ext>
              </a:extLst>
            </p:cNvPr>
            <p:cNvSpPr txBox="1"/>
            <p:nvPr/>
          </p:nvSpPr>
          <p:spPr>
            <a:xfrm>
              <a:off x="6622621" y="488894"/>
              <a:ext cx="71489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Cu radiation baffles</a:t>
              </a:r>
              <a:endParaRPr lang="fr-FR" sz="1000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C2C3D72-CC0B-41BC-BA5D-96869BEF37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19227" y="1038537"/>
              <a:ext cx="511773" cy="9899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6F52AD3-664E-48E1-8D5E-C1E9CAB520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11127" y="1038537"/>
              <a:ext cx="119873" cy="12001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5">
            <a:extLst>
              <a:ext uri="{FF2B5EF4-FFF2-40B4-BE49-F238E27FC236}">
                <a16:creationId xmlns:a16="http://schemas.microsoft.com/office/drawing/2014/main" id="{954FF4D3-4800-4D2B-8760-D8380C1A8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72440" r="7903"/>
          <a:stretch>
            <a:fillRect/>
          </a:stretch>
        </p:blipFill>
        <p:spPr bwMode="auto">
          <a:xfrm>
            <a:off x="985060" y="1608454"/>
            <a:ext cx="1253302" cy="415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B9852E6F-C33A-AA33-82E6-AD1AB50C371B}"/>
              </a:ext>
            </a:extLst>
          </p:cNvPr>
          <p:cNvSpPr txBox="1">
            <a:spLocks/>
          </p:cNvSpPr>
          <p:nvPr/>
        </p:nvSpPr>
        <p:spPr>
          <a:xfrm>
            <a:off x="0" y="1280336"/>
            <a:ext cx="4688569" cy="362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err="1"/>
              <a:t>Vapour</a:t>
            </a:r>
            <a:r>
              <a:rPr lang="en-US" sz="2200" dirty="0"/>
              <a:t> cooled current leads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33F2E8-BF8B-5246-E92B-07C697A6C099}"/>
              </a:ext>
            </a:extLst>
          </p:cNvPr>
          <p:cNvSpPr txBox="1"/>
          <p:nvPr/>
        </p:nvSpPr>
        <p:spPr>
          <a:xfrm>
            <a:off x="285356" y="5611375"/>
            <a:ext cx="34572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Effectiveness: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Reduced static heat conduction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Partial intercepting of ohmic resistance heating on resistive part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597775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" y="2804160"/>
            <a:ext cx="11521439" cy="726714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/>
              <a:t>Notions of Cryogenic Safety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6CC18A-F68E-B883-70F7-6C031D432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48837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546607"/>
          </a:xfrm>
        </p:spPr>
        <p:txBody>
          <a:bodyPr>
            <a:normAutofit fontScale="90000"/>
          </a:bodyPr>
          <a:lstStyle/>
          <a:p>
            <a:r>
              <a:rPr lang="en-GB" dirty="0"/>
              <a:t>Cryostats and safety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101" y="3262390"/>
            <a:ext cx="11809602" cy="3357694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Cryostats include </a:t>
            </a:r>
            <a:r>
              <a:rPr lang="en-US" sz="1800" dirty="0">
                <a:solidFill>
                  <a:srgbClr val="0066FF"/>
                </a:solidFill>
              </a:rPr>
              <a:t>inventory of cryogenic fluids</a:t>
            </a:r>
            <a:r>
              <a:rPr lang="en-US" sz="1800" dirty="0"/>
              <a:t>,</a:t>
            </a:r>
            <a:r>
              <a:rPr lang="en-US" sz="1800" dirty="0">
                <a:sym typeface="Wingdings" pitchFamily="2" charset="2"/>
              </a:rPr>
              <a:t> </a:t>
            </a:r>
            <a:r>
              <a:rPr lang="en-US" sz="1800" i="1" dirty="0">
                <a:sym typeface="Wingdings" pitchFamily="2" charset="2"/>
              </a:rPr>
              <a:t>potentially</a:t>
            </a:r>
            <a:r>
              <a:rPr lang="en-US" sz="1800" dirty="0">
                <a:sym typeface="Wingdings" pitchFamily="2" charset="2"/>
              </a:rPr>
              <a:t> unstable </a:t>
            </a: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stored energy</a:t>
            </a:r>
            <a:r>
              <a:rPr lang="en-US" sz="1800" dirty="0">
                <a:sym typeface="Wingdings" pitchFamily="2" charset="2"/>
              </a:rPr>
              <a:t>, and sometimes large electro-magnetic </a:t>
            </a: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stored energy </a:t>
            </a:r>
            <a:r>
              <a:rPr lang="en-US" sz="1800" dirty="0">
                <a:sym typeface="Wingdings" pitchFamily="2" charset="2"/>
              </a:rPr>
              <a:t>in superconducting devices  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Managing </a:t>
            </a:r>
            <a:r>
              <a:rPr lang="en-GB" sz="1800" dirty="0">
                <a:solidFill>
                  <a:srgbClr val="0066FF"/>
                </a:solidFill>
              </a:rPr>
              <a:t>safety in cryostat </a:t>
            </a:r>
            <a:r>
              <a:rPr lang="en-GB" sz="1800" dirty="0"/>
              <a:t>covers multiple aspects:  </a:t>
            </a:r>
            <a:r>
              <a:rPr lang="en-GB" sz="1800" dirty="0">
                <a:solidFill>
                  <a:srgbClr val="0066FF"/>
                </a:solidFill>
              </a:rPr>
              <a:t>safety of personnel </a:t>
            </a:r>
            <a:r>
              <a:rPr lang="en-GB" sz="1800" dirty="0"/>
              <a:t>and </a:t>
            </a:r>
            <a:r>
              <a:rPr lang="en-GB" sz="1800" dirty="0">
                <a:solidFill>
                  <a:srgbClr val="0066FF"/>
                </a:solidFill>
              </a:rPr>
              <a:t>equipment</a:t>
            </a:r>
            <a:r>
              <a:rPr lang="en-GB" sz="1800" dirty="0"/>
              <a:t> </a:t>
            </a:r>
          </a:p>
          <a:p>
            <a:pPr lvl="1"/>
            <a:r>
              <a:rPr lang="en-GB" sz="1800" dirty="0">
                <a:solidFill>
                  <a:srgbClr val="0066FF"/>
                </a:solidFill>
              </a:rPr>
              <a:t>Risk assessment:  cryostat </a:t>
            </a:r>
            <a:r>
              <a:rPr lang="en-GB" sz="1800" dirty="0"/>
              <a:t>as part of a </a:t>
            </a:r>
            <a:r>
              <a:rPr lang="en-GB" sz="1800" dirty="0">
                <a:solidFill>
                  <a:srgbClr val="0066FF"/>
                </a:solidFill>
              </a:rPr>
              <a:t>cryogenic system </a:t>
            </a:r>
            <a:r>
              <a:rPr lang="en-GB" sz="1800" dirty="0">
                <a:solidFill>
                  <a:srgbClr val="000000"/>
                </a:solidFill>
              </a:rPr>
              <a:t>in an </a:t>
            </a:r>
            <a:r>
              <a:rPr lang="en-GB" sz="1800" dirty="0">
                <a:solidFill>
                  <a:srgbClr val="0066FF"/>
                </a:solidFill>
              </a:rPr>
              <a:t>environment</a:t>
            </a:r>
            <a:endParaRPr lang="en-GB" sz="1800" dirty="0"/>
          </a:p>
          <a:p>
            <a:pPr lvl="1"/>
            <a:r>
              <a:rPr lang="en-GB" sz="1800" dirty="0">
                <a:solidFill>
                  <a:srgbClr val="0066FF"/>
                </a:solidFill>
              </a:rPr>
              <a:t>Safety hazard from relief of cryogens </a:t>
            </a:r>
            <a:r>
              <a:rPr lang="en-GB" sz="1800" dirty="0"/>
              <a:t>to the environment: ODH, burns, escape paths, safety training, use of personnel protection equipment, risk to adjacent equipment, etc. </a:t>
            </a:r>
          </a:p>
          <a:p>
            <a:pPr marL="342900" lvl="1" indent="0">
              <a:buNone/>
            </a:pPr>
            <a:endParaRPr lang="en-GB" sz="2600" dirty="0">
              <a:solidFill>
                <a:srgbClr val="FF6600"/>
              </a:solidFill>
              <a:sym typeface="Wingdings"/>
            </a:endParaRPr>
          </a:p>
          <a:p>
            <a:pPr marL="342900" lvl="1" indent="0">
              <a:buNone/>
            </a:pPr>
            <a:r>
              <a:rPr lang="en-GB" sz="2600" dirty="0">
                <a:solidFill>
                  <a:srgbClr val="FF6600"/>
                </a:solidFill>
                <a:sym typeface="Wingdings"/>
              </a:rPr>
              <a:t></a:t>
            </a:r>
            <a:r>
              <a:rPr lang="en-GB" sz="2600" dirty="0">
                <a:sym typeface="Wingdings"/>
              </a:rPr>
              <a:t> </a:t>
            </a:r>
            <a:r>
              <a:rPr lang="en-GB" sz="2600" i="1" dirty="0">
                <a:solidFill>
                  <a:srgbClr val="0066FF"/>
                </a:solidFill>
              </a:rPr>
              <a:t>Understanding pressure hazards </a:t>
            </a:r>
            <a:r>
              <a:rPr lang="en-GB" sz="2600" i="1" dirty="0"/>
              <a:t>and making the correct </a:t>
            </a:r>
            <a:r>
              <a:rPr lang="en-GB" sz="2600" i="1" dirty="0">
                <a:solidFill>
                  <a:srgbClr val="0066FF"/>
                </a:solidFill>
              </a:rPr>
              <a:t>choice of the pressure relief devices </a:t>
            </a:r>
            <a:r>
              <a:rPr lang="en-GB" sz="2600" i="1" dirty="0"/>
              <a:t>to protect from overpressure of the cryostat envelopes</a:t>
            </a:r>
            <a:endParaRPr lang="en-GB" sz="2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696" y="764704"/>
            <a:ext cx="5393122" cy="209983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832304" y="764705"/>
            <a:ext cx="1804144" cy="1802657"/>
            <a:chOff x="7308304" y="764704"/>
            <a:chExt cx="1804144" cy="1802657"/>
          </a:xfrm>
        </p:grpSpPr>
        <p:pic>
          <p:nvPicPr>
            <p:cNvPr id="6" name="Content Placeholder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9606" y="764704"/>
              <a:ext cx="882842" cy="773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Content Placeholder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764704"/>
              <a:ext cx="898453" cy="792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700808"/>
              <a:ext cx="1008112" cy="866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1703513" y="836713"/>
            <a:ext cx="1574611" cy="1470983"/>
            <a:chOff x="179512" y="836712"/>
            <a:chExt cx="1574611" cy="1470983"/>
          </a:xfrm>
        </p:grpSpPr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836712"/>
              <a:ext cx="680581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836712"/>
              <a:ext cx="638507" cy="63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628800"/>
              <a:ext cx="64807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628800"/>
              <a:ext cx="678895" cy="678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365992-709A-6AE8-BE4E-60546B9D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0450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2D010-3BC3-FCEF-5D49-BC247A0A8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4" y="136525"/>
            <a:ext cx="11696165" cy="799041"/>
          </a:xfrm>
        </p:spPr>
        <p:txBody>
          <a:bodyPr>
            <a:noAutofit/>
          </a:bodyPr>
          <a:lstStyle/>
          <a:p>
            <a:r>
              <a:rPr lang="en-GB" sz="2800" dirty="0"/>
              <a:t>Example. 2005: LN2 </a:t>
            </a:r>
            <a:r>
              <a:rPr lang="en-GB" sz="2800" dirty="0" err="1"/>
              <a:t>dewar</a:t>
            </a:r>
            <a:r>
              <a:rPr lang="en-GB" sz="2800" dirty="0"/>
              <a:t> (70 l) overpressure blast at </a:t>
            </a:r>
            <a:r>
              <a:rPr lang="en-GB" sz="2800" dirty="0" err="1"/>
              <a:t>Ganil</a:t>
            </a:r>
            <a:r>
              <a:rPr lang="en-GB" sz="2800" dirty="0"/>
              <a:t> (France)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3B360-BE4A-E0FD-C2DE-2D562FAC3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848" y="6426673"/>
            <a:ext cx="2833286" cy="395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i="1" dirty="0"/>
              <a:t>(courtesy </a:t>
            </a:r>
            <a:r>
              <a:rPr lang="en-GB" sz="1400" i="1" dirty="0" err="1"/>
              <a:t>N.Bazin</a:t>
            </a:r>
            <a:r>
              <a:rPr lang="en-GB" sz="1400" i="1" dirty="0"/>
              <a:t>, CEA-</a:t>
            </a:r>
            <a:r>
              <a:rPr lang="en-GB" sz="1400" i="1" dirty="0" err="1"/>
              <a:t>Saclay</a:t>
            </a:r>
            <a:r>
              <a:rPr lang="en-GB" sz="1400" i="1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A19C9-F768-87A0-8EDF-5D5A2A757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107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644ACD-F7A8-1221-F2DC-C6BB8C7C6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37" y="962216"/>
            <a:ext cx="10982504" cy="532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96570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QBQ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718" y="548681"/>
            <a:ext cx="3365156" cy="2523866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03123" y="1"/>
            <a:ext cx="10795819" cy="548680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Example at CERN. LHC 19</a:t>
            </a:r>
            <a:r>
              <a:rPr lang="en-US" sz="2400" kern="0" baseline="30000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th</a:t>
            </a:r>
            <a:r>
              <a:rPr lang="en-US" sz="2400" kern="0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sept. 2008</a:t>
            </a:r>
          </a:p>
        </p:txBody>
      </p:sp>
      <p:pic>
        <p:nvPicPr>
          <p:cNvPr id="5" name="Picture 4" descr="PR17_08a_fu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0109" y="3205623"/>
            <a:ext cx="5478564" cy="3652376"/>
          </a:xfrm>
          <a:prstGeom prst="rect">
            <a:avLst/>
          </a:prstGeom>
        </p:spPr>
      </p:pic>
      <p:pic>
        <p:nvPicPr>
          <p:cNvPr id="6" name="Picture 5" descr="PR17_08b_fu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60643" y="3205623"/>
            <a:ext cx="4087806" cy="34540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9985" y="2742144"/>
            <a:ext cx="24482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en-US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…5 MW arc in an interconnect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0100" y="6341820"/>
            <a:ext cx="46434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…~50 t of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longitudinal;pressure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force, ~50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magnets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displaced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…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60643" y="6304413"/>
            <a:ext cx="37147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en-US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…uprooting of jacks</a:t>
            </a:r>
          </a:p>
        </p:txBody>
      </p:sp>
      <p:pic>
        <p:nvPicPr>
          <p:cNvPr id="87042" name="Picture 2" descr="G:\Workspaces\c\cryostats\LHC Cryostats\sector 3-4 incident\photos sect 3-4\IMG_0288 retouche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506" y="553587"/>
            <a:ext cx="3365156" cy="252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15009" y="2610882"/>
            <a:ext cx="29682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~2 t  of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helium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first 2 minutes,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estimated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peak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mass flow of 20 kg/s</a:t>
            </a:r>
          </a:p>
        </p:txBody>
      </p:sp>
      <p:pic>
        <p:nvPicPr>
          <p:cNvPr id="87044" name="Picture 4" descr="G:\Workspaces\c\cryostats\LHC Cryostats\sector 3-4 incident\photos sect 3-4\IMG_0291 retouche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115" y="548681"/>
            <a:ext cx="3247729" cy="250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183294" y="548681"/>
            <a:ext cx="33651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en-US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vacuum relief device clogged with MLI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531CB81-F447-E282-E688-CC918B6A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108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B4AF4-7122-77B6-1198-F773D7C1EFF3}"/>
              </a:ext>
            </a:extLst>
          </p:cNvPr>
          <p:cNvSpPr txBox="1"/>
          <p:nvPr/>
        </p:nvSpPr>
        <p:spPr>
          <a:xfrm rot="16200000">
            <a:off x="9449993" y="3209977"/>
            <a:ext cx="4724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66FF"/>
                </a:solidFill>
              </a:rPr>
              <a:t>Report of the Task Force on the incident of 19 September 2008 </a:t>
            </a:r>
          </a:p>
          <a:p>
            <a:pPr algn="ctr"/>
            <a:r>
              <a:rPr lang="en-GB" sz="1200" dirty="0">
                <a:solidFill>
                  <a:srgbClr val="0066FF"/>
                </a:solidFill>
              </a:rPr>
              <a:t>at the LHC, CERN EDMS 992622 </a:t>
            </a:r>
          </a:p>
        </p:txBody>
      </p:sp>
    </p:spTree>
    <p:extLst>
      <p:ext uri="{BB962C8B-B14F-4D97-AF65-F5344CB8AC3E}">
        <p14:creationId xmlns:p14="http://schemas.microsoft.com/office/powerpoint/2010/main" val="205825640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619502"/>
          </a:xfrm>
        </p:spPr>
        <p:txBody>
          <a:bodyPr/>
          <a:lstStyle/>
          <a:p>
            <a:r>
              <a:rPr lang="en-GB" dirty="0"/>
              <a:t>Liquid helium (and nitrogen) stored energies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54" y="3576000"/>
            <a:ext cx="11637707" cy="27528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800" b="1" dirty="0">
                <a:solidFill>
                  <a:srgbClr val="0066FF"/>
                </a:solidFill>
              </a:rPr>
              <a:t>One LHC dipole: </a:t>
            </a:r>
            <a:r>
              <a:rPr lang="en-GB" sz="1800" b="1" dirty="0"/>
              <a:t> </a:t>
            </a:r>
          </a:p>
          <a:p>
            <a:r>
              <a:rPr lang="en-GB" sz="1800" dirty="0">
                <a:solidFill>
                  <a:srgbClr val="0066FF"/>
                </a:solidFill>
              </a:rPr>
              <a:t>Magnetic stored energy: ~7 MJ </a:t>
            </a:r>
          </a:p>
          <a:p>
            <a:r>
              <a:rPr lang="en-GB" sz="1800" dirty="0">
                <a:solidFill>
                  <a:srgbClr val="0066FF"/>
                </a:solidFill>
              </a:rPr>
              <a:t>Helium content: 375 </a:t>
            </a:r>
            <a:r>
              <a:rPr lang="en-GB" sz="1800" dirty="0" err="1">
                <a:solidFill>
                  <a:srgbClr val="0066FF"/>
                </a:solidFill>
              </a:rPr>
              <a:t>liters</a:t>
            </a:r>
            <a:endParaRPr lang="en-GB" sz="1800" dirty="0">
              <a:solidFill>
                <a:srgbClr val="0066FF"/>
              </a:solidFill>
            </a:endParaRPr>
          </a:p>
          <a:p>
            <a:r>
              <a:rPr lang="en-GB" sz="1800" dirty="0">
                <a:solidFill>
                  <a:srgbClr val="0066FF"/>
                </a:solidFill>
              </a:rPr>
              <a:t>Total stored energy </a:t>
            </a:r>
            <a:r>
              <a:rPr lang="en-GB" sz="1800" dirty="0"/>
              <a:t>(in liquid): </a:t>
            </a:r>
            <a:r>
              <a:rPr lang="en-GB" sz="1800" u="sng" dirty="0">
                <a:solidFill>
                  <a:srgbClr val="FF0000"/>
                </a:solidFill>
              </a:rPr>
              <a:t>74 MJ </a:t>
            </a:r>
            <a:r>
              <a:rPr lang="en-GB" sz="1800" u="sng" dirty="0"/>
              <a:t>(x10 times stored magnetic energy!)</a:t>
            </a:r>
          </a:p>
          <a:p>
            <a:r>
              <a:rPr lang="en-GB" sz="1800" dirty="0"/>
              <a:t>Total magnet </a:t>
            </a:r>
            <a:r>
              <a:rPr lang="en-GB" sz="1800" dirty="0">
                <a:solidFill>
                  <a:srgbClr val="0066FF"/>
                </a:solidFill>
              </a:rPr>
              <a:t>cold surface in insulation vacuum</a:t>
            </a:r>
            <a:r>
              <a:rPr lang="en-GB" sz="1800" dirty="0"/>
              <a:t>: </a:t>
            </a:r>
            <a:r>
              <a:rPr lang="en-GB" sz="1800" dirty="0">
                <a:solidFill>
                  <a:srgbClr val="0066FF"/>
                </a:solidFill>
              </a:rPr>
              <a:t>~4 m</a:t>
            </a:r>
            <a:r>
              <a:rPr lang="en-GB" sz="1800" baseline="30000" dirty="0">
                <a:solidFill>
                  <a:srgbClr val="0066FF"/>
                </a:solidFill>
              </a:rPr>
              <a:t>2</a:t>
            </a:r>
            <a:r>
              <a:rPr lang="en-GB" sz="1800" dirty="0">
                <a:solidFill>
                  <a:srgbClr val="0066FF"/>
                </a:solidFill>
              </a:rPr>
              <a:t> </a:t>
            </a:r>
          </a:p>
          <a:p>
            <a:r>
              <a:rPr lang="en-GB" sz="1800" dirty="0">
                <a:solidFill>
                  <a:srgbClr val="0066FF"/>
                </a:solidFill>
              </a:rPr>
              <a:t>Latent heat per unit volume</a:t>
            </a:r>
            <a:r>
              <a:rPr lang="en-GB" sz="1800" dirty="0">
                <a:solidFill>
                  <a:srgbClr val="000000"/>
                </a:solidFill>
              </a:rPr>
              <a:t>:</a:t>
            </a:r>
            <a:r>
              <a:rPr lang="en-US" sz="1800" dirty="0">
                <a:solidFill>
                  <a:srgbClr val="000000"/>
                </a:solidFill>
              </a:rPr>
              <a:t> He x60 lower than </a:t>
            </a:r>
            <a:r>
              <a:rPr lang="en-GB" sz="1800" dirty="0">
                <a:solidFill>
                  <a:srgbClr val="000000"/>
                </a:solidFill>
              </a:rPr>
              <a:t>N</a:t>
            </a:r>
            <a:r>
              <a:rPr lang="en-GB" sz="1800" baseline="-25000" dirty="0">
                <a:solidFill>
                  <a:srgbClr val="000000"/>
                </a:solidFill>
              </a:rPr>
              <a:t>2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  <a:sym typeface="Wingdings"/>
              </a:rPr>
              <a:t> </a:t>
            </a:r>
            <a:r>
              <a:rPr lang="en-US" sz="1800" i="1" dirty="0">
                <a:solidFill>
                  <a:srgbClr val="000000"/>
                </a:solidFill>
                <a:sym typeface="Wingdings"/>
              </a:rPr>
              <a:t>(roughly</a:t>
            </a:r>
            <a:r>
              <a:rPr lang="en-US" sz="1800" dirty="0">
                <a:solidFill>
                  <a:srgbClr val="000000"/>
                </a:solidFill>
                <a:sym typeface="Wingdings"/>
              </a:rPr>
              <a:t>) venting a cryostat with </a:t>
            </a:r>
            <a:r>
              <a:rPr lang="en-US" sz="2400" dirty="0">
                <a:solidFill>
                  <a:srgbClr val="0070C0"/>
                </a:solidFill>
                <a:sym typeface="Wingdings"/>
              </a:rPr>
              <a:t>~</a:t>
            </a:r>
            <a:r>
              <a:rPr lang="en-US" sz="1800" dirty="0">
                <a:solidFill>
                  <a:srgbClr val="0066FF"/>
                </a:solidFill>
                <a:sym typeface="Wingdings"/>
              </a:rPr>
              <a:t>6 liter air (~</a:t>
            </a:r>
            <a:r>
              <a:rPr lang="en-GB" sz="1800" dirty="0">
                <a:solidFill>
                  <a:srgbClr val="0066FF"/>
                </a:solidFill>
              </a:rPr>
              <a:t>N</a:t>
            </a:r>
            <a:r>
              <a:rPr lang="en-GB" sz="1800" baseline="-25000" dirty="0">
                <a:solidFill>
                  <a:srgbClr val="0066FF"/>
                </a:solidFill>
              </a:rPr>
              <a:t>2</a:t>
            </a:r>
            <a:r>
              <a:rPr lang="en-US" sz="1800" dirty="0">
                <a:solidFill>
                  <a:srgbClr val="0066FF"/>
                </a:solidFill>
                <a:sym typeface="Wingdings"/>
              </a:rPr>
              <a:t>) </a:t>
            </a:r>
            <a:r>
              <a:rPr lang="en-GB" sz="1800" dirty="0">
                <a:solidFill>
                  <a:srgbClr val="0066FF"/>
                </a:solidFill>
                <a:sym typeface="Wingdings"/>
              </a:rPr>
              <a:t>boils off He in 1 dipole</a:t>
            </a:r>
            <a:endParaRPr lang="en-GB" sz="1800" dirty="0">
              <a:solidFill>
                <a:srgbClr val="0066FF"/>
              </a:solidFill>
            </a:endParaRPr>
          </a:p>
          <a:p>
            <a:r>
              <a:rPr lang="en-GB" sz="1800" dirty="0">
                <a:solidFill>
                  <a:srgbClr val="0066FF"/>
                </a:solidFill>
              </a:rPr>
              <a:t>Air condensation power </a:t>
            </a:r>
            <a:r>
              <a:rPr lang="en-GB" sz="1800" dirty="0"/>
              <a:t>on cold surface with MLI: </a:t>
            </a:r>
            <a:r>
              <a:rPr lang="en-GB" sz="1800" dirty="0">
                <a:solidFill>
                  <a:srgbClr val="0066FF"/>
                </a:solidFill>
              </a:rPr>
              <a:t>6 kW/m</a:t>
            </a:r>
            <a:r>
              <a:rPr lang="en-GB" sz="1800" baseline="30000" dirty="0">
                <a:solidFill>
                  <a:srgbClr val="0066FF"/>
                </a:solidFill>
              </a:rPr>
              <a:t>2</a:t>
            </a:r>
            <a:r>
              <a:rPr lang="en-GB" sz="1800" dirty="0">
                <a:solidFill>
                  <a:srgbClr val="0066FF"/>
                </a:solidFill>
              </a:rPr>
              <a:t> </a:t>
            </a:r>
            <a:r>
              <a:rPr lang="en-GB" sz="1800" dirty="0"/>
              <a:t>(40 kW/m</a:t>
            </a:r>
            <a:r>
              <a:rPr lang="en-GB" sz="1800" baseline="30000" dirty="0"/>
              <a:t>2</a:t>
            </a:r>
            <a:r>
              <a:rPr lang="en-GB" sz="1800" dirty="0"/>
              <a:t> on bare surface !)</a:t>
            </a:r>
          </a:p>
          <a:p>
            <a:r>
              <a:rPr lang="en-GB" sz="1800" dirty="0"/>
              <a:t>Vacuum insulation breach: peak power deposition:  </a:t>
            </a:r>
            <a:r>
              <a:rPr lang="en-GB" sz="1800" dirty="0">
                <a:solidFill>
                  <a:srgbClr val="0066FF"/>
                </a:solidFill>
              </a:rPr>
              <a:t>24 kW </a:t>
            </a:r>
            <a:r>
              <a:rPr lang="en-GB" sz="1800" dirty="0">
                <a:solidFill>
                  <a:srgbClr val="0066FF"/>
                </a:solidFill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rgbClr val="0070C0"/>
                </a:solidFill>
              </a:rPr>
              <a:t>~40 s to boil-off liquid.</a:t>
            </a:r>
            <a:r>
              <a:rPr lang="en-GB" sz="1800" dirty="0"/>
              <a:t> </a:t>
            </a:r>
          </a:p>
          <a:p>
            <a:pPr marL="0" indent="0">
              <a:buNone/>
            </a:pPr>
            <a:endParaRPr lang="en-GB" sz="800" dirty="0">
              <a:solidFill>
                <a:srgbClr val="0066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38653" y="774116"/>
          <a:ext cx="7955306" cy="26746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9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297">
                  <a:extLst>
                    <a:ext uri="{9D8B030D-6E8A-4147-A177-3AD203B41FA5}">
                      <a16:colId xmlns:a16="http://schemas.microsoft.com/office/drawing/2014/main" val="620121963"/>
                    </a:ext>
                  </a:extLst>
                </a:gridCol>
                <a:gridCol w="1205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26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Property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aseline="30000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He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N</a:t>
                      </a:r>
                      <a:r>
                        <a:rPr lang="en-GB" sz="1600" baseline="-25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0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kern="120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(at 1’013 mbar)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[K]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4.2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77.3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Liquid density (at </a:t>
                      </a: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kern="120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[kg/m</a:t>
                      </a:r>
                      <a:r>
                        <a:rPr lang="en-GB" sz="1600" b="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125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804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Density ratio 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ρ</a:t>
                      </a:r>
                      <a:r>
                        <a:rPr lang="en-GB" sz="1200" b="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liquid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ρ</a:t>
                      </a:r>
                      <a:r>
                        <a:rPr lang="en-GB" sz="1200" b="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gas</a:t>
                      </a:r>
                      <a:r>
                        <a:rPr lang="en-GB" sz="1200" b="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(gas at boiling temperature and 1’013 mbar)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7.4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175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4110714"/>
                  </a:ext>
                </a:extLst>
              </a:tr>
              <a:tr h="292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Gas/liquid volume ratio (gas at 273 K, 1’013 mbar) 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702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652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7187451"/>
                  </a:ext>
                </a:extLst>
              </a:tr>
              <a:tr h="292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Latent heat of evaporation (at </a:t>
                      </a: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kern="120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and 1’013 mbar)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[kJ/kg]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21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199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5499231"/>
                  </a:ext>
                </a:extLst>
              </a:tr>
              <a:tr h="219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Latent heat of evaporation per unit vol. (at </a:t>
                      </a: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kern="120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1’013 mbar)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[kJ/l] 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2.6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160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9841034"/>
                  </a:ext>
                </a:extLst>
              </a:tr>
              <a:tr h="219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Enthalpy change from 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GB" sz="1200" b="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300 K per unit vol. (at 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1’013 mbar</a:t>
                      </a:r>
                      <a:r>
                        <a:rPr lang="en-GB" sz="1200" b="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[kJ/l]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6814536"/>
                  </a:ext>
                </a:extLst>
              </a:tr>
              <a:tr h="219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liquefaction energy in 1 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liter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liquid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[kJ/l]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8393015"/>
                  </a:ext>
                </a:extLst>
              </a:tr>
              <a:tr h="219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Expansion work (isobar at 1’013 mbar, reversible) for 1 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liter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liquid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[kJ/l]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1537236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8BAA60-0AB1-AA70-4FE4-7B8D9E6BF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109</a:t>
            </a:fld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7777955-E94C-7223-FD16-63D11704B73A}"/>
              </a:ext>
            </a:extLst>
          </p:cNvPr>
          <p:cNvGrpSpPr/>
          <p:nvPr/>
        </p:nvGrpSpPr>
        <p:grpSpPr>
          <a:xfrm>
            <a:off x="8681478" y="3576000"/>
            <a:ext cx="3233283" cy="1362772"/>
            <a:chOff x="3347864" y="5311053"/>
            <a:chExt cx="2453343" cy="100608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0E570A6-CBA9-899E-98D7-109EF8411C27}"/>
                </a:ext>
              </a:extLst>
            </p:cNvPr>
            <p:cNvGrpSpPr/>
            <p:nvPr/>
          </p:nvGrpSpPr>
          <p:grpSpPr>
            <a:xfrm>
              <a:off x="3520832" y="5311053"/>
              <a:ext cx="2280375" cy="998270"/>
              <a:chOff x="539552" y="3752862"/>
              <a:chExt cx="4454660" cy="165292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D5A2EF3-9A57-176B-5799-82C8130CA541}"/>
                  </a:ext>
                </a:extLst>
              </p:cNvPr>
              <p:cNvSpPr/>
              <p:nvPr/>
            </p:nvSpPr>
            <p:spPr>
              <a:xfrm>
                <a:off x="539552" y="3752862"/>
                <a:ext cx="3888433" cy="16529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 dirty="0"/>
              </a:p>
            </p:txBody>
          </p:sp>
          <p:sp>
            <p:nvSpPr>
              <p:cNvPr id="18" name="Rounded Rectangle 39">
                <a:extLst>
                  <a:ext uri="{FF2B5EF4-FFF2-40B4-BE49-F238E27FC236}">
                    <a16:creationId xmlns:a16="http://schemas.microsoft.com/office/drawing/2014/main" id="{2A55205B-4837-5CD6-8E03-262620813C75}"/>
                  </a:ext>
                </a:extLst>
              </p:cNvPr>
              <p:cNvSpPr/>
              <p:nvPr/>
            </p:nvSpPr>
            <p:spPr>
              <a:xfrm>
                <a:off x="827584" y="4188833"/>
                <a:ext cx="3312368" cy="711657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19" name="Freeform 40">
                <a:extLst>
                  <a:ext uri="{FF2B5EF4-FFF2-40B4-BE49-F238E27FC236}">
                    <a16:creationId xmlns:a16="http://schemas.microsoft.com/office/drawing/2014/main" id="{F41C35DC-05ED-4139-CBCC-23596A3916C5}"/>
                  </a:ext>
                </a:extLst>
              </p:cNvPr>
              <p:cNvSpPr/>
              <p:nvPr/>
            </p:nvSpPr>
            <p:spPr>
              <a:xfrm>
                <a:off x="812791" y="4188833"/>
                <a:ext cx="3320248" cy="80108"/>
              </a:xfrm>
              <a:custGeom>
                <a:avLst/>
                <a:gdLst>
                  <a:gd name="connsiteX0" fmla="*/ 0 w 3320248"/>
                  <a:gd name="connsiteY0" fmla="*/ 35613 h 80108"/>
                  <a:gd name="connsiteX1" fmla="*/ 346229 w 3320248"/>
                  <a:gd name="connsiteY1" fmla="*/ 17857 h 80108"/>
                  <a:gd name="connsiteX2" fmla="*/ 807868 w 3320248"/>
                  <a:gd name="connsiteY2" fmla="*/ 62246 h 80108"/>
                  <a:gd name="connsiteX3" fmla="*/ 1225118 w 3320248"/>
                  <a:gd name="connsiteY3" fmla="*/ 17857 h 80108"/>
                  <a:gd name="connsiteX4" fmla="*/ 1731145 w 3320248"/>
                  <a:gd name="connsiteY4" fmla="*/ 62246 h 80108"/>
                  <a:gd name="connsiteX5" fmla="*/ 2166151 w 3320248"/>
                  <a:gd name="connsiteY5" fmla="*/ 102 h 80108"/>
                  <a:gd name="connsiteX6" fmla="*/ 2734322 w 3320248"/>
                  <a:gd name="connsiteY6" fmla="*/ 80001 h 80108"/>
                  <a:gd name="connsiteX7" fmla="*/ 3151572 w 3320248"/>
                  <a:gd name="connsiteY7" fmla="*/ 17857 h 80108"/>
                  <a:gd name="connsiteX8" fmla="*/ 3320248 w 3320248"/>
                  <a:gd name="connsiteY8" fmla="*/ 44490 h 8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0248" h="80108">
                    <a:moveTo>
                      <a:pt x="0" y="35613"/>
                    </a:moveTo>
                    <a:cubicBezTo>
                      <a:pt x="105792" y="24515"/>
                      <a:pt x="211584" y="13418"/>
                      <a:pt x="346229" y="17857"/>
                    </a:cubicBezTo>
                    <a:cubicBezTo>
                      <a:pt x="480874" y="22296"/>
                      <a:pt x="661387" y="62246"/>
                      <a:pt x="807868" y="62246"/>
                    </a:cubicBezTo>
                    <a:cubicBezTo>
                      <a:pt x="954349" y="62246"/>
                      <a:pt x="1071239" y="17857"/>
                      <a:pt x="1225118" y="17857"/>
                    </a:cubicBezTo>
                    <a:cubicBezTo>
                      <a:pt x="1378997" y="17857"/>
                      <a:pt x="1574306" y="65205"/>
                      <a:pt x="1731145" y="62246"/>
                    </a:cubicBezTo>
                    <a:cubicBezTo>
                      <a:pt x="1887984" y="59287"/>
                      <a:pt x="1998955" y="-2857"/>
                      <a:pt x="2166151" y="102"/>
                    </a:cubicBezTo>
                    <a:cubicBezTo>
                      <a:pt x="2333347" y="3061"/>
                      <a:pt x="2570085" y="77042"/>
                      <a:pt x="2734322" y="80001"/>
                    </a:cubicBezTo>
                    <a:cubicBezTo>
                      <a:pt x="2898559" y="82960"/>
                      <a:pt x="3053918" y="23775"/>
                      <a:pt x="3151572" y="17857"/>
                    </a:cubicBezTo>
                    <a:cubicBezTo>
                      <a:pt x="3249226" y="11938"/>
                      <a:pt x="3284737" y="28214"/>
                      <a:pt x="3320248" y="4449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20" name="Rounded Rectangle 41">
                <a:extLst>
                  <a:ext uri="{FF2B5EF4-FFF2-40B4-BE49-F238E27FC236}">
                    <a16:creationId xmlns:a16="http://schemas.microsoft.com/office/drawing/2014/main" id="{EA2CC6F5-B09B-49DE-D87A-5A21AA87D1CC}"/>
                  </a:ext>
                </a:extLst>
              </p:cNvPr>
              <p:cNvSpPr/>
              <p:nvPr/>
            </p:nvSpPr>
            <p:spPr>
              <a:xfrm>
                <a:off x="827584" y="4108402"/>
                <a:ext cx="3312368" cy="79208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547EFF-9B81-6A5A-1A3D-329CE04F1157}"/>
                  </a:ext>
                </a:extLst>
              </p:cNvPr>
              <p:cNvSpPr txBox="1"/>
              <p:nvPr/>
            </p:nvSpPr>
            <p:spPr>
              <a:xfrm>
                <a:off x="3071906" y="5004668"/>
                <a:ext cx="1228137" cy="376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Vacuum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4358B8-2DE0-EC2C-C427-F8B77A665539}"/>
                  </a:ext>
                </a:extLst>
              </p:cNvPr>
              <p:cNvSpPr txBox="1"/>
              <p:nvPr/>
            </p:nvSpPr>
            <p:spPr>
              <a:xfrm>
                <a:off x="4394969" y="5005736"/>
                <a:ext cx="599243" cy="376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Air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DF49591-FA30-79EF-8C84-7CF645D9027A}"/>
                  </a:ext>
                </a:extLst>
              </p:cNvPr>
              <p:cNvSpPr txBox="1"/>
              <p:nvPr/>
            </p:nvSpPr>
            <p:spPr>
              <a:xfrm>
                <a:off x="1855292" y="4490995"/>
                <a:ext cx="2162690" cy="376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Cryogenics fluid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2A836D0-A83E-C5FE-E301-2F28BBDAD87A}"/>
                </a:ext>
              </a:extLst>
            </p:cNvPr>
            <p:cNvGrpSpPr/>
            <p:nvPr/>
          </p:nvGrpSpPr>
          <p:grpSpPr>
            <a:xfrm>
              <a:off x="3347864" y="5877272"/>
              <a:ext cx="846505" cy="439867"/>
              <a:chOff x="4427984" y="4129742"/>
              <a:chExt cx="1422569" cy="531213"/>
            </a:xfrm>
          </p:grpSpPr>
          <p:sp>
            <p:nvSpPr>
              <p:cNvPr id="10" name="Cloud 9">
                <a:extLst>
                  <a:ext uri="{FF2B5EF4-FFF2-40B4-BE49-F238E27FC236}">
                    <a16:creationId xmlns:a16="http://schemas.microsoft.com/office/drawing/2014/main" id="{B5651674-6205-6286-4865-FFD4813AFE95}"/>
                  </a:ext>
                </a:extLst>
              </p:cNvPr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16F75B1-A159-2EAE-2025-CBCF2F8757D5}"/>
                  </a:ext>
                </a:extLst>
              </p:cNvPr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12" name="Freeform 60">
                  <a:extLst>
                    <a:ext uri="{FF2B5EF4-FFF2-40B4-BE49-F238E27FC236}">
                      <a16:creationId xmlns:a16="http://schemas.microsoft.com/office/drawing/2014/main" id="{32B27C41-F66A-C856-C095-17E34E7DE246}"/>
                    </a:ext>
                  </a:extLst>
                </p:cNvPr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Freeform 61">
                  <a:extLst>
                    <a:ext uri="{FF2B5EF4-FFF2-40B4-BE49-F238E27FC236}">
                      <a16:creationId xmlns:a16="http://schemas.microsoft.com/office/drawing/2014/main" id="{B7208821-74DB-E28F-F0FE-EBEF0E05D9BD}"/>
                    </a:ext>
                  </a:extLst>
                </p:cNvPr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Freeform 62">
                  <a:extLst>
                    <a:ext uri="{FF2B5EF4-FFF2-40B4-BE49-F238E27FC236}">
                      <a16:creationId xmlns:a16="http://schemas.microsoft.com/office/drawing/2014/main" id="{82F3A282-7F1B-F5AB-D078-D1CB2C806A07}"/>
                    </a:ext>
                  </a:extLst>
                </p:cNvPr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932E6E2-4AE8-6AF2-6136-E505E42439F5}"/>
              </a:ext>
            </a:extLst>
          </p:cNvPr>
          <p:cNvSpPr txBox="1"/>
          <p:nvPr/>
        </p:nvSpPr>
        <p:spPr>
          <a:xfrm>
            <a:off x="0" y="6303703"/>
            <a:ext cx="1209017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9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Large </a:t>
            </a:r>
            <a:r>
              <a:rPr lang="fr-CH" sz="19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volumetric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 inventories </a:t>
            </a:r>
            <a:r>
              <a:rPr lang="fr-CH" sz="1900" dirty="0">
                <a:solidFill>
                  <a:srgbClr val="0070C0"/>
                </a:solidFill>
                <a:sym typeface="Wingdings" panose="05000000000000000000" pitchFamily="2" charset="2"/>
              </a:rPr>
              <a:t>and </a:t>
            </a:r>
            <a:r>
              <a:rPr lang="fr-CH" sz="1900" dirty="0" err="1">
                <a:solidFill>
                  <a:srgbClr val="0070C0"/>
                </a:solidFill>
                <a:sym typeface="Wingdings" panose="05000000000000000000" pitchFamily="2" charset="2"/>
              </a:rPr>
              <a:t>energies</a:t>
            </a:r>
            <a:r>
              <a:rPr lang="fr-CH" sz="19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CH" sz="19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released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 in </a:t>
            </a:r>
            <a:r>
              <a:rPr lang="fr-CH" sz="19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reduced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 time </a:t>
            </a:r>
            <a:r>
              <a:rPr lang="fr-CH" sz="1900" dirty="0">
                <a:solidFill>
                  <a:srgbClr val="0070C0"/>
                </a:solidFill>
                <a:sym typeface="Wingdings" panose="05000000000000000000" pitchFamily="2" charset="2"/>
              </a:rPr>
              <a:t>!  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pressure relief </a:t>
            </a:r>
            <a:r>
              <a:rPr lang="fr-CH" sz="19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devices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 !   </a:t>
            </a:r>
            <a:endParaRPr lang="en-GB" sz="19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874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D951-EC14-083F-71D9-90EDCEBDF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06" y="2629959"/>
            <a:ext cx="11089460" cy="799041"/>
          </a:xfrm>
        </p:spPr>
        <p:txBody>
          <a:bodyPr/>
          <a:lstStyle/>
          <a:p>
            <a:pPr algn="ctr"/>
            <a:r>
              <a:rPr lang="en-GB" dirty="0"/>
              <a:t>Positioning of SC devices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20AFA-9FA5-E1B6-0534-B126039FC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34465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623241"/>
          </a:xfrm>
        </p:spPr>
        <p:txBody>
          <a:bodyPr/>
          <a:lstStyle/>
          <a:p>
            <a:r>
              <a:rPr lang="en-GB" dirty="0"/>
              <a:t>Pressure hazards in cryostats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703" y="1154853"/>
            <a:ext cx="10889656" cy="3718638"/>
          </a:xfrm>
        </p:spPr>
        <p:txBody>
          <a:bodyPr/>
          <a:lstStyle/>
          <a:p>
            <a:r>
              <a:rPr lang="en-US" sz="1600" dirty="0">
                <a:sym typeface="Wingdings" pitchFamily="2" charset="2"/>
              </a:rPr>
              <a:t>Potential </a:t>
            </a:r>
            <a:r>
              <a:rPr lang="en-US" sz="1600" dirty="0">
                <a:solidFill>
                  <a:srgbClr val="0066CC"/>
                </a:solidFill>
                <a:sym typeface="Wingdings" pitchFamily="2" charset="2"/>
              </a:rPr>
              <a:t>pressure hazards:</a:t>
            </a:r>
          </a:p>
          <a:p>
            <a:pPr lvl="1"/>
            <a:r>
              <a:rPr lang="en-US" sz="1400" dirty="0">
                <a:sym typeface="Wingdings" pitchFamily="2" charset="2"/>
              </a:rPr>
              <a:t>Compressors connected to </a:t>
            </a:r>
            <a:r>
              <a:rPr lang="en-US" sz="1400" dirty="0" err="1">
                <a:sym typeface="Wingdings" pitchFamily="2" charset="2"/>
              </a:rPr>
              <a:t>cryo</a:t>
            </a:r>
            <a:r>
              <a:rPr lang="en-US" sz="1400" dirty="0">
                <a:sym typeface="Wingdings" pitchFamily="2" charset="2"/>
              </a:rPr>
              <a:t> lines</a:t>
            </a:r>
          </a:p>
          <a:p>
            <a:pPr lvl="1"/>
            <a:r>
              <a:rPr lang="en-US" sz="1400" dirty="0">
                <a:sym typeface="Wingdings" pitchFamily="2" charset="2"/>
              </a:rPr>
              <a:t>Heating of “trapped” volumes (typically in a circuit between valves) during warm-ups</a:t>
            </a:r>
          </a:p>
          <a:p>
            <a:pPr lvl="1"/>
            <a:r>
              <a:rPr lang="en-US" sz="1400" dirty="0">
                <a:sym typeface="Wingdings" pitchFamily="2" charset="2"/>
              </a:rPr>
              <a:t>Helium leak to insulation vacuum, with consequent increased conduction/convection heat loads to cryogenic liquid vessels</a:t>
            </a:r>
          </a:p>
          <a:p>
            <a:pPr lvl="1"/>
            <a:r>
              <a:rPr lang="en-US" sz="1400" dirty="0" err="1">
                <a:sym typeface="Wingdings" pitchFamily="2" charset="2"/>
              </a:rPr>
              <a:t>Cryo</a:t>
            </a:r>
            <a:r>
              <a:rPr lang="en-US" sz="1400" dirty="0">
                <a:sym typeface="Wingdings" pitchFamily="2" charset="2"/>
              </a:rPr>
              <a:t>-condensed air leaks on cold surfaces and consequent pressure increase and increased conduct/convection heat loads during warm-ups</a:t>
            </a:r>
          </a:p>
          <a:p>
            <a:pPr lvl="1"/>
            <a:r>
              <a:rPr lang="en-US" sz="1400" dirty="0">
                <a:sym typeface="Wingdings" pitchFamily="2" charset="2"/>
              </a:rPr>
              <a:t>…</a:t>
            </a:r>
          </a:p>
          <a:p>
            <a:pPr lvl="1"/>
            <a:r>
              <a:rPr lang="en-US" sz="1400" dirty="0">
                <a:solidFill>
                  <a:srgbClr val="0066FF"/>
                </a:solidFill>
                <a:sym typeface="Wingdings" pitchFamily="2" charset="2"/>
              </a:rPr>
              <a:t>A) Heating/vaporization of cryogens </a:t>
            </a:r>
            <a:r>
              <a:rPr lang="en-US" sz="1400" dirty="0">
                <a:sym typeface="Wingdings" pitchFamily="2" charset="2"/>
              </a:rPr>
              <a:t>from sudden </a:t>
            </a:r>
            <a:r>
              <a:rPr lang="en-US" sz="1400" dirty="0">
                <a:solidFill>
                  <a:srgbClr val="0066FF"/>
                </a:solidFill>
                <a:sym typeface="Wingdings" pitchFamily="2" charset="2"/>
              </a:rPr>
              <a:t>release of stored energy in SC device </a:t>
            </a:r>
            <a:r>
              <a:rPr lang="en-US" sz="1400" dirty="0">
                <a:sym typeface="Wingdings" pitchFamily="2" charset="2"/>
              </a:rPr>
              <a:t>(e.g. quench or arcing in a SC magnet circuit)</a:t>
            </a:r>
          </a:p>
          <a:p>
            <a:pPr lvl="1"/>
            <a:r>
              <a:rPr lang="en-US" sz="1400" dirty="0">
                <a:solidFill>
                  <a:srgbClr val="0066FF"/>
                </a:solidFill>
                <a:sym typeface="Wingdings" pitchFamily="2" charset="2"/>
              </a:rPr>
              <a:t>B) Accidental release of cryogenic fluid </a:t>
            </a:r>
            <a:r>
              <a:rPr lang="en-US" sz="1400" dirty="0">
                <a:sym typeface="Wingdings" pitchFamily="2" charset="2"/>
              </a:rPr>
              <a:t>to higher T surfaces (thermal shield and vacuum vessel), and consequent pressure increase and increased of conduction/convection heat loads to cold surfaces</a:t>
            </a:r>
          </a:p>
          <a:p>
            <a:pPr lvl="1"/>
            <a:r>
              <a:rPr lang="en-US" sz="1400" dirty="0">
                <a:solidFill>
                  <a:srgbClr val="0066FF"/>
                </a:solidFill>
                <a:sym typeface="Wingdings" pitchFamily="2" charset="2"/>
              </a:rPr>
              <a:t>C) Accidental air venting of insulation vacuum</a:t>
            </a:r>
            <a:r>
              <a:rPr lang="en-US" sz="1400" dirty="0">
                <a:sym typeface="Wingdings" pitchFamily="2" charset="2"/>
              </a:rPr>
              <a:t> with sudden condensation on cold surfaces, helium boil-off and pressure build-up</a:t>
            </a:r>
          </a:p>
          <a:p>
            <a:pPr marL="685800" lvl="2" indent="0">
              <a:buNone/>
            </a:pPr>
            <a:endParaRPr lang="en-US" sz="1050" dirty="0">
              <a:sym typeface="Wingdings" pitchFamily="2" charset="2"/>
            </a:endParaRPr>
          </a:p>
        </p:txBody>
      </p:sp>
      <p:sp>
        <p:nvSpPr>
          <p:cNvPr id="5" name="Left Brace 4"/>
          <p:cNvSpPr/>
          <p:nvPr/>
        </p:nvSpPr>
        <p:spPr>
          <a:xfrm>
            <a:off x="803114" y="3013617"/>
            <a:ext cx="144314" cy="104584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-727502" y="3469551"/>
            <a:ext cx="2339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Usually the most critical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7785030" y="4219721"/>
            <a:ext cx="2448272" cy="1929189"/>
            <a:chOff x="3347864" y="4743146"/>
            <a:chExt cx="2448272" cy="1929189"/>
          </a:xfrm>
        </p:grpSpPr>
        <p:grpSp>
          <p:nvGrpSpPr>
            <p:cNvPr id="36" name="Group 35"/>
            <p:cNvGrpSpPr/>
            <p:nvPr/>
          </p:nvGrpSpPr>
          <p:grpSpPr>
            <a:xfrm>
              <a:off x="3520832" y="4743146"/>
              <a:ext cx="2275304" cy="1566174"/>
              <a:chOff x="6719938" y="5052991"/>
              <a:chExt cx="2400146" cy="140034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719938" y="5052991"/>
                <a:ext cx="2400146" cy="1400346"/>
                <a:chOff x="539552" y="2812531"/>
                <a:chExt cx="4444754" cy="2593256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539552" y="3460330"/>
                  <a:ext cx="3888432" cy="19454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 dirty="0"/>
                </a:p>
              </p:txBody>
            </p:sp>
            <p:sp>
              <p:nvSpPr>
                <p:cNvPr id="40" name="Rounded Rectangle 39"/>
                <p:cNvSpPr/>
                <p:nvPr/>
              </p:nvSpPr>
              <p:spPr>
                <a:xfrm>
                  <a:off x="827584" y="4504446"/>
                  <a:ext cx="3312368" cy="396044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812791" y="4465132"/>
                  <a:ext cx="3320248" cy="80108"/>
                </a:xfrm>
                <a:custGeom>
                  <a:avLst/>
                  <a:gdLst>
                    <a:gd name="connsiteX0" fmla="*/ 0 w 3320248"/>
                    <a:gd name="connsiteY0" fmla="*/ 35613 h 80108"/>
                    <a:gd name="connsiteX1" fmla="*/ 346229 w 3320248"/>
                    <a:gd name="connsiteY1" fmla="*/ 17857 h 80108"/>
                    <a:gd name="connsiteX2" fmla="*/ 807868 w 3320248"/>
                    <a:gd name="connsiteY2" fmla="*/ 62246 h 80108"/>
                    <a:gd name="connsiteX3" fmla="*/ 1225118 w 3320248"/>
                    <a:gd name="connsiteY3" fmla="*/ 17857 h 80108"/>
                    <a:gd name="connsiteX4" fmla="*/ 1731145 w 3320248"/>
                    <a:gd name="connsiteY4" fmla="*/ 62246 h 80108"/>
                    <a:gd name="connsiteX5" fmla="*/ 2166151 w 3320248"/>
                    <a:gd name="connsiteY5" fmla="*/ 102 h 80108"/>
                    <a:gd name="connsiteX6" fmla="*/ 2734322 w 3320248"/>
                    <a:gd name="connsiteY6" fmla="*/ 80001 h 80108"/>
                    <a:gd name="connsiteX7" fmla="*/ 3151572 w 3320248"/>
                    <a:gd name="connsiteY7" fmla="*/ 17857 h 80108"/>
                    <a:gd name="connsiteX8" fmla="*/ 3320248 w 3320248"/>
                    <a:gd name="connsiteY8" fmla="*/ 44490 h 80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0248" h="80108">
                      <a:moveTo>
                        <a:pt x="0" y="35613"/>
                      </a:moveTo>
                      <a:cubicBezTo>
                        <a:pt x="105792" y="24515"/>
                        <a:pt x="211584" y="13418"/>
                        <a:pt x="346229" y="17857"/>
                      </a:cubicBezTo>
                      <a:cubicBezTo>
                        <a:pt x="480874" y="22296"/>
                        <a:pt x="661387" y="62246"/>
                        <a:pt x="807868" y="62246"/>
                      </a:cubicBezTo>
                      <a:cubicBezTo>
                        <a:pt x="954349" y="62246"/>
                        <a:pt x="1071239" y="17857"/>
                        <a:pt x="1225118" y="17857"/>
                      </a:cubicBezTo>
                      <a:cubicBezTo>
                        <a:pt x="1378997" y="17857"/>
                        <a:pt x="1574306" y="65205"/>
                        <a:pt x="1731145" y="62246"/>
                      </a:cubicBezTo>
                      <a:cubicBezTo>
                        <a:pt x="1887984" y="59287"/>
                        <a:pt x="1998955" y="-2857"/>
                        <a:pt x="2166151" y="102"/>
                      </a:cubicBezTo>
                      <a:cubicBezTo>
                        <a:pt x="2333347" y="3061"/>
                        <a:pt x="2570085" y="77042"/>
                        <a:pt x="2734322" y="80001"/>
                      </a:cubicBezTo>
                      <a:cubicBezTo>
                        <a:pt x="2898559" y="82960"/>
                        <a:pt x="3053918" y="23775"/>
                        <a:pt x="3151572" y="17857"/>
                      </a:cubicBezTo>
                      <a:cubicBezTo>
                        <a:pt x="3249226" y="11938"/>
                        <a:pt x="3284737" y="28214"/>
                        <a:pt x="3320248" y="4449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>
                  <a:off x="827584" y="4108402"/>
                  <a:ext cx="3312368" cy="792088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grpSp>
              <p:nvGrpSpPr>
                <p:cNvPr id="43" name="Group 42"/>
                <p:cNvGrpSpPr/>
                <p:nvPr/>
              </p:nvGrpSpPr>
              <p:grpSpPr>
                <a:xfrm>
                  <a:off x="3707904" y="2812531"/>
                  <a:ext cx="576064" cy="647799"/>
                  <a:chOff x="6588224" y="2493169"/>
                  <a:chExt cx="576064" cy="647799"/>
                </a:xfrm>
              </p:grpSpPr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6588224" y="2493169"/>
                    <a:ext cx="576064" cy="441669"/>
                    <a:chOff x="4716016" y="2123235"/>
                    <a:chExt cx="576064" cy="441669"/>
                  </a:xfrm>
                </p:grpSpPr>
                <p:sp>
                  <p:nvSpPr>
                    <p:cNvPr id="54" name="Isosceles Triangle 53"/>
                    <p:cNvSpPr/>
                    <p:nvPr/>
                  </p:nvSpPr>
                  <p:spPr>
                    <a:xfrm>
                      <a:off x="4716016" y="2348880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sp>
                  <p:nvSpPr>
                    <p:cNvPr id="55" name="Isosceles Triangle 54"/>
                    <p:cNvSpPr/>
                    <p:nvPr/>
                  </p:nvSpPr>
                  <p:spPr>
                    <a:xfrm rot="10800000">
                      <a:off x="4716016" y="2123235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cxnSp>
                  <p:nvCxnSpPr>
                    <p:cNvPr id="56" name="Straight Connector 55"/>
                    <p:cNvCxnSpPr>
                      <a:stCxn id="54" idx="0"/>
                    </p:cNvCxnSpPr>
                    <p:nvPr/>
                  </p:nvCxnSpPr>
                  <p:spPr>
                    <a:xfrm>
                      <a:off x="4860032" y="2348880"/>
                      <a:ext cx="233834" cy="0"/>
                    </a:xfrm>
                    <a:prstGeom prst="line">
                      <a:avLst/>
                    </a:prstGeom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7" name="Freeform 56"/>
                    <p:cNvSpPr/>
                    <p:nvPr/>
                  </p:nvSpPr>
                  <p:spPr>
                    <a:xfrm>
                      <a:off x="5093866" y="2216944"/>
                      <a:ext cx="198214" cy="276225"/>
                    </a:xfrm>
                    <a:custGeom>
                      <a:avLst/>
                      <a:gdLst>
                        <a:gd name="connsiteX0" fmla="*/ 0 w 126206"/>
                        <a:gd name="connsiteY0" fmla="*/ 130969 h 276225"/>
                        <a:gd name="connsiteX1" fmla="*/ 26193 w 126206"/>
                        <a:gd name="connsiteY1" fmla="*/ 266700 h 276225"/>
                        <a:gd name="connsiteX2" fmla="*/ 45243 w 126206"/>
                        <a:gd name="connsiteY2" fmla="*/ 0 h 276225"/>
                        <a:gd name="connsiteX3" fmla="*/ 71437 w 126206"/>
                        <a:gd name="connsiteY3" fmla="*/ 266700 h 276225"/>
                        <a:gd name="connsiteX4" fmla="*/ 80962 w 126206"/>
                        <a:gd name="connsiteY4" fmla="*/ 0 h 276225"/>
                        <a:gd name="connsiteX5" fmla="*/ 107156 w 126206"/>
                        <a:gd name="connsiteY5" fmla="*/ 276225 h 276225"/>
                        <a:gd name="connsiteX6" fmla="*/ 126206 w 126206"/>
                        <a:gd name="connsiteY6" fmla="*/ 119062 h 276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6206" h="276225">
                          <a:moveTo>
                            <a:pt x="0" y="130969"/>
                          </a:moveTo>
                          <a:lnTo>
                            <a:pt x="26193" y="266700"/>
                          </a:lnTo>
                          <a:lnTo>
                            <a:pt x="45243" y="0"/>
                          </a:lnTo>
                          <a:lnTo>
                            <a:pt x="71437" y="266700"/>
                          </a:lnTo>
                          <a:lnTo>
                            <a:pt x="80962" y="0"/>
                          </a:lnTo>
                          <a:lnTo>
                            <a:pt x="107156" y="276225"/>
                          </a:lnTo>
                          <a:lnTo>
                            <a:pt x="126206" y="119062"/>
                          </a:lnTo>
                        </a:path>
                      </a:pathLst>
                    </a:custGeom>
                    <a:noFill/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</p:grpSp>
              <p:cxnSp>
                <p:nvCxnSpPr>
                  <p:cNvPr id="53" name="Straight Connector 52"/>
                  <p:cNvCxnSpPr>
                    <a:stCxn id="54" idx="3"/>
                  </p:cNvCxnSpPr>
                  <p:nvPr/>
                </p:nvCxnSpPr>
                <p:spPr>
                  <a:xfrm>
                    <a:off x="6732240" y="2934838"/>
                    <a:ext cx="0" cy="206130"/>
                  </a:xfrm>
                  <a:prstGeom prst="line">
                    <a:avLst/>
                  </a:prstGeom>
                  <a:ln w="285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" name="TextBox 43"/>
                <p:cNvSpPr txBox="1"/>
                <p:nvPr/>
              </p:nvSpPr>
              <p:spPr>
                <a:xfrm>
                  <a:off x="3410792" y="5005736"/>
                  <a:ext cx="1046525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Vacuum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4394969" y="5005736"/>
                  <a:ext cx="589337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Air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2312504" y="4499834"/>
                  <a:ext cx="1688466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Cryogenics fluid</a:t>
                  </a:r>
                </a:p>
              </p:txBody>
            </p:sp>
            <p:grpSp>
              <p:nvGrpSpPr>
                <p:cNvPr id="47" name="Group 46"/>
                <p:cNvGrpSpPr/>
                <p:nvPr/>
              </p:nvGrpSpPr>
              <p:grpSpPr>
                <a:xfrm rot="10800000">
                  <a:off x="1115616" y="2879101"/>
                  <a:ext cx="576064" cy="441668"/>
                  <a:chOff x="4716016" y="4351028"/>
                  <a:chExt cx="576064" cy="441668"/>
                </a:xfrm>
              </p:grpSpPr>
              <p:sp>
                <p:nvSpPr>
                  <p:cNvPr id="48" name="Isosceles Triangle 47"/>
                  <p:cNvSpPr/>
                  <p:nvPr/>
                </p:nvSpPr>
                <p:spPr>
                  <a:xfrm>
                    <a:off x="4716016" y="4576673"/>
                    <a:ext cx="288032" cy="216023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49" name="Isosceles Triangle 48"/>
                  <p:cNvSpPr/>
                  <p:nvPr/>
                </p:nvSpPr>
                <p:spPr>
                  <a:xfrm rot="10800000">
                    <a:off x="4716016" y="4351028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50" name="Straight Connector 49"/>
                  <p:cNvCxnSpPr>
                    <a:stCxn id="48" idx="0"/>
                  </p:cNvCxnSpPr>
                  <p:nvPr/>
                </p:nvCxnSpPr>
                <p:spPr>
                  <a:xfrm>
                    <a:off x="4860033" y="4576673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Freeform 50"/>
                  <p:cNvSpPr/>
                  <p:nvPr/>
                </p:nvSpPr>
                <p:spPr>
                  <a:xfrm>
                    <a:off x="5093866" y="4444737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</p:grpSp>
          <p:cxnSp>
            <p:nvCxnSpPr>
              <p:cNvPr id="38" name="Straight Connector 37"/>
              <p:cNvCxnSpPr>
                <a:endCxn id="49" idx="3"/>
              </p:cNvCxnSpPr>
              <p:nvPr/>
            </p:nvCxnSpPr>
            <p:spPr>
              <a:xfrm flipV="1">
                <a:off x="7264314" y="5327437"/>
                <a:ext cx="0" cy="42532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>
              <a:off x="3347864" y="5877272"/>
              <a:ext cx="846505" cy="439867"/>
              <a:chOff x="4427984" y="4129742"/>
              <a:chExt cx="1422569" cy="531213"/>
            </a:xfrm>
          </p:grpSpPr>
          <p:sp>
            <p:nvSpPr>
              <p:cNvPr id="59" name="Cloud 58"/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61" name="Freeform 60"/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99" name="TextBox 98"/>
            <p:cNvSpPr txBox="1"/>
            <p:nvPr/>
          </p:nvSpPr>
          <p:spPr>
            <a:xfrm>
              <a:off x="3815724" y="6303003"/>
              <a:ext cx="1569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C) Air venting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4680787" y="4214899"/>
            <a:ext cx="2800767" cy="1956464"/>
            <a:chOff x="6118499" y="4743146"/>
            <a:chExt cx="2800767" cy="1956464"/>
          </a:xfrm>
        </p:grpSpPr>
        <p:grpSp>
          <p:nvGrpSpPr>
            <p:cNvPr id="14" name="Group 13"/>
            <p:cNvGrpSpPr/>
            <p:nvPr/>
          </p:nvGrpSpPr>
          <p:grpSpPr>
            <a:xfrm>
              <a:off x="6304878" y="4743146"/>
              <a:ext cx="2371578" cy="1566174"/>
              <a:chOff x="6732240" y="2780928"/>
              <a:chExt cx="2385344" cy="1400346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6732240" y="3130736"/>
                <a:ext cx="2099735" cy="10505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 dirty="0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6887776" y="3694554"/>
                <a:ext cx="1788663" cy="213862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6879788" y="3673325"/>
                <a:ext cx="1792918" cy="43258"/>
              </a:xfrm>
              <a:custGeom>
                <a:avLst/>
                <a:gdLst>
                  <a:gd name="connsiteX0" fmla="*/ 0 w 3320248"/>
                  <a:gd name="connsiteY0" fmla="*/ 35613 h 80108"/>
                  <a:gd name="connsiteX1" fmla="*/ 346229 w 3320248"/>
                  <a:gd name="connsiteY1" fmla="*/ 17857 h 80108"/>
                  <a:gd name="connsiteX2" fmla="*/ 807868 w 3320248"/>
                  <a:gd name="connsiteY2" fmla="*/ 62246 h 80108"/>
                  <a:gd name="connsiteX3" fmla="*/ 1225118 w 3320248"/>
                  <a:gd name="connsiteY3" fmla="*/ 17857 h 80108"/>
                  <a:gd name="connsiteX4" fmla="*/ 1731145 w 3320248"/>
                  <a:gd name="connsiteY4" fmla="*/ 62246 h 80108"/>
                  <a:gd name="connsiteX5" fmla="*/ 2166151 w 3320248"/>
                  <a:gd name="connsiteY5" fmla="*/ 102 h 80108"/>
                  <a:gd name="connsiteX6" fmla="*/ 2734322 w 3320248"/>
                  <a:gd name="connsiteY6" fmla="*/ 80001 h 80108"/>
                  <a:gd name="connsiteX7" fmla="*/ 3151572 w 3320248"/>
                  <a:gd name="connsiteY7" fmla="*/ 17857 h 80108"/>
                  <a:gd name="connsiteX8" fmla="*/ 3320248 w 3320248"/>
                  <a:gd name="connsiteY8" fmla="*/ 44490 h 8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0248" h="80108">
                    <a:moveTo>
                      <a:pt x="0" y="35613"/>
                    </a:moveTo>
                    <a:cubicBezTo>
                      <a:pt x="105792" y="24515"/>
                      <a:pt x="211584" y="13418"/>
                      <a:pt x="346229" y="17857"/>
                    </a:cubicBezTo>
                    <a:cubicBezTo>
                      <a:pt x="480874" y="22296"/>
                      <a:pt x="661387" y="62246"/>
                      <a:pt x="807868" y="62246"/>
                    </a:cubicBezTo>
                    <a:cubicBezTo>
                      <a:pt x="954349" y="62246"/>
                      <a:pt x="1071239" y="17857"/>
                      <a:pt x="1225118" y="17857"/>
                    </a:cubicBezTo>
                    <a:cubicBezTo>
                      <a:pt x="1378997" y="17857"/>
                      <a:pt x="1574306" y="65205"/>
                      <a:pt x="1731145" y="62246"/>
                    </a:cubicBezTo>
                    <a:cubicBezTo>
                      <a:pt x="1887984" y="59287"/>
                      <a:pt x="1998955" y="-2857"/>
                      <a:pt x="2166151" y="102"/>
                    </a:cubicBezTo>
                    <a:cubicBezTo>
                      <a:pt x="2333347" y="3061"/>
                      <a:pt x="2570085" y="77042"/>
                      <a:pt x="2734322" y="80001"/>
                    </a:cubicBezTo>
                    <a:cubicBezTo>
                      <a:pt x="2898559" y="82960"/>
                      <a:pt x="3053918" y="23775"/>
                      <a:pt x="3151572" y="17857"/>
                    </a:cubicBezTo>
                    <a:cubicBezTo>
                      <a:pt x="3249226" y="11938"/>
                      <a:pt x="3284737" y="28214"/>
                      <a:pt x="3320248" y="4449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6887776" y="3480692"/>
                <a:ext cx="1788663" cy="427724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8443135" y="2780928"/>
                <a:ext cx="311072" cy="349807"/>
                <a:chOff x="6588224" y="2493169"/>
                <a:chExt cx="576064" cy="647797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6588224" y="2493169"/>
                  <a:ext cx="576064" cy="441669"/>
                  <a:chOff x="4716016" y="2123235"/>
                  <a:chExt cx="576064" cy="441669"/>
                </a:xfrm>
              </p:grpSpPr>
              <p:sp>
                <p:nvSpPr>
                  <p:cNvPr id="32" name="Isosceles Triangle 31"/>
                  <p:cNvSpPr/>
                  <p:nvPr/>
                </p:nvSpPr>
                <p:spPr>
                  <a:xfrm>
                    <a:off x="4716016" y="2348880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33" name="Isosceles Triangle 32"/>
                  <p:cNvSpPr/>
                  <p:nvPr/>
                </p:nvSpPr>
                <p:spPr>
                  <a:xfrm rot="10800000">
                    <a:off x="4716016" y="2123235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34" name="Straight Connector 33"/>
                  <p:cNvCxnSpPr>
                    <a:stCxn id="32" idx="0"/>
                  </p:cNvCxnSpPr>
                  <p:nvPr/>
                </p:nvCxnSpPr>
                <p:spPr>
                  <a:xfrm>
                    <a:off x="4860032" y="2348880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Freeform 34"/>
                  <p:cNvSpPr/>
                  <p:nvPr/>
                </p:nvSpPr>
                <p:spPr>
                  <a:xfrm>
                    <a:off x="5093866" y="2216944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  <p:cxnSp>
              <p:nvCxnSpPr>
                <p:cNvPr id="31" name="Straight Connector 30"/>
                <p:cNvCxnSpPr>
                  <a:stCxn id="32" idx="3"/>
                </p:cNvCxnSpPr>
                <p:nvPr/>
              </p:nvCxnSpPr>
              <p:spPr>
                <a:xfrm>
                  <a:off x="6732240" y="2934837"/>
                  <a:ext cx="0" cy="206129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/>
              <p:cNvSpPr txBox="1"/>
              <p:nvPr/>
            </p:nvSpPr>
            <p:spPr>
              <a:xfrm>
                <a:off x="8282696" y="3965249"/>
                <a:ext cx="538834" cy="185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dirty="0"/>
                  <a:t>Vacuum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814147" y="3965249"/>
                <a:ext cx="303437" cy="185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dirty="0"/>
                  <a:t>Air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689627" y="3692064"/>
                <a:ext cx="869356" cy="185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dirty="0"/>
                  <a:t>Cryogenics fluid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7043312" y="2816875"/>
                <a:ext cx="311072" cy="663819"/>
                <a:chOff x="7043312" y="2816875"/>
                <a:chExt cx="311072" cy="663819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 rot="10800000">
                  <a:off x="7043312" y="2816875"/>
                  <a:ext cx="311072" cy="238499"/>
                  <a:chOff x="4716016" y="4351028"/>
                  <a:chExt cx="576064" cy="441668"/>
                </a:xfrm>
              </p:grpSpPr>
              <p:sp>
                <p:nvSpPr>
                  <p:cNvPr id="26" name="Isosceles Triangle 25"/>
                  <p:cNvSpPr/>
                  <p:nvPr/>
                </p:nvSpPr>
                <p:spPr>
                  <a:xfrm>
                    <a:off x="4716016" y="4576673"/>
                    <a:ext cx="288032" cy="216023"/>
                  </a:xfrm>
                  <a:prstGeom prst="triangl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27" name="Isosceles Triangle 26"/>
                  <p:cNvSpPr/>
                  <p:nvPr/>
                </p:nvSpPr>
                <p:spPr>
                  <a:xfrm rot="10800000">
                    <a:off x="4716016" y="4351028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28" name="Straight Connector 27"/>
                  <p:cNvCxnSpPr>
                    <a:stCxn id="26" idx="0"/>
                  </p:cNvCxnSpPr>
                  <p:nvPr/>
                </p:nvCxnSpPr>
                <p:spPr>
                  <a:xfrm>
                    <a:off x="4860033" y="4576673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Freeform 28"/>
                  <p:cNvSpPr/>
                  <p:nvPr/>
                </p:nvSpPr>
                <p:spPr>
                  <a:xfrm>
                    <a:off x="5093866" y="4444737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  <p:cxnSp>
              <p:nvCxnSpPr>
                <p:cNvPr id="25" name="Straight Connector 24"/>
                <p:cNvCxnSpPr>
                  <a:endCxn id="27" idx="3"/>
                </p:cNvCxnSpPr>
                <p:nvPr/>
              </p:nvCxnSpPr>
              <p:spPr>
                <a:xfrm flipV="1">
                  <a:off x="7276616" y="3055374"/>
                  <a:ext cx="0" cy="425320"/>
                </a:xfrm>
                <a:prstGeom prst="line">
                  <a:avLst/>
                </a:prstGeom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4" name="Group 63"/>
            <p:cNvGrpSpPr/>
            <p:nvPr/>
          </p:nvGrpSpPr>
          <p:grpSpPr>
            <a:xfrm rot="5400000">
              <a:off x="6835898" y="5810062"/>
              <a:ext cx="406075" cy="592441"/>
              <a:chOff x="4427984" y="4129742"/>
              <a:chExt cx="1422569" cy="531213"/>
            </a:xfrm>
          </p:grpSpPr>
          <p:sp>
            <p:nvSpPr>
              <p:cNvPr id="65" name="Cloud 64"/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0066FF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67" name="Freeform 66"/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Freeform 68"/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00" name="TextBox 99"/>
            <p:cNvSpPr txBox="1"/>
            <p:nvPr/>
          </p:nvSpPr>
          <p:spPr>
            <a:xfrm>
              <a:off x="6118499" y="6330278"/>
              <a:ext cx="2800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B) Rupture of helium tank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1865241" y="4214899"/>
            <a:ext cx="2366210" cy="1945013"/>
            <a:chOff x="664670" y="4743146"/>
            <a:chExt cx="2366210" cy="1945013"/>
          </a:xfrm>
        </p:grpSpPr>
        <p:grpSp>
          <p:nvGrpSpPr>
            <p:cNvPr id="76" name="Group 75"/>
            <p:cNvGrpSpPr/>
            <p:nvPr/>
          </p:nvGrpSpPr>
          <p:grpSpPr>
            <a:xfrm>
              <a:off x="755576" y="4743146"/>
              <a:ext cx="2275304" cy="1566174"/>
              <a:chOff x="6719938" y="5052991"/>
              <a:chExt cx="2400146" cy="1400346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6719938" y="5052991"/>
                <a:ext cx="2400146" cy="1400346"/>
                <a:chOff x="539552" y="2812531"/>
                <a:chExt cx="4444754" cy="2593256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539552" y="3460330"/>
                  <a:ext cx="3888432" cy="19454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 dirty="0"/>
                </a:p>
              </p:txBody>
            </p:sp>
            <p:sp>
              <p:nvSpPr>
                <p:cNvPr id="80" name="Rounded Rectangle 79"/>
                <p:cNvSpPr/>
                <p:nvPr/>
              </p:nvSpPr>
              <p:spPr>
                <a:xfrm>
                  <a:off x="827584" y="4504446"/>
                  <a:ext cx="3312368" cy="396044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81" name="Freeform 80"/>
                <p:cNvSpPr/>
                <p:nvPr/>
              </p:nvSpPr>
              <p:spPr>
                <a:xfrm>
                  <a:off x="812791" y="4465132"/>
                  <a:ext cx="3320248" cy="80108"/>
                </a:xfrm>
                <a:custGeom>
                  <a:avLst/>
                  <a:gdLst>
                    <a:gd name="connsiteX0" fmla="*/ 0 w 3320248"/>
                    <a:gd name="connsiteY0" fmla="*/ 35613 h 80108"/>
                    <a:gd name="connsiteX1" fmla="*/ 346229 w 3320248"/>
                    <a:gd name="connsiteY1" fmla="*/ 17857 h 80108"/>
                    <a:gd name="connsiteX2" fmla="*/ 807868 w 3320248"/>
                    <a:gd name="connsiteY2" fmla="*/ 62246 h 80108"/>
                    <a:gd name="connsiteX3" fmla="*/ 1225118 w 3320248"/>
                    <a:gd name="connsiteY3" fmla="*/ 17857 h 80108"/>
                    <a:gd name="connsiteX4" fmla="*/ 1731145 w 3320248"/>
                    <a:gd name="connsiteY4" fmla="*/ 62246 h 80108"/>
                    <a:gd name="connsiteX5" fmla="*/ 2166151 w 3320248"/>
                    <a:gd name="connsiteY5" fmla="*/ 102 h 80108"/>
                    <a:gd name="connsiteX6" fmla="*/ 2734322 w 3320248"/>
                    <a:gd name="connsiteY6" fmla="*/ 80001 h 80108"/>
                    <a:gd name="connsiteX7" fmla="*/ 3151572 w 3320248"/>
                    <a:gd name="connsiteY7" fmla="*/ 17857 h 80108"/>
                    <a:gd name="connsiteX8" fmla="*/ 3320248 w 3320248"/>
                    <a:gd name="connsiteY8" fmla="*/ 44490 h 80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0248" h="80108">
                      <a:moveTo>
                        <a:pt x="0" y="35613"/>
                      </a:moveTo>
                      <a:cubicBezTo>
                        <a:pt x="105792" y="24515"/>
                        <a:pt x="211584" y="13418"/>
                        <a:pt x="346229" y="17857"/>
                      </a:cubicBezTo>
                      <a:cubicBezTo>
                        <a:pt x="480874" y="22296"/>
                        <a:pt x="661387" y="62246"/>
                        <a:pt x="807868" y="62246"/>
                      </a:cubicBezTo>
                      <a:cubicBezTo>
                        <a:pt x="954349" y="62246"/>
                        <a:pt x="1071239" y="17857"/>
                        <a:pt x="1225118" y="17857"/>
                      </a:cubicBezTo>
                      <a:cubicBezTo>
                        <a:pt x="1378997" y="17857"/>
                        <a:pt x="1574306" y="65205"/>
                        <a:pt x="1731145" y="62246"/>
                      </a:cubicBezTo>
                      <a:cubicBezTo>
                        <a:pt x="1887984" y="59287"/>
                        <a:pt x="1998955" y="-2857"/>
                        <a:pt x="2166151" y="102"/>
                      </a:cubicBezTo>
                      <a:cubicBezTo>
                        <a:pt x="2333347" y="3061"/>
                        <a:pt x="2570085" y="77042"/>
                        <a:pt x="2734322" y="80001"/>
                      </a:cubicBezTo>
                      <a:cubicBezTo>
                        <a:pt x="2898559" y="82960"/>
                        <a:pt x="3053918" y="23775"/>
                        <a:pt x="3151572" y="17857"/>
                      </a:cubicBezTo>
                      <a:cubicBezTo>
                        <a:pt x="3249226" y="11938"/>
                        <a:pt x="3284737" y="28214"/>
                        <a:pt x="3320248" y="4449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82" name="Rounded Rectangle 81"/>
                <p:cNvSpPr/>
                <p:nvPr/>
              </p:nvSpPr>
              <p:spPr>
                <a:xfrm>
                  <a:off x="827584" y="4108402"/>
                  <a:ext cx="3312368" cy="792088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grpSp>
              <p:nvGrpSpPr>
                <p:cNvPr id="83" name="Group 82"/>
                <p:cNvGrpSpPr/>
                <p:nvPr/>
              </p:nvGrpSpPr>
              <p:grpSpPr>
                <a:xfrm>
                  <a:off x="3707904" y="2812531"/>
                  <a:ext cx="576064" cy="647799"/>
                  <a:chOff x="6588224" y="2493169"/>
                  <a:chExt cx="576064" cy="647799"/>
                </a:xfrm>
              </p:grpSpPr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6588224" y="2493169"/>
                    <a:ext cx="576064" cy="441669"/>
                    <a:chOff x="4716016" y="2123235"/>
                    <a:chExt cx="576064" cy="441669"/>
                  </a:xfrm>
                </p:grpSpPr>
                <p:sp>
                  <p:nvSpPr>
                    <p:cNvPr id="94" name="Isosceles Triangle 93"/>
                    <p:cNvSpPr/>
                    <p:nvPr/>
                  </p:nvSpPr>
                  <p:spPr>
                    <a:xfrm>
                      <a:off x="4716016" y="2348880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sp>
                  <p:nvSpPr>
                    <p:cNvPr id="95" name="Isosceles Triangle 94"/>
                    <p:cNvSpPr/>
                    <p:nvPr/>
                  </p:nvSpPr>
                  <p:spPr>
                    <a:xfrm rot="10800000">
                      <a:off x="4716016" y="2123235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cxnSp>
                  <p:nvCxnSpPr>
                    <p:cNvPr id="96" name="Straight Connector 95"/>
                    <p:cNvCxnSpPr>
                      <a:stCxn id="94" idx="0"/>
                    </p:cNvCxnSpPr>
                    <p:nvPr/>
                  </p:nvCxnSpPr>
                  <p:spPr>
                    <a:xfrm>
                      <a:off x="4860032" y="2348880"/>
                      <a:ext cx="233834" cy="0"/>
                    </a:xfrm>
                    <a:prstGeom prst="line">
                      <a:avLst/>
                    </a:prstGeom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7" name="Freeform 96"/>
                    <p:cNvSpPr/>
                    <p:nvPr/>
                  </p:nvSpPr>
                  <p:spPr>
                    <a:xfrm>
                      <a:off x="5093866" y="2216944"/>
                      <a:ext cx="198214" cy="276225"/>
                    </a:xfrm>
                    <a:custGeom>
                      <a:avLst/>
                      <a:gdLst>
                        <a:gd name="connsiteX0" fmla="*/ 0 w 126206"/>
                        <a:gd name="connsiteY0" fmla="*/ 130969 h 276225"/>
                        <a:gd name="connsiteX1" fmla="*/ 26193 w 126206"/>
                        <a:gd name="connsiteY1" fmla="*/ 266700 h 276225"/>
                        <a:gd name="connsiteX2" fmla="*/ 45243 w 126206"/>
                        <a:gd name="connsiteY2" fmla="*/ 0 h 276225"/>
                        <a:gd name="connsiteX3" fmla="*/ 71437 w 126206"/>
                        <a:gd name="connsiteY3" fmla="*/ 266700 h 276225"/>
                        <a:gd name="connsiteX4" fmla="*/ 80962 w 126206"/>
                        <a:gd name="connsiteY4" fmla="*/ 0 h 276225"/>
                        <a:gd name="connsiteX5" fmla="*/ 107156 w 126206"/>
                        <a:gd name="connsiteY5" fmla="*/ 276225 h 276225"/>
                        <a:gd name="connsiteX6" fmla="*/ 126206 w 126206"/>
                        <a:gd name="connsiteY6" fmla="*/ 119062 h 276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6206" h="276225">
                          <a:moveTo>
                            <a:pt x="0" y="130969"/>
                          </a:moveTo>
                          <a:lnTo>
                            <a:pt x="26193" y="266700"/>
                          </a:lnTo>
                          <a:lnTo>
                            <a:pt x="45243" y="0"/>
                          </a:lnTo>
                          <a:lnTo>
                            <a:pt x="71437" y="266700"/>
                          </a:lnTo>
                          <a:lnTo>
                            <a:pt x="80962" y="0"/>
                          </a:lnTo>
                          <a:lnTo>
                            <a:pt x="107156" y="276225"/>
                          </a:lnTo>
                          <a:lnTo>
                            <a:pt x="126206" y="119062"/>
                          </a:lnTo>
                        </a:path>
                      </a:pathLst>
                    </a:custGeom>
                    <a:noFill/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</p:grpSp>
              <p:cxnSp>
                <p:nvCxnSpPr>
                  <p:cNvPr id="93" name="Straight Connector 92"/>
                  <p:cNvCxnSpPr>
                    <a:stCxn id="94" idx="3"/>
                  </p:cNvCxnSpPr>
                  <p:nvPr/>
                </p:nvCxnSpPr>
                <p:spPr>
                  <a:xfrm>
                    <a:off x="6732240" y="2934838"/>
                    <a:ext cx="0" cy="206130"/>
                  </a:xfrm>
                  <a:prstGeom prst="line">
                    <a:avLst/>
                  </a:prstGeom>
                  <a:ln w="285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4" name="TextBox 83"/>
                <p:cNvSpPr txBox="1"/>
                <p:nvPr/>
              </p:nvSpPr>
              <p:spPr>
                <a:xfrm>
                  <a:off x="3410792" y="5005736"/>
                  <a:ext cx="1046525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Vacuum</a:t>
                  </a: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4394969" y="5005736"/>
                  <a:ext cx="589337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Air</a:t>
                  </a: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820884" y="4499834"/>
                  <a:ext cx="1688466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Cryogenics fluid</a:t>
                  </a:r>
                </a:p>
              </p:txBody>
            </p:sp>
            <p:grpSp>
              <p:nvGrpSpPr>
                <p:cNvPr id="87" name="Group 86"/>
                <p:cNvGrpSpPr/>
                <p:nvPr/>
              </p:nvGrpSpPr>
              <p:grpSpPr>
                <a:xfrm rot="10800000">
                  <a:off x="1115616" y="2879101"/>
                  <a:ext cx="576064" cy="441668"/>
                  <a:chOff x="4716016" y="4351028"/>
                  <a:chExt cx="576064" cy="441668"/>
                </a:xfrm>
              </p:grpSpPr>
              <p:sp>
                <p:nvSpPr>
                  <p:cNvPr id="88" name="Isosceles Triangle 87"/>
                  <p:cNvSpPr/>
                  <p:nvPr/>
                </p:nvSpPr>
                <p:spPr>
                  <a:xfrm>
                    <a:off x="4716016" y="4576673"/>
                    <a:ext cx="288032" cy="216023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89" name="Isosceles Triangle 88"/>
                  <p:cNvSpPr/>
                  <p:nvPr/>
                </p:nvSpPr>
                <p:spPr>
                  <a:xfrm rot="10800000">
                    <a:off x="4716016" y="4351028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90" name="Straight Connector 89"/>
                  <p:cNvCxnSpPr>
                    <a:stCxn id="88" idx="0"/>
                  </p:cNvCxnSpPr>
                  <p:nvPr/>
                </p:nvCxnSpPr>
                <p:spPr>
                  <a:xfrm>
                    <a:off x="4860033" y="4576673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Freeform 90"/>
                  <p:cNvSpPr/>
                  <p:nvPr/>
                </p:nvSpPr>
                <p:spPr>
                  <a:xfrm>
                    <a:off x="5093866" y="4444737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</p:grpSp>
          <p:cxnSp>
            <p:nvCxnSpPr>
              <p:cNvPr id="78" name="Straight Connector 77"/>
              <p:cNvCxnSpPr>
                <a:endCxn id="89" idx="3"/>
              </p:cNvCxnSpPr>
              <p:nvPr/>
            </p:nvCxnSpPr>
            <p:spPr>
              <a:xfrm flipV="1">
                <a:off x="7264314" y="5327437"/>
                <a:ext cx="0" cy="42532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TextBox 97"/>
            <p:cNvSpPr txBox="1"/>
            <p:nvPr/>
          </p:nvSpPr>
          <p:spPr>
            <a:xfrm>
              <a:off x="664670" y="6318827"/>
              <a:ext cx="2339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A) Quench (or el.arc)</a:t>
              </a:r>
            </a:p>
          </p:txBody>
        </p:sp>
        <p:sp>
          <p:nvSpPr>
            <p:cNvPr id="101" name="Lightning Bolt 100"/>
            <p:cNvSpPr/>
            <p:nvPr/>
          </p:nvSpPr>
          <p:spPr>
            <a:xfrm>
              <a:off x="1907704" y="5877272"/>
              <a:ext cx="509545" cy="503403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2" name="Group 101"/>
            <p:cNvGrpSpPr/>
            <p:nvPr/>
          </p:nvGrpSpPr>
          <p:grpSpPr>
            <a:xfrm rot="5400000">
              <a:off x="2288919" y="5784089"/>
              <a:ext cx="406075" cy="592441"/>
              <a:chOff x="4427984" y="4129742"/>
              <a:chExt cx="1422569" cy="531213"/>
            </a:xfrm>
          </p:grpSpPr>
          <p:sp>
            <p:nvSpPr>
              <p:cNvPr id="103" name="Cloud 102"/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0066FF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4" name="Group 103"/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105" name="Freeform 104"/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7" name="Freeform 106"/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08" name="Rectangle 107"/>
            <p:cNvSpPr/>
            <p:nvPr/>
          </p:nvSpPr>
          <p:spPr>
            <a:xfrm>
              <a:off x="1835696" y="5661248"/>
              <a:ext cx="360040" cy="288032"/>
            </a:xfrm>
            <a:prstGeom prst="rect">
              <a:avLst/>
            </a:prstGeom>
            <a:solidFill>
              <a:srgbClr val="FF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835696" y="5661248"/>
              <a:ext cx="360040" cy="288032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1835696" y="5661248"/>
              <a:ext cx="360040" cy="288032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62E5AE-B413-FC08-4E02-E8C2BDF6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110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F5C3B5-15E8-1AF4-2AF8-2080C3E9F7FA}"/>
              </a:ext>
            </a:extLst>
          </p:cNvPr>
          <p:cNvSpPr txBox="1"/>
          <p:nvPr/>
        </p:nvSpPr>
        <p:spPr>
          <a:xfrm>
            <a:off x="3011903" y="6361724"/>
            <a:ext cx="6637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>
                <a:solidFill>
                  <a:srgbClr val="0066FF"/>
                </a:solidFill>
              </a:rPr>
              <a:t>(</a:t>
            </a:r>
            <a:r>
              <a:rPr lang="fr-CH" sz="2000" dirty="0" err="1">
                <a:solidFill>
                  <a:srgbClr val="0066FF"/>
                </a:solidFill>
              </a:rPr>
              <a:t>Snowball</a:t>
            </a:r>
            <a:r>
              <a:rPr lang="fr-CH" sz="2000" dirty="0">
                <a:solidFill>
                  <a:srgbClr val="0066FF"/>
                </a:solidFill>
              </a:rPr>
              <a:t> </a:t>
            </a:r>
            <a:r>
              <a:rPr lang="fr-CH" sz="2000" dirty="0" err="1">
                <a:solidFill>
                  <a:srgbClr val="0066FF"/>
                </a:solidFill>
              </a:rPr>
              <a:t>effect</a:t>
            </a:r>
            <a:r>
              <a:rPr lang="fr-CH" sz="2000" dirty="0">
                <a:solidFill>
                  <a:srgbClr val="0066FF"/>
                </a:solidFill>
              </a:rPr>
              <a:t> A) + B) + C) </a:t>
            </a:r>
            <a:r>
              <a:rPr lang="fr-CH" sz="2000" dirty="0">
                <a:solidFill>
                  <a:srgbClr val="0066FF"/>
                </a:solidFill>
                <a:sym typeface="Wingdings" panose="05000000000000000000" pitchFamily="2" charset="2"/>
              </a:rPr>
              <a:t> LHC </a:t>
            </a:r>
            <a:r>
              <a:rPr lang="fr-CH" sz="2000" dirty="0" err="1">
                <a:solidFill>
                  <a:srgbClr val="0066FF"/>
                </a:solidFill>
                <a:sym typeface="Wingdings" panose="05000000000000000000" pitchFamily="2" charset="2"/>
              </a:rPr>
              <a:t>event</a:t>
            </a:r>
            <a:r>
              <a:rPr lang="fr-CH" sz="2000" dirty="0">
                <a:solidFill>
                  <a:srgbClr val="0066FF"/>
                </a:solidFill>
                <a:sym typeface="Wingdings" panose="05000000000000000000" pitchFamily="2" charset="2"/>
              </a:rPr>
              <a:t> of Sept.2008)</a:t>
            </a:r>
            <a:endParaRPr lang="en-GB" sz="20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74828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463070"/>
          </a:xfrm>
        </p:spPr>
        <p:txBody>
          <a:bodyPr>
            <a:noAutofit/>
          </a:bodyPr>
          <a:lstStyle/>
          <a:p>
            <a:r>
              <a:rPr lang="en-GB" dirty="0"/>
              <a:t>General approach for sizing of safety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465" y="766054"/>
            <a:ext cx="11089460" cy="34976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0066FF"/>
                </a:solidFill>
              </a:rPr>
              <a:t>Risk analysis &amp; mitigation:</a:t>
            </a:r>
          </a:p>
          <a:p>
            <a:r>
              <a:rPr lang="en-GB" sz="1800" dirty="0"/>
              <a:t>Make a thorough </a:t>
            </a:r>
            <a:r>
              <a:rPr lang="en-GB" sz="1800" dirty="0">
                <a:solidFill>
                  <a:srgbClr val="0066FF"/>
                </a:solidFill>
              </a:rPr>
              <a:t>risk analysis </a:t>
            </a:r>
            <a:r>
              <a:rPr lang="en-GB" sz="1800" dirty="0"/>
              <a:t>and evaluate </a:t>
            </a:r>
            <a:r>
              <a:rPr lang="en-GB" sz="1800" dirty="0">
                <a:solidFill>
                  <a:srgbClr val="0066FF"/>
                </a:solidFill>
              </a:rPr>
              <a:t>risk hazards</a:t>
            </a:r>
          </a:p>
          <a:p>
            <a:r>
              <a:rPr lang="en-GB" sz="1800" dirty="0"/>
              <a:t>Identify </a:t>
            </a:r>
            <a:r>
              <a:rPr lang="en-GB" sz="1800" dirty="0">
                <a:solidFill>
                  <a:srgbClr val="0066FF"/>
                </a:solidFill>
              </a:rPr>
              <a:t>mitigation measures</a:t>
            </a:r>
            <a:r>
              <a:rPr lang="en-GB" sz="1800" dirty="0"/>
              <a:t> (e.g. protections of exposed bellows and flanged connections)</a:t>
            </a:r>
          </a:p>
          <a:p>
            <a:r>
              <a:rPr lang="en-GB" sz="1800" dirty="0"/>
              <a:t>Identify </a:t>
            </a:r>
            <a:r>
              <a:rPr lang="en-GB" sz="1800" dirty="0">
                <a:solidFill>
                  <a:srgbClr val="0066FF"/>
                </a:solidFill>
              </a:rPr>
              <a:t>severity</a:t>
            </a:r>
            <a:r>
              <a:rPr lang="en-GB" sz="1800" dirty="0"/>
              <a:t> of consequences and appreciate </a:t>
            </a:r>
            <a:r>
              <a:rPr lang="en-GB" sz="1800" dirty="0">
                <a:solidFill>
                  <a:srgbClr val="0066FF"/>
                </a:solidFill>
              </a:rPr>
              <a:t>probability</a:t>
            </a:r>
            <a:r>
              <a:rPr lang="en-GB" sz="1800" dirty="0"/>
              <a:t> of the event </a:t>
            </a:r>
          </a:p>
          <a:p>
            <a:r>
              <a:rPr lang="en-GB" sz="1800" dirty="0"/>
              <a:t>Define the </a:t>
            </a:r>
            <a:r>
              <a:rPr lang="en-GB" sz="1800" dirty="0">
                <a:solidFill>
                  <a:srgbClr val="0066FF"/>
                </a:solidFill>
              </a:rPr>
              <a:t>maximum credible incident(s) (MCIs)</a:t>
            </a:r>
            <a:r>
              <a:rPr lang="en-GB" sz="1800" dirty="0"/>
              <a:t> and design the safety relief system accordingly</a:t>
            </a:r>
          </a:p>
          <a:p>
            <a:r>
              <a:rPr lang="en-GB" sz="1800" dirty="0"/>
              <a:t>The safety relief system must be designed to </a:t>
            </a:r>
            <a:r>
              <a:rPr lang="en-GB" sz="1800" dirty="0">
                <a:solidFill>
                  <a:srgbClr val="0066FF"/>
                </a:solidFill>
              </a:rPr>
              <a:t>keep pressure rise within </a:t>
            </a:r>
            <a:r>
              <a:rPr lang="en-GB" sz="1800" dirty="0"/>
              <a:t>the limits of the </a:t>
            </a:r>
            <a:r>
              <a:rPr lang="en-GB" sz="1800" dirty="0">
                <a:solidFill>
                  <a:srgbClr val="0066FF"/>
                </a:solidFill>
              </a:rPr>
              <a:t>Maximum Allowable Working Pressure </a:t>
            </a:r>
            <a:r>
              <a:rPr lang="en-GB" sz="1800" dirty="0"/>
              <a:t>(MAWP)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2600" b="1" dirty="0">
                <a:solidFill>
                  <a:srgbClr val="0066FF"/>
                </a:solidFill>
              </a:rPr>
              <a:t>Design steps for the MCI: </a:t>
            </a:r>
          </a:p>
          <a:p>
            <a:r>
              <a:rPr lang="en-GB" sz="1800" dirty="0"/>
              <a:t>Estimate the </a:t>
            </a:r>
            <a:r>
              <a:rPr lang="en-GB" sz="1800" dirty="0">
                <a:solidFill>
                  <a:srgbClr val="0066FF"/>
                </a:solidFill>
              </a:rPr>
              <a:t>heat flux to helium </a:t>
            </a:r>
            <a:r>
              <a:rPr lang="en-GB" sz="1800" dirty="0"/>
              <a:t>and its </a:t>
            </a:r>
            <a:r>
              <a:rPr lang="en-GB" sz="1800" dirty="0">
                <a:solidFill>
                  <a:srgbClr val="0066FF"/>
                </a:solidFill>
              </a:rPr>
              <a:t>conversion to mass flow rates </a:t>
            </a:r>
            <a:r>
              <a:rPr lang="en-GB" sz="1800" dirty="0"/>
              <a:t>to be discharged</a:t>
            </a:r>
          </a:p>
          <a:p>
            <a:r>
              <a:rPr lang="en-GB" sz="1800" dirty="0">
                <a:solidFill>
                  <a:srgbClr val="0066FF"/>
                </a:solidFill>
              </a:rPr>
              <a:t>Choose the type of safety device </a:t>
            </a:r>
            <a:r>
              <a:rPr lang="en-GB" sz="1800" dirty="0"/>
              <a:t>(burst disks, valves, plates) and </a:t>
            </a:r>
            <a:r>
              <a:rPr lang="en-GB" sz="1800" dirty="0">
                <a:solidFill>
                  <a:srgbClr val="0066FF"/>
                </a:solidFill>
              </a:rPr>
              <a:t>size the safety device (orifice area and set pressure). </a:t>
            </a:r>
            <a:r>
              <a:rPr lang="en-GB" sz="1800" dirty="0"/>
              <a:t>Make use of standards and safety device manufacturers datasheet</a:t>
            </a:r>
          </a:p>
          <a:p>
            <a:r>
              <a:rPr lang="en-GB" sz="1800" dirty="0">
                <a:solidFill>
                  <a:srgbClr val="0066FF"/>
                </a:solidFill>
              </a:rPr>
              <a:t>Check the sizing of piping </a:t>
            </a:r>
            <a:r>
              <a:rPr lang="en-GB" sz="1800" dirty="0"/>
              <a:t>(generally designed for normal operation) </a:t>
            </a:r>
            <a:r>
              <a:rPr lang="en-GB" sz="1800" dirty="0">
                <a:solidFill>
                  <a:srgbClr val="0066FF"/>
                </a:solidFill>
              </a:rPr>
              <a:t>to the relief device </a:t>
            </a:r>
            <a:r>
              <a:rPr lang="en-GB" sz="1800" dirty="0"/>
              <a:t>and increase if  necessary (pressure drop limited to a few % of total discharge </a:t>
            </a:r>
            <a:r>
              <a:rPr lang="el-GR" sz="1800" dirty="0"/>
              <a:t>Δ</a:t>
            </a:r>
            <a:r>
              <a:rPr lang="fr-CH" sz="1800" dirty="0"/>
              <a:t>p</a:t>
            </a:r>
            <a:r>
              <a:rPr lang="en-GB" sz="1800" dirty="0"/>
              <a:t>)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519294F3-BBF6-F812-2ED1-7A199BDC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111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1941A-9D37-24B4-CFB8-038CEFB0B1AA}"/>
              </a:ext>
            </a:extLst>
          </p:cNvPr>
          <p:cNvSpPr txBox="1"/>
          <p:nvPr/>
        </p:nvSpPr>
        <p:spPr>
          <a:xfrm>
            <a:off x="324465" y="5511359"/>
            <a:ext cx="11746047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 kern="0" dirty="0">
                <a:solidFill>
                  <a:srgbClr val="0066FF"/>
                </a:solidFill>
                <a:sym typeface="Wingdings" panose="05000000000000000000" pitchFamily="2" charset="2"/>
              </a:rPr>
              <a:t> Methodology explained in a </a:t>
            </a:r>
            <a:r>
              <a:rPr lang="en-GB" sz="2500" b="1" kern="0" dirty="0">
                <a:solidFill>
                  <a:srgbClr val="0066FF"/>
                </a:solidFill>
                <a:sym typeface="Wingdings" panose="05000000000000000000" pitchFamily="2" charset="2"/>
              </a:rPr>
              <a:t>new standard EN 17527 (2022) </a:t>
            </a:r>
            <a:r>
              <a:rPr lang="en-GB" sz="2500" kern="0" dirty="0">
                <a:sym typeface="Wingdings" panose="05000000000000000000" pitchFamily="2" charset="2"/>
              </a:rPr>
              <a:t>devoted to </a:t>
            </a:r>
            <a:r>
              <a:rPr lang="en-GB" sz="25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Helium cryostats - Protection against excessive pressure (now implemented in HSE’s S/W package </a:t>
            </a:r>
            <a:r>
              <a:rPr lang="en-GB" sz="2500" i="1" kern="0" dirty="0" err="1">
                <a:solidFill>
                  <a:srgbClr val="0066FF"/>
                </a:solidFill>
                <a:sym typeface="Wingdings" panose="05000000000000000000" pitchFamily="2" charset="2"/>
              </a:rPr>
              <a:t>Kryolize</a:t>
            </a:r>
            <a:r>
              <a:rPr lang="en-GB" sz="25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.  contact </a:t>
            </a:r>
            <a:r>
              <a:rPr lang="en-GB" sz="2500" i="1" kern="0" dirty="0">
                <a:solidFill>
                  <a:srgbClr val="0066FF"/>
                </a:solidFill>
                <a:sym typeface="Wingdings" panose="05000000000000000000" pitchFamily="2" charset="2"/>
                <a:hlinkClick r:id="rId2"/>
              </a:rPr>
              <a:t>Andre.Henriques@cern.ch</a:t>
            </a:r>
            <a:r>
              <a:rPr lang="en-GB" sz="25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)</a:t>
            </a:r>
            <a:endParaRPr lang="fr-FR" sz="25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D671FC-8A23-F7B8-2AA0-E011AD3F2267}"/>
                  </a:ext>
                </a:extLst>
              </p:cNvPr>
              <p:cNvSpPr txBox="1"/>
              <p:nvPr/>
            </p:nvSpPr>
            <p:spPr>
              <a:xfrm>
                <a:off x="5207286" y="4309285"/>
                <a:ext cx="1777428" cy="4756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en-GB" sz="2400" dirty="0"/>
                  <a:t> </a:t>
                </a:r>
                <a:r>
                  <a:rPr lang="en-GB" sz="24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D671FC-8A23-F7B8-2AA0-E011AD3F2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286" y="4309285"/>
                <a:ext cx="1777428" cy="475643"/>
              </a:xfrm>
              <a:prstGeom prst="rect">
                <a:avLst/>
              </a:prstGeom>
              <a:blipFill>
                <a:blip r:embed="rId3"/>
                <a:stretch>
                  <a:fillRect t="-6410" b="-294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41DA39E-2666-99D9-ADA4-6F1455E11585}"/>
              </a:ext>
            </a:extLst>
          </p:cNvPr>
          <p:cNvSpPr txBox="1"/>
          <p:nvPr/>
        </p:nvSpPr>
        <p:spPr>
          <a:xfrm>
            <a:off x="3098096" y="4990129"/>
            <a:ext cx="5096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Heat</a:t>
            </a:r>
            <a:r>
              <a:rPr lang="fr-CH" dirty="0"/>
              <a:t> flux (W)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Relieving</a:t>
            </a:r>
            <a:r>
              <a:rPr lang="fr-CH" dirty="0">
                <a:sym typeface="Wingdings" panose="05000000000000000000" pitchFamily="2" charset="2"/>
              </a:rPr>
              <a:t> mass flow rate (kg/s)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75461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A5318-4796-2434-7A62-2C0661666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836746" cy="799041"/>
          </a:xfrm>
        </p:spPr>
        <p:txBody>
          <a:bodyPr>
            <a:noAutofit/>
          </a:bodyPr>
          <a:lstStyle/>
          <a:p>
            <a:r>
              <a:rPr lang="fr-FR" sz="3000" dirty="0"/>
              <a:t>EN 17527 </a:t>
            </a:r>
            <a:r>
              <a:rPr lang="fr-FR" sz="3000" dirty="0" err="1"/>
              <a:t>Helium</a:t>
            </a:r>
            <a:r>
              <a:rPr lang="fr-FR" sz="3000" dirty="0"/>
              <a:t> cryostats - Protection </a:t>
            </a:r>
            <a:r>
              <a:rPr lang="fr-FR" sz="3000" dirty="0" err="1"/>
              <a:t>against</a:t>
            </a:r>
            <a:r>
              <a:rPr lang="fr-FR" sz="3000" dirty="0"/>
              <a:t> excessive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3D813-483C-82F6-7B75-5B54A554C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063" y="1089060"/>
            <a:ext cx="3195263" cy="50137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3800" dirty="0">
                <a:solidFill>
                  <a:srgbClr val="0070C0"/>
                </a:solidFill>
              </a:rPr>
              <a:t>Scope </a:t>
            </a:r>
            <a:r>
              <a:rPr lang="fr-FR" sz="3800" dirty="0" err="1">
                <a:solidFill>
                  <a:srgbClr val="0070C0"/>
                </a:solidFill>
              </a:rPr>
              <a:t>includes</a:t>
            </a:r>
            <a:r>
              <a:rPr lang="fr-FR" sz="3800" dirty="0">
                <a:solidFill>
                  <a:srgbClr val="0070C0"/>
                </a:solidFill>
              </a:rPr>
              <a:t>:</a:t>
            </a:r>
          </a:p>
          <a:p>
            <a:pPr marL="0" indent="0">
              <a:buNone/>
            </a:pPr>
            <a:endParaRPr lang="fr-FR" sz="13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SC magnet cryostats</a:t>
            </a:r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SRF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cryomodules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Ultra-</a:t>
            </a:r>
            <a:r>
              <a:rPr lang="fr-FR" dirty="0" err="1"/>
              <a:t>low</a:t>
            </a:r>
            <a:r>
              <a:rPr lang="fr-FR" dirty="0"/>
              <a:t> T </a:t>
            </a:r>
            <a:r>
              <a:rPr lang="fr-FR" dirty="0" err="1"/>
              <a:t>refrigerator</a:t>
            </a:r>
            <a:r>
              <a:rPr lang="fr-FR" dirty="0"/>
              <a:t> </a:t>
            </a:r>
            <a:r>
              <a:rPr lang="fr-FR" dirty="0" err="1"/>
              <a:t>systems</a:t>
            </a:r>
            <a:r>
              <a:rPr lang="fr-FR" dirty="0"/>
              <a:t> 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Coldboxes</a:t>
            </a:r>
            <a:r>
              <a:rPr lang="fr-FR" dirty="0"/>
              <a:t> of </a:t>
            </a:r>
            <a:r>
              <a:rPr lang="fr-FR" dirty="0" err="1"/>
              <a:t>helium</a:t>
            </a:r>
            <a:r>
              <a:rPr lang="fr-FR" dirty="0"/>
              <a:t> </a:t>
            </a:r>
            <a:r>
              <a:rPr lang="fr-FR" dirty="0" err="1"/>
              <a:t>refrigerators</a:t>
            </a:r>
            <a:r>
              <a:rPr lang="fr-FR" dirty="0"/>
              <a:t> and </a:t>
            </a:r>
            <a:r>
              <a:rPr lang="fr-FR" dirty="0" err="1"/>
              <a:t>liquefiers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</a:t>
            </a:r>
            <a:r>
              <a:rPr lang="fr-FR" dirty="0" err="1"/>
              <a:t>Helium</a:t>
            </a:r>
            <a:r>
              <a:rPr lang="fr-FR" dirty="0"/>
              <a:t> distribution </a:t>
            </a:r>
            <a:r>
              <a:rPr lang="fr-FR" dirty="0" err="1"/>
              <a:t>systems</a:t>
            </a:r>
            <a:r>
              <a:rPr lang="fr-FR" dirty="0"/>
              <a:t> </a:t>
            </a:r>
            <a:r>
              <a:rPr lang="fr-FR" dirty="0" err="1"/>
              <a:t>including</a:t>
            </a:r>
            <a:r>
              <a:rPr lang="fr-FR" dirty="0"/>
              <a:t> valve boxes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1E0D76-3DF6-7EF1-2ACE-361C33EB1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38" y="1389580"/>
            <a:ext cx="4204343" cy="407884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52F18D-254B-F0F2-04A4-0CE28303F958}"/>
              </a:ext>
            </a:extLst>
          </p:cNvPr>
          <p:cNvSpPr txBox="1">
            <a:spLocks/>
          </p:cNvSpPr>
          <p:nvPr/>
        </p:nvSpPr>
        <p:spPr>
          <a:xfrm>
            <a:off x="8783108" y="1089060"/>
            <a:ext cx="2837379" cy="520899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800" dirty="0" err="1">
                <a:solidFill>
                  <a:srgbClr val="0070C0"/>
                </a:solidFill>
              </a:rPr>
              <a:t>Overall</a:t>
            </a:r>
            <a:r>
              <a:rPr lang="fr-FR" sz="3800" dirty="0">
                <a:solidFill>
                  <a:srgbClr val="0070C0"/>
                </a:solidFill>
              </a:rPr>
              <a:t> concept: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3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</a:t>
            </a:r>
            <a:r>
              <a:rPr lang="fr-FR" dirty="0" err="1"/>
              <a:t>Standardization</a:t>
            </a:r>
            <a:r>
              <a:rPr lang="fr-FR" dirty="0"/>
              <a:t> of the </a:t>
            </a:r>
            <a:r>
              <a:rPr lang="fr-FR" dirty="0" err="1"/>
              <a:t>approach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Specification</a:t>
            </a:r>
            <a:r>
              <a:rPr lang="fr-FR" dirty="0"/>
              <a:t> of </a:t>
            </a:r>
            <a:r>
              <a:rPr lang="fr-FR" dirty="0" err="1"/>
              <a:t>procedures</a:t>
            </a:r>
            <a:r>
              <a:rPr lang="fr-FR" dirty="0"/>
              <a:t> and minimum </a:t>
            </a:r>
            <a:r>
              <a:rPr lang="fr-FR" dirty="0" err="1"/>
              <a:t>requirements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Risk </a:t>
            </a:r>
            <a:r>
              <a:rPr lang="fr-FR" dirty="0" err="1"/>
              <a:t>assessment</a:t>
            </a:r>
            <a:r>
              <a:rPr lang="fr-FR" dirty="0"/>
              <a:t>, </a:t>
            </a:r>
            <a:r>
              <a:rPr lang="fr-FR" dirty="0" err="1"/>
              <a:t>definition</a:t>
            </a:r>
            <a:r>
              <a:rPr lang="fr-FR" dirty="0"/>
              <a:t> of scenarios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Protection concepts (single-stage, </a:t>
            </a:r>
            <a:r>
              <a:rPr lang="fr-FR" dirty="0" err="1"/>
              <a:t>multi-stage</a:t>
            </a:r>
            <a:r>
              <a:rPr lang="fr-FR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Dimensioning</a:t>
            </a:r>
            <a:r>
              <a:rPr lang="fr-FR" dirty="0"/>
              <a:t> </a:t>
            </a:r>
            <a:r>
              <a:rPr lang="fr-FR" dirty="0" err="1"/>
              <a:t>rules</a:t>
            </a:r>
            <a:r>
              <a:rPr lang="fr-FR" dirty="0"/>
              <a:t> of pressure relief </a:t>
            </a:r>
            <a:r>
              <a:rPr lang="fr-FR" dirty="0" err="1"/>
              <a:t>devices</a:t>
            </a:r>
            <a:r>
              <a:rPr lang="fr-FR" dirty="0"/>
              <a:t> (HEM Model)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6EBABF-3A88-625E-9CBC-D876F2F1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866438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98" y="1292172"/>
            <a:ext cx="5960723" cy="175925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Safety valves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Burst discs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Pressure relief plate</a:t>
            </a:r>
          </a:p>
          <a:p>
            <a:endParaRPr lang="en-GB" dirty="0"/>
          </a:p>
        </p:txBody>
      </p:sp>
      <p:pic>
        <p:nvPicPr>
          <p:cNvPr id="2050" name="Picture 2" descr="http://www.rembe-safety-control.de/typo3temp/pics/919340cd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909" y="3051426"/>
            <a:ext cx="26670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341757" y="6291540"/>
            <a:ext cx="3531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GB" sz="1400" u="sng" dirty="0"/>
              <a:t>A few suppliers</a:t>
            </a:r>
          </a:p>
          <a:p>
            <a:pPr lvl="1"/>
            <a:r>
              <a:rPr lang="en-GB" sz="1400" dirty="0" err="1"/>
              <a:t>Herose</a:t>
            </a:r>
            <a:r>
              <a:rPr lang="en-GB" sz="1400" dirty="0"/>
              <a:t>, </a:t>
            </a:r>
            <a:r>
              <a:rPr lang="en-GB" sz="1400" dirty="0" err="1"/>
              <a:t>Rembe</a:t>
            </a:r>
            <a:r>
              <a:rPr lang="en-GB" sz="1400" dirty="0"/>
              <a:t>, </a:t>
            </a:r>
            <a:r>
              <a:rPr lang="en-GB" sz="1400" dirty="0" err="1"/>
              <a:t>Ramseyer</a:t>
            </a:r>
            <a:r>
              <a:rPr lang="en-GB" sz="1400" dirty="0"/>
              <a:t>, </a:t>
            </a:r>
            <a:r>
              <a:rPr lang="en-GB" sz="1400" dirty="0" err="1"/>
              <a:t>Leser</a:t>
            </a:r>
            <a:r>
              <a:rPr lang="en-GB" sz="1400" dirty="0"/>
              <a:t>…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6" b="4045"/>
          <a:stretch/>
        </p:blipFill>
        <p:spPr bwMode="auto">
          <a:xfrm>
            <a:off x="4630173" y="1856862"/>
            <a:ext cx="1914465" cy="4434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yleclerc\WorkspaceYL\pictures\LHC\P112080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49511" y="3521467"/>
            <a:ext cx="3381072" cy="253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5B0420-76EF-DA3C-3C67-51EA1A164C09}"/>
              </a:ext>
            </a:extLst>
          </p:cNvPr>
          <p:cNvSpPr txBox="1"/>
          <p:nvPr/>
        </p:nvSpPr>
        <p:spPr>
          <a:xfrm>
            <a:off x="4627209" y="582987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1.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60E07E-516E-5DB3-0F4B-EBD969654514}"/>
              </a:ext>
            </a:extLst>
          </p:cNvPr>
          <p:cNvSpPr txBox="1"/>
          <p:nvPr/>
        </p:nvSpPr>
        <p:spPr>
          <a:xfrm flipH="1">
            <a:off x="3150925" y="5465853"/>
            <a:ext cx="465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2.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5DB6A9-AC7F-30AE-393C-57E8359A611A}"/>
              </a:ext>
            </a:extLst>
          </p:cNvPr>
          <p:cNvSpPr txBox="1"/>
          <p:nvPr/>
        </p:nvSpPr>
        <p:spPr>
          <a:xfrm flipH="1">
            <a:off x="9107258" y="5504199"/>
            <a:ext cx="465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3.</a:t>
            </a:r>
            <a:endParaRPr lang="en-GB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C12B1FE-0A3E-36AC-1A19-D0AA2A15F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8596006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704E6-3203-7B01-9972-69F67AD5D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E6A5016-EFA1-C264-E293-2FCA068333C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" y="0"/>
          <a:ext cx="12192000" cy="6901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864584081"/>
                    </a:ext>
                  </a:extLst>
                </a:gridCol>
              </a:tblGrid>
              <a:tr h="367301">
                <a:tc>
                  <a:txBody>
                    <a:bodyPr/>
                    <a:lstStyle/>
                    <a:p>
                      <a:r>
                        <a:rPr lang="en-US" dirty="0"/>
                        <a:t>EN Standards for Safety Relief Devices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67384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764-7:2002 Pressure equipment. Part 7: Safety systems for unfired pressure equipment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469519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4126-1:2013 / Safety devices for protection against excessive pressure - Part 1: Safety valves (ISO 4126-1:2013)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886883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4126-2:2013 / Safety devices for protection against excessive pressure - Part 2: Bursting disc safety devices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946300"/>
                  </a:ext>
                </a:extLst>
              </a:tr>
              <a:tr h="4591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4126-3:2006 / Safety devices for protection against excessive pressure - Part 3: Safety valves and bursting disc safety devices in combination (ISO 4126-3:2006)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106295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4126-4:2013 / Safety devices for protection against excessive pressure - Part 4: Pilot-operated safety valves (ISO 4126-4:2013)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804784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4126-5:2013 / Safety devices for protection against excessive pressure - Part 5: Controlled safety pressure relief systems (CSPRS) (ISO 4126-5:2013)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75194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4126-7:2013 / Safety devices for protection against excessive pressure - Part 7: Common data (ISO 4126-7:2013)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033158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13648-1:2008 / Cryogenic vessels - Safety devices for protection against excessive pressure - Part 1: Safety valves for cryogenic service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622277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13648-2:2002 / Cryogenic vessels - Safety devices for protection against excessive pressure - Part 2: Bursting disc safety devices for cryogenic service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849560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21013-3:2016 Cryogenic vessels -- Pressure-relief accessories for cryogenic service -- Part 3: Sizing and capacity determination</a:t>
                      </a:r>
                      <a:endParaRPr lang="fr-FR" sz="12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966985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4126-6:2013 / Safety devices for protection against excessive pressure - Part 6: Application, selection and installation of bursting disc safety devices</a:t>
                      </a:r>
                      <a:endParaRPr lang="fr-FR" sz="12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912110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4126-10:2013 / Safety devices for protection against excessive pressure - Part 10: Sizing of safety valves for gas/liquid two-phase flow </a:t>
                      </a:r>
                      <a:endParaRPr lang="fr-FR" sz="12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122151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13648-3:2002 Cryogenic vessels. Safety devices for protection against excessive pressure. Determination of required discharge. Capacity and sizing </a:t>
                      </a:r>
                      <a:endParaRPr lang="fr-FR" sz="12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545595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21013-1:2008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vessels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-- Pressure-relief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accessories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-- Part 1: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Reclosable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pressure-relief valves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922808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(ISO/AWI 21013-1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vessels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-- Pressure-relief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accessories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-- Part 1: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Reclosable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pressure-relief valves [Under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development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436500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21013-2:2007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vessels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-- Pressure-relief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accessories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-- Part 2: Non-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reclosable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pressure-relief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devices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+ ISO 21013-2:2007/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Amd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1:2018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25383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21013-4:2012 Cryogenic vessels -- Pilot operated pressure relief devices -- Part 4: Pressure-relief accessories for cryogenic service + ISO 21013-4:2012/</a:t>
                      </a:r>
                      <a:r>
                        <a:rPr lang="en-GB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Amd</a:t>
                      </a: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1:2019</a:t>
                      </a:r>
                      <a:endParaRPr lang="fr-FR" sz="12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614546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kern="120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17527 </a:t>
                      </a:r>
                      <a:r>
                        <a:rPr lang="fr-FR" sz="1200" i="1" kern="1200" dirty="0" err="1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Helium</a:t>
                      </a:r>
                      <a:r>
                        <a:rPr lang="fr-FR" sz="1200" i="1" kern="120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cryostats - Protection </a:t>
                      </a:r>
                      <a:r>
                        <a:rPr lang="fr-FR" sz="1200" i="1" kern="1200" dirty="0" err="1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against</a:t>
                      </a:r>
                      <a:r>
                        <a:rPr lang="fr-FR" sz="1200" i="1" kern="120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excessive pressure </a:t>
                      </a:r>
                      <a:r>
                        <a:rPr lang="fr-FR" sz="1200" i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(May 2022)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5098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ED7195-56B3-B791-2EF6-071797DF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93794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138" y="-5995"/>
            <a:ext cx="2918748" cy="35732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4498" r="11411"/>
          <a:stretch/>
        </p:blipFill>
        <p:spPr>
          <a:xfrm>
            <a:off x="7054888" y="-13492"/>
            <a:ext cx="3581653" cy="35023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85" y="4467"/>
            <a:ext cx="2892976" cy="4050168"/>
          </a:xfrm>
          <a:prstGeom prst="rect">
            <a:avLst/>
          </a:prstGeom>
        </p:spPr>
      </p:pic>
      <p:pic>
        <p:nvPicPr>
          <p:cNvPr id="5" name="Picture 4" descr="cid:image004.png@01D17BBA.FF5E5200"/>
          <p:cNvPicPr>
            <a:picLocks noChangeAspect="1"/>
          </p:cNvPicPr>
          <p:nvPr/>
        </p:nvPicPr>
        <p:blipFill>
          <a:blip r:embed="rId5" r:link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529" y="3055617"/>
            <a:ext cx="1910411" cy="3088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id:image001.png@01D17BBA.76AC1E60"/>
          <p:cNvPicPr>
            <a:picLocks noChangeAspect="1"/>
          </p:cNvPicPr>
          <p:nvPr/>
        </p:nvPicPr>
        <p:blipFill rotWithShape="1">
          <a:blip r:embed="rId7" r:link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9" t="-247" r="8615"/>
          <a:stretch>
            <a:fillRect/>
          </a:stretch>
        </p:blipFill>
        <p:spPr bwMode="auto">
          <a:xfrm>
            <a:off x="5692711" y="3055617"/>
            <a:ext cx="1838157" cy="3212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70639" y="3480071"/>
            <a:ext cx="1744216" cy="3100829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561875" y="6101666"/>
            <a:ext cx="6881949" cy="763909"/>
            <a:chOff x="-324544" y="2952066"/>
            <a:chExt cx="10879634" cy="1152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553653" y="-1216849"/>
              <a:ext cx="1152000" cy="948982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-469685" y="3178231"/>
              <a:ext cx="1008000" cy="71771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9690298" y="3176298"/>
              <a:ext cx="1008000" cy="721585"/>
            </a:xfrm>
            <a:prstGeom prst="rect">
              <a:avLst/>
            </a:prstGeom>
          </p:spPr>
        </p:pic>
      </p:grpSp>
      <p:pic>
        <p:nvPicPr>
          <p:cNvPr id="15" name="Picture 14" descr="cid:image004.jpg@01D18C25.F9351820"/>
          <p:cNvPicPr/>
          <p:nvPr/>
        </p:nvPicPr>
        <p:blipFill>
          <a:blip r:embed="rId13" r:link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610" y="4065420"/>
            <a:ext cx="2880750" cy="1927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9" b="21539"/>
          <a:stretch/>
        </p:blipFill>
        <p:spPr>
          <a:xfrm>
            <a:off x="8443824" y="3402966"/>
            <a:ext cx="2224177" cy="34380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595" y="3076450"/>
            <a:ext cx="8713788" cy="576263"/>
          </a:xfrm>
          <a:solidFill>
            <a:srgbClr val="FFFF00">
              <a:alpha val="88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i="1" dirty="0"/>
              <a:t>Thank you for your attention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E473AC-9FDA-C4E0-63B9-019F4D94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855410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408BB-CBD8-4054-8182-2E2A913C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618484"/>
          </a:xfrm>
        </p:spPr>
        <p:txBody>
          <a:bodyPr/>
          <a:lstStyle/>
          <a:p>
            <a:r>
              <a:rPr lang="en-GB" dirty="0"/>
              <a:t>References and selected bibliography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67414-9C51-4432-BFC0-06F8C7C06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16" y="755010"/>
            <a:ext cx="11995768" cy="5445939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GB" sz="1400" dirty="0" err="1"/>
              <a:t>A.Bejan</a:t>
            </a:r>
            <a:r>
              <a:rPr lang="en-GB" sz="1400" dirty="0"/>
              <a:t>, </a:t>
            </a:r>
            <a:r>
              <a:rPr lang="en-GB" sz="1400" i="1" dirty="0"/>
              <a:t>Heat Transfer,</a:t>
            </a:r>
            <a:r>
              <a:rPr lang="en-GB" sz="1400" dirty="0"/>
              <a:t> </a:t>
            </a:r>
            <a:r>
              <a:rPr lang="en-GB" sz="1400" dirty="0" err="1"/>
              <a:t>J.Wiley</a:t>
            </a:r>
            <a:r>
              <a:rPr lang="en-GB" sz="1400" dirty="0"/>
              <a:t> &amp; Sons, Inc</a:t>
            </a:r>
          </a:p>
          <a:p>
            <a:pPr eaLnBrk="1" hangingPunct="1"/>
            <a:r>
              <a:rPr lang="en-GB" sz="1400" dirty="0"/>
              <a:t>CRYOGENIE, SES APPLICATIONS EN SUPRACONDUCTIVITE, IIF/IIR 1995, </a:t>
            </a:r>
            <a:r>
              <a:rPr lang="en-GB" sz="1400" i="1" dirty="0"/>
              <a:t>Techniques de </a:t>
            </a:r>
            <a:r>
              <a:rPr lang="en-GB" sz="1400" i="1" dirty="0" err="1"/>
              <a:t>l’ingenieur</a:t>
            </a:r>
            <a:r>
              <a:rPr lang="en-GB" sz="1400" i="1" dirty="0"/>
              <a:t>.</a:t>
            </a:r>
          </a:p>
          <a:p>
            <a:pPr eaLnBrk="1" hangingPunct="1"/>
            <a:r>
              <a:rPr lang="en-US" sz="1400" dirty="0"/>
              <a:t>Superconducting Magnets, </a:t>
            </a:r>
            <a:r>
              <a:rPr lang="en-US" sz="1400" dirty="0" err="1"/>
              <a:t>M.Wilson</a:t>
            </a:r>
            <a:r>
              <a:rPr lang="en-US" sz="1400" dirty="0"/>
              <a:t>, Oxford Science Publications</a:t>
            </a:r>
            <a:endParaRPr lang="en-GB" sz="1400" dirty="0"/>
          </a:p>
          <a:p>
            <a:pPr eaLnBrk="1" hangingPunct="1"/>
            <a:r>
              <a:rPr lang="en-GB" sz="1400" dirty="0" err="1"/>
              <a:t>R.R.Conte</a:t>
            </a:r>
            <a:r>
              <a:rPr lang="en-GB" sz="1400" dirty="0"/>
              <a:t>, 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/>
              <a:t>l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 err="1"/>
              <a:t>ments</a:t>
            </a:r>
            <a:r>
              <a:rPr lang="en-GB" sz="1400" dirty="0"/>
              <a:t> de </a:t>
            </a:r>
            <a:r>
              <a:rPr lang="en-GB" sz="1400" dirty="0" err="1"/>
              <a:t>Cryog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 err="1"/>
              <a:t>nie</a:t>
            </a:r>
            <a:r>
              <a:rPr lang="en-GB" sz="1400" dirty="0"/>
              <a:t>, Masson &amp; Cie, 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 err="1"/>
              <a:t>diteurs</a:t>
            </a:r>
            <a:r>
              <a:rPr lang="en-GB" sz="1400" dirty="0"/>
              <a:t>.</a:t>
            </a:r>
          </a:p>
          <a:p>
            <a:r>
              <a:rPr lang="en-GB" sz="1400" i="1" dirty="0"/>
              <a:t>Steven </a:t>
            </a:r>
            <a:r>
              <a:rPr lang="en-GB" sz="1400" i="1" dirty="0" err="1"/>
              <a:t>W.Van</a:t>
            </a:r>
            <a:r>
              <a:rPr lang="en-GB" sz="1400" i="1" dirty="0"/>
              <a:t> </a:t>
            </a:r>
            <a:r>
              <a:rPr lang="en-GB" sz="1400" i="1" dirty="0" err="1"/>
              <a:t>Sciver</a:t>
            </a:r>
            <a:r>
              <a:rPr lang="en-GB" sz="1400" i="1" dirty="0"/>
              <a:t>, Helium Cryogenics (Second Edition), The International Cryogenics Monograph Series, Springer.</a:t>
            </a:r>
            <a:r>
              <a:rPr lang="en-GB" sz="1400" dirty="0"/>
              <a:t> 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K. Mendelssohn, </a:t>
            </a:r>
            <a:r>
              <a:rPr lang="fr-CH" sz="1400" i="1" dirty="0"/>
              <a:t>The </a:t>
            </a:r>
            <a:r>
              <a:rPr lang="fr-CH" sz="1400" i="1" dirty="0" err="1"/>
              <a:t>quest</a:t>
            </a:r>
            <a:r>
              <a:rPr lang="fr-CH" sz="1400" i="1" dirty="0"/>
              <a:t> for </a:t>
            </a:r>
            <a:r>
              <a:rPr lang="fr-CH" sz="1400" i="1" dirty="0" err="1"/>
              <a:t>absolute</a:t>
            </a:r>
            <a:r>
              <a:rPr lang="fr-CH" sz="1400" i="1" dirty="0"/>
              <a:t> </a:t>
            </a:r>
            <a:r>
              <a:rPr lang="fr-CH" sz="1400" i="1" dirty="0" err="1"/>
              <a:t>zero</a:t>
            </a:r>
            <a:r>
              <a:rPr lang="fr-CH" sz="1400" dirty="0"/>
              <a:t>, McGraw Hill (1966)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R.B. Scott, </a:t>
            </a:r>
            <a:r>
              <a:rPr lang="fr-CH" sz="1400" i="1" dirty="0" err="1"/>
              <a:t>Cryogenic</a:t>
            </a:r>
            <a:r>
              <a:rPr lang="fr-CH" sz="1400" i="1" dirty="0"/>
              <a:t> engineering</a:t>
            </a:r>
            <a:r>
              <a:rPr lang="fr-CH" sz="1400" dirty="0"/>
              <a:t>, Van Nostrand, Princeton (1959)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G.G. </a:t>
            </a:r>
            <a:r>
              <a:rPr lang="fr-CH" sz="1400" dirty="0" err="1"/>
              <a:t>Haselden</a:t>
            </a:r>
            <a:r>
              <a:rPr lang="fr-CH" sz="1400" dirty="0"/>
              <a:t>, </a:t>
            </a:r>
            <a:r>
              <a:rPr lang="fr-CH" sz="1400" i="1" dirty="0" err="1"/>
              <a:t>Cryogenic</a:t>
            </a:r>
            <a:r>
              <a:rPr lang="fr-CH" sz="1400" i="1" dirty="0"/>
              <a:t> </a:t>
            </a:r>
            <a:r>
              <a:rPr lang="fr-CH" sz="1400" i="1" dirty="0" err="1"/>
              <a:t>fundamentals</a:t>
            </a:r>
            <a:r>
              <a:rPr lang="fr-CH" sz="1400" dirty="0"/>
              <a:t>, Academic </a:t>
            </a:r>
            <a:r>
              <a:rPr lang="fr-CH" sz="1400" dirty="0" err="1"/>
              <a:t>Press</a:t>
            </a:r>
            <a:r>
              <a:rPr lang="fr-CH" sz="1400" dirty="0"/>
              <a:t>, London (1971)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R.A. Barron, </a:t>
            </a:r>
            <a:r>
              <a:rPr lang="fr-CH" sz="1400" i="1" dirty="0" err="1"/>
              <a:t>Cryogenic</a:t>
            </a:r>
            <a:r>
              <a:rPr lang="fr-CH" sz="1400" i="1" dirty="0"/>
              <a:t> </a:t>
            </a:r>
            <a:r>
              <a:rPr lang="fr-CH" sz="1400" i="1" dirty="0" err="1"/>
              <a:t>systems</a:t>
            </a:r>
            <a:r>
              <a:rPr lang="fr-CH" sz="1400" dirty="0"/>
              <a:t>, Oxford </a:t>
            </a:r>
            <a:r>
              <a:rPr lang="fr-CH" sz="1400" dirty="0" err="1"/>
              <a:t>University</a:t>
            </a:r>
            <a:r>
              <a:rPr lang="fr-CH" sz="1400" dirty="0"/>
              <a:t> </a:t>
            </a:r>
            <a:r>
              <a:rPr lang="fr-CH" sz="1400" dirty="0" err="1"/>
              <a:t>Press</a:t>
            </a:r>
            <a:r>
              <a:rPr lang="fr-CH" sz="1400" dirty="0"/>
              <a:t>, New York (1985)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B.A. Hands, </a:t>
            </a:r>
            <a:r>
              <a:rPr lang="fr-CH" sz="1400" i="1" dirty="0" err="1"/>
              <a:t>Cryogenic</a:t>
            </a:r>
            <a:r>
              <a:rPr lang="fr-CH" sz="1400" i="1" dirty="0"/>
              <a:t> engineering</a:t>
            </a:r>
            <a:r>
              <a:rPr lang="fr-CH" sz="1400" dirty="0"/>
              <a:t>, Academic </a:t>
            </a:r>
            <a:r>
              <a:rPr lang="fr-CH" sz="1400" dirty="0" err="1"/>
              <a:t>Press</a:t>
            </a:r>
            <a:r>
              <a:rPr lang="fr-CH" sz="1400" dirty="0"/>
              <a:t>, London (1986)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S.W. van </a:t>
            </a:r>
            <a:r>
              <a:rPr lang="fr-CH" sz="1400" dirty="0" err="1"/>
              <a:t>Sciver</a:t>
            </a:r>
            <a:r>
              <a:rPr lang="fr-CH" sz="1400" dirty="0"/>
              <a:t>, </a:t>
            </a:r>
            <a:r>
              <a:rPr lang="fr-CH" sz="1400" i="1" dirty="0" err="1"/>
              <a:t>Helium</a:t>
            </a:r>
            <a:r>
              <a:rPr lang="fr-CH" sz="1400" i="1" dirty="0"/>
              <a:t> </a:t>
            </a:r>
            <a:r>
              <a:rPr lang="fr-CH" sz="1400" i="1" dirty="0" err="1"/>
              <a:t>cryogenics</a:t>
            </a:r>
            <a:r>
              <a:rPr lang="fr-CH" sz="1400" dirty="0"/>
              <a:t>, Plenum </a:t>
            </a:r>
            <a:r>
              <a:rPr lang="fr-CH" sz="1400" dirty="0" err="1"/>
              <a:t>Press</a:t>
            </a:r>
            <a:r>
              <a:rPr lang="fr-CH" sz="1400" dirty="0"/>
              <a:t>, New York (1986)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K.D. </a:t>
            </a:r>
            <a:r>
              <a:rPr lang="fr-CH" sz="1400" dirty="0" err="1"/>
              <a:t>Timmerhaus</a:t>
            </a:r>
            <a:r>
              <a:rPr lang="fr-CH" sz="1400" dirty="0"/>
              <a:t> &amp; T.M. Flynn, </a:t>
            </a:r>
            <a:r>
              <a:rPr lang="fr-CH" sz="1400" i="1" dirty="0" err="1"/>
              <a:t>Cryogenic</a:t>
            </a:r>
            <a:r>
              <a:rPr lang="fr-CH" sz="1400" i="1" dirty="0"/>
              <a:t> process engineering</a:t>
            </a:r>
            <a:r>
              <a:rPr lang="fr-CH" sz="1400" dirty="0"/>
              <a:t>, Plenum </a:t>
            </a:r>
            <a:r>
              <a:rPr lang="fr-CH" sz="1400" dirty="0" err="1"/>
              <a:t>Press</a:t>
            </a:r>
            <a:r>
              <a:rPr lang="fr-CH" sz="1400" dirty="0"/>
              <a:t>, New York (1989)</a:t>
            </a:r>
          </a:p>
          <a:p>
            <a:pPr>
              <a:lnSpc>
                <a:spcPct val="90000"/>
              </a:lnSpc>
            </a:pPr>
            <a:r>
              <a:rPr lang="fr-CH" sz="1400" dirty="0" err="1"/>
              <a:t>Proceedings</a:t>
            </a:r>
            <a:r>
              <a:rPr lang="fr-CH" sz="1400" dirty="0"/>
              <a:t> of </a:t>
            </a:r>
            <a:r>
              <a:rPr lang="fr-CH" sz="1400" i="1" dirty="0"/>
              <a:t>CAS </a:t>
            </a:r>
            <a:r>
              <a:rPr lang="fr-CH" sz="1400" i="1" dirty="0" err="1"/>
              <a:t>School</a:t>
            </a:r>
            <a:r>
              <a:rPr lang="fr-CH" sz="1400" i="1" dirty="0"/>
              <a:t> on </a:t>
            </a:r>
            <a:r>
              <a:rPr lang="fr-CH" sz="1400" i="1" dirty="0" err="1"/>
              <a:t>Superconductivity</a:t>
            </a:r>
            <a:r>
              <a:rPr lang="fr-CH" sz="1400" i="1" dirty="0"/>
              <a:t> and </a:t>
            </a:r>
            <a:r>
              <a:rPr lang="fr-CH" sz="1400" i="1" dirty="0" err="1"/>
              <a:t>Cryogenics</a:t>
            </a:r>
            <a:r>
              <a:rPr lang="fr-CH" sz="1400" i="1" dirty="0"/>
              <a:t> for </a:t>
            </a:r>
            <a:r>
              <a:rPr lang="fr-CH" sz="1400" i="1" dirty="0" err="1"/>
              <a:t>Particle</a:t>
            </a:r>
            <a:r>
              <a:rPr lang="fr-CH" sz="1400" i="1" dirty="0"/>
              <a:t> </a:t>
            </a:r>
            <a:r>
              <a:rPr lang="fr-CH" sz="1400" i="1" dirty="0" err="1"/>
              <a:t>Accelerators</a:t>
            </a:r>
            <a:r>
              <a:rPr lang="fr-CH" sz="1400" i="1" dirty="0"/>
              <a:t> and Detectors</a:t>
            </a:r>
            <a:r>
              <a:rPr lang="fr-CH" sz="1400" dirty="0"/>
              <a:t>, Erice (2002)</a:t>
            </a:r>
          </a:p>
          <a:p>
            <a:pPr lvl="1">
              <a:lnSpc>
                <a:spcPct val="90000"/>
              </a:lnSpc>
            </a:pPr>
            <a:r>
              <a:rPr lang="fr-CH" sz="1400" dirty="0"/>
              <a:t>G. Vandoni, </a:t>
            </a:r>
            <a:r>
              <a:rPr lang="fr-CH" sz="1400" i="1" dirty="0" err="1"/>
              <a:t>Heat</a:t>
            </a:r>
            <a:r>
              <a:rPr lang="fr-CH" sz="1400" i="1" dirty="0"/>
              <a:t> </a:t>
            </a:r>
            <a:r>
              <a:rPr lang="fr-CH" sz="1400" i="1" dirty="0" err="1"/>
              <a:t>transfer</a:t>
            </a:r>
            <a:endParaRPr lang="fr-CH" sz="1400" dirty="0"/>
          </a:p>
          <a:p>
            <a:r>
              <a:rPr lang="fr-CH" sz="1400" dirty="0" err="1"/>
              <a:t>Proceedings</a:t>
            </a:r>
            <a:r>
              <a:rPr lang="fr-CH" sz="1400" dirty="0"/>
              <a:t> of </a:t>
            </a:r>
            <a:r>
              <a:rPr lang="fr-CH" sz="1400" i="1" dirty="0"/>
              <a:t>CAS </a:t>
            </a:r>
            <a:r>
              <a:rPr lang="fr-CH" sz="1400" i="1" dirty="0" err="1"/>
              <a:t>School</a:t>
            </a:r>
            <a:r>
              <a:rPr lang="fr-CH" sz="1400" i="1" dirty="0"/>
              <a:t> on </a:t>
            </a:r>
            <a:r>
              <a:rPr lang="fr-CH" sz="1400" i="1" dirty="0" err="1"/>
              <a:t>Superconductivity</a:t>
            </a:r>
            <a:r>
              <a:rPr lang="fr-CH" sz="1400" dirty="0"/>
              <a:t>, Erice (2013)</a:t>
            </a:r>
          </a:p>
          <a:p>
            <a:pPr lvl="1">
              <a:lnSpc>
                <a:spcPct val="90000"/>
              </a:lnSpc>
            </a:pPr>
            <a:r>
              <a:rPr lang="fr-CH" sz="1400" dirty="0"/>
              <a:t>B. </a:t>
            </a:r>
            <a:r>
              <a:rPr lang="fr-CH" sz="1400" dirty="0" err="1"/>
              <a:t>Boudoy</a:t>
            </a:r>
            <a:r>
              <a:rPr lang="fr-CH" sz="1400" dirty="0"/>
              <a:t>, </a:t>
            </a:r>
            <a:r>
              <a:rPr lang="en-GB" sz="1400" dirty="0"/>
              <a:t>Heat transfer and cooling techniques at low temperature</a:t>
            </a:r>
            <a:endParaRPr lang="fr-CH" sz="1400" dirty="0"/>
          </a:p>
          <a:p>
            <a:r>
              <a:rPr lang="en-GB" sz="1400" dirty="0" err="1"/>
              <a:t>J.Ekin</a:t>
            </a:r>
            <a:r>
              <a:rPr lang="en-GB" sz="1400" dirty="0"/>
              <a:t>, Experimental Techniques for Low-Temperature Measurements: Cryostat Design, Material Properties and Superconductor Critical-Current Testing</a:t>
            </a:r>
          </a:p>
          <a:p>
            <a:r>
              <a:rPr lang="en-GB" sz="1400" dirty="0"/>
              <a:t>CRYOCOMP® is a database code of the state and thermal properties for technical materials.</a:t>
            </a:r>
          </a:p>
          <a:p>
            <a:r>
              <a:rPr lang="en-GB" sz="1400" dirty="0"/>
              <a:t>NIST Cryogenic Materials database: </a:t>
            </a:r>
            <a:r>
              <a:rPr lang="en-GB" sz="1400" dirty="0">
                <a:hlinkClick r:id="rId2"/>
              </a:rPr>
              <a:t>http://www.cryogenics.nist.gov/MPropsMAY/material%20properties.htm</a:t>
            </a:r>
            <a:r>
              <a:rPr lang="en-GB" sz="1400" dirty="0"/>
              <a:t> 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0F3BB-C900-DBD5-6A7F-6712FD309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70151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2F5C9-5434-6A0B-5B66-91070B18C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Acknowledgments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A80C3-741E-AE89-343F-E562B9667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/>
              <a:t>The content of the training </a:t>
            </a:r>
            <a:r>
              <a:rPr lang="fr-CH" dirty="0" err="1"/>
              <a:t>includes</a:t>
            </a:r>
            <a:r>
              <a:rPr lang="fr-CH" dirty="0"/>
              <a:t> contributions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colleagues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CERN and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external</a:t>
            </a:r>
            <a:r>
              <a:rPr lang="fr-CH" dirty="0"/>
              <a:t> institutes. I </a:t>
            </a:r>
            <a:r>
              <a:rPr lang="fr-CH" dirty="0" err="1"/>
              <a:t>wish</a:t>
            </a:r>
            <a:r>
              <a:rPr lang="fr-CH" dirty="0"/>
              <a:t> to </a:t>
            </a:r>
            <a:r>
              <a:rPr lang="fr-CH" dirty="0" err="1"/>
              <a:t>thanks</a:t>
            </a:r>
            <a:r>
              <a:rPr lang="fr-CH" dirty="0"/>
              <a:t> </a:t>
            </a:r>
            <a:r>
              <a:rPr lang="fr-CH" dirty="0" err="1"/>
              <a:t>them</a:t>
            </a:r>
            <a:r>
              <a:rPr lang="fr-CH" dirty="0"/>
              <a:t> for </a:t>
            </a:r>
            <a:r>
              <a:rPr lang="fr-CH" dirty="0" err="1"/>
              <a:t>their</a:t>
            </a:r>
            <a:r>
              <a:rPr lang="fr-CH" dirty="0"/>
              <a:t> </a:t>
            </a:r>
            <a:r>
              <a:rPr lang="fr-CH" dirty="0" err="1"/>
              <a:t>precious</a:t>
            </a:r>
            <a:r>
              <a:rPr lang="fr-CH" dirty="0"/>
              <a:t> contributions. 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D6A168-7774-8758-0C87-A843D2451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35533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09800" y="2130426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kern="0" dirty="0"/>
              <a:t>Spare slides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34C6BE-5789-5D93-2515-8819404C1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29854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>
            <a:extLst>
              <a:ext uri="{FF2B5EF4-FFF2-40B4-BE49-F238E27FC236}">
                <a16:creationId xmlns:a16="http://schemas.microsoft.com/office/drawing/2014/main" id="{01F9184A-E4E6-E93A-AA14-F13BE59A80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dirty="0" err="1"/>
              <a:t>Material</a:t>
            </a:r>
            <a:r>
              <a:rPr lang="fr-FR" altLang="fr-FR" dirty="0"/>
              <a:t> </a:t>
            </a:r>
            <a:r>
              <a:rPr lang="fr-FR" altLang="fr-FR" dirty="0" err="1"/>
              <a:t>mechanical</a:t>
            </a:r>
            <a:r>
              <a:rPr lang="fr-FR" altLang="fr-FR" dirty="0"/>
              <a:t> </a:t>
            </a:r>
            <a:r>
              <a:rPr lang="fr-FR" altLang="fr-FR" dirty="0" err="1"/>
              <a:t>properties</a:t>
            </a:r>
            <a:r>
              <a:rPr lang="fr-FR" altLang="fr-FR" dirty="0"/>
              <a:t> at </a:t>
            </a:r>
            <a:r>
              <a:rPr lang="fr-FR" altLang="fr-FR" dirty="0" err="1"/>
              <a:t>cryogenic</a:t>
            </a:r>
            <a:r>
              <a:rPr lang="fr-FR" altLang="fr-FR" dirty="0"/>
              <a:t> </a:t>
            </a:r>
            <a:r>
              <a:rPr lang="fr-FR" altLang="fr-FR" dirty="0" err="1"/>
              <a:t>temperatures</a:t>
            </a:r>
            <a:endParaRPr lang="fr-FR" altLang="fr-FR" dirty="0"/>
          </a:p>
        </p:txBody>
      </p:sp>
      <p:pic>
        <p:nvPicPr>
          <p:cNvPr id="168963" name="Picture 3">
            <a:extLst>
              <a:ext uri="{FF2B5EF4-FFF2-40B4-BE49-F238E27FC236}">
                <a16:creationId xmlns:a16="http://schemas.microsoft.com/office/drawing/2014/main" id="{E5BFFC59-8333-9AC9-3DA0-AA51FEB69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745" y="1202418"/>
            <a:ext cx="6640287" cy="551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2B5283D-F4DA-483A-1B0C-A711215AADCA}"/>
              </a:ext>
            </a:extLst>
          </p:cNvPr>
          <p:cNvSpPr txBox="1"/>
          <p:nvPr/>
        </p:nvSpPr>
        <p:spPr>
          <a:xfrm>
            <a:off x="8447314" y="6488668"/>
            <a:ext cx="364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Source: Techniques de l’</a:t>
            </a:r>
            <a:r>
              <a:rPr lang="fr-CH" dirty="0" err="1"/>
              <a:t>ingenieur</a:t>
            </a:r>
            <a:endParaRPr lang="fr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D1B770-21C3-C93E-3140-438C678D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453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3">
            <a:extLst>
              <a:ext uri="{FF2B5EF4-FFF2-40B4-BE49-F238E27FC236}">
                <a16:creationId xmlns:a16="http://schemas.microsoft.com/office/drawing/2014/main" id="{8A0FEFF4-E137-5364-951E-291345CE6E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520"/>
          <a:stretch/>
        </p:blipFill>
        <p:spPr>
          <a:xfrm>
            <a:off x="8205309" y="2610831"/>
            <a:ext cx="3179351" cy="2923488"/>
          </a:xfrm>
          <a:prstGeom prst="rect">
            <a:avLst/>
          </a:prstGeom>
        </p:spPr>
      </p:pic>
      <p:pic>
        <p:nvPicPr>
          <p:cNvPr id="37" name="Picture 25" descr="Diagram&#10;&#10;Description automatically generated">
            <a:extLst>
              <a:ext uri="{FF2B5EF4-FFF2-40B4-BE49-F238E27FC236}">
                <a16:creationId xmlns:a16="http://schemas.microsoft.com/office/drawing/2014/main" id="{14DAF8CE-91DC-62D2-7F5D-4F25DC6739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338" t="5179" b="55183"/>
          <a:stretch/>
        </p:blipFill>
        <p:spPr>
          <a:xfrm>
            <a:off x="3824764" y="2500121"/>
            <a:ext cx="2503825" cy="23700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9818E1-A101-673B-BF01-486BD9F13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13" y="37105"/>
            <a:ext cx="11834802" cy="799041"/>
          </a:xfrm>
        </p:spPr>
        <p:txBody>
          <a:bodyPr>
            <a:normAutofit/>
          </a:bodyPr>
          <a:lstStyle/>
          <a:p>
            <a:r>
              <a:rPr lang="en-US" dirty="0"/>
              <a:t>Positioning of a SC device in the accelerator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065F3-CC3F-40AC-3B27-4E6072A36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91" y="900456"/>
            <a:ext cx="11905069" cy="949540"/>
          </a:xfrm>
        </p:spPr>
        <p:txBody>
          <a:bodyPr>
            <a:normAutofit/>
          </a:bodyPr>
          <a:lstStyle/>
          <a:p>
            <a:r>
              <a:rPr lang="en-GB" sz="2800" i="1" kern="0" dirty="0"/>
              <a:t>Accurate</a:t>
            </a:r>
            <a:r>
              <a:rPr lang="en-GB" sz="2800" kern="0" dirty="0"/>
              <a:t> &amp; </a:t>
            </a:r>
            <a:r>
              <a:rPr lang="en-GB" sz="2800" i="1" kern="0" dirty="0"/>
              <a:t>reproducible</a:t>
            </a:r>
            <a:r>
              <a:rPr lang="en-GB" sz="2800" kern="0" dirty="0"/>
              <a:t> </a:t>
            </a:r>
            <a:r>
              <a:rPr lang="en-GB" sz="2800" kern="0" dirty="0">
                <a:solidFill>
                  <a:srgbClr val="0070C0"/>
                </a:solidFill>
              </a:rPr>
              <a:t>alignment </a:t>
            </a:r>
            <a:r>
              <a:rPr lang="en-GB" sz="2800" kern="0" dirty="0"/>
              <a:t>of the SC device </a:t>
            </a:r>
            <a:r>
              <a:rPr lang="en-GB" sz="2800" kern="0" dirty="0" err="1"/>
              <a:t>w.r.t.</a:t>
            </a:r>
            <a:r>
              <a:rPr lang="en-GB" sz="2800" kern="0" dirty="0"/>
              <a:t> a </a:t>
            </a:r>
            <a:r>
              <a:rPr lang="en-GB" u="sng" kern="0" dirty="0"/>
              <a:t>tunnel</a:t>
            </a:r>
            <a:r>
              <a:rPr lang="en-GB" sz="2800" u="sng" kern="0" dirty="0"/>
              <a:t> geodesic network</a:t>
            </a:r>
          </a:p>
          <a:p>
            <a:pPr marL="0" indent="0">
              <a:buNone/>
            </a:pPr>
            <a:endParaRPr lang="en-GB" kern="0" dirty="0"/>
          </a:p>
        </p:txBody>
      </p:sp>
      <p:sp>
        <p:nvSpPr>
          <p:cNvPr id="29" name="Espace réservé du contenu 1">
            <a:extLst>
              <a:ext uri="{FF2B5EF4-FFF2-40B4-BE49-F238E27FC236}">
                <a16:creationId xmlns:a16="http://schemas.microsoft.com/office/drawing/2014/main" id="{CA6FAA8D-71A0-F51E-48F4-CFEDD2BD9C37}"/>
              </a:ext>
            </a:extLst>
          </p:cNvPr>
          <p:cNvSpPr txBox="1">
            <a:spLocks/>
          </p:cNvSpPr>
          <p:nvPr/>
        </p:nvSpPr>
        <p:spPr>
          <a:xfrm>
            <a:off x="5458127" y="1507991"/>
            <a:ext cx="6718738" cy="12451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</a:rPr>
              <a:t>Survey team</a:t>
            </a:r>
            <a:r>
              <a:rPr lang="en-US" sz="2400" dirty="0"/>
              <a:t> measures </a:t>
            </a:r>
            <a:r>
              <a:rPr lang="en-US" sz="2400" dirty="0">
                <a:solidFill>
                  <a:srgbClr val="0070C0"/>
                </a:solidFill>
              </a:rPr>
              <a:t>fiducials</a:t>
            </a:r>
            <a:r>
              <a:rPr lang="en-US" sz="2400" dirty="0"/>
              <a:t> on the </a:t>
            </a:r>
            <a:r>
              <a:rPr lang="en-US" sz="2400" dirty="0">
                <a:solidFill>
                  <a:srgbClr val="0070C0"/>
                </a:solidFill>
              </a:rPr>
              <a:t>cryostat vessel </a:t>
            </a:r>
            <a:r>
              <a:rPr lang="en-US" sz="2400" dirty="0"/>
              <a:t>(not directly the SC device inside the vessel!)</a:t>
            </a:r>
          </a:p>
          <a:p>
            <a:r>
              <a:rPr lang="en-US" sz="2400" dirty="0"/>
              <a:t>Typically, alignment within a </a:t>
            </a:r>
            <a:r>
              <a:rPr lang="en-US" sz="2400" dirty="0">
                <a:solidFill>
                  <a:srgbClr val="0070C0"/>
                </a:solidFill>
              </a:rPr>
              <a:t>few tenths of mm</a:t>
            </a:r>
            <a:r>
              <a:rPr lang="en-US" sz="2400" dirty="0"/>
              <a:t> </a:t>
            </a:r>
            <a:r>
              <a:rPr lang="en-US" sz="2400" dirty="0" err="1"/>
              <a:t>w.r.t.</a:t>
            </a:r>
            <a:r>
              <a:rPr lang="en-US" sz="2400" dirty="0"/>
              <a:t> nominal positions     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92DDDD8D-4D06-DCE8-F270-CA477C78CD44}"/>
              </a:ext>
            </a:extLst>
          </p:cNvPr>
          <p:cNvSpPr txBox="1">
            <a:spLocks/>
          </p:cNvSpPr>
          <p:nvPr/>
        </p:nvSpPr>
        <p:spPr>
          <a:xfrm>
            <a:off x="178599" y="5862343"/>
            <a:ext cx="11834801" cy="77444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r>
              <a:rPr lang="en-GB" sz="4100" kern="0" dirty="0"/>
              <a:t> Survey consider </a:t>
            </a:r>
            <a:r>
              <a:rPr lang="en-GB" sz="4100" kern="0" dirty="0">
                <a:solidFill>
                  <a:srgbClr val="0070C0"/>
                </a:solidFill>
              </a:rPr>
              <a:t>cryostat</a:t>
            </a:r>
            <a:r>
              <a:rPr lang="en-GB" sz="4100" kern="0" dirty="0"/>
              <a:t> and </a:t>
            </a:r>
            <a:r>
              <a:rPr lang="en-GB" sz="4100" kern="0" dirty="0">
                <a:solidFill>
                  <a:srgbClr val="0070C0"/>
                </a:solidFill>
              </a:rPr>
              <a:t>SC device </a:t>
            </a:r>
            <a:r>
              <a:rPr lang="en-GB" sz="4100" kern="0" dirty="0"/>
              <a:t>are </a:t>
            </a:r>
            <a:r>
              <a:rPr lang="en-GB" sz="4100" kern="0" dirty="0">
                <a:solidFill>
                  <a:srgbClr val="0070C0"/>
                </a:solidFill>
              </a:rPr>
              <a:t>rigid bodies </a:t>
            </a:r>
            <a:r>
              <a:rPr lang="en-GB" sz="4100" kern="0" dirty="0"/>
              <a:t>!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4100" kern="0" dirty="0"/>
              <a:t> </a:t>
            </a:r>
            <a:r>
              <a:rPr lang="en-GB" sz="4100" kern="0" dirty="0">
                <a:solidFill>
                  <a:srgbClr val="0070C0"/>
                </a:solidFill>
              </a:rPr>
              <a:t>Alignment</a:t>
            </a:r>
            <a:r>
              <a:rPr lang="en-GB" sz="4100" kern="0" dirty="0"/>
              <a:t> is done by adjusting </a:t>
            </a:r>
            <a:r>
              <a:rPr lang="en-GB" sz="4100" kern="0" dirty="0">
                <a:solidFill>
                  <a:srgbClr val="0070C0"/>
                </a:solidFill>
              </a:rPr>
              <a:t>external jacks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kern="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4F110D-87A8-79A1-EEBA-3594EE46B367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5273137" y="4886865"/>
            <a:ext cx="158083" cy="368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AD1BDC2-F5E6-0648-DCF9-11BED195BBA1}"/>
              </a:ext>
            </a:extLst>
          </p:cNvPr>
          <p:cNvSpPr txBox="1"/>
          <p:nvPr/>
        </p:nvSpPr>
        <p:spPr>
          <a:xfrm>
            <a:off x="4099418" y="5124410"/>
            <a:ext cx="1173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Alignment jacks</a:t>
            </a:r>
            <a:endParaRPr lang="fr-FR" sz="1100" dirty="0">
              <a:solidFill>
                <a:srgbClr val="0070C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E9BC33B-6A8F-3808-C4CE-A2C994280549}"/>
              </a:ext>
            </a:extLst>
          </p:cNvPr>
          <p:cNvGrpSpPr/>
          <p:nvPr/>
        </p:nvGrpSpPr>
        <p:grpSpPr>
          <a:xfrm>
            <a:off x="578607" y="2163641"/>
            <a:ext cx="3179351" cy="3249827"/>
            <a:chOff x="578607" y="2163641"/>
            <a:chExt cx="3179351" cy="324982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34E5C25-8F37-D283-8770-8AA875C23966}"/>
                </a:ext>
              </a:extLst>
            </p:cNvPr>
            <p:cNvGrpSpPr/>
            <p:nvPr/>
          </p:nvGrpSpPr>
          <p:grpSpPr>
            <a:xfrm>
              <a:off x="578607" y="2163641"/>
              <a:ext cx="3179351" cy="3249827"/>
              <a:chOff x="5234598" y="1703967"/>
              <a:chExt cx="3179351" cy="3249827"/>
            </a:xfrm>
          </p:grpSpPr>
          <p:pic>
            <p:nvPicPr>
              <p:cNvPr id="21" name="Picture 11" descr="A close-up of a car's wheel&#10;&#10;Description automatically generated with low confidence">
                <a:extLst>
                  <a:ext uri="{FF2B5EF4-FFF2-40B4-BE49-F238E27FC236}">
                    <a16:creationId xmlns:a16="http://schemas.microsoft.com/office/drawing/2014/main" id="{365C324F-02AF-051A-2818-FB7DE7C9A3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907" r="18430"/>
              <a:stretch/>
            </p:blipFill>
            <p:spPr>
              <a:xfrm rot="5400000">
                <a:off x="5199360" y="1739205"/>
                <a:ext cx="3249827" cy="3179351"/>
              </a:xfrm>
              <a:prstGeom prst="rect">
                <a:avLst/>
              </a:prstGeom>
            </p:spPr>
          </p:pic>
          <p:sp>
            <p:nvSpPr>
              <p:cNvPr id="22" name="Oval 16">
                <a:extLst>
                  <a:ext uri="{FF2B5EF4-FFF2-40B4-BE49-F238E27FC236}">
                    <a16:creationId xmlns:a16="http://schemas.microsoft.com/office/drawing/2014/main" id="{855B5E77-6D4D-8A40-EE2F-432295014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9059" y="2474324"/>
                <a:ext cx="195024" cy="203678"/>
              </a:xfrm>
              <a:prstGeom prst="ellipse">
                <a:avLst/>
              </a:prstGeom>
              <a:solidFill>
                <a:srgbClr val="3333FF"/>
              </a:solidFill>
              <a:ln w="9525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  <p:sp>
            <p:nvSpPr>
              <p:cNvPr id="23" name="Oval 16">
                <a:extLst>
                  <a:ext uri="{FF2B5EF4-FFF2-40B4-BE49-F238E27FC236}">
                    <a16:creationId xmlns:a16="http://schemas.microsoft.com/office/drawing/2014/main" id="{C1ACB01D-B362-775A-7171-DCAE9BF1E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3133" y="2430029"/>
                <a:ext cx="195024" cy="203678"/>
              </a:xfrm>
              <a:prstGeom prst="ellipse">
                <a:avLst/>
              </a:prstGeom>
              <a:solidFill>
                <a:srgbClr val="3333FF"/>
              </a:solidFill>
              <a:ln w="9525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  <p:sp>
            <p:nvSpPr>
              <p:cNvPr id="24" name="Oval 13">
                <a:extLst>
                  <a:ext uri="{FF2B5EF4-FFF2-40B4-BE49-F238E27FC236}">
                    <a16:creationId xmlns:a16="http://schemas.microsoft.com/office/drawing/2014/main" id="{F992FB0D-3BC8-F21B-5E7F-237500C1B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64844" y="4172832"/>
                <a:ext cx="195023" cy="20772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  <p:sp>
            <p:nvSpPr>
              <p:cNvPr id="25" name="Oval 13">
                <a:extLst>
                  <a:ext uri="{FF2B5EF4-FFF2-40B4-BE49-F238E27FC236}">
                    <a16:creationId xmlns:a16="http://schemas.microsoft.com/office/drawing/2014/main" id="{217DC71E-CCD4-0D5C-F0DE-6A5DCA814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134" y="4161061"/>
                <a:ext cx="195022" cy="20772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</p:grpSp>
        <p:pic>
          <p:nvPicPr>
            <p:cNvPr id="4" name="Image 8">
              <a:extLst>
                <a:ext uri="{FF2B5EF4-FFF2-40B4-BE49-F238E27FC236}">
                  <a16:creationId xmlns:a16="http://schemas.microsoft.com/office/drawing/2014/main" id="{491462F4-C9C5-C058-D64B-AA0CBC2F82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5139" t="15619" r="10446" b="23818"/>
            <a:stretch/>
          </p:blipFill>
          <p:spPr>
            <a:xfrm>
              <a:off x="2981722" y="2560038"/>
              <a:ext cx="520346" cy="954098"/>
            </a:xfrm>
            <a:prstGeom prst="rect">
              <a:avLst/>
            </a:prstGeom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5D3805C-1BD6-BA8C-1D04-A475C35569A1}"/>
                </a:ext>
              </a:extLst>
            </p:cNvPr>
            <p:cNvCxnSpPr/>
            <p:nvPr/>
          </p:nvCxnSpPr>
          <p:spPr>
            <a:xfrm flipH="1">
              <a:off x="1825661" y="2712280"/>
              <a:ext cx="1316047" cy="2792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67BBD24-3489-7832-1ED1-7E805AA6F6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45613" y="2712225"/>
              <a:ext cx="398617" cy="279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92F46B0-F75B-8F32-E727-EAF6A988A76E}"/>
              </a:ext>
            </a:extLst>
          </p:cNvPr>
          <p:cNvSpPr txBox="1"/>
          <p:nvPr/>
        </p:nvSpPr>
        <p:spPr>
          <a:xfrm>
            <a:off x="2019983" y="2242817"/>
            <a:ext cx="22345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en-ZA" sz="1400" b="1" dirty="0">
                <a:solidFill>
                  <a:srgbClr val="FFFF00"/>
                </a:solidFill>
              </a:rPr>
              <a:t>Laser-tracker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680C90-A8A1-957D-2693-94707901B6B6}"/>
              </a:ext>
            </a:extLst>
          </p:cNvPr>
          <p:cNvSpPr txBox="1"/>
          <p:nvPr/>
        </p:nvSpPr>
        <p:spPr>
          <a:xfrm>
            <a:off x="8494125" y="5356198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Aligning elements in a ring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C94ED3-0177-0E07-516A-302E9572F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520416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>
            <a:extLst>
              <a:ext uri="{FF2B5EF4-FFF2-40B4-BE49-F238E27FC236}">
                <a16:creationId xmlns:a16="http://schemas.microsoft.com/office/drawing/2014/main" id="{369FDACC-B9EF-B505-5856-D9E654E595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dirty="0" err="1"/>
              <a:t>Material</a:t>
            </a:r>
            <a:r>
              <a:rPr lang="fr-FR" altLang="fr-FR" dirty="0"/>
              <a:t> </a:t>
            </a:r>
            <a:r>
              <a:rPr lang="fr-FR" altLang="fr-FR" dirty="0" err="1"/>
              <a:t>mechanical</a:t>
            </a:r>
            <a:r>
              <a:rPr lang="fr-FR" altLang="fr-FR" dirty="0"/>
              <a:t> </a:t>
            </a:r>
            <a:r>
              <a:rPr lang="fr-FR" altLang="fr-FR" dirty="0" err="1"/>
              <a:t>properties</a:t>
            </a:r>
            <a:r>
              <a:rPr lang="fr-FR" altLang="fr-FR" dirty="0"/>
              <a:t> at </a:t>
            </a:r>
            <a:r>
              <a:rPr lang="fr-FR" altLang="fr-FR" dirty="0" err="1"/>
              <a:t>cryogenic</a:t>
            </a:r>
            <a:r>
              <a:rPr lang="fr-FR" altLang="fr-FR" dirty="0"/>
              <a:t> </a:t>
            </a:r>
            <a:r>
              <a:rPr lang="fr-FR" altLang="fr-FR" dirty="0" err="1"/>
              <a:t>temperatures</a:t>
            </a:r>
            <a:endParaRPr lang="fr-FR" altLang="fr-FR" dirty="0"/>
          </a:p>
        </p:txBody>
      </p:sp>
      <p:pic>
        <p:nvPicPr>
          <p:cNvPr id="169987" name="Picture 3">
            <a:extLst>
              <a:ext uri="{FF2B5EF4-FFF2-40B4-BE49-F238E27FC236}">
                <a16:creationId xmlns:a16="http://schemas.microsoft.com/office/drawing/2014/main" id="{E8E82C85-2EC8-6B5E-3A71-596BDB4E9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315" y="1619248"/>
            <a:ext cx="6052457" cy="492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9CB40D-7F2A-1FA9-8C86-38D89D3C0BFC}"/>
              </a:ext>
            </a:extLst>
          </p:cNvPr>
          <p:cNvSpPr txBox="1"/>
          <p:nvPr/>
        </p:nvSpPr>
        <p:spPr>
          <a:xfrm>
            <a:off x="8447314" y="6488668"/>
            <a:ext cx="364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Source: Techniques de l’</a:t>
            </a:r>
            <a:r>
              <a:rPr lang="fr-CH" dirty="0" err="1"/>
              <a:t>ingenieur</a:t>
            </a:r>
            <a:endParaRPr lang="fr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01AFB4-66B6-2B2A-44F1-8CF00D700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472501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80" y="33494"/>
            <a:ext cx="11089460" cy="799041"/>
          </a:xfrm>
        </p:spPr>
        <p:txBody>
          <a:bodyPr>
            <a:normAutofit/>
          </a:bodyPr>
          <a:lstStyle/>
          <a:p>
            <a:r>
              <a:rPr lang="en-GB" dirty="0"/>
              <a:t>Thermal conductivity in solids (&amp; metals)</a:t>
            </a:r>
          </a:p>
        </p:txBody>
      </p:sp>
      <p:graphicFrame>
        <p:nvGraphicFramePr>
          <p:cNvPr id="4" name="Object 21"/>
          <p:cNvGraphicFramePr>
            <a:graphicFrameLocks noChangeAspect="1"/>
          </p:cNvGraphicFramePr>
          <p:nvPr/>
        </p:nvGraphicFramePr>
        <p:xfrm>
          <a:off x="5963742" y="3182648"/>
          <a:ext cx="1274467" cy="887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7836" imgH="583947" progId="Equation.3">
                  <p:embed/>
                </p:oleObj>
              </mc:Choice>
              <mc:Fallback>
                <p:oleObj name="Equation" r:id="rId2" imgW="837836" imgH="583947" progId="Equation.3">
                  <p:embed/>
                  <p:pic>
                    <p:nvPicPr>
                      <p:cNvPr id="4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3742" y="3182648"/>
                        <a:ext cx="1274467" cy="887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6118708" y="1242816"/>
          <a:ext cx="1382379" cy="395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21760" imgH="177646" progId="Equation.3">
                  <p:embed/>
                </p:oleObj>
              </mc:Choice>
              <mc:Fallback>
                <p:oleObj name="Equation" r:id="rId4" imgW="621760" imgH="177646" progId="Equation.3">
                  <p:embed/>
                  <p:pic>
                    <p:nvPicPr>
                      <p:cNvPr id="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8708" y="1242816"/>
                        <a:ext cx="1382379" cy="395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6064784" y="1677462"/>
          <a:ext cx="1447804" cy="361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10891" imgH="177723" progId="Equation.3">
                  <p:embed/>
                </p:oleObj>
              </mc:Choice>
              <mc:Fallback>
                <p:oleObj name="Equation" r:id="rId6" imgW="710891" imgH="177723" progId="Equation.3">
                  <p:embed/>
                  <p:pic>
                    <p:nvPicPr>
                      <p:cNvPr id="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784" y="1677462"/>
                        <a:ext cx="1447804" cy="3619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09980" y="1663544"/>
            <a:ext cx="5409013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In</a:t>
            </a:r>
            <a:r>
              <a:rPr lang="en-GB" sz="1600" dirty="0">
                <a:solidFill>
                  <a:srgbClr val="0066CC"/>
                </a:solidFill>
              </a:rPr>
              <a:t> metals</a:t>
            </a:r>
            <a:r>
              <a:rPr lang="en-GB" sz="1600" dirty="0"/>
              <a:t>, the electron contribution dominates :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95423" y="2077256"/>
            <a:ext cx="11878404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 movement of conduction  electrons is impeded by </a:t>
            </a:r>
            <a:r>
              <a:rPr lang="en-GB" sz="1600" b="1" dirty="0"/>
              <a:t>scatter</a:t>
            </a:r>
            <a:r>
              <a:rPr lang="en-GB" sz="1600" dirty="0"/>
              <a:t>:  </a:t>
            </a:r>
            <a:r>
              <a:rPr lang="en-GB" sz="1600" b="1" dirty="0">
                <a:solidFill>
                  <a:srgbClr val="0066CC"/>
                </a:solidFill>
              </a:rPr>
              <a:t>interactions with phonons</a:t>
            </a:r>
            <a:r>
              <a:rPr lang="en-GB" sz="1600" dirty="0"/>
              <a:t>, and </a:t>
            </a:r>
            <a:r>
              <a:rPr lang="en-GB" sz="1600" b="1" dirty="0">
                <a:solidFill>
                  <a:srgbClr val="0066CC"/>
                </a:solidFill>
              </a:rPr>
              <a:t>interactions with impurities/imperfections</a:t>
            </a:r>
            <a:r>
              <a:rPr lang="en-GB" sz="1600" dirty="0"/>
              <a:t>. We can introduce </a:t>
            </a:r>
            <a:r>
              <a:rPr lang="en-GB" sz="1600" b="1" i="1" dirty="0"/>
              <a:t>thermal resistivities:</a:t>
            </a:r>
          </a:p>
        </p:txBody>
      </p:sp>
      <p:graphicFrame>
        <p:nvGraphicFramePr>
          <p:cNvPr id="9" name="Object 12"/>
          <p:cNvGraphicFramePr>
            <a:graphicFrameLocks noChangeAspect="1"/>
          </p:cNvGraphicFramePr>
          <p:nvPr/>
        </p:nvGraphicFramePr>
        <p:xfrm>
          <a:off x="4257675" y="2667123"/>
          <a:ext cx="1402500" cy="708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10891" imgH="406224" progId="Equation.3">
                  <p:embed/>
                </p:oleObj>
              </mc:Choice>
              <mc:Fallback>
                <p:oleObj name="Equation" r:id="rId8" imgW="710891" imgH="406224" progId="Equation.3">
                  <p:embed/>
                  <p:pic>
                    <p:nvPicPr>
                      <p:cNvPr id="9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675" y="2667123"/>
                        <a:ext cx="1402500" cy="708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5"/>
          <p:cNvGraphicFramePr>
            <a:graphicFrameLocks noChangeAspect="1"/>
          </p:cNvGraphicFramePr>
          <p:nvPr/>
        </p:nvGraphicFramePr>
        <p:xfrm>
          <a:off x="10054967" y="2826293"/>
          <a:ext cx="1516062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55700" imgH="190500" progId="Equation.3">
                  <p:embed/>
                </p:oleObj>
              </mc:Choice>
              <mc:Fallback>
                <p:oleObj name="Equation" r:id="rId10" imgW="1155700" imgH="190500" progId="Equation.3">
                  <p:embed/>
                  <p:pic>
                    <p:nvPicPr>
                      <p:cNvPr id="1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4967" y="2826293"/>
                        <a:ext cx="1516062" cy="24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107713" y="732319"/>
            <a:ext cx="8343925" cy="76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 conductivity is attributed to the movement of </a:t>
            </a:r>
            <a:r>
              <a:rPr lang="en-GB" sz="1600" b="1" dirty="0">
                <a:solidFill>
                  <a:srgbClr val="0066CC"/>
                </a:solidFill>
              </a:rPr>
              <a:t>conduction electrons</a:t>
            </a:r>
            <a:r>
              <a:rPr lang="en-GB" sz="1600" dirty="0"/>
              <a:t> (“electron gas”), </a:t>
            </a:r>
            <a:r>
              <a:rPr lang="en-GB" sz="1600" i="1" dirty="0" err="1"/>
              <a:t>k</a:t>
            </a:r>
            <a:r>
              <a:rPr lang="en-GB" sz="1600" dirty="0" err="1"/>
              <a:t>e</a:t>
            </a:r>
            <a:r>
              <a:rPr lang="en-GB" sz="1600" dirty="0"/>
              <a:t>, and the effects of </a:t>
            </a:r>
            <a:r>
              <a:rPr lang="en-GB" sz="1600" b="1" dirty="0">
                <a:solidFill>
                  <a:srgbClr val="0066CC"/>
                </a:solidFill>
              </a:rPr>
              <a:t>phonon lattice vibrations</a:t>
            </a:r>
            <a:r>
              <a:rPr lang="en-GB" sz="1600" dirty="0"/>
              <a:t>, </a:t>
            </a:r>
            <a:r>
              <a:rPr lang="en-GB" sz="1600" i="1" dirty="0"/>
              <a:t>k</a:t>
            </a:r>
            <a:r>
              <a:rPr lang="en-GB" sz="1600" dirty="0"/>
              <a:t>l :  </a:t>
            </a: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95422" y="3348954"/>
            <a:ext cx="602328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Therefore for </a:t>
            </a:r>
            <a:r>
              <a:rPr lang="en-GB" sz="1600" b="1" dirty="0">
                <a:solidFill>
                  <a:srgbClr val="0066CC"/>
                </a:solidFill>
              </a:rPr>
              <a:t>metals</a:t>
            </a:r>
            <a:r>
              <a:rPr lang="en-GB" sz="1600" dirty="0"/>
              <a:t>, the resistivity can be expressed as:  </a:t>
            </a: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95422" y="3924363"/>
            <a:ext cx="4450284" cy="148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And has a</a:t>
            </a:r>
            <a:r>
              <a:rPr lang="en-GB" sz="1600" b="1" dirty="0"/>
              <a:t> maximum</a:t>
            </a:r>
            <a:r>
              <a:rPr lang="en-GB" sz="1600" dirty="0"/>
              <a:t>, which shifts at  higher T with increasing impurity (see coppers ) and vanishes for highly impure alloys (see steels), as impurity scatter dominates, and for which at T &lt; RT: 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1600" dirty="0"/>
          </a:p>
        </p:txBody>
      </p:sp>
      <p:graphicFrame>
        <p:nvGraphicFramePr>
          <p:cNvPr id="15" name="Object 26"/>
          <p:cNvGraphicFramePr>
            <a:graphicFrameLocks noChangeAspect="1"/>
          </p:cNvGraphicFramePr>
          <p:nvPr/>
        </p:nvGraphicFramePr>
        <p:xfrm>
          <a:off x="4424041" y="3994260"/>
          <a:ext cx="2594031" cy="6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133600" imgH="508000" progId="Equation.3">
                  <p:embed/>
                </p:oleObj>
              </mc:Choice>
              <mc:Fallback>
                <p:oleObj name="Equation" r:id="rId12" imgW="2133600" imgH="508000" progId="Equation.3">
                  <p:embed/>
                  <p:pic>
                    <p:nvPicPr>
                      <p:cNvPr id="15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041" y="3994260"/>
                        <a:ext cx="2594031" cy="620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77029" y="5417472"/>
            <a:ext cx="7993063" cy="148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For </a:t>
            </a:r>
            <a:r>
              <a:rPr lang="en-GB" sz="1600" b="1" dirty="0">
                <a:solidFill>
                  <a:srgbClr val="0066CC"/>
                </a:solidFill>
              </a:rPr>
              <a:t>metals</a:t>
            </a:r>
            <a:r>
              <a:rPr lang="en-GB" sz="1600" dirty="0"/>
              <a:t>, analogy between electron thermal and electrical diffusion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b="1" i="1" dirty="0">
                <a:solidFill>
                  <a:srgbClr val="0066CC"/>
                </a:solidFill>
                <a:sym typeface="Wingdings" pitchFamily="2" charset="2"/>
              </a:rPr>
              <a:t>Wiedemann-Franz law</a:t>
            </a:r>
            <a:r>
              <a:rPr lang="en-GB" sz="1600" dirty="0"/>
              <a:t> 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sz="1600" dirty="0"/>
              <a:t>Good agreement at T&lt;&lt; RT &gt;&gt; 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sz="1600" dirty="0"/>
              <a:t>Better agreement from T&lt;&lt; to T&gt;&gt; with increasing impurities</a:t>
            </a:r>
          </a:p>
        </p:txBody>
      </p:sp>
      <p:graphicFrame>
        <p:nvGraphicFramePr>
          <p:cNvPr id="18" name="Object 30"/>
          <p:cNvGraphicFramePr>
            <a:graphicFrameLocks noChangeAspect="1"/>
          </p:cNvGraphicFramePr>
          <p:nvPr/>
        </p:nvGraphicFramePr>
        <p:xfrm>
          <a:off x="6877986" y="4698918"/>
          <a:ext cx="777534" cy="754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06048" imgH="393359" progId="Equation.3">
                  <p:embed/>
                </p:oleObj>
              </mc:Choice>
              <mc:Fallback>
                <p:oleObj name="Equation" r:id="rId14" imgW="406048" imgH="393359" progId="Equation.3">
                  <p:embed/>
                  <p:pic>
                    <p:nvPicPr>
                      <p:cNvPr id="18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986" y="4698918"/>
                        <a:ext cx="777534" cy="75499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1"/>
          <p:cNvGraphicFramePr>
            <a:graphicFrameLocks noChangeAspect="1"/>
          </p:cNvGraphicFramePr>
          <p:nvPr/>
        </p:nvGraphicFramePr>
        <p:xfrm>
          <a:off x="6877986" y="5837051"/>
          <a:ext cx="1074655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571252" imgH="418918" progId="Equation.3">
                  <p:embed/>
                </p:oleObj>
              </mc:Choice>
              <mc:Fallback>
                <p:oleObj name="Equation" r:id="rId16" imgW="571252" imgH="418918" progId="Equation.3">
                  <p:embed/>
                  <p:pic>
                    <p:nvPicPr>
                      <p:cNvPr id="19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986" y="5837051"/>
                        <a:ext cx="1074655" cy="6334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2"/>
          <p:cNvGraphicFramePr>
            <a:graphicFrameLocks noChangeAspect="1"/>
          </p:cNvGraphicFramePr>
          <p:nvPr/>
        </p:nvGraphicFramePr>
        <p:xfrm>
          <a:off x="8407380" y="6179461"/>
          <a:ext cx="3736905" cy="633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171700" imgH="368300" progId="Equation.3">
                  <p:embed/>
                </p:oleObj>
              </mc:Choice>
              <mc:Fallback>
                <p:oleObj name="Equation" r:id="rId18" imgW="2171700" imgH="368300" progId="Equation.3">
                  <p:embed/>
                  <p:pic>
                    <p:nvPicPr>
                      <p:cNvPr id="2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7380" y="6179461"/>
                        <a:ext cx="3736905" cy="633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78"/>
          <p:cNvGrpSpPr>
            <a:grpSpLocks/>
          </p:cNvGrpSpPr>
          <p:nvPr/>
        </p:nvGrpSpPr>
        <p:grpSpPr bwMode="auto">
          <a:xfrm>
            <a:off x="9208302" y="152125"/>
            <a:ext cx="2667694" cy="1790271"/>
            <a:chOff x="4348" y="572"/>
            <a:chExt cx="1177" cy="772"/>
          </a:xfrm>
        </p:grpSpPr>
        <p:sp>
          <p:nvSpPr>
            <p:cNvPr id="22" name="AutoShape 33"/>
            <p:cNvSpPr>
              <a:spLocks noChangeArrowheads="1"/>
            </p:cNvSpPr>
            <p:nvPr/>
          </p:nvSpPr>
          <p:spPr bwMode="auto">
            <a:xfrm>
              <a:off x="4422" y="754"/>
              <a:ext cx="545" cy="538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34"/>
            <p:cNvSpPr>
              <a:spLocks noChangeArrowheads="1"/>
            </p:cNvSpPr>
            <p:nvPr/>
          </p:nvSpPr>
          <p:spPr bwMode="auto">
            <a:xfrm>
              <a:off x="4377" y="845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37"/>
            <p:cNvSpPr>
              <a:spLocks noChangeArrowheads="1"/>
            </p:cNvSpPr>
            <p:nvPr/>
          </p:nvSpPr>
          <p:spPr bwMode="auto">
            <a:xfrm>
              <a:off x="4785" y="1253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38"/>
            <p:cNvSpPr>
              <a:spLocks noChangeArrowheads="1"/>
            </p:cNvSpPr>
            <p:nvPr/>
          </p:nvSpPr>
          <p:spPr bwMode="auto">
            <a:xfrm>
              <a:off x="4912" y="709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>
              <a:off x="4558" y="1162"/>
              <a:ext cx="4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41"/>
            <p:cNvSpPr>
              <a:spLocks noChangeShapeType="1"/>
            </p:cNvSpPr>
            <p:nvPr/>
          </p:nvSpPr>
          <p:spPr bwMode="auto">
            <a:xfrm flipV="1">
              <a:off x="4422" y="1162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42"/>
            <p:cNvSpPr>
              <a:spLocks noChangeShapeType="1"/>
            </p:cNvSpPr>
            <p:nvPr/>
          </p:nvSpPr>
          <p:spPr bwMode="auto">
            <a:xfrm>
              <a:off x="4558" y="76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Oval 36"/>
            <p:cNvSpPr>
              <a:spLocks noChangeArrowheads="1"/>
            </p:cNvSpPr>
            <p:nvPr/>
          </p:nvSpPr>
          <p:spPr bwMode="auto">
            <a:xfrm>
              <a:off x="4921" y="1117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35"/>
            <p:cNvSpPr>
              <a:spLocks noChangeArrowheads="1"/>
            </p:cNvSpPr>
            <p:nvPr/>
          </p:nvSpPr>
          <p:spPr bwMode="auto">
            <a:xfrm>
              <a:off x="4513" y="709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39"/>
            <p:cNvSpPr>
              <a:spLocks noChangeArrowheads="1"/>
            </p:cNvSpPr>
            <p:nvPr/>
          </p:nvSpPr>
          <p:spPr bwMode="auto">
            <a:xfrm>
              <a:off x="4387" y="1242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43"/>
            <p:cNvSpPr>
              <a:spLocks noChangeArrowheads="1"/>
            </p:cNvSpPr>
            <p:nvPr/>
          </p:nvSpPr>
          <p:spPr bwMode="auto">
            <a:xfrm>
              <a:off x="4513" y="1117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4785" y="845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47"/>
            <p:cNvSpPr>
              <a:spLocks noChangeAspect="1" noChangeArrowheads="1"/>
            </p:cNvSpPr>
            <p:nvPr/>
          </p:nvSpPr>
          <p:spPr bwMode="auto">
            <a:xfrm>
              <a:off x="4513" y="935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48"/>
            <p:cNvSpPr>
              <a:spLocks noChangeAspect="1" noChangeArrowheads="1"/>
            </p:cNvSpPr>
            <p:nvPr/>
          </p:nvSpPr>
          <p:spPr bwMode="auto">
            <a:xfrm>
              <a:off x="4468" y="1026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49"/>
            <p:cNvSpPr>
              <a:spLocks noChangeAspect="1" noChangeArrowheads="1"/>
            </p:cNvSpPr>
            <p:nvPr/>
          </p:nvSpPr>
          <p:spPr bwMode="auto">
            <a:xfrm>
              <a:off x="4649" y="935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50"/>
            <p:cNvSpPr>
              <a:spLocks noChangeAspect="1" noChangeArrowheads="1"/>
            </p:cNvSpPr>
            <p:nvPr/>
          </p:nvSpPr>
          <p:spPr bwMode="auto">
            <a:xfrm>
              <a:off x="4649" y="107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51"/>
            <p:cNvSpPr>
              <a:spLocks noChangeAspect="1" noChangeArrowheads="1"/>
            </p:cNvSpPr>
            <p:nvPr/>
          </p:nvSpPr>
          <p:spPr bwMode="auto">
            <a:xfrm>
              <a:off x="4876" y="98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52"/>
            <p:cNvSpPr>
              <a:spLocks noChangeAspect="1" noChangeArrowheads="1"/>
            </p:cNvSpPr>
            <p:nvPr/>
          </p:nvSpPr>
          <p:spPr bwMode="auto">
            <a:xfrm>
              <a:off x="4785" y="1117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53"/>
            <p:cNvSpPr>
              <a:spLocks noChangeAspect="1" noChangeArrowheads="1"/>
            </p:cNvSpPr>
            <p:nvPr/>
          </p:nvSpPr>
          <p:spPr bwMode="auto">
            <a:xfrm>
              <a:off x="4740" y="98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54"/>
            <p:cNvSpPr>
              <a:spLocks noChangeAspect="1" noChangeArrowheads="1"/>
            </p:cNvSpPr>
            <p:nvPr/>
          </p:nvSpPr>
          <p:spPr bwMode="auto">
            <a:xfrm>
              <a:off x="4921" y="890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55"/>
            <p:cNvSpPr>
              <a:spLocks noChangeAspect="1" noChangeArrowheads="1"/>
            </p:cNvSpPr>
            <p:nvPr/>
          </p:nvSpPr>
          <p:spPr bwMode="auto">
            <a:xfrm>
              <a:off x="4649" y="1162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56"/>
            <p:cNvSpPr>
              <a:spLocks noChangeShapeType="1"/>
            </p:cNvSpPr>
            <p:nvPr/>
          </p:nvSpPr>
          <p:spPr bwMode="auto">
            <a:xfrm flipH="1">
              <a:off x="4348" y="104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57"/>
            <p:cNvSpPr>
              <a:spLocks noChangeShapeType="1"/>
            </p:cNvSpPr>
            <p:nvPr/>
          </p:nvSpPr>
          <p:spPr bwMode="auto">
            <a:xfrm flipH="1">
              <a:off x="4532" y="1183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58"/>
            <p:cNvSpPr>
              <a:spLocks noChangeShapeType="1"/>
            </p:cNvSpPr>
            <p:nvPr/>
          </p:nvSpPr>
          <p:spPr bwMode="auto">
            <a:xfrm flipH="1">
              <a:off x="4406" y="95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59"/>
            <p:cNvSpPr>
              <a:spLocks noChangeShapeType="1"/>
            </p:cNvSpPr>
            <p:nvPr/>
          </p:nvSpPr>
          <p:spPr bwMode="auto">
            <a:xfrm flipH="1">
              <a:off x="4679" y="113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60"/>
            <p:cNvSpPr>
              <a:spLocks noChangeShapeType="1"/>
            </p:cNvSpPr>
            <p:nvPr/>
          </p:nvSpPr>
          <p:spPr bwMode="auto">
            <a:xfrm flipH="1">
              <a:off x="4558" y="107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61"/>
            <p:cNvSpPr>
              <a:spLocks noChangeShapeType="1"/>
            </p:cNvSpPr>
            <p:nvPr/>
          </p:nvSpPr>
          <p:spPr bwMode="auto">
            <a:xfrm flipH="1">
              <a:off x="4814" y="90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62"/>
            <p:cNvSpPr>
              <a:spLocks noChangeShapeType="1"/>
            </p:cNvSpPr>
            <p:nvPr/>
          </p:nvSpPr>
          <p:spPr bwMode="auto">
            <a:xfrm flipH="1">
              <a:off x="4778" y="1002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Line 63"/>
            <p:cNvSpPr>
              <a:spLocks noChangeShapeType="1"/>
            </p:cNvSpPr>
            <p:nvPr/>
          </p:nvSpPr>
          <p:spPr bwMode="auto">
            <a:xfrm flipH="1">
              <a:off x="4558" y="955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Text Box 64"/>
            <p:cNvSpPr txBox="1">
              <a:spLocks noChangeArrowheads="1"/>
            </p:cNvSpPr>
            <p:nvPr/>
          </p:nvSpPr>
          <p:spPr bwMode="auto">
            <a:xfrm>
              <a:off x="5284" y="709"/>
              <a:ext cx="22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200"/>
                <a:t>e-</a:t>
              </a:r>
            </a:p>
          </p:txBody>
        </p:sp>
        <p:sp>
          <p:nvSpPr>
            <p:cNvPr id="52" name="Rectangle 66"/>
            <p:cNvSpPr>
              <a:spLocks noChangeArrowheads="1"/>
            </p:cNvSpPr>
            <p:nvPr/>
          </p:nvSpPr>
          <p:spPr bwMode="auto">
            <a:xfrm>
              <a:off x="5284" y="845"/>
              <a:ext cx="24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200"/>
                <a:t>N+</a:t>
              </a:r>
            </a:p>
          </p:txBody>
        </p:sp>
        <p:sp>
          <p:nvSpPr>
            <p:cNvPr id="53" name="Oval 69"/>
            <p:cNvSpPr>
              <a:spLocks noChangeAspect="1" noChangeArrowheads="1"/>
            </p:cNvSpPr>
            <p:nvPr/>
          </p:nvSpPr>
          <p:spPr bwMode="auto">
            <a:xfrm>
              <a:off x="5193" y="799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70"/>
            <p:cNvSpPr>
              <a:spLocks noChangeArrowheads="1"/>
            </p:cNvSpPr>
            <p:nvPr/>
          </p:nvSpPr>
          <p:spPr bwMode="auto">
            <a:xfrm>
              <a:off x="5161" y="890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71"/>
            <p:cNvSpPr>
              <a:spLocks noChangeShapeType="1"/>
            </p:cNvSpPr>
            <p:nvPr/>
          </p:nvSpPr>
          <p:spPr bwMode="auto">
            <a:xfrm flipH="1">
              <a:off x="4785" y="754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72"/>
            <p:cNvSpPr>
              <a:spLocks noChangeShapeType="1"/>
            </p:cNvSpPr>
            <p:nvPr/>
          </p:nvSpPr>
          <p:spPr bwMode="auto">
            <a:xfrm flipH="1">
              <a:off x="4921" y="890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Line 73"/>
            <p:cNvSpPr>
              <a:spLocks noChangeShapeType="1"/>
            </p:cNvSpPr>
            <p:nvPr/>
          </p:nvSpPr>
          <p:spPr bwMode="auto">
            <a:xfrm flipH="1">
              <a:off x="4377" y="754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Line 74"/>
            <p:cNvSpPr>
              <a:spLocks noChangeShapeType="1"/>
            </p:cNvSpPr>
            <p:nvPr/>
          </p:nvSpPr>
          <p:spPr bwMode="auto">
            <a:xfrm flipV="1">
              <a:off x="4967" y="572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9" name="Line 75"/>
            <p:cNvSpPr>
              <a:spLocks noChangeShapeType="1"/>
            </p:cNvSpPr>
            <p:nvPr/>
          </p:nvSpPr>
          <p:spPr bwMode="auto">
            <a:xfrm>
              <a:off x="5012" y="75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Line 76"/>
            <p:cNvSpPr>
              <a:spLocks noChangeShapeType="1"/>
            </p:cNvSpPr>
            <p:nvPr/>
          </p:nvSpPr>
          <p:spPr bwMode="auto">
            <a:xfrm flipH="1" flipV="1">
              <a:off x="4558" y="572"/>
              <a:ext cx="0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Line 77"/>
            <p:cNvSpPr>
              <a:spLocks noChangeShapeType="1"/>
            </p:cNvSpPr>
            <p:nvPr/>
          </p:nvSpPr>
          <p:spPr bwMode="auto">
            <a:xfrm>
              <a:off x="4604" y="75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D19616F-4CE4-4F8F-95A8-0E25D51D5613}"/>
              </a:ext>
            </a:extLst>
          </p:cNvPr>
          <p:cNvSpPr txBox="1"/>
          <p:nvPr/>
        </p:nvSpPr>
        <p:spPr>
          <a:xfrm>
            <a:off x="9263848" y="5850262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Lorentz constant</a:t>
            </a:r>
            <a:endParaRPr lang="fr-FR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122D858-3827-4937-9BC2-711A21D80D6C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b="47959"/>
          <a:stretch/>
        </p:blipFill>
        <p:spPr>
          <a:xfrm>
            <a:off x="7492021" y="2711823"/>
            <a:ext cx="984913" cy="68227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B51FD0DD-2E83-43C6-A51E-D5C892D31759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50626"/>
          <a:stretch/>
        </p:blipFill>
        <p:spPr>
          <a:xfrm>
            <a:off x="8591597" y="2704165"/>
            <a:ext cx="1022390" cy="67194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6F29B7-F66B-27BF-1FA1-C4E2B45C7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95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  <p:bldP spid="17" grpId="0"/>
      <p:bldP spid="3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4885-4011-47E3-A8D2-25AE1EB36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in cryostats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BDB0DF-05DF-4E55-8F2C-BC31DB0D7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9361" y="935566"/>
            <a:ext cx="7584948" cy="4620768"/>
          </a:xfrm>
          <a:prstGeom prst="rect">
            <a:avLst/>
          </a:prstGeom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89FA818B-94DE-4509-A133-2785E45D321E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252827" y="5556334"/>
            <a:ext cx="7138099" cy="136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/>
              <a:t>2-4.5 K surfaces have high pumping speed &amp; capacity.</a:t>
            </a:r>
          </a:p>
          <a:p>
            <a:r>
              <a:rPr lang="en-US" sz="1600" dirty="0"/>
              <a:t>Gas species have very low </a:t>
            </a:r>
            <a:r>
              <a:rPr lang="en-US" sz="1600" dirty="0" err="1"/>
              <a:t>vapour</a:t>
            </a:r>
            <a:r>
              <a:rPr lang="en-US" sz="1600" dirty="0"/>
              <a:t> pressure except helium.</a:t>
            </a:r>
          </a:p>
          <a:p>
            <a:r>
              <a:rPr lang="en-US" sz="1600" dirty="0"/>
              <a:t>Without helium leaks, equilibrium pressures ≤ 10</a:t>
            </a:r>
            <a:r>
              <a:rPr lang="en-US" sz="1600" baseline="30000" dirty="0"/>
              <a:t>-6</a:t>
            </a:r>
            <a:r>
              <a:rPr lang="en-US" sz="1600" dirty="0"/>
              <a:t> mbar are obtained</a:t>
            </a:r>
          </a:p>
          <a:p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03067F-0651-4F46-A2C8-CCB5AFB42569}"/>
              </a:ext>
            </a:extLst>
          </p:cNvPr>
          <p:cNvSpPr txBox="1"/>
          <p:nvPr/>
        </p:nvSpPr>
        <p:spPr>
          <a:xfrm>
            <a:off x="9258300" y="3334402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Good insulation vacuum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796F50-81DE-B510-503A-FDA10DE1E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3718357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He gas conduction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471" y="1350271"/>
            <a:ext cx="5561649" cy="459550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sz="2000" b="1" kern="0" dirty="0">
                <a:solidFill>
                  <a:srgbClr val="0066CC"/>
                </a:solidFill>
              </a:rPr>
              <a:t>Viscous regime </a:t>
            </a:r>
            <a:r>
              <a:rPr lang="en-GB" sz="2000" kern="0" dirty="0">
                <a:solidFill>
                  <a:srgbClr val="0066CC"/>
                </a:solidFill>
              </a:rPr>
              <a:t>(</a:t>
            </a:r>
            <a:r>
              <a:rPr lang="el-GR" sz="2000" kern="0" dirty="0">
                <a:solidFill>
                  <a:srgbClr val="0066CC"/>
                </a:solidFill>
              </a:rPr>
              <a:t>λ</a:t>
            </a:r>
            <a:r>
              <a:rPr lang="en-GB" sz="2000" kern="0" baseline="-25000" dirty="0">
                <a:solidFill>
                  <a:srgbClr val="0066CC"/>
                </a:solidFill>
              </a:rPr>
              <a:t>molecule</a:t>
            </a:r>
            <a:r>
              <a:rPr lang="en-GB" sz="2000" kern="0" dirty="0">
                <a:solidFill>
                  <a:srgbClr val="0066CC"/>
                </a:solidFill>
              </a:rPr>
              <a:t> &lt;&lt; d):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At “high” gas pressure: classical conduction (Fourier law-like)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>
                <a:solidFill>
                  <a:srgbClr val="0070C0"/>
                </a:solidFill>
              </a:rPr>
              <a:t>independent of pressure 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(</a:t>
            </a:r>
            <a:r>
              <a:rPr lang="en-GB" sz="1600" i="1" kern="0" dirty="0"/>
              <a:t>natural convection</a:t>
            </a:r>
            <a:r>
              <a:rPr lang="en-GB" sz="1600" kern="0" dirty="0"/>
              <a:t> should be added !)</a:t>
            </a:r>
          </a:p>
          <a:p>
            <a:pPr eaLnBrk="1" hangingPunct="1">
              <a:lnSpc>
                <a:spcPct val="90000"/>
              </a:lnSpc>
            </a:pPr>
            <a:endParaRPr lang="en-GB" sz="2000" b="1" kern="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sz="2000" b="1" kern="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b="1" kern="0" dirty="0">
                <a:solidFill>
                  <a:srgbClr val="0066CC"/>
                </a:solidFill>
              </a:rPr>
              <a:t>Molecular regime </a:t>
            </a:r>
            <a:r>
              <a:rPr lang="en-GB" sz="2000" kern="0" dirty="0">
                <a:solidFill>
                  <a:srgbClr val="0066CC"/>
                </a:solidFill>
              </a:rPr>
              <a:t>(</a:t>
            </a:r>
            <a:r>
              <a:rPr lang="el-GR" sz="2000" kern="0" dirty="0">
                <a:solidFill>
                  <a:srgbClr val="0066CC"/>
                </a:solidFill>
              </a:rPr>
              <a:t>λ</a:t>
            </a:r>
            <a:r>
              <a:rPr lang="en-GB" sz="2000" kern="0" baseline="-25000" dirty="0">
                <a:solidFill>
                  <a:srgbClr val="0066CC"/>
                </a:solidFill>
              </a:rPr>
              <a:t>molecule</a:t>
            </a:r>
            <a:r>
              <a:rPr lang="en-GB" sz="2000" kern="0" dirty="0">
                <a:solidFill>
                  <a:srgbClr val="0066CC"/>
                </a:solidFill>
              </a:rPr>
              <a:t> &gt;&gt; d):</a:t>
            </a:r>
            <a:endParaRPr lang="en-GB" sz="2000" b="1" kern="0" dirty="0">
              <a:solidFill>
                <a:srgbClr val="0066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At “low” gas pressure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>
                <a:solidFill>
                  <a:srgbClr val="0070C0"/>
                </a:solidFill>
              </a:rPr>
              <a:t>Kennard’s law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Conduction is </a:t>
            </a:r>
            <a:r>
              <a:rPr lang="en-GB" sz="1600" kern="0" dirty="0">
                <a:solidFill>
                  <a:srgbClr val="0070C0"/>
                </a:solidFill>
              </a:rPr>
              <a:t>proportional to 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kern="0" dirty="0">
                <a:cs typeface="Arial" charset="0"/>
              </a:rPr>
              <a:t>A1 is the surface receiving the flow</a:t>
            </a:r>
          </a:p>
          <a:p>
            <a:pPr lvl="1" eaLnBrk="1" hangingPunct="1">
              <a:lnSpc>
                <a:spcPct val="90000"/>
              </a:lnSpc>
            </a:pPr>
            <a:r>
              <a:rPr lang="el-GR" sz="1600" kern="0" dirty="0">
                <a:solidFill>
                  <a:srgbClr val="0070C0"/>
                </a:solidFill>
                <a:cs typeface="Arial" charset="0"/>
              </a:rPr>
              <a:t>α</a:t>
            </a:r>
            <a:r>
              <a:rPr lang="en-US" sz="1600" kern="0" dirty="0">
                <a:solidFill>
                  <a:srgbClr val="0070C0"/>
                </a:solidFill>
                <a:cs typeface="Arial" charset="0"/>
              </a:rPr>
              <a:t>(T) </a:t>
            </a:r>
            <a:r>
              <a:rPr lang="en-US" sz="1600" kern="0" dirty="0">
                <a:solidFill>
                  <a:srgbClr val="0070C0"/>
                </a:solidFill>
                <a:cs typeface="Arial" charset="0"/>
                <a:sym typeface="Wingdings" pitchFamily="2" charset="2"/>
              </a:rPr>
              <a:t> </a:t>
            </a:r>
            <a:r>
              <a:rPr lang="en-US" sz="1600" i="1" kern="0" dirty="0">
                <a:solidFill>
                  <a:srgbClr val="0070C0"/>
                </a:solidFill>
                <a:cs typeface="Arial" charset="0"/>
                <a:sym typeface="Wingdings" pitchFamily="2" charset="2"/>
              </a:rPr>
              <a:t>accommodation coefficient</a:t>
            </a:r>
            <a:r>
              <a:rPr lang="en-US" sz="1600" kern="0" dirty="0">
                <a:solidFill>
                  <a:srgbClr val="0070C0"/>
                </a:solidFill>
                <a:cs typeface="Arial" charset="0"/>
                <a:sym typeface="Wingdings" pitchFamily="2" charset="2"/>
              </a:rPr>
              <a:t> </a:t>
            </a:r>
            <a:r>
              <a:rPr lang="en-US" sz="1600" kern="0" dirty="0">
                <a:cs typeface="Arial" charset="0"/>
                <a:sym typeface="Wingdings" pitchFamily="2" charset="2"/>
              </a:rPr>
              <a:t>depending on gas species, T1, T2</a:t>
            </a:r>
            <a:r>
              <a:rPr lang="en-US" sz="1600" kern="0" dirty="0">
                <a:cs typeface="Arial" charset="0"/>
              </a:rPr>
              <a:t> and surface geometry </a:t>
            </a:r>
            <a:r>
              <a:rPr lang="en-US" sz="1600" i="1" kern="0" dirty="0">
                <a:cs typeface="Arial" charset="0"/>
              </a:rPr>
              <a:t>(applicable for flat parallel surfaces, coaxial cylinders and spheres)</a:t>
            </a:r>
            <a:endParaRPr lang="en-GB" sz="1600" i="1" kern="0" dirty="0">
              <a:cs typeface="Arial" charset="0"/>
            </a:endParaRPr>
          </a:p>
        </p:txBody>
      </p: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9483524" y="341663"/>
            <a:ext cx="1520825" cy="1943100"/>
            <a:chOff x="3376" y="618"/>
            <a:chExt cx="958" cy="1224"/>
          </a:xfrm>
        </p:grpSpPr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3560" y="618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5"/>
            <p:cNvSpPr>
              <a:spLocks noChangeShapeType="1"/>
            </p:cNvSpPr>
            <p:nvPr/>
          </p:nvSpPr>
          <p:spPr bwMode="auto">
            <a:xfrm>
              <a:off x="4150" y="618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H="1">
              <a:off x="3379" y="66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 flipH="1">
              <a:off x="3376" y="80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>
              <a:off x="3379" y="935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>
              <a:off x="3382" y="1077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H="1">
              <a:off x="3379" y="1217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>
              <a:off x="3382" y="1349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H="1">
              <a:off x="3379" y="1495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H="1">
              <a:off x="3382" y="1627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H="1">
              <a:off x="4150" y="61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>
              <a:off x="4147" y="75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flipH="1">
              <a:off x="4150" y="890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>
              <a:off x="4153" y="1032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4150" y="1172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>
              <a:off x="4153" y="1304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H="1">
              <a:off x="4150" y="1450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>
              <a:off x="4153" y="1582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3560" y="1842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787" y="981"/>
              <a:ext cx="46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H="1" flipV="1">
              <a:off x="3696" y="890"/>
              <a:ext cx="9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>
              <a:off x="3833" y="1026"/>
              <a:ext cx="317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H="1">
              <a:off x="3696" y="1344"/>
              <a:ext cx="454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10116937" y="194503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d</a:t>
            </a:r>
          </a:p>
        </p:txBody>
      </p:sp>
      <p:sp>
        <p:nvSpPr>
          <p:cNvPr id="8" name="Text Box 33"/>
          <p:cNvSpPr txBox="1">
            <a:spLocks noChangeArrowheads="1"/>
          </p:cNvSpPr>
          <p:nvPr/>
        </p:nvSpPr>
        <p:spPr bwMode="auto">
          <a:xfrm>
            <a:off x="9127924" y="1060800"/>
            <a:ext cx="4235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T</a:t>
            </a:r>
            <a:r>
              <a:rPr lang="en-GB" baseline="-25000" dirty="0"/>
              <a:t>1</a:t>
            </a:r>
          </a:p>
          <a:p>
            <a:pPr eaLnBrk="1" hangingPunct="1"/>
            <a:r>
              <a:rPr lang="en-GB" dirty="0"/>
              <a:t>A</a:t>
            </a:r>
            <a:r>
              <a:rPr lang="en-GB" baseline="-25000" dirty="0"/>
              <a:t>1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11072612" y="1060800"/>
            <a:ext cx="9893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T</a:t>
            </a:r>
            <a:r>
              <a:rPr lang="en-GB" sz="1200" dirty="0"/>
              <a:t>2</a:t>
            </a:r>
            <a:r>
              <a:rPr lang="en-GB" dirty="0"/>
              <a:t> (&gt;T</a:t>
            </a:r>
            <a:r>
              <a:rPr lang="en-GB" sz="1200" dirty="0"/>
              <a:t>1</a:t>
            </a:r>
            <a:r>
              <a:rPr lang="en-GB" dirty="0"/>
              <a:t>)</a:t>
            </a:r>
          </a:p>
          <a:p>
            <a:pPr eaLnBrk="1" hangingPunct="1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  <a:endParaRPr lang="en-GB" sz="1200" baseline="-25000" dirty="0"/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5522539" y="204238"/>
            <a:ext cx="216116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l-GR" sz="1400" i="1" dirty="0">
                <a:cs typeface="Arial" charset="0"/>
              </a:rPr>
              <a:t>λ</a:t>
            </a:r>
            <a:r>
              <a:rPr lang="en-US" sz="1400" baseline="-25000" dirty="0">
                <a:cs typeface="Arial" charset="0"/>
              </a:rPr>
              <a:t>molecule</a:t>
            </a:r>
            <a:r>
              <a:rPr lang="en-US" sz="1400" dirty="0">
                <a:cs typeface="Arial" charset="0"/>
              </a:rPr>
              <a:t> = mean free path</a:t>
            </a:r>
            <a:endParaRPr lang="el-GR" sz="1400" dirty="0"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bject 42"/>
              <p:cNvSpPr txBox="1"/>
              <p:nvPr/>
            </p:nvSpPr>
            <p:spPr bwMode="auto">
              <a:xfrm>
                <a:off x="4944252" y="600524"/>
                <a:ext cx="2544762" cy="7758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fr-FR" sz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molecule</m:t>
                          </m:r>
                        </m:sub>
                      </m:sSub>
                      <m:r>
                        <a:rPr lang="fr-FR" sz="12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fr-FR" sz="12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fr-FR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fr-FR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35" name="Object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44252" y="600524"/>
                <a:ext cx="2544762" cy="7758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44"/>
              <p:cNvSpPr txBox="1"/>
              <p:nvPr/>
            </p:nvSpPr>
            <p:spPr bwMode="auto">
              <a:xfrm>
                <a:off x="6948286" y="499846"/>
                <a:ext cx="2544762" cy="8175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55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gas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viscosity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pressure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[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temperature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fr-FR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R = </a:t>
                </a:r>
                <a:r>
                  <a:rPr lang="fr-FR" dirty="0" err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gas</a:t>
                </a:r>
                <a: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constant [J.K</a:t>
                </a:r>
                <a:r>
                  <a:rPr lang="fr-FR" baseline="30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-1</a:t>
                </a:r>
                <a: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.mol</a:t>
                </a:r>
                <a:r>
                  <a:rPr lang="fr-FR" baseline="30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-1</a:t>
                </a:r>
                <a: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]</a:t>
                </a:r>
                <a:b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lang="fr-FR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m:rPr>
                        <m:sty m:val="p"/>
                      </m:rPr>
                      <a:rPr lang="fr-FR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molar</m:t>
                    </m:r>
                    <m:r>
                      <a:rPr lang="en-US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mass</m:t>
                    </m:r>
                  </m:oMath>
                </a14:m>
                <a:r>
                  <a:rPr lang="en-US" b="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[kg/mol]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6" name="Object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48286" y="499846"/>
                <a:ext cx="2544762" cy="817562"/>
              </a:xfrm>
              <a:prstGeom prst="rect">
                <a:avLst/>
              </a:prstGeom>
              <a:blipFill>
                <a:blip r:embed="rId4"/>
                <a:stretch>
                  <a:fillRect b="-746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7" name="Object 45"/>
          <p:cNvGraphicFramePr>
            <a:graphicFrameLocks noChangeAspect="1"/>
          </p:cNvGraphicFramePr>
          <p:nvPr/>
        </p:nvGraphicFramePr>
        <p:xfrm>
          <a:off x="6083892" y="5340215"/>
          <a:ext cx="1728787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84300" imgH="584200" progId="Equation.3">
                  <p:embed/>
                </p:oleObj>
              </mc:Choice>
              <mc:Fallback>
                <p:oleObj name="Equation" r:id="rId5" imgW="1384300" imgH="584200" progId="Equation.3">
                  <p:embed/>
                  <p:pic>
                    <p:nvPicPr>
                      <p:cNvPr id="37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3892" y="5340215"/>
                        <a:ext cx="1728787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Group 121"/>
          <p:cNvGrpSpPr>
            <a:grpSpLocks/>
          </p:cNvGrpSpPr>
          <p:nvPr/>
        </p:nvGrpSpPr>
        <p:grpSpPr bwMode="auto">
          <a:xfrm>
            <a:off x="5750343" y="3749275"/>
            <a:ext cx="6227291" cy="1015609"/>
            <a:chOff x="3101" y="2630"/>
            <a:chExt cx="2132" cy="4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bject 40"/>
                <p:cNvSpPr txBox="1"/>
                <p:nvPr/>
              </p:nvSpPr>
              <p:spPr bwMode="auto">
                <a:xfrm>
                  <a:off x="3149" y="2670"/>
                  <a:ext cx="1984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d>
                          <m:d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</m:d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p>
                          <m:sSupPr>
                            <m:ctrlP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FR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π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f>
                          <m:fPr>
                            <m:ctrlP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rad>
                          </m:den>
                        </m:f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⋅(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9" name="Object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49" y="2670"/>
                  <a:ext cx="1984" cy="213"/>
                </a:xfrm>
                <a:prstGeom prst="rect">
                  <a:avLst/>
                </a:prstGeom>
                <a:blipFill>
                  <a:blip r:embed="rId7"/>
                  <a:stretch>
                    <a:fillRect b="-33333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Rectangle 46"/>
            <p:cNvSpPr>
              <a:spLocks noChangeArrowheads="1"/>
            </p:cNvSpPr>
            <p:nvPr/>
          </p:nvSpPr>
          <p:spPr bwMode="auto">
            <a:xfrm>
              <a:off x="3101" y="2630"/>
              <a:ext cx="2132" cy="409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Rectangle 48"/>
          <p:cNvSpPr>
            <a:spLocks noChangeArrowheads="1"/>
          </p:cNvSpPr>
          <p:nvPr/>
        </p:nvSpPr>
        <p:spPr bwMode="auto">
          <a:xfrm>
            <a:off x="8328026" y="5157788"/>
            <a:ext cx="21447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GB" sz="12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Accommodation coefficient </a:t>
            </a:r>
            <a:r>
              <a:rPr lang="en-GB" sz="1400" i="1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α</a:t>
            </a:r>
            <a:r>
              <a:rPr lang="en-GB" sz="1400" i="1" baseline="-30000" dirty="0">
                <a:latin typeface="Times" pitchFamily="18" charset="0"/>
                <a:ea typeface="MS Mincho" pitchFamily="49" charset="-128"/>
                <a:cs typeface="Times New Roman" pitchFamily="18" charset="0"/>
              </a:rPr>
              <a:t>i</a:t>
            </a:r>
            <a:endParaRPr lang="en-GB" dirty="0">
              <a:ea typeface="MS Mincho" pitchFamily="49" charset="-128"/>
              <a:cs typeface="Times New Roman" pitchFamily="18" charset="0"/>
            </a:endParaRPr>
          </a:p>
        </p:txBody>
      </p:sp>
      <p:graphicFrame>
        <p:nvGraphicFramePr>
          <p:cNvPr id="42" name="Group 120"/>
          <p:cNvGraphicFramePr>
            <a:graphicFrameLocks noGrp="1"/>
          </p:cNvGraphicFramePr>
          <p:nvPr/>
        </p:nvGraphicFramePr>
        <p:xfrm>
          <a:off x="8543925" y="5443539"/>
          <a:ext cx="1701800" cy="1236971"/>
        </p:xfrm>
        <a:graphic>
          <a:graphicData uri="http://schemas.openxmlformats.org/drawingml/2006/table">
            <a:tbl>
              <a:tblPr/>
              <a:tblGrid>
                <a:gridCol w="820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1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Temp. [K]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Helium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0.3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0.4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0.6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50" name="Group 121">
            <a:extLst>
              <a:ext uri="{FF2B5EF4-FFF2-40B4-BE49-F238E27FC236}">
                <a16:creationId xmlns:a16="http://schemas.microsoft.com/office/drawing/2014/main" id="{16F06104-ACCF-413B-9927-A72A701123B5}"/>
              </a:ext>
            </a:extLst>
          </p:cNvPr>
          <p:cNvGrpSpPr>
            <a:grpSpLocks/>
          </p:cNvGrpSpPr>
          <p:nvPr/>
        </p:nvGrpSpPr>
        <p:grpSpPr bwMode="auto">
          <a:xfrm>
            <a:off x="5750343" y="1680782"/>
            <a:ext cx="3258908" cy="817559"/>
            <a:chOff x="3101" y="2630"/>
            <a:chExt cx="2132" cy="4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Object 40">
                  <a:extLst>
                    <a:ext uri="{FF2B5EF4-FFF2-40B4-BE49-F238E27FC236}">
                      <a16:creationId xmlns:a16="http://schemas.microsoft.com/office/drawing/2014/main" id="{D7083BB5-4CD4-40EA-8CA9-140ECAB05F1D}"/>
                    </a:ext>
                  </a:extLst>
                </p:cNvPr>
                <p:cNvSpPr txBox="1"/>
                <p:nvPr/>
              </p:nvSpPr>
              <p:spPr bwMode="auto">
                <a:xfrm>
                  <a:off x="3208" y="2690"/>
                  <a:ext cx="1984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b="0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f>
                          <m:fPr>
                            <m:ctrlP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51" name="Object 40">
                  <a:extLst>
                    <a:ext uri="{FF2B5EF4-FFF2-40B4-BE49-F238E27FC236}">
                      <a16:creationId xmlns:a16="http://schemas.microsoft.com/office/drawing/2014/main" id="{D7083BB5-4CD4-40EA-8CA9-140ECAB05F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208" y="2690"/>
                  <a:ext cx="1984" cy="213"/>
                </a:xfrm>
                <a:prstGeom prst="rect">
                  <a:avLst/>
                </a:prstGeom>
                <a:blipFill>
                  <a:blip r:embed="rId8"/>
                  <a:stretch>
                    <a:fillRect b="-34286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Rectangle 46">
              <a:extLst>
                <a:ext uri="{FF2B5EF4-FFF2-40B4-BE49-F238E27FC236}">
                  <a16:creationId xmlns:a16="http://schemas.microsoft.com/office/drawing/2014/main" id="{54C22DC1-B734-48FB-ACF1-948759EA2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1" y="2630"/>
              <a:ext cx="2132" cy="409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ject 40">
                <a:extLst>
                  <a:ext uri="{FF2B5EF4-FFF2-40B4-BE49-F238E27FC236}">
                    <a16:creationId xmlns:a16="http://schemas.microsoft.com/office/drawing/2014/main" id="{7E6C2FD8-F73B-45BA-A930-AB3AA8F3BDCD}"/>
                  </a:ext>
                </a:extLst>
              </p:cNvPr>
              <p:cNvSpPr txBox="1"/>
              <p:nvPr/>
            </p:nvSpPr>
            <p:spPr bwMode="auto">
              <a:xfrm>
                <a:off x="5398404" y="2512048"/>
                <a:ext cx="3401647" cy="59667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with</a:t>
                </a:r>
                <a:r>
                  <a:rPr lang="en-US" dirty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l-GR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𝑅𝑇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el-G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λ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C</a:t>
                </a:r>
                <a:r>
                  <a:rPr lang="en-US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v</a:t>
                </a:r>
                <a:endParaRPr lang="fr-FR" baseline="-25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3" name="Object 40">
                <a:extLst>
                  <a:ext uri="{FF2B5EF4-FFF2-40B4-BE49-F238E27FC236}">
                    <a16:creationId xmlns:a16="http://schemas.microsoft.com/office/drawing/2014/main" id="{7E6C2FD8-F73B-45BA-A930-AB3AA8F3B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8404" y="2512048"/>
                <a:ext cx="3401647" cy="596677"/>
              </a:xfrm>
              <a:prstGeom prst="rect">
                <a:avLst/>
              </a:prstGeom>
              <a:blipFill>
                <a:blip r:embed="rId9"/>
                <a:stretch>
                  <a:fillRect l="-538" b="-306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bject 44">
                <a:extLst>
                  <a:ext uri="{FF2B5EF4-FFF2-40B4-BE49-F238E27FC236}">
                    <a16:creationId xmlns:a16="http://schemas.microsoft.com/office/drawing/2014/main" id="{FD5B2050-7E1F-4A65-925C-284E2440C209}"/>
                  </a:ext>
                </a:extLst>
              </p:cNvPr>
              <p:cNvSpPr txBox="1"/>
              <p:nvPr/>
            </p:nvSpPr>
            <p:spPr bwMode="auto">
              <a:xfrm>
                <a:off x="8946580" y="2580037"/>
                <a:ext cx="3233947" cy="8175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62500" lnSpcReduction="20000"/>
              </a:bodyPr>
              <a:lstStyle/>
              <a:p>
                <a:pPr/>
                <a:r>
                  <a:rPr lang="el-GR" dirty="0">
                    <a:solidFill>
                      <a:srgbClr val="000000"/>
                    </a:solidFill>
                  </a:rPr>
                  <a:t>ρ</a:t>
                </a:r>
                <a:r>
                  <a:rPr lang="en-US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gas</m:t>
                    </m:r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𝑑𝑒𝑛𝑠𝑖𝑡𝑦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[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𝑘𝑔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𝑖𝑑𝑒𝑎𝑙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𝑔𝑎𝑠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𝑐𝑜𝑛𝑠𝑡𝑎𝑛𝑡</m:t>
                      </m:r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𝑚𝑒𝑎𝑛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𝑓𝑟𝑒𝑒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𝑝𝑎𝑡h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 </m:t>
                      </m:r>
                    </m:oMath>
                  </m:oMathPara>
                </a14:m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dirty="0"/>
                  <a:t> </a:t>
                </a:r>
                <a:r>
                  <a:rPr lang="fr-FR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specific</a:t>
                </a:r>
                <a:r>
                  <a:rPr lang="fr-F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heat</a:t>
                </a:r>
                <a:r>
                  <a:rPr lang="fr-F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at constant pressure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nor/>
                      </m:rPr>
                      <a:rPr lang="fr-FR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  <m:r>
                      <m:rPr>
                        <m:nor/>
                      </m:rPr>
                      <a:rPr lang="fr-FR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kg</m:t>
                    </m:r>
                    <m:r>
                      <m:rPr>
                        <m:nor/>
                      </m:rPr>
                      <a:rPr lang="fr-FR" baseline="30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−1</m:t>
                    </m:r>
                    <m:r>
                      <m:rPr>
                        <m:nor/>
                      </m:rPr>
                      <a:rPr lang="fr-FR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fr-FR" baseline="30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−1</m:t>
                    </m:r>
                    <m:r>
                      <m:rPr>
                        <m:nor/>
                      </m:rPr>
                      <a:rPr lang="fr-FR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fr-F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4" name="Object 44">
                <a:extLst>
                  <a:ext uri="{FF2B5EF4-FFF2-40B4-BE49-F238E27FC236}">
                    <a16:creationId xmlns:a16="http://schemas.microsoft.com/office/drawing/2014/main" id="{FD5B2050-7E1F-4A65-925C-284E2440C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46580" y="2580037"/>
                <a:ext cx="3233947" cy="817562"/>
              </a:xfrm>
              <a:prstGeom prst="rect">
                <a:avLst/>
              </a:prstGeom>
              <a:blipFill>
                <a:blip r:embed="rId10"/>
                <a:stretch>
                  <a:fillRect t="-447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bject 44">
                <a:extLst>
                  <a:ext uri="{FF2B5EF4-FFF2-40B4-BE49-F238E27FC236}">
                    <a16:creationId xmlns:a16="http://schemas.microsoft.com/office/drawing/2014/main" id="{DE6FC901-3A65-4F57-B940-867EF9EBCA53}"/>
                  </a:ext>
                </a:extLst>
              </p:cNvPr>
              <p:cNvSpPr txBox="1"/>
              <p:nvPr/>
            </p:nvSpPr>
            <p:spPr bwMode="auto">
              <a:xfrm>
                <a:off x="6096000" y="4852988"/>
                <a:ext cx="1510928" cy="3048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𝑤𝑖𝑡h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b="0" i="0" baseline="-25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fr-FR" dirty="0"/>
                  <a:t>/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</m:oMath>
                </a14:m>
                <a:endParaRPr lang="fr-FR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5" name="Object 44">
                <a:extLst>
                  <a:ext uri="{FF2B5EF4-FFF2-40B4-BE49-F238E27FC236}">
                    <a16:creationId xmlns:a16="http://schemas.microsoft.com/office/drawing/2014/main" id="{DE6FC901-3A65-4F57-B940-867EF9EBC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0" y="4852988"/>
                <a:ext cx="1510928" cy="304800"/>
              </a:xfrm>
              <a:prstGeom prst="rect">
                <a:avLst/>
              </a:prstGeom>
              <a:blipFill>
                <a:blip r:embed="rId11"/>
                <a:stretch>
                  <a:fillRect t="-22000" b="-2600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5BBFD5-84DC-8DE4-B95A-2C01B6010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03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5" grpId="0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80" y="33494"/>
            <a:ext cx="11089460" cy="799041"/>
          </a:xfrm>
        </p:spPr>
        <p:txBody>
          <a:bodyPr>
            <a:normAutofit/>
          </a:bodyPr>
          <a:lstStyle/>
          <a:p>
            <a:r>
              <a:rPr lang="en-GB" dirty="0"/>
              <a:t>Thermal conductivity in solids (&amp; metals)</a:t>
            </a:r>
          </a:p>
        </p:txBody>
      </p:sp>
      <p:graphicFrame>
        <p:nvGraphicFramePr>
          <p:cNvPr id="4" name="Object 21"/>
          <p:cNvGraphicFramePr>
            <a:graphicFrameLocks noChangeAspect="1"/>
          </p:cNvGraphicFramePr>
          <p:nvPr/>
        </p:nvGraphicFramePr>
        <p:xfrm>
          <a:off x="5963742" y="3182648"/>
          <a:ext cx="1274467" cy="887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7836" imgH="583947" progId="Equation.3">
                  <p:embed/>
                </p:oleObj>
              </mc:Choice>
              <mc:Fallback>
                <p:oleObj name="Equation" r:id="rId2" imgW="837836" imgH="583947" progId="Equation.3">
                  <p:embed/>
                  <p:pic>
                    <p:nvPicPr>
                      <p:cNvPr id="4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3742" y="3182648"/>
                        <a:ext cx="1274467" cy="887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6118708" y="1242816"/>
          <a:ext cx="1382379" cy="395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21760" imgH="177646" progId="Equation.3">
                  <p:embed/>
                </p:oleObj>
              </mc:Choice>
              <mc:Fallback>
                <p:oleObj name="Equation" r:id="rId4" imgW="621760" imgH="177646" progId="Equation.3">
                  <p:embed/>
                  <p:pic>
                    <p:nvPicPr>
                      <p:cNvPr id="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8708" y="1242816"/>
                        <a:ext cx="1382379" cy="395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6064784" y="1677462"/>
          <a:ext cx="1447804" cy="361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10891" imgH="177723" progId="Equation.3">
                  <p:embed/>
                </p:oleObj>
              </mc:Choice>
              <mc:Fallback>
                <p:oleObj name="Equation" r:id="rId6" imgW="710891" imgH="177723" progId="Equation.3">
                  <p:embed/>
                  <p:pic>
                    <p:nvPicPr>
                      <p:cNvPr id="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784" y="1677462"/>
                        <a:ext cx="1447804" cy="3619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09980" y="1663544"/>
            <a:ext cx="5409013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In</a:t>
            </a:r>
            <a:r>
              <a:rPr lang="en-GB" sz="1600" dirty="0">
                <a:solidFill>
                  <a:srgbClr val="0066CC"/>
                </a:solidFill>
              </a:rPr>
              <a:t> metals</a:t>
            </a:r>
            <a:r>
              <a:rPr lang="en-GB" sz="1600" dirty="0"/>
              <a:t>, the electron contribution dominates :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95423" y="2077256"/>
            <a:ext cx="11878404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 movement of conduction  electrons is impeded by </a:t>
            </a:r>
            <a:r>
              <a:rPr lang="en-GB" sz="1600" b="1" dirty="0"/>
              <a:t>scatter</a:t>
            </a:r>
            <a:r>
              <a:rPr lang="en-GB" sz="1600" dirty="0"/>
              <a:t>:  </a:t>
            </a:r>
            <a:r>
              <a:rPr lang="en-GB" sz="1600" b="1" dirty="0">
                <a:solidFill>
                  <a:srgbClr val="0066CC"/>
                </a:solidFill>
              </a:rPr>
              <a:t>interactions with phonons</a:t>
            </a:r>
            <a:r>
              <a:rPr lang="en-GB" sz="1600" dirty="0"/>
              <a:t>, and </a:t>
            </a:r>
            <a:r>
              <a:rPr lang="en-GB" sz="1600" b="1" dirty="0">
                <a:solidFill>
                  <a:srgbClr val="0066CC"/>
                </a:solidFill>
              </a:rPr>
              <a:t>interactions with impurities/imperfections</a:t>
            </a:r>
            <a:r>
              <a:rPr lang="en-GB" sz="1600" dirty="0"/>
              <a:t>. We can introduce </a:t>
            </a:r>
            <a:r>
              <a:rPr lang="en-GB" sz="1600" b="1" i="1" dirty="0"/>
              <a:t>thermal resistivities:</a:t>
            </a:r>
          </a:p>
        </p:txBody>
      </p:sp>
      <p:graphicFrame>
        <p:nvGraphicFramePr>
          <p:cNvPr id="9" name="Object 12"/>
          <p:cNvGraphicFramePr>
            <a:graphicFrameLocks noChangeAspect="1"/>
          </p:cNvGraphicFramePr>
          <p:nvPr/>
        </p:nvGraphicFramePr>
        <p:xfrm>
          <a:off x="4257675" y="2667123"/>
          <a:ext cx="1402500" cy="708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10891" imgH="406224" progId="Equation.3">
                  <p:embed/>
                </p:oleObj>
              </mc:Choice>
              <mc:Fallback>
                <p:oleObj name="Equation" r:id="rId8" imgW="710891" imgH="406224" progId="Equation.3">
                  <p:embed/>
                  <p:pic>
                    <p:nvPicPr>
                      <p:cNvPr id="9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675" y="2667123"/>
                        <a:ext cx="1402500" cy="708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5"/>
          <p:cNvGraphicFramePr>
            <a:graphicFrameLocks noChangeAspect="1"/>
          </p:cNvGraphicFramePr>
          <p:nvPr/>
        </p:nvGraphicFramePr>
        <p:xfrm>
          <a:off x="10054967" y="2826293"/>
          <a:ext cx="1516062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55700" imgH="190500" progId="Equation.3">
                  <p:embed/>
                </p:oleObj>
              </mc:Choice>
              <mc:Fallback>
                <p:oleObj name="Equation" r:id="rId10" imgW="1155700" imgH="190500" progId="Equation.3">
                  <p:embed/>
                  <p:pic>
                    <p:nvPicPr>
                      <p:cNvPr id="1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4967" y="2826293"/>
                        <a:ext cx="1516062" cy="24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107713" y="732319"/>
            <a:ext cx="8343925" cy="76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 conductivity is attributed to the movement of </a:t>
            </a:r>
            <a:r>
              <a:rPr lang="en-GB" sz="1600" b="1" dirty="0">
                <a:solidFill>
                  <a:srgbClr val="0066CC"/>
                </a:solidFill>
              </a:rPr>
              <a:t>conduction electrons</a:t>
            </a:r>
            <a:r>
              <a:rPr lang="en-GB" sz="1600" dirty="0"/>
              <a:t> (“electron gas”), </a:t>
            </a:r>
            <a:r>
              <a:rPr lang="en-GB" sz="1600" i="1" dirty="0" err="1"/>
              <a:t>k</a:t>
            </a:r>
            <a:r>
              <a:rPr lang="en-GB" sz="1600" dirty="0" err="1"/>
              <a:t>e</a:t>
            </a:r>
            <a:r>
              <a:rPr lang="en-GB" sz="1600" dirty="0"/>
              <a:t>, and the effects of </a:t>
            </a:r>
            <a:r>
              <a:rPr lang="en-GB" sz="1600" b="1" dirty="0">
                <a:solidFill>
                  <a:srgbClr val="0066CC"/>
                </a:solidFill>
              </a:rPr>
              <a:t>phonon lattice vibrations</a:t>
            </a:r>
            <a:r>
              <a:rPr lang="en-GB" sz="1600" dirty="0"/>
              <a:t>, </a:t>
            </a:r>
            <a:r>
              <a:rPr lang="en-GB" sz="1600" i="1" dirty="0"/>
              <a:t>k</a:t>
            </a:r>
            <a:r>
              <a:rPr lang="en-GB" sz="1600" dirty="0"/>
              <a:t>l :  </a:t>
            </a: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95422" y="3348954"/>
            <a:ext cx="602328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Therefore for </a:t>
            </a:r>
            <a:r>
              <a:rPr lang="en-GB" sz="1600" b="1" dirty="0">
                <a:solidFill>
                  <a:srgbClr val="0066CC"/>
                </a:solidFill>
              </a:rPr>
              <a:t>metals</a:t>
            </a:r>
            <a:r>
              <a:rPr lang="en-GB" sz="1600" dirty="0"/>
              <a:t>, the resistivity can be expressed as:  </a:t>
            </a: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95422" y="3924363"/>
            <a:ext cx="4450284" cy="148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And has a</a:t>
            </a:r>
            <a:r>
              <a:rPr lang="en-GB" sz="1600" b="1" dirty="0"/>
              <a:t> maximum</a:t>
            </a:r>
            <a:r>
              <a:rPr lang="en-GB" sz="1600" dirty="0"/>
              <a:t>, which shifts at  higher T with increasing impurity (see coppers ) and vanishes for highly impure alloys (see steels), as impurity scatter dominates, and for which at T &lt; RT: 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1600" dirty="0"/>
          </a:p>
        </p:txBody>
      </p:sp>
      <p:graphicFrame>
        <p:nvGraphicFramePr>
          <p:cNvPr id="15" name="Object 26"/>
          <p:cNvGraphicFramePr>
            <a:graphicFrameLocks noChangeAspect="1"/>
          </p:cNvGraphicFramePr>
          <p:nvPr/>
        </p:nvGraphicFramePr>
        <p:xfrm>
          <a:off x="4424041" y="3994260"/>
          <a:ext cx="2594031" cy="6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133600" imgH="508000" progId="Equation.3">
                  <p:embed/>
                </p:oleObj>
              </mc:Choice>
              <mc:Fallback>
                <p:oleObj name="Equation" r:id="rId12" imgW="2133600" imgH="508000" progId="Equation.3">
                  <p:embed/>
                  <p:pic>
                    <p:nvPicPr>
                      <p:cNvPr id="15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041" y="3994260"/>
                        <a:ext cx="2594031" cy="620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77029" y="5417472"/>
            <a:ext cx="7993063" cy="148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For </a:t>
            </a:r>
            <a:r>
              <a:rPr lang="en-GB" sz="1600" b="1" dirty="0">
                <a:solidFill>
                  <a:srgbClr val="0066CC"/>
                </a:solidFill>
              </a:rPr>
              <a:t>metals</a:t>
            </a:r>
            <a:r>
              <a:rPr lang="en-GB" sz="1600" dirty="0"/>
              <a:t>, analogy between electron thermal and electrical diffusion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b="1" i="1" dirty="0">
                <a:solidFill>
                  <a:srgbClr val="0066CC"/>
                </a:solidFill>
                <a:sym typeface="Wingdings" pitchFamily="2" charset="2"/>
              </a:rPr>
              <a:t>Wiedemann-Franz law</a:t>
            </a:r>
            <a:r>
              <a:rPr lang="en-GB" sz="1600" dirty="0"/>
              <a:t> 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sz="1600" dirty="0"/>
              <a:t>Good agreement at T&lt;&lt; RT &gt;&gt; 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sz="1600" dirty="0"/>
              <a:t>Better agreement from T&lt;&lt; to T&gt;&gt; with increasing impurities</a:t>
            </a:r>
          </a:p>
        </p:txBody>
      </p:sp>
      <p:graphicFrame>
        <p:nvGraphicFramePr>
          <p:cNvPr id="18" name="Object 30"/>
          <p:cNvGraphicFramePr>
            <a:graphicFrameLocks noChangeAspect="1"/>
          </p:cNvGraphicFramePr>
          <p:nvPr/>
        </p:nvGraphicFramePr>
        <p:xfrm>
          <a:off x="6877986" y="4698918"/>
          <a:ext cx="777534" cy="754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06048" imgH="393359" progId="Equation.3">
                  <p:embed/>
                </p:oleObj>
              </mc:Choice>
              <mc:Fallback>
                <p:oleObj name="Equation" r:id="rId14" imgW="406048" imgH="393359" progId="Equation.3">
                  <p:embed/>
                  <p:pic>
                    <p:nvPicPr>
                      <p:cNvPr id="18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986" y="4698918"/>
                        <a:ext cx="777534" cy="75499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1"/>
          <p:cNvGraphicFramePr>
            <a:graphicFrameLocks noChangeAspect="1"/>
          </p:cNvGraphicFramePr>
          <p:nvPr/>
        </p:nvGraphicFramePr>
        <p:xfrm>
          <a:off x="6877986" y="5837051"/>
          <a:ext cx="1074655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571252" imgH="418918" progId="Equation.3">
                  <p:embed/>
                </p:oleObj>
              </mc:Choice>
              <mc:Fallback>
                <p:oleObj name="Equation" r:id="rId16" imgW="571252" imgH="418918" progId="Equation.3">
                  <p:embed/>
                  <p:pic>
                    <p:nvPicPr>
                      <p:cNvPr id="19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986" y="5837051"/>
                        <a:ext cx="1074655" cy="6334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2"/>
          <p:cNvGraphicFramePr>
            <a:graphicFrameLocks noChangeAspect="1"/>
          </p:cNvGraphicFramePr>
          <p:nvPr/>
        </p:nvGraphicFramePr>
        <p:xfrm>
          <a:off x="8407380" y="6179461"/>
          <a:ext cx="3736905" cy="633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171700" imgH="368300" progId="Equation.3">
                  <p:embed/>
                </p:oleObj>
              </mc:Choice>
              <mc:Fallback>
                <p:oleObj name="Equation" r:id="rId18" imgW="2171700" imgH="368300" progId="Equation.3">
                  <p:embed/>
                  <p:pic>
                    <p:nvPicPr>
                      <p:cNvPr id="2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7380" y="6179461"/>
                        <a:ext cx="3736905" cy="633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78"/>
          <p:cNvGrpSpPr>
            <a:grpSpLocks/>
          </p:cNvGrpSpPr>
          <p:nvPr/>
        </p:nvGrpSpPr>
        <p:grpSpPr bwMode="auto">
          <a:xfrm>
            <a:off x="9208302" y="152125"/>
            <a:ext cx="2667694" cy="1790271"/>
            <a:chOff x="4348" y="572"/>
            <a:chExt cx="1177" cy="772"/>
          </a:xfrm>
        </p:grpSpPr>
        <p:sp>
          <p:nvSpPr>
            <p:cNvPr id="22" name="AutoShape 33"/>
            <p:cNvSpPr>
              <a:spLocks noChangeArrowheads="1"/>
            </p:cNvSpPr>
            <p:nvPr/>
          </p:nvSpPr>
          <p:spPr bwMode="auto">
            <a:xfrm>
              <a:off x="4422" y="754"/>
              <a:ext cx="545" cy="538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34"/>
            <p:cNvSpPr>
              <a:spLocks noChangeArrowheads="1"/>
            </p:cNvSpPr>
            <p:nvPr/>
          </p:nvSpPr>
          <p:spPr bwMode="auto">
            <a:xfrm>
              <a:off x="4377" y="845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37"/>
            <p:cNvSpPr>
              <a:spLocks noChangeArrowheads="1"/>
            </p:cNvSpPr>
            <p:nvPr/>
          </p:nvSpPr>
          <p:spPr bwMode="auto">
            <a:xfrm>
              <a:off x="4785" y="1253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38"/>
            <p:cNvSpPr>
              <a:spLocks noChangeArrowheads="1"/>
            </p:cNvSpPr>
            <p:nvPr/>
          </p:nvSpPr>
          <p:spPr bwMode="auto">
            <a:xfrm>
              <a:off x="4912" y="709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>
              <a:off x="4558" y="1162"/>
              <a:ext cx="4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41"/>
            <p:cNvSpPr>
              <a:spLocks noChangeShapeType="1"/>
            </p:cNvSpPr>
            <p:nvPr/>
          </p:nvSpPr>
          <p:spPr bwMode="auto">
            <a:xfrm flipV="1">
              <a:off x="4422" y="1162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42"/>
            <p:cNvSpPr>
              <a:spLocks noChangeShapeType="1"/>
            </p:cNvSpPr>
            <p:nvPr/>
          </p:nvSpPr>
          <p:spPr bwMode="auto">
            <a:xfrm>
              <a:off x="4558" y="76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Oval 36"/>
            <p:cNvSpPr>
              <a:spLocks noChangeArrowheads="1"/>
            </p:cNvSpPr>
            <p:nvPr/>
          </p:nvSpPr>
          <p:spPr bwMode="auto">
            <a:xfrm>
              <a:off x="4921" y="1117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35"/>
            <p:cNvSpPr>
              <a:spLocks noChangeArrowheads="1"/>
            </p:cNvSpPr>
            <p:nvPr/>
          </p:nvSpPr>
          <p:spPr bwMode="auto">
            <a:xfrm>
              <a:off x="4513" y="709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39"/>
            <p:cNvSpPr>
              <a:spLocks noChangeArrowheads="1"/>
            </p:cNvSpPr>
            <p:nvPr/>
          </p:nvSpPr>
          <p:spPr bwMode="auto">
            <a:xfrm>
              <a:off x="4387" y="1242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43"/>
            <p:cNvSpPr>
              <a:spLocks noChangeArrowheads="1"/>
            </p:cNvSpPr>
            <p:nvPr/>
          </p:nvSpPr>
          <p:spPr bwMode="auto">
            <a:xfrm>
              <a:off x="4513" y="1117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4785" y="845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47"/>
            <p:cNvSpPr>
              <a:spLocks noChangeAspect="1" noChangeArrowheads="1"/>
            </p:cNvSpPr>
            <p:nvPr/>
          </p:nvSpPr>
          <p:spPr bwMode="auto">
            <a:xfrm>
              <a:off x="4513" y="935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48"/>
            <p:cNvSpPr>
              <a:spLocks noChangeAspect="1" noChangeArrowheads="1"/>
            </p:cNvSpPr>
            <p:nvPr/>
          </p:nvSpPr>
          <p:spPr bwMode="auto">
            <a:xfrm>
              <a:off x="4468" y="1026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49"/>
            <p:cNvSpPr>
              <a:spLocks noChangeAspect="1" noChangeArrowheads="1"/>
            </p:cNvSpPr>
            <p:nvPr/>
          </p:nvSpPr>
          <p:spPr bwMode="auto">
            <a:xfrm>
              <a:off x="4649" y="935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50"/>
            <p:cNvSpPr>
              <a:spLocks noChangeAspect="1" noChangeArrowheads="1"/>
            </p:cNvSpPr>
            <p:nvPr/>
          </p:nvSpPr>
          <p:spPr bwMode="auto">
            <a:xfrm>
              <a:off x="4649" y="107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51"/>
            <p:cNvSpPr>
              <a:spLocks noChangeAspect="1" noChangeArrowheads="1"/>
            </p:cNvSpPr>
            <p:nvPr/>
          </p:nvSpPr>
          <p:spPr bwMode="auto">
            <a:xfrm>
              <a:off x="4876" y="98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52"/>
            <p:cNvSpPr>
              <a:spLocks noChangeAspect="1" noChangeArrowheads="1"/>
            </p:cNvSpPr>
            <p:nvPr/>
          </p:nvSpPr>
          <p:spPr bwMode="auto">
            <a:xfrm>
              <a:off x="4785" y="1117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53"/>
            <p:cNvSpPr>
              <a:spLocks noChangeAspect="1" noChangeArrowheads="1"/>
            </p:cNvSpPr>
            <p:nvPr/>
          </p:nvSpPr>
          <p:spPr bwMode="auto">
            <a:xfrm>
              <a:off x="4740" y="98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54"/>
            <p:cNvSpPr>
              <a:spLocks noChangeAspect="1" noChangeArrowheads="1"/>
            </p:cNvSpPr>
            <p:nvPr/>
          </p:nvSpPr>
          <p:spPr bwMode="auto">
            <a:xfrm>
              <a:off x="4921" y="890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55"/>
            <p:cNvSpPr>
              <a:spLocks noChangeAspect="1" noChangeArrowheads="1"/>
            </p:cNvSpPr>
            <p:nvPr/>
          </p:nvSpPr>
          <p:spPr bwMode="auto">
            <a:xfrm>
              <a:off x="4649" y="1162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56"/>
            <p:cNvSpPr>
              <a:spLocks noChangeShapeType="1"/>
            </p:cNvSpPr>
            <p:nvPr/>
          </p:nvSpPr>
          <p:spPr bwMode="auto">
            <a:xfrm flipH="1">
              <a:off x="4348" y="104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57"/>
            <p:cNvSpPr>
              <a:spLocks noChangeShapeType="1"/>
            </p:cNvSpPr>
            <p:nvPr/>
          </p:nvSpPr>
          <p:spPr bwMode="auto">
            <a:xfrm flipH="1">
              <a:off x="4532" y="1183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58"/>
            <p:cNvSpPr>
              <a:spLocks noChangeShapeType="1"/>
            </p:cNvSpPr>
            <p:nvPr/>
          </p:nvSpPr>
          <p:spPr bwMode="auto">
            <a:xfrm flipH="1">
              <a:off x="4406" y="95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59"/>
            <p:cNvSpPr>
              <a:spLocks noChangeShapeType="1"/>
            </p:cNvSpPr>
            <p:nvPr/>
          </p:nvSpPr>
          <p:spPr bwMode="auto">
            <a:xfrm flipH="1">
              <a:off x="4679" y="113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60"/>
            <p:cNvSpPr>
              <a:spLocks noChangeShapeType="1"/>
            </p:cNvSpPr>
            <p:nvPr/>
          </p:nvSpPr>
          <p:spPr bwMode="auto">
            <a:xfrm flipH="1">
              <a:off x="4558" y="107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61"/>
            <p:cNvSpPr>
              <a:spLocks noChangeShapeType="1"/>
            </p:cNvSpPr>
            <p:nvPr/>
          </p:nvSpPr>
          <p:spPr bwMode="auto">
            <a:xfrm flipH="1">
              <a:off x="4814" y="90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62"/>
            <p:cNvSpPr>
              <a:spLocks noChangeShapeType="1"/>
            </p:cNvSpPr>
            <p:nvPr/>
          </p:nvSpPr>
          <p:spPr bwMode="auto">
            <a:xfrm flipH="1">
              <a:off x="4778" y="1002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Line 63"/>
            <p:cNvSpPr>
              <a:spLocks noChangeShapeType="1"/>
            </p:cNvSpPr>
            <p:nvPr/>
          </p:nvSpPr>
          <p:spPr bwMode="auto">
            <a:xfrm flipH="1">
              <a:off x="4558" y="955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Text Box 64"/>
            <p:cNvSpPr txBox="1">
              <a:spLocks noChangeArrowheads="1"/>
            </p:cNvSpPr>
            <p:nvPr/>
          </p:nvSpPr>
          <p:spPr bwMode="auto">
            <a:xfrm>
              <a:off x="5284" y="709"/>
              <a:ext cx="22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200"/>
                <a:t>e-</a:t>
              </a:r>
            </a:p>
          </p:txBody>
        </p:sp>
        <p:sp>
          <p:nvSpPr>
            <p:cNvPr id="52" name="Rectangle 66"/>
            <p:cNvSpPr>
              <a:spLocks noChangeArrowheads="1"/>
            </p:cNvSpPr>
            <p:nvPr/>
          </p:nvSpPr>
          <p:spPr bwMode="auto">
            <a:xfrm>
              <a:off x="5284" y="845"/>
              <a:ext cx="24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200"/>
                <a:t>N+</a:t>
              </a:r>
            </a:p>
          </p:txBody>
        </p:sp>
        <p:sp>
          <p:nvSpPr>
            <p:cNvPr id="53" name="Oval 69"/>
            <p:cNvSpPr>
              <a:spLocks noChangeAspect="1" noChangeArrowheads="1"/>
            </p:cNvSpPr>
            <p:nvPr/>
          </p:nvSpPr>
          <p:spPr bwMode="auto">
            <a:xfrm>
              <a:off x="5193" y="799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70"/>
            <p:cNvSpPr>
              <a:spLocks noChangeArrowheads="1"/>
            </p:cNvSpPr>
            <p:nvPr/>
          </p:nvSpPr>
          <p:spPr bwMode="auto">
            <a:xfrm>
              <a:off x="5161" y="890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71"/>
            <p:cNvSpPr>
              <a:spLocks noChangeShapeType="1"/>
            </p:cNvSpPr>
            <p:nvPr/>
          </p:nvSpPr>
          <p:spPr bwMode="auto">
            <a:xfrm flipH="1">
              <a:off x="4785" y="754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72"/>
            <p:cNvSpPr>
              <a:spLocks noChangeShapeType="1"/>
            </p:cNvSpPr>
            <p:nvPr/>
          </p:nvSpPr>
          <p:spPr bwMode="auto">
            <a:xfrm flipH="1">
              <a:off x="4921" y="890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Line 73"/>
            <p:cNvSpPr>
              <a:spLocks noChangeShapeType="1"/>
            </p:cNvSpPr>
            <p:nvPr/>
          </p:nvSpPr>
          <p:spPr bwMode="auto">
            <a:xfrm flipH="1">
              <a:off x="4377" y="754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Line 74"/>
            <p:cNvSpPr>
              <a:spLocks noChangeShapeType="1"/>
            </p:cNvSpPr>
            <p:nvPr/>
          </p:nvSpPr>
          <p:spPr bwMode="auto">
            <a:xfrm flipV="1">
              <a:off x="4967" y="572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9" name="Line 75"/>
            <p:cNvSpPr>
              <a:spLocks noChangeShapeType="1"/>
            </p:cNvSpPr>
            <p:nvPr/>
          </p:nvSpPr>
          <p:spPr bwMode="auto">
            <a:xfrm>
              <a:off x="5012" y="75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Line 76"/>
            <p:cNvSpPr>
              <a:spLocks noChangeShapeType="1"/>
            </p:cNvSpPr>
            <p:nvPr/>
          </p:nvSpPr>
          <p:spPr bwMode="auto">
            <a:xfrm flipH="1" flipV="1">
              <a:off x="4558" y="572"/>
              <a:ext cx="0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Line 77"/>
            <p:cNvSpPr>
              <a:spLocks noChangeShapeType="1"/>
            </p:cNvSpPr>
            <p:nvPr/>
          </p:nvSpPr>
          <p:spPr bwMode="auto">
            <a:xfrm>
              <a:off x="4604" y="75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D19616F-4CE4-4F8F-95A8-0E25D51D5613}"/>
              </a:ext>
            </a:extLst>
          </p:cNvPr>
          <p:cNvSpPr txBox="1"/>
          <p:nvPr/>
        </p:nvSpPr>
        <p:spPr>
          <a:xfrm>
            <a:off x="9263848" y="5850262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Lorentz constant</a:t>
            </a:r>
            <a:endParaRPr lang="fr-FR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122D858-3827-4937-9BC2-711A21D80D6C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b="47959"/>
          <a:stretch/>
        </p:blipFill>
        <p:spPr>
          <a:xfrm>
            <a:off x="7492021" y="2711823"/>
            <a:ext cx="984913" cy="68227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B51FD0DD-2E83-43C6-A51E-D5C892D31759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50626"/>
          <a:stretch/>
        </p:blipFill>
        <p:spPr>
          <a:xfrm>
            <a:off x="8591597" y="2704165"/>
            <a:ext cx="1022390" cy="67194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EB4A201-4F9F-2735-3D55-1CC1C5024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36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  <p:bldP spid="17" grpId="0"/>
      <p:bldP spid="3" grpId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9328" y="112149"/>
            <a:ext cx="8713788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>2 main mechanisms of interest for cryostats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3918" y="977669"/>
            <a:ext cx="4773501" cy="155932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0066CC"/>
                </a:solidFill>
              </a:rPr>
              <a:t>Vaporisation</a:t>
            </a:r>
            <a:r>
              <a:rPr lang="en-GB" sz="1800" dirty="0"/>
              <a:t> in pool boiling (2-phase)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dirty="0">
                <a:sym typeface="Wingdings" pitchFamily="2" charset="2"/>
              </a:rPr>
              <a:t>Latent Heat (</a:t>
            </a:r>
            <a:r>
              <a:rPr lang="en-GB" sz="1600" dirty="0" err="1">
                <a:sym typeface="Wingdings" pitchFamily="2" charset="2"/>
              </a:rPr>
              <a:t>Lv</a:t>
            </a:r>
            <a:r>
              <a:rPr lang="en-GB" sz="1600" dirty="0">
                <a:sym typeface="Wingdings" pitchFamily="2" charset="2"/>
              </a:rPr>
              <a:t>) of vaporisation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dirty="0">
                <a:sym typeface="Wingdings" pitchFamily="2" charset="2"/>
              </a:rPr>
              <a:t>Isothermal cooling (T constant if P constant)</a:t>
            </a:r>
          </a:p>
        </p:txBody>
      </p:sp>
      <p:grpSp>
        <p:nvGrpSpPr>
          <p:cNvPr id="37893" name="Group 75"/>
          <p:cNvGrpSpPr>
            <a:grpSpLocks/>
          </p:cNvGrpSpPr>
          <p:nvPr/>
        </p:nvGrpSpPr>
        <p:grpSpPr bwMode="auto">
          <a:xfrm>
            <a:off x="4133831" y="1556792"/>
            <a:ext cx="1920315" cy="2007586"/>
            <a:chOff x="4490" y="572"/>
            <a:chExt cx="1303" cy="1815"/>
          </a:xfrm>
        </p:grpSpPr>
        <p:graphicFrame>
          <p:nvGraphicFramePr>
            <p:cNvPr id="37953" name="Object 67"/>
            <p:cNvGraphicFramePr>
              <a:graphicFrameLocks noChangeAspect="1"/>
            </p:cNvGraphicFramePr>
            <p:nvPr/>
          </p:nvGraphicFramePr>
          <p:xfrm>
            <a:off x="4843" y="2115"/>
            <a:ext cx="113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26835" imgH="304404" progId="Equation.3">
                    <p:embed/>
                  </p:oleObj>
                </mc:Choice>
                <mc:Fallback>
                  <p:oleObj name="Equation" r:id="rId2" imgW="126835" imgH="304404" progId="Equation.3">
                    <p:embed/>
                    <p:pic>
                      <p:nvPicPr>
                        <p:cNvPr id="37953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3" y="2115"/>
                          <a:ext cx="113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7954" name="Group 66"/>
            <p:cNvGrpSpPr>
              <a:grpSpLocks/>
            </p:cNvGrpSpPr>
            <p:nvPr/>
          </p:nvGrpSpPr>
          <p:grpSpPr bwMode="auto">
            <a:xfrm>
              <a:off x="4490" y="572"/>
              <a:ext cx="1303" cy="1724"/>
              <a:chOff x="4361" y="1071"/>
              <a:chExt cx="1023" cy="1407"/>
            </a:xfrm>
          </p:grpSpPr>
          <p:sp>
            <p:nvSpPr>
              <p:cNvPr id="37956" name="Rectangle 10"/>
              <p:cNvSpPr>
                <a:spLocks noChangeArrowheads="1"/>
              </p:cNvSpPr>
              <p:nvPr/>
            </p:nvSpPr>
            <p:spPr bwMode="auto">
              <a:xfrm>
                <a:off x="4361" y="1661"/>
                <a:ext cx="589" cy="6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57" name="Line 12"/>
              <p:cNvSpPr>
                <a:spLocks noChangeShapeType="1"/>
              </p:cNvSpPr>
              <p:nvPr/>
            </p:nvSpPr>
            <p:spPr bwMode="auto">
              <a:xfrm>
                <a:off x="4377" y="1843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58" name="Line 13"/>
              <p:cNvSpPr>
                <a:spLocks noChangeShapeType="1"/>
              </p:cNvSpPr>
              <p:nvPr/>
            </p:nvSpPr>
            <p:spPr bwMode="auto">
              <a:xfrm>
                <a:off x="4422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59" name="Line 14"/>
              <p:cNvSpPr>
                <a:spLocks noChangeShapeType="1"/>
              </p:cNvSpPr>
              <p:nvPr/>
            </p:nvSpPr>
            <p:spPr bwMode="auto">
              <a:xfrm>
                <a:off x="4558" y="1934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0" name="Line 15"/>
              <p:cNvSpPr>
                <a:spLocks noChangeShapeType="1"/>
              </p:cNvSpPr>
              <p:nvPr/>
            </p:nvSpPr>
            <p:spPr bwMode="auto">
              <a:xfrm>
                <a:off x="4422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1" name="Line 16"/>
              <p:cNvSpPr>
                <a:spLocks noChangeShapeType="1"/>
              </p:cNvSpPr>
              <p:nvPr/>
            </p:nvSpPr>
            <p:spPr bwMode="auto">
              <a:xfrm>
                <a:off x="4694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2" name="Line 17"/>
              <p:cNvSpPr>
                <a:spLocks noChangeShapeType="1"/>
              </p:cNvSpPr>
              <p:nvPr/>
            </p:nvSpPr>
            <p:spPr bwMode="auto">
              <a:xfrm>
                <a:off x="4468" y="205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3" name="Line 18"/>
              <p:cNvSpPr>
                <a:spLocks noChangeShapeType="1"/>
              </p:cNvSpPr>
              <p:nvPr/>
            </p:nvSpPr>
            <p:spPr bwMode="auto">
              <a:xfrm>
                <a:off x="4604" y="2107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4" name="Line 19"/>
              <p:cNvSpPr>
                <a:spLocks noChangeShapeType="1"/>
              </p:cNvSpPr>
              <p:nvPr/>
            </p:nvSpPr>
            <p:spPr bwMode="auto">
              <a:xfrm>
                <a:off x="4412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5" name="Line 20"/>
              <p:cNvSpPr>
                <a:spLocks noChangeShapeType="1"/>
              </p:cNvSpPr>
              <p:nvPr/>
            </p:nvSpPr>
            <p:spPr bwMode="auto">
              <a:xfrm>
                <a:off x="4728" y="20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6" name="Line 21"/>
              <p:cNvSpPr>
                <a:spLocks noChangeShapeType="1"/>
              </p:cNvSpPr>
              <p:nvPr/>
            </p:nvSpPr>
            <p:spPr bwMode="auto">
              <a:xfrm>
                <a:off x="4694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7" name="Line 22"/>
              <p:cNvSpPr>
                <a:spLocks noChangeShapeType="1"/>
              </p:cNvSpPr>
              <p:nvPr/>
            </p:nvSpPr>
            <p:spPr bwMode="auto">
              <a:xfrm>
                <a:off x="4716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8" name="Line 23"/>
              <p:cNvSpPr>
                <a:spLocks noChangeShapeType="1"/>
              </p:cNvSpPr>
              <p:nvPr/>
            </p:nvSpPr>
            <p:spPr bwMode="auto">
              <a:xfrm>
                <a:off x="4466" y="2235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9" name="Line 24"/>
              <p:cNvSpPr>
                <a:spLocks noChangeShapeType="1"/>
              </p:cNvSpPr>
              <p:nvPr/>
            </p:nvSpPr>
            <p:spPr bwMode="auto">
              <a:xfrm>
                <a:off x="4740" y="2231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0" name="Rectangle 25"/>
              <p:cNvSpPr>
                <a:spLocks noChangeArrowheads="1"/>
              </p:cNvSpPr>
              <p:nvPr/>
            </p:nvSpPr>
            <p:spPr bwMode="auto">
              <a:xfrm>
                <a:off x="4830" y="1434"/>
                <a:ext cx="46" cy="22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71" name="Line 26"/>
              <p:cNvSpPr>
                <a:spLocks noChangeShapeType="1"/>
              </p:cNvSpPr>
              <p:nvPr/>
            </p:nvSpPr>
            <p:spPr bwMode="auto">
              <a:xfrm flipV="1">
                <a:off x="4852" y="1153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2" name="Text Box 29"/>
              <p:cNvSpPr txBox="1">
                <a:spLocks noChangeArrowheads="1"/>
              </p:cNvSpPr>
              <p:nvPr/>
            </p:nvSpPr>
            <p:spPr bwMode="auto">
              <a:xfrm>
                <a:off x="4967" y="1071"/>
                <a:ext cx="417" cy="2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/>
                  <a:t>Vapor</a:t>
                </a:r>
              </a:p>
            </p:txBody>
          </p:sp>
          <p:sp>
            <p:nvSpPr>
              <p:cNvPr id="37973" name="Line 34"/>
              <p:cNvSpPr>
                <a:spLocks noChangeShapeType="1"/>
              </p:cNvSpPr>
              <p:nvPr/>
            </p:nvSpPr>
            <p:spPr bwMode="auto">
              <a:xfrm flipV="1">
                <a:off x="4558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4" name="Line 35"/>
              <p:cNvSpPr>
                <a:spLocks noChangeShapeType="1"/>
              </p:cNvSpPr>
              <p:nvPr/>
            </p:nvSpPr>
            <p:spPr bwMode="auto">
              <a:xfrm flipV="1">
                <a:off x="4830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5" name="Line 36"/>
              <p:cNvSpPr>
                <a:spLocks noChangeShapeType="1"/>
              </p:cNvSpPr>
              <p:nvPr/>
            </p:nvSpPr>
            <p:spPr bwMode="auto">
              <a:xfrm flipV="1">
                <a:off x="4558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6" name="Line 37"/>
              <p:cNvSpPr>
                <a:spLocks noChangeShapeType="1"/>
              </p:cNvSpPr>
              <p:nvPr/>
            </p:nvSpPr>
            <p:spPr bwMode="auto">
              <a:xfrm flipV="1">
                <a:off x="464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7" name="Line 38"/>
              <p:cNvSpPr>
                <a:spLocks noChangeShapeType="1"/>
              </p:cNvSpPr>
              <p:nvPr/>
            </p:nvSpPr>
            <p:spPr bwMode="auto">
              <a:xfrm flipH="1" flipV="1">
                <a:off x="4604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8" name="Line 39"/>
              <p:cNvSpPr>
                <a:spLocks noChangeShapeType="1"/>
              </p:cNvSpPr>
              <p:nvPr/>
            </p:nvSpPr>
            <p:spPr bwMode="auto">
              <a:xfrm flipV="1">
                <a:off x="473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9" name="Line 40"/>
              <p:cNvSpPr>
                <a:spLocks noChangeShapeType="1"/>
              </p:cNvSpPr>
              <p:nvPr/>
            </p:nvSpPr>
            <p:spPr bwMode="auto">
              <a:xfrm>
                <a:off x="4694" y="2115"/>
                <a:ext cx="46" cy="4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80" name="Line 41"/>
              <p:cNvSpPr>
                <a:spLocks noChangeShapeType="1"/>
              </p:cNvSpPr>
              <p:nvPr/>
            </p:nvSpPr>
            <p:spPr bwMode="auto">
              <a:xfrm flipH="1" flipV="1">
                <a:off x="4785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81" name="Oval 42"/>
              <p:cNvSpPr>
                <a:spLocks noChangeAspect="1" noChangeArrowheads="1"/>
              </p:cNvSpPr>
              <p:nvPr/>
            </p:nvSpPr>
            <p:spPr bwMode="auto">
              <a:xfrm>
                <a:off x="4422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2" name="Oval 43"/>
              <p:cNvSpPr>
                <a:spLocks noChangeAspect="1" noChangeArrowheads="1"/>
              </p:cNvSpPr>
              <p:nvPr/>
            </p:nvSpPr>
            <p:spPr bwMode="auto">
              <a:xfrm>
                <a:off x="4513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3" name="Oval 44"/>
              <p:cNvSpPr>
                <a:spLocks noChangeAspect="1" noChangeArrowheads="1"/>
              </p:cNvSpPr>
              <p:nvPr/>
            </p:nvSpPr>
            <p:spPr bwMode="auto">
              <a:xfrm>
                <a:off x="4603" y="1751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4" name="Oval 45"/>
              <p:cNvSpPr>
                <a:spLocks noChangeAspect="1" noChangeArrowheads="1"/>
              </p:cNvSpPr>
              <p:nvPr/>
            </p:nvSpPr>
            <p:spPr bwMode="auto">
              <a:xfrm>
                <a:off x="4558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5" name="Oval 46"/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6" name="Oval 47"/>
              <p:cNvSpPr>
                <a:spLocks noChangeAspect="1" noChangeArrowheads="1"/>
              </p:cNvSpPr>
              <p:nvPr/>
            </p:nvSpPr>
            <p:spPr bwMode="auto">
              <a:xfrm>
                <a:off x="4649" y="1933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7" name="Oval 48"/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8" name="Oval 49"/>
              <p:cNvSpPr>
                <a:spLocks noChangeAspect="1" noChangeArrowheads="1"/>
              </p:cNvSpPr>
              <p:nvPr/>
            </p:nvSpPr>
            <p:spPr bwMode="auto">
              <a:xfrm>
                <a:off x="4694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9" name="Oval 50"/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0" name="Oval 51"/>
              <p:cNvSpPr>
                <a:spLocks noChangeAspect="1" noChangeArrowheads="1"/>
              </p:cNvSpPr>
              <p:nvPr/>
            </p:nvSpPr>
            <p:spPr bwMode="auto">
              <a:xfrm>
                <a:off x="474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1" name="Oval 52"/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2" name="Oval 53"/>
              <p:cNvSpPr>
                <a:spLocks noChangeAspect="1" noChangeArrowheads="1"/>
              </p:cNvSpPr>
              <p:nvPr/>
            </p:nvSpPr>
            <p:spPr bwMode="auto">
              <a:xfrm>
                <a:off x="4694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3" name="Oval 54"/>
              <p:cNvSpPr>
                <a:spLocks noChangeAspect="1" noChangeArrowheads="1"/>
              </p:cNvSpPr>
              <p:nvPr/>
            </p:nvSpPr>
            <p:spPr bwMode="auto">
              <a:xfrm>
                <a:off x="4694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4" name="Oval 55"/>
              <p:cNvSpPr>
                <a:spLocks noChangeAspect="1" noChangeArrowheads="1"/>
              </p:cNvSpPr>
              <p:nvPr/>
            </p:nvSpPr>
            <p:spPr bwMode="auto">
              <a:xfrm>
                <a:off x="4649" y="202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5" name="Oval 56"/>
              <p:cNvSpPr>
                <a:spLocks noChangeAspect="1" noChangeArrowheads="1"/>
              </p:cNvSpPr>
              <p:nvPr/>
            </p:nvSpPr>
            <p:spPr bwMode="auto">
              <a:xfrm>
                <a:off x="483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6" name="Oval 57"/>
              <p:cNvSpPr>
                <a:spLocks noChangeAspect="1" noChangeArrowheads="1"/>
              </p:cNvSpPr>
              <p:nvPr/>
            </p:nvSpPr>
            <p:spPr bwMode="auto">
              <a:xfrm>
                <a:off x="4830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7" name="Oval 58"/>
              <p:cNvSpPr>
                <a:spLocks noChangeAspect="1" noChangeArrowheads="1"/>
              </p:cNvSpPr>
              <p:nvPr/>
            </p:nvSpPr>
            <p:spPr bwMode="auto">
              <a:xfrm>
                <a:off x="4830" y="161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8" name="Oval 59"/>
              <p:cNvSpPr>
                <a:spLocks noChangeAspect="1" noChangeArrowheads="1"/>
              </p:cNvSpPr>
              <p:nvPr/>
            </p:nvSpPr>
            <p:spPr bwMode="auto">
              <a:xfrm>
                <a:off x="4858" y="1525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9" name="Oval 60"/>
              <p:cNvSpPr>
                <a:spLocks noChangeAspect="1" noChangeArrowheads="1"/>
              </p:cNvSpPr>
              <p:nvPr/>
            </p:nvSpPr>
            <p:spPr bwMode="auto">
              <a:xfrm>
                <a:off x="4876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0" name="Oval 61"/>
              <p:cNvSpPr>
                <a:spLocks noChangeAspect="1" noChangeArrowheads="1"/>
              </p:cNvSpPr>
              <p:nvPr/>
            </p:nvSpPr>
            <p:spPr bwMode="auto">
              <a:xfrm>
                <a:off x="4785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1" name="Oval 62"/>
              <p:cNvSpPr>
                <a:spLocks noChangeAspect="1" noChangeArrowheads="1"/>
              </p:cNvSpPr>
              <p:nvPr/>
            </p:nvSpPr>
            <p:spPr bwMode="auto">
              <a:xfrm>
                <a:off x="4830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2" name="Oval 63"/>
              <p:cNvSpPr>
                <a:spLocks noChangeAspect="1" noChangeArrowheads="1"/>
              </p:cNvSpPr>
              <p:nvPr/>
            </p:nvSpPr>
            <p:spPr bwMode="auto">
              <a:xfrm>
                <a:off x="4830" y="1480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3" name="Oval 64"/>
              <p:cNvSpPr>
                <a:spLocks noChangeAspect="1" noChangeArrowheads="1"/>
              </p:cNvSpPr>
              <p:nvPr/>
            </p:nvSpPr>
            <p:spPr bwMode="auto">
              <a:xfrm>
                <a:off x="4876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4" name="Oval 65"/>
              <p:cNvSpPr>
                <a:spLocks noChangeAspect="1" noChangeArrowheads="1"/>
              </p:cNvSpPr>
              <p:nvPr/>
            </p:nvSpPr>
            <p:spPr bwMode="auto">
              <a:xfrm>
                <a:off x="4876" y="134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37955" name="Object 71"/>
            <p:cNvGraphicFramePr>
              <a:graphicFrameLocks noChangeAspect="1"/>
            </p:cNvGraphicFramePr>
            <p:nvPr/>
          </p:nvGraphicFramePr>
          <p:xfrm>
            <a:off x="5329" y="754"/>
            <a:ext cx="172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5028" imgH="279279" progId="Equation.3">
                    <p:embed/>
                  </p:oleObj>
                </mc:Choice>
                <mc:Fallback>
                  <p:oleObj name="Equation" r:id="rId4" imgW="165028" imgH="279279" progId="Equation.3">
                    <p:embed/>
                    <p:pic>
                      <p:nvPicPr>
                        <p:cNvPr id="37955" name="Object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9" y="754"/>
                          <a:ext cx="172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7894" name="Object 73"/>
          <p:cNvGraphicFramePr>
            <a:graphicFrameLocks noChangeAspect="1"/>
          </p:cNvGraphicFramePr>
          <p:nvPr/>
        </p:nvGraphicFramePr>
        <p:xfrm>
          <a:off x="5001540" y="5085184"/>
          <a:ext cx="17224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18671" imgH="304668" progId="Equation.3">
                  <p:embed/>
                </p:oleObj>
              </mc:Choice>
              <mc:Fallback>
                <p:oleObj name="Equation" r:id="rId6" imgW="1218671" imgH="304668" progId="Equation.3">
                  <p:embed/>
                  <p:pic>
                    <p:nvPicPr>
                      <p:cNvPr id="37894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1540" y="5085184"/>
                        <a:ext cx="1722437" cy="431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>
                            <a:shade val="50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7895" name="Object 74"/>
              <p:cNvSpPr txBox="1"/>
              <p:nvPr/>
            </p:nvSpPr>
            <p:spPr bwMode="auto">
              <a:xfrm>
                <a:off x="2366378" y="2063881"/>
                <a:ext cx="1356682" cy="431800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lim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𝐿𝑣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7895" name="Object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66378" y="2063881"/>
                <a:ext cx="1356682" cy="4318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896" name="Group 109"/>
          <p:cNvGrpSpPr>
            <a:grpSpLocks/>
          </p:cNvGrpSpPr>
          <p:nvPr/>
        </p:nvGrpSpPr>
        <p:grpSpPr bwMode="auto">
          <a:xfrm>
            <a:off x="3143673" y="5301209"/>
            <a:ext cx="5146675" cy="966787"/>
            <a:chOff x="2545" y="2976"/>
            <a:chExt cx="3242" cy="609"/>
          </a:xfrm>
        </p:grpSpPr>
        <p:grpSp>
          <p:nvGrpSpPr>
            <p:cNvPr id="37925" name="Group 78"/>
            <p:cNvGrpSpPr>
              <a:grpSpLocks/>
            </p:cNvGrpSpPr>
            <p:nvPr/>
          </p:nvGrpSpPr>
          <p:grpSpPr bwMode="auto">
            <a:xfrm>
              <a:off x="2817" y="3179"/>
              <a:ext cx="2721" cy="201"/>
              <a:chOff x="1020" y="618"/>
              <a:chExt cx="3084" cy="382"/>
            </a:xfrm>
          </p:grpSpPr>
          <p:grpSp>
            <p:nvGrpSpPr>
              <p:cNvPr id="37932" name="Group 79"/>
              <p:cNvGrpSpPr>
                <a:grpSpLocks/>
              </p:cNvGrpSpPr>
              <p:nvPr/>
            </p:nvGrpSpPr>
            <p:grpSpPr bwMode="auto">
              <a:xfrm>
                <a:off x="1020" y="799"/>
                <a:ext cx="3084" cy="201"/>
                <a:chOff x="975" y="799"/>
                <a:chExt cx="3084" cy="201"/>
              </a:xfrm>
            </p:grpSpPr>
            <p:sp>
              <p:nvSpPr>
                <p:cNvPr id="37950" name="Line 80"/>
                <p:cNvSpPr>
                  <a:spLocks noChangeShapeType="1"/>
                </p:cNvSpPr>
                <p:nvPr/>
              </p:nvSpPr>
              <p:spPr bwMode="auto">
                <a:xfrm>
                  <a:off x="975" y="799"/>
                  <a:ext cx="30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951" name="Line 81"/>
                <p:cNvSpPr>
                  <a:spLocks noChangeShapeType="1"/>
                </p:cNvSpPr>
                <p:nvPr/>
              </p:nvSpPr>
              <p:spPr bwMode="auto">
                <a:xfrm>
                  <a:off x="975" y="1000"/>
                  <a:ext cx="30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952" name="Rectangle 82"/>
                <p:cNvSpPr>
                  <a:spLocks noChangeArrowheads="1"/>
                </p:cNvSpPr>
                <p:nvPr/>
              </p:nvSpPr>
              <p:spPr bwMode="auto">
                <a:xfrm>
                  <a:off x="975" y="809"/>
                  <a:ext cx="3084" cy="18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7933" name="Line 83"/>
              <p:cNvSpPr>
                <a:spLocks noChangeShapeType="1"/>
              </p:cNvSpPr>
              <p:nvPr/>
            </p:nvSpPr>
            <p:spPr bwMode="auto">
              <a:xfrm>
                <a:off x="1292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4" name="Line 84"/>
              <p:cNvSpPr>
                <a:spLocks noChangeShapeType="1"/>
              </p:cNvSpPr>
              <p:nvPr/>
            </p:nvSpPr>
            <p:spPr bwMode="auto">
              <a:xfrm>
                <a:off x="1474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5" name="Line 85"/>
              <p:cNvSpPr>
                <a:spLocks noChangeShapeType="1"/>
              </p:cNvSpPr>
              <p:nvPr/>
            </p:nvSpPr>
            <p:spPr bwMode="auto">
              <a:xfrm>
                <a:off x="1655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6" name="Line 86"/>
              <p:cNvSpPr>
                <a:spLocks noChangeShapeType="1"/>
              </p:cNvSpPr>
              <p:nvPr/>
            </p:nvSpPr>
            <p:spPr bwMode="auto">
              <a:xfrm>
                <a:off x="1837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7" name="Line 87"/>
              <p:cNvSpPr>
                <a:spLocks noChangeShapeType="1"/>
              </p:cNvSpPr>
              <p:nvPr/>
            </p:nvSpPr>
            <p:spPr bwMode="auto">
              <a:xfrm>
                <a:off x="2017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8" name="Line 88"/>
              <p:cNvSpPr>
                <a:spLocks noChangeShapeType="1"/>
              </p:cNvSpPr>
              <p:nvPr/>
            </p:nvSpPr>
            <p:spPr bwMode="auto">
              <a:xfrm>
                <a:off x="2199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9" name="Line 89"/>
              <p:cNvSpPr>
                <a:spLocks noChangeShapeType="1"/>
              </p:cNvSpPr>
              <p:nvPr/>
            </p:nvSpPr>
            <p:spPr bwMode="auto">
              <a:xfrm>
                <a:off x="2380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0" name="Line 90"/>
              <p:cNvSpPr>
                <a:spLocks noChangeShapeType="1"/>
              </p:cNvSpPr>
              <p:nvPr/>
            </p:nvSpPr>
            <p:spPr bwMode="auto">
              <a:xfrm>
                <a:off x="2562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1" name="Line 91"/>
              <p:cNvSpPr>
                <a:spLocks noChangeShapeType="1"/>
              </p:cNvSpPr>
              <p:nvPr/>
            </p:nvSpPr>
            <p:spPr bwMode="auto">
              <a:xfrm>
                <a:off x="2743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2" name="Line 92"/>
              <p:cNvSpPr>
                <a:spLocks noChangeShapeType="1"/>
              </p:cNvSpPr>
              <p:nvPr/>
            </p:nvSpPr>
            <p:spPr bwMode="auto">
              <a:xfrm>
                <a:off x="2925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3" name="Line 93"/>
              <p:cNvSpPr>
                <a:spLocks noChangeShapeType="1"/>
              </p:cNvSpPr>
              <p:nvPr/>
            </p:nvSpPr>
            <p:spPr bwMode="auto">
              <a:xfrm>
                <a:off x="3106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4" name="Line 94"/>
              <p:cNvSpPr>
                <a:spLocks noChangeShapeType="1"/>
              </p:cNvSpPr>
              <p:nvPr/>
            </p:nvSpPr>
            <p:spPr bwMode="auto">
              <a:xfrm>
                <a:off x="3288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5" name="Line 95"/>
              <p:cNvSpPr>
                <a:spLocks noChangeShapeType="1"/>
              </p:cNvSpPr>
              <p:nvPr/>
            </p:nvSpPr>
            <p:spPr bwMode="auto">
              <a:xfrm>
                <a:off x="3468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6" name="Line 96"/>
              <p:cNvSpPr>
                <a:spLocks noChangeShapeType="1"/>
              </p:cNvSpPr>
              <p:nvPr/>
            </p:nvSpPr>
            <p:spPr bwMode="auto">
              <a:xfrm>
                <a:off x="3650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7" name="Line 97"/>
              <p:cNvSpPr>
                <a:spLocks noChangeShapeType="1"/>
              </p:cNvSpPr>
              <p:nvPr/>
            </p:nvSpPr>
            <p:spPr bwMode="auto">
              <a:xfrm>
                <a:off x="3831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8" name="Line 98"/>
              <p:cNvSpPr>
                <a:spLocks noChangeShapeType="1"/>
              </p:cNvSpPr>
              <p:nvPr/>
            </p:nvSpPr>
            <p:spPr bwMode="auto">
              <a:xfrm>
                <a:off x="4013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9" name="Line 99"/>
              <p:cNvSpPr>
                <a:spLocks noChangeShapeType="1"/>
              </p:cNvSpPr>
              <p:nvPr/>
            </p:nvSpPr>
            <p:spPr bwMode="auto">
              <a:xfrm>
                <a:off x="1111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7926" name="Text Box 103"/>
            <p:cNvSpPr txBox="1">
              <a:spLocks noChangeArrowheads="1"/>
            </p:cNvSpPr>
            <p:nvPr/>
          </p:nvSpPr>
          <p:spPr bwMode="auto">
            <a:xfrm>
              <a:off x="3978" y="3354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i="1"/>
            </a:p>
          </p:txBody>
        </p:sp>
        <p:sp>
          <p:nvSpPr>
            <p:cNvPr id="37927" name="Line 104"/>
            <p:cNvSpPr>
              <a:spLocks noChangeShapeType="1"/>
            </p:cNvSpPr>
            <p:nvPr/>
          </p:nvSpPr>
          <p:spPr bwMode="auto">
            <a:xfrm>
              <a:off x="3978" y="3328"/>
              <a:ext cx="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928" name="Text Box 105"/>
            <p:cNvSpPr txBox="1">
              <a:spLocks noChangeArrowheads="1"/>
            </p:cNvSpPr>
            <p:nvPr/>
          </p:nvSpPr>
          <p:spPr bwMode="auto">
            <a:xfrm>
              <a:off x="4378" y="3274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i="1"/>
                <a:t>U</a:t>
              </a:r>
            </a:p>
          </p:txBody>
        </p:sp>
        <p:graphicFrame>
          <p:nvGraphicFramePr>
            <p:cNvPr id="37929" name="Object 106"/>
            <p:cNvGraphicFramePr>
              <a:graphicFrameLocks noChangeAspect="1"/>
            </p:cNvGraphicFramePr>
            <p:nvPr/>
          </p:nvGraphicFramePr>
          <p:xfrm>
            <a:off x="3089" y="2976"/>
            <a:ext cx="88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39639" imgH="380835" progId="Equation.3">
                    <p:embed/>
                  </p:oleObj>
                </mc:Choice>
                <mc:Fallback>
                  <p:oleObj name="Equation" r:id="rId10" imgW="139639" imgH="380835" progId="Equation.3">
                    <p:embed/>
                    <p:pic>
                      <p:nvPicPr>
                        <p:cNvPr id="37929" name="Object 10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9" y="2976"/>
                          <a:ext cx="88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30" name="Text Box 107"/>
            <p:cNvSpPr txBox="1">
              <a:spLocks noChangeArrowheads="1"/>
            </p:cNvSpPr>
            <p:nvPr/>
          </p:nvSpPr>
          <p:spPr bwMode="auto">
            <a:xfrm>
              <a:off x="2545" y="3203"/>
              <a:ext cx="27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i="1" dirty="0"/>
                <a:t>T</a:t>
              </a:r>
              <a:r>
                <a:rPr lang="en-GB" i="1" baseline="-25000" dirty="0"/>
                <a:t>in</a:t>
              </a:r>
            </a:p>
          </p:txBody>
        </p:sp>
        <p:sp>
          <p:nvSpPr>
            <p:cNvPr id="37931" name="Text Box 108"/>
            <p:cNvSpPr txBox="1">
              <a:spLocks noChangeArrowheads="1"/>
            </p:cNvSpPr>
            <p:nvPr/>
          </p:nvSpPr>
          <p:spPr bwMode="auto">
            <a:xfrm>
              <a:off x="5450" y="3158"/>
              <a:ext cx="33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i="1"/>
                <a:t>T</a:t>
              </a:r>
              <a:r>
                <a:rPr lang="en-GB" i="1" baseline="-25000"/>
                <a:t>out</a:t>
              </a:r>
            </a:p>
          </p:txBody>
        </p:sp>
      </p:grpSp>
      <p:sp>
        <p:nvSpPr>
          <p:cNvPr id="37897" name="Rectangle 205"/>
          <p:cNvSpPr>
            <a:spLocks noChangeArrowheads="1"/>
          </p:cNvSpPr>
          <p:nvPr/>
        </p:nvSpPr>
        <p:spPr bwMode="auto">
          <a:xfrm>
            <a:off x="-973138" y="3101976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37889" name="Group 321"/>
          <p:cNvGraphicFramePr>
            <a:graphicFrameLocks noGrp="1"/>
          </p:cNvGraphicFramePr>
          <p:nvPr/>
        </p:nvGraphicFramePr>
        <p:xfrm>
          <a:off x="6559467" y="1179803"/>
          <a:ext cx="4852603" cy="1193404"/>
        </p:xfrm>
        <a:graphic>
          <a:graphicData uri="http://schemas.openxmlformats.org/drawingml/2006/table">
            <a:tbl>
              <a:tblPr/>
              <a:tblGrid>
                <a:gridCol w="985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4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8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1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2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3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Cryogen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Latent Heat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(at 1tm) [kJ/kg]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[mg/s]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[l/h]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(liquid)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[l/min]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(gas NTP)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Helium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21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48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1.38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16.4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Nitrogen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199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0.02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0.24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7924" name="Text Box 320"/>
          <p:cNvSpPr txBox="1">
            <a:spLocks noChangeArrowheads="1"/>
          </p:cNvSpPr>
          <p:nvPr/>
        </p:nvSpPr>
        <p:spPr bwMode="auto">
          <a:xfrm>
            <a:off x="8778125" y="867489"/>
            <a:ext cx="28275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Vaporisation under 1 W heat load</a:t>
            </a:r>
          </a:p>
        </p:txBody>
      </p:sp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373181" y="3717146"/>
            <a:ext cx="7671848" cy="1852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sz="1800" kern="0" dirty="0">
                <a:solidFill>
                  <a:srgbClr val="0066CC"/>
                </a:solidFill>
              </a:rPr>
              <a:t>Forced internal (tube) convection</a:t>
            </a:r>
            <a:r>
              <a:rPr lang="en-GB" sz="1800" kern="0" dirty="0"/>
              <a:t> of single-phase fluid: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Non-isothermal cooling: enthalpy change of fluid (c</a:t>
            </a:r>
            <a:r>
              <a:rPr lang="en-GB" sz="1600" kern="0" baseline="-25000" dirty="0"/>
              <a:t>p</a:t>
            </a:r>
            <a:r>
              <a:rPr lang="en-GB" sz="1600" kern="0" dirty="0"/>
              <a:t> assumed constant)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Depends on t</a:t>
            </a:r>
            <a:r>
              <a:rPr lang="en-GB" sz="1600" i="1" kern="0" dirty="0"/>
              <a:t>hermo-hydraulics</a:t>
            </a:r>
            <a:r>
              <a:rPr lang="en-GB" sz="1600" kern="0" dirty="0"/>
              <a:t> of the flow (see next slide)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Used in cooling of thermal shields (supercritical He)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956" y="6467505"/>
            <a:ext cx="570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66FF"/>
                </a:solidFill>
              </a:rPr>
              <a:t>For more cooling mechanisms see dedicated lectures</a:t>
            </a:r>
          </a:p>
        </p:txBody>
      </p:sp>
    </p:spTree>
    <p:extLst>
      <p:ext uri="{BB962C8B-B14F-4D97-AF65-F5344CB8AC3E}">
        <p14:creationId xmlns:p14="http://schemas.microsoft.com/office/powerpoint/2010/main" val="2897259149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596806"/>
          </a:xfrm>
        </p:spPr>
        <p:txBody>
          <a:bodyPr>
            <a:normAutofit/>
          </a:bodyPr>
          <a:lstStyle/>
          <a:p>
            <a:r>
              <a:rPr lang="en-US" sz="2800" dirty="0"/>
              <a:t>Helium as a coolant for SC devices</a:t>
            </a:r>
            <a:endParaRPr lang="en-GB" sz="2800" dirty="0"/>
          </a:p>
        </p:txBody>
      </p:sp>
      <p:graphicFrame>
        <p:nvGraphicFramePr>
          <p:cNvPr id="18" name="Group 3"/>
          <p:cNvGraphicFramePr>
            <a:graphicFrameLocks noGrp="1"/>
          </p:cNvGraphicFramePr>
          <p:nvPr>
            <p:ph idx="1"/>
          </p:nvPr>
        </p:nvGraphicFramePr>
        <p:xfrm>
          <a:off x="7440930" y="136526"/>
          <a:ext cx="3960440" cy="2527715"/>
        </p:xfrm>
        <a:graphic>
          <a:graphicData uri="http://schemas.openxmlformats.org/drawingml/2006/table">
            <a:tbl>
              <a:tblPr/>
              <a:tblGrid>
                <a:gridCol w="2281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3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44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Units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r>
                        <a:rPr kumimoji="0" lang="en-GB" sz="10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Boiling T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4.2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77.3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Critical temperature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5.2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126.1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78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Critical pressure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r>
                        <a:rPr kumimoji="0" lang="en-GB" sz="1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Pa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2.23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33.1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Latent Heat of evaporation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kJ/kg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Enthalpy between T boiling and 300K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kJ/kg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1550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Liquid density (boiling 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 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kg/m3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125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810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Saturated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vapor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density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kg/m3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4.5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 density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273.15K)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kg/m3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0.18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1.25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Liquid viscosity (at boiling T) 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μPa.s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66414807-D878-44DC-9D24-C562C9804BA5}"/>
              </a:ext>
            </a:extLst>
          </p:cNvPr>
          <p:cNvGrpSpPr/>
          <p:nvPr/>
        </p:nvGrpSpPr>
        <p:grpSpPr>
          <a:xfrm>
            <a:off x="28102" y="5471128"/>
            <a:ext cx="4559664" cy="1082109"/>
            <a:chOff x="28102" y="5471128"/>
            <a:chExt cx="4559664" cy="1082109"/>
          </a:xfrm>
        </p:grpSpPr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313203" y="5471128"/>
              <a:ext cx="4274563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fr-CH" sz="1200" dirty="0" err="1"/>
                <a:t>Pressuri</a:t>
              </a:r>
              <a:r>
                <a:rPr lang="en-US" sz="1200" dirty="0"/>
                <a:t>zed He II, Magnets: LHC, Tore Supra</a:t>
              </a:r>
            </a:p>
            <a:p>
              <a:r>
                <a:rPr lang="en-US" sz="1200" dirty="0"/>
                <a:t>Pressurized He I, Magnets, HERA, </a:t>
              </a:r>
              <a:r>
                <a:rPr lang="en-US" sz="1200" dirty="0" err="1"/>
                <a:t>Tevatron</a:t>
              </a:r>
              <a:endParaRPr lang="en-US" sz="1200" dirty="0"/>
            </a:p>
            <a:p>
              <a:r>
                <a:rPr lang="en-US" sz="1200" dirty="0"/>
                <a:t>Saturated He II, SRF: CEBAF, TTF, SNS, EXFEL, ESS, ILC</a:t>
              </a:r>
            </a:p>
            <a:p>
              <a:r>
                <a:rPr lang="en-US" sz="1200" dirty="0"/>
                <a:t>Pool boiling He I, SRF: HERA, LEP, KEKB</a:t>
              </a:r>
            </a:p>
            <a:p>
              <a:r>
                <a:rPr lang="en-US" sz="1200" dirty="0"/>
                <a:t>Supercritical helium: cooling of thermal shielding  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77599" y="5526352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84522" y="5716096"/>
              <a:ext cx="144016" cy="14401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89624" y="5900675"/>
              <a:ext cx="144016" cy="144016"/>
            </a:xfrm>
            <a:prstGeom prst="ellipse">
              <a:avLst/>
            </a:prstGeom>
            <a:pattFill prst="dkDnDiag">
              <a:fgClr>
                <a:srgbClr val="FF0000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98306" y="6090419"/>
              <a:ext cx="144016" cy="144016"/>
            </a:xfrm>
            <a:prstGeom prst="ellipse">
              <a:avLst/>
            </a:prstGeom>
            <a:solidFill>
              <a:srgbClr val="0066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28102" y="6265205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10393258" y="1216648"/>
            <a:ext cx="936104" cy="504056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D216A76-6044-4A1D-81BF-2D86B7527634}"/>
              </a:ext>
            </a:extLst>
          </p:cNvPr>
          <p:cNvGrpSpPr/>
          <p:nvPr/>
        </p:nvGrpSpPr>
        <p:grpSpPr>
          <a:xfrm>
            <a:off x="317227" y="723666"/>
            <a:ext cx="6689460" cy="4329070"/>
            <a:chOff x="598580" y="733332"/>
            <a:chExt cx="6689460" cy="4329070"/>
          </a:xfrm>
        </p:grpSpPr>
        <p:pic>
          <p:nvPicPr>
            <p:cNvPr id="113676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580" y="733332"/>
              <a:ext cx="6689460" cy="4329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1E3DA6C-3701-43C7-BBCA-03F5881D943C}"/>
                </a:ext>
              </a:extLst>
            </p:cNvPr>
            <p:cNvGrpSpPr/>
            <p:nvPr/>
          </p:nvGrpSpPr>
          <p:grpSpPr>
            <a:xfrm>
              <a:off x="1493237" y="2203894"/>
              <a:ext cx="5457193" cy="2587785"/>
              <a:chOff x="1493237" y="2203894"/>
              <a:chExt cx="5457193" cy="2587785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126E589-C177-4883-BB90-832DB84728A5}"/>
                  </a:ext>
                </a:extLst>
              </p:cNvPr>
              <p:cNvSpPr txBox="1"/>
              <p:nvPr/>
            </p:nvSpPr>
            <p:spPr>
              <a:xfrm>
                <a:off x="3400265" y="3645627"/>
                <a:ext cx="17251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(2.17 K, 49.7 mbar</a:t>
                </a:r>
                <a:r>
                  <a:rPr lang="fr-FR" sz="1400" dirty="0"/>
                  <a:t>)</a:t>
                </a:r>
                <a:endParaRPr lang="en-US" sz="1400" dirty="0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9BF51F0-7307-4218-A3A8-B362EC3B4B80}"/>
                  </a:ext>
                </a:extLst>
              </p:cNvPr>
              <p:cNvSpPr/>
              <p:nvPr/>
            </p:nvSpPr>
            <p:spPr>
              <a:xfrm>
                <a:off x="3348864" y="3776704"/>
                <a:ext cx="36000" cy="36000"/>
              </a:xfrm>
              <a:prstGeom prst="ellipse">
                <a:avLst/>
              </a:prstGeom>
              <a:solidFill>
                <a:srgbClr val="006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4080C36-A448-4652-AB3C-AE6EF8ECD672}"/>
                  </a:ext>
                </a:extLst>
              </p:cNvPr>
              <p:cNvSpPr txBox="1"/>
              <p:nvPr/>
            </p:nvSpPr>
            <p:spPr>
              <a:xfrm>
                <a:off x="5473744" y="2203894"/>
                <a:ext cx="14766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(5.2 K, 2.27 bar</a:t>
                </a:r>
                <a:r>
                  <a:rPr lang="fr-FR" sz="1400" dirty="0"/>
                  <a:t>)</a:t>
                </a:r>
                <a:endParaRPr lang="en-US" sz="1400" dirty="0"/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F122AB9C-676A-41A5-800E-964EB886E3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5204" y="2692866"/>
                <a:ext cx="0" cy="16861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A22C8A6-37D3-4A66-B3DD-75A7CAE2675B}"/>
                  </a:ext>
                </a:extLst>
              </p:cNvPr>
              <p:cNvSpPr/>
              <p:nvPr/>
            </p:nvSpPr>
            <p:spPr>
              <a:xfrm>
                <a:off x="3013043" y="4073376"/>
                <a:ext cx="36000" cy="36000"/>
              </a:xfrm>
              <a:prstGeom prst="ellipse">
                <a:avLst/>
              </a:prstGeom>
              <a:solidFill>
                <a:srgbClr val="006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D379F9B-A5FC-4A46-B04E-1B9B652CF9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93237" y="4077748"/>
                <a:ext cx="151980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7738129-5342-45A2-8CF6-E0F82C92D728}"/>
                  </a:ext>
                </a:extLst>
              </p:cNvPr>
              <p:cNvSpPr txBox="1"/>
              <p:nvPr/>
            </p:nvSpPr>
            <p:spPr>
              <a:xfrm>
                <a:off x="1874867" y="4482949"/>
                <a:ext cx="14766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(1.8 K, 16 mbar</a:t>
                </a:r>
                <a:r>
                  <a:rPr lang="fr-FR" sz="1400" dirty="0"/>
                  <a:t>)</a:t>
                </a:r>
                <a:endParaRPr lang="en-US" sz="14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648F387-8299-40F8-95FC-082733163D02}"/>
                  </a:ext>
                </a:extLst>
              </p:cNvPr>
              <p:cNvSpPr txBox="1"/>
              <p:nvPr/>
            </p:nvSpPr>
            <p:spPr>
              <a:xfrm>
                <a:off x="3204967" y="4483902"/>
                <a:ext cx="13276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(2 K, 30 mbar</a:t>
                </a:r>
                <a:r>
                  <a:rPr lang="fr-FR" sz="1400" dirty="0"/>
                  <a:t>)</a:t>
                </a:r>
                <a:endParaRPr lang="en-US" sz="1400" dirty="0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26E894B2-6B86-4950-ACE9-AFF6891E34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60026" y="4211273"/>
                <a:ext cx="131194" cy="33685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C0EA3C54-C8BC-477B-AD98-7133B34A81B6}"/>
                  </a:ext>
                </a:extLst>
              </p:cNvPr>
              <p:cNvCxnSpPr>
                <a:cxnSpLocks/>
                <a:stCxn id="27" idx="0"/>
              </p:cNvCxnSpPr>
              <p:nvPr/>
            </p:nvCxnSpPr>
            <p:spPr>
              <a:xfrm flipH="1" flipV="1">
                <a:off x="3216616" y="4038778"/>
                <a:ext cx="652155" cy="4451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08A412C-0EC9-4009-A6DC-91A70CDFB6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2850" y="2736209"/>
                <a:ext cx="0" cy="16861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4F8005D-B858-46F1-8253-41FDBD20B968}"/>
                  </a:ext>
                </a:extLst>
              </p:cNvPr>
              <p:cNvSpPr txBox="1"/>
              <p:nvPr/>
            </p:nvSpPr>
            <p:spPr>
              <a:xfrm>
                <a:off x="4774891" y="4394242"/>
                <a:ext cx="5725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4.2 k</a:t>
                </a:r>
              </a:p>
            </p:txBody>
          </p:sp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FC23CA5-8B99-417C-902A-475459B74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4078" y="4456662"/>
            <a:ext cx="2414463" cy="20513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E8C96D-CF4E-4E25-B2BB-FA71EC194E70}"/>
              </a:ext>
            </a:extLst>
          </p:cNvPr>
          <p:cNvSpPr txBox="1"/>
          <p:nvPr/>
        </p:nvSpPr>
        <p:spPr>
          <a:xfrm>
            <a:off x="9811911" y="6390646"/>
            <a:ext cx="2178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Density of saturated liquid helium</a:t>
            </a:r>
            <a:endParaRPr lang="fr-FR" sz="1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90A9A8-4CDC-42A4-BCAC-A390421EE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6911" y="4454012"/>
            <a:ext cx="2454718" cy="198715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6347BEC-A116-41ED-913E-92C4252179AF}"/>
              </a:ext>
            </a:extLst>
          </p:cNvPr>
          <p:cNvSpPr txBox="1"/>
          <p:nvPr/>
        </p:nvSpPr>
        <p:spPr>
          <a:xfrm>
            <a:off x="5812233" y="6384921"/>
            <a:ext cx="16936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Latent heat of vaporization</a:t>
            </a:r>
            <a:endParaRPr lang="fr-FR" sz="1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2B1DC43-4578-4C22-BEDF-E1D13F36B714}"/>
              </a:ext>
            </a:extLst>
          </p:cNvPr>
          <p:cNvSpPr txBox="1"/>
          <p:nvPr/>
        </p:nvSpPr>
        <p:spPr>
          <a:xfrm>
            <a:off x="7663693" y="6620826"/>
            <a:ext cx="2414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(ref. S. Van </a:t>
            </a:r>
            <a:r>
              <a:rPr lang="en-US" sz="1000" i="1" dirty="0" err="1"/>
              <a:t>Sciver</a:t>
            </a:r>
            <a:r>
              <a:rPr lang="en-US" sz="1000" i="1" dirty="0"/>
              <a:t>, Helium Cryogenics)</a:t>
            </a:r>
            <a:endParaRPr lang="fr-FR" sz="1000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5EB320-0062-4D69-95A2-B1884BE984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5051" y="2836364"/>
            <a:ext cx="2116860" cy="209669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1D51CB0-B793-42BD-8C84-6A2ED4810229}"/>
              </a:ext>
            </a:extLst>
          </p:cNvPr>
          <p:cNvSpPr txBox="1"/>
          <p:nvPr/>
        </p:nvSpPr>
        <p:spPr>
          <a:xfrm>
            <a:off x="7819697" y="4913859"/>
            <a:ext cx="1992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Specific heat of saturated liquid</a:t>
            </a:r>
            <a:endParaRPr lang="fr-FR" sz="1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4144E1-F1EB-1CB3-8A97-B9A9F69FE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673392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34460-2997-48B1-BD30-E619D474D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capacity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6AB50-4D3B-4686-BF47-2BC8EDBEF9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825" y="1038365"/>
                <a:ext cx="11995768" cy="5445939"/>
              </a:xfrm>
            </p:spPr>
            <p:txBody>
              <a:bodyPr/>
              <a:lstStyle/>
              <a:p>
                <a:r>
                  <a:rPr lang="en-GB" sz="2000" dirty="0"/>
                  <a:t>Specific heats: </a:t>
                </a:r>
                <a:endParaRPr lang="en-GB" sz="2000" b="0" dirty="0"/>
              </a:p>
              <a:p>
                <a:endParaRPr lang="en-GB" sz="1000" b="0" dirty="0"/>
              </a:p>
              <a:p>
                <a:r>
                  <a:rPr lang="en-GB" sz="2000" b="0" dirty="0"/>
                  <a:t>For (incompressible) substances: </a:t>
                </a:r>
                <a:endParaRPr lang="en-GB" sz="2000" b="0" i="1" dirty="0"/>
              </a:p>
              <a:p>
                <a:endParaRPr lang="en-GB" sz="1000" b="0" dirty="0"/>
              </a:p>
              <a:p>
                <a:r>
                  <a:rPr lang="en-GB" sz="2000" b="0" dirty="0"/>
                  <a:t>Change of </a:t>
                </a:r>
                <a:r>
                  <a:rPr lang="en-GB" sz="2000" dirty="0"/>
                  <a:t>internal energy U (or enthalpy)</a:t>
                </a:r>
                <a:r>
                  <a:rPr lang="en-GB" sz="2000" b="0" dirty="0"/>
                  <a:t>:	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) 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e>
                    </m:nary>
                  </m:oMath>
                </a14:m>
                <a:endParaRPr lang="en-GB" sz="2000" dirty="0"/>
              </a:p>
              <a:p>
                <a:r>
                  <a:rPr lang="en-GB" sz="2000" dirty="0"/>
                  <a:t>Cooling (or heating) power:	 </a:t>
                </a:r>
                <a:endParaRPr lang="en-GB" sz="2000" b="0" i="1" dirty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GB" sz="2000" dirty="0"/>
              </a:p>
              <a:p>
                <a:pPr marL="0" indent="0">
                  <a:buNone/>
                </a:pPr>
                <a:endParaRPr lang="en-GB" sz="10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/>
                  <a:t>Specific heats/unit vol.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sometimes preferred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/>
                  <a:t>Below 10 K enthalpy of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helium overtakes all solids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6AB50-4D3B-4686-BF47-2BC8EDBEF9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825" y="1038365"/>
                <a:ext cx="11995768" cy="5445939"/>
              </a:xfrm>
              <a:blipFill>
                <a:blip r:embed="rId3"/>
                <a:stretch>
                  <a:fillRect l="-559" t="-10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5">
            <a:extLst>
              <a:ext uri="{FF2B5EF4-FFF2-40B4-BE49-F238E27FC236}">
                <a16:creationId xmlns:a16="http://schemas.microsoft.com/office/drawing/2014/main" id="{C686016A-1F26-4E12-8041-5374D3B633B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17365" y="967713"/>
          <a:ext cx="2177470" cy="578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52480" imgH="469800" progId="Equation.3">
                  <p:embed/>
                </p:oleObj>
              </mc:Choice>
              <mc:Fallback>
                <p:oleObj name="Equation" r:id="rId4" imgW="1752480" imgH="469800" progId="Equation.3">
                  <p:embed/>
                  <p:pic>
                    <p:nvPicPr>
                      <p:cNvPr id="4" name="Object 35">
                        <a:extLst>
                          <a:ext uri="{FF2B5EF4-FFF2-40B4-BE49-F238E27FC236}">
                            <a16:creationId xmlns:a16="http://schemas.microsoft.com/office/drawing/2014/main" id="{C686016A-1F26-4E12-8041-5374D3B633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7365" y="967713"/>
                        <a:ext cx="2177470" cy="5781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9">
            <a:extLst>
              <a:ext uri="{FF2B5EF4-FFF2-40B4-BE49-F238E27FC236}">
                <a16:creationId xmlns:a16="http://schemas.microsoft.com/office/drawing/2014/main" id="{B6174092-4670-498D-B855-E646BA300C1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65304" y="967774"/>
          <a:ext cx="2177470" cy="6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39880" imgH="482400" progId="Equation.3">
                  <p:embed/>
                </p:oleObj>
              </mc:Choice>
              <mc:Fallback>
                <p:oleObj name="Equation" r:id="rId6" imgW="1739880" imgH="482400" progId="Equation.3">
                  <p:embed/>
                  <p:pic>
                    <p:nvPicPr>
                      <p:cNvPr id="5" name="Object 49">
                        <a:extLst>
                          <a:ext uri="{FF2B5EF4-FFF2-40B4-BE49-F238E27FC236}">
                            <a16:creationId xmlns:a16="http://schemas.microsoft.com/office/drawing/2014/main" id="{B6174092-4670-498D-B855-E646BA300C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5304" y="967774"/>
                        <a:ext cx="2177470" cy="6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0">
            <a:extLst>
              <a:ext uri="{FF2B5EF4-FFF2-40B4-BE49-F238E27FC236}">
                <a16:creationId xmlns:a16="http://schemas.microsoft.com/office/drawing/2014/main" id="{1E0DF581-C8BC-4770-A814-4EA17A9795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79721" y="1761056"/>
          <a:ext cx="2041892" cy="255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17440" imgH="164880" progId="Equation.3">
                  <p:embed/>
                </p:oleObj>
              </mc:Choice>
              <mc:Fallback>
                <p:oleObj name="Equation" r:id="rId8" imgW="1117440" imgH="164880" progId="Equation.3">
                  <p:embed/>
                  <p:pic>
                    <p:nvPicPr>
                      <p:cNvPr id="6" name="Object 30">
                        <a:extLst>
                          <a:ext uri="{FF2B5EF4-FFF2-40B4-BE49-F238E27FC236}">
                            <a16:creationId xmlns:a16="http://schemas.microsoft.com/office/drawing/2014/main" id="{1E0DF581-C8BC-4770-A814-4EA17A9795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9721" y="1761056"/>
                        <a:ext cx="2041892" cy="2559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BC5F5A1B-C0C8-4B3B-8928-232CA57487E7}"/>
              </a:ext>
            </a:extLst>
          </p:cNvPr>
          <p:cNvGrpSpPr/>
          <p:nvPr/>
        </p:nvGrpSpPr>
        <p:grpSpPr>
          <a:xfrm>
            <a:off x="3859635" y="2938905"/>
            <a:ext cx="4103725" cy="3302544"/>
            <a:chOff x="3859635" y="2938905"/>
            <a:chExt cx="4103725" cy="330254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E58F532-D4CC-437D-B7DB-5D9F87B68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859635" y="2938905"/>
              <a:ext cx="4103725" cy="330254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B190347-8E71-42B2-967B-C57C36CB237C}"/>
                </a:ext>
              </a:extLst>
            </p:cNvPr>
            <p:cNvCxnSpPr>
              <a:cxnSpLocks/>
            </p:cNvCxnSpPr>
            <p:nvPr/>
          </p:nvCxnSpPr>
          <p:spPr>
            <a:xfrm>
              <a:off x="4853558" y="3244132"/>
              <a:ext cx="0" cy="27897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609893A-FFD2-43DF-AEE6-4479A3F5F9D0}"/>
              </a:ext>
            </a:extLst>
          </p:cNvPr>
          <p:cNvGrpSpPr/>
          <p:nvPr/>
        </p:nvGrpSpPr>
        <p:grpSpPr>
          <a:xfrm>
            <a:off x="7927596" y="1458444"/>
            <a:ext cx="4162579" cy="5409169"/>
            <a:chOff x="7927596" y="1458444"/>
            <a:chExt cx="4162579" cy="5409169"/>
          </a:xfrm>
        </p:grpSpPr>
        <p:pic>
          <p:nvPicPr>
            <p:cNvPr id="7" name="Content Placeholder 4">
              <a:extLst>
                <a:ext uri="{FF2B5EF4-FFF2-40B4-BE49-F238E27FC236}">
                  <a16:creationId xmlns:a16="http://schemas.microsoft.com/office/drawing/2014/main" id="{2EF3F0D3-1F5D-43AB-82B6-A0DA11FEA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927596" y="1458444"/>
              <a:ext cx="4162579" cy="514103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8A4452-CD4A-4578-94D2-F54C032CC2DA}"/>
                </a:ext>
              </a:extLst>
            </p:cNvPr>
            <p:cNvSpPr txBox="1"/>
            <p:nvPr/>
          </p:nvSpPr>
          <p:spPr>
            <a:xfrm>
              <a:off x="8831097" y="6467503"/>
              <a:ext cx="2754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(from J. </a:t>
              </a:r>
              <a:r>
                <a:rPr lang="en-US" sz="1000" dirty="0" err="1"/>
                <a:t>Ekin</a:t>
              </a:r>
              <a:r>
                <a:rPr lang="en-US" sz="1000" dirty="0"/>
                <a:t>, Experimental Techniques for Low-Temperature Measurements)</a:t>
              </a:r>
              <a:endParaRPr lang="fr-FR" sz="100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920715C-52AF-43D6-987E-943FF844D5B0}"/>
                </a:ext>
              </a:extLst>
            </p:cNvPr>
            <p:cNvSpPr/>
            <p:nvPr/>
          </p:nvSpPr>
          <p:spPr>
            <a:xfrm>
              <a:off x="9026554" y="5805182"/>
              <a:ext cx="511729" cy="38589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CA13C01-6BBD-4BE2-AACE-68BE0F769EEC}"/>
                </a:ext>
              </a:extLst>
            </p:cNvPr>
            <p:cNvSpPr/>
            <p:nvPr/>
          </p:nvSpPr>
          <p:spPr>
            <a:xfrm>
              <a:off x="11020862" y="4533027"/>
              <a:ext cx="432404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5878E6F-A4B0-4EDB-8C3E-BE78D87F949F}"/>
                </a:ext>
              </a:extLst>
            </p:cNvPr>
            <p:cNvSpPr/>
            <p:nvPr/>
          </p:nvSpPr>
          <p:spPr>
            <a:xfrm>
              <a:off x="11214245" y="2334937"/>
              <a:ext cx="432404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7355BD5-4894-4E43-8771-D2F2796C9883}"/>
                </a:ext>
              </a:extLst>
            </p:cNvPr>
            <p:cNvSpPr/>
            <p:nvPr/>
          </p:nvSpPr>
          <p:spPr>
            <a:xfrm>
              <a:off x="8768406" y="3600058"/>
              <a:ext cx="836987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E5D956A-548E-432B-B84B-CF8A25B0AACF}"/>
                </a:ext>
              </a:extLst>
            </p:cNvPr>
            <p:cNvSpPr/>
            <p:nvPr/>
          </p:nvSpPr>
          <p:spPr>
            <a:xfrm>
              <a:off x="9349528" y="5419289"/>
              <a:ext cx="511729" cy="38589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1D4C814-885A-4210-80B6-9D26C869398D}"/>
              </a:ext>
            </a:extLst>
          </p:cNvPr>
          <p:cNvSpPr/>
          <p:nvPr/>
        </p:nvSpPr>
        <p:spPr>
          <a:xfrm>
            <a:off x="853569" y="2665951"/>
            <a:ext cx="2852531" cy="57818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DE71770-0DF7-8962-12BE-AA6407531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17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00" y="0"/>
            <a:ext cx="11089460" cy="799041"/>
          </a:xfrm>
        </p:spPr>
        <p:txBody>
          <a:bodyPr>
            <a:normAutofit/>
          </a:bodyPr>
          <a:lstStyle/>
          <a:p>
            <a:r>
              <a:rPr lang="en-GB" sz="3200" dirty="0"/>
              <a:t>Design stresses for some materials</a:t>
            </a:r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</p:nvPr>
        </p:nvGraphicFramePr>
        <p:xfrm>
          <a:off x="2041236" y="2258348"/>
          <a:ext cx="7703129" cy="203661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406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5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Gill Sans MT" pitchFamily="34" charset="0"/>
                        </a:rPr>
                        <a:t>Material</a:t>
                      </a:r>
                      <a:endParaRPr lang="en-GB" sz="1800" dirty="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R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p1.0 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(MPa)</a:t>
                      </a:r>
                      <a:endParaRPr lang="en-GB" sz="1800" baseline="-250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f (MPa)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f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test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 (MPa)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1.4306 (304L)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240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160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228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1.4435/1.4404 (316L)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260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173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247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1.4406/1.4429 (316LN)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320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213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304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AW 5083-O/H111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83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Content Placeholder 4"/>
          <p:cNvSpPr txBox="1">
            <a:spLocks/>
          </p:cNvSpPr>
          <p:nvPr/>
        </p:nvSpPr>
        <p:spPr>
          <a:xfrm>
            <a:off x="419100" y="676197"/>
            <a:ext cx="8686800" cy="1445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70C0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70C0"/>
                </a:solidFill>
                <a:latin typeface="Gill Sans M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Design stresses for plates less than 12 mm thick applicable to membrane stress (safety factor 1.5 included) according to EN 13445-3</a:t>
            </a:r>
          </a:p>
          <a:p>
            <a:r>
              <a:rPr lang="en-GB" sz="2000" dirty="0"/>
              <a:t>For stainless steels:</a:t>
            </a: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311283" y="4476392"/>
            <a:ext cx="8686800" cy="50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70C0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70C0"/>
                </a:solidFill>
                <a:latin typeface="Gill Sans M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For aluminium-magnesium alloys:</a:t>
            </a:r>
          </a:p>
        </p:txBody>
      </p:sp>
      <p:graphicFrame>
        <p:nvGraphicFramePr>
          <p:cNvPr id="11" name="Content Placeholder 6"/>
          <p:cNvGraphicFramePr>
            <a:graphicFrameLocks/>
          </p:cNvGraphicFramePr>
          <p:nvPr/>
        </p:nvGraphicFramePr>
        <p:xfrm>
          <a:off x="2040997" y="5117948"/>
          <a:ext cx="7703129" cy="98580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406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5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Material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R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p1.0 </a:t>
                      </a:r>
                      <a:r>
                        <a:rPr lang="en-GB" sz="1800" baseline="0">
                          <a:effectLst/>
                          <a:latin typeface="Gill Sans MT" pitchFamily="34" charset="0"/>
                        </a:rPr>
                        <a:t>/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R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m 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(MPa)</a:t>
                      </a:r>
                      <a:endParaRPr lang="en-GB" sz="1800" baseline="-250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f (MPa)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f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test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 (MPa)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AW 5083-O/H111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125/270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83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119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2" descr="for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1425684"/>
            <a:ext cx="3887702" cy="779181"/>
          </a:xfrm>
          <a:prstGeom prst="rect">
            <a:avLst/>
          </a:prstGeom>
        </p:spPr>
      </p:pic>
      <p:pic>
        <p:nvPicPr>
          <p:cNvPr id="13" name="Picture 12" descr="for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4365105"/>
            <a:ext cx="4211960" cy="7185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528048" y="2132856"/>
            <a:ext cx="1512168" cy="410445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1F735D-8445-5E51-A385-128F9A31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282316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492125"/>
          </a:xfrm>
        </p:spPr>
        <p:txBody>
          <a:bodyPr>
            <a:noAutofit/>
          </a:bodyPr>
          <a:lstStyle/>
          <a:p>
            <a:r>
              <a:rPr lang="en-GB" sz="3200" dirty="0"/>
              <a:t>Best practices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0095" y="717080"/>
            <a:ext cx="11089460" cy="6004395"/>
          </a:xfrm>
        </p:spPr>
        <p:txBody>
          <a:bodyPr/>
          <a:lstStyle/>
          <a:p>
            <a:r>
              <a:rPr lang="en-GB" sz="2400" dirty="0"/>
              <a:t>Using a </a:t>
            </a:r>
            <a:r>
              <a:rPr lang="en-GB" sz="2400" dirty="0">
                <a:solidFill>
                  <a:srgbClr val="0066FF"/>
                </a:solidFill>
              </a:rPr>
              <a:t>coherent set of standards throughout the lifecycle of the cryostat </a:t>
            </a:r>
            <a:r>
              <a:rPr lang="en-GB" sz="2400" dirty="0"/>
              <a:t>is the simplest and safest approach. As an example when using only EN harmonised standards:</a:t>
            </a:r>
          </a:p>
          <a:p>
            <a:pPr lvl="1"/>
            <a:r>
              <a:rPr lang="en-GB" dirty="0"/>
              <a:t>Error margins of pressure relief devices are taken into account in the design rules </a:t>
            </a:r>
          </a:p>
          <a:p>
            <a:pPr lvl="1"/>
            <a:r>
              <a:rPr lang="en-GB" dirty="0"/>
              <a:t>The design rules are only applicable if the material has enough ductility</a:t>
            </a:r>
          </a:p>
          <a:p>
            <a:pPr lvl="1"/>
            <a:r>
              <a:rPr lang="en-GB" dirty="0"/>
              <a:t>Materials certified for pressure vessels have measured minimum fracture toughness</a:t>
            </a:r>
          </a:p>
          <a:p>
            <a:pPr lvl="1"/>
            <a:r>
              <a:rPr lang="en-GB" dirty="0"/>
              <a:t>Safety factors included in buckling formulae take into account shape imperfections up to the allowable tolerances </a:t>
            </a:r>
            <a:r>
              <a:rPr lang="en-GB" dirty="0" err="1"/>
              <a:t>layed</a:t>
            </a:r>
            <a:r>
              <a:rPr lang="en-GB" dirty="0"/>
              <a:t> out in the  manufacturing section of the standards</a:t>
            </a:r>
          </a:p>
          <a:p>
            <a:pPr lvl="1"/>
            <a:r>
              <a:rPr lang="en-GB" dirty="0"/>
              <a:t>The extent of welding inspection must be compatible with the joint coefficient used in thickness calculations</a:t>
            </a:r>
          </a:p>
          <a:p>
            <a:pPr lvl="1"/>
            <a:r>
              <a:rPr lang="en-GB" dirty="0"/>
              <a:t>Coherence of test pressure and testing procedure with the design rules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827486-CEA6-F5F7-CED7-D5039059D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674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74AB83D-9490-FCAF-18D4-41C402A07AD4}"/>
              </a:ext>
            </a:extLst>
          </p:cNvPr>
          <p:cNvGrpSpPr/>
          <p:nvPr/>
        </p:nvGrpSpPr>
        <p:grpSpPr>
          <a:xfrm>
            <a:off x="8739185" y="3013537"/>
            <a:ext cx="3297257" cy="3022419"/>
            <a:chOff x="3398190" y="3687911"/>
            <a:chExt cx="3297257" cy="3022419"/>
          </a:xfrm>
        </p:grpSpPr>
        <p:grpSp>
          <p:nvGrpSpPr>
            <p:cNvPr id="5" name="Group 73">
              <a:extLst>
                <a:ext uri="{FF2B5EF4-FFF2-40B4-BE49-F238E27FC236}">
                  <a16:creationId xmlns:a16="http://schemas.microsoft.com/office/drawing/2014/main" id="{15CF5D5A-14FA-D72C-B356-51BDB55B50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190" y="3687911"/>
              <a:ext cx="3297257" cy="3022419"/>
              <a:chOff x="448" y="592"/>
              <a:chExt cx="3721" cy="3459"/>
            </a:xfrm>
          </p:grpSpPr>
          <p:pic>
            <p:nvPicPr>
              <p:cNvPr id="6" name="Picture 50" descr="LHC_Dip_Xsect107v2001">
                <a:extLst>
                  <a:ext uri="{FF2B5EF4-FFF2-40B4-BE49-F238E27FC236}">
                    <a16:creationId xmlns:a16="http://schemas.microsoft.com/office/drawing/2014/main" id="{B14045CA-A86A-1040-55B2-4FA12570B7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1" r="25719" b="4667"/>
              <a:stretch/>
            </p:blipFill>
            <p:spPr bwMode="auto">
              <a:xfrm>
                <a:off x="569" y="592"/>
                <a:ext cx="3600" cy="34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2">
                <a:extLst>
                  <a:ext uri="{FF2B5EF4-FFF2-40B4-BE49-F238E27FC236}">
                    <a16:creationId xmlns:a16="http://schemas.microsoft.com/office/drawing/2014/main" id="{9E5B1355-B1D9-0F18-FD59-1089B25AAB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665"/>
                <a:ext cx="1828" cy="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buFontTx/>
                  <a:buNone/>
                </a:pPr>
                <a:r>
                  <a:rPr lang="en-US" b="1" dirty="0">
                    <a:solidFill>
                      <a:srgbClr val="0070C0"/>
                    </a:solidFill>
                    <a:latin typeface="Book Antiqua" pitchFamily="18" charset="0"/>
                  </a:rPr>
                  <a:t>Main dipole </a:t>
                </a:r>
              </a:p>
            </p:txBody>
          </p:sp>
        </p:grp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EF1AC4B7-2D37-C0CA-02DB-1880D343D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1349" y="4790052"/>
              <a:ext cx="195023" cy="20772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" name="Oval 13">
              <a:extLst>
                <a:ext uri="{FF2B5EF4-FFF2-40B4-BE49-F238E27FC236}">
                  <a16:creationId xmlns:a16="http://schemas.microsoft.com/office/drawing/2014/main" id="{2C12C174-4B3C-6067-F619-5C5546332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1678" y="4790052"/>
              <a:ext cx="195022" cy="20772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065F3-CC3F-40AC-3B27-4E6072A36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370" y="912297"/>
            <a:ext cx="8139195" cy="4829742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5100" kern="0" dirty="0"/>
              <a:t>Cryostats/SC device </a:t>
            </a:r>
            <a:r>
              <a:rPr lang="en-GB" sz="5100" kern="0" dirty="0">
                <a:solidFill>
                  <a:srgbClr val="0070C0"/>
                </a:solidFill>
              </a:rPr>
              <a:t>are not rigid bodies: 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GB" sz="5100" kern="0" dirty="0">
                <a:solidFill>
                  <a:srgbClr val="0070C0"/>
                </a:solidFill>
              </a:rPr>
              <a:t>SC devices </a:t>
            </a:r>
            <a:r>
              <a:rPr lang="en-GB" sz="5100" kern="0" dirty="0"/>
              <a:t>are </a:t>
            </a:r>
            <a:r>
              <a:rPr lang="en-GB" sz="5100" kern="0" dirty="0">
                <a:solidFill>
                  <a:srgbClr val="0070C0"/>
                </a:solidFill>
              </a:rPr>
              <a:t>“weakly” supported </a:t>
            </a:r>
            <a:r>
              <a:rPr lang="en-GB" sz="5100" kern="0" dirty="0"/>
              <a:t>inside the cryostat (thermal efficiency!) </a:t>
            </a:r>
            <a:endParaRPr lang="en-GB" sz="5100" kern="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5100" kern="0" dirty="0">
                <a:solidFill>
                  <a:srgbClr val="0070C0"/>
                </a:solidFill>
                <a:sym typeface="Wingdings" panose="05000000000000000000" pitchFamily="2" charset="2"/>
              </a:rPr>
              <a:t>Cryostat vessels </a:t>
            </a:r>
            <a:r>
              <a:rPr lang="en-GB" sz="5100" kern="0" dirty="0">
                <a:sym typeface="Wingdings" panose="05000000000000000000" pitchFamily="2" charset="2"/>
              </a:rPr>
              <a:t>are (generally) “relatively” rigid, and not subject to “excessive” permanent deformation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5100" kern="0" dirty="0"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GB" sz="5100" kern="0" dirty="0">
                <a:solidFill>
                  <a:srgbClr val="0066FF"/>
                </a:solidFill>
                <a:sym typeface="Wingdings" panose="05000000000000000000" pitchFamily="2" charset="2"/>
              </a:rPr>
              <a:t>SC device supporting system: </a:t>
            </a:r>
            <a:r>
              <a:rPr lang="en-GB" sz="5100" kern="0" dirty="0">
                <a:sym typeface="Wingdings" panose="05000000000000000000" pitchFamily="2" charset="2"/>
              </a:rPr>
              <a:t>designed to guarantee </a:t>
            </a:r>
            <a:r>
              <a:rPr lang="en-GB" sz="4700" kern="0" dirty="0">
                <a:solidFill>
                  <a:srgbClr val="0070C0"/>
                </a:solidFill>
                <a:sym typeface="Wingdings" panose="05000000000000000000" pitchFamily="2" charset="2"/>
              </a:rPr>
              <a:t>“accurate &amp; reproducible positioning of the SC device </a:t>
            </a:r>
            <a:r>
              <a:rPr lang="en-GB" sz="4700" kern="0" dirty="0" err="1">
                <a:solidFill>
                  <a:srgbClr val="0070C0"/>
                </a:solidFill>
                <a:sym typeface="Wingdings" panose="05000000000000000000" pitchFamily="2" charset="2"/>
              </a:rPr>
              <a:t>w.r.t.</a:t>
            </a:r>
            <a:r>
              <a:rPr lang="en-GB" sz="4700" kern="0" dirty="0">
                <a:solidFill>
                  <a:srgbClr val="0070C0"/>
                </a:solidFill>
                <a:sym typeface="Wingdings" panose="05000000000000000000" pitchFamily="2" charset="2"/>
              </a:rPr>
              <a:t> to cryostat fiducials”</a:t>
            </a:r>
          </a:p>
          <a:p>
            <a:pPr marL="0" indent="0">
              <a:buNone/>
            </a:pPr>
            <a:endParaRPr lang="en-GB" sz="3200" i="1" kern="0" dirty="0"/>
          </a:p>
          <a:p>
            <a:endParaRPr lang="en-GB" kern="0" dirty="0"/>
          </a:p>
        </p:txBody>
      </p:sp>
      <p:sp>
        <p:nvSpPr>
          <p:cNvPr id="21" name="Oval 16">
            <a:extLst>
              <a:ext uri="{FF2B5EF4-FFF2-40B4-BE49-F238E27FC236}">
                <a16:creationId xmlns:a16="http://schemas.microsoft.com/office/drawing/2014/main" id="{EECF1F11-4346-14A9-E4C5-258F08B86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8993" y="3143644"/>
            <a:ext cx="195024" cy="203678"/>
          </a:xfrm>
          <a:prstGeom prst="ellipse">
            <a:avLst/>
          </a:prstGeom>
          <a:solidFill>
            <a:srgbClr val="3333FF"/>
          </a:solidFill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2" name="Oval 16">
            <a:extLst>
              <a:ext uri="{FF2B5EF4-FFF2-40B4-BE49-F238E27FC236}">
                <a16:creationId xmlns:a16="http://schemas.microsoft.com/office/drawing/2014/main" id="{469DEBBC-8795-307D-120C-F2B8C4908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36578" y="3181436"/>
            <a:ext cx="195024" cy="203678"/>
          </a:xfrm>
          <a:prstGeom prst="ellipse">
            <a:avLst/>
          </a:prstGeom>
          <a:solidFill>
            <a:srgbClr val="3333FF"/>
          </a:solidFill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1367C98-59A3-346F-9F13-3D78B10A4842}"/>
              </a:ext>
            </a:extLst>
          </p:cNvPr>
          <p:cNvCxnSpPr/>
          <p:nvPr/>
        </p:nvCxnSpPr>
        <p:spPr>
          <a:xfrm>
            <a:off x="9240696" y="6269872"/>
            <a:ext cx="27967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63B3F40-E35B-AEDA-9939-D1E369707CEA}"/>
              </a:ext>
            </a:extLst>
          </p:cNvPr>
          <p:cNvCxnSpPr>
            <a:cxnSpLocks/>
          </p:cNvCxnSpPr>
          <p:nvPr/>
        </p:nvCxnSpPr>
        <p:spPr>
          <a:xfrm flipH="1">
            <a:off x="10430491" y="4349764"/>
            <a:ext cx="9364" cy="5886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8299679-7604-52C5-DF2D-D0257267695A}"/>
              </a:ext>
            </a:extLst>
          </p:cNvPr>
          <p:cNvCxnSpPr>
            <a:cxnSpLocks/>
          </p:cNvCxnSpPr>
          <p:nvPr/>
        </p:nvCxnSpPr>
        <p:spPr>
          <a:xfrm>
            <a:off x="10910184" y="4349764"/>
            <a:ext cx="0" cy="5886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883C846-1918-314D-605A-E69B88641E32}"/>
              </a:ext>
            </a:extLst>
          </p:cNvPr>
          <p:cNvCxnSpPr>
            <a:cxnSpLocks/>
          </p:cNvCxnSpPr>
          <p:nvPr/>
        </p:nvCxnSpPr>
        <p:spPr>
          <a:xfrm>
            <a:off x="10439855" y="4938424"/>
            <a:ext cx="0" cy="4955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E8F013A-46FF-B82B-9D91-3EE130B5FC99}"/>
              </a:ext>
            </a:extLst>
          </p:cNvPr>
          <p:cNvCxnSpPr>
            <a:cxnSpLocks/>
          </p:cNvCxnSpPr>
          <p:nvPr/>
        </p:nvCxnSpPr>
        <p:spPr>
          <a:xfrm>
            <a:off x="10910184" y="4938424"/>
            <a:ext cx="0" cy="5435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Straight Arrow Connector 2051">
            <a:extLst>
              <a:ext uri="{FF2B5EF4-FFF2-40B4-BE49-F238E27FC236}">
                <a16:creationId xmlns:a16="http://schemas.microsoft.com/office/drawing/2014/main" id="{F0E180B5-0976-76F5-937F-5F0FB334AC18}"/>
              </a:ext>
            </a:extLst>
          </p:cNvPr>
          <p:cNvCxnSpPr>
            <a:cxnSpLocks/>
            <a:endCxn id="21" idx="4"/>
          </p:cNvCxnSpPr>
          <p:nvPr/>
        </p:nvCxnSpPr>
        <p:spPr>
          <a:xfrm flipH="1" flipV="1">
            <a:off x="10016505" y="3347322"/>
            <a:ext cx="342510" cy="20245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Straight Arrow Connector 2056">
            <a:extLst>
              <a:ext uri="{FF2B5EF4-FFF2-40B4-BE49-F238E27FC236}">
                <a16:creationId xmlns:a16="http://schemas.microsoft.com/office/drawing/2014/main" id="{CDB58911-58AA-A48A-61F8-33DB3691350A}"/>
              </a:ext>
            </a:extLst>
          </p:cNvPr>
          <p:cNvCxnSpPr>
            <a:cxnSpLocks/>
          </p:cNvCxnSpPr>
          <p:nvPr/>
        </p:nvCxnSpPr>
        <p:spPr>
          <a:xfrm flipV="1">
            <a:off x="10965162" y="3381067"/>
            <a:ext cx="392697" cy="21008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" name="Isosceles Triangle 2058">
            <a:extLst>
              <a:ext uri="{FF2B5EF4-FFF2-40B4-BE49-F238E27FC236}">
                <a16:creationId xmlns:a16="http://schemas.microsoft.com/office/drawing/2014/main" id="{6FCDC51A-C23C-7D06-5231-DF2181879C4D}"/>
              </a:ext>
            </a:extLst>
          </p:cNvPr>
          <p:cNvSpPr/>
          <p:nvPr/>
        </p:nvSpPr>
        <p:spPr>
          <a:xfrm>
            <a:off x="9771638" y="5632764"/>
            <a:ext cx="489733" cy="5958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0" name="Isosceles Triangle 2059">
            <a:extLst>
              <a:ext uri="{FF2B5EF4-FFF2-40B4-BE49-F238E27FC236}">
                <a16:creationId xmlns:a16="http://schemas.microsoft.com/office/drawing/2014/main" id="{F5FCBD6D-24B1-98CA-F436-F172B7E83681}"/>
              </a:ext>
            </a:extLst>
          </p:cNvPr>
          <p:cNvSpPr/>
          <p:nvPr/>
        </p:nvSpPr>
        <p:spPr>
          <a:xfrm>
            <a:off x="11089223" y="5632763"/>
            <a:ext cx="489733" cy="5958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F1B5813-E5AB-80E3-495D-6007627DB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36525"/>
            <a:ext cx="11090275" cy="798513"/>
          </a:xfrm>
        </p:spPr>
        <p:txBody>
          <a:bodyPr>
            <a:normAutofit/>
          </a:bodyPr>
          <a:lstStyle/>
          <a:p>
            <a:r>
              <a:rPr lang="en-US" dirty="0"/>
              <a:t>Reproducible positioning, a tough requirement !  </a:t>
            </a:r>
            <a:endParaRPr lang="fr-F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393674-8E03-A57A-9F29-40B3B9E80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13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2E36BA-C916-E135-C804-AA394BAB4628}"/>
              </a:ext>
            </a:extLst>
          </p:cNvPr>
          <p:cNvSpPr txBox="1"/>
          <p:nvPr/>
        </p:nvSpPr>
        <p:spPr>
          <a:xfrm>
            <a:off x="-60266" y="6530113"/>
            <a:ext cx="119254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600" dirty="0">
                <a:solidFill>
                  <a:srgbClr val="0066FF"/>
                </a:solidFill>
              </a:rPr>
              <a:t>Note:</a:t>
            </a:r>
            <a:r>
              <a:rPr lang="fr-CH" sz="1600" dirty="0"/>
              <a:t> </a:t>
            </a:r>
            <a:r>
              <a:rPr lang="fr-CH" sz="1600" dirty="0" err="1"/>
              <a:t>internal</a:t>
            </a:r>
            <a:r>
              <a:rPr lang="fr-CH" sz="1600" dirty="0"/>
              <a:t> monitoring </a:t>
            </a:r>
            <a:r>
              <a:rPr lang="fr-CH" sz="1600" dirty="0" err="1"/>
              <a:t>excluded</a:t>
            </a:r>
            <a:r>
              <a:rPr lang="fr-CH" sz="1600" dirty="0"/>
              <a:t> for </a:t>
            </a:r>
            <a:r>
              <a:rPr lang="fr-CH" sz="1600" dirty="0" err="1"/>
              <a:t>cost</a:t>
            </a:r>
            <a:r>
              <a:rPr lang="fr-CH" sz="1600" dirty="0"/>
              <a:t> </a:t>
            </a:r>
            <a:r>
              <a:rPr lang="fr-CH" sz="1600" dirty="0" err="1"/>
              <a:t>reasons</a:t>
            </a:r>
            <a:r>
              <a:rPr lang="fr-CH" sz="1600" dirty="0"/>
              <a:t> in large machines (LHC, XFEL, etc.)</a:t>
            </a:r>
            <a:endParaRPr lang="en-GB" sz="1600" dirty="0"/>
          </a:p>
        </p:txBody>
      </p:sp>
      <p:pic>
        <p:nvPicPr>
          <p:cNvPr id="20" name="Image 8">
            <a:extLst>
              <a:ext uri="{FF2B5EF4-FFF2-40B4-BE49-F238E27FC236}">
                <a16:creationId xmlns:a16="http://schemas.microsoft.com/office/drawing/2014/main" id="{EEDC4298-AC4D-8907-A08D-48184EFA02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661" t="15619" r="13645" b="23818"/>
          <a:stretch/>
        </p:blipFill>
        <p:spPr>
          <a:xfrm>
            <a:off x="8118871" y="3841479"/>
            <a:ext cx="1168926" cy="27993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08603ED-8DCA-D199-94EF-7F188F55E438}"/>
              </a:ext>
            </a:extLst>
          </p:cNvPr>
          <p:cNvSpPr/>
          <p:nvPr/>
        </p:nvSpPr>
        <p:spPr>
          <a:xfrm>
            <a:off x="291598" y="3862725"/>
            <a:ext cx="8070967" cy="15712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5F7E329-B227-746D-F3B7-BE96E5DC81AF}"/>
              </a:ext>
            </a:extLst>
          </p:cNvPr>
          <p:cNvCxnSpPr>
            <a:cxnSpLocks/>
          </p:cNvCxnSpPr>
          <p:nvPr/>
        </p:nvCxnSpPr>
        <p:spPr>
          <a:xfrm flipH="1">
            <a:off x="8926783" y="3355286"/>
            <a:ext cx="992210" cy="6866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DE97A65-E98D-A2D5-4723-6C25026C3DAD}"/>
              </a:ext>
            </a:extLst>
          </p:cNvPr>
          <p:cNvCxnSpPr>
            <a:cxnSpLocks/>
            <a:stCxn id="22" idx="3"/>
          </p:cNvCxnSpPr>
          <p:nvPr/>
        </p:nvCxnSpPr>
        <p:spPr>
          <a:xfrm flipH="1">
            <a:off x="8926783" y="3355286"/>
            <a:ext cx="2338356" cy="7266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39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511A9-0FF3-4726-A886-8E3C241C4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635262"/>
          </a:xfrm>
        </p:spPr>
        <p:txBody>
          <a:bodyPr/>
          <a:lstStyle/>
          <a:p>
            <a:r>
              <a:rPr lang="en-US" dirty="0"/>
              <a:t>Liquid helium pumping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80B7F2-E268-46FC-87BF-A0EF51061B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4148" y="916671"/>
                <a:ext cx="10350038" cy="5685693"/>
              </a:xfrm>
            </p:spPr>
            <p:txBody>
              <a:bodyPr/>
              <a:lstStyle/>
              <a:p>
                <a:r>
                  <a:rPr lang="en-US" sz="2000" dirty="0"/>
                  <a:t>Pressure reduction by pumping above helium liquid at 4.2 K, with latent heat L(T) and specific heat c(T):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𝑑𝑚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𝑑𝑇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Neglecting external heat loads and vessel heat capacity</a:t>
                </a:r>
              </a:p>
              <a:p>
                <a:r>
                  <a:rPr lang="en-US" sz="2000" dirty="0"/>
                  <a:t>Integrating over T and m, with m</a:t>
                </a:r>
                <a:r>
                  <a:rPr lang="en-US" sz="2000" baseline="-25000" dirty="0"/>
                  <a:t>0</a:t>
                </a:r>
                <a:r>
                  <a:rPr lang="en-US" sz="2000" dirty="0"/>
                  <a:t> initial helium mass:</a:t>
                </a:r>
                <a:r>
                  <a:rPr lang="en-US" sz="2000" dirty="0">
                    <a:sym typeface="Wingdings" panose="05000000000000000000" pitchFamily="2" charset="2"/>
                  </a:rPr>
                  <a:t> </a:t>
                </a:r>
                <a:endParaRPr lang="en-US" sz="20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𝑑𝑚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𝑑𝑇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ym typeface="Wingdings" panose="05000000000000000000" pitchFamily="2" charset="2"/>
                  </a:rPr>
                  <a:t> 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𝑙𝑜𝑔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000" b="0" i="1" baseline="-25000" smtClean="0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.2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nary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𝑑𝑇</m:t>
                    </m:r>
                  </m:oMath>
                </a14:m>
                <a:endParaRPr lang="fr-FR" sz="2000" dirty="0"/>
              </a:p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000" i="1" baseline="-25000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en-US" sz="2000" i="1" baseline="-2500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nary>
                            <m:nary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.2 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𝑑𝑇</m:t>
                          </m:r>
                        </m:sup>
                      </m:sSu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80B7F2-E268-46FC-87BF-A0EF51061B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4148" y="916671"/>
                <a:ext cx="10350038" cy="5685693"/>
              </a:xfrm>
              <a:blipFill>
                <a:blip r:embed="rId2"/>
                <a:stretch>
                  <a:fillRect l="-530" t="-9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F4BEDB92-1A63-44E7-D1A6-DC50925749DE}"/>
              </a:ext>
            </a:extLst>
          </p:cNvPr>
          <p:cNvGrpSpPr/>
          <p:nvPr/>
        </p:nvGrpSpPr>
        <p:grpSpPr>
          <a:xfrm>
            <a:off x="496489" y="3915513"/>
            <a:ext cx="3452974" cy="2361959"/>
            <a:chOff x="3642025" y="4430652"/>
            <a:chExt cx="3452974" cy="23619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BFD6466-8BD2-4881-A408-C39E4C074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2025" y="4430652"/>
              <a:ext cx="3452974" cy="211573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D7D33E9-5036-4A13-B062-53D78FB37DF0}"/>
                </a:ext>
              </a:extLst>
            </p:cNvPr>
            <p:cNvSpPr txBox="1"/>
            <p:nvPr/>
          </p:nvSpPr>
          <p:spPr>
            <a:xfrm>
              <a:off x="4158886" y="6546390"/>
              <a:ext cx="24192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(ref. </a:t>
              </a:r>
              <a:r>
                <a:rPr lang="en-US" sz="1000" dirty="0" err="1"/>
                <a:t>R.R.Conte</a:t>
              </a:r>
              <a:r>
                <a:rPr lang="en-US" sz="1000" dirty="0"/>
                <a:t>, Elements de </a:t>
              </a:r>
              <a:r>
                <a:rPr lang="en-US" sz="1000" dirty="0" err="1"/>
                <a:t>Crogenie</a:t>
              </a:r>
              <a:r>
                <a:rPr lang="en-US" sz="1000" dirty="0"/>
                <a:t>)</a:t>
              </a:r>
              <a:endParaRPr lang="fr-FR" sz="1000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C12F3-AB57-4E5A-0002-59F5B8E9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130</a:t>
            </a:fld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77FA730-2A4E-19E3-C296-DBFD6F914294}"/>
              </a:ext>
            </a:extLst>
          </p:cNvPr>
          <p:cNvSpPr/>
          <p:nvPr/>
        </p:nvSpPr>
        <p:spPr>
          <a:xfrm>
            <a:off x="4909094" y="3731085"/>
            <a:ext cx="2249422" cy="1043817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6D0CB2C-43C9-2AB9-A87D-34324FC7EAEA}"/>
              </a:ext>
            </a:extLst>
          </p:cNvPr>
          <p:cNvGrpSpPr/>
          <p:nvPr/>
        </p:nvGrpSpPr>
        <p:grpSpPr>
          <a:xfrm>
            <a:off x="8578425" y="1658790"/>
            <a:ext cx="2992046" cy="4513446"/>
            <a:chOff x="8578425" y="1658790"/>
            <a:chExt cx="2992046" cy="451344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D0831F4-E599-9161-97A1-81981E3AB165}"/>
                </a:ext>
              </a:extLst>
            </p:cNvPr>
            <p:cNvGrpSpPr/>
            <p:nvPr/>
          </p:nvGrpSpPr>
          <p:grpSpPr>
            <a:xfrm>
              <a:off x="8759400" y="1658790"/>
              <a:ext cx="2811071" cy="4513446"/>
              <a:chOff x="180975" y="0"/>
              <a:chExt cx="2811071" cy="4513446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837B328-5A0B-449C-BAD0-A74C84A93FED}"/>
                  </a:ext>
                </a:extLst>
              </p:cNvPr>
              <p:cNvSpPr/>
              <p:nvPr/>
            </p:nvSpPr>
            <p:spPr>
              <a:xfrm>
                <a:off x="1261997" y="565289"/>
                <a:ext cx="1427147" cy="3948157"/>
              </a:xfrm>
              <a:prstGeom prst="rect">
                <a:avLst/>
              </a:prstGeom>
              <a:noFill/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59A8541C-C14F-4B8D-ACC6-13DBA94322F8}"/>
                  </a:ext>
                </a:extLst>
              </p:cNvPr>
              <p:cNvSpPr/>
              <p:nvPr/>
            </p:nvSpPr>
            <p:spPr>
              <a:xfrm>
                <a:off x="1424545" y="830210"/>
                <a:ext cx="1130716" cy="3527988"/>
              </a:xfrm>
              <a:prstGeom prst="rect">
                <a:avLst/>
              </a:prstGeom>
              <a:noFill/>
              <a:ln w="571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6BF89415-C6AA-45F6-B668-A0778D96AAFC}"/>
                  </a:ext>
                </a:extLst>
              </p:cNvPr>
              <p:cNvSpPr/>
              <p:nvPr/>
            </p:nvSpPr>
            <p:spPr>
              <a:xfrm>
                <a:off x="1604720" y="565289"/>
                <a:ext cx="770367" cy="352798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0FC68ADF-E654-4C9E-8B79-4AD305554993}"/>
                  </a:ext>
                </a:extLst>
              </p:cNvPr>
              <p:cNvSpPr/>
              <p:nvPr/>
            </p:nvSpPr>
            <p:spPr>
              <a:xfrm>
                <a:off x="1304726" y="478401"/>
                <a:ext cx="94004" cy="76912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87A6AF0-7156-4449-B5D1-E79AE54B5ED0}"/>
                  </a:ext>
                </a:extLst>
              </p:cNvPr>
              <p:cNvSpPr/>
              <p:nvPr/>
            </p:nvSpPr>
            <p:spPr>
              <a:xfrm>
                <a:off x="2553122" y="478401"/>
                <a:ext cx="94004" cy="76912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6709A35A-A7D9-4723-BCF4-A03FAC6311B2}"/>
                  </a:ext>
                </a:extLst>
              </p:cNvPr>
              <p:cNvSpPr/>
              <p:nvPr/>
            </p:nvSpPr>
            <p:spPr>
              <a:xfrm>
                <a:off x="1628193" y="1703040"/>
                <a:ext cx="727104" cy="239913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46CFFFA-A11A-4B0C-813B-29233DB93BBB}"/>
                  </a:ext>
                </a:extLst>
              </p:cNvPr>
              <p:cNvGrpSpPr/>
              <p:nvPr/>
            </p:nvGrpSpPr>
            <p:grpSpPr>
              <a:xfrm>
                <a:off x="1253450" y="410041"/>
                <a:ext cx="1427147" cy="718229"/>
                <a:chOff x="1253450" y="410041"/>
                <a:chExt cx="1427147" cy="718229"/>
              </a:xfrm>
            </p:grpSpPr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75D000F7-5F0F-415D-8530-E84357AAC645}"/>
                    </a:ext>
                  </a:extLst>
                </p:cNvPr>
                <p:cNvSpPr/>
                <p:nvPr/>
              </p:nvSpPr>
              <p:spPr>
                <a:xfrm>
                  <a:off x="1253450" y="410041"/>
                  <a:ext cx="1427147" cy="7691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83E37383-C96D-4038-98D7-BB7B8120B5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33820" y="691390"/>
                  <a:ext cx="684000" cy="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FA06831B-BEF0-4E67-BB5B-EB492C7D6A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43980" y="843790"/>
                  <a:ext cx="684000" cy="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BA55DEA6-0C24-4220-9350-8EF2B4F5A5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43980" y="975870"/>
                  <a:ext cx="684000" cy="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0651E7C9-132D-4B22-9903-7EB14DF3B5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54140" y="1128270"/>
                  <a:ext cx="684000" cy="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AE467B2-0151-4497-BAE1-3CC4072966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56860" y="0"/>
                <a:ext cx="0" cy="1405982"/>
              </a:xfrm>
              <a:prstGeom prst="line">
                <a:avLst/>
              </a:prstGeom>
              <a:ln>
                <a:headEnd type="stealt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DC2A6309-967B-4196-8745-FE524D4CE4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51711" y="39165"/>
                <a:ext cx="1293" cy="1525056"/>
              </a:xfrm>
              <a:prstGeom prst="line">
                <a:avLst/>
              </a:prstGeom>
              <a:ln>
                <a:headEnd type="stealt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798CE021-356A-4368-8B68-6968A62F3C3F}"/>
                  </a:ext>
                </a:extLst>
              </p:cNvPr>
              <p:cNvGrpSpPr/>
              <p:nvPr/>
            </p:nvGrpSpPr>
            <p:grpSpPr>
              <a:xfrm>
                <a:off x="1686893" y="1192734"/>
                <a:ext cx="130763" cy="191319"/>
                <a:chOff x="1686893" y="1192734"/>
                <a:chExt cx="866703" cy="1442073"/>
              </a:xfrm>
            </p:grpSpPr>
            <p:sp>
              <p:nvSpPr>
                <p:cNvPr id="57" name="Isosceles Triangle 56">
                  <a:extLst>
                    <a:ext uri="{FF2B5EF4-FFF2-40B4-BE49-F238E27FC236}">
                      <a16:creationId xmlns:a16="http://schemas.microsoft.com/office/drawing/2014/main" id="{4C8BA64F-2047-4A0C-A740-18D67987698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86893" y="1894079"/>
                  <a:ext cx="859237" cy="740728"/>
                </a:xfrm>
                <a:prstGeom prst="triangl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58" name="Isosceles Triangle 57">
                  <a:extLst>
                    <a:ext uri="{FF2B5EF4-FFF2-40B4-BE49-F238E27FC236}">
                      <a16:creationId xmlns:a16="http://schemas.microsoft.com/office/drawing/2014/main" id="{05BC3D05-C73A-4AA3-B43E-76BAFE4EC91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1694359" y="1192734"/>
                  <a:ext cx="859237" cy="740723"/>
                </a:xfrm>
                <a:prstGeom prst="triangl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A8823E8-9698-4E96-8189-936D98883A76}"/>
                  </a:ext>
                </a:extLst>
              </p:cNvPr>
              <p:cNvSpPr/>
              <p:nvPr/>
            </p:nvSpPr>
            <p:spPr>
              <a:xfrm>
                <a:off x="1326414" y="4205673"/>
                <a:ext cx="215505" cy="55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9D0FB8D5-4736-465A-8087-CFEA4C71D006}"/>
                  </a:ext>
                </a:extLst>
              </p:cNvPr>
              <p:cNvCxnSpPr/>
              <p:nvPr/>
            </p:nvCxnSpPr>
            <p:spPr>
              <a:xfrm>
                <a:off x="820115" y="2920368"/>
                <a:ext cx="2125785" cy="0"/>
              </a:xfrm>
              <a:prstGeom prst="straightConnector1">
                <a:avLst/>
              </a:prstGeom>
              <a:ln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F0442F23-2D4C-47DB-86C7-78D17E34DD72}"/>
                  </a:ext>
                </a:extLst>
              </p:cNvPr>
              <p:cNvCxnSpPr/>
              <p:nvPr/>
            </p:nvCxnSpPr>
            <p:spPr>
              <a:xfrm>
                <a:off x="830127" y="1712426"/>
                <a:ext cx="2125785" cy="0"/>
              </a:xfrm>
              <a:prstGeom prst="straightConnector1">
                <a:avLst/>
              </a:prstGeom>
              <a:ln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485FE947-DA76-4375-BC54-A676A0506199}"/>
                  </a:ext>
                </a:extLst>
              </p:cNvPr>
              <p:cNvCxnSpPr/>
              <p:nvPr/>
            </p:nvCxnSpPr>
            <p:spPr>
              <a:xfrm>
                <a:off x="803359" y="1703040"/>
                <a:ext cx="0" cy="2399138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353F274B-AEEF-4841-A959-5F91EB24F9D5}"/>
                  </a:ext>
                </a:extLst>
              </p:cNvPr>
              <p:cNvCxnSpPr/>
              <p:nvPr/>
            </p:nvCxnSpPr>
            <p:spPr>
              <a:xfrm flipV="1">
                <a:off x="180975" y="4102178"/>
                <a:ext cx="2811071" cy="3097"/>
              </a:xfrm>
              <a:prstGeom prst="straightConnector1">
                <a:avLst/>
              </a:prstGeom>
              <a:ln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21">
                <a:extLst>
                  <a:ext uri="{FF2B5EF4-FFF2-40B4-BE49-F238E27FC236}">
                    <a16:creationId xmlns:a16="http://schemas.microsoft.com/office/drawing/2014/main" id="{E82A988D-B915-4DA7-B277-5B8BA13EF4D7}"/>
                  </a:ext>
                </a:extLst>
              </p:cNvPr>
              <p:cNvSpPr txBox="1"/>
              <p:nvPr/>
            </p:nvSpPr>
            <p:spPr>
              <a:xfrm>
                <a:off x="352425" y="1495890"/>
                <a:ext cx="87716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/>
                  <a:t>100%, 4.2 K</a:t>
                </a:r>
                <a:endParaRPr lang="fr-FR" sz="1000"/>
              </a:p>
            </p:txBody>
          </p:sp>
          <p:sp>
            <p:nvSpPr>
              <p:cNvPr id="55" name="TextBox 30">
                <a:extLst>
                  <a:ext uri="{FF2B5EF4-FFF2-40B4-BE49-F238E27FC236}">
                    <a16:creationId xmlns:a16="http://schemas.microsoft.com/office/drawing/2014/main" id="{7A40A03A-7130-413D-A172-50A1C4656D85}"/>
                  </a:ext>
                </a:extLst>
              </p:cNvPr>
              <p:cNvSpPr txBox="1"/>
              <p:nvPr/>
            </p:nvSpPr>
            <p:spPr>
              <a:xfrm>
                <a:off x="400859" y="2693763"/>
                <a:ext cx="7008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/>
                  <a:t>50%, 1 K</a:t>
                </a:r>
                <a:endParaRPr lang="fr-FR" sz="1000"/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0288D35A-B548-442C-8A05-F01DEE9E45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2975" y="2943225"/>
                <a:ext cx="12784" cy="115005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0333705-00C5-4FDC-BB7C-805E7E38A6FF}"/>
                </a:ext>
              </a:extLst>
            </p:cNvPr>
            <p:cNvCxnSpPr/>
            <p:nvPr/>
          </p:nvCxnSpPr>
          <p:spPr>
            <a:xfrm>
              <a:off x="8883381" y="3933270"/>
              <a:ext cx="2125785" cy="0"/>
            </a:xfrm>
            <a:prstGeom prst="straightConnector1">
              <a:avLst/>
            </a:prstGeom>
            <a:ln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30">
              <a:extLst>
                <a:ext uri="{FF2B5EF4-FFF2-40B4-BE49-F238E27FC236}">
                  <a16:creationId xmlns:a16="http://schemas.microsoft.com/office/drawing/2014/main" id="{CED5D54D-4B78-4DEC-BD3E-DFBD05517C2D}"/>
                </a:ext>
              </a:extLst>
            </p:cNvPr>
            <p:cNvSpPr txBox="1"/>
            <p:nvPr/>
          </p:nvSpPr>
          <p:spPr>
            <a:xfrm>
              <a:off x="8578425" y="3706665"/>
              <a:ext cx="700833" cy="2462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70%, 2 K</a:t>
              </a:r>
              <a:endParaRPr lang="fr-FR" sz="100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117BD66-8D75-4C3A-8C35-70E8799C03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23775" y="3992415"/>
              <a:ext cx="7075" cy="177098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7983583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LHC dipole cryostat assembly</a:t>
            </a:r>
            <a:endParaRPr lang="en-US"/>
          </a:p>
        </p:txBody>
      </p:sp>
      <p:pic>
        <p:nvPicPr>
          <p:cNvPr id="89092" name="Picture 4" descr="IMG0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26" y="2020732"/>
            <a:ext cx="6007026" cy="400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9091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5664201" y="788970"/>
          <a:ext cx="4953597" cy="3714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6095238" imgH="4571429" progId="MSPhotoEd.3">
                  <p:embed/>
                </p:oleObj>
              </mc:Choice>
              <mc:Fallback>
                <p:oleObj name="Photo Editor Photo" r:id="rId3" imgW="6095238" imgH="4571429" progId="MSPhotoEd.3">
                  <p:embed/>
                  <p:pic>
                    <p:nvPicPr>
                      <p:cNvPr id="8909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4201" y="788970"/>
                        <a:ext cx="4953597" cy="37147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1578274" y="6026151"/>
            <a:ext cx="4446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 dirty="0"/>
              <a:t>Towing through, sliding on vacuum vessel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6888163" y="4508501"/>
            <a:ext cx="186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Assembly bench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B4132-52AF-0989-C6D4-5F87FDC9D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244562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30402B41-13D3-7F7E-8E7D-3E6964E000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Expansion joints (bellows) for cryogenic lines</a:t>
            </a: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DBCFAA4B-7A8A-6587-EB58-B742DCEFB2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000"/>
              <a:t>Compensation of </a:t>
            </a:r>
            <a:r>
              <a:rPr lang="en-GB" altLang="en-US" sz="2000">
                <a:solidFill>
                  <a:srgbClr val="0066CC"/>
                </a:solidFill>
              </a:rPr>
              <a:t>longitudinal thermal contractions</a:t>
            </a:r>
          </a:p>
          <a:p>
            <a:r>
              <a:rPr lang="en-GB" altLang="en-US" sz="2000"/>
              <a:t>Compensation of </a:t>
            </a:r>
            <a:r>
              <a:rPr lang="en-GB" altLang="en-US" sz="2000">
                <a:solidFill>
                  <a:srgbClr val="0066CC"/>
                </a:solidFill>
              </a:rPr>
              <a:t>transversal and angular offsets</a:t>
            </a:r>
            <a:r>
              <a:rPr lang="en-GB" altLang="en-US" sz="2000"/>
              <a:t> (not twist!)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000">
                <a:sym typeface="Wingdings" panose="05000000000000000000" pitchFamily="2" charset="2"/>
              </a:rPr>
              <a:t> 		Extensive use in cryo-magnet </a:t>
            </a:r>
            <a:r>
              <a:rPr lang="en-GB" altLang="en-US" sz="2000">
                <a:solidFill>
                  <a:srgbClr val="0066CC"/>
                </a:solidFill>
                <a:sym typeface="Wingdings" panose="05000000000000000000" pitchFamily="2" charset="2"/>
              </a:rPr>
              <a:t>interconnections</a:t>
            </a:r>
            <a:endParaRPr lang="en-GB" altLang="en-US" sz="2000"/>
          </a:p>
          <a:p>
            <a:r>
              <a:rPr lang="en-GB" altLang="en-US" sz="2000"/>
              <a:t>Beware of </a:t>
            </a:r>
            <a:r>
              <a:rPr lang="en-GB" altLang="en-US" sz="2000">
                <a:solidFill>
                  <a:srgbClr val="0066CC"/>
                </a:solidFill>
              </a:rPr>
              <a:t>bellows stability</a:t>
            </a:r>
            <a:r>
              <a:rPr lang="en-GB" altLang="en-US" sz="2000"/>
              <a:t> issues in pressurised lines:</a:t>
            </a:r>
          </a:p>
          <a:p>
            <a:pPr lvl="1">
              <a:buFontTx/>
              <a:buChar char="•"/>
            </a:pPr>
            <a:r>
              <a:rPr lang="en-GB" altLang="en-US" sz="1800"/>
              <a:t>Stiff guiding </a:t>
            </a:r>
          </a:p>
          <a:p>
            <a:pPr lvl="1">
              <a:buFontTx/>
              <a:buChar char="•"/>
            </a:pPr>
            <a:r>
              <a:rPr lang="en-GB" altLang="en-US" sz="1800"/>
              <a:t>Limit transversal and angular off-sets </a:t>
            </a:r>
          </a:p>
        </p:txBody>
      </p:sp>
      <p:pic>
        <p:nvPicPr>
          <p:cNvPr id="46084" name="Picture 4">
            <a:extLst>
              <a:ext uri="{FF2B5EF4-FFF2-40B4-BE49-F238E27FC236}">
                <a16:creationId xmlns:a16="http://schemas.microsoft.com/office/drawing/2014/main" id="{67C7C28F-BA81-C878-5C91-C8A23198E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4" y="3346451"/>
            <a:ext cx="3455987" cy="259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5" name="Picture 5">
            <a:extLst>
              <a:ext uri="{FF2B5EF4-FFF2-40B4-BE49-F238E27FC236}">
                <a16:creationId xmlns:a16="http://schemas.microsoft.com/office/drawing/2014/main" id="{0C7943C8-D888-E4CE-4F59-D342748341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3357563"/>
            <a:ext cx="3816350" cy="260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6" name="Text Box 6">
            <a:extLst>
              <a:ext uri="{FF2B5EF4-FFF2-40B4-BE49-F238E27FC236}">
                <a16:creationId xmlns:a16="http://schemas.microsoft.com/office/drawing/2014/main" id="{77B6FFC2-5D48-E2C6-899A-A0E47D8AF8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525" y="6092826"/>
            <a:ext cx="2266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i="1"/>
              <a:t>LHC String 1, CERN</a:t>
            </a:r>
          </a:p>
        </p:txBody>
      </p:sp>
      <p:sp>
        <p:nvSpPr>
          <p:cNvPr id="46087" name="Text Box 7">
            <a:extLst>
              <a:ext uri="{FF2B5EF4-FFF2-40B4-BE49-F238E27FC236}">
                <a16:creationId xmlns:a16="http://schemas.microsoft.com/office/drawing/2014/main" id="{85A86D39-58BA-97E3-05C9-5D29036B6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6275" y="6086476"/>
            <a:ext cx="1314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i="1"/>
              <a:t>RHIC, BNL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B81ECE-F2AC-F5A8-EEFD-D7F6B0B0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132</a:t>
            </a:fld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44DE825-52D4-CF83-F47E-5AC4C80577C1}"/>
              </a:ext>
            </a:extLst>
          </p:cNvPr>
          <p:cNvGrpSpPr/>
          <p:nvPr/>
        </p:nvGrpSpPr>
        <p:grpSpPr>
          <a:xfrm>
            <a:off x="7320536" y="911044"/>
            <a:ext cx="4769639" cy="2407579"/>
            <a:chOff x="7026876" y="978493"/>
            <a:chExt cx="4769639" cy="2407579"/>
          </a:xfrm>
        </p:grpSpPr>
        <p:pic>
          <p:nvPicPr>
            <p:cNvPr id="5" name="Picture 2" descr="Afficher l’image source">
              <a:extLst>
                <a:ext uri="{FF2B5EF4-FFF2-40B4-BE49-F238E27FC236}">
                  <a16:creationId xmlns:a16="http://schemas.microsoft.com/office/drawing/2014/main" id="{A6472E20-BB70-D8F9-6BD4-4C4FAF68185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5" t="20660" r="4291" b="12312"/>
            <a:stretch/>
          </p:blipFill>
          <p:spPr bwMode="auto">
            <a:xfrm>
              <a:off x="9488174" y="978493"/>
              <a:ext cx="2308341" cy="2407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Afficher l’image source">
              <a:extLst>
                <a:ext uri="{FF2B5EF4-FFF2-40B4-BE49-F238E27FC236}">
                  <a16:creationId xmlns:a16="http://schemas.microsoft.com/office/drawing/2014/main" id="{006B2872-B8FA-52EA-3080-50DE11D738B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87" t="44833" r="54113" b="40989"/>
            <a:stretch/>
          </p:blipFill>
          <p:spPr bwMode="auto">
            <a:xfrm>
              <a:off x="7026876" y="1085207"/>
              <a:ext cx="2079802" cy="2265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C561044-80F0-A803-FAFB-DDA328E3D4AF}"/>
                </a:ext>
              </a:extLst>
            </p:cNvPr>
            <p:cNvCxnSpPr>
              <a:cxnSpLocks/>
            </p:cNvCxnSpPr>
            <p:nvPr/>
          </p:nvCxnSpPr>
          <p:spPr>
            <a:xfrm>
              <a:off x="8266922" y="1261018"/>
              <a:ext cx="2127380" cy="649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6DCA930-5B2C-3068-C13A-C91C818DC6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7881" y="2277973"/>
              <a:ext cx="2016421" cy="811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3EEFF03B-CE36-6760-8FE9-60DF0820B00B}"/>
              </a:ext>
            </a:extLst>
          </p:cNvPr>
          <p:cNvSpPr>
            <a:spLocks noChangeAspect="1"/>
          </p:cNvSpPr>
          <p:nvPr/>
        </p:nvSpPr>
        <p:spPr>
          <a:xfrm>
            <a:off x="8049738" y="1820224"/>
            <a:ext cx="642663" cy="666835"/>
          </a:xfrm>
          <a:prstGeom prst="ellipse">
            <a:avLst/>
          </a:prstGeom>
          <a:noFill/>
          <a:ln w="412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72739-B4FD-6007-3252-3BF6FF2D9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598002"/>
          </a:xfrm>
        </p:spPr>
        <p:txBody>
          <a:bodyPr>
            <a:normAutofit/>
          </a:bodyPr>
          <a:lstStyle/>
          <a:p>
            <a:r>
              <a:rPr lang="en-GB" sz="3000" dirty="0"/>
              <a:t>Positioning of magnets in cryostats: </a:t>
            </a:r>
            <a:r>
              <a:rPr lang="en-GB" sz="3000" dirty="0">
                <a:solidFill>
                  <a:srgbClr val="0066FF"/>
                </a:solidFill>
              </a:rPr>
              <a:t>how accurate/reproducible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A0133-3710-21A7-3BD3-0DEEF9CAE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58" y="945294"/>
            <a:ext cx="7508403" cy="560345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Dipole</a:t>
            </a:r>
            <a:r>
              <a:rPr lang="en-US" dirty="0"/>
              <a:t> magnet </a:t>
            </a:r>
            <a:r>
              <a:rPr lang="en-US" dirty="0">
                <a:solidFill>
                  <a:srgbClr val="0070C0"/>
                </a:solidFill>
              </a:rPr>
              <a:t>positioning</a:t>
            </a:r>
            <a:r>
              <a:rPr lang="en-US" dirty="0"/>
              <a:t>: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Transverse (x-z):</a:t>
            </a:r>
            <a:r>
              <a:rPr lang="en-US" sz="2200" dirty="0">
                <a:solidFill>
                  <a:srgbClr val="00B050"/>
                </a:solidFill>
                <a:sym typeface="Wingdings" panose="05000000000000000000" pitchFamily="2" charset="2"/>
              </a:rPr>
              <a:t> tolerant</a:t>
            </a:r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sz="2200" dirty="0">
                <a:sym typeface="Wingdings" panose="05000000000000000000" pitchFamily="2" charset="2"/>
              </a:rPr>
              <a:t>(</a:t>
            </a:r>
            <a:r>
              <a:rPr lang="en-US" sz="2200" dirty="0"/>
              <a:t>field has no horizontal axis). </a:t>
            </a:r>
            <a:r>
              <a:rPr lang="en-US" sz="2200" dirty="0">
                <a:sym typeface="Wingdings" panose="05000000000000000000" pitchFamily="2" charset="2"/>
              </a:rPr>
              <a:t>(LHC &lt; </a:t>
            </a:r>
            <a:r>
              <a:rPr lang="en-US" sz="2200" dirty="0">
                <a:solidFill>
                  <a:srgbClr val="00B050"/>
                </a:solidFill>
                <a:sym typeface="Wingdings" panose="05000000000000000000" pitchFamily="2" charset="2"/>
              </a:rPr>
              <a:t>0.5 mm</a:t>
            </a:r>
            <a:r>
              <a:rPr lang="en-US" sz="2200" dirty="0">
                <a:sym typeface="Wingdings" panose="05000000000000000000" pitchFamily="2" charset="2"/>
              </a:rPr>
              <a:t> (rms)) </a:t>
            </a:r>
          </a:p>
          <a:p>
            <a:pPr marL="457200" lvl="1" indent="0">
              <a:buNone/>
            </a:pPr>
            <a:endParaRPr lang="en-US" sz="2200" dirty="0">
              <a:sym typeface="Wingdings" panose="05000000000000000000" pitchFamily="2" charset="2"/>
            </a:endParaRPr>
          </a:p>
          <a:p>
            <a:pPr lvl="1"/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Roll</a:t>
            </a:r>
            <a:r>
              <a:rPr lang="en-US" sz="2200" dirty="0">
                <a:sym typeface="Wingdings" panose="05000000000000000000" pitchFamily="2" charset="2"/>
              </a:rPr>
              <a:t> (about y):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sensitive</a:t>
            </a:r>
            <a:r>
              <a:rPr lang="en-US" sz="2200" dirty="0">
                <a:sym typeface="Wingdings" panose="05000000000000000000" pitchFamily="2" charset="2"/>
              </a:rPr>
              <a:t> (gives a kick  out of orbit plane). </a:t>
            </a:r>
            <a:r>
              <a:rPr lang="en-GB" sz="2200" dirty="0">
                <a:sym typeface="Wingdings" panose="05000000000000000000" pitchFamily="2" charset="2"/>
              </a:rPr>
              <a:t>(LHC &lt; </a:t>
            </a:r>
            <a:r>
              <a:rPr lang="en-GB" sz="2200" dirty="0">
                <a:solidFill>
                  <a:srgbClr val="FF0000"/>
                </a:solidFill>
                <a:sym typeface="Wingdings" panose="05000000000000000000" pitchFamily="2" charset="2"/>
              </a:rPr>
              <a:t>0.5 </a:t>
            </a:r>
            <a:r>
              <a:rPr lang="en-GB" sz="2200" dirty="0" err="1">
                <a:solidFill>
                  <a:srgbClr val="FF0000"/>
                </a:solidFill>
                <a:sym typeface="Wingdings" panose="05000000000000000000" pitchFamily="2" charset="2"/>
              </a:rPr>
              <a:t>mrad</a:t>
            </a:r>
            <a:r>
              <a:rPr lang="en-GB" sz="22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2200" dirty="0">
                <a:sym typeface="Wingdings" panose="05000000000000000000" pitchFamily="2" charset="2"/>
              </a:rPr>
              <a:t>(rms))</a:t>
            </a:r>
            <a:endParaRPr lang="en-US" sz="2200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Quadrupole</a:t>
            </a:r>
            <a:r>
              <a:rPr lang="en-US" dirty="0">
                <a:sym typeface="Wingdings" panose="05000000000000000000" pitchFamily="2" charset="2"/>
              </a:rPr>
              <a:t> magnet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positioning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Transverse (x-z):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sensitive </a:t>
            </a:r>
            <a:r>
              <a:rPr lang="en-US" sz="2200" dirty="0">
                <a:sym typeface="Wingdings" panose="05000000000000000000" pitchFamily="2" charset="2"/>
              </a:rPr>
              <a:t>(magnetic axis).                (LHC &lt;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0.25 mm </a:t>
            </a:r>
            <a:r>
              <a:rPr lang="en-US" sz="2200" dirty="0">
                <a:sym typeface="Wingdings" panose="05000000000000000000" pitchFamily="2" charset="2"/>
              </a:rPr>
              <a:t>(rms))</a:t>
            </a:r>
          </a:p>
          <a:p>
            <a:pPr marL="457200" lvl="1" indent="0">
              <a:buNone/>
            </a:pPr>
            <a:endParaRPr lang="en-US" sz="2200" dirty="0">
              <a:sym typeface="Wingdings" panose="05000000000000000000" pitchFamily="2" charset="2"/>
            </a:endParaRPr>
          </a:p>
          <a:p>
            <a:pPr lvl="1"/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Roll</a:t>
            </a:r>
            <a:r>
              <a:rPr lang="en-US" sz="2200" dirty="0">
                <a:sym typeface="Wingdings" panose="05000000000000000000" pitchFamily="2" charset="2"/>
              </a:rPr>
              <a:t> (about y)</a:t>
            </a:r>
            <a:r>
              <a:rPr lang="en-GB" sz="2200" dirty="0">
                <a:sym typeface="Wingdings" panose="05000000000000000000" pitchFamily="2" charset="2"/>
              </a:rPr>
              <a:t>: </a:t>
            </a:r>
            <a:r>
              <a:rPr lang="en-US" sz="2200" dirty="0">
                <a:solidFill>
                  <a:srgbClr val="00B050"/>
                </a:solidFill>
                <a:sym typeface="Wingdings" panose="05000000000000000000" pitchFamily="2" charset="2"/>
              </a:rPr>
              <a:t>tolerant                                           </a:t>
            </a:r>
            <a:r>
              <a:rPr lang="en-GB" sz="2200" dirty="0">
                <a:sym typeface="Wingdings" panose="05000000000000000000" pitchFamily="2" charset="2"/>
              </a:rPr>
              <a:t>(LHC &lt; </a:t>
            </a:r>
            <a:r>
              <a:rPr lang="en-GB" sz="2200" dirty="0">
                <a:solidFill>
                  <a:srgbClr val="00B050"/>
                </a:solidFill>
                <a:sym typeface="Wingdings" panose="05000000000000000000" pitchFamily="2" charset="2"/>
              </a:rPr>
              <a:t>1 </a:t>
            </a:r>
            <a:r>
              <a:rPr lang="en-GB" sz="2200" dirty="0" err="1">
                <a:solidFill>
                  <a:srgbClr val="00B050"/>
                </a:solidFill>
                <a:sym typeface="Wingdings" panose="05000000000000000000" pitchFamily="2" charset="2"/>
              </a:rPr>
              <a:t>mrad</a:t>
            </a:r>
            <a:r>
              <a:rPr lang="en-GB" sz="2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2200" dirty="0">
                <a:sym typeface="Wingdings" panose="05000000000000000000" pitchFamily="2" charset="2"/>
              </a:rPr>
              <a:t>(rms))</a:t>
            </a:r>
            <a:endParaRPr lang="en-US" sz="2200" dirty="0">
              <a:sym typeface="Wingdings" panose="05000000000000000000" pitchFamily="2" charset="2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E4468EB-FE6D-F48C-D8C4-10F3B019A8DB}"/>
              </a:ext>
            </a:extLst>
          </p:cNvPr>
          <p:cNvCxnSpPr>
            <a:cxnSpLocks/>
          </p:cNvCxnSpPr>
          <p:nvPr/>
        </p:nvCxnSpPr>
        <p:spPr>
          <a:xfrm>
            <a:off x="8165805" y="2150613"/>
            <a:ext cx="659218" cy="0"/>
          </a:xfrm>
          <a:prstGeom prst="line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224DB0-46D9-E098-F123-C968808E890B}"/>
              </a:ext>
            </a:extLst>
          </p:cNvPr>
          <p:cNvCxnSpPr>
            <a:cxnSpLocks/>
          </p:cNvCxnSpPr>
          <p:nvPr/>
        </p:nvCxnSpPr>
        <p:spPr>
          <a:xfrm flipV="1">
            <a:off x="8364890" y="1679944"/>
            <a:ext cx="0" cy="681437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333BA06-93BA-4D2C-2711-F522B775DFD0}"/>
              </a:ext>
            </a:extLst>
          </p:cNvPr>
          <p:cNvSpPr txBox="1"/>
          <p:nvPr/>
        </p:nvSpPr>
        <p:spPr>
          <a:xfrm>
            <a:off x="8738051" y="184225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x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AA219B-CBB0-0AEF-B0EE-6C12F58CD0D2}"/>
              </a:ext>
            </a:extLst>
          </p:cNvPr>
          <p:cNvSpPr txBox="1"/>
          <p:nvPr/>
        </p:nvSpPr>
        <p:spPr>
          <a:xfrm>
            <a:off x="8218970" y="137826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z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9984CD6-6744-1A30-705A-3CE2F8F8F92C}"/>
              </a:ext>
            </a:extLst>
          </p:cNvPr>
          <p:cNvSpPr txBox="1"/>
          <p:nvPr/>
        </p:nvSpPr>
        <p:spPr>
          <a:xfrm>
            <a:off x="8146168" y="20159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y</a:t>
            </a:r>
            <a:endParaRPr lang="en-GB" dirty="0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B35903C1-F5F7-0323-77CC-1E9DF8B631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905" y="4219105"/>
            <a:ext cx="2197818" cy="199237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E82EFF5-920A-0232-DBB0-2F5AA93B58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5" t="24496" r="37370" b="44615"/>
          <a:stretch/>
        </p:blipFill>
        <p:spPr bwMode="auto">
          <a:xfrm>
            <a:off x="9679751" y="4093142"/>
            <a:ext cx="2204959" cy="211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3B66887-D539-EC60-1C2D-EAE68775EF90}"/>
              </a:ext>
            </a:extLst>
          </p:cNvPr>
          <p:cNvCxnSpPr>
            <a:cxnSpLocks/>
          </p:cNvCxnSpPr>
          <p:nvPr/>
        </p:nvCxnSpPr>
        <p:spPr>
          <a:xfrm>
            <a:off x="8408093" y="4257654"/>
            <a:ext cx="2032144" cy="545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F87C2D7-504A-E942-0CFC-87896068D2F0}"/>
              </a:ext>
            </a:extLst>
          </p:cNvPr>
          <p:cNvCxnSpPr>
            <a:cxnSpLocks/>
          </p:cNvCxnSpPr>
          <p:nvPr/>
        </p:nvCxnSpPr>
        <p:spPr>
          <a:xfrm flipV="1">
            <a:off x="8519052" y="5586884"/>
            <a:ext cx="1891040" cy="498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TextBox 1026">
            <a:extLst>
              <a:ext uri="{FF2B5EF4-FFF2-40B4-BE49-F238E27FC236}">
                <a16:creationId xmlns:a16="http://schemas.microsoft.com/office/drawing/2014/main" id="{A87B8299-7A6E-DAC6-35B7-1349D2262FE4}"/>
              </a:ext>
            </a:extLst>
          </p:cNvPr>
          <p:cNvSpPr txBox="1"/>
          <p:nvPr/>
        </p:nvSpPr>
        <p:spPr>
          <a:xfrm>
            <a:off x="9114233" y="652926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LHC </a:t>
            </a:r>
            <a:r>
              <a:rPr lang="fr-CH" dirty="0" err="1"/>
              <a:t>dipole</a:t>
            </a:r>
            <a:endParaRPr lang="en-GB" dirty="0"/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137A7DB4-3F1D-22C4-4FF8-3C69F19D7E6E}"/>
              </a:ext>
            </a:extLst>
          </p:cNvPr>
          <p:cNvSpPr txBox="1"/>
          <p:nvPr/>
        </p:nvSpPr>
        <p:spPr>
          <a:xfrm>
            <a:off x="8917617" y="3732639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LHC </a:t>
            </a:r>
            <a:r>
              <a:rPr lang="fr-CH" dirty="0" err="1"/>
              <a:t>quadrupole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432FEBD-E906-4F4F-2CEC-4E68708334AC}"/>
              </a:ext>
            </a:extLst>
          </p:cNvPr>
          <p:cNvCxnSpPr>
            <a:cxnSpLocks/>
          </p:cNvCxnSpPr>
          <p:nvPr/>
        </p:nvCxnSpPr>
        <p:spPr>
          <a:xfrm>
            <a:off x="8157336" y="5173222"/>
            <a:ext cx="659218" cy="0"/>
          </a:xfrm>
          <a:prstGeom prst="line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FC6400-C98E-213E-8E66-292D1F2B96CC}"/>
              </a:ext>
            </a:extLst>
          </p:cNvPr>
          <p:cNvCxnSpPr>
            <a:cxnSpLocks/>
          </p:cNvCxnSpPr>
          <p:nvPr/>
        </p:nvCxnSpPr>
        <p:spPr>
          <a:xfrm flipV="1">
            <a:off x="8356421" y="4702553"/>
            <a:ext cx="0" cy="681437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2E47D0A-264C-CE28-F359-271662A0481D}"/>
              </a:ext>
            </a:extLst>
          </p:cNvPr>
          <p:cNvSpPr txBox="1"/>
          <p:nvPr/>
        </p:nvSpPr>
        <p:spPr>
          <a:xfrm>
            <a:off x="8729582" y="48648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x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A6A0A8-3270-E216-E1AE-8DFD72709DE4}"/>
              </a:ext>
            </a:extLst>
          </p:cNvPr>
          <p:cNvSpPr txBox="1"/>
          <p:nvPr/>
        </p:nvSpPr>
        <p:spPr>
          <a:xfrm>
            <a:off x="8210501" y="440087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z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F5FE04-2648-1DA2-168E-1F2730FC3AF0}"/>
              </a:ext>
            </a:extLst>
          </p:cNvPr>
          <p:cNvSpPr txBox="1"/>
          <p:nvPr/>
        </p:nvSpPr>
        <p:spPr>
          <a:xfrm>
            <a:off x="8137699" y="503852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y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2963BFD-9D94-9039-BA8A-03497552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14</a:t>
            </a:fld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E06CCD-B43E-DC4C-930C-ADD361732731}"/>
              </a:ext>
            </a:extLst>
          </p:cNvPr>
          <p:cNvSpPr txBox="1"/>
          <p:nvPr/>
        </p:nvSpPr>
        <p:spPr>
          <a:xfrm>
            <a:off x="-40723" y="6446889"/>
            <a:ext cx="119254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000" dirty="0" err="1">
                <a:solidFill>
                  <a:srgbClr val="0066FF"/>
                </a:solidFill>
              </a:rPr>
              <a:t>Reminder</a:t>
            </a:r>
            <a:r>
              <a:rPr lang="fr-CH" sz="2000" dirty="0">
                <a:solidFill>
                  <a:srgbClr val="0066FF"/>
                </a:solidFill>
              </a:rPr>
              <a:t>:</a:t>
            </a:r>
            <a:r>
              <a:rPr lang="fr-CH" sz="2000" dirty="0"/>
              <a:t> 1 </a:t>
            </a:r>
            <a:r>
              <a:rPr lang="fr-CH" sz="2000" dirty="0" err="1"/>
              <a:t>mrad</a:t>
            </a:r>
            <a:r>
              <a:rPr lang="fr-CH" sz="2000" dirty="0"/>
              <a:t> ~ 1mm/m (</a:t>
            </a:r>
            <a:r>
              <a:rPr lang="fr-CH" sz="2000" dirty="0" err="1"/>
              <a:t>small</a:t>
            </a:r>
            <a:r>
              <a:rPr lang="fr-CH" sz="2000" dirty="0"/>
              <a:t> angles)</a:t>
            </a:r>
            <a:endParaRPr lang="en-GB" sz="20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FD35B4B-B729-72B8-721B-6E3949706FE1}"/>
              </a:ext>
            </a:extLst>
          </p:cNvPr>
          <p:cNvSpPr>
            <a:spLocks noChangeAspect="1"/>
          </p:cNvSpPr>
          <p:nvPr/>
        </p:nvSpPr>
        <p:spPr>
          <a:xfrm>
            <a:off x="8016558" y="4833564"/>
            <a:ext cx="696664" cy="722867"/>
          </a:xfrm>
          <a:prstGeom prst="ellipse">
            <a:avLst/>
          </a:prstGeom>
          <a:noFill/>
          <a:ln w="412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024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72739-B4FD-6007-3252-3BF6FF2D9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59" y="-30627"/>
            <a:ext cx="11089460" cy="799041"/>
          </a:xfrm>
        </p:spPr>
        <p:txBody>
          <a:bodyPr>
            <a:normAutofit fontScale="90000"/>
          </a:bodyPr>
          <a:lstStyle/>
          <a:p>
            <a:r>
              <a:rPr lang="en-GB" sz="3000" dirty="0"/>
              <a:t>Positioning of cavities in cryomodules: </a:t>
            </a:r>
            <a:r>
              <a:rPr lang="en-GB" sz="3000" dirty="0">
                <a:solidFill>
                  <a:srgbClr val="0066FF"/>
                </a:solidFill>
              </a:rPr>
              <a:t>how accurate/reproducible 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8AA66C-5C95-B574-E290-587F0FA7A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7428" y="6562802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15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DCAFC1-C9FE-4D0E-FDC3-4BB108BEE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333" y="4560314"/>
            <a:ext cx="3480522" cy="22402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8443D9-D220-8997-9461-3262A33E1E74}"/>
              </a:ext>
            </a:extLst>
          </p:cNvPr>
          <p:cNvSpPr txBox="1"/>
          <p:nvPr/>
        </p:nvSpPr>
        <p:spPr>
          <a:xfrm>
            <a:off x="8156146" y="6331525"/>
            <a:ext cx="269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EXFEL, </a:t>
            </a:r>
            <a:r>
              <a:rPr lang="en-US" dirty="0" err="1">
                <a:solidFill>
                  <a:srgbClr val="FFFF00"/>
                </a:solidFill>
              </a:rPr>
              <a:t>Desy</a:t>
            </a:r>
            <a:r>
              <a:rPr lang="en-US" dirty="0">
                <a:solidFill>
                  <a:srgbClr val="FFFF00"/>
                </a:solidFill>
              </a:rPr>
              <a:t>, Hamburg </a:t>
            </a:r>
            <a:endParaRPr lang="fr-FR" dirty="0">
              <a:solidFill>
                <a:srgbClr val="FFFF00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93DCEBC-CC45-E9BD-C845-2FB2C63044B8}"/>
              </a:ext>
            </a:extLst>
          </p:cNvPr>
          <p:cNvGrpSpPr/>
          <p:nvPr/>
        </p:nvGrpSpPr>
        <p:grpSpPr>
          <a:xfrm>
            <a:off x="6235547" y="1178805"/>
            <a:ext cx="5396675" cy="3315407"/>
            <a:chOff x="6951643" y="1589298"/>
            <a:chExt cx="4680579" cy="290491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35BFE39-0D0F-3FD9-7078-8023D88E704A}"/>
                </a:ext>
              </a:extLst>
            </p:cNvPr>
            <p:cNvGrpSpPr/>
            <p:nvPr/>
          </p:nvGrpSpPr>
          <p:grpSpPr>
            <a:xfrm>
              <a:off x="6951643" y="1589298"/>
              <a:ext cx="4680579" cy="2904914"/>
              <a:chOff x="7535537" y="1839817"/>
              <a:chExt cx="4096685" cy="255040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EA7DC2D4-F080-58E7-F0A7-8430330017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09030" y="1873312"/>
                <a:ext cx="4023192" cy="2516909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766B2CB-3258-FBC0-FF7F-1D65C4E09145}"/>
                  </a:ext>
                </a:extLst>
              </p:cNvPr>
              <p:cNvSpPr/>
              <p:nvPr/>
            </p:nvSpPr>
            <p:spPr>
              <a:xfrm>
                <a:off x="7535537" y="1839817"/>
                <a:ext cx="1509311" cy="2864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8B66931-687F-A611-CB67-FF9E28E42DF7}"/>
                </a:ext>
              </a:extLst>
            </p:cNvPr>
            <p:cNvCxnSpPr/>
            <p:nvPr/>
          </p:nvCxnSpPr>
          <p:spPr>
            <a:xfrm>
              <a:off x="9297428" y="3712684"/>
              <a:ext cx="298264" cy="0"/>
            </a:xfrm>
            <a:prstGeom prst="line">
              <a:avLst/>
            </a:prstGeom>
            <a:ln w="28575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B24A4E3-3030-59CC-C085-29F17368A2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27794" y="3591499"/>
              <a:ext cx="0" cy="262568"/>
            </a:xfrm>
            <a:prstGeom prst="line">
              <a:avLst/>
            </a:prstGeom>
            <a:ln w="28575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A0133-3710-21A7-3BD3-0DEEF9CAE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9296"/>
            <a:ext cx="11805286" cy="5603457"/>
          </a:xfrm>
        </p:spPr>
        <p:txBody>
          <a:bodyPr>
            <a:normAutofit/>
          </a:bodyPr>
          <a:lstStyle/>
          <a:p>
            <a:r>
              <a:rPr lang="en-US" sz="2000" dirty="0"/>
              <a:t>In general, less stringent </a:t>
            </a:r>
            <a:r>
              <a:rPr lang="en-US" sz="2000" dirty="0">
                <a:solidFill>
                  <a:srgbClr val="0070C0"/>
                </a:solidFill>
              </a:rPr>
              <a:t>positioning tolerances.</a:t>
            </a:r>
            <a:r>
              <a:rPr lang="en-US" sz="2000" dirty="0"/>
              <a:t> Also, cavities are </a:t>
            </a:r>
            <a:r>
              <a:rPr lang="en-US" sz="2000" dirty="0">
                <a:solidFill>
                  <a:srgbClr val="0070C0"/>
                </a:solidFill>
              </a:rPr>
              <a:t>smaller</a:t>
            </a:r>
            <a:r>
              <a:rPr lang="en-US" sz="2000" dirty="0"/>
              <a:t> and </a:t>
            </a:r>
            <a:r>
              <a:rPr lang="en-US" sz="2000" dirty="0">
                <a:solidFill>
                  <a:srgbClr val="0070C0"/>
                </a:solidFill>
              </a:rPr>
              <a:t>lighter</a:t>
            </a:r>
            <a:r>
              <a:rPr lang="en-US" sz="2000" dirty="0"/>
              <a:t> than magnets </a:t>
            </a:r>
            <a:r>
              <a:rPr lang="en-US" sz="2000" dirty="0">
                <a:sym typeface="Wingdings" panose="05000000000000000000" pitchFamily="2" charset="2"/>
              </a:rPr>
              <a:t> less demanding support systems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000" dirty="0"/>
              <a:t>Main </a:t>
            </a:r>
            <a:r>
              <a:rPr lang="en-US" sz="2000" dirty="0">
                <a:solidFill>
                  <a:srgbClr val="0070C0"/>
                </a:solidFill>
              </a:rPr>
              <a:t>effects of misalignment</a:t>
            </a:r>
            <a:r>
              <a:rPr lang="en-US" sz="2000" dirty="0"/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/>
              <a:t> increased </a:t>
            </a:r>
            <a:r>
              <a:rPr lang="en-GB" sz="2000" dirty="0">
                <a:solidFill>
                  <a:srgbClr val="0070C0"/>
                </a:solidFill>
              </a:rPr>
              <a:t>beam losses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/>
              <a:t> beam </a:t>
            </a:r>
            <a:r>
              <a:rPr lang="en-GB" sz="2000" dirty="0">
                <a:solidFill>
                  <a:srgbClr val="0070C0"/>
                </a:solidFill>
              </a:rPr>
              <a:t>emittance growth</a:t>
            </a:r>
          </a:p>
          <a:p>
            <a:pPr marL="457200" lvl="1" indent="0">
              <a:buNone/>
            </a:pPr>
            <a:r>
              <a:rPr lang="en-US" dirty="0"/>
              <a:t> </a:t>
            </a:r>
          </a:p>
          <a:p>
            <a:r>
              <a:rPr lang="en-US" sz="2000" dirty="0"/>
              <a:t>Typical figures (</a:t>
            </a:r>
            <a:r>
              <a:rPr lang="en-US" sz="2000" dirty="0" err="1"/>
              <a:t>r.m.s.</a:t>
            </a:r>
            <a:r>
              <a:rPr lang="en-US" sz="2000" dirty="0"/>
              <a:t>):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/>
              <a:t> </a:t>
            </a:r>
            <a:r>
              <a:rPr lang="en-GB" sz="2000" dirty="0">
                <a:solidFill>
                  <a:srgbClr val="0070C0"/>
                </a:solidFill>
              </a:rPr>
              <a:t>EXFEL:</a:t>
            </a:r>
            <a:r>
              <a:rPr lang="en-GB" sz="2000" dirty="0"/>
              <a:t> cavities transverse ~ 1 mm, roll insensitive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 </a:t>
            </a:r>
            <a:r>
              <a:rPr lang="en-US" sz="2000" dirty="0">
                <a:solidFill>
                  <a:srgbClr val="0070C0"/>
                </a:solidFill>
              </a:rPr>
              <a:t>HIE Isolde CM: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GB" dirty="0"/>
              <a:t>Cavities: transverse &lt; ±0.45 mm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 Solenoid: transverse </a:t>
            </a:r>
            <a:r>
              <a:rPr lang="en-GB" dirty="0">
                <a:solidFill>
                  <a:srgbClr val="FF0000"/>
                </a:solidFill>
              </a:rPr>
              <a:t>&lt; ±0.23 mm</a:t>
            </a:r>
          </a:p>
        </p:txBody>
      </p:sp>
    </p:spTree>
    <p:extLst>
      <p:ext uri="{BB962C8B-B14F-4D97-AF65-F5344CB8AC3E}">
        <p14:creationId xmlns:p14="http://schemas.microsoft.com/office/powerpoint/2010/main" val="467141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3B8F29-2C2B-8755-FD4C-2B0721B55C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2276" y="0"/>
            <a:ext cx="5923862" cy="250745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39E35A-AFE5-5D58-AA49-7CDABCA2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HIE Isolde CM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5EFB53-6D78-974B-E321-51E57411B9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06" y="2101789"/>
            <a:ext cx="4568854" cy="4619685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1E8933-B17D-3C6C-7E50-F995435887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693"/>
          <a:stretch/>
        </p:blipFill>
        <p:spPr>
          <a:xfrm>
            <a:off x="4518144" y="2553462"/>
            <a:ext cx="4878509" cy="3277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0B6EB2-BFB8-9E42-00B9-9E422AF320F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t="17654" r="52708" b="24939"/>
          <a:stretch/>
        </p:blipFill>
        <p:spPr>
          <a:xfrm>
            <a:off x="9680646" y="2541058"/>
            <a:ext cx="2202608" cy="16440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33C888-EBD5-C0DE-6B37-8C0C7F653C8A}"/>
              </a:ext>
            </a:extLst>
          </p:cNvPr>
          <p:cNvSpPr txBox="1"/>
          <p:nvPr/>
        </p:nvSpPr>
        <p:spPr>
          <a:xfrm>
            <a:off x="9823193" y="4262191"/>
            <a:ext cx="19175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0055A0"/>
                </a:solidFill>
              </a:rPr>
              <a:t>Targets viewed from viewports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52B0FC-EB9C-E328-8289-27D4F232CAB1}"/>
              </a:ext>
            </a:extLst>
          </p:cNvPr>
          <p:cNvSpPr/>
          <p:nvPr/>
        </p:nvSpPr>
        <p:spPr>
          <a:xfrm>
            <a:off x="0" y="1487629"/>
            <a:ext cx="1974136" cy="398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Cavities/solenoid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adjustment step motors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B170DF1-665A-AED5-DD19-6BC4E5A89492}"/>
              </a:ext>
            </a:extLst>
          </p:cNvPr>
          <p:cNvCxnSpPr>
            <a:cxnSpLocks/>
          </p:cNvCxnSpPr>
          <p:nvPr/>
        </p:nvCxnSpPr>
        <p:spPr>
          <a:xfrm>
            <a:off x="953729" y="1885721"/>
            <a:ext cx="98323" cy="808318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488051C-56B6-1611-D597-00381A20F521}"/>
              </a:ext>
            </a:extLst>
          </p:cNvPr>
          <p:cNvCxnSpPr>
            <a:cxnSpLocks/>
          </p:cNvCxnSpPr>
          <p:nvPr/>
        </p:nvCxnSpPr>
        <p:spPr>
          <a:xfrm>
            <a:off x="1224324" y="1867123"/>
            <a:ext cx="2548179" cy="570661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C5D88D89-2E27-CB21-4809-2CAE7AAA39EF}"/>
              </a:ext>
            </a:extLst>
          </p:cNvPr>
          <p:cNvSpPr/>
          <p:nvPr/>
        </p:nvSpPr>
        <p:spPr>
          <a:xfrm>
            <a:off x="3671342" y="6421330"/>
            <a:ext cx="1516944" cy="249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r"/>
            <a:r>
              <a:rPr lang="en-GB" sz="1200" dirty="0">
                <a:solidFill>
                  <a:schemeClr val="tx1"/>
                </a:solidFill>
              </a:rPr>
              <a:t>“milk bottle” type  </a:t>
            </a:r>
          </a:p>
          <a:p>
            <a:pPr algn="r"/>
            <a:r>
              <a:rPr lang="en-GB" sz="1200" dirty="0">
                <a:solidFill>
                  <a:schemeClr val="tx1"/>
                </a:solidFill>
              </a:rPr>
              <a:t>Support frame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8AFB3C2-AA6B-D764-75D2-F51D960CDB36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3352800" y="5489420"/>
            <a:ext cx="1077014" cy="931910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83D4B2D-1517-05FF-7A7A-21AD03FDB256}"/>
              </a:ext>
            </a:extLst>
          </p:cNvPr>
          <p:cNvCxnSpPr>
            <a:cxnSpLocks/>
          </p:cNvCxnSpPr>
          <p:nvPr/>
        </p:nvCxnSpPr>
        <p:spPr>
          <a:xfrm>
            <a:off x="403123" y="4257368"/>
            <a:ext cx="550606" cy="324464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BC24B98-2462-68CA-2B5A-850AD32D6ECF}"/>
              </a:ext>
            </a:extLst>
          </p:cNvPr>
          <p:cNvSpPr txBox="1"/>
          <p:nvPr/>
        </p:nvSpPr>
        <p:spPr>
          <a:xfrm>
            <a:off x="0" y="3854245"/>
            <a:ext cx="1027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Suspension </a:t>
            </a:r>
          </a:p>
          <a:p>
            <a:r>
              <a:rPr lang="fr-CH" sz="1200" dirty="0"/>
              <a:t>plate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FF17F6-8723-8942-CCB0-91E36C344A72}"/>
              </a:ext>
            </a:extLst>
          </p:cNvPr>
          <p:cNvSpPr txBox="1"/>
          <p:nvPr/>
        </p:nvSpPr>
        <p:spPr>
          <a:xfrm>
            <a:off x="2401913" y="6581001"/>
            <a:ext cx="1337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Optical </a:t>
            </a:r>
            <a:r>
              <a:rPr lang="fr-CH" sz="1200" dirty="0" err="1"/>
              <a:t>reflectors</a:t>
            </a:r>
            <a:endParaRPr lang="en-GB" sz="12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923CEAC-F19F-89C4-9A84-242E5927AEFF}"/>
              </a:ext>
            </a:extLst>
          </p:cNvPr>
          <p:cNvCxnSpPr>
            <a:cxnSpLocks/>
          </p:cNvCxnSpPr>
          <p:nvPr/>
        </p:nvCxnSpPr>
        <p:spPr>
          <a:xfrm flipH="1" flipV="1">
            <a:off x="2191568" y="6535916"/>
            <a:ext cx="279672" cy="185559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7473C2A-7374-8CAA-A3D1-FBA9B57CF66C}"/>
              </a:ext>
            </a:extLst>
          </p:cNvPr>
          <p:cNvSpPr txBox="1"/>
          <p:nvPr/>
        </p:nvSpPr>
        <p:spPr>
          <a:xfrm>
            <a:off x="7275013" y="527342"/>
            <a:ext cx="6138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 Cavities: transverse &lt; ±0.45 mm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 Solenoid: transverse </a:t>
            </a:r>
            <a:r>
              <a:rPr lang="en-GB" dirty="0">
                <a:solidFill>
                  <a:srgbClr val="FF0000"/>
                </a:solidFill>
              </a:rPr>
              <a:t>&lt; ±0.23 mm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047F90-2063-EBF9-34F8-51B7EC8563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3665" y="4656784"/>
            <a:ext cx="2516567" cy="176454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42004B1-F981-F8B1-057D-2F71EE6B0108}"/>
              </a:ext>
            </a:extLst>
          </p:cNvPr>
          <p:cNvSpPr txBox="1"/>
          <p:nvPr/>
        </p:nvSpPr>
        <p:spPr>
          <a:xfrm>
            <a:off x="9828225" y="6397472"/>
            <a:ext cx="18069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0055A0"/>
                </a:solidFill>
              </a:rPr>
              <a:t>HBCM optical CCD cameras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49E14E-BFB3-281B-2BF0-926A70CF8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16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667BF9-9F49-9067-0A76-62D35A4250AE}"/>
              </a:ext>
            </a:extLst>
          </p:cNvPr>
          <p:cNvSpPr txBox="1">
            <a:spLocks/>
          </p:cNvSpPr>
          <p:nvPr/>
        </p:nvSpPr>
        <p:spPr>
          <a:xfrm>
            <a:off x="5435060" y="5661610"/>
            <a:ext cx="3576907" cy="919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600" i="1" kern="0" dirty="0">
                <a:solidFill>
                  <a:srgbClr val="0066FF"/>
                </a:solidFill>
              </a:rPr>
              <a:t>optical monitoring and adjustment of position</a:t>
            </a:r>
          </a:p>
          <a:p>
            <a:endParaRPr lang="en-GB" kern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F2514C-0DE5-484D-3FC8-7043B7154794}"/>
              </a:ext>
            </a:extLst>
          </p:cNvPr>
          <p:cNvSpPr/>
          <p:nvPr/>
        </p:nvSpPr>
        <p:spPr>
          <a:xfrm>
            <a:off x="5227448" y="5600608"/>
            <a:ext cx="3784520" cy="919392"/>
          </a:xfrm>
          <a:prstGeom prst="rect">
            <a:avLst/>
          </a:prstGeom>
          <a:noFill/>
          <a:ln w="3492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100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FE48D-3B9C-C22B-BB63-01DD0B65E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Mechanical </a:t>
            </a:r>
            <a:r>
              <a:rPr lang="en-US" i="1" u="sng" dirty="0"/>
              <a:t>accuracy</a:t>
            </a:r>
            <a:r>
              <a:rPr lang="en-US" i="1" dirty="0"/>
              <a:t> </a:t>
            </a:r>
            <a:r>
              <a:rPr lang="en-US" dirty="0"/>
              <a:t>in cryostats parts/assembly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37975-63A9-5AB9-97B3-D67188DBA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935566"/>
            <a:ext cx="6200652" cy="213949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Positioning accuracy </a:t>
            </a:r>
            <a:r>
              <a:rPr lang="en-GB" dirty="0"/>
              <a:t>is ensured by </a:t>
            </a:r>
            <a:r>
              <a:rPr lang="en-GB" dirty="0">
                <a:solidFill>
                  <a:srgbClr val="0070C0"/>
                </a:solidFill>
              </a:rPr>
              <a:t>precision fitting </a:t>
            </a:r>
            <a:r>
              <a:rPr lang="en-GB" dirty="0"/>
              <a:t>at assembly</a:t>
            </a:r>
          </a:p>
          <a:p>
            <a:r>
              <a:rPr lang="en-GB" dirty="0"/>
              <a:t>Machining </a:t>
            </a:r>
            <a:r>
              <a:rPr lang="en-GB" dirty="0">
                <a:solidFill>
                  <a:srgbClr val="0070C0"/>
                </a:solidFill>
              </a:rPr>
              <a:t>IT Grade</a:t>
            </a:r>
            <a:r>
              <a:rPr lang="en-GB" dirty="0"/>
              <a:t> range: </a:t>
            </a:r>
            <a:r>
              <a:rPr lang="en-GB" dirty="0">
                <a:solidFill>
                  <a:srgbClr val="0070C0"/>
                </a:solidFill>
              </a:rPr>
              <a:t>8-10</a:t>
            </a:r>
          </a:p>
          <a:p>
            <a:r>
              <a:rPr lang="en-GB" dirty="0"/>
              <a:t>Typical </a:t>
            </a:r>
            <a:r>
              <a:rPr lang="en-GB" dirty="0">
                <a:solidFill>
                  <a:srgbClr val="0070C0"/>
                </a:solidFill>
              </a:rPr>
              <a:t>close fits</a:t>
            </a:r>
            <a:r>
              <a:rPr lang="en-GB" dirty="0"/>
              <a:t>: H7/g6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72AD39-1CB2-248C-8B84-5BCB5F9A03DD}"/>
              </a:ext>
            </a:extLst>
          </p:cNvPr>
          <p:cNvGrpSpPr/>
          <p:nvPr/>
        </p:nvGrpSpPr>
        <p:grpSpPr>
          <a:xfrm>
            <a:off x="7596554" y="764370"/>
            <a:ext cx="4350380" cy="3315261"/>
            <a:chOff x="6883121" y="1035781"/>
            <a:chExt cx="5076426" cy="3990467"/>
          </a:xfrm>
        </p:grpSpPr>
        <p:pic>
          <p:nvPicPr>
            <p:cNvPr id="2050" name="Picture 2" descr="See the source image">
              <a:extLst>
                <a:ext uri="{FF2B5EF4-FFF2-40B4-BE49-F238E27FC236}">
                  <a16:creationId xmlns:a16="http://schemas.microsoft.com/office/drawing/2014/main" id="{F13D71D1-19FF-8E33-1ABF-73C9255B1E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3121" y="1035781"/>
              <a:ext cx="5076426" cy="3990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E72424F-DC27-5A4F-9DBD-EB2EA21926D9}"/>
                </a:ext>
              </a:extLst>
            </p:cNvPr>
            <p:cNvSpPr/>
            <p:nvPr/>
          </p:nvSpPr>
          <p:spPr>
            <a:xfrm>
              <a:off x="6883121" y="2954215"/>
              <a:ext cx="5076426" cy="723482"/>
            </a:xfrm>
            <a:prstGeom prst="rect">
              <a:avLst/>
            </a:prstGeom>
            <a:solidFill>
              <a:schemeClr val="accent1">
                <a:alpha val="32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8C471661-411B-0583-D5D8-A44E49D09B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65"/>
          <a:stretch/>
        </p:blipFill>
        <p:spPr>
          <a:xfrm>
            <a:off x="101825" y="3143199"/>
            <a:ext cx="4818542" cy="29869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37AA50-F3CD-762D-5E45-603BF700DC8A}"/>
              </a:ext>
            </a:extLst>
          </p:cNvPr>
          <p:cNvSpPr txBox="1"/>
          <p:nvPr/>
        </p:nvSpPr>
        <p:spPr>
          <a:xfrm>
            <a:off x="223822" y="6092372"/>
            <a:ext cx="4193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Central support post interfaced to vessel/</a:t>
            </a:r>
            <a:r>
              <a:rPr lang="en-US" sz="1400" dirty="0" err="1"/>
              <a:t>coldmass</a:t>
            </a:r>
            <a:endParaRPr lang="en-US" sz="1400" dirty="0"/>
          </a:p>
          <a:p>
            <a:r>
              <a:rPr lang="en-US" sz="1400" dirty="0"/>
              <a:t>(232 H7/g6 </a:t>
            </a:r>
            <a:r>
              <a:rPr lang="en-US" sz="1400" dirty="0">
                <a:sym typeface="Wingdings" panose="05000000000000000000" pitchFamily="2" charset="2"/>
              </a:rPr>
              <a:t> play: 15-90 microns </a:t>
            </a:r>
            <a:r>
              <a:rPr lang="en-US" sz="1400" dirty="0"/>
              <a:t>) </a:t>
            </a:r>
            <a:endParaRPr lang="fr-FR" sz="14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18A1951-B5B0-BD3F-DA94-797B838ECADF}"/>
              </a:ext>
            </a:extLst>
          </p:cNvPr>
          <p:cNvGrpSpPr/>
          <p:nvPr/>
        </p:nvGrpSpPr>
        <p:grpSpPr>
          <a:xfrm>
            <a:off x="4516985" y="4707476"/>
            <a:ext cx="7444357" cy="1691074"/>
            <a:chOff x="4224499" y="4542548"/>
            <a:chExt cx="8137525" cy="1806574"/>
          </a:xfrm>
        </p:grpSpPr>
        <p:graphicFrame>
          <p:nvGraphicFramePr>
            <p:cNvPr id="9" name="Object 4">
              <a:extLst>
                <a:ext uri="{FF2B5EF4-FFF2-40B4-BE49-F238E27FC236}">
                  <a16:creationId xmlns:a16="http://schemas.microsoft.com/office/drawing/2014/main" id="{C42EAACB-24F6-BD98-7EFE-254E17340F0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7737359"/>
                </p:ext>
              </p:extLst>
            </p:nvPr>
          </p:nvGraphicFramePr>
          <p:xfrm>
            <a:off x="4224499" y="4758447"/>
            <a:ext cx="8137525" cy="996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4" imgW="6764040" imgH="826560" progId="Designer.Drawing.8">
                    <p:embed/>
                  </p:oleObj>
                </mc:Choice>
                <mc:Fallback>
                  <p:oleObj name="Designer Drawing" r:id="rId4" imgW="6764040" imgH="826560" progId="Designer.Drawing.8">
                    <p:embed/>
                    <p:pic>
                      <p:nvPicPr>
                        <p:cNvPr id="72708" name="Object 4">
                          <a:extLst>
                            <a:ext uri="{FF2B5EF4-FFF2-40B4-BE49-F238E27FC236}">
                              <a16:creationId xmlns:a16="http://schemas.microsoft.com/office/drawing/2014/main" id="{7E611106-BC0F-D05B-5425-BCA0ACCC233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4499" y="4758447"/>
                          <a:ext cx="8137525" cy="996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6">
              <a:extLst>
                <a:ext uri="{FF2B5EF4-FFF2-40B4-BE49-F238E27FC236}">
                  <a16:creationId xmlns:a16="http://schemas.microsoft.com/office/drawing/2014/main" id="{792168AE-5AEE-498B-CBFC-37B7FC4A23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40848" y="4542548"/>
              <a:ext cx="35877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i="1"/>
                <a:t>(example of an LHC special SSS)</a:t>
              </a:r>
            </a:p>
          </p:txBody>
        </p:sp>
        <p:sp>
          <p:nvSpPr>
            <p:cNvPr id="14" name="Text Box 8">
              <a:extLst>
                <a:ext uri="{FF2B5EF4-FFF2-40B4-BE49-F238E27FC236}">
                  <a16:creationId xmlns:a16="http://schemas.microsoft.com/office/drawing/2014/main" id="{1BB628D6-852A-D85A-0970-6988BCC9F1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3273" y="5766510"/>
              <a:ext cx="12382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i="1"/>
                <a:t>Fixed post</a:t>
              </a:r>
            </a:p>
          </p:txBody>
        </p:sp>
        <p:sp>
          <p:nvSpPr>
            <p:cNvPr id="15" name="Line 9">
              <a:extLst>
                <a:ext uri="{FF2B5EF4-FFF2-40B4-BE49-F238E27FC236}">
                  <a16:creationId xmlns:a16="http://schemas.microsoft.com/office/drawing/2014/main" id="{B1A3FCD7-FCBA-F188-9D5E-D7C6E12DF5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64360" y="5622047"/>
              <a:ext cx="215900" cy="217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Text Box 10">
              <a:extLst>
                <a:ext uri="{FF2B5EF4-FFF2-40B4-BE49-F238E27FC236}">
                  <a16:creationId xmlns:a16="http://schemas.microsoft.com/office/drawing/2014/main" id="{A6610D8E-4E50-2409-2E86-18019A4CB2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48910" y="5982410"/>
              <a:ext cx="14795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i="1"/>
                <a:t>Sliding posts</a:t>
              </a:r>
            </a:p>
          </p:txBody>
        </p:sp>
        <p:sp>
          <p:nvSpPr>
            <p:cNvPr id="17" name="Line 11">
              <a:extLst>
                <a:ext uri="{FF2B5EF4-FFF2-40B4-BE49-F238E27FC236}">
                  <a16:creationId xmlns:a16="http://schemas.microsoft.com/office/drawing/2014/main" id="{67E1D8C4-EAC6-E8FD-05EE-02F5C8114E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12511" y="5695072"/>
              <a:ext cx="792163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2">
              <a:extLst>
                <a:ext uri="{FF2B5EF4-FFF2-40B4-BE49-F238E27FC236}">
                  <a16:creationId xmlns:a16="http://schemas.microsoft.com/office/drawing/2014/main" id="{A42AD654-D20F-DCD4-E95F-3FEFA05BAA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904448" y="5766510"/>
              <a:ext cx="64770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25" name="Picture 2">
            <a:extLst>
              <a:ext uri="{FF2B5EF4-FFF2-40B4-BE49-F238E27FC236}">
                <a16:creationId xmlns:a16="http://schemas.microsoft.com/office/drawing/2014/main" id="{2EF65CA5-29D5-841D-A8CE-FD71281D2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493" y="2200465"/>
            <a:ext cx="2273967" cy="23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E1876F3-5977-253F-C4A5-80716C11A750}"/>
              </a:ext>
            </a:extLst>
          </p:cNvPr>
          <p:cNvSpPr/>
          <p:nvPr/>
        </p:nvSpPr>
        <p:spPr>
          <a:xfrm>
            <a:off x="889687" y="3694670"/>
            <a:ext cx="963827" cy="5232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xc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0B4D70-0615-ABD7-36C7-20835C17B4B1}"/>
              </a:ext>
            </a:extLst>
          </p:cNvPr>
          <p:cNvSpPr/>
          <p:nvPr/>
        </p:nvSpPr>
        <p:spPr>
          <a:xfrm>
            <a:off x="1929983" y="5132529"/>
            <a:ext cx="963827" cy="5232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xc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A8009-956A-CA24-1BA1-2F334AC31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212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769F8-5382-0A2F-6E60-D0D8B1E53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</a:t>
            </a:r>
            <a:r>
              <a:rPr lang="en-US" i="1" u="sng" dirty="0"/>
              <a:t>reproducibility</a:t>
            </a:r>
            <a:r>
              <a:rPr lang="en-US" dirty="0"/>
              <a:t> in cryostats assembly</a:t>
            </a:r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792272-8325-CD62-6B93-EAF9299E6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Positioning </a:t>
            </a:r>
            <a:r>
              <a:rPr lang="en-US" dirty="0">
                <a:solidFill>
                  <a:srgbClr val="0070C0"/>
                </a:solidFill>
              </a:rPr>
              <a:t>reproducibility </a:t>
            </a:r>
            <a:r>
              <a:rPr lang="en-US" dirty="0"/>
              <a:t>on:</a:t>
            </a:r>
          </a:p>
          <a:p>
            <a:pPr marL="0" indent="0">
              <a:buNone/>
            </a:pPr>
            <a:r>
              <a:rPr lang="en-US" dirty="0"/>
              <a:t>1. </a:t>
            </a:r>
            <a:r>
              <a:rPr lang="en-US" dirty="0">
                <a:solidFill>
                  <a:srgbClr val="0070C0"/>
                </a:solidFill>
              </a:rPr>
              <a:t>Every cryo-assembly throughout lifetime </a:t>
            </a:r>
            <a:r>
              <a:rPr lang="en-US" dirty="0"/>
              <a:t>(transport, thermal-cycles, etc.)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design concepts</a:t>
            </a: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dirty="0">
                <a:solidFill>
                  <a:srgbClr val="0070C0"/>
                </a:solidFill>
              </a:rPr>
              <a:t>Across total population</a:t>
            </a:r>
            <a:r>
              <a:rPr lang="en-US" dirty="0"/>
              <a:t> of cryo-assemblies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quality &amp; cost 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Design concepts: </a:t>
            </a:r>
          </a:p>
          <a:p>
            <a:r>
              <a:rPr lang="en-US" dirty="0"/>
              <a:t>Cryostat components in </a:t>
            </a:r>
            <a:r>
              <a:rPr lang="en-US" dirty="0">
                <a:solidFill>
                  <a:srgbClr val="0070C0"/>
                </a:solidFill>
              </a:rPr>
              <a:t>elastic domain </a:t>
            </a:r>
            <a:r>
              <a:rPr lang="en-US" dirty="0"/>
              <a:t>(limited local plasticity)</a:t>
            </a:r>
          </a:p>
          <a:p>
            <a:r>
              <a:rPr lang="en-US" dirty="0">
                <a:solidFill>
                  <a:srgbClr val="0070C0"/>
                </a:solidFill>
              </a:rPr>
              <a:t>Stress relieving </a:t>
            </a:r>
            <a:r>
              <a:rPr lang="en-US" dirty="0"/>
              <a:t>for dimensional stability (vacuum vessels after welding)</a:t>
            </a:r>
          </a:p>
          <a:p>
            <a:r>
              <a:rPr lang="en-US" dirty="0">
                <a:solidFill>
                  <a:srgbClr val="0070C0"/>
                </a:solidFill>
              </a:rPr>
              <a:t>Reproducibility to thermal cycles </a:t>
            </a:r>
            <a:r>
              <a:rPr lang="en-US" dirty="0"/>
              <a:t>(limited plays &amp; stick-slips, no micro-cracking etc.)</a:t>
            </a:r>
          </a:p>
          <a:p>
            <a:r>
              <a:rPr lang="en-US" dirty="0">
                <a:solidFill>
                  <a:srgbClr val="0070C0"/>
                </a:solidFill>
              </a:rPr>
              <a:t>No creep</a:t>
            </a:r>
          </a:p>
          <a:p>
            <a:r>
              <a:rPr lang="en-US" dirty="0"/>
              <a:t>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 Prototyping and testing</a:t>
            </a:r>
            <a:r>
              <a:rPr lang="en-US" dirty="0">
                <a:solidFill>
                  <a:srgbClr val="0070C0"/>
                </a:solidFill>
              </a:rPr>
              <a:t> are </a:t>
            </a:r>
            <a:r>
              <a:rPr lang="en-US" u="sng" dirty="0">
                <a:solidFill>
                  <a:srgbClr val="0070C0"/>
                </a:solidFill>
              </a:rPr>
              <a:t>mandatory</a:t>
            </a:r>
            <a:r>
              <a:rPr lang="en-US" dirty="0">
                <a:solidFill>
                  <a:srgbClr val="0070C0"/>
                </a:solidFill>
              </a:rPr>
              <a:t> !</a:t>
            </a:r>
          </a:p>
          <a:p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400714-FD26-B73E-0AE8-2B2B6E869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676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D951-EC14-083F-71D9-90EDCEBDF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06" y="2629959"/>
            <a:ext cx="11089460" cy="799041"/>
          </a:xfrm>
        </p:spPr>
        <p:txBody>
          <a:bodyPr/>
          <a:lstStyle/>
          <a:p>
            <a:pPr algn="ctr"/>
            <a:r>
              <a:rPr lang="en-GB" dirty="0"/>
              <a:t>Thermal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20AFA-9FA5-E1B6-0534-B126039FC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05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3ED4F-FD78-4658-8940-263DA6A8A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Cryostats by their application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A047511-CB1C-4EC2-9058-B5F3682CA6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041447"/>
              </p:ext>
            </p:extLst>
          </p:nvPr>
        </p:nvGraphicFramePr>
        <p:xfrm>
          <a:off x="539111" y="964824"/>
          <a:ext cx="9894578" cy="5226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A876D22-B4D6-4AF7-8B40-B4A7687683DF}"/>
              </a:ext>
            </a:extLst>
          </p:cNvPr>
          <p:cNvSpPr/>
          <p:nvPr/>
        </p:nvSpPr>
        <p:spPr>
          <a:xfrm>
            <a:off x="9483706" y="2397907"/>
            <a:ext cx="1484911" cy="942918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F027C0D-39A9-4600-81B6-09B4E7599E8E}"/>
              </a:ext>
            </a:extLst>
          </p:cNvPr>
          <p:cNvGrpSpPr/>
          <p:nvPr/>
        </p:nvGrpSpPr>
        <p:grpSpPr>
          <a:xfrm>
            <a:off x="9648697" y="2554648"/>
            <a:ext cx="1484911" cy="942918"/>
            <a:chOff x="6967854" y="1550433"/>
            <a:chExt cx="1484911" cy="942918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073B18D9-7584-4A0A-B326-E66E05ADCD7B}"/>
                </a:ext>
              </a:extLst>
            </p:cNvPr>
            <p:cNvSpPr/>
            <p:nvPr/>
          </p:nvSpPr>
          <p:spPr>
            <a:xfrm>
              <a:off x="6967854" y="1550433"/>
              <a:ext cx="1484911" cy="94291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Rectangle: Rounded Corners 5">
              <a:extLst>
                <a:ext uri="{FF2B5EF4-FFF2-40B4-BE49-F238E27FC236}">
                  <a16:creationId xmlns:a16="http://schemas.microsoft.com/office/drawing/2014/main" id="{2153B972-A13C-415D-BF2D-27679707CC10}"/>
                </a:ext>
              </a:extLst>
            </p:cNvPr>
            <p:cNvSpPr txBox="1"/>
            <p:nvPr/>
          </p:nvSpPr>
          <p:spPr>
            <a:xfrm>
              <a:off x="6995471" y="1578050"/>
              <a:ext cx="1429677" cy="887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/>
                <a:t>Valve Boxes</a:t>
              </a:r>
              <a:endParaRPr lang="en-GB" sz="1300" kern="1200" dirty="0"/>
            </a:p>
          </p:txBody>
        </p:sp>
      </p:grp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275CFFB8-B65D-4D8F-B531-A54B72ADD075}"/>
              </a:ext>
            </a:extLst>
          </p:cNvPr>
          <p:cNvCxnSpPr>
            <a:cxnSpLocks/>
          </p:cNvCxnSpPr>
          <p:nvPr/>
        </p:nvCxnSpPr>
        <p:spPr>
          <a:xfrm>
            <a:off x="5839326" y="2213810"/>
            <a:ext cx="4494998" cy="12700"/>
          </a:xfrm>
          <a:prstGeom prst="bentConnector3">
            <a:avLst>
              <a:gd name="adj1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6E2B9AA-D80C-4CBE-91D0-63E095258A9C}"/>
              </a:ext>
            </a:extLst>
          </p:cNvPr>
          <p:cNvCxnSpPr/>
          <p:nvPr/>
        </p:nvCxnSpPr>
        <p:spPr>
          <a:xfrm>
            <a:off x="8101263" y="2213810"/>
            <a:ext cx="0" cy="18409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CC5540B-09ED-4054-9291-F88391D7D8C1}"/>
              </a:ext>
            </a:extLst>
          </p:cNvPr>
          <p:cNvCxnSpPr/>
          <p:nvPr/>
        </p:nvCxnSpPr>
        <p:spPr>
          <a:xfrm>
            <a:off x="10323094" y="2226510"/>
            <a:ext cx="0" cy="18409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A65F93D-25B9-4700-B9E9-ECED396246F4}"/>
              </a:ext>
            </a:extLst>
          </p:cNvPr>
          <p:cNvSpPr/>
          <p:nvPr/>
        </p:nvSpPr>
        <p:spPr>
          <a:xfrm>
            <a:off x="5923722" y="4994031"/>
            <a:ext cx="3885561" cy="1368873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9981F5E-D4B8-4A9C-8024-FB9518D3171C}"/>
              </a:ext>
            </a:extLst>
          </p:cNvPr>
          <p:cNvSpPr/>
          <p:nvPr/>
        </p:nvSpPr>
        <p:spPr>
          <a:xfrm>
            <a:off x="7277100" y="2167160"/>
            <a:ext cx="4161691" cy="136887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365C282-439F-CB12-9417-F7896A087EE9}"/>
              </a:ext>
            </a:extLst>
          </p:cNvPr>
          <p:cNvSpPr/>
          <p:nvPr/>
        </p:nvSpPr>
        <p:spPr>
          <a:xfrm>
            <a:off x="4182209" y="4994031"/>
            <a:ext cx="1657118" cy="136887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A021C-AA8E-40CD-55EA-2D8844ADC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084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6E039-A8CE-05F6-D138-2544D4D8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Heat Loads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7668BA-37AC-1AAE-3ADB-DB3562F60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20</a:t>
            </a:fld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EF3C1C-31D7-7EF2-7CB3-E3AC3CA69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79" y="615421"/>
            <a:ext cx="4781370" cy="187746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>
                <a:solidFill>
                  <a:srgbClr val="0066FF"/>
                </a:solidFill>
              </a:rPr>
              <a:t>Static: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/>
              <a:t>Very much </a:t>
            </a:r>
            <a:r>
              <a:rPr lang="en-US" sz="2500" dirty="0">
                <a:solidFill>
                  <a:srgbClr val="0070C0"/>
                </a:solidFill>
              </a:rPr>
              <a:t>cryostat related </a:t>
            </a:r>
            <a:r>
              <a:rPr lang="en-US" sz="2500" dirty="0"/>
              <a:t>(supports, shielding, feedthroughs, etc.)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0070C0"/>
                </a:solidFill>
              </a:rPr>
              <a:t>always present </a:t>
            </a:r>
            <a:r>
              <a:rPr lang="en-US" sz="2500" dirty="0"/>
              <a:t>when machine is cold</a:t>
            </a:r>
          </a:p>
          <a:p>
            <a:pPr marL="457200" lvl="1" indent="0">
              <a:buNone/>
            </a:pPr>
            <a:endParaRPr lang="en-US" sz="55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50B0986-F0DD-E8B8-20EF-B0C5942A563D}"/>
              </a:ext>
            </a:extLst>
          </p:cNvPr>
          <p:cNvSpPr txBox="1">
            <a:spLocks/>
          </p:cNvSpPr>
          <p:nvPr/>
        </p:nvSpPr>
        <p:spPr>
          <a:xfrm>
            <a:off x="7283324" y="767980"/>
            <a:ext cx="4781369" cy="196408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>
                <a:solidFill>
                  <a:srgbClr val="0066FF"/>
                </a:solidFill>
              </a:rPr>
              <a:t>Dynamic: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2500" dirty="0">
                <a:solidFill>
                  <a:srgbClr val="0070C0"/>
                </a:solidFill>
              </a:rPr>
              <a:t>SC device operation </a:t>
            </a:r>
            <a:r>
              <a:rPr lang="en-GB" sz="2500" dirty="0"/>
              <a:t>(e.g. RF surface resistive heating)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2500" dirty="0">
                <a:solidFill>
                  <a:srgbClr val="0070C0"/>
                </a:solidFill>
              </a:rPr>
              <a:t>Beam interaction </a:t>
            </a:r>
            <a:r>
              <a:rPr lang="en-GB" sz="2500" dirty="0"/>
              <a:t>(e.g. synchrotron radiation, HOM)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2500" dirty="0"/>
              <a:t>Can be dominant, but only </a:t>
            </a:r>
            <a:r>
              <a:rPr lang="en-GB" sz="2500" dirty="0">
                <a:solidFill>
                  <a:srgbClr val="0070C0"/>
                </a:solidFill>
              </a:rPr>
              <a:t>present during machine operation </a:t>
            </a:r>
            <a:r>
              <a:rPr lang="en-GB" sz="2500" dirty="0"/>
              <a:t>(duty cycles)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5500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75AC6E-195C-C377-E46A-CCF6608BB0CC}"/>
              </a:ext>
            </a:extLst>
          </p:cNvPr>
          <p:cNvGrpSpPr/>
          <p:nvPr/>
        </p:nvGrpSpPr>
        <p:grpSpPr>
          <a:xfrm>
            <a:off x="2480160" y="2621103"/>
            <a:ext cx="6861119" cy="3944953"/>
            <a:chOff x="2206869" y="2680186"/>
            <a:chExt cx="6861119" cy="394495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4F0A301-07FA-3DCC-5EFD-A5E8E5024CD1}"/>
                </a:ext>
              </a:extLst>
            </p:cNvPr>
            <p:cNvGrpSpPr/>
            <p:nvPr/>
          </p:nvGrpSpPr>
          <p:grpSpPr>
            <a:xfrm>
              <a:off x="2225121" y="2680186"/>
              <a:ext cx="6842867" cy="3944953"/>
              <a:chOff x="2311304" y="2646930"/>
              <a:chExt cx="6842867" cy="3944953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1ED5244-924E-977C-6A4D-2BF355C0539B}"/>
                  </a:ext>
                </a:extLst>
              </p:cNvPr>
              <p:cNvGrpSpPr/>
              <p:nvPr/>
            </p:nvGrpSpPr>
            <p:grpSpPr>
              <a:xfrm>
                <a:off x="2311304" y="2646930"/>
                <a:ext cx="6842867" cy="3944953"/>
                <a:chOff x="2311304" y="2646930"/>
                <a:chExt cx="6842867" cy="3944953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BAD5C2CF-52CE-4633-2F10-DCCFE1340E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b="4754"/>
                <a:stretch/>
              </p:blipFill>
              <p:spPr>
                <a:xfrm>
                  <a:off x="2311304" y="2646930"/>
                  <a:ext cx="6842867" cy="3944953"/>
                </a:xfrm>
                <a:prstGeom prst="rect">
                  <a:avLst/>
                </a:prstGeom>
              </p:spPr>
            </p:pic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946AE19A-16B0-56C6-8737-C958A99FC4EE}"/>
                    </a:ext>
                  </a:extLst>
                </p:cNvPr>
                <p:cNvSpPr/>
                <p:nvPr/>
              </p:nvSpPr>
              <p:spPr>
                <a:xfrm rot="18316581">
                  <a:off x="5738268" y="4006647"/>
                  <a:ext cx="185735" cy="56098"/>
                </a:xfrm>
                <a:custGeom>
                  <a:avLst/>
                  <a:gdLst>
                    <a:gd name="connsiteX0" fmla="*/ 0 w 185735"/>
                    <a:gd name="connsiteY0" fmla="*/ 19634 h 56098"/>
                    <a:gd name="connsiteX1" fmla="*/ 16829 w 185735"/>
                    <a:gd name="connsiteY1" fmla="*/ 0 h 56098"/>
                    <a:gd name="connsiteX2" fmla="*/ 25244 w 185735"/>
                    <a:gd name="connsiteY2" fmla="*/ 5610 h 56098"/>
                    <a:gd name="connsiteX3" fmla="*/ 33659 w 185735"/>
                    <a:gd name="connsiteY3" fmla="*/ 22439 h 56098"/>
                    <a:gd name="connsiteX4" fmla="*/ 36464 w 185735"/>
                    <a:gd name="connsiteY4" fmla="*/ 30854 h 56098"/>
                    <a:gd name="connsiteX5" fmla="*/ 39268 w 185735"/>
                    <a:gd name="connsiteY5" fmla="*/ 42074 h 56098"/>
                    <a:gd name="connsiteX6" fmla="*/ 50488 w 185735"/>
                    <a:gd name="connsiteY6" fmla="*/ 50488 h 56098"/>
                    <a:gd name="connsiteX7" fmla="*/ 67318 w 185735"/>
                    <a:gd name="connsiteY7" fmla="*/ 47684 h 56098"/>
                    <a:gd name="connsiteX8" fmla="*/ 70122 w 185735"/>
                    <a:gd name="connsiteY8" fmla="*/ 16830 h 56098"/>
                    <a:gd name="connsiteX9" fmla="*/ 72927 w 185735"/>
                    <a:gd name="connsiteY9" fmla="*/ 8415 h 56098"/>
                    <a:gd name="connsiteX10" fmla="*/ 81342 w 185735"/>
                    <a:gd name="connsiteY10" fmla="*/ 2805 h 56098"/>
                    <a:gd name="connsiteX11" fmla="*/ 98172 w 185735"/>
                    <a:gd name="connsiteY11" fmla="*/ 5610 h 56098"/>
                    <a:gd name="connsiteX12" fmla="*/ 106586 w 185735"/>
                    <a:gd name="connsiteY12" fmla="*/ 33659 h 56098"/>
                    <a:gd name="connsiteX13" fmla="*/ 109391 w 185735"/>
                    <a:gd name="connsiteY13" fmla="*/ 42074 h 56098"/>
                    <a:gd name="connsiteX14" fmla="*/ 112196 w 185735"/>
                    <a:gd name="connsiteY14" fmla="*/ 53293 h 56098"/>
                    <a:gd name="connsiteX15" fmla="*/ 123416 w 185735"/>
                    <a:gd name="connsiteY15" fmla="*/ 56098 h 56098"/>
                    <a:gd name="connsiteX16" fmla="*/ 143050 w 185735"/>
                    <a:gd name="connsiteY16" fmla="*/ 47684 h 56098"/>
                    <a:gd name="connsiteX17" fmla="*/ 145855 w 185735"/>
                    <a:gd name="connsiteY17" fmla="*/ 25244 h 56098"/>
                    <a:gd name="connsiteX18" fmla="*/ 154270 w 185735"/>
                    <a:gd name="connsiteY18" fmla="*/ 14025 h 56098"/>
                    <a:gd name="connsiteX19" fmla="*/ 159880 w 185735"/>
                    <a:gd name="connsiteY19" fmla="*/ 5610 h 56098"/>
                    <a:gd name="connsiteX20" fmla="*/ 179514 w 185735"/>
                    <a:gd name="connsiteY20" fmla="*/ 11220 h 56098"/>
                    <a:gd name="connsiteX21" fmla="*/ 185124 w 185735"/>
                    <a:gd name="connsiteY21" fmla="*/ 44879 h 56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5735" h="56098">
                      <a:moveTo>
                        <a:pt x="0" y="19634"/>
                      </a:moveTo>
                      <a:cubicBezTo>
                        <a:pt x="3376" y="11195"/>
                        <a:pt x="4252" y="0"/>
                        <a:pt x="16829" y="0"/>
                      </a:cubicBezTo>
                      <a:cubicBezTo>
                        <a:pt x="20200" y="0"/>
                        <a:pt x="22439" y="3740"/>
                        <a:pt x="25244" y="5610"/>
                      </a:cubicBezTo>
                      <a:cubicBezTo>
                        <a:pt x="32295" y="26762"/>
                        <a:pt x="22784" y="690"/>
                        <a:pt x="33659" y="22439"/>
                      </a:cubicBezTo>
                      <a:cubicBezTo>
                        <a:pt x="34981" y="25084"/>
                        <a:pt x="35652" y="28011"/>
                        <a:pt x="36464" y="30854"/>
                      </a:cubicBezTo>
                      <a:cubicBezTo>
                        <a:pt x="37523" y="34561"/>
                        <a:pt x="37027" y="38937"/>
                        <a:pt x="39268" y="42074"/>
                      </a:cubicBezTo>
                      <a:cubicBezTo>
                        <a:pt x="41985" y="45878"/>
                        <a:pt x="46748" y="47683"/>
                        <a:pt x="50488" y="50488"/>
                      </a:cubicBezTo>
                      <a:cubicBezTo>
                        <a:pt x="56098" y="49553"/>
                        <a:pt x="64452" y="52597"/>
                        <a:pt x="67318" y="47684"/>
                      </a:cubicBezTo>
                      <a:cubicBezTo>
                        <a:pt x="72522" y="38764"/>
                        <a:pt x="68662" y="27053"/>
                        <a:pt x="70122" y="16830"/>
                      </a:cubicBezTo>
                      <a:cubicBezTo>
                        <a:pt x="70540" y="13903"/>
                        <a:pt x="71080" y="10724"/>
                        <a:pt x="72927" y="8415"/>
                      </a:cubicBezTo>
                      <a:cubicBezTo>
                        <a:pt x="75033" y="5783"/>
                        <a:pt x="78537" y="4675"/>
                        <a:pt x="81342" y="2805"/>
                      </a:cubicBezTo>
                      <a:cubicBezTo>
                        <a:pt x="86952" y="3740"/>
                        <a:pt x="93892" y="1865"/>
                        <a:pt x="98172" y="5610"/>
                      </a:cubicBezTo>
                      <a:cubicBezTo>
                        <a:pt x="100710" y="7831"/>
                        <a:pt x="105144" y="28611"/>
                        <a:pt x="106586" y="33659"/>
                      </a:cubicBezTo>
                      <a:cubicBezTo>
                        <a:pt x="107398" y="36502"/>
                        <a:pt x="108579" y="39231"/>
                        <a:pt x="109391" y="42074"/>
                      </a:cubicBezTo>
                      <a:cubicBezTo>
                        <a:pt x="110450" y="45780"/>
                        <a:pt x="109470" y="50567"/>
                        <a:pt x="112196" y="53293"/>
                      </a:cubicBezTo>
                      <a:cubicBezTo>
                        <a:pt x="114922" y="56019"/>
                        <a:pt x="119676" y="55163"/>
                        <a:pt x="123416" y="56098"/>
                      </a:cubicBezTo>
                      <a:cubicBezTo>
                        <a:pt x="129961" y="53293"/>
                        <a:pt x="138862" y="53442"/>
                        <a:pt x="143050" y="47684"/>
                      </a:cubicBezTo>
                      <a:cubicBezTo>
                        <a:pt x="147484" y="41588"/>
                        <a:pt x="143471" y="32395"/>
                        <a:pt x="145855" y="25244"/>
                      </a:cubicBezTo>
                      <a:cubicBezTo>
                        <a:pt x="147333" y="20809"/>
                        <a:pt x="151553" y="17829"/>
                        <a:pt x="154270" y="14025"/>
                      </a:cubicBezTo>
                      <a:cubicBezTo>
                        <a:pt x="156230" y="11282"/>
                        <a:pt x="158010" y="8415"/>
                        <a:pt x="159880" y="5610"/>
                      </a:cubicBezTo>
                      <a:cubicBezTo>
                        <a:pt x="166425" y="7480"/>
                        <a:pt x="173851" y="7444"/>
                        <a:pt x="179514" y="11220"/>
                      </a:cubicBezTo>
                      <a:cubicBezTo>
                        <a:pt x="188469" y="17190"/>
                        <a:pt x="185124" y="39617"/>
                        <a:pt x="185124" y="44879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sm" len="sm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26D21C91-B418-0F80-253F-2422DF83DAA9}"/>
                    </a:ext>
                  </a:extLst>
                </p:cNvPr>
                <p:cNvSpPr/>
                <p:nvPr/>
              </p:nvSpPr>
              <p:spPr>
                <a:xfrm rot="13284055">
                  <a:off x="5940590" y="4017235"/>
                  <a:ext cx="185735" cy="56098"/>
                </a:xfrm>
                <a:custGeom>
                  <a:avLst/>
                  <a:gdLst>
                    <a:gd name="connsiteX0" fmla="*/ 0 w 185735"/>
                    <a:gd name="connsiteY0" fmla="*/ 19634 h 56098"/>
                    <a:gd name="connsiteX1" fmla="*/ 16829 w 185735"/>
                    <a:gd name="connsiteY1" fmla="*/ 0 h 56098"/>
                    <a:gd name="connsiteX2" fmla="*/ 25244 w 185735"/>
                    <a:gd name="connsiteY2" fmla="*/ 5610 h 56098"/>
                    <a:gd name="connsiteX3" fmla="*/ 33659 w 185735"/>
                    <a:gd name="connsiteY3" fmla="*/ 22439 h 56098"/>
                    <a:gd name="connsiteX4" fmla="*/ 36464 w 185735"/>
                    <a:gd name="connsiteY4" fmla="*/ 30854 h 56098"/>
                    <a:gd name="connsiteX5" fmla="*/ 39268 w 185735"/>
                    <a:gd name="connsiteY5" fmla="*/ 42074 h 56098"/>
                    <a:gd name="connsiteX6" fmla="*/ 50488 w 185735"/>
                    <a:gd name="connsiteY6" fmla="*/ 50488 h 56098"/>
                    <a:gd name="connsiteX7" fmla="*/ 67318 w 185735"/>
                    <a:gd name="connsiteY7" fmla="*/ 47684 h 56098"/>
                    <a:gd name="connsiteX8" fmla="*/ 70122 w 185735"/>
                    <a:gd name="connsiteY8" fmla="*/ 16830 h 56098"/>
                    <a:gd name="connsiteX9" fmla="*/ 72927 w 185735"/>
                    <a:gd name="connsiteY9" fmla="*/ 8415 h 56098"/>
                    <a:gd name="connsiteX10" fmla="*/ 81342 w 185735"/>
                    <a:gd name="connsiteY10" fmla="*/ 2805 h 56098"/>
                    <a:gd name="connsiteX11" fmla="*/ 98172 w 185735"/>
                    <a:gd name="connsiteY11" fmla="*/ 5610 h 56098"/>
                    <a:gd name="connsiteX12" fmla="*/ 106586 w 185735"/>
                    <a:gd name="connsiteY12" fmla="*/ 33659 h 56098"/>
                    <a:gd name="connsiteX13" fmla="*/ 109391 w 185735"/>
                    <a:gd name="connsiteY13" fmla="*/ 42074 h 56098"/>
                    <a:gd name="connsiteX14" fmla="*/ 112196 w 185735"/>
                    <a:gd name="connsiteY14" fmla="*/ 53293 h 56098"/>
                    <a:gd name="connsiteX15" fmla="*/ 123416 w 185735"/>
                    <a:gd name="connsiteY15" fmla="*/ 56098 h 56098"/>
                    <a:gd name="connsiteX16" fmla="*/ 143050 w 185735"/>
                    <a:gd name="connsiteY16" fmla="*/ 47684 h 56098"/>
                    <a:gd name="connsiteX17" fmla="*/ 145855 w 185735"/>
                    <a:gd name="connsiteY17" fmla="*/ 25244 h 56098"/>
                    <a:gd name="connsiteX18" fmla="*/ 154270 w 185735"/>
                    <a:gd name="connsiteY18" fmla="*/ 14025 h 56098"/>
                    <a:gd name="connsiteX19" fmla="*/ 159880 w 185735"/>
                    <a:gd name="connsiteY19" fmla="*/ 5610 h 56098"/>
                    <a:gd name="connsiteX20" fmla="*/ 179514 w 185735"/>
                    <a:gd name="connsiteY20" fmla="*/ 11220 h 56098"/>
                    <a:gd name="connsiteX21" fmla="*/ 185124 w 185735"/>
                    <a:gd name="connsiteY21" fmla="*/ 44879 h 56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5735" h="56098">
                      <a:moveTo>
                        <a:pt x="0" y="19634"/>
                      </a:moveTo>
                      <a:cubicBezTo>
                        <a:pt x="3376" y="11195"/>
                        <a:pt x="4252" y="0"/>
                        <a:pt x="16829" y="0"/>
                      </a:cubicBezTo>
                      <a:cubicBezTo>
                        <a:pt x="20200" y="0"/>
                        <a:pt x="22439" y="3740"/>
                        <a:pt x="25244" y="5610"/>
                      </a:cubicBezTo>
                      <a:cubicBezTo>
                        <a:pt x="32295" y="26762"/>
                        <a:pt x="22784" y="690"/>
                        <a:pt x="33659" y="22439"/>
                      </a:cubicBezTo>
                      <a:cubicBezTo>
                        <a:pt x="34981" y="25084"/>
                        <a:pt x="35652" y="28011"/>
                        <a:pt x="36464" y="30854"/>
                      </a:cubicBezTo>
                      <a:cubicBezTo>
                        <a:pt x="37523" y="34561"/>
                        <a:pt x="37027" y="38937"/>
                        <a:pt x="39268" y="42074"/>
                      </a:cubicBezTo>
                      <a:cubicBezTo>
                        <a:pt x="41985" y="45878"/>
                        <a:pt x="46748" y="47683"/>
                        <a:pt x="50488" y="50488"/>
                      </a:cubicBezTo>
                      <a:cubicBezTo>
                        <a:pt x="56098" y="49553"/>
                        <a:pt x="64452" y="52597"/>
                        <a:pt x="67318" y="47684"/>
                      </a:cubicBezTo>
                      <a:cubicBezTo>
                        <a:pt x="72522" y="38764"/>
                        <a:pt x="68662" y="27053"/>
                        <a:pt x="70122" y="16830"/>
                      </a:cubicBezTo>
                      <a:cubicBezTo>
                        <a:pt x="70540" y="13903"/>
                        <a:pt x="71080" y="10724"/>
                        <a:pt x="72927" y="8415"/>
                      </a:cubicBezTo>
                      <a:cubicBezTo>
                        <a:pt x="75033" y="5783"/>
                        <a:pt x="78537" y="4675"/>
                        <a:pt x="81342" y="2805"/>
                      </a:cubicBezTo>
                      <a:cubicBezTo>
                        <a:pt x="86952" y="3740"/>
                        <a:pt x="93892" y="1865"/>
                        <a:pt x="98172" y="5610"/>
                      </a:cubicBezTo>
                      <a:cubicBezTo>
                        <a:pt x="100710" y="7831"/>
                        <a:pt x="105144" y="28611"/>
                        <a:pt x="106586" y="33659"/>
                      </a:cubicBezTo>
                      <a:cubicBezTo>
                        <a:pt x="107398" y="36502"/>
                        <a:pt x="108579" y="39231"/>
                        <a:pt x="109391" y="42074"/>
                      </a:cubicBezTo>
                      <a:cubicBezTo>
                        <a:pt x="110450" y="45780"/>
                        <a:pt x="109470" y="50567"/>
                        <a:pt x="112196" y="53293"/>
                      </a:cubicBezTo>
                      <a:cubicBezTo>
                        <a:pt x="114922" y="56019"/>
                        <a:pt x="119676" y="55163"/>
                        <a:pt x="123416" y="56098"/>
                      </a:cubicBezTo>
                      <a:cubicBezTo>
                        <a:pt x="129961" y="53293"/>
                        <a:pt x="138862" y="53442"/>
                        <a:pt x="143050" y="47684"/>
                      </a:cubicBezTo>
                      <a:cubicBezTo>
                        <a:pt x="147484" y="41588"/>
                        <a:pt x="143471" y="32395"/>
                        <a:pt x="145855" y="25244"/>
                      </a:cubicBezTo>
                      <a:cubicBezTo>
                        <a:pt x="147333" y="20809"/>
                        <a:pt x="151553" y="17829"/>
                        <a:pt x="154270" y="14025"/>
                      </a:cubicBezTo>
                      <a:cubicBezTo>
                        <a:pt x="156230" y="11282"/>
                        <a:pt x="158010" y="8415"/>
                        <a:pt x="159880" y="5610"/>
                      </a:cubicBezTo>
                      <a:cubicBezTo>
                        <a:pt x="166425" y="7480"/>
                        <a:pt x="173851" y="7444"/>
                        <a:pt x="179514" y="11220"/>
                      </a:cubicBezTo>
                      <a:cubicBezTo>
                        <a:pt x="188469" y="17190"/>
                        <a:pt x="185124" y="39617"/>
                        <a:pt x="185124" y="44879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sm" len="sm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D83D157F-6F47-C8B8-13AF-9D98EFCBCA2B}"/>
                    </a:ext>
                  </a:extLst>
                </p:cNvPr>
                <p:cNvSpPr/>
                <p:nvPr/>
              </p:nvSpPr>
              <p:spPr>
                <a:xfrm rot="7478573">
                  <a:off x="5945564" y="4404490"/>
                  <a:ext cx="185735" cy="56098"/>
                </a:xfrm>
                <a:custGeom>
                  <a:avLst/>
                  <a:gdLst>
                    <a:gd name="connsiteX0" fmla="*/ 0 w 185735"/>
                    <a:gd name="connsiteY0" fmla="*/ 19634 h 56098"/>
                    <a:gd name="connsiteX1" fmla="*/ 16829 w 185735"/>
                    <a:gd name="connsiteY1" fmla="*/ 0 h 56098"/>
                    <a:gd name="connsiteX2" fmla="*/ 25244 w 185735"/>
                    <a:gd name="connsiteY2" fmla="*/ 5610 h 56098"/>
                    <a:gd name="connsiteX3" fmla="*/ 33659 w 185735"/>
                    <a:gd name="connsiteY3" fmla="*/ 22439 h 56098"/>
                    <a:gd name="connsiteX4" fmla="*/ 36464 w 185735"/>
                    <a:gd name="connsiteY4" fmla="*/ 30854 h 56098"/>
                    <a:gd name="connsiteX5" fmla="*/ 39268 w 185735"/>
                    <a:gd name="connsiteY5" fmla="*/ 42074 h 56098"/>
                    <a:gd name="connsiteX6" fmla="*/ 50488 w 185735"/>
                    <a:gd name="connsiteY6" fmla="*/ 50488 h 56098"/>
                    <a:gd name="connsiteX7" fmla="*/ 67318 w 185735"/>
                    <a:gd name="connsiteY7" fmla="*/ 47684 h 56098"/>
                    <a:gd name="connsiteX8" fmla="*/ 70122 w 185735"/>
                    <a:gd name="connsiteY8" fmla="*/ 16830 h 56098"/>
                    <a:gd name="connsiteX9" fmla="*/ 72927 w 185735"/>
                    <a:gd name="connsiteY9" fmla="*/ 8415 h 56098"/>
                    <a:gd name="connsiteX10" fmla="*/ 81342 w 185735"/>
                    <a:gd name="connsiteY10" fmla="*/ 2805 h 56098"/>
                    <a:gd name="connsiteX11" fmla="*/ 98172 w 185735"/>
                    <a:gd name="connsiteY11" fmla="*/ 5610 h 56098"/>
                    <a:gd name="connsiteX12" fmla="*/ 106586 w 185735"/>
                    <a:gd name="connsiteY12" fmla="*/ 33659 h 56098"/>
                    <a:gd name="connsiteX13" fmla="*/ 109391 w 185735"/>
                    <a:gd name="connsiteY13" fmla="*/ 42074 h 56098"/>
                    <a:gd name="connsiteX14" fmla="*/ 112196 w 185735"/>
                    <a:gd name="connsiteY14" fmla="*/ 53293 h 56098"/>
                    <a:gd name="connsiteX15" fmla="*/ 123416 w 185735"/>
                    <a:gd name="connsiteY15" fmla="*/ 56098 h 56098"/>
                    <a:gd name="connsiteX16" fmla="*/ 143050 w 185735"/>
                    <a:gd name="connsiteY16" fmla="*/ 47684 h 56098"/>
                    <a:gd name="connsiteX17" fmla="*/ 145855 w 185735"/>
                    <a:gd name="connsiteY17" fmla="*/ 25244 h 56098"/>
                    <a:gd name="connsiteX18" fmla="*/ 154270 w 185735"/>
                    <a:gd name="connsiteY18" fmla="*/ 14025 h 56098"/>
                    <a:gd name="connsiteX19" fmla="*/ 159880 w 185735"/>
                    <a:gd name="connsiteY19" fmla="*/ 5610 h 56098"/>
                    <a:gd name="connsiteX20" fmla="*/ 179514 w 185735"/>
                    <a:gd name="connsiteY20" fmla="*/ 11220 h 56098"/>
                    <a:gd name="connsiteX21" fmla="*/ 185124 w 185735"/>
                    <a:gd name="connsiteY21" fmla="*/ 44879 h 56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5735" h="56098">
                      <a:moveTo>
                        <a:pt x="0" y="19634"/>
                      </a:moveTo>
                      <a:cubicBezTo>
                        <a:pt x="3376" y="11195"/>
                        <a:pt x="4252" y="0"/>
                        <a:pt x="16829" y="0"/>
                      </a:cubicBezTo>
                      <a:cubicBezTo>
                        <a:pt x="20200" y="0"/>
                        <a:pt x="22439" y="3740"/>
                        <a:pt x="25244" y="5610"/>
                      </a:cubicBezTo>
                      <a:cubicBezTo>
                        <a:pt x="32295" y="26762"/>
                        <a:pt x="22784" y="690"/>
                        <a:pt x="33659" y="22439"/>
                      </a:cubicBezTo>
                      <a:cubicBezTo>
                        <a:pt x="34981" y="25084"/>
                        <a:pt x="35652" y="28011"/>
                        <a:pt x="36464" y="30854"/>
                      </a:cubicBezTo>
                      <a:cubicBezTo>
                        <a:pt x="37523" y="34561"/>
                        <a:pt x="37027" y="38937"/>
                        <a:pt x="39268" y="42074"/>
                      </a:cubicBezTo>
                      <a:cubicBezTo>
                        <a:pt x="41985" y="45878"/>
                        <a:pt x="46748" y="47683"/>
                        <a:pt x="50488" y="50488"/>
                      </a:cubicBezTo>
                      <a:cubicBezTo>
                        <a:pt x="56098" y="49553"/>
                        <a:pt x="64452" y="52597"/>
                        <a:pt x="67318" y="47684"/>
                      </a:cubicBezTo>
                      <a:cubicBezTo>
                        <a:pt x="72522" y="38764"/>
                        <a:pt x="68662" y="27053"/>
                        <a:pt x="70122" y="16830"/>
                      </a:cubicBezTo>
                      <a:cubicBezTo>
                        <a:pt x="70540" y="13903"/>
                        <a:pt x="71080" y="10724"/>
                        <a:pt x="72927" y="8415"/>
                      </a:cubicBezTo>
                      <a:cubicBezTo>
                        <a:pt x="75033" y="5783"/>
                        <a:pt x="78537" y="4675"/>
                        <a:pt x="81342" y="2805"/>
                      </a:cubicBezTo>
                      <a:cubicBezTo>
                        <a:pt x="86952" y="3740"/>
                        <a:pt x="93892" y="1865"/>
                        <a:pt x="98172" y="5610"/>
                      </a:cubicBezTo>
                      <a:cubicBezTo>
                        <a:pt x="100710" y="7831"/>
                        <a:pt x="105144" y="28611"/>
                        <a:pt x="106586" y="33659"/>
                      </a:cubicBezTo>
                      <a:cubicBezTo>
                        <a:pt x="107398" y="36502"/>
                        <a:pt x="108579" y="39231"/>
                        <a:pt x="109391" y="42074"/>
                      </a:cubicBezTo>
                      <a:cubicBezTo>
                        <a:pt x="110450" y="45780"/>
                        <a:pt x="109470" y="50567"/>
                        <a:pt x="112196" y="53293"/>
                      </a:cubicBezTo>
                      <a:cubicBezTo>
                        <a:pt x="114922" y="56019"/>
                        <a:pt x="119676" y="55163"/>
                        <a:pt x="123416" y="56098"/>
                      </a:cubicBezTo>
                      <a:cubicBezTo>
                        <a:pt x="129961" y="53293"/>
                        <a:pt x="138862" y="53442"/>
                        <a:pt x="143050" y="47684"/>
                      </a:cubicBezTo>
                      <a:cubicBezTo>
                        <a:pt x="147484" y="41588"/>
                        <a:pt x="143471" y="32395"/>
                        <a:pt x="145855" y="25244"/>
                      </a:cubicBezTo>
                      <a:cubicBezTo>
                        <a:pt x="147333" y="20809"/>
                        <a:pt x="151553" y="17829"/>
                        <a:pt x="154270" y="14025"/>
                      </a:cubicBezTo>
                      <a:cubicBezTo>
                        <a:pt x="156230" y="11282"/>
                        <a:pt x="158010" y="8415"/>
                        <a:pt x="159880" y="5610"/>
                      </a:cubicBezTo>
                      <a:cubicBezTo>
                        <a:pt x="166425" y="7480"/>
                        <a:pt x="173851" y="7444"/>
                        <a:pt x="179514" y="11220"/>
                      </a:cubicBezTo>
                      <a:cubicBezTo>
                        <a:pt x="188469" y="17190"/>
                        <a:pt x="185124" y="39617"/>
                        <a:pt x="185124" y="44879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sm" len="sm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1261223E-D456-C932-2A8A-6E71B2CC3CEF}"/>
                    </a:ext>
                  </a:extLst>
                </p:cNvPr>
                <p:cNvSpPr/>
                <p:nvPr/>
              </p:nvSpPr>
              <p:spPr>
                <a:xfrm rot="2250147">
                  <a:off x="5756092" y="4404489"/>
                  <a:ext cx="185735" cy="56098"/>
                </a:xfrm>
                <a:custGeom>
                  <a:avLst/>
                  <a:gdLst>
                    <a:gd name="connsiteX0" fmla="*/ 0 w 185735"/>
                    <a:gd name="connsiteY0" fmla="*/ 19634 h 56098"/>
                    <a:gd name="connsiteX1" fmla="*/ 16829 w 185735"/>
                    <a:gd name="connsiteY1" fmla="*/ 0 h 56098"/>
                    <a:gd name="connsiteX2" fmla="*/ 25244 w 185735"/>
                    <a:gd name="connsiteY2" fmla="*/ 5610 h 56098"/>
                    <a:gd name="connsiteX3" fmla="*/ 33659 w 185735"/>
                    <a:gd name="connsiteY3" fmla="*/ 22439 h 56098"/>
                    <a:gd name="connsiteX4" fmla="*/ 36464 w 185735"/>
                    <a:gd name="connsiteY4" fmla="*/ 30854 h 56098"/>
                    <a:gd name="connsiteX5" fmla="*/ 39268 w 185735"/>
                    <a:gd name="connsiteY5" fmla="*/ 42074 h 56098"/>
                    <a:gd name="connsiteX6" fmla="*/ 50488 w 185735"/>
                    <a:gd name="connsiteY6" fmla="*/ 50488 h 56098"/>
                    <a:gd name="connsiteX7" fmla="*/ 67318 w 185735"/>
                    <a:gd name="connsiteY7" fmla="*/ 47684 h 56098"/>
                    <a:gd name="connsiteX8" fmla="*/ 70122 w 185735"/>
                    <a:gd name="connsiteY8" fmla="*/ 16830 h 56098"/>
                    <a:gd name="connsiteX9" fmla="*/ 72927 w 185735"/>
                    <a:gd name="connsiteY9" fmla="*/ 8415 h 56098"/>
                    <a:gd name="connsiteX10" fmla="*/ 81342 w 185735"/>
                    <a:gd name="connsiteY10" fmla="*/ 2805 h 56098"/>
                    <a:gd name="connsiteX11" fmla="*/ 98172 w 185735"/>
                    <a:gd name="connsiteY11" fmla="*/ 5610 h 56098"/>
                    <a:gd name="connsiteX12" fmla="*/ 106586 w 185735"/>
                    <a:gd name="connsiteY12" fmla="*/ 33659 h 56098"/>
                    <a:gd name="connsiteX13" fmla="*/ 109391 w 185735"/>
                    <a:gd name="connsiteY13" fmla="*/ 42074 h 56098"/>
                    <a:gd name="connsiteX14" fmla="*/ 112196 w 185735"/>
                    <a:gd name="connsiteY14" fmla="*/ 53293 h 56098"/>
                    <a:gd name="connsiteX15" fmla="*/ 123416 w 185735"/>
                    <a:gd name="connsiteY15" fmla="*/ 56098 h 56098"/>
                    <a:gd name="connsiteX16" fmla="*/ 143050 w 185735"/>
                    <a:gd name="connsiteY16" fmla="*/ 47684 h 56098"/>
                    <a:gd name="connsiteX17" fmla="*/ 145855 w 185735"/>
                    <a:gd name="connsiteY17" fmla="*/ 25244 h 56098"/>
                    <a:gd name="connsiteX18" fmla="*/ 154270 w 185735"/>
                    <a:gd name="connsiteY18" fmla="*/ 14025 h 56098"/>
                    <a:gd name="connsiteX19" fmla="*/ 159880 w 185735"/>
                    <a:gd name="connsiteY19" fmla="*/ 5610 h 56098"/>
                    <a:gd name="connsiteX20" fmla="*/ 179514 w 185735"/>
                    <a:gd name="connsiteY20" fmla="*/ 11220 h 56098"/>
                    <a:gd name="connsiteX21" fmla="*/ 185124 w 185735"/>
                    <a:gd name="connsiteY21" fmla="*/ 44879 h 56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5735" h="56098">
                      <a:moveTo>
                        <a:pt x="0" y="19634"/>
                      </a:moveTo>
                      <a:cubicBezTo>
                        <a:pt x="3376" y="11195"/>
                        <a:pt x="4252" y="0"/>
                        <a:pt x="16829" y="0"/>
                      </a:cubicBezTo>
                      <a:cubicBezTo>
                        <a:pt x="20200" y="0"/>
                        <a:pt x="22439" y="3740"/>
                        <a:pt x="25244" y="5610"/>
                      </a:cubicBezTo>
                      <a:cubicBezTo>
                        <a:pt x="32295" y="26762"/>
                        <a:pt x="22784" y="690"/>
                        <a:pt x="33659" y="22439"/>
                      </a:cubicBezTo>
                      <a:cubicBezTo>
                        <a:pt x="34981" y="25084"/>
                        <a:pt x="35652" y="28011"/>
                        <a:pt x="36464" y="30854"/>
                      </a:cubicBezTo>
                      <a:cubicBezTo>
                        <a:pt x="37523" y="34561"/>
                        <a:pt x="37027" y="38937"/>
                        <a:pt x="39268" y="42074"/>
                      </a:cubicBezTo>
                      <a:cubicBezTo>
                        <a:pt x="41985" y="45878"/>
                        <a:pt x="46748" y="47683"/>
                        <a:pt x="50488" y="50488"/>
                      </a:cubicBezTo>
                      <a:cubicBezTo>
                        <a:pt x="56098" y="49553"/>
                        <a:pt x="64452" y="52597"/>
                        <a:pt x="67318" y="47684"/>
                      </a:cubicBezTo>
                      <a:cubicBezTo>
                        <a:pt x="72522" y="38764"/>
                        <a:pt x="68662" y="27053"/>
                        <a:pt x="70122" y="16830"/>
                      </a:cubicBezTo>
                      <a:cubicBezTo>
                        <a:pt x="70540" y="13903"/>
                        <a:pt x="71080" y="10724"/>
                        <a:pt x="72927" y="8415"/>
                      </a:cubicBezTo>
                      <a:cubicBezTo>
                        <a:pt x="75033" y="5783"/>
                        <a:pt x="78537" y="4675"/>
                        <a:pt x="81342" y="2805"/>
                      </a:cubicBezTo>
                      <a:cubicBezTo>
                        <a:pt x="86952" y="3740"/>
                        <a:pt x="93892" y="1865"/>
                        <a:pt x="98172" y="5610"/>
                      </a:cubicBezTo>
                      <a:cubicBezTo>
                        <a:pt x="100710" y="7831"/>
                        <a:pt x="105144" y="28611"/>
                        <a:pt x="106586" y="33659"/>
                      </a:cubicBezTo>
                      <a:cubicBezTo>
                        <a:pt x="107398" y="36502"/>
                        <a:pt x="108579" y="39231"/>
                        <a:pt x="109391" y="42074"/>
                      </a:cubicBezTo>
                      <a:cubicBezTo>
                        <a:pt x="110450" y="45780"/>
                        <a:pt x="109470" y="50567"/>
                        <a:pt x="112196" y="53293"/>
                      </a:cubicBezTo>
                      <a:cubicBezTo>
                        <a:pt x="114922" y="56019"/>
                        <a:pt x="119676" y="55163"/>
                        <a:pt x="123416" y="56098"/>
                      </a:cubicBezTo>
                      <a:cubicBezTo>
                        <a:pt x="129961" y="53293"/>
                        <a:pt x="138862" y="53442"/>
                        <a:pt x="143050" y="47684"/>
                      </a:cubicBezTo>
                      <a:cubicBezTo>
                        <a:pt x="147484" y="41588"/>
                        <a:pt x="143471" y="32395"/>
                        <a:pt x="145855" y="25244"/>
                      </a:cubicBezTo>
                      <a:cubicBezTo>
                        <a:pt x="147333" y="20809"/>
                        <a:pt x="151553" y="17829"/>
                        <a:pt x="154270" y="14025"/>
                      </a:cubicBezTo>
                      <a:cubicBezTo>
                        <a:pt x="156230" y="11282"/>
                        <a:pt x="158010" y="8415"/>
                        <a:pt x="159880" y="5610"/>
                      </a:cubicBezTo>
                      <a:cubicBezTo>
                        <a:pt x="166425" y="7480"/>
                        <a:pt x="173851" y="7444"/>
                        <a:pt x="179514" y="11220"/>
                      </a:cubicBezTo>
                      <a:cubicBezTo>
                        <a:pt x="188469" y="17190"/>
                        <a:pt x="185124" y="39617"/>
                        <a:pt x="185124" y="44879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sm" len="sm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961350-C285-60D4-706A-A33C678EAC65}"/>
                  </a:ext>
                </a:extLst>
              </p:cNvPr>
              <p:cNvSpPr txBox="1"/>
              <p:nvPr/>
            </p:nvSpPr>
            <p:spPr>
              <a:xfrm>
                <a:off x="5159958" y="4102774"/>
                <a:ext cx="16779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FF0000"/>
                    </a:solidFill>
                  </a:rPr>
                  <a:t>RF surface resistive  heating</a:t>
                </a: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6C25F3-06C5-E7FA-8807-F23F9B17CDA2}"/>
                </a:ext>
              </a:extLst>
            </p:cNvPr>
            <p:cNvSpPr/>
            <p:nvPr/>
          </p:nvSpPr>
          <p:spPr>
            <a:xfrm>
              <a:off x="2206869" y="3417256"/>
              <a:ext cx="1679331" cy="490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9507E1B-EE27-8D82-F443-11AFD532B256}"/>
              </a:ext>
            </a:extLst>
          </p:cNvPr>
          <p:cNvSpPr txBox="1">
            <a:spLocks/>
          </p:cNvSpPr>
          <p:nvPr/>
        </p:nvSpPr>
        <p:spPr>
          <a:xfrm>
            <a:off x="101825" y="2104083"/>
            <a:ext cx="4338752" cy="164288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>
                <a:solidFill>
                  <a:srgbClr val="0066FF"/>
                </a:solidFill>
              </a:rPr>
              <a:t>3 heat transfer mechanisms: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0070C0"/>
                </a:solidFill>
              </a:rPr>
              <a:t>Convection</a:t>
            </a:r>
            <a:r>
              <a:rPr lang="en-US" sz="2500" dirty="0"/>
              <a:t> </a:t>
            </a:r>
            <a:r>
              <a:rPr lang="en-US" sz="2500" dirty="0">
                <a:sym typeface="Wingdings" panose="05000000000000000000" pitchFamily="2" charset="2"/>
              </a:rPr>
              <a:t> vessel under vacuum (~10</a:t>
            </a:r>
            <a:r>
              <a:rPr lang="en-US" sz="2500" baseline="30000" dirty="0">
                <a:sym typeface="Wingdings" panose="05000000000000000000" pitchFamily="2" charset="2"/>
              </a:rPr>
              <a:t>-6</a:t>
            </a:r>
            <a:r>
              <a:rPr lang="en-US" sz="2500" dirty="0">
                <a:sym typeface="Wingdings" panose="05000000000000000000" pitchFamily="2" charset="2"/>
              </a:rPr>
              <a:t> mbar)  </a:t>
            </a:r>
            <a:r>
              <a:rPr lang="en-US" sz="2500" dirty="0">
                <a:solidFill>
                  <a:srgbClr val="00B050"/>
                </a:solidFill>
                <a:sym typeface="Wingdings" panose="05000000000000000000" pitchFamily="2" charset="2"/>
              </a:rPr>
              <a:t>negligeable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0070C0"/>
                </a:solidFill>
                <a:sym typeface="Wingdings" panose="05000000000000000000" pitchFamily="2" charset="2"/>
              </a:rPr>
              <a:t>Radiation</a:t>
            </a:r>
            <a:r>
              <a:rPr lang="en-US" sz="2500" dirty="0">
                <a:sym typeface="Wingdings" panose="05000000000000000000" pitchFamily="2" charset="2"/>
              </a:rPr>
              <a:t>  </a:t>
            </a:r>
            <a:r>
              <a:rPr lang="en-US" sz="2500" dirty="0">
                <a:solidFill>
                  <a:srgbClr val="FF0000"/>
                </a:solidFill>
              </a:rPr>
              <a:t>sizeable !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0070C0"/>
                </a:solidFill>
              </a:rPr>
              <a:t>Solid conduction </a:t>
            </a:r>
            <a:r>
              <a:rPr lang="en-US" sz="2500" dirty="0">
                <a:sym typeface="Wingdings" panose="05000000000000000000" pitchFamily="2" charset="2"/>
              </a:rPr>
              <a:t> </a:t>
            </a:r>
            <a:r>
              <a:rPr lang="en-US" sz="2500" dirty="0">
                <a:solidFill>
                  <a:srgbClr val="FF0000"/>
                </a:solidFill>
                <a:sym typeface="Wingdings" panose="05000000000000000000" pitchFamily="2" charset="2"/>
              </a:rPr>
              <a:t>sizeable !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  <a:endParaRPr lang="en-US" sz="5500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5334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D46478B2-9B7F-200E-4556-FCE3E5B0F9A8}"/>
              </a:ext>
            </a:extLst>
          </p:cNvPr>
          <p:cNvGrpSpPr/>
          <p:nvPr/>
        </p:nvGrpSpPr>
        <p:grpSpPr>
          <a:xfrm>
            <a:off x="-18003" y="1020230"/>
            <a:ext cx="7618375" cy="5701848"/>
            <a:chOff x="-28767" y="1020230"/>
            <a:chExt cx="7618375" cy="570184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5358A5B-C81F-1830-DA0F-9724DF21B3EC}"/>
                </a:ext>
              </a:extLst>
            </p:cNvPr>
            <p:cNvGrpSpPr/>
            <p:nvPr/>
          </p:nvGrpSpPr>
          <p:grpSpPr>
            <a:xfrm>
              <a:off x="-28767" y="1020230"/>
              <a:ext cx="7618375" cy="5701848"/>
              <a:chOff x="-28767" y="1020230"/>
              <a:chExt cx="7618375" cy="5701848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CB148FEA-10E4-E5F3-2D95-901C5D54AE10}"/>
                  </a:ext>
                </a:extLst>
              </p:cNvPr>
              <p:cNvGrpSpPr/>
              <p:nvPr/>
            </p:nvGrpSpPr>
            <p:grpSpPr>
              <a:xfrm>
                <a:off x="-28767" y="1020230"/>
                <a:ext cx="7618375" cy="5701848"/>
                <a:chOff x="119517" y="1020230"/>
                <a:chExt cx="7900016" cy="5701848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221F7FBC-6491-55E3-84BE-8CAE12437059}"/>
                    </a:ext>
                  </a:extLst>
                </p:cNvPr>
                <p:cNvGrpSpPr/>
                <p:nvPr/>
              </p:nvGrpSpPr>
              <p:grpSpPr>
                <a:xfrm>
                  <a:off x="119517" y="1020230"/>
                  <a:ext cx="7900016" cy="5701848"/>
                  <a:chOff x="317227" y="723666"/>
                  <a:chExt cx="6689460" cy="4329070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AFF46429-698A-1155-38F8-9F8A151DA305}"/>
                      </a:ext>
                    </a:extLst>
                  </p:cNvPr>
                  <p:cNvGrpSpPr/>
                  <p:nvPr/>
                </p:nvGrpSpPr>
                <p:grpSpPr>
                  <a:xfrm>
                    <a:off x="317227" y="723666"/>
                    <a:ext cx="6689460" cy="4329070"/>
                    <a:chOff x="598580" y="733332"/>
                    <a:chExt cx="6689460" cy="4329070"/>
                  </a:xfrm>
                </p:grpSpPr>
                <p:pic>
                  <p:nvPicPr>
                    <p:cNvPr id="22" name="Picture 12">
                      <a:extLst>
                        <a:ext uri="{FF2B5EF4-FFF2-40B4-BE49-F238E27FC236}">
                          <a16:creationId xmlns:a16="http://schemas.microsoft.com/office/drawing/2014/main" id="{117E5944-F06C-763A-BE98-3E07B565E0E7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598580" y="733332"/>
                      <a:ext cx="6689460" cy="432907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2CE62657-3CCE-C17A-1E39-DA84FB8B183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93237" y="2203894"/>
                      <a:ext cx="5457193" cy="2587785"/>
                      <a:chOff x="1493237" y="2203894"/>
                      <a:chExt cx="5457193" cy="2587785"/>
                    </a:xfrm>
                  </p:grpSpPr>
                  <p:sp>
                    <p:nvSpPr>
                      <p:cNvPr id="24" name="TextBox 23">
                        <a:extLst>
                          <a:ext uri="{FF2B5EF4-FFF2-40B4-BE49-F238E27FC236}">
                            <a16:creationId xmlns:a16="http://schemas.microsoft.com/office/drawing/2014/main" id="{CBE6AC54-576B-36D8-89B2-DD757136A6C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400265" y="3645627"/>
                        <a:ext cx="1725152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400" dirty="0"/>
                          <a:t>(2.17 K, 49.7 mbar</a:t>
                        </a:r>
                        <a:r>
                          <a:rPr lang="fr-FR" sz="1400" dirty="0"/>
                          <a:t>)</a:t>
                        </a:r>
                        <a:endParaRPr lang="en-US" sz="1400" dirty="0"/>
                      </a:p>
                    </p:txBody>
                  </p:sp>
                  <p:sp>
                    <p:nvSpPr>
                      <p:cNvPr id="25" name="Oval 24">
                        <a:extLst>
                          <a:ext uri="{FF2B5EF4-FFF2-40B4-BE49-F238E27FC236}">
                            <a16:creationId xmlns:a16="http://schemas.microsoft.com/office/drawing/2014/main" id="{D10E6B2B-AEB8-6B2E-6BF5-616C549F3A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48864" y="3776704"/>
                        <a:ext cx="36000" cy="36000"/>
                      </a:xfrm>
                      <a:prstGeom prst="ellipse">
                        <a:avLst/>
                      </a:prstGeom>
                      <a:solidFill>
                        <a:srgbClr val="0066FF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26" name="TextBox 25">
                        <a:extLst>
                          <a:ext uri="{FF2B5EF4-FFF2-40B4-BE49-F238E27FC236}">
                            <a16:creationId xmlns:a16="http://schemas.microsoft.com/office/drawing/2014/main" id="{5653EDF3-C15B-085E-5733-DBB72071C38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473744" y="2203894"/>
                        <a:ext cx="1476686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400" dirty="0"/>
                          <a:t>(5.2 K, 2.27 bar</a:t>
                        </a:r>
                        <a:r>
                          <a:rPr lang="fr-FR" sz="1400" dirty="0"/>
                          <a:t>)</a:t>
                        </a:r>
                        <a:endParaRPr lang="en-US" sz="1400" dirty="0"/>
                      </a:p>
                    </p:txBody>
                  </p:sp>
                  <p:cxnSp>
                    <p:nvCxnSpPr>
                      <p:cNvPr id="27" name="Straight Connector 26">
                        <a:extLst>
                          <a:ext uri="{FF2B5EF4-FFF2-40B4-BE49-F238E27FC236}">
                            <a16:creationId xmlns:a16="http://schemas.microsoft.com/office/drawing/2014/main" id="{6B793C98-4E9F-5DA9-6DA0-E29232F77C3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3045204" y="2692866"/>
                        <a:ext cx="0" cy="1686187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8" name="Oval 27">
                        <a:extLst>
                          <a:ext uri="{FF2B5EF4-FFF2-40B4-BE49-F238E27FC236}">
                            <a16:creationId xmlns:a16="http://schemas.microsoft.com/office/drawing/2014/main" id="{BFA3718B-F4AE-28F6-F26D-AA6ABF64DC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13043" y="4073376"/>
                        <a:ext cx="36000" cy="36000"/>
                      </a:xfrm>
                      <a:prstGeom prst="ellipse">
                        <a:avLst/>
                      </a:prstGeom>
                      <a:solidFill>
                        <a:srgbClr val="0066FF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cxnSp>
                    <p:nvCxnSpPr>
                      <p:cNvPr id="29" name="Straight Connector 28">
                        <a:extLst>
                          <a:ext uri="{FF2B5EF4-FFF2-40B4-BE49-F238E27FC236}">
                            <a16:creationId xmlns:a16="http://schemas.microsoft.com/office/drawing/2014/main" id="{EAADC1CE-1C9D-9AE8-C954-A8C47B3A381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493237" y="4077748"/>
                        <a:ext cx="1519806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DDF68F8F-7CDE-9BDE-4773-4DEDB66BED6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74867" y="4482949"/>
                        <a:ext cx="1296632" cy="2336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400" dirty="0"/>
                          <a:t>(1.8 K, 16 mbar</a:t>
                        </a:r>
                        <a:r>
                          <a:rPr lang="fr-FR" sz="1400" dirty="0"/>
                          <a:t>)</a:t>
                        </a:r>
                        <a:endParaRPr lang="en-US" sz="1400" dirty="0"/>
                      </a:p>
                    </p:txBody>
                  </p:sp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135C9D9C-84AD-D877-1240-282E06837EF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204967" y="4483902"/>
                        <a:ext cx="1327608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400" dirty="0"/>
                          <a:t>(2 K, 31 mbar</a:t>
                        </a:r>
                        <a:r>
                          <a:rPr lang="fr-FR" sz="1400" dirty="0"/>
                          <a:t>)</a:t>
                        </a:r>
                        <a:endParaRPr lang="en-US" sz="1400" dirty="0"/>
                      </a:p>
                    </p:txBody>
                  </p:sp>
                  <p:cxnSp>
                    <p:nvCxnSpPr>
                      <p:cNvPr id="32" name="Straight Arrow Connector 31">
                        <a:extLst>
                          <a:ext uri="{FF2B5EF4-FFF2-40B4-BE49-F238E27FC236}">
                            <a16:creationId xmlns:a16="http://schemas.microsoft.com/office/drawing/2014/main" id="{ADCB2E97-F84C-86DA-07CE-BFFE7684D57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2860026" y="4211273"/>
                        <a:ext cx="131194" cy="336858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Arrow Connector 32">
                        <a:extLst>
                          <a:ext uri="{FF2B5EF4-FFF2-40B4-BE49-F238E27FC236}">
                            <a16:creationId xmlns:a16="http://schemas.microsoft.com/office/drawing/2014/main" id="{9C1D7746-93A4-93CB-781C-0FC68DBE914C}"/>
                          </a:ext>
                        </a:extLst>
                      </p:cNvPr>
                      <p:cNvCxnSpPr>
                        <a:cxnSpLocks/>
                        <a:stCxn id="31" idx="0"/>
                      </p:cNvCxnSpPr>
                      <p:nvPr/>
                    </p:nvCxnSpPr>
                    <p:spPr>
                      <a:xfrm flipH="1" flipV="1">
                        <a:off x="3216616" y="4038778"/>
                        <a:ext cx="652155" cy="445124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EDE2D215-BFE3-63A7-4069-116012438C6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992850" y="2736209"/>
                        <a:ext cx="0" cy="1686187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5" name="TextBox 34">
                        <a:extLst>
                          <a:ext uri="{FF2B5EF4-FFF2-40B4-BE49-F238E27FC236}">
                            <a16:creationId xmlns:a16="http://schemas.microsoft.com/office/drawing/2014/main" id="{379BB729-9D06-75A0-D750-C67FCDE29EB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74891" y="4394242"/>
                        <a:ext cx="572593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400" dirty="0"/>
                          <a:t>4.2 k</a:t>
                        </a:r>
                      </a:p>
                    </p:txBody>
                  </p:sp>
                </p:grpSp>
              </p:grpSp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18FA1616-769E-63B9-5F70-D68AD67A8FE8}"/>
                      </a:ext>
                    </a:extLst>
                  </p:cNvPr>
                  <p:cNvSpPr/>
                  <p:nvPr/>
                </p:nvSpPr>
                <p:spPr>
                  <a:xfrm>
                    <a:off x="4474082" y="1994170"/>
                    <a:ext cx="217956" cy="20005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B7C80BEB-EA7D-F098-8EB8-F0ED62F6E196}"/>
                      </a:ext>
                    </a:extLst>
                  </p:cNvPr>
                  <p:cNvCxnSpPr/>
                  <p:nvPr/>
                </p:nvCxnSpPr>
                <p:spPr>
                  <a:xfrm>
                    <a:off x="4569092" y="1877438"/>
                    <a:ext cx="0" cy="316790"/>
                  </a:xfrm>
                  <a:prstGeom prst="line">
                    <a:avLst/>
                  </a:prstGeom>
                  <a:ln w="952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A5A202F2-9C6C-CEE7-BC48-8CCD2EEFF235}"/>
                    </a:ext>
                  </a:extLst>
                </p:cNvPr>
                <p:cNvSpPr txBox="1"/>
                <p:nvPr/>
              </p:nvSpPr>
              <p:spPr>
                <a:xfrm>
                  <a:off x="1626768" y="3811643"/>
                  <a:ext cx="142821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(1.9 K, 1.3 bar</a:t>
                  </a:r>
                  <a:r>
                    <a:rPr lang="fr-FR" sz="1400" dirty="0"/>
                    <a:t>)</a:t>
                  </a:r>
                  <a:endParaRPr lang="en-US" sz="1400" dirty="0"/>
                </a:p>
              </p:txBody>
            </p: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EF41EFD9-A24D-1ABA-CF2B-94EAE5F3EB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85639" y="3658233"/>
                  <a:ext cx="413910" cy="1647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268AA27-F49B-87F2-05DF-ADB86543B06B}"/>
                  </a:ext>
                </a:extLst>
              </p:cNvPr>
              <p:cNvSpPr/>
              <p:nvPr/>
            </p:nvSpPr>
            <p:spPr>
              <a:xfrm>
                <a:off x="5327941" y="2299580"/>
                <a:ext cx="418562" cy="5545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EF10EAD-6C18-24CF-E972-98CE6192E255}"/>
                </a:ext>
              </a:extLst>
            </p:cNvPr>
            <p:cNvCxnSpPr/>
            <p:nvPr/>
          </p:nvCxnSpPr>
          <p:spPr>
            <a:xfrm>
              <a:off x="5432076" y="2151766"/>
              <a:ext cx="0" cy="69683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EFB13C2-792A-6215-72C6-681D75229F97}"/>
                </a:ext>
              </a:extLst>
            </p:cNvPr>
            <p:cNvCxnSpPr>
              <a:cxnSpLocks/>
            </p:cNvCxnSpPr>
            <p:nvPr/>
          </p:nvCxnSpPr>
          <p:spPr>
            <a:xfrm>
              <a:off x="5041224" y="2497920"/>
              <a:ext cx="78170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FCF6DB14-0946-6D93-C904-18F943FE10F6}"/>
              </a:ext>
            </a:extLst>
          </p:cNvPr>
          <p:cNvSpPr/>
          <p:nvPr/>
        </p:nvSpPr>
        <p:spPr>
          <a:xfrm>
            <a:off x="5590526" y="2299580"/>
            <a:ext cx="507379" cy="52578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8ED46D7-395E-0603-B607-8FBA492DF7B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21745" y="74740"/>
                <a:ext cx="11089460" cy="799041"/>
              </a:xfrm>
            </p:spPr>
            <p:txBody>
              <a:bodyPr/>
              <a:lstStyle/>
              <a:p>
                <a:r>
                  <a:rPr lang="en-US" dirty="0"/>
                  <a:t>What </a:t>
                </a:r>
                <a:r>
                  <a:rPr lang="en-US" dirty="0">
                    <a:solidFill>
                      <a:srgbClr val="0070C0"/>
                    </a:solidFill>
                  </a:rPr>
                  <a:t>temperature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3600" dirty="0" smtClean="0">
                        <a:solidFill>
                          <a:srgbClr val="0070C0"/>
                        </a:solidFill>
                      </a:rPr>
                      <m:t>T</m:t>
                    </m:r>
                    <m:r>
                      <m:rPr>
                        <m:nor/>
                      </m:rPr>
                      <a:rPr lang="fr-CH" sz="3600" b="0" i="0" baseline="-25000" dirty="0" smtClean="0">
                        <a:solidFill>
                          <a:srgbClr val="0070C0"/>
                        </a:solidFill>
                      </a:rPr>
                      <m:t>op</m:t>
                    </m:r>
                  </m:oMath>
                </a14:m>
                <a:r>
                  <a:rPr lang="fr-CH" sz="3600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/>
                  <a:t>(and pressure) ?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8ED46D7-395E-0603-B607-8FBA492DF7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21745" y="74740"/>
                <a:ext cx="11089460" cy="799041"/>
              </a:xfrm>
              <a:blipFill>
                <a:blip r:embed="rId4"/>
                <a:stretch>
                  <a:fillRect l="-1648" t="-5344" b="-160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73545B-A970-4A91-C5B7-1EC49DE2B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21</a:t>
            </a:fld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182C823-B42A-F07E-C015-6AA804FBA7CE}"/>
              </a:ext>
            </a:extLst>
          </p:cNvPr>
          <p:cNvSpPr txBox="1"/>
          <p:nvPr/>
        </p:nvSpPr>
        <p:spPr>
          <a:xfrm>
            <a:off x="2375154" y="1029337"/>
            <a:ext cx="47110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Phase diagram of helium-4 </a:t>
            </a:r>
            <a:r>
              <a:rPr lang="en-GB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(</a:t>
            </a:r>
            <a:r>
              <a:rPr lang="en-GB" b="0" i="0" baseline="3000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4</a:t>
            </a:r>
            <a:r>
              <a:rPr lang="en-GB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He)</a:t>
            </a:r>
            <a:r>
              <a:rPr lang="en-GB" sz="1800" dirty="0"/>
              <a:t> 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9EC36FA-C85C-F17E-696B-AE2010068387}"/>
              </a:ext>
            </a:extLst>
          </p:cNvPr>
          <p:cNvGrpSpPr/>
          <p:nvPr/>
        </p:nvGrpSpPr>
        <p:grpSpPr>
          <a:xfrm>
            <a:off x="7460597" y="666567"/>
            <a:ext cx="4889565" cy="1966184"/>
            <a:chOff x="7460597" y="666567"/>
            <a:chExt cx="4889565" cy="1966184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57A9777-6C2F-0FF7-13B1-88FD80B44A24}"/>
                </a:ext>
              </a:extLst>
            </p:cNvPr>
            <p:cNvGrpSpPr/>
            <p:nvPr/>
          </p:nvGrpSpPr>
          <p:grpSpPr>
            <a:xfrm>
              <a:off x="7540097" y="1319544"/>
              <a:ext cx="4810065" cy="584777"/>
              <a:chOff x="223356" y="5471128"/>
              <a:chExt cx="4364410" cy="412704"/>
            </a:xfrm>
          </p:grpSpPr>
          <p:sp>
            <p:nvSpPr>
              <p:cNvPr id="44" name="Text Box 11">
                <a:extLst>
                  <a:ext uri="{FF2B5EF4-FFF2-40B4-BE49-F238E27FC236}">
                    <a16:creationId xmlns:a16="http://schemas.microsoft.com/office/drawing/2014/main" id="{BDE40787-BA59-2887-E7C7-086AD68B6BF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3203" y="5471128"/>
                <a:ext cx="4274563" cy="4127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GB" sz="1600" dirty="0"/>
                  <a:t>1.9 K He II, Magnets (LHC/HL LHC, Tore Supra)</a:t>
                </a:r>
              </a:p>
              <a:p>
                <a:r>
                  <a:rPr lang="en-GB" sz="1600" dirty="0"/>
                  <a:t> 4.2 He I, Magnets (HERA, Tevatron)</a:t>
                </a: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7F46D28-2340-335B-3735-6FE729C973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3356" y="5526343"/>
                <a:ext cx="141790" cy="112319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586B232-C37D-1EE0-1900-BA7F244015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0278" y="5711857"/>
                <a:ext cx="141790" cy="112319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 Box 11">
                  <a:extLst>
                    <a:ext uri="{FF2B5EF4-FFF2-40B4-BE49-F238E27FC236}">
                      <a16:creationId xmlns:a16="http://schemas.microsoft.com/office/drawing/2014/main" id="{ED94A581-2F1C-9009-49AC-D23E59D3E7E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460597" y="666567"/>
                  <a:ext cx="4711043" cy="70788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fr-CH" sz="2000" b="1" dirty="0"/>
                    <a:t>SC magnets (</a:t>
                  </a:r>
                  <a:r>
                    <a:rPr lang="fr-CH" sz="2000" b="1" dirty="0" err="1"/>
                    <a:t>NbTi</a:t>
                  </a:r>
                  <a:r>
                    <a:rPr lang="fr-CH" sz="2000" b="1" dirty="0"/>
                    <a:t> / Nb3Sn):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sz="2000" dirty="0" smtClean="0">
                          <a:solidFill>
                            <a:schemeClr val="tx1"/>
                          </a:solidFill>
                        </a:rPr>
                        <m:t>T</m:t>
                      </m:r>
                      <m:r>
                        <m:rPr>
                          <m:nor/>
                        </m:rPr>
                        <a:rPr lang="fr-CH" sz="2000" b="0" i="0" baseline="-25000" dirty="0" smtClean="0">
                          <a:solidFill>
                            <a:schemeClr val="tx1"/>
                          </a:solidFill>
                        </a:rPr>
                        <m:t>op</m:t>
                      </m:r>
                    </m:oMath>
                  </a14:m>
                  <a:r>
                    <a:rPr lang="fr-CH" sz="2000" dirty="0"/>
                    <a:t>&lt;T</a:t>
                  </a:r>
                  <a:r>
                    <a:rPr lang="fr-CH" sz="2000" baseline="-25000" dirty="0"/>
                    <a:t>c </a:t>
                  </a:r>
                  <a:r>
                    <a:rPr lang="fr-CH" sz="2000" dirty="0"/>
                    <a:t>= 9 K/18K </a:t>
                  </a:r>
                  <a:r>
                    <a:rPr lang="fr-CH" sz="2000" dirty="0">
                      <a:sym typeface="Wingdings" panose="05000000000000000000" pitchFamily="2" charset="2"/>
                    </a:rPr>
                    <a:t> </a:t>
                  </a:r>
                  <a:r>
                    <a:rPr lang="fr-CH" sz="2000" dirty="0"/>
                    <a:t>↑</a:t>
                  </a:r>
                  <a:r>
                    <a:rPr lang="fr-CH" sz="2000" dirty="0">
                      <a:sym typeface="Wingdings" panose="05000000000000000000" pitchFamily="2" charset="2"/>
                    </a:rPr>
                    <a:t> B at </a:t>
                  </a:r>
                  <a:r>
                    <a:rPr lang="fr-CH" sz="2000" dirty="0" err="1">
                      <a:sym typeface="Wingdings" panose="05000000000000000000" pitchFamily="2" charset="2"/>
                    </a:rPr>
                    <a:t>same</a:t>
                  </a:r>
                  <a:r>
                    <a:rPr lang="fr-CH" sz="2000" dirty="0">
                      <a:sym typeface="Wingdings" panose="05000000000000000000" pitchFamily="2" charset="2"/>
                    </a:rPr>
                    <a:t> </a:t>
                  </a:r>
                  <a:r>
                    <a:rPr lang="fr-CH" sz="2000" dirty="0" err="1">
                      <a:sym typeface="Wingdings" panose="05000000000000000000" pitchFamily="2" charset="2"/>
                    </a:rPr>
                    <a:t>Jc</a:t>
                  </a:r>
                  <a:endParaRPr lang="fr-CH" sz="2000" dirty="0"/>
                </a:p>
              </p:txBody>
            </p:sp>
          </mc:Choice>
          <mc:Fallback xmlns="">
            <p:sp>
              <p:nvSpPr>
                <p:cNvPr id="51" name="Text Box 11">
                  <a:extLst>
                    <a:ext uri="{FF2B5EF4-FFF2-40B4-BE49-F238E27FC236}">
                      <a16:creationId xmlns:a16="http://schemas.microsoft.com/office/drawing/2014/main" id="{ED94A581-2F1C-9009-49AC-D23E59D3E7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460597" y="666567"/>
                  <a:ext cx="4711043" cy="707886"/>
                </a:xfrm>
                <a:prstGeom prst="rect">
                  <a:avLst/>
                </a:prstGeom>
                <a:blipFill>
                  <a:blip r:embed="rId5"/>
                  <a:stretch>
                    <a:fillRect l="-1423" t="-3448" b="-1551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28343BB-11DC-2555-BEFA-4A1173479EE7}"/>
                </a:ext>
              </a:extLst>
            </p:cNvPr>
            <p:cNvSpPr txBox="1"/>
            <p:nvPr/>
          </p:nvSpPr>
          <p:spPr>
            <a:xfrm>
              <a:off x="7480955" y="1924865"/>
              <a:ext cx="46092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P: &gt; 1 bar (1.3-5 bar) for higher voltage breakdown (</a:t>
              </a:r>
              <a:r>
                <a:rPr lang="en-US" sz="2000" dirty="0" err="1"/>
                <a:t>Paschen</a:t>
              </a:r>
              <a:r>
                <a:rPr lang="en-US" sz="2000" dirty="0"/>
                <a:t> curve in He)  </a:t>
              </a:r>
              <a:endParaRPr lang="fr-FR" sz="2000" dirty="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78E32AC-2FB8-2C33-9D68-EDDF51720372}"/>
                </a:ext>
              </a:extLst>
            </p:cNvPr>
            <p:cNvSpPr/>
            <p:nvPr/>
          </p:nvSpPr>
          <p:spPr>
            <a:xfrm>
              <a:off x="7460597" y="666567"/>
              <a:ext cx="4626225" cy="1954767"/>
            </a:xfrm>
            <a:prstGeom prst="rect">
              <a:avLst/>
            </a:prstGeom>
            <a:noFill/>
            <a:ln w="19050">
              <a:solidFill>
                <a:srgbClr val="00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88EAE31-5E2D-C328-60E2-EDAA84B0E7FA}"/>
              </a:ext>
            </a:extLst>
          </p:cNvPr>
          <p:cNvGrpSpPr/>
          <p:nvPr/>
        </p:nvGrpSpPr>
        <p:grpSpPr>
          <a:xfrm>
            <a:off x="7462978" y="2761409"/>
            <a:ext cx="4729021" cy="2871724"/>
            <a:chOff x="7462978" y="2761409"/>
            <a:chExt cx="4729021" cy="287172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 Box 11">
                  <a:extLst>
                    <a:ext uri="{FF2B5EF4-FFF2-40B4-BE49-F238E27FC236}">
                      <a16:creationId xmlns:a16="http://schemas.microsoft.com/office/drawing/2014/main" id="{77F9A375-B6D6-A724-F858-3AD09F3AA8B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480956" y="2761409"/>
                  <a:ext cx="4711043" cy="13234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fr-CH" sz="2000" b="1" dirty="0"/>
                    <a:t>SRF </a:t>
                  </a:r>
                  <a:r>
                    <a:rPr lang="fr-CH" sz="2000" b="1" dirty="0" err="1"/>
                    <a:t>cavities</a:t>
                  </a:r>
                  <a:r>
                    <a:rPr lang="fr-CH" sz="2000" b="1" dirty="0"/>
                    <a:t>: </a:t>
                  </a:r>
                  <a:r>
                    <a:rPr lang="fr-CH" sz="2000" dirty="0" err="1"/>
                    <a:t>depends</a:t>
                  </a:r>
                  <a:r>
                    <a:rPr lang="fr-CH" sz="2000" dirty="0"/>
                    <a:t> on </a:t>
                  </a:r>
                  <a:r>
                    <a:rPr lang="fr-CH" sz="2000" dirty="0" err="1"/>
                    <a:t>technology</a:t>
                  </a:r>
                  <a:r>
                    <a:rPr lang="fr-CH" sz="2000" dirty="0"/>
                    <a:t> (Bulk or </a:t>
                  </a:r>
                  <a:r>
                    <a:rPr lang="fr-CH" sz="2000" dirty="0" err="1"/>
                    <a:t>sputtered</a:t>
                  </a:r>
                  <a:r>
                    <a:rPr lang="fr-CH" sz="2000" dirty="0"/>
                    <a:t> Nb), </a:t>
                  </a:r>
                  <a:r>
                    <a:rPr lang="fr-CH" sz="2000" dirty="0" err="1"/>
                    <a:t>frequency</a:t>
                  </a:r>
                  <a:r>
                    <a:rPr lang="fr-CH" sz="2000" dirty="0"/>
                    <a:t>:   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sz="2000" dirty="0" smtClean="0">
                          <a:solidFill>
                            <a:schemeClr val="tx1"/>
                          </a:solidFill>
                        </a:rPr>
                        <m:t>T</m:t>
                      </m:r>
                      <m:r>
                        <m:rPr>
                          <m:nor/>
                        </m:rPr>
                        <a:rPr lang="fr-CH" sz="2000" b="0" i="0" baseline="-25000" dirty="0" smtClean="0">
                          <a:solidFill>
                            <a:schemeClr val="tx1"/>
                          </a:solidFill>
                        </a:rPr>
                        <m:t>op</m:t>
                      </m:r>
                      <m:r>
                        <a:rPr lang="fr-CH" sz="2000" b="0" i="1" baseline="-250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fr-CH" sz="2000" dirty="0"/>
                    <a:t>↓ </a:t>
                  </a:r>
                  <a:r>
                    <a:rPr lang="fr-CH" sz="2000" dirty="0">
                      <a:sym typeface="Wingdings" panose="05000000000000000000" pitchFamily="2" charset="2"/>
                    </a:rPr>
                    <a:t> </a:t>
                  </a:r>
                  <a:r>
                    <a:rPr lang="fr-CH" sz="2000" dirty="0"/>
                    <a:t>R</a:t>
                  </a:r>
                  <a:r>
                    <a:rPr lang="fr-CH" sz="2000" baseline="-25000" dirty="0"/>
                    <a:t>BCS</a:t>
                  </a:r>
                  <a:r>
                    <a:rPr lang="fr-CH" sz="2000" dirty="0"/>
                    <a:t>↓ and </a:t>
                  </a:r>
                  <a:r>
                    <a:rPr lang="fr-CH" sz="2000" dirty="0" err="1"/>
                    <a:t>P</a:t>
                  </a:r>
                  <a:r>
                    <a:rPr lang="fr-CH" sz="2000" baseline="-25000" dirty="0" err="1"/>
                    <a:t>refrig</a:t>
                  </a:r>
                  <a:r>
                    <a:rPr lang="fr-CH" sz="2000" baseline="-25000" dirty="0"/>
                    <a:t>.</a:t>
                  </a:r>
                  <a:r>
                    <a:rPr lang="fr-CH" sz="2000" dirty="0"/>
                    <a:t>↑ ∝ </a:t>
                  </a:r>
                  <a:r>
                    <a:rPr lang="fr-CH" dirty="0"/>
                    <a:t>(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dirty="0"/>
                        <m:t>T</m:t>
                      </m:r>
                      <m:r>
                        <m:rPr>
                          <m:nor/>
                        </m:rPr>
                        <a:rPr lang="fr-CH" b="0" i="1" baseline="-25000" dirty="0" smtClean="0"/>
                        <m:t>amb</m:t>
                      </m:r>
                      <m:r>
                        <a:rPr lang="fr-CH" i="1" baseline="-25000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fr-CH" dirty="0"/>
                    <a:t>/</a:t>
                  </a:r>
                  <a:r>
                    <a:rPr lang="en-GB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dirty="0"/>
                        <m:t>T</m:t>
                      </m:r>
                      <m:r>
                        <m:rPr>
                          <m:nor/>
                        </m:rPr>
                        <a:rPr lang="fr-CH" baseline="-25000" dirty="0"/>
                        <m:t>op</m:t>
                      </m:r>
                    </m:oMath>
                  </a14:m>
                  <a:r>
                    <a:rPr lang="fr-CH" dirty="0"/>
                    <a:t>-1) </a:t>
                  </a:r>
                  <a:r>
                    <a:rPr lang="fr-CH" sz="2000" dirty="0">
                      <a:sym typeface="Wingdings" panose="05000000000000000000" pitchFamily="2" charset="2"/>
                    </a:rPr>
                    <a:t> </a:t>
                  </a:r>
                  <a:r>
                    <a:rPr lang="fr-CH" sz="2000" dirty="0" err="1"/>
                    <a:t>Opt</a:t>
                  </a:r>
                  <a:r>
                    <a:rPr lang="fr-CH" sz="2000" dirty="0"/>
                    <a:t>. T</a:t>
                  </a:r>
                  <a:r>
                    <a:rPr lang="fr-CH" sz="2000" baseline="-25000" dirty="0"/>
                    <a:t>op</a:t>
                  </a:r>
                  <a:r>
                    <a:rPr lang="fr-CH" sz="2000" dirty="0"/>
                    <a:t>: 2K - 4.2K</a:t>
                  </a:r>
                </a:p>
              </p:txBody>
            </p:sp>
          </mc:Choice>
          <mc:Fallback xmlns="">
            <p:sp>
              <p:nvSpPr>
                <p:cNvPr id="56" name="Text Box 11">
                  <a:extLst>
                    <a:ext uri="{FF2B5EF4-FFF2-40B4-BE49-F238E27FC236}">
                      <a16:creationId xmlns:a16="http://schemas.microsoft.com/office/drawing/2014/main" id="{77F9A375-B6D6-A724-F858-3AD09F3AA8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480956" y="2761409"/>
                  <a:ext cx="4711043" cy="1323439"/>
                </a:xfrm>
                <a:prstGeom prst="rect">
                  <a:avLst/>
                </a:prstGeom>
                <a:blipFill>
                  <a:blip r:embed="rId6"/>
                  <a:stretch>
                    <a:fillRect l="-1294" t="-2304" r="-388" b="-783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1A8844E-DD2C-605D-2A50-141EE8E52E0D}"/>
                </a:ext>
              </a:extLst>
            </p:cNvPr>
            <p:cNvGrpSpPr/>
            <p:nvPr/>
          </p:nvGrpSpPr>
          <p:grpSpPr>
            <a:xfrm>
              <a:off x="7583025" y="4144494"/>
              <a:ext cx="4408131" cy="1077218"/>
              <a:chOff x="7583025" y="4366920"/>
              <a:chExt cx="4408131" cy="1077218"/>
            </a:xfrm>
          </p:grpSpPr>
          <p:sp>
            <p:nvSpPr>
              <p:cNvPr id="55" name="Text Box 11">
                <a:extLst>
                  <a:ext uri="{FF2B5EF4-FFF2-40B4-BE49-F238E27FC236}">
                    <a16:creationId xmlns:a16="http://schemas.microsoft.com/office/drawing/2014/main" id="{BC81F23A-1E3A-E559-4141-749D9EEA6E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55440" y="4366920"/>
                <a:ext cx="4235716" cy="1077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Saturated He II (2K), CEBAF, SNS, EXFEL, ESS, PIP-II, ILC </a:t>
                </a:r>
              </a:p>
              <a:p>
                <a:r>
                  <a:rPr lang="en-US" sz="1600" dirty="0"/>
                  <a:t>Pool boiling, He I (4.2K), HERA, LEP, LHC, KEKB</a:t>
                </a: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5D423BCB-3A8C-F623-83D5-9D650D4C96E9}"/>
                  </a:ext>
                </a:extLst>
              </p:cNvPr>
              <p:cNvSpPr/>
              <p:nvPr/>
            </p:nvSpPr>
            <p:spPr>
              <a:xfrm>
                <a:off x="7583025" y="4447349"/>
                <a:ext cx="144016" cy="144016"/>
              </a:xfrm>
              <a:prstGeom prst="ellipse">
                <a:avLst/>
              </a:prstGeom>
              <a:pattFill prst="dkDnDiag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B181A9F-3B47-6E6E-FFBF-DE241B9AB6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600273" y="4912102"/>
                <a:ext cx="144016" cy="144016"/>
              </a:xfrm>
              <a:prstGeom prst="ellipse">
                <a:avLst/>
              </a:prstGeom>
              <a:solidFill>
                <a:srgbClr val="0066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E740446-B02C-59D4-BDC3-F093938656C9}"/>
                </a:ext>
              </a:extLst>
            </p:cNvPr>
            <p:cNvSpPr txBox="1"/>
            <p:nvPr/>
          </p:nvSpPr>
          <p:spPr>
            <a:xfrm>
              <a:off x="7589608" y="5233023"/>
              <a:ext cx="42087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P: 31mbar / 1 bar (saturation line)</a:t>
              </a:r>
              <a:endParaRPr lang="fr-FR" sz="2000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71CDE5A-5A2E-DB50-30F9-BB98213A7C08}"/>
                </a:ext>
              </a:extLst>
            </p:cNvPr>
            <p:cNvSpPr/>
            <p:nvPr/>
          </p:nvSpPr>
          <p:spPr>
            <a:xfrm>
              <a:off x="7462978" y="2794278"/>
              <a:ext cx="4623843" cy="2806771"/>
            </a:xfrm>
            <a:prstGeom prst="rect">
              <a:avLst/>
            </a:prstGeom>
            <a:noFill/>
            <a:ln w="19050">
              <a:solidFill>
                <a:srgbClr val="00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87FC02E-9238-92E6-EB94-BE53CDF6523C}"/>
              </a:ext>
            </a:extLst>
          </p:cNvPr>
          <p:cNvGrpSpPr/>
          <p:nvPr/>
        </p:nvGrpSpPr>
        <p:grpSpPr>
          <a:xfrm>
            <a:off x="7477180" y="5683728"/>
            <a:ext cx="4714820" cy="1138773"/>
            <a:chOff x="7477180" y="5683728"/>
            <a:chExt cx="4609642" cy="1138773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29A05BF6-BDE7-41D6-F3EE-C83F0629D706}"/>
                </a:ext>
              </a:extLst>
            </p:cNvPr>
            <p:cNvGrpSpPr/>
            <p:nvPr/>
          </p:nvGrpSpPr>
          <p:grpSpPr>
            <a:xfrm>
              <a:off x="7477180" y="5683728"/>
              <a:ext cx="4609642" cy="1138773"/>
              <a:chOff x="7477180" y="5683728"/>
              <a:chExt cx="4609642" cy="1138773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353197F7-5E58-7390-70E3-FB69D28B7BEA}"/>
                  </a:ext>
                </a:extLst>
              </p:cNvPr>
              <p:cNvSpPr/>
              <p:nvPr/>
            </p:nvSpPr>
            <p:spPr>
              <a:xfrm>
                <a:off x="7477180" y="5701097"/>
                <a:ext cx="4521241" cy="1080211"/>
              </a:xfrm>
              <a:prstGeom prst="rect">
                <a:avLst/>
              </a:prstGeom>
              <a:noFill/>
              <a:ln w="19050"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Text Box 11">
                <a:extLst>
                  <a:ext uri="{FF2B5EF4-FFF2-40B4-BE49-F238E27FC236}">
                    <a16:creationId xmlns:a16="http://schemas.microsoft.com/office/drawing/2014/main" id="{103EFF11-C025-AE61-8BCB-2940441171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80451" y="5683728"/>
                <a:ext cx="4306371" cy="11387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CH" b="1" dirty="0"/>
                  <a:t>Thermal </a:t>
                </a:r>
                <a:r>
                  <a:rPr lang="fr-CH" b="1" dirty="0" err="1"/>
                  <a:t>shields</a:t>
                </a:r>
                <a:r>
                  <a:rPr lang="fr-CH" b="1" dirty="0"/>
                  <a:t> (</a:t>
                </a:r>
                <a:r>
                  <a:rPr lang="en-CH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  <a:sym typeface="Symbol" pitchFamily="2" charset="2"/>
                  </a:rPr>
                  <a:t></a:t>
                </a:r>
                <a:r>
                  <a:rPr lang="fr-CH" b="1" dirty="0"/>
                  <a:t>50 K, ~6-20 bar), </a:t>
                </a:r>
                <a:r>
                  <a:rPr lang="fr-CH" b="1" dirty="0" err="1"/>
                  <a:t>heat</a:t>
                </a:r>
                <a:r>
                  <a:rPr lang="fr-CH" b="1" dirty="0"/>
                  <a:t> intercepts (5-50 K):</a:t>
                </a:r>
              </a:p>
              <a:p>
                <a:r>
                  <a:rPr lang="fr-CH" sz="1600" dirty="0"/>
                  <a:t>Non-</a:t>
                </a:r>
                <a:r>
                  <a:rPr lang="fr-CH" sz="1600" dirty="0" err="1"/>
                  <a:t>isothermal</a:t>
                </a:r>
                <a:r>
                  <a:rPr lang="fr-CH" sz="1600" dirty="0"/>
                  <a:t> </a:t>
                </a:r>
                <a:r>
                  <a:rPr lang="fr-CH" sz="1600" dirty="0" err="1"/>
                  <a:t>cooling</a:t>
                </a:r>
                <a:r>
                  <a:rPr lang="fr-CH" sz="1600" dirty="0"/>
                  <a:t> (</a:t>
                </a:r>
                <a:r>
                  <a:rPr lang="el-GR" sz="1600" dirty="0"/>
                  <a:t>Δ</a:t>
                </a:r>
                <a:r>
                  <a:rPr lang="fr-CH" sz="1600" dirty="0"/>
                  <a:t>T ~ 5-20 K)  </a:t>
                </a:r>
              </a:p>
              <a:p>
                <a:r>
                  <a:rPr lang="fr-CH" sz="1600" dirty="0">
                    <a:sym typeface="Wingdings" panose="05000000000000000000" pitchFamily="2" charset="2"/>
                  </a:rPr>
                  <a:t> </a:t>
                </a:r>
                <a:r>
                  <a:rPr lang="fr-CH" sz="1600" dirty="0" err="1"/>
                  <a:t>supercritical</a:t>
                </a:r>
                <a:r>
                  <a:rPr lang="fr-CH" sz="1600" dirty="0"/>
                  <a:t> </a:t>
                </a:r>
                <a:r>
                  <a:rPr lang="fr-CH" sz="1600" dirty="0" err="1"/>
                  <a:t>helium</a:t>
                </a:r>
                <a:endParaRPr lang="fr-CH" sz="1600" dirty="0"/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93DF205-3AA1-0FED-9D90-50464D1C50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77250" y="5840711"/>
              <a:ext cx="144000" cy="14407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489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98829" y="8742"/>
            <a:ext cx="11089460" cy="79904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What is the power need for refrigeration ? </a:t>
            </a:r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181304" y="649942"/>
            <a:ext cx="1201069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Heat extracted at Tc &lt; Tw and rejected at Tw (normally Tw = 293 K)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Minimum mechanical work depends </a:t>
            </a:r>
            <a:r>
              <a:rPr lang="en-US" altLang="en-US" u="sng" dirty="0">
                <a:latin typeface="Times" pitchFamily="18" charset="0"/>
              </a:rPr>
              <a:t>solely on Tw and Tc</a:t>
            </a:r>
            <a:r>
              <a:rPr lang="en-US" altLang="en-US" dirty="0">
                <a:latin typeface="Times" pitchFamily="18" charset="0"/>
              </a:rPr>
              <a:t> (Carnot cycle, ideal machine) </a:t>
            </a:r>
            <a:r>
              <a:rPr lang="en-US" altLang="en-US" dirty="0">
                <a:latin typeface="Times" pitchFamily="18" charset="0"/>
                <a:sym typeface="Wingdings" panose="05000000000000000000" pitchFamily="2" charset="2"/>
              </a:rPr>
              <a:t> Maximum Coeff. of Performance (</a:t>
            </a:r>
            <a:r>
              <a:rPr lang="en-US" altLang="en-US" dirty="0" err="1">
                <a:solidFill>
                  <a:srgbClr val="0070C0"/>
                </a:solidFill>
                <a:latin typeface="Times" pitchFamily="18" charset="0"/>
              </a:rPr>
              <a:t>COP</a:t>
            </a:r>
            <a:r>
              <a:rPr lang="en-US" altLang="en-US" baseline="-25000" dirty="0" err="1">
                <a:solidFill>
                  <a:srgbClr val="0070C0"/>
                </a:solidFill>
                <a:latin typeface="Times" pitchFamily="18" charset="0"/>
              </a:rPr>
              <a:t>max</a:t>
            </a:r>
            <a:r>
              <a:rPr lang="en-US" altLang="en-US" dirty="0">
                <a:latin typeface="Times" pitchFamily="18" charset="0"/>
                <a:sym typeface="Wingdings" panose="05000000000000000000" pitchFamily="2" charset="2"/>
              </a:rPr>
              <a:t>)</a:t>
            </a:r>
            <a:endParaRPr lang="en-US" altLang="en-US" dirty="0">
              <a:latin typeface="Times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All </a:t>
            </a:r>
            <a:r>
              <a:rPr lang="en-US" altLang="en-US" dirty="0">
                <a:solidFill>
                  <a:srgbClr val="0070C0"/>
                </a:solidFill>
                <a:latin typeface="Times" pitchFamily="18" charset="0"/>
              </a:rPr>
              <a:t>real machines </a:t>
            </a:r>
            <a:r>
              <a:rPr lang="en-US" altLang="en-US" dirty="0">
                <a:latin typeface="Times" pitchFamily="18" charset="0"/>
              </a:rPr>
              <a:t>have a lower efficiency (</a:t>
            </a:r>
            <a:r>
              <a:rPr lang="en-US" altLang="en-US" dirty="0">
                <a:solidFill>
                  <a:srgbClr val="0070C0"/>
                </a:solidFill>
                <a:latin typeface="Times" pitchFamily="18" charset="0"/>
              </a:rPr>
              <a:t>non-reversible transformations</a:t>
            </a:r>
            <a:r>
              <a:rPr lang="en-US" altLang="en-US" dirty="0">
                <a:latin typeface="Times" pitchFamily="18" charset="0"/>
              </a:rPr>
              <a:t>), expressed in </a:t>
            </a:r>
            <a:r>
              <a:rPr lang="en-US" altLang="en-US" dirty="0">
                <a:solidFill>
                  <a:srgbClr val="0070C0"/>
                </a:solidFill>
                <a:latin typeface="Times" pitchFamily="18" charset="0"/>
              </a:rPr>
              <a:t>fraction of </a:t>
            </a:r>
            <a:r>
              <a:rPr lang="en-US" altLang="en-US" dirty="0" err="1">
                <a:solidFill>
                  <a:srgbClr val="0070C0"/>
                </a:solidFill>
                <a:latin typeface="Times" pitchFamily="18" charset="0"/>
              </a:rPr>
              <a:t>COP</a:t>
            </a:r>
            <a:r>
              <a:rPr lang="en-US" altLang="en-US" baseline="-25000" dirty="0" err="1">
                <a:solidFill>
                  <a:srgbClr val="0070C0"/>
                </a:solidFill>
                <a:latin typeface="Times" pitchFamily="18" charset="0"/>
              </a:rPr>
              <a:t>max</a:t>
            </a:r>
            <a:r>
              <a:rPr lang="en-US" altLang="en-US" dirty="0">
                <a:solidFill>
                  <a:srgbClr val="0070C0"/>
                </a:solidFill>
                <a:latin typeface="Times" pitchFamily="18" charset="0"/>
              </a:rPr>
              <a:t> </a:t>
            </a:r>
          </a:p>
        </p:txBody>
      </p:sp>
      <p:graphicFrame>
        <p:nvGraphicFramePr>
          <p:cNvPr id="179301" name="Group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011969"/>
              </p:ext>
            </p:extLst>
          </p:nvPr>
        </p:nvGraphicFramePr>
        <p:xfrm>
          <a:off x="8481355" y="4692656"/>
          <a:ext cx="3486404" cy="1689568"/>
        </p:xfrm>
        <a:graphic>
          <a:graphicData uri="http://schemas.openxmlformats.org/drawingml/2006/table">
            <a:tbl>
              <a:tblPr/>
              <a:tblGrid>
                <a:gridCol w="804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5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6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Fluid (at 1 bar)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 [K]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Carnot factor (1/</a:t>
                      </a:r>
                      <a:r>
                        <a:rPr kumimoji="0" lang="en-GB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COPmax</a:t>
                      </a: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 or </a:t>
                      </a:r>
                      <a:r>
                        <a:rPr kumimoji="0" lang="en-GB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W</a:t>
                      </a:r>
                      <a:r>
                        <a:rPr kumimoji="0" lang="en-GB" sz="12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el</a:t>
                      </a: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/Qc) [</a:t>
                      </a:r>
                      <a:r>
                        <a:rPr kumimoji="0" lang="en-GB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W</a:t>
                      </a:r>
                      <a:r>
                        <a:rPr kumimoji="0" lang="en-GB" sz="12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el</a:t>
                      </a: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/</a:t>
                      </a:r>
                      <a:r>
                        <a:rPr kumimoji="0" lang="en-GB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W</a:t>
                      </a:r>
                      <a:r>
                        <a:rPr kumimoji="0" lang="en-GB" sz="12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th</a:t>
                      </a: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(considering Tw=293K)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LN2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77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2.8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LH2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20.4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13.4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LHe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4.2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68.4</a:t>
                      </a:r>
                      <a:endParaRPr kumimoji="0" lang="en-GB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3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LHe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1.8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161.8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9425" name="Rectangle 102"/>
          <p:cNvSpPr>
            <a:spLocks noChangeArrowheads="1"/>
          </p:cNvSpPr>
          <p:nvPr/>
        </p:nvSpPr>
        <p:spPr bwMode="auto">
          <a:xfrm>
            <a:off x="1524001" y="40206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59422" name="Group 59421"/>
          <p:cNvGrpSpPr/>
          <p:nvPr/>
        </p:nvGrpSpPr>
        <p:grpSpPr>
          <a:xfrm rot="5400000">
            <a:off x="853803" y="1324640"/>
            <a:ext cx="1265228" cy="2540906"/>
            <a:chOff x="292126" y="1965932"/>
            <a:chExt cx="961421" cy="1870745"/>
          </a:xfrm>
        </p:grpSpPr>
        <p:sp>
          <p:nvSpPr>
            <p:cNvPr id="59410" name="Oval 59409"/>
            <p:cNvSpPr/>
            <p:nvPr/>
          </p:nvSpPr>
          <p:spPr>
            <a:xfrm>
              <a:off x="395536" y="2784819"/>
              <a:ext cx="303197" cy="28803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412" name="Straight Arrow Connector 59411"/>
            <p:cNvCxnSpPr>
              <a:endCxn id="59410" idx="4"/>
            </p:cNvCxnSpPr>
            <p:nvPr/>
          </p:nvCxnSpPr>
          <p:spPr>
            <a:xfrm flipV="1">
              <a:off x="542439" y="3072851"/>
              <a:ext cx="4696" cy="500165"/>
            </a:xfrm>
            <a:prstGeom prst="straightConnector1">
              <a:avLst/>
            </a:prstGeom>
            <a:ln w="12700">
              <a:solidFill>
                <a:srgbClr val="00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547135" y="2284654"/>
              <a:ext cx="4696" cy="500165"/>
            </a:xfrm>
            <a:prstGeom prst="straightConnector1">
              <a:avLst/>
            </a:prstGeom>
            <a:ln w="12700">
              <a:solidFill>
                <a:srgbClr val="00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 flipV="1">
              <a:off x="713096" y="2928834"/>
              <a:ext cx="388286" cy="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414" name="TextBox 59413"/>
            <p:cNvSpPr txBox="1"/>
            <p:nvPr/>
          </p:nvSpPr>
          <p:spPr>
            <a:xfrm rot="16200000">
              <a:off x="765148" y="3501008"/>
              <a:ext cx="3635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Tc</a:t>
              </a:r>
              <a:endParaRPr lang="en-GB" sz="1400" dirty="0"/>
            </a:p>
          </p:txBody>
        </p:sp>
        <p:sp>
          <p:nvSpPr>
            <p:cNvPr id="68" name="TextBox 67"/>
            <p:cNvSpPr txBox="1"/>
            <p:nvPr/>
          </p:nvSpPr>
          <p:spPr>
            <a:xfrm rot="16200000">
              <a:off x="763600" y="2018863"/>
              <a:ext cx="4136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Tw</a:t>
              </a:r>
              <a:endParaRPr lang="en-GB" sz="1400" dirty="0"/>
            </a:p>
          </p:txBody>
        </p:sp>
        <p:sp>
          <p:nvSpPr>
            <p:cNvPr id="69" name="TextBox 68"/>
            <p:cNvSpPr txBox="1"/>
            <p:nvPr/>
          </p:nvSpPr>
          <p:spPr>
            <a:xfrm rot="16200000">
              <a:off x="757691" y="2811650"/>
              <a:ext cx="757839" cy="233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Work (</a:t>
              </a:r>
              <a:r>
                <a:rPr lang="en-US" sz="1400" dirty="0" err="1"/>
                <a:t>W</a:t>
              </a:r>
              <a:r>
                <a:rPr lang="en-US" sz="1400" baseline="-25000" dirty="0" err="1"/>
                <a:t>el</a:t>
              </a:r>
              <a:r>
                <a:rPr lang="en-US" sz="1400" dirty="0"/>
                <a:t>)</a:t>
              </a:r>
              <a:endParaRPr lang="en-GB" sz="1400" dirty="0"/>
            </a:p>
          </p:txBody>
        </p:sp>
        <p:sp>
          <p:nvSpPr>
            <p:cNvPr id="59419" name="Rectangle 59418"/>
            <p:cNvSpPr/>
            <p:nvPr/>
          </p:nvSpPr>
          <p:spPr>
            <a:xfrm>
              <a:off x="308898" y="2060849"/>
              <a:ext cx="490150" cy="22380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2126" y="3573016"/>
              <a:ext cx="490150" cy="223806"/>
            </a:xfrm>
            <a:prstGeom prst="rect">
              <a:avLst/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482174" y="3140968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Qc</a:t>
              </a:r>
              <a:endParaRPr lang="en-GB" sz="1400" dirty="0"/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488347" y="2413573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Qw</a:t>
              </a:r>
              <a:endParaRPr lang="en-GB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421" name="Object 59420"/>
              <p:cNvSpPr txBox="1"/>
              <p:nvPr/>
            </p:nvSpPr>
            <p:spPr>
              <a:xfrm>
                <a:off x="8733058" y="3842793"/>
                <a:ext cx="2744204" cy="685698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2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COP</m:t>
                      </m:r>
                      <m:r>
                        <m:rPr>
                          <m:nor/>
                        </m:rPr>
                        <a:rPr lang="fr-FR" sz="2000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max</m:t>
                      </m:r>
                      <m:r>
                        <m:rPr>
                          <m:nor/>
                        </m:rPr>
                        <a:rPr lang="fr-FR" sz="2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Carnot</m:t>
                      </m:r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Tc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Tw</m:t>
                          </m:r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Tc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59421" name="Object 594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3058" y="3842793"/>
                <a:ext cx="2744204" cy="6856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5A6CCA9F-B852-4926-8A7A-CB7DB5AF1FA6}"/>
              </a:ext>
            </a:extLst>
          </p:cNvPr>
          <p:cNvGrpSpPr/>
          <p:nvPr/>
        </p:nvGrpSpPr>
        <p:grpSpPr>
          <a:xfrm>
            <a:off x="5050216" y="1907323"/>
            <a:ext cx="2194113" cy="1302101"/>
            <a:chOff x="6605141" y="2073577"/>
            <a:chExt cx="2194113" cy="13021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F0873BA-0F32-457B-B59E-CF8D9BB9BD5E}"/>
                    </a:ext>
                  </a:extLst>
                </p:cNvPr>
                <p:cNvSpPr txBox="1"/>
                <p:nvPr/>
              </p:nvSpPr>
              <p:spPr>
                <a:xfrm>
                  <a:off x="7008700" y="2073577"/>
                  <a:ext cx="1790554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Qc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Wel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Qw</m:t>
                        </m:r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F0873BA-0F32-457B-B59E-CF8D9BB9BD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08700" y="2073577"/>
                  <a:ext cx="1790554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2389" r="-2389" b="-34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8ADA0D3-C5FE-44D5-A4D3-24A2A2793385}"/>
                    </a:ext>
                  </a:extLst>
                </p:cNvPr>
                <p:cNvSpPr txBox="1"/>
                <p:nvPr/>
              </p:nvSpPr>
              <p:spPr>
                <a:xfrm>
                  <a:off x="7008700" y="2624192"/>
                  <a:ext cx="1110689" cy="5782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Qw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Tw</m:t>
                            </m:r>
                          </m:den>
                        </m:f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≥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Qc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Tc</m:t>
                            </m:r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8ADA0D3-C5FE-44D5-A4D3-24A2A27933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08700" y="2624192"/>
                  <a:ext cx="1110689" cy="57823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DE36C953-AEA2-41C5-893E-253E656EB78E}"/>
                </a:ext>
              </a:extLst>
            </p:cNvPr>
            <p:cNvSpPr/>
            <p:nvPr/>
          </p:nvSpPr>
          <p:spPr>
            <a:xfrm>
              <a:off x="6605141" y="2073577"/>
              <a:ext cx="252820" cy="1302101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064D73B-ABE6-4949-A764-FA43219C67F3}"/>
              </a:ext>
            </a:extLst>
          </p:cNvPr>
          <p:cNvSpPr txBox="1"/>
          <p:nvPr/>
        </p:nvSpPr>
        <p:spPr>
          <a:xfrm>
            <a:off x="3198795" y="2308778"/>
            <a:ext cx="1945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and 2</a:t>
            </a:r>
            <a:r>
              <a:rPr lang="en-US" sz="1400" baseline="30000" dirty="0"/>
              <a:t>nd</a:t>
            </a:r>
            <a:r>
              <a:rPr lang="en-US" sz="1400" dirty="0"/>
              <a:t> laws of thermodynamics</a:t>
            </a:r>
            <a:endParaRPr lang="fr-FR" sz="14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8500F4E-9865-46DE-8D8E-BB109B57BC89}"/>
              </a:ext>
            </a:extLst>
          </p:cNvPr>
          <p:cNvGrpSpPr/>
          <p:nvPr/>
        </p:nvGrpSpPr>
        <p:grpSpPr>
          <a:xfrm>
            <a:off x="3580425" y="3780744"/>
            <a:ext cx="3966440" cy="1307757"/>
            <a:chOff x="4506012" y="3639248"/>
            <a:chExt cx="3616251" cy="13077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0EB28022-7015-45C7-8A37-54EF17CEE13D}"/>
                    </a:ext>
                  </a:extLst>
                </p:cNvPr>
                <p:cNvSpPr txBox="1"/>
                <p:nvPr/>
              </p:nvSpPr>
              <p:spPr>
                <a:xfrm>
                  <a:off x="4739920" y="3792522"/>
                  <a:ext cx="3178596" cy="115448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W</m:t>
                        </m:r>
                        <m:r>
                          <m:rPr>
                            <m:sty m:val="p"/>
                          </m:rPr>
                          <a:rPr lang="fr-CH" sz="2000" b="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el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 ≥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Qc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Tw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Tc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Tc</m:t>
                            </m:r>
                          </m:den>
                        </m:f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 =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Qc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fr-FR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COP</m:t>
                            </m:r>
                            <m:r>
                              <m:rPr>
                                <m:nor/>
                              </m:rPr>
                              <a:rPr lang="fr-FR" sz="2000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den>
                        </m:f>
                      </m:oMath>
                    </m:oMathPara>
                  </a14:m>
                  <a:endPara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0EB28022-7015-45C7-8A37-54EF17CEE1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39920" y="3792522"/>
                  <a:ext cx="3178596" cy="115448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9A62F65-318F-41AD-B06A-F06A8D4FD147}"/>
                </a:ext>
              </a:extLst>
            </p:cNvPr>
            <p:cNvSpPr/>
            <p:nvPr/>
          </p:nvSpPr>
          <p:spPr>
            <a:xfrm>
              <a:off x="4506012" y="3639248"/>
              <a:ext cx="3616251" cy="767208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79E90D46-C0DA-D6D2-9CD5-C2D78D6A5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22</a:t>
            </a:fld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99933E-3CD9-999C-D4D5-E0BDE300E27A}"/>
              </a:ext>
            </a:extLst>
          </p:cNvPr>
          <p:cNvSpPr/>
          <p:nvPr/>
        </p:nvSpPr>
        <p:spPr>
          <a:xfrm>
            <a:off x="8338956" y="5804605"/>
            <a:ext cx="3771201" cy="37370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7D276D53-02F7-0CDB-C7FE-47311B2948DB}"/>
              </a:ext>
            </a:extLst>
          </p:cNvPr>
          <p:cNvSpPr/>
          <p:nvPr/>
        </p:nvSpPr>
        <p:spPr>
          <a:xfrm>
            <a:off x="7966714" y="4044568"/>
            <a:ext cx="544082" cy="28214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D699CC2F-1E35-8328-93A6-864DBD0430A3}"/>
              </a:ext>
            </a:extLst>
          </p:cNvPr>
          <p:cNvSpPr/>
          <p:nvPr/>
        </p:nvSpPr>
        <p:spPr>
          <a:xfrm rot="5400000">
            <a:off x="5568441" y="3333442"/>
            <a:ext cx="403056" cy="25282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D1A986-1831-D6DC-8F4E-63DC2639C511}"/>
              </a:ext>
            </a:extLst>
          </p:cNvPr>
          <p:cNvGrpSpPr/>
          <p:nvPr/>
        </p:nvGrpSpPr>
        <p:grpSpPr>
          <a:xfrm>
            <a:off x="56530" y="3359877"/>
            <a:ext cx="3245351" cy="2305360"/>
            <a:chOff x="172562" y="4337574"/>
            <a:chExt cx="3245351" cy="2305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0B2A05-D074-18A8-66F6-A134459D5CA2}"/>
                </a:ext>
              </a:extLst>
            </p:cNvPr>
            <p:cNvSpPr/>
            <p:nvPr/>
          </p:nvSpPr>
          <p:spPr>
            <a:xfrm>
              <a:off x="1212414" y="5070303"/>
              <a:ext cx="864096" cy="792088"/>
            </a:xfrm>
            <a:prstGeom prst="rect">
              <a:avLst/>
            </a:prstGeom>
            <a:pattFill prst="wdDnDiag">
              <a:fgClr>
                <a:srgbClr val="45E2F3"/>
              </a:fgClr>
              <a:bgClr>
                <a:prstClr val="white"/>
              </a:bgClr>
            </a:patt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7ADD3D8-7165-F76D-8684-D62DD74418B4}"/>
                </a:ext>
              </a:extLst>
            </p:cNvPr>
            <p:cNvGrpSpPr/>
            <p:nvPr/>
          </p:nvGrpSpPr>
          <p:grpSpPr>
            <a:xfrm>
              <a:off x="172562" y="4337574"/>
              <a:ext cx="3245351" cy="2305360"/>
              <a:chOff x="337967" y="4291992"/>
              <a:chExt cx="3245351" cy="2305360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11191A3-582A-7DA2-5454-FC0E569AB726}"/>
                  </a:ext>
                </a:extLst>
              </p:cNvPr>
              <p:cNvGrpSpPr/>
              <p:nvPr/>
            </p:nvGrpSpPr>
            <p:grpSpPr>
              <a:xfrm>
                <a:off x="449560" y="4291992"/>
                <a:ext cx="3133758" cy="2305360"/>
                <a:chOff x="593576" y="4027948"/>
                <a:chExt cx="3133758" cy="2305360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3D426121-4842-205B-33FC-C05773741396}"/>
                    </a:ext>
                  </a:extLst>
                </p:cNvPr>
                <p:cNvGrpSpPr/>
                <p:nvPr/>
              </p:nvGrpSpPr>
              <p:grpSpPr>
                <a:xfrm>
                  <a:off x="593576" y="4205288"/>
                  <a:ext cx="2394248" cy="2128020"/>
                  <a:chOff x="593576" y="4205288"/>
                  <a:chExt cx="2394248" cy="2128020"/>
                </a:xfrm>
              </p:grpSpPr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CF3B2C6B-B6EC-058B-DEBD-06EB2C552A70}"/>
                      </a:ext>
                    </a:extLst>
                  </p:cNvPr>
                  <p:cNvCxnSpPr/>
                  <p:nvPr/>
                </p:nvCxnSpPr>
                <p:spPr>
                  <a:xfrm>
                    <a:off x="899592" y="6021288"/>
                    <a:ext cx="2088232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Arrow Connector 34">
                    <a:extLst>
                      <a:ext uri="{FF2B5EF4-FFF2-40B4-BE49-F238E27FC236}">
                        <a16:creationId xmlns:a16="http://schemas.microsoft.com/office/drawing/2014/main" id="{078E10EB-055A-6C90-E433-0709C7B032D6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99592" y="4205288"/>
                    <a:ext cx="7315" cy="181600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D538AE00-F70C-9003-2E4E-AD7F9A0C983C}"/>
                      </a:ext>
                    </a:extLst>
                  </p:cNvPr>
                  <p:cNvGrpSpPr/>
                  <p:nvPr/>
                </p:nvGrpSpPr>
                <p:grpSpPr>
                  <a:xfrm>
                    <a:off x="1482971" y="4725144"/>
                    <a:ext cx="943419" cy="864096"/>
                    <a:chOff x="1482971" y="4725144"/>
                    <a:chExt cx="943419" cy="864096"/>
                  </a:xfrm>
                </p:grpSpPr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B87B02DE-A7D7-C7B0-0D12-7F8C737201F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482971" y="5589240"/>
                      <a:ext cx="936104" cy="0"/>
                    </a:xfrm>
                    <a:prstGeom prst="line">
                      <a:avLst/>
                    </a:prstGeom>
                    <a:ln w="127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02915620-9B45-04F2-8246-D62C90B60C6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490286" y="4725144"/>
                      <a:ext cx="936104" cy="0"/>
                    </a:xfrm>
                    <a:prstGeom prst="line">
                      <a:avLst/>
                    </a:prstGeom>
                    <a:ln w="127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9DB54B99-1338-E05C-70F2-17DC8817F1F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6390" y="4725144"/>
                      <a:ext cx="0" cy="864096"/>
                    </a:xfrm>
                    <a:prstGeom prst="line">
                      <a:avLst/>
                    </a:prstGeom>
                    <a:ln w="127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>
                      <a:extLst>
                        <a:ext uri="{FF2B5EF4-FFF2-40B4-BE49-F238E27FC236}">
                          <a16:creationId xmlns:a16="http://schemas.microsoft.com/office/drawing/2014/main" id="{4AAB1A2E-0BEE-75A4-3044-F7407A4BF5F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482971" y="4725144"/>
                      <a:ext cx="0" cy="864096"/>
                    </a:xfrm>
                    <a:prstGeom prst="line">
                      <a:avLst/>
                    </a:prstGeom>
                    <a:ln w="127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Connector 46">
                      <a:extLst>
                        <a:ext uri="{FF2B5EF4-FFF2-40B4-BE49-F238E27FC236}">
                          <a16:creationId xmlns:a16="http://schemas.microsoft.com/office/drawing/2014/main" id="{CF34F573-9AF0-AE87-4223-83642B67D50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6390" y="5027369"/>
                      <a:ext cx="0" cy="495672"/>
                    </a:xfrm>
                    <a:prstGeom prst="line">
                      <a:avLst/>
                    </a:prstGeom>
                    <a:ln w="12700">
                      <a:solidFill>
                        <a:srgbClr val="FF0000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>
                      <a:extLst>
                        <a:ext uri="{FF2B5EF4-FFF2-40B4-BE49-F238E27FC236}">
                          <a16:creationId xmlns:a16="http://schemas.microsoft.com/office/drawing/2014/main" id="{57451B40-75B2-B1F8-3DC4-8095B6FD31DF}"/>
                        </a:ext>
                      </a:extLst>
                    </p:cNvPr>
                    <p:cNvCxnSpPr/>
                    <p:nvPr/>
                  </p:nvCxnSpPr>
                  <p:spPr>
                    <a:xfrm rot="-10800000">
                      <a:off x="1485591" y="4725144"/>
                      <a:ext cx="0" cy="495672"/>
                    </a:xfrm>
                    <a:prstGeom prst="line">
                      <a:avLst/>
                    </a:prstGeom>
                    <a:ln w="12700">
                      <a:solidFill>
                        <a:srgbClr val="FF0000"/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>
                      <a:extLst>
                        <a:ext uri="{FF2B5EF4-FFF2-40B4-BE49-F238E27FC236}">
                          <a16:creationId xmlns:a16="http://schemas.microsoft.com/office/drawing/2014/main" id="{606C6E99-5F49-973E-A717-E5DFE87493F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540740" y="5589240"/>
                      <a:ext cx="535455" cy="0"/>
                    </a:xfrm>
                    <a:prstGeom prst="line">
                      <a:avLst/>
                    </a:prstGeom>
                    <a:ln w="12700">
                      <a:solidFill>
                        <a:srgbClr val="00B0F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Connector 49">
                      <a:extLst>
                        <a:ext uri="{FF2B5EF4-FFF2-40B4-BE49-F238E27FC236}">
                          <a16:creationId xmlns:a16="http://schemas.microsoft.com/office/drawing/2014/main" id="{D2C24E05-2502-8B99-D2F5-B19935979FCA}"/>
                        </a:ext>
                      </a:extLst>
                    </p:cNvPr>
                    <p:cNvCxnSpPr/>
                    <p:nvPr/>
                  </p:nvCxnSpPr>
                  <p:spPr>
                    <a:xfrm rot="-10800000">
                      <a:off x="1890935" y="4725144"/>
                      <a:ext cx="535455" cy="0"/>
                    </a:xfrm>
                    <a:prstGeom prst="line">
                      <a:avLst/>
                    </a:prstGeom>
                    <a:ln w="12700">
                      <a:solidFill>
                        <a:srgbClr val="00B0F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076DCDA3-A9ED-8B82-5547-E5772946270C}"/>
                      </a:ext>
                    </a:extLst>
                  </p:cNvPr>
                  <p:cNvCxnSpPr/>
                  <p:nvPr/>
                </p:nvCxnSpPr>
                <p:spPr>
                  <a:xfrm>
                    <a:off x="887246" y="4725144"/>
                    <a:ext cx="576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8C70249C-A07D-380C-3808-A3449FE70248}"/>
                      </a:ext>
                    </a:extLst>
                  </p:cNvPr>
                  <p:cNvCxnSpPr/>
                  <p:nvPr/>
                </p:nvCxnSpPr>
                <p:spPr>
                  <a:xfrm>
                    <a:off x="899592" y="5574610"/>
                    <a:ext cx="576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1E208809-0A19-A522-01C9-57E75B6375A5}"/>
                      </a:ext>
                    </a:extLst>
                  </p:cNvPr>
                  <p:cNvCxnSpPr/>
                  <p:nvPr/>
                </p:nvCxnSpPr>
                <p:spPr>
                  <a:xfrm rot="-5400000">
                    <a:off x="2203076" y="5805240"/>
                    <a:ext cx="43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6CBDE798-FE06-50B1-C04D-7938C8174AA2}"/>
                      </a:ext>
                    </a:extLst>
                  </p:cNvPr>
                  <p:cNvCxnSpPr/>
                  <p:nvPr/>
                </p:nvCxnSpPr>
                <p:spPr>
                  <a:xfrm rot="-5400000">
                    <a:off x="1260798" y="5805240"/>
                    <a:ext cx="43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9ACAEE95-2168-B197-593B-052D0025AB8F}"/>
                      </a:ext>
                    </a:extLst>
                  </p:cNvPr>
                  <p:cNvSpPr txBox="1"/>
                  <p:nvPr/>
                </p:nvSpPr>
                <p:spPr>
                  <a:xfrm>
                    <a:off x="593576" y="4284854"/>
                    <a:ext cx="293670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T</a:t>
                    </a:r>
                    <a:endParaRPr lang="en-GB" sz="1400" dirty="0"/>
                  </a:p>
                </p:txBody>
              </p: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21AD3E6A-6B95-B9B0-64C3-0C2BCC8B9F15}"/>
                      </a:ext>
                    </a:extLst>
                  </p:cNvPr>
                  <p:cNvSpPr txBox="1"/>
                  <p:nvPr/>
                </p:nvSpPr>
                <p:spPr>
                  <a:xfrm>
                    <a:off x="2627784" y="6025531"/>
                    <a:ext cx="30489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S</a:t>
                    </a:r>
                    <a:endParaRPr lang="en-GB" sz="1400" dirty="0"/>
                  </a:p>
                </p:txBody>
              </p:sp>
            </p:grp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819F7901-3802-44E3-2FEC-E3D44CB59C50}"/>
                    </a:ext>
                  </a:extLst>
                </p:cNvPr>
                <p:cNvSpPr txBox="1"/>
                <p:nvPr/>
              </p:nvSpPr>
              <p:spPr>
                <a:xfrm>
                  <a:off x="2548690" y="5392270"/>
                  <a:ext cx="1178644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/>
                    <a:t>reversible adiabatic (</a:t>
                  </a:r>
                  <a:r>
                    <a:rPr lang="en-US" sz="1000" dirty="0" err="1"/>
                    <a:t>isoentropic</a:t>
                  </a:r>
                  <a:r>
                    <a:rPr lang="en-US" sz="1000" dirty="0"/>
                    <a:t>)</a:t>
                  </a:r>
                  <a:endParaRPr lang="en-GB" sz="1000" dirty="0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08D273A-879C-0255-7E5C-70B7D3297F13}"/>
                    </a:ext>
                  </a:extLst>
                </p:cNvPr>
                <p:cNvSpPr txBox="1"/>
                <p:nvPr/>
              </p:nvSpPr>
              <p:spPr>
                <a:xfrm>
                  <a:off x="2064094" y="4283634"/>
                  <a:ext cx="13997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reversible isothermal</a:t>
                  </a:r>
                  <a:endParaRPr lang="en-GB" sz="1000" dirty="0"/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0B8DD639-E3EF-85E8-78B2-C115E28EEA1E}"/>
                    </a:ext>
                  </a:extLst>
                </p:cNvPr>
                <p:cNvCxnSpPr>
                  <a:stCxn id="24" idx="2"/>
                </p:cNvCxnSpPr>
                <p:nvPr/>
              </p:nvCxnSpPr>
              <p:spPr>
                <a:xfrm flipH="1">
                  <a:off x="2076199" y="4529855"/>
                  <a:ext cx="687766" cy="19528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493823B3-3A14-9133-C634-F7DE7C81C395}"/>
                    </a:ext>
                  </a:extLst>
                </p:cNvPr>
                <p:cNvCxnSpPr>
                  <a:stCxn id="24" idx="2"/>
                </p:cNvCxnSpPr>
                <p:nvPr/>
              </p:nvCxnSpPr>
              <p:spPr>
                <a:xfrm flipH="1">
                  <a:off x="1808471" y="4529855"/>
                  <a:ext cx="955494" cy="100794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E876F827-DA76-ABF0-4D06-7A8BE966E2C7}"/>
                    </a:ext>
                  </a:extLst>
                </p:cNvPr>
                <p:cNvCxnSpPr/>
                <p:nvPr/>
              </p:nvCxnSpPr>
              <p:spPr>
                <a:xfrm flipH="1" flipV="1">
                  <a:off x="2426391" y="5220816"/>
                  <a:ext cx="426376" cy="17145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2066326D-72E0-E18B-9E20-5AF486F168C7}"/>
                    </a:ext>
                  </a:extLst>
                </p:cNvPr>
                <p:cNvCxnSpPr/>
                <p:nvPr/>
              </p:nvCxnSpPr>
              <p:spPr>
                <a:xfrm flipH="1" flipV="1">
                  <a:off x="1540740" y="5113288"/>
                  <a:ext cx="1312027" cy="27898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09338D1-3B0C-5A98-AB95-E39A5CC6F6C0}"/>
                    </a:ext>
                  </a:extLst>
                </p:cNvPr>
                <p:cNvSpPr txBox="1"/>
                <p:nvPr/>
              </p:nvSpPr>
              <p:spPr>
                <a:xfrm>
                  <a:off x="1059287" y="4027948"/>
                  <a:ext cx="103746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Carnot cycle</a:t>
                  </a:r>
                  <a:endParaRPr lang="en-GB" sz="1200" dirty="0"/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6A58F83-82A5-049C-A12C-DB0F938BC1A3}"/>
                  </a:ext>
                </a:extLst>
              </p:cNvPr>
              <p:cNvSpPr txBox="1"/>
              <p:nvPr/>
            </p:nvSpPr>
            <p:spPr>
              <a:xfrm>
                <a:off x="337967" y="4856675"/>
                <a:ext cx="38138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Tw</a:t>
                </a:r>
                <a:endParaRPr lang="en-GB" sz="1200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2628FFC-03EA-BF5D-2B29-E700A1E8C783}"/>
                  </a:ext>
                </a:extLst>
              </p:cNvPr>
              <p:cNvSpPr txBox="1"/>
              <p:nvPr/>
            </p:nvSpPr>
            <p:spPr>
              <a:xfrm>
                <a:off x="363280" y="5700154"/>
                <a:ext cx="339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/>
                  <a:t>Tc</a:t>
                </a:r>
                <a:endParaRPr lang="en-GB" sz="1200" dirty="0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34213F6-C986-7A6D-AC38-88CB7CF8ACD3}"/>
                </a:ext>
              </a:extLst>
            </p:cNvPr>
            <p:cNvSpPr txBox="1"/>
            <p:nvPr/>
          </p:nvSpPr>
          <p:spPr>
            <a:xfrm>
              <a:off x="1454267" y="5274783"/>
              <a:ext cx="35412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</a:t>
              </a:r>
              <a:endParaRPr lang="en-GB" sz="140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64F031E-4CE5-9582-4949-E48D7E7E9C0E}"/>
              </a:ext>
            </a:extLst>
          </p:cNvPr>
          <p:cNvSpPr txBox="1"/>
          <p:nvPr/>
        </p:nvSpPr>
        <p:spPr>
          <a:xfrm>
            <a:off x="3424180" y="4869731"/>
            <a:ext cx="3646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Efficiency of a real machine is expressed in </a:t>
            </a:r>
            <a:r>
              <a:rPr lang="en-US" i="1" dirty="0">
                <a:solidFill>
                  <a:srgbClr val="0070C0"/>
                </a:solidFill>
              </a:rPr>
              <a:t>fraction (or %) of Carnot</a:t>
            </a:r>
            <a:r>
              <a:rPr lang="en-US" dirty="0">
                <a:solidFill>
                  <a:srgbClr val="0070C0"/>
                </a:solidFill>
              </a:rPr>
              <a:t>:</a:t>
            </a:r>
            <a:endParaRPr lang="fr-FR" dirty="0">
              <a:solidFill>
                <a:srgbClr val="0070C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38B6B92-D8CC-55E4-7D02-7762E199AFD1}"/>
              </a:ext>
            </a:extLst>
          </p:cNvPr>
          <p:cNvGrpSpPr/>
          <p:nvPr/>
        </p:nvGrpSpPr>
        <p:grpSpPr>
          <a:xfrm>
            <a:off x="3442923" y="5824454"/>
            <a:ext cx="4184249" cy="767208"/>
            <a:chOff x="4506012" y="3639248"/>
            <a:chExt cx="3616251" cy="76720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A056D261-3C1D-C453-EF72-B620D469236E}"/>
                    </a:ext>
                  </a:extLst>
                </p:cNvPr>
                <p:cNvSpPr txBox="1"/>
                <p:nvPr/>
              </p:nvSpPr>
              <p:spPr>
                <a:xfrm>
                  <a:off x="4739920" y="3792522"/>
                  <a:ext cx="3178596" cy="44864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W</m:t>
                      </m:r>
                      <m:r>
                        <m:rPr>
                          <m:sty m:val="p"/>
                        </m:rPr>
                        <a:rPr lang="en-US" sz="2000" b="0" i="0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el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anose="05000000000000000000" pitchFamily="2" charset="2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COP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𝑄𝑐</m:t>
                      </m:r>
                    </m:oMath>
                  </a14:m>
                  <a:r>
                    <a:rPr lang="fr-FR" sz="2000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anose="05000000000000000000" pitchFamily="2" charset="2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anose="05000000000000000000" pitchFamily="2" charset="2"/>
                            </a:rPr>
                            <m:t>x</m:t>
                          </m:r>
                          <m:r>
                            <m:rPr>
                              <m:nor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anose="05000000000000000000" pitchFamily="2" charset="2"/>
                            </a:rPr>
                            <m:t>% </m:t>
                          </m:r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COP</m:t>
                          </m:r>
                          <m:r>
                            <m:rPr>
                              <m:nor/>
                            </m:rPr>
                            <a:rPr lang="fr-FR" sz="2000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𝑄𝑐</m:t>
                      </m:r>
                    </m:oMath>
                  </a14:m>
                  <a:endPara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A056D261-3C1D-C453-EF72-B620D46923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39920" y="3792522"/>
                  <a:ext cx="3178596" cy="448649"/>
                </a:xfrm>
                <a:prstGeom prst="rect">
                  <a:avLst/>
                </a:prstGeom>
                <a:blipFill>
                  <a:blip r:embed="rId7"/>
                  <a:stretch>
                    <a:fillRect l="-2318" t="-5479" b="-2054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C85FA6-5E0C-CD05-EB35-08A2AB4A89FA}"/>
                </a:ext>
              </a:extLst>
            </p:cNvPr>
            <p:cNvSpPr/>
            <p:nvPr/>
          </p:nvSpPr>
          <p:spPr>
            <a:xfrm>
              <a:off x="4506012" y="3639248"/>
              <a:ext cx="3616251" cy="767208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90690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21" grpId="0" animBg="1"/>
      <p:bldP spid="11" grpId="0"/>
      <p:bldP spid="20" grpId="0" animBg="1"/>
      <p:bldP spid="32" grpId="0" animBg="1"/>
      <p:bldP spid="33" grpId="0" animBg="1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Efficiency for large </a:t>
            </a:r>
            <a:r>
              <a:rPr lang="en-US" altLang="en-US" dirty="0" err="1"/>
              <a:t>cryoplants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5279" y="870877"/>
            <a:ext cx="7344816" cy="1447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fr-FR" sz="1800" dirty="0"/>
              <a:t>State-of-the-art figures for large </a:t>
            </a:r>
            <a:r>
              <a:rPr lang="fr-FR" sz="1800" dirty="0" err="1"/>
              <a:t>cryo</a:t>
            </a:r>
            <a:r>
              <a:rPr lang="fr-FR" sz="1800" dirty="0"/>
              <a:t>-plants (LHC-</a:t>
            </a:r>
            <a:r>
              <a:rPr lang="fr-FR" sz="1800" dirty="0" err="1"/>
              <a:t>like</a:t>
            </a:r>
            <a:r>
              <a:rPr lang="fr-FR" sz="1800" dirty="0"/>
              <a:t>, ~18 kW @ 4.5K):</a:t>
            </a:r>
          </a:p>
          <a:p>
            <a:r>
              <a:rPr lang="fr-FR" sz="1800" dirty="0"/>
              <a:t>COP @ 2 K </a:t>
            </a:r>
            <a:r>
              <a:rPr lang="fr-FR" sz="1800" dirty="0">
                <a:sym typeface="Wingdings" pitchFamily="2" charset="2"/>
              </a:rPr>
              <a:t>	~ 15% of Carnot (990 </a:t>
            </a:r>
            <a:r>
              <a:rPr lang="fr-FR" sz="1800" dirty="0" err="1">
                <a:sym typeface="Wingdings" pitchFamily="2" charset="2"/>
              </a:rPr>
              <a:t>W</a:t>
            </a:r>
            <a:r>
              <a:rPr lang="fr-FR" sz="1800" baseline="-25000" dirty="0" err="1">
                <a:sym typeface="Wingdings" pitchFamily="2" charset="2"/>
              </a:rPr>
              <a:t>el</a:t>
            </a:r>
            <a:r>
              <a:rPr lang="fr-FR" sz="1800" dirty="0">
                <a:sym typeface="Wingdings" pitchFamily="2" charset="2"/>
              </a:rPr>
              <a:t>/</a:t>
            </a:r>
            <a:r>
              <a:rPr lang="fr-FR" sz="1800" dirty="0" err="1">
                <a:sym typeface="Wingdings" pitchFamily="2" charset="2"/>
              </a:rPr>
              <a:t>W</a:t>
            </a:r>
            <a:r>
              <a:rPr lang="fr-FR" sz="1800" baseline="-25000" dirty="0" err="1">
                <a:sym typeface="Wingdings" pitchFamily="2" charset="2"/>
              </a:rPr>
              <a:t>th</a:t>
            </a:r>
            <a:r>
              <a:rPr lang="fr-FR" sz="1800" dirty="0">
                <a:sym typeface="Wingdings" pitchFamily="2" charset="2"/>
              </a:rPr>
              <a:t>)</a:t>
            </a:r>
          </a:p>
          <a:p>
            <a:r>
              <a:rPr lang="fr-FR" sz="1800" dirty="0"/>
              <a:t>COP @ 4.5 K </a:t>
            </a:r>
            <a:r>
              <a:rPr lang="fr-FR" sz="1800" dirty="0">
                <a:sym typeface="Wingdings" pitchFamily="2" charset="2"/>
              </a:rPr>
              <a:t>	~ 30% of Carnot (210 </a:t>
            </a:r>
            <a:r>
              <a:rPr lang="fr-FR" sz="1800" dirty="0" err="1">
                <a:sym typeface="Wingdings" pitchFamily="2" charset="2"/>
              </a:rPr>
              <a:t>W</a:t>
            </a:r>
            <a:r>
              <a:rPr lang="fr-FR" sz="1800" baseline="-25000" dirty="0" err="1">
                <a:sym typeface="Wingdings" pitchFamily="2" charset="2"/>
              </a:rPr>
              <a:t>el</a:t>
            </a:r>
            <a:r>
              <a:rPr lang="fr-FR" sz="1800" dirty="0">
                <a:sym typeface="Wingdings" pitchFamily="2" charset="2"/>
              </a:rPr>
              <a:t>/</a:t>
            </a:r>
            <a:r>
              <a:rPr lang="fr-FR" sz="1800" dirty="0" err="1">
                <a:sym typeface="Wingdings" pitchFamily="2" charset="2"/>
              </a:rPr>
              <a:t>W</a:t>
            </a:r>
            <a:r>
              <a:rPr lang="fr-FR" sz="1800" baseline="-25000" dirty="0" err="1">
                <a:sym typeface="Wingdings" pitchFamily="2" charset="2"/>
              </a:rPr>
              <a:t>th</a:t>
            </a:r>
            <a:r>
              <a:rPr lang="fr-FR" sz="1800" dirty="0">
                <a:sym typeface="Wingdings" pitchFamily="2" charset="2"/>
              </a:rPr>
              <a:t>)</a:t>
            </a:r>
          </a:p>
          <a:p>
            <a:r>
              <a:rPr lang="fr-FR" sz="1800" dirty="0"/>
              <a:t>COP @ 50 K </a:t>
            </a:r>
            <a:r>
              <a:rPr lang="fr-FR" sz="1800" dirty="0">
                <a:sym typeface="Wingdings" pitchFamily="2" charset="2"/>
              </a:rPr>
              <a:t>	~ 30% of Carnot (16 </a:t>
            </a:r>
            <a:r>
              <a:rPr lang="fr-FR" sz="1800" dirty="0" err="1">
                <a:sym typeface="Wingdings" pitchFamily="2" charset="2"/>
              </a:rPr>
              <a:t>W</a:t>
            </a:r>
            <a:r>
              <a:rPr lang="fr-FR" sz="1800" baseline="-25000" dirty="0" err="1">
                <a:sym typeface="Wingdings" pitchFamily="2" charset="2"/>
              </a:rPr>
              <a:t>el</a:t>
            </a:r>
            <a:r>
              <a:rPr lang="fr-FR" sz="1800" dirty="0">
                <a:sym typeface="Wingdings" pitchFamily="2" charset="2"/>
              </a:rPr>
              <a:t>/</a:t>
            </a:r>
            <a:r>
              <a:rPr lang="fr-FR" sz="1800" dirty="0" err="1">
                <a:sym typeface="Wingdings" pitchFamily="2" charset="2"/>
              </a:rPr>
              <a:t>W</a:t>
            </a:r>
            <a:r>
              <a:rPr lang="fr-FR" sz="1800" baseline="-25000" dirty="0" err="1">
                <a:sym typeface="Wingdings" pitchFamily="2" charset="2"/>
              </a:rPr>
              <a:t>th</a:t>
            </a:r>
            <a:r>
              <a:rPr lang="fr-FR" sz="1800" dirty="0">
                <a:sym typeface="Wingdings" pitchFamily="2" charset="2"/>
              </a:rPr>
              <a:t>)</a:t>
            </a:r>
          </a:p>
          <a:p>
            <a:endParaRPr lang="fr-FR" sz="1800" dirty="0"/>
          </a:p>
          <a:p>
            <a:pPr lvl="1"/>
            <a:endParaRPr lang="fr-FR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4662A8-D10D-4C33-9902-A7ADB68F5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06" y="2520544"/>
            <a:ext cx="5359030" cy="30952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7E805B-AB39-4DA5-9AC9-8DA5BCAB6D58}"/>
              </a:ext>
            </a:extLst>
          </p:cNvPr>
          <p:cNvSpPr txBox="1"/>
          <p:nvPr/>
        </p:nvSpPr>
        <p:spPr>
          <a:xfrm>
            <a:off x="264906" y="5615768"/>
            <a:ext cx="5124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(Green, “The Cost of Helium Refrigerators and Coolers for Superconducting Devices as a Function of Cooling at 4 K”, AIP Conference Proceedings 985, 872 (2008))</a:t>
            </a:r>
            <a:endParaRPr lang="fr-FR" sz="1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243AE6-5C21-7152-5925-5CB4F7616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23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45FE28B-B7B6-AA39-AE34-236969D9A7CF}"/>
              </a:ext>
            </a:extLst>
          </p:cNvPr>
          <p:cNvGrpSpPr/>
          <p:nvPr/>
        </p:nvGrpSpPr>
        <p:grpSpPr>
          <a:xfrm>
            <a:off x="5991104" y="5154937"/>
            <a:ext cx="6200896" cy="1272443"/>
            <a:chOff x="530035" y="5650443"/>
            <a:chExt cx="7679769" cy="1272443"/>
          </a:xfrm>
        </p:grpSpPr>
        <p:sp>
          <p:nvSpPr>
            <p:cNvPr id="9" name="Text Box 4">
              <a:extLst>
                <a:ext uri="{FF2B5EF4-FFF2-40B4-BE49-F238E27FC236}">
                  <a16:creationId xmlns:a16="http://schemas.microsoft.com/office/drawing/2014/main" id="{A030AF3C-262B-400D-873B-0C64EE8E07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0035" y="5713573"/>
              <a:ext cx="7679769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solidFill>
                    <a:srgbClr val="0066FF"/>
                  </a:solidFill>
                  <a:latin typeface="Times" pitchFamily="18" charset="0"/>
                  <a:sym typeface="Wingdings" panose="05000000000000000000" pitchFamily="2" charset="2"/>
                </a:rPr>
                <a:t> </a:t>
              </a:r>
              <a:r>
                <a:rPr lang="en-US" altLang="en-US" dirty="0">
                  <a:solidFill>
                    <a:srgbClr val="0066FF"/>
                  </a:solidFill>
                  <a:latin typeface="Times" pitchFamily="18" charset="0"/>
                </a:rPr>
                <a:t>To minimize cryostat refrigeration costs: </a:t>
              </a:r>
              <a:r>
                <a:rPr lang="en-GB" altLang="en-US" dirty="0">
                  <a:solidFill>
                    <a:srgbClr val="0066FF"/>
                  </a:solidFill>
                  <a:latin typeface="Times" pitchFamily="18" charset="0"/>
                </a:rPr>
                <a:t>heat extraction at higher T levels: </a:t>
              </a:r>
              <a:endParaRPr lang="en-US" altLang="en-US" dirty="0">
                <a:solidFill>
                  <a:srgbClr val="0066FF"/>
                </a:solidFill>
                <a:latin typeface="Times" pitchFamily="18" charset="0"/>
              </a:endParaRPr>
            </a:p>
            <a:p>
              <a:pPr marL="1028700" lvl="1">
                <a:buFont typeface="Wingdings" panose="05000000000000000000" pitchFamily="2" charset="2"/>
                <a:buChar char="ü"/>
              </a:pPr>
              <a:r>
                <a:rPr lang="en-GB" altLang="en-US" dirty="0">
                  <a:latin typeface="Times" pitchFamily="18" charset="0"/>
                  <a:sym typeface="Wingdings" panose="05000000000000000000" pitchFamily="2" charset="2"/>
                </a:rPr>
                <a:t>Heat intercepts on feedthrough (at least one)</a:t>
              </a:r>
            </a:p>
            <a:p>
              <a:pPr marL="1028700" lvl="1">
                <a:buFont typeface="Wingdings" panose="05000000000000000000" pitchFamily="2" charset="2"/>
                <a:buChar char="ü"/>
              </a:pPr>
              <a:r>
                <a:rPr lang="en-GB" altLang="en-US" dirty="0">
                  <a:latin typeface="Times" pitchFamily="18" charset="0"/>
                  <a:sym typeface="Wingdings" panose="05000000000000000000" pitchFamily="2" charset="2"/>
                </a:rPr>
                <a:t>Actively cooled thermal shield </a:t>
              </a:r>
              <a:endParaRPr lang="en-GB" altLang="en-US" dirty="0">
                <a:latin typeface="Times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EEA2F14-F477-90E1-7F65-2FD0E3B1791F}"/>
                </a:ext>
              </a:extLst>
            </p:cNvPr>
            <p:cNvSpPr/>
            <p:nvPr/>
          </p:nvSpPr>
          <p:spPr>
            <a:xfrm>
              <a:off x="530035" y="5650443"/>
              <a:ext cx="7458292" cy="127244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71E7B1-D273-AAA4-0CB4-EB22113CFEF9}"/>
              </a:ext>
            </a:extLst>
          </p:cNvPr>
          <p:cNvGrpSpPr/>
          <p:nvPr/>
        </p:nvGrpSpPr>
        <p:grpSpPr>
          <a:xfrm>
            <a:off x="7125301" y="737216"/>
            <a:ext cx="4921420" cy="3802108"/>
            <a:chOff x="7125301" y="737216"/>
            <a:chExt cx="4921420" cy="380210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D9581D6-6C52-F6F8-8407-4473749ED631}"/>
                </a:ext>
              </a:extLst>
            </p:cNvPr>
            <p:cNvGrpSpPr/>
            <p:nvPr/>
          </p:nvGrpSpPr>
          <p:grpSpPr>
            <a:xfrm>
              <a:off x="7125301" y="737216"/>
              <a:ext cx="4921420" cy="3802108"/>
              <a:chOff x="7125301" y="737216"/>
              <a:chExt cx="4921420" cy="3802108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C92BD174-5058-E3A1-20E5-7C7CB0D1FE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25301" y="737216"/>
                <a:ext cx="4921420" cy="3802108"/>
              </a:xfrm>
              <a:prstGeom prst="rect">
                <a:avLst/>
              </a:prstGeom>
            </p:spPr>
          </p:pic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CF7359EA-B23A-70AD-22F9-A2B232E6E1F2}"/>
                  </a:ext>
                </a:extLst>
              </p:cNvPr>
              <p:cNvCxnSpPr/>
              <p:nvPr/>
            </p:nvCxnSpPr>
            <p:spPr>
              <a:xfrm>
                <a:off x="7749766" y="1955549"/>
                <a:ext cx="0" cy="207324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DB500BD-87A9-AC40-11AE-5B3E5FB8A6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059" y="2435382"/>
                <a:ext cx="0" cy="15934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0FBB92C-CE41-E2E3-114F-D97BF1BFB4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85425" y="3123446"/>
                <a:ext cx="0" cy="90534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94A88A5F-8661-5E3D-59E0-65FB0C0626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5857" y="3123446"/>
                <a:ext cx="178956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D709E617-5232-2E4B-0735-18BD88C3C8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95857" y="2433874"/>
                <a:ext cx="310081" cy="15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93E826DB-3316-ED5A-3425-E42C3E5CCC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5857" y="1988012"/>
                <a:ext cx="17911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B07A325-EFAB-09F7-A5B4-F0E4EA9569A7}"/>
                  </a:ext>
                </a:extLst>
              </p:cNvPr>
              <p:cNvSpPr txBox="1"/>
              <p:nvPr/>
            </p:nvSpPr>
            <p:spPr>
              <a:xfrm>
                <a:off x="7641131" y="3992581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F0000"/>
                    </a:solidFill>
                  </a:rPr>
                  <a:t>2</a:t>
                </a:r>
                <a:endParaRPr lang="fr-FR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447F970-1B11-1868-71DD-1F19B813758E}"/>
                  </a:ext>
                </a:extLst>
              </p:cNvPr>
              <p:cNvSpPr txBox="1"/>
              <p:nvPr/>
            </p:nvSpPr>
            <p:spPr>
              <a:xfrm>
                <a:off x="7766372" y="3991075"/>
                <a:ext cx="3609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F0000"/>
                    </a:solidFill>
                  </a:rPr>
                  <a:t>4.5</a:t>
                </a:r>
              </a:p>
              <a:p>
                <a:endParaRPr lang="fr-FR" sz="1000" dirty="0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EC76203-8B0E-A480-AD9F-5D2914F444F6}"/>
                  </a:ext>
                </a:extLst>
              </p:cNvPr>
              <p:cNvSpPr txBox="1"/>
              <p:nvPr/>
            </p:nvSpPr>
            <p:spPr>
              <a:xfrm>
                <a:off x="9204927" y="3979942"/>
                <a:ext cx="3257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F0000"/>
                    </a:solidFill>
                  </a:rPr>
                  <a:t>50</a:t>
                </a:r>
              </a:p>
              <a:p>
                <a:endParaRPr lang="fr-FR" sz="1000" dirty="0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7B82384-7700-BDCB-910E-61FF05B8FE5B}"/>
                  </a:ext>
                </a:extLst>
              </p:cNvPr>
              <p:cNvSpPr txBox="1"/>
              <p:nvPr/>
            </p:nvSpPr>
            <p:spPr>
              <a:xfrm>
                <a:off x="7250206" y="2971013"/>
                <a:ext cx="3257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F0000"/>
                    </a:solidFill>
                  </a:rPr>
                  <a:t>16</a:t>
                </a:r>
              </a:p>
              <a:p>
                <a:endParaRPr lang="fr-FR" sz="1000" dirty="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9FE23AB-C2A7-2DFF-59D7-9E2EED012ED2}"/>
                  </a:ext>
                </a:extLst>
              </p:cNvPr>
              <p:cNvSpPr txBox="1"/>
              <p:nvPr/>
            </p:nvSpPr>
            <p:spPr>
              <a:xfrm>
                <a:off x="7267081" y="2296934"/>
                <a:ext cx="3962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F0000"/>
                    </a:solidFill>
                  </a:rPr>
                  <a:t>210</a:t>
                </a:r>
              </a:p>
              <a:p>
                <a:endParaRPr lang="fr-FR" sz="1000" dirty="0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0730A11-DA66-3E7A-67EB-C267A00D25E4}"/>
                  </a:ext>
                </a:extLst>
              </p:cNvPr>
              <p:cNvSpPr txBox="1"/>
              <p:nvPr/>
            </p:nvSpPr>
            <p:spPr>
              <a:xfrm>
                <a:off x="7257036" y="1870532"/>
                <a:ext cx="3962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FF0000"/>
                    </a:solidFill>
                  </a:rPr>
                  <a:t>990</a:t>
                </a:r>
              </a:p>
              <a:p>
                <a:endParaRPr lang="fr-FR" sz="1000" dirty="0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22D35C-C6B4-5833-D0D5-DFFD0185BEB9}"/>
                </a:ext>
              </a:extLst>
            </p:cNvPr>
            <p:cNvSpPr txBox="1"/>
            <p:nvPr/>
          </p:nvSpPr>
          <p:spPr>
            <a:xfrm>
              <a:off x="7640047" y="773187"/>
              <a:ext cx="360411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ym typeface="Wingdings" pitchFamily="2" charset="2"/>
                </a:rPr>
                <a:t>Efficiency</a:t>
              </a:r>
              <a:r>
                <a:rPr lang="fr-FR" sz="1200" dirty="0">
                  <a:sym typeface="Wingdings" pitchFamily="2" charset="2"/>
                </a:rPr>
                <a:t> (</a:t>
              </a:r>
              <a:r>
                <a:rPr lang="fr-FR" sz="1200" dirty="0" err="1">
                  <a:sym typeface="Wingdings" pitchFamily="2" charset="2"/>
                </a:rPr>
                <a:t>W</a:t>
              </a:r>
              <a:r>
                <a:rPr lang="fr-FR" sz="1200" baseline="-25000" dirty="0" err="1">
                  <a:sym typeface="Wingdings" pitchFamily="2" charset="2"/>
                </a:rPr>
                <a:t>el</a:t>
              </a:r>
              <a:r>
                <a:rPr lang="fr-FR" sz="1200" dirty="0">
                  <a:sym typeface="Wingdings" pitchFamily="2" charset="2"/>
                </a:rPr>
                <a:t>/</a:t>
              </a:r>
              <a:r>
                <a:rPr lang="fr-FR" sz="1200" dirty="0" err="1">
                  <a:sym typeface="Wingdings" pitchFamily="2" charset="2"/>
                </a:rPr>
                <a:t>W</a:t>
              </a:r>
              <a:r>
                <a:rPr lang="fr-FR" sz="1200" baseline="-25000" dirty="0" err="1">
                  <a:sym typeface="Wingdings" pitchFamily="2" charset="2"/>
                </a:rPr>
                <a:t>th</a:t>
              </a:r>
              <a:r>
                <a:rPr lang="fr-FR" sz="1200" dirty="0">
                  <a:sym typeface="Wingdings" pitchFamily="2" charset="2"/>
                </a:rPr>
                <a:t>) vs. T</a:t>
              </a:r>
              <a:r>
                <a:rPr lang="fr-FR" sz="1200" baseline="-25000" dirty="0">
                  <a:sym typeface="Wingdings" pitchFamily="2" charset="2"/>
                </a:rPr>
                <a:t>c</a:t>
              </a:r>
              <a:r>
                <a:rPr lang="fr-FR" sz="1200" dirty="0">
                  <a:sym typeface="Wingdings" pitchFamily="2" charset="2"/>
                </a:rPr>
                <a:t> (K), </a:t>
              </a:r>
              <a:r>
                <a:rPr lang="fr-FR" sz="1200" dirty="0" err="1">
                  <a:sym typeface="Wingdings" pitchFamily="2" charset="2"/>
                </a:rPr>
                <a:t>with</a:t>
              </a:r>
              <a:r>
                <a:rPr lang="fr-FR" sz="1200" dirty="0">
                  <a:sym typeface="Wingdings" pitchFamily="2" charset="2"/>
                </a:rPr>
                <a:t> T</a:t>
              </a:r>
              <a:r>
                <a:rPr lang="fr-FR" sz="1200" baseline="-25000" dirty="0">
                  <a:sym typeface="Wingdings" pitchFamily="2" charset="2"/>
                </a:rPr>
                <a:t>w</a:t>
              </a:r>
              <a:r>
                <a:rPr lang="fr-FR" sz="1200" dirty="0">
                  <a:sym typeface="Wingdings" pitchFamily="2" charset="2"/>
                </a:rPr>
                <a:t>=300K</a:t>
              </a:r>
              <a:endParaRPr lang="fr-F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2592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0" descr="LHC_Dip_Xsect107v2001">
            <a:extLst>
              <a:ext uri="{FF2B5EF4-FFF2-40B4-BE49-F238E27FC236}">
                <a16:creationId xmlns:a16="http://schemas.microsoft.com/office/drawing/2014/main" id="{8CEAED72-A06E-400B-A6B2-ECF0D56499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06"/>
          <a:stretch/>
        </p:blipFill>
        <p:spPr bwMode="auto">
          <a:xfrm>
            <a:off x="1584357" y="485480"/>
            <a:ext cx="8745648" cy="63447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10DFE6-799C-4C91-9D48-1A02D1F88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79" y="31882"/>
            <a:ext cx="11089460" cy="54248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LHC Cryostats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2F4B5-391F-1BE6-9F43-D958AD112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2947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0" descr="LHC_Dip_Xsect107v2001">
            <a:extLst>
              <a:ext uri="{FF2B5EF4-FFF2-40B4-BE49-F238E27FC236}">
                <a16:creationId xmlns:a16="http://schemas.microsoft.com/office/drawing/2014/main" id="{903B9230-EDD2-AFF2-7619-A3D182300AD8}"/>
              </a:ext>
            </a:extLst>
          </p:cNvPr>
          <p:cNvPicPr preferRelativeResize="0"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41"/>
          <a:stretch/>
        </p:blipFill>
        <p:spPr bwMode="auto">
          <a:xfrm>
            <a:off x="1564640" y="514877"/>
            <a:ext cx="8854549" cy="63431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3F2F683-D8D9-4B25-1FCB-308EE664A5CC}"/>
              </a:ext>
            </a:extLst>
          </p:cNvPr>
          <p:cNvCxnSpPr>
            <a:cxnSpLocks/>
          </p:cNvCxnSpPr>
          <p:nvPr/>
        </p:nvCxnSpPr>
        <p:spPr>
          <a:xfrm>
            <a:off x="3016155" y="3427878"/>
            <a:ext cx="382138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FF73FEB-940B-B818-ABF7-E83A9795D385}"/>
              </a:ext>
            </a:extLst>
          </p:cNvPr>
          <p:cNvCxnSpPr>
            <a:cxnSpLocks/>
          </p:cNvCxnSpPr>
          <p:nvPr/>
        </p:nvCxnSpPr>
        <p:spPr>
          <a:xfrm>
            <a:off x="3084394" y="2963855"/>
            <a:ext cx="382138" cy="8643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0AE87AB-202B-CD08-69CF-B3371DA4869F}"/>
              </a:ext>
            </a:extLst>
          </p:cNvPr>
          <p:cNvCxnSpPr>
            <a:cxnSpLocks/>
          </p:cNvCxnSpPr>
          <p:nvPr/>
        </p:nvCxnSpPr>
        <p:spPr>
          <a:xfrm>
            <a:off x="3193576" y="2561245"/>
            <a:ext cx="354843" cy="14557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886FFC9-17E1-2111-3566-5BD8E8D097BB}"/>
              </a:ext>
            </a:extLst>
          </p:cNvPr>
          <p:cNvCxnSpPr>
            <a:cxnSpLocks/>
          </p:cNvCxnSpPr>
          <p:nvPr/>
        </p:nvCxnSpPr>
        <p:spPr>
          <a:xfrm>
            <a:off x="3398293" y="2183658"/>
            <a:ext cx="327547" cy="18879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716DB37-8497-1B8D-787E-DC980E75A6A2}"/>
              </a:ext>
            </a:extLst>
          </p:cNvPr>
          <p:cNvCxnSpPr>
            <a:cxnSpLocks/>
          </p:cNvCxnSpPr>
          <p:nvPr/>
        </p:nvCxnSpPr>
        <p:spPr>
          <a:xfrm flipV="1">
            <a:off x="3084394" y="4102305"/>
            <a:ext cx="382138" cy="12169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F410E54-90D4-C907-E7A8-8637E6561CB0}"/>
              </a:ext>
            </a:extLst>
          </p:cNvPr>
          <p:cNvCxnSpPr>
            <a:cxnSpLocks/>
          </p:cNvCxnSpPr>
          <p:nvPr/>
        </p:nvCxnSpPr>
        <p:spPr>
          <a:xfrm flipV="1">
            <a:off x="3016155" y="3800917"/>
            <a:ext cx="402610" cy="3596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AA4739C-2E1A-7859-2430-C9AB54FAF10D}"/>
              </a:ext>
            </a:extLst>
          </p:cNvPr>
          <p:cNvCxnSpPr>
            <a:cxnSpLocks/>
          </p:cNvCxnSpPr>
          <p:nvPr/>
        </p:nvCxnSpPr>
        <p:spPr>
          <a:xfrm flipV="1">
            <a:off x="3309582" y="4418819"/>
            <a:ext cx="313899" cy="18651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0EFF641-0F71-46A0-F867-2C2064F1AAC8}"/>
              </a:ext>
            </a:extLst>
          </p:cNvPr>
          <p:cNvCxnSpPr>
            <a:cxnSpLocks/>
          </p:cNvCxnSpPr>
          <p:nvPr/>
        </p:nvCxnSpPr>
        <p:spPr>
          <a:xfrm>
            <a:off x="3623481" y="1883236"/>
            <a:ext cx="320723" cy="21836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A5DD6B5-76FF-2068-DCCE-680C0887E3A3}"/>
              </a:ext>
            </a:extLst>
          </p:cNvPr>
          <p:cNvCxnSpPr>
            <a:cxnSpLocks/>
          </p:cNvCxnSpPr>
          <p:nvPr/>
        </p:nvCxnSpPr>
        <p:spPr>
          <a:xfrm flipV="1">
            <a:off x="3466531" y="4697121"/>
            <a:ext cx="348019" cy="27085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A40E12E-A508-3708-9CA8-A8159DAADF25}"/>
              </a:ext>
            </a:extLst>
          </p:cNvPr>
          <p:cNvCxnSpPr>
            <a:cxnSpLocks/>
          </p:cNvCxnSpPr>
          <p:nvPr/>
        </p:nvCxnSpPr>
        <p:spPr>
          <a:xfrm flipV="1">
            <a:off x="3783842" y="4967971"/>
            <a:ext cx="266133" cy="28188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9036E4F-8F6D-E945-402C-3FFAE4679715}"/>
              </a:ext>
            </a:extLst>
          </p:cNvPr>
          <p:cNvCxnSpPr>
            <a:cxnSpLocks/>
          </p:cNvCxnSpPr>
          <p:nvPr/>
        </p:nvCxnSpPr>
        <p:spPr>
          <a:xfrm flipV="1">
            <a:off x="4049975" y="5149771"/>
            <a:ext cx="242247" cy="31162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C244DE9-AD3F-FD84-D268-4DAF733E2F3F}"/>
              </a:ext>
            </a:extLst>
          </p:cNvPr>
          <p:cNvCxnSpPr>
            <a:cxnSpLocks/>
          </p:cNvCxnSpPr>
          <p:nvPr/>
        </p:nvCxnSpPr>
        <p:spPr>
          <a:xfrm>
            <a:off x="3944204" y="1630754"/>
            <a:ext cx="226894" cy="2423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F0AD261C-DE79-B388-1B75-3B2791D6131C}"/>
              </a:ext>
            </a:extLst>
          </p:cNvPr>
          <p:cNvCxnSpPr>
            <a:cxnSpLocks/>
          </p:cNvCxnSpPr>
          <p:nvPr/>
        </p:nvCxnSpPr>
        <p:spPr>
          <a:xfrm>
            <a:off x="4258238" y="1443763"/>
            <a:ext cx="157995" cy="26422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B107FEC-B381-C60E-8DA3-AEA2ADA61A11}"/>
              </a:ext>
            </a:extLst>
          </p:cNvPr>
          <p:cNvCxnSpPr>
            <a:cxnSpLocks/>
          </p:cNvCxnSpPr>
          <p:nvPr/>
        </p:nvCxnSpPr>
        <p:spPr>
          <a:xfrm>
            <a:off x="4601001" y="1291718"/>
            <a:ext cx="136478" cy="28415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9E25A54-F43C-3E76-9183-477EC9BC7483}"/>
              </a:ext>
            </a:extLst>
          </p:cNvPr>
          <p:cNvCxnSpPr>
            <a:cxnSpLocks/>
          </p:cNvCxnSpPr>
          <p:nvPr/>
        </p:nvCxnSpPr>
        <p:spPr>
          <a:xfrm>
            <a:off x="4975806" y="1129578"/>
            <a:ext cx="54592" cy="33437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909162C-B702-6A2C-378E-59F9EDAF04A9}"/>
              </a:ext>
            </a:extLst>
          </p:cNvPr>
          <p:cNvCxnSpPr>
            <a:cxnSpLocks/>
          </p:cNvCxnSpPr>
          <p:nvPr/>
        </p:nvCxnSpPr>
        <p:spPr>
          <a:xfrm>
            <a:off x="5445457" y="1046344"/>
            <a:ext cx="0" cy="38745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F5BEB88-5ECD-30B6-20BE-7602DC9C67A4}"/>
              </a:ext>
            </a:extLst>
          </p:cNvPr>
          <p:cNvCxnSpPr>
            <a:cxnSpLocks/>
          </p:cNvCxnSpPr>
          <p:nvPr/>
        </p:nvCxnSpPr>
        <p:spPr>
          <a:xfrm flipV="1">
            <a:off x="4850459" y="4892374"/>
            <a:ext cx="0" cy="19745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EC8B5D62-85B3-A8EC-3F00-CA862AD5E689}"/>
              </a:ext>
            </a:extLst>
          </p:cNvPr>
          <p:cNvGrpSpPr/>
          <p:nvPr/>
        </p:nvGrpSpPr>
        <p:grpSpPr>
          <a:xfrm rot="9276202">
            <a:off x="5457814" y="970144"/>
            <a:ext cx="2429302" cy="4415050"/>
            <a:chOff x="3168555" y="746078"/>
            <a:chExt cx="2429302" cy="4415050"/>
          </a:xfrm>
        </p:grpSpPr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C586D321-845C-46A6-43F0-2F54243EE501}"/>
                </a:ext>
              </a:extLst>
            </p:cNvPr>
            <p:cNvCxnSpPr>
              <a:cxnSpLocks/>
            </p:cNvCxnSpPr>
            <p:nvPr/>
          </p:nvCxnSpPr>
          <p:spPr>
            <a:xfrm>
              <a:off x="3168555" y="3127612"/>
              <a:ext cx="382138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D8FD5FB6-3A60-0EA7-2113-8EF87F5F4073}"/>
                </a:ext>
              </a:extLst>
            </p:cNvPr>
            <p:cNvCxnSpPr>
              <a:cxnSpLocks/>
            </p:cNvCxnSpPr>
            <p:nvPr/>
          </p:nvCxnSpPr>
          <p:spPr>
            <a:xfrm>
              <a:off x="3236794" y="2663589"/>
              <a:ext cx="382138" cy="864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2F452750-AF70-93C3-B500-02CF2FDA8807}"/>
                </a:ext>
              </a:extLst>
            </p:cNvPr>
            <p:cNvCxnSpPr>
              <a:cxnSpLocks/>
            </p:cNvCxnSpPr>
            <p:nvPr/>
          </p:nvCxnSpPr>
          <p:spPr>
            <a:xfrm>
              <a:off x="3345976" y="2260979"/>
              <a:ext cx="354843" cy="14557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AE965C82-C7D2-71E7-FE5D-F8060A52AD52}"/>
                </a:ext>
              </a:extLst>
            </p:cNvPr>
            <p:cNvCxnSpPr>
              <a:cxnSpLocks/>
            </p:cNvCxnSpPr>
            <p:nvPr/>
          </p:nvCxnSpPr>
          <p:spPr>
            <a:xfrm>
              <a:off x="3550693" y="1883392"/>
              <a:ext cx="327547" cy="18879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B02FEB19-2652-28EF-EB1A-50AC8530A8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6794" y="3802039"/>
              <a:ext cx="382138" cy="12169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384BF1B2-17D3-E8A5-B370-2A7FE81ADC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68555" y="3500651"/>
              <a:ext cx="402610" cy="3596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A408976B-4863-170F-3055-03A7029923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61982" y="4118553"/>
              <a:ext cx="313899" cy="18651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9FF3307E-BFE5-FB57-32E3-BF2656EFF2C5}"/>
                </a:ext>
              </a:extLst>
            </p:cNvPr>
            <p:cNvCxnSpPr>
              <a:cxnSpLocks/>
            </p:cNvCxnSpPr>
            <p:nvPr/>
          </p:nvCxnSpPr>
          <p:spPr>
            <a:xfrm>
              <a:off x="3775881" y="1582970"/>
              <a:ext cx="320723" cy="21836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444068FB-2149-4142-637B-773D23DEB2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18931" y="4396855"/>
              <a:ext cx="348019" cy="27085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7BA83D05-BD55-7E99-76E7-18C68F8DC8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6242" y="4667705"/>
              <a:ext cx="266133" cy="28188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5C64A4E3-077D-C0E2-CFC2-EB9C0806BB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2375" y="4849505"/>
              <a:ext cx="242247" cy="31162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A135CAFF-7CD3-1569-B979-D25E6B32E127}"/>
                </a:ext>
              </a:extLst>
            </p:cNvPr>
            <p:cNvCxnSpPr>
              <a:cxnSpLocks/>
            </p:cNvCxnSpPr>
            <p:nvPr/>
          </p:nvCxnSpPr>
          <p:spPr>
            <a:xfrm>
              <a:off x="4096604" y="1330488"/>
              <a:ext cx="226894" cy="24235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210424E3-6E22-75CD-C66B-E2D5058BD439}"/>
                </a:ext>
              </a:extLst>
            </p:cNvPr>
            <p:cNvCxnSpPr>
              <a:cxnSpLocks/>
            </p:cNvCxnSpPr>
            <p:nvPr/>
          </p:nvCxnSpPr>
          <p:spPr>
            <a:xfrm>
              <a:off x="4410638" y="1143497"/>
              <a:ext cx="157995" cy="26422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>
              <a:extLst>
                <a:ext uri="{FF2B5EF4-FFF2-40B4-BE49-F238E27FC236}">
                  <a16:creationId xmlns:a16="http://schemas.microsoft.com/office/drawing/2014/main" id="{81417472-06AA-08DB-32FF-92DBF8A1A287}"/>
                </a:ext>
              </a:extLst>
            </p:cNvPr>
            <p:cNvCxnSpPr>
              <a:cxnSpLocks/>
            </p:cNvCxnSpPr>
            <p:nvPr/>
          </p:nvCxnSpPr>
          <p:spPr>
            <a:xfrm>
              <a:off x="4753401" y="991452"/>
              <a:ext cx="136478" cy="28415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6ABC7445-60D4-6020-01CB-7799D18773AA}"/>
                </a:ext>
              </a:extLst>
            </p:cNvPr>
            <p:cNvCxnSpPr>
              <a:cxnSpLocks/>
            </p:cNvCxnSpPr>
            <p:nvPr/>
          </p:nvCxnSpPr>
          <p:spPr>
            <a:xfrm>
              <a:off x="5128206" y="829312"/>
              <a:ext cx="54592" cy="33437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F22B5335-5F3B-C9E3-CAA2-91369B540DAC}"/>
                </a:ext>
              </a:extLst>
            </p:cNvPr>
            <p:cNvCxnSpPr>
              <a:cxnSpLocks/>
            </p:cNvCxnSpPr>
            <p:nvPr/>
          </p:nvCxnSpPr>
          <p:spPr>
            <a:xfrm>
              <a:off x="5597857" y="746078"/>
              <a:ext cx="0" cy="38745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B2227B6E-128A-BBA5-ADEB-2ABC878EBA8F}"/>
              </a:ext>
            </a:extLst>
          </p:cNvPr>
          <p:cNvCxnSpPr>
            <a:cxnSpLocks/>
          </p:cNvCxnSpPr>
          <p:nvPr/>
        </p:nvCxnSpPr>
        <p:spPr>
          <a:xfrm flipV="1">
            <a:off x="4850459" y="5199059"/>
            <a:ext cx="0" cy="33814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43064593-6126-AB40-60AF-B42FD0822423}"/>
              </a:ext>
            </a:extLst>
          </p:cNvPr>
          <p:cNvCxnSpPr>
            <a:cxnSpLocks/>
          </p:cNvCxnSpPr>
          <p:nvPr/>
        </p:nvCxnSpPr>
        <p:spPr>
          <a:xfrm>
            <a:off x="5005961" y="1509604"/>
            <a:ext cx="59649" cy="20959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A547576D-A9F8-1619-87D6-89AC9C4DD6A3}"/>
              </a:ext>
            </a:extLst>
          </p:cNvPr>
          <p:cNvCxnSpPr>
            <a:cxnSpLocks/>
          </p:cNvCxnSpPr>
          <p:nvPr/>
        </p:nvCxnSpPr>
        <p:spPr>
          <a:xfrm>
            <a:off x="5392958" y="1486420"/>
            <a:ext cx="0" cy="22157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E5A21615-AF85-D46B-1980-75EAC46977F5}"/>
              </a:ext>
            </a:extLst>
          </p:cNvPr>
          <p:cNvCxnSpPr>
            <a:cxnSpLocks/>
          </p:cNvCxnSpPr>
          <p:nvPr/>
        </p:nvCxnSpPr>
        <p:spPr>
          <a:xfrm flipV="1">
            <a:off x="4850459" y="4649793"/>
            <a:ext cx="0" cy="12352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id="{C138C0A8-D510-BD95-3455-5CB3ED3D8B38}"/>
              </a:ext>
            </a:extLst>
          </p:cNvPr>
          <p:cNvSpPr txBox="1"/>
          <p:nvPr/>
        </p:nvSpPr>
        <p:spPr>
          <a:xfrm>
            <a:off x="4843635" y="5229422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 W per support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3C5FD6ED-CD3F-0940-AE9F-9956804BBDA4}"/>
              </a:ext>
            </a:extLst>
          </p:cNvPr>
          <p:cNvSpPr txBox="1"/>
          <p:nvPr/>
        </p:nvSpPr>
        <p:spPr>
          <a:xfrm>
            <a:off x="4825353" y="4851048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0.5 W per support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042F3E5-27AA-F8EC-A195-F3837D2EC59B}"/>
              </a:ext>
            </a:extLst>
          </p:cNvPr>
          <p:cNvSpPr txBox="1"/>
          <p:nvPr/>
        </p:nvSpPr>
        <p:spPr>
          <a:xfrm>
            <a:off x="4847049" y="4573422"/>
            <a:ext cx="1423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0.05 W per support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8159B727-3C63-705B-BC52-F4F86124698A}"/>
              </a:ext>
            </a:extLst>
          </p:cNvPr>
          <p:cNvCxnSpPr>
            <a:cxnSpLocks/>
          </p:cNvCxnSpPr>
          <p:nvPr/>
        </p:nvCxnSpPr>
        <p:spPr>
          <a:xfrm>
            <a:off x="4641300" y="1630754"/>
            <a:ext cx="120763" cy="20950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E05339CC-9346-55EF-268C-EF1C16682D79}"/>
              </a:ext>
            </a:extLst>
          </p:cNvPr>
          <p:cNvCxnSpPr>
            <a:cxnSpLocks/>
          </p:cNvCxnSpPr>
          <p:nvPr/>
        </p:nvCxnSpPr>
        <p:spPr>
          <a:xfrm>
            <a:off x="4360340" y="1840262"/>
            <a:ext cx="131945" cy="15215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9B2A5264-6B13-129F-FC15-ED3979701EBC}"/>
              </a:ext>
            </a:extLst>
          </p:cNvPr>
          <p:cNvCxnSpPr>
            <a:cxnSpLocks/>
          </p:cNvCxnSpPr>
          <p:nvPr/>
        </p:nvCxnSpPr>
        <p:spPr>
          <a:xfrm>
            <a:off x="4093148" y="2130053"/>
            <a:ext cx="142095" cy="933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8D2D19E4-A8E8-38ED-2D12-10B9ED17E1E2}"/>
              </a:ext>
            </a:extLst>
          </p:cNvPr>
          <p:cNvCxnSpPr>
            <a:cxnSpLocks/>
          </p:cNvCxnSpPr>
          <p:nvPr/>
        </p:nvCxnSpPr>
        <p:spPr>
          <a:xfrm>
            <a:off x="3916908" y="2378998"/>
            <a:ext cx="176240" cy="933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26844AF1-20D7-8778-C2A4-4DEF3A15F1A9}"/>
              </a:ext>
            </a:extLst>
          </p:cNvPr>
          <p:cNvGrpSpPr/>
          <p:nvPr/>
        </p:nvGrpSpPr>
        <p:grpSpPr>
          <a:xfrm rot="17028972">
            <a:off x="3329849" y="3040926"/>
            <a:ext cx="1476050" cy="985966"/>
            <a:chOff x="1131566" y="2679876"/>
            <a:chExt cx="1476050" cy="985966"/>
          </a:xfrm>
        </p:grpSpPr>
        <p:cxnSp>
          <p:nvCxnSpPr>
            <p:cNvPr id="212" name="Straight Arrow Connector 211">
              <a:extLst>
                <a:ext uri="{FF2B5EF4-FFF2-40B4-BE49-F238E27FC236}">
                  <a16:creationId xmlns:a16="http://schemas.microsoft.com/office/drawing/2014/main" id="{5080AC74-0BB5-C9DB-078F-CA08ECCBB596}"/>
                </a:ext>
              </a:extLst>
            </p:cNvPr>
            <p:cNvCxnSpPr>
              <a:cxnSpLocks/>
            </p:cNvCxnSpPr>
            <p:nvPr/>
          </p:nvCxnSpPr>
          <p:spPr>
            <a:xfrm>
              <a:off x="2220619" y="2703060"/>
              <a:ext cx="59649" cy="20959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>
              <a:extLst>
                <a:ext uri="{FF2B5EF4-FFF2-40B4-BE49-F238E27FC236}">
                  <a16:creationId xmlns:a16="http://schemas.microsoft.com/office/drawing/2014/main" id="{3E487619-3863-0874-2362-1F6FD39098EE}"/>
                </a:ext>
              </a:extLst>
            </p:cNvPr>
            <p:cNvCxnSpPr>
              <a:cxnSpLocks/>
            </p:cNvCxnSpPr>
            <p:nvPr/>
          </p:nvCxnSpPr>
          <p:spPr>
            <a:xfrm>
              <a:off x="2607616" y="2679876"/>
              <a:ext cx="0" cy="22157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3C8B0995-30BF-7962-9F4E-B41B8FCD8052}"/>
                </a:ext>
              </a:extLst>
            </p:cNvPr>
            <p:cNvCxnSpPr>
              <a:cxnSpLocks/>
            </p:cNvCxnSpPr>
            <p:nvPr/>
          </p:nvCxnSpPr>
          <p:spPr>
            <a:xfrm>
              <a:off x="1855958" y="2824210"/>
              <a:ext cx="120763" cy="20950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42FF20EB-D6FD-30F0-ACA0-873BA0245A4D}"/>
                </a:ext>
              </a:extLst>
            </p:cNvPr>
            <p:cNvCxnSpPr>
              <a:cxnSpLocks/>
            </p:cNvCxnSpPr>
            <p:nvPr/>
          </p:nvCxnSpPr>
          <p:spPr>
            <a:xfrm>
              <a:off x="1574998" y="3033718"/>
              <a:ext cx="131945" cy="15215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15">
              <a:extLst>
                <a:ext uri="{FF2B5EF4-FFF2-40B4-BE49-F238E27FC236}">
                  <a16:creationId xmlns:a16="http://schemas.microsoft.com/office/drawing/2014/main" id="{18CAD6CE-7212-E143-E8F2-435163100761}"/>
                </a:ext>
              </a:extLst>
            </p:cNvPr>
            <p:cNvCxnSpPr>
              <a:cxnSpLocks/>
            </p:cNvCxnSpPr>
            <p:nvPr/>
          </p:nvCxnSpPr>
          <p:spPr>
            <a:xfrm>
              <a:off x="1307806" y="3323509"/>
              <a:ext cx="142095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16">
              <a:extLst>
                <a:ext uri="{FF2B5EF4-FFF2-40B4-BE49-F238E27FC236}">
                  <a16:creationId xmlns:a16="http://schemas.microsoft.com/office/drawing/2014/main" id="{7A2BA7D3-9611-A0F7-5EBD-9DEA72E0FAB5}"/>
                </a:ext>
              </a:extLst>
            </p:cNvPr>
            <p:cNvCxnSpPr>
              <a:cxnSpLocks/>
            </p:cNvCxnSpPr>
            <p:nvPr/>
          </p:nvCxnSpPr>
          <p:spPr>
            <a:xfrm>
              <a:off x="1131566" y="3572454"/>
              <a:ext cx="176240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1A03E371-045D-4715-7132-24FE652FF067}"/>
              </a:ext>
            </a:extLst>
          </p:cNvPr>
          <p:cNvGrpSpPr/>
          <p:nvPr/>
        </p:nvGrpSpPr>
        <p:grpSpPr>
          <a:xfrm rot="4888106">
            <a:off x="5687366" y="1703294"/>
            <a:ext cx="1476050" cy="985966"/>
            <a:chOff x="1497355" y="3728870"/>
            <a:chExt cx="1476050" cy="985966"/>
          </a:xfrm>
        </p:grpSpPr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720F950C-08B5-B09C-5DE8-828F95DAD437}"/>
                </a:ext>
              </a:extLst>
            </p:cNvPr>
            <p:cNvCxnSpPr>
              <a:cxnSpLocks/>
            </p:cNvCxnSpPr>
            <p:nvPr/>
          </p:nvCxnSpPr>
          <p:spPr>
            <a:xfrm>
              <a:off x="2586408" y="3752054"/>
              <a:ext cx="59649" cy="20959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>
              <a:extLst>
                <a:ext uri="{FF2B5EF4-FFF2-40B4-BE49-F238E27FC236}">
                  <a16:creationId xmlns:a16="http://schemas.microsoft.com/office/drawing/2014/main" id="{21CDB0BF-42BF-0B2B-1C78-7AC7BADD7B9D}"/>
                </a:ext>
              </a:extLst>
            </p:cNvPr>
            <p:cNvCxnSpPr>
              <a:cxnSpLocks/>
            </p:cNvCxnSpPr>
            <p:nvPr/>
          </p:nvCxnSpPr>
          <p:spPr>
            <a:xfrm>
              <a:off x="2973405" y="3728870"/>
              <a:ext cx="0" cy="22157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Arrow Connector 220">
              <a:extLst>
                <a:ext uri="{FF2B5EF4-FFF2-40B4-BE49-F238E27FC236}">
                  <a16:creationId xmlns:a16="http://schemas.microsoft.com/office/drawing/2014/main" id="{B54D381E-D234-B540-9EE5-387246089E3D}"/>
                </a:ext>
              </a:extLst>
            </p:cNvPr>
            <p:cNvCxnSpPr>
              <a:cxnSpLocks/>
            </p:cNvCxnSpPr>
            <p:nvPr/>
          </p:nvCxnSpPr>
          <p:spPr>
            <a:xfrm>
              <a:off x="2221747" y="3873204"/>
              <a:ext cx="120763" cy="20950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>
              <a:extLst>
                <a:ext uri="{FF2B5EF4-FFF2-40B4-BE49-F238E27FC236}">
                  <a16:creationId xmlns:a16="http://schemas.microsoft.com/office/drawing/2014/main" id="{02A2D8BA-FFC0-9449-C431-480B315E05C6}"/>
                </a:ext>
              </a:extLst>
            </p:cNvPr>
            <p:cNvCxnSpPr>
              <a:cxnSpLocks/>
            </p:cNvCxnSpPr>
            <p:nvPr/>
          </p:nvCxnSpPr>
          <p:spPr>
            <a:xfrm>
              <a:off x="1940787" y="4082712"/>
              <a:ext cx="131945" cy="15215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Arrow Connector 222">
              <a:extLst>
                <a:ext uri="{FF2B5EF4-FFF2-40B4-BE49-F238E27FC236}">
                  <a16:creationId xmlns:a16="http://schemas.microsoft.com/office/drawing/2014/main" id="{DA23A05A-0163-C5DA-67DA-C9A6EF34589E}"/>
                </a:ext>
              </a:extLst>
            </p:cNvPr>
            <p:cNvCxnSpPr>
              <a:cxnSpLocks/>
            </p:cNvCxnSpPr>
            <p:nvPr/>
          </p:nvCxnSpPr>
          <p:spPr>
            <a:xfrm>
              <a:off x="1673595" y="4372503"/>
              <a:ext cx="142095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Arrow Connector 223">
              <a:extLst>
                <a:ext uri="{FF2B5EF4-FFF2-40B4-BE49-F238E27FC236}">
                  <a16:creationId xmlns:a16="http://schemas.microsoft.com/office/drawing/2014/main" id="{475F4241-9800-0A1A-F1F2-527643F0D0B2}"/>
                </a:ext>
              </a:extLst>
            </p:cNvPr>
            <p:cNvCxnSpPr>
              <a:cxnSpLocks/>
            </p:cNvCxnSpPr>
            <p:nvPr/>
          </p:nvCxnSpPr>
          <p:spPr>
            <a:xfrm>
              <a:off x="1497355" y="4621448"/>
              <a:ext cx="176240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BF6F4BB2-5F0A-FEF8-2DA3-BE792C0CCC98}"/>
              </a:ext>
            </a:extLst>
          </p:cNvPr>
          <p:cNvGrpSpPr/>
          <p:nvPr/>
        </p:nvGrpSpPr>
        <p:grpSpPr>
          <a:xfrm rot="8766809">
            <a:off x="5903864" y="3313678"/>
            <a:ext cx="1452315" cy="944403"/>
            <a:chOff x="1155301" y="2679876"/>
            <a:chExt cx="1452315" cy="944403"/>
          </a:xfrm>
        </p:grpSpPr>
        <p:cxnSp>
          <p:nvCxnSpPr>
            <p:cNvPr id="227" name="Straight Arrow Connector 226">
              <a:extLst>
                <a:ext uri="{FF2B5EF4-FFF2-40B4-BE49-F238E27FC236}">
                  <a16:creationId xmlns:a16="http://schemas.microsoft.com/office/drawing/2014/main" id="{65E59298-9F70-7DF5-B5FA-F1E2927886FD}"/>
                </a:ext>
              </a:extLst>
            </p:cNvPr>
            <p:cNvCxnSpPr>
              <a:cxnSpLocks/>
            </p:cNvCxnSpPr>
            <p:nvPr/>
          </p:nvCxnSpPr>
          <p:spPr>
            <a:xfrm>
              <a:off x="2220619" y="2703060"/>
              <a:ext cx="59649" cy="20959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>
              <a:extLst>
                <a:ext uri="{FF2B5EF4-FFF2-40B4-BE49-F238E27FC236}">
                  <a16:creationId xmlns:a16="http://schemas.microsoft.com/office/drawing/2014/main" id="{BE311BE5-3C8E-0514-AEFB-14BA0B4A96D7}"/>
                </a:ext>
              </a:extLst>
            </p:cNvPr>
            <p:cNvCxnSpPr>
              <a:cxnSpLocks/>
            </p:cNvCxnSpPr>
            <p:nvPr/>
          </p:nvCxnSpPr>
          <p:spPr>
            <a:xfrm>
              <a:off x="2607616" y="2679876"/>
              <a:ext cx="0" cy="22157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28">
              <a:extLst>
                <a:ext uri="{FF2B5EF4-FFF2-40B4-BE49-F238E27FC236}">
                  <a16:creationId xmlns:a16="http://schemas.microsoft.com/office/drawing/2014/main" id="{DEA6B845-F727-1529-468B-213C5BA77187}"/>
                </a:ext>
              </a:extLst>
            </p:cNvPr>
            <p:cNvCxnSpPr>
              <a:cxnSpLocks/>
            </p:cNvCxnSpPr>
            <p:nvPr/>
          </p:nvCxnSpPr>
          <p:spPr>
            <a:xfrm>
              <a:off x="1855958" y="2824210"/>
              <a:ext cx="120763" cy="20950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9">
              <a:extLst>
                <a:ext uri="{FF2B5EF4-FFF2-40B4-BE49-F238E27FC236}">
                  <a16:creationId xmlns:a16="http://schemas.microsoft.com/office/drawing/2014/main" id="{80D9FD67-DF6A-2506-BBFA-A85F0CA2BAAF}"/>
                </a:ext>
              </a:extLst>
            </p:cNvPr>
            <p:cNvCxnSpPr>
              <a:cxnSpLocks/>
            </p:cNvCxnSpPr>
            <p:nvPr/>
          </p:nvCxnSpPr>
          <p:spPr>
            <a:xfrm>
              <a:off x="1574998" y="3033718"/>
              <a:ext cx="131945" cy="15215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Arrow Connector 230">
              <a:extLst>
                <a:ext uri="{FF2B5EF4-FFF2-40B4-BE49-F238E27FC236}">
                  <a16:creationId xmlns:a16="http://schemas.microsoft.com/office/drawing/2014/main" id="{FE8429D0-DFC8-00A1-B04E-5FB9E34A735F}"/>
                </a:ext>
              </a:extLst>
            </p:cNvPr>
            <p:cNvCxnSpPr>
              <a:cxnSpLocks/>
            </p:cNvCxnSpPr>
            <p:nvPr/>
          </p:nvCxnSpPr>
          <p:spPr>
            <a:xfrm>
              <a:off x="1307806" y="3323509"/>
              <a:ext cx="142095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Arrow Connector 231">
              <a:extLst>
                <a:ext uri="{FF2B5EF4-FFF2-40B4-BE49-F238E27FC236}">
                  <a16:creationId xmlns:a16="http://schemas.microsoft.com/office/drawing/2014/main" id="{D6D0BA16-E416-379D-A4AC-62E4CBF48C99}"/>
                </a:ext>
              </a:extLst>
            </p:cNvPr>
            <p:cNvCxnSpPr>
              <a:cxnSpLocks/>
            </p:cNvCxnSpPr>
            <p:nvPr/>
          </p:nvCxnSpPr>
          <p:spPr>
            <a:xfrm>
              <a:off x="1155301" y="3530891"/>
              <a:ext cx="176240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3A0BBF01-0EE8-B515-AECE-AD289AC51866}"/>
              </a:ext>
            </a:extLst>
          </p:cNvPr>
          <p:cNvCxnSpPr/>
          <p:nvPr/>
        </p:nvCxnSpPr>
        <p:spPr>
          <a:xfrm flipH="1">
            <a:off x="2695433" y="4512078"/>
            <a:ext cx="1309595" cy="0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74EF41AF-AF60-3D46-D6DE-04B0A1A8453F}"/>
              </a:ext>
            </a:extLst>
          </p:cNvPr>
          <p:cNvCxnSpPr>
            <a:cxnSpLocks/>
          </p:cNvCxnSpPr>
          <p:nvPr/>
        </p:nvCxnSpPr>
        <p:spPr>
          <a:xfrm flipH="1">
            <a:off x="2797791" y="4865597"/>
            <a:ext cx="1803210" cy="0"/>
          </a:xfrm>
          <a:prstGeom prst="straightConnector1">
            <a:avLst/>
          </a:prstGeom>
          <a:ln w="698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A5F4A562-24CF-9515-3652-0AC0E9D08CEE}"/>
              </a:ext>
            </a:extLst>
          </p:cNvPr>
          <p:cNvCxnSpPr>
            <a:cxnSpLocks/>
          </p:cNvCxnSpPr>
          <p:nvPr/>
        </p:nvCxnSpPr>
        <p:spPr>
          <a:xfrm flipH="1" flipV="1">
            <a:off x="2919470" y="1818894"/>
            <a:ext cx="2319370" cy="352252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>
            <a:extLst>
              <a:ext uri="{FF2B5EF4-FFF2-40B4-BE49-F238E27FC236}">
                <a16:creationId xmlns:a16="http://schemas.microsoft.com/office/drawing/2014/main" id="{667D2819-555F-9524-94D0-E1D01FF02019}"/>
              </a:ext>
            </a:extLst>
          </p:cNvPr>
          <p:cNvSpPr txBox="1"/>
          <p:nvPr/>
        </p:nvSpPr>
        <p:spPr>
          <a:xfrm>
            <a:off x="69490" y="1389390"/>
            <a:ext cx="3794821" cy="4001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exchange: 0.45 W/m at 1.9 K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AE7743C1-7473-A81F-BEA9-2EC02E31218F}"/>
              </a:ext>
            </a:extLst>
          </p:cNvPr>
          <p:cNvSpPr txBox="1"/>
          <p:nvPr/>
        </p:nvSpPr>
        <p:spPr>
          <a:xfrm>
            <a:off x="20730" y="4727707"/>
            <a:ext cx="2765748" cy="3077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extraction: 0.15 W/m at 10 K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BB402751-1EC8-9C95-2DF4-19652F7F5E08}"/>
              </a:ext>
            </a:extLst>
          </p:cNvPr>
          <p:cNvSpPr txBox="1"/>
          <p:nvPr/>
        </p:nvSpPr>
        <p:spPr>
          <a:xfrm>
            <a:off x="45956" y="4113358"/>
            <a:ext cx="2819683" cy="33855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extraction: </a:t>
            </a:r>
            <a:r>
              <a:rPr lang="en-US" sz="1600" b="1" dirty="0">
                <a:solidFill>
                  <a:srgbClr val="00B0F0"/>
                </a:solidFill>
                <a:latin typeface="Calibri" panose="020F0502020204030204"/>
              </a:rPr>
              <a:t>5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W/m at 50 K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241B40AF-5140-0457-77C3-2A77EF3681F8}"/>
              </a:ext>
            </a:extLst>
          </p:cNvPr>
          <p:cNvSpPr txBox="1"/>
          <p:nvPr/>
        </p:nvSpPr>
        <p:spPr>
          <a:xfrm>
            <a:off x="74295" y="2342421"/>
            <a:ext cx="251506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Thermal radiation from vacuum vessel at room temperature (293 K) to thermal shield (50 K)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AE4E79B2-8328-F1F6-68AB-AD2E2643AADE}"/>
              </a:ext>
            </a:extLst>
          </p:cNvPr>
          <p:cNvSpPr txBox="1"/>
          <p:nvPr/>
        </p:nvSpPr>
        <p:spPr>
          <a:xfrm>
            <a:off x="98225" y="3275510"/>
            <a:ext cx="2431524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Thermal radiation from thermal shield (50 K) to magnet (1.9 K)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6" name="Straight Arrow Connector 245">
            <a:extLst>
              <a:ext uri="{FF2B5EF4-FFF2-40B4-BE49-F238E27FC236}">
                <a16:creationId xmlns:a16="http://schemas.microsoft.com/office/drawing/2014/main" id="{C81B3B22-98AD-25FB-E02F-9A199820DA86}"/>
              </a:ext>
            </a:extLst>
          </p:cNvPr>
          <p:cNvCxnSpPr>
            <a:cxnSpLocks/>
          </p:cNvCxnSpPr>
          <p:nvPr/>
        </p:nvCxnSpPr>
        <p:spPr>
          <a:xfrm flipV="1">
            <a:off x="2589364" y="2232635"/>
            <a:ext cx="877167" cy="4037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Arrow Connector 248">
            <a:extLst>
              <a:ext uri="{FF2B5EF4-FFF2-40B4-BE49-F238E27FC236}">
                <a16:creationId xmlns:a16="http://schemas.microsoft.com/office/drawing/2014/main" id="{20C64A37-ED57-8219-365E-E6FCBE42C645}"/>
              </a:ext>
            </a:extLst>
          </p:cNvPr>
          <p:cNvCxnSpPr>
            <a:cxnSpLocks/>
          </p:cNvCxnSpPr>
          <p:nvPr/>
        </p:nvCxnSpPr>
        <p:spPr>
          <a:xfrm>
            <a:off x="2521125" y="3506342"/>
            <a:ext cx="1423079" cy="2308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4B7D4744-AD2D-921A-7640-5D805C08A3D5}"/>
              </a:ext>
            </a:extLst>
          </p:cNvPr>
          <p:cNvGrpSpPr/>
          <p:nvPr/>
        </p:nvGrpSpPr>
        <p:grpSpPr>
          <a:xfrm>
            <a:off x="7474844" y="104809"/>
            <a:ext cx="4717156" cy="6597592"/>
            <a:chOff x="7419759" y="126843"/>
            <a:chExt cx="4785278" cy="656534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192B804-E5F3-B0F8-837F-7A052086DE5C}"/>
                </a:ext>
              </a:extLst>
            </p:cNvPr>
            <p:cNvSpPr/>
            <p:nvPr/>
          </p:nvSpPr>
          <p:spPr>
            <a:xfrm>
              <a:off x="8134466" y="383565"/>
              <a:ext cx="4070571" cy="63086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9EFF3E61-680A-FCE7-B9C4-D7101C038350}"/>
                </a:ext>
              </a:extLst>
            </p:cNvPr>
            <p:cNvSpPr/>
            <p:nvPr/>
          </p:nvSpPr>
          <p:spPr>
            <a:xfrm rot="2990304">
              <a:off x="7145635" y="402633"/>
              <a:ext cx="1811109" cy="1259530"/>
            </a:xfrm>
            <a:prstGeom prst="triangle">
              <a:avLst>
                <a:gd name="adj" fmla="val 3728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129D00C4-09D4-DEC2-2C3C-41EC9B4417B6}"/>
                </a:ext>
              </a:extLst>
            </p:cNvPr>
            <p:cNvSpPr/>
            <p:nvPr/>
          </p:nvSpPr>
          <p:spPr>
            <a:xfrm rot="7560369">
              <a:off x="7143969" y="4376988"/>
              <a:ext cx="1811109" cy="1259530"/>
            </a:xfrm>
            <a:prstGeom prst="triangle">
              <a:avLst>
                <a:gd name="adj" fmla="val 3728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2E973B-7703-A6A3-0978-7A5ACACC3244}"/>
              </a:ext>
            </a:extLst>
          </p:cNvPr>
          <p:cNvSpPr txBox="1">
            <a:spLocks/>
          </p:cNvSpPr>
          <p:nvPr/>
        </p:nvSpPr>
        <p:spPr>
          <a:xfrm>
            <a:off x="8502503" y="452666"/>
            <a:ext cx="2982569" cy="4911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70C0"/>
                </a:solidFill>
              </a:rPr>
              <a:t>LHC magnet Cryostats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FE64EB3-88D2-1BA9-66A6-3DABBCEF82C9}"/>
              </a:ext>
            </a:extLst>
          </p:cNvPr>
          <p:cNvSpPr txBox="1">
            <a:spLocks/>
          </p:cNvSpPr>
          <p:nvPr/>
        </p:nvSpPr>
        <p:spPr>
          <a:xfrm>
            <a:off x="8353478" y="1062291"/>
            <a:ext cx="2769722" cy="1164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Static Heat Loads: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70C0"/>
                </a:solidFill>
              </a:rPr>
              <a:t>0.25 W/m at 1.9 K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70C0"/>
                </a:solidFill>
              </a:rPr>
              <a:t>5 W/m at 50-65 K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7EB47AB-D908-DD2D-27D0-0D52B8A566EC}"/>
              </a:ext>
            </a:extLst>
          </p:cNvPr>
          <p:cNvSpPr txBox="1">
            <a:spLocks/>
          </p:cNvSpPr>
          <p:nvPr/>
        </p:nvSpPr>
        <p:spPr>
          <a:xfrm>
            <a:off x="8379678" y="2171146"/>
            <a:ext cx="3650293" cy="130867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Dynamic Heat Loads</a:t>
            </a:r>
            <a:r>
              <a:rPr lang="en-US" sz="2000" dirty="0">
                <a:solidFill>
                  <a:srgbClr val="0070C0"/>
                </a:solidFill>
              </a:rPr>
              <a:t> (resistive heating + beam induced effects):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70C0"/>
                </a:solidFill>
              </a:rPr>
              <a:t>~ 0.2 W/m at 1.9 K (magnet)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70C0"/>
                </a:solidFill>
              </a:rPr>
              <a:t>~ 0.15 W/m at 4.6-20 K (beam-screen)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7A5970A8-54C3-9A3D-2C1A-20694F85D3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13959"/>
              </p:ext>
            </p:extLst>
          </p:nvPr>
        </p:nvGraphicFramePr>
        <p:xfrm>
          <a:off x="8201023" y="4450521"/>
          <a:ext cx="3863975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863446" imgH="1287890" progId="Excel.Sheet.12">
                  <p:embed/>
                </p:oleObj>
              </mc:Choice>
              <mc:Fallback>
                <p:oleObj name="Worksheet" r:id="rId4" imgW="3863446" imgH="1287890" progId="Excel.Sheet.12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7A5970A8-54C3-9A3D-2C1A-20694F85D3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01023" y="4450521"/>
                        <a:ext cx="3863975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2" name="TextBox 251">
            <a:extLst>
              <a:ext uri="{FF2B5EF4-FFF2-40B4-BE49-F238E27FC236}">
                <a16:creationId xmlns:a16="http://schemas.microsoft.com/office/drawing/2014/main" id="{2C385EAE-D445-F75C-7DFF-C51D3986BCF3}"/>
              </a:ext>
            </a:extLst>
          </p:cNvPr>
          <p:cNvSpPr txBox="1"/>
          <p:nvPr/>
        </p:nvSpPr>
        <p:spPr>
          <a:xfrm>
            <a:off x="8468237" y="4016195"/>
            <a:ext cx="3434901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Refrigeration power (for 1 m cryostat)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A498873-8001-309A-ACE9-2D08325AD821}"/>
              </a:ext>
            </a:extLst>
          </p:cNvPr>
          <p:cNvSpPr txBox="1">
            <a:spLocks/>
          </p:cNvSpPr>
          <p:nvPr/>
        </p:nvSpPr>
        <p:spPr>
          <a:xfrm>
            <a:off x="110879" y="31882"/>
            <a:ext cx="11089460" cy="5424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Heat Loads (per m length)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561778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69148-ABC3-4A21-BCDE-2E6672180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 Isolde Cryomodule: No MLI </a:t>
            </a:r>
            <a:endParaRPr lang="fr-FR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DD9238A-3E38-F61E-A65A-97C635990D37}"/>
              </a:ext>
            </a:extLst>
          </p:cNvPr>
          <p:cNvGrpSpPr/>
          <p:nvPr/>
        </p:nvGrpSpPr>
        <p:grpSpPr>
          <a:xfrm>
            <a:off x="8415221" y="770395"/>
            <a:ext cx="3589860" cy="4012952"/>
            <a:chOff x="7961671" y="1396441"/>
            <a:chExt cx="3589860" cy="4012952"/>
          </a:xfrm>
        </p:grpSpPr>
        <p:pic>
          <p:nvPicPr>
            <p:cNvPr id="61" name="Picture 4">
              <a:extLst>
                <a:ext uri="{FF2B5EF4-FFF2-40B4-BE49-F238E27FC236}">
                  <a16:creationId xmlns:a16="http://schemas.microsoft.com/office/drawing/2014/main" id="{A6E7794E-D516-4CB7-9784-0F88762D4F9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696" r="2884" b="11040"/>
            <a:stretch/>
          </p:blipFill>
          <p:spPr bwMode="auto">
            <a:xfrm>
              <a:off x="7961671" y="1396441"/>
              <a:ext cx="3589860" cy="401295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BE7DFFD-BB57-4757-9188-FBEA4925BB2F}"/>
                </a:ext>
              </a:extLst>
            </p:cNvPr>
            <p:cNvSpPr/>
            <p:nvPr/>
          </p:nvSpPr>
          <p:spPr>
            <a:xfrm>
              <a:off x="8661494" y="4662057"/>
              <a:ext cx="2076241" cy="5397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GB" sz="2000" dirty="0">
                  <a:solidFill>
                    <a:srgbClr val="FFFF00"/>
                  </a:solidFill>
                </a:rPr>
                <a:t>low-ɛ Ni plated (MLI-free)</a:t>
              </a:r>
            </a:p>
            <a:p>
              <a:pPr algn="ctr"/>
              <a:r>
                <a:rPr lang="en-GB" sz="2000" dirty="0">
                  <a:solidFill>
                    <a:srgbClr val="FFFF00"/>
                  </a:solidFill>
                </a:rPr>
                <a:t>Cu thermal shield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34D93667-0FC8-1CFA-1A62-4CF33DE12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578" y="796032"/>
            <a:ext cx="4189954" cy="29632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1742A49-5571-754B-EC6A-A81118E1E5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0000">
            <a:off x="190946" y="966130"/>
            <a:ext cx="2789851" cy="351275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1AA1790-5ABF-5375-956B-5A1095935F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38" y="4783347"/>
            <a:ext cx="4069151" cy="193812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BDD1F12-9766-F690-9773-FDDE4EB48340}"/>
              </a:ext>
            </a:extLst>
          </p:cNvPr>
          <p:cNvSpPr txBox="1"/>
          <p:nvPr/>
        </p:nvSpPr>
        <p:spPr>
          <a:xfrm>
            <a:off x="160505" y="6582975"/>
            <a:ext cx="61604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Static and dynamic heat load to the </a:t>
            </a:r>
            <a:r>
              <a:rPr lang="en-GB" sz="1200" dirty="0" err="1"/>
              <a:t>GHe</a:t>
            </a:r>
            <a:r>
              <a:rPr lang="en-GB" sz="1200" dirty="0"/>
              <a:t> circuit.</a:t>
            </a:r>
            <a:endParaRPr lang="fr-FR" sz="12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4D346EE-0811-2BA1-75BE-6188931C65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4953" y="4870506"/>
            <a:ext cx="3681047" cy="175327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9CEE781-8430-3331-8244-7782FA034EF1}"/>
              </a:ext>
            </a:extLst>
          </p:cNvPr>
          <p:cNvSpPr txBox="1"/>
          <p:nvPr/>
        </p:nvSpPr>
        <p:spPr>
          <a:xfrm>
            <a:off x="5889895" y="6531635"/>
            <a:ext cx="61604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Static and dynamic heat load to the </a:t>
            </a:r>
            <a:r>
              <a:rPr lang="en-GB" sz="1200" dirty="0" err="1"/>
              <a:t>LHe</a:t>
            </a:r>
            <a:r>
              <a:rPr lang="en-GB" sz="1200" dirty="0"/>
              <a:t> circuit.</a:t>
            </a:r>
            <a:endParaRPr lang="fr-FR" sz="12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F576C96-01B5-FBE4-2E1E-C81C343DA9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2725" y="3797820"/>
            <a:ext cx="3589860" cy="112920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991CA4-B014-2F28-74D6-498478D7D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6427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E03BC-4724-2C41-429F-1A1F5CC61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70" y="2750633"/>
            <a:ext cx="11089460" cy="799041"/>
          </a:xfrm>
        </p:spPr>
        <p:txBody>
          <a:bodyPr/>
          <a:lstStyle/>
          <a:p>
            <a:pPr algn="ctr"/>
            <a:r>
              <a:rPr lang="en-GB" dirty="0"/>
              <a:t>A few more examples from other accelerators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E0C58A-AC6E-D612-0DA6-C90B1172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6967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Hera Dipole 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9086" y="1136944"/>
            <a:ext cx="3855734" cy="16107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66FF"/>
                </a:solidFill>
              </a:rPr>
              <a:t>4.7 T, 75mm aperture</a:t>
            </a:r>
          </a:p>
          <a:p>
            <a:pPr marL="0" indent="0">
              <a:buNone/>
            </a:pPr>
            <a:r>
              <a:rPr lang="en-US" dirty="0">
                <a:solidFill>
                  <a:srgbClr val="0066FF"/>
                </a:solidFill>
              </a:rPr>
              <a:t>9m long</a:t>
            </a:r>
          </a:p>
          <a:p>
            <a:pPr marL="0" indent="0">
              <a:buNone/>
            </a:pPr>
            <a:r>
              <a:rPr lang="en-US" dirty="0">
                <a:solidFill>
                  <a:srgbClr val="0066FF"/>
                </a:solidFill>
              </a:rPr>
              <a:t>(4.5 K)</a:t>
            </a:r>
            <a:endParaRPr lang="en-GB" dirty="0">
              <a:solidFill>
                <a:srgbClr val="0066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DB408B-4CBF-D4AF-5BF8-67DC7EF63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8892" y="425499"/>
            <a:ext cx="6029325" cy="57449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06EAD4-F179-907A-1877-FBDF2F4EC686}"/>
              </a:ext>
            </a:extLst>
          </p:cNvPr>
          <p:cNvSpPr txBox="1"/>
          <p:nvPr/>
        </p:nvSpPr>
        <p:spPr>
          <a:xfrm>
            <a:off x="3880338" y="6170422"/>
            <a:ext cx="77664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/>
              <a:t>HERA </a:t>
            </a:r>
            <a:r>
              <a:rPr lang="fr-FR" dirty="0" err="1"/>
              <a:t>dipole</a:t>
            </a:r>
            <a:r>
              <a:rPr lang="fr-FR" dirty="0"/>
              <a:t>. 1 </a:t>
            </a:r>
            <a:r>
              <a:rPr lang="fr-FR" dirty="0" err="1"/>
              <a:t>Helium</a:t>
            </a:r>
            <a:r>
              <a:rPr lang="fr-FR" dirty="0"/>
              <a:t> </a:t>
            </a:r>
            <a:r>
              <a:rPr lang="fr-FR" dirty="0" err="1"/>
              <a:t>vessel</a:t>
            </a:r>
            <a:r>
              <a:rPr lang="fr-FR" dirty="0"/>
              <a:t> </a:t>
            </a:r>
            <a:r>
              <a:rPr lang="fr-FR" dirty="0" err="1"/>
              <a:t>containing</a:t>
            </a:r>
            <a:r>
              <a:rPr lang="fr-FR" dirty="0"/>
              <a:t> cold mass, 2 Suspension, 3 Radiation </a:t>
            </a:r>
            <a:r>
              <a:rPr lang="fr-FR" dirty="0" err="1"/>
              <a:t>shield</a:t>
            </a:r>
            <a:r>
              <a:rPr lang="fr-FR" dirty="0"/>
              <a:t>, 4 Vacuum </a:t>
            </a:r>
            <a:r>
              <a:rPr lang="fr-FR" dirty="0" err="1"/>
              <a:t>vessel</a:t>
            </a:r>
            <a:r>
              <a:rPr lang="fr-FR" dirty="0"/>
              <a:t>, 5 </a:t>
            </a:r>
            <a:r>
              <a:rPr lang="fr-FR" dirty="0" err="1"/>
              <a:t>Helium</a:t>
            </a:r>
            <a:r>
              <a:rPr lang="fr-FR" dirty="0"/>
              <a:t> pipes.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F6F9D-2A31-B9C4-DEC1-5FAC1F531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28</a:t>
            </a:fld>
            <a:endParaRPr lang="en-GB" dirty="0"/>
          </a:p>
        </p:txBody>
      </p:sp>
      <p:pic>
        <p:nvPicPr>
          <p:cNvPr id="1026" name="Picture 2" descr="Schematic view of the HERA dipole. 1 Helium vessel containing cold mass, 2 Suspension, 3 Radiation shield, 4 Vacuum vessel, 5 Helium pipes.">
            <a:extLst>
              <a:ext uri="{FF2B5EF4-FFF2-40B4-BE49-F238E27FC236}">
                <a16:creationId xmlns:a16="http://schemas.microsoft.com/office/drawing/2014/main" id="{37787863-1125-3E90-31C6-03F45048E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89" y="3297960"/>
            <a:ext cx="3695905" cy="319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741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Tevatron Dipole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8758" y="1093730"/>
            <a:ext cx="3272475" cy="18577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66FF"/>
                </a:solidFill>
              </a:rPr>
              <a:t>4.5 T, 76 mm aperture</a:t>
            </a:r>
          </a:p>
          <a:p>
            <a:pPr marL="0" indent="0">
              <a:buNone/>
            </a:pPr>
            <a:r>
              <a:rPr lang="en-US" dirty="0">
                <a:solidFill>
                  <a:srgbClr val="0066FF"/>
                </a:solidFill>
              </a:rPr>
              <a:t>6m long</a:t>
            </a:r>
          </a:p>
          <a:p>
            <a:pPr marL="0" indent="0">
              <a:buNone/>
            </a:pPr>
            <a:r>
              <a:rPr lang="en-US" dirty="0">
                <a:solidFill>
                  <a:srgbClr val="0066FF"/>
                </a:solidFill>
              </a:rPr>
              <a:t>(4.6 K), warm yoke</a:t>
            </a:r>
            <a:endParaRPr lang="en-GB" dirty="0">
              <a:solidFill>
                <a:srgbClr val="0066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921FFB-C437-5482-9B58-66E409CB95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17" t="8514" r="2308" b="22090"/>
          <a:stretch/>
        </p:blipFill>
        <p:spPr>
          <a:xfrm>
            <a:off x="4656074" y="824483"/>
            <a:ext cx="6645248" cy="489675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A8A176-E3F2-7C96-E801-9EBC41E2A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29</a:t>
            </a:fld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B17EF30-3716-BA9D-6202-3575E25FF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58" y="3541084"/>
            <a:ext cx="3772351" cy="300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545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" y="215760"/>
            <a:ext cx="11601450" cy="1028692"/>
          </a:xfrm>
        </p:spPr>
        <p:txBody>
          <a:bodyPr>
            <a:normAutofit fontScale="90000"/>
          </a:bodyPr>
          <a:lstStyle/>
          <a:p>
            <a:r>
              <a:rPr lang="en-US" dirty="0"/>
              <a:t>Cryostat Design for SC devices for accelerators:</a:t>
            </a:r>
            <a:br>
              <a:rPr lang="en-US" dirty="0"/>
            </a:br>
            <a:br>
              <a:rPr lang="en-US" sz="1600" dirty="0"/>
            </a:br>
            <a:r>
              <a:rPr lang="en-US" i="1" dirty="0">
                <a:solidFill>
                  <a:srgbClr val="00B0F0"/>
                </a:solidFill>
              </a:rPr>
              <a:t>A multidisciplinary activity</a:t>
            </a:r>
            <a:endParaRPr lang="en-GB" i="1" dirty="0">
              <a:solidFill>
                <a:srgbClr val="00B0F0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8EAD7FB-C2BE-9CD4-36AC-9F8139DD405D}"/>
              </a:ext>
            </a:extLst>
          </p:cNvPr>
          <p:cNvGrpSpPr/>
          <p:nvPr/>
        </p:nvGrpSpPr>
        <p:grpSpPr>
          <a:xfrm>
            <a:off x="5161373" y="2838865"/>
            <a:ext cx="1872000" cy="1620000"/>
            <a:chOff x="5161373" y="2838865"/>
            <a:chExt cx="1872000" cy="1620000"/>
          </a:xfrm>
        </p:grpSpPr>
        <p:sp>
          <p:nvSpPr>
            <p:cNvPr id="5" name="Hexagon 4"/>
            <p:cNvSpPr>
              <a:spLocks/>
            </p:cNvSpPr>
            <p:nvPr/>
          </p:nvSpPr>
          <p:spPr>
            <a:xfrm>
              <a:off x="5161373" y="2838865"/>
              <a:ext cx="1872000" cy="1620000"/>
            </a:xfrm>
            <a:prstGeom prst="hexagon">
              <a:avLst/>
            </a:prstGeom>
            <a:solidFill>
              <a:srgbClr val="FFC9A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36965" y="3283202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/>
                <a:t>Cryostat</a:t>
              </a:r>
            </a:p>
            <a:p>
              <a:pPr algn="ctr"/>
              <a:r>
                <a:rPr lang="en-US" b="1" dirty="0"/>
                <a:t>Design</a:t>
              </a:r>
              <a:endParaRPr lang="en-GB" b="1" dirty="0"/>
            </a:p>
          </p:txBody>
        </p:sp>
      </p:grpSp>
      <p:sp>
        <p:nvSpPr>
          <p:cNvPr id="7" name="Hexagon 6"/>
          <p:cNvSpPr>
            <a:spLocks noChangeAspect="1"/>
          </p:cNvSpPr>
          <p:nvPr/>
        </p:nvSpPr>
        <p:spPr>
          <a:xfrm>
            <a:off x="3498869" y="1918872"/>
            <a:ext cx="1872000" cy="1620000"/>
          </a:xfrm>
          <a:prstGeom prst="hexagon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09799" y="2342199"/>
            <a:ext cx="190949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dirty="0">
                <a:solidFill>
                  <a:schemeClr val="bg1"/>
                </a:solidFill>
              </a:rPr>
              <a:t>Applied</a:t>
            </a:r>
          </a:p>
          <a:p>
            <a:pPr algn="ctr"/>
            <a:r>
              <a:rPr lang="en-GB" sz="1700" dirty="0">
                <a:solidFill>
                  <a:schemeClr val="bg1"/>
                </a:solidFill>
              </a:rPr>
              <a:t>Superconductivity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9BEC43C-DF90-76D5-6C28-FD5C192AEFE5}"/>
              </a:ext>
            </a:extLst>
          </p:cNvPr>
          <p:cNvGrpSpPr/>
          <p:nvPr/>
        </p:nvGrpSpPr>
        <p:grpSpPr>
          <a:xfrm>
            <a:off x="5144142" y="1045690"/>
            <a:ext cx="1872000" cy="1620000"/>
            <a:chOff x="5144142" y="1045690"/>
            <a:chExt cx="1872000" cy="1620000"/>
          </a:xfrm>
        </p:grpSpPr>
        <p:sp>
          <p:nvSpPr>
            <p:cNvPr id="9" name="Hexagon 8"/>
            <p:cNvSpPr>
              <a:spLocks noChangeAspect="1"/>
            </p:cNvSpPr>
            <p:nvPr/>
          </p:nvSpPr>
          <p:spPr>
            <a:xfrm>
              <a:off x="5144142" y="1045690"/>
              <a:ext cx="1872000" cy="1620000"/>
            </a:xfrm>
            <a:prstGeom prst="hexagon">
              <a:avLst/>
            </a:prstGeom>
            <a:solidFill>
              <a:srgbClr val="FF99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88870" y="1671024"/>
              <a:ext cx="1582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Heat Transfer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7399490-CDCC-D6C3-6C32-F6B3D04B8CF2}"/>
              </a:ext>
            </a:extLst>
          </p:cNvPr>
          <p:cNvGrpSpPr/>
          <p:nvPr/>
        </p:nvGrpSpPr>
        <p:grpSpPr>
          <a:xfrm>
            <a:off x="6803718" y="1936872"/>
            <a:ext cx="1872000" cy="1620000"/>
            <a:chOff x="6803718" y="1936872"/>
            <a:chExt cx="1872000" cy="1620000"/>
          </a:xfrm>
        </p:grpSpPr>
        <p:sp>
          <p:nvSpPr>
            <p:cNvPr id="11" name="Hexagon 10"/>
            <p:cNvSpPr>
              <a:spLocks noChangeAspect="1"/>
            </p:cNvSpPr>
            <p:nvPr/>
          </p:nvSpPr>
          <p:spPr>
            <a:xfrm>
              <a:off x="6803718" y="1936872"/>
              <a:ext cx="1872000" cy="1620000"/>
            </a:xfrm>
            <a:prstGeom prst="hexagon">
              <a:avLst/>
            </a:prstGeom>
            <a:solidFill>
              <a:srgbClr val="CC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95953" y="2544204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Mechanics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B6A7253-F88D-41C3-4B80-39757F11057A}"/>
              </a:ext>
            </a:extLst>
          </p:cNvPr>
          <p:cNvGrpSpPr/>
          <p:nvPr/>
        </p:nvGrpSpPr>
        <p:grpSpPr>
          <a:xfrm>
            <a:off x="6795637" y="3733574"/>
            <a:ext cx="1872000" cy="1620000"/>
            <a:chOff x="6795637" y="3733574"/>
            <a:chExt cx="1872000" cy="1620000"/>
          </a:xfrm>
        </p:grpSpPr>
        <p:sp>
          <p:nvSpPr>
            <p:cNvPr id="13" name="Hexagon 12"/>
            <p:cNvSpPr>
              <a:spLocks noChangeAspect="1"/>
            </p:cNvSpPr>
            <p:nvPr/>
          </p:nvSpPr>
          <p:spPr>
            <a:xfrm>
              <a:off x="6795637" y="3733574"/>
              <a:ext cx="1872000" cy="1620000"/>
            </a:xfrm>
            <a:prstGeom prst="hexagon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62223" y="4358906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Cryogenics</a:t>
              </a:r>
            </a:p>
          </p:txBody>
        </p:sp>
      </p:grpSp>
      <p:sp>
        <p:nvSpPr>
          <p:cNvPr id="15" name="Hexagon 14"/>
          <p:cNvSpPr>
            <a:spLocks noChangeAspect="1"/>
          </p:cNvSpPr>
          <p:nvPr/>
        </p:nvSpPr>
        <p:spPr>
          <a:xfrm>
            <a:off x="5156370" y="4617313"/>
            <a:ext cx="1872000" cy="1620000"/>
          </a:xfrm>
          <a:prstGeom prst="hexagon">
            <a:avLst/>
          </a:prstGeom>
          <a:solidFill>
            <a:srgbClr val="FF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6" name="Hexagon 15"/>
          <p:cNvSpPr>
            <a:spLocks noChangeAspect="1"/>
          </p:cNvSpPr>
          <p:nvPr/>
        </p:nvSpPr>
        <p:spPr>
          <a:xfrm>
            <a:off x="3500400" y="3735955"/>
            <a:ext cx="1872000" cy="1620000"/>
          </a:xfrm>
          <a:prstGeom prst="hexagon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 flipH="1">
            <a:off x="3498869" y="3643961"/>
            <a:ext cx="1543704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/>
          </p:cNvCxnSpPr>
          <p:nvPr/>
        </p:nvCxnSpPr>
        <p:spPr>
          <a:xfrm flipH="1">
            <a:off x="7130227" y="3651335"/>
            <a:ext cx="15374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042574" y="2741969"/>
            <a:ext cx="442818" cy="901993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85392" y="2746872"/>
            <a:ext cx="1204175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689567" y="2749342"/>
            <a:ext cx="442818" cy="901993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042574" y="3643962"/>
            <a:ext cx="442818" cy="901993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483010" y="4543574"/>
            <a:ext cx="121009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689567" y="3651335"/>
            <a:ext cx="442818" cy="901993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 noChangeAspect="1"/>
          </p:cNvCxnSpPr>
          <p:nvPr/>
        </p:nvCxnSpPr>
        <p:spPr>
          <a:xfrm flipH="1" flipV="1">
            <a:off x="4813791" y="1381889"/>
            <a:ext cx="671601" cy="136800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 noChangeAspect="1"/>
          </p:cNvCxnSpPr>
          <p:nvPr/>
        </p:nvCxnSpPr>
        <p:spPr>
          <a:xfrm flipH="1" flipV="1">
            <a:off x="6693108" y="4543573"/>
            <a:ext cx="671601" cy="136800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 noChangeAspect="1"/>
          </p:cNvCxnSpPr>
          <p:nvPr/>
        </p:nvCxnSpPr>
        <p:spPr>
          <a:xfrm flipH="1">
            <a:off x="6685103" y="1381889"/>
            <a:ext cx="671601" cy="136800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 noChangeAspect="1"/>
          </p:cNvCxnSpPr>
          <p:nvPr/>
        </p:nvCxnSpPr>
        <p:spPr>
          <a:xfrm flipH="1">
            <a:off x="4813791" y="4543572"/>
            <a:ext cx="671601" cy="136800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590409" y="5227572"/>
            <a:ext cx="101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Vacuum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97516" y="4220407"/>
            <a:ext cx="1274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System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Integration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3">
            <a:extLst>
              <a:ext uri="{FF2B5EF4-FFF2-40B4-BE49-F238E27FC236}">
                <a16:creationId xmlns:a16="http://schemas.microsoft.com/office/drawing/2014/main" id="{BDF95D8B-EF83-B13E-91D5-238C0D000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44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0DFE6-799C-4C91-9D48-1A02D1F88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 Lumi LHC new focusing quadrupole triplets </a:t>
            </a:r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605D7E3-C5CF-43C9-9DC0-8383DA1868AA}"/>
              </a:ext>
            </a:extLst>
          </p:cNvPr>
          <p:cNvSpPr txBox="1">
            <a:spLocks/>
          </p:cNvSpPr>
          <p:nvPr/>
        </p:nvSpPr>
        <p:spPr>
          <a:xfrm>
            <a:off x="891526" y="5455986"/>
            <a:ext cx="11089459" cy="13987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/>
              <a:t>NbTi</a:t>
            </a:r>
            <a:r>
              <a:rPr lang="en-US" sz="2000" dirty="0"/>
              <a:t> SC magnets operated at 1.9 K (superfluid)</a:t>
            </a:r>
          </a:p>
          <a:p>
            <a:r>
              <a:rPr lang="en-US" sz="2000" dirty="0"/>
              <a:t>Larger cold mass to be fitted within LHC dipole outer vacuum vessel diameter (tunnel limitations)</a:t>
            </a:r>
          </a:p>
          <a:p>
            <a:r>
              <a:rPr lang="en-US" sz="2000" dirty="0"/>
              <a:t>Conical support posts for better mechanical stability</a:t>
            </a:r>
          </a:p>
          <a:p>
            <a:r>
              <a:rPr lang="en-US" sz="2000" dirty="0"/>
              <a:t>Optical position survey and motorized external jacks (alignment in highly irradiated environment)  </a:t>
            </a:r>
            <a:endParaRPr lang="fr-FR" sz="2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28D77F-7BD9-9115-2E82-48533BA8C41C}"/>
              </a:ext>
            </a:extLst>
          </p:cNvPr>
          <p:cNvGrpSpPr/>
          <p:nvPr/>
        </p:nvGrpSpPr>
        <p:grpSpPr>
          <a:xfrm>
            <a:off x="3995093" y="1134134"/>
            <a:ext cx="7537938" cy="4123284"/>
            <a:chOff x="3653347" y="1134134"/>
            <a:chExt cx="7537938" cy="412328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1E0A253-0D21-4EF0-9CEF-F8DD9089AEC7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347" y="1134134"/>
              <a:ext cx="7537938" cy="4123284"/>
            </a:xfrm>
            <a:prstGeom prst="rect">
              <a:avLst/>
            </a:prstGeom>
            <a:noFill/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4D3821A-E93B-4044-92A4-46FB5AEDFDAC}"/>
                </a:ext>
              </a:extLst>
            </p:cNvPr>
            <p:cNvSpPr txBox="1"/>
            <p:nvPr/>
          </p:nvSpPr>
          <p:spPr>
            <a:xfrm>
              <a:off x="9228207" y="1905876"/>
              <a:ext cx="17796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Reflecting targets for </a:t>
              </a:r>
            </a:p>
            <a:p>
              <a:r>
                <a:rPr lang="en-US" sz="1200" dirty="0"/>
                <a:t>optical position survey  </a:t>
              </a:r>
              <a:endParaRPr lang="fr-FR" sz="1200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26F989-A0DF-500B-C38D-A82374F8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30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529A6E-F48B-FD51-A5DB-926C28DC8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24" y="3429000"/>
            <a:ext cx="4050327" cy="182841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FE8F31B-6DF8-F509-364C-77F28C7CA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4" y="1284727"/>
            <a:ext cx="4050327" cy="10828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66FF"/>
                </a:solidFill>
              </a:rPr>
              <a:t>132 T/m, 150 mm aperture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66FF"/>
                </a:solidFill>
              </a:rPr>
              <a:t>8 m long (1.9 K)</a:t>
            </a:r>
            <a:endParaRPr lang="en-GB" sz="24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8713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AA895-60E9-4F53-9D1A-4E83ADB2A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09" y="2480839"/>
            <a:ext cx="11089460" cy="799041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400" dirty="0"/>
              <a:t>Mechanical design and construction of cryostats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B40811-1EB3-7C15-DD33-7692FB3BE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4443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3">
            <a:extLst>
              <a:ext uri="{FF2B5EF4-FFF2-40B4-BE49-F238E27FC236}">
                <a16:creationId xmlns:a16="http://schemas.microsoft.com/office/drawing/2014/main" id="{EADCD760-E968-80A0-D8EC-5D337A8693E0}"/>
              </a:ext>
            </a:extLst>
          </p:cNvPr>
          <p:cNvGrpSpPr>
            <a:grpSpLocks/>
          </p:cNvGrpSpPr>
          <p:nvPr/>
        </p:nvGrpSpPr>
        <p:grpSpPr bwMode="auto">
          <a:xfrm>
            <a:off x="5622324" y="935566"/>
            <a:ext cx="6569676" cy="5032748"/>
            <a:chOff x="448" y="592"/>
            <a:chExt cx="4996" cy="3628"/>
          </a:xfrm>
        </p:grpSpPr>
        <p:pic>
          <p:nvPicPr>
            <p:cNvPr id="7" name="Picture 50" descr="LHC_Dip_Xsect107v2001">
              <a:extLst>
                <a:ext uri="{FF2B5EF4-FFF2-40B4-BE49-F238E27FC236}">
                  <a16:creationId xmlns:a16="http://schemas.microsoft.com/office/drawing/2014/main" id="{DE8EA822-37F0-C414-0B57-D40A15ABB4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592"/>
              <a:ext cx="4959" cy="3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Text Box 52">
              <a:extLst>
                <a:ext uri="{FF2B5EF4-FFF2-40B4-BE49-F238E27FC236}">
                  <a16:creationId xmlns:a16="http://schemas.microsoft.com/office/drawing/2014/main" id="{535BC749-0A56-63FB-CBEC-E5D1ABE6E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" y="665"/>
              <a:ext cx="1828" cy="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b="1" dirty="0">
                  <a:solidFill>
                    <a:srgbClr val="0070C0"/>
                  </a:solidFill>
                  <a:latin typeface="Book Antiqua" pitchFamily="18" charset="0"/>
                </a:rPr>
                <a:t>Main dipole </a:t>
              </a:r>
            </a:p>
          </p:txBody>
        </p:sp>
        <p:sp>
          <p:nvSpPr>
            <p:cNvPr id="9" name="Rectangle 70">
              <a:extLst>
                <a:ext uri="{FF2B5EF4-FFF2-40B4-BE49-F238E27FC236}">
                  <a16:creationId xmlns:a16="http://schemas.microsoft.com/office/drawing/2014/main" id="{9F3FFB1B-261C-E4AA-421A-0A949D2DB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2" y="3972"/>
              <a:ext cx="1129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9D09C42-4022-6CE7-84F4-8D8B3EBE6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Typical breakdown of a SC device cryostat/cryomodule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2AE35-C15A-A5E8-820B-3DB12326F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768" y="1018008"/>
            <a:ext cx="6381959" cy="5445939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Helium tank (for SC device, </a:t>
            </a:r>
            <a:r>
              <a:rPr lang="en-US" dirty="0" err="1">
                <a:solidFill>
                  <a:srgbClr val="0070C0"/>
                </a:solidFill>
              </a:rPr>
              <a:t>ph.separator</a:t>
            </a:r>
            <a:r>
              <a:rPr lang="en-US" dirty="0">
                <a:solidFill>
                  <a:srgbClr val="0070C0"/>
                </a:solidFill>
              </a:rPr>
              <a:t>, etc.):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austenitic </a:t>
            </a:r>
            <a:r>
              <a:rPr lang="en-US" dirty="0" err="1"/>
              <a:t>st.steels</a:t>
            </a:r>
            <a:r>
              <a:rPr lang="en-US" dirty="0"/>
              <a:t> (Fe-Cr-Ni): 304L(1.4307), 316L(1.4404), 316LN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titanium alloys (Grade-5 (Ti-6Al-4V)) in SRF  </a:t>
            </a:r>
          </a:p>
          <a:p>
            <a:r>
              <a:rPr lang="en-US" dirty="0">
                <a:solidFill>
                  <a:srgbClr val="0070C0"/>
                </a:solidFill>
              </a:rPr>
              <a:t>Internal (cold) supporting system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Composites (e.g. GFRE, CFRP, ULTEM)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/>
              <a:t>St.steel</a:t>
            </a:r>
            <a:r>
              <a:rPr lang="en-US" dirty="0"/>
              <a:t>, titanium alloys (tie rods)</a:t>
            </a:r>
          </a:p>
          <a:p>
            <a:r>
              <a:rPr lang="en-US" dirty="0">
                <a:solidFill>
                  <a:srgbClr val="0070C0"/>
                </a:solidFill>
              </a:rPr>
              <a:t>Thermal shielding/MLI: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aluminum alloys (series 5xxx, 6xxx, 7xxx)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Copper (Cu OF, Cu OFE)</a:t>
            </a:r>
          </a:p>
          <a:p>
            <a:r>
              <a:rPr lang="en-US" dirty="0">
                <a:solidFill>
                  <a:srgbClr val="0070C0"/>
                </a:solidFill>
              </a:rPr>
              <a:t>Vacuum vessel: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Low carbon steels (e.g. DIN GS-21 Mn5)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err="1"/>
              <a:t>st.steels</a:t>
            </a:r>
            <a:r>
              <a:rPr lang="en-US" dirty="0"/>
              <a:t> (304L)  </a:t>
            </a:r>
          </a:p>
          <a:p>
            <a:r>
              <a:rPr lang="en-US" dirty="0">
                <a:solidFill>
                  <a:srgbClr val="0070C0"/>
                </a:solidFill>
              </a:rPr>
              <a:t>Cryogenic piping and expansion joints (bellows):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/>
              <a:t>st.steel</a:t>
            </a:r>
            <a:r>
              <a:rPr lang="en-US" dirty="0"/>
              <a:t> (304L)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Cu (HX tubes) </a:t>
            </a:r>
          </a:p>
          <a:p>
            <a:r>
              <a:rPr lang="en-US" dirty="0">
                <a:solidFill>
                  <a:srgbClr val="0070C0"/>
                </a:solidFill>
              </a:rPr>
              <a:t>Current leads (for SC magnets)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Cu, HTS, </a:t>
            </a:r>
            <a:r>
              <a:rPr lang="en-US" dirty="0" err="1"/>
              <a:t>st.steel</a:t>
            </a:r>
            <a:r>
              <a:rPr lang="en-US" dirty="0"/>
              <a:t>, elect. insulating (Kapton), thermal insulating (G10),etc.</a:t>
            </a:r>
          </a:p>
          <a:p>
            <a:r>
              <a:rPr lang="en-US" dirty="0">
                <a:solidFill>
                  <a:srgbClr val="0070C0"/>
                </a:solidFill>
              </a:rPr>
              <a:t>RF Couplers/HOM (for SRF):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err="1"/>
              <a:t>St.steel</a:t>
            </a:r>
            <a:r>
              <a:rPr lang="en-US" dirty="0"/>
              <a:t> Cu plated, Nb, ceramics, etc.</a:t>
            </a:r>
          </a:p>
          <a:p>
            <a:r>
              <a:rPr lang="en-US" dirty="0">
                <a:solidFill>
                  <a:srgbClr val="0070C0"/>
                </a:solidFill>
              </a:rPr>
              <a:t>Magnetic shielding (for SRF, as needed)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l-GR" dirty="0"/>
              <a:t>μ</a:t>
            </a:r>
            <a:r>
              <a:rPr lang="en-US" dirty="0"/>
              <a:t>-metal, </a:t>
            </a:r>
            <a:r>
              <a:rPr lang="en-US" dirty="0" err="1"/>
              <a:t>Cryoperm</a:t>
            </a:r>
            <a:r>
              <a:rPr lang="en-US" dirty="0"/>
              <a:t>®, etc.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A3561-9D74-3F4F-24E5-4735B932A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32</a:t>
            </a:fld>
            <a:endParaRPr lang="en-GB" dirty="0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8575DA53-7A9F-D09B-F77F-2F26D5EA1E8F}"/>
              </a:ext>
            </a:extLst>
          </p:cNvPr>
          <p:cNvSpPr/>
          <p:nvPr/>
        </p:nvSpPr>
        <p:spPr>
          <a:xfrm>
            <a:off x="278168" y="1018008"/>
            <a:ext cx="238643" cy="2629864"/>
          </a:xfrm>
          <a:prstGeom prst="leftBrac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F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DA6039-FB8E-ACA2-5099-4EEBD8130FCE}"/>
              </a:ext>
            </a:extLst>
          </p:cNvPr>
          <p:cNvSpPr txBox="1"/>
          <p:nvPr/>
        </p:nvSpPr>
        <p:spPr>
          <a:xfrm rot="16200000">
            <a:off x="-851529" y="1874132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B0F0"/>
                </a:solidFill>
              </a:rPr>
              <a:t>basic components</a:t>
            </a:r>
            <a:endParaRPr lang="en-GB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258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DF31-B3C1-54FD-BF21-685821F38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</a:t>
            </a:r>
            <a:r>
              <a:rPr lang="en-CH" dirty="0"/>
              <a:t> mechanical failure</a:t>
            </a:r>
            <a:r>
              <a:rPr lang="en-US" dirty="0"/>
              <a:t> mechanisms in cryostats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C51FC-1341-9C9C-9BDE-01B015202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Helium tanks: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Rupture (rare!) or permanent deformation due to excessive mechanical stress (pressure loads)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Helium leaks in welds or material micro-crack</a:t>
            </a:r>
          </a:p>
          <a:p>
            <a:r>
              <a:rPr lang="en-US" dirty="0">
                <a:solidFill>
                  <a:srgbClr val="0070C0"/>
                </a:solidFill>
              </a:rPr>
              <a:t>Cryogenic lines/expansion joints: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Buckling of expansions joints with or without rupture/leaks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Helium leaks </a:t>
            </a:r>
            <a:r>
              <a:rPr lang="en-GB" dirty="0"/>
              <a:t>in welds or material micro-crack</a:t>
            </a:r>
            <a:r>
              <a:rPr lang="en-US" dirty="0"/>
              <a:t> </a:t>
            </a:r>
          </a:p>
          <a:p>
            <a:r>
              <a:rPr lang="en-US" dirty="0">
                <a:solidFill>
                  <a:srgbClr val="0070C0"/>
                </a:solidFill>
              </a:rPr>
              <a:t>Vacuum vessels: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Buckling under external pressure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Permanent deformations due to excessive stress concentrations</a:t>
            </a:r>
            <a:endParaRPr lang="en-CH" dirty="0"/>
          </a:p>
          <a:p>
            <a:r>
              <a:rPr lang="en-US" dirty="0">
                <a:solidFill>
                  <a:srgbClr val="0070C0"/>
                </a:solidFill>
              </a:rPr>
              <a:t>Internal supporting systems: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Failure due to excessive mechanical stress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Failure due to thermo-mechanical stress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Buckling under compressive load </a:t>
            </a:r>
          </a:p>
          <a:p>
            <a:r>
              <a:rPr lang="en-US" dirty="0">
                <a:solidFill>
                  <a:srgbClr val="0070C0"/>
                </a:solidFill>
              </a:rPr>
              <a:t>Thermal shields: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Permanent deformation due to thermo-mechanical stress (CD/WU transients)</a:t>
            </a:r>
          </a:p>
          <a:p>
            <a:r>
              <a:rPr lang="en-US" dirty="0">
                <a:solidFill>
                  <a:srgbClr val="0070C0"/>
                </a:solidFill>
              </a:rPr>
              <a:t>Alignment jacks: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Break of floor/fixations due to excessive load</a:t>
            </a:r>
            <a:r>
              <a:rPr lang="en-CH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5EDBF-7E64-060E-BC45-BDFC37C5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3952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material standards for cryostats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49113" y="1025997"/>
          <a:ext cx="7906328" cy="5504875"/>
        </p:xfrm>
        <a:graphic>
          <a:graphicData uri="http://schemas.openxmlformats.org/drawingml/2006/table">
            <a:tbl>
              <a:tblPr/>
              <a:tblGrid>
                <a:gridCol w="1865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08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587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Plates and sheets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10028-1:2007+A1:2009 Flat products made of steels for pressure purposes - Part 1: General requirements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10028-3:2009 Flat products made of steels for pressure purposes - Part 3: Weldable fine grain steels, normalized</a:t>
                      </a:r>
                      <a:endParaRPr lang="en-GB" sz="1600">
                        <a:effectLst/>
                        <a:latin typeface="Arial"/>
                      </a:endParaRPr>
                    </a:p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10028-7:2007 Flat products made of steels for pressure purposes - Part 7: Stainless steels</a:t>
                      </a:r>
                      <a:endParaRPr lang="en-GB" sz="1600">
                        <a:effectLst/>
                        <a:latin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2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Tubes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 dirty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 dirty="0">
                          <a:effectLst/>
                          <a:latin typeface="Trebuchet MS"/>
                        </a:rPr>
                        <a:t>EN 10216-5:2004 Seamless steel tubes for pressure purposes - Technical delivery conditions - Part 5: Stainless steel tubes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 dirty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 dirty="0">
                          <a:effectLst/>
                          <a:latin typeface="Trebuchet MS"/>
                        </a:rPr>
                        <a:t>EN 10217-7:2005 Welded steel tubes for pressure purposes - Technical delivery conditions - Part 7: Stainless steel tubes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42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Forged blanks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10222-1:1998 Steel forgings for pressure purposes - Part 1: General requirements for open die forgings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10222-5:1999 Steel forgings for pressure purposes - Part 5: Martensitic, austenitic and austenitic-ferritic stainless steels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6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Castings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10213:2007 Steel castings for pressure purposes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595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Pipe fittings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 dirty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 dirty="0">
                          <a:effectLst/>
                          <a:latin typeface="Trebuchet MS"/>
                        </a:rPr>
                        <a:t>EN 10253-4:2008 Butt-welding pipe fittings - Part 4: Wrought austenitic and austenitic-ferritic (duplex) stainless steels with specific inspection requirement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6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Bars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10272:2007 Stainless steel bars for pressure purposes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520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Aluminium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 dirty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 dirty="0">
                          <a:effectLst/>
                          <a:latin typeface="Trebuchet MS"/>
                        </a:rPr>
                        <a:t>EN 12392:2000 Aluminium and aluminium alloys – Wrought products – Special requirements for products intended for the production of pressure equipment (choose materials included in the list given in EN 13445-8 section 5.6)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01B4B8-42D0-442B-3BD5-E5D8BE115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3313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85689" y="83609"/>
            <a:ext cx="8204200" cy="490537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Tensile</a:t>
            </a:r>
            <a:r>
              <a:rPr lang="fr-FR" dirty="0"/>
              <a:t> test </a:t>
            </a:r>
            <a:r>
              <a:rPr lang="fr-FR" dirty="0" err="1"/>
              <a:t>material</a:t>
            </a:r>
            <a:r>
              <a:rPr lang="fr-FR" dirty="0"/>
              <a:t> </a:t>
            </a:r>
            <a:r>
              <a:rPr lang="fr-FR" dirty="0" err="1"/>
              <a:t>properties</a:t>
            </a:r>
            <a:endParaRPr lang="fr-FR" dirty="0"/>
          </a:p>
        </p:txBody>
      </p:sp>
      <p:grpSp>
        <p:nvGrpSpPr>
          <p:cNvPr id="61" name="Groupe 60"/>
          <p:cNvGrpSpPr/>
          <p:nvPr/>
        </p:nvGrpSpPr>
        <p:grpSpPr>
          <a:xfrm>
            <a:off x="7752875" y="318795"/>
            <a:ext cx="2888108" cy="2240200"/>
            <a:chOff x="6228875" y="318795"/>
            <a:chExt cx="2888108" cy="2240200"/>
          </a:xfrm>
        </p:grpSpPr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8357634" y="629117"/>
              <a:ext cx="295231" cy="1532452"/>
            </a:xfrm>
            <a:custGeom>
              <a:avLst/>
              <a:gdLst>
                <a:gd name="T0" fmla="*/ 0 w 240"/>
                <a:gd name="T1" fmla="*/ 0 h 1200"/>
                <a:gd name="T2" fmla="*/ 0 w 240"/>
                <a:gd name="T3" fmla="*/ 240 h 1200"/>
                <a:gd name="T4" fmla="*/ 56 w 240"/>
                <a:gd name="T5" fmla="*/ 312 h 1200"/>
                <a:gd name="T6" fmla="*/ 56 w 240"/>
                <a:gd name="T7" fmla="*/ 864 h 1200"/>
                <a:gd name="T8" fmla="*/ 24 w 240"/>
                <a:gd name="T9" fmla="*/ 912 h 1200"/>
                <a:gd name="T10" fmla="*/ 0 w 240"/>
                <a:gd name="T11" fmla="*/ 920 h 1200"/>
                <a:gd name="T12" fmla="*/ 0 w 240"/>
                <a:gd name="T13" fmla="*/ 1104 h 1200"/>
                <a:gd name="T14" fmla="*/ 0 w 240"/>
                <a:gd name="T15" fmla="*/ 1200 h 1200"/>
                <a:gd name="T16" fmla="*/ 240 w 240"/>
                <a:gd name="T17" fmla="*/ 1200 h 12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0"/>
                <a:gd name="T28" fmla="*/ 0 h 1200"/>
                <a:gd name="T29" fmla="*/ 240 w 240"/>
                <a:gd name="T30" fmla="*/ 1200 h 12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0" h="1200">
                  <a:moveTo>
                    <a:pt x="0" y="0"/>
                  </a:moveTo>
                  <a:lnTo>
                    <a:pt x="0" y="240"/>
                  </a:lnTo>
                  <a:cubicBezTo>
                    <a:pt x="43" y="254"/>
                    <a:pt x="37" y="275"/>
                    <a:pt x="56" y="312"/>
                  </a:cubicBezTo>
                  <a:lnTo>
                    <a:pt x="56" y="864"/>
                  </a:lnTo>
                  <a:cubicBezTo>
                    <a:pt x="45" y="880"/>
                    <a:pt x="42" y="905"/>
                    <a:pt x="24" y="912"/>
                  </a:cubicBezTo>
                  <a:cubicBezTo>
                    <a:pt x="16" y="914"/>
                    <a:pt x="0" y="920"/>
                    <a:pt x="0" y="920"/>
                  </a:cubicBezTo>
                  <a:lnTo>
                    <a:pt x="0" y="1104"/>
                  </a:lnTo>
                  <a:lnTo>
                    <a:pt x="0" y="1200"/>
                  </a:lnTo>
                  <a:lnTo>
                    <a:pt x="240" y="120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 flipH="1" flipV="1">
              <a:off x="8357634" y="588252"/>
              <a:ext cx="295231" cy="1532452"/>
            </a:xfrm>
            <a:custGeom>
              <a:avLst/>
              <a:gdLst>
                <a:gd name="T0" fmla="*/ 0 w 240"/>
                <a:gd name="T1" fmla="*/ 0 h 1200"/>
                <a:gd name="T2" fmla="*/ 0 w 240"/>
                <a:gd name="T3" fmla="*/ 240 h 1200"/>
                <a:gd name="T4" fmla="*/ 56 w 240"/>
                <a:gd name="T5" fmla="*/ 312 h 1200"/>
                <a:gd name="T6" fmla="*/ 56 w 240"/>
                <a:gd name="T7" fmla="*/ 864 h 1200"/>
                <a:gd name="T8" fmla="*/ 24 w 240"/>
                <a:gd name="T9" fmla="*/ 912 h 1200"/>
                <a:gd name="T10" fmla="*/ 0 w 240"/>
                <a:gd name="T11" fmla="*/ 920 h 1200"/>
                <a:gd name="T12" fmla="*/ 0 w 240"/>
                <a:gd name="T13" fmla="*/ 1104 h 1200"/>
                <a:gd name="T14" fmla="*/ 0 w 240"/>
                <a:gd name="T15" fmla="*/ 1200 h 1200"/>
                <a:gd name="T16" fmla="*/ 240 w 240"/>
                <a:gd name="T17" fmla="*/ 1200 h 12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0"/>
                <a:gd name="T28" fmla="*/ 0 h 1200"/>
                <a:gd name="T29" fmla="*/ 240 w 240"/>
                <a:gd name="T30" fmla="*/ 1200 h 12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0" h="1200">
                  <a:moveTo>
                    <a:pt x="0" y="0"/>
                  </a:moveTo>
                  <a:lnTo>
                    <a:pt x="0" y="240"/>
                  </a:lnTo>
                  <a:cubicBezTo>
                    <a:pt x="43" y="254"/>
                    <a:pt x="37" y="275"/>
                    <a:pt x="56" y="312"/>
                  </a:cubicBezTo>
                  <a:lnTo>
                    <a:pt x="56" y="864"/>
                  </a:lnTo>
                  <a:cubicBezTo>
                    <a:pt x="45" y="880"/>
                    <a:pt x="42" y="905"/>
                    <a:pt x="24" y="912"/>
                  </a:cubicBezTo>
                  <a:cubicBezTo>
                    <a:pt x="16" y="914"/>
                    <a:pt x="0" y="920"/>
                    <a:pt x="0" y="920"/>
                  </a:cubicBezTo>
                  <a:lnTo>
                    <a:pt x="0" y="1104"/>
                  </a:lnTo>
                  <a:lnTo>
                    <a:pt x="0" y="1200"/>
                  </a:lnTo>
                  <a:lnTo>
                    <a:pt x="240" y="120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 flipH="1" flipV="1">
              <a:off x="8357634" y="589529"/>
              <a:ext cx="0" cy="108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 flipV="1">
              <a:off x="8652865" y="2038973"/>
              <a:ext cx="0" cy="1225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" name="Oval 34"/>
            <p:cNvSpPr>
              <a:spLocks noChangeArrowheads="1"/>
            </p:cNvSpPr>
            <p:nvPr/>
          </p:nvSpPr>
          <p:spPr bwMode="auto">
            <a:xfrm>
              <a:off x="8446203" y="690415"/>
              <a:ext cx="118092" cy="1225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" name="Oval 35"/>
            <p:cNvSpPr>
              <a:spLocks noChangeArrowheads="1"/>
            </p:cNvSpPr>
            <p:nvPr/>
          </p:nvSpPr>
          <p:spPr bwMode="auto">
            <a:xfrm>
              <a:off x="8446203" y="1916377"/>
              <a:ext cx="118092" cy="1225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8426521" y="1180800"/>
              <a:ext cx="157457" cy="33713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" name="AutoShape 37"/>
            <p:cNvSpPr>
              <a:spLocks noChangeArrowheads="1"/>
            </p:cNvSpPr>
            <p:nvPr/>
          </p:nvSpPr>
          <p:spPr bwMode="auto">
            <a:xfrm>
              <a:off x="8446203" y="383925"/>
              <a:ext cx="118092" cy="367788"/>
            </a:xfrm>
            <a:prstGeom prst="upArrow">
              <a:avLst>
                <a:gd name="adj1" fmla="val 50000"/>
                <a:gd name="adj2" fmla="val 75000"/>
              </a:avLst>
            </a:prstGeom>
            <a:solidFill>
              <a:srgbClr val="7A0E0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AutoShape 38"/>
            <p:cNvSpPr>
              <a:spLocks noChangeArrowheads="1"/>
            </p:cNvSpPr>
            <p:nvPr/>
          </p:nvSpPr>
          <p:spPr bwMode="auto">
            <a:xfrm flipV="1">
              <a:off x="8446203" y="1977675"/>
              <a:ext cx="118092" cy="367788"/>
            </a:xfrm>
            <a:prstGeom prst="upArrow">
              <a:avLst>
                <a:gd name="adj1" fmla="val 50000"/>
                <a:gd name="adj2" fmla="val 75000"/>
              </a:avLst>
            </a:prstGeom>
            <a:solidFill>
              <a:srgbClr val="7A0E0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Text Box 39"/>
            <p:cNvSpPr txBox="1">
              <a:spLocks noChangeArrowheads="1"/>
            </p:cNvSpPr>
            <p:nvPr/>
          </p:nvSpPr>
          <p:spPr bwMode="auto">
            <a:xfrm>
              <a:off x="8663013" y="1124737"/>
              <a:ext cx="4539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dirty="0">
                  <a:sym typeface="Symbol"/>
                </a:rPr>
                <a:t></a:t>
              </a:r>
              <a:r>
                <a:rPr lang="fr-FR" dirty="0"/>
                <a:t>L</a:t>
              </a:r>
            </a:p>
          </p:txBody>
        </p:sp>
        <p:sp>
          <p:nvSpPr>
            <p:cNvPr id="22" name="Line 40"/>
            <p:cNvSpPr>
              <a:spLocks noChangeShapeType="1"/>
            </p:cNvSpPr>
            <p:nvPr/>
          </p:nvSpPr>
          <p:spPr bwMode="auto">
            <a:xfrm>
              <a:off x="8711911" y="1180800"/>
              <a:ext cx="0" cy="3064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Text Box 41"/>
            <p:cNvSpPr txBox="1">
              <a:spLocks noChangeArrowheads="1"/>
            </p:cNvSpPr>
            <p:nvPr/>
          </p:nvSpPr>
          <p:spPr bwMode="auto">
            <a:xfrm>
              <a:off x="7935700" y="318795"/>
              <a:ext cx="5180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/>
                <a:t>F/2</a:t>
              </a:r>
            </a:p>
          </p:txBody>
        </p:sp>
        <p:sp>
          <p:nvSpPr>
            <p:cNvPr id="11" name="Text Box 42"/>
            <p:cNvSpPr txBox="1">
              <a:spLocks noChangeArrowheads="1"/>
            </p:cNvSpPr>
            <p:nvPr/>
          </p:nvSpPr>
          <p:spPr bwMode="auto">
            <a:xfrm>
              <a:off x="7976294" y="2189663"/>
              <a:ext cx="5180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/>
                <a:t>F/2</a:t>
              </a:r>
            </a:p>
          </p:txBody>
        </p:sp>
        <p:sp>
          <p:nvSpPr>
            <p:cNvPr id="12" name="Rectangle 43" descr="blanc)"/>
            <p:cNvSpPr>
              <a:spLocks noChangeArrowheads="1"/>
            </p:cNvSpPr>
            <p:nvPr/>
          </p:nvSpPr>
          <p:spPr bwMode="auto">
            <a:xfrm>
              <a:off x="8427751" y="1303395"/>
              <a:ext cx="157457" cy="61298"/>
            </a:xfrm>
            <a:prstGeom prst="rect">
              <a:avLst/>
            </a:prstGeom>
            <a:pattFill prst="dk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Text Box 44"/>
            <p:cNvSpPr txBox="1">
              <a:spLocks noChangeArrowheads="1"/>
            </p:cNvSpPr>
            <p:nvPr/>
          </p:nvSpPr>
          <p:spPr bwMode="auto">
            <a:xfrm>
              <a:off x="6228875" y="855529"/>
              <a:ext cx="17956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fr-FR" dirty="0"/>
                <a:t>cross section s</a:t>
              </a:r>
              <a:r>
                <a:rPr lang="fr-FR" baseline="-25000" dirty="0"/>
                <a:t>0</a:t>
              </a:r>
              <a:endParaRPr lang="fr-FR" dirty="0"/>
            </a:p>
          </p:txBody>
        </p:sp>
        <p:sp>
          <p:nvSpPr>
            <p:cNvPr id="14" name="Line 45"/>
            <p:cNvSpPr>
              <a:spLocks noChangeShapeType="1"/>
            </p:cNvSpPr>
            <p:nvPr/>
          </p:nvSpPr>
          <p:spPr bwMode="auto">
            <a:xfrm>
              <a:off x="8031637" y="1093509"/>
              <a:ext cx="376431" cy="2711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7" name="Line 8"/>
          <p:cNvSpPr>
            <a:spLocks noChangeShapeType="1"/>
          </p:cNvSpPr>
          <p:nvPr/>
        </p:nvSpPr>
        <p:spPr bwMode="auto">
          <a:xfrm>
            <a:off x="4337440" y="1001010"/>
            <a:ext cx="0" cy="466651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Line 9"/>
          <p:cNvSpPr>
            <a:spLocks noChangeShapeType="1"/>
          </p:cNvSpPr>
          <p:nvPr/>
        </p:nvSpPr>
        <p:spPr bwMode="auto">
          <a:xfrm flipH="1">
            <a:off x="4337441" y="5667524"/>
            <a:ext cx="451885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 flipV="1">
            <a:off x="4337440" y="3083560"/>
            <a:ext cx="750180" cy="2583964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8721748" y="5677376"/>
            <a:ext cx="1626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>
                <a:latin typeface="Symbol" pitchFamily="18" charset="2"/>
                <a:sym typeface="Symbol" panose="05050102010706020507" pitchFamily="18" charset="2"/>
              </a:rPr>
              <a:t> = </a:t>
            </a:r>
            <a:r>
              <a:rPr lang="el-GR" b="1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Δ</a:t>
            </a:r>
            <a:r>
              <a:rPr lang="fr-FR" b="1" dirty="0"/>
              <a:t>L/L</a:t>
            </a:r>
            <a:r>
              <a:rPr lang="fr-FR" dirty="0"/>
              <a:t> (%)</a:t>
            </a: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4313087" y="716434"/>
            <a:ext cx="1990304" cy="65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/>
              <a:t>Stress</a:t>
            </a:r>
            <a:r>
              <a:rPr lang="fr-FR" dirty="0"/>
              <a:t> </a:t>
            </a:r>
          </a:p>
          <a:p>
            <a:r>
              <a:rPr lang="fr-FR" b="1" dirty="0">
                <a:latin typeface="Symbol" pitchFamily="18" charset="2"/>
              </a:rPr>
              <a:t>s</a:t>
            </a:r>
            <a:r>
              <a:rPr lang="fr-FR" b="1" dirty="0"/>
              <a:t>=F/s</a:t>
            </a:r>
            <a:r>
              <a:rPr lang="fr-FR" b="1" baseline="-25000" dirty="0"/>
              <a:t>0</a:t>
            </a:r>
            <a:r>
              <a:rPr lang="fr-FR" dirty="0"/>
              <a:t> (N/m²</a:t>
            </a:r>
            <a:r>
              <a:rPr lang="fr-FR" dirty="0">
                <a:sym typeface="Symbol"/>
              </a:rPr>
              <a:t>Pa</a:t>
            </a:r>
            <a:r>
              <a:rPr lang="fr-FR" dirty="0"/>
              <a:t>)</a:t>
            </a: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8893161" y="5199663"/>
            <a:ext cx="865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 err="1"/>
              <a:t>Strain</a:t>
            </a:r>
            <a:endParaRPr lang="fr-FR" sz="2400" b="1" dirty="0"/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1952798" y="2627709"/>
            <a:ext cx="2421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i="1" dirty="0" err="1">
                <a:solidFill>
                  <a:srgbClr val="7030A0"/>
                </a:solidFill>
              </a:rPr>
              <a:t>Yield</a:t>
            </a:r>
            <a:r>
              <a:rPr lang="fr-FR" i="1" dirty="0">
                <a:solidFill>
                  <a:srgbClr val="7030A0"/>
                </a:solidFill>
              </a:rPr>
              <a:t> </a:t>
            </a:r>
            <a:r>
              <a:rPr lang="fr-FR" i="1" dirty="0" err="1">
                <a:solidFill>
                  <a:srgbClr val="7030A0"/>
                </a:solidFill>
              </a:rPr>
              <a:t>tensile</a:t>
            </a:r>
            <a:r>
              <a:rPr lang="fr-FR" i="1" dirty="0">
                <a:solidFill>
                  <a:srgbClr val="7030A0"/>
                </a:solidFill>
              </a:rPr>
              <a:t> </a:t>
            </a:r>
            <a:r>
              <a:rPr lang="fr-FR" i="1" dirty="0" err="1">
                <a:solidFill>
                  <a:srgbClr val="7030A0"/>
                </a:solidFill>
              </a:rPr>
              <a:t>strength</a:t>
            </a:r>
            <a:endParaRPr lang="fr-FR" i="1" dirty="0">
              <a:solidFill>
                <a:srgbClr val="7030A0"/>
              </a:solidFill>
            </a:endParaRPr>
          </a:p>
          <a:p>
            <a:r>
              <a:rPr lang="fr-FR" b="1" dirty="0">
                <a:solidFill>
                  <a:srgbClr val="8A0888"/>
                </a:solidFill>
              </a:rPr>
              <a:t>	YS</a:t>
            </a:r>
            <a:endParaRPr lang="fr-FR" baseline="-25000" dirty="0">
              <a:solidFill>
                <a:srgbClr val="8A0888"/>
              </a:solidFill>
            </a:endParaRPr>
          </a:p>
        </p:txBody>
      </p:sp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3494203" y="1328771"/>
            <a:ext cx="8107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fr-FR" sz="2400" baseline="-25000" dirty="0">
              <a:solidFill>
                <a:srgbClr val="FF0000"/>
              </a:solidFill>
            </a:endParaRPr>
          </a:p>
        </p:txBody>
      </p:sp>
      <p:grpSp>
        <p:nvGrpSpPr>
          <p:cNvPr id="68" name="Groupe 67"/>
          <p:cNvGrpSpPr/>
          <p:nvPr/>
        </p:nvGrpSpPr>
        <p:grpSpPr>
          <a:xfrm>
            <a:off x="2000747" y="1372941"/>
            <a:ext cx="5399953" cy="830997"/>
            <a:chOff x="476746" y="1372940"/>
            <a:chExt cx="5399953" cy="830997"/>
          </a:xfrm>
        </p:grpSpPr>
        <p:sp>
          <p:nvSpPr>
            <p:cNvPr id="35" name="Line 20"/>
            <p:cNvSpPr>
              <a:spLocks noChangeShapeType="1"/>
            </p:cNvSpPr>
            <p:nvPr/>
          </p:nvSpPr>
          <p:spPr bwMode="auto">
            <a:xfrm>
              <a:off x="2818614" y="1565195"/>
              <a:ext cx="305808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Text Box 23"/>
            <p:cNvSpPr txBox="1">
              <a:spLocks noChangeArrowheads="1"/>
            </p:cNvSpPr>
            <p:nvPr/>
          </p:nvSpPr>
          <p:spPr bwMode="auto">
            <a:xfrm>
              <a:off x="476746" y="1372940"/>
              <a:ext cx="239768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sz="1600" i="1" dirty="0" err="1">
                  <a:solidFill>
                    <a:srgbClr val="FF0000"/>
                  </a:solidFill>
                </a:rPr>
                <a:t>Ultimate</a:t>
              </a:r>
              <a:r>
                <a:rPr lang="fr-FR" sz="1600" i="1" dirty="0">
                  <a:solidFill>
                    <a:srgbClr val="FF0000"/>
                  </a:solidFill>
                </a:rPr>
                <a:t> </a:t>
              </a:r>
              <a:r>
                <a:rPr lang="fr-FR" sz="1600" i="1" dirty="0" err="1">
                  <a:solidFill>
                    <a:srgbClr val="FF0000"/>
                  </a:solidFill>
                </a:rPr>
                <a:t>tensile</a:t>
              </a:r>
              <a:r>
                <a:rPr lang="fr-FR" sz="1600" i="1" dirty="0">
                  <a:solidFill>
                    <a:srgbClr val="FF0000"/>
                  </a:solidFill>
                </a:rPr>
                <a:t> </a:t>
              </a:r>
              <a:r>
                <a:rPr lang="fr-FR" sz="1600" i="1" dirty="0" err="1">
                  <a:solidFill>
                    <a:srgbClr val="FF0000"/>
                  </a:solidFill>
                </a:rPr>
                <a:t>strength</a:t>
              </a:r>
              <a:endParaRPr lang="fr-FR" sz="1600" i="1" dirty="0">
                <a:solidFill>
                  <a:srgbClr val="FF0000"/>
                </a:solidFill>
              </a:endParaRPr>
            </a:p>
            <a:p>
              <a:r>
                <a:rPr lang="fr-FR" sz="1600" b="1" dirty="0">
                  <a:solidFill>
                    <a:srgbClr val="FF0000"/>
                  </a:solidFill>
                </a:rPr>
                <a:t>	UTS</a:t>
              </a:r>
              <a:endParaRPr lang="fr-FR" sz="1600" baseline="-25000" dirty="0">
                <a:solidFill>
                  <a:srgbClr val="FF0000"/>
                </a:solidFill>
              </a:endParaRPr>
            </a:p>
            <a:p>
              <a:endParaRPr lang="fr-FR" sz="1600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8" name="Forme libre 47"/>
          <p:cNvSpPr/>
          <p:nvPr/>
        </p:nvSpPr>
        <p:spPr bwMode="auto">
          <a:xfrm rot="20892769">
            <a:off x="5104627" y="1596857"/>
            <a:ext cx="3609046" cy="1276317"/>
          </a:xfrm>
          <a:custGeom>
            <a:avLst/>
            <a:gdLst>
              <a:gd name="connsiteX0" fmla="*/ 0 w 3742441"/>
              <a:gd name="connsiteY0" fmla="*/ 1399881 h 1399881"/>
              <a:gd name="connsiteX1" fmla="*/ 904973 w 3742441"/>
              <a:gd name="connsiteY1" fmla="*/ 410066 h 1399881"/>
              <a:gd name="connsiteX2" fmla="*/ 1979629 w 3742441"/>
              <a:gd name="connsiteY2" fmla="*/ 32994 h 1399881"/>
              <a:gd name="connsiteX3" fmla="*/ 2931736 w 3742441"/>
              <a:gd name="connsiteY3" fmla="*/ 212104 h 1399881"/>
              <a:gd name="connsiteX4" fmla="*/ 3742441 w 3742441"/>
              <a:gd name="connsiteY4" fmla="*/ 645737 h 1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2441" h="1399881">
                <a:moveTo>
                  <a:pt x="0" y="1399881"/>
                </a:moveTo>
                <a:cubicBezTo>
                  <a:pt x="287517" y="1018880"/>
                  <a:pt x="575035" y="637880"/>
                  <a:pt x="904973" y="410066"/>
                </a:cubicBezTo>
                <a:cubicBezTo>
                  <a:pt x="1234911" y="182252"/>
                  <a:pt x="1641835" y="65988"/>
                  <a:pt x="1979629" y="32994"/>
                </a:cubicBezTo>
                <a:cubicBezTo>
                  <a:pt x="2317423" y="0"/>
                  <a:pt x="2637934" y="109980"/>
                  <a:pt x="2931736" y="212104"/>
                </a:cubicBezTo>
                <a:cubicBezTo>
                  <a:pt x="3225538" y="314228"/>
                  <a:pt x="3483989" y="479982"/>
                  <a:pt x="3742441" y="645737"/>
                </a:cubicBezTo>
              </a:path>
            </a:pathLst>
          </a:custGeom>
          <a:noFill/>
          <a:ln w="381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latin typeface="Arial" charset="0"/>
            </a:endParaRPr>
          </a:p>
        </p:txBody>
      </p:sp>
      <p:grpSp>
        <p:nvGrpSpPr>
          <p:cNvPr id="70" name="Groupe 69"/>
          <p:cNvGrpSpPr/>
          <p:nvPr/>
        </p:nvGrpSpPr>
        <p:grpSpPr>
          <a:xfrm>
            <a:off x="3819428" y="1555420"/>
            <a:ext cx="4836619" cy="4544830"/>
            <a:chOff x="2295427" y="1555419"/>
            <a:chExt cx="4836619" cy="4544830"/>
          </a:xfrm>
        </p:grpSpPr>
        <p:grpSp>
          <p:nvGrpSpPr>
            <p:cNvPr id="69" name="Groupe 68"/>
            <p:cNvGrpSpPr/>
            <p:nvPr/>
          </p:nvGrpSpPr>
          <p:grpSpPr>
            <a:xfrm>
              <a:off x="6193409" y="1826557"/>
              <a:ext cx="927111" cy="457866"/>
              <a:chOff x="6193409" y="1826557"/>
              <a:chExt cx="927111" cy="457866"/>
            </a:xfrm>
          </p:grpSpPr>
          <p:cxnSp>
            <p:nvCxnSpPr>
              <p:cNvPr id="39" name="Connecteur droit avec flèche 38"/>
              <p:cNvCxnSpPr/>
              <p:nvPr/>
            </p:nvCxnSpPr>
            <p:spPr bwMode="auto">
              <a:xfrm flipV="1">
                <a:off x="6610795" y="1826557"/>
                <a:ext cx="509725" cy="168943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0" name="Rectangle 39"/>
              <p:cNvSpPr/>
              <p:nvPr/>
            </p:nvSpPr>
            <p:spPr>
              <a:xfrm>
                <a:off x="6193409" y="1976646"/>
                <a:ext cx="872479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400" dirty="0"/>
                  <a:t>Fracture</a:t>
                </a:r>
              </a:p>
            </p:txBody>
          </p:sp>
        </p:grpSp>
        <p:grpSp>
          <p:nvGrpSpPr>
            <p:cNvPr id="65" name="Groupe 64"/>
            <p:cNvGrpSpPr/>
            <p:nvPr/>
          </p:nvGrpSpPr>
          <p:grpSpPr>
            <a:xfrm>
              <a:off x="2295427" y="1555419"/>
              <a:ext cx="4836619" cy="4544830"/>
              <a:chOff x="2295427" y="1555419"/>
              <a:chExt cx="4836619" cy="4544830"/>
            </a:xfrm>
          </p:grpSpPr>
          <p:sp>
            <p:nvSpPr>
              <p:cNvPr id="36" name="Line 21"/>
              <p:cNvSpPr>
                <a:spLocks noChangeShapeType="1"/>
              </p:cNvSpPr>
              <p:nvPr/>
            </p:nvSpPr>
            <p:spPr bwMode="auto">
              <a:xfrm flipV="1">
                <a:off x="5876699" y="1555419"/>
                <a:ext cx="0" cy="409123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7" name="Line 22"/>
              <p:cNvSpPr>
                <a:spLocks noChangeShapeType="1"/>
              </p:cNvSpPr>
              <p:nvPr/>
            </p:nvSpPr>
            <p:spPr bwMode="auto">
              <a:xfrm flipV="1">
                <a:off x="3517836" y="3258066"/>
                <a:ext cx="0" cy="2403594"/>
              </a:xfrm>
              <a:prstGeom prst="line">
                <a:avLst/>
              </a:prstGeom>
              <a:noFill/>
              <a:ln w="19050">
                <a:solidFill>
                  <a:srgbClr val="8A0888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7" name="Line 21"/>
              <p:cNvSpPr>
                <a:spLocks noChangeShapeType="1"/>
              </p:cNvSpPr>
              <p:nvPr/>
            </p:nvSpPr>
            <p:spPr bwMode="auto">
              <a:xfrm flipV="1">
                <a:off x="7132046" y="1772234"/>
                <a:ext cx="0" cy="39411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64" name="Groupe 63"/>
              <p:cNvGrpSpPr/>
              <p:nvPr/>
            </p:nvGrpSpPr>
            <p:grpSpPr>
              <a:xfrm>
                <a:off x="5891753" y="4466599"/>
                <a:ext cx="1234911" cy="567310"/>
                <a:chOff x="5891753" y="4466599"/>
                <a:chExt cx="1234911" cy="567310"/>
              </a:xfrm>
            </p:grpSpPr>
            <p:sp>
              <p:nvSpPr>
                <p:cNvPr id="46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6050983" y="4466599"/>
                  <a:ext cx="880369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400" b="1" dirty="0" err="1">
                      <a:solidFill>
                        <a:srgbClr val="BF410B"/>
                      </a:solidFill>
                    </a:rPr>
                    <a:t>Necking</a:t>
                  </a:r>
                  <a:endParaRPr lang="fr-FR" sz="1400" b="1" dirty="0">
                    <a:solidFill>
                      <a:srgbClr val="BF410B"/>
                    </a:solidFill>
                  </a:endParaRPr>
                </a:p>
              </p:txBody>
            </p:sp>
            <p:cxnSp>
              <p:nvCxnSpPr>
                <p:cNvPr id="49" name="Connecteur droit avec flèche 48"/>
                <p:cNvCxnSpPr/>
                <p:nvPr/>
              </p:nvCxnSpPr>
              <p:spPr bwMode="auto">
                <a:xfrm>
                  <a:off x="5891753" y="5033909"/>
                  <a:ext cx="1234911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</p:grpSp>
          <p:grpSp>
            <p:nvGrpSpPr>
              <p:cNvPr id="63" name="Groupe 62"/>
              <p:cNvGrpSpPr/>
              <p:nvPr/>
            </p:nvGrpSpPr>
            <p:grpSpPr>
              <a:xfrm>
                <a:off x="3602610" y="4465028"/>
                <a:ext cx="2213728" cy="570453"/>
                <a:chOff x="3602610" y="4465028"/>
                <a:chExt cx="2213728" cy="570453"/>
              </a:xfrm>
            </p:grpSpPr>
            <p:sp>
              <p:nvSpPr>
                <p:cNvPr id="45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813521" y="4465028"/>
                  <a:ext cx="1845377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400" b="1" dirty="0">
                      <a:solidFill>
                        <a:srgbClr val="BF410B"/>
                      </a:solidFill>
                    </a:rPr>
                    <a:t>Plastic </a:t>
                  </a:r>
                  <a:r>
                    <a:rPr lang="fr-FR" sz="1400" b="1" dirty="0" err="1">
                      <a:solidFill>
                        <a:srgbClr val="BF410B"/>
                      </a:solidFill>
                    </a:rPr>
                    <a:t>deformation</a:t>
                  </a:r>
                  <a:endParaRPr lang="fr-FR" sz="1400" b="1" dirty="0">
                    <a:solidFill>
                      <a:srgbClr val="BF410B"/>
                    </a:solidFill>
                  </a:endParaRPr>
                </a:p>
              </p:txBody>
            </p:sp>
            <p:cxnSp>
              <p:nvCxnSpPr>
                <p:cNvPr id="50" name="Connecteur droit avec flèche 49"/>
                <p:cNvCxnSpPr/>
                <p:nvPr/>
              </p:nvCxnSpPr>
              <p:spPr bwMode="auto">
                <a:xfrm>
                  <a:off x="3602610" y="5035481"/>
                  <a:ext cx="2213728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</p:grpSp>
          <p:grpSp>
            <p:nvGrpSpPr>
              <p:cNvPr id="62" name="Groupe 61"/>
              <p:cNvGrpSpPr/>
              <p:nvPr/>
            </p:nvGrpSpPr>
            <p:grpSpPr>
              <a:xfrm>
                <a:off x="2295427" y="5792472"/>
                <a:ext cx="2050330" cy="307777"/>
                <a:chOff x="2295427" y="5792472"/>
                <a:chExt cx="2050330" cy="307777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2295427" y="5792472"/>
                  <a:ext cx="2050330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sz="1400" b="1" dirty="0" err="1">
                      <a:solidFill>
                        <a:srgbClr val="7030A0"/>
                      </a:solidFill>
                    </a:rPr>
                    <a:t>Elastic</a:t>
                  </a:r>
                  <a:r>
                    <a:rPr lang="fr-FR" sz="1400" b="1" dirty="0">
                      <a:solidFill>
                        <a:srgbClr val="7030A0"/>
                      </a:solidFill>
                    </a:rPr>
                    <a:t> </a:t>
                  </a:r>
                  <a:r>
                    <a:rPr lang="fr-FR" sz="1400" b="1" dirty="0" err="1">
                      <a:solidFill>
                        <a:srgbClr val="7030A0"/>
                      </a:solidFill>
                    </a:rPr>
                    <a:t>deformation</a:t>
                  </a:r>
                  <a:endParaRPr lang="fr-FR" sz="1400" b="1" dirty="0">
                    <a:solidFill>
                      <a:srgbClr val="7030A0"/>
                    </a:solidFill>
                  </a:endParaRPr>
                </a:p>
              </p:txBody>
            </p:sp>
            <p:cxnSp>
              <p:nvCxnSpPr>
                <p:cNvPr id="51" name="Connecteur droit avec flèche 50"/>
                <p:cNvCxnSpPr/>
                <p:nvPr/>
              </p:nvCxnSpPr>
              <p:spPr bwMode="auto">
                <a:xfrm>
                  <a:off x="2765196" y="5800624"/>
                  <a:ext cx="864124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</p:grpSp>
        </p:grpSp>
      </p:grp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276336" y="3565571"/>
            <a:ext cx="31194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fr-FR" sz="1400" dirty="0" err="1"/>
              <a:t>Slope</a:t>
            </a:r>
            <a:r>
              <a:rPr lang="fr-FR" sz="1400" dirty="0"/>
              <a:t>: </a:t>
            </a:r>
            <a:r>
              <a:rPr lang="fr-FR" sz="1400" b="1" dirty="0"/>
              <a:t>Young </a:t>
            </a:r>
            <a:r>
              <a:rPr lang="fr-FR" sz="1400" b="1" dirty="0" err="1"/>
              <a:t>modulus</a:t>
            </a:r>
            <a:r>
              <a:rPr lang="fr-FR" sz="1400" b="1" dirty="0"/>
              <a:t> </a:t>
            </a:r>
            <a:r>
              <a:rPr lang="fr-FR" sz="1400" dirty="0"/>
              <a:t>E</a:t>
            </a:r>
          </a:p>
        </p:txBody>
      </p:sp>
      <p:sp>
        <p:nvSpPr>
          <p:cNvPr id="52" name="Légende sans bordure 2 51"/>
          <p:cNvSpPr/>
          <p:nvPr/>
        </p:nvSpPr>
        <p:spPr bwMode="auto">
          <a:xfrm flipH="1">
            <a:off x="2153700" y="3700167"/>
            <a:ext cx="1307439" cy="612648"/>
          </a:xfrm>
          <a:prstGeom prst="callout2">
            <a:avLst>
              <a:gd name="adj1" fmla="val 18751"/>
              <a:gd name="adj2" fmla="val 18471"/>
              <a:gd name="adj3" fmla="val 18750"/>
              <a:gd name="adj4" fmla="val -16667"/>
              <a:gd name="adj5" fmla="val 97113"/>
              <a:gd name="adj6" fmla="val -94090"/>
            </a:avLst>
          </a:prstGeom>
          <a:noFill/>
          <a:ln w="12700" cap="flat" cmpd="sng" algn="ctr">
            <a:solidFill>
              <a:srgbClr val="A50021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latin typeface="Arial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200186" y="2849886"/>
            <a:ext cx="24276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400" dirty="0">
                <a:sym typeface="Wingdings" panose="05000000000000000000" pitchFamily="2" charset="2"/>
              </a:rPr>
              <a:t></a:t>
            </a:r>
            <a:r>
              <a:rPr lang="fr-FR" sz="1400" dirty="0"/>
              <a:t> </a:t>
            </a:r>
            <a:r>
              <a:rPr lang="fr-FR" sz="1400" dirty="0" err="1"/>
              <a:t>stiffness</a:t>
            </a:r>
            <a:r>
              <a:rPr lang="fr-FR" sz="1400" dirty="0"/>
              <a:t> </a:t>
            </a:r>
            <a:r>
              <a:rPr lang="fr-FR" sz="1400" i="1" dirty="0"/>
              <a:t>k=EA/L</a:t>
            </a:r>
          </a:p>
        </p:txBody>
      </p:sp>
      <p:grpSp>
        <p:nvGrpSpPr>
          <p:cNvPr id="67" name="Groupe 66"/>
          <p:cNvGrpSpPr/>
          <p:nvPr/>
        </p:nvGrpSpPr>
        <p:grpSpPr>
          <a:xfrm>
            <a:off x="3689456" y="2906020"/>
            <a:ext cx="3289351" cy="2763261"/>
            <a:chOff x="2165455" y="2906019"/>
            <a:chExt cx="3289351" cy="2763261"/>
          </a:xfrm>
        </p:grpSpPr>
        <p:grpSp>
          <p:nvGrpSpPr>
            <p:cNvPr id="41" name="Groupe 40"/>
            <p:cNvGrpSpPr/>
            <p:nvPr/>
          </p:nvGrpSpPr>
          <p:grpSpPr>
            <a:xfrm>
              <a:off x="2988834" y="3215640"/>
              <a:ext cx="762001" cy="2453640"/>
              <a:chOff x="3953531" y="1791093"/>
              <a:chExt cx="924189" cy="3869371"/>
            </a:xfrm>
          </p:grpSpPr>
          <p:cxnSp>
            <p:nvCxnSpPr>
              <p:cNvPr id="42" name="Connecteur droit 41"/>
              <p:cNvCxnSpPr/>
              <p:nvPr/>
            </p:nvCxnSpPr>
            <p:spPr bwMode="auto">
              <a:xfrm flipH="1">
                <a:off x="3953531" y="1791093"/>
                <a:ext cx="924189" cy="3869371"/>
              </a:xfrm>
              <a:prstGeom prst="line">
                <a:avLst/>
              </a:prstGeom>
              <a:noFill/>
              <a:ln w="9525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3" name="Forme libre 42"/>
              <p:cNvSpPr>
                <a:spLocks noChangeAspect="1"/>
              </p:cNvSpPr>
              <p:nvPr/>
            </p:nvSpPr>
            <p:spPr bwMode="auto">
              <a:xfrm rot="3600000">
                <a:off x="4242563" y="4158583"/>
                <a:ext cx="116663" cy="127455"/>
              </a:xfrm>
              <a:custGeom>
                <a:avLst/>
                <a:gdLst>
                  <a:gd name="connsiteX0" fmla="*/ 0 w 342900"/>
                  <a:gd name="connsiteY0" fmla="*/ 289560 h 289560"/>
                  <a:gd name="connsiteX1" fmla="*/ 342900 w 342900"/>
                  <a:gd name="connsiteY1" fmla="*/ 289560 h 289560"/>
                  <a:gd name="connsiteX2" fmla="*/ 342900 w 342900"/>
                  <a:gd name="connsiteY2" fmla="*/ 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289560">
                    <a:moveTo>
                      <a:pt x="0" y="289560"/>
                    </a:moveTo>
                    <a:lnTo>
                      <a:pt x="342900" y="289560"/>
                    </a:lnTo>
                    <a:lnTo>
                      <a:pt x="342900" y="0"/>
                    </a:lnTo>
                  </a:path>
                </a:pathLst>
              </a:custGeom>
              <a:noFill/>
              <a:ln w="9525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dirty="0">
                  <a:latin typeface="Arial" charset="0"/>
                </a:endParaRPr>
              </a:p>
            </p:txBody>
          </p:sp>
        </p:grpSp>
        <p:sp>
          <p:nvSpPr>
            <p:cNvPr id="54" name="Text Box 12"/>
            <p:cNvSpPr txBox="1">
              <a:spLocks noChangeArrowheads="1"/>
            </p:cNvSpPr>
            <p:nvPr/>
          </p:nvSpPr>
          <p:spPr bwMode="auto">
            <a:xfrm>
              <a:off x="2165455" y="2906019"/>
              <a:ext cx="6587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l-GR" sz="1200" b="1" dirty="0">
                  <a:solidFill>
                    <a:srgbClr val="006600"/>
                  </a:solidFill>
                </a:rPr>
                <a:t>σ</a:t>
              </a:r>
              <a:r>
                <a:rPr lang="fr-FR" sz="1200" baseline="-25000" dirty="0">
                  <a:solidFill>
                    <a:srgbClr val="006600"/>
                  </a:solidFill>
                </a:rPr>
                <a:t>0.2</a:t>
              </a:r>
            </a:p>
          </p:txBody>
        </p:sp>
        <p:sp>
          <p:nvSpPr>
            <p:cNvPr id="55" name="Line 18"/>
            <p:cNvSpPr>
              <a:spLocks noChangeShapeType="1"/>
            </p:cNvSpPr>
            <p:nvPr/>
          </p:nvSpPr>
          <p:spPr bwMode="auto">
            <a:xfrm>
              <a:off x="2841474" y="3059070"/>
              <a:ext cx="948874" cy="0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6" name="Légende sans bordure 2 55"/>
            <p:cNvSpPr/>
            <p:nvPr/>
          </p:nvSpPr>
          <p:spPr bwMode="auto">
            <a:xfrm>
              <a:off x="4540406" y="2986176"/>
              <a:ext cx="914400" cy="612648"/>
            </a:xfrm>
            <a:prstGeom prst="callout2">
              <a:avLst>
                <a:gd name="adj1" fmla="val 46448"/>
                <a:gd name="adj2" fmla="val -86"/>
                <a:gd name="adj3" fmla="val 47985"/>
                <a:gd name="adj4" fmla="val -16667"/>
                <a:gd name="adj5" fmla="val 97113"/>
                <a:gd name="adj6" fmla="val -94090"/>
              </a:avLst>
            </a:prstGeom>
            <a:noFill/>
            <a:ln w="127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>
                  <a:solidFill>
                    <a:srgbClr val="006600"/>
                  </a:solidFill>
                  <a:latin typeface="Arial" charset="0"/>
                </a:rPr>
                <a:t>0.2% offset line</a:t>
              </a:r>
            </a:p>
          </p:txBody>
        </p:sp>
      </p:grpSp>
      <p:cxnSp>
        <p:nvCxnSpPr>
          <p:cNvPr id="57" name="Connecteur droit 56"/>
          <p:cNvCxnSpPr>
            <a:stCxn id="48" idx="4"/>
          </p:cNvCxnSpPr>
          <p:nvPr/>
        </p:nvCxnSpPr>
        <p:spPr bwMode="auto">
          <a:xfrm flipH="1">
            <a:off x="8663374" y="1818015"/>
            <a:ext cx="2152" cy="491553"/>
          </a:xfrm>
          <a:prstGeom prst="line">
            <a:avLst/>
          </a:prstGeom>
          <a:noFill/>
          <a:ln w="381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Connecteur droit 57"/>
          <p:cNvCxnSpPr>
            <a:stCxn id="29" idx="1"/>
            <a:endCxn id="59" idx="1"/>
          </p:cNvCxnSpPr>
          <p:nvPr/>
        </p:nvCxnSpPr>
        <p:spPr bwMode="auto">
          <a:xfrm>
            <a:off x="5087620" y="3083561"/>
            <a:ext cx="86360" cy="144649"/>
          </a:xfrm>
          <a:prstGeom prst="line">
            <a:avLst/>
          </a:prstGeom>
          <a:noFill/>
          <a:ln w="3810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Line 18"/>
          <p:cNvSpPr>
            <a:spLocks noChangeShapeType="1"/>
          </p:cNvSpPr>
          <p:nvPr/>
        </p:nvSpPr>
        <p:spPr bwMode="auto">
          <a:xfrm>
            <a:off x="4337440" y="3228209"/>
            <a:ext cx="836540" cy="0"/>
          </a:xfrm>
          <a:prstGeom prst="line">
            <a:avLst/>
          </a:prstGeom>
          <a:noFill/>
          <a:ln w="19050">
            <a:solidFill>
              <a:srgbClr val="8A0888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60" name="Connecteur droit 59"/>
          <p:cNvCxnSpPr>
            <a:stCxn id="59" idx="1"/>
            <a:endCxn id="48" idx="0"/>
          </p:cNvCxnSpPr>
          <p:nvPr/>
        </p:nvCxnSpPr>
        <p:spPr bwMode="auto">
          <a:xfrm>
            <a:off x="5173980" y="3228209"/>
            <a:ext cx="99060" cy="130"/>
          </a:xfrm>
          <a:prstGeom prst="line">
            <a:avLst/>
          </a:prstGeom>
          <a:noFill/>
          <a:ln w="3810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8ECDDB6-4B6B-0896-4823-B2EAB0CB4116}"/>
                  </a:ext>
                </a:extLst>
              </p:cNvPr>
              <p:cNvSpPr txBox="1"/>
              <p:nvPr/>
            </p:nvSpPr>
            <p:spPr>
              <a:xfrm>
                <a:off x="2772679" y="4906697"/>
                <a:ext cx="10606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 ∙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ε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8ECDDB6-4B6B-0896-4823-B2EAB0CB4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679" y="4906697"/>
                <a:ext cx="1060611" cy="276999"/>
              </a:xfrm>
              <a:prstGeom prst="rect">
                <a:avLst/>
              </a:prstGeom>
              <a:blipFill>
                <a:blip r:embed="rId2"/>
                <a:stretch>
                  <a:fillRect l="-575" r="-575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981200" y="58739"/>
            <a:ext cx="8204200" cy="490537"/>
          </a:xfrm>
        </p:spPr>
        <p:txBody>
          <a:bodyPr>
            <a:normAutofit fontScale="90000"/>
          </a:bodyPr>
          <a:lstStyle/>
          <a:p>
            <a:r>
              <a:rPr lang="fr-FR" dirty="0"/>
              <a:t>Ductile vs. </a:t>
            </a:r>
            <a:r>
              <a:rPr lang="fr-FR" dirty="0" err="1"/>
              <a:t>brittle</a:t>
            </a:r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525786" y="1053258"/>
            <a:ext cx="4840664" cy="765404"/>
          </a:xfrm>
          <a:prstGeom prst="rect">
            <a:avLst/>
          </a:prstGeom>
        </p:spPr>
        <p:txBody>
          <a:bodyPr numCol="1"/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defRPr/>
            </a:pPr>
            <a:r>
              <a:rPr lang="en-GB" sz="2000" kern="0" dirty="0"/>
              <a:t>Ductile behaviour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30000"/>
              <a:defRPr/>
            </a:pPr>
            <a:r>
              <a:rPr lang="en-GB" sz="1400" kern="0" dirty="0"/>
              <a:t>	(think about lead, gold...)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447842" y="1796845"/>
            <a:ext cx="0" cy="324762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H="1">
            <a:off x="2447843" y="5044472"/>
            <a:ext cx="304469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V="1">
            <a:off x="2447843" y="3346848"/>
            <a:ext cx="546485" cy="1697624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431435" y="1762812"/>
            <a:ext cx="13410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/>
              <a:t>Stress</a:t>
            </a:r>
            <a:endParaRPr lang="fr-FR" dirty="0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517383" y="4718867"/>
            <a:ext cx="12196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 err="1"/>
              <a:t>Strain</a:t>
            </a:r>
            <a:endParaRPr lang="fr-FR" sz="2400" b="1" dirty="0"/>
          </a:p>
        </p:txBody>
      </p:sp>
      <p:sp>
        <p:nvSpPr>
          <p:cNvPr id="17" name="Forme libre 16"/>
          <p:cNvSpPr/>
          <p:nvPr/>
        </p:nvSpPr>
        <p:spPr bwMode="auto">
          <a:xfrm>
            <a:off x="2994584" y="2713348"/>
            <a:ext cx="2941163" cy="642594"/>
          </a:xfrm>
          <a:custGeom>
            <a:avLst/>
            <a:gdLst>
              <a:gd name="connsiteX0" fmla="*/ 0 w 2941163"/>
              <a:gd name="connsiteY0" fmla="*/ 642594 h 642594"/>
              <a:gd name="connsiteX1" fmla="*/ 358218 w 2941163"/>
              <a:gd name="connsiteY1" fmla="*/ 293802 h 642594"/>
              <a:gd name="connsiteX2" fmla="*/ 1008668 w 2941163"/>
              <a:gd name="connsiteY2" fmla="*/ 48705 h 642594"/>
              <a:gd name="connsiteX3" fmla="*/ 1875934 w 2941163"/>
              <a:gd name="connsiteY3" fmla="*/ 29851 h 642594"/>
              <a:gd name="connsiteX4" fmla="*/ 2498103 w 2941163"/>
              <a:gd name="connsiteY4" fmla="*/ 227814 h 642594"/>
              <a:gd name="connsiteX5" fmla="*/ 2941163 w 2941163"/>
              <a:gd name="connsiteY5" fmla="*/ 501192 h 64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1163" h="642594">
                <a:moveTo>
                  <a:pt x="0" y="642594"/>
                </a:moveTo>
                <a:cubicBezTo>
                  <a:pt x="95053" y="517689"/>
                  <a:pt x="190107" y="392784"/>
                  <a:pt x="358218" y="293802"/>
                </a:cubicBezTo>
                <a:cubicBezTo>
                  <a:pt x="526329" y="194820"/>
                  <a:pt x="755715" y="92697"/>
                  <a:pt x="1008668" y="48705"/>
                </a:cubicBezTo>
                <a:cubicBezTo>
                  <a:pt x="1261621" y="4713"/>
                  <a:pt x="1627695" y="0"/>
                  <a:pt x="1875934" y="29851"/>
                </a:cubicBezTo>
                <a:cubicBezTo>
                  <a:pt x="2124173" y="59702"/>
                  <a:pt x="2320565" y="149257"/>
                  <a:pt x="2498103" y="227814"/>
                </a:cubicBezTo>
                <a:cubicBezTo>
                  <a:pt x="2675641" y="306371"/>
                  <a:pt x="2808402" y="403781"/>
                  <a:pt x="2941163" y="501192"/>
                </a:cubicBezTo>
              </a:path>
            </a:pathLst>
          </a:custGeom>
          <a:noFill/>
          <a:ln w="3810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latin typeface="Arial" charset="0"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6858424" y="1811516"/>
            <a:ext cx="3809577" cy="3325387"/>
            <a:chOff x="5334422" y="1811515"/>
            <a:chExt cx="3809577" cy="3325387"/>
          </a:xfrm>
        </p:grpSpPr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5349231" y="1845547"/>
              <a:ext cx="0" cy="32476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H="1">
              <a:off x="5349231" y="5093175"/>
              <a:ext cx="274792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V="1">
              <a:off x="5349231" y="3395551"/>
              <a:ext cx="493217" cy="1697624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5334422" y="1811515"/>
              <a:ext cx="121030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b="1" dirty="0"/>
                <a:t>Stress</a:t>
              </a:r>
              <a:endParaRPr lang="fr-FR" dirty="0"/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8119571" y="4767570"/>
              <a:ext cx="102442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b="1" dirty="0" err="1"/>
                <a:t>Strain</a:t>
              </a:r>
              <a:endParaRPr lang="fr-FR" sz="2400" b="1" dirty="0"/>
            </a:p>
          </p:txBody>
        </p:sp>
        <p:sp>
          <p:nvSpPr>
            <p:cNvPr id="18" name="Forme libre 17"/>
            <p:cNvSpPr/>
            <p:nvPr/>
          </p:nvSpPr>
          <p:spPr bwMode="auto">
            <a:xfrm>
              <a:off x="5847950" y="2620652"/>
              <a:ext cx="480767" cy="772997"/>
            </a:xfrm>
            <a:custGeom>
              <a:avLst/>
              <a:gdLst>
                <a:gd name="connsiteX0" fmla="*/ 0 w 480767"/>
                <a:gd name="connsiteY0" fmla="*/ 772997 h 772997"/>
                <a:gd name="connsiteX1" fmla="*/ 226243 w 480767"/>
                <a:gd name="connsiteY1" fmla="*/ 169682 h 772997"/>
                <a:gd name="connsiteX2" fmla="*/ 480767 w 480767"/>
                <a:gd name="connsiteY2" fmla="*/ 0 h 772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0767" h="772997">
                  <a:moveTo>
                    <a:pt x="0" y="772997"/>
                  </a:moveTo>
                  <a:cubicBezTo>
                    <a:pt x="73057" y="535756"/>
                    <a:pt x="146115" y="298515"/>
                    <a:pt x="226243" y="169682"/>
                  </a:cubicBezTo>
                  <a:cubicBezTo>
                    <a:pt x="306371" y="40849"/>
                    <a:pt x="393569" y="20424"/>
                    <a:pt x="480767" y="0"/>
                  </a:cubicBezTo>
                </a:path>
              </a:pathLst>
            </a:custGeom>
            <a:noFill/>
            <a:ln w="38100" cap="flat" cmpd="sng" algn="ctr">
              <a:solidFill>
                <a:srgbClr val="9900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latin typeface="Arial" charset="0"/>
              </a:endParaRPr>
            </a:p>
          </p:txBody>
        </p:sp>
      </p:grpSp>
      <p:sp>
        <p:nvSpPr>
          <p:cNvPr id="19" name="Espace réservé du contenu 2"/>
          <p:cNvSpPr txBox="1">
            <a:spLocks/>
          </p:cNvSpPr>
          <p:nvPr/>
        </p:nvSpPr>
        <p:spPr bwMode="auto">
          <a:xfrm>
            <a:off x="6588779" y="694600"/>
            <a:ext cx="3316827" cy="72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defRPr/>
            </a:pPr>
            <a:endParaRPr lang="en-GB" sz="2000" kern="0" dirty="0"/>
          </a:p>
          <a:p>
            <a:pPr marL="363538" lv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30000"/>
              <a:defRPr/>
            </a:pPr>
            <a:r>
              <a:rPr lang="en-GB" sz="2000" kern="0" dirty="0"/>
              <a:t>Brittle behaviour</a:t>
            </a:r>
          </a:p>
          <a:p>
            <a:pPr marL="623888" lvl="1" indent="-260350" fontAlgn="base">
              <a:spcAft>
                <a:spcPct val="0"/>
              </a:spcAft>
              <a:buClr>
                <a:schemeClr val="accent2"/>
              </a:buClr>
              <a:buSzPct val="130000"/>
              <a:defRPr/>
            </a:pPr>
            <a:r>
              <a:rPr lang="en-GB" sz="2000" kern="0" dirty="0"/>
              <a:t>	</a:t>
            </a:r>
            <a:r>
              <a:rPr lang="en-GB" sz="1400" kern="0" dirty="0"/>
              <a:t>(think about glass)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1171" y="163480"/>
            <a:ext cx="8204200" cy="490537"/>
          </a:xfrm>
        </p:spPr>
        <p:txBody>
          <a:bodyPr>
            <a:normAutofit fontScale="90000"/>
          </a:bodyPr>
          <a:lstStyle/>
          <a:p>
            <a:r>
              <a:rPr lang="en-GB" dirty="0"/>
              <a:t>Low temperature effect of tensile properties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99913" y="5036815"/>
            <a:ext cx="10995375" cy="1231931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0" dirty="0"/>
              <a:t>Ductile materials tend to become brittle (fragile) at cryogenic temperatures</a:t>
            </a: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0" dirty="0"/>
              <a:t>Increase of the yield and ultimate strength </a:t>
            </a: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0" dirty="0"/>
              <a:t>Young modulus also (marginally) increases.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30000"/>
              <a:defRPr/>
            </a:pPr>
            <a:endParaRPr lang="en-GB" sz="2000" kern="0" dirty="0"/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30000"/>
              <a:buFontTx/>
              <a:buChar char="•"/>
              <a:defRPr/>
            </a:pPr>
            <a:endParaRPr lang="en-GB" sz="2000" kern="0" dirty="0"/>
          </a:p>
        </p:txBody>
      </p:sp>
      <p:grpSp>
        <p:nvGrpSpPr>
          <p:cNvPr id="7" name="Groupe 6"/>
          <p:cNvGrpSpPr/>
          <p:nvPr/>
        </p:nvGrpSpPr>
        <p:grpSpPr>
          <a:xfrm>
            <a:off x="2218074" y="2342787"/>
            <a:ext cx="1591926" cy="2279599"/>
            <a:chOff x="694074" y="2067612"/>
            <a:chExt cx="1591926" cy="2279599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723234" y="2148957"/>
              <a:ext cx="0" cy="194530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 sz="140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>
              <a:off x="723234" y="4094261"/>
              <a:ext cx="11688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 sz="1400"/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694074" y="2067612"/>
              <a:ext cx="57084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dirty="0"/>
                <a:t>F/S</a:t>
              </a:r>
              <a:r>
                <a:rPr lang="en-GB" sz="1400" b="1" baseline="-25000" dirty="0"/>
                <a:t>0</a:t>
              </a:r>
              <a:endParaRPr lang="en-GB" sz="1400" baseline="-25000" dirty="0"/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1749208" y="4039434"/>
              <a:ext cx="53679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/>
                <a:t>A%</a:t>
              </a:r>
            </a:p>
          </p:txBody>
        </p:sp>
        <p:grpSp>
          <p:nvGrpSpPr>
            <p:cNvPr id="12" name="Groupe 96"/>
            <p:cNvGrpSpPr/>
            <p:nvPr/>
          </p:nvGrpSpPr>
          <p:grpSpPr>
            <a:xfrm>
              <a:off x="725561" y="2773680"/>
              <a:ext cx="1148959" cy="1325880"/>
              <a:chOff x="725561" y="2773680"/>
              <a:chExt cx="1148959" cy="1325880"/>
            </a:xfrm>
          </p:grpSpPr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V="1">
                <a:off x="725561" y="3088628"/>
                <a:ext cx="195650" cy="1010932"/>
              </a:xfrm>
              <a:prstGeom prst="line">
                <a:avLst/>
              </a:prstGeom>
              <a:noFill/>
              <a:ln w="2540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Forme libre 13"/>
              <p:cNvSpPr/>
              <p:nvPr/>
            </p:nvSpPr>
            <p:spPr bwMode="auto">
              <a:xfrm>
                <a:off x="1001847" y="2773680"/>
                <a:ext cx="872673" cy="362177"/>
              </a:xfrm>
              <a:custGeom>
                <a:avLst/>
                <a:gdLst>
                  <a:gd name="connsiteX0" fmla="*/ 0 w 3742441"/>
                  <a:gd name="connsiteY0" fmla="*/ 1399881 h 1399881"/>
                  <a:gd name="connsiteX1" fmla="*/ 904973 w 3742441"/>
                  <a:gd name="connsiteY1" fmla="*/ 410066 h 1399881"/>
                  <a:gd name="connsiteX2" fmla="*/ 1979629 w 3742441"/>
                  <a:gd name="connsiteY2" fmla="*/ 32994 h 1399881"/>
                  <a:gd name="connsiteX3" fmla="*/ 2931736 w 3742441"/>
                  <a:gd name="connsiteY3" fmla="*/ 212104 h 1399881"/>
                  <a:gd name="connsiteX4" fmla="*/ 3742441 w 3742441"/>
                  <a:gd name="connsiteY4" fmla="*/ 645737 h 139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2441" h="1399881">
                    <a:moveTo>
                      <a:pt x="0" y="1399881"/>
                    </a:moveTo>
                    <a:cubicBezTo>
                      <a:pt x="287517" y="1018880"/>
                      <a:pt x="575035" y="637880"/>
                      <a:pt x="904973" y="410066"/>
                    </a:cubicBezTo>
                    <a:cubicBezTo>
                      <a:pt x="1234911" y="182252"/>
                      <a:pt x="1641835" y="65988"/>
                      <a:pt x="1979629" y="32994"/>
                    </a:cubicBezTo>
                    <a:cubicBezTo>
                      <a:pt x="2317423" y="0"/>
                      <a:pt x="2637934" y="109980"/>
                      <a:pt x="2931736" y="212104"/>
                    </a:cubicBezTo>
                    <a:cubicBezTo>
                      <a:pt x="3225538" y="314228"/>
                      <a:pt x="3483989" y="479982"/>
                      <a:pt x="3742441" y="645737"/>
                    </a:cubicBezTo>
                  </a:path>
                </a:pathLst>
              </a:custGeom>
              <a:noFill/>
              <a:ln w="25400" cap="flat" cmpd="sng" algn="ctr">
                <a:solidFill>
                  <a:srgbClr val="A5002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latin typeface="Arial" charset="0"/>
                </a:endParaRPr>
              </a:p>
            </p:txBody>
          </p:sp>
          <p:cxnSp>
            <p:nvCxnSpPr>
              <p:cNvPr id="15" name="Connecteur droit 14"/>
              <p:cNvCxnSpPr>
                <a:stCxn id="13" idx="1"/>
              </p:cNvCxnSpPr>
              <p:nvPr/>
            </p:nvCxnSpPr>
            <p:spPr bwMode="auto">
              <a:xfrm>
                <a:off x="921211" y="3088628"/>
                <a:ext cx="54149" cy="96532"/>
              </a:xfrm>
              <a:prstGeom prst="line">
                <a:avLst/>
              </a:prstGeom>
              <a:noFill/>
              <a:ln w="25400" cap="flat" cmpd="sng" algn="ctr">
                <a:solidFill>
                  <a:srgbClr val="9900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Connecteur droit 15"/>
              <p:cNvCxnSpPr>
                <a:endCxn id="14" idx="0"/>
              </p:cNvCxnSpPr>
              <p:nvPr/>
            </p:nvCxnSpPr>
            <p:spPr bwMode="auto">
              <a:xfrm flipV="1">
                <a:off x="965200" y="3135857"/>
                <a:ext cx="36647" cy="44224"/>
              </a:xfrm>
              <a:prstGeom prst="line">
                <a:avLst/>
              </a:prstGeom>
              <a:noFill/>
              <a:ln w="25400" cap="flat" cmpd="sng" algn="ctr">
                <a:solidFill>
                  <a:srgbClr val="9900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73" name="Groupe 72"/>
          <p:cNvGrpSpPr/>
          <p:nvPr/>
        </p:nvGrpSpPr>
        <p:grpSpPr>
          <a:xfrm>
            <a:off x="6991242" y="2335167"/>
            <a:ext cx="3481686" cy="2189683"/>
            <a:chOff x="5467242" y="2325006"/>
            <a:chExt cx="3481686" cy="2189683"/>
          </a:xfrm>
        </p:grpSpPr>
        <p:sp>
          <p:nvSpPr>
            <p:cNvPr id="36" name="Line 8"/>
            <p:cNvSpPr>
              <a:spLocks noChangeShapeType="1"/>
            </p:cNvSpPr>
            <p:nvPr/>
          </p:nvSpPr>
          <p:spPr bwMode="auto">
            <a:xfrm>
              <a:off x="5502498" y="2413971"/>
              <a:ext cx="0" cy="194530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 sz="1400"/>
            </a:p>
          </p:txBody>
        </p:sp>
        <p:sp>
          <p:nvSpPr>
            <p:cNvPr id="37" name="Line 9"/>
            <p:cNvSpPr>
              <a:spLocks noChangeShapeType="1"/>
            </p:cNvSpPr>
            <p:nvPr/>
          </p:nvSpPr>
          <p:spPr bwMode="auto">
            <a:xfrm flipH="1">
              <a:off x="5510784" y="4359275"/>
              <a:ext cx="3200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 sz="1400"/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5467242" y="2325006"/>
              <a:ext cx="57084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/>
                <a:t>F/S</a:t>
              </a:r>
              <a:r>
                <a:rPr lang="en-GB" sz="1400" b="1" baseline="-25000"/>
                <a:t>0</a:t>
              </a:r>
              <a:endParaRPr lang="en-GB" sz="1400" baseline="-25000"/>
            </a:p>
          </p:txBody>
        </p:sp>
        <p:sp>
          <p:nvSpPr>
            <p:cNvPr id="39" name="Text Box 16"/>
            <p:cNvSpPr txBox="1">
              <a:spLocks noChangeArrowheads="1"/>
            </p:cNvSpPr>
            <p:nvPr/>
          </p:nvSpPr>
          <p:spPr bwMode="auto">
            <a:xfrm>
              <a:off x="8637688" y="4206912"/>
              <a:ext cx="3112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dirty="0"/>
                <a:t>T</a:t>
              </a:r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7332590" y="2624734"/>
            <a:ext cx="2364488" cy="866080"/>
            <a:chOff x="4771642" y="2958846"/>
            <a:chExt cx="2364488" cy="866080"/>
          </a:xfrm>
        </p:grpSpPr>
        <p:sp>
          <p:nvSpPr>
            <p:cNvPr id="46" name="Line 10"/>
            <p:cNvSpPr>
              <a:spLocks noChangeShapeType="1"/>
            </p:cNvSpPr>
            <p:nvPr/>
          </p:nvSpPr>
          <p:spPr bwMode="auto">
            <a:xfrm flipH="1" flipV="1">
              <a:off x="4771642" y="2958846"/>
              <a:ext cx="905257" cy="359664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Forme libre 46"/>
            <p:cNvSpPr/>
            <p:nvPr/>
          </p:nvSpPr>
          <p:spPr bwMode="auto">
            <a:xfrm>
              <a:off x="5673090" y="3310890"/>
              <a:ext cx="1463040" cy="514036"/>
            </a:xfrm>
            <a:custGeom>
              <a:avLst/>
              <a:gdLst>
                <a:gd name="connsiteX0" fmla="*/ 0 w 1463040"/>
                <a:gd name="connsiteY0" fmla="*/ 0 h 655320"/>
                <a:gd name="connsiteX1" fmla="*/ 160020 w 1463040"/>
                <a:gd name="connsiteY1" fmla="*/ 160020 h 655320"/>
                <a:gd name="connsiteX2" fmla="*/ 396240 w 1463040"/>
                <a:gd name="connsiteY2" fmla="*/ 358140 h 655320"/>
                <a:gd name="connsiteX3" fmla="*/ 685800 w 1463040"/>
                <a:gd name="connsiteY3" fmla="*/ 502920 h 655320"/>
                <a:gd name="connsiteX4" fmla="*/ 914400 w 1463040"/>
                <a:gd name="connsiteY4" fmla="*/ 563880 h 655320"/>
                <a:gd name="connsiteX5" fmla="*/ 1211580 w 1463040"/>
                <a:gd name="connsiteY5" fmla="*/ 594360 h 655320"/>
                <a:gd name="connsiteX6" fmla="*/ 1463040 w 1463040"/>
                <a:gd name="connsiteY6" fmla="*/ 65532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3040" h="655320">
                  <a:moveTo>
                    <a:pt x="0" y="0"/>
                  </a:moveTo>
                  <a:cubicBezTo>
                    <a:pt x="46990" y="50165"/>
                    <a:pt x="93980" y="100330"/>
                    <a:pt x="160020" y="160020"/>
                  </a:cubicBezTo>
                  <a:cubicBezTo>
                    <a:pt x="226060" y="219710"/>
                    <a:pt x="308610" y="300990"/>
                    <a:pt x="396240" y="358140"/>
                  </a:cubicBezTo>
                  <a:cubicBezTo>
                    <a:pt x="483870" y="415290"/>
                    <a:pt x="599440" y="468630"/>
                    <a:pt x="685800" y="502920"/>
                  </a:cubicBezTo>
                  <a:cubicBezTo>
                    <a:pt x="772160" y="537210"/>
                    <a:pt x="826770" y="548640"/>
                    <a:pt x="914400" y="563880"/>
                  </a:cubicBezTo>
                  <a:cubicBezTo>
                    <a:pt x="1002030" y="579120"/>
                    <a:pt x="1120140" y="579120"/>
                    <a:pt x="1211580" y="594360"/>
                  </a:cubicBezTo>
                  <a:cubicBezTo>
                    <a:pt x="1303020" y="609600"/>
                    <a:pt x="1383030" y="632460"/>
                    <a:pt x="1463040" y="655320"/>
                  </a:cubicBezTo>
                </a:path>
              </a:pathLst>
            </a:cu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48" name="Forme libre 47"/>
            <p:cNvSpPr/>
            <p:nvPr/>
          </p:nvSpPr>
          <p:spPr bwMode="auto">
            <a:xfrm>
              <a:off x="5684520" y="3241040"/>
              <a:ext cx="1424940" cy="203200"/>
            </a:xfrm>
            <a:custGeom>
              <a:avLst/>
              <a:gdLst>
                <a:gd name="connsiteX0" fmla="*/ 0 w 1424940"/>
                <a:gd name="connsiteY0" fmla="*/ 81280 h 203200"/>
                <a:gd name="connsiteX1" fmla="*/ 350520 w 1424940"/>
                <a:gd name="connsiteY1" fmla="*/ 12700 h 203200"/>
                <a:gd name="connsiteX2" fmla="*/ 518160 w 1424940"/>
                <a:gd name="connsiteY2" fmla="*/ 5080 h 203200"/>
                <a:gd name="connsiteX3" fmla="*/ 792480 w 1424940"/>
                <a:gd name="connsiteY3" fmla="*/ 35560 h 203200"/>
                <a:gd name="connsiteX4" fmla="*/ 1120140 w 1424940"/>
                <a:gd name="connsiteY4" fmla="*/ 127000 h 203200"/>
                <a:gd name="connsiteX5" fmla="*/ 1424940 w 1424940"/>
                <a:gd name="connsiteY5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4940" h="203200">
                  <a:moveTo>
                    <a:pt x="0" y="81280"/>
                  </a:moveTo>
                  <a:cubicBezTo>
                    <a:pt x="132080" y="53340"/>
                    <a:pt x="264160" y="25400"/>
                    <a:pt x="350520" y="12700"/>
                  </a:cubicBezTo>
                  <a:cubicBezTo>
                    <a:pt x="436880" y="0"/>
                    <a:pt x="444500" y="1270"/>
                    <a:pt x="518160" y="5080"/>
                  </a:cubicBezTo>
                  <a:cubicBezTo>
                    <a:pt x="591820" y="8890"/>
                    <a:pt x="692150" y="15240"/>
                    <a:pt x="792480" y="35560"/>
                  </a:cubicBezTo>
                  <a:cubicBezTo>
                    <a:pt x="892810" y="55880"/>
                    <a:pt x="1014730" y="99060"/>
                    <a:pt x="1120140" y="127000"/>
                  </a:cubicBezTo>
                  <a:cubicBezTo>
                    <a:pt x="1225550" y="154940"/>
                    <a:pt x="1325245" y="179070"/>
                    <a:pt x="1424940" y="203200"/>
                  </a:cubicBezTo>
                </a:path>
              </a:pathLst>
            </a:custGeom>
            <a:noFill/>
            <a:ln w="25400" cap="flat" cmpd="sng" algn="ctr">
              <a:solidFill>
                <a:srgbClr val="FF33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</p:grpSp>
      <p:grpSp>
        <p:nvGrpSpPr>
          <p:cNvPr id="78" name="Groupe 77"/>
          <p:cNvGrpSpPr/>
          <p:nvPr/>
        </p:nvGrpSpPr>
        <p:grpSpPr>
          <a:xfrm>
            <a:off x="5693664" y="2765898"/>
            <a:ext cx="2132077" cy="72000"/>
            <a:chOff x="4169663" y="2755738"/>
            <a:chExt cx="2132077" cy="72000"/>
          </a:xfrm>
        </p:grpSpPr>
        <p:cxnSp>
          <p:nvCxnSpPr>
            <p:cNvPr id="29" name="Connecteur droit 28"/>
            <p:cNvCxnSpPr>
              <a:stCxn id="35" idx="1"/>
            </p:cNvCxnSpPr>
            <p:nvPr/>
          </p:nvCxnSpPr>
          <p:spPr bwMode="auto">
            <a:xfrm>
              <a:off x="4169663" y="2811110"/>
              <a:ext cx="2132077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Ellipse 53"/>
            <p:cNvSpPr>
              <a:spLocks noChangeAspect="1"/>
            </p:cNvSpPr>
            <p:nvPr/>
          </p:nvSpPr>
          <p:spPr bwMode="auto">
            <a:xfrm>
              <a:off x="6222746" y="2755738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</p:grpSp>
      <p:grpSp>
        <p:nvGrpSpPr>
          <p:cNvPr id="76" name="Groupe 75"/>
          <p:cNvGrpSpPr/>
          <p:nvPr/>
        </p:nvGrpSpPr>
        <p:grpSpPr>
          <a:xfrm>
            <a:off x="4094904" y="2878674"/>
            <a:ext cx="4668725" cy="422520"/>
            <a:chOff x="2570903" y="2868514"/>
            <a:chExt cx="4668725" cy="422520"/>
          </a:xfrm>
        </p:grpSpPr>
        <p:cxnSp>
          <p:nvCxnSpPr>
            <p:cNvPr id="28" name="Connecteur droit 27"/>
            <p:cNvCxnSpPr>
              <a:endCxn id="48" idx="2"/>
            </p:cNvCxnSpPr>
            <p:nvPr/>
          </p:nvCxnSpPr>
          <p:spPr bwMode="auto">
            <a:xfrm>
              <a:off x="3037840" y="2906791"/>
              <a:ext cx="4201788" cy="5217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Connecteur droit 41"/>
            <p:cNvCxnSpPr/>
            <p:nvPr/>
          </p:nvCxnSpPr>
          <p:spPr bwMode="auto">
            <a:xfrm flipV="1">
              <a:off x="2570903" y="3252625"/>
              <a:ext cx="4535375" cy="7966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Ellipse 52"/>
            <p:cNvSpPr>
              <a:spLocks noChangeAspect="1"/>
            </p:cNvSpPr>
            <p:nvPr/>
          </p:nvSpPr>
          <p:spPr bwMode="auto">
            <a:xfrm>
              <a:off x="7082282" y="3219034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55" name="Ellipse 54"/>
            <p:cNvSpPr>
              <a:spLocks noChangeAspect="1"/>
            </p:cNvSpPr>
            <p:nvPr/>
          </p:nvSpPr>
          <p:spPr bwMode="auto">
            <a:xfrm>
              <a:off x="7078472" y="2868514"/>
              <a:ext cx="72000" cy="72000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</p:grpSp>
      <p:grpSp>
        <p:nvGrpSpPr>
          <p:cNvPr id="74" name="Groupe 73"/>
          <p:cNvGrpSpPr/>
          <p:nvPr/>
        </p:nvGrpSpPr>
        <p:grpSpPr>
          <a:xfrm>
            <a:off x="2467610" y="3000594"/>
            <a:ext cx="6965950" cy="483480"/>
            <a:chOff x="943610" y="2990434"/>
            <a:chExt cx="6965950" cy="483480"/>
          </a:xfrm>
        </p:grpSpPr>
        <p:cxnSp>
          <p:nvCxnSpPr>
            <p:cNvPr id="26" name="Connecteur droit 25"/>
            <p:cNvCxnSpPr>
              <a:stCxn id="14" idx="2"/>
            </p:cNvCxnSpPr>
            <p:nvPr/>
          </p:nvCxnSpPr>
          <p:spPr bwMode="auto">
            <a:xfrm flipV="1">
              <a:off x="1463463" y="3040516"/>
              <a:ext cx="6446097" cy="16874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Connecteur droit 26"/>
            <p:cNvCxnSpPr/>
            <p:nvPr/>
          </p:nvCxnSpPr>
          <p:spPr bwMode="auto">
            <a:xfrm flipV="1">
              <a:off x="981879" y="3425455"/>
              <a:ext cx="6881961" cy="18016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Ellipse 39"/>
            <p:cNvSpPr>
              <a:spLocks noChangeAspect="1"/>
            </p:cNvSpPr>
            <p:nvPr/>
          </p:nvSpPr>
          <p:spPr bwMode="auto">
            <a:xfrm>
              <a:off x="943610" y="3401914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44" name="Ellipse 43"/>
            <p:cNvSpPr>
              <a:spLocks noChangeAspect="1"/>
            </p:cNvSpPr>
            <p:nvPr/>
          </p:nvSpPr>
          <p:spPr bwMode="auto">
            <a:xfrm>
              <a:off x="1463040" y="3015834"/>
              <a:ext cx="72000" cy="72000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52" name="Ellipse 51"/>
            <p:cNvSpPr>
              <a:spLocks noChangeAspect="1"/>
            </p:cNvSpPr>
            <p:nvPr/>
          </p:nvSpPr>
          <p:spPr bwMode="auto">
            <a:xfrm>
              <a:off x="7801610" y="3383626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56" name="Ellipse 55"/>
            <p:cNvSpPr>
              <a:spLocks noChangeAspect="1"/>
            </p:cNvSpPr>
            <p:nvPr/>
          </p:nvSpPr>
          <p:spPr bwMode="auto">
            <a:xfrm>
              <a:off x="7803896" y="2990434"/>
              <a:ext cx="72000" cy="72000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</p:grpSp>
      <p:grpSp>
        <p:nvGrpSpPr>
          <p:cNvPr id="79" name="Groupe 78"/>
          <p:cNvGrpSpPr/>
          <p:nvPr/>
        </p:nvGrpSpPr>
        <p:grpSpPr>
          <a:xfrm>
            <a:off x="9174875" y="3056408"/>
            <a:ext cx="410690" cy="1678253"/>
            <a:chOff x="7650875" y="3046247"/>
            <a:chExt cx="410690" cy="1678253"/>
          </a:xfrm>
        </p:grpSpPr>
        <p:cxnSp>
          <p:nvCxnSpPr>
            <p:cNvPr id="51" name="Connecteur droit 50"/>
            <p:cNvCxnSpPr/>
            <p:nvPr/>
          </p:nvCxnSpPr>
          <p:spPr bwMode="auto">
            <a:xfrm>
              <a:off x="7838823" y="3046247"/>
              <a:ext cx="0" cy="1318327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" name="Rectangle 56"/>
            <p:cNvSpPr/>
            <p:nvPr/>
          </p:nvSpPr>
          <p:spPr>
            <a:xfrm>
              <a:off x="7650875" y="4355168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T</a:t>
              </a:r>
              <a:r>
                <a:rPr lang="en-GB" b="1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80" name="Groupe 79"/>
          <p:cNvGrpSpPr/>
          <p:nvPr/>
        </p:nvGrpSpPr>
        <p:grpSpPr>
          <a:xfrm>
            <a:off x="8443355" y="2919248"/>
            <a:ext cx="410690" cy="1815413"/>
            <a:chOff x="6919355" y="2909087"/>
            <a:chExt cx="410690" cy="1815413"/>
          </a:xfrm>
        </p:grpSpPr>
        <p:cxnSp>
          <p:nvCxnSpPr>
            <p:cNvPr id="50" name="Connecteur droit 49"/>
            <p:cNvCxnSpPr/>
            <p:nvPr/>
          </p:nvCxnSpPr>
          <p:spPr bwMode="auto">
            <a:xfrm>
              <a:off x="7114923" y="2909087"/>
              <a:ext cx="0" cy="1440247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Rectangle 57"/>
            <p:cNvSpPr/>
            <p:nvPr/>
          </p:nvSpPr>
          <p:spPr>
            <a:xfrm>
              <a:off x="6919355" y="4355168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6600"/>
                  </a:solidFill>
                </a:rPr>
                <a:t>T</a:t>
              </a:r>
              <a:r>
                <a:rPr lang="en-GB" b="1" baseline="-25000" dirty="0">
                  <a:solidFill>
                    <a:srgbClr val="FF6600"/>
                  </a:solidFill>
                </a:rPr>
                <a:t>2</a:t>
              </a:r>
              <a:endParaRPr lang="en-GB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81" name="Groupe 80"/>
          <p:cNvGrpSpPr/>
          <p:nvPr/>
        </p:nvGrpSpPr>
        <p:grpSpPr>
          <a:xfrm>
            <a:off x="7574675" y="2789708"/>
            <a:ext cx="410690" cy="1952573"/>
            <a:chOff x="6050675" y="2779547"/>
            <a:chExt cx="410690" cy="1952573"/>
          </a:xfrm>
        </p:grpSpPr>
        <p:cxnSp>
          <p:nvCxnSpPr>
            <p:cNvPr id="49" name="Connecteur droit 48"/>
            <p:cNvCxnSpPr/>
            <p:nvPr/>
          </p:nvCxnSpPr>
          <p:spPr bwMode="auto">
            <a:xfrm>
              <a:off x="6253863" y="2779547"/>
              <a:ext cx="0" cy="1592647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Rectangle 58"/>
            <p:cNvSpPr/>
            <p:nvPr/>
          </p:nvSpPr>
          <p:spPr>
            <a:xfrm>
              <a:off x="6050675" y="4362788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accent2"/>
                  </a:solidFill>
                </a:rPr>
                <a:t>T</a:t>
              </a:r>
              <a:r>
                <a:rPr lang="en-GB" b="1" baseline="-25000" dirty="0">
                  <a:solidFill>
                    <a:schemeClr val="accent2"/>
                  </a:solidFill>
                </a:rPr>
                <a:t>3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60" name="Légende sans bordure 2 59"/>
          <p:cNvSpPr/>
          <p:nvPr/>
        </p:nvSpPr>
        <p:spPr bwMode="auto">
          <a:xfrm>
            <a:off x="8380900" y="2092411"/>
            <a:ext cx="1438688" cy="612648"/>
          </a:xfrm>
          <a:prstGeom prst="callout2">
            <a:avLst>
              <a:gd name="adj1" fmla="val 46448"/>
              <a:gd name="adj2" fmla="val -86"/>
              <a:gd name="adj3" fmla="val 47985"/>
              <a:gd name="adj4" fmla="val -16667"/>
              <a:gd name="adj5" fmla="val 100190"/>
              <a:gd name="adj6" fmla="val -58052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latin typeface="Arial" charset="0"/>
              </a:rPr>
              <a:t>Fragile fracture</a:t>
            </a:r>
          </a:p>
        </p:txBody>
      </p:sp>
      <p:grpSp>
        <p:nvGrpSpPr>
          <p:cNvPr id="61" name="Groupe 60"/>
          <p:cNvGrpSpPr/>
          <p:nvPr/>
        </p:nvGrpSpPr>
        <p:grpSpPr>
          <a:xfrm>
            <a:off x="2831144" y="1824116"/>
            <a:ext cx="427479" cy="427479"/>
            <a:chOff x="1368103" y="5088090"/>
            <a:chExt cx="427479" cy="427479"/>
          </a:xfrm>
        </p:grpSpPr>
        <p:sp>
          <p:nvSpPr>
            <p:cNvPr id="62" name="Rectangle à coins arrondis 61"/>
            <p:cNvSpPr>
              <a:spLocks noChangeAspect="1"/>
            </p:cNvSpPr>
            <p:nvPr/>
          </p:nvSpPr>
          <p:spPr bwMode="auto">
            <a:xfrm>
              <a:off x="1368103" y="5088090"/>
              <a:ext cx="427479" cy="427479"/>
            </a:xfrm>
            <a:prstGeom prst="roundRect">
              <a:avLst>
                <a:gd name="adj" fmla="val 31484"/>
              </a:avLst>
            </a:prstGeom>
            <a:solidFill>
              <a:srgbClr val="6F8EA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76200" prstMaterial="clear">
              <a:bevelT/>
              <a:extrusionClr>
                <a:schemeClr val="accent2">
                  <a:lumMod val="75000"/>
                </a:schemeClr>
              </a:extrusionClr>
              <a:contourClr>
                <a:schemeClr val="accent2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376497" y="5117163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T</a:t>
              </a:r>
              <a:r>
                <a:rPr lang="en-GB" b="1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75" name="Groupe 74"/>
          <p:cNvGrpSpPr/>
          <p:nvPr/>
        </p:nvGrpSpPr>
        <p:grpSpPr>
          <a:xfrm>
            <a:off x="3602548" y="1824115"/>
            <a:ext cx="1825940" cy="2798270"/>
            <a:chOff x="2078548" y="1813955"/>
            <a:chExt cx="1825940" cy="2798270"/>
          </a:xfrm>
        </p:grpSpPr>
        <p:grpSp>
          <p:nvGrpSpPr>
            <p:cNvPr id="17" name="Groupe 16"/>
            <p:cNvGrpSpPr/>
            <p:nvPr/>
          </p:nvGrpSpPr>
          <p:grpSpPr>
            <a:xfrm>
              <a:off x="2301894" y="2332626"/>
              <a:ext cx="1602594" cy="2279599"/>
              <a:chOff x="2469534" y="2067612"/>
              <a:chExt cx="1602594" cy="2279599"/>
            </a:xfrm>
          </p:grpSpPr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3535336" y="4039434"/>
                <a:ext cx="53679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400" b="1"/>
                  <a:t>A%</a:t>
                </a:r>
              </a:p>
            </p:txBody>
          </p:sp>
          <p:sp>
            <p:nvSpPr>
              <p:cNvPr id="19" name="Line 8"/>
              <p:cNvSpPr>
                <a:spLocks noChangeShapeType="1"/>
              </p:cNvSpPr>
              <p:nvPr/>
            </p:nvSpPr>
            <p:spPr bwMode="auto">
              <a:xfrm>
                <a:off x="2491074" y="2148957"/>
                <a:ext cx="0" cy="194530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GB" sz="1400"/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 flipH="1">
                <a:off x="2491074" y="4094261"/>
                <a:ext cx="116883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GB" sz="1400"/>
              </a:p>
            </p:txBody>
          </p:sp>
          <p:sp>
            <p:nvSpPr>
              <p:cNvPr id="21" name="Text Box 15"/>
              <p:cNvSpPr txBox="1">
                <a:spLocks noChangeArrowheads="1"/>
              </p:cNvSpPr>
              <p:nvPr/>
            </p:nvSpPr>
            <p:spPr bwMode="auto">
              <a:xfrm>
                <a:off x="2469534" y="2067612"/>
                <a:ext cx="57084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400" b="1"/>
                  <a:t>F/S</a:t>
                </a:r>
                <a:r>
                  <a:rPr lang="en-GB" sz="1400" b="1" baseline="-25000"/>
                  <a:t>0</a:t>
                </a:r>
                <a:endParaRPr lang="en-GB" sz="1400" baseline="-25000"/>
              </a:p>
            </p:txBody>
          </p:sp>
          <p:grpSp>
            <p:nvGrpSpPr>
              <p:cNvPr id="22" name="Groupe 118"/>
              <p:cNvGrpSpPr/>
              <p:nvPr/>
            </p:nvGrpSpPr>
            <p:grpSpPr>
              <a:xfrm>
                <a:off x="2493401" y="2627374"/>
                <a:ext cx="864479" cy="1472186"/>
                <a:chOff x="2493401" y="2918894"/>
                <a:chExt cx="864479" cy="1180665"/>
              </a:xfrm>
            </p:grpSpPr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493401" y="3170672"/>
                  <a:ext cx="179771" cy="928887"/>
                </a:xfrm>
                <a:prstGeom prst="line">
                  <a:avLst/>
                </a:prstGeom>
                <a:noFill/>
                <a:ln w="25400">
                  <a:solidFill>
                    <a:srgbClr val="990033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24" name="Connecteur droit 23"/>
                <p:cNvCxnSpPr>
                  <a:stCxn id="23" idx="1"/>
                </p:cNvCxnSpPr>
                <p:nvPr/>
              </p:nvCxnSpPr>
              <p:spPr bwMode="auto">
                <a:xfrm>
                  <a:off x="2673172" y="3170671"/>
                  <a:ext cx="64948" cy="44815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9900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5" name="Forme libre 24"/>
                <p:cNvSpPr/>
                <p:nvPr/>
              </p:nvSpPr>
              <p:spPr bwMode="auto">
                <a:xfrm>
                  <a:off x="2722880" y="2918894"/>
                  <a:ext cx="635000" cy="292518"/>
                </a:xfrm>
                <a:custGeom>
                  <a:avLst/>
                  <a:gdLst>
                    <a:gd name="connsiteX0" fmla="*/ 0 w 619760"/>
                    <a:gd name="connsiteY0" fmla="*/ 334433 h 334433"/>
                    <a:gd name="connsiteX1" fmla="*/ 111760 w 619760"/>
                    <a:gd name="connsiteY1" fmla="*/ 171873 h 334433"/>
                    <a:gd name="connsiteX2" fmla="*/ 269240 w 619760"/>
                    <a:gd name="connsiteY2" fmla="*/ 44873 h 334433"/>
                    <a:gd name="connsiteX3" fmla="*/ 467360 w 619760"/>
                    <a:gd name="connsiteY3" fmla="*/ 4233 h 334433"/>
                    <a:gd name="connsiteX4" fmla="*/ 619760 w 619760"/>
                    <a:gd name="connsiteY4" fmla="*/ 19473 h 334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760" h="334433">
                      <a:moveTo>
                        <a:pt x="0" y="334433"/>
                      </a:moveTo>
                      <a:cubicBezTo>
                        <a:pt x="33443" y="277283"/>
                        <a:pt x="66887" y="220133"/>
                        <a:pt x="111760" y="171873"/>
                      </a:cubicBezTo>
                      <a:cubicBezTo>
                        <a:pt x="156633" y="123613"/>
                        <a:pt x="209973" y="72813"/>
                        <a:pt x="269240" y="44873"/>
                      </a:cubicBezTo>
                      <a:cubicBezTo>
                        <a:pt x="328507" y="16933"/>
                        <a:pt x="408940" y="8466"/>
                        <a:pt x="467360" y="4233"/>
                      </a:cubicBezTo>
                      <a:cubicBezTo>
                        <a:pt x="525780" y="0"/>
                        <a:pt x="572770" y="9736"/>
                        <a:pt x="619760" y="19473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9900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latin typeface="Arial" charset="0"/>
                  </a:endParaRPr>
                </a:p>
              </p:txBody>
            </p:sp>
          </p:grpSp>
        </p:grpSp>
        <p:sp>
          <p:nvSpPr>
            <p:cNvPr id="41" name="Ellipse 40"/>
            <p:cNvSpPr>
              <a:spLocks noChangeAspect="1"/>
            </p:cNvSpPr>
            <p:nvPr/>
          </p:nvSpPr>
          <p:spPr bwMode="auto">
            <a:xfrm>
              <a:off x="3012440" y="2868514"/>
              <a:ext cx="72000" cy="72000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43" name="Ellipse 42"/>
            <p:cNvSpPr>
              <a:spLocks noChangeAspect="1"/>
            </p:cNvSpPr>
            <p:nvPr/>
          </p:nvSpPr>
          <p:spPr bwMode="auto">
            <a:xfrm>
              <a:off x="2534920" y="3219034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grpSp>
          <p:nvGrpSpPr>
            <p:cNvPr id="67" name="Groupe 66"/>
            <p:cNvGrpSpPr/>
            <p:nvPr/>
          </p:nvGrpSpPr>
          <p:grpSpPr>
            <a:xfrm>
              <a:off x="2741792" y="1813955"/>
              <a:ext cx="427479" cy="427479"/>
              <a:chOff x="3886513" y="5326714"/>
              <a:chExt cx="427479" cy="427479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3894907" y="5355787"/>
                <a:ext cx="4106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>
                    <a:solidFill>
                      <a:srgbClr val="FF6600"/>
                    </a:solidFill>
                  </a:rPr>
                  <a:t>T</a:t>
                </a:r>
                <a:r>
                  <a:rPr lang="en-GB" b="1" baseline="-25000">
                    <a:solidFill>
                      <a:srgbClr val="FF6600"/>
                    </a:solidFill>
                  </a:rPr>
                  <a:t>2</a:t>
                </a:r>
                <a:endParaRPr lang="en-GB">
                  <a:solidFill>
                    <a:srgbClr val="FF6600"/>
                  </a:solidFill>
                </a:endParaRPr>
              </a:p>
            </p:txBody>
          </p:sp>
          <p:sp>
            <p:nvSpPr>
              <p:cNvPr id="69" name="Rectangle à coins arrondis 68"/>
              <p:cNvSpPr>
                <a:spLocks noChangeAspect="1"/>
              </p:cNvSpPr>
              <p:nvPr/>
            </p:nvSpPr>
            <p:spPr bwMode="auto">
              <a:xfrm>
                <a:off x="3886513" y="5326714"/>
                <a:ext cx="427479" cy="427479"/>
              </a:xfrm>
              <a:prstGeom prst="roundRect">
                <a:avLst>
                  <a:gd name="adj" fmla="val 31484"/>
                </a:avLst>
              </a:prstGeom>
              <a:solidFill>
                <a:srgbClr val="6F8EA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76200" prstMaterial="clear">
                <a:bevelT/>
                <a:extrusionClr>
                  <a:schemeClr val="accent2">
                    <a:lumMod val="75000"/>
                  </a:schemeClr>
                </a:extrusionClr>
                <a:contourClr>
                  <a:schemeClr val="accent2"/>
                </a:contourClr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latin typeface="Arial" charset="0"/>
                </a:endParaRPr>
              </a:p>
            </p:txBody>
          </p:sp>
        </p:grpSp>
        <p:sp>
          <p:nvSpPr>
            <p:cNvPr id="70" name="Rectangle 69"/>
            <p:cNvSpPr/>
            <p:nvPr/>
          </p:nvSpPr>
          <p:spPr>
            <a:xfrm>
              <a:off x="2078548" y="1843028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/>
                <a:t>&gt;</a:t>
              </a:r>
            </a:p>
          </p:txBody>
        </p:sp>
      </p:grpSp>
      <p:grpSp>
        <p:nvGrpSpPr>
          <p:cNvPr id="77" name="Groupe 76"/>
          <p:cNvGrpSpPr/>
          <p:nvPr/>
        </p:nvGrpSpPr>
        <p:grpSpPr>
          <a:xfrm>
            <a:off x="5037198" y="1824115"/>
            <a:ext cx="2015875" cy="2798270"/>
            <a:chOff x="3513197" y="1813955"/>
            <a:chExt cx="2015875" cy="2798270"/>
          </a:xfrm>
        </p:grpSpPr>
        <p:grpSp>
          <p:nvGrpSpPr>
            <p:cNvPr id="72" name="Groupe 71"/>
            <p:cNvGrpSpPr/>
            <p:nvPr/>
          </p:nvGrpSpPr>
          <p:grpSpPr>
            <a:xfrm>
              <a:off x="3912762" y="1813955"/>
              <a:ext cx="1616310" cy="2798270"/>
              <a:chOff x="3912762" y="1813955"/>
              <a:chExt cx="1616310" cy="2798270"/>
            </a:xfrm>
          </p:grpSpPr>
          <p:sp>
            <p:nvSpPr>
              <p:cNvPr id="31" name="Text Box 16"/>
              <p:cNvSpPr txBox="1">
                <a:spLocks noChangeArrowheads="1"/>
              </p:cNvSpPr>
              <p:nvPr/>
            </p:nvSpPr>
            <p:spPr bwMode="auto">
              <a:xfrm>
                <a:off x="4992280" y="4304448"/>
                <a:ext cx="53679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400" b="1"/>
                  <a:t>A%</a:t>
                </a:r>
              </a:p>
            </p:txBody>
          </p:sp>
          <p:sp>
            <p:nvSpPr>
              <p:cNvPr id="32" name="Line 8"/>
              <p:cNvSpPr>
                <a:spLocks noChangeShapeType="1"/>
              </p:cNvSpPr>
              <p:nvPr/>
            </p:nvSpPr>
            <p:spPr bwMode="auto">
              <a:xfrm>
                <a:off x="3941922" y="2413971"/>
                <a:ext cx="0" cy="194530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GB" sz="1400"/>
              </a:p>
            </p:txBody>
          </p:sp>
          <p:sp>
            <p:nvSpPr>
              <p:cNvPr id="33" name="Line 9"/>
              <p:cNvSpPr>
                <a:spLocks noChangeShapeType="1"/>
              </p:cNvSpPr>
              <p:nvPr/>
            </p:nvSpPr>
            <p:spPr bwMode="auto">
              <a:xfrm flipH="1">
                <a:off x="3941922" y="4359275"/>
                <a:ext cx="116883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GB" sz="1400"/>
              </a:p>
            </p:txBody>
          </p:sp>
          <p:sp>
            <p:nvSpPr>
              <p:cNvPr id="34" name="Text Box 15"/>
              <p:cNvSpPr txBox="1">
                <a:spLocks noChangeArrowheads="1"/>
              </p:cNvSpPr>
              <p:nvPr/>
            </p:nvSpPr>
            <p:spPr bwMode="auto">
              <a:xfrm>
                <a:off x="3912762" y="2332626"/>
                <a:ext cx="57084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400" b="1"/>
                  <a:t>F/S</a:t>
                </a:r>
                <a:r>
                  <a:rPr lang="en-GB" sz="1400" b="1" baseline="-25000"/>
                  <a:t>0</a:t>
                </a:r>
                <a:endParaRPr lang="en-GB" sz="1400" baseline="-25000"/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 flipV="1">
                <a:off x="3944248" y="2800950"/>
                <a:ext cx="225415" cy="1563625"/>
              </a:xfrm>
              <a:prstGeom prst="line">
                <a:avLst/>
              </a:prstGeom>
              <a:noFill/>
              <a:ln w="2540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64" name="Groupe 63"/>
              <p:cNvGrpSpPr/>
              <p:nvPr/>
            </p:nvGrpSpPr>
            <p:grpSpPr>
              <a:xfrm>
                <a:off x="4176440" y="1813955"/>
                <a:ext cx="427479" cy="427479"/>
                <a:chOff x="2028700" y="5255730"/>
                <a:chExt cx="427479" cy="427479"/>
              </a:xfrm>
            </p:grpSpPr>
            <p:sp>
              <p:nvSpPr>
                <p:cNvPr id="65" name="Rectangle 64"/>
                <p:cNvSpPr/>
                <p:nvPr/>
              </p:nvSpPr>
              <p:spPr>
                <a:xfrm>
                  <a:off x="2037094" y="5284803"/>
                  <a:ext cx="4106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b="1">
                      <a:solidFill>
                        <a:schemeClr val="accent2"/>
                      </a:solidFill>
                    </a:rPr>
                    <a:t>T</a:t>
                  </a:r>
                  <a:r>
                    <a:rPr lang="en-GB" b="1" baseline="-25000">
                      <a:solidFill>
                        <a:schemeClr val="accent2"/>
                      </a:solidFill>
                    </a:rPr>
                    <a:t>3</a:t>
                  </a:r>
                  <a:endParaRPr lang="en-GB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66" name="Rectangle à coins arrondis 65"/>
                <p:cNvSpPr>
                  <a:spLocks noChangeAspect="1"/>
                </p:cNvSpPr>
                <p:nvPr/>
              </p:nvSpPr>
              <p:spPr bwMode="auto">
                <a:xfrm>
                  <a:off x="2028700" y="5255730"/>
                  <a:ext cx="427479" cy="427479"/>
                </a:xfrm>
                <a:prstGeom prst="roundRect">
                  <a:avLst>
                    <a:gd name="adj" fmla="val 31484"/>
                  </a:avLst>
                </a:prstGeom>
                <a:solidFill>
                  <a:srgbClr val="6F8EA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extrusionH="76200" prstMaterial="clear">
                  <a:bevelT/>
                  <a:extrusionClr>
                    <a:schemeClr val="accent2">
                      <a:lumMod val="75000"/>
                    </a:schemeClr>
                  </a:extrusionClr>
                  <a:contourClr>
                    <a:schemeClr val="accent2"/>
                  </a:contourClr>
                </a:sp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latin typeface="Arial" charset="0"/>
                  </a:endParaRPr>
                </a:p>
              </p:txBody>
            </p:sp>
          </p:grpSp>
        </p:grpSp>
        <p:sp>
          <p:nvSpPr>
            <p:cNvPr id="71" name="Rectangle 70"/>
            <p:cNvSpPr/>
            <p:nvPr/>
          </p:nvSpPr>
          <p:spPr>
            <a:xfrm>
              <a:off x="3513197" y="1843028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/>
                <a:t>&gt;</a:t>
              </a:r>
            </a:p>
          </p:txBody>
        </p:sp>
      </p:grpSp>
      <p:sp>
        <p:nvSpPr>
          <p:cNvPr id="82" name="Rectangle 81"/>
          <p:cNvSpPr/>
          <p:nvPr/>
        </p:nvSpPr>
        <p:spPr>
          <a:xfrm>
            <a:off x="2684195" y="258393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3399"/>
                </a:solidFill>
              </a:rPr>
              <a:t>UTS</a:t>
            </a:r>
            <a:endParaRPr lang="fr-FR" dirty="0">
              <a:solidFill>
                <a:srgbClr val="FF3399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507139" y="357961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6600"/>
                </a:solidFill>
              </a:rPr>
              <a:t>YS</a:t>
            </a:r>
            <a:endParaRPr lang="fr-FR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37159" y="45564"/>
            <a:ext cx="9637035" cy="490537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Mechanical</a:t>
            </a:r>
            <a:r>
              <a:rPr lang="fr-FR" dirty="0"/>
              <a:t> </a:t>
            </a:r>
            <a:r>
              <a:rPr lang="fr-FR" dirty="0" err="1"/>
              <a:t>Properties</a:t>
            </a:r>
            <a:r>
              <a:rPr lang="fr-FR" dirty="0"/>
              <a:t> at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temperatures</a:t>
            </a:r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24460" y="536101"/>
            <a:ext cx="8229600" cy="5486971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kern="0" dirty="0">
                <a:solidFill>
                  <a:srgbClr val="0070C0"/>
                </a:solidFill>
              </a:rPr>
              <a:t>Yield, ultimate strength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SzPct val="130000"/>
              <a:buFont typeface="Wingdings" panose="05000000000000000000" pitchFamily="2" charset="2"/>
              <a:buChar char="ü"/>
              <a:defRPr/>
            </a:pPr>
            <a:r>
              <a:rPr lang="en-GB" sz="2000" kern="0" dirty="0"/>
              <a:t>Yield and ultimate strengths increase at low temperature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4530" r="4336"/>
          <a:stretch>
            <a:fillRect/>
          </a:stretch>
        </p:blipFill>
        <p:spPr bwMode="auto">
          <a:xfrm>
            <a:off x="365554" y="1964009"/>
            <a:ext cx="3474720" cy="421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1368" y="1472811"/>
            <a:ext cx="3622560" cy="475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r="8022"/>
          <a:stretch>
            <a:fillRect/>
          </a:stretch>
        </p:blipFill>
        <p:spPr bwMode="auto">
          <a:xfrm>
            <a:off x="8092862" y="1301444"/>
            <a:ext cx="3083630" cy="4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10196" y="6310870"/>
            <a:ext cx="6278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From: </a:t>
            </a:r>
            <a:r>
              <a:rPr lang="en-US" sz="1200" dirty="0" err="1"/>
              <a:t>Ekin</a:t>
            </a:r>
            <a:r>
              <a:rPr lang="en-US" sz="1200" dirty="0"/>
              <a:t>, J.W. Experimental Techniques for Low Temperature Measurements</a:t>
            </a:r>
            <a:endParaRPr lang="fr-FR" sz="1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101744" y="797377"/>
            <a:ext cx="2513599" cy="635123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kern="0" dirty="0">
                <a:solidFill>
                  <a:srgbClr val="0070C0"/>
                </a:solidFill>
              </a:rPr>
              <a:t>Young modulus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 l="6410" t="2883" r="4686"/>
          <a:stretch>
            <a:fillRect/>
          </a:stretch>
        </p:blipFill>
        <p:spPr bwMode="auto">
          <a:xfrm>
            <a:off x="8400434" y="1354452"/>
            <a:ext cx="3448666" cy="434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8776547" y="5735770"/>
            <a:ext cx="3271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From: </a:t>
            </a:r>
            <a:r>
              <a:rPr lang="en-US" sz="1200" dirty="0" err="1"/>
              <a:t>Ekin</a:t>
            </a:r>
            <a:r>
              <a:rPr lang="en-US" sz="1200" dirty="0"/>
              <a:t>, J. Experimental Techniques for Low Temperature Measurements</a:t>
            </a:r>
            <a:endParaRPr lang="fr-FR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226643-5423-E675-CA5D-431D62EA54E1}"/>
              </a:ext>
            </a:extLst>
          </p:cNvPr>
          <p:cNvGrpSpPr/>
          <p:nvPr/>
        </p:nvGrpSpPr>
        <p:grpSpPr>
          <a:xfrm>
            <a:off x="0" y="1278460"/>
            <a:ext cx="7295482" cy="5579540"/>
            <a:chOff x="0" y="964366"/>
            <a:chExt cx="7295482" cy="5579540"/>
          </a:xfrm>
        </p:grpSpPr>
        <p:grpSp>
          <p:nvGrpSpPr>
            <p:cNvPr id="8" name="Groupe 7"/>
            <p:cNvGrpSpPr/>
            <p:nvPr/>
          </p:nvGrpSpPr>
          <p:grpSpPr>
            <a:xfrm>
              <a:off x="0" y="964366"/>
              <a:ext cx="4372931" cy="4472448"/>
              <a:chOff x="4435789" y="1642183"/>
              <a:chExt cx="4372931" cy="4472448"/>
            </a:xfrm>
          </p:grpSpPr>
          <p:pic>
            <p:nvPicPr>
              <p:cNvPr id="9" name="Picture 7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20000"/>
              </a:blip>
              <a:srcRect r="51425"/>
              <a:stretch>
                <a:fillRect/>
              </a:stretch>
            </p:blipFill>
            <p:spPr bwMode="auto">
              <a:xfrm>
                <a:off x="5080000" y="1642183"/>
                <a:ext cx="3728720" cy="4472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 Box 9"/>
              <p:cNvSpPr txBox="1">
                <a:spLocks noChangeArrowheads="1"/>
              </p:cNvSpPr>
              <p:nvPr/>
            </p:nvSpPr>
            <p:spPr bwMode="auto">
              <a:xfrm>
                <a:off x="4435789" y="2431160"/>
                <a:ext cx="1412118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400" u="sng" dirty="0"/>
                  <a:t>Young </a:t>
                </a:r>
                <a:r>
                  <a:rPr lang="fr-FR" sz="1400" u="sng" dirty="0" err="1"/>
                  <a:t>Modulus</a:t>
                </a:r>
                <a:endParaRPr lang="fr-FR" sz="1400" u="sng" dirty="0"/>
              </a:p>
            </p:txBody>
          </p:sp>
        </p:grp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059289" y="5265446"/>
              <a:ext cx="4236193" cy="1178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numCol="2">
              <a:spAutoFit/>
            </a:bodyPr>
            <a:lstStyle/>
            <a:p>
              <a:pPr algn="just"/>
              <a:r>
                <a:rPr lang="fr-FR" sz="1400" dirty="0"/>
                <a:t>1 :  2024 T4 aluminium</a:t>
              </a:r>
            </a:p>
            <a:p>
              <a:pPr algn="just"/>
              <a:r>
                <a:rPr lang="fr-FR" sz="1400" dirty="0"/>
                <a:t>2 :  </a:t>
              </a:r>
              <a:r>
                <a:rPr lang="fr-FR" sz="1400" dirty="0" err="1"/>
                <a:t>copper</a:t>
              </a:r>
              <a:r>
                <a:rPr lang="fr-FR" sz="1400" dirty="0"/>
                <a:t>-</a:t>
              </a:r>
              <a:r>
                <a:rPr lang="fr-FR" sz="1400" dirty="0" err="1"/>
                <a:t>beryllium</a:t>
              </a:r>
              <a:endParaRPr lang="fr-FR" sz="1400" dirty="0"/>
            </a:p>
            <a:p>
              <a:pPr algn="just"/>
              <a:r>
                <a:rPr lang="fr-FR" sz="1400" dirty="0"/>
                <a:t>3 :  K monel</a:t>
              </a:r>
            </a:p>
            <a:p>
              <a:pPr algn="just"/>
              <a:r>
                <a:rPr lang="fr-FR" sz="1400" dirty="0"/>
                <a:t>4 :  </a:t>
              </a:r>
              <a:r>
                <a:rPr lang="fr-FR" sz="1400" dirty="0" err="1"/>
                <a:t>Titanium</a:t>
              </a:r>
              <a:endParaRPr lang="fr-FR" sz="1400" dirty="0"/>
            </a:p>
            <a:p>
              <a:pPr algn="just"/>
              <a:endParaRPr lang="fr-FR" sz="1400" dirty="0"/>
            </a:p>
            <a:p>
              <a:pPr algn="just"/>
              <a:r>
                <a:rPr lang="fr-FR" sz="1400" dirty="0"/>
                <a:t>5 :  SS 304</a:t>
              </a:r>
            </a:p>
            <a:p>
              <a:pPr algn="just"/>
              <a:r>
                <a:rPr lang="fr-FR" sz="1400" dirty="0"/>
                <a:t>6 :  </a:t>
              </a:r>
              <a:r>
                <a:rPr lang="fr-FR" sz="1400" dirty="0" err="1"/>
                <a:t>Carbon</a:t>
              </a:r>
              <a:r>
                <a:rPr lang="fr-FR" sz="1400" dirty="0"/>
                <a:t> </a:t>
              </a:r>
              <a:r>
                <a:rPr lang="fr-FR" sz="1400" dirty="0" err="1"/>
                <a:t>Steal</a:t>
              </a:r>
              <a:r>
                <a:rPr lang="fr-FR" sz="1400" dirty="0"/>
                <a:t> C 1020</a:t>
              </a:r>
            </a:p>
            <a:p>
              <a:pPr algn="just"/>
              <a:r>
                <a:rPr lang="fr-FR" sz="1400" dirty="0"/>
                <a:t>7 :  Steel 9% Ni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404581" y="6266907"/>
              <a:ext cx="327152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From: Technique de </a:t>
              </a:r>
              <a:r>
                <a:rPr lang="en-US" sz="1200" dirty="0" err="1"/>
                <a:t>l’Ingénieur</a:t>
              </a:r>
              <a:endParaRPr lang="fr-FR" sz="1200" dirty="0"/>
            </a:p>
          </p:txBody>
        </p:sp>
      </p:grpSp>
      <p:sp>
        <p:nvSpPr>
          <p:cNvPr id="14" name="Titre 1">
            <a:extLst>
              <a:ext uri="{FF2B5EF4-FFF2-40B4-BE49-F238E27FC236}">
                <a16:creationId xmlns:a16="http://schemas.microsoft.com/office/drawing/2014/main" id="{200B4E90-D816-80BF-01A7-A1AD2E508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88" y="34925"/>
            <a:ext cx="11517312" cy="454025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Mechanical</a:t>
            </a:r>
            <a:r>
              <a:rPr lang="fr-FR" dirty="0"/>
              <a:t> </a:t>
            </a:r>
            <a:r>
              <a:rPr lang="fr-FR" dirty="0" err="1"/>
              <a:t>Properties</a:t>
            </a:r>
            <a:r>
              <a:rPr lang="fr-FR" dirty="0"/>
              <a:t> at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temperatures</a:t>
            </a:r>
            <a:r>
              <a:rPr lang="fr-FR" dirty="0"/>
              <a:t> (</a:t>
            </a:r>
            <a:r>
              <a:rPr lang="fr-FR" dirty="0" err="1"/>
              <a:t>cont.d</a:t>
            </a:r>
            <a:r>
              <a:rPr lang="fr-FR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E52D5-1E49-F240-8DFF-6FBCE7234B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35" t="37840" r="35322" b="24814"/>
          <a:stretch/>
        </p:blipFill>
        <p:spPr bwMode="auto">
          <a:xfrm>
            <a:off x="4250386" y="1486825"/>
            <a:ext cx="4054943" cy="399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9CB27B6D-57F7-186A-B0D9-608C5C212D5B}"/>
              </a:ext>
            </a:extLst>
          </p:cNvPr>
          <p:cNvSpPr txBox="1">
            <a:spLocks/>
          </p:cNvSpPr>
          <p:nvPr/>
        </p:nvSpPr>
        <p:spPr>
          <a:xfrm>
            <a:off x="8687974" y="828942"/>
            <a:ext cx="3448666" cy="454025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kern="0" dirty="0">
                <a:solidFill>
                  <a:srgbClr val="0070C0"/>
                </a:solidFill>
              </a:rPr>
              <a:t>Fracture toughness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081964-3BB6-90CB-FD6A-D1FDB045A226}"/>
              </a:ext>
            </a:extLst>
          </p:cNvPr>
          <p:cNvSpPr txBox="1">
            <a:spLocks/>
          </p:cNvSpPr>
          <p:nvPr/>
        </p:nvSpPr>
        <p:spPr>
          <a:xfrm>
            <a:off x="4614797" y="844766"/>
            <a:ext cx="3448666" cy="454025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kern="0" dirty="0">
                <a:solidFill>
                  <a:srgbClr val="0070C0"/>
                </a:solidFill>
              </a:rPr>
              <a:t>Impact resistance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E0B55-2E2B-4155-BD27-AE07C7CB0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E9751-E65D-4C27-8B97-05F14849E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519" y="1035781"/>
            <a:ext cx="10166300" cy="544593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Helium cryostats for SC devices, functions and requirements</a:t>
            </a:r>
          </a:p>
          <a:p>
            <a:endParaRPr lang="en-GB" dirty="0"/>
          </a:p>
          <a:p>
            <a:r>
              <a:rPr lang="en-GB" dirty="0"/>
              <a:t>Examples of cryostats</a:t>
            </a: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Mechanical design and construction of cryostats: </a:t>
            </a:r>
          </a:p>
          <a:p>
            <a:pPr lvl="1"/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Materials for cryostats and their properties</a:t>
            </a:r>
          </a:p>
          <a:p>
            <a:pPr lvl="1"/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Pressure/vacuum vessels, codes, and norms</a:t>
            </a:r>
          </a:p>
          <a:p>
            <a:pPr lvl="1"/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Thermo-mechanical considerations</a:t>
            </a:r>
          </a:p>
          <a:p>
            <a:pPr lvl="1"/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Supporting systems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Heat transfer mechanisms at cryogenic temperatures: </a:t>
            </a:r>
          </a:p>
          <a:p>
            <a:pPr lvl="1"/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Thermal radiation and 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thermal design solutions (thermal shielding, MLI)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Thermal conduction and thermal design solutions (feedthroughs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heat intercepts)</a:t>
            </a: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Notions of cryogenic safety</a:t>
            </a:r>
          </a:p>
          <a:p>
            <a:pPr marL="0" indent="0">
              <a:buNone/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785F0E59-0CFD-278D-D13D-E6BF0979F3BA}"/>
              </a:ext>
            </a:extLst>
          </p:cNvPr>
          <p:cNvSpPr/>
          <p:nvPr/>
        </p:nvSpPr>
        <p:spPr>
          <a:xfrm>
            <a:off x="10302240" y="1191491"/>
            <a:ext cx="235133" cy="2237509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ED7842-6C44-F2AD-945B-A013A0AEBFE8}"/>
              </a:ext>
            </a:extLst>
          </p:cNvPr>
          <p:cNvSpPr txBox="1"/>
          <p:nvPr/>
        </p:nvSpPr>
        <p:spPr>
          <a:xfrm>
            <a:off x="10537373" y="446560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h</a:t>
            </a:r>
            <a:endParaRPr lang="fr-FR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F71531A2-BF6A-9AF4-1F27-BD3856E8DFAD}"/>
              </a:ext>
            </a:extLst>
          </p:cNvPr>
          <p:cNvSpPr/>
          <p:nvPr/>
        </p:nvSpPr>
        <p:spPr>
          <a:xfrm>
            <a:off x="10302240" y="3493670"/>
            <a:ext cx="226423" cy="2794241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3E565C-57CF-F728-C787-E3F9FDE720A3}"/>
              </a:ext>
            </a:extLst>
          </p:cNvPr>
          <p:cNvSpPr txBox="1"/>
          <p:nvPr/>
        </p:nvSpPr>
        <p:spPr>
          <a:xfrm>
            <a:off x="10490679" y="256848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h</a:t>
            </a:r>
            <a:endParaRPr lang="fr-FR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55D0E1B-DCF1-6F0E-177C-9904B13D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7269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-4104"/>
            <a:ext cx="11089460" cy="799041"/>
          </a:xfrm>
        </p:spPr>
        <p:txBody>
          <a:bodyPr>
            <a:normAutofit/>
          </a:bodyPr>
          <a:lstStyle/>
          <a:p>
            <a:r>
              <a:rPr lang="en-GB" sz="3200" dirty="0"/>
              <a:t>Thin shells under external pressure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44986" y="5020270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Example:</a:t>
            </a:r>
          </a:p>
          <a:p>
            <a:pPr marL="285750" indent="-285750">
              <a:buFontTx/>
              <a:buChar char="-"/>
            </a:pPr>
            <a:r>
              <a:rPr lang="en-US" dirty="0"/>
              <a:t>r = 500 mm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66FF"/>
                </a:solidFill>
              </a:rPr>
              <a:t>t &gt; 18.5 mm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16E319-7817-9DF7-EAC1-F5E24520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40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996ABDA-F98C-8419-D8D9-AB69B1206ABC}"/>
              </a:ext>
            </a:extLst>
          </p:cNvPr>
          <p:cNvGrpSpPr/>
          <p:nvPr/>
        </p:nvGrpSpPr>
        <p:grpSpPr>
          <a:xfrm>
            <a:off x="442961" y="603879"/>
            <a:ext cx="9830025" cy="5942511"/>
            <a:chOff x="442961" y="686175"/>
            <a:chExt cx="9830025" cy="6081461"/>
          </a:xfrm>
        </p:grpSpPr>
        <p:grpSp>
          <p:nvGrpSpPr>
            <p:cNvPr id="12" name="Group 11"/>
            <p:cNvGrpSpPr/>
            <p:nvPr/>
          </p:nvGrpSpPr>
          <p:grpSpPr>
            <a:xfrm>
              <a:off x="442961" y="686175"/>
              <a:ext cx="9830025" cy="6081461"/>
              <a:chOff x="-1081039" y="831788"/>
              <a:chExt cx="8904013" cy="5904656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" name="Content Placeholder 4"/>
                  <p:cNvSpPr txBox="1">
                    <a:spLocks/>
                  </p:cNvSpPr>
                  <p:nvPr/>
                </p:nvSpPr>
                <p:spPr>
                  <a:xfrm>
                    <a:off x="-1081039" y="831788"/>
                    <a:ext cx="8904013" cy="5904656"/>
                  </a:xfrm>
                  <a:prstGeom prst="rect">
                    <a:avLst/>
                  </a:prstGeom>
                </p:spPr>
                <p:txBody>
                  <a:bodyPr>
                    <a:normAutofit fontScale="92500" lnSpcReduction="10000"/>
                  </a:bodyPr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>
                        <a:solidFill>
                          <a:schemeClr val="tx1"/>
                        </a:solidFill>
                        <a:latin typeface="+mn-lt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>
                        <a:solidFill>
                          <a:schemeClr val="tx1"/>
                        </a:solidFill>
                        <a:latin typeface="+mn-lt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1600">
                        <a:solidFill>
                          <a:schemeClr val="tx1"/>
                        </a:solidFill>
                        <a:latin typeface="+mn-lt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400">
                        <a:solidFill>
                          <a:schemeClr val="tx1"/>
                        </a:solidFill>
                        <a:latin typeface="+mn-lt"/>
                      </a:defRPr>
                    </a:lvl5pPr>
                    <a:lvl6pPr marL="25146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400">
                        <a:solidFill>
                          <a:schemeClr val="tx1"/>
                        </a:solidFill>
                        <a:latin typeface="+mn-lt"/>
                      </a:defRPr>
                    </a:lvl6pPr>
                    <a:lvl7pPr marL="29718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400">
                        <a:solidFill>
                          <a:schemeClr val="tx1"/>
                        </a:solidFill>
                        <a:latin typeface="+mn-lt"/>
                      </a:defRPr>
                    </a:lvl7pPr>
                    <a:lvl8pPr marL="34290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400">
                        <a:solidFill>
                          <a:schemeClr val="tx1"/>
                        </a:solidFill>
                        <a:latin typeface="+mn-lt"/>
                      </a:defRPr>
                    </a:lvl8pPr>
                    <a:lvl9pPr marL="38862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400">
                        <a:solidFill>
                          <a:schemeClr val="tx1"/>
                        </a:solidFill>
                        <a:latin typeface="+mn-lt"/>
                      </a:defRPr>
                    </a:lvl9pPr>
                  </a:lstStyle>
                  <a:p>
                    <a:pPr marL="0" indent="0">
                      <a:buNone/>
                    </a:pPr>
                    <a:r>
                      <a:rPr lang="en-GB" sz="2000" kern="0" dirty="0">
                        <a:solidFill>
                          <a:srgbClr val="0070C0"/>
                        </a:solidFill>
                      </a:rPr>
                      <a:t>Buckling:</a:t>
                    </a:r>
                  </a:p>
                  <a:p>
                    <a:r>
                      <a:rPr lang="en-GB" sz="2000" kern="0" dirty="0"/>
                      <a:t>Non-linear phenomenon. Actual critical pressure depends on initial imperfections: Safety factor needed!</a:t>
                    </a:r>
                  </a:p>
                  <a:p>
                    <a:r>
                      <a:rPr lang="en-GB" sz="2000" kern="0" dirty="0"/>
                      <a:t>Buckling critical pressure for a thin tube of infinite length</a:t>
                    </a:r>
                  </a:p>
                  <a:p>
                    <a:endParaRPr lang="en-GB" kern="0" dirty="0"/>
                  </a:p>
                  <a:p>
                    <a:endParaRPr lang="en-GB" kern="0" dirty="0"/>
                  </a:p>
                  <a:p>
                    <a:endParaRPr lang="en-GB" kern="0" dirty="0"/>
                  </a:p>
                  <a:p>
                    <a:pPr marL="0" indent="0">
                      <a:buNone/>
                    </a:pPr>
                    <a:endParaRPr lang="en-GB" kern="0" dirty="0"/>
                  </a:p>
                  <a:p>
                    <a:r>
                      <a:rPr lang="en-GB" sz="2000" kern="0" dirty="0"/>
                      <a:t>A conservative rule of thumb for steel tubes under vacuum: </a:t>
                    </a:r>
                  </a:p>
                  <a:p>
                    <a:pPr marL="0" indent="0">
                      <a:buNone/>
                    </a:pPr>
                    <a:endParaRPr lang="en-GB" sz="1800" kern="0" dirty="0"/>
                  </a:p>
                  <a:p>
                    <a:pPr marL="0" indent="0">
                      <a:buNone/>
                    </a:pPr>
                    <a:endParaRPr lang="en-GB" sz="1800" kern="0" dirty="0"/>
                  </a:p>
                  <a:p>
                    <a:endParaRPr lang="en-GB" kern="0" dirty="0"/>
                  </a:p>
                  <a:p>
                    <a:r>
                      <a:rPr lang="en-GB" sz="2000" kern="0" dirty="0"/>
                      <a:t>With a </a:t>
                    </a:r>
                    <a:r>
                      <a:rPr lang="en-GB" sz="2000" b="1" kern="0" dirty="0"/>
                      <a:t>safety factor of &gt; 3 </a:t>
                    </a:r>
                    <a:r>
                      <a:rPr lang="en-GB" sz="2000" kern="0" dirty="0"/>
                      <a:t>:</a:t>
                    </a:r>
                  </a:p>
                  <a:p>
                    <a:pPr marL="0" indent="0">
                      <a:buNone/>
                    </a:pPr>
                    <a:r>
                      <a:rPr lang="pt-PT" sz="2000" kern="0" dirty="0"/>
                      <a:t>	</a:t>
                    </a:r>
                  </a:p>
                  <a:p>
                    <a:pPr marL="0" indent="0">
                      <a:buNone/>
                    </a:pPr>
                    <a:r>
                      <a:rPr lang="en-US" sz="2600" b="1" kern="0" dirty="0">
                        <a:latin typeface="+mj-lt"/>
                      </a:rPr>
                      <a:t>				t </a:t>
                    </a:r>
                    <a14:m>
                      <m:oMath xmlns:m="http://schemas.openxmlformats.org/officeDocument/2006/math">
                        <m:r>
                          <a:rPr lang="en-US" sz="2600" b="1" i="1" kern="0" smtClean="0">
                            <a:latin typeface="Cambria Math" panose="02040503050406030204" pitchFamily="18" charset="0"/>
                          </a:rPr>
                          <m:t>≥ </m:t>
                        </m:r>
                        <m:r>
                          <a:rPr lang="en-US" sz="2600" b="1" i="1" kern="0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2600" b="1" i="1" kern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600" b="1" i="1" kern="0" smtClean="0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sz="2600" b="1" i="1" kern="0" smtClean="0">
                            <a:latin typeface="Cambria Math" panose="02040503050406030204" pitchFamily="18" charset="0"/>
                          </a:rPr>
                          <m:t>% </m:t>
                        </m:r>
                        <m:r>
                          <a:rPr lang="en-US" sz="2600" b="1" i="1" kern="0"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a14:m>
                    <a:endParaRPr lang="pt-PT" sz="2600" b="1" kern="0" dirty="0">
                      <a:latin typeface="+mj-lt"/>
                    </a:endParaRPr>
                  </a:p>
                  <a:p>
                    <a:pPr marL="0" indent="0">
                      <a:buNone/>
                    </a:pPr>
                    <a:endParaRPr lang="pt-PT" sz="1300" kern="0" dirty="0"/>
                  </a:p>
                  <a:p>
                    <a:r>
                      <a:rPr lang="pt-PT" sz="2000" kern="0" dirty="0"/>
                      <a:t>Alternatively, we need to add reinforcements</a:t>
                    </a:r>
                    <a:endParaRPr lang="en-GB" sz="2000" kern="0" dirty="0"/>
                  </a:p>
                </p:txBody>
              </p:sp>
            </mc:Choice>
            <mc:Fallback>
              <p:sp>
                <p:nvSpPr>
                  <p:cNvPr id="4" name="Content Placeholder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1081039" y="831788"/>
                    <a:ext cx="8904013" cy="5904656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646" t="-853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8" name="Picture 7" descr="for1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92799" y="2036293"/>
                <a:ext cx="5829545" cy="1544530"/>
              </a:xfrm>
              <a:prstGeom prst="rect">
                <a:avLst/>
              </a:prstGeom>
            </p:spPr>
          </p:pic>
          <p:pic>
            <p:nvPicPr>
              <p:cNvPr id="9" name="Picture 8" descr="for2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71812" y="3767614"/>
                <a:ext cx="3969869" cy="874717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B46A0F2-D14A-F7A0-67DA-13A5B7D9D446}"/>
                </a:ext>
              </a:extLst>
            </p:cNvPr>
            <p:cNvSpPr/>
            <p:nvPr/>
          </p:nvSpPr>
          <p:spPr>
            <a:xfrm>
              <a:off x="3505276" y="2304288"/>
              <a:ext cx="2590724" cy="960036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3E40631B-6F09-3F2F-8A14-6A2296D8E928}"/>
              </a:ext>
            </a:extLst>
          </p:cNvPr>
          <p:cNvSpPr/>
          <p:nvPr/>
        </p:nvSpPr>
        <p:spPr>
          <a:xfrm>
            <a:off x="3995927" y="5134686"/>
            <a:ext cx="1856233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26A1CE-4828-5B23-B47A-F73249340A48}"/>
              </a:ext>
            </a:extLst>
          </p:cNvPr>
          <p:cNvSpPr txBox="1"/>
          <p:nvPr/>
        </p:nvSpPr>
        <p:spPr>
          <a:xfrm>
            <a:off x="174977" y="6155275"/>
            <a:ext cx="11647214" cy="698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i="1" dirty="0"/>
              <a:t>Reference formulas for various geometries in “Roark’s Formulas for Stress and Strain”, Warren C. Young, Richard G. </a:t>
            </a:r>
            <a:r>
              <a:rPr lang="en-GB" sz="1400" i="1" dirty="0" err="1"/>
              <a:t>Budynas</a:t>
            </a:r>
            <a:r>
              <a:rPr lang="en-GB" sz="1400" i="1" dirty="0"/>
              <a:t>, Seventh Edition</a:t>
            </a:r>
          </a:p>
          <a:p>
            <a:pPr>
              <a:lnSpc>
                <a:spcPct val="150000"/>
              </a:lnSpc>
            </a:pPr>
            <a:r>
              <a:rPr lang="en-GB" sz="1400" i="1" dirty="0"/>
              <a:t>In practice, use </a:t>
            </a:r>
            <a:r>
              <a:rPr lang="en-GB" sz="1400" i="1" dirty="0" err="1"/>
              <a:t>standards:EN</a:t>
            </a:r>
            <a:r>
              <a:rPr lang="en-GB" sz="1400" i="1" dirty="0"/>
              <a:t> 13458-2 (Cryogenic Vessels – Static vacuum insulated vessels) 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11930693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" y="59029"/>
            <a:ext cx="11089460" cy="799041"/>
          </a:xfrm>
        </p:spPr>
        <p:txBody>
          <a:bodyPr>
            <a:normAutofit/>
          </a:bodyPr>
          <a:lstStyle/>
          <a:p>
            <a:r>
              <a:rPr lang="en-GB" sz="3200" dirty="0"/>
              <a:t>Thin shells under internal pressure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10896" y="704181"/>
            <a:ext cx="7972324" cy="5286177"/>
            <a:chOff x="273248" y="772244"/>
            <a:chExt cx="8331200" cy="5753100"/>
          </a:xfrm>
        </p:grpSpPr>
        <p:pic>
          <p:nvPicPr>
            <p:cNvPr id="26" name="Picture 25" descr="s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248" y="772244"/>
              <a:ext cx="8331200" cy="57531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6588224" y="3573016"/>
              <a:ext cx="2016224" cy="1368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788024" y="4077072"/>
              <a:ext cx="1872208" cy="728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65D02E-02A9-AF26-7551-6DEAAEBEF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4A215A-65E2-4621-CE08-F910EBEC7805}"/>
              </a:ext>
            </a:extLst>
          </p:cNvPr>
          <p:cNvSpPr txBox="1"/>
          <p:nvPr/>
        </p:nvSpPr>
        <p:spPr>
          <a:xfrm>
            <a:off x="8708230" y="986607"/>
            <a:ext cx="3663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Example: </a:t>
            </a:r>
            <a:r>
              <a:rPr lang="en-US" dirty="0" err="1">
                <a:solidFill>
                  <a:srgbClr val="0066FF"/>
                </a:solidFill>
              </a:rPr>
              <a:t>cyl.helium</a:t>
            </a:r>
            <a:r>
              <a:rPr lang="en-US" dirty="0">
                <a:solidFill>
                  <a:srgbClr val="0066FF"/>
                </a:solidFill>
              </a:rPr>
              <a:t> tank</a:t>
            </a:r>
          </a:p>
          <a:p>
            <a:pPr marL="285750" indent="-285750">
              <a:buFontTx/>
              <a:buChar char="-"/>
            </a:pPr>
            <a:r>
              <a:rPr lang="en-US" dirty="0"/>
              <a:t>r = 400 mm</a:t>
            </a:r>
          </a:p>
          <a:p>
            <a:pPr marL="285750" indent="-285750">
              <a:buFontTx/>
              <a:buChar char="-"/>
            </a:pPr>
            <a:r>
              <a:rPr lang="en-US" dirty="0"/>
              <a:t>p = 4 </a:t>
            </a:r>
            <a:r>
              <a:rPr lang="en-US" dirty="0" err="1"/>
              <a:t>barg</a:t>
            </a:r>
            <a:r>
              <a:rPr lang="en-US" dirty="0"/>
              <a:t> (0.4 MPa)</a:t>
            </a:r>
          </a:p>
          <a:p>
            <a:pPr marL="285750" indent="-285750">
              <a:buFontTx/>
              <a:buChar char="-"/>
            </a:pPr>
            <a:r>
              <a:rPr lang="en-US" dirty="0" err="1"/>
              <a:t>σ</a:t>
            </a:r>
            <a:r>
              <a:rPr lang="en-US" baseline="-25000" dirty="0" err="1"/>
              <a:t>a</a:t>
            </a:r>
            <a:r>
              <a:rPr lang="en-US" dirty="0"/>
              <a:t>= 160 MPa  (304L, Rp</a:t>
            </a:r>
            <a:r>
              <a:rPr lang="en-US" baseline="-25000" dirty="0"/>
              <a:t>0.2</a:t>
            </a:r>
            <a:r>
              <a:rPr lang="en-US" dirty="0"/>
              <a:t>= 240 MPa, SF=1.5)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66FF"/>
                </a:solidFill>
              </a:rPr>
              <a:t>t ≥ 1 mm </a:t>
            </a:r>
          </a:p>
          <a:p>
            <a:endParaRPr lang="en-US" dirty="0">
              <a:solidFill>
                <a:srgbClr val="0066FF"/>
              </a:solidFill>
            </a:endParaRPr>
          </a:p>
          <a:p>
            <a:r>
              <a:rPr lang="en-US" dirty="0">
                <a:solidFill>
                  <a:srgbClr val="0066FF"/>
                </a:solidFill>
              </a:rPr>
              <a:t>(Note: under vacuum (previous calculation) </a:t>
            </a:r>
            <a:r>
              <a:rPr lang="en-US" dirty="0">
                <a:solidFill>
                  <a:srgbClr val="0066FF"/>
                </a:solidFill>
                <a:sym typeface="Wingdings" panose="05000000000000000000" pitchFamily="2" charset="2"/>
              </a:rPr>
              <a:t> t ≥ 15 mm !) </a:t>
            </a:r>
          </a:p>
          <a:p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2B8383-2CC5-7FE4-6B5B-900EF04DAA55}"/>
              </a:ext>
            </a:extLst>
          </p:cNvPr>
          <p:cNvSpPr txBox="1"/>
          <p:nvPr/>
        </p:nvSpPr>
        <p:spPr>
          <a:xfrm>
            <a:off x="101825" y="6327733"/>
            <a:ext cx="8868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detailed calculation: use standards, EN 13458-2 Cryogenic vessels – static vacuum insulated vessels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3FB5A-A8F7-C278-812B-8A980E43B411}"/>
              </a:ext>
            </a:extLst>
          </p:cNvPr>
          <p:cNvSpPr txBox="1"/>
          <p:nvPr/>
        </p:nvSpPr>
        <p:spPr>
          <a:xfrm>
            <a:off x="131609" y="766494"/>
            <a:ext cx="5478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preliminary calculation: </a:t>
            </a:r>
          </a:p>
        </p:txBody>
      </p:sp>
    </p:spTree>
    <p:extLst>
      <p:ext uri="{BB962C8B-B14F-4D97-AF65-F5344CB8AC3E}">
        <p14:creationId xmlns:p14="http://schemas.microsoft.com/office/powerpoint/2010/main" val="33331300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A81A6-D1F3-4326-7C5B-F888C36BC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988350" cy="799041"/>
          </a:xfrm>
        </p:spPr>
        <p:txBody>
          <a:bodyPr>
            <a:noAutofit/>
          </a:bodyPr>
          <a:lstStyle/>
          <a:p>
            <a:r>
              <a:rPr lang="en-US" sz="2700" dirty="0"/>
              <a:t>Real case (CERN, May 2013): collapse of a modified vertical test cryostat</a:t>
            </a:r>
            <a:endParaRPr lang="fr-FR" sz="27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40F61C-81FC-B6D6-89D9-FEE46C62A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256470-35AE-AD22-5ED9-EA013F8BB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5566"/>
            <a:ext cx="3591953" cy="427486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BBED507-D1F9-E9CE-A507-98C4B2C902CA}"/>
              </a:ext>
            </a:extLst>
          </p:cNvPr>
          <p:cNvSpPr txBox="1">
            <a:spLocks/>
          </p:cNvSpPr>
          <p:nvPr/>
        </p:nvSpPr>
        <p:spPr>
          <a:xfrm>
            <a:off x="3747441" y="911996"/>
            <a:ext cx="3969573" cy="1850315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Modified helium tank (inner vessel) to be used dry (cavity helium filled)</a:t>
            </a:r>
          </a:p>
          <a:p>
            <a:r>
              <a:rPr lang="fr-FR" dirty="0" err="1"/>
              <a:t>Helium</a:t>
            </a:r>
            <a:r>
              <a:rPr lang="fr-FR" dirty="0"/>
              <a:t> tank vacuum </a:t>
            </a:r>
            <a:r>
              <a:rPr lang="fr-FR" dirty="0" err="1"/>
              <a:t>pumped</a:t>
            </a:r>
            <a:r>
              <a:rPr lang="fr-FR" dirty="0"/>
              <a:t> </a:t>
            </a:r>
            <a:r>
              <a:rPr lang="fr-FR" u="sng" dirty="0" err="1">
                <a:solidFill>
                  <a:srgbClr val="0070C0"/>
                </a:solidFill>
              </a:rPr>
              <a:t>before</a:t>
            </a:r>
            <a:r>
              <a:rPr lang="fr-FR" dirty="0"/>
              <a:t> insulation vacuum </a:t>
            </a:r>
            <a:r>
              <a:rPr lang="fr-FR" dirty="0" err="1"/>
              <a:t>space</a:t>
            </a:r>
            <a:r>
              <a:rPr lang="fr-FR" dirty="0"/>
              <a:t> </a:t>
            </a:r>
          </a:p>
          <a:p>
            <a:r>
              <a:rPr lang="fr-FR" dirty="0" err="1">
                <a:cs typeface="Calibri Light" panose="020F0302020204030204" pitchFamily="34" charset="0"/>
              </a:rPr>
              <a:t>Δp</a:t>
            </a:r>
            <a:r>
              <a:rPr lang="fr-FR" dirty="0">
                <a:cs typeface="Calibri Light" panose="020F0302020204030204" pitchFamily="34" charset="0"/>
              </a:rPr>
              <a:t>=1 bar </a:t>
            </a:r>
            <a:r>
              <a:rPr lang="fr-FR" dirty="0" err="1">
                <a:cs typeface="Calibri Light" panose="020F0302020204030204" pitchFamily="34" charset="0"/>
              </a:rPr>
              <a:t>external</a:t>
            </a:r>
            <a:r>
              <a:rPr lang="fr-FR" dirty="0">
                <a:cs typeface="Calibri Light" panose="020F0302020204030204" pitchFamily="34" charset="0"/>
              </a:rPr>
              <a:t> pressure          </a:t>
            </a:r>
            <a:r>
              <a:rPr lang="fr-FR" dirty="0">
                <a:cs typeface="Calibri Light" panose="020F0302020204030204" pitchFamily="34" charset="0"/>
                <a:sym typeface="Wingdings" panose="05000000000000000000" pitchFamily="2" charset="2"/>
              </a:rPr>
              <a:t> </a:t>
            </a:r>
            <a:r>
              <a:rPr lang="fr-FR" dirty="0" err="1">
                <a:solidFill>
                  <a:srgbClr val="0070C0"/>
                </a:solidFill>
                <a:cs typeface="Calibri Light" panose="020F0302020204030204" pitchFamily="34" charset="0"/>
                <a:sym typeface="Wingdings" panose="05000000000000000000" pitchFamily="2" charset="2"/>
              </a:rPr>
              <a:t>buckling</a:t>
            </a:r>
            <a:r>
              <a:rPr lang="fr-FR" dirty="0">
                <a:solidFill>
                  <a:srgbClr val="0070C0"/>
                </a:solidFill>
                <a:cs typeface="Calibri Light" panose="020F0302020204030204" pitchFamily="34" charset="0"/>
                <a:sym typeface="Wingdings" panose="05000000000000000000" pitchFamily="2" charset="2"/>
              </a:rPr>
              <a:t> collapse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754CF8-DADF-E948-9A57-85B1EA83AED3}"/>
              </a:ext>
            </a:extLst>
          </p:cNvPr>
          <p:cNvSpPr txBox="1"/>
          <p:nvPr/>
        </p:nvSpPr>
        <p:spPr>
          <a:xfrm>
            <a:off x="3591953" y="324433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parts</a:t>
            </a:r>
            <a:endParaRPr lang="fr-FR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C84367B-8585-1076-67E9-681157185943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2086984" y="2441986"/>
            <a:ext cx="2116675" cy="802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D62EA1C-D224-C40B-75FF-622E2F856462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2860984" y="3089699"/>
            <a:ext cx="1342675" cy="154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933B7E2-450F-0517-D1EE-BC58695395CB}"/>
              </a:ext>
            </a:extLst>
          </p:cNvPr>
          <p:cNvCxnSpPr>
            <a:cxnSpLocks/>
          </p:cNvCxnSpPr>
          <p:nvPr/>
        </p:nvCxnSpPr>
        <p:spPr>
          <a:xfrm flipV="1">
            <a:off x="352152" y="4053571"/>
            <a:ext cx="266133" cy="28188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A35ADEC-D841-4E65-AD94-C3BCF35AF7E4}"/>
              </a:ext>
            </a:extLst>
          </p:cNvPr>
          <p:cNvCxnSpPr>
            <a:cxnSpLocks/>
          </p:cNvCxnSpPr>
          <p:nvPr/>
        </p:nvCxnSpPr>
        <p:spPr>
          <a:xfrm flipV="1">
            <a:off x="747710" y="4235371"/>
            <a:ext cx="140082" cy="33685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4F501BC-AC6C-4636-892E-D55657CA7C20}"/>
              </a:ext>
            </a:extLst>
          </p:cNvPr>
          <p:cNvCxnSpPr>
            <a:cxnSpLocks/>
          </p:cNvCxnSpPr>
          <p:nvPr/>
        </p:nvCxnSpPr>
        <p:spPr>
          <a:xfrm>
            <a:off x="164308" y="3772278"/>
            <a:ext cx="375687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61B223-C2BF-F902-DC84-5722EC998F8F}"/>
              </a:ext>
            </a:extLst>
          </p:cNvPr>
          <p:cNvCxnSpPr>
            <a:cxnSpLocks/>
          </p:cNvCxnSpPr>
          <p:nvPr/>
        </p:nvCxnSpPr>
        <p:spPr>
          <a:xfrm flipH="1" flipV="1">
            <a:off x="2539334" y="4285925"/>
            <a:ext cx="95808" cy="32212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F3DC9D8-EBFB-D985-41AF-B1F0B50BEDF0}"/>
              </a:ext>
            </a:extLst>
          </p:cNvPr>
          <p:cNvCxnSpPr>
            <a:cxnSpLocks/>
          </p:cNvCxnSpPr>
          <p:nvPr/>
        </p:nvCxnSpPr>
        <p:spPr>
          <a:xfrm flipH="1" flipV="1">
            <a:off x="2818945" y="4194512"/>
            <a:ext cx="164491" cy="31883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42E470-C6AC-EBB3-ADDD-907ECEDF99F6}"/>
              </a:ext>
            </a:extLst>
          </p:cNvPr>
          <p:cNvCxnSpPr>
            <a:cxnSpLocks/>
          </p:cNvCxnSpPr>
          <p:nvPr/>
        </p:nvCxnSpPr>
        <p:spPr>
          <a:xfrm flipH="1" flipV="1">
            <a:off x="3048942" y="4033997"/>
            <a:ext cx="242898" cy="20137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3E86548-7E02-1B4D-F771-967EAF699CCF}"/>
              </a:ext>
            </a:extLst>
          </p:cNvPr>
          <p:cNvCxnSpPr>
            <a:cxnSpLocks/>
          </p:cNvCxnSpPr>
          <p:nvPr/>
        </p:nvCxnSpPr>
        <p:spPr>
          <a:xfrm flipV="1">
            <a:off x="1195216" y="4322682"/>
            <a:ext cx="82708" cy="44862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149A73-7DF4-D647-9E49-BC5BE53706FA}"/>
              </a:ext>
            </a:extLst>
          </p:cNvPr>
          <p:cNvCxnSpPr>
            <a:cxnSpLocks/>
          </p:cNvCxnSpPr>
          <p:nvPr/>
        </p:nvCxnSpPr>
        <p:spPr>
          <a:xfrm flipV="1">
            <a:off x="1752690" y="4364942"/>
            <a:ext cx="0" cy="41456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6F5586F-775D-D232-0DB1-9D9F30156E77}"/>
              </a:ext>
            </a:extLst>
          </p:cNvPr>
          <p:cNvCxnSpPr>
            <a:cxnSpLocks/>
          </p:cNvCxnSpPr>
          <p:nvPr/>
        </p:nvCxnSpPr>
        <p:spPr>
          <a:xfrm>
            <a:off x="164308" y="3167016"/>
            <a:ext cx="352151" cy="508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C7C9382-D714-C218-92DF-940A197C4F92}"/>
              </a:ext>
            </a:extLst>
          </p:cNvPr>
          <p:cNvCxnSpPr>
            <a:cxnSpLocks/>
          </p:cNvCxnSpPr>
          <p:nvPr/>
        </p:nvCxnSpPr>
        <p:spPr>
          <a:xfrm flipH="1" flipV="1">
            <a:off x="2209587" y="4386479"/>
            <a:ext cx="79898" cy="38482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D61AED4-3293-D054-F860-BD465A0D19BA}"/>
              </a:ext>
            </a:extLst>
          </p:cNvPr>
          <p:cNvCxnSpPr>
            <a:cxnSpLocks/>
          </p:cNvCxnSpPr>
          <p:nvPr/>
        </p:nvCxnSpPr>
        <p:spPr>
          <a:xfrm flipH="1">
            <a:off x="3078436" y="3772278"/>
            <a:ext cx="426807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B089602-A21D-13BD-2ABD-C36AF729E6DB}"/>
              </a:ext>
            </a:extLst>
          </p:cNvPr>
          <p:cNvCxnSpPr>
            <a:cxnSpLocks/>
          </p:cNvCxnSpPr>
          <p:nvPr/>
        </p:nvCxnSpPr>
        <p:spPr>
          <a:xfrm flipH="1">
            <a:off x="3052057" y="3261279"/>
            <a:ext cx="51006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5114C08-C7A8-844B-2FFE-32F77B6726B3}"/>
              </a:ext>
            </a:extLst>
          </p:cNvPr>
          <p:cNvCxnSpPr>
            <a:cxnSpLocks/>
          </p:cNvCxnSpPr>
          <p:nvPr/>
        </p:nvCxnSpPr>
        <p:spPr>
          <a:xfrm>
            <a:off x="176857" y="2558452"/>
            <a:ext cx="375687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B2D97C4-5167-1363-19D8-FBCFAEDEF101}"/>
              </a:ext>
            </a:extLst>
          </p:cNvPr>
          <p:cNvCxnSpPr>
            <a:cxnSpLocks/>
          </p:cNvCxnSpPr>
          <p:nvPr/>
        </p:nvCxnSpPr>
        <p:spPr>
          <a:xfrm>
            <a:off x="176857" y="1953190"/>
            <a:ext cx="352151" cy="508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7BDDD75-A939-1DE5-CC55-45779C782824}"/>
              </a:ext>
            </a:extLst>
          </p:cNvPr>
          <p:cNvCxnSpPr>
            <a:cxnSpLocks/>
          </p:cNvCxnSpPr>
          <p:nvPr/>
        </p:nvCxnSpPr>
        <p:spPr>
          <a:xfrm flipH="1">
            <a:off x="3090985" y="2558452"/>
            <a:ext cx="426807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6BFAC69-27F1-F237-B644-35C96F0E8D1F}"/>
              </a:ext>
            </a:extLst>
          </p:cNvPr>
          <p:cNvCxnSpPr>
            <a:cxnSpLocks/>
          </p:cNvCxnSpPr>
          <p:nvPr/>
        </p:nvCxnSpPr>
        <p:spPr>
          <a:xfrm flipH="1">
            <a:off x="3064606" y="2047453"/>
            <a:ext cx="51006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780BED9F-4A61-8AD8-93D0-8E0156B9A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9801" y="2145232"/>
            <a:ext cx="5245730" cy="440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423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002890" y="2064774"/>
            <a:ext cx="4805078" cy="4100530"/>
            <a:chOff x="181202" y="2564904"/>
            <a:chExt cx="4102766" cy="367240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3" t="19978" r="19438" b="9962"/>
            <a:stretch/>
          </p:blipFill>
          <p:spPr bwMode="auto">
            <a:xfrm>
              <a:off x="181202" y="2564904"/>
              <a:ext cx="4102766" cy="367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83568" y="4986488"/>
              <a:ext cx="123944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Article 4, paragraph 3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980" y="18136"/>
            <a:ext cx="10237012" cy="576263"/>
          </a:xfrm>
        </p:spPr>
        <p:txBody>
          <a:bodyPr/>
          <a:lstStyle/>
          <a:p>
            <a:r>
              <a:rPr lang="en-GB" sz="2400" dirty="0"/>
              <a:t>Pressure vessel codes regulations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486521" y="2843029"/>
          <a:ext cx="4002092" cy="3480083"/>
        </p:xfrm>
        <a:graphic>
          <a:graphicData uri="http://schemas.openxmlformats.org/drawingml/2006/table">
            <a:tbl>
              <a:tblPr/>
              <a:tblGrid>
                <a:gridCol w="76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258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Category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Conf. assessment module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Comment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34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SEP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None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The equipment must be designed and manufactured in accordance with sound engineering practice. No CE marking and no involvement of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A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CE marking with no notified body involvement, self-certifying.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A1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will perform unexpected visits and monitor final assessment.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B1+F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is required to approve the design, examine and test the vessel.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IV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G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Even further involvement of the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222" y="6137222"/>
            <a:ext cx="4320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For vessels with non-dangerous gases (cryogenic liquids are treated as gas)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35915" y="594399"/>
            <a:ext cx="9144000" cy="2396068"/>
          </a:xfrm>
        </p:spPr>
        <p:txBody>
          <a:bodyPr/>
          <a:lstStyle/>
          <a:p>
            <a:r>
              <a:rPr lang="en-US" sz="1700" dirty="0"/>
              <a:t>Pressure European Directive 2014/68/EC (PED) is a legal obligation in the EU since 2002</a:t>
            </a:r>
          </a:p>
          <a:p>
            <a:pPr lvl="1" algn="just"/>
            <a:r>
              <a:rPr lang="en-US" sz="1400" dirty="0"/>
              <a:t>Applies to internal pressure </a:t>
            </a:r>
            <a:r>
              <a:rPr lang="en-US" sz="1400" b="1" dirty="0">
                <a:solidFill>
                  <a:srgbClr val="000000"/>
                </a:solidFill>
              </a:rPr>
              <a:t>≥ 0.5 bar gauge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Vessels must be </a:t>
            </a:r>
            <a:r>
              <a:rPr lang="en-US" sz="1400" dirty="0">
                <a:solidFill>
                  <a:srgbClr val="0066FF"/>
                </a:solidFill>
              </a:rPr>
              <a:t>designed, fabricated and tested </a:t>
            </a:r>
            <a:r>
              <a:rPr lang="en-US" sz="1400" dirty="0">
                <a:solidFill>
                  <a:srgbClr val="000000"/>
                </a:solidFill>
              </a:rPr>
              <a:t>according to the requirements defined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Establishes the </a:t>
            </a:r>
            <a:r>
              <a:rPr lang="en-US" sz="1400" dirty="0">
                <a:solidFill>
                  <a:srgbClr val="0066FF"/>
                </a:solidFill>
              </a:rPr>
              <a:t>conformity assessment procedure </a:t>
            </a:r>
            <a:r>
              <a:rPr lang="en-US" sz="1400" dirty="0">
                <a:solidFill>
                  <a:srgbClr val="000000"/>
                </a:solidFill>
              </a:rPr>
              <a:t>depending on the </a:t>
            </a:r>
            <a:r>
              <a:rPr lang="en-US" sz="1400" dirty="0">
                <a:solidFill>
                  <a:srgbClr val="0066FF"/>
                </a:solidFill>
              </a:rPr>
              <a:t>vessel category</a:t>
            </a:r>
            <a:r>
              <a:rPr lang="en-US" sz="1400" dirty="0">
                <a:solidFill>
                  <a:srgbClr val="000000"/>
                </a:solidFill>
              </a:rPr>
              <a:t>, which depends on the </a:t>
            </a:r>
            <a:r>
              <a:rPr lang="en-US" sz="1400" dirty="0">
                <a:solidFill>
                  <a:srgbClr val="0066FF"/>
                </a:solidFill>
              </a:rPr>
              <a:t>stored energy</a:t>
            </a:r>
            <a:r>
              <a:rPr lang="en-US" sz="1400" dirty="0">
                <a:solidFill>
                  <a:srgbClr val="000000"/>
                </a:solidFill>
              </a:rPr>
              <a:t>, expressed as </a:t>
            </a:r>
            <a:r>
              <a:rPr lang="en-US" sz="1400" dirty="0">
                <a:solidFill>
                  <a:srgbClr val="0066FF"/>
                </a:solidFill>
              </a:rPr>
              <a:t>Pressure x Volume in </a:t>
            </a:r>
            <a:r>
              <a:rPr lang="en-US" sz="1400" dirty="0" err="1">
                <a:solidFill>
                  <a:srgbClr val="0066FF"/>
                </a:solidFill>
              </a:rPr>
              <a:t>bar.l</a:t>
            </a:r>
            <a:endParaRPr lang="en-US" sz="1400" dirty="0">
              <a:solidFill>
                <a:srgbClr val="0066FF"/>
              </a:solidFill>
            </a:endParaRPr>
          </a:p>
          <a:p>
            <a:pPr marL="0" indent="0" algn="just">
              <a:buNone/>
            </a:pP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1591251" y="5341311"/>
            <a:ext cx="3452697" cy="489218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Vacuum vessels</a:t>
            </a:r>
          </a:p>
        </p:txBody>
      </p:sp>
      <p:sp>
        <p:nvSpPr>
          <p:cNvPr id="5" name="Oval 4"/>
          <p:cNvSpPr/>
          <p:nvPr/>
        </p:nvSpPr>
        <p:spPr>
          <a:xfrm rot="19143211">
            <a:off x="2145289" y="3306091"/>
            <a:ext cx="2520280" cy="1146948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Pressure vessels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BBEE2306-D66D-988E-D0B6-949A78A2E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2272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75" y="-20172"/>
            <a:ext cx="11089460" cy="706064"/>
          </a:xfrm>
        </p:spPr>
        <p:txBody>
          <a:bodyPr/>
          <a:lstStyle/>
          <a:p>
            <a:r>
              <a:rPr lang="en-GB" sz="2400" dirty="0"/>
              <a:t>Harmonised codes and standards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980" y="630373"/>
            <a:ext cx="10908788" cy="864095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0066FF"/>
                </a:solidFill>
              </a:rPr>
              <a:t>Harmonised standards </a:t>
            </a:r>
            <a:r>
              <a:rPr lang="en-GB" sz="1600" dirty="0"/>
              <a:t>give presumption of </a:t>
            </a:r>
            <a:r>
              <a:rPr lang="en-GB" sz="1600" dirty="0">
                <a:solidFill>
                  <a:srgbClr val="0066FF"/>
                </a:solidFill>
              </a:rPr>
              <a:t>conformity with the PED</a:t>
            </a:r>
            <a:r>
              <a:rPr lang="en-GB" sz="1600" dirty="0"/>
              <a:t>, within their scope. Useful codes for </a:t>
            </a:r>
            <a:r>
              <a:rPr lang="en-GB" sz="1600" dirty="0">
                <a:solidFill>
                  <a:srgbClr val="0066FF"/>
                </a:solidFill>
              </a:rPr>
              <a:t>cryostat design and fabrication</a:t>
            </a:r>
            <a:r>
              <a:rPr lang="en-GB" sz="1600" dirty="0"/>
              <a:t>, including </a:t>
            </a:r>
            <a:r>
              <a:rPr lang="en-GB" sz="1600" dirty="0">
                <a:solidFill>
                  <a:srgbClr val="0066FF"/>
                </a:solidFill>
              </a:rPr>
              <a:t>safety devices</a:t>
            </a:r>
            <a:r>
              <a:rPr lang="en-GB" sz="1600" dirty="0"/>
              <a:t>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4314" r="22008"/>
          <a:stretch/>
        </p:blipFill>
        <p:spPr>
          <a:xfrm>
            <a:off x="1364767" y="1406444"/>
            <a:ext cx="6484587" cy="4922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7849354" y="1494468"/>
            <a:ext cx="32139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66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Very useful </a:t>
            </a:r>
          </a:p>
          <a:p>
            <a:pPr algn="ctr"/>
            <a:r>
              <a:rPr lang="en-GB" dirty="0">
                <a:solidFill>
                  <a:srgbClr val="0066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guidelines and design rules </a:t>
            </a:r>
            <a:endParaRPr lang="en-GB" dirty="0">
              <a:solidFill>
                <a:srgbClr val="0066FF"/>
              </a:solidFill>
            </a:endParaRP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4E8FD500-E846-E247-EF82-722978CD7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3135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2" name="Rectangle 4"/>
          <p:cNvSpPr>
            <a:spLocks noGrp="1" noChangeArrowheads="1"/>
          </p:cNvSpPr>
          <p:nvPr>
            <p:ph type="title"/>
          </p:nvPr>
        </p:nvSpPr>
        <p:spPr>
          <a:xfrm>
            <a:off x="1703512" y="44625"/>
            <a:ext cx="7849692" cy="576263"/>
          </a:xfrm>
        </p:spPr>
        <p:txBody>
          <a:bodyPr/>
          <a:lstStyle/>
          <a:p>
            <a:pPr algn="r"/>
            <a:r>
              <a:rPr lang="en-US" sz="2400" dirty="0"/>
              <a:t>LHC dipole Vacuum Vessels</a:t>
            </a:r>
          </a:p>
        </p:txBody>
      </p:sp>
      <p:pic>
        <p:nvPicPr>
          <p:cNvPr id="1761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14897" r="9081" b="3105"/>
          <a:stretch>
            <a:fillRect/>
          </a:stretch>
        </p:blipFill>
        <p:spPr bwMode="auto">
          <a:xfrm>
            <a:off x="8643936" y="2696158"/>
            <a:ext cx="3516385" cy="2748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613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9" t="15408" r="9375" b="8176"/>
          <a:stretch>
            <a:fillRect/>
          </a:stretch>
        </p:blipFill>
        <p:spPr bwMode="auto">
          <a:xfrm>
            <a:off x="5933" y="4473935"/>
            <a:ext cx="3135073" cy="2350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614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6" t="15683" r="11058" b="5679"/>
          <a:stretch>
            <a:fillRect/>
          </a:stretch>
        </p:blipFill>
        <p:spPr bwMode="auto">
          <a:xfrm>
            <a:off x="3201183" y="2696158"/>
            <a:ext cx="5347900" cy="3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6147" name="Rectangle 19"/>
          <p:cNvSpPr>
            <a:spLocks noChangeArrowheads="1"/>
          </p:cNvSpPr>
          <p:nvPr/>
        </p:nvSpPr>
        <p:spPr bwMode="auto">
          <a:xfrm>
            <a:off x="3399321" y="407575"/>
            <a:ext cx="5480519" cy="21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77800" indent="-177800"/>
            <a:r>
              <a:rPr lang="en-US" sz="1600" b="1" dirty="0"/>
              <a:t>Main features:</a:t>
            </a:r>
            <a:r>
              <a:rPr lang="en-US" sz="1400" dirty="0"/>
              <a:t>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Pipeline standard size: </a:t>
            </a:r>
            <a:r>
              <a:rPr lang="en-US" sz="1400" b="1" dirty="0">
                <a:solidFill>
                  <a:srgbClr val="0066FF"/>
                </a:solidFill>
              </a:rPr>
              <a:t>36-inch OD (1013 mm)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66FF"/>
                </a:solidFill>
              </a:rPr>
              <a:t>12-mm thick</a:t>
            </a:r>
            <a:r>
              <a:rPr lang="en-US" sz="1400" dirty="0"/>
              <a:t>, low carbon steel (DIN GS-21 Mn5) tubes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St. steel extremity flanges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0066FF"/>
                </a:solidFill>
              </a:rPr>
              <a:t>Material resilience: &gt; 28 J/cm2 at -70ºC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Forged cradles, </a:t>
            </a:r>
            <a:r>
              <a:rPr lang="en-US" sz="1400" dirty="0">
                <a:solidFill>
                  <a:srgbClr val="0066FF"/>
                </a:solidFill>
              </a:rPr>
              <a:t>welded rings reinforcements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Dimensional stability:</a:t>
            </a:r>
          </a:p>
          <a:p>
            <a:pPr marL="742950" lvl="1" indent="-285750">
              <a:buFontTx/>
              <a:buChar char="-"/>
            </a:pPr>
            <a:r>
              <a:rPr lang="en-US" sz="1400" dirty="0"/>
              <a:t>Stress relieving</a:t>
            </a:r>
          </a:p>
          <a:p>
            <a:pPr marL="742950" lvl="1" indent="-285750">
              <a:buFontTx/>
              <a:buChar char="-"/>
            </a:pPr>
            <a:r>
              <a:rPr lang="en-US" sz="1400" dirty="0"/>
              <a:t>Final machining to achieve tolerances at interface </a:t>
            </a:r>
          </a:p>
        </p:txBody>
      </p:sp>
      <p:sp>
        <p:nvSpPr>
          <p:cNvPr id="176149" name="Rectangle 21"/>
          <p:cNvSpPr>
            <a:spLocks noChangeArrowheads="1"/>
          </p:cNvSpPr>
          <p:nvPr/>
        </p:nvSpPr>
        <p:spPr bwMode="auto">
          <a:xfrm>
            <a:off x="9080343" y="5139373"/>
            <a:ext cx="24749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>
                <a:solidFill>
                  <a:srgbClr val="FFFF00"/>
                </a:solidFill>
              </a:rPr>
              <a:t>Out-doors storage at CERN</a:t>
            </a:r>
          </a:p>
        </p:txBody>
      </p:sp>
      <p:pic>
        <p:nvPicPr>
          <p:cNvPr id="17613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3" t="16423" r="9933" b="3510"/>
          <a:stretch>
            <a:fillRect/>
          </a:stretch>
        </p:blipFill>
        <p:spPr bwMode="auto">
          <a:xfrm>
            <a:off x="0" y="21210"/>
            <a:ext cx="3135074" cy="233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613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2" t="14833" r="10458" b="3278"/>
          <a:stretch>
            <a:fillRect/>
          </a:stretch>
        </p:blipFill>
        <p:spPr bwMode="auto">
          <a:xfrm>
            <a:off x="6716" y="2236732"/>
            <a:ext cx="3135074" cy="2351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6150" name="Rectangle 22"/>
          <p:cNvSpPr>
            <a:spLocks noChangeArrowheads="1"/>
          </p:cNvSpPr>
          <p:nvPr/>
        </p:nvSpPr>
        <p:spPr bwMode="auto">
          <a:xfrm>
            <a:off x="743204" y="4242500"/>
            <a:ext cx="201208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b="1" dirty="0"/>
              <a:t>Final lathe machining</a:t>
            </a:r>
          </a:p>
        </p:txBody>
      </p:sp>
      <p:sp>
        <p:nvSpPr>
          <p:cNvPr id="176151" name="Rectangle 23"/>
          <p:cNvSpPr>
            <a:spLocks noChangeArrowheads="1"/>
          </p:cNvSpPr>
          <p:nvPr/>
        </p:nvSpPr>
        <p:spPr bwMode="auto">
          <a:xfrm>
            <a:off x="913147" y="1909786"/>
            <a:ext cx="1338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Forged cradle</a:t>
            </a:r>
          </a:p>
        </p:txBody>
      </p:sp>
      <p:sp>
        <p:nvSpPr>
          <p:cNvPr id="176152" name="Rectangle 24"/>
          <p:cNvSpPr>
            <a:spLocks noChangeArrowheads="1"/>
          </p:cNvSpPr>
          <p:nvPr/>
        </p:nvSpPr>
        <p:spPr bwMode="auto">
          <a:xfrm>
            <a:off x="922727" y="6476389"/>
            <a:ext cx="14093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Stress relieving</a:t>
            </a:r>
          </a:p>
        </p:txBody>
      </p:sp>
      <p:sp>
        <p:nvSpPr>
          <p:cNvPr id="176153" name="Rectangle 25"/>
          <p:cNvSpPr>
            <a:spLocks noChangeArrowheads="1"/>
          </p:cNvSpPr>
          <p:nvPr/>
        </p:nvSpPr>
        <p:spPr bwMode="auto">
          <a:xfrm>
            <a:off x="9228348" y="557643"/>
            <a:ext cx="2520280" cy="110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77800" indent="-177800"/>
            <a:r>
              <a:rPr lang="en-US" sz="1600" b="1" dirty="0"/>
              <a:t>Production: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1250 units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2 firms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4 </a:t>
            </a:r>
            <a:r>
              <a:rPr lang="en-US" sz="1400" dirty="0" err="1"/>
              <a:t>yrs</a:t>
            </a:r>
            <a:r>
              <a:rPr lang="en-US" sz="1400" dirty="0"/>
              <a:t> of production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0879C9-AC31-108C-78E5-44AE7C5D3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0423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784475" y="53976"/>
            <a:ext cx="7488238" cy="714375"/>
          </a:xfrm>
        </p:spPr>
        <p:txBody>
          <a:bodyPr/>
          <a:lstStyle/>
          <a:p>
            <a:r>
              <a:rPr lang="fr-FR" dirty="0"/>
              <a:t>LHC thermal </a:t>
            </a:r>
            <a:r>
              <a:rPr lang="fr-FR" dirty="0" err="1"/>
              <a:t>shields</a:t>
            </a:r>
            <a:endParaRPr lang="en-US" dirty="0"/>
          </a:p>
        </p:txBody>
      </p:sp>
      <p:pic>
        <p:nvPicPr>
          <p:cNvPr id="92163" name="Picture 3" descr="pic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12553" y="775842"/>
            <a:ext cx="2968121" cy="2376264"/>
          </a:xfrm>
          <a:noFill/>
          <a:ln/>
        </p:spPr>
      </p:pic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4520567" y="787713"/>
            <a:ext cx="6111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Aluminium</a:t>
            </a:r>
            <a:r>
              <a:rPr lang="en-US" dirty="0">
                <a:latin typeface="Tahoma" pitchFamily="34" charset="0"/>
              </a:rPr>
              <a:t> alloy 6063 extrusions and 1100 top sheets</a:t>
            </a:r>
          </a:p>
        </p:txBody>
      </p:sp>
      <p:sp>
        <p:nvSpPr>
          <p:cNvPr id="92168" name="AutoShape 8"/>
          <p:cNvSpPr>
            <a:spLocks noChangeArrowheads="1"/>
          </p:cNvSpPr>
          <p:nvPr/>
        </p:nvSpPr>
        <p:spPr bwMode="auto">
          <a:xfrm>
            <a:off x="5105400" y="2420888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736372" y="3181349"/>
            <a:ext cx="4775428" cy="3622675"/>
            <a:chOff x="251520" y="3430627"/>
            <a:chExt cx="4320480" cy="3220948"/>
          </a:xfrm>
        </p:grpSpPr>
        <p:pic>
          <p:nvPicPr>
            <p:cNvPr id="16" name="Picture 50" descr="LHC_Dip_Xsect107v200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851" y="3430627"/>
              <a:ext cx="4291149" cy="3220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7" name="Text Box 51"/>
            <p:cNvSpPr txBox="1">
              <a:spLocks noChangeArrowheads="1"/>
            </p:cNvSpPr>
            <p:nvPr/>
          </p:nvSpPr>
          <p:spPr bwMode="auto">
            <a:xfrm>
              <a:off x="3032062" y="5631051"/>
              <a:ext cx="1253105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Al 6063 extrusions</a:t>
              </a:r>
            </a:p>
          </p:txBody>
        </p:sp>
        <p:sp>
          <p:nvSpPr>
            <p:cNvPr id="18" name="Text Box 52"/>
            <p:cNvSpPr txBox="1">
              <a:spLocks noChangeArrowheads="1"/>
            </p:cNvSpPr>
            <p:nvPr/>
          </p:nvSpPr>
          <p:spPr bwMode="auto">
            <a:xfrm>
              <a:off x="251520" y="3476172"/>
              <a:ext cx="966328" cy="784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LHC Main Cryostat </a:t>
              </a:r>
            </a:p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(Cross-Section)</a:t>
              </a:r>
            </a:p>
          </p:txBody>
        </p:sp>
        <p:sp>
          <p:nvSpPr>
            <p:cNvPr id="19" name="Text Box 54"/>
            <p:cNvSpPr txBox="1">
              <a:spLocks noChangeArrowheads="1"/>
            </p:cNvSpPr>
            <p:nvPr/>
          </p:nvSpPr>
          <p:spPr bwMode="auto">
            <a:xfrm>
              <a:off x="3561161" y="4653136"/>
              <a:ext cx="1010839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Al 1100 sheets</a:t>
              </a:r>
            </a:p>
          </p:txBody>
        </p:sp>
        <p:sp>
          <p:nvSpPr>
            <p:cNvPr id="22" name="Line 58"/>
            <p:cNvSpPr>
              <a:spLocks noChangeShapeType="1"/>
            </p:cNvSpPr>
            <p:nvPr/>
          </p:nvSpPr>
          <p:spPr bwMode="auto">
            <a:xfrm flipH="1" flipV="1">
              <a:off x="2627784" y="5594392"/>
              <a:ext cx="432048" cy="1806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23" name="Line 61"/>
            <p:cNvSpPr>
              <a:spLocks noChangeShapeType="1"/>
            </p:cNvSpPr>
            <p:nvPr/>
          </p:nvSpPr>
          <p:spPr bwMode="auto">
            <a:xfrm flipH="1">
              <a:off x="3143938" y="4764357"/>
              <a:ext cx="450180" cy="253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27" name="Rectangle 70"/>
            <p:cNvSpPr>
              <a:spLocks noChangeArrowheads="1"/>
            </p:cNvSpPr>
            <p:nvPr/>
          </p:nvSpPr>
          <p:spPr bwMode="auto">
            <a:xfrm>
              <a:off x="3314598" y="6081985"/>
              <a:ext cx="18473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28" name="Text Box 51"/>
            <p:cNvSpPr txBox="1">
              <a:spLocks noChangeArrowheads="1"/>
            </p:cNvSpPr>
            <p:nvPr/>
          </p:nvSpPr>
          <p:spPr bwMode="auto">
            <a:xfrm>
              <a:off x="3204092" y="5409875"/>
              <a:ext cx="1338703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He cooling (50-65K)</a:t>
              </a:r>
            </a:p>
          </p:txBody>
        </p:sp>
        <p:sp>
          <p:nvSpPr>
            <p:cNvPr id="29" name="Line 58"/>
            <p:cNvSpPr>
              <a:spLocks noChangeShapeType="1"/>
            </p:cNvSpPr>
            <p:nvPr/>
          </p:nvSpPr>
          <p:spPr bwMode="auto">
            <a:xfrm flipH="1" flipV="1">
              <a:off x="2842609" y="5373216"/>
              <a:ext cx="432048" cy="1806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</p:grpSp>
      <p:pic>
        <p:nvPicPr>
          <p:cNvPr id="92165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5865888" y="1340769"/>
            <a:ext cx="4618037" cy="3622675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5750265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662112" y="2389918"/>
            <a:ext cx="8867775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4000" kern="0" dirty="0"/>
              <a:t>Thermo-mechanical considerations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F796B5-2A47-AFFB-40E0-00AB1221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0460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75" y="0"/>
            <a:ext cx="11089460" cy="799041"/>
          </a:xfrm>
        </p:spPr>
        <p:txBody>
          <a:bodyPr/>
          <a:lstStyle/>
          <a:p>
            <a:r>
              <a:rPr lang="en-GB" dirty="0"/>
              <a:t>Thermal expansion of some materials</a:t>
            </a:r>
          </a:p>
        </p:txBody>
      </p:sp>
      <p:pic>
        <p:nvPicPr>
          <p:cNvPr id="4" name="Picture 5" descr="thermal expan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17" y="656165"/>
            <a:ext cx="5221288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thermal expansion plastics">
            <a:extLst>
              <a:ext uri="{FF2B5EF4-FFF2-40B4-BE49-F238E27FC236}">
                <a16:creationId xmlns:a16="http://schemas.microsoft.com/office/drawing/2014/main" id="{5C309D4A-85F4-5168-DB68-2EB69D282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46" y="799041"/>
            <a:ext cx="5976937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B4942F-6354-F617-B5B3-DE697FA0F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5970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98" y="33900"/>
            <a:ext cx="11089460" cy="799041"/>
          </a:xfrm>
        </p:spPr>
        <p:txBody>
          <a:bodyPr>
            <a:normAutofit fontScale="90000"/>
          </a:bodyPr>
          <a:lstStyle/>
          <a:p>
            <a:r>
              <a:rPr lang="en-GB" dirty="0"/>
              <a:t>Thermal stress in composite material assemblies: 3 cases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35"/>
              <p:cNvSpPr txBox="1"/>
              <p:nvPr/>
            </p:nvSpPr>
            <p:spPr bwMode="auto">
              <a:xfrm>
                <a:off x="887138" y="3257869"/>
                <a:ext cx="3168621" cy="8858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Object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7138" y="3257869"/>
                <a:ext cx="3168621" cy="8858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ct 23"/>
          <p:cNvGraphicFramePr>
            <a:graphicFrameLocks noChangeAspect="1"/>
          </p:cNvGraphicFramePr>
          <p:nvPr/>
        </p:nvGraphicFramePr>
        <p:xfrm>
          <a:off x="7821418" y="814450"/>
          <a:ext cx="3740150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13000" imgH="457200" progId="Equation.3">
                  <p:embed/>
                </p:oleObj>
              </mc:Choice>
              <mc:Fallback>
                <p:oleObj name="Equation" r:id="rId3" imgW="2413000" imgH="457200" progId="Equation.3">
                  <p:embed/>
                  <p:pic>
                    <p:nvPicPr>
                      <p:cNvPr id="6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1418" y="814450"/>
                        <a:ext cx="3740150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85"/>
          <p:cNvGrpSpPr>
            <a:grpSpLocks/>
          </p:cNvGrpSpPr>
          <p:nvPr/>
        </p:nvGrpSpPr>
        <p:grpSpPr bwMode="auto">
          <a:xfrm>
            <a:off x="5623090" y="810930"/>
            <a:ext cx="2043112" cy="868362"/>
            <a:chOff x="1882" y="511"/>
            <a:chExt cx="1332" cy="563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954" y="542"/>
              <a:ext cx="0" cy="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3142" y="574"/>
              <a:ext cx="0" cy="4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882" y="542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H="1">
              <a:off x="3142" y="511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H="1">
              <a:off x="1882" y="637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>
              <a:off x="1882" y="732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 flipH="1">
              <a:off x="1882" y="827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flipH="1">
              <a:off x="1882" y="915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 flipH="1">
              <a:off x="1882" y="1010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H="1">
              <a:off x="3142" y="606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H="1">
              <a:off x="3142" y="701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>
              <a:off x="3142" y="796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H="1">
              <a:off x="3142" y="884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H="1">
              <a:off x="3142" y="979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1954" y="727"/>
              <a:ext cx="1188" cy="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2422" y="511"/>
              <a:ext cx="311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endParaRPr lang="el-GR">
                <a:cs typeface="Arial" charset="0"/>
              </a:endParaRPr>
            </a:p>
          </p:txBody>
        </p:sp>
      </p:grp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324859" y="952342"/>
            <a:ext cx="23050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000" dirty="0">
                <a:solidFill>
                  <a:srgbClr val="0066CC"/>
                </a:solidFill>
              </a:rPr>
              <a:t>A) Restrained component</a:t>
            </a:r>
            <a:endParaRPr lang="en-GB" sz="2000" dirty="0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319884" y="2421702"/>
            <a:ext cx="2668588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000" dirty="0">
                <a:solidFill>
                  <a:srgbClr val="0066CC"/>
                </a:solidFill>
              </a:rPr>
              <a:t>B) Assembly of different materials</a:t>
            </a:r>
            <a:endParaRPr lang="en-GB" sz="2000" dirty="0"/>
          </a:p>
        </p:txBody>
      </p:sp>
      <p:grpSp>
        <p:nvGrpSpPr>
          <p:cNvPr id="26" name="Group 87"/>
          <p:cNvGrpSpPr>
            <a:grpSpLocks/>
          </p:cNvGrpSpPr>
          <p:nvPr/>
        </p:nvGrpSpPr>
        <p:grpSpPr bwMode="auto">
          <a:xfrm>
            <a:off x="5790571" y="2374616"/>
            <a:ext cx="4627562" cy="1082675"/>
            <a:chOff x="1927" y="1480"/>
            <a:chExt cx="2915" cy="682"/>
          </a:xfrm>
        </p:grpSpPr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1995" y="1669"/>
              <a:ext cx="1091" cy="101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1995" y="1792"/>
              <a:ext cx="1091" cy="101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3288" y="1525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1: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1, E1, A1 </a:t>
              </a:r>
              <a:endParaRPr lang="el-GR">
                <a:cs typeface="Arial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3299" y="1931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2: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2, E2, A2 </a:t>
              </a:r>
              <a:endParaRPr lang="el-GR">
                <a:cs typeface="Arial" charset="0"/>
              </a:endParaRP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3331" y="1716"/>
              <a:ext cx="76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600" dirty="0"/>
                <a:t>restrained </a:t>
              </a:r>
              <a:r>
                <a:rPr lang="en-US" sz="1600" dirty="0">
                  <a:cs typeface="Arial" charset="0"/>
                </a:rPr>
                <a:t> </a:t>
              </a:r>
              <a:endParaRPr lang="el-GR" sz="1600" dirty="0">
                <a:cs typeface="Arial" charset="0"/>
              </a:endParaRPr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 flipH="1">
              <a:off x="2915" y="1626"/>
              <a:ext cx="341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H="1" flipV="1">
              <a:off x="2949" y="1829"/>
              <a:ext cx="368" cy="1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 flipH="1" flipV="1">
              <a:off x="3120" y="1779"/>
              <a:ext cx="2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Text Box 38"/>
            <p:cNvSpPr txBox="1">
              <a:spLocks noChangeArrowheads="1"/>
            </p:cNvSpPr>
            <p:nvPr/>
          </p:nvSpPr>
          <p:spPr bwMode="auto">
            <a:xfrm>
              <a:off x="2381" y="1480"/>
              <a:ext cx="3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endParaRPr lang="el-GR">
                <a:cs typeface="Arial" charset="0"/>
              </a:endParaRPr>
            </a:p>
          </p:txBody>
        </p:sp>
        <p:sp>
          <p:nvSpPr>
            <p:cNvPr id="36" name="Rectangle 41"/>
            <p:cNvSpPr>
              <a:spLocks noChangeArrowheads="1"/>
            </p:cNvSpPr>
            <p:nvPr/>
          </p:nvSpPr>
          <p:spPr bwMode="auto">
            <a:xfrm>
              <a:off x="1927" y="1652"/>
              <a:ext cx="68" cy="25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3051" y="1655"/>
              <a:ext cx="69" cy="25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" name="Rectangle 70"/>
          <p:cNvSpPr>
            <a:spLocks noChangeArrowheads="1"/>
          </p:cNvSpPr>
          <p:nvPr/>
        </p:nvSpPr>
        <p:spPr bwMode="auto">
          <a:xfrm>
            <a:off x="295439" y="4506709"/>
            <a:ext cx="417671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000" dirty="0">
                <a:solidFill>
                  <a:srgbClr val="0066CC"/>
                </a:solidFill>
              </a:rPr>
              <a:t>C) Different cooling </a:t>
            </a:r>
            <a:r>
              <a:rPr lang="el-GR" sz="2000" dirty="0">
                <a:solidFill>
                  <a:srgbClr val="0066CC"/>
                </a:solidFill>
                <a:cs typeface="Arial" charset="0"/>
              </a:rPr>
              <a:t>Δ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T</a:t>
            </a:r>
            <a:r>
              <a:rPr lang="en-US" sz="2000" baseline="-25000" dirty="0">
                <a:solidFill>
                  <a:srgbClr val="0066CC"/>
                </a:solidFill>
                <a:cs typeface="Arial" charset="0"/>
              </a:rPr>
              <a:t>1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(t) ≠ </a:t>
            </a:r>
            <a:r>
              <a:rPr lang="el-GR" sz="2000" dirty="0">
                <a:solidFill>
                  <a:srgbClr val="0066CC"/>
                </a:solidFill>
                <a:cs typeface="Arial" charset="0"/>
              </a:rPr>
              <a:t>Δ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T</a:t>
            </a:r>
            <a:r>
              <a:rPr lang="en-US" sz="2000" baseline="-25000" dirty="0">
                <a:solidFill>
                  <a:srgbClr val="0066CC"/>
                </a:solidFill>
                <a:cs typeface="Arial" charset="0"/>
              </a:rPr>
              <a:t>2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(t) </a:t>
            </a:r>
            <a:r>
              <a:rPr lang="en-US" i="1" dirty="0">
                <a:solidFill>
                  <a:srgbClr val="0066CC"/>
                </a:solidFill>
                <a:cs typeface="Arial" charset="0"/>
              </a:rPr>
              <a:t>(</a:t>
            </a:r>
            <a:r>
              <a:rPr lang="en-GB" i="1" dirty="0">
                <a:solidFill>
                  <a:srgbClr val="0066CC"/>
                </a:solidFill>
              </a:rPr>
              <a:t>different material diffusivity or different cooling)</a:t>
            </a:r>
          </a:p>
        </p:txBody>
      </p:sp>
      <p:grpSp>
        <p:nvGrpSpPr>
          <p:cNvPr id="40" name="Group 86"/>
          <p:cNvGrpSpPr>
            <a:grpSpLocks/>
          </p:cNvGrpSpPr>
          <p:nvPr/>
        </p:nvGrpSpPr>
        <p:grpSpPr bwMode="auto">
          <a:xfrm>
            <a:off x="5790571" y="4403728"/>
            <a:ext cx="4583113" cy="1089025"/>
            <a:chOff x="2018" y="3113"/>
            <a:chExt cx="2887" cy="686"/>
          </a:xfrm>
        </p:grpSpPr>
        <p:sp>
          <p:nvSpPr>
            <p:cNvPr id="41" name="Rectangle 72"/>
            <p:cNvSpPr>
              <a:spLocks noChangeArrowheads="1"/>
            </p:cNvSpPr>
            <p:nvPr/>
          </p:nvSpPr>
          <p:spPr bwMode="auto">
            <a:xfrm>
              <a:off x="2085" y="3326"/>
              <a:ext cx="1068" cy="93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73"/>
            <p:cNvSpPr>
              <a:spLocks noChangeArrowheads="1"/>
            </p:cNvSpPr>
            <p:nvPr/>
          </p:nvSpPr>
          <p:spPr bwMode="auto">
            <a:xfrm>
              <a:off x="2085" y="3440"/>
              <a:ext cx="1068" cy="93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Text Box 74"/>
            <p:cNvSpPr txBox="1">
              <a:spLocks noChangeArrowheads="1"/>
            </p:cNvSpPr>
            <p:nvPr/>
          </p:nvSpPr>
          <p:spPr bwMode="auto">
            <a:xfrm>
              <a:off x="3351" y="3193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1: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1, E1, A1 </a:t>
              </a:r>
              <a:endParaRPr lang="el-GR">
                <a:cs typeface="Arial" charset="0"/>
              </a:endParaRPr>
            </a:p>
          </p:txBody>
        </p:sp>
        <p:sp>
          <p:nvSpPr>
            <p:cNvPr id="44" name="Text Box 75"/>
            <p:cNvSpPr txBox="1">
              <a:spLocks noChangeArrowheads="1"/>
            </p:cNvSpPr>
            <p:nvPr/>
          </p:nvSpPr>
          <p:spPr bwMode="auto">
            <a:xfrm>
              <a:off x="3362" y="3568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2: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2, E2, A2 </a:t>
              </a:r>
              <a:endParaRPr lang="el-GR">
                <a:cs typeface="Arial" charset="0"/>
              </a:endParaRPr>
            </a:p>
          </p:txBody>
        </p:sp>
        <p:sp>
          <p:nvSpPr>
            <p:cNvPr id="45" name="Text Box 76"/>
            <p:cNvSpPr txBox="1">
              <a:spLocks noChangeArrowheads="1"/>
            </p:cNvSpPr>
            <p:nvPr/>
          </p:nvSpPr>
          <p:spPr bwMode="auto">
            <a:xfrm>
              <a:off x="3394" y="3369"/>
              <a:ext cx="727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600" dirty="0"/>
                <a:t>restrained</a:t>
              </a:r>
              <a:r>
                <a:rPr lang="en-US" sz="1600" dirty="0">
                  <a:cs typeface="Arial" charset="0"/>
                </a:rPr>
                <a:t> </a:t>
              </a:r>
              <a:endParaRPr lang="el-GR" sz="1600" dirty="0">
                <a:cs typeface="Arial" charset="0"/>
              </a:endParaRPr>
            </a:p>
          </p:txBody>
        </p:sp>
        <p:sp>
          <p:nvSpPr>
            <p:cNvPr id="46" name="Line 77"/>
            <p:cNvSpPr>
              <a:spLocks noChangeShapeType="1"/>
            </p:cNvSpPr>
            <p:nvPr/>
          </p:nvSpPr>
          <p:spPr bwMode="auto">
            <a:xfrm flipH="1">
              <a:off x="2986" y="3286"/>
              <a:ext cx="333" cy="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78"/>
            <p:cNvSpPr>
              <a:spLocks noChangeShapeType="1"/>
            </p:cNvSpPr>
            <p:nvPr/>
          </p:nvSpPr>
          <p:spPr bwMode="auto">
            <a:xfrm flipH="1" flipV="1">
              <a:off x="3020" y="3474"/>
              <a:ext cx="359" cy="1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79"/>
            <p:cNvSpPr>
              <a:spLocks noChangeShapeType="1"/>
            </p:cNvSpPr>
            <p:nvPr/>
          </p:nvSpPr>
          <p:spPr bwMode="auto">
            <a:xfrm flipH="1" flipV="1">
              <a:off x="3187" y="3427"/>
              <a:ext cx="1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Text Box 80"/>
            <p:cNvSpPr txBox="1">
              <a:spLocks noChangeArrowheads="1"/>
            </p:cNvSpPr>
            <p:nvPr/>
          </p:nvSpPr>
          <p:spPr bwMode="auto">
            <a:xfrm>
              <a:off x="2494" y="3539"/>
              <a:ext cx="49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r>
                <a:rPr lang="en-US" baseline="-25000">
                  <a:cs typeface="Arial" charset="0"/>
                </a:rPr>
                <a:t>2</a:t>
              </a:r>
              <a:r>
                <a:rPr lang="en-US">
                  <a:cs typeface="Arial" charset="0"/>
                </a:rPr>
                <a:t>(t)</a:t>
              </a:r>
              <a:endParaRPr lang="el-GR" baseline="-25000">
                <a:cs typeface="Arial" charset="0"/>
              </a:endParaRPr>
            </a:p>
          </p:txBody>
        </p:sp>
        <p:sp>
          <p:nvSpPr>
            <p:cNvPr id="50" name="Rectangle 81"/>
            <p:cNvSpPr>
              <a:spLocks noChangeArrowheads="1"/>
            </p:cNvSpPr>
            <p:nvPr/>
          </p:nvSpPr>
          <p:spPr bwMode="auto">
            <a:xfrm>
              <a:off x="2018" y="3310"/>
              <a:ext cx="67" cy="23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82"/>
            <p:cNvSpPr>
              <a:spLocks noChangeArrowheads="1"/>
            </p:cNvSpPr>
            <p:nvPr/>
          </p:nvSpPr>
          <p:spPr bwMode="auto">
            <a:xfrm>
              <a:off x="3119" y="3313"/>
              <a:ext cx="68" cy="23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Text Box 83"/>
            <p:cNvSpPr txBox="1">
              <a:spLocks noChangeArrowheads="1"/>
            </p:cNvSpPr>
            <p:nvPr/>
          </p:nvSpPr>
          <p:spPr bwMode="auto">
            <a:xfrm>
              <a:off x="2472" y="3113"/>
              <a:ext cx="49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r>
                <a:rPr lang="en-US" baseline="-25000">
                  <a:cs typeface="Arial" charset="0"/>
                </a:rPr>
                <a:t>1</a:t>
              </a:r>
              <a:r>
                <a:rPr lang="en-US">
                  <a:cs typeface="Arial" charset="0"/>
                </a:rPr>
                <a:t>(t)</a:t>
              </a:r>
              <a:endParaRPr lang="el-GR" baseline="-25000">
                <a:cs typeface="Arial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bject 35">
                <a:extLst>
                  <a:ext uri="{FF2B5EF4-FFF2-40B4-BE49-F238E27FC236}">
                    <a16:creationId xmlns:a16="http://schemas.microsoft.com/office/drawing/2014/main" id="{787D4447-913B-CBFB-2EA5-AA7639DCC8B7}"/>
                  </a:ext>
                </a:extLst>
              </p:cNvPr>
              <p:cNvSpPr txBox="1"/>
              <p:nvPr/>
            </p:nvSpPr>
            <p:spPr bwMode="auto">
              <a:xfrm>
                <a:off x="4288950" y="3268874"/>
                <a:ext cx="3168621" cy="8858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4" name="Object 35">
                <a:extLst>
                  <a:ext uri="{FF2B5EF4-FFF2-40B4-BE49-F238E27FC236}">
                    <a16:creationId xmlns:a16="http://schemas.microsoft.com/office/drawing/2014/main" id="{787D4447-913B-CBFB-2EA5-AA7639DCC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8950" y="3268874"/>
                <a:ext cx="3168621" cy="8858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Object 35">
                <a:extLst>
                  <a:ext uri="{FF2B5EF4-FFF2-40B4-BE49-F238E27FC236}">
                    <a16:creationId xmlns:a16="http://schemas.microsoft.com/office/drawing/2014/main" id="{5F3F5356-CAC7-3825-E5A3-171843B15EE2}"/>
                  </a:ext>
                </a:extLst>
              </p:cNvPr>
              <p:cNvSpPr txBox="1"/>
              <p:nvPr/>
            </p:nvSpPr>
            <p:spPr bwMode="auto">
              <a:xfrm>
                <a:off x="883920" y="5801360"/>
                <a:ext cx="3890948" cy="7005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7" name="Object 35">
                <a:extLst>
                  <a:ext uri="{FF2B5EF4-FFF2-40B4-BE49-F238E27FC236}">
                    <a16:creationId xmlns:a16="http://schemas.microsoft.com/office/drawing/2014/main" id="{5F3F5356-CAC7-3825-E5A3-171843B15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3920" y="5801360"/>
                <a:ext cx="3890948" cy="700513"/>
              </a:xfrm>
              <a:prstGeom prst="rect">
                <a:avLst/>
              </a:prstGeom>
              <a:blipFill>
                <a:blip r:embed="rId8"/>
                <a:stretch>
                  <a:fillRect b="-260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Object 35">
                <a:extLst>
                  <a:ext uri="{FF2B5EF4-FFF2-40B4-BE49-F238E27FC236}">
                    <a16:creationId xmlns:a16="http://schemas.microsoft.com/office/drawing/2014/main" id="{004F7FBD-D51D-2E24-5C7A-E1FC18574D2B}"/>
                  </a:ext>
                </a:extLst>
              </p:cNvPr>
              <p:cNvSpPr txBox="1"/>
              <p:nvPr/>
            </p:nvSpPr>
            <p:spPr bwMode="auto">
              <a:xfrm>
                <a:off x="4472152" y="5863924"/>
                <a:ext cx="3890949" cy="65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2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9" name="Object 35">
                <a:extLst>
                  <a:ext uri="{FF2B5EF4-FFF2-40B4-BE49-F238E27FC236}">
                    <a16:creationId xmlns:a16="http://schemas.microsoft.com/office/drawing/2014/main" id="{004F7FBD-D51D-2E24-5C7A-E1FC18574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72152" y="5863924"/>
                <a:ext cx="3890949" cy="657996"/>
              </a:xfrm>
              <a:prstGeom prst="rect">
                <a:avLst/>
              </a:prstGeom>
              <a:blipFill>
                <a:blip r:embed="rId9"/>
                <a:stretch>
                  <a:fillRect b="-926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DA871A-5BC0-852E-E738-F1AB39FE9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bject 21">
                <a:extLst>
                  <a:ext uri="{FF2B5EF4-FFF2-40B4-BE49-F238E27FC236}">
                    <a16:creationId xmlns:a16="http://schemas.microsoft.com/office/drawing/2014/main" id="{FC1E33CE-7A73-7AF5-3DC5-CC52AF1C0839}"/>
                  </a:ext>
                </a:extLst>
              </p:cNvPr>
              <p:cNvSpPr txBox="1"/>
              <p:nvPr/>
            </p:nvSpPr>
            <p:spPr bwMode="auto">
              <a:xfrm>
                <a:off x="5977417" y="1397035"/>
                <a:ext cx="1574170" cy="8509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br>
                  <a:rPr lang="en-GB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fr-CH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5" name="Object 21">
                <a:extLst>
                  <a:ext uri="{FF2B5EF4-FFF2-40B4-BE49-F238E27FC236}">
                    <a16:creationId xmlns:a16="http://schemas.microsoft.com/office/drawing/2014/main" id="{FC1E33CE-7A73-7AF5-3DC5-CC52AF1C0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77417" y="1397035"/>
                <a:ext cx="1574170" cy="8509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1816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8545BC0-CAD5-43F0-883C-AF3414FAE2DF}"/>
              </a:ext>
            </a:extLst>
          </p:cNvPr>
          <p:cNvSpPr/>
          <p:nvPr/>
        </p:nvSpPr>
        <p:spPr>
          <a:xfrm>
            <a:off x="1492426" y="929141"/>
            <a:ext cx="2073244" cy="1756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Cryoplant</a:t>
            </a:r>
            <a:endParaRPr lang="fr-FR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CFE0896-53E3-4A1D-A09A-DD034CE89804}"/>
              </a:ext>
            </a:extLst>
          </p:cNvPr>
          <p:cNvSpPr/>
          <p:nvPr/>
        </p:nvSpPr>
        <p:spPr>
          <a:xfrm>
            <a:off x="7066345" y="929141"/>
            <a:ext cx="2662115" cy="1756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 device</a:t>
            </a:r>
          </a:p>
          <a:p>
            <a:pPr algn="ctr"/>
            <a:r>
              <a:rPr lang="en-US" dirty="0"/>
              <a:t>cryostat/cryomodule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2F1550-2ACC-49A9-A8AA-31B2254EFC06}"/>
              </a:ext>
            </a:extLst>
          </p:cNvPr>
          <p:cNvSpPr/>
          <p:nvPr/>
        </p:nvSpPr>
        <p:spPr>
          <a:xfrm>
            <a:off x="3565669" y="1648891"/>
            <a:ext cx="3500677" cy="31687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7DE39F-3271-4FD8-A48F-9A2A4044A7CC}"/>
              </a:ext>
            </a:extLst>
          </p:cNvPr>
          <p:cNvCxnSpPr>
            <a:cxnSpLocks/>
          </p:cNvCxnSpPr>
          <p:nvPr/>
        </p:nvCxnSpPr>
        <p:spPr>
          <a:xfrm>
            <a:off x="3565669" y="1743953"/>
            <a:ext cx="3500677" cy="0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EDCC2F8-BC6C-4A42-B315-6A8C49C6BA65}"/>
              </a:ext>
            </a:extLst>
          </p:cNvPr>
          <p:cNvCxnSpPr>
            <a:cxnSpLocks/>
          </p:cNvCxnSpPr>
          <p:nvPr/>
        </p:nvCxnSpPr>
        <p:spPr>
          <a:xfrm>
            <a:off x="3564163" y="1878247"/>
            <a:ext cx="3500677" cy="0"/>
          </a:xfrm>
          <a:prstGeom prst="straightConnector1">
            <a:avLst/>
          </a:prstGeom>
          <a:ln w="15875">
            <a:solidFill>
              <a:srgbClr val="00FF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0BE64FD-8A2D-4E5F-9943-770F19315317}"/>
              </a:ext>
            </a:extLst>
          </p:cNvPr>
          <p:cNvSpPr txBox="1"/>
          <p:nvPr/>
        </p:nvSpPr>
        <p:spPr>
          <a:xfrm>
            <a:off x="4151362" y="1922938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Cryogen transfer line</a:t>
            </a:r>
            <a:endParaRPr lang="fr-FR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374B633-54B9-49BD-AD1A-536F4AA17A15}"/>
                  </a:ext>
                </a:extLst>
              </p:cNvPr>
              <p:cNvSpPr txBox="1"/>
              <p:nvPr/>
            </p:nvSpPr>
            <p:spPr>
              <a:xfrm>
                <a:off x="2439758" y="3786101"/>
                <a:ext cx="253607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𝐶𝑝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GB" sz="2000" dirty="0">
                        <a:solidFill>
                          <a:srgbClr val="0070C0"/>
                        </a:solidFill>
                      </a:rPr>
                      <m:t>T</m:t>
                    </m:r>
                    <m:r>
                      <m:rPr>
                        <m:nor/>
                      </m:rPr>
                      <a:rPr lang="en-GB" sz="2000" baseline="-25000" dirty="0">
                        <a:solidFill>
                          <a:srgbClr val="0070C0"/>
                        </a:solidFill>
                      </a:rPr>
                      <m:t>return</m:t>
                    </m:r>
                  </m:oMath>
                </a14:m>
                <a:r>
                  <a:rPr lang="en-GB" sz="2000" dirty="0">
                    <a:solidFill>
                      <a:srgbClr val="0070C0"/>
                    </a:solidFill>
                  </a:rPr>
                  <a:t>- </a:t>
                </a:r>
                <a:r>
                  <a:rPr lang="en-GB" sz="2000" dirty="0" err="1">
                    <a:solidFill>
                      <a:srgbClr val="0070C0"/>
                    </a:solidFill>
                  </a:rPr>
                  <a:t>T</a:t>
                </a:r>
                <a:r>
                  <a:rPr lang="en-GB" sz="2000" baseline="-25000" dirty="0" err="1">
                    <a:solidFill>
                      <a:srgbClr val="0070C0"/>
                    </a:solidFill>
                  </a:rPr>
                  <a:t>supply</a:t>
                </a:r>
                <a:r>
                  <a:rPr lang="en-GB" sz="2000" dirty="0">
                    <a:solidFill>
                      <a:srgbClr val="0070C0"/>
                    </a:solidFill>
                  </a:rPr>
                  <a:t>) </a:t>
                </a:r>
                <a:r>
                  <a:rPr lang="en-GB" sz="2000" baseline="30000" dirty="0">
                    <a:solidFill>
                      <a:srgbClr val="0070C0"/>
                    </a:solidFill>
                  </a:rPr>
                  <a:t>(*)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374B633-54B9-49BD-AD1A-536F4AA17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758" y="3786101"/>
                <a:ext cx="2536079" cy="307777"/>
              </a:xfrm>
              <a:prstGeom prst="rect">
                <a:avLst/>
              </a:prstGeom>
              <a:blipFill>
                <a:blip r:embed="rId2"/>
                <a:stretch>
                  <a:fillRect l="-3000" t="-28000" b="-48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892BE78D-0CCC-43CD-8249-04717C371F4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68128" y="2447705"/>
                <a:ext cx="6309512" cy="11704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1800" dirty="0">
                    <a:solidFill>
                      <a:srgbClr val="0070C0"/>
                    </a:solidFill>
                  </a:rPr>
                  <a:t>Delivers:</a:t>
                </a: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GB" sz="1800" dirty="0"/>
                  <a:t>Helium mass flow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sz="1800" dirty="0"/>
                  <a:t>), </a:t>
                </a:r>
                <a:r>
                  <a:rPr lang="en-GB" sz="1800" dirty="0" err="1"/>
                  <a:t>T</a:t>
                </a:r>
                <a:r>
                  <a:rPr lang="en-GB" sz="1800" baseline="-25000" dirty="0" err="1"/>
                  <a:t>supply</a:t>
                </a:r>
                <a:r>
                  <a:rPr lang="en-GB" sz="1800" dirty="0"/>
                  <a:t>, returns </a:t>
                </a:r>
                <a:r>
                  <a:rPr lang="en-GB" sz="1800" dirty="0" err="1"/>
                  <a:t>T</a:t>
                </a:r>
                <a:r>
                  <a:rPr lang="en-GB" sz="1800" baseline="-25000" dirty="0" err="1"/>
                  <a:t>return</a:t>
                </a:r>
                <a:r>
                  <a:rPr lang="en-GB" sz="1800" dirty="0"/>
                  <a:t> &gt; </a:t>
                </a:r>
                <a:r>
                  <a:rPr lang="en-GB" sz="1800" dirty="0" err="1"/>
                  <a:t>T</a:t>
                </a:r>
                <a:r>
                  <a:rPr lang="en-GB" sz="1800" baseline="-25000" dirty="0" err="1"/>
                  <a:t>supply</a:t>
                </a:r>
                <a:endParaRPr lang="en-GB" sz="1800" dirty="0"/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GB" sz="1800" dirty="0"/>
                  <a:t>Cryogenic cooling power supply: </a:t>
                </a: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892BE78D-0CCC-43CD-8249-04717C371F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68128" y="2447705"/>
                <a:ext cx="6309512" cy="1170448"/>
              </a:xfrm>
              <a:blipFill>
                <a:blip r:embed="rId3"/>
                <a:stretch>
                  <a:fillRect l="-870" t="-5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B30F3B-50CB-4A4A-8040-9B5DF940C146}"/>
                  </a:ext>
                </a:extLst>
              </p:cNvPr>
              <p:cNvSpPr txBox="1"/>
              <p:nvPr/>
            </p:nvSpPr>
            <p:spPr>
              <a:xfrm>
                <a:off x="6266028" y="3786100"/>
                <a:ext cx="211339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GB" sz="2000" dirty="0">
                        <a:solidFill>
                          <a:srgbClr val="0070C0"/>
                        </a:solidFill>
                      </a:rPr>
                      <m:t>T</m:t>
                    </m:r>
                    <m:r>
                      <m:rPr>
                        <m:nor/>
                      </m:rPr>
                      <a:rPr lang="fr-CH" sz="2000" b="0" i="0" baseline="-25000" dirty="0" smtClean="0">
                        <a:solidFill>
                          <a:srgbClr val="0070C0"/>
                        </a:solidFill>
                      </a:rPr>
                      <m:t>op</m:t>
                    </m:r>
                    <m:r>
                      <m:rPr>
                        <m:nor/>
                      </m:rPr>
                      <a:rPr lang="fr-CH" sz="2000" b="0" i="0" baseline="-25000" dirty="0" smtClean="0">
                        <a:solidFill>
                          <a:srgbClr val="0070C0"/>
                        </a:solidFill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70C0"/>
                    </a:solidFill>
                  </a:rPr>
                  <a:t>– </a:t>
                </a:r>
                <a:r>
                  <a:rPr lang="en-GB" sz="2000" dirty="0" err="1">
                    <a:solidFill>
                      <a:srgbClr val="0070C0"/>
                    </a:solidFill>
                  </a:rPr>
                  <a:t>T</a:t>
                </a:r>
                <a:r>
                  <a:rPr lang="en-GB" sz="2000" baseline="-25000" dirty="0" err="1">
                    <a:solidFill>
                      <a:srgbClr val="0070C0"/>
                    </a:solidFill>
                  </a:rPr>
                  <a:t>supply</a:t>
                </a:r>
                <a:r>
                  <a:rPr lang="en-GB" sz="2000" dirty="0">
                    <a:solidFill>
                      <a:srgbClr val="0070C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B30F3B-50CB-4A4A-8040-9B5DF940C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6028" y="3786100"/>
                <a:ext cx="2113399" cy="307777"/>
              </a:xfrm>
              <a:prstGeom prst="rect">
                <a:avLst/>
              </a:prstGeom>
              <a:blipFill>
                <a:blip r:embed="rId4"/>
                <a:stretch>
                  <a:fillRect l="-2994" t="-28000" r="-6587" b="-48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4F543C-28BE-4340-995A-B3E8EE64D3F8}"/>
              </a:ext>
            </a:extLst>
          </p:cNvPr>
          <p:cNvSpPr txBox="1">
            <a:spLocks/>
          </p:cNvSpPr>
          <p:nvPr/>
        </p:nvSpPr>
        <p:spPr>
          <a:xfrm>
            <a:off x="7089637" y="2419823"/>
            <a:ext cx="5384989" cy="186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rgbClr val="0070C0"/>
                </a:solidFill>
              </a:rPr>
              <a:t>			Needs: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800" dirty="0"/>
              <a:t>T</a:t>
            </a:r>
            <a:r>
              <a:rPr lang="en-GB" sz="1800" baseline="-25000" dirty="0"/>
              <a:t>op</a:t>
            </a:r>
            <a:r>
              <a:rPr lang="en-GB" sz="1800" dirty="0"/>
              <a:t>, reached “conveniently” </a:t>
            </a:r>
            <a:r>
              <a:rPr lang="en-GB" sz="1800" dirty="0">
                <a:sym typeface="Wingdings" panose="05000000000000000000" pitchFamily="2" charset="2"/>
              </a:rPr>
              <a:t></a:t>
            </a:r>
            <a:r>
              <a:rPr lang="en-GB" sz="1800" dirty="0"/>
              <a:t> transients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800" dirty="0"/>
              <a:t>Cryogenic cooling power received: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2B72E3E-9308-4D99-9E4A-8F2D1F53DFB9}"/>
                  </a:ext>
                </a:extLst>
              </p:cNvPr>
              <p:cNvSpPr txBox="1"/>
              <p:nvPr/>
            </p:nvSpPr>
            <p:spPr>
              <a:xfrm>
                <a:off x="5425503" y="3659562"/>
                <a:ext cx="42159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2B72E3E-9308-4D99-9E4A-8F2D1F53DF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503" y="3659562"/>
                <a:ext cx="421590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">
            <a:extLst>
              <a:ext uri="{FF2B5EF4-FFF2-40B4-BE49-F238E27FC236}">
                <a16:creationId xmlns:a16="http://schemas.microsoft.com/office/drawing/2014/main" id="{BA7542A8-3EEE-E27D-4C52-848A7132B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116215"/>
            <a:ext cx="11353140" cy="799041"/>
          </a:xfrm>
        </p:spPr>
        <p:txBody>
          <a:bodyPr>
            <a:normAutofit/>
          </a:bodyPr>
          <a:lstStyle/>
          <a:p>
            <a:r>
              <a:rPr lang="en-US" dirty="0"/>
              <a:t>Cryostats/cryomodules and cryogenic operation</a:t>
            </a:r>
            <a:endParaRPr lang="fr-FR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616989A-5383-B1CE-4BA7-58DEB31556FF}"/>
              </a:ext>
            </a:extLst>
          </p:cNvPr>
          <p:cNvSpPr txBox="1">
            <a:spLocks/>
          </p:cNvSpPr>
          <p:nvPr/>
        </p:nvSpPr>
        <p:spPr>
          <a:xfrm>
            <a:off x="760270" y="5296987"/>
            <a:ext cx="11149874" cy="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 Cryostat designed to </a:t>
            </a:r>
            <a:r>
              <a:rPr lang="en-GB" sz="2400" i="1" u="sng" kern="0" dirty="0">
                <a:solidFill>
                  <a:srgbClr val="0066FF"/>
                </a:solidFill>
                <a:sym typeface="Wingdings" panose="05000000000000000000" pitchFamily="2" charset="2"/>
              </a:rPr>
              <a:t>minimise Heat Loads </a:t>
            </a:r>
            <a:r>
              <a:rPr lang="en-GB" sz="24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from environment (</a:t>
            </a:r>
            <a:r>
              <a:rPr lang="en-GB" sz="2400" i="1" kern="0" dirty="0" err="1">
                <a:solidFill>
                  <a:srgbClr val="0066FF"/>
                </a:solidFill>
                <a:sym typeface="Wingdings" panose="05000000000000000000" pitchFamily="2" charset="2"/>
              </a:rPr>
              <a:t>T</a:t>
            </a:r>
            <a:r>
              <a:rPr lang="en-GB" sz="2400" i="1" kern="0" baseline="-25000" dirty="0" err="1">
                <a:solidFill>
                  <a:srgbClr val="0066FF"/>
                </a:solidFill>
                <a:sym typeface="Wingdings" panose="05000000000000000000" pitchFamily="2" charset="2"/>
              </a:rPr>
              <a:t>ambient</a:t>
            </a:r>
            <a:r>
              <a:rPr lang="en-GB" sz="24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 Cryostat (and the SC device) designed to </a:t>
            </a:r>
            <a:r>
              <a:rPr lang="en-GB" sz="2400" i="1" u="sng" kern="0" dirty="0">
                <a:solidFill>
                  <a:srgbClr val="0066FF"/>
                </a:solidFill>
                <a:sym typeface="Wingdings" panose="05000000000000000000" pitchFamily="2" charset="2"/>
              </a:rPr>
              <a:t>ensure cooling heat exchange</a:t>
            </a:r>
            <a:endParaRPr lang="en-GB" sz="2400" i="1" u="sng" kern="0" dirty="0">
              <a:solidFill>
                <a:srgbClr val="0066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03635F6-72D9-744E-40BD-017E912F4F00}"/>
                  </a:ext>
                </a:extLst>
              </p:cNvPr>
              <p:cNvSpPr txBox="1"/>
              <p:nvPr/>
            </p:nvSpPr>
            <p:spPr>
              <a:xfrm>
                <a:off x="8016001" y="1112417"/>
                <a:ext cx="7628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800" dirty="0" smtClean="0">
                          <a:solidFill>
                            <a:srgbClr val="FFFF00"/>
                          </a:solidFill>
                        </a:rPr>
                        <m:t>T</m:t>
                      </m:r>
                      <m:r>
                        <m:rPr>
                          <m:nor/>
                        </m:rPr>
                        <a:rPr lang="fr-CH" sz="1800" b="0" i="0" baseline="-25000" dirty="0" smtClean="0">
                          <a:solidFill>
                            <a:srgbClr val="FFFF00"/>
                          </a:solidFill>
                        </a:rPr>
                        <m:t>op</m:t>
                      </m:r>
                      <m:r>
                        <m:rPr>
                          <m:nor/>
                        </m:rPr>
                        <a:rPr lang="fr-CH" sz="1800" b="0" i="0" baseline="-25000" dirty="0" smtClean="0">
                          <a:solidFill>
                            <a:srgbClr val="FFFF00"/>
                          </a:solidFill>
                        </a:rPr>
                        <m:t> </m:t>
                      </m:r>
                    </m:oMath>
                  </m:oMathPara>
                </a14:m>
                <a:endParaRPr lang="en-GB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03635F6-72D9-744E-40BD-017E912F4F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6001" y="1112417"/>
                <a:ext cx="762802" cy="369332"/>
              </a:xfrm>
              <a:prstGeom prst="rect">
                <a:avLst/>
              </a:prstGeom>
              <a:blipFill>
                <a:blip r:embed="rId6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458EF3EE-1366-EF1D-ABFE-3A9A27E7E79B}"/>
              </a:ext>
            </a:extLst>
          </p:cNvPr>
          <p:cNvSpPr txBox="1"/>
          <p:nvPr/>
        </p:nvSpPr>
        <p:spPr>
          <a:xfrm>
            <a:off x="3562657" y="1944351"/>
            <a:ext cx="782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olidFill>
                  <a:srgbClr val="0066FF"/>
                </a:solidFill>
              </a:rPr>
              <a:t>T</a:t>
            </a:r>
            <a:r>
              <a:rPr lang="en-GB" sz="1800" baseline="-25000" dirty="0" err="1">
                <a:solidFill>
                  <a:srgbClr val="0066FF"/>
                </a:solidFill>
              </a:rPr>
              <a:t>supply</a:t>
            </a:r>
            <a:endParaRPr lang="en-GB" dirty="0">
              <a:solidFill>
                <a:srgbClr val="0066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CE4F9C-4FB7-FAC6-4EBE-A52A29E47579}"/>
                  </a:ext>
                </a:extLst>
              </p:cNvPr>
              <p:cNvSpPr txBox="1"/>
              <p:nvPr/>
            </p:nvSpPr>
            <p:spPr>
              <a:xfrm>
                <a:off x="3531646" y="1218171"/>
                <a:ext cx="79592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800" dirty="0" smtClean="0">
                          <a:solidFill>
                            <a:srgbClr val="FF0000"/>
                          </a:solidFill>
                        </a:rPr>
                        <m:t>T</m:t>
                      </m:r>
                      <m:r>
                        <m:rPr>
                          <m:nor/>
                        </m:rPr>
                        <a:rPr lang="en-GB" sz="1800" baseline="-25000" dirty="0" smtClean="0">
                          <a:solidFill>
                            <a:srgbClr val="FF0000"/>
                          </a:solidFill>
                        </a:rPr>
                        <m:t>return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CE4F9C-4FB7-FAC6-4EBE-A52A29E47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1646" y="1218171"/>
                <a:ext cx="795922" cy="369332"/>
              </a:xfrm>
              <a:prstGeom prst="rect">
                <a:avLst/>
              </a:prstGeom>
              <a:blipFill>
                <a:blip r:embed="rId7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F9BEA05A-69AE-1FCC-123A-5BDB6C497B65}"/>
              </a:ext>
            </a:extLst>
          </p:cNvPr>
          <p:cNvSpPr/>
          <p:nvPr/>
        </p:nvSpPr>
        <p:spPr>
          <a:xfrm>
            <a:off x="2310713" y="3644597"/>
            <a:ext cx="6882714" cy="646331"/>
          </a:xfrm>
          <a:prstGeom prst="rect">
            <a:avLst/>
          </a:prstGeom>
          <a:noFill/>
          <a:ln w="19050"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F47C34A-096D-9039-650E-33D3D93D943C}"/>
                  </a:ext>
                </a:extLst>
              </p:cNvPr>
              <p:cNvSpPr txBox="1"/>
              <p:nvPr/>
            </p:nvSpPr>
            <p:spPr>
              <a:xfrm>
                <a:off x="3241" y="3905763"/>
                <a:ext cx="212070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𝐶𝑝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: specific heat of</a:t>
                </a:r>
              </a:p>
              <a:p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cryogen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F47C34A-096D-9039-650E-33D3D93D9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" y="3905763"/>
                <a:ext cx="2120709" cy="646331"/>
              </a:xfrm>
              <a:prstGeom prst="rect">
                <a:avLst/>
              </a:prstGeom>
              <a:blipFill>
                <a:blip r:embed="rId8"/>
                <a:stretch>
                  <a:fillRect l="-2594" t="-5660" r="-20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C1FE59F-752D-62CE-EEBF-F9C210BDBD8B}"/>
                  </a:ext>
                </a:extLst>
              </p:cNvPr>
              <p:cNvSpPr txBox="1"/>
              <p:nvPr/>
            </p:nvSpPr>
            <p:spPr>
              <a:xfrm>
                <a:off x="9752242" y="3745299"/>
                <a:ext cx="242867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: heat transfer </a:t>
                </a:r>
                <a:r>
                  <a:rPr lang="en-GB" dirty="0" err="1">
                    <a:solidFill>
                      <a:srgbClr val="0070C0"/>
                    </a:solidFill>
                    <a:latin typeface="+mj-lt"/>
                  </a:rPr>
                  <a:t>coeff</a:t>
                </a:r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. </a:t>
                </a:r>
              </a:p>
              <a:p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𝐴: exchange area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C1FE59F-752D-62CE-EEBF-F9C210BDB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2242" y="3745299"/>
                <a:ext cx="2428678" cy="646331"/>
              </a:xfrm>
              <a:prstGeom prst="rect">
                <a:avLst/>
              </a:prstGeom>
              <a:blipFill>
                <a:blip r:embed="rId9"/>
                <a:stretch>
                  <a:fillRect l="-2261" t="-4717" r="-100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13EEF8F-C925-3ED4-13C5-3BB1EF439488}"/>
              </a:ext>
            </a:extLst>
          </p:cNvPr>
          <p:cNvSpPr txBox="1"/>
          <p:nvPr/>
        </p:nvSpPr>
        <p:spPr>
          <a:xfrm>
            <a:off x="-4529" y="99769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W</a:t>
            </a:r>
            <a:r>
              <a:rPr lang="en-CH" b="1" baseline="-25000" dirty="0">
                <a:solidFill>
                  <a:srgbClr val="FF0000"/>
                </a:solidFill>
              </a:rPr>
              <a:t>el</a:t>
            </a:r>
            <a:r>
              <a:rPr lang="en-CH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(plug power)</a:t>
            </a: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80CC0076-041E-9E9F-51E4-81741095E07D}"/>
              </a:ext>
            </a:extLst>
          </p:cNvPr>
          <p:cNvSpPr/>
          <p:nvPr/>
        </p:nvSpPr>
        <p:spPr>
          <a:xfrm>
            <a:off x="708870" y="1599571"/>
            <a:ext cx="978408" cy="3693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2EDC969-FA6D-E707-2BCE-8CA1CBDA94DC}"/>
                  </a:ext>
                </a:extLst>
              </p:cNvPr>
              <p:cNvSpPr txBox="1"/>
              <p:nvPr/>
            </p:nvSpPr>
            <p:spPr>
              <a:xfrm>
                <a:off x="10008203" y="1454099"/>
                <a:ext cx="1723549" cy="4118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CH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H" sz="2000" b="1" dirty="0">
                    <a:solidFill>
                      <a:srgbClr val="FF0000"/>
                    </a:solidFill>
                  </a:rPr>
                  <a:t>(heat load)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2EDC969-FA6D-E707-2BCE-8CA1CBDA9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8203" y="1454099"/>
                <a:ext cx="1723549" cy="411844"/>
              </a:xfrm>
              <a:prstGeom prst="rect">
                <a:avLst/>
              </a:prstGeom>
              <a:blipFill>
                <a:blip r:embed="rId10"/>
                <a:stretch>
                  <a:fillRect l="-1460" t="-6061" r="-2190" b="-2727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ight Arrow 20">
            <a:extLst>
              <a:ext uri="{FF2B5EF4-FFF2-40B4-BE49-F238E27FC236}">
                <a16:creationId xmlns:a16="http://schemas.microsoft.com/office/drawing/2014/main" id="{0DE8882B-D4CE-FA4A-6B1F-49408AA479F1}"/>
              </a:ext>
            </a:extLst>
          </p:cNvPr>
          <p:cNvSpPr/>
          <p:nvPr/>
        </p:nvSpPr>
        <p:spPr>
          <a:xfrm rot="10800000">
            <a:off x="9588613" y="1563569"/>
            <a:ext cx="420360" cy="1803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698506-3567-C262-4EC0-6270483EC18D}"/>
              </a:ext>
            </a:extLst>
          </p:cNvPr>
          <p:cNvSpPr txBox="1"/>
          <p:nvPr/>
        </p:nvSpPr>
        <p:spPr>
          <a:xfrm>
            <a:off x="99580" y="6444502"/>
            <a:ext cx="79164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aseline="30000" dirty="0">
                <a:solidFill>
                  <a:srgbClr val="0070C0"/>
                </a:solidFill>
              </a:rPr>
              <a:t>(*)</a:t>
            </a:r>
            <a:r>
              <a:rPr lang="en-GB" sz="1600" dirty="0">
                <a:solidFill>
                  <a:srgbClr val="0070C0"/>
                </a:solidFill>
              </a:rPr>
              <a:t> simplification assuming constant pressure and single phase btw supply and return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274348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7" grpId="0"/>
      <p:bldP spid="2" grpId="0"/>
      <p:bldP spid="24" grpId="0" animBg="1"/>
      <p:bldP spid="25" grpId="0"/>
      <p:bldP spid="2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of LHC cryostats: longitudinal thermal contractions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6401" y="801686"/>
            <a:ext cx="10684094" cy="2735263"/>
          </a:xfrm>
        </p:spPr>
        <p:txBody>
          <a:bodyPr/>
          <a:lstStyle/>
          <a:p>
            <a:r>
              <a:rPr lang="en-GB" sz="2000" dirty="0">
                <a:solidFill>
                  <a:srgbClr val="0066CC"/>
                </a:solidFill>
              </a:rPr>
              <a:t>Cold mass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0066CC"/>
                </a:solidFill>
              </a:rPr>
              <a:t>thermal shield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0066CC"/>
                </a:solidFill>
              </a:rPr>
              <a:t>support posts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0066CC"/>
                </a:solidFill>
              </a:rPr>
              <a:t>vacuum vessel</a:t>
            </a:r>
            <a:r>
              <a:rPr lang="en-GB" sz="2000" dirty="0"/>
              <a:t> must be </a:t>
            </a:r>
            <a:r>
              <a:rPr lang="en-GB" sz="2000" dirty="0">
                <a:solidFill>
                  <a:srgbClr val="0066CC"/>
                </a:solidFill>
              </a:rPr>
              <a:t>free with each other</a:t>
            </a:r>
            <a:r>
              <a:rPr lang="en-GB" sz="2000" dirty="0"/>
              <a:t> to cope with longitudinal thermal contractions </a:t>
            </a:r>
          </a:p>
          <a:p>
            <a:r>
              <a:rPr lang="en-GB" sz="2000" dirty="0">
                <a:solidFill>
                  <a:srgbClr val="0066CC"/>
                </a:solidFill>
              </a:rPr>
              <a:t>One fixed point</a:t>
            </a:r>
            <a:r>
              <a:rPr lang="en-GB" sz="2000" dirty="0"/>
              <a:t> per each component</a:t>
            </a:r>
          </a:p>
          <a:p>
            <a:r>
              <a:rPr lang="en-GB" sz="2000" dirty="0"/>
              <a:t>Leave</a:t>
            </a:r>
            <a:r>
              <a:rPr lang="en-GB" sz="2000" dirty="0">
                <a:solidFill>
                  <a:srgbClr val="0066CC"/>
                </a:solidFill>
              </a:rPr>
              <a:t> plays</a:t>
            </a:r>
            <a:r>
              <a:rPr lang="en-GB" sz="2000" dirty="0"/>
              <a:t> to cope with all extreme T cases (ex. Cold mass cold, thermal shield warm)</a:t>
            </a:r>
          </a:p>
          <a:p>
            <a:r>
              <a:rPr lang="en-GB" sz="2000" dirty="0">
                <a:solidFill>
                  <a:srgbClr val="0066CC"/>
                </a:solidFill>
              </a:rPr>
              <a:t>Guided sliding</a:t>
            </a:r>
            <a:r>
              <a:rPr lang="en-GB" sz="2000" dirty="0"/>
              <a:t> of cold mass onto vacuum vessel </a:t>
            </a:r>
            <a:r>
              <a:rPr lang="en-GB" sz="2000" dirty="0">
                <a:sym typeface="Wingdings" panose="05000000000000000000" pitchFamily="2" charset="2"/>
              </a:rPr>
              <a:t> slot/key </a:t>
            </a:r>
            <a:endParaRPr lang="en-GB" sz="2000" dirty="0"/>
          </a:p>
          <a:p>
            <a:r>
              <a:rPr lang="en-GB" sz="2000" dirty="0">
                <a:solidFill>
                  <a:srgbClr val="0066CC"/>
                </a:solidFill>
              </a:rPr>
              <a:t>Flexible</a:t>
            </a:r>
            <a:r>
              <a:rPr lang="en-GB" sz="2000" dirty="0"/>
              <a:t> thermalisation anchors </a:t>
            </a:r>
          </a:p>
          <a:p>
            <a:endParaRPr lang="en-GB" sz="2000" dirty="0"/>
          </a:p>
        </p:txBody>
      </p:sp>
      <p:graphicFrame>
        <p:nvGraphicFramePr>
          <p:cNvPr id="7270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815292" y="4238954"/>
          <a:ext cx="8137525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2" imgW="6764040" imgH="826560" progId="Designer.Drawing.8">
                  <p:embed/>
                </p:oleObj>
              </mc:Choice>
              <mc:Fallback>
                <p:oleObj name="Designer Drawing" r:id="rId2" imgW="6764040" imgH="826560" progId="Designer.Drawing.8">
                  <p:embed/>
                  <p:pic>
                    <p:nvPicPr>
                      <p:cNvPr id="727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5292" y="4238954"/>
                        <a:ext cx="8137525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7631641" y="4023054"/>
            <a:ext cx="42938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 dirty="0"/>
              <a:t>(example of an LHC special </a:t>
            </a:r>
            <a:r>
              <a:rPr lang="en-GB" i="1" dirty="0" err="1"/>
              <a:t>quadupole</a:t>
            </a:r>
            <a:r>
              <a:rPr lang="en-GB" i="1" dirty="0"/>
              <a:t>)</a:t>
            </a:r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5615516" y="4238954"/>
            <a:ext cx="0" cy="2305050"/>
          </a:xfrm>
          <a:prstGeom prst="line">
            <a:avLst/>
          </a:prstGeom>
          <a:noFill/>
          <a:ln w="222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4174066" y="5247017"/>
            <a:ext cx="1238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Fixed post</a:t>
            </a:r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 flipV="1">
            <a:off x="5255153" y="5102554"/>
            <a:ext cx="21590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8639703" y="5462917"/>
            <a:ext cx="1479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Sliding posts</a:t>
            </a:r>
          </a:p>
        </p:txBody>
      </p:sp>
      <p:sp>
        <p:nvSpPr>
          <p:cNvPr id="72715" name="Line 11"/>
          <p:cNvSpPr>
            <a:spLocks noChangeShapeType="1"/>
          </p:cNvSpPr>
          <p:nvPr/>
        </p:nvSpPr>
        <p:spPr bwMode="auto">
          <a:xfrm flipV="1">
            <a:off x="9503304" y="5175579"/>
            <a:ext cx="79216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flipH="1" flipV="1">
            <a:off x="8495241" y="5247017"/>
            <a:ext cx="6477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11590866" y="4238954"/>
            <a:ext cx="0" cy="2305050"/>
          </a:xfrm>
          <a:prstGeom prst="line">
            <a:avLst/>
          </a:prstGeom>
          <a:noFill/>
          <a:ln w="222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>
            <a:off x="5686954" y="6112204"/>
            <a:ext cx="583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>
            <a:off x="5686954" y="6399542"/>
            <a:ext cx="583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6479117" y="5794705"/>
            <a:ext cx="38877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i="1">
                <a:cs typeface="Arial" charset="0"/>
              </a:rPr>
              <a:t>Δ</a:t>
            </a:r>
            <a:r>
              <a:rPr lang="en-US" i="1">
                <a:cs typeface="Arial" charset="0"/>
              </a:rPr>
              <a:t>l </a:t>
            </a:r>
            <a:r>
              <a:rPr lang="en-US" i="1" baseline="-25000">
                <a:cs typeface="Arial" charset="0"/>
              </a:rPr>
              <a:t>cold mass</a:t>
            </a:r>
            <a:r>
              <a:rPr lang="en-US" i="1">
                <a:cs typeface="Arial" charset="0"/>
              </a:rPr>
              <a:t>= 30 mm (10m x 3mm/m)  </a:t>
            </a:r>
            <a:endParaRPr lang="el-GR" i="1" baseline="-25000">
              <a:cs typeface="Arial" charset="0"/>
            </a:endParaRP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6452129" y="6067755"/>
            <a:ext cx="4346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i="1">
                <a:cs typeface="Arial" charset="0"/>
              </a:rPr>
              <a:t>Δ</a:t>
            </a:r>
            <a:r>
              <a:rPr lang="en-US" i="1">
                <a:cs typeface="Arial" charset="0"/>
              </a:rPr>
              <a:t>l </a:t>
            </a:r>
            <a:r>
              <a:rPr lang="en-US" i="1" baseline="-25000">
                <a:cs typeface="Arial" charset="0"/>
              </a:rPr>
              <a:t>thermal shield</a:t>
            </a:r>
            <a:r>
              <a:rPr lang="en-US" i="1">
                <a:cs typeface="Arial" charset="0"/>
              </a:rPr>
              <a:t>= 40 mm (10m x 4 mm/m)</a:t>
            </a:r>
            <a:endParaRPr lang="el-GR" i="1" baseline="-25000">
              <a:cs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E6823C-CC37-DFE0-2A0F-20688416E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403" y="3328523"/>
            <a:ext cx="3146939" cy="1882775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F837BCE-16E7-8F9B-E2DE-2EB6F915003B}"/>
              </a:ext>
            </a:extLst>
          </p:cNvPr>
          <p:cNvCxnSpPr>
            <a:cxnSpLocks/>
          </p:cNvCxnSpPr>
          <p:nvPr/>
        </p:nvCxnSpPr>
        <p:spPr>
          <a:xfrm flipH="1">
            <a:off x="2840479" y="3030311"/>
            <a:ext cx="871442" cy="15145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67765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E0B55-2E2B-4155-BD27-AE07C7CB0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E9751-E65D-4C27-8B97-05F14849E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519" y="1035781"/>
            <a:ext cx="10166300" cy="5445939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Helium cryostats for SC devices, functions and requirements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Examples of cryostats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Mechanical design and construction of cryostats: 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Materials for cryostats and their properties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Pressure/vacuum vessels, codes, and norms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Thermo-mechanical considerations</a:t>
            </a:r>
          </a:p>
          <a:p>
            <a:pPr lvl="1"/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Supporting systems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Heat transfer mechanisms at cryogenic temperatures: </a:t>
            </a:r>
          </a:p>
          <a:p>
            <a:pPr lvl="1"/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Thermal radiation and 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thermal design solutions (thermal shielding, MLI)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Thermal conduction and thermal design solutions (feedthroughs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heat intercepts)</a:t>
            </a: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Notions of cryogenic safety</a:t>
            </a:r>
          </a:p>
          <a:p>
            <a:pPr marL="0" indent="0">
              <a:buNone/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785F0E59-0CFD-278D-D13D-E6BF0979F3BA}"/>
              </a:ext>
            </a:extLst>
          </p:cNvPr>
          <p:cNvSpPr/>
          <p:nvPr/>
        </p:nvSpPr>
        <p:spPr>
          <a:xfrm>
            <a:off x="10302240" y="1191491"/>
            <a:ext cx="235133" cy="2237509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ED7842-6C44-F2AD-945B-A013A0AEBFE8}"/>
              </a:ext>
            </a:extLst>
          </p:cNvPr>
          <p:cNvSpPr txBox="1"/>
          <p:nvPr/>
        </p:nvSpPr>
        <p:spPr>
          <a:xfrm>
            <a:off x="10537373" y="446560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h</a:t>
            </a:r>
            <a:endParaRPr lang="fr-FR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F71531A2-BF6A-9AF4-1F27-BD3856E8DFAD}"/>
              </a:ext>
            </a:extLst>
          </p:cNvPr>
          <p:cNvSpPr/>
          <p:nvPr/>
        </p:nvSpPr>
        <p:spPr>
          <a:xfrm>
            <a:off x="10302240" y="3493670"/>
            <a:ext cx="226423" cy="2794241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3E565C-57CF-F728-C787-E3F9FDE720A3}"/>
              </a:ext>
            </a:extLst>
          </p:cNvPr>
          <p:cNvSpPr txBox="1"/>
          <p:nvPr/>
        </p:nvSpPr>
        <p:spPr>
          <a:xfrm>
            <a:off x="10490679" y="256848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h</a:t>
            </a:r>
            <a:endParaRPr lang="fr-FR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55D0E1B-DCF1-6F0E-177C-9904B13D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7119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09800" y="2130426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4000" kern="0" dirty="0"/>
              <a:t>Supporting systems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4E2BF2-B809-BE2E-728D-F0067B174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3929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B3948-1C6C-B2C1-3AD7-830A656F4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LHC Cryomodule </a:t>
            </a:r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86AC01-1223-00A4-652D-43210B7D10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6" t="5350" r="6372" b="3973"/>
          <a:stretch/>
        </p:blipFill>
        <p:spPr bwMode="auto">
          <a:xfrm>
            <a:off x="475861" y="1119564"/>
            <a:ext cx="11475923" cy="53745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BEF74A-A10F-DF09-8CDD-CD531C7F1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53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A75A1E-C1BA-1A23-4554-6D4C7CA3BBCD}"/>
              </a:ext>
            </a:extLst>
          </p:cNvPr>
          <p:cNvSpPr txBox="1"/>
          <p:nvPr/>
        </p:nvSpPr>
        <p:spPr>
          <a:xfrm>
            <a:off x="6056376" y="935865"/>
            <a:ext cx="4203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400 MHz cavities (Nb on Cu) at 4.5 K </a:t>
            </a:r>
            <a:endParaRPr lang="fr-FR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3177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B3948-1C6C-B2C1-3AD7-830A656F4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Cryomodule Supporting System</a:t>
            </a:r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F1CA3F-930D-A2AF-20E2-06DE5054D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637" y="1307942"/>
            <a:ext cx="5322873" cy="5234504"/>
          </a:xfrm>
          <a:prstGeom prst="rect">
            <a:avLst/>
          </a:prstGeom>
        </p:spPr>
      </p:pic>
      <p:pic>
        <p:nvPicPr>
          <p:cNvPr id="1026" name="4FEC99B8-54A9-46A8-9D9D-3539DF8BE218">
            <a:extLst>
              <a:ext uri="{FF2B5EF4-FFF2-40B4-BE49-F238E27FC236}">
                <a16:creationId xmlns:a16="http://schemas.microsoft.com/office/drawing/2014/main" id="{685B2DCC-587D-F064-6D13-E1460EF82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03" y="1307942"/>
            <a:ext cx="3824517" cy="523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1E0246-1489-4CA3-D765-1DB13C67709F}"/>
              </a:ext>
            </a:extLst>
          </p:cNvPr>
          <p:cNvSpPr txBox="1"/>
          <p:nvPr/>
        </p:nvSpPr>
        <p:spPr>
          <a:xfrm>
            <a:off x="4702629" y="1054360"/>
            <a:ext cx="44907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each cavity assembly (about 500 kg): </a:t>
            </a:r>
          </a:p>
          <a:p>
            <a:r>
              <a:rPr lang="en-US" dirty="0"/>
              <a:t>7 adjustable </a:t>
            </a:r>
            <a:r>
              <a:rPr lang="en-US" dirty="0" err="1"/>
              <a:t>st.steel</a:t>
            </a:r>
            <a:r>
              <a:rPr lang="en-US" dirty="0"/>
              <a:t> tie rods: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4 vertical </a:t>
            </a: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2 horizontal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1 longitudinal</a:t>
            </a:r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7C63C3-859F-B72D-C5B2-D0FA3AC3C4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949" r="6967"/>
          <a:stretch/>
        </p:blipFill>
        <p:spPr>
          <a:xfrm>
            <a:off x="4923782" y="2538929"/>
            <a:ext cx="1141873" cy="4003517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17B0406-39C7-FEA4-1DD3-1340618FA6A3}"/>
              </a:ext>
            </a:extLst>
          </p:cNvPr>
          <p:cNvCxnSpPr>
            <a:cxnSpLocks/>
          </p:cNvCxnSpPr>
          <p:nvPr/>
        </p:nvCxnSpPr>
        <p:spPr>
          <a:xfrm>
            <a:off x="5627077" y="4783015"/>
            <a:ext cx="4173415" cy="2579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1FDE2E2-C692-1302-216D-05577236D79A}"/>
              </a:ext>
            </a:extLst>
          </p:cNvPr>
          <p:cNvCxnSpPr>
            <a:cxnSpLocks/>
          </p:cNvCxnSpPr>
          <p:nvPr/>
        </p:nvCxnSpPr>
        <p:spPr>
          <a:xfrm flipH="1" flipV="1">
            <a:off x="3106288" y="4204447"/>
            <a:ext cx="2132686" cy="3362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0E7BEA-E9CD-4C53-7C1E-DB2BE47D9EAD}"/>
              </a:ext>
            </a:extLst>
          </p:cNvPr>
          <p:cNvCxnSpPr>
            <a:cxnSpLocks/>
          </p:cNvCxnSpPr>
          <p:nvPr/>
        </p:nvCxnSpPr>
        <p:spPr>
          <a:xfrm flipH="1" flipV="1">
            <a:off x="2140772" y="4204447"/>
            <a:ext cx="3250602" cy="4886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2BCFEE-1D52-1451-607B-0A42D0E5C510}"/>
              </a:ext>
            </a:extLst>
          </p:cNvPr>
          <p:cNvCxnSpPr>
            <a:cxnSpLocks/>
          </p:cNvCxnSpPr>
          <p:nvPr/>
        </p:nvCxnSpPr>
        <p:spPr>
          <a:xfrm flipH="1">
            <a:off x="3666138" y="4824927"/>
            <a:ext cx="1572836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086F3-67BC-F599-10E8-D5C18754D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523517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3">
            <a:extLst>
              <a:ext uri="{FF2B5EF4-FFF2-40B4-BE49-F238E27FC236}">
                <a16:creationId xmlns:a16="http://schemas.microsoft.com/office/drawing/2014/main" id="{A0C464DC-2B6C-43E6-8700-AB9A52D22DC2}"/>
              </a:ext>
            </a:extLst>
          </p:cNvPr>
          <p:cNvGrpSpPr>
            <a:grpSpLocks/>
          </p:cNvGrpSpPr>
          <p:nvPr/>
        </p:nvGrpSpPr>
        <p:grpSpPr bwMode="auto">
          <a:xfrm>
            <a:off x="4302712" y="536045"/>
            <a:ext cx="7884639" cy="6075770"/>
            <a:chOff x="448" y="592"/>
            <a:chExt cx="4996" cy="3628"/>
          </a:xfrm>
        </p:grpSpPr>
        <p:pic>
          <p:nvPicPr>
            <p:cNvPr id="5" name="Picture 50" descr="LHC_Dip_Xsect107v2001">
              <a:extLst>
                <a:ext uri="{FF2B5EF4-FFF2-40B4-BE49-F238E27FC236}">
                  <a16:creationId xmlns:a16="http://schemas.microsoft.com/office/drawing/2014/main" id="{8CEAED72-A06E-400B-A6B2-ECF0D5649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592"/>
              <a:ext cx="4959" cy="3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52">
              <a:extLst>
                <a:ext uri="{FF2B5EF4-FFF2-40B4-BE49-F238E27FC236}">
                  <a16:creationId xmlns:a16="http://schemas.microsoft.com/office/drawing/2014/main" id="{076C5173-1374-440D-94D1-D1294F6E98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" y="665"/>
              <a:ext cx="1828" cy="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b="1" dirty="0">
                  <a:solidFill>
                    <a:srgbClr val="0070C0"/>
                  </a:solidFill>
                  <a:latin typeface="Book Antiqua" pitchFamily="18" charset="0"/>
                </a:rPr>
                <a:t>Main dipole </a:t>
              </a:r>
            </a:p>
          </p:txBody>
        </p:sp>
        <p:sp>
          <p:nvSpPr>
            <p:cNvPr id="9" name="Rectangle 70">
              <a:extLst>
                <a:ext uri="{FF2B5EF4-FFF2-40B4-BE49-F238E27FC236}">
                  <a16:creationId xmlns:a16="http://schemas.microsoft.com/office/drawing/2014/main" id="{DA065852-08D5-4D3E-B5F5-180FDA7A1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2" y="3972"/>
              <a:ext cx="1129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710DFE6-799C-4C91-9D48-1A02D1F88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magnet Cryostats</a:t>
            </a:r>
            <a:endParaRPr lang="en-GB" dirty="0"/>
          </a:p>
        </p:txBody>
      </p:sp>
      <p:grpSp>
        <p:nvGrpSpPr>
          <p:cNvPr id="10" name="Group 25">
            <a:extLst>
              <a:ext uri="{FF2B5EF4-FFF2-40B4-BE49-F238E27FC236}">
                <a16:creationId xmlns:a16="http://schemas.microsoft.com/office/drawing/2014/main" id="{8DB7E51E-F663-7CD0-B798-10EFB7D8B6CF}"/>
              </a:ext>
            </a:extLst>
          </p:cNvPr>
          <p:cNvGrpSpPr>
            <a:grpSpLocks/>
          </p:cNvGrpSpPr>
          <p:nvPr/>
        </p:nvGrpSpPr>
        <p:grpSpPr bwMode="auto">
          <a:xfrm>
            <a:off x="299071" y="1157801"/>
            <a:ext cx="4978087" cy="2938617"/>
            <a:chOff x="1647" y="527"/>
            <a:chExt cx="3443" cy="2230"/>
          </a:xfrm>
        </p:grpSpPr>
        <p:graphicFrame>
          <p:nvGraphicFramePr>
            <p:cNvPr id="11" name="Object 10">
              <a:extLst>
                <a:ext uri="{FF2B5EF4-FFF2-40B4-BE49-F238E27FC236}">
                  <a16:creationId xmlns:a16="http://schemas.microsoft.com/office/drawing/2014/main" id="{3BA6A316-61AB-E3EA-8594-010014396BB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47" y="527"/>
            <a:ext cx="3323" cy="2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3" imgW="12193702" imgH="9142857" progId="MSPhotoEd.3">
                    <p:embed/>
                  </p:oleObj>
                </mc:Choice>
                <mc:Fallback>
                  <p:oleObj name="Photo Editor Photo" r:id="rId3" imgW="12193702" imgH="9142857" progId="MSPhotoEd.3">
                    <p:embed/>
                    <p:pic>
                      <p:nvPicPr>
                        <p:cNvPr id="11" name="Object 10">
                          <a:extLst>
                            <a:ext uri="{FF2B5EF4-FFF2-40B4-BE49-F238E27FC236}">
                              <a16:creationId xmlns:a16="http://schemas.microsoft.com/office/drawing/2014/main" id="{3BA6A316-61AB-E3EA-8594-010014396BB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22003"/>
                        <a:stretch>
                          <a:fillRect/>
                        </a:stretch>
                      </p:blipFill>
                      <p:spPr bwMode="auto">
                        <a:xfrm>
                          <a:off x="1647" y="527"/>
                          <a:ext cx="3323" cy="21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778213E1-3688-45EF-3AC7-2089821F7D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88" y="2024"/>
              <a:ext cx="302" cy="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Text Box 12">
              <a:extLst>
                <a:ext uri="{FF2B5EF4-FFF2-40B4-BE49-F238E27FC236}">
                  <a16:creationId xmlns:a16="http://schemas.microsoft.com/office/drawing/2014/main" id="{142A61E1-F349-0714-C7E0-9F6BE352D9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8" y="804"/>
              <a:ext cx="13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5-10 K heat intercept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5" name="Line 13">
              <a:extLst>
                <a:ext uri="{FF2B5EF4-FFF2-40B4-BE49-F238E27FC236}">
                  <a16:creationId xmlns:a16="http://schemas.microsoft.com/office/drawing/2014/main" id="{3825E100-7DB9-FC04-013B-CCB869DC34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22" y="957"/>
              <a:ext cx="434" cy="3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Text Box 14">
              <a:extLst>
                <a:ext uri="{FF2B5EF4-FFF2-40B4-BE49-F238E27FC236}">
                  <a16:creationId xmlns:a16="http://schemas.microsoft.com/office/drawing/2014/main" id="{86DC566A-D06E-C293-2EFD-B4204D5067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7" y="2258"/>
              <a:ext cx="1146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GFRE composite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column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Line 15">
              <a:extLst>
                <a:ext uri="{FF2B5EF4-FFF2-40B4-BE49-F238E27FC236}">
                  <a16:creationId xmlns:a16="http://schemas.microsoft.com/office/drawing/2014/main" id="{A71C0278-AA0B-5C37-3016-D1D40A2979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11" y="1954"/>
              <a:ext cx="615" cy="32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DF51C972-10AE-F604-6716-27F8FEAF5E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2" y="2360"/>
              <a:ext cx="1049" cy="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 err="1">
                  <a:solidFill>
                    <a:schemeClr val="tx1"/>
                  </a:solidFill>
                  <a:latin typeface="Arial" pitchFamily="34" charset="0"/>
                </a:rPr>
                <a:t>Vac.vessel</a:t>
              </a: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Interface: 293 K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Text Box 17">
              <a:extLst>
                <a:ext uri="{FF2B5EF4-FFF2-40B4-BE49-F238E27FC236}">
                  <a16:creationId xmlns:a16="http://schemas.microsoft.com/office/drawing/2014/main" id="{AAFD73AC-86B5-0370-6985-ACBD4CDE1E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" y="565"/>
              <a:ext cx="194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Cold mass interface flange: 2 K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7F6333E2-0709-D3EC-F71E-4B4576D178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694" y="2513"/>
              <a:ext cx="194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19">
              <a:extLst>
                <a:ext uri="{FF2B5EF4-FFF2-40B4-BE49-F238E27FC236}">
                  <a16:creationId xmlns:a16="http://schemas.microsoft.com/office/drawing/2014/main" id="{C717B98F-18F8-A0CC-5485-E4CE1B9347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744"/>
              <a:ext cx="342" cy="17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id="{22B60A52-534E-C4EF-9275-E85EB00927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4" y="2138"/>
              <a:ext cx="139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50-65 K heat intercept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9F4B9B2E-2AE9-43FC-3230-D3F418F05311}"/>
              </a:ext>
            </a:extLst>
          </p:cNvPr>
          <p:cNvSpPr/>
          <p:nvPr/>
        </p:nvSpPr>
        <p:spPr>
          <a:xfrm>
            <a:off x="0" y="4377102"/>
            <a:ext cx="61298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b="1" dirty="0"/>
              <a:t>4-mm thickness</a:t>
            </a:r>
            <a:r>
              <a:rPr lang="en-US" sz="1600" dirty="0"/>
              <a:t>, glass-fiber epoxy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Manufactured by </a:t>
            </a:r>
            <a:r>
              <a:rPr lang="en-US" sz="1600" b="1" dirty="0"/>
              <a:t>Resin Transfer </a:t>
            </a:r>
            <a:r>
              <a:rPr lang="en-US" sz="1600" b="1" dirty="0" err="1"/>
              <a:t>Moulding</a:t>
            </a:r>
            <a:r>
              <a:rPr lang="en-US" sz="1600" b="1" dirty="0"/>
              <a:t> (RTM):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Suited to a large-scale industrial production (4’700 units)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High reproducibility in thermo-mechanical properties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790537-5F51-0D52-2D77-519ACAD68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35649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Supporting system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4433" y="820805"/>
            <a:ext cx="11369887" cy="56165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000" dirty="0"/>
              <a:t>The </a:t>
            </a:r>
            <a:r>
              <a:rPr lang="en-GB" sz="2000" dirty="0">
                <a:solidFill>
                  <a:srgbClr val="0066CC"/>
                </a:solidFill>
              </a:rPr>
              <a:t>design</a:t>
            </a:r>
            <a:r>
              <a:rPr lang="en-GB" sz="2000" dirty="0"/>
              <a:t> is a </a:t>
            </a:r>
            <a:r>
              <a:rPr lang="en-GB" sz="2000" dirty="0">
                <a:solidFill>
                  <a:srgbClr val="0066CC"/>
                </a:solidFill>
              </a:rPr>
              <a:t>trade-off between 2 conflicting requirements</a:t>
            </a:r>
            <a:r>
              <a:rPr lang="en-GB" sz="2000" dirty="0"/>
              <a:t>:</a:t>
            </a: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High flexural stiffness</a:t>
            </a:r>
            <a:r>
              <a:rPr lang="en-GB" sz="2000" dirty="0"/>
              <a:t> (for mechanical stability) </a:t>
            </a:r>
            <a:r>
              <a:rPr lang="en-GB" sz="2000" dirty="0">
                <a:sym typeface="Wingdings" pitchFamily="2" charset="2"/>
              </a:rPr>
              <a:t> thick and bulky structure</a:t>
            </a: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Low heat in-leaks</a:t>
            </a: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 thin and slender structure and low conductivity material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>
                <a:solidFill>
                  <a:srgbClr val="0066CC"/>
                </a:solidFill>
                <a:sym typeface="Wingdings" pitchFamily="2" charset="2"/>
              </a:rPr>
              <a:t>Flexural stiffness/conductivity</a:t>
            </a:r>
            <a:r>
              <a:rPr lang="en-GB" sz="2000" dirty="0">
                <a:sym typeface="Wingdings" pitchFamily="2" charset="2"/>
              </a:rPr>
              <a:t> as </a:t>
            </a:r>
            <a:r>
              <a:rPr lang="en-GB" sz="2000" dirty="0">
                <a:solidFill>
                  <a:srgbClr val="0066CC"/>
                </a:solidFill>
                <a:sym typeface="Wingdings" pitchFamily="2" charset="2"/>
              </a:rPr>
              <a:t>figure of merit </a:t>
            </a:r>
            <a:r>
              <a:rPr lang="en-GB" sz="2000" dirty="0">
                <a:sym typeface="Wingdings" pitchFamily="2" charset="2"/>
              </a:rPr>
              <a:t>in the </a:t>
            </a:r>
            <a:r>
              <a:rPr lang="en-GB" sz="2000" dirty="0">
                <a:solidFill>
                  <a:srgbClr val="0066CC"/>
                </a:solidFill>
                <a:sym typeface="Wingdings" pitchFamily="2" charset="2"/>
              </a:rPr>
              <a:t>choice of the material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000" dirty="0"/>
          </a:p>
        </p:txBody>
      </p:sp>
      <p:grpSp>
        <p:nvGrpSpPr>
          <p:cNvPr id="76839" name="Group 39"/>
          <p:cNvGrpSpPr>
            <a:grpSpLocks/>
          </p:cNvGrpSpPr>
          <p:nvPr/>
        </p:nvGrpSpPr>
        <p:grpSpPr bwMode="auto">
          <a:xfrm>
            <a:off x="3952877" y="2060574"/>
            <a:ext cx="3465513" cy="3140077"/>
            <a:chOff x="1530" y="1571"/>
            <a:chExt cx="2183" cy="1705"/>
          </a:xfrm>
        </p:grpSpPr>
        <p:grpSp>
          <p:nvGrpSpPr>
            <p:cNvPr id="76830" name="Group 30"/>
            <p:cNvGrpSpPr>
              <a:grpSpLocks/>
            </p:cNvGrpSpPr>
            <p:nvPr/>
          </p:nvGrpSpPr>
          <p:grpSpPr bwMode="auto">
            <a:xfrm>
              <a:off x="1530" y="1571"/>
              <a:ext cx="2183" cy="1680"/>
              <a:chOff x="1206" y="1616"/>
              <a:chExt cx="2183" cy="1680"/>
            </a:xfrm>
          </p:grpSpPr>
          <p:grpSp>
            <p:nvGrpSpPr>
              <p:cNvPr id="76807" name="Group 7"/>
              <p:cNvGrpSpPr>
                <a:grpSpLocks/>
              </p:cNvGrpSpPr>
              <p:nvPr/>
            </p:nvGrpSpPr>
            <p:grpSpPr bwMode="auto">
              <a:xfrm>
                <a:off x="1565" y="1616"/>
                <a:ext cx="1824" cy="1680"/>
                <a:chOff x="1488" y="3408"/>
                <a:chExt cx="1488" cy="1440"/>
              </a:xfrm>
            </p:grpSpPr>
            <p:sp>
              <p:nvSpPr>
                <p:cNvPr id="76808" name="Oval 8"/>
                <p:cNvSpPr>
                  <a:spLocks noChangeArrowheads="1"/>
                </p:cNvSpPr>
                <p:nvPr/>
              </p:nvSpPr>
              <p:spPr bwMode="auto">
                <a:xfrm>
                  <a:off x="1632" y="3648"/>
                  <a:ext cx="816" cy="720"/>
                </a:xfrm>
                <a:prstGeom prst="ellipse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6809" name="Oval 9"/>
                <p:cNvSpPr>
                  <a:spLocks noChangeArrowheads="1"/>
                </p:cNvSpPr>
                <p:nvPr/>
              </p:nvSpPr>
              <p:spPr bwMode="auto">
                <a:xfrm>
                  <a:off x="1488" y="3408"/>
                  <a:ext cx="1488" cy="1440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76810" name="Group 10"/>
                <p:cNvGrpSpPr>
                  <a:grpSpLocks/>
                </p:cNvGrpSpPr>
                <p:nvPr/>
              </p:nvGrpSpPr>
              <p:grpSpPr bwMode="auto">
                <a:xfrm rot="-1457747">
                  <a:off x="1776" y="3936"/>
                  <a:ext cx="192" cy="192"/>
                  <a:chOff x="2352" y="1632"/>
                  <a:chExt cx="192" cy="192"/>
                </a:xfrm>
              </p:grpSpPr>
              <p:sp>
                <p:nvSpPr>
                  <p:cNvPr id="7681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2448" y="1632"/>
                    <a:ext cx="0" cy="192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681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352" y="1728"/>
                    <a:ext cx="192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76813" name="Line 13"/>
                <p:cNvSpPr>
                  <a:spLocks noChangeShapeType="1"/>
                </p:cNvSpPr>
                <p:nvPr/>
              </p:nvSpPr>
              <p:spPr bwMode="auto">
                <a:xfrm rot="4645405">
                  <a:off x="2612" y="3940"/>
                  <a:ext cx="1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76814" name="Group 14"/>
                <p:cNvGrpSpPr>
                  <a:grpSpLocks/>
                </p:cNvGrpSpPr>
                <p:nvPr/>
              </p:nvGrpSpPr>
              <p:grpSpPr bwMode="auto">
                <a:xfrm>
                  <a:off x="1920" y="4272"/>
                  <a:ext cx="528" cy="528"/>
                  <a:chOff x="2832" y="5088"/>
                  <a:chExt cx="528" cy="528"/>
                </a:xfrm>
              </p:grpSpPr>
              <p:sp>
                <p:nvSpPr>
                  <p:cNvPr id="76815" name="Freeform 15"/>
                  <p:cNvSpPr>
                    <a:spLocks/>
                  </p:cNvSpPr>
                  <p:nvPr/>
                </p:nvSpPr>
                <p:spPr bwMode="auto">
                  <a:xfrm>
                    <a:off x="2832" y="5184"/>
                    <a:ext cx="96" cy="432"/>
                  </a:xfrm>
                  <a:custGeom>
                    <a:avLst/>
                    <a:gdLst>
                      <a:gd name="T0" fmla="*/ 192 w 192"/>
                      <a:gd name="T1" fmla="*/ 528 h 528"/>
                      <a:gd name="T2" fmla="*/ 144 w 192"/>
                      <a:gd name="T3" fmla="*/ 240 h 528"/>
                      <a:gd name="T4" fmla="*/ 0 w 192"/>
                      <a:gd name="T5" fmla="*/ 0 h 5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2" h="528">
                        <a:moveTo>
                          <a:pt x="192" y="528"/>
                        </a:moveTo>
                        <a:cubicBezTo>
                          <a:pt x="184" y="428"/>
                          <a:pt x="176" y="328"/>
                          <a:pt x="144" y="240"/>
                        </a:cubicBezTo>
                        <a:cubicBezTo>
                          <a:pt x="112" y="152"/>
                          <a:pt x="24" y="40"/>
                          <a:pt x="0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76816" name="Freeform 16"/>
                  <p:cNvSpPr>
                    <a:spLocks/>
                  </p:cNvSpPr>
                  <p:nvPr/>
                </p:nvSpPr>
                <p:spPr bwMode="auto">
                  <a:xfrm>
                    <a:off x="3264" y="5088"/>
                    <a:ext cx="96" cy="528"/>
                  </a:xfrm>
                  <a:custGeom>
                    <a:avLst/>
                    <a:gdLst>
                      <a:gd name="T0" fmla="*/ 192 w 192"/>
                      <a:gd name="T1" fmla="*/ 528 h 528"/>
                      <a:gd name="T2" fmla="*/ 144 w 192"/>
                      <a:gd name="T3" fmla="*/ 240 h 528"/>
                      <a:gd name="T4" fmla="*/ 0 w 192"/>
                      <a:gd name="T5" fmla="*/ 0 h 5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2" h="528">
                        <a:moveTo>
                          <a:pt x="192" y="528"/>
                        </a:moveTo>
                        <a:cubicBezTo>
                          <a:pt x="184" y="428"/>
                          <a:pt x="176" y="328"/>
                          <a:pt x="144" y="240"/>
                        </a:cubicBezTo>
                        <a:cubicBezTo>
                          <a:pt x="112" y="152"/>
                          <a:pt x="24" y="40"/>
                          <a:pt x="0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76817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5616"/>
                    <a:ext cx="43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76818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32" y="5088"/>
                    <a:ext cx="432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76819" name="Line 19"/>
                <p:cNvSpPr>
                  <a:spLocks noChangeShapeType="1"/>
                </p:cNvSpPr>
                <p:nvPr/>
              </p:nvSpPr>
              <p:spPr bwMode="auto">
                <a:xfrm>
                  <a:off x="2352" y="4272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6820" name="Line 20"/>
                <p:cNvSpPr>
                  <a:spLocks noChangeShapeType="1"/>
                </p:cNvSpPr>
                <p:nvPr/>
              </p:nvSpPr>
              <p:spPr bwMode="auto">
                <a:xfrm>
                  <a:off x="2352" y="422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6821" name="Line 21"/>
                <p:cNvSpPr>
                  <a:spLocks noChangeShapeType="1"/>
                </p:cNvSpPr>
                <p:nvPr/>
              </p:nvSpPr>
              <p:spPr bwMode="auto">
                <a:xfrm>
                  <a:off x="2496" y="422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76822" name="Group 22"/>
                <p:cNvGrpSpPr>
                  <a:grpSpLocks/>
                </p:cNvGrpSpPr>
                <p:nvPr/>
              </p:nvGrpSpPr>
              <p:grpSpPr bwMode="auto">
                <a:xfrm rot="-1457747">
                  <a:off x="2016" y="3840"/>
                  <a:ext cx="192" cy="192"/>
                  <a:chOff x="2352" y="1632"/>
                  <a:chExt cx="192" cy="192"/>
                </a:xfrm>
              </p:grpSpPr>
              <p:sp>
                <p:nvSpPr>
                  <p:cNvPr id="7682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2448" y="1632"/>
                    <a:ext cx="0" cy="192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682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2352" y="1728"/>
                    <a:ext cx="192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76825" name="Freeform 25"/>
                <p:cNvSpPr>
                  <a:spLocks/>
                </p:cNvSpPr>
                <p:nvPr/>
              </p:nvSpPr>
              <p:spPr bwMode="auto">
                <a:xfrm>
                  <a:off x="2640" y="4128"/>
                  <a:ext cx="56" cy="240"/>
                </a:xfrm>
                <a:custGeom>
                  <a:avLst/>
                  <a:gdLst>
                    <a:gd name="T0" fmla="*/ 48 w 56"/>
                    <a:gd name="T1" fmla="*/ 240 h 240"/>
                    <a:gd name="T2" fmla="*/ 48 w 56"/>
                    <a:gd name="T3" fmla="*/ 96 h 240"/>
                    <a:gd name="T4" fmla="*/ 0 w 56"/>
                    <a:gd name="T5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240">
                      <a:moveTo>
                        <a:pt x="48" y="240"/>
                      </a:moveTo>
                      <a:cubicBezTo>
                        <a:pt x="52" y="188"/>
                        <a:pt x="56" y="136"/>
                        <a:pt x="48" y="96"/>
                      </a:cubicBezTo>
                      <a:cubicBezTo>
                        <a:pt x="40" y="56"/>
                        <a:pt x="8" y="16"/>
                        <a:pt x="0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sp>
              <p:nvSpPr>
                <p:cNvPr id="7682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2365" y="4276"/>
                  <a:ext cx="153" cy="1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GB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x</a:t>
                  </a:r>
                  <a:endParaRPr lang="en-GB" sz="36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endParaRPr>
                </a:p>
              </p:txBody>
            </p:sp>
            <p:sp>
              <p:nvSpPr>
                <p:cNvPr id="76827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748" y="4133"/>
                  <a:ext cx="150" cy="1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GB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Symbol" pitchFamily="18" charset="2"/>
                    </a:rPr>
                    <a:t>q</a:t>
                  </a:r>
                  <a:endParaRPr lang="en-GB" sz="36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endParaRPr>
                </a:p>
              </p:txBody>
            </p:sp>
          </p:grpSp>
          <p:sp>
            <p:nvSpPr>
              <p:cNvPr id="76828" name="Text Box 28"/>
              <p:cNvSpPr txBox="1">
                <a:spLocks noChangeArrowheads="1"/>
              </p:cNvSpPr>
              <p:nvPr/>
            </p:nvSpPr>
            <p:spPr bwMode="auto">
              <a:xfrm>
                <a:off x="1206" y="2059"/>
                <a:ext cx="235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GB" sz="24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F</a:t>
                </a:r>
                <a:endParaRPr lang="en-GB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6829" name="Line 29"/>
              <p:cNvSpPr>
                <a:spLocks noChangeShapeType="1"/>
              </p:cNvSpPr>
              <p:nvPr/>
            </p:nvSpPr>
            <p:spPr bwMode="auto">
              <a:xfrm rot="-10800000">
                <a:off x="1383" y="2296"/>
                <a:ext cx="7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aphicFrame>
          <p:nvGraphicFramePr>
            <p:cNvPr id="76834" name="Object 34"/>
            <p:cNvGraphicFramePr>
              <a:graphicFrameLocks noChangeAspect="1"/>
            </p:cNvGraphicFramePr>
            <p:nvPr/>
          </p:nvGraphicFramePr>
          <p:xfrm>
            <a:off x="2723" y="2704"/>
            <a:ext cx="114" cy="5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2" imgW="110160" imgH="549000" progId="Designer.Drawing.7">
                    <p:embed/>
                  </p:oleObj>
                </mc:Choice>
                <mc:Fallback>
                  <p:oleObj name="Designer Drawing" r:id="rId2" imgW="110160" imgH="549000" progId="Designer.Drawing.7">
                    <p:embed/>
                    <p:pic>
                      <p:nvPicPr>
                        <p:cNvPr id="76834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23" y="2704"/>
                          <a:ext cx="114" cy="5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36" name="Text Box 36"/>
            <p:cNvSpPr txBox="1">
              <a:spLocks noChangeArrowheads="1"/>
            </p:cNvSpPr>
            <p:nvPr/>
          </p:nvSpPr>
          <p:spPr bwMode="auto">
            <a:xfrm>
              <a:off x="2451" y="2886"/>
              <a:ext cx="26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400" b="1"/>
                <a:t>Q</a:t>
              </a:r>
            </a:p>
          </p:txBody>
        </p:sp>
      </p:grpSp>
      <p:sp>
        <p:nvSpPr>
          <p:cNvPr id="76837" name="Text Box 37"/>
          <p:cNvSpPr txBox="1">
            <a:spLocks noChangeArrowheads="1"/>
          </p:cNvSpPr>
          <p:nvPr/>
        </p:nvSpPr>
        <p:spPr bwMode="auto">
          <a:xfrm>
            <a:off x="7443788" y="3665538"/>
            <a:ext cx="304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(The acceptable x and </a:t>
            </a:r>
            <a:r>
              <a:rPr lang="el-GR" i="1">
                <a:cs typeface="Arial" charset="0"/>
              </a:rPr>
              <a:t>θ</a:t>
            </a:r>
            <a:r>
              <a:rPr lang="en-US" i="1">
                <a:cs typeface="Arial" charset="0"/>
              </a:rPr>
              <a:t> </a:t>
            </a:r>
          </a:p>
          <a:p>
            <a:r>
              <a:rPr lang="en-US" i="1">
                <a:cs typeface="Arial" charset="0"/>
              </a:rPr>
              <a:t>are alignment requirements)</a:t>
            </a:r>
            <a:endParaRPr lang="el-GR" i="1">
              <a:cs typeface="Arial" charset="0"/>
            </a:endParaRPr>
          </a:p>
        </p:txBody>
      </p:sp>
      <p:sp>
        <p:nvSpPr>
          <p:cNvPr id="76838" name="Text Box 38"/>
          <p:cNvSpPr txBox="1">
            <a:spLocks noChangeArrowheads="1"/>
          </p:cNvSpPr>
          <p:nvPr/>
        </p:nvSpPr>
        <p:spPr bwMode="auto">
          <a:xfrm>
            <a:off x="476786" y="2564657"/>
            <a:ext cx="3634641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i="1" dirty="0"/>
              <a:t>(F is mainly the result of </a:t>
            </a:r>
          </a:p>
          <a:p>
            <a:r>
              <a:rPr lang="en-GB" i="1" dirty="0"/>
              <a:t>interconnect forces </a:t>
            </a:r>
          </a:p>
          <a:p>
            <a:r>
              <a:rPr lang="en-GB" i="1" dirty="0"/>
              <a:t>and gravity component</a:t>
            </a:r>
            <a:r>
              <a:rPr lang="en-US" i="1" dirty="0">
                <a:cs typeface="Arial" charset="0"/>
              </a:rPr>
              <a:t>)</a:t>
            </a:r>
          </a:p>
          <a:p>
            <a:r>
              <a:rPr lang="en-US" i="1" dirty="0">
                <a:cs typeface="Arial" charset="0"/>
              </a:rPr>
              <a:t>F = 5 </a:t>
            </a:r>
            <a:r>
              <a:rPr lang="en-US" i="1" dirty="0" err="1">
                <a:cs typeface="Arial" charset="0"/>
              </a:rPr>
              <a:t>kN</a:t>
            </a:r>
            <a:endParaRPr lang="en-US" i="1" dirty="0">
              <a:cs typeface="Arial" charset="0"/>
            </a:endParaRPr>
          </a:p>
          <a:p>
            <a:r>
              <a:rPr lang="en-US" i="1" dirty="0">
                <a:cs typeface="Arial" charset="0"/>
              </a:rPr>
              <a:t>x = 0.1 mm</a:t>
            </a:r>
          </a:p>
          <a:p>
            <a:r>
              <a:rPr lang="en-US" sz="2400" i="1" dirty="0">
                <a:cs typeface="Arial" charset="0"/>
              </a:rPr>
              <a:t>ᶿ </a:t>
            </a:r>
            <a:r>
              <a:rPr lang="en-US" i="1" dirty="0">
                <a:cs typeface="Arial" charset="0"/>
              </a:rPr>
              <a:t>= 1 </a:t>
            </a:r>
            <a:r>
              <a:rPr lang="en-US" i="1" dirty="0" err="1">
                <a:cs typeface="Arial" charset="0"/>
              </a:rPr>
              <a:t>mrad</a:t>
            </a:r>
            <a:endParaRPr lang="el-GR" i="1" dirty="0">
              <a:cs typeface="Arial" charset="0"/>
            </a:endParaRPr>
          </a:p>
        </p:txBody>
      </p:sp>
      <p:sp>
        <p:nvSpPr>
          <p:cNvPr id="76840" name="Text Box 40"/>
          <p:cNvSpPr txBox="1">
            <a:spLocks noChangeArrowheads="1"/>
          </p:cNvSpPr>
          <p:nvPr/>
        </p:nvSpPr>
        <p:spPr bwMode="auto">
          <a:xfrm>
            <a:off x="6816725" y="4797426"/>
            <a:ext cx="272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(Q is to be within budget)</a:t>
            </a:r>
            <a:endParaRPr lang="el-GR" i="1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9615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>
            <a:extLst>
              <a:ext uri="{FF2B5EF4-FFF2-40B4-BE49-F238E27FC236}">
                <a16:creationId xmlns:a16="http://schemas.microsoft.com/office/drawing/2014/main" id="{A5C21E56-9EC7-F08A-5EAA-6D11B7750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483B072A-7374-4D46-A83F-46D548776F36}" type="slidenum">
              <a:rPr lang="en-US" altLang="fr-FR">
                <a:solidFill>
                  <a:schemeClr val="tx1"/>
                </a:solidFill>
                <a:latin typeface="Arial" panose="020B0604020202020204" pitchFamily="34" charset="0"/>
              </a:rPr>
              <a:pPr eaLnBrk="1" hangingPunct="1"/>
              <a:t>57</a:t>
            </a:fld>
            <a:endParaRPr lang="en-US" altLang="fr-F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6" name="Text Box 8">
            <a:extLst>
              <a:ext uri="{FF2B5EF4-FFF2-40B4-BE49-F238E27FC236}">
                <a16:creationId xmlns:a16="http://schemas.microsoft.com/office/drawing/2014/main" id="{03E9E994-DC82-80DD-16DC-E941E2694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5634" y="2411706"/>
            <a:ext cx="550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i="1" dirty="0">
                <a:latin typeface="Arial" panose="020B0604020202020204" pitchFamily="34" charset="0"/>
              </a:rPr>
              <a:t>layup</a:t>
            </a:r>
          </a:p>
        </p:txBody>
      </p:sp>
      <p:sp>
        <p:nvSpPr>
          <p:cNvPr id="10247" name="Text Box 13">
            <a:extLst>
              <a:ext uri="{FF2B5EF4-FFF2-40B4-BE49-F238E27FC236}">
                <a16:creationId xmlns:a16="http://schemas.microsoft.com/office/drawing/2014/main" id="{B691A2B6-6DCF-805A-033F-FC3C3838C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3934" y="2446790"/>
            <a:ext cx="24831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i="1" dirty="0">
                <a:latin typeface="Arial" panose="020B0604020202020204" pitchFamily="34" charset="0"/>
              </a:rPr>
              <a:t>Triaxial braid and % fiber volumes</a:t>
            </a:r>
          </a:p>
        </p:txBody>
      </p:sp>
      <p:sp>
        <p:nvSpPr>
          <p:cNvPr id="10248" name="Rectangle 14">
            <a:extLst>
              <a:ext uri="{FF2B5EF4-FFF2-40B4-BE49-F238E27FC236}">
                <a16:creationId xmlns:a16="http://schemas.microsoft.com/office/drawing/2014/main" id="{A743CD8E-248A-86DA-A6E1-247D100AB8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5499"/>
            <a:ext cx="10269874" cy="657207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fr-FR" dirty="0"/>
              <a:t>Lay-up, calculated safety factors, material properties 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2234D79-6D06-AD95-F3AC-B581277E208A}"/>
              </a:ext>
            </a:extLst>
          </p:cNvPr>
          <p:cNvSpPr txBox="1">
            <a:spLocks noChangeArrowheads="1"/>
          </p:cNvSpPr>
          <p:nvPr/>
        </p:nvSpPr>
        <p:spPr>
          <a:xfrm>
            <a:off x="3822181" y="5754227"/>
            <a:ext cx="3016577" cy="792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fr-FR" sz="1200" dirty="0"/>
              <a:t>Bending cantilever 40 </a:t>
            </a:r>
            <a:r>
              <a:rPr lang="en-GB" altLang="fr-FR" sz="1200" dirty="0" err="1"/>
              <a:t>kN.</a:t>
            </a:r>
            <a:r>
              <a:rPr lang="en-GB" altLang="fr-FR" sz="1200" dirty="0"/>
              <a:t> (vacuum barrier load)</a:t>
            </a:r>
          </a:p>
          <a:p>
            <a:pPr marL="185738" indent="-185738">
              <a:buFont typeface="Arial" panose="020B0604020202020204" pitchFamily="34" charset="0"/>
              <a:buNone/>
            </a:pPr>
            <a:r>
              <a:rPr lang="en-GB" altLang="fr-FR" sz="1200" dirty="0"/>
              <a:t>Tsai-Wu ply failure:  Safety Factor =  </a:t>
            </a:r>
            <a:r>
              <a:rPr lang="en-GB" altLang="fr-FR" sz="1200" b="1" dirty="0"/>
              <a:t>2.7</a:t>
            </a:r>
            <a:r>
              <a:rPr lang="en-GB" altLang="fr-FR" sz="1200" dirty="0"/>
              <a:t> </a:t>
            </a:r>
            <a:endParaRPr lang="en-US" altLang="fr-FR" sz="1200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7E1341C-C3C1-1AEB-892D-B4BE5BAE9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1" t="31293" r="21941" b="13585"/>
          <a:stretch>
            <a:fillRect/>
          </a:stretch>
        </p:blipFill>
        <p:spPr bwMode="auto">
          <a:xfrm>
            <a:off x="447910" y="633457"/>
            <a:ext cx="3552183" cy="268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0AC133CB-5186-2A2A-B454-ED584A431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0533" y="2415027"/>
            <a:ext cx="3016577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altLang="fr-FR" sz="1200" dirty="0">
                <a:solidFill>
                  <a:schemeClr val="tx1"/>
                </a:solidFill>
                <a:latin typeface="+mj-lt"/>
              </a:rPr>
              <a:t>Compression load: 175kN (175% gravity load, transport limit)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fr-FR" sz="1200" dirty="0">
                <a:solidFill>
                  <a:schemeClr val="tx1"/>
                </a:solidFill>
                <a:latin typeface="+mj-lt"/>
              </a:rPr>
              <a:t>Tsai-Wu ply failure:  Safety Factor =  </a:t>
            </a:r>
            <a:r>
              <a:rPr lang="en-GB" altLang="fr-FR" sz="1200" b="1" dirty="0">
                <a:solidFill>
                  <a:schemeClr val="tx1"/>
                </a:solidFill>
                <a:latin typeface="+mj-lt"/>
              </a:rPr>
              <a:t>6</a:t>
            </a:r>
            <a:r>
              <a:rPr lang="en-GB" altLang="fr-FR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fr-FR" sz="1200" dirty="0">
                <a:solidFill>
                  <a:schemeClr val="tx1"/>
                </a:solidFill>
                <a:latin typeface="+mj-lt"/>
              </a:rPr>
              <a:t> E modulus: 24 </a:t>
            </a:r>
            <a:r>
              <a:rPr lang="en-GB" altLang="fr-FR" sz="1200" dirty="0" err="1">
                <a:solidFill>
                  <a:schemeClr val="tx1"/>
                </a:solidFill>
                <a:latin typeface="+mj-lt"/>
              </a:rPr>
              <a:t>GPa</a:t>
            </a:r>
            <a:endParaRPr lang="en-GB" altLang="fr-FR" sz="1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2FB14DCA-CE18-A418-CAAA-E749064D0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t="24414" r="26367" b="17513"/>
          <a:stretch>
            <a:fillRect/>
          </a:stretch>
        </p:blipFill>
        <p:spPr bwMode="auto">
          <a:xfrm>
            <a:off x="101239" y="3649222"/>
            <a:ext cx="3720942" cy="3048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C76705-128B-5F0E-436C-847AEF181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8509" y="733662"/>
            <a:ext cx="2208466" cy="16721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570121-5645-754A-05CD-E26D19F04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8195" y="25949"/>
            <a:ext cx="2208466" cy="31314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6A6663-227D-0AE1-9B9E-6619DF6B19B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3181"/>
          <a:stretch/>
        </p:blipFill>
        <p:spPr>
          <a:xfrm>
            <a:off x="7336877" y="4438246"/>
            <a:ext cx="2395598" cy="2352512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3ABB6D4A-6059-6E74-54E0-26EE3981FA36}"/>
              </a:ext>
            </a:extLst>
          </p:cNvPr>
          <p:cNvGrpSpPr/>
          <p:nvPr/>
        </p:nvGrpSpPr>
        <p:grpSpPr>
          <a:xfrm>
            <a:off x="6529340" y="3078463"/>
            <a:ext cx="3994078" cy="1226797"/>
            <a:chOff x="8298831" y="3345432"/>
            <a:chExt cx="3557440" cy="978833"/>
          </a:xfrm>
        </p:grpSpPr>
        <p:pic>
          <p:nvPicPr>
            <p:cNvPr id="11" name="Picture 11">
              <a:extLst>
                <a:ext uri="{FF2B5EF4-FFF2-40B4-BE49-F238E27FC236}">
                  <a16:creationId xmlns:a16="http://schemas.microsoft.com/office/drawing/2014/main" id="{B0CCCE6F-BB69-3A58-34B2-B89A8240A5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8831" y="3345432"/>
              <a:ext cx="3557440" cy="97883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20" name="Oval 14">
              <a:extLst>
                <a:ext uri="{FF2B5EF4-FFF2-40B4-BE49-F238E27FC236}">
                  <a16:creationId xmlns:a16="http://schemas.microsoft.com/office/drawing/2014/main" id="{624F40CA-9656-3BE2-ED94-F0E81774A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5408" y="3729799"/>
              <a:ext cx="503238" cy="358775"/>
            </a:xfrm>
            <a:prstGeom prst="ellips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it-IT" altLang="fr-FR"/>
            </a:p>
          </p:txBody>
        </p:sp>
        <p:sp>
          <p:nvSpPr>
            <p:cNvPr id="21" name="Oval 15">
              <a:extLst>
                <a:ext uri="{FF2B5EF4-FFF2-40B4-BE49-F238E27FC236}">
                  <a16:creationId xmlns:a16="http://schemas.microsoft.com/office/drawing/2014/main" id="{3F74A8D9-7FBF-BD7D-50B4-4D650D723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28277" y="3729800"/>
              <a:ext cx="503237" cy="358775"/>
            </a:xfrm>
            <a:prstGeom prst="ellips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it-IT" altLang="fr-FR"/>
            </a:p>
          </p:txBody>
        </p:sp>
        <p:sp>
          <p:nvSpPr>
            <p:cNvPr id="22" name="Oval 20">
              <a:extLst>
                <a:ext uri="{FF2B5EF4-FFF2-40B4-BE49-F238E27FC236}">
                  <a16:creationId xmlns:a16="http://schemas.microsoft.com/office/drawing/2014/main" id="{7CC5A355-181E-14D9-B87A-6444C300F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3521" y="3761046"/>
              <a:ext cx="503238" cy="358775"/>
            </a:xfrm>
            <a:prstGeom prst="ellips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it-IT" altLang="fr-FR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25B10D-3AF0-7BD1-48AD-5C1599C78D53}"/>
              </a:ext>
            </a:extLst>
          </p:cNvPr>
          <p:cNvCxnSpPr>
            <a:cxnSpLocks/>
          </p:cNvCxnSpPr>
          <p:nvPr/>
        </p:nvCxnSpPr>
        <p:spPr>
          <a:xfrm>
            <a:off x="11796661" y="428978"/>
            <a:ext cx="0" cy="2649485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>
            <a:extLst>
              <a:ext uri="{FF2B5EF4-FFF2-40B4-BE49-F238E27FC236}">
                <a16:creationId xmlns:a16="http://schemas.microsoft.com/office/drawing/2014/main" id="{286DFB7D-715A-7486-5CAC-8C0EC22CD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757A7D6F-68A6-4643-847B-C0782C6CB62C}" type="slidenum">
              <a:rPr lang="en-US" altLang="fr-FR">
                <a:solidFill>
                  <a:schemeClr val="tx1"/>
                </a:solidFill>
                <a:latin typeface="Arial" panose="020B0604020202020204" pitchFamily="34" charset="0"/>
              </a:rPr>
              <a:pPr eaLnBrk="1" hangingPunct="1"/>
              <a:t>58</a:t>
            </a:fld>
            <a:endParaRPr lang="en-US" altLang="fr-F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4">
            <a:extLst>
              <a:ext uri="{FF2B5EF4-FFF2-40B4-BE49-F238E27FC236}">
                <a16:creationId xmlns:a16="http://schemas.microsoft.com/office/drawing/2014/main" id="{1BCDBE8D-D505-515E-532A-D52FE6307C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fr-FR" dirty="0"/>
              <a:t>Resin Transfer </a:t>
            </a:r>
            <a:r>
              <a:rPr lang="en-US" altLang="fr-FR" dirty="0" err="1"/>
              <a:t>Moulding</a:t>
            </a:r>
            <a:endParaRPr lang="en-US" altLang="fr-FR" dirty="0"/>
          </a:p>
        </p:txBody>
      </p:sp>
      <p:pic>
        <p:nvPicPr>
          <p:cNvPr id="8196" name="Picture 5" descr="RTM process-2">
            <a:extLst>
              <a:ext uri="{FF2B5EF4-FFF2-40B4-BE49-F238E27FC236}">
                <a16:creationId xmlns:a16="http://schemas.microsoft.com/office/drawing/2014/main" id="{7B19A0C7-9870-94D2-B472-59FFD1462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908050"/>
            <a:ext cx="295275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RTM process-3">
            <a:extLst>
              <a:ext uri="{FF2B5EF4-FFF2-40B4-BE49-F238E27FC236}">
                <a16:creationId xmlns:a16="http://schemas.microsoft.com/office/drawing/2014/main" id="{FEF2FDC2-CA04-1037-2D77-0AE1DF48C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908051"/>
            <a:ext cx="2816225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RTM process-1">
            <a:extLst>
              <a:ext uri="{FF2B5EF4-FFF2-40B4-BE49-F238E27FC236}">
                <a16:creationId xmlns:a16="http://schemas.microsoft.com/office/drawing/2014/main" id="{5E504DD6-BC46-CC9A-DD58-81EA78EDB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08051"/>
            <a:ext cx="259080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 descr="RTM process-4">
            <a:extLst>
              <a:ext uri="{FF2B5EF4-FFF2-40B4-BE49-F238E27FC236}">
                <a16:creationId xmlns:a16="http://schemas.microsoft.com/office/drawing/2014/main" id="{28A0612E-2BA8-556A-DB50-87FB18EFC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3429000"/>
            <a:ext cx="3600450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9" descr="RTM process-5">
            <a:extLst>
              <a:ext uri="{FF2B5EF4-FFF2-40B4-BE49-F238E27FC236}">
                <a16:creationId xmlns:a16="http://schemas.microsoft.com/office/drawing/2014/main" id="{D009AAAC-9442-DF8F-B298-CCA9A7B70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5" y="3429001"/>
            <a:ext cx="3671888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Rectangle 10">
            <a:extLst>
              <a:ext uri="{FF2B5EF4-FFF2-40B4-BE49-F238E27FC236}">
                <a16:creationId xmlns:a16="http://schemas.microsoft.com/office/drawing/2014/main" id="{DCC6FF05-4C0D-9BB1-DADC-01D81886D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626" y="2973388"/>
            <a:ext cx="33321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Cutting the fabrics to length </a:t>
            </a:r>
          </a:p>
        </p:txBody>
      </p:sp>
      <p:sp>
        <p:nvSpPr>
          <p:cNvPr id="8202" name="Rectangle 11">
            <a:extLst>
              <a:ext uri="{FF2B5EF4-FFF2-40B4-BE49-F238E27FC236}">
                <a16:creationId xmlns:a16="http://schemas.microsoft.com/office/drawing/2014/main" id="{C9360462-EF95-407E-3538-E50609E30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814" y="2992438"/>
            <a:ext cx="19002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Lay-up stacking </a:t>
            </a:r>
          </a:p>
        </p:txBody>
      </p:sp>
      <p:sp>
        <p:nvSpPr>
          <p:cNvPr id="8203" name="Rectangle 12">
            <a:extLst>
              <a:ext uri="{FF2B5EF4-FFF2-40B4-BE49-F238E27FC236}">
                <a16:creationId xmlns:a16="http://schemas.microsoft.com/office/drawing/2014/main" id="{2AEC8329-086C-29D0-FE4D-8B50C8A3B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864" y="2997201"/>
            <a:ext cx="2746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Sealed closing of mould </a:t>
            </a:r>
          </a:p>
        </p:txBody>
      </p:sp>
      <p:sp>
        <p:nvSpPr>
          <p:cNvPr id="8204" name="Rectangle 13">
            <a:extLst>
              <a:ext uri="{FF2B5EF4-FFF2-40B4-BE49-F238E27FC236}">
                <a16:creationId xmlns:a16="http://schemas.microsoft.com/office/drawing/2014/main" id="{27A7252B-4B54-6917-3097-C8EC05886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7076" y="6184900"/>
            <a:ext cx="4100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RTM processing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(complete manufacture cycle: 4 hrs) </a:t>
            </a:r>
          </a:p>
        </p:txBody>
      </p:sp>
      <p:sp>
        <p:nvSpPr>
          <p:cNvPr id="8205" name="Rectangle 14">
            <a:extLst>
              <a:ext uri="{FF2B5EF4-FFF2-40B4-BE49-F238E27FC236}">
                <a16:creationId xmlns:a16="http://schemas.microsoft.com/office/drawing/2014/main" id="{0AFB416B-7A3C-7CE7-DA75-7C2186A2B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9964" y="6165851"/>
            <a:ext cx="2695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Columns as de-moulded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91CA2-E86B-D1B9-FDDD-A75E0C4D9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 magnet supporting systems from other machines</a:t>
            </a:r>
            <a:endParaRPr lang="fr-FR" dirty="0"/>
          </a:p>
        </p:txBody>
      </p:sp>
      <p:pic>
        <p:nvPicPr>
          <p:cNvPr id="4" name="Picture 3" descr="HERACryomagnet2">
            <a:extLst>
              <a:ext uri="{FF2B5EF4-FFF2-40B4-BE49-F238E27FC236}">
                <a16:creationId xmlns:a16="http://schemas.microsoft.com/office/drawing/2014/main" id="{28F7D043-51D9-B048-25DD-C58BF5063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11"/>
          <a:stretch>
            <a:fillRect/>
          </a:stretch>
        </p:blipFill>
        <p:spPr bwMode="auto">
          <a:xfrm>
            <a:off x="721125" y="1190394"/>
            <a:ext cx="2515540" cy="244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C0D871-C35C-CE56-5A82-C10BF38F10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17" t="8514" r="2308" b="22090"/>
          <a:stretch/>
        </p:blipFill>
        <p:spPr>
          <a:xfrm>
            <a:off x="4351283" y="1096550"/>
            <a:ext cx="3313952" cy="2441987"/>
          </a:xfrm>
          <a:prstGeom prst="rect">
            <a:avLst/>
          </a:prstGeom>
        </p:spPr>
      </p:pic>
      <p:pic>
        <p:nvPicPr>
          <p:cNvPr id="6" name="Picture 6" descr="RHIC_dipole">
            <a:extLst>
              <a:ext uri="{FF2B5EF4-FFF2-40B4-BE49-F238E27FC236}">
                <a16:creationId xmlns:a16="http://schemas.microsoft.com/office/drawing/2014/main" id="{76E85C05-EDE2-10F8-EEF4-576AA7B22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943" y="3890229"/>
            <a:ext cx="2897312" cy="260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CA4D00-5595-535D-5B4B-B06E017F4E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826" t="6453" b="19347"/>
          <a:stretch/>
        </p:blipFill>
        <p:spPr>
          <a:xfrm>
            <a:off x="8779853" y="935566"/>
            <a:ext cx="2958986" cy="500265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5DEE5C3-2825-1788-39AD-7522A645D807}"/>
              </a:ext>
            </a:extLst>
          </p:cNvPr>
          <p:cNvSpPr txBox="1">
            <a:spLocks/>
          </p:cNvSpPr>
          <p:nvPr/>
        </p:nvSpPr>
        <p:spPr>
          <a:xfrm>
            <a:off x="1200288" y="3429000"/>
            <a:ext cx="1557214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Hera dipole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C0A4-5151-8C1E-FDA7-9D3DCA56012B}"/>
              </a:ext>
            </a:extLst>
          </p:cNvPr>
          <p:cNvSpPr txBox="1">
            <a:spLocks/>
          </p:cNvSpPr>
          <p:nvPr/>
        </p:nvSpPr>
        <p:spPr>
          <a:xfrm>
            <a:off x="4223770" y="6227780"/>
            <a:ext cx="1842333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RHIC dipole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CEB8CD8-EA2A-BB8C-C709-3829314E2163}"/>
              </a:ext>
            </a:extLst>
          </p:cNvPr>
          <p:cNvSpPr txBox="1">
            <a:spLocks/>
          </p:cNvSpPr>
          <p:nvPr/>
        </p:nvSpPr>
        <p:spPr>
          <a:xfrm>
            <a:off x="5317393" y="3273117"/>
            <a:ext cx="1557214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Tevatron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220F8AA-FF81-D98D-BBDB-2240FB3CF9F4}"/>
              </a:ext>
            </a:extLst>
          </p:cNvPr>
          <p:cNvSpPr txBox="1">
            <a:spLocks/>
          </p:cNvSpPr>
          <p:nvPr/>
        </p:nvSpPr>
        <p:spPr>
          <a:xfrm>
            <a:off x="9891186" y="5831810"/>
            <a:ext cx="898734" cy="66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SCC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CE2500-27FB-1E4E-DC14-E389591A9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194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212C5D4F-1C0A-AE9A-B819-F4FA19F7D7B2}"/>
              </a:ext>
            </a:extLst>
          </p:cNvPr>
          <p:cNvGrpSpPr/>
          <p:nvPr/>
        </p:nvGrpSpPr>
        <p:grpSpPr>
          <a:xfrm rot="19804018">
            <a:off x="4002062" y="84289"/>
            <a:ext cx="3515832" cy="2800799"/>
            <a:chOff x="4148513" y="1428048"/>
            <a:chExt cx="3104809" cy="282025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3473D98-69A9-CF7A-4BFF-9E44F812FC6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4" r="3490" b="6453"/>
            <a:stretch/>
          </p:blipFill>
          <p:spPr bwMode="auto">
            <a:xfrm rot="1815463">
              <a:off x="4148513" y="1998411"/>
              <a:ext cx="2872119" cy="2249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86C59B0-37B8-0171-BEA6-68DD9EC150F1}"/>
                </a:ext>
              </a:extLst>
            </p:cNvPr>
            <p:cNvSpPr/>
            <p:nvPr/>
          </p:nvSpPr>
          <p:spPr>
            <a:xfrm>
              <a:off x="4297680" y="1428048"/>
              <a:ext cx="2438400" cy="10484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5B0B738-507A-EC29-BC9C-3E7D0B546D46}"/>
                </a:ext>
              </a:extLst>
            </p:cNvPr>
            <p:cNvSpPr/>
            <p:nvPr/>
          </p:nvSpPr>
          <p:spPr>
            <a:xfrm rot="1523901">
              <a:off x="6095289" y="2386770"/>
              <a:ext cx="1158033" cy="4267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C2B582-6A84-4763-8C9E-137C0086E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116215"/>
            <a:ext cx="11353140" cy="799041"/>
          </a:xfrm>
        </p:spPr>
        <p:txBody>
          <a:bodyPr>
            <a:normAutofit/>
          </a:bodyPr>
          <a:lstStyle/>
          <a:p>
            <a:r>
              <a:rPr lang="en-US" dirty="0"/>
              <a:t>Cryostats for helium SC devices in accelerators</a:t>
            </a:r>
            <a:endParaRPr lang="fr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152A59-96E5-5B07-110E-4F2A5D1C235A}"/>
              </a:ext>
            </a:extLst>
          </p:cNvPr>
          <p:cNvGrpSpPr/>
          <p:nvPr/>
        </p:nvGrpSpPr>
        <p:grpSpPr>
          <a:xfrm>
            <a:off x="115599" y="4584584"/>
            <a:ext cx="2988958" cy="2030912"/>
            <a:chOff x="3524409" y="4722461"/>
            <a:chExt cx="6257228" cy="399750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F82389D-9C8E-40DD-87CB-818BEFFEB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4409" y="4722461"/>
              <a:ext cx="6257228" cy="399750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12C9D2F-97BC-44EF-8CB7-D5D85C2627E5}"/>
                </a:ext>
              </a:extLst>
            </p:cNvPr>
            <p:cNvSpPr txBox="1"/>
            <p:nvPr/>
          </p:nvSpPr>
          <p:spPr>
            <a:xfrm>
              <a:off x="4275452" y="7671961"/>
              <a:ext cx="3662473" cy="679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FF00"/>
                  </a:solidFill>
                </a:rPr>
                <a:t>Linde 35 g/s </a:t>
              </a:r>
              <a:r>
                <a:rPr lang="en-US" sz="1200" dirty="0" err="1">
                  <a:solidFill>
                    <a:srgbClr val="FFFF00"/>
                  </a:solidFill>
                </a:rPr>
                <a:t>coldbox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E726511-EB93-B81D-281A-9D415735BA6F}"/>
              </a:ext>
            </a:extLst>
          </p:cNvPr>
          <p:cNvGrpSpPr/>
          <p:nvPr/>
        </p:nvGrpSpPr>
        <p:grpSpPr>
          <a:xfrm>
            <a:off x="3092883" y="4584584"/>
            <a:ext cx="3764064" cy="2053764"/>
            <a:chOff x="4040616" y="1187600"/>
            <a:chExt cx="7497792" cy="420104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E1BFE28-0657-09BF-D16D-84C1CA38D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40616" y="1187600"/>
              <a:ext cx="7497792" cy="42010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A3E2755-560E-5D30-E37E-73DDC4D8C372}"/>
                </a:ext>
              </a:extLst>
            </p:cNvPr>
            <p:cNvSpPr txBox="1"/>
            <p:nvPr/>
          </p:nvSpPr>
          <p:spPr>
            <a:xfrm>
              <a:off x="4337902" y="4464193"/>
              <a:ext cx="6903218" cy="7145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FF00"/>
                  </a:solidFill>
                </a:rPr>
                <a:t>Warm compressor station (Mayekawa)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CA26ED2-84AD-3594-3E74-CA287F924BE3}"/>
              </a:ext>
            </a:extLst>
          </p:cNvPr>
          <p:cNvGrpSpPr/>
          <p:nvPr/>
        </p:nvGrpSpPr>
        <p:grpSpPr>
          <a:xfrm>
            <a:off x="9107424" y="3575466"/>
            <a:ext cx="2906229" cy="3043797"/>
            <a:chOff x="9107424" y="3575466"/>
            <a:chExt cx="2906229" cy="304379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539B632-BBBA-305F-88CC-AD4DA13325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7424" y="3575466"/>
              <a:ext cx="2906229" cy="304003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3E8B764-2580-7C97-67D0-D30012C2307B}"/>
                </a:ext>
              </a:extLst>
            </p:cNvPr>
            <p:cNvSpPr txBox="1"/>
            <p:nvPr/>
          </p:nvSpPr>
          <p:spPr>
            <a:xfrm>
              <a:off x="9533775" y="6342264"/>
              <a:ext cx="2342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Inside a HIE Isolde Cryomodule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F8BDA64-017A-8F07-B0FA-55ECEB8A8C8C}"/>
              </a:ext>
            </a:extLst>
          </p:cNvPr>
          <p:cNvSpPr/>
          <p:nvPr/>
        </p:nvSpPr>
        <p:spPr>
          <a:xfrm>
            <a:off x="1756377" y="2550814"/>
            <a:ext cx="2073244" cy="1756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Cryoplant</a:t>
            </a:r>
            <a:endParaRPr lang="fr-FR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E80698B-0A95-402D-CA6B-6B3061D27B16}"/>
              </a:ext>
            </a:extLst>
          </p:cNvPr>
          <p:cNvSpPr/>
          <p:nvPr/>
        </p:nvSpPr>
        <p:spPr>
          <a:xfrm>
            <a:off x="7330297" y="2550814"/>
            <a:ext cx="2073244" cy="1756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 device</a:t>
            </a:r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FB6DBA4-E05F-9DD2-BCB3-1B28048F0524}"/>
              </a:ext>
            </a:extLst>
          </p:cNvPr>
          <p:cNvSpPr/>
          <p:nvPr/>
        </p:nvSpPr>
        <p:spPr>
          <a:xfrm>
            <a:off x="3829620" y="3270564"/>
            <a:ext cx="3500677" cy="31687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918694B-2975-4B08-F6BC-4495F472DECD}"/>
              </a:ext>
            </a:extLst>
          </p:cNvPr>
          <p:cNvCxnSpPr>
            <a:cxnSpLocks/>
          </p:cNvCxnSpPr>
          <p:nvPr/>
        </p:nvCxnSpPr>
        <p:spPr>
          <a:xfrm>
            <a:off x="3829620" y="3365626"/>
            <a:ext cx="3500677" cy="0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54D38A8-747D-9DF2-5A09-258C3274F093}"/>
              </a:ext>
            </a:extLst>
          </p:cNvPr>
          <p:cNvCxnSpPr>
            <a:cxnSpLocks/>
          </p:cNvCxnSpPr>
          <p:nvPr/>
        </p:nvCxnSpPr>
        <p:spPr>
          <a:xfrm>
            <a:off x="3828114" y="3499920"/>
            <a:ext cx="3500677" cy="0"/>
          </a:xfrm>
          <a:prstGeom prst="straightConnector1">
            <a:avLst/>
          </a:prstGeom>
          <a:ln w="15875">
            <a:solidFill>
              <a:srgbClr val="00FF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813AB75-BFB6-3552-2243-EDE9405F7BF8}"/>
              </a:ext>
            </a:extLst>
          </p:cNvPr>
          <p:cNvSpPr txBox="1"/>
          <p:nvPr/>
        </p:nvSpPr>
        <p:spPr>
          <a:xfrm>
            <a:off x="4415313" y="3544611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Cryogen transfer line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0201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213238" y="-20888"/>
            <a:ext cx="11326483" cy="80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kern="0" dirty="0">
                <a:solidFill>
                  <a:srgbClr val="0066CC"/>
                </a:solidFill>
              </a:rPr>
              <a:t>Supporting system of Tesla/TTF/ILC Cryomodule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7" y="4136505"/>
            <a:ext cx="68484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Isosceles Triangle 44"/>
          <p:cNvSpPr/>
          <p:nvPr/>
        </p:nvSpPr>
        <p:spPr>
          <a:xfrm>
            <a:off x="3359696" y="5288632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Isosceles Triangle 45"/>
          <p:cNvSpPr/>
          <p:nvPr/>
        </p:nvSpPr>
        <p:spPr>
          <a:xfrm>
            <a:off x="6960096" y="5360640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56" y="693001"/>
            <a:ext cx="3899968" cy="356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5952680" y="5740324"/>
            <a:ext cx="152400" cy="1828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28"/>
          <p:cNvGrpSpPr/>
          <p:nvPr/>
        </p:nvGrpSpPr>
        <p:grpSpPr>
          <a:xfrm rot="10800000">
            <a:off x="5952680" y="6087516"/>
            <a:ext cx="157170" cy="216695"/>
            <a:chOff x="3505200" y="4724400"/>
            <a:chExt cx="157170" cy="216695"/>
          </a:xfrm>
        </p:grpSpPr>
        <p:sp>
          <p:nvSpPr>
            <p:cNvPr id="15" name="Rectangle 14"/>
            <p:cNvSpPr/>
            <p:nvPr/>
          </p:nvSpPr>
          <p:spPr>
            <a:xfrm>
              <a:off x="3505200" y="4724400"/>
              <a:ext cx="152400" cy="1524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505200" y="4864895"/>
              <a:ext cx="76200" cy="762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586170" y="4864895"/>
              <a:ext cx="76200" cy="762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723802" y="5689004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Fixed support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23803" y="6070004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Sliding support</a:t>
            </a:r>
          </a:p>
        </p:txBody>
      </p:sp>
      <p:grpSp>
        <p:nvGrpSpPr>
          <p:cNvPr id="20" name="Group 265"/>
          <p:cNvGrpSpPr/>
          <p:nvPr/>
        </p:nvGrpSpPr>
        <p:grpSpPr>
          <a:xfrm>
            <a:off x="1979254" y="6546260"/>
            <a:ext cx="731520" cy="243114"/>
            <a:chOff x="76200" y="5424708"/>
            <a:chExt cx="731520" cy="243114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76200" y="5424708"/>
              <a:ext cx="73152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252186" y="5553522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633186" y="5546268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3050824" y="6474822"/>
            <a:ext cx="2282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DN 300 </a:t>
            </a:r>
            <a:r>
              <a:rPr lang="it-IT" sz="1600" dirty="0" err="1">
                <a:latin typeface="Arial" pitchFamily="34" charset="0"/>
                <a:cs typeface="Arial" pitchFamily="34" charset="0"/>
              </a:rPr>
              <a:t>as</a:t>
            </a:r>
            <a:r>
              <a:rPr lang="it-IT" sz="1600" dirty="0">
                <a:latin typeface="Arial" pitchFamily="34" charset="0"/>
                <a:cs typeface="Arial" pitchFamily="34" charset="0"/>
              </a:rPr>
              <a:t> back-bone </a:t>
            </a:r>
          </a:p>
        </p:txBody>
      </p:sp>
      <p:grpSp>
        <p:nvGrpSpPr>
          <p:cNvPr id="25" name="Group 266"/>
          <p:cNvGrpSpPr/>
          <p:nvPr/>
        </p:nvGrpSpPr>
        <p:grpSpPr>
          <a:xfrm>
            <a:off x="1988785" y="6215144"/>
            <a:ext cx="731520" cy="235860"/>
            <a:chOff x="76200" y="4945740"/>
            <a:chExt cx="731520" cy="23586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76200" y="4945740"/>
              <a:ext cx="731520" cy="0"/>
            </a:xfrm>
            <a:prstGeom prst="line">
              <a:avLst/>
            </a:prstGeom>
            <a:ln w="222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633186" y="5067300"/>
              <a:ext cx="228600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2979386" y="6046194"/>
            <a:ext cx="2678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Invar longitudinal positioner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5876480" y="6444936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23802" y="6462672"/>
            <a:ext cx="2443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External supports (jacks)</a:t>
            </a:r>
          </a:p>
        </p:txBody>
      </p:sp>
      <p:grpSp>
        <p:nvGrpSpPr>
          <p:cNvPr id="31" name="Group 267"/>
          <p:cNvGrpSpPr/>
          <p:nvPr/>
        </p:nvGrpSpPr>
        <p:grpSpPr>
          <a:xfrm>
            <a:off x="2141187" y="5740098"/>
            <a:ext cx="82392" cy="406106"/>
            <a:chOff x="228600" y="4470694"/>
            <a:chExt cx="82392" cy="406106"/>
          </a:xfrm>
        </p:grpSpPr>
        <p:sp>
          <p:nvSpPr>
            <p:cNvPr id="32" name="Rectangle 31"/>
            <p:cNvSpPr/>
            <p:nvPr/>
          </p:nvSpPr>
          <p:spPr>
            <a:xfrm>
              <a:off x="228600" y="4470694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" name="Group 204"/>
            <p:cNvGrpSpPr/>
            <p:nvPr/>
          </p:nvGrpSpPr>
          <p:grpSpPr>
            <a:xfrm>
              <a:off x="235228" y="4760767"/>
              <a:ext cx="75764" cy="116033"/>
              <a:chOff x="1911628" y="3642873"/>
              <a:chExt cx="75764" cy="116033"/>
            </a:xfrm>
          </p:grpSpPr>
          <p:cxnSp>
            <p:nvCxnSpPr>
              <p:cNvPr id="34" name="Straight Connector 33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9" name="TextBox 38"/>
          <p:cNvSpPr txBox="1"/>
          <p:nvPr/>
        </p:nvSpPr>
        <p:spPr>
          <a:xfrm>
            <a:off x="2979386" y="5689004"/>
            <a:ext cx="24849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RF coupler (with bellows)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E58F2CF-FB7D-1CA9-924B-EBE8915AE0BB}"/>
              </a:ext>
            </a:extLst>
          </p:cNvPr>
          <p:cNvGrpSpPr/>
          <p:nvPr/>
        </p:nvGrpSpPr>
        <p:grpSpPr>
          <a:xfrm>
            <a:off x="432925" y="639768"/>
            <a:ext cx="4367720" cy="3562933"/>
            <a:chOff x="173433" y="713997"/>
            <a:chExt cx="4120081" cy="334084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3B2E43-43A8-A5A7-35AB-067731547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3433" y="713997"/>
              <a:ext cx="4120081" cy="3340848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32FF563-238C-80D6-4908-609B4C712A16}"/>
                </a:ext>
              </a:extLst>
            </p:cNvPr>
            <p:cNvSpPr txBox="1"/>
            <p:nvPr/>
          </p:nvSpPr>
          <p:spPr>
            <a:xfrm>
              <a:off x="1725317" y="3757118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highlight>
                    <a:srgbClr val="C0C0C0"/>
                  </a:highlight>
                </a:rPr>
                <a:t>2 K</a:t>
              </a:r>
              <a:endParaRPr lang="fr-FR" sz="1200" dirty="0">
                <a:highlight>
                  <a:srgbClr val="C0C0C0"/>
                </a:highlight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F5276A-9773-0133-2D67-904A42907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2324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4A3355C-BA0F-76ED-81AC-140B0BF86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692" y="2965622"/>
            <a:ext cx="5546370" cy="322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Supporting system of SNS and ESS high </a:t>
            </a:r>
            <a:r>
              <a:rPr lang="el-GR" dirty="0"/>
              <a:t>β</a:t>
            </a:r>
            <a:r>
              <a:rPr lang="en-US" dirty="0"/>
              <a:t> Cryomodules </a:t>
            </a:r>
            <a:endParaRPr lang="en-GB" dirty="0"/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0" b="9067"/>
          <a:stretch/>
        </p:blipFill>
        <p:spPr bwMode="auto">
          <a:xfrm>
            <a:off x="224091" y="1153297"/>
            <a:ext cx="7740861" cy="300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93976" y="1282701"/>
            <a:ext cx="993635" cy="50301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66FF"/>
                </a:solidFill>
              </a:rPr>
              <a:t>SNS</a:t>
            </a:r>
            <a:endParaRPr lang="en-GB" dirty="0">
              <a:solidFill>
                <a:srgbClr val="00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9994" y="3778190"/>
            <a:ext cx="293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“Space-frame” and tie rods</a:t>
            </a:r>
            <a:endParaRPr lang="en-GB" dirty="0"/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 flipH="1" flipV="1">
            <a:off x="4517725" y="3429000"/>
            <a:ext cx="836870" cy="5273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AF83830-87DF-BE32-1FDC-FB10A1E0D2E2}"/>
              </a:ext>
            </a:extLst>
          </p:cNvPr>
          <p:cNvSpPr txBox="1">
            <a:spLocks/>
          </p:cNvSpPr>
          <p:nvPr/>
        </p:nvSpPr>
        <p:spPr>
          <a:xfrm>
            <a:off x="4776970" y="5850582"/>
            <a:ext cx="993635" cy="503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66FF"/>
                </a:solidFill>
              </a:rPr>
              <a:t>ESS</a:t>
            </a:r>
            <a:endParaRPr lang="en-GB" dirty="0">
              <a:solidFill>
                <a:srgbClr val="0066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8A56C3-8FFF-653D-74FB-E50C6D035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882" y="4396220"/>
            <a:ext cx="2515010" cy="232525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91B78A9-8E86-0050-6217-DB617A26E86E}"/>
              </a:ext>
            </a:extLst>
          </p:cNvPr>
          <p:cNvCxnSpPr>
            <a:cxnSpLocks/>
          </p:cNvCxnSpPr>
          <p:nvPr/>
        </p:nvCxnSpPr>
        <p:spPr>
          <a:xfrm>
            <a:off x="6582450" y="4016059"/>
            <a:ext cx="1392194" cy="3617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AFFD58-FBD8-3654-E4AB-379A22705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01663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4C7B2-6C61-B8B7-2832-F0F261B37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Supporting system of PIP II Cryomodule</a:t>
            </a:r>
            <a:endParaRPr lang="fr-F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64322A6-45A8-6296-58E5-00E4014FBC67}"/>
              </a:ext>
            </a:extLst>
          </p:cNvPr>
          <p:cNvGrpSpPr/>
          <p:nvPr/>
        </p:nvGrpSpPr>
        <p:grpSpPr>
          <a:xfrm>
            <a:off x="2208600" y="935566"/>
            <a:ext cx="7921689" cy="5711775"/>
            <a:chOff x="1743137" y="1009700"/>
            <a:chExt cx="7921689" cy="571177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C2034A2-0271-A324-042D-360E93549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3137" y="1009700"/>
              <a:ext cx="7921689" cy="5711775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35A0B30-48EA-BCF5-FDD7-741379A77B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59720" y="2641944"/>
              <a:ext cx="888521" cy="18693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A7E1319-6D4B-67BA-CD63-D66CA155D80B}"/>
                </a:ext>
              </a:extLst>
            </p:cNvPr>
            <p:cNvSpPr txBox="1"/>
            <p:nvPr/>
          </p:nvSpPr>
          <p:spPr>
            <a:xfrm>
              <a:off x="8339051" y="6352143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strongback</a:t>
              </a:r>
              <a:endParaRPr lang="fr-FR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606E89A-45EE-4410-F40E-082EA6340A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90145" y="6372363"/>
              <a:ext cx="948906" cy="18466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F072ADA-1F70-EB3A-535E-25F493C524A1}"/>
                </a:ext>
              </a:extLst>
            </p:cNvPr>
            <p:cNvSpPr txBox="1"/>
            <p:nvPr/>
          </p:nvSpPr>
          <p:spPr>
            <a:xfrm>
              <a:off x="5519121" y="2641944"/>
              <a:ext cx="40661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“strongback”: </a:t>
              </a:r>
            </a:p>
            <a:p>
              <a:pPr algn="ctr"/>
              <a:r>
                <a:rPr lang="en-US" dirty="0"/>
                <a:t>rigid supporting plate in vacuum at RT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3EC152-59FB-7342-87DD-F7ED4EED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0611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ABEFCDF-3E69-124B-D95F-7E346F998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286" y="640750"/>
            <a:ext cx="6095999" cy="2788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 cryomodule: RF Coupler as support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6278A0-9643-BAED-9CCE-F3F826793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85" y="987629"/>
            <a:ext cx="3960438" cy="263790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D7B1BBE-FE6D-ADD4-BD02-BE5D506E223C}"/>
              </a:ext>
            </a:extLst>
          </p:cNvPr>
          <p:cNvGrpSpPr/>
          <p:nvPr/>
        </p:nvGrpSpPr>
        <p:grpSpPr>
          <a:xfrm>
            <a:off x="5657290" y="3933225"/>
            <a:ext cx="4971990" cy="3067847"/>
            <a:chOff x="5297230" y="3836751"/>
            <a:chExt cx="3684077" cy="2147590"/>
          </a:xfrm>
        </p:grpSpPr>
        <p:sp>
          <p:nvSpPr>
            <p:cNvPr id="15" name="Rectangle 14"/>
            <p:cNvSpPr/>
            <p:nvPr/>
          </p:nvSpPr>
          <p:spPr>
            <a:xfrm>
              <a:off x="5297230" y="5217554"/>
              <a:ext cx="93513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>
                  <a:latin typeface="Arial" pitchFamily="34" charset="0"/>
                  <a:cs typeface="Arial" pitchFamily="34" charset="0"/>
                </a:rPr>
                <a:t>Vacuum vessel</a:t>
              </a:r>
            </a:p>
            <a:p>
              <a:endParaRPr lang="en-GB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907230A-F614-44EB-61E3-98DC57D89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97230" y="3836751"/>
              <a:ext cx="3684077" cy="214759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9D2B925-2ADC-65A8-85D7-459E97A38ECD}"/>
              </a:ext>
            </a:extLst>
          </p:cNvPr>
          <p:cNvGrpSpPr/>
          <p:nvPr/>
        </p:nvGrpSpPr>
        <p:grpSpPr>
          <a:xfrm>
            <a:off x="-1" y="4120165"/>
            <a:ext cx="4604657" cy="2620750"/>
            <a:chOff x="8112608" y="4114426"/>
            <a:chExt cx="4161678" cy="2228772"/>
          </a:xfrm>
        </p:grpSpPr>
        <p:pic>
          <p:nvPicPr>
            <p:cNvPr id="20" name="Image 23" descr="03-01.png">
              <a:extLst>
                <a:ext uri="{FF2B5EF4-FFF2-40B4-BE49-F238E27FC236}">
                  <a16:creationId xmlns:a16="http://schemas.microsoft.com/office/drawing/2014/main" id="{A355BDC1-4B24-A3C9-06D3-3367C2D47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1020" b="6531"/>
            <a:stretch>
              <a:fillRect/>
            </a:stretch>
          </p:blipFill>
          <p:spPr>
            <a:xfrm>
              <a:off x="8112608" y="4114426"/>
              <a:ext cx="4161678" cy="1966365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373322F-CAD5-FDBF-338D-2E1C2B57407C}"/>
                </a:ext>
              </a:extLst>
            </p:cNvPr>
            <p:cNvSpPr txBox="1"/>
            <p:nvPr/>
          </p:nvSpPr>
          <p:spPr>
            <a:xfrm>
              <a:off x="9123573" y="6107629"/>
              <a:ext cx="2139748" cy="235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Vertical loading of cavities string</a:t>
              </a:r>
              <a:endParaRPr lang="fr-FR" sz="1200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1782-BF3A-932D-0D3A-9FD16D262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86490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AA895-60E9-4F53-9D1A-4E83ADB2A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08" y="2480839"/>
            <a:ext cx="11586037" cy="799041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400" dirty="0"/>
              <a:t>Heat transfer mechanisms and thermal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AFCAA0-11CA-BE65-7DFB-D0FA3F97C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7899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6E039-A8CE-05F6-D138-2544D4D8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transfer mechanisms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D5C2CF-52CE-4633-2F10-DCCFE1340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818" y="1490770"/>
            <a:ext cx="7747467" cy="4689395"/>
          </a:xfrm>
          <a:prstGeom prst="rect">
            <a:avLst/>
          </a:prstGeom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1CB1DBC9-19EB-E969-75D7-0D90C6398856}"/>
              </a:ext>
            </a:extLst>
          </p:cNvPr>
          <p:cNvSpPr txBox="1">
            <a:spLocks noChangeArrowheads="1"/>
          </p:cNvSpPr>
          <p:nvPr/>
        </p:nvSpPr>
        <p:spPr>
          <a:xfrm>
            <a:off x="304508" y="876920"/>
            <a:ext cx="10684094" cy="2735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0066CC"/>
                </a:solidFill>
              </a:rPr>
              <a:t>Thermal radiation </a:t>
            </a:r>
          </a:p>
          <a:p>
            <a:r>
              <a:rPr lang="en-GB" sz="2000" dirty="0">
                <a:solidFill>
                  <a:srgbClr val="0066CC"/>
                </a:solidFill>
              </a:rPr>
              <a:t>Thermal conduction</a:t>
            </a:r>
          </a:p>
          <a:p>
            <a:r>
              <a:rPr lang="en-GB" sz="2000" dirty="0">
                <a:solidFill>
                  <a:srgbClr val="0066CC"/>
                </a:solidFill>
              </a:rPr>
              <a:t>Heat intercepts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30A9F2-E1FE-D1A8-D66C-1E35EE8B8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31849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" y="2804160"/>
            <a:ext cx="11521439" cy="726714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/>
              <a:t>Thermal Radiation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D6E56C-CE56-91B1-C3FB-B63000D23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70084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Picture 4" descr="Radiatio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" y="763307"/>
            <a:ext cx="4601714" cy="3147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Object 7">
                <a:extLst>
                  <a:ext uri="{FF2B5EF4-FFF2-40B4-BE49-F238E27FC236}">
                    <a16:creationId xmlns:a16="http://schemas.microsoft.com/office/drawing/2014/main" id="{E2B33212-EC28-450F-A53E-A656AF6FEEFB}"/>
                  </a:ext>
                </a:extLst>
              </p:cNvPr>
              <p:cNvSpPr txBox="1"/>
              <p:nvPr/>
            </p:nvSpPr>
            <p:spPr bwMode="auto">
              <a:xfrm>
                <a:off x="4755329" y="1232662"/>
                <a:ext cx="2207501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r>
                  <a:rPr lang="en-GB" sz="2400" i="1" dirty="0">
                    <a:solidFill>
                      <a:srgbClr val="000000"/>
                    </a:solidFill>
                  </a:rPr>
                  <a:t>Q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fr-CH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CH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22" name="Object 7">
                <a:extLst>
                  <a:ext uri="{FF2B5EF4-FFF2-40B4-BE49-F238E27FC236}">
                    <a16:creationId xmlns:a16="http://schemas.microsoft.com/office/drawing/2014/main" id="{E2B33212-EC28-450F-A53E-A656AF6FEE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55329" y="1232662"/>
                <a:ext cx="2207501" cy="509587"/>
              </a:xfrm>
              <a:prstGeom prst="rect">
                <a:avLst/>
              </a:prstGeom>
              <a:blipFill>
                <a:blip r:embed="rId3"/>
                <a:stretch>
                  <a:fillRect l="-4144" t="-8333" b="-17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bject 7">
                <a:extLst>
                  <a:ext uri="{FF2B5EF4-FFF2-40B4-BE49-F238E27FC236}">
                    <a16:creationId xmlns:a16="http://schemas.microsoft.com/office/drawing/2014/main" id="{6F238B31-C8B1-4A7C-9260-9859F8731284}"/>
                  </a:ext>
                </a:extLst>
              </p:cNvPr>
              <p:cNvSpPr txBox="1"/>
              <p:nvPr/>
            </p:nvSpPr>
            <p:spPr bwMode="auto">
              <a:xfrm>
                <a:off x="9079067" y="977868"/>
                <a:ext cx="3343956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=5.67 </m:t>
                      </m:r>
                      <m:sSup>
                        <m:sSupPr>
                          <m:ctrlP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Object 7">
                <a:extLst>
                  <a:ext uri="{FF2B5EF4-FFF2-40B4-BE49-F238E27FC236}">
                    <a16:creationId xmlns:a16="http://schemas.microsoft.com/office/drawing/2014/main" id="{6F238B31-C8B1-4A7C-9260-9859F87312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79067" y="977868"/>
                <a:ext cx="3343956" cy="5095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431E299-A4B9-4DEF-A5BC-95F9F7A10DEC}"/>
              </a:ext>
            </a:extLst>
          </p:cNvPr>
          <p:cNvSpPr txBox="1"/>
          <p:nvPr/>
        </p:nvSpPr>
        <p:spPr>
          <a:xfrm>
            <a:off x="4755329" y="611706"/>
            <a:ext cx="3397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Stefan-</a:t>
            </a:r>
            <a:r>
              <a:rPr lang="fr-CH" sz="2400" dirty="0" err="1"/>
              <a:t>Boltzmann’s</a:t>
            </a:r>
            <a:r>
              <a:rPr lang="fr-CH" sz="2400" dirty="0"/>
              <a:t> </a:t>
            </a:r>
            <a:r>
              <a:rPr lang="fr-CH" sz="2400" dirty="0" err="1"/>
              <a:t>law</a:t>
            </a:r>
            <a:endParaRPr lang="en-GB" sz="2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4E460F-AE3F-4281-99D8-C844498F5CF6}"/>
              </a:ext>
            </a:extLst>
          </p:cNvPr>
          <p:cNvSpPr txBox="1"/>
          <p:nvPr/>
        </p:nvSpPr>
        <p:spPr>
          <a:xfrm>
            <a:off x="9256867" y="1260295"/>
            <a:ext cx="2460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Stefan-</a:t>
            </a:r>
            <a:r>
              <a:rPr lang="fr-CH" sz="1400" dirty="0" err="1"/>
              <a:t>Boltzmann’s</a:t>
            </a:r>
            <a:r>
              <a:rPr lang="fr-CH" sz="1400" dirty="0"/>
              <a:t> constant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D8191D59-5C94-4F67-B2B5-AEC0C19A9096}"/>
                  </a:ext>
                </a:extLst>
              </p:cNvPr>
              <p:cNvSpPr txBox="1"/>
              <p:nvPr/>
            </p:nvSpPr>
            <p:spPr bwMode="auto">
              <a:xfrm>
                <a:off x="4755329" y="1827397"/>
                <a:ext cx="2207501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r>
                  <a:rPr lang="en-GB" sz="2400" i="1" dirty="0">
                    <a:solidFill>
                      <a:srgbClr val="000000"/>
                    </a:solidFill>
                  </a:rPr>
                  <a:t>Q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2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fr-CH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fr-CH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CH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D8191D59-5C94-4F67-B2B5-AEC0C19A9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55329" y="1827397"/>
                <a:ext cx="2207501" cy="509587"/>
              </a:xfrm>
              <a:prstGeom prst="rect">
                <a:avLst/>
              </a:prstGeom>
              <a:blipFill>
                <a:blip r:embed="rId5"/>
                <a:stretch>
                  <a:fillRect l="-4144" t="-8434" b="-1927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bject 7">
                <a:extLst>
                  <a:ext uri="{FF2B5EF4-FFF2-40B4-BE49-F238E27FC236}">
                    <a16:creationId xmlns:a16="http://schemas.microsoft.com/office/drawing/2014/main" id="{BD260E0A-F50D-43BC-A0DA-48214D4ABE4A}"/>
                  </a:ext>
                </a:extLst>
              </p:cNvPr>
              <p:cNvSpPr txBox="1"/>
              <p:nvPr/>
            </p:nvSpPr>
            <p:spPr bwMode="auto">
              <a:xfrm>
                <a:off x="6972740" y="1827396"/>
                <a:ext cx="3685165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gr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bod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l-GR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fr-CH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fr-CH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1" name="Object 7">
                <a:extLst>
                  <a:ext uri="{FF2B5EF4-FFF2-40B4-BE49-F238E27FC236}">
                    <a16:creationId xmlns:a16="http://schemas.microsoft.com/office/drawing/2014/main" id="{BD260E0A-F50D-43BC-A0DA-48214D4ABE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72740" y="1827396"/>
                <a:ext cx="3685165" cy="509587"/>
              </a:xfrm>
              <a:prstGeom prst="rect">
                <a:avLst/>
              </a:prstGeom>
              <a:blipFill>
                <a:blip r:embed="rId6"/>
                <a:stretch>
                  <a:fillRect l="-497" b="-241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ject 7">
                <a:extLst>
                  <a:ext uri="{FF2B5EF4-FFF2-40B4-BE49-F238E27FC236}">
                    <a16:creationId xmlns:a16="http://schemas.microsoft.com/office/drawing/2014/main" id="{6C93DB56-B735-41A3-8D33-0BD04C644B05}"/>
                  </a:ext>
                </a:extLst>
              </p:cNvPr>
              <p:cNvSpPr txBox="1"/>
              <p:nvPr/>
            </p:nvSpPr>
            <p:spPr bwMode="auto">
              <a:xfrm>
                <a:off x="6972740" y="1232662"/>
                <a:ext cx="3685165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lack</m:t>
                      </m:r>
                      <m: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body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2" name="Object 7">
                <a:extLst>
                  <a:ext uri="{FF2B5EF4-FFF2-40B4-BE49-F238E27FC236}">
                    <a16:creationId xmlns:a16="http://schemas.microsoft.com/office/drawing/2014/main" id="{6C93DB56-B735-41A3-8D33-0BD04C644B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72740" y="1232662"/>
                <a:ext cx="3685165" cy="509587"/>
              </a:xfrm>
              <a:prstGeom prst="rect">
                <a:avLst/>
              </a:prstGeom>
              <a:blipFill>
                <a:blip r:embed="rId7"/>
                <a:stretch>
                  <a:fillRect l="-497" b="-238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bject 7">
                <a:extLst>
                  <a:ext uri="{FF2B5EF4-FFF2-40B4-BE49-F238E27FC236}">
                    <a16:creationId xmlns:a16="http://schemas.microsoft.com/office/drawing/2014/main" id="{FF3AB7B6-AC24-4F80-BFB1-5F1270AD65C0}"/>
                  </a:ext>
                </a:extLst>
              </p:cNvPr>
              <p:cNvSpPr txBox="1"/>
              <p:nvPr/>
            </p:nvSpPr>
            <p:spPr bwMode="auto">
              <a:xfrm>
                <a:off x="9033628" y="2462156"/>
                <a:ext cx="2907343" cy="6750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r>
                  <a:rPr lang="fr-CH" b="0" i="1" dirty="0">
                    <a:solidFill>
                      <a:srgbClr val="000000"/>
                    </a:solidFill>
                  </a:rPr>
                  <a:t>A, 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area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and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temperature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fr-CH" b="0" dirty="0">
                  <a:solidFill>
                    <a:srgbClr val="00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of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the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body</m:t>
                    </m:r>
                  </m:oMath>
                </a14:m>
                <a:r>
                  <a:rPr lang="en-GB" dirty="0">
                    <a:ea typeface="Cambria Math" panose="02040503050406030204" pitchFamily="18" charset="0"/>
                  </a:rPr>
                  <a:t>, 𝜀 emissivity </a:t>
                </a:r>
              </a:p>
            </p:txBody>
          </p:sp>
        </mc:Choice>
        <mc:Fallback xmlns="">
          <p:sp>
            <p:nvSpPr>
              <p:cNvPr id="35" name="Object 7">
                <a:extLst>
                  <a:ext uri="{FF2B5EF4-FFF2-40B4-BE49-F238E27FC236}">
                    <a16:creationId xmlns:a16="http://schemas.microsoft.com/office/drawing/2014/main" id="{FF3AB7B6-AC24-4F80-BFB1-5F1270AD6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33628" y="2462156"/>
                <a:ext cx="2907343" cy="675051"/>
              </a:xfrm>
              <a:prstGeom prst="rect">
                <a:avLst/>
              </a:prstGeom>
              <a:blipFill>
                <a:blip r:embed="rId8"/>
                <a:stretch>
                  <a:fillRect l="-1887" t="-5405" b="-900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14">
                <a:extLst>
                  <a:ext uri="{FF2B5EF4-FFF2-40B4-BE49-F238E27FC236}">
                    <a16:creationId xmlns:a16="http://schemas.microsoft.com/office/drawing/2014/main" id="{9FBD7CDD-6D07-4940-AA6A-38668B1DA18E}"/>
                  </a:ext>
                </a:extLst>
              </p:cNvPr>
              <p:cNvSpPr txBox="1"/>
              <p:nvPr/>
            </p:nvSpPr>
            <p:spPr bwMode="auto">
              <a:xfrm>
                <a:off x="1132402" y="5783743"/>
                <a:ext cx="7485132" cy="621900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sub>
                      </m:sSub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d>
                        <m:dPr>
                          <m:ctrlPr>
                            <a:rPr lang="fr-FR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4" name="Object 14">
                <a:extLst>
                  <a:ext uri="{FF2B5EF4-FFF2-40B4-BE49-F238E27FC236}">
                    <a16:creationId xmlns:a16="http://schemas.microsoft.com/office/drawing/2014/main" id="{9FBD7CDD-6D07-4940-AA6A-38668B1DA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2402" y="5783743"/>
                <a:ext cx="7485132" cy="6219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7">
                <a:extLst>
                  <a:ext uri="{FF2B5EF4-FFF2-40B4-BE49-F238E27FC236}">
                    <a16:creationId xmlns:a16="http://schemas.microsoft.com/office/drawing/2014/main" id="{9D2F25B5-07AA-4839-9610-7A73714AC5E9}"/>
                  </a:ext>
                </a:extLst>
              </p:cNvPr>
              <p:cNvSpPr txBox="1"/>
              <p:nvPr/>
            </p:nvSpPr>
            <p:spPr bwMode="auto">
              <a:xfrm>
                <a:off x="8848044" y="3813188"/>
                <a:ext cx="3343956" cy="293930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 lnSpcReduction="10000"/>
              </a:bodyPr>
              <a:lstStyle/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dirty="0">
                    <a:ea typeface="Cambria Math" panose="02040503050406030204" pitchFamily="18" charset="0"/>
                  </a:rPr>
                  <a:t>F, geometrical view factors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1−2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a typeface="Cambria Math" panose="02040503050406030204" pitchFamily="18" charset="0"/>
                  </a:rPr>
                  <a:t>(&lt;1)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 (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2−1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),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GB" dirty="0">
                    <a:ea typeface="Cambria Math" panose="02040503050406030204" pitchFamily="18" charset="0"/>
                  </a:rPr>
                  <a:t>=</a:t>
                </a:r>
                <a:r>
                  <a:rPr lang="fr-FR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.</a:t>
                </a:r>
              </a:p>
              <a:p>
                <a:pPr>
                  <a:lnSpc>
                    <a:spcPct val="120000"/>
                  </a:lnSpc>
                </a:pPr>
                <a:endParaRPr lang="en-US" b="0" dirty="0">
                  <a:solidFill>
                    <a:srgbClr val="000000"/>
                  </a:solidFill>
                </a:endParaRP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rgbClr val="000000"/>
                    </a:solidFill>
                  </a:rPr>
                  <a:t>E, effective emissivity, a function of view factors and emissivity </a:t>
                </a:r>
                <a14:m>
                  <m:oMath xmlns:m="http://schemas.openxmlformats.org/officeDocument/2006/math">
                    <m:r>
                      <a:rPr lang="el-GR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sz="1800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l-G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o</a:t>
                </a:r>
                <a:r>
                  <a:rPr lang="en-US" b="0" dirty="0">
                    <a:solidFill>
                      <a:srgbClr val="000000"/>
                    </a:solidFill>
                  </a:rPr>
                  <a:t>f the bodies</a:t>
                </a:r>
                <a:endParaRPr lang="en-GB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Object 7">
                <a:extLst>
                  <a:ext uri="{FF2B5EF4-FFF2-40B4-BE49-F238E27FC236}">
                    <a16:creationId xmlns:a16="http://schemas.microsoft.com/office/drawing/2014/main" id="{9D2F25B5-07AA-4839-9610-7A73714AC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8044" y="3813188"/>
                <a:ext cx="3343956" cy="2939304"/>
              </a:xfrm>
              <a:prstGeom prst="rect">
                <a:avLst/>
              </a:prstGeom>
              <a:blipFill>
                <a:blip r:embed="rId10"/>
                <a:stretch>
                  <a:fillRect l="-911" t="-622" b="-228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1">
            <a:extLst>
              <a:ext uri="{FF2B5EF4-FFF2-40B4-BE49-F238E27FC236}">
                <a16:creationId xmlns:a16="http://schemas.microsoft.com/office/drawing/2014/main" id="{20209CDD-23BA-4E68-B824-A11DE5264C58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240241" y="194000"/>
            <a:ext cx="11617325" cy="576263"/>
          </a:xfrm>
        </p:spPr>
        <p:txBody>
          <a:bodyPr>
            <a:normAutofit fontScale="90000"/>
          </a:bodyPr>
          <a:lstStyle/>
          <a:p>
            <a:r>
              <a:rPr lang="en-GB" dirty="0"/>
              <a:t>Thermal Radiation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72E752-5143-41E5-927F-9BA7373BDCAA}"/>
              </a:ext>
            </a:extLst>
          </p:cNvPr>
          <p:cNvSpPr txBox="1"/>
          <p:nvPr/>
        </p:nvSpPr>
        <p:spPr>
          <a:xfrm>
            <a:off x="65214" y="6592622"/>
            <a:ext cx="4776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Figures source: “</a:t>
            </a:r>
            <a:r>
              <a:rPr lang="en-US" sz="1200" dirty="0"/>
              <a:t>Heat Transfer”, </a:t>
            </a:r>
            <a:r>
              <a:rPr lang="en-US" sz="1200" dirty="0" err="1"/>
              <a:t>A.Bejan</a:t>
            </a:r>
            <a:r>
              <a:rPr lang="en-US" sz="1200" dirty="0"/>
              <a:t>, John </a:t>
            </a:r>
            <a:r>
              <a:rPr lang="en-US" sz="1200" dirty="0" err="1"/>
              <a:t>Wilney</a:t>
            </a:r>
            <a:r>
              <a:rPr lang="en-US" sz="1200" dirty="0"/>
              <a:t> &amp; Sons, Inc. </a:t>
            </a: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ject 14">
                <a:extLst>
                  <a:ext uri="{FF2B5EF4-FFF2-40B4-BE49-F238E27FC236}">
                    <a16:creationId xmlns:a16="http://schemas.microsoft.com/office/drawing/2014/main" id="{89D31FA0-8B2E-4DD6-AC40-AA92B1E8E669}"/>
                  </a:ext>
                </a:extLst>
              </p:cNvPr>
              <p:cNvSpPr txBox="1"/>
              <p:nvPr/>
            </p:nvSpPr>
            <p:spPr bwMode="auto">
              <a:xfrm>
                <a:off x="1099020" y="4319421"/>
                <a:ext cx="7485132" cy="621900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sub>
                      </m:sSub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6" name="Object 14">
                <a:extLst>
                  <a:ext uri="{FF2B5EF4-FFF2-40B4-BE49-F238E27FC236}">
                    <a16:creationId xmlns:a16="http://schemas.microsoft.com/office/drawing/2014/main" id="{89D31FA0-8B2E-4DD6-AC40-AA92B1E8E6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020" y="4319421"/>
                <a:ext cx="7485132" cy="6219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ject 7">
                <a:extLst>
                  <a:ext uri="{FF2B5EF4-FFF2-40B4-BE49-F238E27FC236}">
                    <a16:creationId xmlns:a16="http://schemas.microsoft.com/office/drawing/2014/main" id="{FD081A47-3AE1-4770-86FD-0DB9401CDAF7}"/>
                  </a:ext>
                </a:extLst>
              </p:cNvPr>
              <p:cNvSpPr txBox="1"/>
              <p:nvPr/>
            </p:nvSpPr>
            <p:spPr bwMode="auto">
              <a:xfrm>
                <a:off x="2999003" y="3677809"/>
                <a:ext cx="3685165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exchange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between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𝐛</m:t>
                      </m:r>
                      <m:r>
                        <a:rPr lang="fr-CH" sz="24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𝐥𝐚𝐜𝐤</m:t>
                      </m:r>
                      <m:r>
                        <a:rPr lang="fr-CH" sz="2400" b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𝐛𝐨𝐝𝐢𝐞𝐬</m:t>
                      </m:r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8" name="Object 7">
                <a:extLst>
                  <a:ext uri="{FF2B5EF4-FFF2-40B4-BE49-F238E27FC236}">
                    <a16:creationId xmlns:a16="http://schemas.microsoft.com/office/drawing/2014/main" id="{FD081A47-3AE1-4770-86FD-0DB9401CD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99003" y="3677809"/>
                <a:ext cx="3685165" cy="509587"/>
              </a:xfrm>
              <a:prstGeom prst="rect">
                <a:avLst/>
              </a:prstGeom>
              <a:blipFill>
                <a:blip r:embed="rId12"/>
                <a:stretch>
                  <a:fillRect l="-1490" r="-21854" b="-833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bject 7">
                <a:extLst>
                  <a:ext uri="{FF2B5EF4-FFF2-40B4-BE49-F238E27FC236}">
                    <a16:creationId xmlns:a16="http://schemas.microsoft.com/office/drawing/2014/main" id="{1EA6FC2E-BBBA-4B7D-97F7-A0CAA8B55697}"/>
                  </a:ext>
                </a:extLst>
              </p:cNvPr>
              <p:cNvSpPr txBox="1"/>
              <p:nvPr/>
            </p:nvSpPr>
            <p:spPr bwMode="auto">
              <a:xfrm>
                <a:off x="2912746" y="5190823"/>
                <a:ext cx="3685165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exchange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between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𝐠𝐫𝐚𝐲</m:t>
                      </m:r>
                      <m:r>
                        <a:rPr lang="fr-CH" sz="24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𝐛𝐨𝐝𝐢𝐞𝐬</m:t>
                      </m:r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20" name="Object 7">
                <a:extLst>
                  <a:ext uri="{FF2B5EF4-FFF2-40B4-BE49-F238E27FC236}">
                    <a16:creationId xmlns:a16="http://schemas.microsoft.com/office/drawing/2014/main" id="{1EA6FC2E-BBBA-4B7D-97F7-A0CAA8B55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2746" y="5190823"/>
                <a:ext cx="3685165" cy="509587"/>
              </a:xfrm>
              <a:prstGeom prst="rect">
                <a:avLst/>
              </a:prstGeom>
              <a:blipFill>
                <a:blip r:embed="rId13"/>
                <a:stretch>
                  <a:fillRect l="-1490" r="-18046" b="-963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Radiation 2">
            <a:extLst>
              <a:ext uri="{FF2B5EF4-FFF2-40B4-BE49-F238E27FC236}">
                <a16:creationId xmlns:a16="http://schemas.microsoft.com/office/drawing/2014/main" id="{C08E6AE1-7ADB-46D1-97D0-76784ED1A7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0"/>
          <a:stretch/>
        </p:blipFill>
        <p:spPr bwMode="auto">
          <a:xfrm>
            <a:off x="2507670" y="579904"/>
            <a:ext cx="2430461" cy="226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Radiation 10">
            <a:extLst>
              <a:ext uri="{FF2B5EF4-FFF2-40B4-BE49-F238E27FC236}">
                <a16:creationId xmlns:a16="http://schemas.microsoft.com/office/drawing/2014/main" id="{7EF25CF7-CDED-4A3B-BCA4-105A5C7A7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131" y="3938060"/>
            <a:ext cx="2198070" cy="120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A6E777-E5D4-4573-BCAB-CCEA5491B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19" y="56783"/>
            <a:ext cx="11089460" cy="799041"/>
          </a:xfrm>
        </p:spPr>
        <p:txBody>
          <a:bodyPr/>
          <a:lstStyle/>
          <a:p>
            <a:r>
              <a:rPr lang="en-GB" dirty="0"/>
              <a:t>Black and diffuse-</a:t>
            </a:r>
            <a:r>
              <a:rPr lang="en-GB" dirty="0" err="1"/>
              <a:t>gray</a:t>
            </a:r>
            <a:r>
              <a:rPr lang="en-GB" dirty="0"/>
              <a:t>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10">
                <a:extLst>
                  <a:ext uri="{FF2B5EF4-FFF2-40B4-BE49-F238E27FC236}">
                    <a16:creationId xmlns:a16="http://schemas.microsoft.com/office/drawing/2014/main" id="{36893EB9-F863-4D33-8B0B-8F781561553C}"/>
                  </a:ext>
                </a:extLst>
              </p:cNvPr>
              <p:cNvSpPr txBox="1"/>
              <p:nvPr/>
            </p:nvSpPr>
            <p:spPr bwMode="auto">
              <a:xfrm>
                <a:off x="41976" y="1087017"/>
                <a:ext cx="1778000" cy="9937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absorptivity</m:t>
                      </m:r>
                    </m:oMath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reflectivity</m:t>
                      </m:r>
                    </m:oMath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transmissivity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Object 10">
                <a:extLst>
                  <a:ext uri="{FF2B5EF4-FFF2-40B4-BE49-F238E27FC236}">
                    <a16:creationId xmlns:a16="http://schemas.microsoft.com/office/drawing/2014/main" id="{36893EB9-F863-4D33-8B0B-8F7815615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976" y="1087017"/>
                <a:ext cx="1778000" cy="993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 descr="Radiation 3">
            <a:extLst>
              <a:ext uri="{FF2B5EF4-FFF2-40B4-BE49-F238E27FC236}">
                <a16:creationId xmlns:a16="http://schemas.microsoft.com/office/drawing/2014/main" id="{E33B8B75-57F8-4435-9F49-46FD6785F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83" y="4231075"/>
            <a:ext cx="2533085" cy="232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23">
            <a:extLst>
              <a:ext uri="{FF2B5EF4-FFF2-40B4-BE49-F238E27FC236}">
                <a16:creationId xmlns:a16="http://schemas.microsoft.com/office/drawing/2014/main" id="{467EC6BC-D47C-4E9D-BC3A-6F483CEC85C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976" y="1852913"/>
          <a:ext cx="1160463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99753" imgH="203112" progId="Equation.3">
                  <p:embed/>
                </p:oleObj>
              </mc:Choice>
              <mc:Fallback>
                <p:oleObj name="Equation" r:id="rId6" imgW="799753" imgH="203112" progId="Equation.3">
                  <p:embed/>
                  <p:pic>
                    <p:nvPicPr>
                      <p:cNvPr id="6" name="Object 23">
                        <a:extLst>
                          <a:ext uri="{FF2B5EF4-FFF2-40B4-BE49-F238E27FC236}">
                            <a16:creationId xmlns:a16="http://schemas.microsoft.com/office/drawing/2014/main" id="{467EC6BC-D47C-4E9D-BC3A-6F483CEC85C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76" y="1852913"/>
                        <a:ext cx="1160463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4">
            <a:extLst>
              <a:ext uri="{FF2B5EF4-FFF2-40B4-BE49-F238E27FC236}">
                <a16:creationId xmlns:a16="http://schemas.microsoft.com/office/drawing/2014/main" id="{5FC7B07B-86DE-4BC2-8D8B-B79D40647A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20" y="2743843"/>
          <a:ext cx="2449513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88367" imgH="203112" progId="Equation.3">
                  <p:embed/>
                </p:oleObj>
              </mc:Choice>
              <mc:Fallback>
                <p:oleObj name="Equation" r:id="rId8" imgW="1688367" imgH="203112" progId="Equation.3">
                  <p:embed/>
                  <p:pic>
                    <p:nvPicPr>
                      <p:cNvPr id="7" name="Object 24">
                        <a:extLst>
                          <a:ext uri="{FF2B5EF4-FFF2-40B4-BE49-F238E27FC236}">
                            <a16:creationId xmlns:a16="http://schemas.microsoft.com/office/drawing/2014/main" id="{5FC7B07B-86DE-4BC2-8D8B-B79D40647A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20" y="2743843"/>
                        <a:ext cx="2449513" cy="2952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5">
            <a:extLst>
              <a:ext uri="{FF2B5EF4-FFF2-40B4-BE49-F238E27FC236}">
                <a16:creationId xmlns:a16="http://schemas.microsoft.com/office/drawing/2014/main" id="{E2BEFC13-EE56-44F6-A2E8-F48C6618BA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906" y="2364809"/>
          <a:ext cx="243046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76400" imgH="203200" progId="Equation.3">
                  <p:embed/>
                </p:oleObj>
              </mc:Choice>
              <mc:Fallback>
                <p:oleObj name="Equation" r:id="rId10" imgW="1676400" imgH="203200" progId="Equation.3">
                  <p:embed/>
                  <p:pic>
                    <p:nvPicPr>
                      <p:cNvPr id="8" name="Object 25">
                        <a:extLst>
                          <a:ext uri="{FF2B5EF4-FFF2-40B4-BE49-F238E27FC236}">
                            <a16:creationId xmlns:a16="http://schemas.microsoft.com/office/drawing/2014/main" id="{E2BEFC13-EE56-44F6-A2E8-F48C6618BA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06" y="2364809"/>
                        <a:ext cx="2430462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4">
            <a:extLst>
              <a:ext uri="{FF2B5EF4-FFF2-40B4-BE49-F238E27FC236}">
                <a16:creationId xmlns:a16="http://schemas.microsoft.com/office/drawing/2014/main" id="{11971C9A-DF3F-49D2-984C-F626C63B5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8081" y="2935757"/>
            <a:ext cx="17652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Black surface: </a:t>
            </a:r>
            <a:r>
              <a:rPr lang="el-GR" sz="1400" i="1" dirty="0">
                <a:cs typeface="Arial" charset="0"/>
              </a:rPr>
              <a:t>α</a:t>
            </a:r>
            <a:r>
              <a:rPr lang="en-US" sz="1400" dirty="0">
                <a:cs typeface="Arial" charset="0"/>
              </a:rPr>
              <a:t> = 1</a:t>
            </a:r>
            <a:endParaRPr lang="el-GR" sz="1400" dirty="0">
              <a:cs typeface="Arial" charset="0"/>
            </a:endParaRPr>
          </a:p>
        </p:txBody>
      </p:sp>
      <p:pic>
        <p:nvPicPr>
          <p:cNvPr id="19" name="Picture 4" descr="Radiation 11">
            <a:extLst>
              <a:ext uri="{FF2B5EF4-FFF2-40B4-BE49-F238E27FC236}">
                <a16:creationId xmlns:a16="http://schemas.microsoft.com/office/drawing/2014/main" id="{A5295870-C069-4CAB-A892-6B4CEC08D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88" y="5228647"/>
            <a:ext cx="3191462" cy="162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1A30F62-9627-4D80-9C17-E349E6344AF7}"/>
                  </a:ext>
                </a:extLst>
              </p:cNvPr>
              <p:cNvSpPr txBox="1"/>
              <p:nvPr/>
            </p:nvSpPr>
            <p:spPr>
              <a:xfrm>
                <a:off x="8301106" y="4360700"/>
                <a:ext cx="4074558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GB" sz="1600" dirty="0">
                    <a:solidFill>
                      <a:srgbClr val="0070C0"/>
                    </a:solidFill>
                  </a:rPr>
                  <a:t>Diffuse-</a:t>
                </a:r>
                <a:r>
                  <a:rPr lang="en-GB" sz="1600" dirty="0" err="1">
                    <a:solidFill>
                      <a:srgbClr val="0070C0"/>
                    </a:solidFill>
                  </a:rPr>
                  <a:t>gray</a:t>
                </a:r>
                <a:r>
                  <a:rPr lang="en-GB" sz="1600" dirty="0">
                    <a:solidFill>
                      <a:srgbClr val="0070C0"/>
                    </a:solidFill>
                  </a:rPr>
                  <a:t> model </a:t>
                </a:r>
                <a:r>
                  <a:rPr lang="en-GB" sz="1600" dirty="0"/>
                  <a:t>(good approximation for real surfaces in engineering):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70C0"/>
                    </a:solidFill>
                  </a:rPr>
                  <a:t>Gray:</a:t>
                </a:r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GB" sz="1600" dirty="0"/>
                  <a:t>(</a:t>
                </a:r>
                <a:r>
                  <a:rPr lang="el-GR" sz="1600" dirty="0"/>
                  <a:t>λ</a:t>
                </a:r>
                <a:r>
                  <a:rPr lang="en-US" sz="1600" dirty="0"/>
                  <a:t>,T</a:t>
                </a:r>
                <a:r>
                  <a:rPr lang="en-GB" sz="1600" dirty="0"/>
                  <a:t>) ≈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600" dirty="0"/>
                  <a:t>(</a:t>
                </a:r>
                <a:r>
                  <a:rPr lang="en-US" sz="1600" dirty="0"/>
                  <a:t>T</a:t>
                </a:r>
                <a:r>
                  <a:rPr lang="en-GB" sz="16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70C0"/>
                    </a:solidFill>
                  </a:rPr>
                  <a:t>Diffuse</a:t>
                </a:r>
                <a:r>
                  <a:rPr lang="en-GB" sz="1600" dirty="0"/>
                  <a:t> emitter/absorber (not directional)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Opaque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160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τ</m:t>
                    </m:r>
                  </m:oMath>
                </a14:m>
                <a:r>
                  <a:rPr lang="en-GB" sz="1600" dirty="0"/>
                  <a:t> = 0)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600" dirty="0"/>
                  <a:t>(T) =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600" dirty="0"/>
                  <a:t>(</a:t>
                </a:r>
                <a:r>
                  <a:rPr lang="en-US" sz="1600" dirty="0"/>
                  <a:t>T</a:t>
                </a:r>
                <a:r>
                  <a:rPr lang="en-GB" sz="1600" dirty="0"/>
                  <a:t>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1A30F62-9627-4D80-9C17-E349E6344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1106" y="4360700"/>
                <a:ext cx="4074558" cy="1815882"/>
              </a:xfrm>
              <a:prstGeom prst="rect">
                <a:avLst/>
              </a:prstGeom>
              <a:blipFill>
                <a:blip r:embed="rId13"/>
                <a:stretch>
                  <a:fillRect l="-898" t="-1007" b="-33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3AEEF0F8-986B-4D8E-A0F3-1CC032395FAA}"/>
              </a:ext>
            </a:extLst>
          </p:cNvPr>
          <p:cNvSpPr txBox="1"/>
          <p:nvPr/>
        </p:nvSpPr>
        <p:spPr>
          <a:xfrm>
            <a:off x="65214" y="6592622"/>
            <a:ext cx="4776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Figures source: “</a:t>
            </a:r>
            <a:r>
              <a:rPr lang="en-US" sz="1200" dirty="0"/>
              <a:t>Heat Transfer”, </a:t>
            </a:r>
            <a:r>
              <a:rPr lang="en-US" sz="1200" dirty="0" err="1"/>
              <a:t>A.Bejan</a:t>
            </a:r>
            <a:r>
              <a:rPr lang="en-US" sz="1200" dirty="0"/>
              <a:t>, John </a:t>
            </a:r>
            <a:r>
              <a:rPr lang="en-US" sz="1200" dirty="0" err="1"/>
              <a:t>Wilney</a:t>
            </a:r>
            <a:r>
              <a:rPr lang="en-US" sz="1200" dirty="0"/>
              <a:t> &amp; Sons, Inc. </a:t>
            </a:r>
            <a:endParaRPr lang="fr-FR" sz="12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8B4564-BBA6-4174-9CB0-76EE876CDB72}"/>
              </a:ext>
            </a:extLst>
          </p:cNvPr>
          <p:cNvGrpSpPr/>
          <p:nvPr/>
        </p:nvGrpSpPr>
        <p:grpSpPr>
          <a:xfrm>
            <a:off x="6771992" y="738336"/>
            <a:ext cx="2029920" cy="1958105"/>
            <a:chOff x="3411282" y="4519742"/>
            <a:chExt cx="1910891" cy="1861006"/>
          </a:xfrm>
        </p:grpSpPr>
        <p:grpSp>
          <p:nvGrpSpPr>
            <p:cNvPr id="30" name="Group 9">
              <a:extLst>
                <a:ext uri="{FF2B5EF4-FFF2-40B4-BE49-F238E27FC236}">
                  <a16:creationId xmlns:a16="http://schemas.microsoft.com/office/drawing/2014/main" id="{76B7DD65-A76A-468B-932D-567E0B41CB1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411282" y="4519742"/>
              <a:ext cx="1910891" cy="1861006"/>
              <a:chOff x="3896" y="546"/>
              <a:chExt cx="1379" cy="1343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E395672-959F-4C3A-8499-A9ABE5BB5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8" y="892"/>
                <a:ext cx="647" cy="633"/>
              </a:xfrm>
              <a:prstGeom prst="ellipse">
                <a:avLst/>
              </a:prstGeom>
              <a:gradFill rotWithShape="0">
                <a:gsLst>
                  <a:gs pos="0">
                    <a:srgbClr val="33CCCC"/>
                  </a:gs>
                  <a:gs pos="100000">
                    <a:srgbClr val="33CCCC">
                      <a:gamma/>
                      <a:shade val="76471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2F00F02-02DC-421F-B355-B27E08DF7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6" y="546"/>
                <a:ext cx="1379" cy="1343"/>
              </a:xfrm>
              <a:prstGeom prst="ellipse">
                <a:avLst/>
              </a:prstGeom>
              <a:noFill/>
              <a:ln w="22225">
                <a:solidFill>
                  <a:srgbClr val="009999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9F69594D-355A-4123-A786-BD30D3A952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0" y="690"/>
                <a:ext cx="1071" cy="1043"/>
              </a:xfrm>
              <a:prstGeom prst="ellipse">
                <a:avLst/>
              </a:prstGeom>
              <a:noFill/>
              <a:ln w="22225">
                <a:solidFill>
                  <a:srgbClr val="0066CC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ED3D875-D9D0-4516-B4DC-2203A70CBE10}"/>
                </a:ext>
              </a:extLst>
            </p:cNvPr>
            <p:cNvSpPr/>
            <p:nvPr/>
          </p:nvSpPr>
          <p:spPr>
            <a:xfrm>
              <a:off x="4283242" y="4676679"/>
              <a:ext cx="144379" cy="8709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8EE09EB-6588-48C3-AD15-D8F3EA50FE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64446" y="4572862"/>
              <a:ext cx="6484" cy="3410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E2B6D70E-CC15-4486-9463-063B5A2E7C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1405" y="4831177"/>
              <a:ext cx="128722" cy="895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614A797A-D2C8-4008-9F8E-CD815715F2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3192" y="5029801"/>
              <a:ext cx="150126" cy="233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C4F8244-3201-498B-A6FB-3EAD763C77D1}"/>
                </a:ext>
              </a:extLst>
            </p:cNvPr>
            <p:cNvCxnSpPr>
              <a:cxnSpLocks/>
            </p:cNvCxnSpPr>
            <p:nvPr/>
          </p:nvCxnSpPr>
          <p:spPr>
            <a:xfrm>
              <a:off x="4631196" y="4803123"/>
              <a:ext cx="813" cy="1767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1F50377-BF53-4D9C-9CE3-7F7C14BD26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37618" y="4830720"/>
              <a:ext cx="143198" cy="831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6150383-F1D2-4BA2-9409-68277AAD206E}"/>
                </a:ext>
              </a:extLst>
            </p:cNvPr>
            <p:cNvCxnSpPr>
              <a:cxnSpLocks/>
            </p:cNvCxnSpPr>
            <p:nvPr/>
          </p:nvCxnSpPr>
          <p:spPr>
            <a:xfrm rot="20727790" flipH="1" flipV="1">
              <a:off x="3930353" y="5062659"/>
              <a:ext cx="160854" cy="233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7A6962E-1731-46E1-B971-A7F44FA13E62}"/>
                </a:ext>
              </a:extLst>
            </p:cNvPr>
            <p:cNvCxnSpPr>
              <a:cxnSpLocks/>
            </p:cNvCxnSpPr>
            <p:nvPr/>
          </p:nvCxnSpPr>
          <p:spPr>
            <a:xfrm rot="20727790" flipH="1">
              <a:off x="4103720" y="4848414"/>
              <a:ext cx="871" cy="1767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Text Box 27">
            <a:extLst>
              <a:ext uri="{FF2B5EF4-FFF2-40B4-BE49-F238E27FC236}">
                <a16:creationId xmlns:a16="http://schemas.microsoft.com/office/drawing/2014/main" id="{A31D16F2-3523-46E3-99C4-AB890165F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8017" y="2770107"/>
            <a:ext cx="69349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b="1" i="1" dirty="0"/>
              <a:t>Practical application</a:t>
            </a:r>
            <a:r>
              <a:rPr lang="en-GB" sz="1400" i="1" dirty="0"/>
              <a:t> in cryostats: every gap in shields is a black surface</a:t>
            </a:r>
            <a:r>
              <a:rPr lang="en-GB" sz="1400" dirty="0"/>
              <a:t> </a:t>
            </a:r>
          </a:p>
          <a:p>
            <a:pPr eaLnBrk="1" hangingPunct="1"/>
            <a:r>
              <a:rPr lang="en-GB" sz="1400" dirty="0"/>
              <a:t>(</a:t>
            </a:r>
            <a:r>
              <a:rPr lang="en-GB" sz="1400" dirty="0">
                <a:solidFill>
                  <a:srgbClr val="0066CC"/>
                </a:solidFill>
              </a:rPr>
              <a:t>1 cm</a:t>
            </a:r>
            <a:r>
              <a:rPr lang="en-GB" sz="1400" baseline="30000" dirty="0">
                <a:solidFill>
                  <a:srgbClr val="0066CC"/>
                </a:solidFill>
              </a:rPr>
              <a:t>2  </a:t>
            </a:r>
            <a:r>
              <a:rPr lang="en-GB" sz="1400" dirty="0">
                <a:solidFill>
                  <a:srgbClr val="0066CC"/>
                </a:solidFill>
              </a:rPr>
              <a:t>gap </a:t>
            </a:r>
            <a:r>
              <a:rPr lang="en-GB" sz="1400" dirty="0"/>
              <a:t>exposed to </a:t>
            </a:r>
            <a:r>
              <a:rPr lang="en-GB" sz="1400" dirty="0">
                <a:solidFill>
                  <a:srgbClr val="0066CC"/>
                </a:solidFill>
              </a:rPr>
              <a:t>293 K, </a:t>
            </a:r>
            <a:r>
              <a:rPr lang="en-GB" sz="1400" dirty="0"/>
              <a:t>ɛ = 0.2 </a:t>
            </a:r>
            <a:r>
              <a:rPr lang="en-GB" sz="1400" dirty="0"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srgbClr val="0066CC"/>
                </a:solidFill>
              </a:rPr>
              <a:t>~10 </a:t>
            </a:r>
            <a:r>
              <a:rPr lang="en-GB" sz="1400" dirty="0" err="1">
                <a:solidFill>
                  <a:srgbClr val="0066CC"/>
                </a:solidFill>
              </a:rPr>
              <a:t>mW</a:t>
            </a:r>
            <a:r>
              <a:rPr lang="en-GB" sz="1400" dirty="0"/>
              <a:t>)</a:t>
            </a:r>
            <a:endParaRPr lang="en-GB" sz="1400" dirty="0">
              <a:solidFill>
                <a:srgbClr val="0066CC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4E48C1B-AE6A-9470-501A-A6D8FCEB1703}"/>
              </a:ext>
            </a:extLst>
          </p:cNvPr>
          <p:cNvSpPr/>
          <p:nvPr/>
        </p:nvSpPr>
        <p:spPr>
          <a:xfrm>
            <a:off x="4998353" y="1638678"/>
            <a:ext cx="913559" cy="4481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0DC3AC-3D79-8328-20DF-C11231ABBD05}"/>
              </a:ext>
            </a:extLst>
          </p:cNvPr>
          <p:cNvSpPr txBox="1"/>
          <p:nvPr/>
        </p:nvSpPr>
        <p:spPr>
          <a:xfrm>
            <a:off x="110519" y="3530647"/>
            <a:ext cx="2183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</a:rPr>
              <a:t>Diffuse-</a:t>
            </a:r>
            <a:r>
              <a:rPr lang="en-GB" sz="1800" dirty="0" err="1">
                <a:solidFill>
                  <a:srgbClr val="0070C0"/>
                </a:solidFill>
              </a:rPr>
              <a:t>gray</a:t>
            </a:r>
            <a:r>
              <a:rPr lang="en-GB" sz="1800" dirty="0">
                <a:solidFill>
                  <a:srgbClr val="0070C0"/>
                </a:solidFill>
              </a:rPr>
              <a:t> model </a:t>
            </a:r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B0D427-0B23-DFB5-1058-08947C1D5143}"/>
              </a:ext>
            </a:extLst>
          </p:cNvPr>
          <p:cNvSpPr txBox="1"/>
          <p:nvPr/>
        </p:nvSpPr>
        <p:spPr>
          <a:xfrm>
            <a:off x="87353" y="712344"/>
            <a:ext cx="2183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</a:rPr>
              <a:t>Black model 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05B7A5-2E06-1011-4EAD-80D789661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5111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3C1C2-A693-4286-BADA-2E82C5EA8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15" y="50588"/>
            <a:ext cx="11089460" cy="678147"/>
          </a:xfrm>
        </p:spPr>
        <p:txBody>
          <a:bodyPr/>
          <a:lstStyle/>
          <a:p>
            <a:r>
              <a:rPr lang="en-US" dirty="0"/>
              <a:t>Emissivity</a:t>
            </a:r>
            <a:endParaRPr lang="fr-FR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2E00D07-8B6A-4AEA-A4D9-AFFA366652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0"/>
          <a:stretch/>
        </p:blipFill>
        <p:spPr bwMode="auto">
          <a:xfrm>
            <a:off x="159665" y="3385265"/>
            <a:ext cx="4902192" cy="292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06D8A7-9C64-4152-88E4-B51EF7C65069}"/>
              </a:ext>
            </a:extLst>
          </p:cNvPr>
          <p:cNvSpPr txBox="1"/>
          <p:nvPr/>
        </p:nvSpPr>
        <p:spPr>
          <a:xfrm>
            <a:off x="196232" y="6259913"/>
            <a:ext cx="4346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Ref. </a:t>
            </a:r>
            <a:r>
              <a:rPr lang="en-US" sz="1000" i="1" dirty="0" err="1"/>
              <a:t>R.B.Scott</a:t>
            </a:r>
            <a:r>
              <a:rPr lang="en-US" sz="1000" i="1" dirty="0"/>
              <a:t>, Cryogenic Engineering, (Van Nostrand, New York, 1959; </a:t>
            </a:r>
            <a:r>
              <a:rPr lang="en-US" sz="1000" i="1" dirty="0" err="1"/>
              <a:t>Y.S.Touloukian</a:t>
            </a:r>
            <a:r>
              <a:rPr lang="en-US" sz="1000" i="1" dirty="0"/>
              <a:t>, Thermophysical Properties of Matter, (Plenum Press, New York, 1995)) </a:t>
            </a:r>
            <a:endParaRPr lang="en-GB" sz="1000" i="1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4F4983DB-9248-4092-8A4D-1950EE129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192" y="781126"/>
            <a:ext cx="11940807" cy="2499394"/>
          </a:xfrm>
        </p:spPr>
        <p:txBody>
          <a:bodyPr>
            <a:normAutofit/>
          </a:bodyPr>
          <a:lstStyle/>
          <a:p>
            <a:r>
              <a:rPr lang="en-GB" sz="1700" dirty="0">
                <a:solidFill>
                  <a:srgbClr val="0070C0"/>
                </a:solidFill>
              </a:rPr>
              <a:t>𝜀 depends on wave-length and direction </a:t>
            </a:r>
            <a:r>
              <a:rPr lang="en-GB" sz="1700" dirty="0"/>
              <a:t>(neglected in </a:t>
            </a:r>
            <a:r>
              <a:rPr lang="en-GB" sz="1700" dirty="0" err="1"/>
              <a:t>gray</a:t>
            </a:r>
            <a:r>
              <a:rPr lang="en-GB" sz="1700" dirty="0"/>
              <a:t>-diffuse model). </a:t>
            </a:r>
            <a:r>
              <a:rPr lang="en-GB" sz="1700" dirty="0">
                <a:solidFill>
                  <a:srgbClr val="0070C0"/>
                </a:solidFill>
              </a:rPr>
              <a:t>In metals emissivity rises sharply </a:t>
            </a:r>
            <a:r>
              <a:rPr lang="en-GB" sz="1700" dirty="0"/>
              <a:t>and up to more than 40% above 50 deg. incidence from the surface normal</a:t>
            </a:r>
          </a:p>
          <a:p>
            <a:r>
              <a:rPr lang="en-GB" sz="1700" dirty="0"/>
              <a:t>Clean, well-polished </a:t>
            </a:r>
            <a:r>
              <a:rPr lang="en-GB" sz="1700" dirty="0">
                <a:solidFill>
                  <a:srgbClr val="0070C0"/>
                </a:solidFill>
              </a:rPr>
              <a:t>metallic surfaces have smaller 𝜀, non-metallic materials have higher 𝜀 </a:t>
            </a:r>
          </a:p>
          <a:p>
            <a:r>
              <a:rPr lang="en-GB" sz="1700" dirty="0">
                <a:solidFill>
                  <a:srgbClr val="0070C0"/>
                </a:solidFill>
              </a:rPr>
              <a:t>Metals: 𝜀 decreases with decreasing temperature</a:t>
            </a:r>
            <a:r>
              <a:rPr lang="en-GB" sz="1700" dirty="0"/>
              <a:t>, almost linearly at </a:t>
            </a:r>
            <a:r>
              <a:rPr lang="en-GB" sz="1700" dirty="0" err="1"/>
              <a:t>cryo</a:t>
            </a:r>
            <a:r>
              <a:rPr lang="en-GB" sz="1700" dirty="0"/>
              <a:t> temperatures</a:t>
            </a:r>
          </a:p>
          <a:p>
            <a:r>
              <a:rPr lang="en-GB" sz="1700" dirty="0">
                <a:solidFill>
                  <a:srgbClr val="0070C0"/>
                </a:solidFill>
              </a:rPr>
              <a:t>Non-metals: 𝜀 may decrease or increase with decreasing temperature </a:t>
            </a:r>
            <a:r>
              <a:rPr lang="en-GB" sz="1700" dirty="0"/>
              <a:t>(increases for organic materials)   </a:t>
            </a:r>
          </a:p>
          <a:p>
            <a:r>
              <a:rPr lang="en-GB" sz="1700" dirty="0"/>
              <a:t>Engineering approach. Due to uncertainties on real 𝜀 values, </a:t>
            </a:r>
            <a:r>
              <a:rPr lang="en-GB" sz="1700" dirty="0">
                <a:solidFill>
                  <a:srgbClr val="0070C0"/>
                </a:solidFill>
              </a:rPr>
              <a:t>take conservatively high values </a:t>
            </a:r>
            <a:r>
              <a:rPr lang="en-GB" sz="1700" dirty="0"/>
              <a:t>for preliminary design. Measurement validation may be necessary</a:t>
            </a:r>
          </a:p>
        </p:txBody>
      </p:sp>
      <p:pic>
        <p:nvPicPr>
          <p:cNvPr id="1026" name="Picture 2" descr="Generalised Emissivities of Conductors and Non-conductors">
            <a:extLst>
              <a:ext uri="{FF2B5EF4-FFF2-40B4-BE49-F238E27FC236}">
                <a16:creationId xmlns:a16="http://schemas.microsoft.com/office/drawing/2014/main" id="{908D18D7-2B3B-4D90-8019-1C077ACBE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931" y="3110291"/>
            <a:ext cx="3645228" cy="263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89D7FD0-DC6F-415A-BFFF-C6054DD89CFC}"/>
              </a:ext>
            </a:extLst>
          </p:cNvPr>
          <p:cNvSpPr txBox="1"/>
          <p:nvPr/>
        </p:nvSpPr>
        <p:spPr>
          <a:xfrm>
            <a:off x="8710863" y="5886020"/>
            <a:ext cx="40890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i="1" dirty="0" err="1"/>
              <a:t>Ref</a:t>
            </a:r>
            <a:r>
              <a:rPr lang="fr-FR" sz="1200" i="1" dirty="0"/>
              <a:t>. https://neutrium.net/heat-transfer/emissivity/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D0BA0BFB-93BE-4555-B2EB-0DE9876B11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5"/>
          <a:stretch/>
        </p:blipFill>
        <p:spPr bwMode="auto">
          <a:xfrm>
            <a:off x="5867400" y="3380274"/>
            <a:ext cx="2227694" cy="289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8C4819-3718-475D-8BAE-76103ACCFC20}"/>
              </a:ext>
            </a:extLst>
          </p:cNvPr>
          <p:cNvSpPr txBox="1"/>
          <p:nvPr/>
        </p:nvSpPr>
        <p:spPr>
          <a:xfrm>
            <a:off x="4948809" y="6223096"/>
            <a:ext cx="3832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Ref. </a:t>
            </a:r>
            <a:r>
              <a:rPr lang="en-US" sz="1000" i="1" dirty="0" err="1"/>
              <a:t>Cryogenie</a:t>
            </a:r>
            <a:r>
              <a:rPr lang="en-US" sz="1000" i="1" dirty="0"/>
              <a:t>, </a:t>
            </a:r>
            <a:r>
              <a:rPr lang="en-US" sz="1000" i="1" dirty="0" err="1"/>
              <a:t>ses</a:t>
            </a:r>
            <a:r>
              <a:rPr lang="en-US" sz="1000" i="1" dirty="0"/>
              <a:t> applications </a:t>
            </a:r>
            <a:r>
              <a:rPr lang="en-US" sz="1000" i="1" dirty="0" err="1"/>
              <a:t>en</a:t>
            </a:r>
            <a:r>
              <a:rPr lang="en-US" sz="1000" i="1" dirty="0"/>
              <a:t> </a:t>
            </a:r>
            <a:r>
              <a:rPr lang="en-US" sz="1000" i="1" dirty="0" err="1"/>
              <a:t>supraconductivite.Techniques</a:t>
            </a:r>
            <a:r>
              <a:rPr lang="en-US" sz="1000" i="1" dirty="0"/>
              <a:t> de </a:t>
            </a:r>
            <a:r>
              <a:rPr lang="en-US" sz="1000" i="1" dirty="0" err="1"/>
              <a:t>l’ingenieur</a:t>
            </a:r>
            <a:r>
              <a:rPr lang="en-US" sz="1000" i="1" dirty="0"/>
              <a:t>, Ed.1995</a:t>
            </a:r>
            <a:endParaRPr lang="en-GB" sz="1000" i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9789435-A520-427D-BA7C-8E97D46BA7A9}"/>
              </a:ext>
            </a:extLst>
          </p:cNvPr>
          <p:cNvGrpSpPr>
            <a:grpSpLocks/>
          </p:cNvGrpSpPr>
          <p:nvPr/>
        </p:nvGrpSpPr>
        <p:grpSpPr bwMode="auto">
          <a:xfrm>
            <a:off x="10890397" y="2827391"/>
            <a:ext cx="1184491" cy="882657"/>
            <a:chOff x="4176" y="1680"/>
            <a:chExt cx="1200" cy="1309"/>
          </a:xfrm>
        </p:grpSpPr>
        <p:sp>
          <p:nvSpPr>
            <p:cNvPr id="14" name="Rectangle 13" descr="Papier lettre">
              <a:extLst>
                <a:ext uri="{FF2B5EF4-FFF2-40B4-BE49-F238E27FC236}">
                  <a16:creationId xmlns:a16="http://schemas.microsoft.com/office/drawing/2014/main" id="{A72C1133-38FE-4BEE-9CCB-93E3F84B8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2641"/>
              <a:ext cx="1200" cy="14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48A12A4-8D68-412C-8BBC-C0390558F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680"/>
              <a:ext cx="672" cy="96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US" altLang="fr-FR"/>
            </a:p>
          </p:txBody>
        </p:sp>
        <p:sp>
          <p:nvSpPr>
            <p:cNvPr id="16" name="Line 14">
              <a:extLst>
                <a:ext uri="{FF2B5EF4-FFF2-40B4-BE49-F238E27FC236}">
                  <a16:creationId xmlns:a16="http://schemas.microsoft.com/office/drawing/2014/main" id="{1D264F30-CE0D-4C83-8727-FB5A3E21A2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" y="2400"/>
              <a:ext cx="288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7" name="Line 15">
              <a:extLst>
                <a:ext uri="{FF2B5EF4-FFF2-40B4-BE49-F238E27FC236}">
                  <a16:creationId xmlns:a16="http://schemas.microsoft.com/office/drawing/2014/main" id="{A42F46B2-E4D3-4D46-B130-AAF38F4C8C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64" y="2400"/>
              <a:ext cx="288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8" name="Line 16">
              <a:extLst>
                <a:ext uri="{FF2B5EF4-FFF2-40B4-BE49-F238E27FC236}">
                  <a16:creationId xmlns:a16="http://schemas.microsoft.com/office/drawing/2014/main" id="{FD40A400-7FA5-4EB3-9BFB-90E58269E9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" y="2064"/>
              <a:ext cx="336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9" name="Line 17">
              <a:extLst>
                <a:ext uri="{FF2B5EF4-FFF2-40B4-BE49-F238E27FC236}">
                  <a16:creationId xmlns:a16="http://schemas.microsoft.com/office/drawing/2014/main" id="{ED2F103B-5C29-49AF-A2D0-9CE1AC9432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16" y="2064"/>
              <a:ext cx="336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4A5D55B9-B9E2-4B30-BB7B-3EB58AC5DF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" y="1776"/>
              <a:ext cx="192" cy="8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1" name="Line 19">
              <a:extLst>
                <a:ext uri="{FF2B5EF4-FFF2-40B4-BE49-F238E27FC236}">
                  <a16:creationId xmlns:a16="http://schemas.microsoft.com/office/drawing/2014/main" id="{DAECAF58-9719-45B7-AFA4-AA375EE8EB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12" y="1832"/>
              <a:ext cx="240" cy="80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2" name="Line 20">
              <a:extLst>
                <a:ext uri="{FF2B5EF4-FFF2-40B4-BE49-F238E27FC236}">
                  <a16:creationId xmlns:a16="http://schemas.microsoft.com/office/drawing/2014/main" id="{AF3463C1-0B0B-4796-8D0D-5E61D84F72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" y="1680"/>
              <a:ext cx="0" cy="9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0A872F3B-C6D8-4198-85A7-19CB7BAD25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6" y="2784"/>
              <a:ext cx="1200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fr-FR" sz="1200" dirty="0"/>
                <a:t>Directional distribution</a:t>
              </a:r>
            </a:p>
          </p:txBody>
        </p:sp>
        <p:sp>
          <p:nvSpPr>
            <p:cNvPr id="24" name="Text Box 22">
              <a:extLst>
                <a:ext uri="{FF2B5EF4-FFF2-40B4-BE49-F238E27FC236}">
                  <a16:creationId xmlns:a16="http://schemas.microsoft.com/office/drawing/2014/main" id="{F324F381-0F35-404A-91D6-984C73AEE6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1" y="1872"/>
              <a:ext cx="33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altLang="fr-FR" sz="1600">
                  <a:sym typeface="Symbol" panose="05050102010706020507" pitchFamily="18" charset="2"/>
                </a:rPr>
                <a:t></a:t>
              </a:r>
              <a:r>
                <a:rPr lang="fr-FR" altLang="fr-FR" sz="1600" baseline="-25000">
                  <a:sym typeface="Symbol" panose="05050102010706020507" pitchFamily="18" charset="2"/>
                </a:rPr>
                <a:t></a:t>
              </a:r>
              <a:endParaRPr lang="fr-FR" altLang="fr-FR" sz="1600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C3F7CD6-3522-458E-9E97-C86DFD0225AD}"/>
              </a:ext>
            </a:extLst>
          </p:cNvPr>
          <p:cNvCxnSpPr>
            <a:cxnSpLocks/>
          </p:cNvCxnSpPr>
          <p:nvPr/>
        </p:nvCxnSpPr>
        <p:spPr>
          <a:xfrm>
            <a:off x="11455777" y="2438823"/>
            <a:ext cx="0" cy="10360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C64BC50-47D5-47FC-8E90-C3A013514C5C}"/>
              </a:ext>
            </a:extLst>
          </p:cNvPr>
          <p:cNvSpPr txBox="1"/>
          <p:nvPr/>
        </p:nvSpPr>
        <p:spPr>
          <a:xfrm>
            <a:off x="11441952" y="2386432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normal</a:t>
            </a:r>
            <a:endParaRPr lang="fr-FR" sz="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A84394-CA8D-9399-1D3A-3CEF7D335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264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examples at CERN</a:t>
            </a:r>
            <a:endParaRPr lang="en-GB" dirty="0"/>
          </a:p>
        </p:txBody>
      </p:sp>
      <p:pic>
        <p:nvPicPr>
          <p:cNvPr id="4" name="Picture 13" descr="magnets_2_so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7240" y="202574"/>
            <a:ext cx="4368226" cy="3281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74886" y="6253861"/>
            <a:ext cx="3212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Fresca 2: test station for new SC cables 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58409" y="6378427"/>
            <a:ext cx="21643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The HIE </a:t>
            </a:r>
            <a:r>
              <a:rPr lang="en-US" sz="1200" dirty="0" err="1">
                <a:solidFill>
                  <a:srgbClr val="0070C0"/>
                </a:solidFill>
              </a:rPr>
              <a:t>Isolde</a:t>
            </a: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err="1">
                <a:solidFill>
                  <a:srgbClr val="0070C0"/>
                </a:solidFill>
              </a:rPr>
              <a:t>cryo</a:t>
            </a:r>
            <a:r>
              <a:rPr lang="en-US" sz="1200" dirty="0">
                <a:solidFill>
                  <a:srgbClr val="0070C0"/>
                </a:solidFill>
              </a:rPr>
              <a:t>-modules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87400" y="3139527"/>
            <a:ext cx="15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The LHC cryostats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pic>
        <p:nvPicPr>
          <p:cNvPr id="18" name="Picture 2" descr="G:\Projects\HIE-ISOLDE-CRYOMOD\Pictures\CATIA\20110812\ligne cryomodule\2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0702" r="35887"/>
          <a:stretch/>
        </p:blipFill>
        <p:spPr bwMode="auto">
          <a:xfrm>
            <a:off x="8429811" y="3676594"/>
            <a:ext cx="3252282" cy="25772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0BC2FE-5A4B-4C9E-973B-04D7349B0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58" y="1988926"/>
            <a:ext cx="3440501" cy="42165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4C6289-DA8F-4BCA-81B2-3B2010BE12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4647" y="834402"/>
            <a:ext cx="1957017" cy="25945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0E0A19-30DD-47BE-81A5-31A70327E2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9235" y="3456489"/>
            <a:ext cx="1481201" cy="33374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C355251-6187-42C5-9AF7-0C8A33C51548}"/>
              </a:ext>
            </a:extLst>
          </p:cNvPr>
          <p:cNvCxnSpPr/>
          <p:nvPr/>
        </p:nvCxnSpPr>
        <p:spPr>
          <a:xfrm flipV="1">
            <a:off x="2164360" y="2441196"/>
            <a:ext cx="1845578" cy="1166070"/>
          </a:xfrm>
          <a:prstGeom prst="line">
            <a:avLst/>
          </a:prstGeom>
          <a:ln w="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075802-1570-4762-95C1-411F0D8AC61A}"/>
              </a:ext>
            </a:extLst>
          </p:cNvPr>
          <p:cNvCxnSpPr>
            <a:cxnSpLocks/>
          </p:cNvCxnSpPr>
          <p:nvPr/>
        </p:nvCxnSpPr>
        <p:spPr>
          <a:xfrm>
            <a:off x="2343571" y="4196043"/>
            <a:ext cx="1595383" cy="916853"/>
          </a:xfrm>
          <a:prstGeom prst="line">
            <a:avLst/>
          </a:prstGeom>
          <a:ln w="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FF397FD-2E78-43C9-ADDD-F46E1DF7BFE9}"/>
              </a:ext>
            </a:extLst>
          </p:cNvPr>
          <p:cNvSpPr txBox="1"/>
          <p:nvPr/>
        </p:nvSpPr>
        <p:spPr>
          <a:xfrm>
            <a:off x="3793077" y="6516927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HFM 13 T dipole 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934C8-24D8-4513-8900-0DC0BF5954F0}"/>
              </a:ext>
            </a:extLst>
          </p:cNvPr>
          <p:cNvSpPr txBox="1"/>
          <p:nvPr/>
        </p:nvSpPr>
        <p:spPr>
          <a:xfrm>
            <a:off x="3953861" y="3102635"/>
            <a:ext cx="1245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Sample holder</a:t>
            </a:r>
            <a:endParaRPr lang="en-GB" sz="1200" b="1" dirty="0">
              <a:solidFill>
                <a:srgbClr val="FFFF00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A487845-C5D3-4734-B438-5C40D75BE3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1267" y="3775741"/>
            <a:ext cx="2171751" cy="28935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B46052-3A3E-5136-F69E-BB80F8E95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4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5" grpId="0"/>
      <p:bldP spid="2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between 2 diffuse-</a:t>
            </a:r>
            <a:r>
              <a:rPr lang="en-GB" dirty="0" err="1"/>
              <a:t>gray</a:t>
            </a:r>
            <a:r>
              <a:rPr lang="en-GB" dirty="0"/>
              <a:t> enclosures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93089" y="2294319"/>
            <a:ext cx="381947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Radiation balance between A1 and A2 surfaces:</a:t>
            </a:r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4112564" y="2077650"/>
          <a:ext cx="2773248" cy="1019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90700" imgH="660400" progId="Equation.3">
                  <p:embed/>
                </p:oleObj>
              </mc:Choice>
              <mc:Fallback>
                <p:oleObj name="Equation" r:id="rId2" imgW="1790700" imgH="660400" progId="Equation.3">
                  <p:embed/>
                  <p:pic>
                    <p:nvPicPr>
                      <p:cNvPr id="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2564" y="2077650"/>
                        <a:ext cx="2773248" cy="10191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12" descr="Radiation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093" y="787376"/>
            <a:ext cx="4774038" cy="145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293089" y="3509839"/>
            <a:ext cx="9861549" cy="55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For </a:t>
            </a:r>
            <a:r>
              <a:rPr lang="en-GB" sz="2000" b="1" dirty="0">
                <a:solidFill>
                  <a:srgbClr val="0066CC"/>
                </a:solidFill>
              </a:rPr>
              <a:t>2 enclosed cylinders</a:t>
            </a:r>
            <a:r>
              <a:rPr lang="en-GB" sz="2000" dirty="0"/>
              <a:t> or </a:t>
            </a:r>
            <a:r>
              <a:rPr lang="en-GB" sz="2000" b="1" dirty="0">
                <a:solidFill>
                  <a:srgbClr val="0066CC"/>
                </a:solidFill>
              </a:rPr>
              <a:t>spheres</a:t>
            </a:r>
            <a:r>
              <a:rPr lang="en-GB" sz="2000" dirty="0"/>
              <a:t> (not necessarily concentric!), </a:t>
            </a:r>
            <a:r>
              <a:rPr lang="en-GB" sz="2000" i="1" dirty="0"/>
              <a:t>F</a:t>
            </a:r>
            <a:r>
              <a:rPr lang="en-GB" sz="2000" i="1" baseline="-25000" dirty="0"/>
              <a:t>12</a:t>
            </a:r>
            <a:r>
              <a:rPr lang="en-GB" sz="2000" dirty="0"/>
              <a:t>=1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14"/>
              <p:cNvSpPr txBox="1"/>
              <p:nvPr/>
            </p:nvSpPr>
            <p:spPr bwMode="auto">
              <a:xfrm>
                <a:off x="3890249" y="4093489"/>
                <a:ext cx="2739908" cy="1058863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  <m:r>
                                    <a:rPr lang="fr-FR" i="1" baseline="-25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Object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90249" y="4093489"/>
                <a:ext cx="2739908" cy="10588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31"/>
          <p:cNvGrpSpPr>
            <a:grpSpLocks/>
          </p:cNvGrpSpPr>
          <p:nvPr/>
        </p:nvGrpSpPr>
        <p:grpSpPr bwMode="auto">
          <a:xfrm>
            <a:off x="9604974" y="3595960"/>
            <a:ext cx="2293937" cy="1957387"/>
            <a:chOff x="3696" y="2811"/>
            <a:chExt cx="1445" cy="1233"/>
          </a:xfrm>
        </p:grpSpPr>
        <p:sp>
          <p:nvSpPr>
            <p:cNvPr id="11" name="Oval 21"/>
            <p:cNvSpPr>
              <a:spLocks noChangeArrowheads="1"/>
            </p:cNvSpPr>
            <p:nvPr/>
          </p:nvSpPr>
          <p:spPr bwMode="auto">
            <a:xfrm>
              <a:off x="3978" y="3137"/>
              <a:ext cx="575" cy="576"/>
            </a:xfrm>
            <a:prstGeom prst="ellipse">
              <a:avLst/>
            </a:prstGeom>
            <a:gradFill rotWithShape="0">
              <a:gsLst>
                <a:gs pos="0">
                  <a:srgbClr val="33CCCC"/>
                </a:gs>
                <a:gs pos="100000">
                  <a:srgbClr val="279C9C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4150" y="3385"/>
              <a:ext cx="26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A</a:t>
              </a:r>
              <a:r>
                <a:rPr lang="en-GB" sz="1200" dirty="0"/>
                <a:t>1</a:t>
              </a:r>
            </a:p>
          </p:txBody>
        </p:sp>
        <p:sp>
          <p:nvSpPr>
            <p:cNvPr id="13" name="Oval 22"/>
            <p:cNvSpPr>
              <a:spLocks noChangeArrowheads="1"/>
            </p:cNvSpPr>
            <p:nvPr/>
          </p:nvSpPr>
          <p:spPr bwMode="auto">
            <a:xfrm>
              <a:off x="3791" y="3027"/>
              <a:ext cx="958" cy="960"/>
            </a:xfrm>
            <a:prstGeom prst="ellipse">
              <a:avLst/>
            </a:prstGeom>
            <a:noFill/>
            <a:ln w="22225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4" name="Object 23"/>
            <p:cNvGraphicFramePr>
              <a:graphicFrameLocks noChangeAspect="1"/>
            </p:cNvGraphicFramePr>
            <p:nvPr/>
          </p:nvGraphicFramePr>
          <p:xfrm>
            <a:off x="3696" y="3459"/>
            <a:ext cx="343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7" imgW="304800" imgH="304800" progId="Designer.Drawing.7">
                    <p:embed/>
                  </p:oleObj>
                </mc:Choice>
                <mc:Fallback>
                  <p:oleObj name="Designer Drawing" r:id="rId7" imgW="304800" imgH="304800" progId="Designer.Drawing.7">
                    <p:embed/>
                    <p:pic>
                      <p:nvPicPr>
                        <p:cNvPr id="14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3459"/>
                          <a:ext cx="343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24"/>
            <p:cNvGraphicFramePr>
              <a:graphicFrameLocks noChangeAspect="1"/>
            </p:cNvGraphicFramePr>
            <p:nvPr/>
          </p:nvGraphicFramePr>
          <p:xfrm>
            <a:off x="4509" y="3507"/>
            <a:ext cx="345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9" imgW="304800" imgH="304800" progId="Designer.Drawing.7">
                    <p:embed/>
                  </p:oleObj>
                </mc:Choice>
                <mc:Fallback>
                  <p:oleObj name="Designer Drawing" r:id="rId9" imgW="304800" imgH="304800" progId="Designer.Drawing.7">
                    <p:embed/>
                    <p:pic>
                      <p:nvPicPr>
                        <p:cNvPr id="15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9" y="3507"/>
                          <a:ext cx="345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25"/>
            <p:cNvGraphicFramePr>
              <a:graphicFrameLocks noChangeAspect="1"/>
            </p:cNvGraphicFramePr>
            <p:nvPr/>
          </p:nvGraphicFramePr>
          <p:xfrm>
            <a:off x="4222" y="2811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11" imgW="304800" imgH="304800" progId="Designer.Drawing.7">
                    <p:embed/>
                  </p:oleObj>
                </mc:Choice>
                <mc:Fallback>
                  <p:oleObj name="Designer Drawing" r:id="rId11" imgW="304800" imgH="304800" progId="Designer.Drawing.7">
                    <p:embed/>
                    <p:pic>
                      <p:nvPicPr>
                        <p:cNvPr id="16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2811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26"/>
            <p:cNvGraphicFramePr>
              <a:graphicFrameLocks noChangeAspect="1"/>
            </p:cNvGraphicFramePr>
            <p:nvPr/>
          </p:nvGraphicFramePr>
          <p:xfrm>
            <a:off x="4222" y="3699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13" imgW="304800" imgH="304800" progId="Designer.Drawing.7">
                    <p:embed/>
                  </p:oleObj>
                </mc:Choice>
                <mc:Fallback>
                  <p:oleObj name="Designer Drawing" r:id="rId13" imgW="304800" imgH="304800" progId="Designer.Drawing.7">
                    <p:embed/>
                    <p:pic>
                      <p:nvPicPr>
                        <p:cNvPr id="17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3699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29"/>
            <p:cNvSpPr txBox="1">
              <a:spLocks noChangeArrowheads="1"/>
            </p:cNvSpPr>
            <p:nvPr/>
          </p:nvSpPr>
          <p:spPr bwMode="auto">
            <a:xfrm>
              <a:off x="4876" y="3385"/>
              <a:ext cx="26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A</a:t>
              </a:r>
              <a:r>
                <a:rPr lang="en-GB" sz="1200"/>
                <a:t>2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BEEFD47-17C4-4A5D-8A25-D2C9CF65AC9D}"/>
              </a:ext>
            </a:extLst>
          </p:cNvPr>
          <p:cNvSpPr txBox="1"/>
          <p:nvPr/>
        </p:nvSpPr>
        <p:spPr>
          <a:xfrm>
            <a:off x="65214" y="6592622"/>
            <a:ext cx="4776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Figures source: “</a:t>
            </a:r>
            <a:r>
              <a:rPr lang="en-US" sz="1200" dirty="0"/>
              <a:t>Heat Transfer”, </a:t>
            </a:r>
            <a:r>
              <a:rPr lang="en-US" sz="1200" dirty="0" err="1"/>
              <a:t>A.Bejan</a:t>
            </a:r>
            <a:r>
              <a:rPr lang="en-US" sz="1200" dirty="0"/>
              <a:t>, John </a:t>
            </a:r>
            <a:r>
              <a:rPr lang="en-US" sz="1200" dirty="0" err="1"/>
              <a:t>Wilney</a:t>
            </a:r>
            <a:r>
              <a:rPr lang="en-US" sz="1200" dirty="0"/>
              <a:t> &amp; Sons, Inc. </a:t>
            </a:r>
            <a:endParaRPr lang="fr-FR" sz="1200" dirty="0"/>
          </a:p>
        </p:txBody>
      </p:sp>
      <p:sp>
        <p:nvSpPr>
          <p:cNvPr id="21" name="Rectangle 32">
            <a:extLst>
              <a:ext uri="{FF2B5EF4-FFF2-40B4-BE49-F238E27FC236}">
                <a16:creationId xmlns:a16="http://schemas.microsoft.com/office/drawing/2014/main" id="{0A37562D-7AF0-4705-883B-0E093AD6C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6" y="5218825"/>
            <a:ext cx="9365651" cy="137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</a:pPr>
            <a:r>
              <a:rPr lang="en-GB" dirty="0"/>
              <a:t>For cryostats, to </a:t>
            </a:r>
            <a:r>
              <a:rPr lang="en-GB" b="1" dirty="0"/>
              <a:t>reduce heat load</a:t>
            </a:r>
            <a:r>
              <a:rPr lang="en-GB" dirty="0"/>
              <a:t> to inner cold surface: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b="1" dirty="0"/>
              <a:t>Limit size of A</a:t>
            </a:r>
            <a:r>
              <a:rPr lang="en-GB" b="1" baseline="-25000" dirty="0"/>
              <a:t>1 </a:t>
            </a:r>
            <a:r>
              <a:rPr lang="en-GB" dirty="0"/>
              <a:t>(SC device vessel)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b="1" dirty="0"/>
              <a:t>Reduce A</a:t>
            </a:r>
            <a:r>
              <a:rPr lang="en-GB" sz="1200" b="1" dirty="0"/>
              <a:t>2</a:t>
            </a:r>
            <a:r>
              <a:rPr lang="en-GB" dirty="0"/>
              <a:t> (</a:t>
            </a:r>
            <a:r>
              <a:rPr lang="en-GB" dirty="0" err="1"/>
              <a:t>vac.vessel</a:t>
            </a:r>
            <a:r>
              <a:rPr lang="en-GB" dirty="0"/>
              <a:t> as small as possible)</a:t>
            </a:r>
            <a:endParaRPr lang="en-GB" sz="12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b="1" dirty="0"/>
              <a:t>Small </a:t>
            </a:r>
            <a:r>
              <a:rPr lang="en-GB" b="1" dirty="0" err="1"/>
              <a:t>emissivities</a:t>
            </a:r>
            <a:r>
              <a:rPr lang="en-GB" dirty="0"/>
              <a:t>: </a:t>
            </a:r>
            <a:r>
              <a:rPr lang="el-GR" i="1" dirty="0">
                <a:cs typeface="Arial" charset="0"/>
              </a:rPr>
              <a:t>ε</a:t>
            </a:r>
            <a:r>
              <a:rPr lang="en-US" sz="1200" i="1" dirty="0">
                <a:cs typeface="Arial" charset="0"/>
              </a:rPr>
              <a:t>1</a:t>
            </a:r>
            <a:r>
              <a:rPr lang="en-GB" sz="1200" dirty="0"/>
              <a:t> </a:t>
            </a:r>
            <a:r>
              <a:rPr lang="en-GB" dirty="0"/>
              <a:t>reduced by low T; </a:t>
            </a:r>
            <a:r>
              <a:rPr lang="el-GR" i="1" dirty="0">
                <a:cs typeface="Arial" charset="0"/>
              </a:rPr>
              <a:t>ε</a:t>
            </a:r>
            <a:r>
              <a:rPr lang="en-US" sz="1200" i="1" dirty="0">
                <a:cs typeface="Arial" charset="0"/>
              </a:rPr>
              <a:t>2</a:t>
            </a:r>
            <a:r>
              <a:rPr lang="en-GB" sz="1200" dirty="0"/>
              <a:t> </a:t>
            </a:r>
            <a:r>
              <a:rPr lang="en-GB" dirty="0"/>
              <a:t>at RT &amp; moderated by A</a:t>
            </a:r>
            <a:r>
              <a:rPr lang="en-GB" sz="1200" dirty="0"/>
              <a:t>1</a:t>
            </a:r>
            <a:r>
              <a:rPr lang="en-GB" dirty="0"/>
              <a:t>/A</a:t>
            </a:r>
            <a:r>
              <a:rPr lang="en-GB" sz="1200" dirty="0"/>
              <a:t>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84D60-7099-EE20-1C13-A4C2DD300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50231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between 2 diffuse-</a:t>
            </a:r>
            <a:r>
              <a:rPr lang="en-GB" dirty="0" err="1"/>
              <a:t>gray</a:t>
            </a:r>
            <a:r>
              <a:rPr lang="en-GB" dirty="0"/>
              <a:t> flat plates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0889" y="1268414"/>
            <a:ext cx="7146574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Radiation balance between A1 and A2 (A1=A2=A),</a:t>
            </a:r>
            <a:r>
              <a:rPr lang="en-GB" sz="2000" i="1" dirty="0"/>
              <a:t> F</a:t>
            </a:r>
            <a:r>
              <a:rPr lang="en-GB" sz="2000" i="1" baseline="-25000" dirty="0"/>
              <a:t>12</a:t>
            </a:r>
            <a:r>
              <a:rPr lang="en-GB" sz="2000" dirty="0"/>
              <a:t>=1 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151785" y="2795804"/>
          <a:ext cx="2430067" cy="1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08100" imgH="660400" progId="Equation.3">
                  <p:embed/>
                </p:oleObj>
              </mc:Choice>
              <mc:Fallback>
                <p:oleObj name="Equation" r:id="rId2" imgW="1308100" imgH="6604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785" y="2795804"/>
                        <a:ext cx="2430067" cy="122383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7924800" y="1125538"/>
            <a:ext cx="1822450" cy="1746250"/>
            <a:chOff x="4032" y="709"/>
            <a:chExt cx="1148" cy="1100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4440" y="709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694" y="709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>
              <a:off x="4259" y="754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>
              <a:off x="4256" y="894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4259" y="1026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 flipH="1">
              <a:off x="4262" y="116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H="1">
              <a:off x="4259" y="130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H="1">
              <a:off x="4262" y="1440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>
              <a:off x="4259" y="1586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H="1">
              <a:off x="4262" y="171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>
              <a:off x="4694" y="709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H="1">
              <a:off x="4691" y="849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H="1">
              <a:off x="4694" y="981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H="1">
              <a:off x="4697" y="112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H="1">
              <a:off x="4694" y="126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H="1">
              <a:off x="4697" y="1395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H="1">
              <a:off x="4694" y="1541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 flipH="1">
              <a:off x="4697" y="167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Text Box 32"/>
            <p:cNvSpPr txBox="1">
              <a:spLocks noChangeArrowheads="1"/>
            </p:cNvSpPr>
            <p:nvPr/>
          </p:nvSpPr>
          <p:spPr bwMode="auto">
            <a:xfrm>
              <a:off x="4032" y="1162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sz="1200"/>
                <a:t>1</a:t>
              </a:r>
            </a:p>
          </p:txBody>
        </p:sp>
        <p:sp>
          <p:nvSpPr>
            <p:cNvPr id="27" name="Text Box 33"/>
            <p:cNvSpPr txBox="1">
              <a:spLocks noChangeArrowheads="1"/>
            </p:cNvSpPr>
            <p:nvPr/>
          </p:nvSpPr>
          <p:spPr bwMode="auto">
            <a:xfrm>
              <a:off x="4921" y="1162"/>
              <a:ext cx="25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T</a:t>
              </a:r>
              <a:r>
                <a:rPr lang="en-GB" sz="1200" dirty="0"/>
                <a:t>2</a:t>
              </a:r>
            </a:p>
          </p:txBody>
        </p:sp>
        <p:sp>
          <p:nvSpPr>
            <p:cNvPr id="28" name="Line 34"/>
            <p:cNvSpPr>
              <a:spLocks noChangeShapeType="1"/>
            </p:cNvSpPr>
            <p:nvPr/>
          </p:nvSpPr>
          <p:spPr bwMode="auto">
            <a:xfrm>
              <a:off x="4468" y="125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35"/>
            <p:cNvSpPr>
              <a:spLocks noChangeShapeType="1"/>
            </p:cNvSpPr>
            <p:nvPr/>
          </p:nvSpPr>
          <p:spPr bwMode="auto">
            <a:xfrm flipH="1">
              <a:off x="4513" y="1026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9D0A62-F4B8-05D5-9A6B-78749CBB3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00564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with an intermediate </a:t>
            </a:r>
            <a:r>
              <a:rPr lang="en-GB" u="sng" dirty="0"/>
              <a:t>floating</a:t>
            </a:r>
            <a:r>
              <a:rPr lang="en-GB" dirty="0"/>
              <a:t> shield</a:t>
            </a:r>
          </a:p>
        </p:txBody>
      </p:sp>
      <p:pic>
        <p:nvPicPr>
          <p:cNvPr id="123906" name="Picture 2" descr="\\cern.ch\dfs\Users\v\vparma\Desktop\2013-04-18\Image0020 bi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" t="3369" r="2418" b="3653"/>
          <a:stretch/>
        </p:blipFill>
        <p:spPr bwMode="auto">
          <a:xfrm>
            <a:off x="526471" y="806054"/>
            <a:ext cx="2104390" cy="173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07" name="Picture 3" descr="\\cern.ch\dfs\Users\v\vparma\Desktop\2013-04-18\Image0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836712"/>
            <a:ext cx="509226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891644" y="1760671"/>
            <a:ext cx="504031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Radiation balance between A1 and A2: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78186" y="2188575"/>
            <a:ext cx="4467225" cy="1279523"/>
            <a:chOff x="683567" y="3297924"/>
            <a:chExt cx="4467225" cy="1279523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683567" y="3297924"/>
            <a:ext cx="4467225" cy="911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288960" imgH="672840" progId="Equation.3">
                    <p:embed/>
                  </p:oleObj>
                </mc:Choice>
                <mc:Fallback>
                  <p:oleObj name="Equation" r:id="rId4" imgW="3288960" imgH="672840" progId="Equation.3">
                    <p:embed/>
                    <p:pic>
                      <p:nvPicPr>
                        <p:cNvPr id="5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3567" y="3297924"/>
                          <a:ext cx="4467225" cy="911225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accent1">
                              <a:shade val="50000"/>
                            </a:schemeClr>
                          </a:solidFill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Left Brace 5"/>
            <p:cNvSpPr/>
            <p:nvPr/>
          </p:nvSpPr>
          <p:spPr>
            <a:xfrm rot="16200000">
              <a:off x="2154275" y="3385241"/>
              <a:ext cx="144016" cy="1717278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66FF"/>
                </a:solidFill>
              </a:endParaRPr>
            </a:p>
          </p:txBody>
        </p:sp>
        <p:sp>
          <p:nvSpPr>
            <p:cNvPr id="10" name="Left Brace 9"/>
            <p:cNvSpPr/>
            <p:nvPr/>
          </p:nvSpPr>
          <p:spPr>
            <a:xfrm rot="16200000">
              <a:off x="4023953" y="3396187"/>
              <a:ext cx="144016" cy="1717278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66FF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732397" y="4255497"/>
              <a:ext cx="98777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A1 to S gap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602075" y="4300448"/>
              <a:ext cx="97930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S to A2 gap</a:t>
              </a:r>
            </a:p>
          </p:txBody>
        </p:sp>
      </p:grp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2891644" y="3672048"/>
            <a:ext cx="6048672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For flat surfaces approximation, and same ɛ :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5762249" y="5034875"/>
            <a:ext cx="627895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  <a:sym typeface="Wingdings" pitchFamily="2" charset="2"/>
              </a:rPr>
              <a:t> with 1 shield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u="sng" dirty="0">
                <a:solidFill>
                  <a:srgbClr val="0070C0"/>
                </a:solidFill>
              </a:rPr>
              <a:t>½</a:t>
            </a:r>
            <a:r>
              <a:rPr lang="en-GB" sz="2400" dirty="0">
                <a:solidFill>
                  <a:srgbClr val="0070C0"/>
                </a:solidFill>
              </a:rPr>
              <a:t> of the rate without shield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ject 14">
                <a:extLst>
                  <a:ext uri="{FF2B5EF4-FFF2-40B4-BE49-F238E27FC236}">
                    <a16:creationId xmlns:a16="http://schemas.microsoft.com/office/drawing/2014/main" id="{EB49352A-C8A4-44A5-80C7-37D8BE2248D1}"/>
                  </a:ext>
                </a:extLst>
              </p:cNvPr>
              <p:cNvSpPr txBox="1"/>
              <p:nvPr/>
            </p:nvSpPr>
            <p:spPr>
              <a:xfrm>
                <a:off x="3178186" y="4091337"/>
                <a:ext cx="4612993" cy="93662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den>
                        </m:f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−1)</m:t>
                        </m:r>
                      </m:den>
                    </m:f>
                  </m:oMath>
                </a14:m>
                <a:r>
                  <a:rPr lang="fr-FR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den>
                        </m:f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−1)</m:t>
                        </m:r>
                      </m:den>
                    </m:f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8" name="Object 14">
                <a:extLst>
                  <a:ext uri="{FF2B5EF4-FFF2-40B4-BE49-F238E27FC236}">
                    <a16:creationId xmlns:a16="http://schemas.microsoft.com/office/drawing/2014/main" id="{EB49352A-C8A4-44A5-80C7-37D8BE224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8186" y="4091337"/>
                <a:ext cx="4612993" cy="9366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B2459D8-9DB0-4344-84AE-C1E339A41B76}"/>
                  </a:ext>
                </a:extLst>
              </p:cNvPr>
              <p:cNvSpPr txBox="1"/>
              <p:nvPr/>
            </p:nvSpPr>
            <p:spPr>
              <a:xfrm>
                <a:off x="8113473" y="4122863"/>
                <a:ext cx="2304027" cy="4367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fr-FR" dirty="0"/>
                          <m:t>T</m:t>
                        </m:r>
                        <m:r>
                          <m:rPr>
                            <m:nor/>
                          </m:rPr>
                          <a:rPr lang="fr-FR" baseline="-25000" dirty="0"/>
                          <m:t>s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4 </m:t>
                        </m:r>
                      </m:sup>
                    </m:sSup>
                  </m:oMath>
                </a14:m>
                <a:r>
                  <a:rPr lang="fr-FR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B2459D8-9DB0-4344-84AE-C1E339A41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3473" y="4122863"/>
                <a:ext cx="2304027" cy="436786"/>
              </a:xfrm>
              <a:prstGeom prst="rect">
                <a:avLst/>
              </a:prstGeom>
              <a:blipFill>
                <a:blip r:embed="rId8"/>
                <a:stretch>
                  <a:fillRect b="-180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B7B66A5A-8FC0-4B8B-BEFC-A883ED57590C}"/>
              </a:ext>
            </a:extLst>
          </p:cNvPr>
          <p:cNvGrpSpPr/>
          <p:nvPr/>
        </p:nvGrpSpPr>
        <p:grpSpPr>
          <a:xfrm>
            <a:off x="621052" y="2813580"/>
            <a:ext cx="1822450" cy="2387193"/>
            <a:chOff x="621052" y="2813580"/>
            <a:chExt cx="1822450" cy="2387193"/>
          </a:xfrm>
        </p:grpSpPr>
        <p:sp>
          <p:nvSpPr>
            <p:cNvPr id="46" name="Text Box 32">
              <a:extLst>
                <a:ext uri="{FF2B5EF4-FFF2-40B4-BE49-F238E27FC236}">
                  <a16:creationId xmlns:a16="http://schemas.microsoft.com/office/drawing/2014/main" id="{56DC414F-BFD9-4E5E-A781-69D8AE62BF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5834" y="2813580"/>
              <a:ext cx="40267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T</a:t>
              </a:r>
              <a:r>
                <a:rPr lang="en-GB" sz="1200" dirty="0"/>
                <a:t>s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EF370EB-D178-451D-8620-B5D3EC7A68A0}"/>
                </a:ext>
              </a:extLst>
            </p:cNvPr>
            <p:cNvGrpSpPr/>
            <p:nvPr/>
          </p:nvGrpSpPr>
          <p:grpSpPr>
            <a:xfrm>
              <a:off x="621052" y="3154893"/>
              <a:ext cx="1822450" cy="2045880"/>
              <a:chOff x="621052" y="3154893"/>
              <a:chExt cx="1822450" cy="2045880"/>
            </a:xfrm>
          </p:grpSpPr>
          <p:grpSp>
            <p:nvGrpSpPr>
              <p:cNvPr id="20" name="Group 36">
                <a:extLst>
                  <a:ext uri="{FF2B5EF4-FFF2-40B4-BE49-F238E27FC236}">
                    <a16:creationId xmlns:a16="http://schemas.microsoft.com/office/drawing/2014/main" id="{84102330-27D9-457A-B0A7-641CCD93BD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1052" y="3154893"/>
                <a:ext cx="1822450" cy="1746250"/>
                <a:chOff x="4032" y="709"/>
                <a:chExt cx="1148" cy="1100"/>
              </a:xfrm>
            </p:grpSpPr>
            <p:sp>
              <p:nvSpPr>
                <p:cNvPr id="21" name="Line 8">
                  <a:extLst>
                    <a:ext uri="{FF2B5EF4-FFF2-40B4-BE49-F238E27FC236}">
                      <a16:creationId xmlns:a16="http://schemas.microsoft.com/office/drawing/2014/main" id="{9C6BC4E0-2E97-404B-8B86-EF88AB941F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40" y="709"/>
                  <a:ext cx="0" cy="10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9">
                  <a:extLst>
                    <a:ext uri="{FF2B5EF4-FFF2-40B4-BE49-F238E27FC236}">
                      <a16:creationId xmlns:a16="http://schemas.microsoft.com/office/drawing/2014/main" id="{8C02910B-2B17-4ACB-BA64-F92204BEA4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4" y="709"/>
                  <a:ext cx="0" cy="10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" name="Line 10">
                  <a:extLst>
                    <a:ext uri="{FF2B5EF4-FFF2-40B4-BE49-F238E27FC236}">
                      <a16:creationId xmlns:a16="http://schemas.microsoft.com/office/drawing/2014/main" id="{EB218EE1-5199-45CC-BD65-1E3A28D744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9" y="754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11">
                  <a:extLst>
                    <a:ext uri="{FF2B5EF4-FFF2-40B4-BE49-F238E27FC236}">
                      <a16:creationId xmlns:a16="http://schemas.microsoft.com/office/drawing/2014/main" id="{44179692-4AFF-4AFB-A732-E8DB03214F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6" y="894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" name="Line 12">
                  <a:extLst>
                    <a:ext uri="{FF2B5EF4-FFF2-40B4-BE49-F238E27FC236}">
                      <a16:creationId xmlns:a16="http://schemas.microsoft.com/office/drawing/2014/main" id="{96BB96A1-A625-4701-823F-9684B15B23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9" y="1026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" name="Line 13">
                  <a:extLst>
                    <a:ext uri="{FF2B5EF4-FFF2-40B4-BE49-F238E27FC236}">
                      <a16:creationId xmlns:a16="http://schemas.microsoft.com/office/drawing/2014/main" id="{32358359-6AE5-45DD-8351-6FACCBE174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62" y="1168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" name="Line 14">
                  <a:extLst>
                    <a:ext uri="{FF2B5EF4-FFF2-40B4-BE49-F238E27FC236}">
                      <a16:creationId xmlns:a16="http://schemas.microsoft.com/office/drawing/2014/main" id="{E48DF035-E26A-4A95-91CC-53882B8DFD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9" y="1308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Line 15">
                  <a:extLst>
                    <a:ext uri="{FF2B5EF4-FFF2-40B4-BE49-F238E27FC236}">
                      <a16:creationId xmlns:a16="http://schemas.microsoft.com/office/drawing/2014/main" id="{2D56B32C-0433-4891-9EA1-951E714CC5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62" y="1440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" name="Line 16">
                  <a:extLst>
                    <a:ext uri="{FF2B5EF4-FFF2-40B4-BE49-F238E27FC236}">
                      <a16:creationId xmlns:a16="http://schemas.microsoft.com/office/drawing/2014/main" id="{C3786506-27E6-4CE3-862F-2DBDA70C0E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9" y="1586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" name="Line 17">
                  <a:extLst>
                    <a:ext uri="{FF2B5EF4-FFF2-40B4-BE49-F238E27FC236}">
                      <a16:creationId xmlns:a16="http://schemas.microsoft.com/office/drawing/2014/main" id="{3EC490C7-F5A9-459B-BCC9-CFDB14B0D6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62" y="1718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18">
                  <a:extLst>
                    <a:ext uri="{FF2B5EF4-FFF2-40B4-BE49-F238E27FC236}">
                      <a16:creationId xmlns:a16="http://schemas.microsoft.com/office/drawing/2014/main" id="{4351C1D9-7067-4D9D-8E5B-6D75E4332F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4" y="709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" name="Line 19">
                  <a:extLst>
                    <a:ext uri="{FF2B5EF4-FFF2-40B4-BE49-F238E27FC236}">
                      <a16:creationId xmlns:a16="http://schemas.microsoft.com/office/drawing/2014/main" id="{FEB208E8-A824-42EE-8E97-299AA1A7C9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1" y="849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" name="Line 20">
                  <a:extLst>
                    <a:ext uri="{FF2B5EF4-FFF2-40B4-BE49-F238E27FC236}">
                      <a16:creationId xmlns:a16="http://schemas.microsoft.com/office/drawing/2014/main" id="{A5ACC03F-3830-4F67-B9CA-DDFDF8FBF0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4" y="981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Line 21">
                  <a:extLst>
                    <a:ext uri="{FF2B5EF4-FFF2-40B4-BE49-F238E27FC236}">
                      <a16:creationId xmlns:a16="http://schemas.microsoft.com/office/drawing/2014/main" id="{71945EAA-625F-4153-966D-F255010CB0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7" y="1123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5" name="Line 22">
                  <a:extLst>
                    <a:ext uri="{FF2B5EF4-FFF2-40B4-BE49-F238E27FC236}">
                      <a16:creationId xmlns:a16="http://schemas.microsoft.com/office/drawing/2014/main" id="{008CA016-7F37-46FA-9B61-3D5126EF56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4" y="1263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" name="Line 23">
                  <a:extLst>
                    <a:ext uri="{FF2B5EF4-FFF2-40B4-BE49-F238E27FC236}">
                      <a16:creationId xmlns:a16="http://schemas.microsoft.com/office/drawing/2014/main" id="{762219FB-34E0-4830-921D-4DAA2CD81F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7" y="1395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" name="Line 24">
                  <a:extLst>
                    <a:ext uri="{FF2B5EF4-FFF2-40B4-BE49-F238E27FC236}">
                      <a16:creationId xmlns:a16="http://schemas.microsoft.com/office/drawing/2014/main" id="{FB504FE4-2D53-442A-891A-27AB2B755C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4" y="1541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" name="Line 25">
                  <a:extLst>
                    <a:ext uri="{FF2B5EF4-FFF2-40B4-BE49-F238E27FC236}">
                      <a16:creationId xmlns:a16="http://schemas.microsoft.com/office/drawing/2014/main" id="{764C614E-EE32-4E8D-BC1F-392ED8FE44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7" y="1673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" name="Text Box 32">
                  <a:extLst>
                    <a:ext uri="{FF2B5EF4-FFF2-40B4-BE49-F238E27FC236}">
                      <a16:creationId xmlns:a16="http://schemas.microsoft.com/office/drawing/2014/main" id="{DAB9910E-A189-474F-98AE-BA16EE6AF3E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32" y="1162"/>
                  <a:ext cx="257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GB" dirty="0"/>
                    <a:t>T</a:t>
                  </a:r>
                  <a:r>
                    <a:rPr lang="en-GB" sz="1200" dirty="0"/>
                    <a:t>1</a:t>
                  </a:r>
                </a:p>
              </p:txBody>
            </p:sp>
            <p:sp>
              <p:nvSpPr>
                <p:cNvPr id="40" name="Text Box 33">
                  <a:extLst>
                    <a:ext uri="{FF2B5EF4-FFF2-40B4-BE49-F238E27FC236}">
                      <a16:creationId xmlns:a16="http://schemas.microsoft.com/office/drawing/2014/main" id="{87869549-3B33-45A9-85BD-CE1786C0D4F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21" y="1162"/>
                  <a:ext cx="259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GB" dirty="0"/>
                    <a:t>T</a:t>
                  </a:r>
                  <a:r>
                    <a:rPr lang="en-GB" sz="1200" dirty="0"/>
                    <a:t>2</a:t>
                  </a:r>
                </a:p>
              </p:txBody>
            </p:sp>
            <p:sp>
              <p:nvSpPr>
                <p:cNvPr id="41" name="Line 34">
                  <a:extLst>
                    <a:ext uri="{FF2B5EF4-FFF2-40B4-BE49-F238E27FC236}">
                      <a16:creationId xmlns:a16="http://schemas.microsoft.com/office/drawing/2014/main" id="{04C77F7C-9CF6-4A33-A8F4-4C94E63A4B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8" y="1253"/>
                  <a:ext cx="1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" name="Line 35">
                  <a:extLst>
                    <a:ext uri="{FF2B5EF4-FFF2-40B4-BE49-F238E27FC236}">
                      <a16:creationId xmlns:a16="http://schemas.microsoft.com/office/drawing/2014/main" id="{1B9E8673-2BA5-44EC-A9FD-5578C4DC49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13" y="1026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B25B761-F52B-4EFC-B4FB-FEEBEB0162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99120" y="3154893"/>
                <a:ext cx="6169" cy="1727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974AA78-ADD2-4130-A645-C80666194514}"/>
                  </a:ext>
                </a:extLst>
              </p:cNvPr>
              <p:cNvSpPr txBox="1"/>
              <p:nvPr/>
            </p:nvSpPr>
            <p:spPr>
              <a:xfrm>
                <a:off x="1169523" y="4923774"/>
                <a:ext cx="8470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1</a:t>
                </a:r>
                <a:endParaRPr lang="fr-FR" sz="1200" dirty="0">
                  <a:solidFill>
                    <a:srgbClr val="00B050"/>
                  </a:solidFill>
                </a:endParaRP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C03E757-FB7F-400E-AA36-82D27545A7C4}"/>
              </a:ext>
            </a:extLst>
          </p:cNvPr>
          <p:cNvGrpSpPr/>
          <p:nvPr/>
        </p:nvGrpSpPr>
        <p:grpSpPr>
          <a:xfrm>
            <a:off x="3221693" y="4756681"/>
            <a:ext cx="2357848" cy="936625"/>
            <a:chOff x="3221693" y="4756681"/>
            <a:chExt cx="2357848" cy="9366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Object 14"/>
                <p:cNvSpPr txBox="1"/>
                <p:nvPr/>
              </p:nvSpPr>
              <p:spPr>
                <a:xfrm>
                  <a:off x="3221693" y="4756681"/>
                  <a:ext cx="2357848" cy="936625"/>
                </a:xfrm>
                <a:prstGeom prst="rect">
                  <a:avLst/>
                </a:prstGeom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1−2</m:t>
                            </m:r>
                          </m:sub>
                        </m:sSub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(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sSup>
                              <m:sSupPr>
                                <m:ctrlP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i="1" baseline="-25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sSup>
                              <m:sSupPr>
                                <m:ctrlP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i="1" baseline="-25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2(</m:t>
                            </m:r>
                            <m:f>
                              <m:fPr>
                                <m:ctrlP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den>
                            </m:f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−1)</m:t>
                            </m:r>
                          </m:den>
                        </m:f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5" name="Object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1693" y="4756681"/>
                  <a:ext cx="2357848" cy="93662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43993EC-7739-4497-82E8-7FF20D264FDB}"/>
                </a:ext>
              </a:extLst>
            </p:cNvPr>
            <p:cNvSpPr/>
            <p:nvPr/>
          </p:nvSpPr>
          <p:spPr>
            <a:xfrm>
              <a:off x="4227016" y="5200773"/>
              <a:ext cx="287232" cy="276999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ject 14">
                <a:extLst>
                  <a:ext uri="{FF2B5EF4-FFF2-40B4-BE49-F238E27FC236}">
                    <a16:creationId xmlns:a16="http://schemas.microsoft.com/office/drawing/2014/main" id="{93224868-FD2F-4C79-BF4E-6722E18A5286}"/>
                  </a:ext>
                </a:extLst>
              </p:cNvPr>
              <p:cNvSpPr txBox="1"/>
              <p:nvPr/>
            </p:nvSpPr>
            <p:spPr>
              <a:xfrm>
                <a:off x="3230736" y="5784316"/>
                <a:ext cx="2357848" cy="936625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2" name="Object 14">
                <a:extLst>
                  <a:ext uri="{FF2B5EF4-FFF2-40B4-BE49-F238E27FC236}">
                    <a16:creationId xmlns:a16="http://schemas.microsoft.com/office/drawing/2014/main" id="{93224868-FD2F-4C79-BF4E-6722E18A5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0736" y="5784316"/>
                <a:ext cx="2357848" cy="93662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9">
            <a:extLst>
              <a:ext uri="{FF2B5EF4-FFF2-40B4-BE49-F238E27FC236}">
                <a16:creationId xmlns:a16="http://schemas.microsoft.com/office/drawing/2014/main" id="{E2709604-425F-4B7A-AC47-8402AC026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1139" y="5827640"/>
            <a:ext cx="627895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  <a:sym typeface="Wingdings" pitchFamily="2" charset="2"/>
              </a:rPr>
              <a:t> with N shield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u="sng" dirty="0">
                <a:solidFill>
                  <a:srgbClr val="0070C0"/>
                </a:solidFill>
              </a:rPr>
              <a:t>1/(N+1) </a:t>
            </a:r>
            <a:r>
              <a:rPr lang="en-GB" sz="2400" dirty="0">
                <a:solidFill>
                  <a:srgbClr val="0070C0"/>
                </a:solidFill>
              </a:rPr>
              <a:t>of the rate without shield</a:t>
            </a:r>
          </a:p>
        </p:txBody>
      </p:sp>
      <p:sp>
        <p:nvSpPr>
          <p:cNvPr id="57" name="Rectangle 9">
            <a:extLst>
              <a:ext uri="{FF2B5EF4-FFF2-40B4-BE49-F238E27FC236}">
                <a16:creationId xmlns:a16="http://schemas.microsoft.com/office/drawing/2014/main" id="{D046889A-BB3E-4940-AB7C-3140B3C37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80" y="5800528"/>
            <a:ext cx="3237055" cy="81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 Can be generalized to N shields</a:t>
            </a:r>
            <a:endParaRPr lang="en-GB" sz="2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F1A53F2-EE59-4267-8CB4-D65633E288BC}"/>
              </a:ext>
            </a:extLst>
          </p:cNvPr>
          <p:cNvGrpSpPr/>
          <p:nvPr/>
        </p:nvGrpSpPr>
        <p:grpSpPr>
          <a:xfrm>
            <a:off x="1289223" y="3153290"/>
            <a:ext cx="847023" cy="2074739"/>
            <a:chOff x="1289223" y="3153290"/>
            <a:chExt cx="847023" cy="2074739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0842A46-B24C-49DA-867E-52491D0936A9}"/>
                </a:ext>
              </a:extLst>
            </p:cNvPr>
            <p:cNvSpPr txBox="1"/>
            <p:nvPr/>
          </p:nvSpPr>
          <p:spPr>
            <a:xfrm>
              <a:off x="1342603" y="4685243"/>
              <a:ext cx="36127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solidFill>
                    <a:srgbClr val="00B050"/>
                  </a:solidFill>
                </a:rPr>
                <a:t>…</a:t>
              </a:r>
              <a:endParaRPr lang="fr-FR" sz="1100" b="1" dirty="0">
                <a:solidFill>
                  <a:srgbClr val="00B050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D6F2F8F-9B82-412E-8A18-296B9BC411BF}"/>
                </a:ext>
              </a:extLst>
            </p:cNvPr>
            <p:cNvGrpSpPr/>
            <p:nvPr/>
          </p:nvGrpSpPr>
          <p:grpSpPr>
            <a:xfrm>
              <a:off x="1289223" y="3153290"/>
              <a:ext cx="847023" cy="2074739"/>
              <a:chOff x="1289223" y="3153290"/>
              <a:chExt cx="847023" cy="2074739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B977305-D6BC-436A-8E8B-1EFC4CB0928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51520" y="3153290"/>
                <a:ext cx="6169" cy="17272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CA3256F-269B-46B7-9362-9E0A80043551}"/>
                  </a:ext>
                </a:extLst>
              </p:cNvPr>
              <p:cNvSpPr txBox="1"/>
              <p:nvPr/>
            </p:nvSpPr>
            <p:spPr>
              <a:xfrm>
                <a:off x="1289223" y="4951030"/>
                <a:ext cx="8470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B050"/>
                    </a:solidFill>
                  </a:rPr>
                  <a:t>…N</a:t>
                </a:r>
                <a:endParaRPr lang="fr-FR" sz="1200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6C0CFE8A-136F-994B-8F9F-F0F44FF87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4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18" grpId="0"/>
      <p:bldP spid="44" grpId="0"/>
      <p:bldP spid="52" grpId="0" animBg="1"/>
      <p:bldP spid="53" grpId="0"/>
      <p:bldP spid="5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N shields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Multi Layer Insulation (MLI)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9102" y="1181630"/>
            <a:ext cx="5527101" cy="3924524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000" dirty="0">
                <a:solidFill>
                  <a:srgbClr val="0066CC"/>
                </a:solidFill>
              </a:rPr>
              <a:t>Working principles: </a:t>
            </a:r>
          </a:p>
          <a:p>
            <a:r>
              <a:rPr lang="en-GB" sz="2000" dirty="0">
                <a:solidFill>
                  <a:srgbClr val="0066CC"/>
                </a:solidFill>
              </a:rPr>
              <a:t>Multi-layer</a:t>
            </a:r>
            <a:r>
              <a:rPr lang="en-GB" sz="2000" dirty="0"/>
              <a:t> to enhance radiation protection:</a:t>
            </a:r>
          </a:p>
          <a:p>
            <a:pPr lvl="1"/>
            <a:r>
              <a:rPr lang="en-GB" sz="1800" dirty="0"/>
              <a:t>N+1 radiation shielding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Low emissivity</a:t>
            </a:r>
            <a:r>
              <a:rPr lang="en-GB" sz="2000" dirty="0"/>
              <a:t> of aluminium layer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Minimal thermal conduction</a:t>
            </a:r>
            <a:r>
              <a:rPr lang="en-GB" sz="2000" dirty="0"/>
              <a:t> between reflective layers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 interposing of </a:t>
            </a:r>
            <a:r>
              <a:rPr lang="en-GB" sz="2000" dirty="0">
                <a:solidFill>
                  <a:srgbClr val="0066CC"/>
                </a:solidFill>
              </a:rPr>
              <a:t>isolating layers (</a:t>
            </a:r>
            <a:r>
              <a:rPr lang="en-GB" sz="2000" dirty="0" err="1">
                <a:solidFill>
                  <a:srgbClr val="0066CC"/>
                </a:solidFill>
              </a:rPr>
              <a:t>e.g</a:t>
            </a:r>
            <a:r>
              <a:rPr lang="en-GB" sz="2000" dirty="0">
                <a:solidFill>
                  <a:srgbClr val="0066CC"/>
                </a:solidFill>
              </a:rPr>
              <a:t> polyester net):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Enhanced performance</a:t>
            </a:r>
            <a:r>
              <a:rPr lang="en-GB" sz="2000" dirty="0"/>
              <a:t> at low T </a:t>
            </a:r>
            <a:r>
              <a:rPr lang="en-GB" sz="2000" dirty="0">
                <a:sym typeface="Wingdings" pitchFamily="2" charset="2"/>
              </a:rPr>
              <a:t> use actively cooled shield:</a:t>
            </a:r>
            <a:endParaRPr lang="en-GB" sz="2000" dirty="0"/>
          </a:p>
          <a:p>
            <a:pPr lvl="1" eaLnBrk="1" hangingPunct="1">
              <a:lnSpc>
                <a:spcPct val="90000"/>
              </a:lnSpc>
            </a:pPr>
            <a:r>
              <a:rPr lang="en-GB" sz="1800" dirty="0">
                <a:solidFill>
                  <a:srgbClr val="0066CC"/>
                </a:solidFill>
              </a:rPr>
              <a:t>Lower emissivity</a:t>
            </a:r>
            <a:r>
              <a:rPr lang="en-GB" sz="1800" dirty="0"/>
              <a:t> of reflective material layers </a:t>
            </a:r>
            <a:r>
              <a:rPr lang="en-GB" sz="1800" dirty="0">
                <a:solidFill>
                  <a:srgbClr val="0066CC"/>
                </a:solidFill>
              </a:rPr>
              <a:t>at low T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>
                <a:solidFill>
                  <a:srgbClr val="0066CC"/>
                </a:solidFill>
              </a:rPr>
              <a:t>Reduce radiation</a:t>
            </a:r>
            <a:r>
              <a:rPr lang="en-GB" sz="1800" dirty="0"/>
              <a:t> from inner-most layers, cooled at T of shield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Extract heat at higher thermal shield T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>
                <a:solidFill>
                  <a:srgbClr val="0066CC"/>
                </a:solidFill>
                <a:sym typeface="Wingdings" pitchFamily="2" charset="2"/>
              </a:rPr>
              <a:t>thermodynamic efficiency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580A25-39F9-42A1-8B88-1CE21796B030}"/>
              </a:ext>
            </a:extLst>
          </p:cNvPr>
          <p:cNvGrpSpPr/>
          <p:nvPr/>
        </p:nvGrpSpPr>
        <p:grpSpPr>
          <a:xfrm>
            <a:off x="7986604" y="462346"/>
            <a:ext cx="3806825" cy="5673058"/>
            <a:chOff x="7986604" y="462346"/>
            <a:chExt cx="3806825" cy="567305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9C445E3-1E00-4767-B948-DEEEC25F3340}"/>
                </a:ext>
              </a:extLst>
            </p:cNvPr>
            <p:cNvGrpSpPr/>
            <p:nvPr/>
          </p:nvGrpSpPr>
          <p:grpSpPr>
            <a:xfrm>
              <a:off x="7986604" y="462346"/>
              <a:ext cx="3806825" cy="5673058"/>
              <a:chOff x="6904039" y="136525"/>
              <a:chExt cx="3806825" cy="5673058"/>
            </a:xfrm>
          </p:grpSpPr>
          <p:grpSp>
            <p:nvGrpSpPr>
              <p:cNvPr id="41989" name="Group 49"/>
              <p:cNvGrpSpPr>
                <a:grpSpLocks/>
              </p:cNvGrpSpPr>
              <p:nvPr/>
            </p:nvGrpSpPr>
            <p:grpSpPr bwMode="auto">
              <a:xfrm>
                <a:off x="6904039" y="1655096"/>
                <a:ext cx="3806825" cy="4154487"/>
                <a:chOff x="3389" y="315"/>
                <a:chExt cx="2398" cy="2617"/>
              </a:xfrm>
            </p:grpSpPr>
            <p:sp>
              <p:nvSpPr>
                <p:cNvPr id="41990" name="Line 6"/>
                <p:cNvSpPr>
                  <a:spLocks noChangeShapeType="1"/>
                </p:cNvSpPr>
                <p:nvPr/>
              </p:nvSpPr>
              <p:spPr bwMode="auto">
                <a:xfrm>
                  <a:off x="4276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1" name="Line 7"/>
                <p:cNvSpPr>
                  <a:spLocks noChangeShapeType="1"/>
                </p:cNvSpPr>
                <p:nvPr/>
              </p:nvSpPr>
              <p:spPr bwMode="auto">
                <a:xfrm>
                  <a:off x="4320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2" name="Line 8"/>
                <p:cNvSpPr>
                  <a:spLocks noChangeShapeType="1"/>
                </p:cNvSpPr>
                <p:nvPr/>
              </p:nvSpPr>
              <p:spPr bwMode="auto">
                <a:xfrm>
                  <a:off x="4364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3" name="Line 9"/>
                <p:cNvSpPr>
                  <a:spLocks noChangeShapeType="1"/>
                </p:cNvSpPr>
                <p:nvPr/>
              </p:nvSpPr>
              <p:spPr bwMode="auto">
                <a:xfrm>
                  <a:off x="4409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4" name="Line 10"/>
                <p:cNvSpPr>
                  <a:spLocks noChangeShapeType="1"/>
                </p:cNvSpPr>
                <p:nvPr/>
              </p:nvSpPr>
              <p:spPr bwMode="auto">
                <a:xfrm>
                  <a:off x="4453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5" name="Line 11"/>
                <p:cNvSpPr>
                  <a:spLocks noChangeShapeType="1"/>
                </p:cNvSpPr>
                <p:nvPr/>
              </p:nvSpPr>
              <p:spPr bwMode="auto">
                <a:xfrm>
                  <a:off x="4497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6" name="Line 12"/>
                <p:cNvSpPr>
                  <a:spLocks noChangeShapeType="1"/>
                </p:cNvSpPr>
                <p:nvPr/>
              </p:nvSpPr>
              <p:spPr bwMode="auto">
                <a:xfrm>
                  <a:off x="4542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7" name="Line 13"/>
                <p:cNvSpPr>
                  <a:spLocks noChangeShapeType="1"/>
                </p:cNvSpPr>
                <p:nvPr/>
              </p:nvSpPr>
              <p:spPr bwMode="auto">
                <a:xfrm>
                  <a:off x="4586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8" name="Line 14"/>
                <p:cNvSpPr>
                  <a:spLocks noChangeShapeType="1"/>
                </p:cNvSpPr>
                <p:nvPr/>
              </p:nvSpPr>
              <p:spPr bwMode="auto">
                <a:xfrm>
                  <a:off x="4630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9" name="Line 15"/>
                <p:cNvSpPr>
                  <a:spLocks noChangeShapeType="1"/>
                </p:cNvSpPr>
                <p:nvPr/>
              </p:nvSpPr>
              <p:spPr bwMode="auto">
                <a:xfrm>
                  <a:off x="4675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0" name="Line 16"/>
                <p:cNvSpPr>
                  <a:spLocks noChangeShapeType="1"/>
                </p:cNvSpPr>
                <p:nvPr/>
              </p:nvSpPr>
              <p:spPr bwMode="auto">
                <a:xfrm>
                  <a:off x="4719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1" name="Line 17"/>
                <p:cNvSpPr>
                  <a:spLocks noChangeShapeType="1"/>
                </p:cNvSpPr>
                <p:nvPr/>
              </p:nvSpPr>
              <p:spPr bwMode="auto">
                <a:xfrm>
                  <a:off x="4763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2" name="Line 18"/>
                <p:cNvSpPr>
                  <a:spLocks noChangeShapeType="1"/>
                </p:cNvSpPr>
                <p:nvPr/>
              </p:nvSpPr>
              <p:spPr bwMode="auto">
                <a:xfrm>
                  <a:off x="4808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3" name="Line 19"/>
                <p:cNvSpPr>
                  <a:spLocks noChangeShapeType="1"/>
                </p:cNvSpPr>
                <p:nvPr/>
              </p:nvSpPr>
              <p:spPr bwMode="auto">
                <a:xfrm>
                  <a:off x="4852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4" name="Line 20"/>
                <p:cNvSpPr>
                  <a:spLocks noChangeShapeType="1"/>
                </p:cNvSpPr>
                <p:nvPr/>
              </p:nvSpPr>
              <p:spPr bwMode="auto">
                <a:xfrm>
                  <a:off x="4896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5" name="Line 21"/>
                <p:cNvSpPr>
                  <a:spLocks noChangeShapeType="1"/>
                </p:cNvSpPr>
                <p:nvPr/>
              </p:nvSpPr>
              <p:spPr bwMode="auto">
                <a:xfrm>
                  <a:off x="4940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aphicFrame>
              <p:nvGraphicFramePr>
                <p:cNvPr id="42006" name="Object 26"/>
                <p:cNvGraphicFramePr>
                  <a:graphicFrameLocks noChangeAspect="1"/>
                </p:cNvGraphicFramePr>
                <p:nvPr/>
              </p:nvGraphicFramePr>
              <p:xfrm>
                <a:off x="4302" y="1593"/>
                <a:ext cx="319" cy="8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" imgW="304800" imgH="304800" progId="Designer.Drawing.7">
                        <p:embed/>
                      </p:oleObj>
                    </mc:Choice>
                    <mc:Fallback>
                      <p:oleObj name="Designer Drawing" r:id="rId2" imgW="304800" imgH="304800" progId="Designer.Drawing.7">
                        <p:embed/>
                        <p:pic>
                          <p:nvPicPr>
                            <p:cNvPr id="42006" name="Object 2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02" y="1593"/>
                              <a:ext cx="319" cy="8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bg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2007" name="Object 27"/>
                <p:cNvGraphicFramePr>
                  <a:graphicFrameLocks noChangeAspect="1"/>
                </p:cNvGraphicFramePr>
                <p:nvPr/>
              </p:nvGraphicFramePr>
              <p:xfrm>
                <a:off x="4466" y="1706"/>
                <a:ext cx="319" cy="8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4" imgW="304800" imgH="304800" progId="Designer.Drawing.7">
                        <p:embed/>
                      </p:oleObj>
                    </mc:Choice>
                    <mc:Fallback>
                      <p:oleObj name="Designer Drawing" r:id="rId4" imgW="304800" imgH="304800" progId="Designer.Drawing.7">
                        <p:embed/>
                        <p:pic>
                          <p:nvPicPr>
                            <p:cNvPr id="42007" name="Object 2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466" y="1706"/>
                              <a:ext cx="319" cy="8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bg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2008" name="Rectangle 28"/>
                <p:cNvSpPr>
                  <a:spLocks noChangeArrowheads="1"/>
                </p:cNvSpPr>
                <p:nvPr/>
              </p:nvSpPr>
              <p:spPr bwMode="auto">
                <a:xfrm>
                  <a:off x="4422" y="1389"/>
                  <a:ext cx="291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>
                      <a:latin typeface="Comic Sans MS" pitchFamily="66" charset="0"/>
                    </a:rPr>
                    <a:t>Q</a:t>
                  </a:r>
                  <a:r>
                    <a:rPr lang="en-GB" baseline="-25000">
                      <a:latin typeface="Comic Sans MS" pitchFamily="66" charset="0"/>
                    </a:rPr>
                    <a:t>c</a:t>
                  </a:r>
                </a:p>
              </p:txBody>
            </p:sp>
            <p:sp>
              <p:nvSpPr>
                <p:cNvPr id="42009" name="Rectangle 29"/>
                <p:cNvSpPr>
                  <a:spLocks noChangeArrowheads="1"/>
                </p:cNvSpPr>
                <p:nvPr/>
              </p:nvSpPr>
              <p:spPr bwMode="auto">
                <a:xfrm>
                  <a:off x="4468" y="1752"/>
                  <a:ext cx="288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>
                      <a:latin typeface="Comic Sans MS" pitchFamily="66" charset="0"/>
                    </a:rPr>
                    <a:t>Q</a:t>
                  </a:r>
                  <a:r>
                    <a:rPr lang="en-GB" baseline="-25000">
                      <a:latin typeface="Comic Sans MS" pitchFamily="66" charset="0"/>
                    </a:rPr>
                    <a:t>r</a:t>
                  </a:r>
                </a:p>
              </p:txBody>
            </p:sp>
            <p:sp>
              <p:nvSpPr>
                <p:cNvPr id="42010" name="Line 30"/>
                <p:cNvSpPr>
                  <a:spLocks noChangeAspect="1" noChangeShapeType="1"/>
                </p:cNvSpPr>
                <p:nvPr/>
              </p:nvSpPr>
              <p:spPr bwMode="auto">
                <a:xfrm>
                  <a:off x="4409" y="2326"/>
                  <a:ext cx="229" cy="384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 type="triangl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1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389" y="2759"/>
                  <a:ext cx="78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Reflective film</a:t>
                  </a:r>
                </a:p>
              </p:txBody>
            </p:sp>
            <p:sp>
              <p:nvSpPr>
                <p:cNvPr id="42012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542" y="2759"/>
                  <a:ext cx="887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Insulating spacer</a:t>
                  </a:r>
                </a:p>
              </p:txBody>
            </p:sp>
            <p:sp>
              <p:nvSpPr>
                <p:cNvPr id="42013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4098" y="2449"/>
                  <a:ext cx="178" cy="37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 type="triangl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4" name="Line 34"/>
                <p:cNvSpPr>
                  <a:spLocks noChangeShapeType="1"/>
                </p:cNvSpPr>
                <p:nvPr/>
              </p:nvSpPr>
              <p:spPr bwMode="auto">
                <a:xfrm>
                  <a:off x="4986" y="572"/>
                  <a:ext cx="0" cy="208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5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948" y="806"/>
                  <a:ext cx="839" cy="4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Colder wall (actively cooled</a:t>
                  </a:r>
                </a:p>
                <a:p>
                  <a:r>
                    <a:rPr lang="en-GB" sz="1200">
                      <a:latin typeface="Comic Sans MS" pitchFamily="66" charset="0"/>
                    </a:rPr>
                    <a:t>thermal shield)</a:t>
                  </a:r>
                </a:p>
              </p:txBody>
            </p:sp>
            <p:sp>
              <p:nvSpPr>
                <p:cNvPr id="42016" name="Line 36"/>
                <p:cNvSpPr>
                  <a:spLocks noChangeShapeType="1"/>
                </p:cNvSpPr>
                <p:nvPr/>
              </p:nvSpPr>
              <p:spPr bwMode="auto">
                <a:xfrm>
                  <a:off x="4169" y="547"/>
                  <a:ext cx="0" cy="208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7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579" y="797"/>
                  <a:ext cx="582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Warm wall</a:t>
                  </a:r>
                </a:p>
              </p:txBody>
            </p:sp>
            <p:sp>
              <p:nvSpPr>
                <p:cNvPr id="42018" name="Line 38"/>
                <p:cNvSpPr>
                  <a:spLocks noChangeShapeType="1"/>
                </p:cNvSpPr>
                <p:nvPr/>
              </p:nvSpPr>
              <p:spPr bwMode="auto">
                <a:xfrm>
                  <a:off x="3606" y="1661"/>
                  <a:ext cx="64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19" name="Line 39"/>
                <p:cNvSpPr>
                  <a:spLocks noChangeShapeType="1"/>
                </p:cNvSpPr>
                <p:nvPr/>
              </p:nvSpPr>
              <p:spPr bwMode="auto">
                <a:xfrm flipH="1" flipV="1">
                  <a:off x="3833" y="1434"/>
                  <a:ext cx="435" cy="20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20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4014" y="1677"/>
                  <a:ext cx="342" cy="1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21" name="Oval 43"/>
                <p:cNvSpPr>
                  <a:spLocks noChangeArrowheads="1"/>
                </p:cNvSpPr>
                <p:nvPr/>
              </p:nvSpPr>
              <p:spPr bwMode="auto">
                <a:xfrm>
                  <a:off x="4976" y="572"/>
                  <a:ext cx="181" cy="18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022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4014" y="324"/>
                  <a:ext cx="291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600">
                      <a:latin typeface="Comic Sans MS" pitchFamily="66" charset="0"/>
                    </a:rPr>
                    <a:t>Tw</a:t>
                  </a:r>
                </a:p>
              </p:txBody>
            </p:sp>
            <p:sp>
              <p:nvSpPr>
                <p:cNvPr id="42023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785" y="315"/>
                  <a:ext cx="569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600">
                      <a:latin typeface="Comic Sans MS" pitchFamily="66" charset="0"/>
                    </a:rPr>
                    <a:t>Tc &lt; Tw</a:t>
                  </a:r>
                </a:p>
              </p:txBody>
            </p:sp>
            <p:sp>
              <p:nvSpPr>
                <p:cNvPr id="42024" name="Line 48"/>
                <p:cNvSpPr>
                  <a:spLocks noChangeShapeType="1"/>
                </p:cNvSpPr>
                <p:nvPr/>
              </p:nvSpPr>
              <p:spPr bwMode="auto">
                <a:xfrm flipH="1" flipV="1">
                  <a:off x="4241" y="1480"/>
                  <a:ext cx="206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743A055B-02EA-4D8B-85E4-24E243E70D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127208" y="136525"/>
                <a:ext cx="15081" cy="12201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E9EF2DC7-7266-4188-87D0-3F35415F7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8639" y="1356646"/>
                <a:ext cx="12747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B65112-9F79-49F4-9FFD-9F69A481B5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2152" y="824674"/>
                <a:ext cx="984250" cy="29712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22F86ED-C6F5-4BE2-AB5E-F0C3EE3B5ED6}"/>
                  </a:ext>
                </a:extLst>
              </p:cNvPr>
              <p:cNvSpPr txBox="1"/>
              <p:nvPr/>
            </p:nvSpPr>
            <p:spPr>
              <a:xfrm>
                <a:off x="8203908" y="242101"/>
                <a:ext cx="35618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T</a:t>
                </a:r>
                <a:endParaRPr lang="fr-FR" sz="1000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5A376F6-4A9C-44AA-8A31-61AF85DC1AC5}"/>
                  </a:ext>
                </a:extLst>
              </p:cNvPr>
              <p:cNvSpPr txBox="1"/>
              <p:nvPr/>
            </p:nvSpPr>
            <p:spPr>
              <a:xfrm>
                <a:off x="9356372" y="1307503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x</a:t>
                </a:r>
                <a:endParaRPr lang="fr-FR" sz="1000" dirty="0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F097656-9CC9-46C9-9DF4-89B8EBC871B6}"/>
                  </a:ext>
                </a:extLst>
              </p:cNvPr>
              <p:cNvSpPr txBox="1"/>
              <p:nvPr/>
            </p:nvSpPr>
            <p:spPr>
              <a:xfrm>
                <a:off x="7816911" y="412934"/>
                <a:ext cx="3561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Tw</a:t>
                </a:r>
                <a:endParaRPr lang="fr-FR" sz="1000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6AAE5D6-7F6B-4279-A567-12DCF7271CD0}"/>
                  </a:ext>
                </a:extLst>
              </p:cNvPr>
              <p:cNvSpPr txBox="1"/>
              <p:nvPr/>
            </p:nvSpPr>
            <p:spPr>
              <a:xfrm>
                <a:off x="9198455" y="951587"/>
                <a:ext cx="327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Tc</a:t>
                </a:r>
                <a:endParaRPr lang="fr-FR" sz="1000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F143440-ACBB-43AF-A3DC-BE4FC06710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104475" y="505785"/>
                <a:ext cx="72000" cy="7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ABC0E22-68D9-4FF7-81CE-347D1C323481}"/>
                </a:ext>
              </a:extLst>
            </p:cNvPr>
            <p:cNvSpPr txBox="1"/>
            <p:nvPr/>
          </p:nvSpPr>
          <p:spPr>
            <a:xfrm>
              <a:off x="9339154" y="945805"/>
              <a:ext cx="5902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T</a:t>
              </a:r>
              <a:r>
                <a:rPr lang="en-US" sz="1000" baseline="-25000" dirty="0"/>
                <a:t>ext layer</a:t>
              </a:r>
              <a:endParaRPr lang="fr-FR" sz="1000" baseline="-2500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976FD4F-33B4-4898-BBA8-1B3546ABB9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60460" y="111012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BBDF09AA-1B38-46F4-984A-EE38535385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95875" y="138339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20FD4BB-AB5B-4F79-93FF-84216F5FD716}"/>
              </a:ext>
            </a:extLst>
          </p:cNvPr>
          <p:cNvGrpSpPr/>
          <p:nvPr/>
        </p:nvGrpSpPr>
        <p:grpSpPr>
          <a:xfrm>
            <a:off x="5464889" y="908911"/>
            <a:ext cx="3033743" cy="2183334"/>
            <a:chOff x="6582659" y="831606"/>
            <a:chExt cx="2204965" cy="1600309"/>
          </a:xfrm>
        </p:grpSpPr>
        <p:pic>
          <p:nvPicPr>
            <p:cNvPr id="55" name="Picture 5">
              <a:extLst>
                <a:ext uri="{FF2B5EF4-FFF2-40B4-BE49-F238E27FC236}">
                  <a16:creationId xmlns:a16="http://schemas.microsoft.com/office/drawing/2014/main" id="{D83B10A4-545D-4BFB-AC16-419938818E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26" t="12277" r="8208" b="6166"/>
            <a:stretch>
              <a:fillRect/>
            </a:stretch>
          </p:blipFill>
          <p:spPr bwMode="auto">
            <a:xfrm>
              <a:off x="6582659" y="831606"/>
              <a:ext cx="2065930" cy="1400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" name="Rectangle 17">
              <a:extLst>
                <a:ext uri="{FF2B5EF4-FFF2-40B4-BE49-F238E27FC236}">
                  <a16:creationId xmlns:a16="http://schemas.microsoft.com/office/drawing/2014/main" id="{DC646731-B18E-45B8-8F4B-5B97FA59A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1991" y="2031805"/>
              <a:ext cx="201563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Tx/>
                <a:buNone/>
              </a:pPr>
              <a:r>
                <a:rPr lang="en-US" sz="1000" dirty="0">
                  <a:solidFill>
                    <a:srgbClr val="FFFF00"/>
                  </a:solidFill>
                </a:rPr>
                <a:t>Interleaved reflectors and spacers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E3F45-1FC7-211A-05D9-228944DB1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73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3B863B3-1CCF-F85E-91F3-574419F24388}"/>
              </a:ext>
            </a:extLst>
          </p:cNvPr>
          <p:cNvGrpSpPr/>
          <p:nvPr/>
        </p:nvGrpSpPr>
        <p:grpSpPr>
          <a:xfrm>
            <a:off x="245862" y="6165716"/>
            <a:ext cx="8995430" cy="571201"/>
            <a:chOff x="374800" y="5980849"/>
            <a:chExt cx="11232614" cy="571201"/>
          </a:xfrm>
        </p:grpSpPr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C0054198-541C-F3D7-74B6-DE96C90AC517}"/>
                </a:ext>
              </a:extLst>
            </p:cNvPr>
            <p:cNvSpPr txBox="1">
              <a:spLocks/>
            </p:cNvSpPr>
            <p:nvPr/>
          </p:nvSpPr>
          <p:spPr>
            <a:xfrm>
              <a:off x="374800" y="6061513"/>
              <a:ext cx="10958218" cy="49053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Wingdings" panose="05000000000000000000" pitchFamily="2" charset="2"/>
                <a:buChar char="à"/>
              </a:pPr>
              <a:r>
                <a:rPr lang="en-GB" sz="2400" i="1" kern="0" dirty="0">
                  <a:solidFill>
                    <a:srgbClr val="0066FF"/>
                  </a:solidFill>
                  <a:sym typeface="Wingdings" panose="05000000000000000000" pitchFamily="2" charset="2"/>
                </a:rPr>
                <a:t>Actively cooled (50-80 K range) thermal shield with MLI </a:t>
              </a:r>
              <a:r>
                <a:rPr lang="en-GB" sz="2400" i="1" u="sng" kern="0" dirty="0">
                  <a:solidFill>
                    <a:srgbClr val="0066FF"/>
                  </a:solidFill>
                  <a:sym typeface="Wingdings" panose="05000000000000000000" pitchFamily="2" charset="2"/>
                </a:rPr>
                <a:t>is a must </a:t>
              </a:r>
              <a:r>
                <a:rPr lang="en-GB" sz="2400" i="1" kern="0" dirty="0">
                  <a:solidFill>
                    <a:srgbClr val="0066FF"/>
                  </a:solidFill>
                  <a:sym typeface="Wingdings" panose="05000000000000000000" pitchFamily="2" charset="2"/>
                </a:rPr>
                <a:t>in all cryostats</a:t>
              </a:r>
              <a:endParaRPr lang="en-GB" sz="2400" i="1" u="sng" kern="0" dirty="0">
                <a:solidFill>
                  <a:srgbClr val="0066FF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349959-1EEF-B05D-6F55-5748C2582DA3}"/>
                </a:ext>
              </a:extLst>
            </p:cNvPr>
            <p:cNvSpPr/>
            <p:nvPr/>
          </p:nvSpPr>
          <p:spPr>
            <a:xfrm>
              <a:off x="454560" y="5980849"/>
              <a:ext cx="11152854" cy="46763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>
            <a:extLst>
              <a:ext uri="{FF2B5EF4-FFF2-40B4-BE49-F238E27FC236}">
                <a16:creationId xmlns:a16="http://schemas.microsoft.com/office/drawing/2014/main" id="{7B5A1E94-F18D-E99B-23BA-00A83D117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" t="11833" r="7875" b="3111"/>
          <a:stretch>
            <a:fillRect/>
          </a:stretch>
        </p:blipFill>
        <p:spPr bwMode="auto">
          <a:xfrm>
            <a:off x="4035735" y="4045762"/>
            <a:ext cx="3673718" cy="24084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A2CDB5-9FA0-3AE0-A6CF-47A16C65A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MLI material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835F50-D42C-7865-6806-4CBFB93E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74</a:t>
            </a:fld>
            <a:endParaRPr lang="en-GB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86BF8C1F-E40A-35AC-DB80-1C0B5ED2F23C}"/>
              </a:ext>
            </a:extLst>
          </p:cNvPr>
          <p:cNvSpPr txBox="1">
            <a:spLocks noChangeArrowheads="1"/>
          </p:cNvSpPr>
          <p:nvPr/>
        </p:nvSpPr>
        <p:spPr>
          <a:xfrm>
            <a:off x="3881619" y="245802"/>
            <a:ext cx="7655668" cy="170977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0070C0"/>
                </a:solidFill>
              </a:rPr>
              <a:t>LHC MLI: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Reflecting film</a:t>
            </a:r>
            <a:r>
              <a:rPr lang="en-GB" sz="1800" dirty="0">
                <a:solidFill>
                  <a:srgbClr val="0070C0"/>
                </a:solidFill>
              </a:rPr>
              <a:t>: 6 µm thick polyethylene </a:t>
            </a:r>
            <a:r>
              <a:rPr lang="en-GB" sz="1800" dirty="0" err="1">
                <a:solidFill>
                  <a:srgbClr val="0070C0"/>
                </a:solidFill>
              </a:rPr>
              <a:t>teraphthalate</a:t>
            </a:r>
            <a:r>
              <a:rPr lang="en-GB" sz="1800" dirty="0">
                <a:solidFill>
                  <a:srgbClr val="0070C0"/>
                </a:solidFill>
              </a:rPr>
              <a:t> (PET) film coated with 400 Å minimum aluminium on each side (Physical Vapor Deposition process)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Spacer</a:t>
            </a:r>
            <a:r>
              <a:rPr lang="en-GB" sz="1800" dirty="0">
                <a:solidFill>
                  <a:srgbClr val="0070C0"/>
                </a:solidFill>
              </a:rPr>
              <a:t>: polyester net of very low weight (&lt; 5 g/m2) </a:t>
            </a:r>
          </a:p>
          <a:p>
            <a:r>
              <a:rPr lang="en-GB" sz="1800" dirty="0">
                <a:solidFill>
                  <a:srgbClr val="0070C0"/>
                </a:solidFill>
              </a:rPr>
              <a:t>10 or 15 layer </a:t>
            </a:r>
            <a:r>
              <a:rPr lang="en-GB" sz="1800" b="1" dirty="0">
                <a:solidFill>
                  <a:srgbClr val="0070C0"/>
                </a:solidFill>
              </a:rPr>
              <a:t>pre-assembled blankets </a:t>
            </a:r>
            <a:r>
              <a:rPr lang="en-GB" sz="1800" dirty="0">
                <a:solidFill>
                  <a:srgbClr val="0070C0"/>
                </a:solidFill>
              </a:rPr>
              <a:t>(outermost layer reinforced with a polyester net) </a:t>
            </a:r>
          </a:p>
          <a:p>
            <a:r>
              <a:rPr lang="en-GB" sz="1800" dirty="0">
                <a:solidFill>
                  <a:srgbClr val="0070C0"/>
                </a:solidFill>
              </a:rPr>
              <a:t>Blanket overall </a:t>
            </a:r>
            <a:r>
              <a:rPr lang="en-GB" sz="1800" b="1" dirty="0">
                <a:solidFill>
                  <a:srgbClr val="0070C0"/>
                </a:solidFill>
              </a:rPr>
              <a:t>thickness</a:t>
            </a:r>
            <a:r>
              <a:rPr lang="en-GB" sz="1800" dirty="0">
                <a:solidFill>
                  <a:srgbClr val="0070C0"/>
                </a:solidFill>
              </a:rPr>
              <a:t>: &gt; 2 (3) mm for 10 (15) layers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Perforated layers </a:t>
            </a:r>
            <a:r>
              <a:rPr lang="en-GB" sz="1800" dirty="0">
                <a:solidFill>
                  <a:srgbClr val="0070C0"/>
                </a:solidFill>
              </a:rPr>
              <a:t>for outgassing: 0.05-0.15 % surface </a:t>
            </a:r>
          </a:p>
        </p:txBody>
      </p:sp>
      <p:pic>
        <p:nvPicPr>
          <p:cNvPr id="12" name="Picture 5">
            <a:extLst>
              <a:ext uri="{FF2B5EF4-FFF2-40B4-BE49-F238E27FC236}">
                <a16:creationId xmlns:a16="http://schemas.microsoft.com/office/drawing/2014/main" id="{484D44DC-E904-E165-6996-3C7670038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6" t="12277" r="8208" b="6166"/>
          <a:stretch>
            <a:fillRect/>
          </a:stretch>
        </p:blipFill>
        <p:spPr bwMode="auto">
          <a:xfrm>
            <a:off x="219109" y="1145768"/>
            <a:ext cx="3597517" cy="2438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93960E9C-4CFD-B1B4-B180-C5F8A6557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1" t="12909" r="6740" b="3268"/>
          <a:stretch>
            <a:fillRect/>
          </a:stretch>
        </p:blipFill>
        <p:spPr bwMode="auto">
          <a:xfrm>
            <a:off x="142908" y="4060804"/>
            <a:ext cx="3814534" cy="2445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5" name="Rectangle 17">
            <a:extLst>
              <a:ext uri="{FF2B5EF4-FFF2-40B4-BE49-F238E27FC236}">
                <a16:creationId xmlns:a16="http://schemas.microsoft.com/office/drawing/2014/main" id="{B4E7BB7C-5948-4F04-B768-4DBCA6A1A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908" y="3293595"/>
            <a:ext cx="287931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>
                <a:solidFill>
                  <a:srgbClr val="FFFF00"/>
                </a:solidFill>
              </a:rPr>
              <a:t>Interleaved reflectors and spacers</a:t>
            </a: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6D26ABC7-2DE1-FAD0-0872-9233DBB91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620" y="6224409"/>
            <a:ext cx="25532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400">
                <a:solidFill>
                  <a:srgbClr val="FFFF00"/>
                </a:solidFill>
              </a:rPr>
              <a:t>Velcro™ fasteners</a:t>
            </a:r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7C7AA4CC-6D54-9AB5-7372-51AB3215E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0139" y="6151281"/>
            <a:ext cx="2051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Blanket manufacturing</a:t>
            </a:r>
          </a:p>
        </p:txBody>
      </p:sp>
      <p:pic>
        <p:nvPicPr>
          <p:cNvPr id="161798" name="Picture 6">
            <a:extLst>
              <a:ext uri="{FF2B5EF4-FFF2-40B4-BE49-F238E27FC236}">
                <a16:creationId xmlns:a16="http://schemas.microsoft.com/office/drawing/2014/main" id="{66226C79-0C70-B1E0-6F64-039D874F3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9275" y="2074425"/>
            <a:ext cx="2037296" cy="24383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D7D1AFE-0242-5E8A-C51A-EEF1C1F368C6}"/>
              </a:ext>
            </a:extLst>
          </p:cNvPr>
          <p:cNvGrpSpPr/>
          <p:nvPr/>
        </p:nvGrpSpPr>
        <p:grpSpPr>
          <a:xfrm>
            <a:off x="8234560" y="4272962"/>
            <a:ext cx="2336989" cy="2346919"/>
            <a:chOff x="8234560" y="4272962"/>
            <a:chExt cx="2336989" cy="2346919"/>
          </a:xfrm>
        </p:grpSpPr>
        <p:pic>
          <p:nvPicPr>
            <p:cNvPr id="161796" name="Picture 4" descr="Afficher l’image source">
              <a:extLst>
                <a:ext uri="{FF2B5EF4-FFF2-40B4-BE49-F238E27FC236}">
                  <a16:creationId xmlns:a16="http://schemas.microsoft.com/office/drawing/2014/main" id="{650303DC-2438-9FB6-2F8E-87133C456E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4560" y="4272962"/>
              <a:ext cx="2336989" cy="23469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18">
              <a:extLst>
                <a:ext uri="{FF2B5EF4-FFF2-40B4-BE49-F238E27FC236}">
                  <a16:creationId xmlns:a16="http://schemas.microsoft.com/office/drawing/2014/main" id="{56FA86F4-49FC-7ADC-D969-FD53464D9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2851" y="6284486"/>
              <a:ext cx="221406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sz="1200" dirty="0">
                  <a:solidFill>
                    <a:srgbClr val="0066FF"/>
                  </a:solidFill>
                </a:rPr>
                <a:t>MLI in residential construction</a:t>
              </a:r>
            </a:p>
          </p:txBody>
        </p:sp>
      </p:grpSp>
      <p:sp>
        <p:nvSpPr>
          <p:cNvPr id="19" name="Rectangle 26">
            <a:extLst>
              <a:ext uri="{FF2B5EF4-FFF2-40B4-BE49-F238E27FC236}">
                <a16:creationId xmlns:a16="http://schemas.microsoft.com/office/drawing/2014/main" id="{1417C201-A215-1155-D83D-D1C3AEF85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5760" y="3001848"/>
            <a:ext cx="2051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Decoration Al films</a:t>
            </a:r>
          </a:p>
        </p:txBody>
      </p:sp>
      <p:pic>
        <p:nvPicPr>
          <p:cNvPr id="161800" name="Picture 8" descr="Afficher l’image source">
            <a:extLst>
              <a:ext uri="{FF2B5EF4-FFF2-40B4-BE49-F238E27FC236}">
                <a16:creationId xmlns:a16="http://schemas.microsoft.com/office/drawing/2014/main" id="{EE6AED39-65AB-2A38-13C8-4AA6489B4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878" y="2032773"/>
            <a:ext cx="3568443" cy="21710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6">
            <a:extLst>
              <a:ext uri="{FF2B5EF4-FFF2-40B4-BE49-F238E27FC236}">
                <a16:creationId xmlns:a16="http://schemas.microsoft.com/office/drawing/2014/main" id="{44B807E8-9AED-4657-BDE9-7C88AA620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1043" y="2040985"/>
            <a:ext cx="23172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MLI in Space applications</a:t>
            </a:r>
          </a:p>
        </p:txBody>
      </p:sp>
    </p:spTree>
    <p:extLst>
      <p:ext uri="{BB962C8B-B14F-4D97-AF65-F5344CB8AC3E}">
        <p14:creationId xmlns:p14="http://schemas.microsoft.com/office/powerpoint/2010/main" val="193068294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7F444-8243-47D0-A8E6-9B7E6BD6E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0"/>
            <a:ext cx="11089460" cy="799041"/>
          </a:xfrm>
        </p:spPr>
        <p:txBody>
          <a:bodyPr/>
          <a:lstStyle/>
          <a:p>
            <a:r>
              <a:rPr lang="en-US" dirty="0"/>
              <a:t>MLI performance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E93A6-8FFC-4D03-A32B-A7B0A8358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765730"/>
            <a:ext cx="11995768" cy="17303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Typical values </a:t>
            </a:r>
            <a:r>
              <a:rPr lang="en-US" dirty="0"/>
              <a:t>(for a thermally well optimized large-scale application like LHC)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200" dirty="0"/>
              <a:t>293 K to 50 K thermal shield with 30 MLI layers: 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~1 W/m</a:t>
            </a:r>
            <a:r>
              <a:rPr lang="en-US" sz="2200" baseline="30000" dirty="0">
                <a:solidFill>
                  <a:srgbClr val="0070C0"/>
                </a:solidFill>
              </a:rPr>
              <a:t>2</a:t>
            </a:r>
            <a:endParaRPr lang="en-US" sz="2200" dirty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 50 K to 2 K magnet with 10 MLI layers: 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~ 50 </a:t>
            </a:r>
            <a:r>
              <a:rPr lang="en-US" sz="2200" dirty="0" err="1">
                <a:solidFill>
                  <a:srgbClr val="0070C0"/>
                </a:solidFill>
              </a:rPr>
              <a:t>mW</a:t>
            </a:r>
            <a:r>
              <a:rPr lang="en-US" sz="2200" dirty="0">
                <a:solidFill>
                  <a:srgbClr val="0070C0"/>
                </a:solidFill>
              </a:rPr>
              <a:t>/m</a:t>
            </a:r>
            <a:r>
              <a:rPr lang="en-US" sz="2200" baseline="30000" dirty="0">
                <a:solidFill>
                  <a:srgbClr val="0070C0"/>
                </a:solidFill>
              </a:rPr>
              <a:t>2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1FABE-2353-1973-2EB8-B467FE64B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75</a:t>
            </a:fld>
            <a:endParaRPr lang="en-GB" dirty="0"/>
          </a:p>
        </p:txBody>
      </p:sp>
      <p:pic>
        <p:nvPicPr>
          <p:cNvPr id="6" name="Picture 12" descr="Pic39">
            <a:extLst>
              <a:ext uri="{FF2B5EF4-FFF2-40B4-BE49-F238E27FC236}">
                <a16:creationId xmlns:a16="http://schemas.microsoft.com/office/drawing/2014/main" id="{141859A8-FA94-604F-8DBA-E45ED4F3C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63" y="2755304"/>
            <a:ext cx="3945924" cy="344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8">
            <a:extLst>
              <a:ext uri="{FF2B5EF4-FFF2-40B4-BE49-F238E27FC236}">
                <a16:creationId xmlns:a16="http://schemas.microsoft.com/office/drawing/2014/main" id="{3B5E65B6-03D0-F561-F134-A309F1D7B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421" y="5784493"/>
            <a:ext cx="475985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1 blanket on CM, 2 on thermal shield</a:t>
            </a:r>
          </a:p>
        </p:txBody>
      </p:sp>
      <p:pic>
        <p:nvPicPr>
          <p:cNvPr id="8" name="Picture 7" descr="PICT4365">
            <a:extLst>
              <a:ext uri="{FF2B5EF4-FFF2-40B4-BE49-F238E27FC236}">
                <a16:creationId xmlns:a16="http://schemas.microsoft.com/office/drawing/2014/main" id="{33E56F18-30C4-3C25-94B7-4C8DD49A3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171" y="2218411"/>
            <a:ext cx="3214693" cy="428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8">
            <a:extLst>
              <a:ext uri="{FF2B5EF4-FFF2-40B4-BE49-F238E27FC236}">
                <a16:creationId xmlns:a16="http://schemas.microsoft.com/office/drawing/2014/main" id="{782909A6-EC8F-DCD2-B7B6-8E1F411FA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4086" y="5830660"/>
            <a:ext cx="19380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MLI on Cold-to-Warm </a:t>
            </a:r>
          </a:p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transitions</a:t>
            </a: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111DF63E-BD66-98A7-3FC5-A8B01A9E3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0252" y="2755304"/>
            <a:ext cx="3873554" cy="248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7800" indent="-177800"/>
            <a:r>
              <a:rPr lang="en-US" sz="1200" b="1" dirty="0"/>
              <a:t>LHC MLI Features:</a:t>
            </a:r>
          </a:p>
          <a:p>
            <a:pPr marL="177800" indent="-177800"/>
            <a:r>
              <a:rPr lang="en-US" sz="1200" dirty="0"/>
              <a:t>1 blanket (10 reflective layers) on cold masses (1.9 K)</a:t>
            </a:r>
          </a:p>
          <a:p>
            <a:pPr marL="177800" indent="-177800"/>
            <a:r>
              <a:rPr lang="en-US" sz="1200" dirty="0"/>
              <a:t>2 blankets (15 reflective layers each) on Thermal Shields (50-65 K)</a:t>
            </a:r>
          </a:p>
          <a:p>
            <a:pPr marL="177800" indent="-177800"/>
            <a:r>
              <a:rPr lang="en-US" sz="1200" dirty="0"/>
              <a:t>Reflecting film: 6 µm thick polyethylene </a:t>
            </a:r>
            <a:r>
              <a:rPr lang="en-US" sz="1200" dirty="0" err="1"/>
              <a:t>teraphthalate</a:t>
            </a:r>
            <a:r>
              <a:rPr lang="en-US" sz="1200" dirty="0"/>
              <a:t> (PET) film coated with 400 Å minimum </a:t>
            </a:r>
            <a:r>
              <a:rPr lang="en-US" sz="1200" dirty="0" err="1"/>
              <a:t>aluminium</a:t>
            </a:r>
            <a:r>
              <a:rPr lang="en-US" sz="1200" dirty="0"/>
              <a:t> on each side </a:t>
            </a:r>
          </a:p>
          <a:p>
            <a:pPr marL="177800" indent="-177800"/>
            <a:r>
              <a:rPr lang="en-US" sz="1200" dirty="0"/>
              <a:t>Spacer: polyester net of very low weight (&lt; 5 g/m2) </a:t>
            </a:r>
          </a:p>
          <a:p>
            <a:pPr marL="177800" indent="-177800"/>
            <a:r>
              <a:rPr lang="en-US" sz="1200" dirty="0"/>
              <a:t>Stitched Velcro™ fasteners for rapid mounting and quality closing</a:t>
            </a:r>
          </a:p>
        </p:txBody>
      </p:sp>
    </p:spTree>
    <p:extLst>
      <p:ext uri="{BB962C8B-B14F-4D97-AF65-F5344CB8AC3E}">
        <p14:creationId xmlns:p14="http://schemas.microsoft.com/office/powerpoint/2010/main" val="274780247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dirty="0"/>
              <a:t>MLI: How many reflective layers (N)? 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825" y="979418"/>
            <a:ext cx="8545154" cy="5628838"/>
          </a:xfrm>
        </p:spPr>
        <p:txBody>
          <a:bodyPr>
            <a:normAutofit fontScale="55000" lnSpcReduction="20000"/>
          </a:bodyPr>
          <a:lstStyle/>
          <a:p>
            <a:r>
              <a:rPr lang="en-GB" dirty="0">
                <a:solidFill>
                  <a:srgbClr val="0066CC"/>
                </a:solidFill>
              </a:rPr>
              <a:t>No straightforward answer ! Not just a matter of N ! </a:t>
            </a:r>
          </a:p>
          <a:p>
            <a:endParaRPr lang="en-GB" dirty="0">
              <a:solidFill>
                <a:srgbClr val="0066CC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Complex system to model</a:t>
            </a:r>
            <a:r>
              <a:rPr lang="en-GB" dirty="0"/>
              <a:t>, with parameters needing experimental qualification  </a:t>
            </a:r>
          </a:p>
          <a:p>
            <a:endParaRPr lang="en-GB" dirty="0">
              <a:solidFill>
                <a:srgbClr val="0066CC"/>
              </a:solidFill>
            </a:endParaRPr>
          </a:p>
          <a:p>
            <a:r>
              <a:rPr lang="en-GB" dirty="0">
                <a:solidFill>
                  <a:srgbClr val="0066CC"/>
                </a:solidFill>
              </a:rPr>
              <a:t>Radiation </a:t>
            </a:r>
            <a:r>
              <a:rPr lang="en-GB" dirty="0"/>
              <a:t>vs. </a:t>
            </a:r>
            <a:r>
              <a:rPr lang="en-GB" dirty="0">
                <a:solidFill>
                  <a:srgbClr val="0066CC"/>
                </a:solidFill>
              </a:rPr>
              <a:t>conduction</a:t>
            </a:r>
            <a:r>
              <a:rPr lang="en-GB" dirty="0"/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Radiation </a:t>
            </a:r>
            <a:r>
              <a:rPr lang="en-GB" dirty="0">
                <a:solidFill>
                  <a:srgbClr val="0066CC"/>
                </a:solidFill>
              </a:rPr>
              <a:t>reduces as 1/N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Conduction </a:t>
            </a:r>
            <a:r>
              <a:rPr lang="en-GB" dirty="0">
                <a:solidFill>
                  <a:srgbClr val="0066CC"/>
                </a:solidFill>
              </a:rPr>
              <a:t>proportional to packing density</a:t>
            </a:r>
            <a:r>
              <a:rPr lang="en-GB" dirty="0"/>
              <a:t> (N/mm)</a:t>
            </a:r>
          </a:p>
          <a:p>
            <a:endParaRPr lang="en-GB" dirty="0"/>
          </a:p>
          <a:p>
            <a:r>
              <a:rPr lang="en-GB" dirty="0"/>
              <a:t>Residual helium gas conduction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70C0"/>
                </a:solidFill>
              </a:rPr>
              <a:t>Negligeable</a:t>
            </a:r>
            <a:r>
              <a:rPr lang="en-GB" dirty="0"/>
              <a:t> at res. pressure </a:t>
            </a:r>
            <a:r>
              <a:rPr lang="en-GB" dirty="0">
                <a:solidFill>
                  <a:srgbClr val="0070C0"/>
                </a:solidFill>
              </a:rPr>
              <a:t>p &lt; 10</a:t>
            </a:r>
            <a:r>
              <a:rPr lang="en-GB" baseline="30000" dirty="0">
                <a:solidFill>
                  <a:srgbClr val="0070C0"/>
                </a:solidFill>
              </a:rPr>
              <a:t>-4</a:t>
            </a:r>
            <a:r>
              <a:rPr lang="en-GB" dirty="0">
                <a:solidFill>
                  <a:srgbClr val="0070C0"/>
                </a:solidFill>
              </a:rPr>
              <a:t> Pa </a:t>
            </a:r>
            <a:r>
              <a:rPr lang="en-GB" dirty="0"/>
              <a:t>(10</a:t>
            </a:r>
            <a:r>
              <a:rPr lang="en-GB" baseline="30000" dirty="0"/>
              <a:t>-6</a:t>
            </a:r>
            <a:r>
              <a:rPr lang="en-GB" dirty="0"/>
              <a:t> mbar)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70C0"/>
                </a:solidFill>
              </a:rPr>
              <a:t>Sizeable </a:t>
            </a:r>
            <a:r>
              <a:rPr lang="en-GB" dirty="0"/>
              <a:t>contribution at res. pressure </a:t>
            </a:r>
            <a:r>
              <a:rPr lang="en-GB" dirty="0">
                <a:solidFill>
                  <a:srgbClr val="0070C0"/>
                </a:solidFill>
              </a:rPr>
              <a:t>10</a:t>
            </a:r>
            <a:r>
              <a:rPr lang="en-GB" baseline="30000" dirty="0">
                <a:solidFill>
                  <a:srgbClr val="0070C0"/>
                </a:solidFill>
              </a:rPr>
              <a:t>-4</a:t>
            </a:r>
            <a:r>
              <a:rPr lang="en-GB" dirty="0">
                <a:solidFill>
                  <a:srgbClr val="0070C0"/>
                </a:solidFill>
              </a:rPr>
              <a:t> Pa &lt; p &lt; 10</a:t>
            </a:r>
            <a:r>
              <a:rPr lang="en-GB" baseline="30000" dirty="0">
                <a:solidFill>
                  <a:srgbClr val="0070C0"/>
                </a:solidFill>
              </a:rPr>
              <a:t>-3</a:t>
            </a:r>
            <a:r>
              <a:rPr lang="en-GB" dirty="0">
                <a:solidFill>
                  <a:srgbClr val="0070C0"/>
                </a:solidFill>
              </a:rPr>
              <a:t> Pa (</a:t>
            </a:r>
            <a:r>
              <a:rPr lang="en-GB" dirty="0"/>
              <a:t>10</a:t>
            </a:r>
            <a:r>
              <a:rPr lang="en-GB" baseline="30000" dirty="0"/>
              <a:t>-5</a:t>
            </a:r>
            <a:r>
              <a:rPr lang="en-GB" dirty="0"/>
              <a:t> mbar)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70C0"/>
                </a:solidFill>
              </a:rPr>
              <a:t>Dominates</a:t>
            </a:r>
            <a:r>
              <a:rPr lang="en-GB" dirty="0"/>
              <a:t> at res. pressure </a:t>
            </a:r>
            <a:r>
              <a:rPr lang="en-GB" dirty="0">
                <a:solidFill>
                  <a:srgbClr val="0070C0"/>
                </a:solidFill>
              </a:rPr>
              <a:t>p &gt; 10</a:t>
            </a:r>
            <a:r>
              <a:rPr lang="en-GB" baseline="30000" dirty="0">
                <a:solidFill>
                  <a:srgbClr val="0070C0"/>
                </a:solidFill>
              </a:rPr>
              <a:t>-2</a:t>
            </a:r>
            <a:r>
              <a:rPr lang="en-GB" dirty="0">
                <a:solidFill>
                  <a:srgbClr val="0070C0"/>
                </a:solidFill>
              </a:rPr>
              <a:t> Pa </a:t>
            </a:r>
            <a:r>
              <a:rPr lang="en-GB" dirty="0"/>
              <a:t>(10</a:t>
            </a:r>
            <a:r>
              <a:rPr lang="en-GB" baseline="30000" dirty="0"/>
              <a:t>-4</a:t>
            </a:r>
            <a:r>
              <a:rPr lang="en-GB" dirty="0"/>
              <a:t> mbar)</a:t>
            </a:r>
          </a:p>
          <a:p>
            <a:endParaRPr lang="en-GB" dirty="0"/>
          </a:p>
          <a:p>
            <a:r>
              <a:rPr lang="en-GB" dirty="0"/>
              <a:t>Packing density should be limited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>
                <a:solidFill>
                  <a:srgbClr val="0066CC"/>
                </a:solidFill>
                <a:sym typeface="Wingdings" pitchFamily="2" charset="2"/>
              </a:rPr>
              <a:t>typically 20-25 N/cm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olidFill>
                  <a:srgbClr val="0066CC"/>
                </a:solidFill>
                <a:sym typeface="Wingdings" pitchFamily="2" charset="2"/>
              </a:rPr>
              <a:t>Avoid “compressed” blankets </a:t>
            </a:r>
            <a:r>
              <a:rPr lang="en-GB" dirty="0">
                <a:sym typeface="Wingdings" pitchFamily="2" charset="2"/>
              </a:rPr>
              <a:t>(do not put as much MLI as you can fit!)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Reserve</a:t>
            </a:r>
            <a:r>
              <a:rPr lang="en-GB" dirty="0">
                <a:solidFill>
                  <a:srgbClr val="0066CC"/>
                </a:solidFill>
              </a:rPr>
              <a:t> space allocation</a:t>
            </a:r>
            <a:r>
              <a:rPr lang="en-GB" dirty="0"/>
              <a:t> for MLI blankets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Consider </a:t>
            </a:r>
            <a:r>
              <a:rPr lang="en-GB" dirty="0">
                <a:solidFill>
                  <a:srgbClr val="0066CC"/>
                </a:solidFill>
              </a:rPr>
              <a:t>differential thermal contractions</a:t>
            </a:r>
            <a:r>
              <a:rPr lang="en-GB" dirty="0"/>
              <a:t> </a:t>
            </a:r>
            <a:r>
              <a:rPr lang="en-GB" dirty="0" err="1"/>
              <a:t>wrt</a:t>
            </a:r>
            <a:r>
              <a:rPr lang="en-GB" dirty="0"/>
              <a:t> support (Al shields, cold mass…): </a:t>
            </a:r>
            <a:r>
              <a:rPr lang="en-GB" dirty="0">
                <a:sym typeface="Wingdings" pitchFamily="2" charset="2"/>
              </a:rPr>
              <a:t>blankets must remain quite </a:t>
            </a:r>
            <a:r>
              <a:rPr lang="en-GB" dirty="0">
                <a:solidFill>
                  <a:srgbClr val="0066CC"/>
                </a:solidFill>
                <a:sym typeface="Wingdings" pitchFamily="2" charset="2"/>
              </a:rPr>
              <a:t>loose at cold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/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dirty="0"/>
          </a:p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0070C0"/>
                </a:solidFill>
              </a:rPr>
              <a:t>Overall performance </a:t>
            </a:r>
            <a:r>
              <a:rPr lang="en-GB" dirty="0"/>
              <a:t>depends very much on: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Application design solutions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Craftsmanship quality </a:t>
            </a:r>
          </a:p>
        </p:txBody>
      </p:sp>
      <p:grpSp>
        <p:nvGrpSpPr>
          <p:cNvPr id="43013" name="Group 20"/>
          <p:cNvGrpSpPr>
            <a:grpSpLocks/>
          </p:cNvGrpSpPr>
          <p:nvPr/>
        </p:nvGrpSpPr>
        <p:grpSpPr bwMode="auto">
          <a:xfrm>
            <a:off x="6096000" y="979418"/>
            <a:ext cx="5994175" cy="3528857"/>
            <a:chOff x="1292" y="1540"/>
            <a:chExt cx="2184" cy="1241"/>
          </a:xfrm>
        </p:grpSpPr>
        <p:pic>
          <p:nvPicPr>
            <p:cNvPr id="43014" name="Picture 4" descr="MLI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8" y="1540"/>
              <a:ext cx="1738" cy="1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5" name="Text Box 5"/>
            <p:cNvSpPr txBox="1">
              <a:spLocks noChangeArrowheads="1"/>
            </p:cNvSpPr>
            <p:nvPr/>
          </p:nvSpPr>
          <p:spPr bwMode="auto">
            <a:xfrm>
              <a:off x="1881" y="2388"/>
              <a:ext cx="467" cy="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Radiation</a:t>
              </a:r>
            </a:p>
          </p:txBody>
        </p:sp>
        <p:sp>
          <p:nvSpPr>
            <p:cNvPr id="43016" name="Text Box 7"/>
            <p:cNvSpPr txBox="1">
              <a:spLocks noChangeArrowheads="1"/>
            </p:cNvSpPr>
            <p:nvPr/>
          </p:nvSpPr>
          <p:spPr bwMode="auto">
            <a:xfrm>
              <a:off x="2336" y="2070"/>
              <a:ext cx="544" cy="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Total heat flow</a:t>
              </a:r>
            </a:p>
          </p:txBody>
        </p:sp>
        <p:sp>
          <p:nvSpPr>
            <p:cNvPr id="43017" name="Text Box 8"/>
            <p:cNvSpPr txBox="1">
              <a:spLocks noChangeArrowheads="1"/>
            </p:cNvSpPr>
            <p:nvPr/>
          </p:nvSpPr>
          <p:spPr bwMode="auto">
            <a:xfrm>
              <a:off x="2902" y="2388"/>
              <a:ext cx="454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Conduction</a:t>
              </a:r>
            </a:p>
            <a:p>
              <a:pPr eaLnBrk="1" hangingPunct="1"/>
              <a:endParaRPr lang="en-GB" sz="300"/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2789" y="2453"/>
              <a:ext cx="136" cy="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9" name="Text Box 18"/>
            <p:cNvSpPr txBox="1">
              <a:spLocks noChangeArrowheads="1"/>
            </p:cNvSpPr>
            <p:nvPr/>
          </p:nvSpPr>
          <p:spPr bwMode="auto">
            <a:xfrm>
              <a:off x="1292" y="1616"/>
              <a:ext cx="454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Arbitrary units</a:t>
              </a:r>
            </a:p>
            <a:p>
              <a:pPr eaLnBrk="1" hangingPunct="1"/>
              <a:endParaRPr lang="en-GB" sz="300"/>
            </a:p>
          </p:txBody>
        </p:sp>
        <p:sp>
          <p:nvSpPr>
            <p:cNvPr id="43020" name="Text Box 19"/>
            <p:cNvSpPr txBox="1">
              <a:spLocks noChangeArrowheads="1"/>
            </p:cNvSpPr>
            <p:nvPr/>
          </p:nvSpPr>
          <p:spPr bwMode="auto">
            <a:xfrm>
              <a:off x="2472" y="2704"/>
              <a:ext cx="454" cy="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No. layers/cm</a:t>
              </a:r>
              <a:endParaRPr lang="en-GB" sz="30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4E30A8-8313-8B6D-1865-BAEE3349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76</a:t>
            </a:fld>
            <a:endParaRPr lang="en-GB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64A37-D858-8586-7213-6EF47125E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631183"/>
          </a:xfrm>
        </p:spPr>
        <p:txBody>
          <a:bodyPr/>
          <a:lstStyle/>
          <a:p>
            <a:r>
              <a:rPr lang="en-US" dirty="0"/>
              <a:t>MLI application: important tips 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867D7-0957-05B1-E7E6-A3C7752C7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77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7E9542-1E4C-3287-C2E9-2DFA93AC4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1700" y="935566"/>
            <a:ext cx="3068052" cy="1376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A3A580-65E0-CCBC-7C87-D0EDDD93E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9732" y="4402222"/>
            <a:ext cx="2371073" cy="1669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2818" name="Picture 2" descr="Afficher l’image source">
            <a:extLst>
              <a:ext uri="{FF2B5EF4-FFF2-40B4-BE49-F238E27FC236}">
                <a16:creationId xmlns:a16="http://schemas.microsoft.com/office/drawing/2014/main" id="{22DFCDAE-3297-19B8-8B48-FCAD9C8446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0"/>
          <a:stretch/>
        </p:blipFill>
        <p:spPr bwMode="auto">
          <a:xfrm>
            <a:off x="7869727" y="1349103"/>
            <a:ext cx="585216" cy="55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820" name="Picture 4" descr="Afficher l’image source">
            <a:extLst>
              <a:ext uri="{FF2B5EF4-FFF2-40B4-BE49-F238E27FC236}">
                <a16:creationId xmlns:a16="http://schemas.microsoft.com/office/drawing/2014/main" id="{E99DE430-F382-627D-E3C0-B296DA181C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6" t="17673" b="8152"/>
          <a:stretch/>
        </p:blipFill>
        <p:spPr bwMode="auto">
          <a:xfrm>
            <a:off x="269586" y="832330"/>
            <a:ext cx="2049234" cy="162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0055C4-DD73-0AB0-C6A8-2D12F9E748B7}"/>
              </a:ext>
            </a:extLst>
          </p:cNvPr>
          <p:cNvSpPr txBox="1"/>
          <p:nvPr/>
        </p:nvSpPr>
        <p:spPr>
          <a:xfrm>
            <a:off x="8740143" y="2311941"/>
            <a:ext cx="2829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Thermal path warm to cold layers</a:t>
            </a:r>
            <a:endParaRPr lang="fr-FR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B2F495-DE77-1EBF-15A2-6A534240ABEA}"/>
              </a:ext>
            </a:extLst>
          </p:cNvPr>
          <p:cNvSpPr txBox="1"/>
          <p:nvPr/>
        </p:nvSpPr>
        <p:spPr>
          <a:xfrm>
            <a:off x="9012394" y="6076505"/>
            <a:ext cx="2986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(images: courtesy of Meyer Tool &amp; MFG.)</a:t>
            </a:r>
            <a:endParaRPr lang="fr-FR" sz="1200" dirty="0"/>
          </a:p>
        </p:txBody>
      </p:sp>
      <p:grpSp>
        <p:nvGrpSpPr>
          <p:cNvPr id="13" name="Groupe 11">
            <a:extLst>
              <a:ext uri="{FF2B5EF4-FFF2-40B4-BE49-F238E27FC236}">
                <a16:creationId xmlns:a16="http://schemas.microsoft.com/office/drawing/2014/main" id="{FEEB0389-CC10-C29A-0028-16B86B812F98}"/>
              </a:ext>
            </a:extLst>
          </p:cNvPr>
          <p:cNvGrpSpPr>
            <a:grpSpLocks/>
          </p:cNvGrpSpPr>
          <p:nvPr/>
        </p:nvGrpSpPr>
        <p:grpSpPr bwMode="auto">
          <a:xfrm>
            <a:off x="8416766" y="3238201"/>
            <a:ext cx="3477920" cy="229691"/>
            <a:chOff x="414407" y="2210654"/>
            <a:chExt cx="4339422" cy="222813"/>
          </a:xfrm>
        </p:grpSpPr>
        <p:sp>
          <p:nvSpPr>
            <p:cNvPr id="14" name="Forme libre 1">
              <a:extLst>
                <a:ext uri="{FF2B5EF4-FFF2-40B4-BE49-F238E27FC236}">
                  <a16:creationId xmlns:a16="http://schemas.microsoft.com/office/drawing/2014/main" id="{F2B071B2-B7AD-E609-3E10-F10325050912}"/>
                </a:ext>
              </a:extLst>
            </p:cNvPr>
            <p:cNvSpPr/>
            <p:nvPr/>
          </p:nvSpPr>
          <p:spPr bwMode="auto">
            <a:xfrm>
              <a:off x="1552850" y="2273085"/>
              <a:ext cx="1074932" cy="147679"/>
            </a:xfrm>
            <a:custGeom>
              <a:avLst/>
              <a:gdLst>
                <a:gd name="connsiteX0" fmla="*/ 0 w 1075765"/>
                <a:gd name="connsiteY0" fmla="*/ 0 h 148940"/>
                <a:gd name="connsiteX1" fmla="*/ 13447 w 1075765"/>
                <a:gd name="connsiteY1" fmla="*/ 67235 h 148940"/>
                <a:gd name="connsiteX2" fmla="*/ 26894 w 1075765"/>
                <a:gd name="connsiteY2" fmla="*/ 107576 h 148940"/>
                <a:gd name="connsiteX3" fmla="*/ 53788 w 1075765"/>
                <a:gd name="connsiteY3" fmla="*/ 134471 h 148940"/>
                <a:gd name="connsiteX4" fmla="*/ 551329 w 1075765"/>
                <a:gd name="connsiteY4" fmla="*/ 147918 h 148940"/>
                <a:gd name="connsiteX5" fmla="*/ 1075765 w 1075765"/>
                <a:gd name="connsiteY5" fmla="*/ 147918 h 14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15" name="Forme libre 35">
              <a:extLst>
                <a:ext uri="{FF2B5EF4-FFF2-40B4-BE49-F238E27FC236}">
                  <a16:creationId xmlns:a16="http://schemas.microsoft.com/office/drawing/2014/main" id="{CEF54BA6-5C31-DB9F-57A9-0F3253F21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633" y="2245205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6" name="Forme libre 36">
              <a:extLst>
                <a:ext uri="{FF2B5EF4-FFF2-40B4-BE49-F238E27FC236}">
                  <a16:creationId xmlns:a16="http://schemas.microsoft.com/office/drawing/2014/main" id="{D5D5E1E7-984A-46B6-7B46-9B103AAC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123" y="2227861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7" name="Forme libre 37">
              <a:extLst>
                <a:ext uri="{FF2B5EF4-FFF2-40B4-BE49-F238E27FC236}">
                  <a16:creationId xmlns:a16="http://schemas.microsoft.com/office/drawing/2014/main" id="{B2CFCBEF-5D46-50D8-AF95-34379FD9A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27" y="2210654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8" name="Forme libre 38">
              <a:extLst>
                <a:ext uri="{FF2B5EF4-FFF2-40B4-BE49-F238E27FC236}">
                  <a16:creationId xmlns:a16="http://schemas.microsoft.com/office/drawing/2014/main" id="{14C529C6-1139-F313-F701-822BB9845A99}"/>
                </a:ext>
              </a:extLst>
            </p:cNvPr>
            <p:cNvSpPr/>
            <p:nvPr/>
          </p:nvSpPr>
          <p:spPr bwMode="auto">
            <a:xfrm flipH="1">
              <a:off x="462041" y="2277848"/>
              <a:ext cx="1074931" cy="147680"/>
            </a:xfrm>
            <a:custGeom>
              <a:avLst/>
              <a:gdLst>
                <a:gd name="connsiteX0" fmla="*/ 0 w 1075765"/>
                <a:gd name="connsiteY0" fmla="*/ 0 h 148940"/>
                <a:gd name="connsiteX1" fmla="*/ 13447 w 1075765"/>
                <a:gd name="connsiteY1" fmla="*/ 67235 h 148940"/>
                <a:gd name="connsiteX2" fmla="*/ 26894 w 1075765"/>
                <a:gd name="connsiteY2" fmla="*/ 107576 h 148940"/>
                <a:gd name="connsiteX3" fmla="*/ 53788 w 1075765"/>
                <a:gd name="connsiteY3" fmla="*/ 134471 h 148940"/>
                <a:gd name="connsiteX4" fmla="*/ 551329 w 1075765"/>
                <a:gd name="connsiteY4" fmla="*/ 147918 h 148940"/>
                <a:gd name="connsiteX5" fmla="*/ 1075765 w 1075765"/>
                <a:gd name="connsiteY5" fmla="*/ 147918 h 14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19" name="Forme libre 39">
              <a:extLst>
                <a:ext uri="{FF2B5EF4-FFF2-40B4-BE49-F238E27FC236}">
                  <a16:creationId xmlns:a16="http://schemas.microsoft.com/office/drawing/2014/main" id="{24109CF3-AF3D-663F-58C6-DCD5DED7C44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6342" y="2261189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0" name="Forme libre 40">
              <a:extLst>
                <a:ext uri="{FF2B5EF4-FFF2-40B4-BE49-F238E27FC236}">
                  <a16:creationId xmlns:a16="http://schemas.microsoft.com/office/drawing/2014/main" id="{D4A9A177-8CBE-99F8-98F2-2C3BF5D2715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2970" y="2237796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1" name="Forme libre 41">
              <a:extLst>
                <a:ext uri="{FF2B5EF4-FFF2-40B4-BE49-F238E27FC236}">
                  <a16:creationId xmlns:a16="http://schemas.microsoft.com/office/drawing/2014/main" id="{0660AC2F-D5BC-5B83-FFCF-E02F8B67DD7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4407" y="2215751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cxnSp>
          <p:nvCxnSpPr>
            <p:cNvPr id="22" name="Connecteur droit 3">
              <a:extLst>
                <a:ext uri="{FF2B5EF4-FFF2-40B4-BE49-F238E27FC236}">
                  <a16:creationId xmlns:a16="http://schemas.microsoft.com/office/drawing/2014/main" id="{3CC1D994-2177-F272-617A-9CF1AE42D6B4}"/>
                </a:ext>
              </a:extLst>
            </p:cNvPr>
            <p:cNvCxnSpPr/>
            <p:nvPr/>
          </p:nvCxnSpPr>
          <p:spPr bwMode="auto">
            <a:xfrm>
              <a:off x="3059661" y="2431880"/>
              <a:ext cx="100824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Connecteur droit 5">
              <a:extLst>
                <a:ext uri="{FF2B5EF4-FFF2-40B4-BE49-F238E27FC236}">
                  <a16:creationId xmlns:a16="http://schemas.microsoft.com/office/drawing/2014/main" id="{9D98A6B0-B141-AB96-1948-B6B377E2FA6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59832" y="2398839"/>
              <a:ext cx="1008112" cy="1299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Connecteur droit 46">
              <a:extLst>
                <a:ext uri="{FF2B5EF4-FFF2-40B4-BE49-F238E27FC236}">
                  <a16:creationId xmlns:a16="http://schemas.microsoft.com/office/drawing/2014/main" id="{A2F17E4E-5541-2490-98A5-476C2DE1C2C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59832" y="2376042"/>
              <a:ext cx="100811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Connecteur droit 47">
              <a:extLst>
                <a:ext uri="{FF2B5EF4-FFF2-40B4-BE49-F238E27FC236}">
                  <a16:creationId xmlns:a16="http://schemas.microsoft.com/office/drawing/2014/main" id="{61A5AAD7-3CF1-C291-6087-E3ACA0CF1CE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059832" y="2343268"/>
              <a:ext cx="1008112" cy="12995"/>
            </a:xfrm>
            <a:prstGeom prst="line">
              <a:avLst/>
            </a:prstGeom>
            <a:noFill/>
            <a:ln w="9525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Forme libre 7">
              <a:extLst>
                <a:ext uri="{FF2B5EF4-FFF2-40B4-BE49-F238E27FC236}">
                  <a16:creationId xmlns:a16="http://schemas.microsoft.com/office/drawing/2014/main" id="{239B14AC-D8CC-5B9F-4C1A-3FD9C0149D6A}"/>
                </a:ext>
              </a:extLst>
            </p:cNvPr>
            <p:cNvSpPr/>
            <p:nvPr/>
          </p:nvSpPr>
          <p:spPr bwMode="auto">
            <a:xfrm>
              <a:off x="3923417" y="2311195"/>
              <a:ext cx="830412" cy="122272"/>
            </a:xfrm>
            <a:custGeom>
              <a:avLst/>
              <a:gdLst>
                <a:gd name="connsiteX0" fmla="*/ 0 w 829901"/>
                <a:gd name="connsiteY0" fmla="*/ 3075 h 122211"/>
                <a:gd name="connsiteX1" fmla="*/ 135802 w 829901"/>
                <a:gd name="connsiteY1" fmla="*/ 3075 h 122211"/>
                <a:gd name="connsiteX2" fmla="*/ 144856 w 829901"/>
                <a:gd name="connsiteY2" fmla="*/ 6093 h 122211"/>
                <a:gd name="connsiteX3" fmla="*/ 153909 w 829901"/>
                <a:gd name="connsiteY3" fmla="*/ 24200 h 122211"/>
                <a:gd name="connsiteX4" fmla="*/ 165980 w 829901"/>
                <a:gd name="connsiteY4" fmla="*/ 42307 h 122211"/>
                <a:gd name="connsiteX5" fmla="*/ 181069 w 829901"/>
                <a:gd name="connsiteY5" fmla="*/ 69467 h 122211"/>
                <a:gd name="connsiteX6" fmla="*/ 193141 w 829901"/>
                <a:gd name="connsiteY6" fmla="*/ 87574 h 122211"/>
                <a:gd name="connsiteX7" fmla="*/ 196159 w 829901"/>
                <a:gd name="connsiteY7" fmla="*/ 96628 h 122211"/>
                <a:gd name="connsiteX8" fmla="*/ 214266 w 829901"/>
                <a:gd name="connsiteY8" fmla="*/ 105681 h 122211"/>
                <a:gd name="connsiteX9" fmla="*/ 223319 w 829901"/>
                <a:gd name="connsiteY9" fmla="*/ 111717 h 122211"/>
                <a:gd name="connsiteX10" fmla="*/ 280658 w 829901"/>
                <a:gd name="connsiteY10" fmla="*/ 117753 h 122211"/>
                <a:gd name="connsiteX11" fmla="*/ 386281 w 829901"/>
                <a:gd name="connsiteY11" fmla="*/ 114735 h 122211"/>
                <a:gd name="connsiteX12" fmla="*/ 395335 w 829901"/>
                <a:gd name="connsiteY12" fmla="*/ 111717 h 122211"/>
                <a:gd name="connsiteX13" fmla="*/ 519066 w 829901"/>
                <a:gd name="connsiteY13" fmla="*/ 114735 h 122211"/>
                <a:gd name="connsiteX14" fmla="*/ 528119 w 829901"/>
                <a:gd name="connsiteY14" fmla="*/ 117753 h 122211"/>
                <a:gd name="connsiteX15" fmla="*/ 630725 w 829901"/>
                <a:gd name="connsiteY15" fmla="*/ 117753 h 122211"/>
                <a:gd name="connsiteX16" fmla="*/ 688064 w 829901"/>
                <a:gd name="connsiteY16" fmla="*/ 114735 h 122211"/>
                <a:gd name="connsiteX17" fmla="*/ 733331 w 829901"/>
                <a:gd name="connsiteY17" fmla="*/ 114735 h 122211"/>
                <a:gd name="connsiteX18" fmla="*/ 790669 w 829901"/>
                <a:gd name="connsiteY18" fmla="*/ 111717 h 122211"/>
                <a:gd name="connsiteX19" fmla="*/ 823866 w 829901"/>
                <a:gd name="connsiteY19" fmla="*/ 120770 h 122211"/>
                <a:gd name="connsiteX20" fmla="*/ 829901 w 829901"/>
                <a:gd name="connsiteY20" fmla="*/ 120770 h 12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27" name="Forme libre 50">
              <a:extLst>
                <a:ext uri="{FF2B5EF4-FFF2-40B4-BE49-F238E27FC236}">
                  <a16:creationId xmlns:a16="http://schemas.microsoft.com/office/drawing/2014/main" id="{F3F788FF-6915-BEFC-0503-AB2C6690B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928" y="2285917"/>
              <a:ext cx="829901" cy="122211"/>
            </a:xfrm>
            <a:custGeom>
              <a:avLst/>
              <a:gdLst>
                <a:gd name="T0" fmla="*/ 0 w 829901"/>
                <a:gd name="T1" fmla="*/ 3075 h 122211"/>
                <a:gd name="T2" fmla="*/ 135802 w 829901"/>
                <a:gd name="T3" fmla="*/ 3075 h 122211"/>
                <a:gd name="T4" fmla="*/ 144856 w 829901"/>
                <a:gd name="T5" fmla="*/ 6093 h 122211"/>
                <a:gd name="T6" fmla="*/ 153909 w 829901"/>
                <a:gd name="T7" fmla="*/ 24200 h 122211"/>
                <a:gd name="T8" fmla="*/ 165980 w 829901"/>
                <a:gd name="T9" fmla="*/ 42307 h 122211"/>
                <a:gd name="T10" fmla="*/ 181069 w 829901"/>
                <a:gd name="T11" fmla="*/ 69467 h 122211"/>
                <a:gd name="T12" fmla="*/ 193141 w 829901"/>
                <a:gd name="T13" fmla="*/ 87574 h 122211"/>
                <a:gd name="T14" fmla="*/ 196159 w 829901"/>
                <a:gd name="T15" fmla="*/ 96628 h 122211"/>
                <a:gd name="T16" fmla="*/ 214266 w 829901"/>
                <a:gd name="T17" fmla="*/ 105681 h 122211"/>
                <a:gd name="T18" fmla="*/ 223319 w 829901"/>
                <a:gd name="T19" fmla="*/ 111717 h 122211"/>
                <a:gd name="T20" fmla="*/ 280658 w 829901"/>
                <a:gd name="T21" fmla="*/ 117753 h 122211"/>
                <a:gd name="T22" fmla="*/ 386281 w 829901"/>
                <a:gd name="T23" fmla="*/ 114735 h 122211"/>
                <a:gd name="T24" fmla="*/ 395335 w 829901"/>
                <a:gd name="T25" fmla="*/ 111717 h 122211"/>
                <a:gd name="T26" fmla="*/ 519066 w 829901"/>
                <a:gd name="T27" fmla="*/ 114735 h 122211"/>
                <a:gd name="T28" fmla="*/ 528119 w 829901"/>
                <a:gd name="T29" fmla="*/ 117753 h 122211"/>
                <a:gd name="T30" fmla="*/ 630725 w 829901"/>
                <a:gd name="T31" fmla="*/ 117753 h 122211"/>
                <a:gd name="T32" fmla="*/ 688064 w 829901"/>
                <a:gd name="T33" fmla="*/ 114735 h 122211"/>
                <a:gd name="T34" fmla="*/ 733331 w 829901"/>
                <a:gd name="T35" fmla="*/ 114735 h 122211"/>
                <a:gd name="T36" fmla="*/ 790669 w 829901"/>
                <a:gd name="T37" fmla="*/ 111717 h 122211"/>
                <a:gd name="T38" fmla="*/ 823866 w 829901"/>
                <a:gd name="T39" fmla="*/ 120770 h 122211"/>
                <a:gd name="T40" fmla="*/ 829901 w 829901"/>
                <a:gd name="T41" fmla="*/ 120770 h 1222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8" name="Forme libre 51">
              <a:extLst>
                <a:ext uri="{FF2B5EF4-FFF2-40B4-BE49-F238E27FC236}">
                  <a16:creationId xmlns:a16="http://schemas.microsoft.com/office/drawing/2014/main" id="{450AC2C9-D734-59ED-B62F-44EAF94D6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928" y="2257460"/>
              <a:ext cx="829901" cy="122211"/>
            </a:xfrm>
            <a:custGeom>
              <a:avLst/>
              <a:gdLst>
                <a:gd name="T0" fmla="*/ 0 w 829901"/>
                <a:gd name="T1" fmla="*/ 3075 h 122211"/>
                <a:gd name="T2" fmla="*/ 135802 w 829901"/>
                <a:gd name="T3" fmla="*/ 3075 h 122211"/>
                <a:gd name="T4" fmla="*/ 144856 w 829901"/>
                <a:gd name="T5" fmla="*/ 6093 h 122211"/>
                <a:gd name="T6" fmla="*/ 153909 w 829901"/>
                <a:gd name="T7" fmla="*/ 24200 h 122211"/>
                <a:gd name="T8" fmla="*/ 165980 w 829901"/>
                <a:gd name="T9" fmla="*/ 42307 h 122211"/>
                <a:gd name="T10" fmla="*/ 181069 w 829901"/>
                <a:gd name="T11" fmla="*/ 69467 h 122211"/>
                <a:gd name="T12" fmla="*/ 193141 w 829901"/>
                <a:gd name="T13" fmla="*/ 87574 h 122211"/>
                <a:gd name="T14" fmla="*/ 196159 w 829901"/>
                <a:gd name="T15" fmla="*/ 96628 h 122211"/>
                <a:gd name="T16" fmla="*/ 214266 w 829901"/>
                <a:gd name="T17" fmla="*/ 105681 h 122211"/>
                <a:gd name="T18" fmla="*/ 223319 w 829901"/>
                <a:gd name="T19" fmla="*/ 111717 h 122211"/>
                <a:gd name="T20" fmla="*/ 280658 w 829901"/>
                <a:gd name="T21" fmla="*/ 117753 h 122211"/>
                <a:gd name="T22" fmla="*/ 386281 w 829901"/>
                <a:gd name="T23" fmla="*/ 114735 h 122211"/>
                <a:gd name="T24" fmla="*/ 395335 w 829901"/>
                <a:gd name="T25" fmla="*/ 111717 h 122211"/>
                <a:gd name="T26" fmla="*/ 519066 w 829901"/>
                <a:gd name="T27" fmla="*/ 114735 h 122211"/>
                <a:gd name="T28" fmla="*/ 528119 w 829901"/>
                <a:gd name="T29" fmla="*/ 117753 h 122211"/>
                <a:gd name="T30" fmla="*/ 630725 w 829901"/>
                <a:gd name="T31" fmla="*/ 117753 h 122211"/>
                <a:gd name="T32" fmla="*/ 688064 w 829901"/>
                <a:gd name="T33" fmla="*/ 114735 h 122211"/>
                <a:gd name="T34" fmla="*/ 733331 w 829901"/>
                <a:gd name="T35" fmla="*/ 114735 h 122211"/>
                <a:gd name="T36" fmla="*/ 790669 w 829901"/>
                <a:gd name="T37" fmla="*/ 111717 h 122211"/>
                <a:gd name="T38" fmla="*/ 823866 w 829901"/>
                <a:gd name="T39" fmla="*/ 120770 h 122211"/>
                <a:gd name="T40" fmla="*/ 829901 w 829901"/>
                <a:gd name="T41" fmla="*/ 120770 h 1222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9" name="Forme libre 52">
              <a:extLst>
                <a:ext uri="{FF2B5EF4-FFF2-40B4-BE49-F238E27FC236}">
                  <a16:creationId xmlns:a16="http://schemas.microsoft.com/office/drawing/2014/main" id="{848C80F3-3A8E-430D-40C9-CBFD889FD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928" y="2228544"/>
              <a:ext cx="829901" cy="122211"/>
            </a:xfrm>
            <a:custGeom>
              <a:avLst/>
              <a:gdLst>
                <a:gd name="T0" fmla="*/ 0 w 829901"/>
                <a:gd name="T1" fmla="*/ 3075 h 122211"/>
                <a:gd name="T2" fmla="*/ 135802 w 829901"/>
                <a:gd name="T3" fmla="*/ 3075 h 122211"/>
                <a:gd name="T4" fmla="*/ 144856 w 829901"/>
                <a:gd name="T5" fmla="*/ 6093 h 122211"/>
                <a:gd name="T6" fmla="*/ 153909 w 829901"/>
                <a:gd name="T7" fmla="*/ 24200 h 122211"/>
                <a:gd name="T8" fmla="*/ 165980 w 829901"/>
                <a:gd name="T9" fmla="*/ 42307 h 122211"/>
                <a:gd name="T10" fmla="*/ 181069 w 829901"/>
                <a:gd name="T11" fmla="*/ 69467 h 122211"/>
                <a:gd name="T12" fmla="*/ 193141 w 829901"/>
                <a:gd name="T13" fmla="*/ 87574 h 122211"/>
                <a:gd name="T14" fmla="*/ 196159 w 829901"/>
                <a:gd name="T15" fmla="*/ 96628 h 122211"/>
                <a:gd name="T16" fmla="*/ 214266 w 829901"/>
                <a:gd name="T17" fmla="*/ 105681 h 122211"/>
                <a:gd name="T18" fmla="*/ 223319 w 829901"/>
                <a:gd name="T19" fmla="*/ 111717 h 122211"/>
                <a:gd name="T20" fmla="*/ 280658 w 829901"/>
                <a:gd name="T21" fmla="*/ 117753 h 122211"/>
                <a:gd name="T22" fmla="*/ 386281 w 829901"/>
                <a:gd name="T23" fmla="*/ 114735 h 122211"/>
                <a:gd name="T24" fmla="*/ 395335 w 829901"/>
                <a:gd name="T25" fmla="*/ 111717 h 122211"/>
                <a:gd name="T26" fmla="*/ 519066 w 829901"/>
                <a:gd name="T27" fmla="*/ 114735 h 122211"/>
                <a:gd name="T28" fmla="*/ 528119 w 829901"/>
                <a:gd name="T29" fmla="*/ 117753 h 122211"/>
                <a:gd name="T30" fmla="*/ 630725 w 829901"/>
                <a:gd name="T31" fmla="*/ 117753 h 122211"/>
                <a:gd name="T32" fmla="*/ 688064 w 829901"/>
                <a:gd name="T33" fmla="*/ 114735 h 122211"/>
                <a:gd name="T34" fmla="*/ 733331 w 829901"/>
                <a:gd name="T35" fmla="*/ 114735 h 122211"/>
                <a:gd name="T36" fmla="*/ 790669 w 829901"/>
                <a:gd name="T37" fmla="*/ 111717 h 122211"/>
                <a:gd name="T38" fmla="*/ 823866 w 829901"/>
                <a:gd name="T39" fmla="*/ 120770 h 122211"/>
                <a:gd name="T40" fmla="*/ 829901 w 829901"/>
                <a:gd name="T41" fmla="*/ 120770 h 1222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</p:grpSp>
      <p:pic>
        <p:nvPicPr>
          <p:cNvPr id="36" name="Picture 2" descr="Afficher l’image source">
            <a:extLst>
              <a:ext uri="{FF2B5EF4-FFF2-40B4-BE49-F238E27FC236}">
                <a16:creationId xmlns:a16="http://schemas.microsoft.com/office/drawing/2014/main" id="{F69E79F6-1B3F-D418-398A-B9F48DE24C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4"/>
          <a:stretch/>
        </p:blipFill>
        <p:spPr bwMode="auto">
          <a:xfrm>
            <a:off x="9256080" y="3492724"/>
            <a:ext cx="581211" cy="51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Afficher l’image source">
            <a:extLst>
              <a:ext uri="{FF2B5EF4-FFF2-40B4-BE49-F238E27FC236}">
                <a16:creationId xmlns:a16="http://schemas.microsoft.com/office/drawing/2014/main" id="{EE29AEF1-9AE5-C273-8C5A-F564984ABD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0"/>
          <a:stretch/>
        </p:blipFill>
        <p:spPr bwMode="auto">
          <a:xfrm>
            <a:off x="10989195" y="3527652"/>
            <a:ext cx="466842" cy="44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93A7EC0-22DD-8FF7-C167-5C966BD3FFD7}"/>
              </a:ext>
            </a:extLst>
          </p:cNvPr>
          <p:cNvSpPr txBox="1"/>
          <p:nvPr/>
        </p:nvSpPr>
        <p:spPr>
          <a:xfrm>
            <a:off x="73638" y="2455080"/>
            <a:ext cx="2600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Handle MLI with gloves</a:t>
            </a:r>
          </a:p>
          <a:p>
            <a:pPr algn="ctr"/>
            <a:r>
              <a:rPr lang="en-US" sz="1400" dirty="0"/>
              <a:t>(fingerprints are a black body!)</a:t>
            </a:r>
            <a:endParaRPr lang="fr-FR" sz="1400" dirty="0"/>
          </a:p>
        </p:txBody>
      </p:sp>
      <p:pic>
        <p:nvPicPr>
          <p:cNvPr id="8" name="Picture 2" descr="Afficher l’image source">
            <a:extLst>
              <a:ext uri="{FF2B5EF4-FFF2-40B4-BE49-F238E27FC236}">
                <a16:creationId xmlns:a16="http://schemas.microsoft.com/office/drawing/2014/main" id="{43006910-7CD6-0DB5-0534-9A8AC5318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4"/>
          <a:stretch/>
        </p:blipFill>
        <p:spPr bwMode="auto">
          <a:xfrm>
            <a:off x="2392826" y="1110461"/>
            <a:ext cx="733299" cy="65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Group 95">
            <a:extLst>
              <a:ext uri="{FF2B5EF4-FFF2-40B4-BE49-F238E27FC236}">
                <a16:creationId xmlns:a16="http://schemas.microsoft.com/office/drawing/2014/main" id="{4234D28D-672D-D6E3-E998-8D45B1EFA83D}"/>
              </a:ext>
            </a:extLst>
          </p:cNvPr>
          <p:cNvGrpSpPr/>
          <p:nvPr/>
        </p:nvGrpSpPr>
        <p:grpSpPr>
          <a:xfrm>
            <a:off x="4153770" y="996444"/>
            <a:ext cx="3464411" cy="2565559"/>
            <a:chOff x="3870560" y="1027113"/>
            <a:chExt cx="3464411" cy="256555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3FC9E78-769C-AD21-0196-24A0E0BC93B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11383" y="1027113"/>
              <a:ext cx="2117754" cy="2062474"/>
              <a:chOff x="8556974" y="1032311"/>
              <a:chExt cx="2957192" cy="2880000"/>
            </a:xfrm>
          </p:grpSpPr>
          <p:grpSp>
            <p:nvGrpSpPr>
              <p:cNvPr id="49" name="Group 9">
                <a:extLst>
                  <a:ext uri="{FF2B5EF4-FFF2-40B4-BE49-F238E27FC236}">
                    <a16:creationId xmlns:a16="http://schemas.microsoft.com/office/drawing/2014/main" id="{DB3B227F-0B8B-B580-FFF3-45E05C10CC2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8556974" y="1032311"/>
                <a:ext cx="2957192" cy="2880000"/>
                <a:chOff x="3896" y="546"/>
                <a:chExt cx="1379" cy="1343"/>
              </a:xfrm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D8C4C1AE-4ACB-28A1-16CB-F6639FCF4D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8" y="892"/>
                  <a:ext cx="647" cy="63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33CCCC"/>
                    </a:gs>
                    <a:gs pos="100000">
                      <a:srgbClr val="33CCCC">
                        <a:gamma/>
                        <a:shade val="76471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34A3B96E-8232-274F-271F-5EBE2E679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6" y="546"/>
                  <a:ext cx="1379" cy="1343"/>
                </a:xfrm>
                <a:prstGeom prst="ellipse">
                  <a:avLst/>
                </a:prstGeom>
                <a:noFill/>
                <a:ln w="22225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4B6861C9-A8E5-0BDC-E38B-B89B0FCD8D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50" y="690"/>
                  <a:ext cx="1071" cy="1043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38CA8BF-193A-103D-491F-1831619356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827865" y="1291378"/>
                <a:ext cx="2402811" cy="2394674"/>
              </a:xfrm>
              <a:prstGeom prst="ellipse">
                <a:avLst/>
              </a:prstGeom>
              <a:noFill/>
              <a:ln w="50800">
                <a:solidFill>
                  <a:srgbClr val="00B0F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1BA3FDF-C87D-E933-EE7E-667A00F9BC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49363" y="1540044"/>
              <a:ext cx="1066400" cy="1062789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E9637FD-0EAE-E31C-1D9D-7DB3F717CE6A}"/>
                </a:ext>
              </a:extLst>
            </p:cNvPr>
            <p:cNvSpPr txBox="1"/>
            <p:nvPr/>
          </p:nvSpPr>
          <p:spPr>
            <a:xfrm>
              <a:off x="3870560" y="3069452"/>
              <a:ext cx="34644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loose at RT </a:t>
              </a:r>
            </a:p>
            <a:p>
              <a:pPr algn="ctr"/>
              <a:r>
                <a:rPr lang="en-US" sz="1400" dirty="0"/>
                <a:t>(MLI contracts more than metal support)  </a:t>
              </a:r>
              <a:endParaRPr lang="fr-FR" sz="1400" dirty="0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2AF8CDA-0470-E1B0-6D56-FED65E98FA7F}"/>
              </a:ext>
            </a:extLst>
          </p:cNvPr>
          <p:cNvGrpSpPr/>
          <p:nvPr/>
        </p:nvGrpSpPr>
        <p:grpSpPr>
          <a:xfrm>
            <a:off x="4843098" y="3819531"/>
            <a:ext cx="2117754" cy="2664887"/>
            <a:chOff x="4284371" y="3667663"/>
            <a:chExt cx="2117754" cy="266488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CDFBF5C-7BBB-3D18-171E-9B82316C2A1D}"/>
                </a:ext>
              </a:extLst>
            </p:cNvPr>
            <p:cNvGrpSpPr/>
            <p:nvPr/>
          </p:nvGrpSpPr>
          <p:grpSpPr>
            <a:xfrm>
              <a:off x="4284371" y="3667663"/>
              <a:ext cx="2117754" cy="2062474"/>
              <a:chOff x="4284371" y="3421174"/>
              <a:chExt cx="2117754" cy="2062474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BBAB6BA3-81F9-E7D7-D096-21CFDBCB309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284371" y="3421174"/>
                <a:ext cx="2117754" cy="2062474"/>
                <a:chOff x="8556974" y="1032311"/>
                <a:chExt cx="2957192" cy="2880000"/>
              </a:xfrm>
            </p:grpSpPr>
            <p:grpSp>
              <p:nvGrpSpPr>
                <p:cNvPr id="59" name="Group 9">
                  <a:extLst>
                    <a:ext uri="{FF2B5EF4-FFF2-40B4-BE49-F238E27FC236}">
                      <a16:creationId xmlns:a16="http://schemas.microsoft.com/office/drawing/2014/main" id="{C1037679-E964-A432-52A9-8502BE7C372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8556974" y="1032311"/>
                  <a:ext cx="2957192" cy="2880000"/>
                  <a:chOff x="3896" y="546"/>
                  <a:chExt cx="1379" cy="1343"/>
                </a:xfrm>
              </p:grpSpPr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F90DF58A-2742-1FAA-BB56-FE5D1FFDB6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68" y="892"/>
                    <a:ext cx="647" cy="633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33CCCC"/>
                      </a:gs>
                      <a:gs pos="100000">
                        <a:srgbClr val="33CCCC">
                          <a:gamma/>
                          <a:shade val="76471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ADAED3DB-EA3F-A218-5108-D234D478B5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6" y="546"/>
                    <a:ext cx="1379" cy="1343"/>
                  </a:xfrm>
                  <a:prstGeom prst="ellipse">
                    <a:avLst/>
                  </a:prstGeom>
                  <a:noFill/>
                  <a:ln w="22225">
                    <a:solidFill>
                      <a:schemeClr val="hlink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8F52728A-12FB-2E46-5038-981734DA28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0" y="690"/>
                    <a:ext cx="1071" cy="1043"/>
                  </a:xfrm>
                  <a:prstGeom prst="ellipse">
                    <a:avLst/>
                  </a:prstGeom>
                  <a:noFill/>
                  <a:ln w="22225">
                    <a:solidFill>
                      <a:srgbClr val="00B05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D3C2D0F6-FB79-70AA-9601-B22659FFF7F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8745875" y="1203199"/>
                  <a:ext cx="2588485" cy="2579718"/>
                </a:xfrm>
                <a:prstGeom prst="ellipse">
                  <a:avLst/>
                </a:prstGeom>
                <a:noFill/>
                <a:ln w="161925">
                  <a:solidFill>
                    <a:srgbClr val="00B0F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62A1DD75-172E-84A2-A656-61D3221BD9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29389" y="3952534"/>
                <a:ext cx="1043731" cy="1049395"/>
              </a:xfrm>
              <a:prstGeom prst="ellipse">
                <a:avLst/>
              </a:prstGeom>
              <a:noFill/>
              <a:ln w="25400">
                <a:solidFill>
                  <a:srgbClr val="00B0F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FA4CE04-7F1E-EF61-6448-2B0B997FDC1D}"/>
                </a:ext>
              </a:extLst>
            </p:cNvPr>
            <p:cNvSpPr txBox="1"/>
            <p:nvPr/>
          </p:nvSpPr>
          <p:spPr>
            <a:xfrm>
              <a:off x="4320554" y="5809330"/>
              <a:ext cx="20136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Not tool much MLI </a:t>
              </a:r>
            </a:p>
            <a:p>
              <a:pPr algn="ctr"/>
              <a:r>
                <a:rPr lang="en-US" sz="1400" dirty="0"/>
                <a:t>(risk of thermal shorts) </a:t>
              </a:r>
              <a:endParaRPr lang="fr-FR" sz="1400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8FC93E9-7388-B187-6E82-89BEFF064A67}"/>
              </a:ext>
            </a:extLst>
          </p:cNvPr>
          <p:cNvSpPr txBox="1"/>
          <p:nvPr/>
        </p:nvSpPr>
        <p:spPr>
          <a:xfrm>
            <a:off x="9821571" y="3059289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hot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AB6745E-E043-C3C3-2C10-8B06BA5DBBF1}"/>
              </a:ext>
            </a:extLst>
          </p:cNvPr>
          <p:cNvSpPr txBox="1"/>
          <p:nvPr/>
        </p:nvSpPr>
        <p:spPr>
          <a:xfrm>
            <a:off x="9870789" y="3404869"/>
            <a:ext cx="58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T</a:t>
            </a:r>
            <a:r>
              <a:rPr lang="en-US" baseline="-25000" dirty="0" err="1">
                <a:solidFill>
                  <a:srgbClr val="00B0F0"/>
                </a:solidFill>
              </a:rPr>
              <a:t>cold</a:t>
            </a:r>
            <a:endParaRPr lang="fr-FR" baseline="-25000" dirty="0">
              <a:solidFill>
                <a:srgbClr val="00B0F0"/>
              </a:solidFill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B03E278-BAD5-B1B5-C68C-F0B6C3C8D292}"/>
              </a:ext>
            </a:extLst>
          </p:cNvPr>
          <p:cNvGrpSpPr/>
          <p:nvPr/>
        </p:nvGrpSpPr>
        <p:grpSpPr>
          <a:xfrm>
            <a:off x="353343" y="3438893"/>
            <a:ext cx="2090239" cy="706315"/>
            <a:chOff x="733476" y="3529547"/>
            <a:chExt cx="2090239" cy="70631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FBF33C4-DCF5-31D9-406A-0AFEB5750F4D}"/>
                </a:ext>
              </a:extLst>
            </p:cNvPr>
            <p:cNvGrpSpPr/>
            <p:nvPr/>
          </p:nvGrpSpPr>
          <p:grpSpPr>
            <a:xfrm>
              <a:off x="818365" y="4011749"/>
              <a:ext cx="770259" cy="223136"/>
              <a:chOff x="548910" y="4078386"/>
              <a:chExt cx="770259" cy="223136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1FDCADFF-6CF8-F457-0320-3F53FBD6E8FF}"/>
                  </a:ext>
                </a:extLst>
              </p:cNvPr>
              <p:cNvCxnSpPr/>
              <p:nvPr/>
            </p:nvCxnSpPr>
            <p:spPr>
              <a:xfrm>
                <a:off x="558350" y="40783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20D02206-8F4B-2E56-97B6-FDFCCED158CA}"/>
                  </a:ext>
                </a:extLst>
              </p:cNvPr>
              <p:cNvCxnSpPr/>
              <p:nvPr/>
            </p:nvCxnSpPr>
            <p:spPr>
              <a:xfrm>
                <a:off x="558350" y="41167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6E411764-3031-856A-8EFB-86F862ED794E}"/>
                  </a:ext>
                </a:extLst>
              </p:cNvPr>
              <p:cNvCxnSpPr/>
              <p:nvPr/>
            </p:nvCxnSpPr>
            <p:spPr>
              <a:xfrm>
                <a:off x="548910" y="414986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45209E0-5F3A-0043-7D06-481C82E3F06D}"/>
                  </a:ext>
                </a:extLst>
              </p:cNvPr>
              <p:cNvCxnSpPr/>
              <p:nvPr/>
            </p:nvCxnSpPr>
            <p:spPr>
              <a:xfrm>
                <a:off x="548910" y="418823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3E86494-079B-A29B-5006-3E5D9AF26F55}"/>
                  </a:ext>
                </a:extLst>
              </p:cNvPr>
              <p:cNvCxnSpPr/>
              <p:nvPr/>
            </p:nvCxnSpPr>
            <p:spPr>
              <a:xfrm>
                <a:off x="558350" y="42307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8277329-BC5D-D4BD-D440-207A3126A85C}"/>
                  </a:ext>
                </a:extLst>
              </p:cNvPr>
              <p:cNvCxnSpPr/>
              <p:nvPr/>
            </p:nvCxnSpPr>
            <p:spPr>
              <a:xfrm>
                <a:off x="558350" y="42691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E120E9D-0F18-9187-0C03-B517DA54DCD4}"/>
                  </a:ext>
                </a:extLst>
              </p:cNvPr>
              <p:cNvCxnSpPr/>
              <p:nvPr/>
            </p:nvCxnSpPr>
            <p:spPr>
              <a:xfrm>
                <a:off x="558350" y="4301522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085BA07-1E07-F1E5-DB46-7D221B3FE995}"/>
                </a:ext>
              </a:extLst>
            </p:cNvPr>
            <p:cNvGrpSpPr/>
            <p:nvPr/>
          </p:nvGrpSpPr>
          <p:grpSpPr>
            <a:xfrm>
              <a:off x="1622567" y="4012726"/>
              <a:ext cx="770259" cy="223136"/>
              <a:chOff x="548910" y="4078386"/>
              <a:chExt cx="770259" cy="223136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E7E85EEA-7430-3CE9-2119-00494E78D1DA}"/>
                  </a:ext>
                </a:extLst>
              </p:cNvPr>
              <p:cNvCxnSpPr/>
              <p:nvPr/>
            </p:nvCxnSpPr>
            <p:spPr>
              <a:xfrm>
                <a:off x="558350" y="40783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4CE32E87-59F3-3621-B1AE-09837E6CF290}"/>
                  </a:ext>
                </a:extLst>
              </p:cNvPr>
              <p:cNvCxnSpPr/>
              <p:nvPr/>
            </p:nvCxnSpPr>
            <p:spPr>
              <a:xfrm>
                <a:off x="558350" y="41167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462DBCC-801C-6B0F-0449-5E5AAD1EA776}"/>
                  </a:ext>
                </a:extLst>
              </p:cNvPr>
              <p:cNvCxnSpPr/>
              <p:nvPr/>
            </p:nvCxnSpPr>
            <p:spPr>
              <a:xfrm>
                <a:off x="548910" y="414986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C062C667-B748-3C71-AD08-BFE4E718B821}"/>
                  </a:ext>
                </a:extLst>
              </p:cNvPr>
              <p:cNvCxnSpPr/>
              <p:nvPr/>
            </p:nvCxnSpPr>
            <p:spPr>
              <a:xfrm>
                <a:off x="548910" y="418823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DC8DDEF-7B72-5FA2-A5D9-58797ACB3F1E}"/>
                  </a:ext>
                </a:extLst>
              </p:cNvPr>
              <p:cNvCxnSpPr/>
              <p:nvPr/>
            </p:nvCxnSpPr>
            <p:spPr>
              <a:xfrm>
                <a:off x="558350" y="42307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BD619FA8-B06A-8114-3413-E4C30B4E9F49}"/>
                  </a:ext>
                </a:extLst>
              </p:cNvPr>
              <p:cNvCxnSpPr/>
              <p:nvPr/>
            </p:nvCxnSpPr>
            <p:spPr>
              <a:xfrm>
                <a:off x="558350" y="42691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293308CD-08EC-7671-3F23-1C35852D038C}"/>
                  </a:ext>
                </a:extLst>
              </p:cNvPr>
              <p:cNvCxnSpPr/>
              <p:nvPr/>
            </p:nvCxnSpPr>
            <p:spPr>
              <a:xfrm>
                <a:off x="558350" y="4301522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AE2412E-F146-534A-1C36-8EB1D3455EE0}"/>
                </a:ext>
              </a:extLst>
            </p:cNvPr>
            <p:cNvCxnSpPr>
              <a:cxnSpLocks/>
            </p:cNvCxnSpPr>
            <p:nvPr/>
          </p:nvCxnSpPr>
          <p:spPr>
            <a:xfrm>
              <a:off x="1632006" y="3976245"/>
              <a:ext cx="38041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0E87416-A097-AD2F-6DE1-0B4A09331C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0166" y="3878010"/>
              <a:ext cx="370493" cy="704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E6C8B3B9-D8F4-521D-975A-6D5E8DD2FB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39968" y="3861588"/>
              <a:ext cx="0" cy="11465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BE03AA3F-6402-8A3A-050B-7423EBE4C974}"/>
                </a:ext>
              </a:extLst>
            </p:cNvPr>
            <p:cNvCxnSpPr>
              <a:cxnSpLocks/>
            </p:cNvCxnSpPr>
            <p:nvPr/>
          </p:nvCxnSpPr>
          <p:spPr>
            <a:xfrm>
              <a:off x="1054382" y="3998042"/>
              <a:ext cx="558745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E6AB510-9A09-F0B5-87ED-53C5559E8C0A}"/>
                </a:ext>
              </a:extLst>
            </p:cNvPr>
            <p:cNvSpPr/>
            <p:nvPr/>
          </p:nvSpPr>
          <p:spPr>
            <a:xfrm>
              <a:off x="1260166" y="3885058"/>
              <a:ext cx="362401" cy="88324"/>
            </a:xfrm>
            <a:prstGeom prst="rect">
              <a:avLst/>
            </a:prstGeom>
            <a:blipFill>
              <a:blip r:embed="rId6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9453F50-5B72-DAAE-9213-0EB303DB6BFE}"/>
                </a:ext>
              </a:extLst>
            </p:cNvPr>
            <p:cNvSpPr txBox="1"/>
            <p:nvPr/>
          </p:nvSpPr>
          <p:spPr>
            <a:xfrm>
              <a:off x="733476" y="3529547"/>
              <a:ext cx="7056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Velcro </a:t>
              </a:r>
              <a:r>
                <a:rPr lang="en-US" sz="1000" baseline="30000" dirty="0"/>
                <a:t>TM</a:t>
              </a:r>
              <a:endParaRPr lang="fr-FR" sz="1000" baseline="30000" dirty="0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E76DC99C-27FE-8EA1-FE42-20D6D2005534}"/>
                </a:ext>
              </a:extLst>
            </p:cNvPr>
            <p:cNvCxnSpPr>
              <a:stCxn id="43" idx="2"/>
              <a:endCxn id="42" idx="1"/>
            </p:cNvCxnSpPr>
            <p:nvPr/>
          </p:nvCxnSpPr>
          <p:spPr>
            <a:xfrm>
              <a:off x="1086297" y="3775768"/>
              <a:ext cx="173869" cy="1534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0F5873A-4E43-9BEC-6B73-15C813B226ED}"/>
                </a:ext>
              </a:extLst>
            </p:cNvPr>
            <p:cNvSpPr txBox="1"/>
            <p:nvPr/>
          </p:nvSpPr>
          <p:spPr>
            <a:xfrm>
              <a:off x="1765412" y="3543821"/>
              <a:ext cx="10583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Reflective layer</a:t>
              </a:r>
              <a:endParaRPr lang="fr-FR" sz="1000" baseline="30000" dirty="0"/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127B51CD-D200-0924-255D-E23297595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4035" y="3722922"/>
              <a:ext cx="355069" cy="1380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39DC9A1-4034-7091-0149-C3857B2A57BD}"/>
              </a:ext>
            </a:extLst>
          </p:cNvPr>
          <p:cNvGrpSpPr/>
          <p:nvPr/>
        </p:nvGrpSpPr>
        <p:grpSpPr>
          <a:xfrm>
            <a:off x="179530" y="4794102"/>
            <a:ext cx="1758909" cy="1868543"/>
            <a:chOff x="735614" y="4651283"/>
            <a:chExt cx="1758909" cy="1868543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F4992FF5-1CF0-58F8-DAA9-EC339350C3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5614" y="4651283"/>
              <a:ext cx="1758909" cy="1868543"/>
            </a:xfrm>
            <a:prstGeom prst="rect">
              <a:avLst/>
            </a:prstGeom>
          </p:spPr>
        </p:pic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9BD47087-D5A6-966E-E87B-887A071B58F9}"/>
                </a:ext>
              </a:extLst>
            </p:cNvPr>
            <p:cNvSpPr/>
            <p:nvPr/>
          </p:nvSpPr>
          <p:spPr>
            <a:xfrm>
              <a:off x="1164580" y="5248418"/>
              <a:ext cx="145149" cy="181338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A921338C-9634-25B4-75AB-D077AF7B24F7}"/>
                </a:ext>
              </a:extLst>
            </p:cNvPr>
            <p:cNvSpPr/>
            <p:nvPr/>
          </p:nvSpPr>
          <p:spPr>
            <a:xfrm>
              <a:off x="1174870" y="5486638"/>
              <a:ext cx="145149" cy="181338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93" name="Picture 92">
            <a:extLst>
              <a:ext uri="{FF2B5EF4-FFF2-40B4-BE49-F238E27FC236}">
                <a16:creationId xmlns:a16="http://schemas.microsoft.com/office/drawing/2014/main" id="{DD754B33-8B2B-8073-5EEE-562838FF85A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4115" t="20857" r="13987" b="25569"/>
          <a:stretch/>
        </p:blipFill>
        <p:spPr>
          <a:xfrm rot="16200000">
            <a:off x="2707543" y="3233193"/>
            <a:ext cx="921172" cy="1518764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E1A5EE2-7562-7638-15CE-04CAE4ECADDA}"/>
              </a:ext>
            </a:extLst>
          </p:cNvPr>
          <p:cNvSpPr txBox="1"/>
          <p:nvPr/>
        </p:nvSpPr>
        <p:spPr>
          <a:xfrm>
            <a:off x="46962" y="356545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hot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1FF98D6-F782-E285-ADCD-4E7A5CFB5873}"/>
              </a:ext>
            </a:extLst>
          </p:cNvPr>
          <p:cNvSpPr txBox="1"/>
          <p:nvPr/>
        </p:nvSpPr>
        <p:spPr>
          <a:xfrm>
            <a:off x="95250" y="3983317"/>
            <a:ext cx="58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T</a:t>
            </a:r>
            <a:r>
              <a:rPr lang="en-US" baseline="-25000" dirty="0" err="1">
                <a:solidFill>
                  <a:srgbClr val="00B0F0"/>
                </a:solidFill>
              </a:rPr>
              <a:t>cold</a:t>
            </a:r>
            <a:endParaRPr lang="fr-FR" baseline="-25000" dirty="0">
              <a:solidFill>
                <a:srgbClr val="00B0F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E2AC7E7-A313-DF87-BEDD-6DCCA6F980BF}"/>
              </a:ext>
            </a:extLst>
          </p:cNvPr>
          <p:cNvSpPr txBox="1"/>
          <p:nvPr/>
        </p:nvSpPr>
        <p:spPr>
          <a:xfrm>
            <a:off x="1724875" y="5425708"/>
            <a:ext cx="2015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Some tapes are</a:t>
            </a:r>
          </a:p>
          <a:p>
            <a:pPr algn="ctr"/>
            <a:r>
              <a:rPr lang="en-US" sz="1200" dirty="0"/>
              <a:t>resin coated = black body !</a:t>
            </a:r>
          </a:p>
          <a:p>
            <a:pPr algn="ctr"/>
            <a:r>
              <a:rPr lang="en-US" sz="1200" dirty="0"/>
              <a:t>Check conductivity </a:t>
            </a:r>
            <a:endParaRPr lang="fr-FR" sz="1200" dirty="0"/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F0B1488A-46F7-A92C-938D-F05B2D90DF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12743" y="4856889"/>
            <a:ext cx="660975" cy="615188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C24148E9-5662-9632-E3EB-F9DBA5AC86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6192" y="6025670"/>
            <a:ext cx="973267" cy="798025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A92745B8-A6B2-FF77-CDA2-C6CCD91086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7003" y="4962953"/>
            <a:ext cx="660975" cy="615188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FEA1CAD4-B1E1-F6AD-46E2-4E306EF889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29200" y="2611575"/>
            <a:ext cx="660975" cy="61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2582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E5B0A-D5EB-4045-B737-74FEA73C1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measurements on MLI samples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FEE26-43F9-4BB2-A5E3-8875F14B9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32" y="858628"/>
            <a:ext cx="11995768" cy="113029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300 K - 77 K, abundant literature </a:t>
            </a:r>
            <a:r>
              <a:rPr lang="en-US" i="1" dirty="0"/>
              <a:t>(see a few ref. [1], [2])</a:t>
            </a:r>
            <a:endParaRPr lang="en-US" dirty="0"/>
          </a:p>
          <a:p>
            <a:r>
              <a:rPr lang="en-US" dirty="0"/>
              <a:t>77 K - 4 K, fewer results. CERN experimental work </a:t>
            </a:r>
            <a:r>
              <a:rPr lang="en-US" i="1" dirty="0"/>
              <a:t>(see a few ref.[3],[4],[5] )</a:t>
            </a:r>
            <a:endParaRPr lang="en-US" dirty="0"/>
          </a:p>
          <a:p>
            <a:r>
              <a:rPr lang="en-US" dirty="0"/>
              <a:t>Some values, in good vacuum (&lt;10</a:t>
            </a:r>
            <a:r>
              <a:rPr lang="en-US" baseline="30000" dirty="0"/>
              <a:t>-4</a:t>
            </a:r>
            <a:r>
              <a:rPr lang="en-US" dirty="0"/>
              <a:t> Pa) [3]: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10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09A9845-760A-4A6B-89A6-F9032468CDA1}"/>
              </a:ext>
            </a:extLst>
          </p:cNvPr>
          <p:cNvGraphicFramePr>
            <a:graphicFrameLocks noGrp="1"/>
          </p:cNvGraphicFramePr>
          <p:nvPr/>
        </p:nvGraphicFramePr>
        <p:xfrm>
          <a:off x="1346200" y="2554099"/>
          <a:ext cx="406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7380064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553959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c </a:t>
                      </a:r>
                      <a:r>
                        <a:rPr lang="en-US" baseline="0" dirty="0"/>
                        <a:t>= 5 K-80 K</a:t>
                      </a:r>
                      <a:endParaRPr lang="fr-FR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44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1.0 W/m</a:t>
                      </a:r>
                      <a:r>
                        <a:rPr lang="en-US" baseline="30000" dirty="0"/>
                        <a:t>2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184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 0.5 W/m</a:t>
                      </a:r>
                      <a:r>
                        <a:rPr lang="en-US" baseline="30000" dirty="0"/>
                        <a:t>2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17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 0.4 W/m</a:t>
                      </a:r>
                      <a:r>
                        <a:rPr lang="en-US" baseline="30000" dirty="0"/>
                        <a:t>2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557524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AAC87F-6923-4775-B9B8-5C47FBF0FD26}"/>
              </a:ext>
            </a:extLst>
          </p:cNvPr>
          <p:cNvSpPr txBox="1">
            <a:spLocks/>
          </p:cNvSpPr>
          <p:nvPr/>
        </p:nvSpPr>
        <p:spPr>
          <a:xfrm>
            <a:off x="98116" y="5586698"/>
            <a:ext cx="11995768" cy="1508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000" dirty="0"/>
              <a:t>[1] </a:t>
            </a:r>
            <a:r>
              <a:rPr lang="fr-FR" sz="1000" dirty="0" err="1"/>
              <a:t>T.Nast</a:t>
            </a:r>
            <a:r>
              <a:rPr lang="fr-FR" sz="1000" dirty="0"/>
              <a:t>, </a:t>
            </a:r>
            <a:r>
              <a:rPr lang="fr-FR" sz="1000" dirty="0" err="1"/>
              <a:t>Multilayer</a:t>
            </a:r>
            <a:r>
              <a:rPr lang="fr-FR" sz="1000" dirty="0"/>
              <a:t> Insulation </a:t>
            </a:r>
            <a:r>
              <a:rPr lang="fr-FR" sz="1000" dirty="0" err="1"/>
              <a:t>Systems</a:t>
            </a:r>
            <a:r>
              <a:rPr lang="fr-FR" sz="1000" dirty="0"/>
              <a:t>, in </a:t>
            </a:r>
            <a:r>
              <a:rPr lang="fr-FR" sz="1000" dirty="0" err="1"/>
              <a:t>Handbook</a:t>
            </a:r>
            <a:r>
              <a:rPr lang="fr-FR" sz="1000" dirty="0"/>
              <a:t> of </a:t>
            </a:r>
            <a:r>
              <a:rPr lang="fr-FR" sz="1000" dirty="0" err="1"/>
              <a:t>Cryogenic</a:t>
            </a:r>
            <a:r>
              <a:rPr lang="fr-FR" sz="1000" dirty="0"/>
              <a:t> Engineering, </a:t>
            </a:r>
            <a:r>
              <a:rPr lang="fr-FR" sz="1000" dirty="0" err="1"/>
              <a:t>ed</a:t>
            </a:r>
            <a:r>
              <a:rPr lang="fr-FR" sz="1000" dirty="0"/>
              <a:t>. </a:t>
            </a:r>
            <a:r>
              <a:rPr lang="fr-FR" sz="1000" dirty="0" err="1"/>
              <a:t>J.G.Weisend</a:t>
            </a:r>
            <a:r>
              <a:rPr lang="fr-FR" sz="1000" dirty="0"/>
              <a:t> II, Taylor &amp; Francis, Philadelphia (1998),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000" dirty="0"/>
              <a:t>[2] M. G. </a:t>
            </a:r>
            <a:r>
              <a:rPr lang="fr-FR" sz="1000" dirty="0" err="1"/>
              <a:t>Kaganer</a:t>
            </a:r>
            <a:r>
              <a:rPr lang="fr-FR" sz="1000" dirty="0"/>
              <a:t>, Thermal Insulation in </a:t>
            </a:r>
            <a:r>
              <a:rPr lang="fr-FR" sz="1000" dirty="0" err="1"/>
              <a:t>Cryogenic</a:t>
            </a:r>
            <a:r>
              <a:rPr lang="fr-FR" sz="1000" dirty="0"/>
              <a:t> Engineering, </a:t>
            </a:r>
            <a:r>
              <a:rPr lang="fr-FR" sz="1000" dirty="0" err="1"/>
              <a:t>Jerusalem</a:t>
            </a:r>
            <a:r>
              <a:rPr lang="fr-FR" sz="1000" dirty="0"/>
              <a:t>, </a:t>
            </a:r>
            <a:r>
              <a:rPr lang="fr-FR" sz="1000" dirty="0" err="1"/>
              <a:t>Israel</a:t>
            </a:r>
            <a:r>
              <a:rPr lang="fr-FR" sz="1000" dirty="0"/>
              <a:t> Program for Scientific Translation, (1969),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000" dirty="0"/>
              <a:t>[3] </a:t>
            </a:r>
            <a:r>
              <a:rPr lang="fr-FR" sz="1000" dirty="0" err="1"/>
              <a:t>L.Mazzone</a:t>
            </a:r>
            <a:r>
              <a:rPr lang="fr-FR" sz="1000" dirty="0"/>
              <a:t> et al., </a:t>
            </a:r>
            <a:r>
              <a:rPr lang="en-GB" sz="1000" dirty="0"/>
              <a:t>Measurements of Multi-Layer Insulation at high boundary temperature, using a simple non-Calorimetric method. Proceedings ICEC 19, 2002, Grenoble, France.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000" dirty="0"/>
              <a:t>[4]  </a:t>
            </a:r>
            <a:r>
              <a:rPr lang="en-GB" sz="1000" dirty="0" err="1"/>
              <a:t>Ph.Lebrun</a:t>
            </a:r>
            <a:r>
              <a:rPr lang="en-GB" sz="1000" dirty="0"/>
              <a:t> et al.,  Investigation and qualification of thermal insulation systems between 80 K and 4.2 K, Proceedings ICEC/ICMC, 1992, Kiev, Ukraine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000" dirty="0"/>
              <a:t>[5] </a:t>
            </a:r>
            <a:r>
              <a:rPr lang="fr-FR" sz="1000" dirty="0"/>
              <a:t> </a:t>
            </a:r>
            <a:r>
              <a:rPr lang="fr-FR" sz="1000" dirty="0" err="1"/>
              <a:t>V.Venturi</a:t>
            </a:r>
            <a:r>
              <a:rPr lang="fr-FR" sz="1000" dirty="0"/>
              <a:t>, </a:t>
            </a:r>
            <a:r>
              <a:rPr lang="fr-FR" sz="1000" dirty="0" err="1"/>
              <a:t>Thermodynamic</a:t>
            </a:r>
            <a:r>
              <a:rPr lang="fr-FR" sz="1000" dirty="0"/>
              <a:t> and </a:t>
            </a:r>
            <a:r>
              <a:rPr lang="fr-FR" sz="1000" dirty="0" err="1"/>
              <a:t>technological</a:t>
            </a:r>
            <a:r>
              <a:rPr lang="fr-FR" sz="1000" dirty="0"/>
              <a:t> </a:t>
            </a:r>
            <a:r>
              <a:rPr lang="fr-FR" sz="1000" dirty="0" err="1"/>
              <a:t>optimization</a:t>
            </a:r>
            <a:r>
              <a:rPr lang="fr-FR" sz="1000" dirty="0"/>
              <a:t> of </a:t>
            </a:r>
            <a:r>
              <a:rPr lang="fr-FR" sz="1000" dirty="0" err="1"/>
              <a:t>complex</a:t>
            </a:r>
            <a:r>
              <a:rPr lang="fr-FR" sz="1000" dirty="0"/>
              <a:t> insulation </a:t>
            </a:r>
            <a:r>
              <a:rPr lang="fr-FR" sz="1000" dirty="0" err="1"/>
              <a:t>systems</a:t>
            </a:r>
            <a:r>
              <a:rPr lang="fr-FR" sz="1000" dirty="0"/>
              <a:t>. PhD </a:t>
            </a:r>
            <a:r>
              <a:rPr lang="fr-FR" sz="1000" dirty="0" err="1"/>
              <a:t>thesis</a:t>
            </a:r>
            <a:r>
              <a:rPr lang="fr-FR" sz="1000" dirty="0"/>
              <a:t>, 2019, WUST </a:t>
            </a:r>
            <a:r>
              <a:rPr lang="fr-FR" sz="1000" dirty="0" err="1"/>
              <a:t>University</a:t>
            </a:r>
            <a:r>
              <a:rPr lang="fr-FR" sz="1000" dirty="0"/>
              <a:t>, </a:t>
            </a:r>
            <a:r>
              <a:rPr lang="fr-FR" sz="1000" dirty="0" err="1"/>
              <a:t>Poland</a:t>
            </a:r>
            <a:r>
              <a:rPr lang="fr-FR" sz="1000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000" dirty="0"/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14EEAF2F-07FA-4024-9D7E-D838DA58AA1B}"/>
              </a:ext>
            </a:extLst>
          </p:cNvPr>
          <p:cNvGraphicFramePr>
            <a:graphicFrameLocks noGrp="1"/>
          </p:cNvGraphicFramePr>
          <p:nvPr/>
        </p:nvGraphicFramePr>
        <p:xfrm>
          <a:off x="1346200" y="4482989"/>
          <a:ext cx="406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7380064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553959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c </a:t>
                      </a:r>
                      <a:r>
                        <a:rPr lang="en-US" baseline="0" dirty="0"/>
                        <a:t>= 4.2 K</a:t>
                      </a:r>
                      <a:endParaRPr lang="fr-FR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44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 or more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30-60 </a:t>
                      </a:r>
                      <a:r>
                        <a:rPr lang="en-US" dirty="0" err="1"/>
                        <a:t>mW</a:t>
                      </a:r>
                      <a:r>
                        <a:rPr lang="en-US" dirty="0"/>
                        <a:t>/m</a:t>
                      </a:r>
                      <a:r>
                        <a:rPr lang="en-US" baseline="30000" dirty="0"/>
                        <a:t>2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18468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081880D-7FF5-445C-B41B-8DF46D26F1B3}"/>
              </a:ext>
            </a:extLst>
          </p:cNvPr>
          <p:cNvSpPr txBox="1"/>
          <p:nvPr/>
        </p:nvSpPr>
        <p:spPr>
          <a:xfrm>
            <a:off x="2551969" y="2202351"/>
            <a:ext cx="1457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1800" dirty="0"/>
              <a:t>T</a:t>
            </a:r>
            <a:r>
              <a:rPr lang="fr-FR" sz="1800" baseline="-25000" dirty="0"/>
              <a:t>w</a:t>
            </a:r>
            <a:r>
              <a:rPr lang="fr-FR" sz="1800" dirty="0"/>
              <a:t> = 300 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42296E-D988-42F3-97E4-E8104CA5CEB4}"/>
              </a:ext>
            </a:extLst>
          </p:cNvPr>
          <p:cNvSpPr txBox="1"/>
          <p:nvPr/>
        </p:nvSpPr>
        <p:spPr>
          <a:xfrm>
            <a:off x="2649538" y="4139313"/>
            <a:ext cx="1457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1800" dirty="0"/>
              <a:t>T</a:t>
            </a:r>
            <a:r>
              <a:rPr lang="fr-FR" sz="1800" baseline="-25000" dirty="0"/>
              <a:t>w</a:t>
            </a:r>
            <a:r>
              <a:rPr lang="fr-FR" sz="1800" dirty="0"/>
              <a:t> = 80 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C5175A-4A7F-4D01-8FFC-9A3084D657B1}"/>
              </a:ext>
            </a:extLst>
          </p:cNvPr>
          <p:cNvSpPr txBox="1"/>
          <p:nvPr/>
        </p:nvSpPr>
        <p:spPr>
          <a:xfrm>
            <a:off x="5541353" y="2554099"/>
            <a:ext cx="5405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Virtually no Tc dependency, </a:t>
            </a:r>
            <a:r>
              <a:rPr lang="fr-FR" sz="1800" dirty="0">
                <a:solidFill>
                  <a:srgbClr val="0070C0"/>
                </a:solidFill>
              </a:rPr>
              <a:t>T</a:t>
            </a:r>
            <a:r>
              <a:rPr lang="fr-FR" sz="1800" baseline="-25000" dirty="0">
                <a:solidFill>
                  <a:srgbClr val="0070C0"/>
                </a:solidFill>
              </a:rPr>
              <a:t>w</a:t>
            </a:r>
            <a:r>
              <a:rPr lang="en-US" sz="1800" baseline="-25000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radiation dominates 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1506FC-21D3-43E6-BCE7-0C5A5CB6AB2C}"/>
              </a:ext>
            </a:extLst>
          </p:cNvPr>
          <p:cNvSpPr txBox="1"/>
          <p:nvPr/>
        </p:nvSpPr>
        <p:spPr>
          <a:xfrm>
            <a:off x="5541352" y="4446264"/>
            <a:ext cx="3374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Virtually no N dependency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DC9D75-0BAA-440C-A344-683EA027370E}"/>
              </a:ext>
            </a:extLst>
          </p:cNvPr>
          <p:cNvSpPr txBox="1"/>
          <p:nvPr/>
        </p:nvSpPr>
        <p:spPr>
          <a:xfrm>
            <a:off x="5541352" y="3687446"/>
            <a:ext cx="5466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(compare with 1 W/m</a:t>
            </a:r>
            <a:r>
              <a:rPr lang="en-US" baseline="30000" dirty="0"/>
              <a:t>2</a:t>
            </a:r>
            <a:r>
              <a:rPr lang="en-US" dirty="0"/>
              <a:t> calculated in exercise) </a:t>
            </a:r>
            <a:endParaRPr lang="fr-F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7F3F38-FB27-488D-9736-64D7ABB84539}"/>
              </a:ext>
            </a:extLst>
          </p:cNvPr>
          <p:cNvSpPr txBox="1"/>
          <p:nvPr/>
        </p:nvSpPr>
        <p:spPr>
          <a:xfrm>
            <a:off x="5506182" y="4869076"/>
            <a:ext cx="5906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(compare with 110-140 </a:t>
            </a:r>
            <a:r>
              <a:rPr lang="en-US" dirty="0" err="1"/>
              <a:t>mW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 calculated in exercise)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5E6D2-A916-946A-0B39-F2D6B4CAB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0405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7F444-8243-47D0-A8E6-9B7E6BD6E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0"/>
            <a:ext cx="11089460" cy="799041"/>
          </a:xfrm>
        </p:spPr>
        <p:txBody>
          <a:bodyPr/>
          <a:lstStyle/>
          <a:p>
            <a:r>
              <a:rPr lang="en-US" dirty="0"/>
              <a:t>Practical MLI performance values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E93A6-8FFC-4D03-A32B-A7B0A8358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765730"/>
            <a:ext cx="11995768" cy="5445939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MLI samples </a:t>
            </a:r>
            <a:r>
              <a:rPr lang="en-US" dirty="0"/>
              <a:t>measured </a:t>
            </a:r>
            <a:r>
              <a:rPr lang="en-US" dirty="0">
                <a:solidFill>
                  <a:srgbClr val="0070C0"/>
                </a:solidFill>
              </a:rPr>
              <a:t>performance is considerably degraded in applications </a:t>
            </a:r>
            <a:r>
              <a:rPr lang="en-US" dirty="0"/>
              <a:t>due to the engineered solutions and installation procedures: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pre-assembled  blankets vs. rolled MLI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complex (non developable) geometries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junctions, stitches, </a:t>
            </a:r>
            <a:r>
              <a:rPr lang="en-US" sz="1500" dirty="0" err="1"/>
              <a:t>Velcro</a:t>
            </a:r>
            <a:r>
              <a:rPr lang="en-US" sz="1500" baseline="30000" dirty="0" err="1"/>
              <a:t>TM</a:t>
            </a:r>
            <a:r>
              <a:rPr lang="en-US" sz="1500" dirty="0"/>
              <a:t> fasteners, etc.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higher than ideal packing density (e.g. self-weight compaction)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thermal shorts between cold and warm layers (e.g. overlapped blanket closure)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quality of assembly (lab vs. industrial scale)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Engineering values</a:t>
            </a:r>
            <a:r>
              <a:rPr lang="en-US" dirty="0"/>
              <a:t>: what </a:t>
            </a:r>
            <a:r>
              <a:rPr lang="en-US" dirty="0">
                <a:solidFill>
                  <a:srgbClr val="0070C0"/>
                </a:solidFill>
              </a:rPr>
              <a:t>values</a:t>
            </a:r>
            <a:r>
              <a:rPr lang="en-US" dirty="0"/>
              <a:t> should one use </a:t>
            </a:r>
            <a:r>
              <a:rPr lang="en-US" dirty="0">
                <a:solidFill>
                  <a:srgbClr val="0070C0"/>
                </a:solidFill>
              </a:rPr>
              <a:t>for HL first estimates</a:t>
            </a:r>
            <a:r>
              <a:rPr lang="en-US" dirty="0"/>
              <a:t>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Take </a:t>
            </a:r>
            <a:r>
              <a:rPr lang="en-US" u="sng" dirty="0">
                <a:solidFill>
                  <a:srgbClr val="0070C0"/>
                </a:solidFill>
              </a:rPr>
              <a:t>generous margins</a:t>
            </a:r>
            <a:r>
              <a:rPr lang="en-US" dirty="0"/>
              <a:t>. Rule of thumb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70C0"/>
                </a:solidFill>
              </a:rPr>
              <a:t>x 2 sample measurements</a:t>
            </a:r>
          </a:p>
          <a:p>
            <a:pPr marL="457200" lvl="1" indent="0">
              <a:buNone/>
            </a:pPr>
            <a:r>
              <a:rPr lang="en-US" dirty="0"/>
              <a:t> </a:t>
            </a:r>
          </a:p>
          <a:p>
            <a:r>
              <a:rPr lang="en-US" dirty="0">
                <a:solidFill>
                  <a:srgbClr val="0070C0"/>
                </a:solidFill>
              </a:rPr>
              <a:t>LHC cryostat (+) </a:t>
            </a:r>
            <a:r>
              <a:rPr lang="en-US" dirty="0"/>
              <a:t>(a thermally well optimized large-scale application), average measure on 2.7 km length sector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200" dirty="0"/>
              <a:t>293 K to 50 K thermal shield with 30 MLI layers: 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~1 W/m</a:t>
            </a:r>
            <a:r>
              <a:rPr lang="en-US" sz="2200" baseline="30000" dirty="0">
                <a:solidFill>
                  <a:srgbClr val="0070C0"/>
                </a:solidFill>
              </a:rPr>
              <a:t>2</a:t>
            </a:r>
            <a:endParaRPr lang="en-US" sz="2200" dirty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 50 K to 2 K magnet with 10 MLI layers: 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~ 54 </a:t>
            </a:r>
            <a:r>
              <a:rPr lang="en-US" sz="2200" dirty="0" err="1">
                <a:solidFill>
                  <a:srgbClr val="0070C0"/>
                </a:solidFill>
              </a:rPr>
              <a:t>mW</a:t>
            </a:r>
            <a:r>
              <a:rPr lang="en-US" sz="2200" dirty="0">
                <a:solidFill>
                  <a:srgbClr val="0070C0"/>
                </a:solidFill>
              </a:rPr>
              <a:t>/m</a:t>
            </a:r>
            <a:r>
              <a:rPr lang="en-US" sz="2200" baseline="30000" dirty="0">
                <a:solidFill>
                  <a:srgbClr val="0070C0"/>
                </a:solidFill>
              </a:rPr>
              <a:t>2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414CBC-A37B-4095-94CC-C34B524078A6}"/>
              </a:ext>
            </a:extLst>
          </p:cNvPr>
          <p:cNvSpPr txBox="1"/>
          <p:nvPr/>
        </p:nvSpPr>
        <p:spPr>
          <a:xfrm>
            <a:off x="56749" y="6538928"/>
            <a:ext cx="120785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1" dirty="0"/>
              <a:t>(+) C. </a:t>
            </a:r>
            <a:r>
              <a:rPr lang="en-GB" sz="1000" b="1" i="1" dirty="0" err="1"/>
              <a:t>Maglioni</a:t>
            </a:r>
            <a:r>
              <a:rPr lang="en-GB" sz="1000" b="1" i="1" dirty="0"/>
              <a:t>, V. Parma:  “Assessment of static heat loads in the LHC arc, from the commissioning of sector 7-8”, LHC Project Note 409, 2008. </a:t>
            </a:r>
            <a:endParaRPr lang="en-GB" sz="1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1FABE-2353-1973-2EB8-B467FE64B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240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78F6C1B-53D5-4C78-A5F2-8435A0BD4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334" y="-45237"/>
            <a:ext cx="11090275" cy="929088"/>
          </a:xfrm>
        </p:spPr>
        <p:txBody>
          <a:bodyPr>
            <a:normAutofit/>
          </a:bodyPr>
          <a:lstStyle/>
          <a:p>
            <a:r>
              <a:rPr lang="en-US" dirty="0"/>
              <a:t>A few examples at CERN </a:t>
            </a:r>
            <a:r>
              <a:rPr lang="en-US" dirty="0">
                <a:solidFill>
                  <a:schemeClr val="tx1"/>
                </a:solidFill>
              </a:rPr>
              <a:t>transfer lines, valve boxes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A8167C3-1F6A-FEDC-BF98-B048291844FB}"/>
              </a:ext>
            </a:extLst>
          </p:cNvPr>
          <p:cNvGrpSpPr/>
          <p:nvPr/>
        </p:nvGrpSpPr>
        <p:grpSpPr>
          <a:xfrm>
            <a:off x="145334" y="4743231"/>
            <a:ext cx="3291606" cy="1901969"/>
            <a:chOff x="254542" y="4171854"/>
            <a:chExt cx="4203431" cy="2549622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C2941F47-D9EE-4A85-B6EB-CE1C15ED9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081447" y="3344949"/>
              <a:ext cx="2549622" cy="420343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D6AD9A6-B250-47B5-8F66-D68BEC6F0572}"/>
                </a:ext>
              </a:extLst>
            </p:cNvPr>
            <p:cNvSpPr txBox="1"/>
            <p:nvPr/>
          </p:nvSpPr>
          <p:spPr>
            <a:xfrm>
              <a:off x="696299" y="6388120"/>
              <a:ext cx="2080575" cy="2549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70C0"/>
                  </a:solidFill>
                </a:rPr>
                <a:t>Rigid SC power line in LHC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D76BCB7B-9770-7BA5-254F-D60EB78E1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25" y="727251"/>
            <a:ext cx="4495800" cy="30721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BCA7AF-3667-052D-265D-89E96082CD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7248" y="760906"/>
            <a:ext cx="4495800" cy="3038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3FF574-E3F3-9F8E-EE00-B9D17ABEEB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8780" y="3922327"/>
            <a:ext cx="2860133" cy="2734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DDDF07-B817-DD6E-9AD2-E2A0C89FE8EC}"/>
              </a:ext>
            </a:extLst>
          </p:cNvPr>
          <p:cNvSpPr txBox="1"/>
          <p:nvPr/>
        </p:nvSpPr>
        <p:spPr>
          <a:xfrm>
            <a:off x="9246478" y="6368201"/>
            <a:ext cx="267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Flexible SC power line for HL LHC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32A5C-9BBF-EA37-274F-0F98032E9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</a:t>
            </a:fld>
            <a:endParaRPr lang="en-GB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46F367C-DDC1-D531-4B05-9D72B2DC5D5C}"/>
              </a:ext>
            </a:extLst>
          </p:cNvPr>
          <p:cNvSpPr/>
          <p:nvPr/>
        </p:nvSpPr>
        <p:spPr>
          <a:xfrm>
            <a:off x="5120648" y="20894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AA1BB2-EE7F-BB7D-B4A9-A14E03A54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2870" y="4759692"/>
            <a:ext cx="2651220" cy="1885508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B23B5940-7005-E95C-02AE-075C991E3F6A}"/>
              </a:ext>
            </a:extLst>
          </p:cNvPr>
          <p:cNvSpPr/>
          <p:nvPr/>
        </p:nvSpPr>
        <p:spPr>
          <a:xfrm>
            <a:off x="3120702" y="549862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49215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" y="2804160"/>
            <a:ext cx="11521439" cy="726714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/>
              <a:t>Thermal Conduction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16C830-2E11-6D33-1AFC-63F5519FC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53590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Thermal Conduction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12480" y="1016244"/>
            <a:ext cx="572249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GB" sz="2000" kern="0" dirty="0"/>
              <a:t>When a T gradient exists in a body, there is a heat transfer from the high T region to the low T region (</a:t>
            </a:r>
            <a:r>
              <a:rPr lang="en-GB" sz="2000" kern="0" dirty="0">
                <a:solidFill>
                  <a:srgbClr val="0066CC"/>
                </a:solidFill>
              </a:rPr>
              <a:t>Fourier Law</a:t>
            </a:r>
            <a:r>
              <a:rPr lang="en-GB" sz="2000" kern="0" dirty="0"/>
              <a:t>):</a:t>
            </a:r>
          </a:p>
        </p:txBody>
      </p:sp>
      <p:graphicFrame>
        <p:nvGraphicFramePr>
          <p:cNvPr id="6" name="Object 4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7115938" y="1123488"/>
          <a:ext cx="2508736" cy="635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43000" imgH="368300" progId="Equation.3">
                  <p:embed/>
                </p:oleObj>
              </mc:Choice>
              <mc:Fallback>
                <p:oleObj name="Equation" r:id="rId2" imgW="1143000" imgH="368300" progId="Equation.3">
                  <p:embed/>
                  <p:pic>
                    <p:nvPicPr>
                      <p:cNvPr id="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5938" y="1123488"/>
                        <a:ext cx="2508736" cy="635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3020" y="2224026"/>
            <a:ext cx="614127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For one-dimensional problems (ex. a bar or tube):</a:t>
            </a:r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7196133" y="2072943"/>
          <a:ext cx="1442408" cy="731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25500" imgH="419100" progId="Equation.3">
                  <p:embed/>
                </p:oleObj>
              </mc:Choice>
              <mc:Fallback>
                <p:oleObj name="Equation" r:id="rId4" imgW="825500" imgH="419100" progId="Equation.3">
                  <p:embed/>
                  <p:pic>
                    <p:nvPicPr>
                      <p:cNvPr id="8" name="Content Placeholder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6133" y="2072943"/>
                        <a:ext cx="1442408" cy="731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43020" y="2884649"/>
            <a:ext cx="6576509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k is the </a:t>
            </a:r>
            <a:r>
              <a:rPr lang="en-GB" sz="2000" dirty="0">
                <a:solidFill>
                  <a:srgbClr val="0070C0"/>
                </a:solidFill>
              </a:rPr>
              <a:t>thermal conductivity (W m</a:t>
            </a:r>
            <a:r>
              <a:rPr lang="en-GB" sz="2000" baseline="30000" dirty="0">
                <a:solidFill>
                  <a:srgbClr val="0070C0"/>
                </a:solidFill>
              </a:rPr>
              <a:t>-1 </a:t>
            </a:r>
            <a:r>
              <a:rPr lang="en-GB" sz="2000" dirty="0">
                <a:solidFill>
                  <a:srgbClr val="0070C0"/>
                </a:solidFill>
              </a:rPr>
              <a:t>K</a:t>
            </a:r>
            <a:r>
              <a:rPr lang="en-GB" sz="2000" baseline="30000" dirty="0">
                <a:solidFill>
                  <a:srgbClr val="0070C0"/>
                </a:solidFill>
              </a:rPr>
              <a:t>-1</a:t>
            </a:r>
            <a:r>
              <a:rPr lang="en-GB" sz="2000" dirty="0">
                <a:solidFill>
                  <a:srgbClr val="0070C0"/>
                </a:solidFill>
              </a:rPr>
              <a:t>), </a:t>
            </a:r>
            <a:r>
              <a:rPr lang="en-GB" sz="2000" dirty="0"/>
              <a:t>normally a function of P,T, material structure, non-homogeneity, anisotropy (ex. Composite materials). </a:t>
            </a:r>
          </a:p>
        </p:txBody>
      </p:sp>
      <p:graphicFrame>
        <p:nvGraphicFramePr>
          <p:cNvPr id="10" name="Object 10"/>
          <p:cNvGraphicFramePr>
            <a:graphicFrameLocks noChangeAspect="1"/>
          </p:cNvGraphicFramePr>
          <p:nvPr/>
        </p:nvGraphicFramePr>
        <p:xfrm>
          <a:off x="7196133" y="2910552"/>
          <a:ext cx="2471717" cy="380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29810" imgH="203112" progId="Equation.3">
                  <p:embed/>
                </p:oleObj>
              </mc:Choice>
              <mc:Fallback>
                <p:oleObj name="Equation" r:id="rId6" imgW="1129810" imgH="203112" progId="Equation.3">
                  <p:embed/>
                  <p:pic>
                    <p:nvPicPr>
                      <p:cNvPr id="1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6133" y="2910552"/>
                        <a:ext cx="2471717" cy="3807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28590" y="4313359"/>
            <a:ext cx="6109054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k is strongly </a:t>
            </a:r>
            <a:r>
              <a:rPr lang="en-GB" sz="2000" dirty="0">
                <a:solidFill>
                  <a:srgbClr val="0070C0"/>
                </a:solidFill>
              </a:rPr>
              <a:t>T-dependent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0070C0"/>
                </a:solidFill>
              </a:rPr>
              <a:t>non-linear at low T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244700" y="5107920"/>
            <a:ext cx="585129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“good conductors” vs. “poor conductors” </a:t>
            </a:r>
            <a:r>
              <a:rPr lang="en-GB" sz="2000" dirty="0">
                <a:sym typeface="Wingdings" pitchFamily="2" charset="2"/>
              </a:rPr>
              <a:t> k range ~ </a:t>
            </a:r>
            <a:r>
              <a:rPr lang="en-GB" sz="2000" dirty="0">
                <a:solidFill>
                  <a:srgbClr val="0070C0"/>
                </a:solidFill>
                <a:sym typeface="Wingdings" pitchFamily="2" charset="2"/>
              </a:rPr>
              <a:t>5-6 orders of magnitude</a:t>
            </a:r>
            <a:endParaRPr lang="en-GB" sz="2000" dirty="0">
              <a:solidFill>
                <a:srgbClr val="0070C0"/>
              </a:solidFill>
            </a:endParaRPr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6591384" y="199488"/>
            <a:ext cx="3102170" cy="755706"/>
            <a:chOff x="4014" y="572"/>
            <a:chExt cx="1559" cy="254"/>
          </a:xfrm>
        </p:grpSpPr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4225" y="614"/>
              <a:ext cx="1141" cy="53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5329" y="572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200"/>
                <a:t>Tw</a:t>
              </a: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4014" y="572"/>
              <a:ext cx="21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200"/>
                <a:t>Tc</a:t>
              </a:r>
            </a:p>
          </p:txBody>
        </p:sp>
        <p:graphicFrame>
          <p:nvGraphicFramePr>
            <p:cNvPr id="19" name="Object 21"/>
            <p:cNvGraphicFramePr>
              <a:graphicFrameLocks noChangeAspect="1"/>
            </p:cNvGraphicFramePr>
            <p:nvPr/>
          </p:nvGraphicFramePr>
          <p:xfrm>
            <a:off x="4517" y="615"/>
            <a:ext cx="422" cy="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8" imgW="304800" imgH="304800" progId="Designer.Drawing.7">
                    <p:embed/>
                  </p:oleObj>
                </mc:Choice>
                <mc:Fallback>
                  <p:oleObj name="Designer Drawing" r:id="rId8" imgW="304800" imgH="304800" progId="Designer.Drawing.7">
                    <p:embed/>
                    <p:pic>
                      <p:nvPicPr>
                        <p:cNvPr id="19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7" y="615"/>
                          <a:ext cx="422" cy="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3"/>
            <p:cNvGraphicFramePr>
              <a:graphicFrameLocks noChangeAspect="1"/>
            </p:cNvGraphicFramePr>
            <p:nvPr/>
          </p:nvGraphicFramePr>
          <p:xfrm>
            <a:off x="4694" y="663"/>
            <a:ext cx="214" cy="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77723" imgH="368140" progId="Equation.3">
                    <p:embed/>
                  </p:oleObj>
                </mc:Choice>
                <mc:Fallback>
                  <p:oleObj name="Equation" r:id="rId10" imgW="177723" imgH="368140" progId="Equation.3">
                    <p:embed/>
                    <p:pic>
                      <p:nvPicPr>
                        <p:cNvPr id="2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94" y="663"/>
                          <a:ext cx="214" cy="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1" name="Picture 3" descr="Thermal conducivity">
            <a:extLst>
              <a:ext uri="{FF2B5EF4-FFF2-40B4-BE49-F238E27FC236}">
                <a16:creationId xmlns:a16="http://schemas.microsoft.com/office/drawing/2014/main" id="{177849D7-6EF7-4F9F-A3C2-052849B2B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914" y="3200400"/>
            <a:ext cx="3208703" cy="365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838C4A4-5081-498B-AFDB-79FC979669E8}"/>
              </a:ext>
            </a:extLst>
          </p:cNvPr>
          <p:cNvCxnSpPr>
            <a:cxnSpLocks/>
          </p:cNvCxnSpPr>
          <p:nvPr/>
        </p:nvCxnSpPr>
        <p:spPr>
          <a:xfrm>
            <a:off x="7011242" y="3667125"/>
            <a:ext cx="0" cy="2790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5613803-C3C6-45A2-B008-3AEE0661638E}"/>
              </a:ext>
            </a:extLst>
          </p:cNvPr>
          <p:cNvSpPr txBox="1"/>
          <p:nvPr/>
        </p:nvSpPr>
        <p:spPr>
          <a:xfrm rot="16200000">
            <a:off x="6456957" y="5080756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6 decades</a:t>
            </a:r>
            <a:endParaRPr lang="fr-FR" sz="10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A70CF5-59B7-FE3F-646A-60524555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73040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1825" y="71209"/>
            <a:ext cx="11089460" cy="629829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/>
              <a:t>Thermal conductivity of various materials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8202C4-3BFA-4555-B384-F1ACA117F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41" y="590590"/>
            <a:ext cx="4605759" cy="6224692"/>
          </a:xfrm>
          <a:prstGeom prst="rect">
            <a:avLst/>
          </a:prstGeom>
        </p:spPr>
      </p:pic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F33D662A-99CC-ACC7-825F-ED61668853D5}"/>
              </a:ext>
            </a:extLst>
          </p:cNvPr>
          <p:cNvSpPr txBox="1">
            <a:spLocks/>
          </p:cNvSpPr>
          <p:nvPr/>
        </p:nvSpPr>
        <p:spPr>
          <a:xfrm>
            <a:off x="6096000" y="798605"/>
            <a:ext cx="5496515" cy="59191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err="1"/>
              <a:t>Metals</a:t>
            </a:r>
            <a:r>
              <a:rPr lang="fr-CH" sz="2000" dirty="0"/>
              <a:t>: </a:t>
            </a:r>
            <a:r>
              <a:rPr lang="fr-CH" sz="2000" dirty="0" err="1"/>
              <a:t>mainly</a:t>
            </a:r>
            <a:r>
              <a:rPr lang="fr-CH" sz="2000" dirty="0"/>
              <a:t> free </a:t>
            </a:r>
            <a:r>
              <a:rPr lang="fr-CH" sz="2000" dirty="0" err="1"/>
              <a:t>electron</a:t>
            </a:r>
            <a:r>
              <a:rPr lang="fr-CH" sz="2000" dirty="0"/>
              <a:t> contribution</a:t>
            </a:r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 err="1"/>
              <a:t>Resistivity</a:t>
            </a:r>
            <a:r>
              <a:rPr lang="fr-CH" sz="2000" dirty="0"/>
              <a:t> </a:t>
            </a:r>
            <a:r>
              <a:rPr lang="fr-CH" sz="2000" dirty="0" err="1"/>
              <a:t>from</a:t>
            </a:r>
            <a:r>
              <a:rPr lang="fr-CH" sz="2000" dirty="0"/>
              <a:t> </a:t>
            </a:r>
            <a:r>
              <a:rPr lang="fr-CH" sz="2000" dirty="0" err="1"/>
              <a:t>electron</a:t>
            </a:r>
            <a:r>
              <a:rPr lang="fr-CH" sz="2000" dirty="0"/>
              <a:t> </a:t>
            </a:r>
            <a:r>
              <a:rPr lang="fr-CH" sz="2000" dirty="0" err="1"/>
              <a:t>scatter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phonons (</a:t>
            </a:r>
            <a:r>
              <a:rPr lang="fr-CH" sz="2000" dirty="0" err="1"/>
              <a:t>lattice</a:t>
            </a:r>
            <a:r>
              <a:rPr lang="fr-CH" sz="2000" dirty="0"/>
              <a:t> vibrations) </a:t>
            </a:r>
            <a:r>
              <a:rPr lang="el-GR" sz="2000" dirty="0"/>
              <a:t>α</a:t>
            </a:r>
            <a:r>
              <a:rPr lang="fr-CH" sz="2000" dirty="0"/>
              <a:t> T</a:t>
            </a:r>
            <a:r>
              <a:rPr lang="fr-CH" sz="2000" baseline="30000" dirty="0"/>
              <a:t>2</a:t>
            </a:r>
            <a:r>
              <a:rPr lang="fr-CH" sz="2000" dirty="0"/>
              <a:t> and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impurities</a:t>
            </a:r>
            <a:r>
              <a:rPr lang="fr-CH" sz="2000" dirty="0"/>
              <a:t> </a:t>
            </a:r>
            <a:r>
              <a:rPr lang="el-GR" sz="2000" dirty="0"/>
              <a:t>α</a:t>
            </a:r>
            <a:r>
              <a:rPr lang="fr-CH" sz="2000" dirty="0"/>
              <a:t> 1/T</a:t>
            </a:r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 err="1"/>
              <a:t>Increasing</a:t>
            </a:r>
            <a:r>
              <a:rPr lang="fr-CH" sz="2000" dirty="0"/>
              <a:t> </a:t>
            </a:r>
            <a:r>
              <a:rPr lang="fr-CH" sz="2000" dirty="0" err="1"/>
              <a:t>effect</a:t>
            </a:r>
            <a:r>
              <a:rPr lang="fr-CH" sz="2000" dirty="0"/>
              <a:t> of </a:t>
            </a:r>
            <a:r>
              <a:rPr lang="fr-CH" sz="2000" dirty="0" err="1"/>
              <a:t>impurities</a:t>
            </a:r>
            <a:r>
              <a:rPr lang="fr-CH" sz="2000" dirty="0"/>
              <a:t> in </a:t>
            </a:r>
            <a:r>
              <a:rPr lang="fr-CH" sz="2000" dirty="0" err="1"/>
              <a:t>less</a:t>
            </a:r>
            <a:r>
              <a:rPr lang="fr-CH" sz="2000" dirty="0"/>
              <a:t> pure </a:t>
            </a:r>
            <a:r>
              <a:rPr lang="fr-CH" sz="2000" dirty="0" err="1"/>
              <a:t>metals</a:t>
            </a:r>
            <a:r>
              <a:rPr lang="fr-CH" sz="2000" dirty="0"/>
              <a:t> and </a:t>
            </a:r>
            <a:r>
              <a:rPr lang="fr-CH" sz="2000" dirty="0" err="1"/>
              <a:t>dominates</a:t>
            </a:r>
            <a:r>
              <a:rPr lang="fr-CH" sz="2000" dirty="0"/>
              <a:t> in </a:t>
            </a:r>
            <a:r>
              <a:rPr lang="fr-CH" sz="2000" dirty="0" err="1"/>
              <a:t>alloys</a:t>
            </a: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/>
              <a:t>Maximum of </a:t>
            </a:r>
            <a:r>
              <a:rPr lang="fr-CH" sz="2000" dirty="0" err="1"/>
              <a:t>conductivity</a:t>
            </a:r>
            <a:r>
              <a:rPr lang="fr-CH" sz="2000" dirty="0"/>
              <a:t> </a:t>
            </a:r>
            <a:r>
              <a:rPr lang="fr-CH" sz="2000" dirty="0" err="1"/>
              <a:t>reduces</a:t>
            </a:r>
            <a:r>
              <a:rPr lang="fr-CH" sz="2000" dirty="0"/>
              <a:t> and shifts </a:t>
            </a:r>
            <a:r>
              <a:rPr lang="fr-CH" sz="2000" dirty="0" err="1"/>
              <a:t>towards</a:t>
            </a:r>
            <a:r>
              <a:rPr lang="fr-CH" sz="2000" dirty="0"/>
              <a:t> </a:t>
            </a:r>
            <a:r>
              <a:rPr lang="fr-CH" sz="2000" dirty="0" err="1"/>
              <a:t>higher</a:t>
            </a:r>
            <a:r>
              <a:rPr lang="fr-CH" sz="2000" dirty="0"/>
              <a:t> T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increasing</a:t>
            </a:r>
            <a:r>
              <a:rPr lang="fr-CH" sz="2000" dirty="0"/>
              <a:t> </a:t>
            </a:r>
            <a:r>
              <a:rPr lang="fr-CH" sz="2000" dirty="0" err="1"/>
              <a:t>impurities</a:t>
            </a: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/>
              <a:t>Al and </a:t>
            </a:r>
            <a:r>
              <a:rPr lang="fr-CH" sz="2000" dirty="0" err="1"/>
              <a:t>st.steel</a:t>
            </a:r>
            <a:r>
              <a:rPr lang="fr-CH" sz="2000" dirty="0"/>
              <a:t> </a:t>
            </a:r>
            <a:r>
              <a:rPr lang="fr-CH" sz="2000" dirty="0" err="1"/>
              <a:t>alloys</a:t>
            </a:r>
            <a:r>
              <a:rPr lang="fr-CH" sz="2000" dirty="0"/>
              <a:t>: </a:t>
            </a:r>
            <a:r>
              <a:rPr lang="fr-CH" sz="2000" dirty="0" err="1"/>
              <a:t>conductivity</a:t>
            </a:r>
            <a:r>
              <a:rPr lang="fr-CH" sz="2000" dirty="0"/>
              <a:t> </a:t>
            </a:r>
            <a:r>
              <a:rPr lang="el-GR" sz="2000" dirty="0"/>
              <a:t>α</a:t>
            </a:r>
            <a:r>
              <a:rPr lang="fr-CH" sz="2000" dirty="0"/>
              <a:t> T </a:t>
            </a:r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/>
              <a:t>Non cristalline </a:t>
            </a:r>
            <a:r>
              <a:rPr lang="fr-CH" sz="2000" dirty="0" err="1"/>
              <a:t>materials</a:t>
            </a:r>
            <a:r>
              <a:rPr lang="fr-CH" sz="2000" dirty="0"/>
              <a:t> and </a:t>
            </a:r>
            <a:r>
              <a:rPr lang="fr-CH" sz="2000" dirty="0" err="1"/>
              <a:t>insulators</a:t>
            </a:r>
            <a:r>
              <a:rPr lang="fr-CH" sz="2000" dirty="0"/>
              <a:t> </a:t>
            </a:r>
            <a:r>
              <a:rPr lang="fr-CH" sz="2000" dirty="0" err="1"/>
              <a:t>dominated</a:t>
            </a:r>
            <a:r>
              <a:rPr lang="fr-CH" sz="2000" dirty="0"/>
              <a:t> by phonon contribution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1E7E9C-6642-D42A-D78F-2AE7426CE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97526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8" y="125229"/>
            <a:ext cx="11693770" cy="576263"/>
          </a:xfrm>
        </p:spPr>
        <p:txBody>
          <a:bodyPr>
            <a:noAutofit/>
          </a:bodyPr>
          <a:lstStyle/>
          <a:p>
            <a:r>
              <a:rPr lang="en-GB" sz="3200" dirty="0"/>
              <a:t>Thermal conductivity in epoxy-based composite materials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2463" y="701491"/>
            <a:ext cx="11142820" cy="538579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sz="1800" kern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FE60109-2297-47C1-9729-B003CF3F82A0}"/>
              </a:ext>
            </a:extLst>
          </p:cNvPr>
          <p:cNvSpPr txBox="1">
            <a:spLocks/>
          </p:cNvSpPr>
          <p:nvPr/>
        </p:nvSpPr>
        <p:spPr>
          <a:xfrm>
            <a:off x="109848" y="831485"/>
            <a:ext cx="5010792" cy="563898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70C0"/>
                </a:solidFill>
              </a:rPr>
              <a:t>Low conduction </a:t>
            </a:r>
            <a:r>
              <a:rPr lang="en-GB" dirty="0"/>
              <a:t>(little electron conduction), </a:t>
            </a:r>
            <a:r>
              <a:rPr lang="en-GB" dirty="0">
                <a:solidFill>
                  <a:srgbClr val="0070C0"/>
                </a:solidFill>
              </a:rPr>
              <a:t>essentially phonon driven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Anisotropic structure</a:t>
            </a:r>
            <a:r>
              <a:rPr lang="en-GB" dirty="0"/>
              <a:t>, (</a:t>
            </a:r>
            <a:r>
              <a:rPr lang="en-GB" dirty="0" err="1"/>
              <a:t>fibers</a:t>
            </a:r>
            <a:r>
              <a:rPr lang="en-GB" dirty="0"/>
              <a:t>/matrix) with constituents-specific thermal conductivity properties</a:t>
            </a:r>
          </a:p>
          <a:p>
            <a:endParaRPr lang="en-GB" dirty="0"/>
          </a:p>
          <a:p>
            <a:r>
              <a:rPr lang="en-GB" dirty="0"/>
              <a:t>Conductivity highly depends on: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Material (</a:t>
            </a:r>
            <a:r>
              <a:rPr lang="en-GB" dirty="0" err="1"/>
              <a:t>fiber</a:t>
            </a:r>
            <a:r>
              <a:rPr lang="en-GB" dirty="0"/>
              <a:t>) orientation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Ratio between fibre and matrix (</a:t>
            </a:r>
            <a:r>
              <a:rPr lang="en-GB" dirty="0" err="1"/>
              <a:t>Vf</a:t>
            </a:r>
            <a:r>
              <a:rPr lang="en-GB" dirty="0"/>
              <a:t>) 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Glass-</a:t>
            </a:r>
            <a:r>
              <a:rPr lang="en-GB" dirty="0" err="1">
                <a:solidFill>
                  <a:srgbClr val="0070C0"/>
                </a:solidFill>
              </a:rPr>
              <a:t>fiber</a:t>
            </a:r>
            <a:r>
              <a:rPr lang="en-GB" dirty="0"/>
              <a:t> is the </a:t>
            </a:r>
            <a:r>
              <a:rPr lang="en-GB" dirty="0">
                <a:solidFill>
                  <a:srgbClr val="0070C0"/>
                </a:solidFill>
              </a:rPr>
              <a:t>“conductive” </a:t>
            </a:r>
            <a:r>
              <a:rPr lang="en-GB" dirty="0"/>
              <a:t>fraction and also the “structural” constituent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Epoxy</a:t>
            </a:r>
            <a:r>
              <a:rPr lang="en-GB" dirty="0"/>
              <a:t> is the </a:t>
            </a:r>
            <a:r>
              <a:rPr lang="en-GB" dirty="0">
                <a:solidFill>
                  <a:srgbClr val="0070C0"/>
                </a:solidFill>
              </a:rPr>
              <a:t>“isolating” </a:t>
            </a:r>
            <a:r>
              <a:rPr lang="en-GB" dirty="0"/>
              <a:t>fraction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material and is the “less structural” constituent</a:t>
            </a:r>
          </a:p>
          <a:p>
            <a:endParaRPr lang="en-GB" dirty="0"/>
          </a:p>
          <a:p>
            <a:r>
              <a:rPr lang="en-GB" dirty="0" err="1"/>
              <a:t>Vf</a:t>
            </a:r>
            <a:r>
              <a:rPr lang="en-GB" dirty="0"/>
              <a:t> typically around 40-70%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Cryogenic grade G10-CR and G11 are widely used standard laminates in various forms (plates, tubes, rods). Properties data can be found in:  </a:t>
            </a:r>
            <a:r>
              <a:rPr lang="en-GB" dirty="0">
                <a:hlinkClick r:id="rId2"/>
              </a:rPr>
              <a:t>https://trc.nist.gov/cryogenics/index.html</a:t>
            </a:r>
            <a:r>
              <a:rPr lang="en-GB" dirty="0"/>
              <a:t>    </a:t>
            </a:r>
          </a:p>
          <a:p>
            <a:endParaRPr lang="fr-FR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9E24E72-386F-48CE-B394-0B5EDAD31C29}"/>
              </a:ext>
            </a:extLst>
          </p:cNvPr>
          <p:cNvGraphicFramePr>
            <a:graphicFrameLocks/>
          </p:cNvGraphicFramePr>
          <p:nvPr/>
        </p:nvGraphicFramePr>
        <p:xfrm>
          <a:off x="8945759" y="918838"/>
          <a:ext cx="2943777" cy="2963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E7FBCB5-F9B0-4D4F-B037-806D4F6DFA3D}"/>
              </a:ext>
            </a:extLst>
          </p:cNvPr>
          <p:cNvGraphicFramePr>
            <a:graphicFrameLocks/>
          </p:cNvGraphicFramePr>
          <p:nvPr/>
        </p:nvGraphicFramePr>
        <p:xfrm>
          <a:off x="5356907" y="929405"/>
          <a:ext cx="3247161" cy="2963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78F0B53-6F68-4067-9FFE-CDA8BB40F619}"/>
              </a:ext>
            </a:extLst>
          </p:cNvPr>
          <p:cNvSpPr txBox="1"/>
          <p:nvPr/>
        </p:nvSpPr>
        <p:spPr>
          <a:xfrm>
            <a:off x="5583408" y="3980044"/>
            <a:ext cx="28112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(Data from Schwartzberg F.H., Cryogenic Material Data Handbook,</a:t>
            </a:r>
          </a:p>
          <a:p>
            <a:pPr algn="ctr"/>
            <a:r>
              <a:rPr lang="en-US" sz="1000" dirty="0"/>
              <a:t>Martin Marietta </a:t>
            </a:r>
            <a:r>
              <a:rPr lang="en-US" sz="1000" dirty="0" err="1"/>
              <a:t>Corrp</a:t>
            </a:r>
            <a:r>
              <a:rPr lang="en-US" sz="1000" dirty="0"/>
              <a:t>, </a:t>
            </a:r>
            <a:r>
              <a:rPr lang="en-US" sz="1000" dirty="0" err="1"/>
              <a:t>Denvers</a:t>
            </a:r>
            <a:r>
              <a:rPr lang="en-US" sz="1000" dirty="0"/>
              <a:t>, Co, 1970)  </a:t>
            </a:r>
            <a:endParaRPr lang="fr-FR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25BA8F-E1AD-48EB-9ED0-D27CEB127E1A}"/>
              </a:ext>
            </a:extLst>
          </p:cNvPr>
          <p:cNvSpPr txBox="1"/>
          <p:nvPr/>
        </p:nvSpPr>
        <p:spPr>
          <a:xfrm>
            <a:off x="9012020" y="3980044"/>
            <a:ext cx="2811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Longitudinal and transversal conductivity  laminate studies for LHC supports, (based on data from Schwartzberg F.H.), collaboration CERN-ESIGEC (</a:t>
            </a:r>
            <a:r>
              <a:rPr lang="en-US" sz="1000" dirty="0" err="1"/>
              <a:t>Univ.Savoie</a:t>
            </a:r>
            <a:r>
              <a:rPr lang="en-US" sz="1000" dirty="0"/>
              <a:t>), 1997   </a:t>
            </a:r>
            <a:endParaRPr lang="fr-FR" sz="1000" dirty="0"/>
          </a:p>
        </p:txBody>
      </p:sp>
      <p:pic>
        <p:nvPicPr>
          <p:cNvPr id="108546" name="Picture 2">
            <a:extLst>
              <a:ext uri="{FF2B5EF4-FFF2-40B4-BE49-F238E27FC236}">
                <a16:creationId xmlns:a16="http://schemas.microsoft.com/office/drawing/2014/main" id="{8A6F9952-C5AA-4143-906A-917A3D61F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640" y="4907568"/>
            <a:ext cx="1872343" cy="1404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8787111-14C7-4FE2-8138-9B5EA45936ED}"/>
              </a:ext>
            </a:extLst>
          </p:cNvPr>
          <p:cNvSpPr txBox="1"/>
          <p:nvPr/>
        </p:nvSpPr>
        <p:spPr>
          <a:xfrm>
            <a:off x="4690373" y="6337705"/>
            <a:ext cx="28112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Glass-fiber dry fabric</a:t>
            </a:r>
            <a:endParaRPr lang="fr-FR" sz="1000" dirty="0"/>
          </a:p>
        </p:txBody>
      </p:sp>
      <p:pic>
        <p:nvPicPr>
          <p:cNvPr id="108548" name="Picture 4" descr="Afficher l’image source">
            <a:extLst>
              <a:ext uri="{FF2B5EF4-FFF2-40B4-BE49-F238E27FC236}">
                <a16:creationId xmlns:a16="http://schemas.microsoft.com/office/drawing/2014/main" id="{494ACE75-CC0F-45D6-A414-C5950F6C4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265" y="5084594"/>
            <a:ext cx="2346416" cy="11149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4DB82DD-2394-49BE-BBD1-665ACD9BE16D}"/>
              </a:ext>
            </a:extLst>
          </p:cNvPr>
          <p:cNvSpPr txBox="1"/>
          <p:nvPr/>
        </p:nvSpPr>
        <p:spPr>
          <a:xfrm>
            <a:off x="8208635" y="6337705"/>
            <a:ext cx="28112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Standard G10-CR plate and rods</a:t>
            </a:r>
            <a:endParaRPr lang="fr-FR" sz="1000" dirty="0"/>
          </a:p>
        </p:txBody>
      </p:sp>
      <p:pic>
        <p:nvPicPr>
          <p:cNvPr id="108550" name="Picture 6" descr="Afficher l’image source">
            <a:extLst>
              <a:ext uri="{FF2B5EF4-FFF2-40B4-BE49-F238E27FC236}">
                <a16:creationId xmlns:a16="http://schemas.microsoft.com/office/drawing/2014/main" id="{31598D9E-F5E3-4FF9-AE7B-A1045F1E2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086" y="5072017"/>
            <a:ext cx="1745074" cy="11131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A3318-40EB-CB61-F933-1246B440E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56923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supports</a:t>
            </a:r>
            <a:endParaRPr lang="en-GB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/>
        </p:nvGraphicFramePr>
        <p:xfrm>
          <a:off x="6697238" y="116016"/>
          <a:ext cx="4686617" cy="3323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athcad 6.0" r:id="rId2" imgW="4457520" imgH="3162240" progId="Mathcad">
                  <p:embed/>
                </p:oleObj>
              </mc:Choice>
              <mc:Fallback>
                <p:oleObj name="Mathcad 6.0" r:id="rId2" imgW="4457520" imgH="3162240" progId="Mathcad">
                  <p:embed/>
                  <p:pic>
                    <p:nvPicPr>
                      <p:cNvPr id="5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238" y="116016"/>
                        <a:ext cx="4686617" cy="33239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8556299" y="3429000"/>
            <a:ext cx="2536501" cy="555116"/>
            <a:chOff x="3716" y="1822"/>
            <a:chExt cx="1845" cy="495"/>
          </a:xfrm>
        </p:grpSpPr>
        <p:sp>
          <p:nvSpPr>
            <p:cNvPr id="7" name="Line 23"/>
            <p:cNvSpPr>
              <a:spLocks noChangeShapeType="1"/>
            </p:cNvSpPr>
            <p:nvPr/>
          </p:nvSpPr>
          <p:spPr bwMode="auto">
            <a:xfrm>
              <a:off x="3716" y="1910"/>
              <a:ext cx="319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3716" y="2078"/>
              <a:ext cx="319" cy="0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9" name="Line 25"/>
            <p:cNvSpPr>
              <a:spLocks noChangeShapeType="1"/>
            </p:cNvSpPr>
            <p:nvPr/>
          </p:nvSpPr>
          <p:spPr bwMode="auto">
            <a:xfrm>
              <a:off x="3716" y="2213"/>
              <a:ext cx="319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4098" y="1822"/>
              <a:ext cx="1463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Two intercepts, 5K &amp; 75K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 Box 27"/>
            <p:cNvSpPr txBox="1">
              <a:spLocks noChangeArrowheads="1"/>
            </p:cNvSpPr>
            <p:nvPr/>
          </p:nvSpPr>
          <p:spPr bwMode="auto">
            <a:xfrm>
              <a:off x="4156" y="1990"/>
              <a:ext cx="1127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One intercept, 75K</a:t>
              </a:r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4133" y="2138"/>
              <a:ext cx="84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No intercepts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3" name="Object 12"/>
          <p:cNvGraphicFramePr>
            <a:graphicFrameLocks noGrp="1" noChangeAspect="1"/>
          </p:cNvGraphicFramePr>
          <p:nvPr/>
        </p:nvGraphicFramePr>
        <p:xfrm>
          <a:off x="7332072" y="4483515"/>
          <a:ext cx="3859213" cy="207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156063" imgH="2765289" progId="Word.Document.8">
                  <p:embed/>
                </p:oleObj>
              </mc:Choice>
              <mc:Fallback>
                <p:oleObj name="Document" r:id="rId4" imgW="5156063" imgH="2765289" progId="Word.Document.8">
                  <p:embed/>
                  <p:pic>
                    <p:nvPicPr>
                      <p:cNvPr id="13" name="Object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2072" y="4483515"/>
                        <a:ext cx="3859213" cy="207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ounded Rectangle 46"/>
          <p:cNvSpPr/>
          <p:nvPr/>
        </p:nvSpPr>
        <p:spPr>
          <a:xfrm>
            <a:off x="10287168" y="4981331"/>
            <a:ext cx="711485" cy="1076056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3BA89F7-4255-D643-00E1-9836260847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022" y="1685227"/>
            <a:ext cx="6285910" cy="38935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CA6DB6-9A46-5754-0F52-C9DC81334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99593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8" y="116434"/>
            <a:ext cx="10461625" cy="576263"/>
          </a:xfrm>
        </p:spPr>
        <p:txBody>
          <a:bodyPr>
            <a:noAutofit/>
          </a:bodyPr>
          <a:lstStyle/>
          <a:p>
            <a:r>
              <a:rPr lang="en-GB" dirty="0"/>
              <a:t>The conduction equation (unidirectional case) </a:t>
            </a: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6240463" y="1700809"/>
          <a:ext cx="12239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8080" imgH="393480" progId="Equation.3">
                  <p:embed/>
                </p:oleObj>
              </mc:Choice>
              <mc:Fallback>
                <p:oleObj name="Equation" r:id="rId2" imgW="838080" imgH="393480" progId="Equation.3">
                  <p:embed/>
                  <p:pic>
                    <p:nvPicPr>
                      <p:cNvPr id="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1700809"/>
                        <a:ext cx="1223962" cy="5746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6197470" y="892177"/>
          <a:ext cx="4464050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89300" imgH="457200" progId="Equation.3">
                  <p:embed/>
                </p:oleObj>
              </mc:Choice>
              <mc:Fallback>
                <p:oleObj name="Equation" r:id="rId4" imgW="3289300" imgH="457200" progId="Equation.3">
                  <p:embed/>
                  <p:pic>
                    <p:nvPicPr>
                      <p:cNvPr id="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7470" y="892177"/>
                        <a:ext cx="4464050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6037263" y="2276476"/>
          <a:ext cx="37258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52400" imgH="393480" progId="Equation.3">
                  <p:embed/>
                </p:oleObj>
              </mc:Choice>
              <mc:Fallback>
                <p:oleObj name="Equation" r:id="rId6" imgW="2552400" imgH="393480" progId="Equation.3">
                  <p:embed/>
                  <p:pic>
                    <p:nvPicPr>
                      <p:cNvPr id="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7263" y="2276476"/>
                        <a:ext cx="3725862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6240463" y="2924176"/>
          <a:ext cx="1528762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54100" imgH="393700" progId="Equation.3">
                  <p:embed/>
                </p:oleObj>
              </mc:Choice>
              <mc:Fallback>
                <p:oleObj name="Equation" r:id="rId8" imgW="1054100" imgH="393700" progId="Equation.3">
                  <p:embed/>
                  <p:pic>
                    <p:nvPicPr>
                      <p:cNvPr id="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2924176"/>
                        <a:ext cx="1528762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2"/>
          <p:cNvGraphicFramePr>
            <a:graphicFrameLocks noChangeAspect="1"/>
          </p:cNvGraphicFramePr>
          <p:nvPr/>
        </p:nvGraphicFramePr>
        <p:xfrm>
          <a:off x="3432175" y="3534679"/>
          <a:ext cx="401955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854200" imgH="482600" progId="Equation.3">
                  <p:embed/>
                </p:oleObj>
              </mc:Choice>
              <mc:Fallback>
                <p:oleObj name="Equation" r:id="rId10" imgW="1854200" imgH="482600" progId="Equation.3">
                  <p:embed/>
                  <p:pic>
                    <p:nvPicPr>
                      <p:cNvPr id="8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2175" y="3534679"/>
                        <a:ext cx="4019550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3359151" y="3544888"/>
            <a:ext cx="3457575" cy="1079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19"/>
          <p:cNvSpPr>
            <a:spLocks noChangeShapeType="1"/>
          </p:cNvSpPr>
          <p:nvPr/>
        </p:nvSpPr>
        <p:spPr bwMode="auto">
          <a:xfrm flipV="1">
            <a:off x="4224338" y="4508500"/>
            <a:ext cx="0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auto">
          <a:xfrm flipV="1">
            <a:off x="5173663" y="4494213"/>
            <a:ext cx="0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 flipV="1">
            <a:off x="6008688" y="4510088"/>
            <a:ext cx="0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3071814" y="4652963"/>
            <a:ext cx="1146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200" b="1"/>
              <a:t>Longitudinal </a:t>
            </a:r>
          </a:p>
          <a:p>
            <a:pPr algn="ctr" eaLnBrk="1" hangingPunct="1"/>
            <a:r>
              <a:rPr lang="en-GB" sz="1200" b="1"/>
              <a:t>conduction</a:t>
            </a: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4982035" y="4652963"/>
            <a:ext cx="102143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200" b="1"/>
              <a:t>Internal</a:t>
            </a:r>
          </a:p>
          <a:p>
            <a:pPr algn="ctr" eaLnBrk="1" hangingPunct="1"/>
            <a:r>
              <a:rPr lang="en-GB" sz="1200" b="1"/>
              <a:t>heat</a:t>
            </a:r>
          </a:p>
          <a:p>
            <a:pPr algn="ctr" eaLnBrk="1" hangingPunct="1"/>
            <a:r>
              <a:rPr lang="en-GB" sz="1200" b="1"/>
              <a:t>generation</a:t>
            </a:r>
            <a:r>
              <a:rPr lang="en-GB" sz="1400" b="1"/>
              <a:t> </a:t>
            </a: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6037263" y="4740275"/>
            <a:ext cx="819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200" b="1"/>
              <a:t>Thermal </a:t>
            </a:r>
          </a:p>
          <a:p>
            <a:pPr algn="ctr" eaLnBrk="1" hangingPunct="1"/>
            <a:r>
              <a:rPr lang="en-GB" sz="1200" b="1"/>
              <a:t>inertia</a:t>
            </a:r>
          </a:p>
        </p:txBody>
      </p:sp>
      <p:sp>
        <p:nvSpPr>
          <p:cNvPr id="16" name="AutoShape 25"/>
          <p:cNvSpPr>
            <a:spLocks/>
          </p:cNvSpPr>
          <p:nvPr/>
        </p:nvSpPr>
        <p:spPr bwMode="auto">
          <a:xfrm>
            <a:off x="5880100" y="2004220"/>
            <a:ext cx="215900" cy="1353344"/>
          </a:xfrm>
          <a:prstGeom prst="leftBrace">
            <a:avLst>
              <a:gd name="adj1" fmla="val 472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" name="Group 31"/>
          <p:cNvGrpSpPr>
            <a:grpSpLocks/>
          </p:cNvGrpSpPr>
          <p:nvPr/>
        </p:nvGrpSpPr>
        <p:grpSpPr bwMode="auto">
          <a:xfrm>
            <a:off x="5664201" y="1254920"/>
            <a:ext cx="360363" cy="1453355"/>
            <a:chOff x="2608" y="935"/>
            <a:chExt cx="227" cy="771"/>
          </a:xfrm>
        </p:grpSpPr>
        <p:sp>
          <p:nvSpPr>
            <p:cNvPr id="18" name="Line 28"/>
            <p:cNvSpPr>
              <a:spLocks noChangeShapeType="1"/>
            </p:cNvSpPr>
            <p:nvPr/>
          </p:nvSpPr>
          <p:spPr bwMode="auto">
            <a:xfrm>
              <a:off x="2608" y="935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29"/>
            <p:cNvSpPr>
              <a:spLocks noChangeShapeType="1"/>
            </p:cNvSpPr>
            <p:nvPr/>
          </p:nvSpPr>
          <p:spPr bwMode="auto">
            <a:xfrm>
              <a:off x="2608" y="935"/>
              <a:ext cx="0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30"/>
            <p:cNvSpPr>
              <a:spLocks noChangeShapeType="1"/>
            </p:cNvSpPr>
            <p:nvPr/>
          </p:nvSpPr>
          <p:spPr bwMode="auto">
            <a:xfrm>
              <a:off x="2608" y="1706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23" name="Picture 40" descr="conduction sketch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6613"/>
            <a:ext cx="3790950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32"/>
          <p:cNvSpPr>
            <a:spLocks noChangeArrowheads="1"/>
          </p:cNvSpPr>
          <p:nvPr/>
        </p:nvSpPr>
        <p:spPr bwMode="auto">
          <a:xfrm>
            <a:off x="4943476" y="2681288"/>
            <a:ext cx="485775" cy="760412"/>
          </a:xfrm>
          <a:prstGeom prst="downArrow">
            <a:avLst>
              <a:gd name="adj1" fmla="val 50000"/>
              <a:gd name="adj2" fmla="val 391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752185" y="1906602"/>
            <a:ext cx="306846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(Fourier law of heat conduction) </a:t>
            </a:r>
            <a:endParaRPr lang="en-GB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64016" y="2994854"/>
            <a:ext cx="259648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(change of internal energy) </a:t>
            </a:r>
            <a:endParaRPr lang="en-GB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DACFFB-3633-2637-590D-E68F80D9A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37605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heat deposition and steady-state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931068" y="2011904"/>
          <a:ext cx="909638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8200" imgH="419100" progId="Equation.3">
                  <p:embed/>
                </p:oleObj>
              </mc:Choice>
              <mc:Fallback>
                <p:oleObj name="Equation" r:id="rId2" imgW="838200" imgH="41910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068" y="2011904"/>
                        <a:ext cx="909638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9"/>
          <p:cNvGraphicFramePr>
            <a:graphicFrameLocks noChangeAspect="1"/>
          </p:cNvGraphicFramePr>
          <p:nvPr/>
        </p:nvGraphicFramePr>
        <p:xfrm>
          <a:off x="4079875" y="779118"/>
          <a:ext cx="215900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9449" imgH="431613" progId="Equation.3">
                  <p:embed/>
                </p:oleObj>
              </mc:Choice>
              <mc:Fallback>
                <p:oleObj name="Equation" r:id="rId4" imgW="1269449" imgH="431613" progId="Equation.3">
                  <p:embed/>
                  <p:pic>
                    <p:nvPicPr>
                      <p:cNvPr id="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5" y="779118"/>
                        <a:ext cx="2159000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69467" y="1156475"/>
            <a:ext cx="39104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800" b="1" dirty="0"/>
              <a:t> </a:t>
            </a:r>
            <a:r>
              <a:rPr lang="en-GB" sz="2800" b="1" dirty="0">
                <a:solidFill>
                  <a:srgbClr val="0066CC"/>
                </a:solidFill>
              </a:rPr>
              <a:t>If </a:t>
            </a:r>
            <a:r>
              <a:rPr lang="en-GB" sz="2800" b="1" i="1" dirty="0">
                <a:solidFill>
                  <a:srgbClr val="0066CC"/>
                </a:solidFill>
              </a:rPr>
              <a:t>k</a:t>
            </a:r>
            <a:r>
              <a:rPr lang="en-GB" sz="2800" b="1" dirty="0">
                <a:solidFill>
                  <a:srgbClr val="0066CC"/>
                </a:solidFill>
              </a:rPr>
              <a:t> constant with </a:t>
            </a:r>
            <a:r>
              <a:rPr lang="en-GB" sz="2800" b="1" i="1" dirty="0">
                <a:solidFill>
                  <a:srgbClr val="0066CC"/>
                </a:solidFill>
              </a:rPr>
              <a:t>T</a:t>
            </a:r>
            <a:r>
              <a:rPr lang="en-GB" sz="2800" b="1" dirty="0">
                <a:solidFill>
                  <a:srgbClr val="0066CC"/>
                </a:solidFill>
              </a:rPr>
              <a:t>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839057" y="1073169"/>
            <a:ext cx="2232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800" b="1" dirty="0">
                <a:solidFill>
                  <a:srgbClr val="0066CC"/>
                </a:solidFill>
              </a:rPr>
              <a:t> If </a:t>
            </a:r>
            <a:r>
              <a:rPr lang="en-GB" sz="2800" b="1" i="1" dirty="0">
                <a:solidFill>
                  <a:srgbClr val="0066CC"/>
                </a:solidFill>
              </a:rPr>
              <a:t>k = k(T):</a:t>
            </a:r>
          </a:p>
        </p:txBody>
      </p:sp>
      <p:graphicFrame>
        <p:nvGraphicFramePr>
          <p:cNvPr id="8" name="Object 32"/>
          <p:cNvGraphicFramePr>
            <a:graphicFrameLocks noChangeAspect="1"/>
          </p:cNvGraphicFramePr>
          <p:nvPr/>
        </p:nvGraphicFramePr>
        <p:xfrm>
          <a:off x="9314242" y="1769808"/>
          <a:ext cx="1077913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40948" imgH="418918" progId="Equation.3">
                  <p:embed/>
                </p:oleObj>
              </mc:Choice>
              <mc:Fallback>
                <p:oleObj name="Equation" r:id="rId6" imgW="1040948" imgH="418918" progId="Equation.3">
                  <p:embed/>
                  <p:pic>
                    <p:nvPicPr>
                      <p:cNvPr id="8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4242" y="1769808"/>
                        <a:ext cx="1077913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3"/>
          <p:cNvGraphicFramePr>
            <a:graphicFrameLocks noChangeAspect="1"/>
          </p:cNvGraphicFramePr>
          <p:nvPr/>
        </p:nvGraphicFramePr>
        <p:xfrm>
          <a:off x="7614028" y="2330197"/>
          <a:ext cx="1849685" cy="643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384300" imgH="482600" progId="Equation.3">
                  <p:embed/>
                </p:oleObj>
              </mc:Choice>
              <mc:Fallback>
                <p:oleObj name="Equation" r:id="rId8" imgW="1384300" imgH="482600" progId="Equation.3">
                  <p:embed/>
                  <p:pic>
                    <p:nvPicPr>
                      <p:cNvPr id="9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4028" y="2330197"/>
                        <a:ext cx="1849685" cy="6431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1"/>
          <p:cNvGraphicFramePr>
            <a:graphicFrameLocks noChangeAspect="1"/>
          </p:cNvGraphicFramePr>
          <p:nvPr/>
        </p:nvGraphicFramePr>
        <p:xfrm>
          <a:off x="7556879" y="3140076"/>
          <a:ext cx="1320800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67893" imgH="482391" progId="Equation.3">
                  <p:embed/>
                </p:oleObj>
              </mc:Choice>
              <mc:Fallback>
                <p:oleObj name="Equation" r:id="rId10" imgW="1167893" imgH="482391" progId="Equation.3">
                  <p:embed/>
                  <p:pic>
                    <p:nvPicPr>
                      <p:cNvPr id="1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879" y="3140076"/>
                        <a:ext cx="1320800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45"/>
          <p:cNvSpPr>
            <a:spLocks noChangeArrowheads="1"/>
          </p:cNvSpPr>
          <p:nvPr/>
        </p:nvSpPr>
        <p:spPr bwMode="auto">
          <a:xfrm>
            <a:off x="8133141" y="3084514"/>
            <a:ext cx="749300" cy="676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 flipH="1" flipV="1">
            <a:off x="8909430" y="3357563"/>
            <a:ext cx="4333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Text Box 47"/>
          <p:cNvSpPr txBox="1">
            <a:spLocks noChangeArrowheads="1"/>
          </p:cNvSpPr>
          <p:nvPr/>
        </p:nvSpPr>
        <p:spPr bwMode="auto">
          <a:xfrm>
            <a:off x="9361867" y="3138488"/>
            <a:ext cx="20505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Thermal conductivity </a:t>
            </a:r>
          </a:p>
          <a:p>
            <a:pPr eaLnBrk="1" hangingPunct="1"/>
            <a:r>
              <a:rPr lang="en-GB" sz="1400"/>
              <a:t>Integral (</a:t>
            </a:r>
            <a:r>
              <a:rPr lang="en-GB" sz="1400" b="1"/>
              <a:t>conductance</a:t>
            </a:r>
            <a:r>
              <a:rPr lang="en-GB" sz="1400"/>
              <a:t>)</a:t>
            </a:r>
          </a:p>
        </p:txBody>
      </p:sp>
      <p:sp>
        <p:nvSpPr>
          <p:cNvPr id="14" name="Text Box 54"/>
          <p:cNvSpPr txBox="1">
            <a:spLocks noChangeArrowheads="1"/>
          </p:cNvSpPr>
          <p:nvPr/>
        </p:nvSpPr>
        <p:spPr bwMode="auto">
          <a:xfrm>
            <a:off x="3090863" y="2471487"/>
            <a:ext cx="1503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(Linear solution) </a:t>
            </a:r>
          </a:p>
        </p:txBody>
      </p:sp>
      <p:graphicFrame>
        <p:nvGraphicFramePr>
          <p:cNvPr id="15" name="Object 55"/>
          <p:cNvGraphicFramePr>
            <a:graphicFrameLocks noChangeAspect="1"/>
          </p:cNvGraphicFramePr>
          <p:nvPr/>
        </p:nvGraphicFramePr>
        <p:xfrm>
          <a:off x="7607680" y="1773911"/>
          <a:ext cx="173513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473200" imgH="431800" progId="Equation.3">
                  <p:embed/>
                </p:oleObj>
              </mc:Choice>
              <mc:Fallback>
                <p:oleObj name="Equation" r:id="rId12" imgW="1473200" imgH="431800" progId="Equation.3">
                  <p:embed/>
                  <p:pic>
                    <p:nvPicPr>
                      <p:cNvPr id="15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7680" y="1773911"/>
                        <a:ext cx="1735137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63"/>
          <p:cNvSpPr txBox="1">
            <a:spLocks noChangeArrowheads="1"/>
          </p:cNvSpPr>
          <p:nvPr/>
        </p:nvSpPr>
        <p:spPr bwMode="auto">
          <a:xfrm>
            <a:off x="7548958" y="4077617"/>
            <a:ext cx="323768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1400" dirty="0"/>
              <a:t> For metal alloys (</a:t>
            </a:r>
            <a:r>
              <a:rPr lang="en-GB" sz="1400" dirty="0" err="1"/>
              <a:t>ex.steels</a:t>
            </a:r>
            <a:r>
              <a:rPr lang="en-GB" sz="1400" dirty="0"/>
              <a:t>) at low T:  </a:t>
            </a:r>
          </a:p>
        </p:txBody>
      </p:sp>
      <p:graphicFrame>
        <p:nvGraphicFramePr>
          <p:cNvPr id="17" name="Object 64"/>
          <p:cNvGraphicFramePr>
            <a:graphicFrameLocks noChangeAspect="1"/>
          </p:cNvGraphicFramePr>
          <p:nvPr/>
        </p:nvGraphicFramePr>
        <p:xfrm>
          <a:off x="7620394" y="4437980"/>
          <a:ext cx="547688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06048" imgH="393359" progId="Equation.3">
                  <p:embed/>
                </p:oleObj>
              </mc:Choice>
              <mc:Fallback>
                <p:oleObj name="Equation" r:id="rId14" imgW="406048" imgH="393359" progId="Equation.3">
                  <p:embed/>
                  <p:pic>
                    <p:nvPicPr>
                      <p:cNvPr id="17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394" y="4437980"/>
                        <a:ext cx="547688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66"/>
          <p:cNvSpPr>
            <a:spLocks noChangeArrowheads="1"/>
          </p:cNvSpPr>
          <p:nvPr/>
        </p:nvSpPr>
        <p:spPr bwMode="auto">
          <a:xfrm>
            <a:off x="1578769" y="2083341"/>
            <a:ext cx="360363" cy="3603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67"/>
          <p:cNvSpPr>
            <a:spLocks noChangeArrowheads="1"/>
          </p:cNvSpPr>
          <p:nvPr/>
        </p:nvSpPr>
        <p:spPr bwMode="auto">
          <a:xfrm>
            <a:off x="8412557" y="4509418"/>
            <a:ext cx="360362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" name="Group 74"/>
          <p:cNvGrpSpPr>
            <a:grpSpLocks/>
          </p:cNvGrpSpPr>
          <p:nvPr/>
        </p:nvGrpSpPr>
        <p:grpSpPr bwMode="auto">
          <a:xfrm>
            <a:off x="2010569" y="2011904"/>
            <a:ext cx="1152525" cy="576263"/>
            <a:chOff x="884" y="1162"/>
            <a:chExt cx="726" cy="363"/>
          </a:xfrm>
        </p:grpSpPr>
        <p:graphicFrame>
          <p:nvGraphicFramePr>
            <p:cNvPr id="21" name="Object 14"/>
            <p:cNvGraphicFramePr>
              <a:graphicFrameLocks noChangeAspect="1"/>
            </p:cNvGraphicFramePr>
            <p:nvPr/>
          </p:nvGraphicFramePr>
          <p:xfrm>
            <a:off x="919" y="1207"/>
            <a:ext cx="654" cy="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1193800" imgH="393700" progId="Equation.3">
                    <p:embed/>
                  </p:oleObj>
                </mc:Choice>
                <mc:Fallback>
                  <p:oleObj name="Equation" r:id="rId16" imgW="1193800" imgH="393700" progId="Equation.3">
                    <p:embed/>
                    <p:pic>
                      <p:nvPicPr>
                        <p:cNvPr id="21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9" y="1207"/>
                          <a:ext cx="654" cy="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ectangle 69"/>
            <p:cNvSpPr>
              <a:spLocks noChangeArrowheads="1"/>
            </p:cNvSpPr>
            <p:nvPr/>
          </p:nvSpPr>
          <p:spPr bwMode="auto">
            <a:xfrm>
              <a:off x="884" y="1162"/>
              <a:ext cx="726" cy="363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" name="Group 73"/>
          <p:cNvGrpSpPr>
            <a:grpSpLocks/>
          </p:cNvGrpSpPr>
          <p:nvPr/>
        </p:nvGrpSpPr>
        <p:grpSpPr bwMode="auto">
          <a:xfrm>
            <a:off x="912813" y="2808921"/>
            <a:ext cx="2016125" cy="504825"/>
            <a:chOff x="195" y="1570"/>
            <a:chExt cx="1270" cy="318"/>
          </a:xfrm>
        </p:grpSpPr>
        <p:graphicFrame>
          <p:nvGraphicFramePr>
            <p:cNvPr id="24" name="Object 30"/>
            <p:cNvGraphicFramePr>
              <a:graphicFrameLocks noChangeAspect="1"/>
            </p:cNvGraphicFramePr>
            <p:nvPr/>
          </p:nvGraphicFramePr>
          <p:xfrm>
            <a:off x="249" y="1570"/>
            <a:ext cx="1168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8" imgW="1790700" imgH="444500" progId="Equation.3">
                    <p:embed/>
                  </p:oleObj>
                </mc:Choice>
                <mc:Fallback>
                  <p:oleObj name="Equation" r:id="rId18" imgW="1790700" imgH="444500" progId="Equation.3">
                    <p:embed/>
                    <p:pic>
                      <p:nvPicPr>
                        <p:cNvPr id="24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" y="1570"/>
                          <a:ext cx="1168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Rectangle 70"/>
            <p:cNvSpPr>
              <a:spLocks noChangeArrowheads="1"/>
            </p:cNvSpPr>
            <p:nvPr/>
          </p:nvSpPr>
          <p:spPr bwMode="auto">
            <a:xfrm>
              <a:off x="195" y="1570"/>
              <a:ext cx="1270" cy="31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" name="Group 75"/>
          <p:cNvGrpSpPr>
            <a:grpSpLocks/>
          </p:cNvGrpSpPr>
          <p:nvPr/>
        </p:nvGrpSpPr>
        <p:grpSpPr bwMode="auto">
          <a:xfrm>
            <a:off x="9105884" y="5451027"/>
            <a:ext cx="1512887" cy="647700"/>
            <a:chOff x="3116" y="3376"/>
            <a:chExt cx="953" cy="408"/>
          </a:xfrm>
        </p:grpSpPr>
        <p:graphicFrame>
          <p:nvGraphicFramePr>
            <p:cNvPr id="27" name="Object 68"/>
            <p:cNvGraphicFramePr>
              <a:graphicFrameLocks noChangeAspect="1"/>
            </p:cNvGraphicFramePr>
            <p:nvPr/>
          </p:nvGraphicFramePr>
          <p:xfrm>
            <a:off x="3177" y="3385"/>
            <a:ext cx="822" cy="3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0" imgW="1498600" imgH="508000" progId="Equation.3">
                    <p:embed/>
                  </p:oleObj>
                </mc:Choice>
                <mc:Fallback>
                  <p:oleObj name="Equation" r:id="rId20" imgW="1498600" imgH="508000" progId="Equation.3">
                    <p:embed/>
                    <p:pic>
                      <p:nvPicPr>
                        <p:cNvPr id="27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7" y="3385"/>
                          <a:ext cx="822" cy="3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Rectangle 71"/>
            <p:cNvSpPr>
              <a:spLocks noChangeArrowheads="1"/>
            </p:cNvSpPr>
            <p:nvPr/>
          </p:nvSpPr>
          <p:spPr bwMode="auto">
            <a:xfrm>
              <a:off x="3116" y="3376"/>
              <a:ext cx="953" cy="40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" name="Group 76"/>
          <p:cNvGrpSpPr>
            <a:grpSpLocks/>
          </p:cNvGrpSpPr>
          <p:nvPr/>
        </p:nvGrpSpPr>
        <p:grpSpPr bwMode="auto">
          <a:xfrm>
            <a:off x="9060258" y="4437980"/>
            <a:ext cx="1944687" cy="792162"/>
            <a:chOff x="4150" y="2840"/>
            <a:chExt cx="1225" cy="499"/>
          </a:xfrm>
        </p:grpSpPr>
        <p:graphicFrame>
          <p:nvGraphicFramePr>
            <p:cNvPr id="30" name="Object 65"/>
            <p:cNvGraphicFramePr>
              <a:graphicFrameLocks noChangeAspect="1"/>
            </p:cNvGraphicFramePr>
            <p:nvPr/>
          </p:nvGraphicFramePr>
          <p:xfrm>
            <a:off x="4241" y="2886"/>
            <a:ext cx="1040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2" imgW="1459866" imgH="583947" progId="Equation.3">
                    <p:embed/>
                  </p:oleObj>
                </mc:Choice>
                <mc:Fallback>
                  <p:oleObj name="Equation" r:id="rId22" imgW="1459866" imgH="583947" progId="Equation.3">
                    <p:embed/>
                    <p:pic>
                      <p:nvPicPr>
                        <p:cNvPr id="30" name="Object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1" y="2886"/>
                          <a:ext cx="1040" cy="4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Rectangle 72"/>
            <p:cNvSpPr>
              <a:spLocks noChangeArrowheads="1"/>
            </p:cNvSpPr>
            <p:nvPr/>
          </p:nvSpPr>
          <p:spPr bwMode="auto">
            <a:xfrm>
              <a:off x="4150" y="2840"/>
              <a:ext cx="1225" cy="499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" name="Text Box 78"/>
          <p:cNvSpPr txBox="1">
            <a:spLocks noChangeArrowheads="1"/>
          </p:cNvSpPr>
          <p:nvPr/>
        </p:nvSpPr>
        <p:spPr bwMode="auto">
          <a:xfrm>
            <a:off x="7260033" y="5590505"/>
            <a:ext cx="17556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(quadratic solution) </a:t>
            </a:r>
          </a:p>
        </p:txBody>
      </p:sp>
      <p:grpSp>
        <p:nvGrpSpPr>
          <p:cNvPr id="33" name="Group 94"/>
          <p:cNvGrpSpPr>
            <a:grpSpLocks/>
          </p:cNvGrpSpPr>
          <p:nvPr/>
        </p:nvGrpSpPr>
        <p:grpSpPr bwMode="auto">
          <a:xfrm>
            <a:off x="2855913" y="3716339"/>
            <a:ext cx="3467100" cy="2598737"/>
            <a:chOff x="657" y="2251"/>
            <a:chExt cx="2184" cy="1637"/>
          </a:xfrm>
        </p:grpSpPr>
        <p:sp>
          <p:nvSpPr>
            <p:cNvPr id="34" name="Line 79"/>
            <p:cNvSpPr>
              <a:spLocks noChangeShapeType="1"/>
            </p:cNvSpPr>
            <p:nvPr/>
          </p:nvSpPr>
          <p:spPr bwMode="auto">
            <a:xfrm flipV="1">
              <a:off x="884" y="2296"/>
              <a:ext cx="0" cy="1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Line 80"/>
            <p:cNvSpPr>
              <a:spLocks noChangeShapeType="1"/>
            </p:cNvSpPr>
            <p:nvPr/>
          </p:nvSpPr>
          <p:spPr bwMode="auto">
            <a:xfrm>
              <a:off x="884" y="3612"/>
              <a:ext cx="19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Text Box 81"/>
            <p:cNvSpPr txBox="1">
              <a:spLocks noChangeArrowheads="1"/>
            </p:cNvSpPr>
            <p:nvPr/>
          </p:nvSpPr>
          <p:spPr bwMode="auto">
            <a:xfrm>
              <a:off x="703" y="2251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</a:p>
          </p:txBody>
        </p:sp>
        <p:sp>
          <p:nvSpPr>
            <p:cNvPr id="37" name="Text Box 82"/>
            <p:cNvSpPr txBox="1">
              <a:spLocks noChangeArrowheads="1"/>
            </p:cNvSpPr>
            <p:nvPr/>
          </p:nvSpPr>
          <p:spPr bwMode="auto">
            <a:xfrm>
              <a:off x="2653" y="3612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x</a:t>
              </a:r>
            </a:p>
          </p:txBody>
        </p:sp>
        <p:sp>
          <p:nvSpPr>
            <p:cNvPr id="38" name="Text Box 83"/>
            <p:cNvSpPr txBox="1">
              <a:spLocks noChangeArrowheads="1"/>
            </p:cNvSpPr>
            <p:nvPr/>
          </p:nvSpPr>
          <p:spPr bwMode="auto">
            <a:xfrm>
              <a:off x="657" y="2568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0</a:t>
              </a:r>
            </a:p>
          </p:txBody>
        </p:sp>
        <p:sp>
          <p:nvSpPr>
            <p:cNvPr id="39" name="Text Box 84"/>
            <p:cNvSpPr txBox="1">
              <a:spLocks noChangeArrowheads="1"/>
            </p:cNvSpPr>
            <p:nvPr/>
          </p:nvSpPr>
          <p:spPr bwMode="auto">
            <a:xfrm>
              <a:off x="657" y="2976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L</a:t>
              </a:r>
            </a:p>
          </p:txBody>
        </p:sp>
        <p:sp>
          <p:nvSpPr>
            <p:cNvPr id="40" name="Text Box 85"/>
            <p:cNvSpPr txBox="1">
              <a:spLocks noChangeArrowheads="1"/>
            </p:cNvSpPr>
            <p:nvPr/>
          </p:nvSpPr>
          <p:spPr bwMode="auto">
            <a:xfrm>
              <a:off x="2381" y="365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L</a:t>
              </a:r>
            </a:p>
          </p:txBody>
        </p:sp>
        <p:sp>
          <p:nvSpPr>
            <p:cNvPr id="41" name="Line 86"/>
            <p:cNvSpPr>
              <a:spLocks noChangeShapeType="1"/>
            </p:cNvSpPr>
            <p:nvPr/>
          </p:nvSpPr>
          <p:spPr bwMode="auto">
            <a:xfrm>
              <a:off x="2472" y="3612"/>
              <a:ext cx="0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Line 87"/>
            <p:cNvSpPr>
              <a:spLocks noChangeShapeType="1"/>
            </p:cNvSpPr>
            <p:nvPr/>
          </p:nvSpPr>
          <p:spPr bwMode="auto">
            <a:xfrm>
              <a:off x="839" y="2659"/>
              <a:ext cx="4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Line 88"/>
            <p:cNvSpPr>
              <a:spLocks noChangeShapeType="1"/>
            </p:cNvSpPr>
            <p:nvPr/>
          </p:nvSpPr>
          <p:spPr bwMode="auto">
            <a:xfrm>
              <a:off x="839" y="3067"/>
              <a:ext cx="4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89"/>
            <p:cNvSpPr>
              <a:spLocks noChangeShapeType="1"/>
            </p:cNvSpPr>
            <p:nvPr/>
          </p:nvSpPr>
          <p:spPr bwMode="auto">
            <a:xfrm>
              <a:off x="884" y="3067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90"/>
            <p:cNvSpPr>
              <a:spLocks noChangeShapeType="1"/>
            </p:cNvSpPr>
            <p:nvPr/>
          </p:nvSpPr>
          <p:spPr bwMode="auto">
            <a:xfrm>
              <a:off x="884" y="3067"/>
              <a:ext cx="1588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91"/>
            <p:cNvSpPr>
              <a:spLocks noChangeShapeType="1"/>
            </p:cNvSpPr>
            <p:nvPr/>
          </p:nvSpPr>
          <p:spPr bwMode="auto">
            <a:xfrm flipV="1">
              <a:off x="2472" y="3067"/>
              <a:ext cx="0" cy="54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92"/>
            <p:cNvSpPr>
              <a:spLocks noChangeShapeType="1"/>
            </p:cNvSpPr>
            <p:nvPr/>
          </p:nvSpPr>
          <p:spPr bwMode="auto">
            <a:xfrm flipH="1" flipV="1">
              <a:off x="884" y="2659"/>
              <a:ext cx="1588" cy="408"/>
            </a:xfrm>
            <a:prstGeom prst="line">
              <a:avLst/>
            </a:prstGeom>
            <a:noFill/>
            <a:ln w="15875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Freeform 93"/>
            <p:cNvSpPr>
              <a:spLocks/>
            </p:cNvSpPr>
            <p:nvPr/>
          </p:nvSpPr>
          <p:spPr bwMode="auto">
            <a:xfrm>
              <a:off x="884" y="2659"/>
              <a:ext cx="1588" cy="408"/>
            </a:xfrm>
            <a:custGeom>
              <a:avLst/>
              <a:gdLst>
                <a:gd name="T0" fmla="*/ 0 w 1588"/>
                <a:gd name="T1" fmla="*/ 0 h 408"/>
                <a:gd name="T2" fmla="*/ 227 w 1588"/>
                <a:gd name="T3" fmla="*/ 181 h 408"/>
                <a:gd name="T4" fmla="*/ 635 w 1588"/>
                <a:gd name="T5" fmla="*/ 317 h 408"/>
                <a:gd name="T6" fmla="*/ 1588 w 1588"/>
                <a:gd name="T7" fmla="*/ 408 h 4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88" h="408">
                  <a:moveTo>
                    <a:pt x="0" y="0"/>
                  </a:moveTo>
                  <a:cubicBezTo>
                    <a:pt x="60" y="64"/>
                    <a:pt x="121" y="128"/>
                    <a:pt x="227" y="181"/>
                  </a:cubicBezTo>
                  <a:cubicBezTo>
                    <a:pt x="333" y="234"/>
                    <a:pt x="408" y="279"/>
                    <a:pt x="635" y="317"/>
                  </a:cubicBezTo>
                  <a:cubicBezTo>
                    <a:pt x="862" y="355"/>
                    <a:pt x="1429" y="393"/>
                    <a:pt x="1588" y="408"/>
                  </a:cubicBez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9" name="Line 95"/>
          <p:cNvSpPr>
            <a:spLocks noChangeShapeType="1"/>
          </p:cNvSpPr>
          <p:nvPr/>
        </p:nvSpPr>
        <p:spPr bwMode="auto">
          <a:xfrm>
            <a:off x="3287714" y="2794605"/>
            <a:ext cx="792161" cy="17138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" name="Line 96"/>
          <p:cNvSpPr>
            <a:spLocks noChangeShapeType="1"/>
          </p:cNvSpPr>
          <p:nvPr/>
        </p:nvSpPr>
        <p:spPr bwMode="auto">
          <a:xfrm flipH="1" flipV="1">
            <a:off x="4367213" y="4941888"/>
            <a:ext cx="2842797" cy="712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840487-864B-49F5-AB0C-9BA12C91FA4F}"/>
              </a:ext>
            </a:extLst>
          </p:cNvPr>
          <p:cNvSpPr txBox="1"/>
          <p:nvPr/>
        </p:nvSpPr>
        <p:spPr>
          <a:xfrm>
            <a:off x="5846951" y="802295"/>
            <a:ext cx="2386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with boundary conditions:</a:t>
            </a:r>
          </a:p>
          <a:p>
            <a:pPr marL="228600" indent="-228600">
              <a:buAutoNum type="arabicParenR"/>
            </a:pPr>
            <a:r>
              <a:rPr lang="en-US" sz="1200" dirty="0"/>
              <a:t>x=0, T=T</a:t>
            </a:r>
            <a:r>
              <a:rPr lang="en-US" sz="1200" baseline="-25000" dirty="0"/>
              <a:t>0</a:t>
            </a:r>
          </a:p>
          <a:p>
            <a:pPr marL="228600" indent="-228600">
              <a:buAutoNum type="arabicParenR"/>
            </a:pPr>
            <a:r>
              <a:rPr lang="en-US" sz="1200" dirty="0"/>
              <a:t>X=L, T=T</a:t>
            </a:r>
            <a:r>
              <a:rPr lang="en-US" sz="1200" baseline="-25000" dirty="0"/>
              <a:t>L</a:t>
            </a:r>
          </a:p>
          <a:p>
            <a:endParaRPr lang="fr-FR" dirty="0"/>
          </a:p>
        </p:txBody>
      </p:sp>
      <p:grpSp>
        <p:nvGrpSpPr>
          <p:cNvPr id="51" name="Group 80">
            <a:extLst>
              <a:ext uri="{FF2B5EF4-FFF2-40B4-BE49-F238E27FC236}">
                <a16:creationId xmlns:a16="http://schemas.microsoft.com/office/drawing/2014/main" id="{02F48399-0A45-4940-924D-06E38BE1BE5B}"/>
              </a:ext>
            </a:extLst>
          </p:cNvPr>
          <p:cNvGrpSpPr>
            <a:grpSpLocks/>
          </p:cNvGrpSpPr>
          <p:nvPr/>
        </p:nvGrpSpPr>
        <p:grpSpPr bwMode="auto">
          <a:xfrm>
            <a:off x="4200113" y="1562894"/>
            <a:ext cx="2935288" cy="576263"/>
            <a:chOff x="2043" y="663"/>
            <a:chExt cx="1849" cy="363"/>
          </a:xfrm>
        </p:grpSpPr>
        <p:grpSp>
          <p:nvGrpSpPr>
            <p:cNvPr id="52" name="Group 68">
              <a:extLst>
                <a:ext uri="{FF2B5EF4-FFF2-40B4-BE49-F238E27FC236}">
                  <a16:creationId xmlns:a16="http://schemas.microsoft.com/office/drawing/2014/main" id="{79655C95-F9E0-4B97-9099-D0C24F9163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3" y="663"/>
              <a:ext cx="1849" cy="363"/>
              <a:chOff x="2043" y="663"/>
              <a:chExt cx="1849" cy="363"/>
            </a:xfrm>
          </p:grpSpPr>
          <p:sp>
            <p:nvSpPr>
              <p:cNvPr id="55" name="Rectangle 49">
                <a:extLst>
                  <a:ext uri="{FF2B5EF4-FFF2-40B4-BE49-F238E27FC236}">
                    <a16:creationId xmlns:a16="http://schemas.microsoft.com/office/drawing/2014/main" id="{E133968A-FDC4-4F6A-A36B-343935DF4E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0" y="890"/>
                <a:ext cx="1592" cy="13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Text Box 50">
                <a:extLst>
                  <a:ext uri="{FF2B5EF4-FFF2-40B4-BE49-F238E27FC236}">
                    <a16:creationId xmlns:a16="http://schemas.microsoft.com/office/drawing/2014/main" id="{25BC4213-D76F-471D-8557-8F84B5CA17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33" y="663"/>
                <a:ext cx="25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dirty="0"/>
                  <a:t>T</a:t>
                </a:r>
                <a:r>
                  <a:rPr lang="en-US" baseline="-25000" dirty="0"/>
                  <a:t>L</a:t>
                </a:r>
              </a:p>
            </p:txBody>
          </p:sp>
          <p:sp>
            <p:nvSpPr>
              <p:cNvPr id="57" name="Text Box 51">
                <a:extLst>
                  <a:ext uri="{FF2B5EF4-FFF2-40B4-BE49-F238E27FC236}">
                    <a16:creationId xmlns:a16="http://schemas.microsoft.com/office/drawing/2014/main" id="{0F8560EF-1399-4C17-8051-093F3EBD19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3" y="663"/>
                <a:ext cx="25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dirty="0"/>
                  <a:t>T</a:t>
                </a:r>
                <a:r>
                  <a:rPr lang="en-US" baseline="-25000" dirty="0"/>
                  <a:t>0</a:t>
                </a:r>
              </a:p>
            </p:txBody>
          </p:sp>
        </p:grpSp>
        <p:graphicFrame>
          <p:nvGraphicFramePr>
            <p:cNvPr id="53" name="Object 70">
              <a:extLst>
                <a:ext uri="{FF2B5EF4-FFF2-40B4-BE49-F238E27FC236}">
                  <a16:creationId xmlns:a16="http://schemas.microsoft.com/office/drawing/2014/main" id="{DA1A19E9-66EA-4F8B-BFF7-619E6E20C5A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68" y="890"/>
            <a:ext cx="505" cy="1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24" imgW="304800" imgH="304800" progId="Designer.Drawing.7">
                    <p:embed/>
                  </p:oleObj>
                </mc:Choice>
                <mc:Fallback>
                  <p:oleObj name="Designer Drawing" r:id="rId24" imgW="304800" imgH="304800" progId="Designer.Drawing.7">
                    <p:embed/>
                    <p:pic>
                      <p:nvPicPr>
                        <p:cNvPr id="53" name="Object 70">
                          <a:extLst>
                            <a:ext uri="{FF2B5EF4-FFF2-40B4-BE49-F238E27FC236}">
                              <a16:creationId xmlns:a16="http://schemas.microsoft.com/office/drawing/2014/main" id="{DA1A19E9-66EA-4F8B-BFF7-619E6E20C5A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68" y="890"/>
                          <a:ext cx="505" cy="1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A35A245-A220-4728-8349-453653EEB1D6}"/>
                  </a:ext>
                </a:extLst>
              </p:cNvPr>
              <p:cNvSpPr txBox="1"/>
              <p:nvPr/>
            </p:nvSpPr>
            <p:spPr>
              <a:xfrm>
                <a:off x="5595937" y="1666875"/>
                <a:ext cx="1961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A35A245-A220-4728-8349-453653EEB1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937" y="1666875"/>
                <a:ext cx="196143" cy="276999"/>
              </a:xfrm>
              <a:prstGeom prst="rect">
                <a:avLst/>
              </a:prstGeom>
              <a:blipFill>
                <a:blip r:embed="rId27"/>
                <a:stretch>
                  <a:fillRect l="-28125" r="-43750" b="-2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E490E12-8A3F-4099-8049-63065748251C}"/>
              </a:ext>
            </a:extLst>
          </p:cNvPr>
          <p:cNvCxnSpPr>
            <a:cxnSpLocks/>
          </p:cNvCxnSpPr>
          <p:nvPr/>
        </p:nvCxnSpPr>
        <p:spPr>
          <a:xfrm>
            <a:off x="4503738" y="2275664"/>
            <a:ext cx="2479263" cy="87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85FC4AA-CC0A-423E-8AD0-F4F542FE0168}"/>
              </a:ext>
            </a:extLst>
          </p:cNvPr>
          <p:cNvSpPr txBox="1"/>
          <p:nvPr/>
        </p:nvSpPr>
        <p:spPr>
          <a:xfrm>
            <a:off x="5534045" y="23291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endParaRPr lang="fr-FR" dirty="0"/>
          </a:p>
        </p:txBody>
      </p:sp>
      <p:sp>
        <p:nvSpPr>
          <p:cNvPr id="54" name="Slide Number Placeholder 53">
            <a:extLst>
              <a:ext uri="{FF2B5EF4-FFF2-40B4-BE49-F238E27FC236}">
                <a16:creationId xmlns:a16="http://schemas.microsoft.com/office/drawing/2014/main" id="{A1940D90-0638-63D5-6331-955BC7748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65861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Thermal conductivity integrals (conductance) for some materials  [W/m]</a:t>
            </a:r>
            <a:endParaRPr lang="en-GB" dirty="0"/>
          </a:p>
        </p:txBody>
      </p:sp>
      <p:graphicFrame>
        <p:nvGraphicFramePr>
          <p:cNvPr id="5" name="Group 54"/>
          <p:cNvGraphicFramePr>
            <a:graphicFrameLocks noGrp="1"/>
          </p:cNvGraphicFramePr>
          <p:nvPr>
            <p:ph sz="half" idx="1"/>
          </p:nvPr>
        </p:nvGraphicFramePr>
        <p:xfrm>
          <a:off x="2506664" y="2565401"/>
          <a:ext cx="7145337" cy="3906897"/>
        </p:xfrm>
        <a:graphic>
          <a:graphicData uri="http://schemas.openxmlformats.org/drawingml/2006/table">
            <a:tbl>
              <a:tblPr/>
              <a:tblGrid>
                <a:gridCol w="3652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4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7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Highest 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fr-FR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Lowest</a:t>
                      </a:r>
                      <a:r>
                        <a:rPr kumimoji="0" lang="fr-FR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 =4.2 K)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K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 K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290 K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OFHC Copper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60600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152000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DHP Copper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395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5890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46100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1100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23300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72100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2024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2420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22900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Stainless steel AISI 304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349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3060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Typical Glass-fiber/Epoxy Composite G-10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377270" y="1006299"/>
            <a:ext cx="2130425" cy="1296987"/>
            <a:chOff x="177" y="590"/>
            <a:chExt cx="1342" cy="817"/>
          </a:xfrm>
        </p:grpSpPr>
        <p:graphicFrame>
          <p:nvGraphicFramePr>
            <p:cNvPr id="7" name="Object 47"/>
            <p:cNvGraphicFramePr>
              <a:graphicFrameLocks noChangeAspect="1"/>
            </p:cNvGraphicFramePr>
            <p:nvPr/>
          </p:nvGraphicFramePr>
          <p:xfrm>
            <a:off x="177" y="714"/>
            <a:ext cx="1309" cy="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180588" imgH="482391" progId="Equation.3">
                    <p:embed/>
                  </p:oleObj>
                </mc:Choice>
                <mc:Fallback>
                  <p:oleObj name="Equation" r:id="rId2" imgW="1180588" imgH="482391" progId="Equation.3">
                    <p:embed/>
                    <p:pic>
                      <p:nvPicPr>
                        <p:cNvPr id="7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" y="714"/>
                          <a:ext cx="1309" cy="5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Oval 48"/>
            <p:cNvSpPr>
              <a:spLocks noChangeArrowheads="1"/>
            </p:cNvSpPr>
            <p:nvPr/>
          </p:nvSpPr>
          <p:spPr bwMode="auto">
            <a:xfrm>
              <a:off x="652" y="590"/>
              <a:ext cx="867" cy="817"/>
            </a:xfrm>
            <a:prstGeom prst="ellipse">
              <a:avLst/>
            </a:prstGeom>
            <a:noFill/>
            <a:ln w="25400">
              <a:solidFill>
                <a:srgbClr val="CC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80"/>
          <p:cNvGrpSpPr>
            <a:grpSpLocks/>
          </p:cNvGrpSpPr>
          <p:nvPr/>
        </p:nvGrpSpPr>
        <p:grpSpPr bwMode="auto">
          <a:xfrm>
            <a:off x="5087939" y="1052514"/>
            <a:ext cx="3013075" cy="942975"/>
            <a:chOff x="2043" y="663"/>
            <a:chExt cx="1898" cy="594"/>
          </a:xfrm>
        </p:grpSpPr>
        <p:grpSp>
          <p:nvGrpSpPr>
            <p:cNvPr id="10" name="Group 68"/>
            <p:cNvGrpSpPr>
              <a:grpSpLocks/>
            </p:cNvGrpSpPr>
            <p:nvPr/>
          </p:nvGrpSpPr>
          <p:grpSpPr bwMode="auto">
            <a:xfrm>
              <a:off x="2043" y="663"/>
              <a:ext cx="1898" cy="363"/>
              <a:chOff x="2043" y="663"/>
              <a:chExt cx="1898" cy="363"/>
            </a:xfrm>
          </p:grpSpPr>
          <p:sp>
            <p:nvSpPr>
              <p:cNvPr id="13" name="Rectangle 49"/>
              <p:cNvSpPr>
                <a:spLocks noChangeArrowheads="1"/>
              </p:cNvSpPr>
              <p:nvPr/>
            </p:nvSpPr>
            <p:spPr bwMode="auto">
              <a:xfrm>
                <a:off x="2210" y="890"/>
                <a:ext cx="1592" cy="13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Text Box 50"/>
              <p:cNvSpPr txBox="1">
                <a:spLocks noChangeArrowheads="1"/>
              </p:cNvSpPr>
              <p:nvPr/>
            </p:nvSpPr>
            <p:spPr bwMode="auto">
              <a:xfrm>
                <a:off x="3633" y="663"/>
                <a:ext cx="30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/>
                  <a:t>Tw</a:t>
                </a:r>
              </a:p>
            </p:txBody>
          </p:sp>
          <p:sp>
            <p:nvSpPr>
              <p:cNvPr id="15" name="Text Box 51"/>
              <p:cNvSpPr txBox="1">
                <a:spLocks noChangeArrowheads="1"/>
              </p:cNvSpPr>
              <p:nvPr/>
            </p:nvSpPr>
            <p:spPr bwMode="auto">
              <a:xfrm>
                <a:off x="2043" y="663"/>
                <a:ext cx="4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/>
                  <a:t>4.2K</a:t>
                </a:r>
              </a:p>
            </p:txBody>
          </p:sp>
        </p:grpSp>
        <p:graphicFrame>
          <p:nvGraphicFramePr>
            <p:cNvPr id="11" name="Object 70"/>
            <p:cNvGraphicFramePr>
              <a:graphicFrameLocks noChangeAspect="1"/>
            </p:cNvGraphicFramePr>
            <p:nvPr/>
          </p:nvGraphicFramePr>
          <p:xfrm>
            <a:off x="2744" y="890"/>
            <a:ext cx="589" cy="1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4" imgW="304800" imgH="304800" progId="Designer.Drawing.7">
                    <p:embed/>
                  </p:oleObj>
                </mc:Choice>
                <mc:Fallback>
                  <p:oleObj name="Designer Drawing" r:id="rId4" imgW="304800" imgH="304800" progId="Designer.Drawing.7">
                    <p:embed/>
                    <p:pic>
                      <p:nvPicPr>
                        <p:cNvPr id="11" name="Object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4" y="890"/>
                          <a:ext cx="589" cy="1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75"/>
            <p:cNvSpPr txBox="1">
              <a:spLocks noChangeArrowheads="1"/>
            </p:cNvSpPr>
            <p:nvPr/>
          </p:nvSpPr>
          <p:spPr bwMode="auto">
            <a:xfrm>
              <a:off x="2925" y="1026"/>
              <a:ext cx="40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i="1"/>
                <a:t>Q</a:t>
              </a:r>
              <a:r>
                <a:rPr lang="en-GB" sz="1000" i="1"/>
                <a:t>c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F9D1D8-EA8A-F807-CBCA-C698C1F56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80478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…more conductivity integrals</a:t>
            </a:r>
            <a:endParaRPr lang="en-GB" dirty="0"/>
          </a:p>
        </p:txBody>
      </p:sp>
      <p:pic>
        <p:nvPicPr>
          <p:cNvPr id="5" name="Picture 4" descr="conductivity integrals 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004" y="732209"/>
            <a:ext cx="6965938" cy="5224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92B2DE-C2DB-7437-73FB-B835D45D3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79863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>
            <a:extLst>
              <a:ext uri="{FF2B5EF4-FFF2-40B4-BE49-F238E27FC236}">
                <a16:creationId xmlns:a16="http://schemas.microsoft.com/office/drawing/2014/main" id="{A40289ED-A236-0A34-F33E-8716F797B074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r>
              <a:rPr lang="en-GB" altLang="fr-FR"/>
              <a:t>Electrical network analogy</a:t>
            </a:r>
          </a:p>
        </p:txBody>
      </p:sp>
      <p:graphicFrame>
        <p:nvGraphicFramePr>
          <p:cNvPr id="109599" name="Object 31">
            <a:extLst>
              <a:ext uri="{FF2B5EF4-FFF2-40B4-BE49-F238E27FC236}">
                <a16:creationId xmlns:a16="http://schemas.microsoft.com/office/drawing/2014/main" id="{83A66512-D63F-74A6-1A65-81AC431EDA5A}"/>
              </a:ext>
            </a:extLst>
          </p:cNvPr>
          <p:cNvGraphicFramePr>
            <a:graphicFrameLocks noGrp="1" noChangeAspect="1"/>
          </p:cNvGraphicFramePr>
          <p:nvPr>
            <p:ph sz="quarter" idx="3"/>
          </p:nvPr>
        </p:nvGraphicFramePr>
        <p:xfrm>
          <a:off x="5032718" y="1925478"/>
          <a:ext cx="9017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85800" imgH="431640" progId="Equation.3">
                  <p:embed/>
                </p:oleObj>
              </mc:Choice>
              <mc:Fallback>
                <p:oleObj name="Equation" r:id="rId2" imgW="685800" imgH="431640" progId="Equation.3">
                  <p:embed/>
                  <p:pic>
                    <p:nvPicPr>
                      <p:cNvPr id="109599" name="Object 31">
                        <a:extLst>
                          <a:ext uri="{FF2B5EF4-FFF2-40B4-BE49-F238E27FC236}">
                            <a16:creationId xmlns:a16="http://schemas.microsoft.com/office/drawing/2014/main" id="{83A66512-D63F-74A6-1A65-81AC431EDA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718" y="1925478"/>
                        <a:ext cx="90170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0" name="Object 12">
            <a:extLst>
              <a:ext uri="{FF2B5EF4-FFF2-40B4-BE49-F238E27FC236}">
                <a16:creationId xmlns:a16="http://schemas.microsoft.com/office/drawing/2014/main" id="{D34B0E8D-FAA0-B350-CF16-92F42842C9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2180" y="2805529"/>
          <a:ext cx="2211388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52480" imgH="482400" progId="Equation.3">
                  <p:embed/>
                </p:oleObj>
              </mc:Choice>
              <mc:Fallback>
                <p:oleObj name="Equation" r:id="rId4" imgW="1752480" imgH="482400" progId="Equation.3">
                  <p:embed/>
                  <p:pic>
                    <p:nvPicPr>
                      <p:cNvPr id="109580" name="Object 12">
                        <a:extLst>
                          <a:ext uri="{FF2B5EF4-FFF2-40B4-BE49-F238E27FC236}">
                            <a16:creationId xmlns:a16="http://schemas.microsoft.com/office/drawing/2014/main" id="{D34B0E8D-FAA0-B350-CF16-92F42842C9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2180" y="2805529"/>
                        <a:ext cx="2211388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1" name="Object 13">
            <a:extLst>
              <a:ext uri="{FF2B5EF4-FFF2-40B4-BE49-F238E27FC236}">
                <a16:creationId xmlns:a16="http://schemas.microsoft.com/office/drawing/2014/main" id="{A262FDBC-626B-ECD6-D9A0-73C2612D46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63238" y="3921267"/>
          <a:ext cx="1152525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11000" imgH="393480" progId="Equation.3">
                  <p:embed/>
                </p:oleObj>
              </mc:Choice>
              <mc:Fallback>
                <p:oleObj name="Equation" r:id="rId6" imgW="711000" imgH="393480" progId="Equation.3">
                  <p:embed/>
                  <p:pic>
                    <p:nvPicPr>
                      <p:cNvPr id="109581" name="Object 13">
                        <a:extLst>
                          <a:ext uri="{FF2B5EF4-FFF2-40B4-BE49-F238E27FC236}">
                            <a16:creationId xmlns:a16="http://schemas.microsoft.com/office/drawing/2014/main" id="{A262FDBC-626B-ECD6-D9A0-73C2612D46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3238" y="3921267"/>
                        <a:ext cx="1152525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3" name="Object 15">
            <a:extLst>
              <a:ext uri="{FF2B5EF4-FFF2-40B4-BE49-F238E27FC236}">
                <a16:creationId xmlns:a16="http://schemas.microsoft.com/office/drawing/2014/main" id="{5EB4FDA1-E7A2-01F6-3279-BDD7AA2EA15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50094" y="1775093"/>
          <a:ext cx="1376363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28520" imgH="596880" progId="Equation.3">
                  <p:embed/>
                </p:oleObj>
              </mc:Choice>
              <mc:Fallback>
                <p:oleObj name="Equation" r:id="rId8" imgW="1028520" imgH="596880" progId="Equation.3">
                  <p:embed/>
                  <p:pic>
                    <p:nvPicPr>
                      <p:cNvPr id="109583" name="Object 15">
                        <a:extLst>
                          <a:ext uri="{FF2B5EF4-FFF2-40B4-BE49-F238E27FC236}">
                            <a16:creationId xmlns:a16="http://schemas.microsoft.com/office/drawing/2014/main" id="{5EB4FDA1-E7A2-01F6-3279-BDD7AA2EA1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0094" y="1775093"/>
                        <a:ext cx="1376363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89" name="Rectangle 21">
            <a:extLst>
              <a:ext uri="{FF2B5EF4-FFF2-40B4-BE49-F238E27FC236}">
                <a16:creationId xmlns:a16="http://schemas.microsoft.com/office/drawing/2014/main" id="{573B34FD-B679-C48A-8B66-9DB6D6C4F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57" y="981075"/>
            <a:ext cx="8713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fr-FR" sz="2000" dirty="0"/>
              <a:t>The inverse of the </a:t>
            </a:r>
            <a:r>
              <a:rPr lang="en-GB" altLang="fr-FR" sz="2000" i="1" dirty="0">
                <a:solidFill>
                  <a:srgbClr val="0066CC"/>
                </a:solidFill>
              </a:rPr>
              <a:t>thermal conductance</a:t>
            </a:r>
            <a:r>
              <a:rPr lang="en-GB" altLang="fr-FR" sz="2000" dirty="0"/>
              <a:t> </a:t>
            </a:r>
            <a:r>
              <a:rPr lang="en-GB" altLang="fr-FR" sz="2000" dirty="0">
                <a:sym typeface="Wingdings" panose="05000000000000000000" pitchFamily="2" charset="2"/>
              </a:rPr>
              <a:t> </a:t>
            </a:r>
            <a:r>
              <a:rPr lang="en-GB" altLang="fr-FR" sz="2000" i="1" dirty="0">
                <a:solidFill>
                  <a:srgbClr val="0066CC"/>
                </a:solidFill>
                <a:sym typeface="Wingdings" panose="05000000000000000000" pitchFamily="2" charset="2"/>
              </a:rPr>
              <a:t>thermal resistance:</a:t>
            </a:r>
            <a:endParaRPr lang="en-GB" altLang="fr-FR" sz="2000" i="1" dirty="0">
              <a:solidFill>
                <a:srgbClr val="0066CC"/>
              </a:solidFill>
            </a:endParaRPr>
          </a:p>
        </p:txBody>
      </p:sp>
      <p:sp>
        <p:nvSpPr>
          <p:cNvPr id="109592" name="Rectangle 24">
            <a:extLst>
              <a:ext uri="{FF2B5EF4-FFF2-40B4-BE49-F238E27FC236}">
                <a16:creationId xmlns:a16="http://schemas.microsoft.com/office/drawing/2014/main" id="{CD19B4B3-B4E0-71B0-346C-DBF2BB1F5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020" y="3429000"/>
            <a:ext cx="87487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fr-FR" sz="2000" dirty="0">
                <a:solidFill>
                  <a:srgbClr val="0070C0"/>
                </a:solidFill>
              </a:rPr>
              <a:t>A</a:t>
            </a:r>
            <a:r>
              <a:rPr lang="en-GB" altLang="fr-FR" sz="2000" dirty="0">
                <a:solidFill>
                  <a:srgbClr val="0066CC"/>
                </a:solidFill>
              </a:rPr>
              <a:t>nalogy with the electrical resistance</a:t>
            </a:r>
            <a:r>
              <a:rPr lang="en-GB" altLang="fr-FR" sz="2000" dirty="0"/>
              <a:t> (replace q with I, T with V):</a:t>
            </a:r>
            <a:endParaRPr lang="en-GB" altLang="fr-FR" sz="2000" i="1" dirty="0">
              <a:solidFill>
                <a:srgbClr val="0066CC"/>
              </a:solidFill>
            </a:endParaRPr>
          </a:p>
        </p:txBody>
      </p:sp>
      <p:sp>
        <p:nvSpPr>
          <p:cNvPr id="109597" name="Text Box 29">
            <a:extLst>
              <a:ext uri="{FF2B5EF4-FFF2-40B4-BE49-F238E27FC236}">
                <a16:creationId xmlns:a16="http://schemas.microsoft.com/office/drawing/2014/main" id="{8E6849C4-BB3E-6980-E03C-619F63F2A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542" y="1416319"/>
            <a:ext cx="37169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1400" i="1" dirty="0"/>
              <a:t>For variable k, define an average value </a:t>
            </a:r>
            <a:r>
              <a:rPr lang="en-GB" altLang="fr-FR" sz="1400" i="1" dirty="0" err="1"/>
              <a:t>k</a:t>
            </a:r>
            <a:r>
              <a:rPr lang="en-GB" altLang="fr-FR" sz="1400" i="1" baseline="-25000" dirty="0" err="1"/>
              <a:t>AV</a:t>
            </a:r>
            <a:r>
              <a:rPr lang="en-GB" altLang="fr-FR" sz="1400" i="1" dirty="0"/>
              <a:t>:  </a:t>
            </a:r>
          </a:p>
        </p:txBody>
      </p:sp>
      <p:sp>
        <p:nvSpPr>
          <p:cNvPr id="109601" name="AutoShape 33">
            <a:extLst>
              <a:ext uri="{FF2B5EF4-FFF2-40B4-BE49-F238E27FC236}">
                <a16:creationId xmlns:a16="http://schemas.microsoft.com/office/drawing/2014/main" id="{95A2C793-C19C-E860-6233-E09CE2F2E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7945" y="2119969"/>
            <a:ext cx="328613" cy="125412"/>
          </a:xfrm>
          <a:prstGeom prst="rightArrow">
            <a:avLst>
              <a:gd name="adj1" fmla="val 50000"/>
              <a:gd name="adj2" fmla="val 655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9602" name="Rectangle 34">
            <a:extLst>
              <a:ext uri="{FF2B5EF4-FFF2-40B4-BE49-F238E27FC236}">
                <a16:creationId xmlns:a16="http://schemas.microsoft.com/office/drawing/2014/main" id="{5DCB4B8F-52A0-3EE9-88C7-2CFA71419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020" y="4594762"/>
            <a:ext cx="1061070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fr-FR" sz="2000" dirty="0"/>
              <a:t>We can therefore model a complex thermal conductivity problem by elementary </a:t>
            </a:r>
            <a:r>
              <a:rPr lang="en-GB" altLang="fr-FR" sz="2000" i="1" dirty="0">
                <a:solidFill>
                  <a:srgbClr val="0066CC"/>
                </a:solidFill>
              </a:rPr>
              <a:t>thermal resistances </a:t>
            </a:r>
            <a:r>
              <a:rPr lang="en-GB" altLang="fr-FR" sz="2000" b="1" i="1" dirty="0">
                <a:solidFill>
                  <a:srgbClr val="0066CC"/>
                </a:solidFill>
              </a:rPr>
              <a:t>Ri</a:t>
            </a:r>
            <a:r>
              <a:rPr lang="en-GB" altLang="fr-FR" sz="2000" dirty="0"/>
              <a:t>, and solve the network by using </a:t>
            </a:r>
            <a:r>
              <a:rPr lang="en-GB" altLang="fr-FR" sz="2000" i="1" dirty="0" err="1">
                <a:solidFill>
                  <a:srgbClr val="0066CC"/>
                </a:solidFill>
              </a:rPr>
              <a:t>Kirckhoff’s</a:t>
            </a:r>
            <a:r>
              <a:rPr lang="en-GB" altLang="fr-FR" sz="2000" i="1" dirty="0">
                <a:solidFill>
                  <a:srgbClr val="0066CC"/>
                </a:solidFill>
              </a:rPr>
              <a:t> laws</a:t>
            </a:r>
            <a:r>
              <a:rPr lang="en-GB" altLang="fr-FR" sz="2000" dirty="0"/>
              <a:t>.</a:t>
            </a:r>
            <a:endParaRPr lang="en-GB" altLang="fr-FR" sz="2000" i="1" dirty="0">
              <a:solidFill>
                <a:srgbClr val="0066CC"/>
              </a:solidFill>
            </a:endParaRPr>
          </a:p>
        </p:txBody>
      </p:sp>
      <p:graphicFrame>
        <p:nvGraphicFramePr>
          <p:cNvPr id="109607" name="Object 39">
            <a:extLst>
              <a:ext uri="{FF2B5EF4-FFF2-40B4-BE49-F238E27FC236}">
                <a16:creationId xmlns:a16="http://schemas.microsoft.com/office/drawing/2014/main" id="{E301457D-20F4-BD2F-08B4-6B2930B2D897}"/>
              </a:ext>
            </a:extLst>
          </p:cNvPr>
          <p:cNvGraphicFramePr>
            <a:graphicFrameLocks noGrp="1" noChangeAspect="1"/>
          </p:cNvGraphicFramePr>
          <p:nvPr>
            <p:ph sz="quarter" idx="4"/>
          </p:nvPr>
        </p:nvGraphicFramePr>
        <p:xfrm>
          <a:off x="3496307" y="5516563"/>
          <a:ext cx="18923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76160" imgH="888840" progId="Equation.3">
                  <p:embed/>
                </p:oleObj>
              </mc:Choice>
              <mc:Fallback>
                <p:oleObj name="Equation" r:id="rId10" imgW="1676160" imgH="888840" progId="Equation.3">
                  <p:embed/>
                  <p:pic>
                    <p:nvPicPr>
                      <p:cNvPr id="109607" name="Object 39">
                        <a:extLst>
                          <a:ext uri="{FF2B5EF4-FFF2-40B4-BE49-F238E27FC236}">
                            <a16:creationId xmlns:a16="http://schemas.microsoft.com/office/drawing/2014/main" id="{E301457D-20F4-BD2F-08B4-6B2930B2D8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6307" y="5516563"/>
                        <a:ext cx="189230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3E2BA-5EA9-4B40-9AC8-6E9D6E533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Functions of a SC device cryostat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B32AA-FAEA-4B60-861D-2553F2549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217" y="1027688"/>
            <a:ext cx="11730625" cy="544593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3000" b="1" kern="0" dirty="0">
                <a:solidFill>
                  <a:srgbClr val="0070C0"/>
                </a:solidFill>
              </a:rPr>
              <a:t>Main function</a:t>
            </a:r>
            <a:r>
              <a:rPr lang="en-GB" sz="3000" b="1" kern="0" dirty="0"/>
              <a:t>: house a SC device to enable it’s operation.  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000" b="1" kern="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GB" sz="2000" b="1" kern="0" dirty="0"/>
              <a:t>Two technical </a:t>
            </a:r>
            <a:r>
              <a:rPr lang="en-GB" sz="2000" b="1" kern="0" dirty="0">
                <a:solidFill>
                  <a:srgbClr val="0070C0"/>
                </a:solidFill>
              </a:rPr>
              <a:t>requirements:</a:t>
            </a:r>
            <a:endParaRPr lang="en-GB" sz="2000" b="1" i="1" kern="0" dirty="0">
              <a:solidFill>
                <a:srgbClr val="0070C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2000" kern="0" dirty="0">
                <a:solidFill>
                  <a:srgbClr val="0066CC"/>
                </a:solidFill>
              </a:rPr>
              <a:t>1. Mechanical housing of the device:</a:t>
            </a:r>
          </a:p>
          <a:p>
            <a:pPr lvl="1">
              <a:lnSpc>
                <a:spcPct val="80000"/>
              </a:lnSpc>
            </a:pPr>
            <a:r>
              <a:rPr lang="en-GB" sz="1600" kern="0" dirty="0">
                <a:solidFill>
                  <a:srgbClr val="0066FF"/>
                </a:solidFill>
              </a:rPr>
              <a:t>Supporting</a:t>
            </a:r>
            <a:r>
              <a:rPr lang="en-GB" sz="1600" kern="0" dirty="0"/>
              <a:t>, accurate and reproducible </a:t>
            </a:r>
            <a:r>
              <a:rPr lang="en-GB" sz="1600" kern="0" dirty="0">
                <a:solidFill>
                  <a:srgbClr val="0066FF"/>
                </a:solidFill>
              </a:rPr>
              <a:t>positioning of SC devices </a:t>
            </a:r>
            <a:r>
              <a:rPr lang="en-GB" sz="1600" kern="0" dirty="0"/>
              <a:t>in accelerators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GB" sz="1600" kern="0" dirty="0">
              <a:solidFill>
                <a:srgbClr val="0066CC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2000" kern="0" dirty="0">
                <a:solidFill>
                  <a:srgbClr val="0066CC"/>
                </a:solidFill>
              </a:rPr>
              <a:t>2. Thermal performance:</a:t>
            </a:r>
          </a:p>
          <a:p>
            <a:pPr lvl="1">
              <a:lnSpc>
                <a:spcPct val="80000"/>
              </a:lnSpc>
            </a:pPr>
            <a:r>
              <a:rPr lang="en-GB" sz="1600" kern="0" dirty="0"/>
              <a:t>Enable operation at cryogenic T (CD/WU, steady state operation) </a:t>
            </a:r>
            <a:r>
              <a:rPr lang="en-GB" sz="1600" kern="0" dirty="0">
                <a:sym typeface="Wingdings" panose="05000000000000000000" pitchFamily="2" charset="2"/>
              </a:rPr>
              <a:t> </a:t>
            </a:r>
            <a:r>
              <a:rPr lang="en-GB" sz="1600" kern="0" dirty="0">
                <a:solidFill>
                  <a:srgbClr val="0066FF"/>
                </a:solidFill>
                <a:sym typeface="Wingdings" panose="05000000000000000000" pitchFamily="2" charset="2"/>
              </a:rPr>
              <a:t>thermal heat exchange</a:t>
            </a:r>
            <a:endParaRPr lang="en-GB" sz="1600" kern="0" dirty="0">
              <a:solidFill>
                <a:srgbClr val="0066FF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600" kern="0" dirty="0"/>
              <a:t>Low T preservation </a:t>
            </a:r>
            <a:r>
              <a:rPr lang="en-GB" sz="1600" kern="0" dirty="0">
                <a:sym typeface="Wingdings" panose="05000000000000000000" pitchFamily="2" charset="2"/>
              </a:rPr>
              <a:t> </a:t>
            </a:r>
            <a:r>
              <a:rPr lang="en-GB" sz="1600" kern="0" dirty="0">
                <a:solidFill>
                  <a:srgbClr val="0066FF"/>
                </a:solidFill>
                <a:sym typeface="Wingdings" panose="05000000000000000000" pitchFamily="2" charset="2"/>
              </a:rPr>
              <a:t>thermal heat insulation</a:t>
            </a:r>
            <a:endParaRPr lang="en-GB" sz="1600" kern="0" dirty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600" b="1" kern="0" dirty="0">
              <a:solidFill>
                <a:srgbClr val="0066CC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b="1" kern="0" dirty="0">
                <a:solidFill>
                  <a:srgbClr val="0066CC"/>
                </a:solidFill>
                <a:sym typeface="Wingdings" pitchFamily="2" charset="2"/>
              </a:rPr>
              <a:t>Often conflicting  calls for trade off design solutions</a:t>
            </a:r>
            <a:endParaRPr lang="en-US" b="1" kern="0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sz="1000" b="1" kern="0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GB" sz="2000" b="1" kern="0" dirty="0"/>
              <a:t>Many </a:t>
            </a:r>
            <a:r>
              <a:rPr lang="en-GB" sz="2000" b="1" kern="0" dirty="0">
                <a:solidFill>
                  <a:srgbClr val="0070C0"/>
                </a:solidFill>
              </a:rPr>
              <a:t>other</a:t>
            </a:r>
            <a:r>
              <a:rPr lang="en-GB" sz="2000" b="1" kern="0" dirty="0"/>
              <a:t> complementary </a:t>
            </a:r>
            <a:r>
              <a:rPr lang="en-GB" sz="2000" b="1" kern="0" dirty="0">
                <a:solidFill>
                  <a:srgbClr val="0070C0"/>
                </a:solidFill>
              </a:rPr>
              <a:t>functions</a:t>
            </a:r>
            <a:r>
              <a:rPr lang="en-GB" sz="2000" b="1" kern="0" dirty="0"/>
              <a:t> and </a:t>
            </a:r>
            <a:r>
              <a:rPr lang="en-GB" sz="2000" b="1" kern="0" dirty="0">
                <a:solidFill>
                  <a:srgbClr val="0070C0"/>
                </a:solidFill>
              </a:rPr>
              <a:t>requirements</a:t>
            </a:r>
            <a:r>
              <a:rPr lang="en-GB" sz="2000" b="1" kern="0" dirty="0"/>
              <a:t>…:</a:t>
            </a:r>
            <a:endParaRPr lang="en-GB" sz="2000" b="1" i="1" kern="0" dirty="0"/>
          </a:p>
          <a:p>
            <a:pPr lvl="1">
              <a:lnSpc>
                <a:spcPct val="80000"/>
              </a:lnSpc>
            </a:pPr>
            <a:r>
              <a:rPr lang="en-GB" sz="1600" kern="0" dirty="0"/>
              <a:t>Cryogenics operation and control </a:t>
            </a:r>
            <a:r>
              <a:rPr lang="en-GB" sz="1600" kern="0" dirty="0">
                <a:sym typeface="Wingdings" panose="05000000000000000000" pitchFamily="2" charset="2"/>
              </a:rPr>
              <a:t> specific equipment (</a:t>
            </a:r>
            <a:r>
              <a:rPr lang="en-GB" sz="1600" kern="0" dirty="0"/>
              <a:t>piping, </a:t>
            </a:r>
            <a:r>
              <a:rPr lang="en-GB" sz="1600" kern="0" dirty="0" err="1"/>
              <a:t>ph.separators</a:t>
            </a:r>
            <a:r>
              <a:rPr lang="en-GB" sz="1600" kern="0" dirty="0"/>
              <a:t>, valves, instrumentation etc.</a:t>
            </a:r>
            <a:r>
              <a:rPr lang="en-GB" sz="1600" kern="0" dirty="0">
                <a:sym typeface="Wingdings" panose="05000000000000000000" pitchFamily="2" charset="2"/>
              </a:rPr>
              <a:t>)</a:t>
            </a:r>
            <a:r>
              <a:rPr lang="en-GB" sz="1600" kern="0" dirty="0"/>
              <a:t> </a:t>
            </a:r>
          </a:p>
          <a:p>
            <a:pPr lvl="1">
              <a:lnSpc>
                <a:spcPct val="80000"/>
              </a:lnSpc>
            </a:pPr>
            <a:r>
              <a:rPr lang="en-GB" sz="1600" kern="0" dirty="0"/>
              <a:t>SC device powering: </a:t>
            </a:r>
            <a:r>
              <a:rPr lang="en-GB" sz="1600" kern="0" dirty="0">
                <a:sym typeface="Wingdings" panose="05000000000000000000" pitchFamily="2" charset="2"/>
              </a:rPr>
              <a:t> </a:t>
            </a:r>
            <a:r>
              <a:rPr lang="en-GB" sz="1600" kern="0" dirty="0"/>
              <a:t>magnet current leads, cavity RF power couplers/HOMs, etc. </a:t>
            </a:r>
          </a:p>
          <a:p>
            <a:pPr lvl="1">
              <a:lnSpc>
                <a:spcPct val="80000"/>
              </a:lnSpc>
            </a:pPr>
            <a:r>
              <a:rPr lang="en-GB" sz="1600" kern="0" dirty="0"/>
              <a:t>Integration of instrumentation (beam, vacuum, </a:t>
            </a:r>
            <a:r>
              <a:rPr lang="en-GB" sz="1600" kern="0" dirty="0" err="1"/>
              <a:t>cryo</a:t>
            </a:r>
            <a:r>
              <a:rPr lang="en-GB" sz="1600" kern="0" dirty="0"/>
              <a:t>, control/diagnostics, etc.) </a:t>
            </a:r>
            <a:r>
              <a:rPr lang="en-GB" sz="1600" kern="0" dirty="0">
                <a:sym typeface="Wingdings" panose="05000000000000000000" pitchFamily="2" charset="2"/>
              </a:rPr>
              <a:t> </a:t>
            </a:r>
            <a:r>
              <a:rPr lang="en-GB" sz="1600" kern="0" dirty="0"/>
              <a:t> </a:t>
            </a:r>
            <a:r>
              <a:rPr lang="en-US" sz="1600" kern="0" dirty="0"/>
              <a:t>feed-throughs</a:t>
            </a:r>
            <a:endParaRPr lang="en-GB" sz="1600" kern="0" dirty="0"/>
          </a:p>
          <a:p>
            <a:pPr lvl="1">
              <a:lnSpc>
                <a:spcPct val="80000"/>
              </a:lnSpc>
            </a:pPr>
            <a:r>
              <a:rPr lang="en-GB" sz="1600" kern="0" dirty="0"/>
              <a:t>magnetic shielding </a:t>
            </a:r>
          </a:p>
          <a:p>
            <a:pPr lvl="1">
              <a:lnSpc>
                <a:spcPct val="80000"/>
              </a:lnSpc>
            </a:pPr>
            <a:r>
              <a:rPr lang="en-GB" sz="1600" kern="0" dirty="0"/>
              <a:t>Maintainability (accessibility ports) </a:t>
            </a:r>
          </a:p>
          <a:p>
            <a:pPr lvl="1">
              <a:lnSpc>
                <a:spcPct val="80000"/>
              </a:lnSpc>
            </a:pPr>
            <a:r>
              <a:rPr lang="en-GB" sz="1600" kern="0" dirty="0"/>
              <a:t>Handling and transport features</a:t>
            </a:r>
          </a:p>
          <a:p>
            <a:pPr lvl="1">
              <a:lnSpc>
                <a:spcPct val="80000"/>
              </a:lnSpc>
            </a:pPr>
            <a:r>
              <a:rPr lang="en-US" sz="1600" kern="0" dirty="0">
                <a:solidFill>
                  <a:srgbClr val="0066CC"/>
                </a:solidFill>
              </a:rPr>
              <a:t>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50A0F3-97A1-924F-4C47-9317B54A3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69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Thermal conduction with uniform heat deposition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4628178" y="1590917"/>
          <a:ext cx="2663825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11300" imgH="431800" progId="Equation.3">
                  <p:embed/>
                </p:oleObj>
              </mc:Choice>
              <mc:Fallback>
                <p:oleObj name="Equation" r:id="rId2" imgW="1511300" imgH="43180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8178" y="1590917"/>
                        <a:ext cx="2663825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1"/>
          <p:cNvGraphicFramePr>
            <a:graphicFrameLocks noChangeAspect="1"/>
          </p:cNvGraphicFramePr>
          <p:nvPr/>
        </p:nvGraphicFramePr>
        <p:xfrm>
          <a:off x="5833089" y="3265012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5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3089" y="3265012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93"/>
          <p:cNvGrpSpPr>
            <a:grpSpLocks/>
          </p:cNvGrpSpPr>
          <p:nvPr/>
        </p:nvGrpSpPr>
        <p:grpSpPr bwMode="auto">
          <a:xfrm>
            <a:off x="2721590" y="733516"/>
            <a:ext cx="5808663" cy="1160462"/>
            <a:chOff x="884" y="589"/>
            <a:chExt cx="3659" cy="731"/>
          </a:xfrm>
        </p:grpSpPr>
        <p:graphicFrame>
          <p:nvGraphicFramePr>
            <p:cNvPr id="7" name="Object 32"/>
            <p:cNvGraphicFramePr>
              <a:graphicFrameLocks noChangeAspect="1"/>
            </p:cNvGraphicFramePr>
            <p:nvPr/>
          </p:nvGraphicFramePr>
          <p:xfrm>
            <a:off x="4377" y="634"/>
            <a:ext cx="166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39639" imgH="190417" progId="Equation.3">
                    <p:embed/>
                  </p:oleObj>
                </mc:Choice>
                <mc:Fallback>
                  <p:oleObj name="Equation" r:id="rId6" imgW="139639" imgH="190417" progId="Equation.3">
                    <p:embed/>
                    <p:pic>
                      <p:nvPicPr>
                        <p:cNvPr id="7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7" y="634"/>
                          <a:ext cx="166" cy="2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56"/>
            <p:cNvGraphicFramePr>
              <a:graphicFrameLocks noChangeAspect="1"/>
            </p:cNvGraphicFramePr>
            <p:nvPr/>
          </p:nvGraphicFramePr>
          <p:xfrm>
            <a:off x="3016" y="964"/>
            <a:ext cx="204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77646" imgH="190335" progId="Equation.3">
                    <p:embed/>
                  </p:oleObj>
                </mc:Choice>
                <mc:Fallback>
                  <p:oleObj name="Equation" r:id="rId8" imgW="177646" imgH="190335" progId="Equation.3">
                    <p:embed/>
                    <p:pic>
                      <p:nvPicPr>
                        <p:cNvPr id="8" name="Object 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6" y="964"/>
                          <a:ext cx="204" cy="2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oup 53"/>
            <p:cNvGrpSpPr>
              <a:grpSpLocks/>
            </p:cNvGrpSpPr>
            <p:nvPr/>
          </p:nvGrpSpPr>
          <p:grpSpPr bwMode="auto">
            <a:xfrm>
              <a:off x="884" y="589"/>
              <a:ext cx="3379" cy="731"/>
              <a:chOff x="884" y="709"/>
              <a:chExt cx="3379" cy="731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1269" y="981"/>
                <a:ext cx="2994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1269" y="709"/>
                <a:ext cx="2994" cy="2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1269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1451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1632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181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1995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2177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359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2540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2721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>
                <a:off x="290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>
                <a:off x="308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3265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Line 21"/>
              <p:cNvSpPr>
                <a:spLocks noChangeShapeType="1"/>
              </p:cNvSpPr>
              <p:nvPr/>
            </p:nvSpPr>
            <p:spPr bwMode="auto">
              <a:xfrm>
                <a:off x="3446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3627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3809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3991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auto">
              <a:xfrm>
                <a:off x="417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Line 29"/>
              <p:cNvSpPr>
                <a:spLocks noChangeShapeType="1"/>
              </p:cNvSpPr>
              <p:nvPr/>
            </p:nvSpPr>
            <p:spPr bwMode="auto">
              <a:xfrm>
                <a:off x="1269" y="1117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30"/>
              <p:cNvSpPr>
                <a:spLocks noChangeShapeType="1"/>
              </p:cNvSpPr>
              <p:nvPr/>
            </p:nvSpPr>
            <p:spPr bwMode="auto">
              <a:xfrm>
                <a:off x="1269" y="1224"/>
                <a:ext cx="45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Text Box 31"/>
              <p:cNvSpPr txBox="1">
                <a:spLocks noChangeArrowheads="1"/>
              </p:cNvSpPr>
              <p:nvPr/>
            </p:nvSpPr>
            <p:spPr bwMode="auto">
              <a:xfrm>
                <a:off x="1393" y="1175"/>
                <a:ext cx="1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/>
                  <a:t>x</a:t>
                </a:r>
              </a:p>
            </p:txBody>
          </p:sp>
          <p:sp>
            <p:nvSpPr>
              <p:cNvPr id="33" name="Text Box 45"/>
              <p:cNvSpPr txBox="1">
                <a:spLocks noChangeArrowheads="1"/>
              </p:cNvSpPr>
              <p:nvPr/>
            </p:nvSpPr>
            <p:spPr bwMode="auto">
              <a:xfrm>
                <a:off x="884" y="1207"/>
                <a:ext cx="27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/>
                  <a:t>To</a:t>
                </a:r>
              </a:p>
            </p:txBody>
          </p:sp>
          <p:sp>
            <p:nvSpPr>
              <p:cNvPr id="34" name="Line 46"/>
              <p:cNvSpPr>
                <a:spLocks noChangeShapeType="1"/>
              </p:cNvSpPr>
              <p:nvPr/>
            </p:nvSpPr>
            <p:spPr bwMode="auto">
              <a:xfrm>
                <a:off x="1271" y="845"/>
                <a:ext cx="0" cy="4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Line 47"/>
              <p:cNvSpPr>
                <a:spLocks noChangeShapeType="1"/>
              </p:cNvSpPr>
              <p:nvPr/>
            </p:nvSpPr>
            <p:spPr bwMode="auto">
              <a:xfrm flipV="1">
                <a:off x="1174" y="1253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Line 48"/>
              <p:cNvSpPr>
                <a:spLocks noChangeShapeType="1"/>
              </p:cNvSpPr>
              <p:nvPr/>
            </p:nvSpPr>
            <p:spPr bwMode="auto">
              <a:xfrm flipV="1">
                <a:off x="1172" y="1162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Line 49"/>
              <p:cNvSpPr>
                <a:spLocks noChangeShapeType="1"/>
              </p:cNvSpPr>
              <p:nvPr/>
            </p:nvSpPr>
            <p:spPr bwMode="auto">
              <a:xfrm flipV="1">
                <a:off x="1172" y="1071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Line 50"/>
              <p:cNvSpPr>
                <a:spLocks noChangeShapeType="1"/>
              </p:cNvSpPr>
              <p:nvPr/>
            </p:nvSpPr>
            <p:spPr bwMode="auto">
              <a:xfrm flipV="1">
                <a:off x="1170" y="980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Line 51"/>
              <p:cNvSpPr>
                <a:spLocks noChangeShapeType="1"/>
              </p:cNvSpPr>
              <p:nvPr/>
            </p:nvSpPr>
            <p:spPr bwMode="auto">
              <a:xfrm flipV="1">
                <a:off x="1172" y="903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Line 52"/>
              <p:cNvSpPr>
                <a:spLocks noChangeShapeType="1"/>
              </p:cNvSpPr>
              <p:nvPr/>
            </p:nvSpPr>
            <p:spPr bwMode="auto">
              <a:xfrm flipV="1">
                <a:off x="1170" y="812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" name="Line 55"/>
            <p:cNvSpPr>
              <a:spLocks noChangeShapeType="1"/>
            </p:cNvSpPr>
            <p:nvPr/>
          </p:nvSpPr>
          <p:spPr bwMode="auto">
            <a:xfrm flipH="1">
              <a:off x="2880" y="913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" name="Text Box 54"/>
          <p:cNvSpPr txBox="1">
            <a:spLocks noChangeArrowheads="1"/>
          </p:cNvSpPr>
          <p:nvPr/>
        </p:nvSpPr>
        <p:spPr bwMode="auto">
          <a:xfrm>
            <a:off x="232824" y="2352996"/>
            <a:ext cx="828040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dirty="0"/>
              <a:t> </a:t>
            </a:r>
            <a:r>
              <a:rPr lang="en-GB" sz="1600" dirty="0"/>
              <a:t>Beam of </a:t>
            </a:r>
            <a:r>
              <a:rPr lang="en-GB" sz="1600" dirty="0">
                <a:solidFill>
                  <a:srgbClr val="0066CC"/>
                </a:solidFill>
              </a:rPr>
              <a:t>length L</a:t>
            </a:r>
            <a:r>
              <a:rPr lang="en-GB" sz="1600" dirty="0"/>
              <a:t>,  </a:t>
            </a:r>
            <a:r>
              <a:rPr lang="en-GB" sz="1600" dirty="0">
                <a:solidFill>
                  <a:srgbClr val="0066CC"/>
                </a:solidFill>
              </a:rPr>
              <a:t>thickness t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0066CC"/>
                </a:solidFill>
              </a:rPr>
              <a:t>width w (= 1m)</a:t>
            </a:r>
            <a:r>
              <a:rPr lang="en-GB" sz="1600" dirty="0"/>
              <a:t>;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beam </a:t>
            </a:r>
            <a:r>
              <a:rPr lang="en-GB" sz="1600" i="1" dirty="0">
                <a:solidFill>
                  <a:srgbClr val="0066CC"/>
                </a:solidFill>
              </a:rPr>
              <a:t>thermalized</a:t>
            </a:r>
            <a:r>
              <a:rPr lang="en-GB" sz="1600" i="1" dirty="0"/>
              <a:t> </a:t>
            </a:r>
            <a:r>
              <a:rPr lang="en-GB" sz="1600" dirty="0"/>
              <a:t>on one side at </a:t>
            </a:r>
            <a:r>
              <a:rPr lang="en-GB" sz="1600" dirty="0">
                <a:solidFill>
                  <a:srgbClr val="0066CC"/>
                </a:solidFill>
              </a:rPr>
              <a:t>To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uniform heat deposition from one side,  </a:t>
            </a:r>
            <a:r>
              <a:rPr lang="en-GB" sz="1600" dirty="0">
                <a:solidFill>
                  <a:srgbClr val="0066CC"/>
                </a:solidFill>
              </a:rPr>
              <a:t>q  (W/m</a:t>
            </a:r>
            <a:r>
              <a:rPr lang="en-GB" sz="1600" baseline="30000" dirty="0">
                <a:solidFill>
                  <a:srgbClr val="0066CC"/>
                </a:solidFill>
              </a:rPr>
              <a:t>2</a:t>
            </a:r>
            <a:r>
              <a:rPr lang="en-GB" sz="1600" dirty="0">
                <a:solidFill>
                  <a:srgbClr val="0066CC"/>
                </a:solidFill>
              </a:rPr>
              <a:t>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considering </a:t>
            </a:r>
            <a:r>
              <a:rPr lang="en-GB" sz="1600" dirty="0">
                <a:solidFill>
                  <a:srgbClr val="0066CC"/>
                </a:solidFill>
              </a:rPr>
              <a:t>k constant</a:t>
            </a:r>
            <a:r>
              <a:rPr lang="en-GB" sz="1600" dirty="0"/>
              <a:t> with 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Boundary conditions: </a:t>
            </a:r>
            <a:r>
              <a:rPr lang="en-GB" sz="1600" dirty="0">
                <a:solidFill>
                  <a:srgbClr val="0066CC"/>
                </a:solidFill>
              </a:rPr>
              <a:t>a)</a:t>
            </a:r>
            <a:r>
              <a:rPr lang="en-GB" sz="1600" dirty="0"/>
              <a:t> </a:t>
            </a:r>
            <a:r>
              <a:rPr lang="en-GB" sz="1600" dirty="0">
                <a:solidFill>
                  <a:srgbClr val="0066CC"/>
                </a:solidFill>
              </a:rPr>
              <a:t>for x= 0 </a:t>
            </a:r>
            <a:r>
              <a:rPr lang="en-GB" sz="1600" dirty="0">
                <a:solidFill>
                  <a:srgbClr val="0066CC"/>
                </a:solidFill>
                <a:sym typeface="Wingdings" pitchFamily="2" charset="2"/>
              </a:rPr>
              <a:t> </a:t>
            </a:r>
            <a:r>
              <a:rPr lang="en-GB" sz="1600" dirty="0">
                <a:solidFill>
                  <a:srgbClr val="0066CC"/>
                </a:solidFill>
              </a:rPr>
              <a:t>T=To</a:t>
            </a:r>
            <a:r>
              <a:rPr lang="en-GB" sz="1600" dirty="0"/>
              <a:t> (heat sink); </a:t>
            </a:r>
            <a:r>
              <a:rPr lang="en-GB" sz="1600" dirty="0">
                <a:solidFill>
                  <a:srgbClr val="0066CC"/>
                </a:solidFill>
              </a:rPr>
              <a:t>b) q=0 for x=L</a:t>
            </a:r>
            <a:r>
              <a:rPr lang="en-GB" sz="1600" dirty="0"/>
              <a:t> (isolated tip)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Integrating and imposing the 2 boundary conditions: </a:t>
            </a:r>
          </a:p>
        </p:txBody>
      </p:sp>
      <p:sp>
        <p:nvSpPr>
          <p:cNvPr id="42" name="AutoShape 64"/>
          <p:cNvSpPr>
            <a:spLocks noChangeArrowheads="1"/>
          </p:cNvSpPr>
          <p:nvPr/>
        </p:nvSpPr>
        <p:spPr bwMode="auto">
          <a:xfrm>
            <a:off x="6682402" y="4957288"/>
            <a:ext cx="431800" cy="269875"/>
          </a:xfrm>
          <a:prstGeom prst="right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Text Box 69"/>
          <p:cNvSpPr txBox="1">
            <a:spLocks noChangeArrowheads="1"/>
          </p:cNvSpPr>
          <p:nvPr/>
        </p:nvSpPr>
        <p:spPr bwMode="auto">
          <a:xfrm>
            <a:off x="10135214" y="6174900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x</a:t>
            </a:r>
          </a:p>
        </p:txBody>
      </p:sp>
      <p:grpSp>
        <p:nvGrpSpPr>
          <p:cNvPr id="44" name="Group 94"/>
          <p:cNvGrpSpPr>
            <a:grpSpLocks/>
          </p:cNvGrpSpPr>
          <p:nvPr/>
        </p:nvGrpSpPr>
        <p:grpSpPr bwMode="auto">
          <a:xfrm>
            <a:off x="7628553" y="4360388"/>
            <a:ext cx="2586037" cy="1846263"/>
            <a:chOff x="4059" y="3022"/>
            <a:chExt cx="1629" cy="1163"/>
          </a:xfrm>
        </p:grpSpPr>
        <p:sp>
          <p:nvSpPr>
            <p:cNvPr id="45" name="Line 66"/>
            <p:cNvSpPr>
              <a:spLocks noChangeShapeType="1"/>
            </p:cNvSpPr>
            <p:nvPr/>
          </p:nvSpPr>
          <p:spPr bwMode="auto">
            <a:xfrm flipV="1">
              <a:off x="4325" y="3052"/>
              <a:ext cx="0" cy="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67"/>
            <p:cNvSpPr>
              <a:spLocks noChangeShapeType="1"/>
            </p:cNvSpPr>
            <p:nvPr/>
          </p:nvSpPr>
          <p:spPr bwMode="auto">
            <a:xfrm>
              <a:off x="4325" y="3924"/>
              <a:ext cx="1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Text Box 68"/>
            <p:cNvSpPr txBox="1">
              <a:spLocks noChangeArrowheads="1"/>
            </p:cNvSpPr>
            <p:nvPr/>
          </p:nvSpPr>
          <p:spPr bwMode="auto">
            <a:xfrm>
              <a:off x="4164" y="3022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</a:p>
          </p:txBody>
        </p:sp>
        <p:sp>
          <p:nvSpPr>
            <p:cNvPr id="48" name="Text Box 70"/>
            <p:cNvSpPr txBox="1">
              <a:spLocks noChangeArrowheads="1"/>
            </p:cNvSpPr>
            <p:nvPr/>
          </p:nvSpPr>
          <p:spPr bwMode="auto">
            <a:xfrm>
              <a:off x="4059" y="3475"/>
              <a:ext cx="2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0</a:t>
              </a:r>
            </a:p>
          </p:txBody>
        </p:sp>
        <p:sp>
          <p:nvSpPr>
            <p:cNvPr id="49" name="Text Box 71"/>
            <p:cNvSpPr txBox="1">
              <a:spLocks noChangeArrowheads="1"/>
            </p:cNvSpPr>
            <p:nvPr/>
          </p:nvSpPr>
          <p:spPr bwMode="auto">
            <a:xfrm>
              <a:off x="4059" y="3158"/>
              <a:ext cx="2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L</a:t>
              </a:r>
            </a:p>
          </p:txBody>
        </p:sp>
        <p:sp>
          <p:nvSpPr>
            <p:cNvPr id="50" name="Text Box 72"/>
            <p:cNvSpPr txBox="1">
              <a:spLocks noChangeArrowheads="1"/>
            </p:cNvSpPr>
            <p:nvPr/>
          </p:nvSpPr>
          <p:spPr bwMode="auto">
            <a:xfrm>
              <a:off x="5362" y="3954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L</a:t>
              </a:r>
            </a:p>
          </p:txBody>
        </p:sp>
        <p:sp>
          <p:nvSpPr>
            <p:cNvPr id="51" name="Line 73"/>
            <p:cNvSpPr>
              <a:spLocks noChangeShapeType="1"/>
            </p:cNvSpPr>
            <p:nvPr/>
          </p:nvSpPr>
          <p:spPr bwMode="auto">
            <a:xfrm>
              <a:off x="5461" y="3924"/>
              <a:ext cx="0" cy="3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Line 74"/>
            <p:cNvSpPr>
              <a:spLocks noChangeShapeType="1"/>
            </p:cNvSpPr>
            <p:nvPr/>
          </p:nvSpPr>
          <p:spPr bwMode="auto">
            <a:xfrm>
              <a:off x="4293" y="3293"/>
              <a:ext cx="32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4292" y="3657"/>
              <a:ext cx="32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Line 76"/>
            <p:cNvSpPr>
              <a:spLocks noChangeShapeType="1"/>
            </p:cNvSpPr>
            <p:nvPr/>
          </p:nvSpPr>
          <p:spPr bwMode="auto">
            <a:xfrm>
              <a:off x="4325" y="356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Line 77"/>
            <p:cNvSpPr>
              <a:spLocks noChangeShapeType="1"/>
            </p:cNvSpPr>
            <p:nvPr/>
          </p:nvSpPr>
          <p:spPr bwMode="auto">
            <a:xfrm>
              <a:off x="4332" y="3294"/>
              <a:ext cx="1136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78"/>
            <p:cNvSpPr>
              <a:spLocks noChangeShapeType="1"/>
            </p:cNvSpPr>
            <p:nvPr/>
          </p:nvSpPr>
          <p:spPr bwMode="auto">
            <a:xfrm flipV="1">
              <a:off x="5461" y="3294"/>
              <a:ext cx="4" cy="63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Freeform 87"/>
            <p:cNvSpPr>
              <a:spLocks/>
            </p:cNvSpPr>
            <p:nvPr/>
          </p:nvSpPr>
          <p:spPr bwMode="auto">
            <a:xfrm>
              <a:off x="4332" y="3294"/>
              <a:ext cx="1133" cy="363"/>
            </a:xfrm>
            <a:custGeom>
              <a:avLst/>
              <a:gdLst>
                <a:gd name="T0" fmla="*/ 1133 w 1133"/>
                <a:gd name="T1" fmla="*/ 0 h 272"/>
                <a:gd name="T2" fmla="*/ 544 w 1133"/>
                <a:gd name="T3" fmla="*/ 60 h 272"/>
                <a:gd name="T4" fmla="*/ 0 w 1133"/>
                <a:gd name="T5" fmla="*/ 363 h 27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33" h="272">
                  <a:moveTo>
                    <a:pt x="1133" y="0"/>
                  </a:moveTo>
                  <a:cubicBezTo>
                    <a:pt x="933" y="0"/>
                    <a:pt x="733" y="0"/>
                    <a:pt x="544" y="45"/>
                  </a:cubicBezTo>
                  <a:cubicBezTo>
                    <a:pt x="355" y="90"/>
                    <a:pt x="91" y="234"/>
                    <a:pt x="0" y="272"/>
                  </a:cubicBezTo>
                </a:path>
              </a:pathLst>
            </a:custGeom>
            <a:noFill/>
            <a:ln w="25400">
              <a:solidFill>
                <a:srgbClr val="0066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aphicFrame>
        <p:nvGraphicFramePr>
          <p:cNvPr id="58" name="Object 88"/>
          <p:cNvGraphicFramePr>
            <a:graphicFrameLocks noChangeAspect="1"/>
          </p:cNvGraphicFramePr>
          <p:nvPr/>
        </p:nvGraphicFramePr>
        <p:xfrm>
          <a:off x="4013946" y="5414288"/>
          <a:ext cx="2612892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89100" imgH="419100" progId="Equation.3">
                  <p:embed/>
                </p:oleObj>
              </mc:Choice>
              <mc:Fallback>
                <p:oleObj name="Equation" r:id="rId10" imgW="1689100" imgH="419100" progId="Equation.3">
                  <p:embed/>
                  <p:pic>
                    <p:nvPicPr>
                      <p:cNvPr id="58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3946" y="5414288"/>
                        <a:ext cx="2612892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89"/>
          <p:cNvGraphicFramePr>
            <a:graphicFrameLocks noChangeAspect="1"/>
          </p:cNvGraphicFramePr>
          <p:nvPr/>
        </p:nvGraphicFramePr>
        <p:xfrm>
          <a:off x="6977925" y="6174900"/>
          <a:ext cx="3100388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159000" imgH="393700" progId="Equation.3">
                  <p:embed/>
                </p:oleObj>
              </mc:Choice>
              <mc:Fallback>
                <p:oleObj name="Equation" r:id="rId12" imgW="2159000" imgH="393700" progId="Equation.3">
                  <p:embed/>
                  <p:pic>
                    <p:nvPicPr>
                      <p:cNvPr id="59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7925" y="6174900"/>
                        <a:ext cx="3100388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" name="Group 91"/>
          <p:cNvGrpSpPr>
            <a:grpSpLocks/>
          </p:cNvGrpSpPr>
          <p:nvPr/>
        </p:nvGrpSpPr>
        <p:grpSpPr bwMode="auto">
          <a:xfrm>
            <a:off x="3962121" y="4623417"/>
            <a:ext cx="2792412" cy="720725"/>
            <a:chOff x="1383" y="3203"/>
            <a:chExt cx="1759" cy="454"/>
          </a:xfrm>
          <a:noFill/>
        </p:grpSpPr>
        <p:graphicFrame>
          <p:nvGraphicFramePr>
            <p:cNvPr id="61" name="Object 62"/>
            <p:cNvGraphicFramePr>
              <a:graphicFrameLocks noChangeAspect="1"/>
            </p:cNvGraphicFramePr>
            <p:nvPr/>
          </p:nvGraphicFramePr>
          <p:xfrm>
            <a:off x="1438" y="3232"/>
            <a:ext cx="1704" cy="3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879600" imgH="393700" progId="Equation.3">
                    <p:embed/>
                  </p:oleObj>
                </mc:Choice>
                <mc:Fallback>
                  <p:oleObj name="Equation" r:id="rId14" imgW="1879600" imgH="393700" progId="Equation.3">
                    <p:embed/>
                    <p:pic>
                      <p:nvPicPr>
                        <p:cNvPr id="61" name="Object 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8" y="3232"/>
                          <a:ext cx="1704" cy="3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" name="Rectangle 90"/>
            <p:cNvSpPr>
              <a:spLocks noChangeArrowheads="1"/>
            </p:cNvSpPr>
            <p:nvPr/>
          </p:nvSpPr>
          <p:spPr bwMode="auto">
            <a:xfrm>
              <a:off x="1383" y="3203"/>
              <a:ext cx="1633" cy="454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bject 56"/>
              <p:cNvSpPr txBox="1"/>
              <p:nvPr/>
            </p:nvSpPr>
            <p:spPr bwMode="auto">
              <a:xfrm>
                <a:off x="3962400" y="6083300"/>
                <a:ext cx="2055813" cy="700088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</a:ln>
              <a:effec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sup/>
                          </m:sSup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2⋅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m:rPr>
                              <m:sty m:val="p"/>
                            </m:rPr>
                            <a:rPr lang="fr-FR" i="0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m:rPr>
                              <m:nor/>
                            </m:rPr>
                            <a:rPr lang="fr-FR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     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4" name="Object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2400" y="6083300"/>
                <a:ext cx="2055813" cy="70008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9525">
                <a:solidFill>
                  <a:schemeClr val="accent1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/>
          <p:cNvSpPr txBox="1"/>
          <p:nvPr/>
        </p:nvSpPr>
        <p:spPr>
          <a:xfrm>
            <a:off x="-45120" y="6023294"/>
            <a:ext cx="4094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66FF"/>
                </a:solidFill>
              </a:rPr>
              <a:t>practical interest:</a:t>
            </a:r>
          </a:p>
          <a:p>
            <a:r>
              <a:rPr lang="en-US" sz="1600" i="1" dirty="0">
                <a:solidFill>
                  <a:srgbClr val="0066FF"/>
                </a:solidFill>
              </a:rPr>
              <a:t>calculate minimum thickness to limit </a:t>
            </a:r>
            <a:r>
              <a:rPr lang="el-GR" sz="1600" i="1" dirty="0">
                <a:solidFill>
                  <a:srgbClr val="0066FF"/>
                </a:solidFill>
              </a:rPr>
              <a:t>Δ</a:t>
            </a:r>
            <a:r>
              <a:rPr lang="en-US" sz="1600" i="1" dirty="0" err="1">
                <a:solidFill>
                  <a:srgbClr val="0066FF"/>
                </a:solidFill>
              </a:rPr>
              <a:t>T</a:t>
            </a:r>
            <a:r>
              <a:rPr lang="en-US" sz="1600" i="1" baseline="-25000" dirty="0" err="1">
                <a:solidFill>
                  <a:srgbClr val="0066FF"/>
                </a:solidFill>
              </a:rPr>
              <a:t>max</a:t>
            </a:r>
            <a:endParaRPr lang="en-GB" sz="1600" i="1" baseline="-25000" dirty="0">
              <a:solidFill>
                <a:srgbClr val="0066FF"/>
              </a:solidFill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C355746-50A6-4D53-8534-ADE989C78B0B}"/>
              </a:ext>
            </a:extLst>
          </p:cNvPr>
          <p:cNvCxnSpPr>
            <a:cxnSpLocks/>
          </p:cNvCxnSpPr>
          <p:nvPr/>
        </p:nvCxnSpPr>
        <p:spPr>
          <a:xfrm>
            <a:off x="7239749" y="897028"/>
            <a:ext cx="0" cy="2637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EF0DA3F-E4E3-4FD2-95DC-33E0439F52CB}"/>
              </a:ext>
            </a:extLst>
          </p:cNvPr>
          <p:cNvCxnSpPr>
            <a:cxnSpLocks/>
          </p:cNvCxnSpPr>
          <p:nvPr/>
        </p:nvCxnSpPr>
        <p:spPr>
          <a:xfrm flipV="1">
            <a:off x="7239749" y="1308191"/>
            <a:ext cx="0" cy="28963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334941C-335D-4FD1-BAE2-ECFDB89AF07C}"/>
              </a:ext>
            </a:extLst>
          </p:cNvPr>
          <p:cNvCxnSpPr>
            <a:cxnSpLocks/>
          </p:cNvCxnSpPr>
          <p:nvPr/>
        </p:nvCxnSpPr>
        <p:spPr>
          <a:xfrm flipV="1">
            <a:off x="7239749" y="1072695"/>
            <a:ext cx="0" cy="2682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AE6FA76-F4DB-4B74-AA4B-B899F61950F7}"/>
              </a:ext>
            </a:extLst>
          </p:cNvPr>
          <p:cNvSpPr txBox="1"/>
          <p:nvPr/>
        </p:nvSpPr>
        <p:spPr>
          <a:xfrm>
            <a:off x="7228617" y="1292149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CDFBE9-B538-CB4D-016E-D4B73456D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67961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CBE88-CB29-4912-AB13-039E293FE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diffusivity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5C59BF-977B-49F2-A77F-F02B9BB0D4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8931" y="751337"/>
                <a:ext cx="11995768" cy="968735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fr-FR" sz="20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20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5C59BF-977B-49F2-A77F-F02B9BB0D4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8931" y="751337"/>
                <a:ext cx="11995768" cy="96873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480CDCBF-09C3-4A67-8909-7B88CC1F19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4050" y="935566"/>
                <a:ext cx="11995768" cy="44012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Conduction equation (no heat generation)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For small variations of k with x:</a:t>
                </a:r>
              </a:p>
              <a:p>
                <a:r>
                  <a:rPr lang="en-US" sz="2000" dirty="0"/>
                  <a:t>Solid bar cooled at one tip</a:t>
                </a:r>
              </a:p>
              <a:p>
                <a:r>
                  <a:rPr lang="en-US" sz="2000" dirty="0"/>
                  <a:t>T perturbation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1" dirty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/>
                  <a:t> travels towards warm end:  </a:t>
                </a:r>
              </a:p>
              <a:p>
                <a:r>
                  <a:rPr lang="en-US" sz="2000" dirty="0" err="1"/>
                  <a:t>t</a:t>
                </a:r>
                <a:r>
                  <a:rPr lang="en-US" sz="2000" baseline="-25000" dirty="0" err="1"/>
                  <a:t>c</a:t>
                </a:r>
                <a:r>
                  <a:rPr lang="en-US" sz="2000" dirty="0"/>
                  <a:t>, critical time for T perturb. to reach warm tip: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480CDCBF-09C3-4A67-8909-7B88CC1F1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50" y="935566"/>
                <a:ext cx="11995768" cy="4401250"/>
              </a:xfrm>
              <a:prstGeom prst="rect">
                <a:avLst/>
              </a:prstGeom>
              <a:blipFill>
                <a:blip r:embed="rId3"/>
                <a:stretch>
                  <a:fillRect l="-457" t="-12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2705BEA-7589-4819-817D-DD55B26FC2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2383" y="1590537"/>
                <a:ext cx="11995768" cy="96873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p>
                            <m:sSupPr>
                              <m:ctrlP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</a:rPr>
                            <m:t>α</m:t>
                          </m:r>
                        </m:den>
                      </m:f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2705BEA-7589-4819-817D-DD55B26FC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83" y="1590537"/>
                <a:ext cx="11995768" cy="9687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0300A1-371E-4789-BB0D-A97BF5AAED40}"/>
                  </a:ext>
                </a:extLst>
              </p:cNvPr>
              <p:cNvSpPr txBox="1"/>
              <p:nvPr/>
            </p:nvSpPr>
            <p:spPr>
              <a:xfrm>
                <a:off x="8581947" y="1623766"/>
                <a:ext cx="1818751" cy="636456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l-GR" sz="2000" i="1" smtClean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0300A1-371E-4789-BB0D-A97BF5AAE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1947" y="1623766"/>
                <a:ext cx="1818751" cy="6364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F1B1CF4-1782-4404-819D-3F8068BA585C}"/>
              </a:ext>
            </a:extLst>
          </p:cNvPr>
          <p:cNvSpPr txBox="1"/>
          <p:nvPr/>
        </p:nvSpPr>
        <p:spPr>
          <a:xfrm>
            <a:off x="8428091" y="2429737"/>
            <a:ext cx="279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Thermal diffusivity [m</a:t>
            </a:r>
            <a:r>
              <a:rPr lang="en-US" baseline="30000" dirty="0"/>
              <a:t>2</a:t>
            </a:r>
            <a:r>
              <a:rPr lang="en-US" dirty="0"/>
              <a:t>/s] 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E17E5B-C5F1-4907-AAAA-4171FE3DAD4C}"/>
                  </a:ext>
                </a:extLst>
              </p:cNvPr>
              <p:cNvSpPr txBox="1"/>
              <p:nvPr/>
            </p:nvSpPr>
            <p:spPr>
              <a:xfrm>
                <a:off x="6151934" y="3064665"/>
                <a:ext cx="1426865" cy="617605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baseline="-2500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≈ </m:t>
                      </m:r>
                      <m:f>
                        <m:f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l-GR" sz="2000" i="1" dirty="0" smtClean="0">
                              <a:latin typeface="Cambria Math" panose="02040503050406030204" pitchFamily="18" charset="0"/>
                            </a:rPr>
                            <m:t>α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E17E5B-C5F1-4907-AAAA-4171FE3DAD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934" y="3064665"/>
                <a:ext cx="1426865" cy="6176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06F4CF6-C100-445B-80A6-3F0CB800F3FC}"/>
                  </a:ext>
                </a:extLst>
              </p:cNvPr>
              <p:cNvSpPr txBox="1"/>
              <p:nvPr/>
            </p:nvSpPr>
            <p:spPr>
              <a:xfrm>
                <a:off x="6151934" y="2524580"/>
                <a:ext cx="1426865" cy="325667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dirty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)≈ </m:t>
                      </m:r>
                      <m:rad>
                        <m:radPr>
                          <m:degHide m:val="on"/>
                          <m:ctrlPr>
                            <a:rPr lang="el-GR" sz="2000" i="1" dirty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l-GR" sz="2000" i="1" dirty="0">
                              <a:latin typeface="Cambria Math" panose="02040503050406030204" pitchFamily="18" charset="0"/>
                            </a:rPr>
                            <m:t>α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rad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06F4CF6-C100-445B-80A6-3F0CB800F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934" y="2524580"/>
                <a:ext cx="1426865" cy="325667"/>
              </a:xfrm>
              <a:prstGeom prst="rect">
                <a:avLst/>
              </a:prstGeom>
              <a:blipFill>
                <a:blip r:embed="rId10"/>
                <a:stretch>
                  <a:fillRect l="-1695" r="-847" b="-30357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F12F423F-7C4F-4EF6-ABB3-880C38E6A1DD}"/>
              </a:ext>
            </a:extLst>
          </p:cNvPr>
          <p:cNvGrpSpPr/>
          <p:nvPr/>
        </p:nvGrpSpPr>
        <p:grpSpPr>
          <a:xfrm>
            <a:off x="251529" y="2825410"/>
            <a:ext cx="4857543" cy="3831457"/>
            <a:chOff x="251529" y="2825410"/>
            <a:chExt cx="4857543" cy="3831457"/>
          </a:xfrm>
        </p:grpSpPr>
        <p:sp>
          <p:nvSpPr>
            <p:cNvPr id="102" name="Arc 101">
              <a:extLst>
                <a:ext uri="{FF2B5EF4-FFF2-40B4-BE49-F238E27FC236}">
                  <a16:creationId xmlns:a16="http://schemas.microsoft.com/office/drawing/2014/main" id="{1F7E0C3F-1880-4315-B095-6BE7E4ECB316}"/>
                </a:ext>
              </a:extLst>
            </p:cNvPr>
            <p:cNvSpPr/>
            <p:nvPr/>
          </p:nvSpPr>
          <p:spPr>
            <a:xfrm rot="18877603" flipH="1" flipV="1">
              <a:off x="1904984" y="3567461"/>
              <a:ext cx="2665012" cy="1180909"/>
            </a:xfrm>
            <a:prstGeom prst="arc">
              <a:avLst>
                <a:gd name="adj1" fmla="val 15006429"/>
                <a:gd name="adj2" fmla="val 21016952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1064BDC-A812-4240-9971-8EDF54F9110C}"/>
                </a:ext>
              </a:extLst>
            </p:cNvPr>
            <p:cNvGrpSpPr/>
            <p:nvPr/>
          </p:nvGrpSpPr>
          <p:grpSpPr>
            <a:xfrm>
              <a:off x="251529" y="3468889"/>
              <a:ext cx="4857543" cy="3187978"/>
              <a:chOff x="251529" y="3468889"/>
              <a:chExt cx="4857543" cy="3187978"/>
            </a:xfrm>
          </p:grpSpPr>
          <p:sp>
            <p:nvSpPr>
              <p:cNvPr id="96" name="Arc 95">
                <a:extLst>
                  <a:ext uri="{FF2B5EF4-FFF2-40B4-BE49-F238E27FC236}">
                    <a16:creationId xmlns:a16="http://schemas.microsoft.com/office/drawing/2014/main" id="{4C83BD77-F352-4000-9918-6FC473BD6182}"/>
                  </a:ext>
                </a:extLst>
              </p:cNvPr>
              <p:cNvSpPr/>
              <p:nvPr/>
            </p:nvSpPr>
            <p:spPr>
              <a:xfrm rot="19043821" flipH="1" flipV="1">
                <a:off x="2192903" y="3554879"/>
                <a:ext cx="2665012" cy="737337"/>
              </a:xfrm>
              <a:prstGeom prst="arc">
                <a:avLst>
                  <a:gd name="adj1" fmla="val 16181178"/>
                  <a:gd name="adj2" fmla="val 21016952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237016B-55F0-40EF-89B9-0B8158F44B02}"/>
                  </a:ext>
                </a:extLst>
              </p:cNvPr>
              <p:cNvGrpSpPr/>
              <p:nvPr/>
            </p:nvGrpSpPr>
            <p:grpSpPr>
              <a:xfrm>
                <a:off x="251529" y="3468889"/>
                <a:ext cx="4857543" cy="3187978"/>
                <a:chOff x="251529" y="3468889"/>
                <a:chExt cx="4857543" cy="3187978"/>
              </a:xfrm>
            </p:grpSpPr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0D2A4701-DA35-434A-82BD-CFD11E44C4EA}"/>
                    </a:ext>
                  </a:extLst>
                </p:cNvPr>
                <p:cNvCxnSpPr/>
                <p:nvPr/>
              </p:nvCxnSpPr>
              <p:spPr>
                <a:xfrm>
                  <a:off x="860552" y="6260123"/>
                  <a:ext cx="398919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C8E449A1-7706-44C6-827D-818CC2C3ED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2276" y="3806651"/>
                  <a:ext cx="0" cy="245347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BDD1EF68-011A-4372-B416-B5E1DD479CDD}"/>
                    </a:ext>
                  </a:extLst>
                </p:cNvPr>
                <p:cNvSpPr/>
                <p:nvPr/>
              </p:nvSpPr>
              <p:spPr>
                <a:xfrm>
                  <a:off x="872276" y="5878286"/>
                  <a:ext cx="2932443" cy="3818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F3736AB-790A-4E83-8644-B3DD2E8888B1}"/>
                    </a:ext>
                  </a:extLst>
                </p:cNvPr>
                <p:cNvSpPr txBox="1"/>
                <p:nvPr/>
              </p:nvSpPr>
              <p:spPr>
                <a:xfrm>
                  <a:off x="609841" y="3468889"/>
                  <a:ext cx="28858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T</a:t>
                  </a:r>
                  <a:endParaRPr lang="fr-FR" sz="1600" dirty="0"/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C398792-03A5-4DA1-A38D-441428457757}"/>
                    </a:ext>
                  </a:extLst>
                </p:cNvPr>
                <p:cNvSpPr txBox="1"/>
                <p:nvPr/>
              </p:nvSpPr>
              <p:spPr>
                <a:xfrm>
                  <a:off x="3678235" y="6260117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L</a:t>
                  </a:r>
                  <a:endParaRPr lang="fr-FR" sz="1600" dirty="0"/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E7B83A6B-6EF2-4370-9869-08127C66A6FD}"/>
                    </a:ext>
                  </a:extLst>
                </p:cNvPr>
                <p:cNvSpPr txBox="1"/>
                <p:nvPr/>
              </p:nvSpPr>
              <p:spPr>
                <a:xfrm>
                  <a:off x="4713558" y="6267219"/>
                  <a:ext cx="28858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x</a:t>
                  </a:r>
                  <a:endParaRPr lang="fr-FR" sz="1600" dirty="0"/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6A241D05-6D62-4EEF-9BAA-0803C7CA480D}"/>
                    </a:ext>
                  </a:extLst>
                </p:cNvPr>
                <p:cNvCxnSpPr/>
                <p:nvPr/>
              </p:nvCxnSpPr>
              <p:spPr>
                <a:xfrm>
                  <a:off x="765373" y="5331534"/>
                  <a:ext cx="95179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0CFFEB1-DB47-46CF-B88B-49E32C65283F}"/>
                    </a:ext>
                  </a:extLst>
                </p:cNvPr>
                <p:cNvSpPr txBox="1"/>
                <p:nvPr/>
              </p:nvSpPr>
              <p:spPr>
                <a:xfrm>
                  <a:off x="394330" y="3817009"/>
                  <a:ext cx="37328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/>
                    <a:t>T</a:t>
                  </a:r>
                  <a:r>
                    <a:rPr lang="en-US" sz="1600" baseline="-25000" dirty="0" err="1"/>
                    <a:t>i</a:t>
                  </a:r>
                  <a:endParaRPr lang="fr-FR" sz="1600" baseline="-25000" dirty="0"/>
                </a:p>
              </p:txBody>
            </p:sp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7FF1472F-59E0-413C-B430-5ED72BBC59E1}"/>
                    </a:ext>
                  </a:extLst>
                </p:cNvPr>
                <p:cNvSpPr/>
                <p:nvPr/>
              </p:nvSpPr>
              <p:spPr>
                <a:xfrm>
                  <a:off x="338873" y="5506497"/>
                  <a:ext cx="528003" cy="1101747"/>
                </a:xfrm>
                <a:prstGeom prst="roundRect">
                  <a:avLst/>
                </a:prstGeom>
                <a:pattFill prst="ltVert">
                  <a:fgClr>
                    <a:schemeClr val="accent1"/>
                  </a:fgClr>
                  <a:bgClr>
                    <a:schemeClr val="bg1"/>
                  </a:bgClr>
                </a:patt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57C3489-6AE6-4F10-BCA8-E84ECAC8665D}"/>
                    </a:ext>
                  </a:extLst>
                </p:cNvPr>
                <p:cNvSpPr txBox="1"/>
                <p:nvPr/>
              </p:nvSpPr>
              <p:spPr>
                <a:xfrm>
                  <a:off x="313824" y="5893670"/>
                  <a:ext cx="52800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T</a:t>
                  </a:r>
                  <a:r>
                    <a:rPr lang="en-US" sz="1600" baseline="-25000" dirty="0"/>
                    <a:t>∞</a:t>
                  </a:r>
                  <a:endParaRPr lang="fr-FR" sz="1600" baseline="-25000" dirty="0"/>
                </a:p>
              </p:txBody>
            </p: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3CDC4DF-F084-465A-8801-569592ED5552}"/>
                    </a:ext>
                  </a:extLst>
                </p:cNvPr>
                <p:cNvCxnSpPr/>
                <p:nvPr/>
              </p:nvCxnSpPr>
              <p:spPr>
                <a:xfrm>
                  <a:off x="767050" y="4016877"/>
                  <a:ext cx="95179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9D0609C-1DFF-4E8A-A45C-8B92AD5FFEBF}"/>
                    </a:ext>
                  </a:extLst>
                </p:cNvPr>
                <p:cNvSpPr txBox="1"/>
                <p:nvPr/>
              </p:nvSpPr>
              <p:spPr>
                <a:xfrm>
                  <a:off x="251529" y="5034919"/>
                  <a:ext cx="84861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T</a:t>
                  </a:r>
                  <a:r>
                    <a:rPr lang="en-US" sz="1600" baseline="-25000" dirty="0"/>
                    <a:t>0</a:t>
                  </a:r>
                  <a:r>
                    <a:rPr lang="en-US" sz="1600" dirty="0"/>
                    <a:t>=T</a:t>
                  </a:r>
                  <a:r>
                    <a:rPr lang="en-US" sz="1600" baseline="-25000" dirty="0"/>
                    <a:t>∞</a:t>
                  </a:r>
                  <a:endParaRPr lang="fr-FR" sz="1600" baseline="-25000" dirty="0"/>
                </a:p>
              </p:txBody>
            </p: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D981C87C-C73A-4C30-B5B0-4C6135F711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260" y="6069201"/>
                  <a:ext cx="424309" cy="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95CD36BB-8BB2-44C4-AA03-23D89EC38CE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77840" y="5739780"/>
                      <a:ext cx="19614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oMath>
                        </m:oMathPara>
                      </a14:m>
                      <a:endParaRPr lang="fr-FR" dirty="0"/>
                    </a:p>
                  </p:txBody>
                </p:sp>
              </mc:Choice>
              <mc:Fallback xmlns=""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95CD36BB-8BB2-44C4-AA03-23D89EC38CE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77840" y="5739780"/>
                      <a:ext cx="196143" cy="27699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28125" t="-2222" r="-46875" b="-2888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1896DB1E-006C-43AC-A36A-172715964386}"/>
                    </a:ext>
                  </a:extLst>
                </p:cNvPr>
                <p:cNvCxnSpPr/>
                <p:nvPr/>
              </p:nvCxnSpPr>
              <p:spPr>
                <a:xfrm flipV="1">
                  <a:off x="3797331" y="4009947"/>
                  <a:ext cx="0" cy="1872000"/>
                </a:xfrm>
                <a:prstGeom prst="line">
                  <a:avLst/>
                </a:prstGeom>
                <a:ln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3F7454D1-840F-44E5-92E1-81C041A4EE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0939" y="4016878"/>
                  <a:ext cx="29637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Arc 46">
                  <a:extLst>
                    <a:ext uri="{FF2B5EF4-FFF2-40B4-BE49-F238E27FC236}">
                      <a16:creationId xmlns:a16="http://schemas.microsoft.com/office/drawing/2014/main" id="{148B4E46-F999-481B-A683-8FDA49C43269}"/>
                    </a:ext>
                  </a:extLst>
                </p:cNvPr>
                <p:cNvSpPr/>
                <p:nvPr/>
              </p:nvSpPr>
              <p:spPr>
                <a:xfrm flipH="1">
                  <a:off x="1030049" y="4018369"/>
                  <a:ext cx="621856" cy="490910"/>
                </a:xfrm>
                <a:prstGeom prst="arc">
                  <a:avLst>
                    <a:gd name="adj1" fmla="val 16200000"/>
                    <a:gd name="adj2" fmla="val 21177177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235947E6-9390-465C-AC1C-F9DBB461DF69}"/>
                    </a:ext>
                  </a:extLst>
                </p:cNvPr>
                <p:cNvCxnSpPr>
                  <a:cxnSpLocks/>
                  <a:stCxn id="47" idx="2"/>
                </p:cNvCxnSpPr>
                <p:nvPr/>
              </p:nvCxnSpPr>
              <p:spPr>
                <a:xfrm flipH="1">
                  <a:off x="882326" y="4225850"/>
                  <a:ext cx="151466" cy="111339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Arc 55">
                  <a:extLst>
                    <a:ext uri="{FF2B5EF4-FFF2-40B4-BE49-F238E27FC236}">
                      <a16:creationId xmlns:a16="http://schemas.microsoft.com/office/drawing/2014/main" id="{E6367AC3-8853-4D7C-9F04-2915B04932A8}"/>
                    </a:ext>
                  </a:extLst>
                </p:cNvPr>
                <p:cNvSpPr/>
                <p:nvPr/>
              </p:nvSpPr>
              <p:spPr>
                <a:xfrm rot="246391" flipH="1">
                  <a:off x="1123109" y="4023192"/>
                  <a:ext cx="1216081" cy="1068141"/>
                </a:xfrm>
                <a:prstGeom prst="arc">
                  <a:avLst>
                    <a:gd name="adj1" fmla="val 16200000"/>
                    <a:gd name="adj2" fmla="val 20990014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32E87382-3C7D-43E5-BCFD-C36D4A68B433}"/>
                    </a:ext>
                  </a:extLst>
                </p:cNvPr>
                <p:cNvSpPr/>
                <p:nvPr/>
              </p:nvSpPr>
              <p:spPr>
                <a:xfrm flipH="1">
                  <a:off x="1373121" y="4018368"/>
                  <a:ext cx="1789426" cy="951815"/>
                </a:xfrm>
                <a:prstGeom prst="arc">
                  <a:avLst>
                    <a:gd name="adj1" fmla="val 16200000"/>
                    <a:gd name="adj2" fmla="val 21136691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CC18EEA9-CEBF-47F5-8FC7-62922417F649}"/>
                    </a:ext>
                  </a:extLst>
                </p:cNvPr>
                <p:cNvCxnSpPr>
                  <a:cxnSpLocks/>
                  <a:stCxn id="56" idx="2"/>
                </p:cNvCxnSpPr>
                <p:nvPr/>
              </p:nvCxnSpPr>
              <p:spPr>
                <a:xfrm flipH="1">
                  <a:off x="882326" y="4408042"/>
                  <a:ext cx="262252" cy="9302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A896531A-CB68-4DAC-8D50-4D03BF93AF6D}"/>
                    </a:ext>
                  </a:extLst>
                </p:cNvPr>
                <p:cNvCxnSpPr>
                  <a:cxnSpLocks/>
                  <a:stCxn id="57" idx="2"/>
                </p:cNvCxnSpPr>
                <p:nvPr/>
              </p:nvCxnSpPr>
              <p:spPr>
                <a:xfrm flipH="1">
                  <a:off x="886163" y="4376718"/>
                  <a:ext cx="514684" cy="94770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87F943C3-22DA-41C9-844F-2677E5EB36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07223" y="4021670"/>
                  <a:ext cx="0" cy="2360080"/>
                </a:xfrm>
                <a:prstGeom prst="line">
                  <a:avLst/>
                </a:prstGeom>
                <a:ln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1" name="TextBox 80">
                      <a:extLst>
                        <a:ext uri="{FF2B5EF4-FFF2-40B4-BE49-F238E27FC236}">
                          <a16:creationId xmlns:a16="http://schemas.microsoft.com/office/drawing/2014/main" id="{036C575A-103F-4E98-90CB-ADDAF17B9D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30049" y="6318313"/>
                      <a:ext cx="251669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l-GR" sz="1600" b="0" i="1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fr-FR" sz="1600" dirty="0"/>
                    </a:p>
                  </p:txBody>
                </p:sp>
              </mc:Choice>
              <mc:Fallback xmlns="">
                <p:sp>
                  <p:nvSpPr>
                    <p:cNvPr id="81" name="TextBox 80">
                      <a:extLst>
                        <a:ext uri="{FF2B5EF4-FFF2-40B4-BE49-F238E27FC236}">
                          <a16:creationId xmlns:a16="http://schemas.microsoft.com/office/drawing/2014/main" id="{036C575A-103F-4E98-90CB-ADDAF17B9D3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30049" y="6318313"/>
                      <a:ext cx="251669" cy="338554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r="-117073" b="-1071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82" name="Arc 81">
                  <a:extLst>
                    <a:ext uri="{FF2B5EF4-FFF2-40B4-BE49-F238E27FC236}">
                      <a16:creationId xmlns:a16="http://schemas.microsoft.com/office/drawing/2014/main" id="{49DCC9BE-F86D-48BE-9621-9CA5F273BDBA}"/>
                    </a:ext>
                  </a:extLst>
                </p:cNvPr>
                <p:cNvSpPr/>
                <p:nvPr/>
              </p:nvSpPr>
              <p:spPr>
                <a:xfrm rot="20513960">
                  <a:off x="693378" y="4635640"/>
                  <a:ext cx="569904" cy="463976"/>
                </a:xfrm>
                <a:prstGeom prst="arc">
                  <a:avLst/>
                </a:prstGeom>
                <a:ln>
                  <a:prstDash val="sysDas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725EF333-9C1B-45BA-8694-B789BBADEF82}"/>
                    </a:ext>
                  </a:extLst>
                </p:cNvPr>
                <p:cNvSpPr txBox="1"/>
                <p:nvPr/>
              </p:nvSpPr>
              <p:spPr>
                <a:xfrm>
                  <a:off x="979805" y="4659365"/>
                  <a:ext cx="86939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t </a:t>
                  </a:r>
                  <a:r>
                    <a:rPr lang="en-US" sz="1200" baseline="-25000" dirty="0"/>
                    <a:t>increase</a:t>
                  </a:r>
                  <a:endParaRPr lang="fr-FR" sz="1200" baseline="-25000" dirty="0"/>
                </a:p>
              </p:txBody>
            </p:sp>
            <p:sp>
              <p:nvSpPr>
                <p:cNvPr id="87" name="Arc 86">
                  <a:extLst>
                    <a:ext uri="{FF2B5EF4-FFF2-40B4-BE49-F238E27FC236}">
                      <a16:creationId xmlns:a16="http://schemas.microsoft.com/office/drawing/2014/main" id="{97A95365-6D87-4A35-8E68-83FAE053A6D9}"/>
                    </a:ext>
                  </a:extLst>
                </p:cNvPr>
                <p:cNvSpPr/>
                <p:nvPr/>
              </p:nvSpPr>
              <p:spPr>
                <a:xfrm flipH="1">
                  <a:off x="2444060" y="4013937"/>
                  <a:ext cx="2665012" cy="951815"/>
                </a:xfrm>
                <a:prstGeom prst="arc">
                  <a:avLst>
                    <a:gd name="adj1" fmla="val 16200000"/>
                    <a:gd name="adj2" fmla="val 21016952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11C8083C-6787-4F57-881A-BD1F2E94C9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72130" y="4283773"/>
                  <a:ext cx="1704348" cy="10406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31632D4A-7220-4BC6-B18E-25BB4A33946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41392" y="6229346"/>
                      <a:ext cx="88599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l-GR" sz="1600" b="0" i="1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d>
                              <m:dPr>
                                <m:ctrlP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600" b="0" i="1" baseline="-25000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d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</m:oMath>
                        </m:oMathPara>
                      </a14:m>
                      <a:endParaRPr lang="fr-FR" sz="1600" dirty="0"/>
                    </a:p>
                  </p:txBody>
                </p:sp>
              </mc:Choice>
              <mc:Fallback xmlns="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31632D4A-7220-4BC6-B18E-25BB4A33946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41392" y="6229346"/>
                      <a:ext cx="885997" cy="338554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5" name="TextBox 94">
                      <a:extLst>
                        <a:ext uri="{FF2B5EF4-FFF2-40B4-BE49-F238E27FC236}">
                          <a16:creationId xmlns:a16="http://schemas.microsoft.com/office/drawing/2014/main" id="{6ADFDC89-D532-4D5D-98A3-43405FB35EF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43093" y="4358385"/>
                      <a:ext cx="288590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baseline="-2500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oMath>
                        </m:oMathPara>
                      </a14:m>
                      <a:endParaRPr lang="fr-FR" sz="1600" dirty="0"/>
                    </a:p>
                  </p:txBody>
                </p:sp>
              </mc:Choice>
              <mc:Fallback xmlns="">
                <p:sp>
                  <p:nvSpPr>
                    <p:cNvPr id="95" name="TextBox 94">
                      <a:extLst>
                        <a:ext uri="{FF2B5EF4-FFF2-40B4-BE49-F238E27FC236}">
                          <a16:creationId xmlns:a16="http://schemas.microsoft.com/office/drawing/2014/main" id="{6ADFDC89-D532-4D5D-98A3-43405FB35EF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43093" y="4358385"/>
                      <a:ext cx="288590" cy="338554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F2360FCC-34FF-4EAA-B4E1-DA95025299A5}"/>
                    </a:ext>
                  </a:extLst>
                </p:cNvPr>
                <p:cNvCxnSpPr>
                  <a:cxnSpLocks/>
                  <a:stCxn id="96" idx="2"/>
                </p:cNvCxnSpPr>
                <p:nvPr/>
              </p:nvCxnSpPr>
              <p:spPr>
                <a:xfrm flipH="1">
                  <a:off x="898431" y="4833331"/>
                  <a:ext cx="1924336" cy="47570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881FE403-D559-4619-82A8-1AFE9E499E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8431" y="5191428"/>
                  <a:ext cx="1624484" cy="12981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EA172B0D-2A4A-40D6-9D82-A132418AC0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82326" y="5319644"/>
                  <a:ext cx="291500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8" name="TextBox 107">
                      <a:extLst>
                        <a:ext uri="{FF2B5EF4-FFF2-40B4-BE49-F238E27FC236}">
                          <a16:creationId xmlns:a16="http://schemas.microsoft.com/office/drawing/2014/main" id="{D1FA293D-CB0B-4DE5-9E46-1FC2C8DA37C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775241" y="5047583"/>
                      <a:ext cx="136569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 → ∞ </m:t>
                            </m:r>
                          </m:oMath>
                        </m:oMathPara>
                      </a14:m>
                      <a:endParaRPr lang="fr-FR" sz="1600" dirty="0"/>
                    </a:p>
                  </p:txBody>
                </p:sp>
              </mc:Choice>
              <mc:Fallback xmlns="">
                <p:sp>
                  <p:nvSpPr>
                    <p:cNvPr id="108" name="TextBox 107">
                      <a:extLst>
                        <a:ext uri="{FF2B5EF4-FFF2-40B4-BE49-F238E27FC236}">
                          <a16:creationId xmlns:a16="http://schemas.microsoft.com/office/drawing/2014/main" id="{D1FA293D-CB0B-4DE5-9E46-1FC2C8DA37C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775241" y="5047583"/>
                      <a:ext cx="1365694" cy="338554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350FB450-8779-B6E8-2EA5-D9417E57CC0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40068" y="3631595"/>
            <a:ext cx="5876642" cy="325560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5362A1-8B5F-A08C-88E5-E247774A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44017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34460-2997-48B1-BD30-E619D474D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capacity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6AB50-4D3B-4686-BF47-2BC8EDBEF9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825" y="1038365"/>
                <a:ext cx="11995768" cy="5445939"/>
              </a:xfrm>
            </p:spPr>
            <p:txBody>
              <a:bodyPr/>
              <a:lstStyle/>
              <a:p>
                <a:r>
                  <a:rPr lang="en-GB" sz="2000" dirty="0"/>
                  <a:t>Specific heats: </a:t>
                </a:r>
                <a:endParaRPr lang="en-GB" sz="2000" b="0" dirty="0"/>
              </a:p>
              <a:p>
                <a:endParaRPr lang="en-GB" sz="1000" b="0" dirty="0"/>
              </a:p>
              <a:p>
                <a:r>
                  <a:rPr lang="en-GB" sz="2000" b="0" dirty="0"/>
                  <a:t>For incompressible substances: </a:t>
                </a:r>
                <a:endParaRPr lang="en-GB" sz="2000" b="0" i="1" dirty="0"/>
              </a:p>
              <a:p>
                <a:endParaRPr lang="en-GB" sz="1000" b="0" dirty="0"/>
              </a:p>
              <a:p>
                <a:r>
                  <a:rPr lang="en-GB" sz="2000" b="0" dirty="0"/>
                  <a:t>Change of </a:t>
                </a:r>
                <a:r>
                  <a:rPr lang="en-GB" sz="2000" dirty="0"/>
                  <a:t>internal energy U (or enthalpy)</a:t>
                </a:r>
                <a:r>
                  <a:rPr lang="en-GB" sz="2000" b="0" dirty="0"/>
                  <a:t>:	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) 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e>
                    </m:nary>
                  </m:oMath>
                </a14:m>
                <a:endParaRPr lang="en-GB" sz="2000" dirty="0"/>
              </a:p>
              <a:p>
                <a:r>
                  <a:rPr lang="en-GB" sz="2000" dirty="0"/>
                  <a:t>Cooling (or heating) power:	 </a:t>
                </a:r>
                <a:endParaRPr lang="en-GB" sz="2000" b="0" i="1" dirty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GB" sz="2000" dirty="0"/>
              </a:p>
              <a:p>
                <a:pPr marL="0" indent="0">
                  <a:buNone/>
                </a:pPr>
                <a:endParaRPr lang="en-GB" sz="10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/>
                  <a:t>Specific heats/unit vol.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sometimes preferred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/>
                  <a:t>Below 10 K enthalpy of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helium overtakes all solids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6AB50-4D3B-4686-BF47-2BC8EDBEF9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825" y="1038365"/>
                <a:ext cx="11995768" cy="5445939"/>
              </a:xfrm>
              <a:blipFill>
                <a:blip r:embed="rId2"/>
                <a:stretch>
                  <a:fillRect l="-635" t="-9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5">
            <a:extLst>
              <a:ext uri="{FF2B5EF4-FFF2-40B4-BE49-F238E27FC236}">
                <a16:creationId xmlns:a16="http://schemas.microsoft.com/office/drawing/2014/main" id="{C686016A-1F26-4E12-8041-5374D3B633B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17365" y="967713"/>
          <a:ext cx="2177470" cy="578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752480" imgH="469800" progId="Equation.3">
                  <p:embed/>
                </p:oleObj>
              </mc:Choice>
              <mc:Fallback>
                <p:oleObj name="Equation" r:id="rId3" imgW="1752480" imgH="469800" progId="Equation.3">
                  <p:embed/>
                  <p:pic>
                    <p:nvPicPr>
                      <p:cNvPr id="4" name="Object 35">
                        <a:extLst>
                          <a:ext uri="{FF2B5EF4-FFF2-40B4-BE49-F238E27FC236}">
                            <a16:creationId xmlns:a16="http://schemas.microsoft.com/office/drawing/2014/main" id="{C686016A-1F26-4E12-8041-5374D3B633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7365" y="967713"/>
                        <a:ext cx="2177470" cy="5781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9">
            <a:extLst>
              <a:ext uri="{FF2B5EF4-FFF2-40B4-BE49-F238E27FC236}">
                <a16:creationId xmlns:a16="http://schemas.microsoft.com/office/drawing/2014/main" id="{B6174092-4670-498D-B855-E646BA300C1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65304" y="967774"/>
          <a:ext cx="2177470" cy="6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739880" imgH="482400" progId="Equation.3">
                  <p:embed/>
                </p:oleObj>
              </mc:Choice>
              <mc:Fallback>
                <p:oleObj name="Equation" r:id="rId5" imgW="1739880" imgH="482400" progId="Equation.3">
                  <p:embed/>
                  <p:pic>
                    <p:nvPicPr>
                      <p:cNvPr id="5" name="Object 49">
                        <a:extLst>
                          <a:ext uri="{FF2B5EF4-FFF2-40B4-BE49-F238E27FC236}">
                            <a16:creationId xmlns:a16="http://schemas.microsoft.com/office/drawing/2014/main" id="{B6174092-4670-498D-B855-E646BA300C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5304" y="967774"/>
                        <a:ext cx="2177470" cy="6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0">
            <a:extLst>
              <a:ext uri="{FF2B5EF4-FFF2-40B4-BE49-F238E27FC236}">
                <a16:creationId xmlns:a16="http://schemas.microsoft.com/office/drawing/2014/main" id="{1E0DF581-C8BC-4770-A814-4EA17A9795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79721" y="1761056"/>
          <a:ext cx="2041892" cy="255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17440" imgH="164880" progId="Equation.3">
                  <p:embed/>
                </p:oleObj>
              </mc:Choice>
              <mc:Fallback>
                <p:oleObj name="Equation" r:id="rId7" imgW="1117440" imgH="164880" progId="Equation.3">
                  <p:embed/>
                  <p:pic>
                    <p:nvPicPr>
                      <p:cNvPr id="6" name="Object 30">
                        <a:extLst>
                          <a:ext uri="{FF2B5EF4-FFF2-40B4-BE49-F238E27FC236}">
                            <a16:creationId xmlns:a16="http://schemas.microsoft.com/office/drawing/2014/main" id="{1E0DF581-C8BC-4770-A814-4EA17A9795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9721" y="1761056"/>
                        <a:ext cx="2041892" cy="2559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BC5F5A1B-C0C8-4B3B-8928-232CA57487E7}"/>
              </a:ext>
            </a:extLst>
          </p:cNvPr>
          <p:cNvGrpSpPr/>
          <p:nvPr/>
        </p:nvGrpSpPr>
        <p:grpSpPr>
          <a:xfrm>
            <a:off x="3859635" y="2938905"/>
            <a:ext cx="4103725" cy="3302544"/>
            <a:chOff x="3859635" y="2938905"/>
            <a:chExt cx="4103725" cy="330254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E58F532-D4CC-437D-B7DB-5D9F87B68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59635" y="2938905"/>
              <a:ext cx="4103725" cy="330254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B190347-8E71-42B2-967B-C57C36CB237C}"/>
                </a:ext>
              </a:extLst>
            </p:cNvPr>
            <p:cNvCxnSpPr>
              <a:cxnSpLocks/>
            </p:cNvCxnSpPr>
            <p:nvPr/>
          </p:nvCxnSpPr>
          <p:spPr>
            <a:xfrm>
              <a:off x="4853558" y="3244132"/>
              <a:ext cx="0" cy="27897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609893A-FFD2-43DF-AEE6-4479A3F5F9D0}"/>
              </a:ext>
            </a:extLst>
          </p:cNvPr>
          <p:cNvGrpSpPr/>
          <p:nvPr/>
        </p:nvGrpSpPr>
        <p:grpSpPr>
          <a:xfrm>
            <a:off x="7927596" y="1458444"/>
            <a:ext cx="4162579" cy="5409169"/>
            <a:chOff x="7927596" y="1458444"/>
            <a:chExt cx="4162579" cy="5409169"/>
          </a:xfrm>
        </p:grpSpPr>
        <p:pic>
          <p:nvPicPr>
            <p:cNvPr id="7" name="Content Placeholder 4">
              <a:extLst>
                <a:ext uri="{FF2B5EF4-FFF2-40B4-BE49-F238E27FC236}">
                  <a16:creationId xmlns:a16="http://schemas.microsoft.com/office/drawing/2014/main" id="{2EF3F0D3-1F5D-43AB-82B6-A0DA11FEA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927596" y="1458444"/>
              <a:ext cx="4162579" cy="514103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8A4452-CD4A-4578-94D2-F54C032CC2DA}"/>
                </a:ext>
              </a:extLst>
            </p:cNvPr>
            <p:cNvSpPr txBox="1"/>
            <p:nvPr/>
          </p:nvSpPr>
          <p:spPr>
            <a:xfrm>
              <a:off x="8831097" y="6467503"/>
              <a:ext cx="2754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(from J. </a:t>
              </a:r>
              <a:r>
                <a:rPr lang="en-US" sz="1000" dirty="0" err="1"/>
                <a:t>Ekin</a:t>
              </a:r>
              <a:r>
                <a:rPr lang="en-US" sz="1000" dirty="0"/>
                <a:t>, Experimental Techniques for Low-Temperature Measurements)</a:t>
              </a:r>
              <a:endParaRPr lang="fr-FR" sz="100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920715C-52AF-43D6-987E-943FF844D5B0}"/>
                </a:ext>
              </a:extLst>
            </p:cNvPr>
            <p:cNvSpPr/>
            <p:nvPr/>
          </p:nvSpPr>
          <p:spPr>
            <a:xfrm>
              <a:off x="9026554" y="5805182"/>
              <a:ext cx="511729" cy="38589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CA13C01-6BBD-4BE2-AACE-68BE0F769EEC}"/>
                </a:ext>
              </a:extLst>
            </p:cNvPr>
            <p:cNvSpPr/>
            <p:nvPr/>
          </p:nvSpPr>
          <p:spPr>
            <a:xfrm>
              <a:off x="11020862" y="4533027"/>
              <a:ext cx="432404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5878E6F-A4B0-4EDB-8C3E-BE78D87F949F}"/>
                </a:ext>
              </a:extLst>
            </p:cNvPr>
            <p:cNvSpPr/>
            <p:nvPr/>
          </p:nvSpPr>
          <p:spPr>
            <a:xfrm>
              <a:off x="11214245" y="2334937"/>
              <a:ext cx="432404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7355BD5-4894-4E43-8771-D2F2796C9883}"/>
                </a:ext>
              </a:extLst>
            </p:cNvPr>
            <p:cNvSpPr/>
            <p:nvPr/>
          </p:nvSpPr>
          <p:spPr>
            <a:xfrm>
              <a:off x="8768406" y="3600058"/>
              <a:ext cx="836987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E5D956A-548E-432B-B84B-CF8A25B0AACF}"/>
                </a:ext>
              </a:extLst>
            </p:cNvPr>
            <p:cNvSpPr/>
            <p:nvPr/>
          </p:nvSpPr>
          <p:spPr>
            <a:xfrm>
              <a:off x="9349528" y="5419289"/>
              <a:ext cx="511729" cy="38589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1D4C814-885A-4210-80B6-9D26C869398D}"/>
              </a:ext>
            </a:extLst>
          </p:cNvPr>
          <p:cNvSpPr/>
          <p:nvPr/>
        </p:nvSpPr>
        <p:spPr>
          <a:xfrm>
            <a:off x="853569" y="2665951"/>
            <a:ext cx="2852531" cy="57818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FEF71D3-B75F-750A-A4BF-5B0E9E6C1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00561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852937"/>
            <a:ext cx="11843657" cy="576263"/>
          </a:xfrm>
        </p:spPr>
        <p:txBody>
          <a:bodyPr>
            <a:noAutofit/>
          </a:bodyPr>
          <a:lstStyle/>
          <a:p>
            <a:pPr algn="ctr"/>
            <a:r>
              <a:rPr lang="en-US" sz="4400" dirty="0"/>
              <a:t>Measuring Thermal Performance of Cryostats</a:t>
            </a:r>
            <a:endParaRPr lang="en-GB" sz="4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A0161F-AEA7-5D5E-9E1B-AF4BE53E2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68613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99FA8-5DD6-EE3C-D46E-8D6C7008A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1" y="52825"/>
            <a:ext cx="11511307" cy="610832"/>
          </a:xfrm>
        </p:spPr>
        <p:txBody>
          <a:bodyPr>
            <a:normAutofit/>
          </a:bodyPr>
          <a:lstStyle/>
          <a:p>
            <a:r>
              <a:rPr lang="en-US" dirty="0"/>
              <a:t>Measure of Heat Loads to liquid helium tanks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76637-33E4-D34F-42F3-0845610F7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82" y="750366"/>
            <a:ext cx="5994175" cy="1886966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dirty="0">
                <a:solidFill>
                  <a:srgbClr val="0066CC"/>
                </a:solidFill>
              </a:rPr>
              <a:t>Isothermal cooling (2-phase helium tanks)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0066CC"/>
                </a:solidFill>
              </a:rPr>
              <a:t>He boil-off</a:t>
            </a:r>
            <a:r>
              <a:rPr lang="en-GB" sz="1800" dirty="0"/>
              <a:t> along saturation line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ym typeface="Wingdings" pitchFamily="2" charset="2"/>
              </a:rPr>
              <a:t>Latent Heat (</a:t>
            </a:r>
            <a:r>
              <a:rPr lang="en-GB" sz="1600" dirty="0" err="1">
                <a:sym typeface="Wingdings" pitchFamily="2" charset="2"/>
              </a:rPr>
              <a:t>L</a:t>
            </a:r>
            <a:r>
              <a:rPr lang="en-GB" sz="1600" baseline="-25000" dirty="0" err="1">
                <a:sym typeface="Wingdings" pitchFamily="2" charset="2"/>
              </a:rPr>
              <a:t>v</a:t>
            </a:r>
            <a:r>
              <a:rPr lang="en-GB" sz="1600" dirty="0">
                <a:sym typeface="Wingdings" pitchFamily="2" charset="2"/>
              </a:rPr>
              <a:t>) of vaporisation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ym typeface="Wingdings" pitchFamily="2" charset="2"/>
              </a:rPr>
              <a:t>Isothermal cooling (T constant if P constant)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600" dirty="0">
                <a:sym typeface="Wingdings" pitchFamily="2" charset="2"/>
              </a:rPr>
              <a:t>Measure p, and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ym typeface="Wingdings" pitchFamily="2" charset="2"/>
              </a:rPr>
              <a:t>Liquid/gas volumetric corrective factor  </a:t>
            </a:r>
          </a:p>
        </p:txBody>
      </p:sp>
      <p:grpSp>
        <p:nvGrpSpPr>
          <p:cNvPr id="4" name="Group 75">
            <a:extLst>
              <a:ext uri="{FF2B5EF4-FFF2-40B4-BE49-F238E27FC236}">
                <a16:creationId xmlns:a16="http://schemas.microsoft.com/office/drawing/2014/main" id="{21F60E94-1151-5F1A-813D-55B1AA045BCF}"/>
              </a:ext>
            </a:extLst>
          </p:cNvPr>
          <p:cNvGrpSpPr>
            <a:grpSpLocks/>
          </p:cNvGrpSpPr>
          <p:nvPr/>
        </p:nvGrpSpPr>
        <p:grpSpPr bwMode="auto">
          <a:xfrm>
            <a:off x="6632620" y="656460"/>
            <a:ext cx="2302531" cy="2384986"/>
            <a:chOff x="4489" y="672"/>
            <a:chExt cx="1113" cy="1715"/>
          </a:xfrm>
        </p:grpSpPr>
        <p:graphicFrame>
          <p:nvGraphicFramePr>
            <p:cNvPr id="5" name="Object 67">
              <a:extLst>
                <a:ext uri="{FF2B5EF4-FFF2-40B4-BE49-F238E27FC236}">
                  <a16:creationId xmlns:a16="http://schemas.microsoft.com/office/drawing/2014/main" id="{997B6358-F929-18A9-A4B7-78039FB19EF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43" y="2115"/>
            <a:ext cx="113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26835" imgH="304404" progId="Equation.3">
                    <p:embed/>
                  </p:oleObj>
                </mc:Choice>
                <mc:Fallback>
                  <p:oleObj name="Equation" r:id="rId2" imgW="126835" imgH="304404" progId="Equation.3">
                    <p:embed/>
                    <p:pic>
                      <p:nvPicPr>
                        <p:cNvPr id="5" name="Object 67">
                          <a:extLst>
                            <a:ext uri="{FF2B5EF4-FFF2-40B4-BE49-F238E27FC236}">
                              <a16:creationId xmlns:a16="http://schemas.microsoft.com/office/drawing/2014/main" id="{997B6358-F929-18A9-A4B7-78039FB19EF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3" y="2115"/>
                          <a:ext cx="113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Group 66">
              <a:extLst>
                <a:ext uri="{FF2B5EF4-FFF2-40B4-BE49-F238E27FC236}">
                  <a16:creationId xmlns:a16="http://schemas.microsoft.com/office/drawing/2014/main" id="{827D856F-65B1-4540-42AA-94F2DCC714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9" y="672"/>
              <a:ext cx="1113" cy="1623"/>
              <a:chOff x="4361" y="1153"/>
              <a:chExt cx="874" cy="1325"/>
            </a:xfrm>
          </p:grpSpPr>
          <p:sp>
            <p:nvSpPr>
              <p:cNvPr id="8" name="Rectangle 10">
                <a:extLst>
                  <a:ext uri="{FF2B5EF4-FFF2-40B4-BE49-F238E27FC236}">
                    <a16:creationId xmlns:a16="http://schemas.microsoft.com/office/drawing/2014/main" id="{D8C87C53-673E-0A50-4BEB-E0DB0598A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1" y="1661"/>
                <a:ext cx="589" cy="6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12">
                <a:extLst>
                  <a:ext uri="{FF2B5EF4-FFF2-40B4-BE49-F238E27FC236}">
                    <a16:creationId xmlns:a16="http://schemas.microsoft.com/office/drawing/2014/main" id="{8FD5DEE1-CB5B-5E31-E319-9E5FF8570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6" y="1833"/>
                <a:ext cx="584" cy="4"/>
              </a:xfrm>
              <a:prstGeom prst="line">
                <a:avLst/>
              </a:prstGeom>
              <a:noFill/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Line 13">
                <a:extLst>
                  <a:ext uri="{FF2B5EF4-FFF2-40B4-BE49-F238E27FC236}">
                    <a16:creationId xmlns:a16="http://schemas.microsoft.com/office/drawing/2014/main" id="{40A03926-6617-68BB-6237-50CE5C7859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Line 14">
                <a:extLst>
                  <a:ext uri="{FF2B5EF4-FFF2-40B4-BE49-F238E27FC236}">
                    <a16:creationId xmlns:a16="http://schemas.microsoft.com/office/drawing/2014/main" id="{E4CFD6D2-6041-9E86-AF64-8E7A42737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8" y="1934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Line 15">
                <a:extLst>
                  <a:ext uri="{FF2B5EF4-FFF2-40B4-BE49-F238E27FC236}">
                    <a16:creationId xmlns:a16="http://schemas.microsoft.com/office/drawing/2014/main" id="{D2A26B70-686F-2D5A-55BC-6FC89882F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Line 16">
                <a:extLst>
                  <a:ext uri="{FF2B5EF4-FFF2-40B4-BE49-F238E27FC236}">
                    <a16:creationId xmlns:a16="http://schemas.microsoft.com/office/drawing/2014/main" id="{CC90E1F2-6E0F-E6BF-2064-D2ADCCC765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4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Line 17">
                <a:extLst>
                  <a:ext uri="{FF2B5EF4-FFF2-40B4-BE49-F238E27FC236}">
                    <a16:creationId xmlns:a16="http://schemas.microsoft.com/office/drawing/2014/main" id="{9A5D0FE2-2DD5-DA83-9126-482D78F025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8" y="205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Line 18">
                <a:extLst>
                  <a:ext uri="{FF2B5EF4-FFF2-40B4-BE49-F238E27FC236}">
                    <a16:creationId xmlns:a16="http://schemas.microsoft.com/office/drawing/2014/main" id="{7E8B2277-5CBF-5D4D-7881-D75BBDC08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4" y="2107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Line 19">
                <a:extLst>
                  <a:ext uri="{FF2B5EF4-FFF2-40B4-BE49-F238E27FC236}">
                    <a16:creationId xmlns:a16="http://schemas.microsoft.com/office/drawing/2014/main" id="{25C56049-432E-928B-963C-041278088C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2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Line 20">
                <a:extLst>
                  <a:ext uri="{FF2B5EF4-FFF2-40B4-BE49-F238E27FC236}">
                    <a16:creationId xmlns:a16="http://schemas.microsoft.com/office/drawing/2014/main" id="{ED8CF2D4-DF7E-8C4A-2DAB-1322A80845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8" y="20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Line 21">
                <a:extLst>
                  <a:ext uri="{FF2B5EF4-FFF2-40B4-BE49-F238E27FC236}">
                    <a16:creationId xmlns:a16="http://schemas.microsoft.com/office/drawing/2014/main" id="{504BD4F8-998C-1D59-6EA6-3CA41774A9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4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Line 22">
                <a:extLst>
                  <a:ext uri="{FF2B5EF4-FFF2-40B4-BE49-F238E27FC236}">
                    <a16:creationId xmlns:a16="http://schemas.microsoft.com/office/drawing/2014/main" id="{51F72596-5A09-C93A-54CD-2D052A201A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16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Line 23">
                <a:extLst>
                  <a:ext uri="{FF2B5EF4-FFF2-40B4-BE49-F238E27FC236}">
                    <a16:creationId xmlns:a16="http://schemas.microsoft.com/office/drawing/2014/main" id="{7B6B329A-B4B3-709E-2BDA-5C318F54A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6" y="2235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Line 24">
                <a:extLst>
                  <a:ext uri="{FF2B5EF4-FFF2-40B4-BE49-F238E27FC236}">
                    <a16:creationId xmlns:a16="http://schemas.microsoft.com/office/drawing/2014/main" id="{5E656FB5-A034-7DF8-F59E-EEEE0A2614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0" y="2231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Rectangle 25">
                <a:extLst>
                  <a:ext uri="{FF2B5EF4-FFF2-40B4-BE49-F238E27FC236}">
                    <a16:creationId xmlns:a16="http://schemas.microsoft.com/office/drawing/2014/main" id="{2CA9ED5E-700F-668F-1705-04F472CCD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0" y="1434"/>
                <a:ext cx="46" cy="22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Line 26">
                <a:extLst>
                  <a:ext uri="{FF2B5EF4-FFF2-40B4-BE49-F238E27FC236}">
                    <a16:creationId xmlns:a16="http://schemas.microsoft.com/office/drawing/2014/main" id="{76F6E25E-EEB1-BC74-0BED-F871856BB8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52" y="1153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Text Box 29">
                <a:extLst>
                  <a:ext uri="{FF2B5EF4-FFF2-40B4-BE49-F238E27FC236}">
                    <a16:creationId xmlns:a16="http://schemas.microsoft.com/office/drawing/2014/main" id="{3DE23CDF-1795-BB9D-21D5-04094322F7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6" y="1247"/>
                <a:ext cx="289" cy="2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dirty="0"/>
                  <a:t>vapor</a:t>
                </a:r>
              </a:p>
            </p:txBody>
          </p:sp>
          <p:sp>
            <p:nvSpPr>
              <p:cNvPr id="25" name="Line 34">
                <a:extLst>
                  <a:ext uri="{FF2B5EF4-FFF2-40B4-BE49-F238E27FC236}">
                    <a16:creationId xmlns:a16="http://schemas.microsoft.com/office/drawing/2014/main" id="{8274D0C7-8773-C4A5-8C8E-7E3A145BDA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58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Line 35">
                <a:extLst>
                  <a:ext uri="{FF2B5EF4-FFF2-40B4-BE49-F238E27FC236}">
                    <a16:creationId xmlns:a16="http://schemas.microsoft.com/office/drawing/2014/main" id="{9EE4F429-B043-5125-6BBC-83AADF7E60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30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36">
                <a:extLst>
                  <a:ext uri="{FF2B5EF4-FFF2-40B4-BE49-F238E27FC236}">
                    <a16:creationId xmlns:a16="http://schemas.microsoft.com/office/drawing/2014/main" id="{3BFC81E3-82ED-4751-32D2-3FFFB8D2EC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58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37">
                <a:extLst>
                  <a:ext uri="{FF2B5EF4-FFF2-40B4-BE49-F238E27FC236}">
                    <a16:creationId xmlns:a16="http://schemas.microsoft.com/office/drawing/2014/main" id="{ABADD78E-4BD7-CED3-DD89-9B4F883E91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4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Line 38">
                <a:extLst>
                  <a:ext uri="{FF2B5EF4-FFF2-40B4-BE49-F238E27FC236}">
                    <a16:creationId xmlns:a16="http://schemas.microsoft.com/office/drawing/2014/main" id="{8C3C854B-EAE7-8335-95FD-817D0FE5BB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04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Line 39">
                <a:extLst>
                  <a:ext uri="{FF2B5EF4-FFF2-40B4-BE49-F238E27FC236}">
                    <a16:creationId xmlns:a16="http://schemas.microsoft.com/office/drawing/2014/main" id="{2E98588B-A717-4FC0-DA14-450B8A36A9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3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40">
                <a:extLst>
                  <a:ext uri="{FF2B5EF4-FFF2-40B4-BE49-F238E27FC236}">
                    <a16:creationId xmlns:a16="http://schemas.microsoft.com/office/drawing/2014/main" id="{C7CC66B4-43C1-6A26-2E3D-37DE54E0BA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4" y="2115"/>
                <a:ext cx="46" cy="4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Line 41">
                <a:extLst>
                  <a:ext uri="{FF2B5EF4-FFF2-40B4-BE49-F238E27FC236}">
                    <a16:creationId xmlns:a16="http://schemas.microsoft.com/office/drawing/2014/main" id="{E5717547-A246-5F79-CF73-B30456187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85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Oval 42">
                <a:extLst>
                  <a:ext uri="{FF2B5EF4-FFF2-40B4-BE49-F238E27FC236}">
                    <a16:creationId xmlns:a16="http://schemas.microsoft.com/office/drawing/2014/main" id="{53159D04-F417-BC12-82A4-D910692CFF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22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43">
                <a:extLst>
                  <a:ext uri="{FF2B5EF4-FFF2-40B4-BE49-F238E27FC236}">
                    <a16:creationId xmlns:a16="http://schemas.microsoft.com/office/drawing/2014/main" id="{FF13B7E2-F802-B495-0B10-ECBE896EA0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13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44">
                <a:extLst>
                  <a:ext uri="{FF2B5EF4-FFF2-40B4-BE49-F238E27FC236}">
                    <a16:creationId xmlns:a16="http://schemas.microsoft.com/office/drawing/2014/main" id="{2606D784-9A5B-DA6A-D020-13840DE459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03" y="1751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45">
                <a:extLst>
                  <a:ext uri="{FF2B5EF4-FFF2-40B4-BE49-F238E27FC236}">
                    <a16:creationId xmlns:a16="http://schemas.microsoft.com/office/drawing/2014/main" id="{846D2CE2-FCC9-1063-FFF1-74C0866D26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58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46">
                <a:extLst>
                  <a:ext uri="{FF2B5EF4-FFF2-40B4-BE49-F238E27FC236}">
                    <a16:creationId xmlns:a16="http://schemas.microsoft.com/office/drawing/2014/main" id="{8B6D3D1E-CCDB-21B5-B4C2-7773B40353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47">
                <a:extLst>
                  <a:ext uri="{FF2B5EF4-FFF2-40B4-BE49-F238E27FC236}">
                    <a16:creationId xmlns:a16="http://schemas.microsoft.com/office/drawing/2014/main" id="{4D8833D1-4AFC-C002-9818-3073DA1A05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49" y="1933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48">
                <a:extLst>
                  <a:ext uri="{FF2B5EF4-FFF2-40B4-BE49-F238E27FC236}">
                    <a16:creationId xmlns:a16="http://schemas.microsoft.com/office/drawing/2014/main" id="{4E1D37C0-3413-292F-6C50-A6A24E222C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49">
                <a:extLst>
                  <a:ext uri="{FF2B5EF4-FFF2-40B4-BE49-F238E27FC236}">
                    <a16:creationId xmlns:a16="http://schemas.microsoft.com/office/drawing/2014/main" id="{8E977B58-3030-BFA6-A093-501C5454E2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94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50">
                <a:extLst>
                  <a:ext uri="{FF2B5EF4-FFF2-40B4-BE49-F238E27FC236}">
                    <a16:creationId xmlns:a16="http://schemas.microsoft.com/office/drawing/2014/main" id="{5AC08559-635C-C112-1F16-37131FAD73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51">
                <a:extLst>
                  <a:ext uri="{FF2B5EF4-FFF2-40B4-BE49-F238E27FC236}">
                    <a16:creationId xmlns:a16="http://schemas.microsoft.com/office/drawing/2014/main" id="{557EAC01-6748-37A7-57AA-4CABAFDA3A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4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52">
                <a:extLst>
                  <a:ext uri="{FF2B5EF4-FFF2-40B4-BE49-F238E27FC236}">
                    <a16:creationId xmlns:a16="http://schemas.microsoft.com/office/drawing/2014/main" id="{7F77F854-F1F2-A4A2-3279-4929E79579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53">
                <a:extLst>
                  <a:ext uri="{FF2B5EF4-FFF2-40B4-BE49-F238E27FC236}">
                    <a16:creationId xmlns:a16="http://schemas.microsoft.com/office/drawing/2014/main" id="{BECC4B3C-1832-B0B6-2FEE-D45F388D25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94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54">
                <a:extLst>
                  <a:ext uri="{FF2B5EF4-FFF2-40B4-BE49-F238E27FC236}">
                    <a16:creationId xmlns:a16="http://schemas.microsoft.com/office/drawing/2014/main" id="{CFCFC50A-12BF-E209-DDF3-B521509704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94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55">
                <a:extLst>
                  <a:ext uri="{FF2B5EF4-FFF2-40B4-BE49-F238E27FC236}">
                    <a16:creationId xmlns:a16="http://schemas.microsoft.com/office/drawing/2014/main" id="{931327F5-541B-6AEB-67FC-23AD3931D3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49" y="202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56">
                <a:extLst>
                  <a:ext uri="{FF2B5EF4-FFF2-40B4-BE49-F238E27FC236}">
                    <a16:creationId xmlns:a16="http://schemas.microsoft.com/office/drawing/2014/main" id="{97DEFB62-8726-7599-C891-070A1D99C3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57">
                <a:extLst>
                  <a:ext uri="{FF2B5EF4-FFF2-40B4-BE49-F238E27FC236}">
                    <a16:creationId xmlns:a16="http://schemas.microsoft.com/office/drawing/2014/main" id="{DEB2DD4A-F93A-4761-E182-58BC9E4A62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58">
                <a:extLst>
                  <a:ext uri="{FF2B5EF4-FFF2-40B4-BE49-F238E27FC236}">
                    <a16:creationId xmlns:a16="http://schemas.microsoft.com/office/drawing/2014/main" id="{46576508-5873-E47D-6C6D-63B474F6A2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61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59">
                <a:extLst>
                  <a:ext uri="{FF2B5EF4-FFF2-40B4-BE49-F238E27FC236}">
                    <a16:creationId xmlns:a16="http://schemas.microsoft.com/office/drawing/2014/main" id="{6880709C-6A6E-8386-2584-8E6C52A62E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8" y="1525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60">
                <a:extLst>
                  <a:ext uri="{FF2B5EF4-FFF2-40B4-BE49-F238E27FC236}">
                    <a16:creationId xmlns:a16="http://schemas.microsoft.com/office/drawing/2014/main" id="{09F1528B-15C6-D227-C7E2-5705D62B47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76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61">
                <a:extLst>
                  <a:ext uri="{FF2B5EF4-FFF2-40B4-BE49-F238E27FC236}">
                    <a16:creationId xmlns:a16="http://schemas.microsoft.com/office/drawing/2014/main" id="{1FDEAAFC-4A16-6348-1D1A-999574571A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85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62">
                <a:extLst>
                  <a:ext uri="{FF2B5EF4-FFF2-40B4-BE49-F238E27FC236}">
                    <a16:creationId xmlns:a16="http://schemas.microsoft.com/office/drawing/2014/main" id="{A8F730E5-B99F-BEA3-2EE8-BDC5AEDA1E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63">
                <a:extLst>
                  <a:ext uri="{FF2B5EF4-FFF2-40B4-BE49-F238E27FC236}">
                    <a16:creationId xmlns:a16="http://schemas.microsoft.com/office/drawing/2014/main" id="{FFD6FCBE-2CAC-E83C-4F76-91EA14BB52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480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64">
                <a:extLst>
                  <a:ext uri="{FF2B5EF4-FFF2-40B4-BE49-F238E27FC236}">
                    <a16:creationId xmlns:a16="http://schemas.microsoft.com/office/drawing/2014/main" id="{D1AE8B09-6E32-BE45-3039-C5C0ABC401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76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65">
                <a:extLst>
                  <a:ext uri="{FF2B5EF4-FFF2-40B4-BE49-F238E27FC236}">
                    <a16:creationId xmlns:a16="http://schemas.microsoft.com/office/drawing/2014/main" id="{250C8E25-E805-AE25-8A44-B012672C9A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76" y="134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7" name="Object 71">
              <a:extLst>
                <a:ext uri="{FF2B5EF4-FFF2-40B4-BE49-F238E27FC236}">
                  <a16:creationId xmlns:a16="http://schemas.microsoft.com/office/drawing/2014/main" id="{DFE70021-47D2-A2A1-A11D-E25BE7BAC3E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72" y="927"/>
            <a:ext cx="172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5028" imgH="279279" progId="Equation.3">
                    <p:embed/>
                  </p:oleObj>
                </mc:Choice>
                <mc:Fallback>
                  <p:oleObj name="Equation" r:id="rId4" imgW="165028" imgH="279279" progId="Equation.3">
                    <p:embed/>
                    <p:pic>
                      <p:nvPicPr>
                        <p:cNvPr id="7" name="Object 71">
                          <a:extLst>
                            <a:ext uri="{FF2B5EF4-FFF2-40B4-BE49-F238E27FC236}">
                              <a16:creationId xmlns:a16="http://schemas.microsoft.com/office/drawing/2014/main" id="{DFE70021-47D2-A2A1-A11D-E25BE7BAC3E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72" y="927"/>
                          <a:ext cx="172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Object 71">
                <a:extLst>
                  <a:ext uri="{FF2B5EF4-FFF2-40B4-BE49-F238E27FC236}">
                    <a16:creationId xmlns:a16="http://schemas.microsoft.com/office/drawing/2014/main" id="{63DA4A12-092C-3FC2-F22F-8D0CA00210D8}"/>
                  </a:ext>
                </a:extLst>
              </p:cNvPr>
              <p:cNvSpPr txBox="1"/>
              <p:nvPr/>
            </p:nvSpPr>
            <p:spPr bwMode="auto">
              <a:xfrm>
                <a:off x="2354745" y="1854663"/>
                <a:ext cx="536576" cy="57015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57" name="Object 71">
                <a:extLst>
                  <a:ext uri="{FF2B5EF4-FFF2-40B4-BE49-F238E27FC236}">
                    <a16:creationId xmlns:a16="http://schemas.microsoft.com/office/drawing/2014/main" id="{63DA4A12-092C-3FC2-F22F-8D0CA00210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54745" y="1854663"/>
                <a:ext cx="536576" cy="57015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D8724F8A-1BD3-7D7E-682B-DBC4F722BAF0}"/>
              </a:ext>
            </a:extLst>
          </p:cNvPr>
          <p:cNvGrpSpPr/>
          <p:nvPr/>
        </p:nvGrpSpPr>
        <p:grpSpPr>
          <a:xfrm>
            <a:off x="9255659" y="690713"/>
            <a:ext cx="2744563" cy="2350732"/>
            <a:chOff x="9255660" y="864315"/>
            <a:chExt cx="2454718" cy="2177130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78F96759-84C2-FE60-430A-3E77DE43B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255660" y="864315"/>
              <a:ext cx="2454718" cy="1987153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53CE4DA-6152-2EBA-D00B-A7FBEAEE55B5}"/>
                </a:ext>
              </a:extLst>
            </p:cNvPr>
            <p:cNvSpPr txBox="1"/>
            <p:nvPr/>
          </p:nvSpPr>
          <p:spPr>
            <a:xfrm>
              <a:off x="9760982" y="2795224"/>
              <a:ext cx="1693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Latent heat of vaporization</a:t>
              </a:r>
              <a:endParaRPr lang="fr-FR" sz="100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3C0DD05-23F5-F645-F673-D0CCBBEE1DBD}"/>
              </a:ext>
            </a:extLst>
          </p:cNvPr>
          <p:cNvGrpSpPr/>
          <p:nvPr/>
        </p:nvGrpSpPr>
        <p:grpSpPr>
          <a:xfrm>
            <a:off x="9029702" y="3161263"/>
            <a:ext cx="3242017" cy="2591122"/>
            <a:chOff x="9187353" y="3161262"/>
            <a:chExt cx="2670267" cy="2248108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7357EAB5-71DD-B77A-2191-D9527411F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187353" y="3161262"/>
              <a:ext cx="2414463" cy="2051369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55B0DA9-219A-EAD7-D47F-029D09C31077}"/>
                </a:ext>
              </a:extLst>
            </p:cNvPr>
            <p:cNvSpPr txBox="1"/>
            <p:nvPr/>
          </p:nvSpPr>
          <p:spPr>
            <a:xfrm>
              <a:off x="9678964" y="5163149"/>
              <a:ext cx="21786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Density of saturated liquid helium</a:t>
              </a:r>
              <a:endParaRPr lang="fr-FR" sz="1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bject 74">
                <a:extLst>
                  <a:ext uri="{FF2B5EF4-FFF2-40B4-BE49-F238E27FC236}">
                    <a16:creationId xmlns:a16="http://schemas.microsoft.com/office/drawing/2014/main" id="{8BF721F5-40FE-AB1C-C72C-EB58121D7F0E}"/>
                  </a:ext>
                </a:extLst>
              </p:cNvPr>
              <p:cNvSpPr txBox="1"/>
              <p:nvPr/>
            </p:nvSpPr>
            <p:spPr bwMode="auto">
              <a:xfrm>
                <a:off x="711013" y="2655104"/>
                <a:ext cx="4166111" cy="964403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lim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𝐿𝑣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⋅(</m:t>
                      </m:r>
                      <m:f>
                        <m:f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2800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2800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𝑣𝑙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800" baseline="-25000" dirty="0"/>
              </a:p>
            </p:txBody>
          </p:sp>
        </mc:Choice>
        <mc:Fallback xmlns="">
          <p:sp>
            <p:nvSpPr>
              <p:cNvPr id="64" name="Object 74">
                <a:extLst>
                  <a:ext uri="{FF2B5EF4-FFF2-40B4-BE49-F238E27FC236}">
                    <a16:creationId xmlns:a16="http://schemas.microsoft.com/office/drawing/2014/main" id="{8BF721F5-40FE-AB1C-C72C-EB58121D7F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1013" y="2655104"/>
                <a:ext cx="4166111" cy="96440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Line 12">
            <a:extLst>
              <a:ext uri="{FF2B5EF4-FFF2-40B4-BE49-F238E27FC236}">
                <a16:creationId xmlns:a16="http://schemas.microsoft.com/office/drawing/2014/main" id="{2F2352CA-3E11-2C49-45F1-0C85F927DC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7414" y="1743592"/>
            <a:ext cx="1538454" cy="21128"/>
          </a:xfrm>
          <a:prstGeom prst="line">
            <a:avLst/>
          </a:prstGeom>
          <a:noFill/>
          <a:ln w="762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ED359B2-B49F-8543-3239-3E2B53A814E2}"/>
              </a:ext>
            </a:extLst>
          </p:cNvPr>
          <p:cNvSpPr txBox="1"/>
          <p:nvPr/>
        </p:nvSpPr>
        <p:spPr>
          <a:xfrm>
            <a:off x="4976834" y="1112863"/>
            <a:ext cx="1875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liquid volume replaced by fraction of boil-off vapor (no filling) </a:t>
            </a:r>
            <a:endParaRPr lang="fr-FR" sz="1200" dirty="0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694D82D-8359-8943-2222-1DD83131321D}"/>
              </a:ext>
            </a:extLst>
          </p:cNvPr>
          <p:cNvCxnSpPr>
            <a:cxnSpLocks/>
          </p:cNvCxnSpPr>
          <p:nvPr/>
        </p:nvCxnSpPr>
        <p:spPr>
          <a:xfrm flipV="1">
            <a:off x="6107517" y="1713514"/>
            <a:ext cx="396165" cy="76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A3BD9F81-4B32-4547-BE96-1BB17AEF04A1}"/>
              </a:ext>
            </a:extLst>
          </p:cNvPr>
          <p:cNvCxnSpPr>
            <a:cxnSpLocks/>
          </p:cNvCxnSpPr>
          <p:nvPr/>
        </p:nvCxnSpPr>
        <p:spPr>
          <a:xfrm flipV="1">
            <a:off x="1543050" y="3429000"/>
            <a:ext cx="0" cy="573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582677D-D01B-9FFF-A9D0-F94FE1DC402F}"/>
              </a:ext>
            </a:extLst>
          </p:cNvPr>
          <p:cNvCxnSpPr>
            <a:cxnSpLocks/>
          </p:cNvCxnSpPr>
          <p:nvPr/>
        </p:nvCxnSpPr>
        <p:spPr>
          <a:xfrm flipH="1" flipV="1">
            <a:off x="2564296" y="3450543"/>
            <a:ext cx="229772" cy="445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8171CCE-3CF9-C1BE-64AE-828D78EBD7CE}"/>
              </a:ext>
            </a:extLst>
          </p:cNvPr>
          <p:cNvCxnSpPr>
            <a:cxnSpLocks/>
          </p:cNvCxnSpPr>
          <p:nvPr/>
        </p:nvCxnSpPr>
        <p:spPr>
          <a:xfrm flipV="1">
            <a:off x="2841626" y="3558209"/>
            <a:ext cx="161797" cy="337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23586867-75A5-BA5A-C858-08ECEFADCF50}"/>
              </a:ext>
            </a:extLst>
          </p:cNvPr>
          <p:cNvSpPr txBox="1"/>
          <p:nvPr/>
        </p:nvSpPr>
        <p:spPr>
          <a:xfrm>
            <a:off x="1123686" y="400228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</a:t>
            </a:r>
            <a:endParaRPr lang="fr-FR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2168A1C-A49F-A3FF-0A40-5D784D022F88}"/>
              </a:ext>
            </a:extLst>
          </p:cNvPr>
          <p:cNvSpPr txBox="1"/>
          <p:nvPr/>
        </p:nvSpPr>
        <p:spPr>
          <a:xfrm>
            <a:off x="2284920" y="399594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diagrams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3">
                <a:extLst>
                  <a:ext uri="{FF2B5EF4-FFF2-40B4-BE49-F238E27FC236}">
                    <a16:creationId xmlns:a16="http://schemas.microsoft.com/office/drawing/2014/main" id="{5CD89454-B7F1-2BBB-C871-D7983735242E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4909443" y="2888685"/>
                <a:ext cx="4305191" cy="22330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>
                    <a:solidFill>
                      <a:srgbClr val="0066CC"/>
                    </a:solidFill>
                  </a:rPr>
                  <a:t>Example: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sym typeface="Wingdings" pitchFamily="2" charset="2"/>
                  </a:rPr>
                  <a:t>Mass flow measurement: 7 g/s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sym typeface="Wingdings" pitchFamily="2" charset="2"/>
                  </a:rPr>
                  <a:t>P measured: 1.78 bar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sym typeface="Wingdings" pitchFamily="2" charset="2"/>
                  </a:rPr>
                  <a:t>(T on saturation line (phase diagram): 4.8 K)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 err="1">
                    <a:sym typeface="Wingdings" pitchFamily="2" charset="2"/>
                  </a:rPr>
                  <a:t>L</a:t>
                </a:r>
                <a:r>
                  <a:rPr lang="en-GB" sz="1200" baseline="-25000" dirty="0" err="1">
                    <a:sym typeface="Wingdings" pitchFamily="2" charset="2"/>
                  </a:rPr>
                  <a:t>v</a:t>
                </a:r>
                <a:r>
                  <a:rPr lang="en-GB" sz="1200" baseline="-25000" dirty="0">
                    <a:sym typeface="Wingdings" pitchFamily="2" charset="2"/>
                  </a:rPr>
                  <a:t> </a:t>
                </a:r>
                <a:r>
                  <a:rPr lang="en-GB" sz="1200" dirty="0">
                    <a:sym typeface="Wingdings" pitchFamily="2" charset="2"/>
                  </a:rPr>
                  <a:t>= 14’116 (J/kg) (tables, or state equations)</a:t>
                </a:r>
                <a:endParaRPr lang="en-GB" sz="1200" baseline="-25000" dirty="0">
                  <a:sym typeface="Wingdings" pitchFamily="2" charset="2"/>
                </a:endParaRP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sym typeface="Wingdings" pitchFamily="2" charset="2"/>
                  </a:rPr>
                  <a:t> </a:t>
                </a:r>
                <a:r>
                  <a:rPr lang="en-GB" sz="1600" dirty="0">
                    <a:sym typeface="Wingdings" pitchFamily="2" charset="2"/>
                  </a:rPr>
                  <a:t>𝑣</a:t>
                </a:r>
                <a:r>
                  <a:rPr lang="en-GB" sz="1600" baseline="-25000" dirty="0">
                    <a:sym typeface="Wingdings" pitchFamily="2" charset="2"/>
                  </a:rPr>
                  <a:t>𝑔</a:t>
                </a:r>
                <a:r>
                  <a:rPr lang="en-GB" sz="1200" dirty="0">
                    <a:sym typeface="Wingdings" pitchFamily="2" charset="2"/>
                  </a:rPr>
                  <a:t>  = 3.0 10-2 (m3/kg); </a:t>
                </a:r>
                <a:r>
                  <a:rPr lang="en-GB" sz="1600" dirty="0">
                    <a:sym typeface="Wingdings" pitchFamily="2" charset="2"/>
                  </a:rPr>
                  <a:t>𝑣</a:t>
                </a:r>
                <a:r>
                  <a:rPr lang="en-GB" sz="1600" baseline="-25000" dirty="0">
                    <a:sym typeface="Wingdings" pitchFamily="2" charset="2"/>
                  </a:rPr>
                  <a:t>l</a:t>
                </a:r>
                <a:r>
                  <a:rPr lang="en-GB" sz="1200" dirty="0">
                    <a:sym typeface="Wingdings" pitchFamily="2" charset="2"/>
                  </a:rPr>
                  <a:t>  = 9.3 10-3 (m3/kg); (phase diagrams) </a:t>
                </a:r>
              </a:p>
              <a:p>
                <a:pPr marL="457200" lvl="1" indent="0">
                  <a:buNone/>
                </a:pPr>
                <a:r>
                  <a:rPr lang="en-GB" sz="1200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GB" sz="1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GB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lim>
                        <m:r>
                          <a:rPr lang="en-GB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7.0 10−3</m:t>
                    </m:r>
                    <m:r>
                      <a:rPr lang="en-GB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14116</m:t>
                    </m:r>
                    <m:r>
                      <a:rPr lang="en-GB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⋅(</m:t>
                    </m:r>
                    <m:f>
                      <m:fPr>
                        <m:ctrlPr>
                          <a:rPr lang="en-GB" sz="1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3.0 10−2</m:t>
                        </m:r>
                      </m:num>
                      <m:den>
                        <m:r>
                          <a:rPr lang="en-US" sz="1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3.0 10−2 − 9.3 10−3</m:t>
                        </m:r>
                      </m:den>
                    </m:f>
                    <m:r>
                      <a:rPr lang="en-US" sz="1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200" dirty="0">
                    <a:sym typeface="Wingdings" pitchFamily="2" charset="2"/>
                  </a:rPr>
                  <a:t> = 143 W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endParaRPr lang="en-GB" sz="1200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80" name="Rectangle 3">
                <a:extLst>
                  <a:ext uri="{FF2B5EF4-FFF2-40B4-BE49-F238E27FC236}">
                    <a16:creationId xmlns:a16="http://schemas.microsoft.com/office/drawing/2014/main" id="{5CD89454-B7F1-2BBB-C871-D798373524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9443" y="2888685"/>
                <a:ext cx="4305191" cy="2233001"/>
              </a:xfrm>
              <a:prstGeom prst="rect">
                <a:avLst/>
              </a:prstGeom>
              <a:blipFill>
                <a:blip r:embed="rId10"/>
                <a:stretch>
                  <a:fillRect l="-849" t="-2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Content Placeholder 2">
            <a:extLst>
              <a:ext uri="{FF2B5EF4-FFF2-40B4-BE49-F238E27FC236}">
                <a16:creationId xmlns:a16="http://schemas.microsoft.com/office/drawing/2014/main" id="{6089AA3A-331F-1564-8A42-84666B292CAB}"/>
              </a:ext>
            </a:extLst>
          </p:cNvPr>
          <p:cNvSpPr txBox="1">
            <a:spLocks/>
          </p:cNvSpPr>
          <p:nvPr/>
        </p:nvSpPr>
        <p:spPr>
          <a:xfrm>
            <a:off x="146082" y="4754385"/>
            <a:ext cx="5994175" cy="11122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rgbClr val="0066CC"/>
                </a:solidFill>
              </a:rPr>
              <a:t>He boil-off </a:t>
            </a:r>
            <a:r>
              <a:rPr lang="en-GB" sz="1800" dirty="0"/>
              <a:t>liquid level measurement:</a:t>
            </a:r>
          </a:p>
          <a:p>
            <a:pPr lvl="1"/>
            <a:r>
              <a:rPr lang="en-GB" sz="1400" dirty="0">
                <a:solidFill>
                  <a:srgbClr val="0070C0"/>
                </a:solidFill>
              </a:rPr>
              <a:t>Measure level l </a:t>
            </a:r>
            <a:r>
              <a:rPr lang="en-GB" sz="1400" dirty="0"/>
              <a:t>with SC level gauge</a:t>
            </a:r>
          </a:p>
          <a:p>
            <a:pPr lvl="1"/>
            <a:r>
              <a:rPr lang="en-GB" sz="1400" dirty="0"/>
              <a:t>Boil-off mass flow measure through reservoir </a:t>
            </a:r>
            <a:r>
              <a:rPr lang="en-GB" sz="1400" dirty="0">
                <a:solidFill>
                  <a:srgbClr val="0070C0"/>
                </a:solidFill>
              </a:rPr>
              <a:t>geometrical correlation</a:t>
            </a:r>
            <a:r>
              <a:rPr lang="en-GB" sz="1400" dirty="0"/>
              <a:t> between level and volume: f(l), and knowledge of density </a:t>
            </a:r>
            <a:r>
              <a:rPr lang="el-GR" sz="1400" dirty="0"/>
              <a:t>ρ</a:t>
            </a:r>
            <a:r>
              <a:rPr lang="en-GB" sz="1400" dirty="0"/>
              <a:t> and </a:t>
            </a:r>
            <a:r>
              <a:rPr lang="en-GB" sz="1400" dirty="0" err="1"/>
              <a:t>L</a:t>
            </a:r>
            <a:r>
              <a:rPr lang="en-GB" sz="1400" baseline="-25000" dirty="0" err="1"/>
              <a:t>v</a:t>
            </a:r>
            <a:endParaRPr lang="en-GB" sz="1400" baseline="-25000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CFFB975-0E68-5A77-C485-D0086629DE6D}"/>
              </a:ext>
            </a:extLst>
          </p:cNvPr>
          <p:cNvCxnSpPr>
            <a:cxnSpLocks/>
          </p:cNvCxnSpPr>
          <p:nvPr/>
        </p:nvCxnSpPr>
        <p:spPr>
          <a:xfrm flipV="1">
            <a:off x="7802390" y="4865633"/>
            <a:ext cx="0" cy="246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5976892-DD50-B32D-A8E8-3E4F90DDF10E}"/>
              </a:ext>
            </a:extLst>
          </p:cNvPr>
          <p:cNvSpPr txBox="1"/>
          <p:nvPr/>
        </p:nvSpPr>
        <p:spPr>
          <a:xfrm>
            <a:off x="7561120" y="5025788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1.45 ! </a:t>
            </a:r>
            <a:endParaRPr lang="fr-FR" sz="1200" b="1" dirty="0">
              <a:solidFill>
                <a:srgbClr val="0070C0"/>
              </a:solidFill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59EC5D9-4902-5F06-AF46-0C04308FD10E}"/>
              </a:ext>
            </a:extLst>
          </p:cNvPr>
          <p:cNvCxnSpPr/>
          <p:nvPr/>
        </p:nvCxnSpPr>
        <p:spPr>
          <a:xfrm>
            <a:off x="6867955" y="922866"/>
            <a:ext cx="0" cy="122345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1BCE796D-F40B-DA52-665B-5ADFD2D30170}"/>
              </a:ext>
            </a:extLst>
          </p:cNvPr>
          <p:cNvSpPr txBox="1"/>
          <p:nvPr/>
        </p:nvSpPr>
        <p:spPr>
          <a:xfrm>
            <a:off x="6276161" y="662058"/>
            <a:ext cx="1251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SC level gauge</a:t>
            </a:r>
            <a:endParaRPr lang="fr-FR" sz="1200" dirty="0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2CB31B7D-80DF-8BB2-2D75-F75C9BFD0B5A}"/>
              </a:ext>
            </a:extLst>
          </p:cNvPr>
          <p:cNvCxnSpPr>
            <a:cxnSpLocks/>
          </p:cNvCxnSpPr>
          <p:nvPr/>
        </p:nvCxnSpPr>
        <p:spPr>
          <a:xfrm>
            <a:off x="6613859" y="1790193"/>
            <a:ext cx="1548000" cy="843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Object 74">
                <a:extLst>
                  <a:ext uri="{FF2B5EF4-FFF2-40B4-BE49-F238E27FC236}">
                    <a16:creationId xmlns:a16="http://schemas.microsoft.com/office/drawing/2014/main" id="{6BA5AB6F-D1DF-DCD4-E042-143CAC57C852}"/>
                  </a:ext>
                </a:extLst>
              </p:cNvPr>
              <p:cNvSpPr txBox="1"/>
              <p:nvPr/>
            </p:nvSpPr>
            <p:spPr bwMode="auto">
              <a:xfrm>
                <a:off x="920367" y="5971131"/>
                <a:ext cx="3117377" cy="783618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limUpp>
                      <m:limUppPr>
                        <m:ctrlPr>
                          <a:rPr lang="en-GB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lim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CH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fr-CH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fr-CH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l-GR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ρ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𝐿𝑣</m:t>
                    </m:r>
                  </m:oMath>
                </a14:m>
                <a:endParaRPr lang="en-GB" sz="2800" baseline="-25000" dirty="0"/>
              </a:p>
            </p:txBody>
          </p:sp>
        </mc:Choice>
        <mc:Fallback xmlns="">
          <p:sp>
            <p:nvSpPr>
              <p:cNvPr id="90" name="Object 74">
                <a:extLst>
                  <a:ext uri="{FF2B5EF4-FFF2-40B4-BE49-F238E27FC236}">
                    <a16:creationId xmlns:a16="http://schemas.microsoft.com/office/drawing/2014/main" id="{6BA5AB6F-D1DF-DCD4-E042-143CAC57C8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0367" y="5971131"/>
                <a:ext cx="3117377" cy="78361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Slide Number Placeholder 66">
            <a:extLst>
              <a:ext uri="{FF2B5EF4-FFF2-40B4-BE49-F238E27FC236}">
                <a16:creationId xmlns:a16="http://schemas.microsoft.com/office/drawing/2014/main" id="{11C51C2D-B45D-1C3A-02C5-74E5060FF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33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78" grpId="0"/>
      <p:bldP spid="90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D5B10B2-2E85-4F39-DEE5-1D48D450C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36525"/>
            <a:ext cx="11090275" cy="798513"/>
          </a:xfrm>
        </p:spPr>
        <p:txBody>
          <a:bodyPr>
            <a:normAutofit/>
          </a:bodyPr>
          <a:lstStyle/>
          <a:p>
            <a:r>
              <a:rPr lang="en-US" dirty="0"/>
              <a:t>Measure of Heat Loads to liquid helium tanks (</a:t>
            </a:r>
            <a:r>
              <a:rPr lang="en-US" dirty="0" err="1"/>
              <a:t>cont.d</a:t>
            </a:r>
            <a:r>
              <a:rPr lang="en-US" dirty="0"/>
              <a:t>)</a:t>
            </a:r>
            <a:endParaRPr lang="fr-FR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ADD452A-0CCC-A78D-5AB0-4174729AA59A}"/>
              </a:ext>
            </a:extLst>
          </p:cNvPr>
          <p:cNvSpPr txBox="1">
            <a:spLocks/>
          </p:cNvSpPr>
          <p:nvPr/>
        </p:nvSpPr>
        <p:spPr>
          <a:xfrm>
            <a:off x="203494" y="1043845"/>
            <a:ext cx="11523756" cy="3000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600" dirty="0">
                <a:solidFill>
                  <a:srgbClr val="0066CC"/>
                </a:solidFill>
              </a:rPr>
              <a:t>Non-isothermal cooling</a:t>
            </a:r>
          </a:p>
          <a:p>
            <a:r>
              <a:rPr lang="en-GB" sz="1800" dirty="0">
                <a:solidFill>
                  <a:srgbClr val="0066CC"/>
                </a:solidFill>
              </a:rPr>
              <a:t>Calorimetry in superfluid helium (</a:t>
            </a:r>
            <a:r>
              <a:rPr lang="en-GB" sz="1800" dirty="0" err="1">
                <a:solidFill>
                  <a:srgbClr val="0066CC"/>
                </a:solidFill>
              </a:rPr>
              <a:t>LHeII</a:t>
            </a:r>
            <a:r>
              <a:rPr lang="en-GB" sz="1800" dirty="0">
                <a:solidFill>
                  <a:srgbClr val="0066CC"/>
                </a:solidFill>
              </a:rPr>
              <a:t>):</a:t>
            </a:r>
            <a:endParaRPr lang="en-GB" sz="1800" dirty="0"/>
          </a:p>
          <a:p>
            <a:pPr lvl="1"/>
            <a:r>
              <a:rPr lang="en-GB" sz="2000" dirty="0" err="1"/>
              <a:t>LHe</a:t>
            </a:r>
            <a:r>
              <a:rPr lang="en-GB" sz="2000" dirty="0"/>
              <a:t> II very high thermal conductivity </a:t>
            </a:r>
            <a:r>
              <a:rPr lang="en-GB" sz="2000" dirty="0">
                <a:sym typeface="Wingdings" panose="05000000000000000000" pitchFamily="2" charset="2"/>
              </a:rPr>
              <a:t> isothermal bath</a:t>
            </a:r>
          </a:p>
          <a:p>
            <a:pPr lvl="1"/>
            <a:r>
              <a:rPr lang="en-GB" sz="2000" dirty="0"/>
              <a:t>Measure internal energy change (closed system) in time </a:t>
            </a:r>
            <a:r>
              <a:rPr lang="el-GR" sz="2000" dirty="0"/>
              <a:t>Δ</a:t>
            </a:r>
            <a:r>
              <a:rPr lang="en-GB" sz="2000" dirty="0"/>
              <a:t>t </a:t>
            </a:r>
          </a:p>
          <a:p>
            <a:pPr lvl="1"/>
            <a:r>
              <a:rPr lang="en-GB" sz="2000" dirty="0"/>
              <a:t>Needs precise measure of helium content </a:t>
            </a:r>
          </a:p>
          <a:p>
            <a:pPr lvl="1"/>
            <a:r>
              <a:rPr lang="en-GB" sz="2000" dirty="0"/>
              <a:t>and sub-</a:t>
            </a:r>
            <a:r>
              <a:rPr lang="en-GB" sz="2000" dirty="0" err="1"/>
              <a:t>mK</a:t>
            </a:r>
            <a:r>
              <a:rPr lang="en-GB" sz="2000" dirty="0"/>
              <a:t> resolution measurement of T at T&lt; 2.17 K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595F63A-08AE-35F4-8C7E-8C3B765B68B9}"/>
              </a:ext>
            </a:extLst>
          </p:cNvPr>
          <p:cNvGrpSpPr/>
          <p:nvPr/>
        </p:nvGrpSpPr>
        <p:grpSpPr>
          <a:xfrm>
            <a:off x="8894599" y="1403622"/>
            <a:ext cx="1551570" cy="1518603"/>
            <a:chOff x="7686775" y="1513120"/>
            <a:chExt cx="1551570" cy="1518603"/>
          </a:xfrm>
        </p:grpSpPr>
        <p:grpSp>
          <p:nvGrpSpPr>
            <p:cNvPr id="7" name="Group 75">
              <a:extLst>
                <a:ext uri="{FF2B5EF4-FFF2-40B4-BE49-F238E27FC236}">
                  <a16:creationId xmlns:a16="http://schemas.microsoft.com/office/drawing/2014/main" id="{78F873A4-323D-FD79-9D3A-C8EEB4F317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6775" y="1513120"/>
              <a:ext cx="1551570" cy="1518603"/>
              <a:chOff x="4488" y="1295"/>
              <a:chExt cx="750" cy="1092"/>
            </a:xfrm>
          </p:grpSpPr>
          <p:graphicFrame>
            <p:nvGraphicFramePr>
              <p:cNvPr id="13" name="Object 67">
                <a:extLst>
                  <a:ext uri="{FF2B5EF4-FFF2-40B4-BE49-F238E27FC236}">
                    <a16:creationId xmlns:a16="http://schemas.microsoft.com/office/drawing/2014/main" id="{3E09720D-3979-9B8D-7BF7-2B859DE2C89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843" y="2115"/>
              <a:ext cx="113" cy="2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126835" imgH="304404" progId="Equation.3">
                      <p:embed/>
                    </p:oleObj>
                  </mc:Choice>
                  <mc:Fallback>
                    <p:oleObj name="Equation" r:id="rId2" imgW="126835" imgH="304404" progId="Equation.3">
                      <p:embed/>
                      <p:pic>
                        <p:nvPicPr>
                          <p:cNvPr id="13" name="Object 67">
                            <a:extLst>
                              <a:ext uri="{FF2B5EF4-FFF2-40B4-BE49-F238E27FC236}">
                                <a16:creationId xmlns:a16="http://schemas.microsoft.com/office/drawing/2014/main" id="{3E09720D-3979-9B8D-7BF7-2B859DE2C89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43" y="2115"/>
                            <a:ext cx="113" cy="2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4" name="Group 66">
                <a:extLst>
                  <a:ext uri="{FF2B5EF4-FFF2-40B4-BE49-F238E27FC236}">
                    <a16:creationId xmlns:a16="http://schemas.microsoft.com/office/drawing/2014/main" id="{59418C12-D858-C28E-5EB3-9FE351379F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88" y="1295"/>
                <a:ext cx="750" cy="1001"/>
                <a:chOff x="4361" y="1661"/>
                <a:chExt cx="589" cy="817"/>
              </a:xfrm>
            </p:grpSpPr>
            <p:sp>
              <p:nvSpPr>
                <p:cNvPr id="15" name="Rectangle 10">
                  <a:extLst>
                    <a:ext uri="{FF2B5EF4-FFF2-40B4-BE49-F238E27FC236}">
                      <a16:creationId xmlns:a16="http://schemas.microsoft.com/office/drawing/2014/main" id="{63179043-B262-68A4-4B67-0A4208BD66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1" y="1661"/>
                  <a:ext cx="589" cy="635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" name="Line 13">
                  <a:extLst>
                    <a:ext uri="{FF2B5EF4-FFF2-40B4-BE49-F238E27FC236}">
                      <a16:creationId xmlns:a16="http://schemas.microsoft.com/office/drawing/2014/main" id="{36C4BA2E-FEFF-D174-DE9D-B15CB87E91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22" y="1888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4">
                  <a:extLst>
                    <a:ext uri="{FF2B5EF4-FFF2-40B4-BE49-F238E27FC236}">
                      <a16:creationId xmlns:a16="http://schemas.microsoft.com/office/drawing/2014/main" id="{B36EB325-2CD4-92D9-93ED-D0048AC42C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58" y="1934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" name="Line 15">
                  <a:extLst>
                    <a:ext uri="{FF2B5EF4-FFF2-40B4-BE49-F238E27FC236}">
                      <a16:creationId xmlns:a16="http://schemas.microsoft.com/office/drawing/2014/main" id="{C8DFC6B9-C3F0-24B8-2869-9E74C40B37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22" y="1979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" name="Line 16">
                  <a:extLst>
                    <a:ext uri="{FF2B5EF4-FFF2-40B4-BE49-F238E27FC236}">
                      <a16:creationId xmlns:a16="http://schemas.microsoft.com/office/drawing/2014/main" id="{0E4349DF-D2F3-4541-53E0-10B3291F15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4" y="1888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Line 17">
                  <a:extLst>
                    <a:ext uri="{FF2B5EF4-FFF2-40B4-BE49-F238E27FC236}">
                      <a16:creationId xmlns:a16="http://schemas.microsoft.com/office/drawing/2014/main" id="{DEB9F84C-CEF4-59D5-823C-17F976847D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8" y="2053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18">
                  <a:extLst>
                    <a:ext uri="{FF2B5EF4-FFF2-40B4-BE49-F238E27FC236}">
                      <a16:creationId xmlns:a16="http://schemas.microsoft.com/office/drawing/2014/main" id="{2959B4D3-6432-C895-F117-D2F6F621BA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04" y="2107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19">
                  <a:extLst>
                    <a:ext uri="{FF2B5EF4-FFF2-40B4-BE49-F238E27FC236}">
                      <a16:creationId xmlns:a16="http://schemas.microsoft.com/office/drawing/2014/main" id="{C6AFF239-69E4-7114-ED37-DB3DD51537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12" y="2160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" name="Line 20">
                  <a:extLst>
                    <a:ext uri="{FF2B5EF4-FFF2-40B4-BE49-F238E27FC236}">
                      <a16:creationId xmlns:a16="http://schemas.microsoft.com/office/drawing/2014/main" id="{127E60DF-92F7-6B0F-69B5-F5F80D0E9D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28" y="2049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21">
                  <a:extLst>
                    <a:ext uri="{FF2B5EF4-FFF2-40B4-BE49-F238E27FC236}">
                      <a16:creationId xmlns:a16="http://schemas.microsoft.com/office/drawing/2014/main" id="{F393F16F-6EF6-1B85-D00E-23F1B23FB6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4" y="1979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" name="Line 22">
                  <a:extLst>
                    <a:ext uri="{FF2B5EF4-FFF2-40B4-BE49-F238E27FC236}">
                      <a16:creationId xmlns:a16="http://schemas.microsoft.com/office/drawing/2014/main" id="{3FDFB73F-D5A3-224D-1E2D-891E34664D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16" y="2160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" name="Line 23">
                  <a:extLst>
                    <a:ext uri="{FF2B5EF4-FFF2-40B4-BE49-F238E27FC236}">
                      <a16:creationId xmlns:a16="http://schemas.microsoft.com/office/drawing/2014/main" id="{CB1B5CBC-8426-FFD6-D702-892A5A9575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6" y="2235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" name="Line 24">
                  <a:extLst>
                    <a:ext uri="{FF2B5EF4-FFF2-40B4-BE49-F238E27FC236}">
                      <a16:creationId xmlns:a16="http://schemas.microsoft.com/office/drawing/2014/main" id="{DFC389F6-86D1-B060-378A-61686FD45B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40" y="2231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Line 34">
                  <a:extLst>
                    <a:ext uri="{FF2B5EF4-FFF2-40B4-BE49-F238E27FC236}">
                      <a16:creationId xmlns:a16="http://schemas.microsoft.com/office/drawing/2014/main" id="{6B3C87B5-5318-A3DB-195A-ACCFF81A7C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58" y="2160"/>
                  <a:ext cx="0" cy="31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" name="Line 35">
                  <a:extLst>
                    <a:ext uri="{FF2B5EF4-FFF2-40B4-BE49-F238E27FC236}">
                      <a16:creationId xmlns:a16="http://schemas.microsoft.com/office/drawing/2014/main" id="{5A480FEA-32C0-FD63-7387-5DED2F3EE7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830" y="2160"/>
                  <a:ext cx="0" cy="31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" name="Line 36">
                  <a:extLst>
                    <a:ext uri="{FF2B5EF4-FFF2-40B4-BE49-F238E27FC236}">
                      <a16:creationId xmlns:a16="http://schemas.microsoft.com/office/drawing/2014/main" id="{DC0B5AA1-3D8D-FF2A-1536-54766652E1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58" y="2115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37">
                  <a:extLst>
                    <a:ext uri="{FF2B5EF4-FFF2-40B4-BE49-F238E27FC236}">
                      <a16:creationId xmlns:a16="http://schemas.microsoft.com/office/drawing/2014/main" id="{6BF0C554-8FE6-D1D4-7D88-C9E7D3E9FF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649" y="2115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" name="Line 38">
                  <a:extLst>
                    <a:ext uri="{FF2B5EF4-FFF2-40B4-BE49-F238E27FC236}">
                      <a16:creationId xmlns:a16="http://schemas.microsoft.com/office/drawing/2014/main" id="{7F1522DD-2041-710D-977B-CF48186655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604" y="2115"/>
                  <a:ext cx="45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" name="Line 39">
                  <a:extLst>
                    <a:ext uri="{FF2B5EF4-FFF2-40B4-BE49-F238E27FC236}">
                      <a16:creationId xmlns:a16="http://schemas.microsoft.com/office/drawing/2014/main" id="{782B1BAA-A152-7EE3-0CA2-F6FA62BB6D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739" y="2115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Line 40">
                  <a:extLst>
                    <a:ext uri="{FF2B5EF4-FFF2-40B4-BE49-F238E27FC236}">
                      <a16:creationId xmlns:a16="http://schemas.microsoft.com/office/drawing/2014/main" id="{A3D24071-FBB0-08E3-67EA-2BDE7B6135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4" y="2115"/>
                  <a:ext cx="46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5" name="Line 41">
                  <a:extLst>
                    <a:ext uri="{FF2B5EF4-FFF2-40B4-BE49-F238E27FC236}">
                      <a16:creationId xmlns:a16="http://schemas.microsoft.com/office/drawing/2014/main" id="{58F0B477-01AE-003F-AF87-9EEA0B795C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785" y="2115"/>
                  <a:ext cx="45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8" name="Line 13">
              <a:extLst>
                <a:ext uri="{FF2B5EF4-FFF2-40B4-BE49-F238E27FC236}">
                  <a16:creationId xmlns:a16="http://schemas.microsoft.com/office/drawing/2014/main" id="{51F2B983-119B-E554-FD46-9FDAAE97A4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5022" y="1637981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14">
              <a:extLst>
                <a:ext uri="{FF2B5EF4-FFF2-40B4-BE49-F238E27FC236}">
                  <a16:creationId xmlns:a16="http://schemas.microsoft.com/office/drawing/2014/main" id="{4BB79744-F91D-C6B2-28E0-38A98BE3B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83381" y="1716364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5">
              <a:extLst>
                <a:ext uri="{FF2B5EF4-FFF2-40B4-BE49-F238E27FC236}">
                  <a16:creationId xmlns:a16="http://schemas.microsoft.com/office/drawing/2014/main" id="{4150584C-8267-D4F1-C71E-2894A97A8D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5022" y="1793043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6">
              <a:extLst>
                <a:ext uri="{FF2B5EF4-FFF2-40B4-BE49-F238E27FC236}">
                  <a16:creationId xmlns:a16="http://schemas.microsoft.com/office/drawing/2014/main" id="{983CAD54-C94F-2657-E601-8943F6DA05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1739" y="1637981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21">
              <a:extLst>
                <a:ext uri="{FF2B5EF4-FFF2-40B4-BE49-F238E27FC236}">
                  <a16:creationId xmlns:a16="http://schemas.microsoft.com/office/drawing/2014/main" id="{4063DA08-A624-F88E-2043-F3A71E9E7E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1739" y="1793043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73">
                <a:extLst>
                  <a:ext uri="{FF2B5EF4-FFF2-40B4-BE49-F238E27FC236}">
                    <a16:creationId xmlns:a16="http://schemas.microsoft.com/office/drawing/2014/main" id="{AEA3F6D8-58EB-B523-EBCA-3BAAD23A0D72}"/>
                  </a:ext>
                </a:extLst>
              </p:cNvPr>
              <p:cNvSpPr txBox="1"/>
              <p:nvPr/>
            </p:nvSpPr>
            <p:spPr bwMode="auto">
              <a:xfrm>
                <a:off x="3393493" y="3971521"/>
                <a:ext cx="3942977" cy="993944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lim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CH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6" name="Object 73">
                <a:extLst>
                  <a:ext uri="{FF2B5EF4-FFF2-40B4-BE49-F238E27FC236}">
                    <a16:creationId xmlns:a16="http://schemas.microsoft.com/office/drawing/2014/main" id="{AEA3F6D8-58EB-B523-EBCA-3BAAD23A0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3493" y="3971521"/>
                <a:ext cx="3942977" cy="9939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D7A6D935-E0A8-39EF-06FA-67B0C2E6C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41657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76637-33E4-D34F-42F3-0845610F7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855" y="755331"/>
            <a:ext cx="11523756" cy="4289279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600" dirty="0">
                <a:solidFill>
                  <a:srgbClr val="0066CC"/>
                </a:solidFill>
              </a:rPr>
              <a:t>Non-isothermal cooling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kern="0" dirty="0">
                <a:solidFill>
                  <a:srgbClr val="0066CC"/>
                </a:solidFill>
              </a:rPr>
              <a:t>Forced internal (conduit) convection</a:t>
            </a:r>
            <a:r>
              <a:rPr lang="en-GB" sz="1800" kern="0" dirty="0"/>
              <a:t> of single-phase fluid: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Non-isothermal cooling: enthalpy change of fluid (here c</a:t>
            </a:r>
            <a:r>
              <a:rPr lang="en-GB" sz="1600" kern="0" baseline="-25000" dirty="0"/>
              <a:t>p</a:t>
            </a:r>
            <a:r>
              <a:rPr lang="en-GB" sz="1600" kern="0" dirty="0"/>
              <a:t> assumed constant)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Needs the measure of mass flow, and T at entry and exit of conduit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800" dirty="0">
              <a:solidFill>
                <a:srgbClr val="0066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Object 73">
                <a:extLst>
                  <a:ext uri="{FF2B5EF4-FFF2-40B4-BE49-F238E27FC236}">
                    <a16:creationId xmlns:a16="http://schemas.microsoft.com/office/drawing/2014/main" id="{960496E7-9C37-651E-6D40-6FB0AAC5FF57}"/>
                  </a:ext>
                </a:extLst>
              </p:cNvPr>
              <p:cNvSpPr txBox="1"/>
              <p:nvPr/>
            </p:nvSpPr>
            <p:spPr bwMode="auto">
              <a:xfrm>
                <a:off x="2642973" y="4195787"/>
                <a:ext cx="5038114" cy="790405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  <a:effectLst/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limUpp>
                      <m:limUppPr>
                        <m:ctrlP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lim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limUpp>
                      <m:limUppPr>
                        <m:ctrlP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lim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𝑐𝑝</m:t>
                    </m:r>
                  </m:oMath>
                </a14:m>
                <a:r>
                  <a:rPr lang="en-GB" sz="2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GB" sz="2800" dirty="0"/>
                  <a:t> (T</a:t>
                </a:r>
                <a:r>
                  <a:rPr lang="en-GB" sz="2800" baseline="-25000" dirty="0"/>
                  <a:t>out</a:t>
                </a:r>
                <a:r>
                  <a:rPr lang="en-GB" sz="2800" dirty="0"/>
                  <a:t> – T</a:t>
                </a:r>
                <a:r>
                  <a:rPr lang="en-GB" sz="2800" baseline="-25000" dirty="0"/>
                  <a:t>in</a:t>
                </a:r>
                <a:r>
                  <a:rPr lang="en-GB" sz="2800" dirty="0"/>
                  <a:t>)</a:t>
                </a:r>
              </a:p>
            </p:txBody>
          </p:sp>
        </mc:Choice>
        <mc:Fallback xmlns="">
          <p:sp>
            <p:nvSpPr>
              <p:cNvPr id="138" name="Object 73">
                <a:extLst>
                  <a:ext uri="{FF2B5EF4-FFF2-40B4-BE49-F238E27FC236}">
                    <a16:creationId xmlns:a16="http://schemas.microsoft.com/office/drawing/2014/main" id="{960496E7-9C37-651E-6D40-6FB0AAC5F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42973" y="4195787"/>
                <a:ext cx="5038114" cy="79040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2" name="Group 171">
            <a:extLst>
              <a:ext uri="{FF2B5EF4-FFF2-40B4-BE49-F238E27FC236}">
                <a16:creationId xmlns:a16="http://schemas.microsoft.com/office/drawing/2014/main" id="{AF5F4573-3FD8-81C2-2419-C05C341559CE}"/>
              </a:ext>
            </a:extLst>
          </p:cNvPr>
          <p:cNvGrpSpPr/>
          <p:nvPr/>
        </p:nvGrpSpPr>
        <p:grpSpPr>
          <a:xfrm>
            <a:off x="2449421" y="2501684"/>
            <a:ext cx="5443693" cy="1168283"/>
            <a:chOff x="1977895" y="5616344"/>
            <a:chExt cx="5443693" cy="1194530"/>
          </a:xfrm>
        </p:grpSpPr>
        <p:grpSp>
          <p:nvGrpSpPr>
            <p:cNvPr id="139" name="Group 109">
              <a:extLst>
                <a:ext uri="{FF2B5EF4-FFF2-40B4-BE49-F238E27FC236}">
                  <a16:creationId xmlns:a16="http://schemas.microsoft.com/office/drawing/2014/main" id="{A1FAE4EC-374D-1D6B-302D-18E02DEB07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7895" y="5616344"/>
              <a:ext cx="5443693" cy="1017352"/>
              <a:chOff x="2545" y="2976"/>
              <a:chExt cx="3242" cy="609"/>
            </a:xfrm>
          </p:grpSpPr>
          <p:grpSp>
            <p:nvGrpSpPr>
              <p:cNvPr id="140" name="Group 78">
                <a:extLst>
                  <a:ext uri="{FF2B5EF4-FFF2-40B4-BE49-F238E27FC236}">
                    <a16:creationId xmlns:a16="http://schemas.microsoft.com/office/drawing/2014/main" id="{C1D4753B-6724-E431-B154-9992219FFB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17" y="3179"/>
                <a:ext cx="2721" cy="201"/>
                <a:chOff x="1020" y="618"/>
                <a:chExt cx="3084" cy="382"/>
              </a:xfrm>
            </p:grpSpPr>
            <p:grpSp>
              <p:nvGrpSpPr>
                <p:cNvPr id="147" name="Group 79">
                  <a:extLst>
                    <a:ext uri="{FF2B5EF4-FFF2-40B4-BE49-F238E27FC236}">
                      <a16:creationId xmlns:a16="http://schemas.microsoft.com/office/drawing/2014/main" id="{9444899A-82B7-1184-A802-267793C0C0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20" y="799"/>
                  <a:ext cx="3084" cy="201"/>
                  <a:chOff x="975" y="799"/>
                  <a:chExt cx="3084" cy="201"/>
                </a:xfrm>
              </p:grpSpPr>
              <p:sp>
                <p:nvSpPr>
                  <p:cNvPr id="165" name="Line 80">
                    <a:extLst>
                      <a:ext uri="{FF2B5EF4-FFF2-40B4-BE49-F238E27FC236}">
                        <a16:creationId xmlns:a16="http://schemas.microsoft.com/office/drawing/2014/main" id="{5D3FC281-8CB3-7F46-324B-B4CC259E63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975" y="799"/>
                    <a:ext cx="308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66" name="Line 81">
                    <a:extLst>
                      <a:ext uri="{FF2B5EF4-FFF2-40B4-BE49-F238E27FC236}">
                        <a16:creationId xmlns:a16="http://schemas.microsoft.com/office/drawing/2014/main" id="{B789E7B8-8301-C30C-3D8E-F4EA0E5057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975" y="1000"/>
                    <a:ext cx="308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67" name="Rectangle 82">
                    <a:extLst>
                      <a:ext uri="{FF2B5EF4-FFF2-40B4-BE49-F238E27FC236}">
                        <a16:creationId xmlns:a16="http://schemas.microsoft.com/office/drawing/2014/main" id="{EDBA1CE8-20D7-385A-DC9F-CE78F7DBCE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75" y="809"/>
                    <a:ext cx="3084" cy="18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8" name="Line 83">
                  <a:extLst>
                    <a:ext uri="{FF2B5EF4-FFF2-40B4-BE49-F238E27FC236}">
                      <a16:creationId xmlns:a16="http://schemas.microsoft.com/office/drawing/2014/main" id="{A7FE3CB2-9A89-B72A-84A9-27AE3490CF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92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9" name="Line 84">
                  <a:extLst>
                    <a:ext uri="{FF2B5EF4-FFF2-40B4-BE49-F238E27FC236}">
                      <a16:creationId xmlns:a16="http://schemas.microsoft.com/office/drawing/2014/main" id="{5CD9F6FD-876D-F6D5-E439-D639DB5964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74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0" name="Line 85">
                  <a:extLst>
                    <a:ext uri="{FF2B5EF4-FFF2-40B4-BE49-F238E27FC236}">
                      <a16:creationId xmlns:a16="http://schemas.microsoft.com/office/drawing/2014/main" id="{B604A9FB-F025-431A-509C-90162073FB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55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" name="Line 86">
                  <a:extLst>
                    <a:ext uri="{FF2B5EF4-FFF2-40B4-BE49-F238E27FC236}">
                      <a16:creationId xmlns:a16="http://schemas.microsoft.com/office/drawing/2014/main" id="{6F8F1CDC-6FA8-0392-8D74-1799490489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37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2" name="Line 87">
                  <a:extLst>
                    <a:ext uri="{FF2B5EF4-FFF2-40B4-BE49-F238E27FC236}">
                      <a16:creationId xmlns:a16="http://schemas.microsoft.com/office/drawing/2014/main" id="{831D4CEB-714D-5EDC-5060-D665DF446F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17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3" name="Line 88">
                  <a:extLst>
                    <a:ext uri="{FF2B5EF4-FFF2-40B4-BE49-F238E27FC236}">
                      <a16:creationId xmlns:a16="http://schemas.microsoft.com/office/drawing/2014/main" id="{62A692A3-9D5B-D199-5A41-BB96574562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99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" name="Line 89">
                  <a:extLst>
                    <a:ext uri="{FF2B5EF4-FFF2-40B4-BE49-F238E27FC236}">
                      <a16:creationId xmlns:a16="http://schemas.microsoft.com/office/drawing/2014/main" id="{8C3D9E0C-135A-682A-C812-46BCB7D7A2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80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5" name="Line 90">
                  <a:extLst>
                    <a:ext uri="{FF2B5EF4-FFF2-40B4-BE49-F238E27FC236}">
                      <a16:creationId xmlns:a16="http://schemas.microsoft.com/office/drawing/2014/main" id="{7ECE7F86-94DD-69A2-C2BF-950BA80443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2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6" name="Line 91">
                  <a:extLst>
                    <a:ext uri="{FF2B5EF4-FFF2-40B4-BE49-F238E27FC236}">
                      <a16:creationId xmlns:a16="http://schemas.microsoft.com/office/drawing/2014/main" id="{DE7F09C1-B697-7365-261A-7BDA2D49C1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43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7" name="Line 92">
                  <a:extLst>
                    <a:ext uri="{FF2B5EF4-FFF2-40B4-BE49-F238E27FC236}">
                      <a16:creationId xmlns:a16="http://schemas.microsoft.com/office/drawing/2014/main" id="{55989EB2-CACE-9949-5DCF-D8C8C7F647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25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8" name="Line 93">
                  <a:extLst>
                    <a:ext uri="{FF2B5EF4-FFF2-40B4-BE49-F238E27FC236}">
                      <a16:creationId xmlns:a16="http://schemas.microsoft.com/office/drawing/2014/main" id="{965F0F76-1CA2-81FA-C5A2-655BB33AD6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06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9" name="Line 94">
                  <a:extLst>
                    <a:ext uri="{FF2B5EF4-FFF2-40B4-BE49-F238E27FC236}">
                      <a16:creationId xmlns:a16="http://schemas.microsoft.com/office/drawing/2014/main" id="{1E8771F6-C4C2-CADE-5B0A-466AF937C8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88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0" name="Line 95">
                  <a:extLst>
                    <a:ext uri="{FF2B5EF4-FFF2-40B4-BE49-F238E27FC236}">
                      <a16:creationId xmlns:a16="http://schemas.microsoft.com/office/drawing/2014/main" id="{5303AF0E-7B6A-7981-DC22-99FE1BEF36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68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1" name="Line 96">
                  <a:extLst>
                    <a:ext uri="{FF2B5EF4-FFF2-40B4-BE49-F238E27FC236}">
                      <a16:creationId xmlns:a16="http://schemas.microsoft.com/office/drawing/2014/main" id="{EE3654C0-4EDB-83D1-DE88-FCBAA7E7E7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50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2" name="Line 97">
                  <a:extLst>
                    <a:ext uri="{FF2B5EF4-FFF2-40B4-BE49-F238E27FC236}">
                      <a16:creationId xmlns:a16="http://schemas.microsoft.com/office/drawing/2014/main" id="{486EFF64-6482-E832-BA5F-E58973683C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31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3" name="Line 98">
                  <a:extLst>
                    <a:ext uri="{FF2B5EF4-FFF2-40B4-BE49-F238E27FC236}">
                      <a16:creationId xmlns:a16="http://schemas.microsoft.com/office/drawing/2014/main" id="{164965CD-60D6-DB6B-318B-64D2B67CD5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13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" name="Line 99">
                  <a:extLst>
                    <a:ext uri="{FF2B5EF4-FFF2-40B4-BE49-F238E27FC236}">
                      <a16:creationId xmlns:a16="http://schemas.microsoft.com/office/drawing/2014/main" id="{5C633DC7-979B-DB09-0F5B-2EBA4587B8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1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41" name="Text Box 103">
                <a:extLst>
                  <a:ext uri="{FF2B5EF4-FFF2-40B4-BE49-F238E27FC236}">
                    <a16:creationId xmlns:a16="http://schemas.microsoft.com/office/drawing/2014/main" id="{2FD7001B-5881-B120-06F2-DAEF319A66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78" y="3354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i="1"/>
              </a:p>
            </p:txBody>
          </p:sp>
          <p:sp>
            <p:nvSpPr>
              <p:cNvPr id="142" name="Line 104">
                <a:extLst>
                  <a:ext uri="{FF2B5EF4-FFF2-40B4-BE49-F238E27FC236}">
                    <a16:creationId xmlns:a16="http://schemas.microsoft.com/office/drawing/2014/main" id="{587A43DB-0176-4D29-41A7-4618B64B6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8" y="3328"/>
                <a:ext cx="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44" name="Object 106">
                    <a:extLst>
                      <a:ext uri="{FF2B5EF4-FFF2-40B4-BE49-F238E27FC236}">
                        <a16:creationId xmlns:a16="http://schemas.microsoft.com/office/drawing/2014/main" id="{AA191459-7A02-17EC-349C-C87418F9C9AE}"/>
                      </a:ext>
                    </a:extLst>
                  </p:cNvPr>
                  <p:cNvGraphicFramePr>
                    <a:graphicFrameLocks noChangeAspect="1"/>
                  </p:cNvGraphicFramePr>
                  <p:nvPr/>
                </p:nvGraphicFramePr>
                <p:xfrm>
                  <a:off x="3089" y="2976"/>
                  <a:ext cx="88" cy="24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3" imgW="139639" imgH="380835" progId="Equation.3">
                          <p:embed/>
                        </p:oleObj>
                      </mc:Choice>
                      <mc:Fallback>
                        <p:oleObj name="Equation" r:id="rId3" imgW="139639" imgH="380835" progId="Equation.3">
                          <p:embed/>
                          <p:pic>
                            <p:nvPicPr>
                              <p:cNvPr id="144" name="Object 106">
                                <a:extLst>
                                  <a:ext uri="{FF2B5EF4-FFF2-40B4-BE49-F238E27FC236}">
                                    <a16:creationId xmlns:a16="http://schemas.microsoft.com/office/drawing/2014/main" id="{AA191459-7A02-17EC-349C-C87418F9C9AE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089" y="2976"/>
                                <a:ext cx="88" cy="24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44" name="Object 106">
                    <a:extLst>
                      <a:ext uri="{FF2B5EF4-FFF2-40B4-BE49-F238E27FC236}">
                        <a16:creationId xmlns:a16="http://schemas.microsoft.com/office/drawing/2014/main" id="{AA191459-7A02-17EC-349C-C87418F9C9AE}"/>
                      </a:ext>
                    </a:extLst>
                  </p:cNvPr>
                  <p:cNvGraphicFramePr>
                    <a:graphicFrameLocks noChangeAspect="1"/>
                  </p:cNvGraphicFramePr>
                  <p:nvPr/>
                </p:nvGraphicFramePr>
                <p:xfrm>
                  <a:off x="3089" y="2976"/>
                  <a:ext cx="88" cy="24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5" imgW="139639" imgH="380835" progId="Equation.3">
                          <p:embed/>
                        </p:oleObj>
                      </mc:Choice>
                      <mc:Fallback>
                        <p:oleObj name="Equation" r:id="rId5" imgW="139639" imgH="380835" progId="Equation.3">
                          <p:embed/>
                          <p:pic>
                            <p:nvPicPr>
                              <p:cNvPr id="37929" name="Object 10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089" y="2976"/>
                                <a:ext cx="88" cy="24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sp>
            <p:nvSpPr>
              <p:cNvPr id="145" name="Text Box 107">
                <a:extLst>
                  <a:ext uri="{FF2B5EF4-FFF2-40B4-BE49-F238E27FC236}">
                    <a16:creationId xmlns:a16="http://schemas.microsoft.com/office/drawing/2014/main" id="{CD09E19A-929E-4221-FD4C-E80247B696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5" y="3203"/>
                <a:ext cx="27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 dirty="0"/>
                  <a:t>T</a:t>
                </a:r>
                <a:r>
                  <a:rPr lang="en-GB" i="1" baseline="-25000" dirty="0"/>
                  <a:t>in</a:t>
                </a:r>
              </a:p>
            </p:txBody>
          </p:sp>
          <p:sp>
            <p:nvSpPr>
              <p:cNvPr id="146" name="Text Box 108">
                <a:extLst>
                  <a:ext uri="{FF2B5EF4-FFF2-40B4-BE49-F238E27FC236}">
                    <a16:creationId xmlns:a16="http://schemas.microsoft.com/office/drawing/2014/main" id="{E9943ADB-CB05-B777-5C75-192950FD57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50" y="3158"/>
                <a:ext cx="337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/>
                  <a:t>T</a:t>
                </a:r>
                <a:r>
                  <a:rPr lang="en-GB" i="1" baseline="-25000"/>
                  <a:t>out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0" name="Object 71">
                  <a:extLst>
                    <a:ext uri="{FF2B5EF4-FFF2-40B4-BE49-F238E27FC236}">
                      <a16:creationId xmlns:a16="http://schemas.microsoft.com/office/drawing/2014/main" id="{A5E9D740-9541-D056-A22C-F8961848D1F9}"/>
                    </a:ext>
                  </a:extLst>
                </p:cNvPr>
                <p:cNvSpPr txBox="1"/>
                <p:nvPr/>
              </p:nvSpPr>
              <p:spPr bwMode="auto">
                <a:xfrm>
                  <a:off x="4576701" y="6240718"/>
                  <a:ext cx="536576" cy="57015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fr-FR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lang="fr-FR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lim>
                            <m:r>
                              <a:rPr lang="fr-FR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•</m:t>
                            </m:r>
                          </m:lim>
                        </m:limUpp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70" name="Object 71">
                  <a:extLst>
                    <a:ext uri="{FF2B5EF4-FFF2-40B4-BE49-F238E27FC236}">
                      <a16:creationId xmlns:a16="http://schemas.microsoft.com/office/drawing/2014/main" id="{A5E9D740-9541-D056-A22C-F8961848D1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576701" y="6240718"/>
                  <a:ext cx="536576" cy="57015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CCE6B73D-05BA-5954-6DC3-342931096E88}"/>
              </a:ext>
            </a:extLst>
          </p:cNvPr>
          <p:cNvSpPr txBox="1">
            <a:spLocks/>
          </p:cNvSpPr>
          <p:nvPr/>
        </p:nvSpPr>
        <p:spPr>
          <a:xfrm>
            <a:off x="230855" y="-18342"/>
            <a:ext cx="11090275" cy="798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Measure of Heat Loads to Thermal Shields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EA6B0-AA16-946B-E735-2E6FAC1A3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20228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6"/>
          <p:cNvSpPr>
            <a:spLocks noGrp="1" noChangeArrowheads="1"/>
          </p:cNvSpPr>
          <p:nvPr>
            <p:ph type="title" sz="quarter"/>
          </p:nvPr>
        </p:nvSpPr>
        <p:spPr>
          <a:xfrm>
            <a:off x="46037" y="-19490"/>
            <a:ext cx="8713788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>Forced Convection heat transfer in conduits</a:t>
            </a:r>
          </a:p>
        </p:txBody>
      </p:sp>
      <p:grpSp>
        <p:nvGrpSpPr>
          <p:cNvPr id="38916" name="Group 83"/>
          <p:cNvGrpSpPr>
            <a:grpSpLocks/>
          </p:cNvGrpSpPr>
          <p:nvPr/>
        </p:nvGrpSpPr>
        <p:grpSpPr bwMode="auto">
          <a:xfrm>
            <a:off x="3143251" y="421961"/>
            <a:ext cx="4321175" cy="1099663"/>
            <a:chOff x="1020" y="446"/>
            <a:chExt cx="2722" cy="554"/>
          </a:xfrm>
        </p:grpSpPr>
        <p:grpSp>
          <p:nvGrpSpPr>
            <p:cNvPr id="38948" name="Group 64"/>
            <p:cNvGrpSpPr>
              <a:grpSpLocks/>
            </p:cNvGrpSpPr>
            <p:nvPr/>
          </p:nvGrpSpPr>
          <p:grpSpPr bwMode="auto">
            <a:xfrm>
              <a:off x="1020" y="594"/>
              <a:ext cx="2722" cy="406"/>
              <a:chOff x="1020" y="618"/>
              <a:chExt cx="3085" cy="773"/>
            </a:xfrm>
          </p:grpSpPr>
          <p:grpSp>
            <p:nvGrpSpPr>
              <p:cNvPr id="38950" name="Group 56"/>
              <p:cNvGrpSpPr>
                <a:grpSpLocks/>
              </p:cNvGrpSpPr>
              <p:nvPr/>
            </p:nvGrpSpPr>
            <p:grpSpPr bwMode="auto">
              <a:xfrm>
                <a:off x="1020" y="618"/>
                <a:ext cx="3084" cy="382"/>
                <a:chOff x="1020" y="618"/>
                <a:chExt cx="3084" cy="382"/>
              </a:xfrm>
            </p:grpSpPr>
            <p:grpSp>
              <p:nvGrpSpPr>
                <p:cNvPr id="38957" name="Group 38"/>
                <p:cNvGrpSpPr>
                  <a:grpSpLocks/>
                </p:cNvGrpSpPr>
                <p:nvPr/>
              </p:nvGrpSpPr>
              <p:grpSpPr bwMode="auto">
                <a:xfrm>
                  <a:off x="1020" y="799"/>
                  <a:ext cx="3084" cy="201"/>
                  <a:chOff x="975" y="799"/>
                  <a:chExt cx="3084" cy="201"/>
                </a:xfrm>
              </p:grpSpPr>
              <p:sp>
                <p:nvSpPr>
                  <p:cNvPr id="38975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975" y="799"/>
                    <a:ext cx="308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8976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975" y="1000"/>
                    <a:ext cx="308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8977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975" y="809"/>
                    <a:ext cx="3084" cy="18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8958" name="Line 39"/>
                <p:cNvSpPr>
                  <a:spLocks noChangeShapeType="1"/>
                </p:cNvSpPr>
                <p:nvPr/>
              </p:nvSpPr>
              <p:spPr bwMode="auto">
                <a:xfrm>
                  <a:off x="1292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59" name="Line 40"/>
                <p:cNvSpPr>
                  <a:spLocks noChangeShapeType="1"/>
                </p:cNvSpPr>
                <p:nvPr/>
              </p:nvSpPr>
              <p:spPr bwMode="auto">
                <a:xfrm>
                  <a:off x="1474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0" name="Line 41"/>
                <p:cNvSpPr>
                  <a:spLocks noChangeShapeType="1"/>
                </p:cNvSpPr>
                <p:nvPr/>
              </p:nvSpPr>
              <p:spPr bwMode="auto">
                <a:xfrm>
                  <a:off x="1655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1" name="Line 42"/>
                <p:cNvSpPr>
                  <a:spLocks noChangeShapeType="1"/>
                </p:cNvSpPr>
                <p:nvPr/>
              </p:nvSpPr>
              <p:spPr bwMode="auto">
                <a:xfrm>
                  <a:off x="1837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2" name="Line 43"/>
                <p:cNvSpPr>
                  <a:spLocks noChangeShapeType="1"/>
                </p:cNvSpPr>
                <p:nvPr/>
              </p:nvSpPr>
              <p:spPr bwMode="auto">
                <a:xfrm>
                  <a:off x="2017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3" name="Line 44"/>
                <p:cNvSpPr>
                  <a:spLocks noChangeShapeType="1"/>
                </p:cNvSpPr>
                <p:nvPr/>
              </p:nvSpPr>
              <p:spPr bwMode="auto">
                <a:xfrm>
                  <a:off x="2199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4" name="Line 45"/>
                <p:cNvSpPr>
                  <a:spLocks noChangeShapeType="1"/>
                </p:cNvSpPr>
                <p:nvPr/>
              </p:nvSpPr>
              <p:spPr bwMode="auto">
                <a:xfrm>
                  <a:off x="2380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5" name="Line 46"/>
                <p:cNvSpPr>
                  <a:spLocks noChangeShapeType="1"/>
                </p:cNvSpPr>
                <p:nvPr/>
              </p:nvSpPr>
              <p:spPr bwMode="auto">
                <a:xfrm>
                  <a:off x="2562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6" name="Line 47"/>
                <p:cNvSpPr>
                  <a:spLocks noChangeShapeType="1"/>
                </p:cNvSpPr>
                <p:nvPr/>
              </p:nvSpPr>
              <p:spPr bwMode="auto">
                <a:xfrm>
                  <a:off x="2743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7" name="Line 48"/>
                <p:cNvSpPr>
                  <a:spLocks noChangeShapeType="1"/>
                </p:cNvSpPr>
                <p:nvPr/>
              </p:nvSpPr>
              <p:spPr bwMode="auto">
                <a:xfrm>
                  <a:off x="2925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8" name="Line 49"/>
                <p:cNvSpPr>
                  <a:spLocks noChangeShapeType="1"/>
                </p:cNvSpPr>
                <p:nvPr/>
              </p:nvSpPr>
              <p:spPr bwMode="auto">
                <a:xfrm>
                  <a:off x="3106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9" name="Line 50"/>
                <p:cNvSpPr>
                  <a:spLocks noChangeShapeType="1"/>
                </p:cNvSpPr>
                <p:nvPr/>
              </p:nvSpPr>
              <p:spPr bwMode="auto">
                <a:xfrm>
                  <a:off x="3288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0" name="Line 51"/>
                <p:cNvSpPr>
                  <a:spLocks noChangeShapeType="1"/>
                </p:cNvSpPr>
                <p:nvPr/>
              </p:nvSpPr>
              <p:spPr bwMode="auto">
                <a:xfrm>
                  <a:off x="3468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1" name="Line 52"/>
                <p:cNvSpPr>
                  <a:spLocks noChangeShapeType="1"/>
                </p:cNvSpPr>
                <p:nvPr/>
              </p:nvSpPr>
              <p:spPr bwMode="auto">
                <a:xfrm>
                  <a:off x="3650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2" name="Line 53"/>
                <p:cNvSpPr>
                  <a:spLocks noChangeShapeType="1"/>
                </p:cNvSpPr>
                <p:nvPr/>
              </p:nvSpPr>
              <p:spPr bwMode="auto">
                <a:xfrm>
                  <a:off x="3831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3" name="Line 54"/>
                <p:cNvSpPr>
                  <a:spLocks noChangeShapeType="1"/>
                </p:cNvSpPr>
                <p:nvPr/>
              </p:nvSpPr>
              <p:spPr bwMode="auto">
                <a:xfrm>
                  <a:off x="4013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4" name="Line 55"/>
                <p:cNvSpPr>
                  <a:spLocks noChangeShapeType="1"/>
                </p:cNvSpPr>
                <p:nvPr/>
              </p:nvSpPr>
              <p:spPr bwMode="auto">
                <a:xfrm>
                  <a:off x="1111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8951" name="Line 57"/>
              <p:cNvSpPr>
                <a:spLocks noChangeShapeType="1"/>
              </p:cNvSpPr>
              <p:nvPr/>
            </p:nvSpPr>
            <p:spPr bwMode="auto">
              <a:xfrm>
                <a:off x="1383" y="799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952" name="Text Box 58"/>
              <p:cNvSpPr txBox="1">
                <a:spLocks noChangeArrowheads="1"/>
              </p:cNvSpPr>
              <p:nvPr/>
            </p:nvSpPr>
            <p:spPr bwMode="auto">
              <a:xfrm>
                <a:off x="1184" y="782"/>
                <a:ext cx="250" cy="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/>
                  <a:t>D</a:t>
                </a:r>
              </a:p>
            </p:txBody>
          </p:sp>
          <p:sp>
            <p:nvSpPr>
              <p:cNvPr id="38953" name="Line 59"/>
              <p:cNvSpPr>
                <a:spLocks noChangeShapeType="1"/>
              </p:cNvSpPr>
              <p:nvPr/>
            </p:nvSpPr>
            <p:spPr bwMode="auto">
              <a:xfrm>
                <a:off x="1020" y="1125"/>
                <a:ext cx="308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954" name="Text Box 60"/>
              <p:cNvSpPr txBox="1">
                <a:spLocks noChangeArrowheads="1"/>
              </p:cNvSpPr>
              <p:nvPr/>
            </p:nvSpPr>
            <p:spPr bwMode="auto">
              <a:xfrm>
                <a:off x="2336" y="951"/>
                <a:ext cx="222" cy="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/>
                  <a:t>L</a:t>
                </a:r>
              </a:p>
            </p:txBody>
          </p:sp>
          <p:sp>
            <p:nvSpPr>
              <p:cNvPr id="38955" name="Line 62"/>
              <p:cNvSpPr>
                <a:spLocks noChangeShapeType="1"/>
              </p:cNvSpPr>
              <p:nvPr/>
            </p:nvSpPr>
            <p:spPr bwMode="auto">
              <a:xfrm>
                <a:off x="2336" y="902"/>
                <a:ext cx="4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956" name="Text Box 63"/>
              <p:cNvSpPr txBox="1">
                <a:spLocks noChangeArrowheads="1"/>
              </p:cNvSpPr>
              <p:nvPr/>
            </p:nvSpPr>
            <p:spPr bwMode="auto">
              <a:xfrm>
                <a:off x="2789" y="799"/>
                <a:ext cx="250" cy="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/>
                  <a:t>U</a:t>
                </a:r>
              </a:p>
            </p:txBody>
          </p:sp>
        </p:grpSp>
        <p:graphicFrame>
          <p:nvGraphicFramePr>
            <p:cNvPr id="38949" name="Object 69"/>
            <p:cNvGraphicFramePr>
              <a:graphicFrameLocks noChangeAspect="1"/>
            </p:cNvGraphicFramePr>
            <p:nvPr/>
          </p:nvGraphicFramePr>
          <p:xfrm>
            <a:off x="2109" y="446"/>
            <a:ext cx="88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39639" imgH="380835" progId="Equation.3">
                    <p:embed/>
                  </p:oleObj>
                </mc:Choice>
                <mc:Fallback>
                  <p:oleObj name="Equation" r:id="rId2" imgW="139639" imgH="380835" progId="Equation.3">
                    <p:embed/>
                    <p:pic>
                      <p:nvPicPr>
                        <p:cNvPr id="38949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09" y="446"/>
                          <a:ext cx="88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8917" name="Object 2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8542338" y="2349500"/>
          <a:ext cx="187325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35100" imgH="431800" progId="Equation.3">
                  <p:embed/>
                </p:oleObj>
              </mc:Choice>
              <mc:Fallback>
                <p:oleObj name="Equation" r:id="rId4" imgW="1435100" imgH="431800" progId="Equation.3">
                  <p:embed/>
                  <p:pic>
                    <p:nvPicPr>
                      <p:cNvPr id="38917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2338" y="2349500"/>
                        <a:ext cx="1873250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8" name="Text Box 18"/>
          <p:cNvSpPr txBox="1">
            <a:spLocks noChangeArrowheads="1"/>
          </p:cNvSpPr>
          <p:nvPr/>
        </p:nvSpPr>
        <p:spPr bwMode="auto">
          <a:xfrm>
            <a:off x="173727" y="1311376"/>
            <a:ext cx="6364287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Forced flow</a:t>
            </a:r>
            <a:r>
              <a:rPr lang="en-GB" sz="1600" dirty="0"/>
              <a:t> of coolant fluid in </a:t>
            </a:r>
            <a:r>
              <a:rPr lang="en-GB" sz="1600" b="1" dirty="0">
                <a:solidFill>
                  <a:srgbClr val="0066CC"/>
                </a:solidFill>
              </a:rPr>
              <a:t>round tube</a:t>
            </a:r>
            <a:r>
              <a:rPr lang="en-GB" sz="1600" dirty="0"/>
              <a:t> cooling lines</a:t>
            </a:r>
          </a:p>
          <a:p>
            <a:pPr eaLnBrk="1" hangingPunct="1">
              <a:buFontTx/>
              <a:buChar char="•"/>
            </a:pPr>
            <a:r>
              <a:rPr lang="en-GB" sz="1600" dirty="0"/>
              <a:t> Considering </a:t>
            </a:r>
            <a:r>
              <a:rPr lang="en-GB" sz="1600" i="1" dirty="0"/>
              <a:t>hydro-dynamically</a:t>
            </a:r>
            <a:r>
              <a:rPr lang="en-GB" sz="1600" dirty="0"/>
              <a:t> and </a:t>
            </a:r>
            <a:r>
              <a:rPr lang="en-GB" sz="1600" i="1" dirty="0"/>
              <a:t>thermally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fully developed flow</a:t>
            </a:r>
          </a:p>
          <a:p>
            <a:pPr eaLnBrk="1" hangingPunct="1">
              <a:buFontTx/>
              <a:buChar char="•"/>
            </a:pPr>
            <a:r>
              <a:rPr lang="en-GB" sz="1600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Uniform</a:t>
            </a:r>
            <a:r>
              <a:rPr lang="en-GB" sz="1600" dirty="0"/>
              <a:t> wall heat flux (linear T profiles)</a:t>
            </a:r>
          </a:p>
        </p:txBody>
      </p:sp>
      <p:sp>
        <p:nvSpPr>
          <p:cNvPr id="38919" name="Text Box 19"/>
          <p:cNvSpPr txBox="1">
            <a:spLocks noChangeArrowheads="1"/>
          </p:cNvSpPr>
          <p:nvPr/>
        </p:nvSpPr>
        <p:spPr bwMode="auto">
          <a:xfrm>
            <a:off x="170146" y="2381250"/>
            <a:ext cx="43037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Convection heat transfer</a:t>
            </a:r>
            <a:r>
              <a:rPr lang="en-GB" sz="1600" dirty="0"/>
              <a:t> from wall to fluid:</a:t>
            </a:r>
          </a:p>
        </p:txBody>
      </p:sp>
      <p:sp>
        <p:nvSpPr>
          <p:cNvPr id="38920" name="Text Box 29"/>
          <p:cNvSpPr txBox="1">
            <a:spLocks noChangeArrowheads="1"/>
          </p:cNvSpPr>
          <p:nvPr/>
        </p:nvSpPr>
        <p:spPr bwMode="auto">
          <a:xfrm>
            <a:off x="170146" y="3862388"/>
            <a:ext cx="1749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Reynolds No.: </a:t>
            </a:r>
          </a:p>
        </p:txBody>
      </p:sp>
      <p:graphicFrame>
        <p:nvGraphicFramePr>
          <p:cNvPr id="38921" name="Object 31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5463304" y="3724740"/>
          <a:ext cx="86910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98197" imgH="393529" progId="Equation.3">
                  <p:embed/>
                </p:oleObj>
              </mc:Choice>
              <mc:Fallback>
                <p:oleObj name="Equation" r:id="rId6" imgW="698197" imgH="393529" progId="Equation.3">
                  <p:embed/>
                  <p:pic>
                    <p:nvPicPr>
                      <p:cNvPr id="38921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3304" y="3724740"/>
                        <a:ext cx="869108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2" name="Object 3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8577933" y="3921125"/>
          <a:ext cx="2270125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41500" imgH="203200" progId="Equation.3">
                  <p:embed/>
                </p:oleObj>
              </mc:Choice>
              <mc:Fallback>
                <p:oleObj name="Equation" r:id="rId8" imgW="1841500" imgH="203200" progId="Equation.3">
                  <p:embed/>
                  <p:pic>
                    <p:nvPicPr>
                      <p:cNvPr id="38922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7933" y="3921125"/>
                        <a:ext cx="2270125" cy="24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3" name="Object 66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5435088" y="4237809"/>
          <a:ext cx="93662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48975" imgH="393529" progId="Equation.3">
                  <p:embed/>
                </p:oleObj>
              </mc:Choice>
              <mc:Fallback>
                <p:oleObj name="Equation" r:id="rId10" imgW="748975" imgH="393529" progId="Equation.3">
                  <p:embed/>
                  <p:pic>
                    <p:nvPicPr>
                      <p:cNvPr id="38923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088" y="4237809"/>
                        <a:ext cx="936625" cy="490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8924" name="Object 67"/>
              <p:cNvSpPr txBox="1">
                <a:spLocks noGrp="1"/>
              </p:cNvSpPr>
              <p:nvPr>
                <p:ph sz="quarter" idx="2"/>
              </p:nvPr>
            </p:nvSpPr>
            <p:spPr bwMode="auto">
              <a:xfrm>
                <a:off x="8536810" y="4589463"/>
                <a:ext cx="2090737" cy="2952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47500" lnSpcReduction="20000"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therm</m:t>
                      </m:r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m:rPr>
                          <m:sty m:val="p"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conductivity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924" name="Object 67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 bwMode="auto">
              <a:xfrm>
                <a:off x="8536810" y="4589463"/>
                <a:ext cx="2090737" cy="295275"/>
              </a:xfrm>
              <a:prstGeom prst="rect">
                <a:avLst/>
              </a:prstGeom>
              <a:blipFill>
                <a:blip r:embed="rId13"/>
                <a:stretch>
                  <a:fillRect b="-208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925" name="Text Box 68"/>
          <p:cNvSpPr txBox="1">
            <a:spLocks noChangeArrowheads="1"/>
          </p:cNvSpPr>
          <p:nvPr/>
        </p:nvSpPr>
        <p:spPr bwMode="auto">
          <a:xfrm>
            <a:off x="226402" y="4354033"/>
            <a:ext cx="1498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1600" b="1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Nusselt No.: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926" name="Object 71"/>
              <p:cNvSpPr txBox="1">
                <a:spLocks noGrp="1"/>
              </p:cNvSpPr>
              <p:nvPr>
                <p:ph sz="quarter" idx="1"/>
              </p:nvPr>
            </p:nvSpPr>
            <p:spPr bwMode="auto">
              <a:xfrm>
                <a:off x="4727660" y="4982238"/>
                <a:ext cx="2487228" cy="5683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fr-FR" sz="160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fr-FR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fr-FR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fr-FR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.364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38926" name="Object 71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 bwMode="auto">
              <a:xfrm>
                <a:off x="4727660" y="4982238"/>
                <a:ext cx="2487228" cy="56832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927" name="Text Box 73"/>
          <p:cNvSpPr txBox="1">
            <a:spLocks noChangeArrowheads="1"/>
          </p:cNvSpPr>
          <p:nvPr/>
        </p:nvSpPr>
        <p:spPr bwMode="auto">
          <a:xfrm>
            <a:off x="320623" y="4885977"/>
            <a:ext cx="29306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ü"/>
            </a:pPr>
            <a:r>
              <a:rPr lang="en-GB" sz="1600" dirty="0"/>
              <a:t>For </a:t>
            </a:r>
            <a:r>
              <a:rPr lang="en-GB" sz="1600" b="1" dirty="0">
                <a:solidFill>
                  <a:srgbClr val="0066CC"/>
                </a:solidFill>
              </a:rPr>
              <a:t>laminar flow</a:t>
            </a:r>
            <a:r>
              <a:rPr lang="en-GB" sz="1600" dirty="0"/>
              <a:t>: constant</a:t>
            </a:r>
          </a:p>
        </p:txBody>
      </p:sp>
      <p:graphicFrame>
        <p:nvGraphicFramePr>
          <p:cNvPr id="38928" name="Object 75"/>
          <p:cNvGraphicFramePr>
            <a:graphicFrameLocks noChangeAspect="1"/>
          </p:cNvGraphicFramePr>
          <p:nvPr/>
        </p:nvGraphicFramePr>
        <p:xfrm>
          <a:off x="7081838" y="4851400"/>
          <a:ext cx="129540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028700" imgH="508000" progId="Equation.3">
                  <p:embed/>
                </p:oleObj>
              </mc:Choice>
              <mc:Fallback>
                <p:oleObj name="Equation" r:id="rId15" imgW="1028700" imgH="508000" progId="Equation.3">
                  <p:embed/>
                  <p:pic>
                    <p:nvPicPr>
                      <p:cNvPr id="38928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1838" y="4851400"/>
                        <a:ext cx="1295400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9" name="Text Box 76"/>
          <p:cNvSpPr txBox="1">
            <a:spLocks noChangeArrowheads="1"/>
          </p:cNvSpPr>
          <p:nvPr/>
        </p:nvSpPr>
        <p:spPr bwMode="auto">
          <a:xfrm>
            <a:off x="351104" y="5533469"/>
            <a:ext cx="382829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ü"/>
            </a:pPr>
            <a:r>
              <a:rPr lang="en-GB" sz="1600" dirty="0"/>
              <a:t>For </a:t>
            </a:r>
            <a:r>
              <a:rPr lang="en-GB" sz="1600" b="1" dirty="0">
                <a:solidFill>
                  <a:srgbClr val="0066CC"/>
                </a:solidFill>
              </a:rPr>
              <a:t>turbulent flow</a:t>
            </a:r>
            <a:r>
              <a:rPr lang="en-GB" sz="1600" dirty="0"/>
              <a:t>, </a:t>
            </a:r>
            <a:r>
              <a:rPr lang="en-GB" sz="1600" dirty="0" err="1"/>
              <a:t>Nu</a:t>
            </a:r>
            <a:r>
              <a:rPr lang="en-GB" sz="1000" dirty="0" err="1"/>
              <a:t>D</a:t>
            </a:r>
            <a:r>
              <a:rPr lang="en-GB" sz="1600" dirty="0"/>
              <a:t>=f(</a:t>
            </a:r>
            <a:r>
              <a:rPr lang="en-GB" sz="1600" dirty="0" err="1"/>
              <a:t>ReD</a:t>
            </a:r>
            <a:r>
              <a:rPr lang="en-GB" sz="1600" dirty="0"/>
              <a:t>, </a:t>
            </a:r>
            <a:r>
              <a:rPr lang="en-GB" sz="1600" dirty="0" err="1"/>
              <a:t>Pr</a:t>
            </a:r>
            <a:r>
              <a:rPr lang="en-GB" sz="1600" dirty="0"/>
              <a:t>): </a:t>
            </a:r>
          </a:p>
          <a:p>
            <a:pPr eaLnBrk="1" hangingPunct="1"/>
            <a:r>
              <a:rPr lang="en-GB" sz="1600" dirty="0"/>
              <a:t>	(</a:t>
            </a:r>
            <a:r>
              <a:rPr lang="en-GB" sz="1600" dirty="0" err="1"/>
              <a:t>Dittus</a:t>
            </a:r>
            <a:r>
              <a:rPr lang="en-GB" sz="1600" dirty="0"/>
              <a:t> and Boelter formula)</a:t>
            </a:r>
          </a:p>
        </p:txBody>
      </p:sp>
      <p:graphicFrame>
        <p:nvGraphicFramePr>
          <p:cNvPr id="38930" name="Object 78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9715846" y="5538444"/>
          <a:ext cx="6477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507780" imgH="393529" progId="Equation.3">
                  <p:embed/>
                </p:oleObj>
              </mc:Choice>
              <mc:Fallback>
                <p:oleObj name="Equation" r:id="rId17" imgW="507780" imgH="393529" progId="Equation.3">
                  <p:embed/>
                  <p:pic>
                    <p:nvPicPr>
                      <p:cNvPr id="3893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846" y="5538444"/>
                        <a:ext cx="647700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31" name="Object 7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9715846" y="6087719"/>
          <a:ext cx="1944688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422400" imgH="203200" progId="Equation.3">
                  <p:embed/>
                </p:oleObj>
              </mc:Choice>
              <mc:Fallback>
                <p:oleObj name="Equation" r:id="rId19" imgW="1422400" imgH="203200" progId="Equation.3">
                  <p:embed/>
                  <p:pic>
                    <p:nvPicPr>
                      <p:cNvPr id="38931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846" y="6087719"/>
                        <a:ext cx="1944688" cy="277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8932" name="Object 81"/>
              <p:cNvSpPr txBox="1"/>
              <p:nvPr/>
            </p:nvSpPr>
            <p:spPr bwMode="auto">
              <a:xfrm>
                <a:off x="4585005" y="5904450"/>
                <a:ext cx="2983262" cy="3238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fr-FR" sz="16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fr-FR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=0.023⋅</m:t>
                      </m:r>
                      <m:sSup>
                        <m:sSupPr>
                          <m:ctrlP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fr-FR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6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Re</m:t>
                              </m:r>
                            </m:fName>
                            <m:e>
                              <m:r>
                                <a:rPr lang="fr-FR" sz="1600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func>
                        </m:e>
                        <m:sup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4/5</m:t>
                          </m:r>
                        </m:sup>
                      </m:sSup>
                      <m:func>
                        <m:funcPr>
                          <m:ctrlP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fr-FR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sz="16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Pr</m:t>
                              </m:r>
                            </m:e>
                            <m:sup>
                              <m:r>
                                <a:rPr lang="fr-FR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2/5</m:t>
                              </m:r>
                            </m:sup>
                          </m:sSup>
                        </m:fName>
                        <m:e/>
                      </m:func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38932" name="Object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85005" y="5904450"/>
                <a:ext cx="2983262" cy="323850"/>
              </a:xfrm>
              <a:prstGeom prst="rect">
                <a:avLst/>
              </a:prstGeom>
              <a:blipFill>
                <a:blip r:embed="rId21"/>
                <a:stretch>
                  <a:fillRect b="-566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8933" name="Object 82"/>
          <p:cNvGraphicFramePr>
            <a:graphicFrameLocks noChangeAspect="1"/>
          </p:cNvGraphicFramePr>
          <p:nvPr/>
        </p:nvGraphicFramePr>
        <p:xfrm>
          <a:off x="7796883" y="5790425"/>
          <a:ext cx="156210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511300" imgH="635000" progId="Equation.3">
                  <p:embed/>
                </p:oleObj>
              </mc:Choice>
              <mc:Fallback>
                <p:oleObj name="Equation" r:id="rId22" imgW="1511300" imgH="635000" progId="Equation.3">
                  <p:embed/>
                  <p:pic>
                    <p:nvPicPr>
                      <p:cNvPr id="38933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6883" y="5790425"/>
                        <a:ext cx="1562100" cy="655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36" name="Text Box 86"/>
          <p:cNvSpPr txBox="1">
            <a:spLocks noChangeArrowheads="1"/>
          </p:cNvSpPr>
          <p:nvPr/>
        </p:nvSpPr>
        <p:spPr bwMode="auto">
          <a:xfrm>
            <a:off x="8504907" y="4110038"/>
            <a:ext cx="2109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200" dirty="0" err="1"/>
              <a:t>Re</a:t>
            </a:r>
            <a:r>
              <a:rPr lang="en-GB" sz="900" dirty="0" err="1"/>
              <a:t>D</a:t>
            </a:r>
            <a:r>
              <a:rPr lang="en-GB" sz="1200" dirty="0"/>
              <a:t>&gt;2000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dirty="0"/>
              <a:t>turbulent flow, </a:t>
            </a:r>
          </a:p>
          <a:p>
            <a:pPr eaLnBrk="1" hangingPunct="1"/>
            <a:r>
              <a:rPr lang="en-GB" sz="1200" dirty="0" err="1"/>
              <a:t>Re</a:t>
            </a:r>
            <a:r>
              <a:rPr lang="en-GB" sz="900" dirty="0" err="1"/>
              <a:t>D</a:t>
            </a:r>
            <a:r>
              <a:rPr lang="en-GB" sz="1200" dirty="0"/>
              <a:t>&lt;2000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dirty="0"/>
              <a:t>laminar flow</a:t>
            </a:r>
          </a:p>
        </p:txBody>
      </p:sp>
      <p:grpSp>
        <p:nvGrpSpPr>
          <p:cNvPr id="38937" name="Group 88"/>
          <p:cNvGrpSpPr>
            <a:grpSpLocks/>
          </p:cNvGrpSpPr>
          <p:nvPr/>
        </p:nvGrpSpPr>
        <p:grpSpPr bwMode="auto">
          <a:xfrm>
            <a:off x="4951517" y="2281239"/>
            <a:ext cx="1943100" cy="576262"/>
            <a:chOff x="1837" y="1616"/>
            <a:chExt cx="1224" cy="363"/>
          </a:xfrm>
        </p:grpSpPr>
        <p:graphicFrame>
          <p:nvGraphicFramePr>
            <p:cNvPr id="38946" name="Object 16"/>
            <p:cNvGraphicFramePr>
              <a:graphicFrameLocks noChangeAspect="1"/>
            </p:cNvGraphicFramePr>
            <p:nvPr/>
          </p:nvGraphicFramePr>
          <p:xfrm>
            <a:off x="1927" y="1616"/>
            <a:ext cx="1044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4" imgW="1320227" imgH="380835" progId="Equation.3">
                    <p:embed/>
                  </p:oleObj>
                </mc:Choice>
                <mc:Fallback>
                  <p:oleObj name="Equation" r:id="rId24" imgW="1320227" imgH="380835" progId="Equation.3">
                    <p:embed/>
                    <p:pic>
                      <p:nvPicPr>
                        <p:cNvPr id="38946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7" y="1616"/>
                          <a:ext cx="1044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47" name="Rectangle 87"/>
            <p:cNvSpPr>
              <a:spLocks noChangeArrowheads="1"/>
            </p:cNvSpPr>
            <p:nvPr/>
          </p:nvSpPr>
          <p:spPr bwMode="auto">
            <a:xfrm>
              <a:off x="1837" y="1661"/>
              <a:ext cx="1224" cy="31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38" name="Rectangle 90"/>
          <p:cNvSpPr>
            <a:spLocks noChangeArrowheads="1"/>
          </p:cNvSpPr>
          <p:nvPr/>
        </p:nvSpPr>
        <p:spPr bwMode="auto">
          <a:xfrm>
            <a:off x="4749905" y="4930706"/>
            <a:ext cx="1943100" cy="5762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9" name="Rectangle 91"/>
          <p:cNvSpPr>
            <a:spLocks noChangeArrowheads="1"/>
          </p:cNvSpPr>
          <p:nvPr/>
        </p:nvSpPr>
        <p:spPr bwMode="auto">
          <a:xfrm>
            <a:off x="4597374" y="5802877"/>
            <a:ext cx="2592387" cy="5762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0" name="Text Box 93"/>
          <p:cNvSpPr txBox="1">
            <a:spLocks noChangeArrowheads="1"/>
          </p:cNvSpPr>
          <p:nvPr/>
        </p:nvSpPr>
        <p:spPr bwMode="auto">
          <a:xfrm>
            <a:off x="226402" y="3168824"/>
            <a:ext cx="3487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Enthalpy balance</a:t>
            </a:r>
            <a:r>
              <a:rPr lang="en-GB" sz="1600" dirty="0"/>
              <a:t> along the line L:</a:t>
            </a:r>
          </a:p>
        </p:txBody>
      </p:sp>
      <p:grpSp>
        <p:nvGrpSpPr>
          <p:cNvPr id="38941" name="Group 94"/>
          <p:cNvGrpSpPr>
            <a:grpSpLocks/>
          </p:cNvGrpSpPr>
          <p:nvPr/>
        </p:nvGrpSpPr>
        <p:grpSpPr bwMode="auto">
          <a:xfrm>
            <a:off x="4951517" y="3038332"/>
            <a:ext cx="1943100" cy="576263"/>
            <a:chOff x="1837" y="1616"/>
            <a:chExt cx="1224" cy="363"/>
          </a:xfrm>
        </p:grpSpPr>
        <p:graphicFrame>
          <p:nvGraphicFramePr>
            <p:cNvPr id="38944" name="Object 95"/>
            <p:cNvGraphicFramePr>
              <a:graphicFrameLocks noChangeAspect="1"/>
            </p:cNvGraphicFramePr>
            <p:nvPr/>
          </p:nvGraphicFramePr>
          <p:xfrm>
            <a:off x="1964" y="1616"/>
            <a:ext cx="970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6" imgW="1231366" imgH="380835" progId="Equation.3">
                    <p:embed/>
                  </p:oleObj>
                </mc:Choice>
                <mc:Fallback>
                  <p:oleObj name="Equation" r:id="rId26" imgW="1231366" imgH="380835" progId="Equation.3">
                    <p:embed/>
                    <p:pic>
                      <p:nvPicPr>
                        <p:cNvPr id="38944" name="Object 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4" y="1616"/>
                          <a:ext cx="970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45" name="Rectangle 96"/>
            <p:cNvSpPr>
              <a:spLocks noChangeArrowheads="1"/>
            </p:cNvSpPr>
            <p:nvPr/>
          </p:nvSpPr>
          <p:spPr bwMode="auto">
            <a:xfrm>
              <a:off x="1837" y="1661"/>
              <a:ext cx="1224" cy="31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8942" name="Object 97"/>
          <p:cNvGraphicFramePr>
            <a:graphicFrameLocks noChangeAspect="1"/>
          </p:cNvGraphicFramePr>
          <p:nvPr/>
        </p:nvGraphicFramePr>
        <p:xfrm>
          <a:off x="8542338" y="2957513"/>
          <a:ext cx="2416175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2006600" imgH="762000" progId="Equation.3">
                  <p:embed/>
                </p:oleObj>
              </mc:Choice>
              <mc:Fallback>
                <p:oleObj name="Equation" r:id="rId28" imgW="2006600" imgH="762000" progId="Equation.3">
                  <p:embed/>
                  <p:pic>
                    <p:nvPicPr>
                      <p:cNvPr id="38942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2338" y="2957513"/>
                        <a:ext cx="2416175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943" name="Picture 98" descr="T_profiles"/>
          <p:cNvPicPr>
            <a:picLocks noChangeAspect="1" noChangeArrowheads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5"/>
          <a:stretch/>
        </p:blipFill>
        <p:spPr bwMode="auto">
          <a:xfrm>
            <a:off x="8289438" y="68827"/>
            <a:ext cx="2669733" cy="231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12" descr="moody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623" y="2312245"/>
            <a:ext cx="5678231" cy="41696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82" y="111868"/>
            <a:ext cx="8713787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/>
              <a:t>Frictional pressure drop in a tube</a:t>
            </a:r>
          </a:p>
        </p:txBody>
      </p:sp>
      <p:graphicFrame>
        <p:nvGraphicFramePr>
          <p:cNvPr id="39941" name="Object 7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7175500" y="1125538"/>
          <a:ext cx="24495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57400" imgH="457200" progId="Equation.3">
                  <p:embed/>
                </p:oleObj>
              </mc:Choice>
              <mc:Fallback>
                <p:oleObj name="Equation" r:id="rId3" imgW="2057400" imgH="457200" progId="Equation.3">
                  <p:embed/>
                  <p:pic>
                    <p:nvPicPr>
                      <p:cNvPr id="3994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0" y="1125538"/>
                        <a:ext cx="2449513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2" name="Text Box 8"/>
          <p:cNvSpPr txBox="1">
            <a:spLocks noChangeArrowheads="1"/>
          </p:cNvSpPr>
          <p:nvPr/>
        </p:nvSpPr>
        <p:spPr bwMode="auto">
          <a:xfrm>
            <a:off x="133607" y="758825"/>
            <a:ext cx="3006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b="1" dirty="0">
                <a:solidFill>
                  <a:srgbClr val="0066CC"/>
                </a:solidFill>
              </a:rPr>
              <a:t>Pressure drop</a:t>
            </a:r>
            <a:r>
              <a:rPr lang="en-GB" dirty="0"/>
              <a:t> along tube</a:t>
            </a:r>
          </a:p>
        </p:txBody>
      </p:sp>
      <p:grpSp>
        <p:nvGrpSpPr>
          <p:cNvPr id="39943" name="Group 11"/>
          <p:cNvGrpSpPr>
            <a:grpSpLocks/>
          </p:cNvGrpSpPr>
          <p:nvPr/>
        </p:nvGrpSpPr>
        <p:grpSpPr bwMode="auto">
          <a:xfrm>
            <a:off x="4440239" y="1068388"/>
            <a:ext cx="2160587" cy="863600"/>
            <a:chOff x="1837" y="890"/>
            <a:chExt cx="1361" cy="544"/>
          </a:xfrm>
        </p:grpSpPr>
        <p:graphicFrame>
          <p:nvGraphicFramePr>
            <p:cNvPr id="39944" name="Object 6"/>
            <p:cNvGraphicFramePr>
              <a:graphicFrameLocks noChangeAspect="1"/>
            </p:cNvGraphicFramePr>
            <p:nvPr/>
          </p:nvGraphicFramePr>
          <p:xfrm>
            <a:off x="1882" y="935"/>
            <a:ext cx="1270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155700" imgH="393700" progId="Equation.3">
                    <p:embed/>
                  </p:oleObj>
                </mc:Choice>
                <mc:Fallback>
                  <p:oleObj name="Equation" r:id="rId5" imgW="1155700" imgH="393700" progId="Equation.3">
                    <p:embed/>
                    <p:pic>
                      <p:nvPicPr>
                        <p:cNvPr id="39944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2" y="935"/>
                          <a:ext cx="1270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945" name="Rectangle 10"/>
            <p:cNvSpPr>
              <a:spLocks noChangeArrowheads="1"/>
            </p:cNvSpPr>
            <p:nvPr/>
          </p:nvSpPr>
          <p:spPr bwMode="auto">
            <a:xfrm>
              <a:off x="1837" y="890"/>
              <a:ext cx="1361" cy="544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Text Box 8">
            <a:extLst>
              <a:ext uri="{FF2B5EF4-FFF2-40B4-BE49-F238E27FC236}">
                <a16:creationId xmlns:a16="http://schemas.microsoft.com/office/drawing/2014/main" id="{813D8E08-D01A-4D2C-93E2-44F4BA2DD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2" y="1227049"/>
            <a:ext cx="312481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Experimental plots or semi-empirical formulations (ex. Colebrook formulation)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7F774-47EB-4890-8ADC-DD1F6C46C5B6}"/>
              </a:ext>
            </a:extLst>
          </p:cNvPr>
          <p:cNvSpPr txBox="1"/>
          <p:nvPr/>
        </p:nvSpPr>
        <p:spPr>
          <a:xfrm>
            <a:off x="3876723" y="6481930"/>
            <a:ext cx="399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Ref. “</a:t>
            </a:r>
            <a:r>
              <a:rPr lang="en-US" sz="1200" dirty="0"/>
              <a:t>Heat Transfer”, </a:t>
            </a:r>
            <a:r>
              <a:rPr lang="en-US" sz="1200" dirty="0" err="1"/>
              <a:t>A.Bejan</a:t>
            </a:r>
            <a:r>
              <a:rPr lang="en-US" sz="1200" dirty="0"/>
              <a:t>, John </a:t>
            </a:r>
            <a:r>
              <a:rPr lang="en-US" sz="1200" dirty="0" err="1"/>
              <a:t>Wilney</a:t>
            </a:r>
            <a:r>
              <a:rPr lang="en-US" sz="1200" dirty="0"/>
              <a:t> &amp; Sons, Inc. </a:t>
            </a:r>
            <a:endParaRPr lang="fr-FR" sz="1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CEA2E5-D142-9929-B7EB-B38A62468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98</a:t>
            </a:fld>
            <a:endParaRPr lang="en-GB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" y="2804160"/>
            <a:ext cx="11521439" cy="726714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/>
              <a:t>Feedthroughs and heat intercepts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D9F6E7-D183-5F12-A54B-AA11A82C5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99</a:t>
            </a:fld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39129</TotalTime>
  <Words>11488</Words>
  <Application>Microsoft Macintosh PowerPoint</Application>
  <PresentationFormat>Widescreen</PresentationFormat>
  <Paragraphs>1867</Paragraphs>
  <Slides>132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132</vt:i4>
      </vt:variant>
    </vt:vector>
  </HeadingPairs>
  <TitlesOfParts>
    <vt:vector size="154" baseType="lpstr">
      <vt:lpstr>MS Mincho</vt:lpstr>
      <vt:lpstr>Aptos</vt:lpstr>
      <vt:lpstr>Arial</vt:lpstr>
      <vt:lpstr>Book Antiqua</vt:lpstr>
      <vt:lpstr>Calibri</vt:lpstr>
      <vt:lpstr>Calibri Light</vt:lpstr>
      <vt:lpstr>Cambria Math</vt:lpstr>
      <vt:lpstr>Comic Sans MS</vt:lpstr>
      <vt:lpstr>Gill Sans MT</vt:lpstr>
      <vt:lpstr>Symbol</vt:lpstr>
      <vt:lpstr>Tahoma</vt:lpstr>
      <vt:lpstr>Times</vt:lpstr>
      <vt:lpstr>Times New Roman</vt:lpstr>
      <vt:lpstr>Trebuchet MS</vt:lpstr>
      <vt:lpstr>Wingdings</vt:lpstr>
      <vt:lpstr>Office Theme</vt:lpstr>
      <vt:lpstr>Designer Drawing</vt:lpstr>
      <vt:lpstr>Worksheet</vt:lpstr>
      <vt:lpstr>Equation</vt:lpstr>
      <vt:lpstr>Photo Editor Photo</vt:lpstr>
      <vt:lpstr>Mathcad 6.0</vt:lpstr>
      <vt:lpstr>Document</vt:lpstr>
      <vt:lpstr>Helium Cryostats  for Superconducting Devices</vt:lpstr>
      <vt:lpstr>Cryostats by their application</vt:lpstr>
      <vt:lpstr>Cryostat Design for SC devices for accelerators:  A multidisciplinary activity</vt:lpstr>
      <vt:lpstr>Content</vt:lpstr>
      <vt:lpstr>Cryostats/cryomodules and cryogenic operation</vt:lpstr>
      <vt:lpstr>Cryostats for helium SC devices in accelerators</vt:lpstr>
      <vt:lpstr>A few examples at CERN</vt:lpstr>
      <vt:lpstr>A few examples at CERN transfer lines, valve boxes</vt:lpstr>
      <vt:lpstr>Functions of a SC device cryostat</vt:lpstr>
      <vt:lpstr>Accelerator architecture and cryostat layouts </vt:lpstr>
      <vt:lpstr>Positioning of SC devices</vt:lpstr>
      <vt:lpstr>Positioning of a SC device in the accelerator</vt:lpstr>
      <vt:lpstr>Reproducible positioning, a tough requirement !  </vt:lpstr>
      <vt:lpstr>Positioning of magnets in cryostats: how accurate/reproducible ?</vt:lpstr>
      <vt:lpstr>Positioning of cavities in cryomodules: how accurate/reproducible ?</vt:lpstr>
      <vt:lpstr>HIE Isolde CM</vt:lpstr>
      <vt:lpstr>Mechanical accuracy in cryostats parts/assembly</vt:lpstr>
      <vt:lpstr>Positioning reproducibility in cryostats assembly</vt:lpstr>
      <vt:lpstr>Thermal performance</vt:lpstr>
      <vt:lpstr>Heat Loads</vt:lpstr>
      <vt:lpstr>What temperature "Top" (and pressure) ?</vt:lpstr>
      <vt:lpstr>What is the power need for refrigeration ? </vt:lpstr>
      <vt:lpstr>Efficiency for large cryoplants</vt:lpstr>
      <vt:lpstr>LHC Cryostats</vt:lpstr>
      <vt:lpstr>PowerPoint Presentation</vt:lpstr>
      <vt:lpstr>HIE Isolde Cryomodule: No MLI </vt:lpstr>
      <vt:lpstr>A few more examples from other accelerators</vt:lpstr>
      <vt:lpstr>Hera Dipole </vt:lpstr>
      <vt:lpstr>Tevatron Dipole</vt:lpstr>
      <vt:lpstr>Hi Lumi LHC new focusing quadrupole triplets </vt:lpstr>
      <vt:lpstr>Mechanical design and construction of cryostats</vt:lpstr>
      <vt:lpstr>Typical breakdown of a SC device cryostat/cryomodule</vt:lpstr>
      <vt:lpstr>Relevant mechanical failure mechanisms in cryostats</vt:lpstr>
      <vt:lpstr>Useful material standards for cryostats</vt:lpstr>
      <vt:lpstr>Tensile test material properties</vt:lpstr>
      <vt:lpstr>Ductile vs. brittle</vt:lpstr>
      <vt:lpstr>Low temperature effect of tensile properties</vt:lpstr>
      <vt:lpstr>Mechanical Properties at cryogenic temperatures</vt:lpstr>
      <vt:lpstr>Mechanical Properties at cryogenic temperatures (cont.d)</vt:lpstr>
      <vt:lpstr>Thin shells under external pressure</vt:lpstr>
      <vt:lpstr>Thin shells under internal pressure</vt:lpstr>
      <vt:lpstr>Real case (CERN, May 2013): collapse of a modified vertical test cryostat</vt:lpstr>
      <vt:lpstr>Pressure vessel codes regulations</vt:lpstr>
      <vt:lpstr>Harmonised codes and standards</vt:lpstr>
      <vt:lpstr>LHC dipole Vacuum Vessels</vt:lpstr>
      <vt:lpstr>LHC thermal shields</vt:lpstr>
      <vt:lpstr>PowerPoint Presentation</vt:lpstr>
      <vt:lpstr>Thermal expansion of some materials</vt:lpstr>
      <vt:lpstr>Thermal stress in composite material assemblies: 3 cases</vt:lpstr>
      <vt:lpstr>Example of LHC cryostats: longitudinal thermal contractions</vt:lpstr>
      <vt:lpstr>Content</vt:lpstr>
      <vt:lpstr>PowerPoint Presentation</vt:lpstr>
      <vt:lpstr>LHC Cryomodule </vt:lpstr>
      <vt:lpstr>LHC Cryomodule Supporting System</vt:lpstr>
      <vt:lpstr>LHC magnet Cryostats</vt:lpstr>
      <vt:lpstr>LHC Supporting system </vt:lpstr>
      <vt:lpstr>Lay-up, calculated safety factors, material properties </vt:lpstr>
      <vt:lpstr>Resin Transfer Moulding</vt:lpstr>
      <vt:lpstr>SC magnet supporting systems from other machines</vt:lpstr>
      <vt:lpstr>PowerPoint Presentation</vt:lpstr>
      <vt:lpstr>Supporting system of SNS and ESS high β Cryomodules </vt:lpstr>
      <vt:lpstr>Supporting system of PIP II Cryomodule</vt:lpstr>
      <vt:lpstr>SPL cryomodule: RF Coupler as support </vt:lpstr>
      <vt:lpstr>Heat transfer mechanisms and thermal design</vt:lpstr>
      <vt:lpstr>Heat transfer mechanisms</vt:lpstr>
      <vt:lpstr>Thermal Radiation</vt:lpstr>
      <vt:lpstr>Thermal Radiation</vt:lpstr>
      <vt:lpstr>Black and diffuse-gray model</vt:lpstr>
      <vt:lpstr>Emissivity</vt:lpstr>
      <vt:lpstr>Radiation between 2 diffuse-gray enclosures</vt:lpstr>
      <vt:lpstr>Radiation between 2 diffuse-gray flat plates</vt:lpstr>
      <vt:lpstr>Radiation with an intermediate floating shield</vt:lpstr>
      <vt:lpstr>N shields  Multi Layer Insulation (MLI)</vt:lpstr>
      <vt:lpstr>MLI material</vt:lpstr>
      <vt:lpstr>MLI performance</vt:lpstr>
      <vt:lpstr>MLI: How many reflective layers (N)? </vt:lpstr>
      <vt:lpstr>MLI application: important tips </vt:lpstr>
      <vt:lpstr>Performance measurements on MLI samples</vt:lpstr>
      <vt:lpstr>Practical MLI performance values</vt:lpstr>
      <vt:lpstr>Thermal Conduction</vt:lpstr>
      <vt:lpstr>Thermal Conduction</vt:lpstr>
      <vt:lpstr>Thermal conductivity of various materials</vt:lpstr>
      <vt:lpstr>Thermal conductivity in epoxy-based composite materials</vt:lpstr>
      <vt:lpstr>LHC supports</vt:lpstr>
      <vt:lpstr>The conduction equation (unidirectional case) </vt:lpstr>
      <vt:lpstr>No heat deposition and steady-state</vt:lpstr>
      <vt:lpstr>Thermal conductivity integrals (conductance) for some materials  [W/m]</vt:lpstr>
      <vt:lpstr>…more conductivity integrals</vt:lpstr>
      <vt:lpstr>Electrical network analogy</vt:lpstr>
      <vt:lpstr>Thermal conduction with uniform heat deposition</vt:lpstr>
      <vt:lpstr>Thermal diffusivity</vt:lpstr>
      <vt:lpstr>Heat capacity</vt:lpstr>
      <vt:lpstr>Measuring Thermal Performance of Cryostats</vt:lpstr>
      <vt:lpstr>Measure of Heat Loads to liquid helium tanks</vt:lpstr>
      <vt:lpstr>Measure of Heat Loads to liquid helium tanks (cont.d)</vt:lpstr>
      <vt:lpstr>PowerPoint Presentation</vt:lpstr>
      <vt:lpstr>Forced Convection heat transfer in conduits</vt:lpstr>
      <vt:lpstr>Frictional pressure drop in a tube</vt:lpstr>
      <vt:lpstr>Feedthroughs and heat intercepts</vt:lpstr>
      <vt:lpstr>Feedthroughs in cryostats</vt:lpstr>
      <vt:lpstr>Heat intercepts (heat sinking) at intermediate temperatures</vt:lpstr>
      <vt:lpstr>LHC supports</vt:lpstr>
      <vt:lpstr>Vapour cooling in solid conduction</vt:lpstr>
      <vt:lpstr>A few applications </vt:lpstr>
      <vt:lpstr>Notions of Cryogenic Safety</vt:lpstr>
      <vt:lpstr>Cryostats and safety</vt:lpstr>
      <vt:lpstr>Example. 2005: LN2 dewar (70 l) overpressure blast at Ganil (France)</vt:lpstr>
      <vt:lpstr>PowerPoint Presentation</vt:lpstr>
      <vt:lpstr>Liquid helium (and nitrogen) stored energies</vt:lpstr>
      <vt:lpstr>Pressure hazards in cryostats</vt:lpstr>
      <vt:lpstr>General approach for sizing of safety devices</vt:lpstr>
      <vt:lpstr>EN 17527 Helium cryostats - Protection against excessive pressure</vt:lpstr>
      <vt:lpstr>Safety devices</vt:lpstr>
      <vt:lpstr>PowerPoint Presentation</vt:lpstr>
      <vt:lpstr>Thank you for your attention</vt:lpstr>
      <vt:lpstr>References and selected bibliography</vt:lpstr>
      <vt:lpstr>Acknowledgments</vt:lpstr>
      <vt:lpstr>PowerPoint Presentation</vt:lpstr>
      <vt:lpstr>Material mechanical properties at cryogenic temperatures</vt:lpstr>
      <vt:lpstr>Material mechanical properties at cryogenic temperatures</vt:lpstr>
      <vt:lpstr>Thermal conductivity in solids (&amp; metals)</vt:lpstr>
      <vt:lpstr>Vacuum in cryostats</vt:lpstr>
      <vt:lpstr>He gas conduction</vt:lpstr>
      <vt:lpstr>Thermal conductivity in solids (&amp; metals)</vt:lpstr>
      <vt:lpstr>2 main mechanisms of interest for cryostats</vt:lpstr>
      <vt:lpstr>Helium as a coolant for SC devices</vt:lpstr>
      <vt:lpstr>Heat capacity</vt:lpstr>
      <vt:lpstr>Design stresses for some materials</vt:lpstr>
      <vt:lpstr>Best practices</vt:lpstr>
      <vt:lpstr>Liquid helium pumping</vt:lpstr>
      <vt:lpstr>LHC dipole cryostat assembly</vt:lpstr>
      <vt:lpstr>Expansion joints (bellows) for cryogenic 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Parma</dc:creator>
  <cp:lastModifiedBy>Vittorio Parma</cp:lastModifiedBy>
  <cp:revision>1198</cp:revision>
  <dcterms:created xsi:type="dcterms:W3CDTF">2021-08-31T10:13:20Z</dcterms:created>
  <dcterms:modified xsi:type="dcterms:W3CDTF">2024-11-15T09:14:36Z</dcterms:modified>
</cp:coreProperties>
</file>