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tags/tag16.xml" ContentType="application/vnd.openxmlformats-officedocument.presentationml.tags+xml"/>
  <Override PartName="/ppt/notesSlides/notesSlide19.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20.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21.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23.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24.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8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7" r:id="rId2"/>
    <p:sldId id="430" r:id="rId3"/>
    <p:sldId id="479" r:id="rId4"/>
    <p:sldId id="1462" r:id="rId5"/>
    <p:sldId id="1426" r:id="rId6"/>
    <p:sldId id="484" r:id="rId7"/>
    <p:sldId id="1412" r:id="rId8"/>
    <p:sldId id="496" r:id="rId9"/>
    <p:sldId id="482" r:id="rId10"/>
    <p:sldId id="278" r:id="rId11"/>
    <p:sldId id="485" r:id="rId12"/>
    <p:sldId id="486" r:id="rId13"/>
    <p:sldId id="1508" r:id="rId14"/>
    <p:sldId id="490" r:id="rId15"/>
    <p:sldId id="1499" r:id="rId16"/>
    <p:sldId id="1504" r:id="rId17"/>
    <p:sldId id="268" r:id="rId18"/>
    <p:sldId id="497" r:id="rId19"/>
    <p:sldId id="494" r:id="rId20"/>
    <p:sldId id="309" r:id="rId21"/>
    <p:sldId id="315" r:id="rId22"/>
    <p:sldId id="495" r:id="rId23"/>
    <p:sldId id="475" r:id="rId24"/>
    <p:sldId id="1463" r:id="rId25"/>
    <p:sldId id="1423" r:id="rId26"/>
    <p:sldId id="1465" r:id="rId27"/>
    <p:sldId id="281" r:id="rId28"/>
    <p:sldId id="1464" r:id="rId29"/>
    <p:sldId id="1466" r:id="rId30"/>
    <p:sldId id="1491" r:id="rId31"/>
    <p:sldId id="1492" r:id="rId32"/>
    <p:sldId id="1494" r:id="rId33"/>
    <p:sldId id="1500" r:id="rId34"/>
    <p:sldId id="1493" r:id="rId35"/>
    <p:sldId id="1501" r:id="rId36"/>
    <p:sldId id="1495" r:id="rId37"/>
    <p:sldId id="1488" r:id="rId38"/>
    <p:sldId id="1489" r:id="rId39"/>
    <p:sldId id="1490" r:id="rId40"/>
    <p:sldId id="1503" r:id="rId41"/>
    <p:sldId id="1498" r:id="rId42"/>
    <p:sldId id="1506" r:id="rId43"/>
    <p:sldId id="1496" r:id="rId44"/>
    <p:sldId id="1502" r:id="rId45"/>
    <p:sldId id="433" r:id="rId46"/>
    <p:sldId id="322" r:id="rId4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69262" autoAdjust="0"/>
  </p:normalViewPr>
  <p:slideViewPr>
    <p:cSldViewPr snapToGrid="0">
      <p:cViewPr varScale="1">
        <p:scale>
          <a:sx n="46" d="100"/>
          <a:sy n="46" d="100"/>
        </p:scale>
        <p:origin x="56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E1CC58-A90E-44B6-A65F-E45A09E8E14C}" type="datetimeFigureOut">
              <a:rPr lang="zh-CN" altLang="en-US" smtClean="0"/>
              <a:t>2025/5/13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243042-22F0-49B4-988B-6FFA325B7452}" type="slidenum">
              <a:rPr lang="zh-CN" altLang="en-US" smtClean="0"/>
              <a:t>‹#›</a:t>
            </a:fld>
            <a:endParaRPr lang="zh-CN" altLang="en-US"/>
          </a:p>
        </p:txBody>
      </p:sp>
    </p:spTree>
    <p:extLst>
      <p:ext uri="{BB962C8B-B14F-4D97-AF65-F5344CB8AC3E}">
        <p14:creationId xmlns:p14="http://schemas.microsoft.com/office/powerpoint/2010/main" val="2267469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Good morning, everyone. It is my great honor to have this opportunity to introduce our work. My topic is </a:t>
            </a:r>
            <a:r>
              <a:rPr lang="en-US" altLang="zh-CN" sz="1800" i="1" kern="100" dirty="0">
                <a:effectLst/>
                <a:latin typeface="等线" panose="02010600030101010101" pitchFamily="2" charset="-122"/>
                <a:ea typeface="等线" panose="02010600030101010101" pitchFamily="2" charset="-122"/>
                <a:cs typeface="Times New Roman" panose="02020603050405020304" pitchFamily="18" charset="0"/>
              </a:rPr>
              <a:t>Azimuthal Modulation in Light-by-Light Scattering from Ultraperipheral Collisions at the LHC</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1</a:t>
            </a:fld>
            <a:endParaRPr lang="zh-CN" altLang="en-US"/>
          </a:p>
        </p:txBody>
      </p:sp>
    </p:spTree>
    <p:extLst>
      <p:ext uri="{BB962C8B-B14F-4D97-AF65-F5344CB8AC3E}">
        <p14:creationId xmlns:p14="http://schemas.microsoft.com/office/powerpoint/2010/main" val="2284632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b="1" dirty="0">
                <a:latin typeface="华文中宋" panose="02010600040101010101" pitchFamily="2" charset="-122"/>
                <a:ea typeface="华文中宋" panose="02010600040101010101" pitchFamily="2" charset="-122"/>
                <a:sym typeface="+mn-ea"/>
              </a:rPr>
              <a:t>This process has also been measured in peripheral collisions </a:t>
            </a:r>
            <a:r>
              <a:rPr lang="zh-CN" altLang="en-US" sz="1800" b="1" dirty="0">
                <a:latin typeface="华文中宋" panose="02010600040101010101" pitchFamily="2" charset="-122"/>
                <a:ea typeface="华文中宋" panose="02010600040101010101" pitchFamily="2" charset="-122"/>
                <a:sym typeface="+mn-ea"/>
              </a:rPr>
              <a:t>。</a:t>
            </a:r>
            <a:r>
              <a:rPr lang="en-US" altLang="zh-CN" sz="1800" dirty="0">
                <a:effectLst/>
                <a:latin typeface="等线" panose="02010600030101010101" pitchFamily="2" charset="-122"/>
                <a:cs typeface="Times New Roman" panose="02020603050405020304" pitchFamily="18" charset="0"/>
              </a:rPr>
              <a:t>These two figures show the star measurements. The data come from experiment and these line comes from hadronic production. Excesses above hadronic production has been observed at low transverse momenta of dileptons. This contribution can be explained by Photoproduction. </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11</a:t>
            </a:fld>
            <a:endParaRPr lang="zh-CN" altLang="en-US"/>
          </a:p>
        </p:txBody>
      </p:sp>
    </p:spTree>
    <p:extLst>
      <p:ext uri="{BB962C8B-B14F-4D97-AF65-F5344CB8AC3E}">
        <p14:creationId xmlns:p14="http://schemas.microsoft.com/office/powerpoint/2010/main" val="615557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None/>
            </a:pPr>
            <a:r>
              <a:rPr lang="en-US" altLang="zh-CN" dirty="0"/>
              <a:t>At first, people used  </a:t>
            </a:r>
            <a:r>
              <a:rPr lang="en-US" altLang="zh-CN" sz="1200" b="1" dirty="0">
                <a:latin typeface="华文中宋" panose="02010600040101010101" pitchFamily="2" charset="-122"/>
                <a:ea typeface="华文中宋" panose="02010600040101010101" pitchFamily="2" charset="-122"/>
              </a:rPr>
              <a:t>Traditional </a:t>
            </a:r>
            <a:r>
              <a:rPr lang="en-US" altLang="zh-CN" dirty="0"/>
              <a:t>Equivalent Photon Approximation for such calculations, as shown in the following formula. But this method does not include some information of the photon , so they </a:t>
            </a:r>
            <a:r>
              <a:rPr lang="en-US" altLang="zh-CN" dirty="0" err="1"/>
              <a:t>can,t</a:t>
            </a:r>
            <a:r>
              <a:rPr lang="en-US" altLang="zh-CN" dirty="0"/>
              <a:t> describe the experimental results well.</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4207939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2EE6BB-50B0-BE51-07C5-D8F30391915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7D5A6AF-E187-4B7A-B133-C3AC0E0F176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7EAFE3A-6DD2-A959-1DFA-72B53166709F}"/>
              </a:ext>
            </a:extLst>
          </p:cNvPr>
          <p:cNvSpPr>
            <a:spLocks noGrp="1"/>
          </p:cNvSpPr>
          <p:nvPr>
            <p:ph type="body" idx="1"/>
          </p:nvPr>
        </p:nvSpPr>
        <p:spPr/>
        <p:txBody>
          <a:bodyPr/>
          <a:lstStyle/>
          <a:p>
            <a:pPr>
              <a:buNone/>
            </a:pPr>
            <a:r>
              <a:rPr lang="en-US" altLang="zh-CN" dirty="0"/>
              <a:t>Later, it was realized that we need to take into account both the transverse momentum and the impact parameter in the theoretical framework</a:t>
            </a:r>
            <a:endParaRPr lang="zh-CN" altLang="en-US" dirty="0"/>
          </a:p>
        </p:txBody>
      </p:sp>
      <p:sp>
        <p:nvSpPr>
          <p:cNvPr id="4" name="灯片编号占位符 3">
            <a:extLst>
              <a:ext uri="{FF2B5EF4-FFF2-40B4-BE49-F238E27FC236}">
                <a16:creationId xmlns:a16="http://schemas.microsoft.com/office/drawing/2014/main" id="{B7BE1058-BF1F-B36D-FBBD-00EC92A2434A}"/>
              </a:ext>
            </a:extLst>
          </p:cNvPr>
          <p:cNvSpPr>
            <a:spLocks noGrp="1"/>
          </p:cNvSpPr>
          <p:nvPr>
            <p:ph type="sldNum" sz="quarter" idx="5"/>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21263800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green line is based on the </a:t>
            </a:r>
            <a:r>
              <a:rPr lang="en-US" altLang="zh-CN" dirty="0" err="1"/>
              <a:t>traditianal</a:t>
            </a:r>
            <a:r>
              <a:rPr lang="en-US" altLang="zh-CN" dirty="0"/>
              <a:t> EPA approximation, doesn't include the effect of photon polarization, therefore fails to describe the experimental results well.</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14</a:t>
            </a:fld>
            <a:endParaRPr lang="zh-CN" altLang="en-US"/>
          </a:p>
        </p:txBody>
      </p:sp>
    </p:spTree>
    <p:extLst>
      <p:ext uri="{BB962C8B-B14F-4D97-AF65-F5344CB8AC3E}">
        <p14:creationId xmlns:p14="http://schemas.microsoft.com/office/powerpoint/2010/main" val="1104188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dirty="0">
                <a:effectLst/>
                <a:latin typeface="等线" panose="02010600030101010101" pitchFamily="2" charset="-122"/>
                <a:cs typeface="Times New Roman" panose="02020603050405020304" pitchFamily="18" charset="0"/>
              </a:rPr>
              <a:t>In this paper ,they proposed using azimuthal asymmetry to constrain anomalous magnetic moments and electric dipole moments.</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15</a:t>
            </a:fld>
            <a:endParaRPr lang="zh-CN" altLang="en-US"/>
          </a:p>
        </p:txBody>
      </p:sp>
    </p:spTree>
    <p:extLst>
      <p:ext uri="{BB962C8B-B14F-4D97-AF65-F5344CB8AC3E}">
        <p14:creationId xmlns:p14="http://schemas.microsoft.com/office/powerpoint/2010/main" val="447981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Breit wheeler process has also been measured in the isobar peripheral collision. I will briefly introduce our related research. First, let me briefly introduce the isobar collision.</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16</a:t>
            </a:fld>
            <a:endParaRPr lang="zh-CN" altLang="en-US"/>
          </a:p>
        </p:txBody>
      </p:sp>
    </p:spTree>
    <p:extLst>
      <p:ext uri="{BB962C8B-B14F-4D97-AF65-F5344CB8AC3E}">
        <p14:creationId xmlns:p14="http://schemas.microsoft.com/office/powerpoint/2010/main" val="16478043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uNone/>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Isobar means Same nucleon number , different charge number.</a:t>
            </a:r>
            <a:r>
              <a:rPr lang="en-US" altLang="zh-CN" sz="1800" b="1" kern="1200" dirty="0">
                <a:solidFill>
                  <a:srgbClr val="000000"/>
                </a:solidFill>
                <a:effectLst/>
                <a:latin typeface="微软雅黑" panose="020B0503020204020204" pitchFamily="34" charset="-122"/>
                <a:ea typeface="等线" panose="02010600030101010101" pitchFamily="2" charset="-122"/>
                <a:cs typeface="Times New Roman" panose="02020603050405020304" pitchFamily="18" charset="0"/>
              </a:rPr>
              <a:t> </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The isobar collisions was proposed to measure the chiral magnetic effect. People at first thought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Same number of nucleons can lead to </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Same background and Different magnetic field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can lead to</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 different size of CME signal.</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buNone/>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17</a:t>
            </a:fld>
            <a:endParaRPr lang="zh-CN" altLang="en-US"/>
          </a:p>
        </p:txBody>
      </p:sp>
    </p:spTree>
    <p:extLst>
      <p:ext uri="{BB962C8B-B14F-4D97-AF65-F5344CB8AC3E}">
        <p14:creationId xmlns:p14="http://schemas.microsoft.com/office/powerpoint/2010/main" val="41987775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uNone/>
            </a:pP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However, with the deepening of the study, it was found that the background was not exactly the same due to some factors such as nuclear structure. At the same time, people have also realized that </a:t>
            </a:r>
            <a:r>
              <a:rPr lang="en-US" altLang="zh-CN" sz="1200" b="1" kern="100" dirty="0">
                <a:effectLst/>
                <a:latin typeface="等线" panose="02010600030101010101" pitchFamily="2" charset="-122"/>
                <a:ea typeface="等线" panose="02010600030101010101" pitchFamily="2" charset="-122"/>
                <a:cs typeface="Times New Roman" panose="02020603050405020304" pitchFamily="18" charset="0"/>
              </a:rPr>
              <a:t>Precision isobar data can be used to probe neutron skin thickness ,nuclear symmetry energy and nuclear deformation</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18</a:t>
            </a:fld>
            <a:endParaRPr lang="zh-CN" altLang="en-US"/>
          </a:p>
        </p:txBody>
      </p:sp>
    </p:spTree>
    <p:extLst>
      <p:ext uri="{BB962C8B-B14F-4D97-AF65-F5344CB8AC3E}">
        <p14:creationId xmlns:p14="http://schemas.microsoft.com/office/powerpoint/2010/main" val="32247342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uNone/>
            </a:pP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A natural question is Can nuclear structure information be reflected in the photoproduction of lepton pairs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19</a:t>
            </a:fld>
            <a:endParaRPr lang="zh-CN" altLang="en-US"/>
          </a:p>
        </p:txBody>
      </p:sp>
    </p:spTree>
    <p:extLst>
      <p:ext uri="{BB962C8B-B14F-4D97-AF65-F5344CB8AC3E}">
        <p14:creationId xmlns:p14="http://schemas.microsoft.com/office/powerpoint/2010/main" val="2307547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Let us review the theoretical framework.</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20</a:t>
            </a:fld>
            <a:endParaRPr lang="zh-CN" altLang="en-US"/>
          </a:p>
        </p:txBody>
      </p:sp>
    </p:spTree>
    <p:extLst>
      <p:ext uri="{BB962C8B-B14F-4D97-AF65-F5344CB8AC3E}">
        <p14:creationId xmlns:p14="http://schemas.microsoft.com/office/powerpoint/2010/main" val="2026111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kern="100" dirty="0">
                <a:effectLst/>
                <a:latin typeface="等线" panose="02010600030101010101" pitchFamily="2" charset="-122"/>
                <a:ea typeface="等线" panose="02010600030101010101" pitchFamily="2" charset="-122"/>
                <a:cs typeface="Times New Roman" panose="02020603050405020304" pitchFamily="18" charset="0"/>
              </a:rPr>
              <a:t>I will introduce it from the following four aspects: The first part is an introduction to ultraperipheral heavy ion collisions. In the second part, I’ll talk about Photon-photon interactions and photon nucleus interaction in heavy ion collisions. In the third part, I will focus on a process—Light-by-Light scattering. In this section, we will discuss its azimuthal asymmetry, and the final part is my summary.</a:t>
            </a:r>
            <a:endParaRPr lang="zh-CN" altLang="zh-CN" sz="11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a:t>
            </a:fld>
            <a:endParaRPr lang="zh-CN" altLang="en-US"/>
          </a:p>
        </p:txBody>
      </p:sp>
    </p:spTree>
    <p:extLst>
      <p:ext uri="{BB962C8B-B14F-4D97-AF65-F5344CB8AC3E}">
        <p14:creationId xmlns:p14="http://schemas.microsoft.com/office/powerpoint/2010/main" val="37451881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21</a:t>
            </a:fld>
            <a:endParaRPr lang="zh-CN" altLang="en-US"/>
          </a:p>
        </p:txBody>
      </p:sp>
    </p:spTree>
    <p:extLst>
      <p:ext uri="{BB962C8B-B14F-4D97-AF65-F5344CB8AC3E}">
        <p14:creationId xmlns:p14="http://schemas.microsoft.com/office/powerpoint/2010/main" val="41153533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1" dirty="0">
                <a:latin typeface="华文中宋" panose="02010600040101010101" pitchFamily="2" charset="-122"/>
                <a:ea typeface="华文中宋" panose="02010600040101010101" pitchFamily="2" charset="-122"/>
              </a:rPr>
              <a:t>For comparison, we also use the charge density distribution as the mass density distribution to define the centrality</a:t>
            </a:r>
            <a:endParaRPr lang="zh-CN" altLang="en-US" b="1" dirty="0">
              <a:latin typeface="华文中宋" panose="02010600040101010101" pitchFamily="2" charset="-122"/>
              <a:ea typeface="华文中宋" panose="02010600040101010101" pitchFamily="2" charset="-122"/>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22</a:t>
            </a:fld>
            <a:endParaRPr lang="zh-CN" altLang="en-US"/>
          </a:p>
        </p:txBody>
      </p:sp>
    </p:spTree>
    <p:extLst>
      <p:ext uri="{BB962C8B-B14F-4D97-AF65-F5344CB8AC3E}">
        <p14:creationId xmlns:p14="http://schemas.microsoft.com/office/powerpoint/2010/main" val="23444004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We see that the charge and mass distributions can lead to a difference between (a) and (b) .the ratio is always smaller than (44/40)4 , while for case (b) in which the nuclear mass density distribution is set to be equal to the charge density distribution, it is very close to (44/40)4 at P ee T ≤40 MeV</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23</a:t>
            </a:fld>
            <a:endParaRPr lang="zh-CN" altLang="en-US"/>
          </a:p>
        </p:txBody>
      </p:sp>
    </p:spTree>
    <p:extLst>
      <p:ext uri="{BB962C8B-B14F-4D97-AF65-F5344CB8AC3E}">
        <p14:creationId xmlns:p14="http://schemas.microsoft.com/office/powerpoint/2010/main" val="3460276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Next, I'll introduce</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24</a:t>
            </a:fld>
            <a:endParaRPr lang="zh-CN" altLang="en-US"/>
          </a:p>
        </p:txBody>
      </p:sp>
    </p:spTree>
    <p:extLst>
      <p:ext uri="{BB962C8B-B14F-4D97-AF65-F5344CB8AC3E}">
        <p14:creationId xmlns:p14="http://schemas.microsoft.com/office/powerpoint/2010/main" val="30937711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uNone/>
            </a:pPr>
            <a:r>
              <a:rPr lang="en-US" altLang="zh-CN" sz="1800" b="0" i="0" kern="100" dirty="0">
                <a:solidFill>
                  <a:srgbClr val="000000"/>
                </a:solidFill>
                <a:effectLst/>
                <a:latin typeface="SFRM1000"/>
                <a:ea typeface="等线" panose="02010600030101010101" pitchFamily="2" charset="-122"/>
                <a:cs typeface="Times New Roman" panose="02020603050405020304" pitchFamily="18" charset="0"/>
              </a:rPr>
              <a:t>This process has links to many interesting topics such as </a:t>
            </a:r>
            <a:r>
              <a:rPr lang="en-US" altLang="zh-CN" sz="1800" b="0" i="0" kern="100" dirty="0" err="1">
                <a:solidFill>
                  <a:srgbClr val="000000"/>
                </a:solidFill>
                <a:effectLst/>
                <a:latin typeface="SFRM1000"/>
                <a:ea typeface="等线" panose="02010600030101010101" pitchFamily="2" charset="-122"/>
                <a:cs typeface="Times New Roman" panose="02020603050405020304" pitchFamily="18" charset="0"/>
              </a:rPr>
              <a:t>parton</a:t>
            </a:r>
            <a:r>
              <a:rPr lang="en-US" altLang="zh-CN" sz="1800" b="0" i="0" kern="100" dirty="0">
                <a:solidFill>
                  <a:srgbClr val="000000"/>
                </a:solidFill>
                <a:effectLst/>
                <a:latin typeface="SFRM1000"/>
                <a:ea typeface="等线" panose="02010600030101010101" pitchFamily="2" charset="-122"/>
                <a:cs typeface="Times New Roman" panose="02020603050405020304" pitchFamily="18" charset="0"/>
              </a:rPr>
              <a:t> structure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One can also use this process to study small x physics, limiting the behavior of gluons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3701141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isobar experiment also measured the production of rho mesons in ultra-peripheral collisions.</a:t>
            </a:r>
          </a:p>
          <a:p>
            <a:r>
              <a:rPr lang="en-US" altLang="zh-CN" dirty="0"/>
              <a:t>We can observe positive slope</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26</a:t>
            </a:fld>
            <a:endParaRPr lang="zh-CN" altLang="en-US"/>
          </a:p>
        </p:txBody>
      </p:sp>
    </p:spTree>
    <p:extLst>
      <p:ext uri="{BB962C8B-B14F-4D97-AF65-F5344CB8AC3E}">
        <p14:creationId xmlns:p14="http://schemas.microsoft.com/office/powerpoint/2010/main" val="13364260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uNone/>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Let me briefly introduce the theoretical framework, we use CGC to describe the process, the amplitude can be written as follows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buNone/>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The photon splits into the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qqbar</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800" dirty="0"/>
              <a:t>This part describes the scattering of quark-antiquark pairs with nuclei.</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buNone/>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the positive and negative quarks combine into the hadron wave function</a:t>
            </a:r>
          </a:p>
          <a:p>
            <a:pPr algn="just"/>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For the N part, we use a phenomenological model, which is directly related to the thickness function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27</a:t>
            </a:fld>
            <a:endParaRPr lang="zh-CN" altLang="en-US"/>
          </a:p>
        </p:txBody>
      </p:sp>
    </p:spTree>
    <p:extLst>
      <p:ext uri="{BB962C8B-B14F-4D97-AF65-F5344CB8AC3E}">
        <p14:creationId xmlns:p14="http://schemas.microsoft.com/office/powerpoint/2010/main" val="10616728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Studies of nuclear structure tell us that</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28</a:t>
            </a:fld>
            <a:endParaRPr lang="zh-CN" altLang="en-US"/>
          </a:p>
        </p:txBody>
      </p:sp>
    </p:spTree>
    <p:extLst>
      <p:ext uri="{BB962C8B-B14F-4D97-AF65-F5344CB8AC3E}">
        <p14:creationId xmlns:p14="http://schemas.microsoft.com/office/powerpoint/2010/main" val="30940500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This line corresponds to the result with deformation taken into account, while this one shows the result without deformation</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29</a:t>
            </a:fld>
            <a:endParaRPr lang="zh-CN" altLang="en-US"/>
          </a:p>
        </p:txBody>
      </p:sp>
    </p:spTree>
    <p:extLst>
      <p:ext uri="{BB962C8B-B14F-4D97-AF65-F5344CB8AC3E}">
        <p14:creationId xmlns:p14="http://schemas.microsoft.com/office/powerpoint/2010/main" val="22042652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uNone/>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Now, let us focus on light-by-light scattering.</a:t>
            </a:r>
            <a:r>
              <a:rPr lang="en-US" altLang="zh-CN" dirty="0"/>
              <a:t> This work is based on this paper, in collaboration with Professor Yu Jia, Jian Zhou, and Ya-</a:t>
            </a:r>
            <a:r>
              <a:rPr lang="en-US" altLang="zh-CN" dirty="0" err="1"/>
              <a:t>jin</a:t>
            </a:r>
            <a:r>
              <a:rPr lang="en-US" altLang="zh-CN" dirty="0"/>
              <a:t> Zhou.</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30</a:t>
            </a:fld>
            <a:endParaRPr lang="zh-CN" altLang="en-US"/>
          </a:p>
        </p:txBody>
      </p:sp>
    </p:spTree>
    <p:extLst>
      <p:ext uri="{BB962C8B-B14F-4D97-AF65-F5344CB8AC3E}">
        <p14:creationId xmlns:p14="http://schemas.microsoft.com/office/powerpoint/2010/main" val="2050839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100" kern="100" dirty="0">
                <a:effectLst/>
                <a:latin typeface="等线" panose="02010600030101010101" pitchFamily="2" charset="-122"/>
                <a:ea typeface="等线" panose="02010600030101010101" pitchFamily="2" charset="-122"/>
                <a:cs typeface="Times New Roman" panose="02020603050405020304" pitchFamily="18" charset="0"/>
              </a:rPr>
              <a:t>In relativistic heavy ion collisions, due to the large charge number of the nucleus, extremely strong electromagnetic fields can be generated. For example, in a 200 GeV gold-gold collision, the electromagnetic field can reach up to 10 to the power of 18 Gauss</a:t>
            </a:r>
            <a:endParaRPr lang="zh-CN" altLang="zh-CN" sz="11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23186336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D59D04-1E2F-C99D-A34A-A7B5F702EBC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9C44038-0B80-23F5-AC1B-7EFE88B510D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054011EB-AA8A-3E11-392A-DB17EC94F662}"/>
              </a:ext>
            </a:extLst>
          </p:cNvPr>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The study of this process has a long </a:t>
            </a:r>
            <a:r>
              <a:rPr lang="en-US" altLang="zh-CN" sz="1200" kern="100" dirty="0" err="1">
                <a:effectLst/>
                <a:latin typeface="等线" panose="02010600030101010101" pitchFamily="2" charset="-122"/>
                <a:ea typeface="等线" panose="02010600030101010101" pitchFamily="2" charset="-122"/>
                <a:cs typeface="Times New Roman" panose="02020603050405020304" pitchFamily="18" charset="0"/>
              </a:rPr>
              <a:t>history.It</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was initially predicted based on Dirac's theory in </a:t>
            </a:r>
            <a:r>
              <a:rPr lang="en-US" altLang="zh-CN" sz="1200" b="1" dirty="0">
                <a:solidFill>
                  <a:srgbClr val="C00000"/>
                </a:solidFill>
                <a:latin typeface="Calibri-BoldItalic"/>
              </a:rPr>
              <a:t>1933</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In 1935-36, Heisenberg, Euler, and </a:t>
            </a:r>
            <a:r>
              <a:rPr lang="en-US" altLang="zh-CN" sz="1200" kern="100" dirty="0" err="1">
                <a:effectLst/>
                <a:latin typeface="等线" panose="02010600030101010101" pitchFamily="2" charset="-122"/>
                <a:ea typeface="等线" panose="02010600030101010101" pitchFamily="2" charset="-122"/>
                <a:cs typeface="Times New Roman" panose="02020603050405020304" pitchFamily="18" charset="0"/>
              </a:rPr>
              <a:t>Kockel</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systematically studied </a:t>
            </a:r>
            <a:r>
              <a:rPr lang="en-US" altLang="zh-CN" sz="1200" kern="100" dirty="0" err="1">
                <a:effectLst/>
                <a:latin typeface="等线" panose="02010600030101010101" pitchFamily="2" charset="-122"/>
                <a:ea typeface="等线" panose="02010600030101010101" pitchFamily="2" charset="-122"/>
                <a:cs typeface="Times New Roman" panose="02020603050405020304" pitchFamily="18" charset="0"/>
              </a:rPr>
              <a:t>LbL</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scattering in the low-frequency </a:t>
            </a:r>
            <a:r>
              <a:rPr lang="en-US" altLang="zh-CN" sz="1200" kern="100" dirty="0" err="1">
                <a:effectLst/>
                <a:latin typeface="等线" panose="02010600030101010101" pitchFamily="2" charset="-122"/>
                <a:ea typeface="等线" panose="02010600030101010101" pitchFamily="2" charset="-122"/>
                <a:cs typeface="Times New Roman" panose="02020603050405020304" pitchFamily="18" charset="0"/>
              </a:rPr>
              <a:t>limit.In</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a:t>
            </a:r>
            <a:r>
              <a:rPr lang="en-US" altLang="zh-CN" sz="1200" b="1" dirty="0">
                <a:solidFill>
                  <a:srgbClr val="C00000"/>
                </a:solidFill>
                <a:latin typeface="Calibri-BoldItalic"/>
              </a:rPr>
              <a:t>1936</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a:t>
            </a:r>
            <a:r>
              <a:rPr lang="en-US" altLang="zh-CN" sz="1200" kern="100" dirty="0" err="1">
                <a:effectLst/>
                <a:latin typeface="等线" panose="02010600030101010101" pitchFamily="2" charset="-122"/>
                <a:ea typeface="等线" panose="02010600030101010101" pitchFamily="2" charset="-122"/>
                <a:cs typeface="Times New Roman" panose="02020603050405020304" pitchFamily="18" charset="0"/>
              </a:rPr>
              <a:t>Akhieser</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Landau, and </a:t>
            </a:r>
            <a:r>
              <a:rPr lang="en-US" altLang="zh-CN" sz="1200" kern="100" dirty="0" err="1">
                <a:effectLst/>
                <a:latin typeface="等线" panose="02010600030101010101" pitchFamily="2" charset="-122"/>
                <a:ea typeface="等线" panose="02010600030101010101" pitchFamily="2" charset="-122"/>
                <a:cs typeface="Times New Roman" panose="02020603050405020304" pitchFamily="18" charset="0"/>
              </a:rPr>
              <a:t>Pomeranchuk</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 also studied this process in the high-frequency limit. In 1951, Karplus and Neuman presented complete LO calculation of helicity amplitude in QED.</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Their result is valid for arbitrary photon frequencies.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buNone/>
            </a:pP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a:extLst>
              <a:ext uri="{FF2B5EF4-FFF2-40B4-BE49-F238E27FC236}">
                <a16:creationId xmlns:a16="http://schemas.microsoft.com/office/drawing/2014/main" id="{63F2DBC6-D486-EFC4-FE06-1BF6DC602BFB}"/>
              </a:ext>
            </a:extLst>
          </p:cNvPr>
          <p:cNvSpPr>
            <a:spLocks noGrp="1"/>
          </p:cNvSpPr>
          <p:nvPr>
            <p:ph type="sldNum" sz="quarter" idx="5"/>
          </p:nvPr>
        </p:nvSpPr>
        <p:spPr/>
        <p:txBody>
          <a:bodyPr/>
          <a:lstStyle/>
          <a:p>
            <a:fld id="{A6837353-30EB-4A48-80EB-173D804AEFBD}" type="slidenum">
              <a:rPr lang="zh-CN" altLang="en-US" smtClean="0"/>
              <a:t>31</a:t>
            </a:fld>
            <a:endParaRPr lang="zh-CN" altLang="en-US"/>
          </a:p>
        </p:txBody>
      </p:sp>
    </p:spTree>
    <p:extLst>
      <p:ext uri="{BB962C8B-B14F-4D97-AF65-F5344CB8AC3E}">
        <p14:creationId xmlns:p14="http://schemas.microsoft.com/office/powerpoint/2010/main" val="34614603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5ADE3-A7E2-33A7-BDA4-AEC5C358170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B3581EB-FDD7-085A-E2D2-1B9EA394B85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94F6055-4F79-617C-19CE-B09276989E4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effectLst/>
                <a:latin typeface="等线" panose="02010600030101010101" pitchFamily="2" charset="-122"/>
                <a:cs typeface="Times New Roman" panose="02020603050405020304" pitchFamily="18" charset="0"/>
              </a:rPr>
              <a:t>Light-by-light scattering is closely related to several interesting physical topics. It is a quantum-mechanical process that is forbidden in the classical theory of electrodynamics. It proceeds at one-loop level via virtual box diagrams involving charged fermions or W bosons in SM. So it is one of the most fascinating processes in Standard Model.</a:t>
            </a:r>
            <a:endParaRPr lang="zh-CN" altLang="en-US" dirty="0"/>
          </a:p>
        </p:txBody>
      </p:sp>
      <p:sp>
        <p:nvSpPr>
          <p:cNvPr id="4" name="灯片编号占位符 3">
            <a:extLst>
              <a:ext uri="{FF2B5EF4-FFF2-40B4-BE49-F238E27FC236}">
                <a16:creationId xmlns:a16="http://schemas.microsoft.com/office/drawing/2014/main" id="{8AEE2439-C76D-FCE8-6807-AD072EE91779}"/>
              </a:ext>
            </a:extLst>
          </p:cNvPr>
          <p:cNvSpPr>
            <a:spLocks noGrp="1"/>
          </p:cNvSpPr>
          <p:nvPr>
            <p:ph type="sldNum" sz="quarter" idx="5"/>
          </p:nvPr>
        </p:nvSpPr>
        <p:spPr/>
        <p:txBody>
          <a:bodyPr/>
          <a:lstStyle/>
          <a:p>
            <a:fld id="{A6837353-30EB-4A48-80EB-173D804AEFBD}" type="slidenum">
              <a:rPr lang="zh-CN" altLang="en-US" smtClean="0"/>
              <a:t>32</a:t>
            </a:fld>
            <a:endParaRPr lang="zh-CN" altLang="en-US"/>
          </a:p>
        </p:txBody>
      </p:sp>
    </p:spTree>
    <p:extLst>
      <p:ext uri="{BB962C8B-B14F-4D97-AF65-F5344CB8AC3E}">
        <p14:creationId xmlns:p14="http://schemas.microsoft.com/office/powerpoint/2010/main" val="20660376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3618BF-4420-4081-EE66-83F98E6BFFE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4A2E1C3-96E0-89D0-079B-2EEBE66B8F4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A8A2AC4F-E8D5-BDD0-7521-D5A0C912D1B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effectLst/>
                <a:latin typeface="等线" panose="02010600030101010101" pitchFamily="2" charset="-122"/>
                <a:cs typeface="Times New Roman" panose="02020603050405020304" pitchFamily="18" charset="0"/>
              </a:rPr>
              <a:t> It related to strong-field phenomena such as Delbrück scattering, photon splitting. </a:t>
            </a:r>
            <a:r>
              <a:rPr lang="en-US" altLang="zh-CN" dirty="0"/>
              <a:t>Each cross denotes external field </a:t>
            </a:r>
            <a:r>
              <a:rPr lang="en-US" altLang="zh-CN" dirty="0" err="1"/>
              <a:t>legs.Delbrück</a:t>
            </a:r>
            <a:r>
              <a:rPr lang="en-US" altLang="zh-CN" dirty="0"/>
              <a:t> scattering refers to photon scattering in the Coulomb field of a </a:t>
            </a:r>
            <a:r>
              <a:rPr lang="en-US" altLang="zh-CN" dirty="0" err="1"/>
              <a:t>nucleus.Photon</a:t>
            </a:r>
            <a:r>
              <a:rPr lang="en-US" altLang="zh-CN" dirty="0"/>
              <a:t> splitting refers to the process in which a photon splits into two photons via interaction with external fields.</a:t>
            </a:r>
            <a:endParaRPr lang="zh-CN" altLang="en-US" dirty="0"/>
          </a:p>
        </p:txBody>
      </p:sp>
      <p:sp>
        <p:nvSpPr>
          <p:cNvPr id="4" name="灯片编号占位符 3">
            <a:extLst>
              <a:ext uri="{FF2B5EF4-FFF2-40B4-BE49-F238E27FC236}">
                <a16:creationId xmlns:a16="http://schemas.microsoft.com/office/drawing/2014/main" id="{1DE578C0-C79E-275D-8A56-DF7D9FFA4E73}"/>
              </a:ext>
            </a:extLst>
          </p:cNvPr>
          <p:cNvSpPr>
            <a:spLocks noGrp="1"/>
          </p:cNvSpPr>
          <p:nvPr>
            <p:ph type="sldNum" sz="quarter" idx="5"/>
          </p:nvPr>
        </p:nvSpPr>
        <p:spPr/>
        <p:txBody>
          <a:bodyPr/>
          <a:lstStyle/>
          <a:p>
            <a:fld id="{A6837353-30EB-4A48-80EB-173D804AEFBD}" type="slidenum">
              <a:rPr lang="zh-CN" altLang="en-US" smtClean="0"/>
              <a:t>33</a:t>
            </a:fld>
            <a:endParaRPr lang="zh-CN" altLang="en-US"/>
          </a:p>
        </p:txBody>
      </p:sp>
    </p:spTree>
    <p:extLst>
      <p:ext uri="{BB962C8B-B14F-4D97-AF65-F5344CB8AC3E}">
        <p14:creationId xmlns:p14="http://schemas.microsoft.com/office/powerpoint/2010/main" val="24921256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A2AA0F-466A-6549-EB59-DA9B00738AE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EA6F7C38-92EC-915B-4EAC-0C639DA021AF}"/>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2E9D3A7-AB87-0528-94B2-9D5E65A74AE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effectLst/>
                <a:latin typeface="等线" panose="02010600030101010101" pitchFamily="2" charset="-122"/>
                <a:cs typeface="Times New Roman" panose="02020603050405020304" pitchFamily="18" charset="0"/>
              </a:rPr>
              <a:t> It also related to anomalous magnetic moments . </a:t>
            </a:r>
            <a:r>
              <a:rPr lang="en-US" altLang="zh-CN" dirty="0"/>
              <a:t>Light-by-light scattering must be taken into account in precision calculations of the anomalous magnetic moment.</a:t>
            </a:r>
            <a:endParaRPr lang="zh-CN" altLang="en-US" dirty="0"/>
          </a:p>
        </p:txBody>
      </p:sp>
      <p:sp>
        <p:nvSpPr>
          <p:cNvPr id="4" name="灯片编号占位符 3">
            <a:extLst>
              <a:ext uri="{FF2B5EF4-FFF2-40B4-BE49-F238E27FC236}">
                <a16:creationId xmlns:a16="http://schemas.microsoft.com/office/drawing/2014/main" id="{F5267CB5-8FD8-23D9-B990-591AD540E4B6}"/>
              </a:ext>
            </a:extLst>
          </p:cNvPr>
          <p:cNvSpPr>
            <a:spLocks noGrp="1"/>
          </p:cNvSpPr>
          <p:nvPr>
            <p:ph type="sldNum" sz="quarter" idx="5"/>
          </p:nvPr>
        </p:nvSpPr>
        <p:spPr/>
        <p:txBody>
          <a:bodyPr/>
          <a:lstStyle/>
          <a:p>
            <a:fld id="{A6837353-30EB-4A48-80EB-173D804AEFBD}" type="slidenum">
              <a:rPr lang="zh-CN" altLang="en-US" smtClean="0"/>
              <a:t>34</a:t>
            </a:fld>
            <a:endParaRPr lang="zh-CN" altLang="en-US"/>
          </a:p>
        </p:txBody>
      </p:sp>
    </p:spTree>
    <p:extLst>
      <p:ext uri="{BB962C8B-B14F-4D97-AF65-F5344CB8AC3E}">
        <p14:creationId xmlns:p14="http://schemas.microsoft.com/office/powerpoint/2010/main" val="1961455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4D705-4090-5AC3-931D-B53AAFFED14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4AA26D9-360E-959B-31F0-AF55BE594B4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2E6DA382-0C91-D5A3-7ED1-34247F430F26}"/>
              </a:ext>
            </a:extLst>
          </p:cNvPr>
          <p:cNvSpPr>
            <a:spLocks noGrp="1"/>
          </p:cNvSpPr>
          <p:nvPr>
            <p:ph type="body" idx="1"/>
          </p:nvPr>
        </p:nvSpPr>
        <p:spPr/>
        <p:txBody>
          <a:bodyPr/>
          <a:lstStyle/>
          <a:p>
            <a:pPr algn="just"/>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Besides, it provides us a playground to search for new physics such as axion.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a:extLst>
              <a:ext uri="{FF2B5EF4-FFF2-40B4-BE49-F238E27FC236}">
                <a16:creationId xmlns:a16="http://schemas.microsoft.com/office/drawing/2014/main" id="{22410FC6-5E0A-7617-26AD-62B8565B5708}"/>
              </a:ext>
            </a:extLst>
          </p:cNvPr>
          <p:cNvSpPr>
            <a:spLocks noGrp="1"/>
          </p:cNvSpPr>
          <p:nvPr>
            <p:ph type="sldNum" sz="quarter" idx="5"/>
          </p:nvPr>
        </p:nvSpPr>
        <p:spPr/>
        <p:txBody>
          <a:bodyPr/>
          <a:lstStyle/>
          <a:p>
            <a:fld id="{A6837353-30EB-4A48-80EB-173D804AEFBD}" type="slidenum">
              <a:rPr lang="zh-CN" altLang="en-US" smtClean="0"/>
              <a:t>35</a:t>
            </a:fld>
            <a:endParaRPr lang="zh-CN" altLang="en-US"/>
          </a:p>
        </p:txBody>
      </p:sp>
    </p:spTree>
    <p:extLst>
      <p:ext uri="{BB962C8B-B14F-4D97-AF65-F5344CB8AC3E}">
        <p14:creationId xmlns:p14="http://schemas.microsoft.com/office/powerpoint/2010/main" val="16241561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Since the production rate is suppressed by the fourth power of alpha., it is quite challenging to directly observe. Fortunately, due to the high photon flux provided by heavy ions, Experimentalists have realized this process using UPC. These are papers related to ATLAS and CMS.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36</a:t>
            </a:fld>
            <a:endParaRPr lang="zh-CN" altLang="en-US"/>
          </a:p>
        </p:txBody>
      </p:sp>
    </p:spTree>
    <p:extLst>
      <p:ext uri="{BB962C8B-B14F-4D97-AF65-F5344CB8AC3E}">
        <p14:creationId xmlns:p14="http://schemas.microsoft.com/office/powerpoint/2010/main" val="26167465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0651A6-14CA-0A14-A115-9BC1E00EE24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ED766268-3D29-6D9D-F396-EC557DEB10C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55C4F72-C9D1-8A7D-44DD-6C6F5E18B85D}"/>
              </a:ext>
            </a:extLst>
          </p:cNvPr>
          <p:cNvSpPr>
            <a:spLocks noGrp="1"/>
          </p:cNvSpPr>
          <p:nvPr>
            <p:ph type="body" idx="1"/>
          </p:nvPr>
        </p:nvSpPr>
        <p:spPr/>
        <p:txBody>
          <a:bodyPr/>
          <a:lstStyle/>
          <a:p>
            <a:pPr algn="just"/>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We investigate the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LbL</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scattering at UPCs by employing a joint impact parameter and transverse momentum de pendent formalism. Here, b is impact parameter. </a:t>
            </a:r>
            <a:endParaRPr lang="zh-CN" altLang="en-US" dirty="0"/>
          </a:p>
        </p:txBody>
      </p:sp>
      <p:sp>
        <p:nvSpPr>
          <p:cNvPr id="4" name="灯片编号占位符 3">
            <a:extLst>
              <a:ext uri="{FF2B5EF4-FFF2-40B4-BE49-F238E27FC236}">
                <a16:creationId xmlns:a16="http://schemas.microsoft.com/office/drawing/2014/main" id="{1E95D28C-4CC7-F37E-D8BA-5571D4FE5CA5}"/>
              </a:ext>
            </a:extLst>
          </p:cNvPr>
          <p:cNvSpPr>
            <a:spLocks noGrp="1"/>
          </p:cNvSpPr>
          <p:nvPr>
            <p:ph type="sldNum" sz="quarter" idx="5"/>
          </p:nvPr>
        </p:nvSpPr>
        <p:spPr/>
        <p:txBody>
          <a:bodyPr/>
          <a:lstStyle/>
          <a:p>
            <a:fld id="{A6837353-30EB-4A48-80EB-173D804AEFBD}" type="slidenum">
              <a:rPr lang="zh-CN" altLang="en-US" smtClean="0"/>
              <a:t>37</a:t>
            </a:fld>
            <a:endParaRPr lang="zh-CN" altLang="en-US"/>
          </a:p>
        </p:txBody>
      </p:sp>
    </p:spTree>
    <p:extLst>
      <p:ext uri="{BB962C8B-B14F-4D97-AF65-F5344CB8AC3E}">
        <p14:creationId xmlns:p14="http://schemas.microsoft.com/office/powerpoint/2010/main" val="13001899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647E1-8F6F-81F3-B07B-0781E9DA2F1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FAC3C962-3B05-0013-F3DB-051E2A6615F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8499552-6073-E1C2-7F73-CE42B74B263E}"/>
              </a:ext>
            </a:extLst>
          </p:cNvPr>
          <p:cNvSpPr>
            <a:spLocks noGrp="1"/>
          </p:cNvSpPr>
          <p:nvPr>
            <p:ph type="body" idx="1"/>
          </p:nvPr>
        </p:nvSpPr>
        <p:spPr/>
        <p:txBody>
          <a:bodyPr/>
          <a:lstStyle/>
          <a:p>
            <a:pPr algn="just"/>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We calculated the spectra of transverse momentum, invariant mass and rapidity.</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a:extLst>
              <a:ext uri="{FF2B5EF4-FFF2-40B4-BE49-F238E27FC236}">
                <a16:creationId xmlns:a16="http://schemas.microsoft.com/office/drawing/2014/main" id="{F205400C-3E5A-CADE-221C-75C5BE3FA449}"/>
              </a:ext>
            </a:extLst>
          </p:cNvPr>
          <p:cNvSpPr>
            <a:spLocks noGrp="1"/>
          </p:cNvSpPr>
          <p:nvPr>
            <p:ph type="sldNum" sz="quarter" idx="5"/>
          </p:nvPr>
        </p:nvSpPr>
        <p:spPr/>
        <p:txBody>
          <a:bodyPr/>
          <a:lstStyle/>
          <a:p>
            <a:fld id="{A6837353-30EB-4A48-80EB-173D804AEFBD}" type="slidenum">
              <a:rPr lang="zh-CN" altLang="en-US" smtClean="0"/>
              <a:t>38</a:t>
            </a:fld>
            <a:endParaRPr lang="zh-CN" altLang="en-US"/>
          </a:p>
        </p:txBody>
      </p:sp>
    </p:spTree>
    <p:extLst>
      <p:ext uri="{BB962C8B-B14F-4D97-AF65-F5344CB8AC3E}">
        <p14:creationId xmlns:p14="http://schemas.microsoft.com/office/powerpoint/2010/main" val="28208983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30137-0089-0323-4BED-4DDD5151DD2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93B4083-8A3F-AC5B-8E91-6F7A68EA7611}"/>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F732333-A331-EEB1-BB4A-FC8AA80DEB02}"/>
              </a:ext>
            </a:extLst>
          </p:cNvPr>
          <p:cNvSpPr>
            <a:spLocks noGrp="1"/>
          </p:cNvSpPr>
          <p:nvPr>
            <p:ph type="body" idx="1"/>
          </p:nvPr>
        </p:nvSpPr>
        <p:spPr/>
        <p:txBody>
          <a:bodyPr/>
          <a:lstStyle/>
          <a:p>
            <a:pPr algn="just"/>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The linear polarization of the initial state photons can lead to non-trivial azimuthal distribution of the final state photons.. </a:t>
            </a:r>
            <a:r>
              <a:rPr lang="en-US" altLang="zh-CN" sz="2800" dirty="0"/>
              <a:t>We can observe a very clear azimuthal asymmetry of cos(2φ).</a:t>
            </a:r>
            <a:r>
              <a:rPr lang="en-US" altLang="zh-CN" sz="1800" dirty="0">
                <a:effectLst/>
                <a:latin typeface="等线" panose="02010600030101010101" pitchFamily="2" charset="-122"/>
                <a:cs typeface="Times New Roman" panose="02020603050405020304" pitchFamily="18" charset="0"/>
              </a:rPr>
              <a:t> As we mentioned earlier, Prof. </a:t>
            </a:r>
            <a:r>
              <a:rPr lang="en-US" altLang="zh-CN" sz="1800" dirty="0" err="1">
                <a:effectLst/>
                <a:latin typeface="等线" panose="02010600030101010101" pitchFamily="2" charset="-122"/>
                <a:cs typeface="Times New Roman" panose="02020603050405020304" pitchFamily="18" charset="0"/>
              </a:rPr>
              <a:t>Yanbin</a:t>
            </a:r>
            <a:r>
              <a:rPr lang="en-US" altLang="zh-CN" sz="1800" dirty="0">
                <a:effectLst/>
                <a:latin typeface="等线" panose="02010600030101010101" pitchFamily="2" charset="-122"/>
                <a:cs typeface="Times New Roman" panose="02020603050405020304" pitchFamily="18" charset="0"/>
              </a:rPr>
              <a:t> and collaborators aim to constrain new physics parameters through the azimuthal asymmetry of dileptons. So we think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Azimuthal modulation of photon can also be a valuable new observable for new physics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a:extLst>
              <a:ext uri="{FF2B5EF4-FFF2-40B4-BE49-F238E27FC236}">
                <a16:creationId xmlns:a16="http://schemas.microsoft.com/office/drawing/2014/main" id="{C61AB370-05AB-9C3F-C513-28012E1C3C60}"/>
              </a:ext>
            </a:extLst>
          </p:cNvPr>
          <p:cNvSpPr>
            <a:spLocks noGrp="1"/>
          </p:cNvSpPr>
          <p:nvPr>
            <p:ph type="sldNum" sz="quarter" idx="5"/>
          </p:nvPr>
        </p:nvSpPr>
        <p:spPr/>
        <p:txBody>
          <a:bodyPr/>
          <a:lstStyle/>
          <a:p>
            <a:fld id="{A6837353-30EB-4A48-80EB-173D804AEFBD}" type="slidenum">
              <a:rPr lang="zh-CN" altLang="en-US" smtClean="0"/>
              <a:t>39</a:t>
            </a:fld>
            <a:endParaRPr lang="zh-CN" altLang="en-US"/>
          </a:p>
        </p:txBody>
      </p:sp>
    </p:spTree>
    <p:extLst>
      <p:ext uri="{BB962C8B-B14F-4D97-AF65-F5344CB8AC3E}">
        <p14:creationId xmlns:p14="http://schemas.microsoft.com/office/powerpoint/2010/main" val="12766064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EDD2C-2C2E-CDA4-7F74-1A9EFBD6174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49811DE-C51E-CDB1-4699-66B6A903BE17}"/>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984A2C2-D78C-E181-F48C-6B5C8F8A5CC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These two figures shows the azimuthal asymmetries of </a:t>
            </a:r>
            <a:r>
              <a:rPr lang="en-US" altLang="zh-CN" dirty="0" err="1"/>
              <a:t>LbL</a:t>
            </a:r>
            <a:r>
              <a:rPr lang="en-US" altLang="zh-CN" dirty="0"/>
              <a:t> scattering with respect to the invariant mass Q and the transverse momentum of the diphoton. The red line show cos(2φ) asymmetry, and the blue line show cos(4φ) </a:t>
            </a:r>
            <a:r>
              <a:rPr lang="en-US" altLang="zh-CN" dirty="0" err="1"/>
              <a:t>asymmetry.Here</a:t>
            </a:r>
            <a:r>
              <a:rPr lang="en-US" altLang="zh-CN" dirty="0"/>
              <a:t> we see that the 2 times ⟨cos⁡(2</a:t>
            </a:r>
            <a:r>
              <a:rPr lang="el-GR" altLang="zh-CN" dirty="0"/>
              <a:t>ϕ)⟩</a:t>
            </a:r>
            <a:r>
              <a:rPr lang="en-US" altLang="zh-CN" dirty="0"/>
              <a:t> asymmetry </a:t>
            </a:r>
            <a:r>
              <a:rPr lang="el-GR" altLang="zh-CN" dirty="0"/>
              <a:t> </a:t>
            </a:r>
            <a:r>
              <a:rPr lang="en-US" altLang="zh-CN" dirty="0"/>
              <a:t>is about 17% .In contrast, 2⟨cos⁡(4</a:t>
            </a:r>
            <a:r>
              <a:rPr lang="el-GR" altLang="zh-CN" dirty="0"/>
              <a:t>ϕ)⟩</a:t>
            </a:r>
            <a:r>
              <a:rPr lang="en-US" altLang="zh-CN" dirty="0"/>
              <a:t> is smaller, peaking around 5%</a:t>
            </a:r>
            <a:endParaRPr lang="zh-CN" altLang="en-US" dirty="0"/>
          </a:p>
        </p:txBody>
      </p:sp>
      <p:sp>
        <p:nvSpPr>
          <p:cNvPr id="4" name="灯片编号占位符 3">
            <a:extLst>
              <a:ext uri="{FF2B5EF4-FFF2-40B4-BE49-F238E27FC236}">
                <a16:creationId xmlns:a16="http://schemas.microsoft.com/office/drawing/2014/main" id="{66A5DEF6-9286-7B40-E559-A52F85773638}"/>
              </a:ext>
            </a:extLst>
          </p:cNvPr>
          <p:cNvSpPr>
            <a:spLocks noGrp="1"/>
          </p:cNvSpPr>
          <p:nvPr>
            <p:ph type="sldNum" sz="quarter" idx="5"/>
          </p:nvPr>
        </p:nvSpPr>
        <p:spPr/>
        <p:txBody>
          <a:bodyPr/>
          <a:lstStyle/>
          <a:p>
            <a:fld id="{A6837353-30EB-4A48-80EB-173D804AEFBD}" type="slidenum">
              <a:rPr lang="zh-CN" altLang="en-US" smtClean="0"/>
              <a:t>40</a:t>
            </a:fld>
            <a:endParaRPr lang="zh-CN" altLang="en-US"/>
          </a:p>
        </p:txBody>
      </p:sp>
    </p:spTree>
    <p:extLst>
      <p:ext uri="{BB962C8B-B14F-4D97-AF65-F5344CB8AC3E}">
        <p14:creationId xmlns:p14="http://schemas.microsoft.com/office/powerpoint/2010/main" val="1883786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Fermi,Weizsäcker</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and Williams </a:t>
            </a:r>
            <a:r>
              <a:rPr lang="en-US" altLang="zh-CN" sz="1800" kern="100" dirty="0">
                <a:solidFill>
                  <a:schemeClr val="tx1"/>
                </a:solidFill>
                <a:effectLst/>
                <a:latin typeface="等线" panose="02010600030101010101" pitchFamily="2" charset="-122"/>
                <a:ea typeface="等线" panose="02010600030101010101" pitchFamily="2" charset="-122"/>
                <a:cs typeface="Times New Roman" panose="02020603050405020304" pitchFamily="18" charset="0"/>
              </a:rPr>
              <a:t>discovered that charged particles moving at high speeds can produce a highly Lorentz-contracted electromagnetic field, and </a:t>
            </a:r>
            <a:r>
              <a:rPr lang="en-US" altLang="zh-CN" sz="1800" kern="100" dirty="0" err="1">
                <a:solidFill>
                  <a:schemeClr val="tx1"/>
                </a:solidFill>
                <a:effectLst/>
                <a:latin typeface="等线" panose="02010600030101010101" pitchFamily="2" charset="-122"/>
                <a:ea typeface="等线" panose="02010600030101010101" pitchFamily="2" charset="-122"/>
                <a:cs typeface="Times New Roman" panose="02020603050405020304" pitchFamily="18" charset="0"/>
              </a:rPr>
              <a:t>scuh</a:t>
            </a:r>
            <a:r>
              <a:rPr lang="en-US" altLang="zh-CN" sz="1800" kern="100" dirty="0">
                <a:solidFill>
                  <a:schemeClr val="tx1"/>
                </a:solidFill>
                <a:effectLst/>
                <a:latin typeface="等线" panose="02010600030101010101" pitchFamily="2" charset="-122"/>
                <a:ea typeface="等线" panose="02010600030101010101" pitchFamily="2" charset="-122"/>
                <a:cs typeface="Times New Roman" panose="02020603050405020304" pitchFamily="18" charset="0"/>
              </a:rPr>
              <a:t> transverse classical field can be viewed as a quasi-real photon beam. We call this method the equivalent photon approximation.</a:t>
            </a:r>
            <a:endParaRPr lang="zh-CN" altLang="zh-CN" sz="1800" kern="100" dirty="0">
              <a:solidFill>
                <a:schemeClr val="tx1"/>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35693358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51E5CD-3939-98ED-F767-62167AC1E39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FBD889F-73BB-B84C-7F15-F59E590EDC4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2313B74-E4D0-717E-37F8-E1ED9CB78A3A}"/>
              </a:ext>
            </a:extLst>
          </p:cNvPr>
          <p:cNvSpPr>
            <a:spLocks noGrp="1"/>
          </p:cNvSpPr>
          <p:nvPr>
            <p:ph type="body" idx="1"/>
          </p:nvPr>
        </p:nvSpPr>
        <p:spPr/>
        <p:txBody>
          <a:bodyPr/>
          <a:lstStyle/>
          <a:p>
            <a:pPr algn="just"/>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In the future, Electron-Ion Collider will be built, and we can use this type of collider to study light-by-light scattering.</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a:extLst>
              <a:ext uri="{FF2B5EF4-FFF2-40B4-BE49-F238E27FC236}">
                <a16:creationId xmlns:a16="http://schemas.microsoft.com/office/drawing/2014/main" id="{230F6DF9-B286-35E0-7FAF-ABB27101030D}"/>
              </a:ext>
            </a:extLst>
          </p:cNvPr>
          <p:cNvSpPr>
            <a:spLocks noGrp="1"/>
          </p:cNvSpPr>
          <p:nvPr>
            <p:ph type="sldNum" sz="quarter" idx="5"/>
          </p:nvPr>
        </p:nvSpPr>
        <p:spPr/>
        <p:txBody>
          <a:bodyPr/>
          <a:lstStyle/>
          <a:p>
            <a:fld id="{A6837353-30EB-4A48-80EB-173D804AEFBD}" type="slidenum">
              <a:rPr lang="zh-CN" altLang="en-US" smtClean="0"/>
              <a:t>41</a:t>
            </a:fld>
            <a:endParaRPr lang="zh-CN" altLang="en-US"/>
          </a:p>
        </p:txBody>
      </p:sp>
    </p:spTree>
    <p:extLst>
      <p:ext uri="{BB962C8B-B14F-4D97-AF65-F5344CB8AC3E}">
        <p14:creationId xmlns:p14="http://schemas.microsoft.com/office/powerpoint/2010/main" val="29793480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4244C-864C-20C1-935D-431B50BA507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090A495-5675-D8B8-1114-C9D83CCB851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9C4C600-8B12-B786-0D33-0F2695B4F6B9}"/>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8B6AB6AB-BDAD-B340-D436-0C004A6B61C5}"/>
              </a:ext>
            </a:extLst>
          </p:cNvPr>
          <p:cNvSpPr>
            <a:spLocks noGrp="1"/>
          </p:cNvSpPr>
          <p:nvPr>
            <p:ph type="sldNum" sz="quarter" idx="5"/>
          </p:nvPr>
        </p:nvSpPr>
        <p:spPr/>
        <p:txBody>
          <a:bodyPr/>
          <a:lstStyle/>
          <a:p>
            <a:fld id="{A6837353-30EB-4A48-80EB-173D804AEFBD}" type="slidenum">
              <a:rPr lang="zh-CN" altLang="en-US" smtClean="0"/>
              <a:t>42</a:t>
            </a:fld>
            <a:endParaRPr lang="zh-CN" altLang="en-US"/>
          </a:p>
        </p:txBody>
      </p:sp>
    </p:spTree>
    <p:extLst>
      <p:ext uri="{BB962C8B-B14F-4D97-AF65-F5344CB8AC3E}">
        <p14:creationId xmlns:p14="http://schemas.microsoft.com/office/powerpoint/2010/main" val="23458743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473DE3-75D0-D64C-02E0-2B27B6612D6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007BDEC-4CB8-E380-4460-A1FE754FDC9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FEF51BE5-E6A8-D242-7D1E-F0E47C28526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This is our </a:t>
            </a:r>
            <a:r>
              <a:rPr lang="en-US" altLang="zh-CN" dirty="0" err="1"/>
              <a:t>prediction.We</a:t>
            </a:r>
            <a:r>
              <a:rPr lang="en-US" altLang="zh-CN" dirty="0"/>
              <a:t> can observe an azimuthal asymmetry of cos(2φ) and a smaller azimuthal asymmetry of cos(4φ).</a:t>
            </a:r>
            <a:endParaRPr lang="zh-CN" altLang="en-US" dirty="0"/>
          </a:p>
        </p:txBody>
      </p:sp>
      <p:sp>
        <p:nvSpPr>
          <p:cNvPr id="4" name="灯片编号占位符 3">
            <a:extLst>
              <a:ext uri="{FF2B5EF4-FFF2-40B4-BE49-F238E27FC236}">
                <a16:creationId xmlns:a16="http://schemas.microsoft.com/office/drawing/2014/main" id="{74144096-502D-6802-D406-4E6D93328945}"/>
              </a:ext>
            </a:extLst>
          </p:cNvPr>
          <p:cNvSpPr>
            <a:spLocks noGrp="1"/>
          </p:cNvSpPr>
          <p:nvPr>
            <p:ph type="sldNum" sz="quarter" idx="5"/>
          </p:nvPr>
        </p:nvSpPr>
        <p:spPr/>
        <p:txBody>
          <a:bodyPr/>
          <a:lstStyle/>
          <a:p>
            <a:fld id="{A6837353-30EB-4A48-80EB-173D804AEFBD}" type="slidenum">
              <a:rPr lang="zh-CN" altLang="en-US" smtClean="0"/>
              <a:t>43</a:t>
            </a:fld>
            <a:endParaRPr lang="zh-CN" altLang="en-US"/>
          </a:p>
        </p:txBody>
      </p:sp>
    </p:spTree>
    <p:extLst>
      <p:ext uri="{BB962C8B-B14F-4D97-AF65-F5344CB8AC3E}">
        <p14:creationId xmlns:p14="http://schemas.microsoft.com/office/powerpoint/2010/main" val="41663717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84BBC-B0FA-7E59-FA99-74AE56DB670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2BCC8CC9-06F3-C546-EDD3-8DA51AE60A3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D8217E3-BD0E-F780-EAED-F0B0A4F64B5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These two figures shows the azimuthal asymmetries of </a:t>
            </a:r>
            <a:r>
              <a:rPr lang="en-US" altLang="zh-CN" dirty="0" err="1"/>
              <a:t>LbL</a:t>
            </a:r>
            <a:r>
              <a:rPr lang="en-US" altLang="zh-CN" dirty="0"/>
              <a:t> scattering with respect to the invariant mass Q and the transverse momentum of the </a:t>
            </a:r>
            <a:r>
              <a:rPr lang="en-US" altLang="zh-CN" dirty="0" err="1"/>
              <a:t>diphoton.Here</a:t>
            </a:r>
            <a:r>
              <a:rPr lang="en-US" altLang="zh-CN" dirty="0"/>
              <a:t> we see that the 2 times ⟨cos⁡(2</a:t>
            </a:r>
            <a:r>
              <a:rPr lang="el-GR" altLang="zh-CN" dirty="0"/>
              <a:t>ϕ)⟩</a:t>
            </a:r>
            <a:r>
              <a:rPr lang="en-US" altLang="zh-CN" dirty="0"/>
              <a:t> asymmetry </a:t>
            </a:r>
            <a:r>
              <a:rPr lang="el-GR" altLang="zh-CN" dirty="0"/>
              <a:t> </a:t>
            </a:r>
            <a:r>
              <a:rPr lang="en-US" altLang="zh-CN" dirty="0"/>
              <a:t>is about 10% .In contrast, 2⟨cos⁡(4</a:t>
            </a:r>
            <a:r>
              <a:rPr lang="el-GR" altLang="zh-CN" dirty="0"/>
              <a:t>ϕ)⟩</a:t>
            </a:r>
            <a:r>
              <a:rPr lang="en-US" altLang="zh-CN" dirty="0"/>
              <a:t> is smaller. The azimuthal asymmetry of cos(4φ) is approximately a few percent.</a:t>
            </a:r>
            <a:endParaRPr lang="zh-CN" altLang="en-US" dirty="0"/>
          </a:p>
          <a:p>
            <a:endParaRPr lang="zh-CN" altLang="en-US" dirty="0"/>
          </a:p>
        </p:txBody>
      </p:sp>
      <p:sp>
        <p:nvSpPr>
          <p:cNvPr id="4" name="灯片编号占位符 3">
            <a:extLst>
              <a:ext uri="{FF2B5EF4-FFF2-40B4-BE49-F238E27FC236}">
                <a16:creationId xmlns:a16="http://schemas.microsoft.com/office/drawing/2014/main" id="{9F3F1F72-6AD1-1743-77C3-E3569D8596EE}"/>
              </a:ext>
            </a:extLst>
          </p:cNvPr>
          <p:cNvSpPr>
            <a:spLocks noGrp="1"/>
          </p:cNvSpPr>
          <p:nvPr>
            <p:ph type="sldNum" sz="quarter" idx="5"/>
          </p:nvPr>
        </p:nvSpPr>
        <p:spPr/>
        <p:txBody>
          <a:bodyPr/>
          <a:lstStyle/>
          <a:p>
            <a:fld id="{A6837353-30EB-4A48-80EB-173D804AEFBD}" type="slidenum">
              <a:rPr lang="zh-CN" altLang="en-US" smtClean="0"/>
              <a:t>44</a:t>
            </a:fld>
            <a:endParaRPr lang="zh-CN" altLang="en-US"/>
          </a:p>
        </p:txBody>
      </p:sp>
    </p:spTree>
    <p:extLst>
      <p:ext uri="{BB962C8B-B14F-4D97-AF65-F5344CB8AC3E}">
        <p14:creationId xmlns:p14="http://schemas.microsoft.com/office/powerpoint/2010/main" val="814404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On the other hand, Due to the large flux of quasi-real photon , the cross-section can be enhanced by the charge number.</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3762786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In relativistic heavy ion collisions, there is a very special case called ultraperipheral collisions. The UPC means that the impact parameter is larger than 2 times the radius of a nucleus. In this case ,the environment is very clean.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6</a:t>
            </a:fld>
            <a:endParaRPr lang="zh-CN" altLang="en-US"/>
          </a:p>
        </p:txBody>
      </p:sp>
    </p:spTree>
    <p:extLst>
      <p:ext uri="{BB962C8B-B14F-4D97-AF65-F5344CB8AC3E}">
        <p14:creationId xmlns:p14="http://schemas.microsoft.com/office/powerpoint/2010/main" val="2030549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 quasi-real photon emitted by one nucleus can interact with photons from the other, exchange a pomeron to produce vector mesons. These two types of processes have recently become hot topics in experimental and theoretical studies.</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2411285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dirty="0">
                <a:effectLst/>
                <a:latin typeface="等线" panose="02010600030101010101" pitchFamily="2" charset="-122"/>
                <a:cs typeface="Times New Roman" panose="02020603050405020304" pitchFamily="18" charset="0"/>
              </a:rPr>
              <a:t>As early as 1934, Breit and Wheeler propose that the production of lepton pairs by two real photon collisions. </a:t>
            </a:r>
            <a:r>
              <a:rPr lang="en-US" altLang="zh-CN" sz="1800" dirty="0" err="1">
                <a:effectLst/>
                <a:latin typeface="等线" panose="02010600030101010101" pitchFamily="2" charset="-122"/>
                <a:cs typeface="Times New Roman" panose="02020603050405020304" pitchFamily="18" charset="0"/>
              </a:rPr>
              <a:t>Howerver</a:t>
            </a:r>
            <a:r>
              <a:rPr lang="en-US" altLang="zh-CN" sz="1800" dirty="0">
                <a:effectLst/>
                <a:latin typeface="等线" panose="02010600030101010101" pitchFamily="2" charset="-122"/>
                <a:cs typeface="Times New Roman" panose="02020603050405020304" pitchFamily="18" charset="0"/>
              </a:rPr>
              <a:t> it requires very high energy photons to achieve this process, so how can such photons be produced experimentally?</a:t>
            </a:r>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9</a:t>
            </a:fld>
            <a:endParaRPr lang="zh-CN" altLang="en-US"/>
          </a:p>
        </p:txBody>
      </p:sp>
    </p:spTree>
    <p:extLst>
      <p:ext uri="{BB962C8B-B14F-4D97-AF65-F5344CB8AC3E}">
        <p14:creationId xmlns:p14="http://schemas.microsoft.com/office/powerpoint/2010/main" val="3868783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t>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The experimentalists achieved this process by Ultraperipheral Collisions in relativistic heavy ions.</a:t>
            </a:r>
            <a:r>
              <a:rPr lang="en-US" altLang="zh-CN" sz="4000" dirty="0"/>
              <a:t> Several collaborations performed measurements.</a:t>
            </a:r>
            <a:r>
              <a:rPr lang="en-US" altLang="zh-CN" sz="2800" dirty="0"/>
              <a:t> the subjects of study included not only electrons but also muons and </a:t>
            </a:r>
            <a:r>
              <a:rPr lang="en-US" altLang="zh-CN" sz="2800" dirty="0" err="1"/>
              <a:t>tauns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38243042-22F0-49B4-988B-6FFA325B7452}" type="slidenum">
              <a:rPr lang="zh-CN" altLang="en-US" smtClean="0"/>
              <a:t>10</a:t>
            </a:fld>
            <a:endParaRPr lang="zh-CN" altLang="en-US"/>
          </a:p>
        </p:txBody>
      </p:sp>
    </p:spTree>
    <p:extLst>
      <p:ext uri="{BB962C8B-B14F-4D97-AF65-F5344CB8AC3E}">
        <p14:creationId xmlns:p14="http://schemas.microsoft.com/office/powerpoint/2010/main" val="3933688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E0C968-28E7-5FF0-1FCC-F1DFB2B3D09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FE0D361-59BD-BEFA-8D88-8E5CFBF199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B7D0D257-2C48-0198-2882-78D7B40EA22A}"/>
              </a:ext>
            </a:extLst>
          </p:cNvPr>
          <p:cNvSpPr>
            <a:spLocks noGrp="1"/>
          </p:cNvSpPr>
          <p:nvPr>
            <p:ph type="dt" sz="half" idx="10"/>
          </p:nvPr>
        </p:nvSpPr>
        <p:spPr/>
        <p:txBody>
          <a:bodyPr/>
          <a:lstStyle/>
          <a:p>
            <a:fld id="{C4D630F8-0795-4F39-BEA7-D4F17C04E07F}" type="datetime1">
              <a:rPr lang="zh-CN" altLang="en-US" smtClean="0"/>
              <a:t>2025/5/13</a:t>
            </a:fld>
            <a:endParaRPr lang="zh-CN" altLang="en-US"/>
          </a:p>
        </p:txBody>
      </p:sp>
      <p:sp>
        <p:nvSpPr>
          <p:cNvPr id="5" name="页脚占位符 4">
            <a:extLst>
              <a:ext uri="{FF2B5EF4-FFF2-40B4-BE49-F238E27FC236}">
                <a16:creationId xmlns:a16="http://schemas.microsoft.com/office/drawing/2014/main" id="{3346FDE7-B430-6CF1-BD9A-161ECBE6ED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CF0FFCF-EF49-1F8C-76D2-4F335844A592}"/>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3603683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D3A5BF-0677-7B09-0B86-5E6CF6D0428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365CDFC8-A8B2-2377-B395-1A7BF20F40C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4B8C37B-EFF4-896A-FC95-545800D61CF8}"/>
              </a:ext>
            </a:extLst>
          </p:cNvPr>
          <p:cNvSpPr>
            <a:spLocks noGrp="1"/>
          </p:cNvSpPr>
          <p:nvPr>
            <p:ph type="dt" sz="half" idx="10"/>
          </p:nvPr>
        </p:nvSpPr>
        <p:spPr/>
        <p:txBody>
          <a:bodyPr/>
          <a:lstStyle/>
          <a:p>
            <a:fld id="{838E52CE-7660-486A-999D-2141D371F9A7}" type="datetime1">
              <a:rPr lang="zh-CN" altLang="en-US" smtClean="0"/>
              <a:t>2025/5/13</a:t>
            </a:fld>
            <a:endParaRPr lang="zh-CN" altLang="en-US"/>
          </a:p>
        </p:txBody>
      </p:sp>
      <p:sp>
        <p:nvSpPr>
          <p:cNvPr id="5" name="页脚占位符 4">
            <a:extLst>
              <a:ext uri="{FF2B5EF4-FFF2-40B4-BE49-F238E27FC236}">
                <a16:creationId xmlns:a16="http://schemas.microsoft.com/office/drawing/2014/main" id="{A5EF2B03-AE0E-C6E6-2B96-98CB2D5B45E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0AE7880-7FC2-A00B-AEB4-574459DCAB37}"/>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3593722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EBCEC21-273E-B188-D39A-02D6CB34F95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282848A2-EF50-2BD9-FEB7-04D649F96CF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43CB960E-4C5D-0945-B88C-B91DBB683017}"/>
              </a:ext>
            </a:extLst>
          </p:cNvPr>
          <p:cNvSpPr>
            <a:spLocks noGrp="1"/>
          </p:cNvSpPr>
          <p:nvPr>
            <p:ph type="dt" sz="half" idx="10"/>
          </p:nvPr>
        </p:nvSpPr>
        <p:spPr/>
        <p:txBody>
          <a:bodyPr/>
          <a:lstStyle/>
          <a:p>
            <a:fld id="{72078C9B-6A02-4FF1-AB63-2CB68BAE1374}" type="datetime1">
              <a:rPr lang="zh-CN" altLang="en-US" smtClean="0"/>
              <a:t>2025/5/13</a:t>
            </a:fld>
            <a:endParaRPr lang="zh-CN" altLang="en-US"/>
          </a:p>
        </p:txBody>
      </p:sp>
      <p:sp>
        <p:nvSpPr>
          <p:cNvPr id="5" name="页脚占位符 4">
            <a:extLst>
              <a:ext uri="{FF2B5EF4-FFF2-40B4-BE49-F238E27FC236}">
                <a16:creationId xmlns:a16="http://schemas.microsoft.com/office/drawing/2014/main" id="{99AAFAB6-AFF1-B7C0-D733-B293A3D176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E68AAC3-A285-D31A-8155-F05889AAC2BF}"/>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1572622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A2CF38-FE5F-F510-AC9A-95A4C0FA0D9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A5BA91D-B209-5AE6-614E-874F56FBA4A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364574B-9A9D-705B-AB7A-737EC4EB933E}"/>
              </a:ext>
            </a:extLst>
          </p:cNvPr>
          <p:cNvSpPr>
            <a:spLocks noGrp="1"/>
          </p:cNvSpPr>
          <p:nvPr>
            <p:ph type="dt" sz="half" idx="10"/>
          </p:nvPr>
        </p:nvSpPr>
        <p:spPr/>
        <p:txBody>
          <a:bodyPr/>
          <a:lstStyle/>
          <a:p>
            <a:fld id="{54AEA7A2-3BB7-48AA-9B4A-E3944DC014AB}" type="datetime1">
              <a:rPr lang="zh-CN" altLang="en-US" smtClean="0"/>
              <a:t>2025/5/13</a:t>
            </a:fld>
            <a:endParaRPr lang="zh-CN" altLang="en-US"/>
          </a:p>
        </p:txBody>
      </p:sp>
      <p:sp>
        <p:nvSpPr>
          <p:cNvPr id="5" name="页脚占位符 4">
            <a:extLst>
              <a:ext uri="{FF2B5EF4-FFF2-40B4-BE49-F238E27FC236}">
                <a16:creationId xmlns:a16="http://schemas.microsoft.com/office/drawing/2014/main" id="{3DB9C26D-0260-34A3-0860-71806BC776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8D50560-FAA2-F489-1F4D-40A489381E99}"/>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3846102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B549E3-F082-8400-E04C-E0457501687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DC44928E-F2BB-D5B2-D81D-5E8F2F4792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CFE1ED23-C6CD-6D86-988F-A70EBB73C464}"/>
              </a:ext>
            </a:extLst>
          </p:cNvPr>
          <p:cNvSpPr>
            <a:spLocks noGrp="1"/>
          </p:cNvSpPr>
          <p:nvPr>
            <p:ph type="dt" sz="half" idx="10"/>
          </p:nvPr>
        </p:nvSpPr>
        <p:spPr/>
        <p:txBody>
          <a:bodyPr/>
          <a:lstStyle/>
          <a:p>
            <a:fld id="{146AAEDD-85C6-425F-92E3-3FAE4B85FBF4}" type="datetime1">
              <a:rPr lang="zh-CN" altLang="en-US" smtClean="0"/>
              <a:t>2025/5/13</a:t>
            </a:fld>
            <a:endParaRPr lang="zh-CN" altLang="en-US"/>
          </a:p>
        </p:txBody>
      </p:sp>
      <p:sp>
        <p:nvSpPr>
          <p:cNvPr id="5" name="页脚占位符 4">
            <a:extLst>
              <a:ext uri="{FF2B5EF4-FFF2-40B4-BE49-F238E27FC236}">
                <a16:creationId xmlns:a16="http://schemas.microsoft.com/office/drawing/2014/main" id="{BDE3B182-3E87-0EBC-99A5-2F58A006396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E527420-D740-FAAD-926B-DF2A54239736}"/>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1782215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F08264F-DE4D-1817-717B-D9B336997F8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9CC94B3-BFE6-4AB3-912A-AD6455BD438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F769886A-85AC-3564-306B-AD05D7C2A1C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DCDD74AF-F40A-6754-F974-A34DC5FAE47D}"/>
              </a:ext>
            </a:extLst>
          </p:cNvPr>
          <p:cNvSpPr>
            <a:spLocks noGrp="1"/>
          </p:cNvSpPr>
          <p:nvPr>
            <p:ph type="dt" sz="half" idx="10"/>
          </p:nvPr>
        </p:nvSpPr>
        <p:spPr/>
        <p:txBody>
          <a:bodyPr/>
          <a:lstStyle/>
          <a:p>
            <a:fld id="{4F1340D5-A3B9-4EC2-B84A-87A9885AA82C}" type="datetime1">
              <a:rPr lang="zh-CN" altLang="en-US" smtClean="0"/>
              <a:t>2025/5/13</a:t>
            </a:fld>
            <a:endParaRPr lang="zh-CN" altLang="en-US"/>
          </a:p>
        </p:txBody>
      </p:sp>
      <p:sp>
        <p:nvSpPr>
          <p:cNvPr id="6" name="页脚占位符 5">
            <a:extLst>
              <a:ext uri="{FF2B5EF4-FFF2-40B4-BE49-F238E27FC236}">
                <a16:creationId xmlns:a16="http://schemas.microsoft.com/office/drawing/2014/main" id="{0EAF0F55-2D17-D464-EA7C-8C363172915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EB44324-3EC3-DB03-018B-73EF5FAC14D5}"/>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43504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8EDD35-3664-0E1B-1EE2-0D7F70739BC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287F201F-F93E-C120-50F1-44F3278BA2A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FA6E26A0-5DC7-A336-2F58-24412BCFF2D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6E3A001-195A-9FB6-EDC3-0887571DB9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D3F9FB76-EB51-60B8-21D1-558D323E59B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6DC968B8-0C12-F397-4B2A-4D822EDF44D3}"/>
              </a:ext>
            </a:extLst>
          </p:cNvPr>
          <p:cNvSpPr>
            <a:spLocks noGrp="1"/>
          </p:cNvSpPr>
          <p:nvPr>
            <p:ph type="dt" sz="half" idx="10"/>
          </p:nvPr>
        </p:nvSpPr>
        <p:spPr/>
        <p:txBody>
          <a:bodyPr/>
          <a:lstStyle/>
          <a:p>
            <a:fld id="{BAC77F86-7116-4EE2-9CB6-D8B0CD4E201C}" type="datetime1">
              <a:rPr lang="zh-CN" altLang="en-US" smtClean="0"/>
              <a:t>2025/5/13</a:t>
            </a:fld>
            <a:endParaRPr lang="zh-CN" altLang="en-US"/>
          </a:p>
        </p:txBody>
      </p:sp>
      <p:sp>
        <p:nvSpPr>
          <p:cNvPr id="8" name="页脚占位符 7">
            <a:extLst>
              <a:ext uri="{FF2B5EF4-FFF2-40B4-BE49-F238E27FC236}">
                <a16:creationId xmlns:a16="http://schemas.microsoft.com/office/drawing/2014/main" id="{AD45213A-3822-DD35-D5F0-028EFB28648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13756A6F-F0F0-2559-BBB8-33E51A3CC92F}"/>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3042722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89987AB-A21B-6C1C-17F3-CEC7B45D951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791FDC8-9C21-33EA-4B23-28F3891A9CB2}"/>
              </a:ext>
            </a:extLst>
          </p:cNvPr>
          <p:cNvSpPr>
            <a:spLocks noGrp="1"/>
          </p:cNvSpPr>
          <p:nvPr>
            <p:ph type="dt" sz="half" idx="10"/>
          </p:nvPr>
        </p:nvSpPr>
        <p:spPr/>
        <p:txBody>
          <a:bodyPr/>
          <a:lstStyle/>
          <a:p>
            <a:fld id="{8D574B9D-0743-4080-8ECE-5899FA15CFFB}" type="datetime1">
              <a:rPr lang="zh-CN" altLang="en-US" smtClean="0"/>
              <a:t>2025/5/13</a:t>
            </a:fld>
            <a:endParaRPr lang="zh-CN" altLang="en-US"/>
          </a:p>
        </p:txBody>
      </p:sp>
      <p:sp>
        <p:nvSpPr>
          <p:cNvPr id="4" name="页脚占位符 3">
            <a:extLst>
              <a:ext uri="{FF2B5EF4-FFF2-40B4-BE49-F238E27FC236}">
                <a16:creationId xmlns:a16="http://schemas.microsoft.com/office/drawing/2014/main" id="{34CD73D9-25C5-1195-A3D0-57570FD2BBF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4FFD578C-E958-B289-D1A1-F1F036EB235F}"/>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2192833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13BE202-C6EC-8E22-242A-658ECEC3F511}"/>
              </a:ext>
            </a:extLst>
          </p:cNvPr>
          <p:cNvSpPr>
            <a:spLocks noGrp="1"/>
          </p:cNvSpPr>
          <p:nvPr>
            <p:ph type="dt" sz="half" idx="10"/>
          </p:nvPr>
        </p:nvSpPr>
        <p:spPr/>
        <p:txBody>
          <a:bodyPr/>
          <a:lstStyle/>
          <a:p>
            <a:fld id="{F2BA1388-8E9F-4CA7-9B3C-82C601E61BCE}" type="datetime1">
              <a:rPr lang="zh-CN" altLang="en-US" smtClean="0"/>
              <a:t>2025/5/13</a:t>
            </a:fld>
            <a:endParaRPr lang="zh-CN" altLang="en-US"/>
          </a:p>
        </p:txBody>
      </p:sp>
      <p:sp>
        <p:nvSpPr>
          <p:cNvPr id="3" name="页脚占位符 2">
            <a:extLst>
              <a:ext uri="{FF2B5EF4-FFF2-40B4-BE49-F238E27FC236}">
                <a16:creationId xmlns:a16="http://schemas.microsoft.com/office/drawing/2014/main" id="{D8BADEC7-692B-A22D-F484-BB6CF022352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A64FF4E-87FC-D1C8-C7E1-BA80EFC7675F}"/>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3921678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4C9BE1-1834-F5AD-8B5B-671BD753E99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A9C83A7F-789A-4FC9-F029-6332DF804A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195DC82-17D4-F819-BF4A-5FEBC00526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96A85841-3A98-B4E9-AEDD-A6E3A2C33DAB}"/>
              </a:ext>
            </a:extLst>
          </p:cNvPr>
          <p:cNvSpPr>
            <a:spLocks noGrp="1"/>
          </p:cNvSpPr>
          <p:nvPr>
            <p:ph type="dt" sz="half" idx="10"/>
          </p:nvPr>
        </p:nvSpPr>
        <p:spPr/>
        <p:txBody>
          <a:bodyPr/>
          <a:lstStyle/>
          <a:p>
            <a:fld id="{25944DE4-B22E-4CAD-B36C-41533E4FAFF2}" type="datetime1">
              <a:rPr lang="zh-CN" altLang="en-US" smtClean="0"/>
              <a:t>2025/5/13</a:t>
            </a:fld>
            <a:endParaRPr lang="zh-CN" altLang="en-US"/>
          </a:p>
        </p:txBody>
      </p:sp>
      <p:sp>
        <p:nvSpPr>
          <p:cNvPr id="6" name="页脚占位符 5">
            <a:extLst>
              <a:ext uri="{FF2B5EF4-FFF2-40B4-BE49-F238E27FC236}">
                <a16:creationId xmlns:a16="http://schemas.microsoft.com/office/drawing/2014/main" id="{9928E10C-0518-D27B-561F-FF996128B6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8D01595-4C39-3AB5-0596-91368C92EDED}"/>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2403254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0AE554-50E0-507C-7FBB-1E0126A6384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C1217BFC-2942-81DE-362A-B53B4DD08C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FAA31357-1E98-3B58-EED7-A56D198F5E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AB5432-F9D3-831B-9CF4-C0E186B298FC}"/>
              </a:ext>
            </a:extLst>
          </p:cNvPr>
          <p:cNvSpPr>
            <a:spLocks noGrp="1"/>
          </p:cNvSpPr>
          <p:nvPr>
            <p:ph type="dt" sz="half" idx="10"/>
          </p:nvPr>
        </p:nvSpPr>
        <p:spPr/>
        <p:txBody>
          <a:bodyPr/>
          <a:lstStyle/>
          <a:p>
            <a:fld id="{4498CD8C-C0A1-4ABF-B43B-3E767ED16244}" type="datetime1">
              <a:rPr lang="zh-CN" altLang="en-US" smtClean="0"/>
              <a:t>2025/5/13</a:t>
            </a:fld>
            <a:endParaRPr lang="zh-CN" altLang="en-US"/>
          </a:p>
        </p:txBody>
      </p:sp>
      <p:sp>
        <p:nvSpPr>
          <p:cNvPr id="6" name="页脚占位符 5">
            <a:extLst>
              <a:ext uri="{FF2B5EF4-FFF2-40B4-BE49-F238E27FC236}">
                <a16:creationId xmlns:a16="http://schemas.microsoft.com/office/drawing/2014/main" id="{DD7CCDAA-CCBB-2A51-1D4F-53CA15C760A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A4096B5-65EB-1A43-BDE4-905DB3AD4708}"/>
              </a:ext>
            </a:extLst>
          </p:cNvPr>
          <p:cNvSpPr>
            <a:spLocks noGrp="1"/>
          </p:cNvSpPr>
          <p:nvPr>
            <p:ph type="sldNum" sz="quarter" idx="12"/>
          </p:nvPr>
        </p:nvSpPr>
        <p:spPr/>
        <p:txBody>
          <a:body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809720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D877864-F311-0AE5-7089-EBC11242AE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34D252D-18AA-51BC-FED9-125B223A98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FAE2D56-978B-12A6-752F-842029FD35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5AF12B-6FBA-4A88-81B6-7285008783BB}" type="datetime1">
              <a:rPr lang="zh-CN" altLang="en-US" smtClean="0"/>
              <a:t>2025/5/13</a:t>
            </a:fld>
            <a:endParaRPr lang="zh-CN" altLang="en-US"/>
          </a:p>
        </p:txBody>
      </p:sp>
      <p:sp>
        <p:nvSpPr>
          <p:cNvPr id="5" name="页脚占位符 4">
            <a:extLst>
              <a:ext uri="{FF2B5EF4-FFF2-40B4-BE49-F238E27FC236}">
                <a16:creationId xmlns:a16="http://schemas.microsoft.com/office/drawing/2014/main" id="{3F0748BE-1E67-9717-8608-86B618ECF4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89F5939-E323-90CB-4CDF-BA9658109D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02916C-EF52-4559-AFCB-0BEFD22A87CC}" type="slidenum">
              <a:rPr lang="zh-CN" altLang="en-US" smtClean="0"/>
              <a:t>‹#›</a:t>
            </a:fld>
            <a:endParaRPr lang="zh-CN" altLang="en-US"/>
          </a:p>
        </p:txBody>
      </p:sp>
    </p:spTree>
    <p:extLst>
      <p:ext uri="{BB962C8B-B14F-4D97-AF65-F5344CB8AC3E}">
        <p14:creationId xmlns:p14="http://schemas.microsoft.com/office/powerpoint/2010/main" val="3403373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9.xml"/><Relationship Id="rId7"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27.png"/><Relationship Id="rId5" Type="http://schemas.openxmlformats.org/officeDocument/2006/relationships/tags" Target="../tags/tag7.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10.xml"/><Relationship Id="rId7"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29.png"/><Relationship Id="rId5" Type="http://schemas.openxmlformats.org/officeDocument/2006/relationships/tags" Target="../tags/tag8.xml"/><Relationship Id="rId10" Type="http://schemas.openxmlformats.org/officeDocument/2006/relationships/image" Target="../media/image28.png"/><Relationship Id="rId4" Type="http://schemas.openxmlformats.org/officeDocument/2006/relationships/image" Target="../media/image1.png"/><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notesSlide" Target="../notesSlides/notesSlide13.xml"/><Relationship Id="rId7"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31.png"/><Relationship Id="rId5" Type="http://schemas.openxmlformats.org/officeDocument/2006/relationships/image" Target="../media/image240.png"/><Relationship Id="rId4" Type="http://schemas.openxmlformats.org/officeDocument/2006/relationships/image" Target="../media/image1.png"/><Relationship Id="rId9" Type="http://schemas.openxmlformats.org/officeDocument/2006/relationships/image" Target="../media/image34.png"/></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notesSlide" Target="../notesSlides/notesSlide14.xml"/><Relationship Id="rId7"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1.png"/><Relationship Id="rId9"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8" Type="http://schemas.openxmlformats.org/officeDocument/2006/relationships/tags" Target="../tags/tag83.xml"/><Relationship Id="rId3" Type="http://schemas.openxmlformats.org/officeDocument/2006/relationships/tags" Target="../tags/tag13.xml"/><Relationship Id="rId7" Type="http://schemas.openxmlformats.org/officeDocument/2006/relationships/image" Target="../media/image41.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png"/><Relationship Id="rId5" Type="http://schemas.openxmlformats.org/officeDocument/2006/relationships/notesSlide" Target="../notesSlides/notesSlide16.xml"/><Relationship Id="rId10" Type="http://schemas.openxmlformats.org/officeDocument/2006/relationships/image" Target="../media/image42.png"/><Relationship Id="rId4" Type="http://schemas.openxmlformats.org/officeDocument/2006/relationships/slideLayout" Target="../slideLayouts/slideLayout2.xml"/><Relationship Id="rId9" Type="http://schemas.openxmlformats.org/officeDocument/2006/relationships/image" Target="../media/image230.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43.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5.png"/><Relationship Id="rId5" Type="http://schemas.openxmlformats.org/officeDocument/2006/relationships/image" Target="../media/image44.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450.pn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8.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47.png"/><Relationship Id="rId5" Type="http://schemas.openxmlformats.org/officeDocument/2006/relationships/image" Target="../media/image1.png"/><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49.png"/><Relationship Id="rId5" Type="http://schemas.openxmlformats.org/officeDocument/2006/relationships/image" Target="../media/image1.png"/><Relationship Id="rId4"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slideLayout" Target="../slideLayouts/slideLayout2.xml"/><Relationship Id="rId7" Type="http://schemas.openxmlformats.org/officeDocument/2006/relationships/image" Target="../media/image400.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1.xml"/><Relationship Id="rId5" Type="http://schemas.openxmlformats.org/officeDocument/2006/relationships/image" Target="../media/image1.png"/><Relationship Id="rId4"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notesSlide" Target="../notesSlides/notesSlide26.xml"/><Relationship Id="rId7" Type="http://schemas.openxmlformats.org/officeDocument/2006/relationships/image" Target="../media/image57.png"/><Relationship Id="rId2" Type="http://schemas.openxmlformats.org/officeDocument/2006/relationships/slideLayout" Target="../slideLayouts/slideLayout6.xml"/><Relationship Id="rId1" Type="http://schemas.openxmlformats.org/officeDocument/2006/relationships/tags" Target="../tags/tag23.xml"/><Relationship Id="rId6" Type="http://schemas.openxmlformats.org/officeDocument/2006/relationships/image" Target="../media/image56.png"/><Relationship Id="rId11" Type="http://schemas.openxmlformats.org/officeDocument/2006/relationships/image" Target="../media/image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s>
</file>

<file path=ppt/slides/_rels/slide28.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1.png"/><Relationship Id="rId7"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image" Target="../media/image6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690.png"/><Relationship Id="rId5" Type="http://schemas.openxmlformats.org/officeDocument/2006/relationships/image" Target="../media/image1.png"/><Relationship Id="rId4" Type="http://schemas.openxmlformats.org/officeDocument/2006/relationships/image" Target="../media/image66.pn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xml"/><Relationship Id="rId7" Type="http://schemas.openxmlformats.org/officeDocument/2006/relationships/image" Target="../media/image4.png"/><Relationship Id="rId12" Type="http://schemas.openxmlformats.org/officeDocument/2006/relationships/image" Target="../media/image7.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png"/><Relationship Id="rId11" Type="http://schemas.openxmlformats.org/officeDocument/2006/relationships/image" Target="../media/image6.png"/><Relationship Id="rId5" Type="http://schemas.openxmlformats.org/officeDocument/2006/relationships/notesSlide" Target="../notesSlides/notesSlide3.xml"/><Relationship Id="rId10" Type="http://schemas.openxmlformats.org/officeDocument/2006/relationships/image" Target="../media/image510.png"/><Relationship Id="rId4" Type="http://schemas.openxmlformats.org/officeDocument/2006/relationships/slideLayout" Target="../slideLayouts/slideLayout2.xml"/><Relationship Id="rId9"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69.jpg"/><Relationship Id="rId4" Type="http://schemas.openxmlformats.org/officeDocument/2006/relationships/image" Target="../media/image68.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4.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0.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1.png"/><Relationship Id="rId4" Type="http://schemas.openxmlformats.org/officeDocument/2006/relationships/image" Target="../media/image78.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81.png"/><Relationship Id="rId4" Type="http://schemas.openxmlformats.org/officeDocument/2006/relationships/image" Target="../media/image7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90.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tags" Target="../tags/tag2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8.xml"/><Relationship Id="rId7"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822450" y="4291850"/>
            <a:ext cx="8390890" cy="1316355"/>
          </a:xfrm>
        </p:spPr>
        <p:txBody>
          <a:bodyPr>
            <a:normAutofit fontScale="77500" lnSpcReduction="20000"/>
          </a:bodyPr>
          <a:lstStyle/>
          <a:p>
            <a:r>
              <a:rPr lang="en-US" altLang="zh-CN" sz="2800" b="1" dirty="0" err="1">
                <a:solidFill>
                  <a:schemeClr val="tx1">
                    <a:lumMod val="65000"/>
                    <a:lumOff val="35000"/>
                  </a:schemeClr>
                </a:solidFill>
                <a:latin typeface="微软雅黑" panose="020B0503020204020204" charset="-122"/>
                <a:ea typeface="微软雅黑" panose="020B0503020204020204" charset="-122"/>
                <a:sym typeface="+mn-ea"/>
              </a:rPr>
              <a:t>Shuo</a:t>
            </a:r>
            <a:r>
              <a:rPr lang="en-US" altLang="zh-CN" sz="2800" b="1" dirty="0">
                <a:solidFill>
                  <a:schemeClr val="tx1">
                    <a:lumMod val="65000"/>
                    <a:lumOff val="35000"/>
                  </a:schemeClr>
                </a:solidFill>
                <a:latin typeface="微软雅黑" panose="020B0503020204020204" charset="-122"/>
                <a:ea typeface="微软雅黑" panose="020B0503020204020204" charset="-122"/>
                <a:sym typeface="+mn-ea"/>
              </a:rPr>
              <a:t> Lin</a:t>
            </a:r>
            <a:endParaRPr lang="zh-CN" altLang="en-US" sz="2800" b="1" dirty="0">
              <a:solidFill>
                <a:schemeClr val="tx1">
                  <a:lumMod val="65000"/>
                  <a:lumOff val="35000"/>
                </a:schemeClr>
              </a:solidFill>
              <a:latin typeface="微软雅黑" panose="020B0503020204020204" charset="-122"/>
              <a:ea typeface="微软雅黑" panose="020B0503020204020204" charset="-122"/>
              <a:sym typeface="+mn-ea"/>
            </a:endParaRPr>
          </a:p>
          <a:p>
            <a:pPr>
              <a:lnSpc>
                <a:spcPct val="100000"/>
              </a:lnSpc>
            </a:pPr>
            <a:r>
              <a:rPr lang="en-US" altLang="zh-CN" sz="2900" b="1" dirty="0">
                <a:latin typeface="微软雅黑" panose="020B0503020204020204" charset="-122"/>
                <a:ea typeface="微软雅黑" panose="020B0503020204020204" charset="-122"/>
              </a:rPr>
              <a:t>Department of Modern Physics,</a:t>
            </a:r>
            <a:br>
              <a:rPr lang="en-US" altLang="zh-CN" sz="2900" b="1" dirty="0">
                <a:latin typeface="微软雅黑" panose="020B0503020204020204" charset="-122"/>
                <a:ea typeface="微软雅黑" panose="020B0503020204020204" charset="-122"/>
              </a:rPr>
            </a:br>
            <a:r>
              <a:rPr lang="en-US" altLang="zh-CN" sz="2900" b="1" dirty="0">
                <a:latin typeface="微软雅黑" panose="020B0503020204020204" charset="-122"/>
                <a:ea typeface="微软雅黑" panose="020B0503020204020204" charset="-122"/>
              </a:rPr>
              <a:t>University of Science and Technology of China </a:t>
            </a:r>
            <a:br>
              <a:rPr lang="en-US" altLang="zh-CN" sz="2900" b="1" dirty="0">
                <a:latin typeface="微软雅黑" panose="020B0503020204020204" charset="-122"/>
                <a:ea typeface="微软雅黑" panose="020B0503020204020204" charset="-122"/>
              </a:rPr>
            </a:br>
            <a:endParaRPr lang="en-US" altLang="zh-CN" sz="2900" b="1" dirty="0">
              <a:latin typeface="微软雅黑" panose="020B0503020204020204" charset="-122"/>
              <a:ea typeface="微软雅黑" panose="020B0503020204020204" charset="-122"/>
              <a:sym typeface="+mn-ea"/>
            </a:endParaRPr>
          </a:p>
        </p:txBody>
      </p:sp>
      <p:pic>
        <p:nvPicPr>
          <p:cNvPr id="22" name="内容占位符 21"/>
          <p:cNvPicPr>
            <a:picLocks noChangeAspect="1"/>
          </p:cNvPicPr>
          <p:nvPr/>
        </p:nvPicPr>
        <p:blipFill>
          <a:blip r:embed="rId3">
            <a:alphaModFix amt="80000"/>
          </a:blip>
          <a:stretch>
            <a:fillRect/>
          </a:stretch>
        </p:blipFill>
        <p:spPr>
          <a:xfrm>
            <a:off x="693732" y="1896848"/>
            <a:ext cx="11175709" cy="1905363"/>
          </a:xfrm>
          <a:prstGeom prst="rect">
            <a:avLst/>
          </a:prstGeom>
        </p:spPr>
      </p:pic>
      <p:sp>
        <p:nvSpPr>
          <p:cNvPr id="10" name="文本框 9"/>
          <p:cNvSpPr txBox="1"/>
          <p:nvPr/>
        </p:nvSpPr>
        <p:spPr>
          <a:xfrm>
            <a:off x="622612" y="2238231"/>
            <a:ext cx="11361441" cy="1815882"/>
          </a:xfrm>
          <a:prstGeom prst="rect">
            <a:avLst/>
          </a:prstGeom>
          <a:noFill/>
        </p:spPr>
        <p:txBody>
          <a:bodyPr wrap="square" rtlCol="0">
            <a:spAutoFit/>
          </a:bodyPr>
          <a:lstStyle/>
          <a:p>
            <a:pPr algn="ctr"/>
            <a:r>
              <a:rPr lang="en-US" altLang="zh-CN" sz="3600" b="1" dirty="0">
                <a:solidFill>
                  <a:schemeClr val="bg1"/>
                </a:solidFill>
                <a:latin typeface="微软雅黑" panose="020B0503020204020204" charset="-122"/>
                <a:ea typeface="微软雅黑" panose="020B0503020204020204" charset="-122"/>
              </a:rPr>
              <a:t>Azimuthal modulation in light-by-light scattering from ultraperipheral collisions at LHC</a:t>
            </a:r>
          </a:p>
          <a:p>
            <a:pPr algn="ctr"/>
            <a:endParaRPr lang="zh-CN" altLang="en-US" sz="4000" b="1" dirty="0">
              <a:solidFill>
                <a:schemeClr val="bg1"/>
              </a:solidFill>
              <a:latin typeface="微软雅黑" panose="020B0503020204020204" charset="-122"/>
              <a:ea typeface="微软雅黑" panose="020B0503020204020204" charset="-122"/>
            </a:endParaRPr>
          </a:p>
        </p:txBody>
      </p:sp>
      <p:pic>
        <p:nvPicPr>
          <p:cNvPr id="4" name="图片 3">
            <a:extLst>
              <a:ext uri="{FF2B5EF4-FFF2-40B4-BE49-F238E27FC236}">
                <a16:creationId xmlns:a16="http://schemas.microsoft.com/office/drawing/2014/main" id="{59B0331E-851A-9074-917E-D15D63E260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19491" y="0"/>
            <a:ext cx="1772509" cy="1748592"/>
          </a:xfrm>
          <a:prstGeom prst="rect">
            <a:avLst/>
          </a:prstGeom>
        </p:spPr>
      </p:pic>
      <p:sp>
        <p:nvSpPr>
          <p:cNvPr id="5" name="灯片编号占位符 4">
            <a:extLst>
              <a:ext uri="{FF2B5EF4-FFF2-40B4-BE49-F238E27FC236}">
                <a16:creationId xmlns:a16="http://schemas.microsoft.com/office/drawing/2014/main" id="{D87CFC80-0765-DB07-74BA-3EB776C71DBB}"/>
              </a:ext>
            </a:extLst>
          </p:cNvPr>
          <p:cNvSpPr>
            <a:spLocks noGrp="1"/>
          </p:cNvSpPr>
          <p:nvPr>
            <p:ph type="sldNum" sz="quarter" idx="12"/>
          </p:nvPr>
        </p:nvSpPr>
        <p:spPr/>
        <p:txBody>
          <a:bodyPr/>
          <a:lstStyle/>
          <a:p>
            <a:fld id="{0E02916C-EF52-4559-AFCB-0BEFD22A87CC}" type="slidenum">
              <a:rPr lang="zh-CN" altLang="en-US" smtClean="0"/>
              <a:t>1</a:t>
            </a:fld>
            <a:endParaRPr lang="zh-CN" altLang="en-US"/>
          </a:p>
        </p:txBody>
      </p:sp>
      <p:pic>
        <p:nvPicPr>
          <p:cNvPr id="6" name="图片 5">
            <a:extLst>
              <a:ext uri="{FF2B5EF4-FFF2-40B4-BE49-F238E27FC236}">
                <a16:creationId xmlns:a16="http://schemas.microsoft.com/office/drawing/2014/main" id="{6EFDEAE7-A9FE-85AC-A76A-2398519FE2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772509" cy="177870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1446550"/>
          </a:xfrm>
          <a:prstGeom prst="rect">
            <a:avLst/>
          </a:prstGeom>
          <a:noFill/>
        </p:spPr>
        <p:txBody>
          <a:bodyPr wrap="square" rtlCol="0">
            <a:spAutoFit/>
          </a:bodyPr>
          <a:lstStyle/>
          <a:p>
            <a:pPr algn="ctr"/>
            <a:r>
              <a:rPr lang="en-US" altLang="zh-CN" sz="4400" b="1" dirty="0" err="1">
                <a:solidFill>
                  <a:schemeClr val="bg1"/>
                </a:solidFill>
                <a:latin typeface="微软雅黑" panose="020B0503020204020204" charset="-122"/>
                <a:ea typeface="微软雅黑" panose="020B0503020204020204" charset="-122"/>
              </a:rPr>
              <a:t>Breit</a:t>
            </a:r>
            <a:r>
              <a:rPr lang="en-US" altLang="zh-CN" sz="4400" b="1" dirty="0">
                <a:solidFill>
                  <a:schemeClr val="bg1"/>
                </a:solidFill>
                <a:latin typeface="微软雅黑" panose="020B0503020204020204" charset="-122"/>
                <a:ea typeface="微软雅黑" panose="020B0503020204020204" charset="-122"/>
              </a:rPr>
              <a:t>-Wheeler Process </a:t>
            </a:r>
            <a:br>
              <a:rPr lang="en-US" altLang="zh-CN" sz="4400" dirty="0"/>
            </a:br>
            <a:endParaRPr lang="zh-CN" altLang="en-US" sz="4400" b="1" dirty="0">
              <a:solidFill>
                <a:schemeClr val="bg1"/>
              </a:solidFill>
              <a:latin typeface="微软雅黑" panose="020B0503020204020204" charset="-122"/>
              <a:ea typeface="微软雅黑" panose="020B0503020204020204" charset="-122"/>
              <a:sym typeface="+mn-ea"/>
            </a:endParaRPr>
          </a:p>
        </p:txBody>
      </p:sp>
      <mc:AlternateContent xmlns:mc="http://schemas.openxmlformats.org/markup-compatibility/2006" xmlns:a14="http://schemas.microsoft.com/office/drawing/2010/main">
        <mc:Choice Requires="a14">
          <p:sp>
            <p:nvSpPr>
              <p:cNvPr id="4099" name="Rectangle 10"/>
              <p:cNvSpPr>
                <a:spLocks noGrp="1" noChangeArrowheads="1"/>
              </p:cNvSpPr>
              <p:nvPr>
                <p:custDataLst>
                  <p:tags r:id="rId1"/>
                </p:custDataLst>
              </p:nvPr>
            </p:nvSpPr>
            <p:spPr>
              <a:xfrm>
                <a:off x="824230" y="122428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eaLnBrk="1" hangingPunct="1">
                  <a:buFont typeface="Wingdings" panose="05000000000000000000" charset="0"/>
                  <a:buChar char="Ø"/>
                </a:pPr>
                <a:r>
                  <a:rPr lang="en-US" altLang="zh-CN" sz="3200" dirty="0">
                    <a:latin typeface="华文中宋" panose="02010600040101010101" pitchFamily="2" charset="-122"/>
                    <a:ea typeface="华文中宋" panose="02010600040101010101" pitchFamily="2" charset="-122"/>
                  </a:rPr>
                  <a:t> </a:t>
                </a:r>
                <a14:m>
                  <m:oMath xmlns:m="http://schemas.openxmlformats.org/officeDocument/2006/math">
                    <m:r>
                      <a:rPr lang="zh-CN" altLang="en-US" sz="2800" b="1">
                        <a:solidFill>
                          <a:schemeClr val="dk1"/>
                        </a:solidFill>
                        <a:latin typeface="Cambria Math" panose="02040503050406030204" pitchFamily="18" charset="0"/>
                        <a:ea typeface="微软雅黑" panose="020B0503020204020204" charset="-122"/>
                      </a:rPr>
                      <m:t>𝛾𝛾</m:t>
                    </m:r>
                    <m:r>
                      <a:rPr lang="zh-CN" altLang="en-US" sz="2800" b="1">
                        <a:solidFill>
                          <a:schemeClr val="dk1"/>
                        </a:solidFill>
                        <a:latin typeface="Cambria Math" panose="02040503050406030204" pitchFamily="18" charset="0"/>
                        <a:ea typeface="微软雅黑" panose="020B0503020204020204" charset="-122"/>
                      </a:rPr>
                      <m:t>→</m:t>
                    </m:r>
                    <m:sSup>
                      <m:sSupPr>
                        <m:ctrlPr>
                          <a:rPr lang="en-US" altLang="zh-CN" sz="2800" b="1" i="1">
                            <a:solidFill>
                              <a:schemeClr val="dk1"/>
                            </a:solidFill>
                            <a:latin typeface="Cambria Math" panose="02040503050406030204" pitchFamily="18" charset="0"/>
                            <a:ea typeface="微软雅黑" panose="020B0503020204020204" charset="-122"/>
                          </a:rPr>
                        </m:ctrlPr>
                      </m:sSupPr>
                      <m:e>
                        <m:r>
                          <a:rPr lang="en-US" altLang="zh-CN" sz="2800" b="1">
                            <a:solidFill>
                              <a:schemeClr val="dk1"/>
                            </a:solidFill>
                            <a:latin typeface="Cambria Math" panose="02040503050406030204" pitchFamily="18" charset="0"/>
                            <a:ea typeface="微软雅黑" panose="020B0503020204020204" charset="-122"/>
                          </a:rPr>
                          <m:t>𝑙</m:t>
                        </m:r>
                      </m:e>
                      <m:sup>
                        <m:r>
                          <a:rPr lang="en-US" altLang="zh-CN" sz="2800" b="1">
                            <a:solidFill>
                              <a:schemeClr val="dk1"/>
                            </a:solidFill>
                            <a:latin typeface="Cambria Math" panose="02040503050406030204" pitchFamily="18" charset="0"/>
                            <a:ea typeface="微软雅黑" panose="020B0503020204020204" charset="-122"/>
                          </a:rPr>
                          <m:t>+</m:t>
                        </m:r>
                      </m:sup>
                    </m:sSup>
                    <m:sSup>
                      <m:sSupPr>
                        <m:ctrlPr>
                          <a:rPr lang="en-US" altLang="zh-CN" sz="2800" b="1" i="1">
                            <a:solidFill>
                              <a:schemeClr val="dk1"/>
                            </a:solidFill>
                            <a:latin typeface="Cambria Math" panose="02040503050406030204" pitchFamily="18" charset="0"/>
                            <a:ea typeface="微软雅黑" panose="020B0503020204020204" charset="-122"/>
                          </a:rPr>
                        </m:ctrlPr>
                      </m:sSupPr>
                      <m:e>
                        <m:r>
                          <a:rPr lang="en-US" altLang="zh-CN" sz="2800" b="1">
                            <a:solidFill>
                              <a:schemeClr val="dk1"/>
                            </a:solidFill>
                            <a:latin typeface="Cambria Math" panose="02040503050406030204" pitchFamily="18" charset="0"/>
                            <a:ea typeface="微软雅黑" panose="020B0503020204020204" charset="-122"/>
                          </a:rPr>
                          <m:t>𝑙</m:t>
                        </m:r>
                      </m:e>
                      <m:sup>
                        <m:r>
                          <a:rPr lang="en-US" altLang="zh-CN" sz="2800" b="1">
                            <a:solidFill>
                              <a:schemeClr val="dk1"/>
                            </a:solidFill>
                            <a:latin typeface="Cambria Math" panose="02040503050406030204" pitchFamily="18" charset="0"/>
                            <a:ea typeface="微软雅黑" panose="020B0503020204020204" charset="-122"/>
                          </a:rPr>
                          <m:t>−</m:t>
                        </m:r>
                      </m:sup>
                    </m:sSup>
                  </m:oMath>
                </a14:m>
                <a:r>
                  <a:rPr lang="en-US" altLang="zh-CN" sz="2800" b="1" dirty="0">
                    <a:solidFill>
                      <a:schemeClr val="dk1"/>
                    </a:solidFill>
                    <a:latin typeface="华文中宋" panose="02010600040101010101" pitchFamily="2" charset="-122"/>
                    <a:ea typeface="华文中宋" panose="02010600040101010101" pitchFamily="2" charset="-122"/>
                    <a:sym typeface="+mn-ea"/>
                  </a:rPr>
                  <a:t> </a:t>
                </a:r>
                <a:r>
                  <a:rPr lang="en-US" altLang="zh-CN" sz="2800" b="1" dirty="0">
                    <a:latin typeface="华文中宋" panose="02010600040101010101" pitchFamily="2" charset="-122"/>
                    <a:ea typeface="华文中宋" panose="02010600040101010101" pitchFamily="2" charset="-122"/>
                    <a:sym typeface="+mn-ea"/>
                  </a:rPr>
                  <a:t>processes </a:t>
                </a:r>
                <a:r>
                  <a:rPr lang="en-US" altLang="zh-CN" sz="2800" b="1" dirty="0">
                    <a:solidFill>
                      <a:schemeClr val="dk1"/>
                    </a:solidFill>
                    <a:latin typeface="华文中宋" panose="02010600040101010101" pitchFamily="2" charset="-122"/>
                    <a:ea typeface="华文中宋" panose="02010600040101010101" pitchFamily="2" charset="-122"/>
                    <a:sym typeface="+mn-ea"/>
                  </a:rPr>
                  <a:t>have been measured in UPC</a:t>
                </a:r>
                <a:endParaRPr lang="en-US" altLang="zh-CN" sz="2800" dirty="0">
                  <a:latin typeface="华文中宋" panose="02010600040101010101" pitchFamily="2" charset="-122"/>
                  <a:ea typeface="华文中宋" panose="02010600040101010101" pitchFamily="2" charset="-122"/>
                  <a:sym typeface="+mn-ea"/>
                </a:endParaRPr>
              </a:p>
              <a:p>
                <a:pPr marL="0" indent="0">
                  <a:buNone/>
                </a:pPr>
                <a:r>
                  <a:rPr lang="en-US" altLang="zh-CN" sz="2800" dirty="0">
                    <a:latin typeface="微软雅黑" panose="020B0503020204020204" pitchFamily="34" charset="-122"/>
                    <a:ea typeface="微软雅黑" panose="020B0503020204020204" pitchFamily="34" charset="-122"/>
                    <a:sym typeface="+mn-ea"/>
                  </a:rPr>
                  <a:t>  </a:t>
                </a:r>
                <a:r>
                  <a:rPr lang="en-US" altLang="zh-CN" sz="2400" b="1" dirty="0">
                    <a:solidFill>
                      <a:srgbClr val="C00000"/>
                    </a:solidFill>
                    <a:latin typeface="Calibri-Bold"/>
                    <a:sym typeface="+mn-ea"/>
                  </a:rPr>
                  <a:t>STAR, J. Adam et al., Phys. Rev. Lett. 127, 052302 (2021), 1910.12400.</a:t>
                </a:r>
              </a:p>
              <a:p>
                <a:pPr marL="0" indent="0">
                  <a:buNone/>
                </a:pPr>
                <a:r>
                  <a:rPr lang="en-US" altLang="zh-CN" sz="2400" b="1" dirty="0">
                    <a:solidFill>
                      <a:srgbClr val="C00000"/>
                    </a:solidFill>
                    <a:latin typeface="Calibri-Bold"/>
                    <a:sym typeface="+mn-ea"/>
                  </a:rPr>
                  <a:t>   ATLAS, G. Aad et al., Phys. Rev. C 104, 024906 (2021), 2011.12211.</a:t>
                </a:r>
              </a:p>
              <a:p>
                <a:pPr marL="0" indent="0">
                  <a:buNone/>
                </a:pPr>
                <a:r>
                  <a:rPr lang="en-US" altLang="zh-CN" sz="2400" b="1" dirty="0">
                    <a:solidFill>
                      <a:srgbClr val="C00000"/>
                    </a:solidFill>
                    <a:latin typeface="Calibri-Bold"/>
                    <a:sym typeface="+mn-ea"/>
                  </a:rPr>
                  <a:t>   CMS, A. M. Sirunyan et al., Phys. Rev. Lett. 127, 122001 (2021), 2011.05239.</a:t>
                </a:r>
              </a:p>
              <a:p>
                <a:pPr marL="0" indent="0">
                  <a:buNone/>
                </a:pPr>
                <a:r>
                  <a:rPr lang="en-US" altLang="zh-CN" sz="2400" b="1" dirty="0">
                    <a:solidFill>
                      <a:srgbClr val="C00000"/>
                    </a:solidFill>
                    <a:latin typeface="Calibri-Bold"/>
                    <a:sym typeface="+mn-ea"/>
                  </a:rPr>
                  <a:t>   ALICE, Abbas, E et al., Eur.Phys.J.C 73 (2013)11, 2617, 1305.1467.</a:t>
                </a:r>
              </a:p>
              <a:p>
                <a:pPr marL="0" indent="0" algn="l" eaLnBrk="1" hangingPunct="1">
                  <a:buFont typeface="Wingdings" panose="05000000000000000000" charset="0"/>
                  <a:buNone/>
                </a:pPr>
                <a:endParaRPr lang="zh-CN" altLang="en-US" sz="2400" b="1" dirty="0">
                  <a:solidFill>
                    <a:srgbClr val="C00000"/>
                  </a:solidFill>
                  <a:latin typeface="Calibri-Bold"/>
                  <a:sym typeface="+mn-ea"/>
                </a:endParaRPr>
              </a:p>
              <a:p>
                <a:pPr marL="0" indent="0" eaLnBrk="1" hangingPunct="1">
                  <a:lnSpc>
                    <a:spcPts val="2600"/>
                  </a:lnSpc>
                  <a:buNone/>
                </a:pPr>
                <a:r>
                  <a:rPr lang="en-US" altLang="zh-CN" sz="2400" dirty="0">
                    <a:latin typeface="微软雅黑" panose="020B0503020204020204" charset="-122"/>
                    <a:ea typeface="微软雅黑" panose="020B0503020204020204" charset="-122"/>
                    <a:sym typeface="+mn-ea"/>
                  </a:rPr>
                  <a:t>   </a:t>
                </a: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1800" dirty="0">
                  <a:latin typeface="微软雅黑" panose="020B0503020204020204" charset="-122"/>
                  <a:ea typeface="微软雅黑" panose="020B0503020204020204" charset="-122"/>
                </a:endParaRPr>
              </a:p>
              <a:p>
                <a:pPr marL="0" indent="0" eaLnBrk="1" hangingPunct="1">
                  <a:buNone/>
                </a:pPr>
                <a:endParaRPr lang="en-US" altLang="zh-CN" sz="2400" b="1" dirty="0">
                  <a:solidFill>
                    <a:srgbClr val="CC0000"/>
                  </a:solidFill>
                </a:endParaRPr>
              </a:p>
            </p:txBody>
          </p:sp>
        </mc:Choice>
        <mc:Fallback xmlns="">
          <p:sp>
            <p:nvSpPr>
              <p:cNvPr id="4099" name="Rectangle 10"/>
              <p:cNvSpPr>
                <a:spLocks noGrp="1" noRot="1" noChangeAspect="1" noMove="1" noResize="1" noEditPoints="1" noAdjustHandles="1" noChangeArrowheads="1" noChangeShapeType="1" noTextEdit="1"/>
              </p:cNvSpPr>
              <p:nvPr>
                <p:custDataLst>
                  <p:tags r:id="rId5"/>
                </p:custDataLst>
              </p:nvPr>
            </p:nvSpPr>
            <p:spPr>
              <a:xfrm>
                <a:off x="824230" y="1224280"/>
                <a:ext cx="10514330" cy="5023485"/>
              </a:xfrm>
              <a:prstGeom prst="rect">
                <a:avLst/>
              </a:prstGeom>
              <a:blipFill>
                <a:blip r:embed="rId6"/>
                <a:stretch>
                  <a:fillRect l="-1275" t="-971"/>
                </a:stretch>
              </a:blipFill>
              <a:ln>
                <a:noFill/>
              </a:ln>
            </p:spPr>
            <p:txBody>
              <a:bodyPr/>
              <a:lstStyle/>
              <a:p>
                <a:r>
                  <a:rPr lang="zh-CN" altLang="en-US">
                    <a:noFill/>
                  </a:rPr>
                  <a:t> </a:t>
                </a:r>
              </a:p>
            </p:txBody>
          </p:sp>
        </mc:Fallback>
      </mc:AlternateContent>
      <p:pic>
        <p:nvPicPr>
          <p:cNvPr id="9" name="图片 8">
            <a:extLst>
              <a:ext uri="{FF2B5EF4-FFF2-40B4-BE49-F238E27FC236}">
                <a16:creationId xmlns:a16="http://schemas.microsoft.com/office/drawing/2014/main" id="{A4101EF0-9934-F330-EDA2-F00AAE3B51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87429" y="3841877"/>
            <a:ext cx="2865564" cy="1923355"/>
          </a:xfrm>
          <a:prstGeom prst="rect">
            <a:avLst/>
          </a:prstGeom>
        </p:spPr>
      </p:pic>
      <p:pic>
        <p:nvPicPr>
          <p:cNvPr id="3" name="图片 2">
            <a:extLst>
              <a:ext uri="{FF2B5EF4-FFF2-40B4-BE49-F238E27FC236}">
                <a16:creationId xmlns:a16="http://schemas.microsoft.com/office/drawing/2014/main" id="{43E6441E-98CE-ADDF-94AF-8DF33E2328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46185" y="3639221"/>
            <a:ext cx="3260082" cy="2615529"/>
          </a:xfrm>
          <a:prstGeom prst="rect">
            <a:avLst/>
          </a:prstGeom>
        </p:spPr>
      </p:pic>
      <p:sp>
        <p:nvSpPr>
          <p:cNvPr id="2" name="灯片编号占位符 1">
            <a:extLst>
              <a:ext uri="{FF2B5EF4-FFF2-40B4-BE49-F238E27FC236}">
                <a16:creationId xmlns:a16="http://schemas.microsoft.com/office/drawing/2014/main" id="{A21CFC5B-E715-8AD0-9DF3-E18D257BBABD}"/>
              </a:ext>
            </a:extLst>
          </p:cNvPr>
          <p:cNvSpPr>
            <a:spLocks noGrp="1"/>
          </p:cNvSpPr>
          <p:nvPr>
            <p:ph type="sldNum" sz="quarter" idx="12"/>
          </p:nvPr>
        </p:nvSpPr>
        <p:spPr/>
        <p:txBody>
          <a:bodyPr/>
          <a:lstStyle/>
          <a:p>
            <a:fld id="{0E02916C-EF52-4559-AFCB-0BEFD22A87CC}" type="slidenum">
              <a:rPr lang="zh-CN" altLang="en-US" smtClean="0"/>
              <a:t>10</a:t>
            </a:fld>
            <a:endParaRPr lang="zh-CN" altLang="en-US"/>
          </a:p>
        </p:txBody>
      </p:sp>
    </p:spTree>
    <p:extLst>
      <p:ext uri="{BB962C8B-B14F-4D97-AF65-F5344CB8AC3E}">
        <p14:creationId xmlns:p14="http://schemas.microsoft.com/office/powerpoint/2010/main" val="3143612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8350"/>
          </a:xfrm>
          <a:prstGeom prst="rect">
            <a:avLst/>
          </a:prstGeom>
          <a:noFill/>
        </p:spPr>
        <p:txBody>
          <a:bodyPr wrap="square" rtlCol="0">
            <a:spAutoFit/>
          </a:bodyPr>
          <a:lstStyle/>
          <a:p>
            <a:pPr algn="ctr"/>
            <a:r>
              <a:rPr lang="en-US" altLang="zh-CN" sz="4400" b="1" dirty="0" err="1">
                <a:solidFill>
                  <a:schemeClr val="bg1"/>
                </a:solidFill>
                <a:latin typeface="微软雅黑" panose="020B0503020204020204" charset="-122"/>
                <a:ea typeface="微软雅黑" panose="020B0503020204020204" charset="-122"/>
              </a:rPr>
              <a:t>Breit</a:t>
            </a:r>
            <a:r>
              <a:rPr lang="en-US" altLang="zh-CN" sz="4400" b="1" dirty="0">
                <a:solidFill>
                  <a:schemeClr val="bg1"/>
                </a:solidFill>
                <a:latin typeface="微软雅黑" panose="020B0503020204020204" charset="-122"/>
                <a:ea typeface="微软雅黑" panose="020B0503020204020204" charset="-122"/>
              </a:rPr>
              <a:t>-Wheeler Process</a:t>
            </a:r>
            <a:endParaRPr lang="zh-CN" altLang="en-US" sz="3200" b="1" dirty="0">
              <a:solidFill>
                <a:schemeClr val="bg2"/>
              </a:solidFill>
              <a:latin typeface="微软雅黑" panose="020B0503020204020204" charset="-122"/>
              <a:ea typeface="微软雅黑" panose="020B0503020204020204" charset="-122"/>
              <a:sym typeface="+mn-ea"/>
            </a:endParaRPr>
          </a:p>
        </p:txBody>
      </p:sp>
      <mc:AlternateContent xmlns:mc="http://schemas.openxmlformats.org/markup-compatibility/2006" xmlns:a14="http://schemas.microsoft.com/office/drawing/2010/main">
        <mc:Choice Requires="a14">
          <p:sp>
            <p:nvSpPr>
              <p:cNvPr id="4099" name="Rectangle 10"/>
              <p:cNvSpPr>
                <a:spLocks noGrp="1" noChangeArrowheads="1"/>
              </p:cNvSpPr>
              <p:nvPr>
                <p:custDataLst>
                  <p:tags r:id="rId1"/>
                </p:custDataLst>
              </p:nvPr>
            </p:nvSpPr>
            <p:spPr>
              <a:xfrm>
                <a:off x="824230" y="122428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eaLnBrk="1" hangingPunct="1">
                  <a:buFont typeface="Wingdings" panose="05000000000000000000" charset="0"/>
                  <a:buChar char="Ø"/>
                </a:pPr>
                <a:r>
                  <a:rPr lang="ar-AE" altLang="zh-CN" sz="2800" b="1" dirty="0">
                    <a:latin typeface="微软雅黑" panose="020B0503020204020204" charset="-122"/>
                    <a:ea typeface="微软雅黑" panose="020B0503020204020204" charset="-122"/>
                  </a:rPr>
                  <a:t> </a:t>
                </a:r>
                <a14:m>
                  <m:oMath xmlns:m="http://schemas.openxmlformats.org/officeDocument/2006/math">
                    <m:r>
                      <a:rPr lang="zh-CN" altLang="ar-AE" sz="2800" b="1">
                        <a:latin typeface="Cambria Math" panose="02040503050406030204" pitchFamily="18" charset="0"/>
                        <a:ea typeface="微软雅黑" panose="020B0503020204020204" charset="-122"/>
                      </a:rPr>
                      <m:t>𝛾𝛾</m:t>
                    </m:r>
                    <m:r>
                      <a:rPr lang="zh-CN" altLang="ar-AE" sz="2800" b="1">
                        <a:latin typeface="Cambria Math" panose="02040503050406030204" pitchFamily="18" charset="0"/>
                        <a:ea typeface="微软雅黑" panose="020B0503020204020204" charset="-122"/>
                      </a:rPr>
                      <m:t>→</m:t>
                    </m:r>
                    <m:sSup>
                      <m:sSupPr>
                        <m:ctrlPr>
                          <a:rPr lang="ar-AE" altLang="zh-CN" sz="2800" b="1" i="1">
                            <a:latin typeface="Cambria Math" panose="02040503050406030204" pitchFamily="18" charset="0"/>
                            <a:ea typeface="微软雅黑" panose="020B0503020204020204" charset="-122"/>
                          </a:rPr>
                        </m:ctrlPr>
                      </m:sSupPr>
                      <m:e>
                        <m:r>
                          <a:rPr lang="zh-CN" altLang="ar-AE" sz="2800" b="1">
                            <a:latin typeface="Cambria Math" panose="02040503050406030204" pitchFamily="18" charset="0"/>
                            <a:ea typeface="微软雅黑" panose="020B0503020204020204" charset="-122"/>
                          </a:rPr>
                          <m:t>𝑙</m:t>
                        </m:r>
                      </m:e>
                      <m:sup>
                        <m:r>
                          <a:rPr lang="ar-AE" altLang="zh-CN" sz="2800" b="1">
                            <a:latin typeface="Cambria Math" panose="02040503050406030204" pitchFamily="18" charset="0"/>
                            <a:ea typeface="微软雅黑" panose="020B0503020204020204" charset="-122"/>
                          </a:rPr>
                          <m:t>+</m:t>
                        </m:r>
                      </m:sup>
                    </m:sSup>
                    <m:sSup>
                      <m:sSupPr>
                        <m:ctrlPr>
                          <a:rPr lang="ar-AE" altLang="zh-CN" sz="2800" b="1" i="1">
                            <a:latin typeface="Cambria Math" panose="02040503050406030204" pitchFamily="18" charset="0"/>
                            <a:ea typeface="微软雅黑" panose="020B0503020204020204" charset="-122"/>
                          </a:rPr>
                        </m:ctrlPr>
                      </m:sSupPr>
                      <m:e>
                        <m:r>
                          <a:rPr lang="zh-CN" altLang="ar-AE" sz="2800" b="1">
                            <a:latin typeface="Cambria Math" panose="02040503050406030204" pitchFamily="18" charset="0"/>
                            <a:ea typeface="微软雅黑" panose="020B0503020204020204" charset="-122"/>
                          </a:rPr>
                          <m:t>𝑙</m:t>
                        </m:r>
                      </m:e>
                      <m:sup>
                        <m:r>
                          <a:rPr lang="ar-AE" altLang="zh-CN" sz="2800" b="1">
                            <a:latin typeface="Cambria Math" panose="02040503050406030204" pitchFamily="18" charset="0"/>
                            <a:ea typeface="微软雅黑" panose="020B0503020204020204" charset="-122"/>
                          </a:rPr>
                          <m:t>−</m:t>
                        </m:r>
                      </m:sup>
                    </m:sSup>
                  </m:oMath>
                </a14:m>
                <a:r>
                  <a:rPr lang="ar-AE" altLang="zh-CN" sz="2800" b="1" dirty="0">
                    <a:latin typeface="华文中宋" panose="02010600040101010101" pitchFamily="2" charset="-122"/>
                    <a:ea typeface="华文中宋" panose="02010600040101010101" pitchFamily="2" charset="-122"/>
                    <a:sym typeface="+mn-ea"/>
                  </a:rPr>
                  <a:t> </a:t>
                </a:r>
                <a:r>
                  <a:rPr lang="en-US" altLang="zh-CN" sz="2800" b="1" dirty="0">
                    <a:latin typeface="华文中宋" panose="02010600040101010101" pitchFamily="2" charset="-122"/>
                    <a:ea typeface="华文中宋" panose="02010600040101010101" pitchFamily="2" charset="-122"/>
                    <a:sym typeface="+mn-ea"/>
                  </a:rPr>
                  <a:t>processes have also been measured in peripheral collisions (</a:t>
                </a:r>
                <a14:m>
                  <m:oMath xmlns:m="http://schemas.openxmlformats.org/officeDocument/2006/math">
                    <m:r>
                      <a:rPr lang="zh-CN" altLang="en-US" sz="2800" b="1">
                        <a:latin typeface="Cambria Math" panose="02040503050406030204" pitchFamily="18" charset="0"/>
                        <a:ea typeface="微软雅黑" panose="020B0503020204020204" charset="-122"/>
                      </a:rPr>
                      <m:t>𝑏</m:t>
                    </m:r>
                    <m:r>
                      <a:rPr lang="en-US" altLang="zh-CN" sz="2800" b="1">
                        <a:latin typeface="Cambria Math" panose="02040503050406030204" pitchFamily="18" charset="0"/>
                        <a:ea typeface="微软雅黑" panose="020B0503020204020204" charset="-122"/>
                      </a:rPr>
                      <m:t>&lt;</m:t>
                    </m:r>
                    <m:r>
                      <a:rPr lang="en-US" altLang="zh-CN" sz="2800" b="1">
                        <a:latin typeface="Cambria Math" panose="02040503050406030204" pitchFamily="18" charset="0"/>
                        <a:ea typeface="微软雅黑" panose="020B0503020204020204" charset="-122"/>
                      </a:rPr>
                      <m:t>2</m:t>
                    </m:r>
                    <m:sSub>
                      <m:sSubPr>
                        <m:ctrlPr>
                          <a:rPr lang="ar-AE" altLang="zh-CN" sz="2800" b="1" i="1">
                            <a:latin typeface="Cambria Math" panose="02040503050406030204" pitchFamily="18" charset="0"/>
                            <a:ea typeface="微软雅黑" panose="020B0503020204020204" charset="-122"/>
                          </a:rPr>
                        </m:ctrlPr>
                      </m:sSubPr>
                      <m:e>
                        <m:r>
                          <a:rPr lang="zh-CN" altLang="ar-AE" sz="2800" b="1">
                            <a:latin typeface="Cambria Math" panose="02040503050406030204" pitchFamily="18" charset="0"/>
                            <a:ea typeface="微软雅黑" panose="020B0503020204020204" charset="-122"/>
                          </a:rPr>
                          <m:t>𝑅</m:t>
                        </m:r>
                      </m:e>
                      <m:sub>
                        <m:r>
                          <a:rPr lang="zh-CN" altLang="ar-AE" sz="2800" b="1">
                            <a:latin typeface="Cambria Math" panose="02040503050406030204" pitchFamily="18" charset="0"/>
                            <a:ea typeface="微软雅黑" panose="020B0503020204020204" charset="-122"/>
                          </a:rPr>
                          <m:t>𝐴</m:t>
                        </m:r>
                      </m:sub>
                    </m:sSub>
                  </m:oMath>
                </a14:m>
                <a:r>
                  <a:rPr lang="ar-AE" altLang="zh-CN" sz="2800" b="1" dirty="0">
                    <a:latin typeface="华文中宋" panose="02010600040101010101" pitchFamily="2" charset="-122"/>
                    <a:ea typeface="华文中宋" panose="02010600040101010101" pitchFamily="2" charset="-122"/>
                    <a:sym typeface="+mn-ea"/>
                  </a:rPr>
                  <a:t> </a:t>
                </a:r>
                <a:r>
                  <a:rPr lang="en-US" altLang="zh-CN" sz="2800" b="1" dirty="0">
                    <a:latin typeface="华文中宋" panose="02010600040101010101" pitchFamily="2" charset="-122"/>
                    <a:ea typeface="华文中宋" panose="02010600040101010101" pitchFamily="2" charset="-122"/>
                    <a:sym typeface="+mn-ea"/>
                  </a:rPr>
                  <a:t>PC)</a:t>
                </a:r>
                <a:endParaRPr lang="en-US" altLang="zh-CN" sz="2000" dirty="0">
                  <a:latin typeface="微软雅黑" panose="020B0503020204020204" pitchFamily="34" charset="-122"/>
                  <a:ea typeface="微软雅黑" panose="020B0503020204020204" pitchFamily="34" charset="-122"/>
                  <a:sym typeface="+mn-ea"/>
                </a:endParaRPr>
              </a:p>
              <a:p>
                <a:pPr marL="0" indent="0">
                  <a:buNone/>
                </a:pPr>
                <a:r>
                  <a:rPr lang="en-US" altLang="zh-CN" sz="2000" dirty="0">
                    <a:latin typeface="微软雅黑" panose="020B0503020204020204" pitchFamily="34" charset="-122"/>
                    <a:ea typeface="微软雅黑" panose="020B0503020204020204" pitchFamily="34" charset="-122"/>
                    <a:sym typeface="+mn-ea"/>
                  </a:rPr>
                  <a:t>   </a:t>
                </a:r>
                <a:r>
                  <a:rPr lang="en-US" altLang="zh-CN" sz="2400" b="1" dirty="0">
                    <a:solidFill>
                      <a:srgbClr val="C00000"/>
                    </a:solidFill>
                    <a:latin typeface="Calibri-Bold"/>
                    <a:sym typeface="+mn-ea"/>
                  </a:rPr>
                  <a:t>STAR, J. Adam et al., Phys. Rev. Lett. 121, 132301 (2018), 1806.02295.</a:t>
                </a:r>
              </a:p>
              <a:p>
                <a:pPr marL="0" indent="0">
                  <a:buNone/>
                </a:pPr>
                <a:r>
                  <a:rPr lang="en-US" altLang="zh-CN" sz="2400" b="1" dirty="0">
                    <a:solidFill>
                      <a:srgbClr val="C00000"/>
                    </a:solidFill>
                    <a:latin typeface="Calibri-Bold"/>
                    <a:sym typeface="+mn-ea"/>
                  </a:rPr>
                  <a:t>   ATLAS, M. Aaboud et al., Phys. Rev. Lett. 121, 212301 (2018), 1806.08708.</a:t>
                </a:r>
              </a:p>
              <a:p>
                <a:pPr marL="0" indent="0">
                  <a:buNone/>
                </a:pPr>
                <a:r>
                  <a:rPr lang="en-US" altLang="zh-CN" sz="2400" b="1" dirty="0">
                    <a:solidFill>
                      <a:srgbClr val="C00000"/>
                    </a:solidFill>
                    <a:latin typeface="Calibri-Bold"/>
                    <a:sym typeface="+mn-ea"/>
                  </a:rPr>
                  <a:t>   ALICE, Sebastian Lehner et al., PoS LHCP2019 (2019) 164, 1909.02508.</a:t>
                </a:r>
              </a:p>
              <a:p>
                <a:pPr marL="0" indent="0" algn="l" eaLnBrk="1" hangingPunct="1">
                  <a:buFont typeface="Wingdings" panose="05000000000000000000" charset="0"/>
                  <a:buNone/>
                </a:pPr>
                <a:endParaRPr lang="zh-CN" altLang="en-US" sz="2400" b="1" dirty="0">
                  <a:solidFill>
                    <a:srgbClr val="C00000"/>
                  </a:solidFill>
                  <a:latin typeface="Calibri-Bold"/>
                  <a:sym typeface="+mn-ea"/>
                </a:endParaRPr>
              </a:p>
              <a:p>
                <a:pPr marL="0" indent="0" eaLnBrk="1" hangingPunct="1">
                  <a:lnSpc>
                    <a:spcPts val="2600"/>
                  </a:lnSpc>
                  <a:buNone/>
                </a:pPr>
                <a:r>
                  <a:rPr lang="en-US" altLang="zh-CN" sz="2400" dirty="0">
                    <a:latin typeface="微软雅黑" panose="020B0503020204020204" charset="-122"/>
                    <a:ea typeface="微软雅黑" panose="020B0503020204020204" charset="-122"/>
                    <a:sym typeface="+mn-ea"/>
                  </a:rPr>
                  <a:t>   </a:t>
                </a: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1800" dirty="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b="1" dirty="0">
                  <a:solidFill>
                    <a:srgbClr val="CC0000"/>
                  </a:solidFill>
                </a:endParaRPr>
              </a:p>
              <a:p>
                <a:pPr marL="0" indent="0"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mc:Choice>
        <mc:Fallback xmlns="">
          <p:sp>
            <p:nvSpPr>
              <p:cNvPr id="4099" name="Rectangle 10"/>
              <p:cNvSpPr>
                <a:spLocks noGrp="1" noRot="1" noChangeAspect="1" noMove="1" noResize="1" noEditPoints="1" noAdjustHandles="1" noChangeArrowheads="1" noChangeShapeType="1" noTextEdit="1"/>
              </p:cNvSpPr>
              <p:nvPr>
                <p:custDataLst>
                  <p:tags r:id="rId5"/>
                </p:custDataLst>
              </p:nvPr>
            </p:nvSpPr>
            <p:spPr>
              <a:xfrm>
                <a:off x="824230" y="1224280"/>
                <a:ext cx="10514330" cy="5023485"/>
              </a:xfrm>
              <a:prstGeom prst="rect">
                <a:avLst/>
              </a:prstGeom>
              <a:blipFill>
                <a:blip r:embed="rId6"/>
                <a:stretch>
                  <a:fillRect l="-986" t="-1456"/>
                </a:stretch>
              </a:blipFill>
              <a:ln>
                <a:noFill/>
              </a:ln>
            </p:spPr>
            <p:txBody>
              <a:bodyPr/>
              <a:lstStyle/>
              <a:p>
                <a:r>
                  <a:rPr lang="zh-CN" altLang="en-US">
                    <a:noFill/>
                  </a:rPr>
                  <a:t> </a:t>
                </a:r>
              </a:p>
            </p:txBody>
          </p:sp>
        </mc:Fallback>
      </mc:AlternateContent>
      <p:pic>
        <p:nvPicPr>
          <p:cNvPr id="3" name="内容占位符 3">
            <a:extLst>
              <a:ext uri="{FF2B5EF4-FFF2-40B4-BE49-F238E27FC236}">
                <a16:creationId xmlns:a16="http://schemas.microsoft.com/office/drawing/2014/main" id="{9B20D53E-A049-F2C5-7994-9A844A29A873}"/>
              </a:ext>
            </a:extLst>
          </p:cNvPr>
          <p:cNvPicPr>
            <a:picLocks noGrp="1" noChangeAspect="1"/>
          </p:cNvPicPr>
          <p:nvPr/>
        </p:nvPicPr>
        <p:blipFill>
          <a:blip r:embed="rId7">
            <a:clrChange>
              <a:clrFrom>
                <a:srgbClr val="FFFFFF">
                  <a:alpha val="100000"/>
                </a:srgbClr>
              </a:clrFrom>
              <a:clrTo>
                <a:srgbClr val="FFFFFF">
                  <a:alpha val="100000"/>
                  <a:alpha val="0"/>
                </a:srgbClr>
              </a:clrTo>
            </a:clrChange>
            <a:extLst>
              <a:ext uri="{BEBA8EAE-BF5A-486C-A8C5-ECC9F3942E4B}">
                <a14:imgProps xmlns:a14="http://schemas.microsoft.com/office/drawing/2010/main">
                  <a14:imgLayer r:embed="rId8">
                    <a14:imgEffect>
                      <a14:saturation sat="200000"/>
                    </a14:imgEffect>
                  </a14:imgLayer>
                </a14:imgProps>
              </a:ext>
            </a:extLst>
          </a:blip>
          <a:stretch>
            <a:fillRect/>
          </a:stretch>
        </p:blipFill>
        <p:spPr>
          <a:xfrm>
            <a:off x="4418227" y="3799045"/>
            <a:ext cx="3182825" cy="2276475"/>
          </a:xfrm>
          <a:prstGeom prst="rect">
            <a:avLst/>
          </a:prstGeom>
        </p:spPr>
      </p:pic>
      <p:pic>
        <p:nvPicPr>
          <p:cNvPr id="5" name="图片 4">
            <a:extLst>
              <a:ext uri="{FF2B5EF4-FFF2-40B4-BE49-F238E27FC236}">
                <a16:creationId xmlns:a16="http://schemas.microsoft.com/office/drawing/2014/main" id="{AF9B0E05-036E-497B-C613-BD1B5AE517F1}"/>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147576" y="3848937"/>
            <a:ext cx="3108091" cy="2249444"/>
          </a:xfrm>
          <a:prstGeom prst="rect">
            <a:avLst/>
          </a:prstGeom>
        </p:spPr>
      </p:pic>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10B356F4-F2A8-FF9F-31DF-012A83ADB9AB}"/>
                  </a:ext>
                </a:extLst>
              </p:cNvPr>
              <p:cNvSpPr txBox="1"/>
              <p:nvPr/>
            </p:nvSpPr>
            <p:spPr>
              <a:xfrm>
                <a:off x="7601052" y="4290951"/>
                <a:ext cx="3900068" cy="1200329"/>
              </a:xfrm>
              <a:prstGeom prst="rect">
                <a:avLst/>
              </a:prstGeom>
              <a:noFill/>
            </p:spPr>
            <p:txBody>
              <a:bodyPr wrap="square">
                <a:spAutoFit/>
              </a:bodyPr>
              <a:lstStyle/>
              <a:p>
                <a:r>
                  <a:rPr lang="en-US" altLang="zh-CN" sz="1800" b="1" dirty="0">
                    <a:solidFill>
                      <a:srgbClr val="000000"/>
                    </a:solidFill>
                    <a:latin typeface="华文中宋" panose="02010600040101010101" pitchFamily="2" charset="-122"/>
                    <a:ea typeface="华文中宋" panose="02010600040101010101" pitchFamily="2" charset="-122"/>
                    <a:sym typeface="+mn-ea"/>
                  </a:rPr>
                  <a:t>Excess above hadronic production has been observed at low transverse </a:t>
                </a:r>
                <a:r>
                  <a:rPr lang="en-US" altLang="zh-CN" sz="1800" b="1" dirty="0">
                    <a:solidFill>
                      <a:srgbClr val="000000"/>
                    </a:solidFill>
                    <a:latin typeface="华文中宋" panose="02010600040101010101" pitchFamily="2" charset="-122"/>
                    <a:ea typeface="华文中宋" panose="02010600040101010101" pitchFamily="2" charset="-122"/>
                  </a:rPr>
                  <a:t>momentum</a:t>
                </a:r>
                <a:r>
                  <a:rPr lang="en-US" altLang="zh-CN" sz="1800" b="1" dirty="0">
                    <a:solidFill>
                      <a:srgbClr val="000000"/>
                    </a:solidFill>
                    <a:latin typeface="华文中宋" panose="02010600040101010101" pitchFamily="2" charset="-122"/>
                    <a:ea typeface="华文中宋" panose="02010600040101010101" pitchFamily="2" charset="-122"/>
                    <a:sym typeface="+mn-ea"/>
                  </a:rPr>
                  <a:t> of dileptons (</a:t>
                </a:r>
                <a14:m>
                  <m:oMath xmlns:m="http://schemas.openxmlformats.org/officeDocument/2006/math">
                    <m:sSubSup>
                      <m:sSubSupPr>
                        <m:ctrlPr>
                          <a:rPr lang="zh-CN" altLang="en-US" sz="1800" b="1" i="1">
                            <a:solidFill>
                              <a:srgbClr val="000000"/>
                            </a:solidFill>
                            <a:latin typeface="Cambria Math" panose="02040503050406030204" pitchFamily="18" charset="0"/>
                          </a:rPr>
                        </m:ctrlPr>
                      </m:sSubSupPr>
                      <m:e>
                        <m:r>
                          <a:rPr lang="en-US" altLang="zh-CN" sz="1800" b="1">
                            <a:solidFill>
                              <a:srgbClr val="000000"/>
                            </a:solidFill>
                            <a:latin typeface="Cambria Math" panose="02040503050406030204" pitchFamily="18" charset="0"/>
                          </a:rPr>
                          <m:t>𝑃</m:t>
                        </m:r>
                      </m:e>
                      <m:sub>
                        <m:r>
                          <a:rPr lang="en-US" altLang="zh-CN" sz="1800" b="1">
                            <a:solidFill>
                              <a:srgbClr val="000000"/>
                            </a:solidFill>
                            <a:latin typeface="Cambria Math" panose="02040503050406030204" pitchFamily="18" charset="0"/>
                          </a:rPr>
                          <m:t>𝑇</m:t>
                        </m:r>
                      </m:sub>
                      <m:sup>
                        <m:r>
                          <a:rPr lang="en-US" altLang="zh-CN" sz="1800" b="1">
                            <a:solidFill>
                              <a:srgbClr val="000000"/>
                            </a:solidFill>
                            <a:latin typeface="Cambria Math" panose="02040503050406030204" pitchFamily="18" charset="0"/>
                          </a:rPr>
                          <m:t>𝑒𝑒</m:t>
                        </m:r>
                      </m:sup>
                    </m:sSubSup>
                  </m:oMath>
                </a14:m>
                <a:r>
                  <a:rPr lang="en-US" altLang="zh-CN" sz="1800" b="1" dirty="0">
                    <a:solidFill>
                      <a:srgbClr val="000000"/>
                    </a:solidFill>
                    <a:latin typeface="华文中宋" panose="02010600040101010101" pitchFamily="2" charset="-122"/>
                    <a:ea typeface="华文中宋" panose="02010600040101010101" pitchFamily="2" charset="-122"/>
                    <a:sym typeface="+mn-ea"/>
                  </a:rPr>
                  <a:t> )</a:t>
                </a:r>
              </a:p>
            </p:txBody>
          </p:sp>
        </mc:Choice>
        <mc:Fallback xmlns="">
          <p:sp>
            <p:nvSpPr>
              <p:cNvPr id="7" name="文本框 6">
                <a:extLst>
                  <a:ext uri="{FF2B5EF4-FFF2-40B4-BE49-F238E27FC236}">
                    <a16:creationId xmlns:a16="http://schemas.microsoft.com/office/drawing/2014/main" id="{10B356F4-F2A8-FF9F-31DF-012A83ADB9AB}"/>
                  </a:ext>
                </a:extLst>
              </p:cNvPr>
              <p:cNvSpPr txBox="1">
                <a:spLocks noRot="1" noChangeAspect="1" noMove="1" noResize="1" noEditPoints="1" noAdjustHandles="1" noChangeArrowheads="1" noChangeShapeType="1" noTextEdit="1"/>
              </p:cNvSpPr>
              <p:nvPr/>
            </p:nvSpPr>
            <p:spPr>
              <a:xfrm>
                <a:off x="7601052" y="4290951"/>
                <a:ext cx="3900068" cy="1200329"/>
              </a:xfrm>
              <a:prstGeom prst="rect">
                <a:avLst/>
              </a:prstGeom>
              <a:blipFill>
                <a:blip r:embed="rId10"/>
                <a:stretch>
                  <a:fillRect l="-1406" t="-3046" r="-1562" b="-7107"/>
                </a:stretch>
              </a:blipFill>
            </p:spPr>
            <p:txBody>
              <a:bodyPr/>
              <a:lstStyle/>
              <a:p>
                <a:r>
                  <a:rPr lang="zh-CN" altLang="en-US">
                    <a:noFill/>
                  </a:rPr>
                  <a:t> </a:t>
                </a:r>
              </a:p>
            </p:txBody>
          </p:sp>
        </mc:Fallback>
      </mc:AlternateContent>
      <p:sp>
        <p:nvSpPr>
          <p:cNvPr id="2" name="灯片编号占位符 1">
            <a:extLst>
              <a:ext uri="{FF2B5EF4-FFF2-40B4-BE49-F238E27FC236}">
                <a16:creationId xmlns:a16="http://schemas.microsoft.com/office/drawing/2014/main" id="{B7FC4B3B-4B6D-4AFC-E31A-CEEF7C1A1202}"/>
              </a:ext>
            </a:extLst>
          </p:cNvPr>
          <p:cNvSpPr>
            <a:spLocks noGrp="1"/>
          </p:cNvSpPr>
          <p:nvPr>
            <p:ph type="sldNum" sz="quarter" idx="12"/>
          </p:nvPr>
        </p:nvSpPr>
        <p:spPr/>
        <p:txBody>
          <a:bodyPr/>
          <a:lstStyle/>
          <a:p>
            <a:fld id="{0E02916C-EF52-4559-AFCB-0BEFD22A87CC}" type="slidenum">
              <a:rPr lang="zh-CN" altLang="en-US" smtClean="0"/>
              <a:t>11</a:t>
            </a:fld>
            <a:endParaRPr lang="zh-CN" altLang="en-US"/>
          </a:p>
        </p:txBody>
      </p:sp>
    </p:spTree>
    <p:extLst>
      <p:ext uri="{BB962C8B-B14F-4D97-AF65-F5344CB8AC3E}">
        <p14:creationId xmlns:p14="http://schemas.microsoft.com/office/powerpoint/2010/main" val="1476888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p:cNvSpPr txBox="1"/>
          <p:nvPr/>
        </p:nvSpPr>
        <p:spPr>
          <a:xfrm>
            <a:off x="822960" y="2660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Theoretical framework</a:t>
            </a:r>
            <a:endParaRPr lang="zh-CN" altLang="en-US" sz="4400" b="1" dirty="0">
              <a:solidFill>
                <a:schemeClr val="bg1"/>
              </a:solidFill>
              <a:latin typeface="微软雅黑" panose="020B0503020204020204" charset="-122"/>
              <a:ea typeface="微软雅黑" panose="020B0503020204020204" charset="-122"/>
              <a:sym typeface="+mn-ea"/>
            </a:endParaRPr>
          </a:p>
          <a:p>
            <a:pPr algn="ct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5" name="文本框 4">
            <a:extLst>
              <a:ext uri="{FF2B5EF4-FFF2-40B4-BE49-F238E27FC236}">
                <a16:creationId xmlns:a16="http://schemas.microsoft.com/office/drawing/2014/main" id="{0CE666ED-E0B2-C39C-83D7-52FC147256C1}"/>
              </a:ext>
            </a:extLst>
          </p:cNvPr>
          <p:cNvSpPr txBox="1"/>
          <p:nvPr/>
        </p:nvSpPr>
        <p:spPr>
          <a:xfrm>
            <a:off x="822960" y="1217295"/>
            <a:ext cx="10754640" cy="830997"/>
          </a:xfrm>
          <a:prstGeom prst="rect">
            <a:avLst/>
          </a:prstGeom>
          <a:noFill/>
        </p:spPr>
        <p:txBody>
          <a:bodyPr wrap="square">
            <a:spAutoFit/>
          </a:bodyPr>
          <a:lstStyle/>
          <a:p>
            <a:pPr marL="457200" indent="-457200" algn="l">
              <a:buFont typeface="Wingdings" panose="05000000000000000000" pitchFamily="2" charset="2"/>
              <a:buChar char="Ø"/>
            </a:pPr>
            <a:r>
              <a:rPr lang="en-US" altLang="zh-CN" sz="2800" b="1" dirty="0">
                <a:latin typeface="华文中宋" panose="02010600040101010101" pitchFamily="2" charset="-122"/>
                <a:ea typeface="华文中宋" panose="02010600040101010101" pitchFamily="2" charset="-122"/>
              </a:rPr>
              <a:t>Traditional Equivalent Photon Approximation (EPA)</a:t>
            </a:r>
          </a:p>
          <a:p>
            <a:pPr marL="0" indent="0" algn="l">
              <a:buNone/>
            </a:pPr>
            <a:endParaRPr lang="en-US" altLang="zh-CN" sz="2000" b="1" dirty="0">
              <a:solidFill>
                <a:srgbClr val="C00000"/>
              </a:solidFill>
              <a:latin typeface="Calibri-BoldItalic"/>
            </a:endParaRPr>
          </a:p>
        </p:txBody>
      </p:sp>
      <p:sp>
        <p:nvSpPr>
          <p:cNvPr id="3" name="灯片编号占位符 2">
            <a:extLst>
              <a:ext uri="{FF2B5EF4-FFF2-40B4-BE49-F238E27FC236}">
                <a16:creationId xmlns:a16="http://schemas.microsoft.com/office/drawing/2014/main" id="{BA27A4A0-E2E8-C23F-8736-5D3C4FC0DB69}"/>
              </a:ext>
            </a:extLst>
          </p:cNvPr>
          <p:cNvSpPr>
            <a:spLocks noGrp="1"/>
          </p:cNvSpPr>
          <p:nvPr>
            <p:ph type="sldNum" sz="quarter" idx="12"/>
          </p:nvPr>
        </p:nvSpPr>
        <p:spPr/>
        <p:txBody>
          <a:bodyPr>
            <a:normAutofit/>
          </a:bodyPr>
          <a:lstStyle/>
          <a:p>
            <a:fld id="{49AE70B2-8BF9-45C0-BB95-33D1B9D3A854}" type="slidenum">
              <a:rPr lang="zh-CN" altLang="en-US" smtClean="0"/>
              <a:t>12</a:t>
            </a:fld>
            <a:endParaRPr lang="zh-CN" altLang="en-US"/>
          </a:p>
        </p:txBody>
      </p:sp>
      <p:pic>
        <p:nvPicPr>
          <p:cNvPr id="16" name="图片 15">
            <a:extLst>
              <a:ext uri="{FF2B5EF4-FFF2-40B4-BE49-F238E27FC236}">
                <a16:creationId xmlns:a16="http://schemas.microsoft.com/office/drawing/2014/main" id="{C9656241-2DD4-5209-AE95-B5D17B9A2B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0170" y="1942831"/>
            <a:ext cx="6793663" cy="1283728"/>
          </a:xfrm>
          <a:prstGeom prst="rect">
            <a:avLst/>
          </a:prstGeom>
        </p:spPr>
      </p:pic>
      <p:sp>
        <p:nvSpPr>
          <p:cNvPr id="18" name="文本框 17">
            <a:extLst>
              <a:ext uri="{FF2B5EF4-FFF2-40B4-BE49-F238E27FC236}">
                <a16:creationId xmlns:a16="http://schemas.microsoft.com/office/drawing/2014/main" id="{165BD94C-FD64-344C-A964-8439115CD993}"/>
              </a:ext>
            </a:extLst>
          </p:cNvPr>
          <p:cNvSpPr txBox="1"/>
          <p:nvPr/>
        </p:nvSpPr>
        <p:spPr>
          <a:xfrm>
            <a:off x="1270660" y="1730351"/>
            <a:ext cx="10306940" cy="461665"/>
          </a:xfrm>
          <a:prstGeom prst="rect">
            <a:avLst/>
          </a:prstGeom>
          <a:noFill/>
        </p:spPr>
        <p:txBody>
          <a:bodyPr wrap="square">
            <a:spAutoFit/>
          </a:bodyPr>
          <a:lstStyle/>
          <a:p>
            <a:pPr algn="l"/>
            <a:r>
              <a:rPr lang="en-US" altLang="zh-CN" sz="2400" b="1" dirty="0">
                <a:solidFill>
                  <a:srgbClr val="C00000"/>
                </a:solidFill>
                <a:latin typeface="Calibri-BoldItalic"/>
              </a:rPr>
              <a:t>• C.A. </a:t>
            </a:r>
            <a:r>
              <a:rPr lang="en-US" altLang="zh-CN" sz="2400" b="1" dirty="0" err="1">
                <a:solidFill>
                  <a:srgbClr val="C00000"/>
                </a:solidFill>
                <a:latin typeface="Calibri-BoldItalic"/>
              </a:rPr>
              <a:t>Bertulani</a:t>
            </a:r>
            <a:r>
              <a:rPr lang="en-US" altLang="zh-CN" sz="2400" b="1" dirty="0">
                <a:solidFill>
                  <a:srgbClr val="C00000"/>
                </a:solidFill>
                <a:latin typeface="Calibri-BoldItalic"/>
              </a:rPr>
              <a:t>, S.R. Klein, J Nystrand, </a:t>
            </a:r>
            <a:r>
              <a:rPr lang="en-US" altLang="zh-CN" sz="2400" b="1" dirty="0" err="1">
                <a:solidFill>
                  <a:srgbClr val="C00000"/>
                </a:solidFill>
                <a:latin typeface="Calibri-BoldItalic"/>
              </a:rPr>
              <a:t>Ann.Rev.Nucl.Part.Sci</a:t>
            </a:r>
            <a:r>
              <a:rPr lang="en-US" altLang="zh-CN" sz="2400" b="1" dirty="0">
                <a:solidFill>
                  <a:srgbClr val="C00000"/>
                </a:solidFill>
                <a:latin typeface="Calibri-BoldItalic"/>
              </a:rPr>
              <a:t>. 55 (2005) 271-310</a:t>
            </a:r>
          </a:p>
        </p:txBody>
      </p:sp>
      <p:sp>
        <p:nvSpPr>
          <p:cNvPr id="20" name="文本框 19">
            <a:extLst>
              <a:ext uri="{FF2B5EF4-FFF2-40B4-BE49-F238E27FC236}">
                <a16:creationId xmlns:a16="http://schemas.microsoft.com/office/drawing/2014/main" id="{28626DB7-CE9D-AC18-B2AB-57BD0EA181AE}"/>
              </a:ext>
            </a:extLst>
          </p:cNvPr>
          <p:cNvSpPr txBox="1"/>
          <p:nvPr/>
        </p:nvSpPr>
        <p:spPr>
          <a:xfrm>
            <a:off x="1194030" y="3052392"/>
            <a:ext cx="9803939" cy="830997"/>
          </a:xfrm>
          <a:prstGeom prst="rect">
            <a:avLst/>
          </a:prstGeom>
          <a:noFill/>
        </p:spPr>
        <p:txBody>
          <a:bodyPr wrap="square">
            <a:spAutoFit/>
          </a:bodyPr>
          <a:lstStyle/>
          <a:p>
            <a:pPr marL="0" indent="0" algn="l">
              <a:buNone/>
            </a:pPr>
            <a:r>
              <a:rPr lang="en-US" altLang="zh-CN" sz="2400" b="1" dirty="0">
                <a:solidFill>
                  <a:srgbClr val="C00000"/>
                </a:solidFill>
                <a:latin typeface="Calibri-BoldItalic"/>
              </a:rPr>
              <a:t>• A. J. Baltz, Y. Gorbunov, S. R. Klein and J. Nystrand, PRC 80, 044902 (2009)</a:t>
            </a:r>
            <a:br>
              <a:rPr lang="en-US" altLang="zh-CN" sz="2400" b="1" dirty="0">
                <a:solidFill>
                  <a:srgbClr val="C00000"/>
                </a:solidFill>
                <a:latin typeface="Calibri-BoldItalic"/>
              </a:rPr>
            </a:br>
            <a:r>
              <a:rPr lang="en-US" altLang="zh-CN" sz="2400" b="1" dirty="0">
                <a:solidFill>
                  <a:srgbClr val="C00000"/>
                </a:solidFill>
                <a:latin typeface="Calibri-BoldItalic"/>
              </a:rPr>
              <a:t>• W. Zha, L. Ruan, Z. Tang, Z. Xu and S. Yang, PLB 781, 182 (2018)</a:t>
            </a:r>
          </a:p>
        </p:txBody>
      </p:sp>
      <p:pic>
        <p:nvPicPr>
          <p:cNvPr id="21" name="图片 20">
            <a:extLst>
              <a:ext uri="{FF2B5EF4-FFF2-40B4-BE49-F238E27FC236}">
                <a16:creationId xmlns:a16="http://schemas.microsoft.com/office/drawing/2014/main" id="{A2B5AAE6-4BAB-02A3-0DB5-35FB618CC5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3215" y="3962043"/>
            <a:ext cx="7848600" cy="1028700"/>
          </a:xfrm>
          <a:prstGeom prst="rect">
            <a:avLst/>
          </a:prstGeom>
        </p:spPr>
      </p:pic>
      <p:pic>
        <p:nvPicPr>
          <p:cNvPr id="23" name="图片 22">
            <a:extLst>
              <a:ext uri="{FF2B5EF4-FFF2-40B4-BE49-F238E27FC236}">
                <a16:creationId xmlns:a16="http://schemas.microsoft.com/office/drawing/2014/main" id="{D563741F-6814-231A-391F-938854F574A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82190" y="5431962"/>
            <a:ext cx="8429625" cy="1352550"/>
          </a:xfrm>
          <a:prstGeom prst="rect">
            <a:avLst/>
          </a:prstGeom>
        </p:spPr>
      </p:pic>
      <p:sp>
        <p:nvSpPr>
          <p:cNvPr id="24" name="文本框 23">
            <a:extLst>
              <a:ext uri="{FF2B5EF4-FFF2-40B4-BE49-F238E27FC236}">
                <a16:creationId xmlns:a16="http://schemas.microsoft.com/office/drawing/2014/main" id="{ECB394E1-139C-7EAD-C7A6-81B47D943DC5}"/>
              </a:ext>
            </a:extLst>
          </p:cNvPr>
          <p:cNvSpPr txBox="1"/>
          <p:nvPr/>
        </p:nvSpPr>
        <p:spPr>
          <a:xfrm>
            <a:off x="1600490" y="4795583"/>
            <a:ext cx="7799914" cy="461665"/>
          </a:xfrm>
          <a:prstGeom prst="rect">
            <a:avLst/>
          </a:prstGeom>
          <a:noFill/>
        </p:spPr>
        <p:txBody>
          <a:bodyPr wrap="square">
            <a:spAutoFit/>
          </a:bodyPr>
          <a:lstStyle>
            <a:defPPr>
              <a:defRPr lang="zh-CN"/>
            </a:defPPr>
            <a:lvl1pPr>
              <a:defRPr sz="3200" b="1">
                <a:solidFill>
                  <a:srgbClr val="000000"/>
                </a:solidFill>
                <a:latin typeface="华文中宋" panose="02010600040101010101" pitchFamily="2" charset="-122"/>
                <a:ea typeface="华文中宋" panose="02010600040101010101" pitchFamily="2" charset="-122"/>
              </a:defRPr>
            </a:lvl1pPr>
          </a:lstStyle>
          <a:p>
            <a:r>
              <a:rPr lang="en-US" altLang="zh-CN" sz="2400" dirty="0"/>
              <a:t>Effective two-photon luminosity:</a:t>
            </a:r>
            <a:endParaRPr lang="zh-CN" altLang="en-US" sz="2400" dirty="0"/>
          </a:p>
        </p:txBody>
      </p:sp>
    </p:spTree>
    <p:extLst>
      <p:ext uri="{BB962C8B-B14F-4D97-AF65-F5344CB8AC3E}">
        <p14:creationId xmlns:p14="http://schemas.microsoft.com/office/powerpoint/2010/main" val="2812890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3394B-0398-B199-7C94-187D44B560CF}"/>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914B90D5-772E-0BF4-0E5A-33B6DFED90BF}"/>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A385E17E-D469-B31D-B88B-6ADD8EA4C2F1}"/>
              </a:ext>
            </a:extLst>
          </p:cNvPr>
          <p:cNvSpPr txBox="1"/>
          <p:nvPr/>
        </p:nvSpPr>
        <p:spPr>
          <a:xfrm>
            <a:off x="822960" y="2660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Theoretical framework</a:t>
            </a:r>
            <a:endParaRPr lang="zh-CN" altLang="en-US" sz="4400" b="1" dirty="0">
              <a:solidFill>
                <a:schemeClr val="bg1"/>
              </a:solidFill>
              <a:latin typeface="微软雅黑" panose="020B0503020204020204" charset="-122"/>
              <a:ea typeface="微软雅黑" panose="020B0503020204020204" charset="-122"/>
              <a:sym typeface="+mn-ea"/>
            </a:endParaRPr>
          </a:p>
          <a:p>
            <a:pPr algn="ct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5" name="文本框 4">
            <a:extLst>
              <a:ext uri="{FF2B5EF4-FFF2-40B4-BE49-F238E27FC236}">
                <a16:creationId xmlns:a16="http://schemas.microsoft.com/office/drawing/2014/main" id="{9588797B-D001-C5AC-A78C-2AB12904BEA6}"/>
              </a:ext>
            </a:extLst>
          </p:cNvPr>
          <p:cNvSpPr txBox="1"/>
          <p:nvPr/>
        </p:nvSpPr>
        <p:spPr>
          <a:xfrm>
            <a:off x="822960" y="1217295"/>
            <a:ext cx="10754640" cy="5262979"/>
          </a:xfrm>
          <a:prstGeom prst="rect">
            <a:avLst/>
          </a:prstGeom>
          <a:noFill/>
        </p:spPr>
        <p:txBody>
          <a:bodyPr wrap="square">
            <a:spAutoFit/>
          </a:bodyPr>
          <a:lstStyle/>
          <a:p>
            <a:pPr marL="571500" indent="-571500">
              <a:buFont typeface="Wingdings" panose="05000000000000000000" pitchFamily="2" charset="2"/>
              <a:buChar char="Ø"/>
            </a:pPr>
            <a:r>
              <a:rPr lang="en-US" altLang="zh-CN" sz="3200" b="1" dirty="0">
                <a:latin typeface="华文中宋" panose="02010600040101010101" pitchFamily="2" charset="-122"/>
                <a:ea typeface="华文中宋" panose="02010600040101010101" pitchFamily="2" charset="-122"/>
              </a:rPr>
              <a:t>kt</a:t>
            </a:r>
            <a:r>
              <a:rPr lang="zh-CN" altLang="en-US" sz="3200" b="1" dirty="0">
                <a:latin typeface="华文中宋" panose="02010600040101010101" pitchFamily="2" charset="-122"/>
                <a:ea typeface="华文中宋" panose="02010600040101010101" pitchFamily="2" charset="-122"/>
              </a:rPr>
              <a:t>＆</a:t>
            </a:r>
            <a:r>
              <a:rPr lang="en-US" altLang="zh-CN" sz="3200" b="1" dirty="0" err="1">
                <a:latin typeface="华文中宋" panose="02010600040101010101" pitchFamily="2" charset="-122"/>
                <a:ea typeface="华文中宋" panose="02010600040101010101" pitchFamily="2" charset="-122"/>
              </a:rPr>
              <a:t>bt</a:t>
            </a:r>
            <a:r>
              <a:rPr lang="en-US" altLang="zh-CN" sz="3200" b="1" dirty="0">
                <a:latin typeface="华文中宋" panose="02010600040101010101" pitchFamily="2" charset="-122"/>
                <a:ea typeface="华文中宋" panose="02010600040101010101" pitchFamily="2" charset="-122"/>
              </a:rPr>
              <a:t> dependent</a:t>
            </a:r>
          </a:p>
          <a:p>
            <a:pPr marL="0" indent="0">
              <a:buNone/>
            </a:pPr>
            <a:r>
              <a:rPr lang="en-US" altLang="zh-CN" sz="2800" b="1" dirty="0">
                <a:solidFill>
                  <a:srgbClr val="C00000"/>
                </a:solidFill>
                <a:latin typeface="Calibri-BoldItalic"/>
              </a:rPr>
              <a:t>• C. Li, J. Zhou and Y. J. Zhou, PLB 795, 576(2019) ;PRD 101 (2020) 3, 034015</a:t>
            </a:r>
            <a:br>
              <a:rPr lang="en-US" altLang="zh-CN" sz="2800" b="1" dirty="0">
                <a:solidFill>
                  <a:srgbClr val="C00000"/>
                </a:solidFill>
                <a:latin typeface="Calibri-BoldItalic"/>
              </a:rPr>
            </a:br>
            <a:r>
              <a:rPr lang="en-US" altLang="zh-CN" sz="2800" b="1" dirty="0">
                <a:solidFill>
                  <a:srgbClr val="C00000"/>
                </a:solidFill>
                <a:latin typeface="Calibri-BoldItalic"/>
              </a:rPr>
              <a:t>• Klein, Muller, Xiao, Yuan, PRL 122 (2019) 13, 132301; PRD 102 (2020) 9,094013</a:t>
            </a:r>
            <a:br>
              <a:rPr lang="en-US" altLang="zh-CN" sz="2800" b="1" dirty="0">
                <a:solidFill>
                  <a:srgbClr val="C00000"/>
                </a:solidFill>
                <a:latin typeface="Calibri-BoldItalic"/>
              </a:rPr>
            </a:br>
            <a:r>
              <a:rPr lang="en-US" altLang="zh-CN" sz="2800" b="1" dirty="0">
                <a:solidFill>
                  <a:srgbClr val="C00000"/>
                </a:solidFill>
                <a:latin typeface="Calibri-BoldItalic"/>
              </a:rPr>
              <a:t>• W. Zha, J. D. Brandenburg, Z. Tang and Z. Xu, PLB 800 (2020) 13508 </a:t>
            </a:r>
          </a:p>
          <a:p>
            <a:pPr marL="0" indent="0" algn="l">
              <a:buNone/>
            </a:pPr>
            <a:r>
              <a:rPr lang="en-US" altLang="zh-CN" sz="2800" b="1" dirty="0">
                <a:solidFill>
                  <a:srgbClr val="C00000"/>
                </a:solidFill>
                <a:latin typeface="Calibri-BoldItalic"/>
              </a:rPr>
              <a:t>• R.J. Wang, </a:t>
            </a:r>
            <a:r>
              <a:rPr lang="en-US" altLang="zh-CN" sz="2800" b="1" dirty="0" err="1">
                <a:solidFill>
                  <a:srgbClr val="C00000"/>
                </a:solidFill>
                <a:latin typeface="Calibri-BoldItalic"/>
              </a:rPr>
              <a:t>S.Pu</a:t>
            </a:r>
            <a:r>
              <a:rPr lang="en-US" altLang="zh-CN" sz="2800" b="1" dirty="0">
                <a:solidFill>
                  <a:srgbClr val="C00000"/>
                </a:solidFill>
                <a:latin typeface="Calibri-BoldItalic"/>
              </a:rPr>
              <a:t>, Q. Wang, PRD 104 (2021) 5, 056011</a:t>
            </a:r>
          </a:p>
          <a:p>
            <a:pPr marL="571500" indent="-571500">
              <a:buFont typeface="Wingdings" panose="05000000000000000000" pitchFamily="2" charset="2"/>
              <a:buChar char="Ø"/>
            </a:pPr>
            <a:r>
              <a:rPr lang="en-US" altLang="zh-CN" sz="3200" b="1" dirty="0">
                <a:latin typeface="华文中宋" panose="02010600040101010101" pitchFamily="2" charset="-122"/>
                <a:ea typeface="华文中宋" panose="02010600040101010101" pitchFamily="2" charset="-122"/>
              </a:rPr>
              <a:t>Review</a:t>
            </a:r>
          </a:p>
          <a:p>
            <a:pPr marL="0" indent="0">
              <a:buNone/>
            </a:pPr>
            <a:r>
              <a:rPr lang="en-US" altLang="zh-CN" sz="2800" b="1" dirty="0">
                <a:solidFill>
                  <a:srgbClr val="C00000"/>
                </a:solidFill>
                <a:latin typeface="Calibri-BoldItalic"/>
              </a:rPr>
              <a:t>• Coherent photons induced high energy reactions in ultraperipheral heavy ion collisions</a:t>
            </a:r>
            <a:r>
              <a:rPr lang="zh-CN" altLang="en-US" sz="2800" b="1" dirty="0">
                <a:solidFill>
                  <a:srgbClr val="C00000"/>
                </a:solidFill>
                <a:latin typeface="Calibri-BoldItalic"/>
              </a:rPr>
              <a:t>，</a:t>
            </a:r>
            <a:r>
              <a:rPr lang="en-US" altLang="zh-CN" sz="2800" b="1" dirty="0">
                <a:solidFill>
                  <a:srgbClr val="C00000"/>
                </a:solidFill>
                <a:latin typeface="Calibri-BoldItalic"/>
              </a:rPr>
              <a:t> </a:t>
            </a:r>
            <a:r>
              <a:rPr lang="en-US" altLang="zh-CN" sz="2800" b="1" dirty="0" err="1">
                <a:solidFill>
                  <a:srgbClr val="C00000"/>
                </a:solidFill>
                <a:latin typeface="Calibri-BoldItalic"/>
              </a:rPr>
              <a:t>S.Pu,B</a:t>
            </a:r>
            <a:r>
              <a:rPr lang="en-US" altLang="zh-CN" sz="2800" b="1" dirty="0">
                <a:solidFill>
                  <a:srgbClr val="C00000"/>
                </a:solidFill>
                <a:latin typeface="Calibri-BoldItalic"/>
              </a:rPr>
              <a:t>. </a:t>
            </a:r>
            <a:r>
              <a:rPr lang="en-US" altLang="zh-CN" sz="2800" b="1" dirty="0" err="1">
                <a:solidFill>
                  <a:srgbClr val="C00000"/>
                </a:solidFill>
                <a:latin typeface="Calibri-BoldItalic"/>
              </a:rPr>
              <a:t>Xiao,F</a:t>
            </a:r>
            <a:r>
              <a:rPr lang="en-US" altLang="zh-CN" sz="2800" b="1" dirty="0">
                <a:solidFill>
                  <a:srgbClr val="C00000"/>
                </a:solidFill>
                <a:latin typeface="Calibri-BoldItalic"/>
              </a:rPr>
              <a:t>. </a:t>
            </a:r>
            <a:r>
              <a:rPr lang="en-US" altLang="zh-CN" sz="2800" b="1" dirty="0" err="1">
                <a:solidFill>
                  <a:srgbClr val="C00000"/>
                </a:solidFill>
                <a:latin typeface="Calibri-BoldItalic"/>
              </a:rPr>
              <a:t>Yuan,J</a:t>
            </a:r>
            <a:r>
              <a:rPr lang="en-US" altLang="zh-CN" sz="2800" b="1" dirty="0">
                <a:solidFill>
                  <a:srgbClr val="C00000"/>
                </a:solidFill>
                <a:latin typeface="Calibri-BoldItalic"/>
              </a:rPr>
              <a:t>. Zhou ,</a:t>
            </a:r>
            <a:r>
              <a:rPr lang="es-ES" altLang="zh-CN" sz="2800" b="1" dirty="0">
                <a:solidFill>
                  <a:srgbClr val="C00000"/>
                </a:solidFill>
                <a:latin typeface="Calibri-BoldItalic"/>
              </a:rPr>
              <a:t>Acta Phys.Sin. 72 (2023) 7, 072503</a:t>
            </a:r>
            <a:endParaRPr lang="en-US" altLang="zh-CN" sz="2800" b="1" dirty="0">
              <a:solidFill>
                <a:srgbClr val="C00000"/>
              </a:solidFill>
              <a:latin typeface="Calibri-BoldItalic"/>
            </a:endParaRPr>
          </a:p>
          <a:p>
            <a:pPr marL="0" indent="0" algn="l">
              <a:buNone/>
            </a:pPr>
            <a:endParaRPr lang="en-US" altLang="zh-CN" sz="2000" b="1" dirty="0">
              <a:solidFill>
                <a:srgbClr val="C00000"/>
              </a:solidFill>
              <a:latin typeface="Calibri-BoldItalic"/>
            </a:endParaRPr>
          </a:p>
        </p:txBody>
      </p:sp>
      <p:sp>
        <p:nvSpPr>
          <p:cNvPr id="3" name="灯片编号占位符 2">
            <a:extLst>
              <a:ext uri="{FF2B5EF4-FFF2-40B4-BE49-F238E27FC236}">
                <a16:creationId xmlns:a16="http://schemas.microsoft.com/office/drawing/2014/main" id="{65B792B1-D051-5220-DFDF-3E56FD003869}"/>
              </a:ext>
            </a:extLst>
          </p:cNvPr>
          <p:cNvSpPr>
            <a:spLocks noGrp="1"/>
          </p:cNvSpPr>
          <p:nvPr>
            <p:ph type="sldNum" sz="quarter" idx="12"/>
          </p:nvPr>
        </p:nvSpPr>
        <p:spPr/>
        <p:txBody>
          <a:bodyPr>
            <a:normAutofit/>
          </a:bodyPr>
          <a:lstStyle/>
          <a:p>
            <a:fld id="{49AE70B2-8BF9-45C0-BB95-33D1B9D3A854}" type="slidenum">
              <a:rPr lang="zh-CN" altLang="en-US" smtClean="0"/>
              <a:t>13</a:t>
            </a:fld>
            <a:endParaRPr lang="zh-CN" altLang="en-US"/>
          </a:p>
        </p:txBody>
      </p:sp>
    </p:spTree>
    <p:extLst>
      <p:ext uri="{BB962C8B-B14F-4D97-AF65-F5344CB8AC3E}">
        <p14:creationId xmlns:p14="http://schemas.microsoft.com/office/powerpoint/2010/main" val="256912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p:cNvSpPr txBox="1"/>
          <p:nvPr/>
        </p:nvSpPr>
        <p:spPr>
          <a:xfrm>
            <a:off x="822960" y="266065"/>
            <a:ext cx="10530840"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Azimuthal Modulations </a:t>
            </a: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4099" name="Rectangle 10"/>
          <p:cNvSpPr>
            <a:spLocks noGrp="1" noChangeArrowheads="1"/>
          </p:cNvSpPr>
          <p:nvPr>
            <p:custDataLst>
              <p:tags r:id="rId1"/>
            </p:custDataLst>
          </p:nvPr>
        </p:nvSpPr>
        <p:spPr>
          <a:xfrm>
            <a:off x="824230" y="122428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l">
              <a:buNone/>
            </a:pPr>
            <a:br>
              <a:rPr lang="en-US" altLang="zh-CN" sz="2800" dirty="0"/>
            </a:br>
            <a:endParaRPr lang="zh-CN" altLang="en-US" sz="2800" dirty="0"/>
          </a:p>
        </p:txBody>
      </p:sp>
      <p:sp>
        <p:nvSpPr>
          <p:cNvPr id="2" name="Rectangle 10">
            <a:extLst>
              <a:ext uri="{FF2B5EF4-FFF2-40B4-BE49-F238E27FC236}">
                <a16:creationId xmlns:a16="http://schemas.microsoft.com/office/drawing/2014/main" id="{26AADE83-06F8-13F2-E8BC-82D8ACCEA95F}"/>
              </a:ext>
            </a:extLst>
          </p:cNvPr>
          <p:cNvSpPr txBox="1">
            <a:spLocks noChangeArrowheads="1"/>
          </p:cNvSpPr>
          <p:nvPr/>
        </p:nvSpPr>
        <p:spPr>
          <a:xfrm>
            <a:off x="1638300" y="1464840"/>
            <a:ext cx="8839200" cy="5181600"/>
          </a:xfrm>
          <a:prstGeom prst="rect">
            <a:avLst/>
          </a:prstGeo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2800">
                <a:latin typeface="微软雅黑" panose="020B0503020204020204" pitchFamily="34" charset="-122"/>
                <a:ea typeface="微软雅黑" panose="020B0503020204020204" pitchFamily="34" charset="-122"/>
              </a:rPr>
              <a:t> </a:t>
            </a:r>
            <a:r>
              <a:rPr lang="en-US" altLang="zh-CN" sz="2800">
                <a:latin typeface="微软雅黑" panose="020B0503020204020204" pitchFamily="34" charset="-122"/>
                <a:ea typeface="微软雅黑" panose="020B0503020204020204" pitchFamily="34" charset="-122"/>
              </a:rPr>
              <a:t>     </a:t>
            </a:r>
          </a:p>
          <a:p>
            <a:pPr marL="0" indent="0">
              <a:buFont typeface="Arial" panose="020B0604020202020204" pitchFamily="34" charset="0"/>
              <a:buNone/>
            </a:pPr>
            <a:r>
              <a:rPr lang="en-US" altLang="zh-CN" sz="2800">
                <a:latin typeface="微软雅黑" panose="020B0503020204020204" pitchFamily="34" charset="-122"/>
                <a:ea typeface="微软雅黑" panose="020B0503020204020204" pitchFamily="34" charset="-122"/>
              </a:rPr>
              <a:t> </a:t>
            </a:r>
            <a:endParaRPr lang="zh-CN" altLang="zh-CN" sz="2800"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CE53E0BA-D3C8-E571-E027-28FACC579C4A}"/>
              </a:ext>
            </a:extLst>
          </p:cNvPr>
          <p:cNvSpPr txBox="1"/>
          <p:nvPr/>
        </p:nvSpPr>
        <p:spPr>
          <a:xfrm>
            <a:off x="1111822" y="1243003"/>
            <a:ext cx="10127678" cy="461665"/>
          </a:xfrm>
          <a:prstGeom prst="rect">
            <a:avLst/>
          </a:prstGeom>
          <a:noFill/>
        </p:spPr>
        <p:txBody>
          <a:bodyPr wrap="square">
            <a:spAutoFit/>
          </a:bodyPr>
          <a:lstStyle/>
          <a:p>
            <a:r>
              <a:rPr lang="en-US" altLang="zh-CN" sz="2400" b="1" dirty="0">
                <a:solidFill>
                  <a:srgbClr val="C00000"/>
                </a:solidFill>
                <a:latin typeface="Calibri-BoldItalic"/>
              </a:rPr>
              <a:t>R.J. Wang, S. Lin, </a:t>
            </a:r>
            <a:r>
              <a:rPr lang="en-US" altLang="zh-CN" sz="2400" b="1" dirty="0" err="1">
                <a:solidFill>
                  <a:srgbClr val="C00000"/>
                </a:solidFill>
                <a:latin typeface="Calibri-BoldItalic"/>
              </a:rPr>
              <a:t>S.Pu,Y.F</a:t>
            </a:r>
            <a:r>
              <a:rPr lang="en-US" altLang="zh-CN" sz="2400" b="1" dirty="0">
                <a:solidFill>
                  <a:srgbClr val="C00000"/>
                </a:solidFill>
                <a:latin typeface="Calibri-BoldItalic"/>
              </a:rPr>
              <a:t>. Zhang, Q. Wang</a:t>
            </a:r>
            <a:r>
              <a:rPr lang="zh-CN" altLang="en-US" sz="2400" b="1" dirty="0">
                <a:solidFill>
                  <a:srgbClr val="C00000"/>
                </a:solidFill>
                <a:latin typeface="Calibri-BoldItalic"/>
              </a:rPr>
              <a:t>，</a:t>
            </a:r>
            <a:r>
              <a:rPr lang="en-US" altLang="zh-CN" sz="2400" b="1" dirty="0" err="1">
                <a:solidFill>
                  <a:srgbClr val="C00000"/>
                </a:solidFill>
                <a:latin typeface="Calibri-BoldItalic"/>
              </a:rPr>
              <a:t>Phys.Rev.D</a:t>
            </a:r>
            <a:r>
              <a:rPr lang="en-US" altLang="zh-CN" sz="2400" b="1" dirty="0">
                <a:solidFill>
                  <a:srgbClr val="C00000"/>
                </a:solidFill>
                <a:latin typeface="Calibri-BoldItalic"/>
              </a:rPr>
              <a:t> 106 (2022) 3, 034025</a:t>
            </a:r>
          </a:p>
        </p:txBody>
      </p:sp>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A5C9DAD8-1260-4B64-3291-D6CB53953674}"/>
                  </a:ext>
                </a:extLst>
              </p:cNvPr>
              <p:cNvSpPr txBox="1"/>
              <p:nvPr/>
            </p:nvSpPr>
            <p:spPr>
              <a:xfrm>
                <a:off x="7423080" y="1895102"/>
                <a:ext cx="3869620" cy="3170099"/>
              </a:xfrm>
              <a:prstGeom prst="rect">
                <a:avLst/>
              </a:prstGeom>
              <a:noFill/>
            </p:spPr>
            <p:txBody>
              <a:bodyPr wrap="square" rtlCol="0">
                <a:spAutoFit/>
              </a:bodyPr>
              <a:lstStyle/>
              <a:p>
                <a:pPr indent="0">
                  <a:buFont typeface="Arial" panose="020B0604020202020204" pitchFamily="34" charset="0"/>
                  <a:buChar char="•"/>
                  <a:defRPr/>
                </a:pP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b="1" dirty="0">
                    <a:latin typeface="华文中宋" panose="02010600040101010101" pitchFamily="2" charset="-122"/>
                    <a:ea typeface="华文中宋" panose="02010600040101010101" pitchFamily="2" charset="-122"/>
                    <a:sym typeface="+mn-ea"/>
                  </a:rPr>
                  <a:t>The </a:t>
                </a:r>
                <a:r>
                  <a:rPr lang="en-US" altLang="zh-CN" sz="2000" b="1" dirty="0">
                    <a:solidFill>
                      <a:srgbClr val="EF1A78"/>
                    </a:solidFill>
                    <a:latin typeface="华文中宋" panose="02010600040101010101" pitchFamily="2" charset="-122"/>
                    <a:ea typeface="华文中宋" panose="02010600040101010101" pitchFamily="2" charset="-122"/>
                    <a:sym typeface="+mn-ea"/>
                  </a:rPr>
                  <a:t>linear polarization</a:t>
                </a:r>
              </a:p>
              <a:p>
                <a:pPr indent="0">
                  <a:buFont typeface="Arial" panose="020B0604020202020204" pitchFamily="34" charset="0"/>
                  <a:buNone/>
                  <a:defRPr/>
                </a:pPr>
                <a:r>
                  <a:rPr lang="en-US" altLang="zh-CN" sz="2000" b="1" dirty="0">
                    <a:latin typeface="华文中宋" panose="02010600040101010101" pitchFamily="2" charset="-122"/>
                    <a:ea typeface="华文中宋" panose="02010600040101010101" pitchFamily="2" charset="-122"/>
                    <a:sym typeface="+mn-ea"/>
                  </a:rPr>
                  <a:t>   information of photons</a:t>
                </a:r>
              </a:p>
              <a:p>
                <a:pPr indent="0">
                  <a:buFont typeface="Arial" panose="020B0604020202020204" pitchFamily="34" charset="0"/>
                  <a:buNone/>
                  <a:defRPr/>
                </a:pPr>
                <a:r>
                  <a:rPr lang="en-US" altLang="zh-CN" sz="2000" b="1" dirty="0">
                    <a:latin typeface="华文中宋" panose="02010600040101010101" pitchFamily="2" charset="-122"/>
                    <a:ea typeface="华文中宋" panose="02010600040101010101" pitchFamily="2" charset="-122"/>
                    <a:sym typeface="+mn-ea"/>
                  </a:rPr>
                  <a:t>   is important for </a:t>
                </a:r>
              </a:p>
              <a:p>
                <a:pPr indent="0">
                  <a:buFont typeface="Arial" panose="020B0604020202020204" pitchFamily="34" charset="0"/>
                  <a:buNone/>
                  <a:defRPr/>
                </a:pPr>
                <a:r>
                  <a:rPr lang="en-US" altLang="zh-CN" sz="2000" b="1" dirty="0">
                    <a:latin typeface="华文中宋" panose="02010600040101010101" pitchFamily="2" charset="-122"/>
                    <a:ea typeface="华文中宋" panose="02010600040101010101" pitchFamily="2" charset="-122"/>
                    <a:sym typeface="+mn-ea"/>
                  </a:rPr>
                  <a:t>   understanding the </a:t>
                </a:r>
              </a:p>
              <a:p>
                <a:pPr indent="0">
                  <a:buFont typeface="Arial" panose="020B0604020202020204" pitchFamily="34" charset="0"/>
                  <a:buNone/>
                  <a:defRPr/>
                </a:pPr>
                <a:r>
                  <a:rPr lang="en-US" altLang="zh-CN" sz="2000" b="1" dirty="0">
                    <a:latin typeface="华文中宋" panose="02010600040101010101" pitchFamily="2" charset="-122"/>
                    <a:ea typeface="华文中宋" panose="02010600040101010101" pitchFamily="2" charset="-122"/>
                    <a:sym typeface="+mn-ea"/>
                  </a:rPr>
                  <a:t>   azimuthal asymmetry of</a:t>
                </a:r>
              </a:p>
              <a:p>
                <a:pPr indent="0">
                  <a:buFont typeface="Arial" panose="020B0604020202020204" pitchFamily="34" charset="0"/>
                  <a:buNone/>
                  <a:defRPr/>
                </a:pPr>
                <a:r>
                  <a:rPr lang="en-US" altLang="zh-CN" sz="2000" b="1" dirty="0">
                    <a:latin typeface="华文中宋" panose="02010600040101010101" pitchFamily="2" charset="-122"/>
                    <a:ea typeface="华文中宋" panose="02010600040101010101" pitchFamily="2" charset="-122"/>
                    <a:sym typeface="+mn-ea"/>
                  </a:rPr>
                  <a:t>   the lepton pair.</a:t>
                </a:r>
                <a:endParaRPr lang="zh-CN" altLang="en-US" sz="2000" b="1" dirty="0">
                  <a:latin typeface="华文中宋" panose="02010600040101010101" pitchFamily="2" charset="-122"/>
                  <a:ea typeface="华文中宋" panose="02010600040101010101" pitchFamily="2" charset="-122"/>
                </a:endParaRPr>
              </a:p>
              <a:p>
                <a:pPr indent="0">
                  <a:buFont typeface="Arial" panose="020B0604020202020204" pitchFamily="34" charset="0"/>
                  <a:buChar char="•"/>
                  <a:defRPr/>
                </a:pPr>
                <a:endParaRPr lang="en-US" altLang="zh-CN" sz="2000" b="1" dirty="0">
                  <a:latin typeface="华文中宋" panose="02010600040101010101" pitchFamily="2" charset="-122"/>
                  <a:ea typeface="华文中宋" panose="02010600040101010101" pitchFamily="2" charset="-122"/>
                </a:endParaRPr>
              </a:p>
              <a:p>
                <a:pPr marL="285750" indent="-285750">
                  <a:buFont typeface="Arial" panose="020B0604020202020204" pitchFamily="34" charset="0"/>
                  <a:buChar char="•"/>
                  <a:defRPr/>
                </a:pPr>
                <a:r>
                  <a:rPr lang="en-US" altLang="zh-CN" sz="2000" b="1" dirty="0">
                    <a:latin typeface="华文中宋" panose="02010600040101010101" pitchFamily="2" charset="-122"/>
                    <a:ea typeface="华文中宋" panose="02010600040101010101" pitchFamily="2" charset="-122"/>
                  </a:rPr>
                  <a:t>The </a:t>
                </a:r>
                <a14:m>
                  <m:oMath xmlns:m="http://schemas.openxmlformats.org/officeDocument/2006/math">
                    <m:r>
                      <a:rPr lang="en-US" altLang="zh-CN" sz="2000" b="1" i="0" smtClean="0">
                        <a:latin typeface="Cambria Math" panose="02040503050406030204" pitchFamily="18" charset="0"/>
                      </a:rPr>
                      <m:t>𝐜𝐨𝐬</m:t>
                    </m:r>
                    <m:r>
                      <a:rPr lang="en-US" altLang="zh-CN" sz="2000" b="1" i="1" smtClean="0">
                        <a:latin typeface="Cambria Math" panose="02040503050406030204" pitchFamily="18" charset="0"/>
                      </a:rPr>
                      <m:t>𝟐</m:t>
                    </m:r>
                    <m:r>
                      <a:rPr lang="zh-CN" altLang="en-US" sz="2000" b="1" i="1" smtClean="0">
                        <a:latin typeface="Cambria Math" panose="02040503050406030204" pitchFamily="18" charset="0"/>
                      </a:rPr>
                      <m:t>𝝋</m:t>
                    </m:r>
                  </m:oMath>
                </a14:m>
                <a:r>
                  <a:rPr lang="en-US" altLang="zh-CN" sz="2000" b="1" dirty="0">
                    <a:latin typeface="华文中宋" panose="02010600040101010101" pitchFamily="2" charset="-122"/>
                    <a:ea typeface="华文中宋" panose="02010600040101010101" pitchFamily="2" charset="-122"/>
                  </a:rPr>
                  <a:t> modulations of </a:t>
                </a:r>
                <a14:m>
                  <m:oMath xmlns:m="http://schemas.openxmlformats.org/officeDocument/2006/math">
                    <m:sSup>
                      <m:sSupPr>
                        <m:ctrlPr>
                          <a:rPr lang="en-US" altLang="zh-CN" sz="2000" b="1" i="1" dirty="0">
                            <a:latin typeface="Cambria Math" panose="02040503050406030204" pitchFamily="18" charset="0"/>
                            <a:cs typeface="Cambria Math" panose="02040503050406030204" pitchFamily="18" charset="0"/>
                          </a:rPr>
                        </m:ctrlPr>
                      </m:sSupPr>
                      <m:e>
                        <m:r>
                          <a:rPr lang="en-US" altLang="zh-CN" sz="2000" b="1" i="1" dirty="0" smtClean="0">
                            <a:latin typeface="Cambria Math" panose="02040503050406030204" pitchFamily="18" charset="0"/>
                            <a:cs typeface="Cambria Math" panose="02040503050406030204" pitchFamily="18" charset="0"/>
                          </a:rPr>
                          <m:t>𝝁</m:t>
                        </m:r>
                      </m:e>
                      <m:sup>
                        <m:r>
                          <a:rPr lang="en-US" altLang="zh-CN" sz="2000" b="1" i="1" dirty="0" smtClean="0">
                            <a:latin typeface="Cambria Math" panose="02040503050406030204" pitchFamily="18" charset="0"/>
                            <a:cs typeface="Cambria Math" panose="02040503050406030204" pitchFamily="18" charset="0"/>
                          </a:rPr>
                          <m:t>+</m:t>
                        </m:r>
                      </m:sup>
                    </m:sSup>
                    <m:sSup>
                      <m:sSupPr>
                        <m:ctrlPr>
                          <a:rPr lang="en-US" altLang="zh-CN" sz="2000" b="1" i="1" dirty="0">
                            <a:latin typeface="Cambria Math" panose="02040503050406030204" pitchFamily="18" charset="0"/>
                            <a:cs typeface="Cambria Math" panose="02040503050406030204" pitchFamily="18" charset="0"/>
                          </a:rPr>
                        </m:ctrlPr>
                      </m:sSupPr>
                      <m:e>
                        <m:r>
                          <a:rPr lang="en-US" altLang="zh-CN" sz="2000" b="1" i="1" dirty="0" smtClean="0">
                            <a:latin typeface="Cambria Math" panose="02040503050406030204" pitchFamily="18" charset="0"/>
                            <a:cs typeface="Cambria Math" panose="02040503050406030204" pitchFamily="18" charset="0"/>
                          </a:rPr>
                          <m:t>𝝁</m:t>
                        </m:r>
                      </m:e>
                      <m:sup>
                        <m:r>
                          <a:rPr lang="en-US" altLang="zh-CN" sz="2000" b="1" i="1" dirty="0" smtClean="0">
                            <a:latin typeface="Cambria Math" panose="02040503050406030204" pitchFamily="18" charset="0"/>
                            <a:cs typeface="Cambria Math" panose="02040503050406030204" pitchFamily="18" charset="0"/>
                          </a:rPr>
                          <m:t>−</m:t>
                        </m:r>
                      </m:sup>
                    </m:sSup>
                  </m:oMath>
                </a14:m>
                <a:r>
                  <a:rPr lang="en-US" altLang="zh-CN" sz="2000" b="1" dirty="0">
                    <a:latin typeface="华文中宋" panose="02010600040101010101" pitchFamily="2" charset="-122"/>
                    <a:ea typeface="华文中宋" panose="02010600040101010101" pitchFamily="2" charset="-122"/>
                  </a:rPr>
                  <a:t> are higher than </a:t>
                </a:r>
                <a14:m>
                  <m:oMath xmlns:m="http://schemas.openxmlformats.org/officeDocument/2006/math">
                    <m:sSup>
                      <m:sSupPr>
                        <m:ctrlPr>
                          <a:rPr lang="en-US" altLang="zh-CN" sz="2000" b="1" i="1" dirty="0">
                            <a:latin typeface="Cambria Math" panose="02040503050406030204" pitchFamily="18" charset="0"/>
                            <a:cs typeface="Cambria Math" panose="02040503050406030204" pitchFamily="18" charset="0"/>
                          </a:rPr>
                        </m:ctrlPr>
                      </m:sSupPr>
                      <m:e>
                        <m:r>
                          <a:rPr lang="en-US" altLang="zh-CN" sz="2000" b="1" i="1" dirty="0" smtClean="0">
                            <a:latin typeface="Cambria Math" panose="02040503050406030204" pitchFamily="18" charset="0"/>
                            <a:cs typeface="Cambria Math" panose="02040503050406030204" pitchFamily="18" charset="0"/>
                          </a:rPr>
                          <m:t>𝒆</m:t>
                        </m:r>
                      </m:e>
                      <m:sup>
                        <m:r>
                          <a:rPr lang="en-US" altLang="zh-CN" sz="2000" b="1" i="1" dirty="0" smtClean="0">
                            <a:latin typeface="Cambria Math" panose="02040503050406030204" pitchFamily="18" charset="0"/>
                            <a:cs typeface="Cambria Math" panose="02040503050406030204" pitchFamily="18" charset="0"/>
                          </a:rPr>
                          <m:t>+</m:t>
                        </m:r>
                      </m:sup>
                    </m:sSup>
                    <m:sSup>
                      <m:sSupPr>
                        <m:ctrlPr>
                          <a:rPr lang="en-US" altLang="zh-CN" sz="2000" b="1" i="1" dirty="0">
                            <a:latin typeface="Cambria Math" panose="02040503050406030204" pitchFamily="18" charset="0"/>
                            <a:cs typeface="Cambria Math" panose="02040503050406030204" pitchFamily="18" charset="0"/>
                          </a:rPr>
                        </m:ctrlPr>
                      </m:sSupPr>
                      <m:e>
                        <m:r>
                          <a:rPr lang="en-US" altLang="zh-CN" sz="2000" b="1" i="1" dirty="0" smtClean="0">
                            <a:latin typeface="Cambria Math" panose="02040503050406030204" pitchFamily="18" charset="0"/>
                            <a:cs typeface="Cambria Math" panose="02040503050406030204" pitchFamily="18" charset="0"/>
                          </a:rPr>
                          <m:t>𝒆</m:t>
                        </m:r>
                      </m:e>
                      <m:sup>
                        <m:r>
                          <a:rPr lang="en-US" altLang="zh-CN" sz="2000" b="1" i="1" dirty="0" smtClean="0">
                            <a:latin typeface="Cambria Math" panose="02040503050406030204" pitchFamily="18" charset="0"/>
                            <a:cs typeface="Cambria Math" panose="02040503050406030204" pitchFamily="18" charset="0"/>
                          </a:rPr>
                          <m:t>−</m:t>
                        </m:r>
                      </m:sup>
                    </m:sSup>
                  </m:oMath>
                </a14:m>
                <a:r>
                  <a:rPr lang="en-US" altLang="zh-CN" sz="2000" b="1" dirty="0">
                    <a:latin typeface="华文中宋" panose="02010600040101010101" pitchFamily="2" charset="-122"/>
                    <a:ea typeface="华文中宋" panose="02010600040101010101" pitchFamily="2" charset="-122"/>
                  </a:rPr>
                  <a:t> case.</a:t>
                </a:r>
              </a:p>
            </p:txBody>
          </p:sp>
        </mc:Choice>
        <mc:Fallback xmlns="">
          <p:sp>
            <p:nvSpPr>
              <p:cNvPr id="11" name="文本框 10">
                <a:extLst>
                  <a:ext uri="{FF2B5EF4-FFF2-40B4-BE49-F238E27FC236}">
                    <a16:creationId xmlns:a16="http://schemas.microsoft.com/office/drawing/2014/main" id="{A5C9DAD8-1260-4B64-3291-D6CB53953674}"/>
                  </a:ext>
                </a:extLst>
              </p:cNvPr>
              <p:cNvSpPr txBox="1">
                <a:spLocks noRot="1" noChangeAspect="1" noMove="1" noResize="1" noEditPoints="1" noAdjustHandles="1" noChangeArrowheads="1" noChangeShapeType="1" noTextEdit="1"/>
              </p:cNvSpPr>
              <p:nvPr/>
            </p:nvSpPr>
            <p:spPr>
              <a:xfrm>
                <a:off x="7423080" y="1895102"/>
                <a:ext cx="3869620" cy="3170099"/>
              </a:xfrm>
              <a:prstGeom prst="rect">
                <a:avLst/>
              </a:prstGeom>
              <a:blipFill>
                <a:blip r:embed="rId5"/>
                <a:stretch>
                  <a:fillRect l="-1420" t="-1154" b="-2500"/>
                </a:stretch>
              </a:blipFill>
            </p:spPr>
            <p:txBody>
              <a:bodyPr/>
              <a:lstStyle/>
              <a:p>
                <a:r>
                  <a:rPr lang="zh-CN" altLang="en-US">
                    <a:noFill/>
                  </a:rPr>
                  <a:t> </a:t>
                </a:r>
              </a:p>
            </p:txBody>
          </p:sp>
        </mc:Fallback>
      </mc:AlternateContent>
      <p:pic>
        <p:nvPicPr>
          <p:cNvPr id="12" name="图片 11">
            <a:extLst>
              <a:ext uri="{FF2B5EF4-FFF2-40B4-BE49-F238E27FC236}">
                <a16:creationId xmlns:a16="http://schemas.microsoft.com/office/drawing/2014/main" id="{3CD9086F-BDCE-160F-4A33-8D33756589A5}"/>
              </a:ext>
            </a:extLst>
          </p:cNvPr>
          <p:cNvPicPr>
            <a:picLocks noChangeAspect="1"/>
          </p:cNvPicPr>
          <p:nvPr/>
        </p:nvPicPr>
        <p:blipFill>
          <a:blip r:embed="rId6"/>
          <a:stretch>
            <a:fillRect/>
          </a:stretch>
        </p:blipFill>
        <p:spPr>
          <a:xfrm>
            <a:off x="899090" y="1771303"/>
            <a:ext cx="3216910" cy="2092960"/>
          </a:xfrm>
          <a:prstGeom prst="rect">
            <a:avLst/>
          </a:prstGeom>
        </p:spPr>
      </p:pic>
      <p:pic>
        <p:nvPicPr>
          <p:cNvPr id="13" name="内容占位符 4">
            <a:extLst>
              <a:ext uri="{FF2B5EF4-FFF2-40B4-BE49-F238E27FC236}">
                <a16:creationId xmlns:a16="http://schemas.microsoft.com/office/drawing/2014/main" id="{A1924631-FF3D-3321-9C07-2F85AC51818A}"/>
              </a:ext>
            </a:extLst>
          </p:cNvPr>
          <p:cNvPicPr>
            <a:picLocks noGrp="1" noChangeAspect="1"/>
          </p:cNvPicPr>
          <p:nvPr>
            <p:ph idx="1"/>
          </p:nvPr>
        </p:nvPicPr>
        <p:blipFill>
          <a:blip r:embed="rId7"/>
          <a:stretch>
            <a:fillRect/>
          </a:stretch>
        </p:blipFill>
        <p:spPr>
          <a:xfrm>
            <a:off x="4116000" y="1701453"/>
            <a:ext cx="3294380" cy="2162810"/>
          </a:xfrm>
          <a:prstGeom prst="rect">
            <a:avLst/>
          </a:prstGeom>
        </p:spPr>
      </p:pic>
      <p:pic>
        <p:nvPicPr>
          <p:cNvPr id="14" name="内容占位符 4">
            <a:extLst>
              <a:ext uri="{FF2B5EF4-FFF2-40B4-BE49-F238E27FC236}">
                <a16:creationId xmlns:a16="http://schemas.microsoft.com/office/drawing/2014/main" id="{B753546C-B2B2-A1C8-9E9C-A008DA0D8AFA}"/>
              </a:ext>
            </a:extLst>
          </p:cNvPr>
          <p:cNvPicPr>
            <a:picLocks noGrp="1" noChangeAspect="1"/>
          </p:cNvPicPr>
          <p:nvPr/>
        </p:nvPicPr>
        <p:blipFill>
          <a:blip r:embed="rId8"/>
          <a:stretch>
            <a:fillRect/>
          </a:stretch>
        </p:blipFill>
        <p:spPr>
          <a:xfrm>
            <a:off x="899090" y="3960148"/>
            <a:ext cx="3291205" cy="2099310"/>
          </a:xfrm>
          <a:prstGeom prst="rect">
            <a:avLst/>
          </a:prstGeom>
        </p:spPr>
      </p:pic>
      <p:pic>
        <p:nvPicPr>
          <p:cNvPr id="15" name="图片 14">
            <a:extLst>
              <a:ext uri="{FF2B5EF4-FFF2-40B4-BE49-F238E27FC236}">
                <a16:creationId xmlns:a16="http://schemas.microsoft.com/office/drawing/2014/main" id="{1384B7DB-FD00-3AEE-28D6-8C3059049F91}"/>
              </a:ext>
            </a:extLst>
          </p:cNvPr>
          <p:cNvPicPr>
            <a:picLocks noChangeAspect="1"/>
          </p:cNvPicPr>
          <p:nvPr/>
        </p:nvPicPr>
        <p:blipFill>
          <a:blip r:embed="rId9"/>
          <a:stretch>
            <a:fillRect/>
          </a:stretch>
        </p:blipFill>
        <p:spPr>
          <a:xfrm>
            <a:off x="4116000" y="3960148"/>
            <a:ext cx="3307080" cy="2091690"/>
          </a:xfrm>
          <a:prstGeom prst="rect">
            <a:avLst/>
          </a:prstGeom>
        </p:spPr>
      </p:pic>
      <p:sp>
        <p:nvSpPr>
          <p:cNvPr id="16" name="文本框 15">
            <a:extLst>
              <a:ext uri="{FF2B5EF4-FFF2-40B4-BE49-F238E27FC236}">
                <a16:creationId xmlns:a16="http://schemas.microsoft.com/office/drawing/2014/main" id="{AD08E0BA-3CEB-DD6E-AF04-0D7077137FD0}"/>
              </a:ext>
            </a:extLst>
          </p:cNvPr>
          <p:cNvSpPr txBox="1"/>
          <p:nvPr/>
        </p:nvSpPr>
        <p:spPr>
          <a:xfrm>
            <a:off x="7938700" y="5406678"/>
            <a:ext cx="3389630" cy="707886"/>
          </a:xfrm>
          <a:prstGeom prst="rect">
            <a:avLst/>
          </a:prstGeom>
          <a:noFill/>
        </p:spPr>
        <p:txBody>
          <a:bodyPr wrap="square" rtlCol="0" anchor="t">
            <a:spAutoFit/>
          </a:bodyPr>
          <a:lstStyle/>
          <a:p>
            <a:pPr marL="0" indent="0" eaLnBrk="1" hangingPunct="1">
              <a:buFontTx/>
              <a:buNone/>
              <a:defRPr/>
            </a:pPr>
            <a:r>
              <a:rPr lang="pt-BR" altLang="zh-CN" sz="2000" b="1" dirty="0">
                <a:solidFill>
                  <a:srgbClr val="C00000"/>
                </a:solidFill>
                <a:latin typeface="Calibri-BoldItalic"/>
                <a:sym typeface="+mn-ea"/>
              </a:rPr>
              <a:t>C. Li, J. Zhou, and Y.-J. Zhou</a:t>
            </a:r>
            <a:r>
              <a:rPr lang="fr-FR" altLang="zh-CN" sz="2000" b="1" dirty="0">
                <a:solidFill>
                  <a:srgbClr val="C00000"/>
                </a:solidFill>
                <a:latin typeface="Calibri-BoldItalic"/>
                <a:sym typeface="+mn-ea"/>
              </a:rPr>
              <a:t>,</a:t>
            </a:r>
            <a:r>
              <a:rPr lang="en-US" altLang="zh-CN" sz="2000" b="1" dirty="0">
                <a:solidFill>
                  <a:srgbClr val="C00000"/>
                </a:solidFill>
                <a:latin typeface="Calibri-BoldItalic"/>
                <a:sym typeface="+mn-ea"/>
              </a:rPr>
              <a:t> 1903.10084, 1911.00237.</a:t>
            </a:r>
            <a:endParaRPr lang="zh-CN" altLang="en-US" sz="2000" b="1" dirty="0">
              <a:solidFill>
                <a:srgbClr val="C00000"/>
              </a:solidFill>
              <a:latin typeface="Calibri-BoldItalic"/>
            </a:endParaRPr>
          </a:p>
        </p:txBody>
      </p:sp>
      <p:sp>
        <p:nvSpPr>
          <p:cNvPr id="3" name="灯片编号占位符 2">
            <a:extLst>
              <a:ext uri="{FF2B5EF4-FFF2-40B4-BE49-F238E27FC236}">
                <a16:creationId xmlns:a16="http://schemas.microsoft.com/office/drawing/2014/main" id="{72C11473-083F-06EE-C0CD-55BA7A7B4C76}"/>
              </a:ext>
            </a:extLst>
          </p:cNvPr>
          <p:cNvSpPr>
            <a:spLocks noGrp="1"/>
          </p:cNvSpPr>
          <p:nvPr>
            <p:ph type="sldNum" sz="quarter" idx="12"/>
          </p:nvPr>
        </p:nvSpPr>
        <p:spPr/>
        <p:txBody>
          <a:bodyPr/>
          <a:lstStyle/>
          <a:p>
            <a:fld id="{0E02916C-EF52-4559-AFCB-0BEFD22A87CC}" type="slidenum">
              <a:rPr lang="zh-CN" altLang="en-US" smtClean="0"/>
              <a:t>14</a:t>
            </a:fld>
            <a:endParaRPr lang="zh-CN" altLang="en-US"/>
          </a:p>
        </p:txBody>
      </p:sp>
    </p:spTree>
    <p:extLst>
      <p:ext uri="{BB962C8B-B14F-4D97-AF65-F5344CB8AC3E}">
        <p14:creationId xmlns:p14="http://schemas.microsoft.com/office/powerpoint/2010/main" val="2345768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900E29-E2BE-753B-AF70-DD3255160383}"/>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1B2FEC8C-0E47-D0DD-C4AF-A70D011B28BE}"/>
              </a:ext>
            </a:extLst>
          </p:cNvPr>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950C4054-1051-0249-5962-4551772DEB7A}"/>
              </a:ext>
            </a:extLst>
          </p:cNvPr>
          <p:cNvSpPr txBox="1"/>
          <p:nvPr/>
        </p:nvSpPr>
        <p:spPr>
          <a:xfrm>
            <a:off x="822960" y="266065"/>
            <a:ext cx="10530840"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Azimuthal Modulations </a:t>
            </a: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4099" name="Rectangle 10">
            <a:extLst>
              <a:ext uri="{FF2B5EF4-FFF2-40B4-BE49-F238E27FC236}">
                <a16:creationId xmlns:a16="http://schemas.microsoft.com/office/drawing/2014/main" id="{8919F6D3-61EC-354C-87BE-7E017C5DF8BF}"/>
              </a:ext>
            </a:extLst>
          </p:cNvPr>
          <p:cNvSpPr>
            <a:spLocks noGrp="1" noChangeArrowheads="1"/>
          </p:cNvSpPr>
          <p:nvPr>
            <p:custDataLst>
              <p:tags r:id="rId1"/>
            </p:custDataLst>
          </p:nvPr>
        </p:nvSpPr>
        <p:spPr>
          <a:xfrm>
            <a:off x="824230" y="122428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l">
              <a:buNone/>
            </a:pPr>
            <a:br>
              <a:rPr lang="en-US" altLang="zh-CN" sz="2800" dirty="0"/>
            </a:br>
            <a:endParaRPr lang="zh-CN" altLang="en-US" sz="2800" dirty="0"/>
          </a:p>
        </p:txBody>
      </p:sp>
      <p:sp>
        <p:nvSpPr>
          <p:cNvPr id="2" name="Rectangle 10">
            <a:extLst>
              <a:ext uri="{FF2B5EF4-FFF2-40B4-BE49-F238E27FC236}">
                <a16:creationId xmlns:a16="http://schemas.microsoft.com/office/drawing/2014/main" id="{86836A9C-FC98-4821-CAF8-2FE5BB065F3B}"/>
              </a:ext>
            </a:extLst>
          </p:cNvPr>
          <p:cNvSpPr txBox="1">
            <a:spLocks noChangeArrowheads="1"/>
          </p:cNvSpPr>
          <p:nvPr/>
        </p:nvSpPr>
        <p:spPr>
          <a:xfrm>
            <a:off x="1638300" y="1464840"/>
            <a:ext cx="8839200" cy="5181600"/>
          </a:xfrm>
          <a:prstGeom prst="rect">
            <a:avLst/>
          </a:prstGeo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2800">
                <a:latin typeface="微软雅黑" panose="020B0503020204020204" pitchFamily="34" charset="-122"/>
                <a:ea typeface="微软雅黑" panose="020B0503020204020204" pitchFamily="34" charset="-122"/>
              </a:rPr>
              <a:t> </a:t>
            </a:r>
            <a:r>
              <a:rPr lang="en-US" altLang="zh-CN" sz="2800">
                <a:latin typeface="微软雅黑" panose="020B0503020204020204" pitchFamily="34" charset="-122"/>
                <a:ea typeface="微软雅黑" panose="020B0503020204020204" pitchFamily="34" charset="-122"/>
              </a:rPr>
              <a:t>     </a:t>
            </a:r>
          </a:p>
          <a:p>
            <a:pPr marL="0" indent="0">
              <a:buFont typeface="Arial" panose="020B0604020202020204" pitchFamily="34" charset="0"/>
              <a:buNone/>
            </a:pPr>
            <a:r>
              <a:rPr lang="en-US" altLang="zh-CN" sz="2800">
                <a:latin typeface="微软雅黑" panose="020B0503020204020204" pitchFamily="34" charset="-122"/>
                <a:ea typeface="微软雅黑" panose="020B0503020204020204" pitchFamily="34" charset="-122"/>
              </a:rPr>
              <a:t> </a:t>
            </a:r>
            <a:endParaRPr lang="zh-CN" altLang="zh-CN" sz="2800"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49032497-3C1E-160C-FF57-1D2EEDD44A72}"/>
              </a:ext>
            </a:extLst>
          </p:cNvPr>
          <p:cNvSpPr txBox="1"/>
          <p:nvPr/>
        </p:nvSpPr>
        <p:spPr>
          <a:xfrm>
            <a:off x="822960" y="1231775"/>
            <a:ext cx="10544810" cy="830997"/>
          </a:xfrm>
          <a:prstGeom prst="rect">
            <a:avLst/>
          </a:prstGeom>
          <a:noFill/>
        </p:spPr>
        <p:txBody>
          <a:bodyPr wrap="square">
            <a:spAutoFit/>
          </a:bodyPr>
          <a:lstStyle/>
          <a:p>
            <a:r>
              <a:rPr lang="en-US" altLang="zh-CN" sz="2400" b="1" dirty="0" err="1">
                <a:solidFill>
                  <a:srgbClr val="C00000"/>
                </a:solidFill>
                <a:latin typeface="Calibri-BoldItalic"/>
              </a:rPr>
              <a:t>Dingyu</a:t>
            </a:r>
            <a:r>
              <a:rPr lang="en-US" altLang="zh-CN" sz="2400" b="1" dirty="0">
                <a:solidFill>
                  <a:srgbClr val="C00000"/>
                </a:solidFill>
                <a:latin typeface="Calibri-BoldItalic"/>
              </a:rPr>
              <a:t> Shao, Bin Yan, Shu-Ruan Yuan, Cheng Zhang, Sci. China Phys. Mech. Astron. 67 (2024) 281062</a:t>
            </a:r>
          </a:p>
        </p:txBody>
      </p:sp>
      <p:pic>
        <p:nvPicPr>
          <p:cNvPr id="8" name="图片 7">
            <a:extLst>
              <a:ext uri="{FF2B5EF4-FFF2-40B4-BE49-F238E27FC236}">
                <a16:creationId xmlns:a16="http://schemas.microsoft.com/office/drawing/2014/main" id="{9E09CB59-6A12-8927-8B8D-28E4BC9976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77098" y="1684833"/>
            <a:ext cx="2576162" cy="4681220"/>
          </a:xfrm>
          <a:prstGeom prst="rect">
            <a:avLst/>
          </a:prstGeom>
        </p:spPr>
      </p:pic>
      <p:pic>
        <p:nvPicPr>
          <p:cNvPr id="17" name="图片 16">
            <a:extLst>
              <a:ext uri="{FF2B5EF4-FFF2-40B4-BE49-F238E27FC236}">
                <a16:creationId xmlns:a16="http://schemas.microsoft.com/office/drawing/2014/main" id="{FD5ED97F-81D5-6474-B9DC-52EB07DB8BF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51231" y="3648043"/>
            <a:ext cx="3589020" cy="967171"/>
          </a:xfrm>
          <a:prstGeom prst="rect">
            <a:avLst/>
          </a:prstGeom>
        </p:spPr>
      </p:pic>
      <p:pic>
        <p:nvPicPr>
          <p:cNvPr id="19" name="图片 18">
            <a:extLst>
              <a:ext uri="{FF2B5EF4-FFF2-40B4-BE49-F238E27FC236}">
                <a16:creationId xmlns:a16="http://schemas.microsoft.com/office/drawing/2014/main" id="{50B3D342-F34A-4720-DA29-2536D858DC67}"/>
              </a:ext>
            </a:extLst>
          </p:cNvPr>
          <p:cNvPicPr>
            <a:picLocks noChangeAspect="1"/>
          </p:cNvPicPr>
          <p:nvPr/>
        </p:nvPicPr>
        <p:blipFill>
          <a:blip r:embed="rId7">
            <a:extLst>
              <a:ext uri="{28A0092B-C50C-407E-A947-70E740481C1C}">
                <a14:useLocalDpi xmlns:a14="http://schemas.microsoft.com/office/drawing/2010/main" val="0"/>
              </a:ext>
            </a:extLst>
          </a:blip>
          <a:srcRect r="7712"/>
          <a:stretch/>
        </p:blipFill>
        <p:spPr>
          <a:xfrm>
            <a:off x="3109038" y="4893178"/>
            <a:ext cx="5050107" cy="1164273"/>
          </a:xfrm>
          <a:prstGeom prst="rect">
            <a:avLst/>
          </a:prstGeom>
        </p:spPr>
      </p:pic>
      <p:pic>
        <p:nvPicPr>
          <p:cNvPr id="21" name="图片 20">
            <a:extLst>
              <a:ext uri="{FF2B5EF4-FFF2-40B4-BE49-F238E27FC236}">
                <a16:creationId xmlns:a16="http://schemas.microsoft.com/office/drawing/2014/main" id="{B2E68F8F-DC82-95A6-C043-66D3DEBEED0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47775" y="2059047"/>
            <a:ext cx="6562725" cy="1428750"/>
          </a:xfrm>
          <a:prstGeom prst="rect">
            <a:avLst/>
          </a:prstGeom>
        </p:spPr>
      </p:pic>
      <p:sp>
        <p:nvSpPr>
          <p:cNvPr id="24" name="文本框 23">
            <a:extLst>
              <a:ext uri="{FF2B5EF4-FFF2-40B4-BE49-F238E27FC236}">
                <a16:creationId xmlns:a16="http://schemas.microsoft.com/office/drawing/2014/main" id="{28AB23DA-980F-7720-34DB-1E7C4B78844B}"/>
              </a:ext>
            </a:extLst>
          </p:cNvPr>
          <p:cNvSpPr txBox="1"/>
          <p:nvPr/>
        </p:nvSpPr>
        <p:spPr>
          <a:xfrm>
            <a:off x="1288830" y="3494462"/>
            <a:ext cx="6096000" cy="400110"/>
          </a:xfrm>
          <a:prstGeom prst="rect">
            <a:avLst/>
          </a:prstGeom>
          <a:noFill/>
        </p:spPr>
        <p:txBody>
          <a:bodyPr wrap="square">
            <a:spAutoFit/>
          </a:bodyPr>
          <a:lstStyle/>
          <a:p>
            <a:r>
              <a:rPr lang="en-US" altLang="zh-CN" sz="2000" b="1" dirty="0">
                <a:solidFill>
                  <a:srgbClr val="EF1A78"/>
                </a:solidFill>
                <a:latin typeface="华文中宋" panose="02010600040101010101" pitchFamily="2" charset="-122"/>
                <a:ea typeface="华文中宋" panose="02010600040101010101" pitchFamily="2" charset="-122"/>
              </a:rPr>
              <a:t>Anomalous magnetic</a:t>
            </a:r>
            <a:endParaRPr lang="zh-CN" altLang="en-US" sz="2000" b="1" dirty="0">
              <a:solidFill>
                <a:srgbClr val="EF1A78"/>
              </a:solidFill>
              <a:latin typeface="华文中宋" panose="02010600040101010101" pitchFamily="2" charset="-122"/>
              <a:ea typeface="华文中宋" panose="02010600040101010101" pitchFamily="2" charset="-122"/>
            </a:endParaRPr>
          </a:p>
        </p:txBody>
      </p:sp>
      <p:sp>
        <p:nvSpPr>
          <p:cNvPr id="25" name="文本框 24">
            <a:extLst>
              <a:ext uri="{FF2B5EF4-FFF2-40B4-BE49-F238E27FC236}">
                <a16:creationId xmlns:a16="http://schemas.microsoft.com/office/drawing/2014/main" id="{292C1161-E4BD-B437-1B26-7B43633905A7}"/>
              </a:ext>
            </a:extLst>
          </p:cNvPr>
          <p:cNvSpPr txBox="1"/>
          <p:nvPr/>
        </p:nvSpPr>
        <p:spPr>
          <a:xfrm>
            <a:off x="4950380" y="3468153"/>
            <a:ext cx="6096000" cy="400110"/>
          </a:xfrm>
          <a:prstGeom prst="rect">
            <a:avLst/>
          </a:prstGeom>
          <a:noFill/>
        </p:spPr>
        <p:txBody>
          <a:bodyPr wrap="square">
            <a:spAutoFit/>
          </a:bodyPr>
          <a:lstStyle/>
          <a:p>
            <a:r>
              <a:rPr lang="en-US" altLang="zh-CN" sz="2000" b="1" dirty="0">
                <a:solidFill>
                  <a:srgbClr val="EF1A78"/>
                </a:solidFill>
                <a:latin typeface="华文中宋" panose="02010600040101010101" pitchFamily="2" charset="-122"/>
                <a:ea typeface="华文中宋" panose="02010600040101010101" pitchFamily="2" charset="-122"/>
              </a:rPr>
              <a:t>Electric dipole moments </a:t>
            </a:r>
            <a:endParaRPr lang="zh-CN" altLang="en-US" sz="2000" b="1" dirty="0">
              <a:solidFill>
                <a:srgbClr val="EF1A78"/>
              </a:solidFill>
              <a:latin typeface="华文中宋" panose="02010600040101010101" pitchFamily="2" charset="-122"/>
              <a:ea typeface="华文中宋" panose="02010600040101010101" pitchFamily="2" charset="-122"/>
            </a:endParaRPr>
          </a:p>
        </p:txBody>
      </p:sp>
      <p:pic>
        <p:nvPicPr>
          <p:cNvPr id="27" name="图片 26">
            <a:extLst>
              <a:ext uri="{FF2B5EF4-FFF2-40B4-BE49-F238E27FC236}">
                <a16:creationId xmlns:a16="http://schemas.microsoft.com/office/drawing/2014/main" id="{799359CF-EAF0-408D-B2DE-BE4FE88A969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43515" y="4594293"/>
            <a:ext cx="2365662" cy="1619413"/>
          </a:xfrm>
          <a:prstGeom prst="rect">
            <a:avLst/>
          </a:prstGeom>
        </p:spPr>
      </p:pic>
      <p:sp>
        <p:nvSpPr>
          <p:cNvPr id="3" name="灯片编号占位符 2">
            <a:extLst>
              <a:ext uri="{FF2B5EF4-FFF2-40B4-BE49-F238E27FC236}">
                <a16:creationId xmlns:a16="http://schemas.microsoft.com/office/drawing/2014/main" id="{153DE412-EE32-264B-9468-F7DE19839FB1}"/>
              </a:ext>
            </a:extLst>
          </p:cNvPr>
          <p:cNvSpPr>
            <a:spLocks noGrp="1"/>
          </p:cNvSpPr>
          <p:nvPr>
            <p:ph type="sldNum" sz="quarter" idx="12"/>
          </p:nvPr>
        </p:nvSpPr>
        <p:spPr/>
        <p:txBody>
          <a:bodyPr/>
          <a:lstStyle/>
          <a:p>
            <a:fld id="{0E02916C-EF52-4559-AFCB-0BEFD22A87CC}" type="slidenum">
              <a:rPr lang="zh-CN" altLang="en-US" smtClean="0"/>
              <a:t>15</a:t>
            </a:fld>
            <a:endParaRPr lang="zh-CN" altLang="en-US"/>
          </a:p>
        </p:txBody>
      </p:sp>
    </p:spTree>
    <p:extLst>
      <p:ext uri="{BB962C8B-B14F-4D97-AF65-F5344CB8AC3E}">
        <p14:creationId xmlns:p14="http://schemas.microsoft.com/office/powerpoint/2010/main" val="858737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BF0794-15A8-53DA-7483-91D6386EE5B9}"/>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6FC6256F-56B7-BAD1-1CF1-E3E0F74FE2C4}"/>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821A00E3-7C68-3813-832F-724346D0E528}"/>
              </a:ext>
            </a:extLst>
          </p:cNvPr>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sym typeface="+mn-ea"/>
              </a:rPr>
              <a:t>I</a:t>
            </a:r>
            <a:r>
              <a:rPr lang="en-US" altLang="zh-CN" sz="4400" b="1" dirty="0">
                <a:solidFill>
                  <a:schemeClr val="bg1"/>
                </a:solidFill>
                <a:latin typeface="微软雅黑" panose="020B0503020204020204" charset="-122"/>
                <a:ea typeface="微软雅黑" panose="020B0503020204020204" charset="-122"/>
              </a:rPr>
              <a:t>sobar collisions</a:t>
            </a: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2" name="灯片编号占位符 1">
            <a:extLst>
              <a:ext uri="{FF2B5EF4-FFF2-40B4-BE49-F238E27FC236}">
                <a16:creationId xmlns:a16="http://schemas.microsoft.com/office/drawing/2014/main" id="{0375281C-046F-2F72-049F-C0A0DFFC7EFD}"/>
              </a:ext>
            </a:extLst>
          </p:cNvPr>
          <p:cNvSpPr>
            <a:spLocks noGrp="1"/>
          </p:cNvSpPr>
          <p:nvPr>
            <p:ph type="sldNum" sz="quarter" idx="12"/>
          </p:nvPr>
        </p:nvSpPr>
        <p:spPr/>
        <p:txBody>
          <a:bodyPr/>
          <a:lstStyle/>
          <a:p>
            <a:fld id="{0E02916C-EF52-4559-AFCB-0BEFD22A87CC}" type="slidenum">
              <a:rPr lang="zh-CN" altLang="en-US" smtClean="0"/>
              <a:t>16</a:t>
            </a:fld>
            <a:endParaRPr lang="zh-CN" altLang="en-US"/>
          </a:p>
        </p:txBody>
      </p:sp>
      <p:pic>
        <p:nvPicPr>
          <p:cNvPr id="3" name="图片 2">
            <a:extLst>
              <a:ext uri="{FF2B5EF4-FFF2-40B4-BE49-F238E27FC236}">
                <a16:creationId xmlns:a16="http://schemas.microsoft.com/office/drawing/2014/main" id="{CAFF34E0-AEBF-74DB-0E17-B82F738E47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6064" y="1660063"/>
            <a:ext cx="5777015" cy="4253519"/>
          </a:xfrm>
          <a:prstGeom prst="rect">
            <a:avLst/>
          </a:prstGeom>
        </p:spPr>
      </p:pic>
    </p:spTree>
    <p:extLst>
      <p:ext uri="{BB962C8B-B14F-4D97-AF65-F5344CB8AC3E}">
        <p14:creationId xmlns:p14="http://schemas.microsoft.com/office/powerpoint/2010/main" val="970137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6">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sym typeface="+mn-ea"/>
              </a:rPr>
              <a:t>I</a:t>
            </a:r>
            <a:r>
              <a:rPr lang="en-US" altLang="zh-CN" sz="4400" b="1" dirty="0">
                <a:solidFill>
                  <a:schemeClr val="bg1"/>
                </a:solidFill>
                <a:latin typeface="微软雅黑" panose="020B0503020204020204" charset="-122"/>
                <a:ea typeface="微软雅黑" panose="020B0503020204020204" charset="-122"/>
              </a:rPr>
              <a:t>sobar collisions</a:t>
            </a: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4099" name="Rectangle 10"/>
          <p:cNvSpPr>
            <a:spLocks noGrp="1" noChangeArrowheads="1"/>
          </p:cNvSpPr>
          <p:nvPr>
            <p:custDataLst>
              <p:tags r:id="rId1"/>
            </p:custDataLst>
          </p:nvPr>
        </p:nvSpPr>
        <p:spPr>
          <a:xfrm>
            <a:off x="824230" y="122428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eaLnBrk="1" hangingPunct="1">
              <a:buFont typeface="Wingdings" panose="05000000000000000000" charset="0"/>
              <a:buChar char="Ø"/>
            </a:pPr>
            <a:r>
              <a:rPr lang="en-US" altLang="zh-CN" sz="2800" b="1" dirty="0">
                <a:latin typeface="华文中宋" panose="02010600040101010101" pitchFamily="2" charset="-122"/>
                <a:ea typeface="华文中宋" panose="02010600040101010101" pitchFamily="2" charset="-122"/>
              </a:rPr>
              <a:t>The isobar collision was proposed to measure the chiral magnetic effect</a:t>
            </a:r>
            <a:r>
              <a:rPr lang="en-US" altLang="zh-CN" sz="2800" b="1" dirty="0">
                <a:latin typeface="微软雅黑" panose="020B0503020204020204" charset="-122"/>
                <a:ea typeface="微软雅黑" panose="020B0503020204020204" charset="-122"/>
              </a:rPr>
              <a:t>. </a:t>
            </a:r>
          </a:p>
          <a:p>
            <a:pPr eaLnBrk="1" hangingPunct="1">
              <a:buFont typeface="Wingdings" panose="05000000000000000000" charset="0"/>
              <a:buChar char="Ø"/>
            </a:pPr>
            <a:endParaRPr lang="en-US" altLang="zh-CN" sz="2800" b="1" dirty="0">
              <a:latin typeface="微软雅黑" panose="020B0503020204020204" charset="-122"/>
              <a:ea typeface="微软雅黑" panose="020B0503020204020204" charset="-122"/>
            </a:endParaRPr>
          </a:p>
          <a:p>
            <a:pPr eaLnBrk="1" hangingPunct="1">
              <a:buFont typeface="Wingdings" panose="05000000000000000000" charset="0"/>
              <a:buChar char="Ø"/>
            </a:pPr>
            <a:endParaRPr lang="en-US" altLang="zh-CN" sz="2800" b="1" dirty="0">
              <a:latin typeface="微软雅黑" panose="020B0503020204020204" charset="-122"/>
              <a:ea typeface="微软雅黑" panose="020B0503020204020204" charset="-122"/>
            </a:endParaRPr>
          </a:p>
          <a:p>
            <a:pPr eaLnBrk="1" hangingPunct="1">
              <a:buFont typeface="Wingdings" panose="05000000000000000000" charset="0"/>
              <a:buChar char="Ø"/>
            </a:pPr>
            <a:endParaRPr lang="en-US" altLang="zh-CN" sz="2800" b="1" dirty="0">
              <a:latin typeface="微软雅黑" panose="020B0503020204020204" charset="-122"/>
              <a:ea typeface="微软雅黑" panose="020B0503020204020204" charset="-122"/>
            </a:endParaRPr>
          </a:p>
          <a:p>
            <a:pPr eaLnBrk="1" hangingPunct="1">
              <a:buFont typeface="Wingdings" panose="05000000000000000000" charset="0"/>
              <a:buChar char="Ø"/>
            </a:pPr>
            <a:endParaRPr lang="en-US" altLang="zh-CN" sz="2800" b="1" dirty="0">
              <a:latin typeface="微软雅黑" panose="020B0503020204020204" charset="-122"/>
              <a:ea typeface="微软雅黑" panose="020B0503020204020204" charset="-122"/>
            </a:endParaRPr>
          </a:p>
          <a:p>
            <a:pPr marL="0" indent="0" eaLnBrk="1" hangingPunct="1">
              <a:lnSpc>
                <a:spcPts val="2600"/>
              </a:lnSpc>
              <a:buNone/>
            </a:pPr>
            <a:r>
              <a:rPr lang="en-US" altLang="zh-CN" sz="2400" dirty="0">
                <a:latin typeface="微软雅黑" panose="020B0503020204020204" charset="-122"/>
                <a:ea typeface="微软雅黑" panose="020B0503020204020204" charset="-122"/>
                <a:sym typeface="+mn-ea"/>
              </a:rPr>
              <a:t>   </a:t>
            </a: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1800" dirty="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b="1" dirty="0">
              <a:solidFill>
                <a:srgbClr val="CC0000"/>
              </a:solidFill>
            </a:endParaRPr>
          </a:p>
          <a:p>
            <a:pPr marL="0" indent="0"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p:sp>
        <p:nvSpPr>
          <p:cNvPr id="11" name="文本框 10"/>
          <p:cNvSpPr txBox="1"/>
          <p:nvPr>
            <p:custDataLst>
              <p:tags r:id="rId2"/>
            </p:custDataLst>
          </p:nvPr>
        </p:nvSpPr>
        <p:spPr>
          <a:xfrm>
            <a:off x="2006819" y="5508424"/>
            <a:ext cx="3460115" cy="825500"/>
          </a:xfrm>
          <a:prstGeom prst="rect">
            <a:avLst/>
          </a:prstGeom>
          <a:noFill/>
        </p:spPr>
        <p:txBody>
          <a:bodyPr wrap="square" rtlCol="0">
            <a:noAutofit/>
          </a:bodyPr>
          <a:lstStyle/>
          <a:p>
            <a:r>
              <a:rPr lang="en-US" altLang="zh-CN" sz="1600" b="1" dirty="0">
                <a:solidFill>
                  <a:srgbClr val="C00000"/>
                </a:solidFill>
                <a:latin typeface="Calibri-Bold"/>
              </a:rPr>
              <a:t>D. </a:t>
            </a:r>
            <a:r>
              <a:rPr lang="en-US" altLang="zh-CN" sz="1600" b="1" dirty="0" err="1">
                <a:solidFill>
                  <a:srgbClr val="C00000"/>
                </a:solidFill>
                <a:latin typeface="Calibri-Bold"/>
              </a:rPr>
              <a:t>Kharzeev</a:t>
            </a:r>
            <a:r>
              <a:rPr lang="en-US" altLang="zh-CN" sz="1600" b="1" dirty="0">
                <a:solidFill>
                  <a:srgbClr val="C00000"/>
                </a:solidFill>
                <a:latin typeface="Calibri-Bold"/>
              </a:rPr>
              <a:t>, L. McLerran, and H. Warringa, Nucl.Phys. A 803, 227 (2008)</a:t>
            </a:r>
          </a:p>
          <a:p>
            <a:r>
              <a:rPr lang="en-US" altLang="zh-CN" sz="1600" b="1" dirty="0">
                <a:solidFill>
                  <a:srgbClr val="C00000"/>
                </a:solidFill>
                <a:latin typeface="Calibri-Bold"/>
              </a:rPr>
              <a:t>...... </a:t>
            </a:r>
          </a:p>
        </p:txBody>
      </p:sp>
      <p:pic>
        <p:nvPicPr>
          <p:cNvPr id="9" name="图片 8" descr="7-Figure1-1"/>
          <p:cNvPicPr>
            <a:picLocks noChangeAspect="1"/>
          </p:cNvPicPr>
          <p:nvPr/>
        </p:nvPicPr>
        <p:blipFill>
          <a:blip r:embed="rId7">
            <a:clrChange>
              <a:clrFrom>
                <a:srgbClr val="FFFFFF">
                  <a:alpha val="100000"/>
                </a:srgbClr>
              </a:clrFrom>
              <a:clrTo>
                <a:srgbClr val="FFFFFF">
                  <a:alpha val="100000"/>
                  <a:alpha val="0"/>
                </a:srgbClr>
              </a:clrTo>
            </a:clrChange>
          </a:blip>
          <a:stretch>
            <a:fillRect/>
          </a:stretch>
        </p:blipFill>
        <p:spPr>
          <a:xfrm>
            <a:off x="6081077" y="4559387"/>
            <a:ext cx="4317365" cy="1594485"/>
          </a:xfrm>
          <a:prstGeom prst="rect">
            <a:avLst/>
          </a:prstGeom>
        </p:spPr>
      </p:pic>
      <mc:AlternateContent xmlns:mc="http://schemas.openxmlformats.org/markup-compatibility/2006" xmlns:a14="http://schemas.microsoft.com/office/drawing/2010/main">
        <mc:Choice Requires="a14">
          <p:sp>
            <p:nvSpPr>
              <p:cNvPr id="10" name="文本框 9"/>
              <p:cNvSpPr txBox="1"/>
              <p:nvPr>
                <p:custDataLst>
                  <p:tags r:id="rId3"/>
                </p:custDataLst>
              </p:nvPr>
            </p:nvSpPr>
            <p:spPr bwMode="auto">
              <a:xfrm>
                <a:off x="2719191" y="4686012"/>
                <a:ext cx="2133600" cy="771525"/>
              </a:xfrm>
              <a:prstGeom prst="rect">
                <a:avLst/>
              </a:prstGeom>
              <a:noFill/>
              <a:ln>
                <a:solidFill>
                  <a:schemeClr val="accent1"/>
                </a:solidFill>
              </a:ln>
            </p:spPr>
            <p:txBody>
              <a:bodyPr vert="horz" wrap="square" lIns="91440" tIns="45720" rIns="91440" bIns="45720" numCol="1" rtlCol="0" anchor="t" anchorCtr="0" compatLnSpc="1">
                <a:noAutofit/>
              </a:bodyPr>
              <a:lstStyle/>
              <a:p>
                <a:pPr marL="0" indent="0" algn="l" eaLnBrk="1" hangingPunct="1">
                  <a:buNone/>
                </a:pPr>
                <a14:m>
                  <m:oMathPara xmlns:m="http://schemas.openxmlformats.org/officeDocument/2006/math">
                    <m:oMathParaPr>
                      <m:jc m:val="centerGroup"/>
                    </m:oMathParaPr>
                    <m:oMath xmlns:m="http://schemas.openxmlformats.org/officeDocument/2006/math">
                      <m:sSub>
                        <m:sSubPr>
                          <m:ctrlPr>
                            <a:rPr lang="en-US" altLang="zh-CN" sz="2000" i="1" baseline="0" smtClean="0">
                              <a:latin typeface="Cambria Math" panose="02040503050406030204" pitchFamily="18" charset="0"/>
                              <a:ea typeface="楷体_GB2312" pitchFamily="49" charset="-122"/>
                            </a:rPr>
                          </m:ctrlPr>
                        </m:sSubPr>
                        <m:e>
                          <m:r>
                            <a:rPr lang="en-US" altLang="zh-CN" sz="2000" b="1" i="1" baseline="0" smtClean="0">
                              <a:latin typeface="Cambria Math" panose="02040503050406030204" pitchFamily="18" charset="0"/>
                              <a:ea typeface="楷体_GB2312" pitchFamily="49" charset="-122"/>
                            </a:rPr>
                            <m:t>𝒋</m:t>
                          </m:r>
                        </m:e>
                        <m:sub>
                          <m:r>
                            <a:rPr lang="en-US" altLang="zh-CN" sz="2000" b="0" i="1" baseline="0" smtClean="0">
                              <a:latin typeface="Cambria Math" panose="02040503050406030204" pitchFamily="18" charset="0"/>
                              <a:ea typeface="楷体_GB2312" pitchFamily="49" charset="-122"/>
                            </a:rPr>
                            <m:t>𝐶𝑀𝐸</m:t>
                          </m:r>
                        </m:sub>
                      </m:sSub>
                      <m:r>
                        <a:rPr lang="en-US" altLang="zh-CN" sz="2000" b="0" i="1" baseline="0" smtClean="0">
                          <a:latin typeface="Cambria Math" panose="02040503050406030204" pitchFamily="18" charset="0"/>
                          <a:ea typeface="楷体_GB2312" pitchFamily="49" charset="-122"/>
                        </a:rPr>
                        <m:t>=</m:t>
                      </m:r>
                      <m:f>
                        <m:fPr>
                          <m:ctrlPr>
                            <a:rPr lang="en-US" altLang="zh-CN" sz="2000" b="0" i="1" baseline="0" smtClean="0">
                              <a:latin typeface="Cambria Math" panose="02040503050406030204" pitchFamily="18" charset="0"/>
                              <a:ea typeface="楷体_GB2312" pitchFamily="49" charset="-122"/>
                            </a:rPr>
                          </m:ctrlPr>
                        </m:fPr>
                        <m:num>
                          <m:sSup>
                            <m:sSupPr>
                              <m:ctrlPr>
                                <a:rPr lang="en-US" altLang="zh-CN" sz="2000" b="0" i="1" baseline="0" smtClean="0">
                                  <a:latin typeface="Cambria Math" panose="02040503050406030204" pitchFamily="18" charset="0"/>
                                  <a:ea typeface="楷体_GB2312" pitchFamily="49" charset="-122"/>
                                </a:rPr>
                              </m:ctrlPr>
                            </m:sSupPr>
                            <m:e>
                              <m:r>
                                <a:rPr lang="en-US" altLang="zh-CN" sz="2000" b="0" i="1" baseline="0" smtClean="0">
                                  <a:latin typeface="Cambria Math" panose="02040503050406030204" pitchFamily="18" charset="0"/>
                                  <a:ea typeface="楷体_GB2312" pitchFamily="49" charset="-122"/>
                                </a:rPr>
                                <m:t>𝑒</m:t>
                              </m:r>
                            </m:e>
                            <m:sup>
                              <m:r>
                                <a:rPr lang="en-US" altLang="zh-CN" sz="2000" b="0" i="1" baseline="0" smtClean="0">
                                  <a:latin typeface="Cambria Math" panose="02040503050406030204" pitchFamily="18" charset="0"/>
                                  <a:ea typeface="楷体_GB2312" pitchFamily="49" charset="-122"/>
                                </a:rPr>
                                <m:t>2</m:t>
                              </m:r>
                            </m:sup>
                          </m:sSup>
                        </m:num>
                        <m:den>
                          <m:r>
                            <a:rPr lang="en-US" altLang="zh-CN" sz="2000" b="0" i="1" baseline="0" smtClean="0">
                              <a:latin typeface="Cambria Math" panose="02040503050406030204" pitchFamily="18" charset="0"/>
                              <a:ea typeface="楷体_GB2312" pitchFamily="49" charset="-122"/>
                            </a:rPr>
                            <m:t>2</m:t>
                          </m:r>
                          <m:sSup>
                            <m:sSupPr>
                              <m:ctrlPr>
                                <a:rPr lang="en-US" altLang="zh-CN" sz="2000" b="0" i="1" baseline="0" smtClean="0">
                                  <a:latin typeface="Cambria Math" panose="02040503050406030204" pitchFamily="18" charset="0"/>
                                  <a:ea typeface="楷体_GB2312" pitchFamily="49" charset="-122"/>
                                </a:rPr>
                              </m:ctrlPr>
                            </m:sSupPr>
                            <m:e>
                              <m:r>
                                <a:rPr lang="zh-CN" altLang="en-US" sz="2000" b="0" i="1" baseline="0" smtClean="0">
                                  <a:latin typeface="Cambria Math" panose="02040503050406030204" pitchFamily="18" charset="0"/>
                                  <a:ea typeface="楷体_GB2312" pitchFamily="49" charset="-122"/>
                                </a:rPr>
                                <m:t>𝜋</m:t>
                              </m:r>
                            </m:e>
                            <m:sup>
                              <m:r>
                                <a:rPr lang="en-US" altLang="zh-CN" sz="2000" b="0" i="1" baseline="0" smtClean="0">
                                  <a:latin typeface="Cambria Math" panose="02040503050406030204" pitchFamily="18" charset="0"/>
                                  <a:ea typeface="楷体_GB2312" pitchFamily="49" charset="-122"/>
                                </a:rPr>
                                <m:t>2</m:t>
                              </m:r>
                            </m:sup>
                          </m:sSup>
                        </m:den>
                      </m:f>
                      <m:sSub>
                        <m:sSubPr>
                          <m:ctrlPr>
                            <a:rPr lang="en-US" altLang="zh-CN" sz="2000" b="0" i="1" baseline="0" smtClean="0">
                              <a:latin typeface="Cambria Math" panose="02040503050406030204" pitchFamily="18" charset="0"/>
                              <a:ea typeface="楷体_GB2312" pitchFamily="49" charset="-122"/>
                            </a:rPr>
                          </m:ctrlPr>
                        </m:sSubPr>
                        <m:e>
                          <m:r>
                            <a:rPr lang="zh-CN" altLang="en-US" sz="2000" b="0" i="1" baseline="0" smtClean="0">
                              <a:latin typeface="Cambria Math" panose="02040503050406030204" pitchFamily="18" charset="0"/>
                              <a:ea typeface="楷体_GB2312" pitchFamily="49" charset="-122"/>
                            </a:rPr>
                            <m:t>𝜇</m:t>
                          </m:r>
                        </m:e>
                        <m:sub>
                          <m:r>
                            <a:rPr lang="en-US" altLang="zh-CN" sz="2000" b="0" i="1" baseline="0" smtClean="0">
                              <a:latin typeface="Cambria Math" panose="02040503050406030204" pitchFamily="18" charset="0"/>
                              <a:ea typeface="楷体_GB2312" pitchFamily="49" charset="-122"/>
                            </a:rPr>
                            <m:t>5</m:t>
                          </m:r>
                        </m:sub>
                      </m:sSub>
                      <m:r>
                        <a:rPr lang="en-US" altLang="zh-CN" sz="2000" b="1" i="1" baseline="0" smtClean="0">
                          <a:latin typeface="Cambria Math" panose="02040503050406030204" pitchFamily="18" charset="0"/>
                          <a:ea typeface="楷体_GB2312" pitchFamily="49" charset="-122"/>
                        </a:rPr>
                        <m:t>𝑩</m:t>
                      </m:r>
                    </m:oMath>
                  </m:oMathPara>
                </a14:m>
                <a:endParaRPr lang="zh-CN" altLang="en-US" sz="2000" b="1" baseline="0" dirty="0">
                  <a:ea typeface="楷体_GB2312" pitchFamily="49" charset="-122"/>
                </a:endParaRPr>
              </a:p>
            </p:txBody>
          </p:sp>
        </mc:Choice>
        <mc:Fallback xmlns="">
          <p:sp>
            <p:nvSpPr>
              <p:cNvPr id="10" name="文本框 9"/>
              <p:cNvSpPr txBox="1">
                <a:spLocks noRot="1" noChangeAspect="1" noMove="1" noResize="1" noEditPoints="1" noAdjustHandles="1" noChangeArrowheads="1" noChangeShapeType="1" noTextEdit="1"/>
              </p:cNvSpPr>
              <p:nvPr>
                <p:custDataLst>
                  <p:tags r:id="rId8"/>
                </p:custDataLst>
              </p:nvPr>
            </p:nvSpPr>
            <p:spPr bwMode="auto">
              <a:xfrm>
                <a:off x="2719191" y="4686012"/>
                <a:ext cx="2133600" cy="771525"/>
              </a:xfrm>
              <a:prstGeom prst="rect">
                <a:avLst/>
              </a:prstGeom>
              <a:blipFill>
                <a:blip r:embed="rId9"/>
                <a:stretch>
                  <a:fillRect/>
                </a:stretch>
              </a:blipFill>
              <a:ln>
                <a:solidFill>
                  <a:schemeClr val="accent1"/>
                </a:solidFill>
              </a:ln>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70D5F6AC-60E9-1F09-4779-2C219F5BA9E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24254" y="2298613"/>
            <a:ext cx="5181600" cy="1885950"/>
          </a:xfrm>
          <a:prstGeom prst="rect">
            <a:avLst/>
          </a:prstGeom>
        </p:spPr>
      </p:pic>
      <p:sp>
        <p:nvSpPr>
          <p:cNvPr id="7" name="文本框 6">
            <a:extLst>
              <a:ext uri="{FF2B5EF4-FFF2-40B4-BE49-F238E27FC236}">
                <a16:creationId xmlns:a16="http://schemas.microsoft.com/office/drawing/2014/main" id="{CF505A4D-9802-13EC-B939-DBDD446815DF}"/>
              </a:ext>
            </a:extLst>
          </p:cNvPr>
          <p:cNvSpPr txBox="1"/>
          <p:nvPr/>
        </p:nvSpPr>
        <p:spPr>
          <a:xfrm>
            <a:off x="7350442" y="2595257"/>
            <a:ext cx="3048000" cy="923330"/>
          </a:xfrm>
          <a:prstGeom prst="rect">
            <a:avLst/>
          </a:prstGeom>
          <a:noFill/>
        </p:spPr>
        <p:txBody>
          <a:bodyPr wrap="square">
            <a:spAutoFit/>
          </a:bodyPr>
          <a:lstStyle/>
          <a:p>
            <a:r>
              <a:rPr lang="en-US" altLang="zh-CN" dirty="0"/>
              <a:t> </a:t>
            </a:r>
            <a:r>
              <a:rPr lang="en-US" altLang="zh-CN" b="1" dirty="0">
                <a:latin typeface="微软雅黑" panose="020B0503020204020204" charset="-122"/>
                <a:ea typeface="微软雅黑" panose="020B0503020204020204" charset="-122"/>
              </a:rPr>
              <a:t>• </a:t>
            </a:r>
            <a:r>
              <a:rPr lang="en-US" altLang="zh-CN" b="1" dirty="0">
                <a:latin typeface="华文中宋" panose="02010600040101010101" pitchFamily="2" charset="-122"/>
                <a:ea typeface="华文中宋" panose="02010600040101010101" pitchFamily="2" charset="-122"/>
              </a:rPr>
              <a:t>Same background</a:t>
            </a:r>
          </a:p>
          <a:p>
            <a:r>
              <a:rPr lang="en-US" altLang="zh-CN" b="1" dirty="0">
                <a:latin typeface="华文中宋" panose="02010600040101010101" pitchFamily="2" charset="-122"/>
                <a:ea typeface="华文中宋" panose="02010600040101010101" pitchFamily="2" charset="-122"/>
              </a:rPr>
              <a:t> • Different magnetic field =&gt; different CME signal</a:t>
            </a:r>
            <a:endParaRPr lang="zh-CN" altLang="en-US" b="1" dirty="0">
              <a:latin typeface="华文中宋" panose="02010600040101010101" pitchFamily="2" charset="-122"/>
              <a:ea typeface="华文中宋" panose="02010600040101010101" pitchFamily="2" charset="-122"/>
            </a:endParaRPr>
          </a:p>
        </p:txBody>
      </p:sp>
      <p:sp>
        <p:nvSpPr>
          <p:cNvPr id="2" name="灯片编号占位符 1">
            <a:extLst>
              <a:ext uri="{FF2B5EF4-FFF2-40B4-BE49-F238E27FC236}">
                <a16:creationId xmlns:a16="http://schemas.microsoft.com/office/drawing/2014/main" id="{755A1EF7-E436-426C-0BBE-D77CFB610F4A}"/>
              </a:ext>
            </a:extLst>
          </p:cNvPr>
          <p:cNvSpPr>
            <a:spLocks noGrp="1"/>
          </p:cNvSpPr>
          <p:nvPr>
            <p:ph type="sldNum" sz="quarter" idx="12"/>
          </p:nvPr>
        </p:nvSpPr>
        <p:spPr/>
        <p:txBody>
          <a:bodyPr/>
          <a:lstStyle/>
          <a:p>
            <a:fld id="{0E02916C-EF52-4559-AFCB-0BEFD22A87CC}" type="slidenum">
              <a:rPr lang="zh-CN" altLang="en-US" smtClean="0"/>
              <a:t>17</a:t>
            </a:fld>
            <a:endParaRPr lang="zh-CN" altLang="en-US"/>
          </a:p>
        </p:txBody>
      </p:sp>
    </p:spTree>
    <p:extLst>
      <p:ext uri="{BB962C8B-B14F-4D97-AF65-F5344CB8AC3E}">
        <p14:creationId xmlns:p14="http://schemas.microsoft.com/office/powerpoint/2010/main" val="699518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sym typeface="+mn-ea"/>
              </a:rPr>
              <a:t>I</a:t>
            </a:r>
            <a:r>
              <a:rPr lang="en-US" altLang="zh-CN" sz="4400" b="1" dirty="0">
                <a:solidFill>
                  <a:schemeClr val="bg1"/>
                </a:solidFill>
                <a:latin typeface="微软雅黑" panose="020B0503020204020204" charset="-122"/>
                <a:ea typeface="微软雅黑" panose="020B0503020204020204" charset="-122"/>
              </a:rPr>
              <a:t>sobar collisions</a:t>
            </a: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4099" name="Rectangle 10"/>
          <p:cNvSpPr>
            <a:spLocks noGrp="1" noChangeArrowheads="1"/>
          </p:cNvSpPr>
          <p:nvPr>
            <p:custDataLst>
              <p:tags r:id="rId1"/>
            </p:custDataLst>
          </p:nvPr>
        </p:nvSpPr>
        <p:spPr>
          <a:xfrm>
            <a:off x="824230" y="122428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eaLnBrk="1" hangingPunct="1">
              <a:buFont typeface="Wingdings" panose="05000000000000000000" charset="0"/>
              <a:buChar char="Ø"/>
            </a:pPr>
            <a:r>
              <a:rPr lang="en-US" altLang="zh-CN" sz="2800" b="1" dirty="0">
                <a:latin typeface="华文中宋" panose="02010600040101010101" pitchFamily="2" charset="-122"/>
                <a:ea typeface="华文中宋" panose="02010600040101010101" pitchFamily="2" charset="-122"/>
              </a:rPr>
              <a:t>Precision isobar data can be used to probe neutron skin thickness ,nuclear symmetry energy and nuclear deformation</a:t>
            </a:r>
            <a:endParaRPr lang="zh-CN" altLang="en-US" sz="2800" dirty="0">
              <a:latin typeface="华文中宋" panose="02010600040101010101" pitchFamily="2" charset="-122"/>
              <a:ea typeface="华文中宋" panose="02010600040101010101" pitchFamily="2" charset="-122"/>
            </a:endParaRPr>
          </a:p>
          <a:p>
            <a:pPr marL="0" indent="0" algn="l" eaLnBrk="1" hangingPunct="1">
              <a:buFont typeface="Wingdings" panose="05000000000000000000" charset="0"/>
              <a:buNone/>
            </a:pPr>
            <a:endParaRPr lang="zh-CN" altLang="en-US" sz="2400" dirty="0">
              <a:latin typeface="微软雅黑" panose="020B0503020204020204" charset="-122"/>
              <a:ea typeface="微软雅黑" panose="020B0503020204020204" charset="-122"/>
              <a:sym typeface="+mn-ea"/>
            </a:endParaRPr>
          </a:p>
          <a:p>
            <a:pPr marL="0" indent="0" eaLnBrk="1" hangingPunct="1">
              <a:lnSpc>
                <a:spcPts val="2600"/>
              </a:lnSpc>
              <a:buNone/>
            </a:pPr>
            <a:r>
              <a:rPr lang="en-US" altLang="zh-CN" sz="2400" dirty="0">
                <a:latin typeface="微软雅黑" panose="020B0503020204020204" charset="-122"/>
                <a:ea typeface="微软雅黑" panose="020B0503020204020204" charset="-122"/>
                <a:sym typeface="+mn-ea"/>
              </a:rPr>
              <a:t>   </a:t>
            </a: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1800" dirty="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b="1" dirty="0">
              <a:solidFill>
                <a:srgbClr val="CC0000"/>
              </a:solidFill>
            </a:endParaRPr>
          </a:p>
          <a:p>
            <a:pPr marL="0" indent="0"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p:sp>
        <p:nvSpPr>
          <p:cNvPr id="6" name="文本框 5">
            <a:extLst>
              <a:ext uri="{FF2B5EF4-FFF2-40B4-BE49-F238E27FC236}">
                <a16:creationId xmlns:a16="http://schemas.microsoft.com/office/drawing/2014/main" id="{F67B0DA8-47B1-A82A-EDE7-B4BB668A025B}"/>
              </a:ext>
            </a:extLst>
          </p:cNvPr>
          <p:cNvSpPr txBox="1"/>
          <p:nvPr/>
        </p:nvSpPr>
        <p:spPr>
          <a:xfrm>
            <a:off x="1962150" y="2919892"/>
            <a:ext cx="4514850" cy="369332"/>
          </a:xfrm>
          <a:prstGeom prst="rect">
            <a:avLst/>
          </a:prstGeom>
          <a:noFill/>
        </p:spPr>
        <p:txBody>
          <a:bodyPr wrap="square">
            <a:spAutoFit/>
          </a:bodyPr>
          <a:lstStyle/>
          <a:p>
            <a:r>
              <a:rPr lang="en-US" altLang="zh-CN" b="1" dirty="0">
                <a:latin typeface="微软雅黑" panose="020B0503020204020204" charset="-122"/>
                <a:ea typeface="微软雅黑" panose="020B0503020204020204" charset="-122"/>
              </a:rPr>
              <a:t>Backgrounds are not identical!</a:t>
            </a:r>
            <a:endParaRPr lang="zh-CN" altLang="en-US" b="1" dirty="0">
              <a:latin typeface="微软雅黑" panose="020B0503020204020204" charset="-122"/>
              <a:ea typeface="微软雅黑" panose="020B0503020204020204" charset="-122"/>
            </a:endParaRPr>
          </a:p>
        </p:txBody>
      </p:sp>
      <p:pic>
        <p:nvPicPr>
          <p:cNvPr id="8" name="图片 7">
            <a:extLst>
              <a:ext uri="{FF2B5EF4-FFF2-40B4-BE49-F238E27FC236}">
                <a16:creationId xmlns:a16="http://schemas.microsoft.com/office/drawing/2014/main" id="{BBA9F377-62B6-3694-CA57-332CA0FCECFD}"/>
              </a:ext>
            </a:extLst>
          </p:cNvPr>
          <p:cNvPicPr>
            <a:picLocks noChangeAspect="1"/>
          </p:cNvPicPr>
          <p:nvPr/>
        </p:nvPicPr>
        <p:blipFill rotWithShape="1">
          <a:blip r:embed="rId5">
            <a:extLst>
              <a:ext uri="{28A0092B-C50C-407E-A947-70E740481C1C}">
                <a14:useLocalDpi xmlns:a14="http://schemas.microsoft.com/office/drawing/2010/main" val="0"/>
              </a:ext>
            </a:extLst>
          </a:blip>
          <a:srcRect t="1807" r="1870"/>
          <a:stretch/>
        </p:blipFill>
        <p:spPr>
          <a:xfrm>
            <a:off x="1238250" y="3561041"/>
            <a:ext cx="5495925" cy="2328862"/>
          </a:xfrm>
          <a:prstGeom prst="rect">
            <a:avLst/>
          </a:prstGeom>
        </p:spPr>
      </p:pic>
      <p:sp>
        <p:nvSpPr>
          <p:cNvPr id="5" name="文本框 4">
            <a:extLst>
              <a:ext uri="{FF2B5EF4-FFF2-40B4-BE49-F238E27FC236}">
                <a16:creationId xmlns:a16="http://schemas.microsoft.com/office/drawing/2014/main" id="{2057B284-18B3-7D56-DCDB-6DA15858773D}"/>
              </a:ext>
            </a:extLst>
          </p:cNvPr>
          <p:cNvSpPr txBox="1"/>
          <p:nvPr/>
        </p:nvSpPr>
        <p:spPr>
          <a:xfrm>
            <a:off x="6964045" y="2478825"/>
            <a:ext cx="3989705" cy="3416320"/>
          </a:xfrm>
          <a:prstGeom prst="rect">
            <a:avLst/>
          </a:prstGeom>
          <a:noFill/>
        </p:spPr>
        <p:txBody>
          <a:bodyPr wrap="square">
            <a:spAutoFit/>
          </a:bodyPr>
          <a:lstStyle/>
          <a:p>
            <a:r>
              <a:rPr lang="en-US" altLang="zh-CN" sz="2400" b="1" dirty="0">
                <a:solidFill>
                  <a:srgbClr val="C00000"/>
                </a:solidFill>
                <a:latin typeface="Calibri-Bold"/>
              </a:rPr>
              <a:t>H.J. Xu, et.al., PRL121, 022301 (2018)</a:t>
            </a:r>
          </a:p>
          <a:p>
            <a:r>
              <a:rPr lang="en-US" altLang="zh-CN" sz="2400" b="1" dirty="0">
                <a:solidFill>
                  <a:srgbClr val="C00000"/>
                </a:solidFill>
                <a:latin typeface="Calibri-Bold"/>
              </a:rPr>
              <a:t> H. Li, H.J. Xu et.al., PRC98, 054907(2018)</a:t>
            </a:r>
          </a:p>
          <a:p>
            <a:r>
              <a:rPr lang="en-US" altLang="zh-CN" sz="2400" b="1" dirty="0">
                <a:solidFill>
                  <a:srgbClr val="C00000"/>
                </a:solidFill>
                <a:latin typeface="Calibri-Bold"/>
              </a:rPr>
              <a:t>C. Zhang, J. Jia, PRL128, 022301(2022)</a:t>
            </a:r>
          </a:p>
          <a:p>
            <a:r>
              <a:rPr lang="en-US" altLang="zh-CN" sz="2400" b="1" dirty="0">
                <a:solidFill>
                  <a:srgbClr val="C00000"/>
                </a:solidFill>
                <a:latin typeface="Calibri-Bold"/>
              </a:rPr>
              <a:t>S. Zhao, H.J. Xu, et.al, PLB839, 137838 (2023)</a:t>
            </a:r>
          </a:p>
          <a:p>
            <a:r>
              <a:rPr lang="en-US" altLang="zh-CN" sz="2400" b="1" dirty="0">
                <a:solidFill>
                  <a:srgbClr val="C00000"/>
                </a:solidFill>
                <a:latin typeface="Calibri-Bold"/>
              </a:rPr>
              <a:t>……</a:t>
            </a:r>
            <a:endParaRPr lang="zh-CN" altLang="en-US" sz="2400" b="1" dirty="0">
              <a:solidFill>
                <a:srgbClr val="C00000"/>
              </a:solidFill>
              <a:latin typeface="Calibri-Bold"/>
            </a:endParaRPr>
          </a:p>
        </p:txBody>
      </p:sp>
      <p:sp>
        <p:nvSpPr>
          <p:cNvPr id="2" name="灯片编号占位符 1">
            <a:extLst>
              <a:ext uri="{FF2B5EF4-FFF2-40B4-BE49-F238E27FC236}">
                <a16:creationId xmlns:a16="http://schemas.microsoft.com/office/drawing/2014/main" id="{8661575D-B052-9A2B-0462-73E0596AA7E1}"/>
              </a:ext>
            </a:extLst>
          </p:cNvPr>
          <p:cNvSpPr>
            <a:spLocks noGrp="1"/>
          </p:cNvSpPr>
          <p:nvPr>
            <p:ph type="sldNum" sz="quarter" idx="12"/>
          </p:nvPr>
        </p:nvSpPr>
        <p:spPr/>
        <p:txBody>
          <a:bodyPr/>
          <a:lstStyle/>
          <a:p>
            <a:fld id="{0E02916C-EF52-4559-AFCB-0BEFD22A87CC}" type="slidenum">
              <a:rPr lang="zh-CN" altLang="en-US" smtClean="0"/>
              <a:t>18</a:t>
            </a:fld>
            <a:endParaRPr lang="zh-CN" altLang="en-US"/>
          </a:p>
        </p:txBody>
      </p:sp>
    </p:spTree>
    <p:extLst>
      <p:ext uri="{BB962C8B-B14F-4D97-AF65-F5344CB8AC3E}">
        <p14:creationId xmlns:p14="http://schemas.microsoft.com/office/powerpoint/2010/main" val="2656251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sym typeface="+mn-ea"/>
              </a:rPr>
              <a:t>I</a:t>
            </a:r>
            <a:r>
              <a:rPr lang="en-US" altLang="zh-CN" sz="4400" b="1" dirty="0">
                <a:solidFill>
                  <a:schemeClr val="bg1"/>
                </a:solidFill>
                <a:latin typeface="微软雅黑" panose="020B0503020204020204" charset="-122"/>
                <a:ea typeface="微软雅黑" panose="020B0503020204020204" charset="-122"/>
              </a:rPr>
              <a:t>sobar collisions</a:t>
            </a: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4099" name="Rectangle 10"/>
          <p:cNvSpPr>
            <a:spLocks noGrp="1" noChangeArrowheads="1"/>
          </p:cNvSpPr>
          <p:nvPr>
            <p:custDataLst>
              <p:tags r:id="rId1"/>
            </p:custDataLst>
          </p:nvPr>
        </p:nvSpPr>
        <p:spPr>
          <a:xfrm>
            <a:off x="824230" y="122428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eaLnBrk="1" hangingPunct="1">
              <a:buFont typeface="Wingdings" panose="05000000000000000000" charset="0"/>
              <a:buChar char="Ø"/>
            </a:pPr>
            <a:endParaRPr lang="en-US" altLang="zh-CN" sz="2800" b="1" dirty="0">
              <a:latin typeface="微软雅黑" panose="020B0503020204020204" charset="-122"/>
              <a:ea typeface="微软雅黑" panose="020B0503020204020204" charset="-122"/>
            </a:endParaRPr>
          </a:p>
          <a:p>
            <a:pPr eaLnBrk="1" hangingPunct="1">
              <a:buFont typeface="Wingdings" panose="05000000000000000000" charset="0"/>
              <a:buChar char="Ø"/>
            </a:pPr>
            <a:r>
              <a:rPr lang="en-US" altLang="zh-CN" sz="2800" b="1" dirty="0">
                <a:latin typeface="华文中宋" panose="02010600040101010101" pitchFamily="2" charset="-122"/>
                <a:ea typeface="华文中宋" panose="02010600040101010101" pitchFamily="2" charset="-122"/>
              </a:rPr>
              <a:t>Can nuclear structure information be reflected in the photoproduction in isobar collision ?</a:t>
            </a:r>
            <a:endParaRPr lang="zh-CN" altLang="en-US" sz="2800" b="1" dirty="0">
              <a:latin typeface="华文中宋" panose="02010600040101010101" pitchFamily="2" charset="-122"/>
              <a:ea typeface="华文中宋" panose="02010600040101010101" pitchFamily="2" charset="-122"/>
              <a:sym typeface="+mn-ea"/>
            </a:endParaRPr>
          </a:p>
          <a:p>
            <a:pPr marL="0" indent="0" eaLnBrk="1" hangingPunct="1">
              <a:lnSpc>
                <a:spcPts val="2600"/>
              </a:lnSpc>
              <a:buNone/>
            </a:pPr>
            <a:r>
              <a:rPr lang="en-US" altLang="zh-CN" sz="2400" dirty="0">
                <a:latin typeface="微软雅黑" panose="020B0503020204020204" charset="-122"/>
                <a:ea typeface="微软雅黑" panose="020B0503020204020204" charset="-122"/>
                <a:sym typeface="+mn-ea"/>
              </a:rPr>
              <a:t>   </a:t>
            </a: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1800" dirty="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b="1" dirty="0">
              <a:solidFill>
                <a:srgbClr val="CC0000"/>
              </a:solidFill>
            </a:endParaRPr>
          </a:p>
          <a:p>
            <a:pPr marL="0" indent="0"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p:pic>
        <p:nvPicPr>
          <p:cNvPr id="5" name="图片 4">
            <a:extLst>
              <a:ext uri="{FF2B5EF4-FFF2-40B4-BE49-F238E27FC236}">
                <a16:creationId xmlns:a16="http://schemas.microsoft.com/office/drawing/2014/main" id="{75FFDE6C-5BA4-4389-EA1E-C7E5F2C387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84307" y="3313766"/>
            <a:ext cx="2692524" cy="2049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a:extLst>
              <a:ext uri="{FF2B5EF4-FFF2-40B4-BE49-F238E27FC236}">
                <a16:creationId xmlns:a16="http://schemas.microsoft.com/office/drawing/2014/main" id="{1C30322F-EB1C-8B9A-2C7C-BAE1C957BD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13602" y="3106001"/>
            <a:ext cx="2501119" cy="2049847"/>
          </a:xfrm>
          <a:prstGeom prst="rect">
            <a:avLst/>
          </a:prstGeom>
        </p:spPr>
      </p:pic>
      <p:pic>
        <p:nvPicPr>
          <p:cNvPr id="7" name="图片 6">
            <a:extLst>
              <a:ext uri="{FF2B5EF4-FFF2-40B4-BE49-F238E27FC236}">
                <a16:creationId xmlns:a16="http://schemas.microsoft.com/office/drawing/2014/main" id="{B86742A2-4F92-A103-F993-A996F4DE742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58709" y="3459045"/>
            <a:ext cx="1961171" cy="1502813"/>
          </a:xfrm>
          <a:prstGeom prst="rect">
            <a:avLst/>
          </a:prstGeom>
        </p:spPr>
      </p:pic>
      <p:sp>
        <p:nvSpPr>
          <p:cNvPr id="2" name="灯片编号占位符 1">
            <a:extLst>
              <a:ext uri="{FF2B5EF4-FFF2-40B4-BE49-F238E27FC236}">
                <a16:creationId xmlns:a16="http://schemas.microsoft.com/office/drawing/2014/main" id="{798EF7DA-4418-E2B0-63D9-647EBB812DE2}"/>
              </a:ext>
            </a:extLst>
          </p:cNvPr>
          <p:cNvSpPr>
            <a:spLocks noGrp="1"/>
          </p:cNvSpPr>
          <p:nvPr>
            <p:ph type="sldNum" sz="quarter" idx="12"/>
          </p:nvPr>
        </p:nvSpPr>
        <p:spPr/>
        <p:txBody>
          <a:bodyPr/>
          <a:lstStyle/>
          <a:p>
            <a:fld id="{0E02916C-EF52-4559-AFCB-0BEFD22A87CC}" type="slidenum">
              <a:rPr lang="zh-CN" altLang="en-US" smtClean="0"/>
              <a:t>19</a:t>
            </a:fld>
            <a:endParaRPr lang="zh-CN" altLang="en-US"/>
          </a:p>
        </p:txBody>
      </p:sp>
    </p:spTree>
    <p:extLst>
      <p:ext uri="{BB962C8B-B14F-4D97-AF65-F5344CB8AC3E}">
        <p14:creationId xmlns:p14="http://schemas.microsoft.com/office/powerpoint/2010/main" val="1487752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9" name="Rectangle 10"/>
          <p:cNvSpPr>
            <a:spLocks noGrp="1" noChangeArrowheads="1"/>
          </p:cNvSpPr>
          <p:nvPr>
            <p:custDataLst>
              <p:tags r:id="rId1"/>
            </p:custDataLst>
          </p:nvPr>
        </p:nvSpPr>
        <p:spPr>
          <a:xfrm>
            <a:off x="807720" y="1436478"/>
            <a:ext cx="1066292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algn="l" eaLnBrk="1" hangingPunct="1">
              <a:lnSpc>
                <a:spcPct val="150000"/>
              </a:lnSpc>
              <a:buFont typeface="Wingdings" panose="05000000000000000000" charset="0"/>
              <a:buChar char="Ø"/>
            </a:pPr>
            <a:r>
              <a:rPr lang="en-US" altLang="zh-CN" b="1" dirty="0">
                <a:solidFill>
                  <a:schemeClr val="tx1"/>
                </a:solidFill>
                <a:latin typeface="微软雅黑" panose="020B0503020204020204" charset="-122"/>
                <a:ea typeface="微软雅黑" panose="020B0503020204020204" charset="-122"/>
                <a:sym typeface="+mn-ea"/>
              </a:rPr>
              <a:t>I</a:t>
            </a:r>
            <a:r>
              <a:rPr lang="en-US" altLang="zh-CN" b="1" dirty="0">
                <a:solidFill>
                  <a:schemeClr val="tx1"/>
                </a:solidFill>
                <a:latin typeface="微软雅黑" panose="020B0503020204020204" charset="-122"/>
                <a:ea typeface="微软雅黑" panose="020B0503020204020204" charset="-122"/>
              </a:rPr>
              <a:t>ntroduction &amp; Motivation </a:t>
            </a:r>
          </a:p>
          <a:p>
            <a:pPr>
              <a:lnSpc>
                <a:spcPct val="150000"/>
              </a:lnSpc>
              <a:buFont typeface="Wingdings" panose="05000000000000000000" charset="0"/>
              <a:buChar char="Ø"/>
            </a:pPr>
            <a:r>
              <a:rPr lang="en-US" altLang="zh-CN" b="1" dirty="0">
                <a:solidFill>
                  <a:schemeClr val="tx1"/>
                </a:solidFill>
                <a:latin typeface="微软雅黑" panose="020B0503020204020204" charset="-122"/>
                <a:ea typeface="微软雅黑" panose="020B0503020204020204" charset="-122"/>
              </a:rPr>
              <a:t>Photon-photon interactions and photon nucleus interaction in heavy ion collisions</a:t>
            </a:r>
          </a:p>
          <a:p>
            <a:pPr>
              <a:lnSpc>
                <a:spcPct val="150000"/>
              </a:lnSpc>
              <a:buFont typeface="Wingdings" panose="05000000000000000000" charset="0"/>
              <a:buChar char="Ø"/>
            </a:pPr>
            <a:r>
              <a:rPr lang="en-US" altLang="zh-CN" sz="3200" b="1" dirty="0">
                <a:solidFill>
                  <a:schemeClr val="tx1"/>
                </a:solidFill>
                <a:latin typeface="微软雅黑" panose="020B0503020204020204" charset="-122"/>
                <a:ea typeface="微软雅黑" panose="020B0503020204020204" charset="-122"/>
              </a:rPr>
              <a:t>Azimuthal modulation in light-by-light scattering from ultraperipheral collisions at LHC</a:t>
            </a:r>
            <a:endParaRPr lang="en-US" altLang="zh-CN" dirty="0">
              <a:solidFill>
                <a:schemeClr val="tx1"/>
              </a:solidFill>
            </a:endParaRPr>
          </a:p>
          <a:p>
            <a:pPr>
              <a:lnSpc>
                <a:spcPct val="150000"/>
              </a:lnSpc>
              <a:buFont typeface="Wingdings" panose="05000000000000000000" charset="0"/>
              <a:buChar char="Ø"/>
            </a:pPr>
            <a:r>
              <a:rPr lang="en-US" altLang="zh-CN" b="1" dirty="0">
                <a:solidFill>
                  <a:schemeClr val="tx1"/>
                </a:solidFill>
                <a:latin typeface="微软雅黑" panose="020B0503020204020204" charset="-122"/>
                <a:ea typeface="微软雅黑" panose="020B0503020204020204" charset="-122"/>
              </a:rPr>
              <a:t>Summary </a:t>
            </a:r>
            <a:br>
              <a:rPr lang="en-US" altLang="zh-CN" b="1" dirty="0">
                <a:solidFill>
                  <a:srgbClr val="00B050"/>
                </a:solidFill>
                <a:latin typeface="微软雅黑" panose="020B0503020204020204" charset="-122"/>
                <a:ea typeface="微软雅黑" panose="020B0503020204020204" charset="-122"/>
              </a:rPr>
            </a:br>
            <a:endParaRPr lang="zh-CN" altLang="en-US" b="1" dirty="0">
              <a:solidFill>
                <a:srgbClr val="00B050"/>
              </a:solidFill>
              <a:latin typeface="微软雅黑" panose="020B0503020204020204" charset="-122"/>
              <a:ea typeface="微软雅黑" panose="020B0503020204020204" charset="-122"/>
            </a:endParaRPr>
          </a:p>
          <a:p>
            <a:pPr marL="0" indent="0" algn="ctr" eaLnBrk="1" hangingPunct="1">
              <a:buNone/>
            </a:pPr>
            <a:endParaRPr lang="zh-CN" altLang="en-US" sz="1800" dirty="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b="1" dirty="0">
              <a:solidFill>
                <a:srgbClr val="CC0000"/>
              </a:solidFill>
            </a:endParaRPr>
          </a:p>
          <a:p>
            <a:pPr marL="0" indent="0"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p:sp>
        <p:nvSpPr>
          <p:cNvPr id="3" name="文本框 2">
            <a:extLst>
              <a:ext uri="{FF2B5EF4-FFF2-40B4-BE49-F238E27FC236}">
                <a16:creationId xmlns:a16="http://schemas.microsoft.com/office/drawing/2014/main" id="{72C02281-32EB-0E53-CC32-BE876AA5AF81}"/>
              </a:ext>
            </a:extLst>
          </p:cNvPr>
          <p:cNvSpPr txBox="1"/>
          <p:nvPr/>
        </p:nvSpPr>
        <p:spPr>
          <a:xfrm>
            <a:off x="853440" y="2660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Outline </a:t>
            </a:r>
            <a:br>
              <a:rPr lang="en-US" altLang="zh-CN" sz="4400" b="1" dirty="0">
                <a:solidFill>
                  <a:schemeClr val="bg1"/>
                </a:solidFill>
                <a:latin typeface="微软雅黑" panose="020B0503020204020204" charset="-122"/>
                <a:ea typeface="微软雅黑" panose="020B0503020204020204" charset="-122"/>
              </a:rPr>
            </a:b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2" name="灯片编号占位符 1">
            <a:extLst>
              <a:ext uri="{FF2B5EF4-FFF2-40B4-BE49-F238E27FC236}">
                <a16:creationId xmlns:a16="http://schemas.microsoft.com/office/drawing/2014/main" id="{78C5E731-DA89-0A13-ED9B-DA5C381828A0}"/>
              </a:ext>
            </a:extLst>
          </p:cNvPr>
          <p:cNvSpPr>
            <a:spLocks noGrp="1"/>
          </p:cNvSpPr>
          <p:nvPr>
            <p:ph type="sldNum" sz="quarter" idx="12"/>
          </p:nvPr>
        </p:nvSpPr>
        <p:spPr/>
        <p:txBody>
          <a:bodyPr/>
          <a:lstStyle/>
          <a:p>
            <a:fld id="{0E02916C-EF52-4559-AFCB-0BEFD22A87CC}" type="slidenum">
              <a:rPr lang="zh-CN" altLang="en-US" smtClean="0"/>
              <a:t>2</a:t>
            </a:fld>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Peripheral isobar collisions</a:t>
            </a:r>
            <a:endParaRPr lang="zh-CN" altLang="en-US" sz="3200" b="1" dirty="0">
              <a:solidFill>
                <a:schemeClr val="bg2"/>
              </a:solidFill>
              <a:latin typeface="微软雅黑" panose="020B0503020204020204" charset="-122"/>
              <a:ea typeface="微软雅黑" panose="020B0503020204020204" charset="-122"/>
              <a:sym typeface="+mn-ea"/>
            </a:endParaRPr>
          </a:p>
        </p:txBody>
      </p:sp>
      <p:sp>
        <p:nvSpPr>
          <p:cNvPr id="4099" name="Rectangle 10"/>
          <p:cNvSpPr>
            <a:spLocks noGrp="1" noChangeArrowheads="1"/>
          </p:cNvSpPr>
          <p:nvPr>
            <p:custDataLst>
              <p:tags r:id="rId1"/>
            </p:custDataLst>
          </p:nvPr>
        </p:nvSpPr>
        <p:spPr>
          <a:xfrm>
            <a:off x="824230" y="121666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eaLnBrk="1" hangingPunct="1">
              <a:lnSpc>
                <a:spcPts val="2600"/>
              </a:lnSpc>
              <a:buNone/>
            </a:pPr>
            <a:r>
              <a:rPr lang="en-US" altLang="zh-CN" sz="2400" dirty="0">
                <a:latin typeface="微软雅黑" panose="020B0503020204020204" charset="-122"/>
                <a:ea typeface="微软雅黑" panose="020B0503020204020204" charset="-122"/>
                <a:sym typeface="+mn-ea"/>
              </a:rPr>
              <a:t>   </a:t>
            </a: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p:pic>
        <p:nvPicPr>
          <p:cNvPr id="2" name="图片 17">
            <a:extLst>
              <a:ext uri="{FF2B5EF4-FFF2-40B4-BE49-F238E27FC236}">
                <a16:creationId xmlns:a16="http://schemas.microsoft.com/office/drawing/2014/main" id="{2FBAE5DE-B636-B7D8-F1DB-960C1B16CE3A}"/>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4313" y="1361440"/>
            <a:ext cx="7944234" cy="3754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a:extLst>
              <a:ext uri="{FF2B5EF4-FFF2-40B4-BE49-F238E27FC236}">
                <a16:creationId xmlns:a16="http://schemas.microsoft.com/office/drawing/2014/main" id="{C2B8B8F5-7B75-3711-FE3C-BC60FAD603B0}"/>
              </a:ext>
            </a:extLst>
          </p:cNvPr>
          <p:cNvSpPr txBox="1"/>
          <p:nvPr/>
        </p:nvSpPr>
        <p:spPr>
          <a:xfrm>
            <a:off x="1500693" y="5053912"/>
            <a:ext cx="9528141" cy="1200329"/>
          </a:xfrm>
          <a:prstGeom prst="rect">
            <a:avLst/>
          </a:prstGeom>
          <a:noFill/>
        </p:spPr>
        <p:txBody>
          <a:bodyPr wrap="square">
            <a:spAutoFit/>
          </a:bodyPr>
          <a:lstStyle/>
          <a:p>
            <a:r>
              <a:rPr lang="en-US" altLang="zh-CN" sz="2400" b="1" dirty="0">
                <a:solidFill>
                  <a:srgbClr val="000000"/>
                </a:solidFill>
                <a:latin typeface="华文中宋" panose="02010600040101010101" pitchFamily="2" charset="-122"/>
                <a:ea typeface="华文中宋" panose="02010600040101010101" pitchFamily="2" charset="-122"/>
              </a:rPr>
              <a:t>The lepton pair photoproduction is calculated with the charge density distribution, while the centrality is defined from the Glauber model with the nuclear mass density. </a:t>
            </a:r>
            <a:endParaRPr lang="zh-CN" altLang="en-US" sz="2400" b="1" dirty="0">
              <a:solidFill>
                <a:srgbClr val="000000"/>
              </a:solidFill>
              <a:latin typeface="华文中宋" panose="02010600040101010101" pitchFamily="2" charset="-122"/>
              <a:ea typeface="华文中宋" panose="02010600040101010101" pitchFamily="2" charset="-122"/>
            </a:endParaRPr>
          </a:p>
        </p:txBody>
      </p:sp>
      <p:sp>
        <p:nvSpPr>
          <p:cNvPr id="10" name="文本框 9">
            <a:extLst>
              <a:ext uri="{FF2B5EF4-FFF2-40B4-BE49-F238E27FC236}">
                <a16:creationId xmlns:a16="http://schemas.microsoft.com/office/drawing/2014/main" id="{068357FA-0835-CD53-B05F-D744CC18915A}"/>
              </a:ext>
            </a:extLst>
          </p:cNvPr>
          <p:cNvSpPr txBox="1"/>
          <p:nvPr/>
        </p:nvSpPr>
        <p:spPr>
          <a:xfrm>
            <a:off x="6264764" y="1743787"/>
            <a:ext cx="3853123" cy="369332"/>
          </a:xfrm>
          <a:prstGeom prst="rect">
            <a:avLst/>
          </a:prstGeom>
          <a:noFill/>
        </p:spPr>
        <p:txBody>
          <a:bodyPr wrap="square" rtlCol="0">
            <a:spAutoFit/>
          </a:bodyPr>
          <a:lstStyle>
            <a:defPPr>
              <a:defRPr lang="zh-CN"/>
            </a:defPPr>
            <a:lvl1pPr>
              <a:defRPr b="1">
                <a:solidFill>
                  <a:srgbClr val="000000"/>
                </a:solidFill>
              </a:defRPr>
            </a:lvl1pPr>
          </a:lstStyle>
          <a:p>
            <a:r>
              <a:rPr lang="en-US" altLang="zh-CN" dirty="0"/>
              <a:t>Charge density distribution</a:t>
            </a:r>
          </a:p>
        </p:txBody>
      </p:sp>
      <p:pic>
        <p:nvPicPr>
          <p:cNvPr id="12" name="图片 11">
            <a:extLst>
              <a:ext uri="{FF2B5EF4-FFF2-40B4-BE49-F238E27FC236}">
                <a16:creationId xmlns:a16="http://schemas.microsoft.com/office/drawing/2014/main" id="{E7846A84-E7FA-F67C-8ECB-F95E88220629}"/>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509347" y="2481852"/>
            <a:ext cx="2009775" cy="1123950"/>
          </a:xfrm>
          <a:prstGeom prst="rect">
            <a:avLst/>
          </a:prstGeom>
        </p:spPr>
      </p:pic>
      <p:sp>
        <p:nvSpPr>
          <p:cNvPr id="13" name="文本框 12">
            <a:extLst>
              <a:ext uri="{FF2B5EF4-FFF2-40B4-BE49-F238E27FC236}">
                <a16:creationId xmlns:a16="http://schemas.microsoft.com/office/drawing/2014/main" id="{671B13DB-005E-E477-E665-81613400BC7B}"/>
              </a:ext>
            </a:extLst>
          </p:cNvPr>
          <p:cNvSpPr txBox="1"/>
          <p:nvPr/>
        </p:nvSpPr>
        <p:spPr>
          <a:xfrm>
            <a:off x="6254957" y="2847615"/>
            <a:ext cx="3009783" cy="369332"/>
          </a:xfrm>
          <a:prstGeom prst="rect">
            <a:avLst/>
          </a:prstGeom>
          <a:noFill/>
        </p:spPr>
        <p:txBody>
          <a:bodyPr wrap="square" rtlCol="0">
            <a:spAutoFit/>
          </a:bodyPr>
          <a:lstStyle>
            <a:defPPr>
              <a:defRPr lang="zh-CN"/>
            </a:defPPr>
            <a:lvl1pPr>
              <a:defRPr b="1">
                <a:solidFill>
                  <a:srgbClr val="000000"/>
                </a:solidFill>
              </a:defRPr>
            </a:lvl1pPr>
          </a:lstStyle>
          <a:p>
            <a:r>
              <a:rPr lang="en-US" altLang="zh-CN" sz="1800" b="1" dirty="0">
                <a:solidFill>
                  <a:srgbClr val="000000"/>
                </a:solidFill>
              </a:rPr>
              <a:t>Mass density </a:t>
            </a:r>
            <a:r>
              <a:rPr lang="en-US" altLang="zh-CN" dirty="0"/>
              <a:t>distribution</a:t>
            </a:r>
            <a:endParaRPr lang="zh-CN" altLang="en-US" dirty="0"/>
          </a:p>
        </p:txBody>
      </p:sp>
      <mc:AlternateContent xmlns:mc="http://schemas.openxmlformats.org/markup-compatibility/2006" xmlns:a14="http://schemas.microsoft.com/office/drawing/2010/main">
        <mc:Choice Requires="a14">
          <p:sp>
            <p:nvSpPr>
              <p:cNvPr id="15" name="文本框 14">
                <a:extLst>
                  <a:ext uri="{FF2B5EF4-FFF2-40B4-BE49-F238E27FC236}">
                    <a16:creationId xmlns:a16="http://schemas.microsoft.com/office/drawing/2014/main" id="{92D33060-6CC3-2DB8-6515-1EB11938DD25}"/>
                  </a:ext>
                </a:extLst>
              </p:cNvPr>
              <p:cNvSpPr txBox="1"/>
              <p:nvPr/>
            </p:nvSpPr>
            <p:spPr>
              <a:xfrm>
                <a:off x="9614858" y="1664535"/>
                <a:ext cx="1225484" cy="4924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3200" b="0" i="1" smtClean="0">
                          <a:latin typeface="Cambria Math" panose="02040503050406030204" pitchFamily="18" charset="0"/>
                        </a:rPr>
                        <m:t>𝐹</m:t>
                      </m:r>
                    </m:oMath>
                  </m:oMathPara>
                </a14:m>
                <a:endParaRPr lang="zh-CN" altLang="en-US" sz="3200" dirty="0"/>
              </a:p>
            </p:txBody>
          </p:sp>
        </mc:Choice>
        <mc:Fallback xmlns="">
          <p:sp>
            <p:nvSpPr>
              <p:cNvPr id="15" name="文本框 14">
                <a:extLst>
                  <a:ext uri="{FF2B5EF4-FFF2-40B4-BE49-F238E27FC236}">
                    <a16:creationId xmlns:a16="http://schemas.microsoft.com/office/drawing/2014/main" id="{92D33060-6CC3-2DB8-6515-1EB11938DD25}"/>
                  </a:ext>
                </a:extLst>
              </p:cNvPr>
              <p:cNvSpPr txBox="1">
                <a:spLocks noRot="1" noChangeAspect="1" noMove="1" noResize="1" noEditPoints="1" noAdjustHandles="1" noChangeArrowheads="1" noChangeShapeType="1" noTextEdit="1"/>
              </p:cNvSpPr>
              <p:nvPr/>
            </p:nvSpPr>
            <p:spPr>
              <a:xfrm>
                <a:off x="9614858" y="1664535"/>
                <a:ext cx="1225484" cy="492443"/>
              </a:xfrm>
              <a:prstGeom prst="rect">
                <a:avLst/>
              </a:prstGeom>
              <a:blipFill>
                <a:blip r:embed="rId7"/>
                <a:stretch>
                  <a:fillRect/>
                </a:stretch>
              </a:blipFill>
            </p:spPr>
            <p:txBody>
              <a:bodyPr/>
              <a:lstStyle/>
              <a:p>
                <a:r>
                  <a:rPr lang="zh-CN" altLang="en-US">
                    <a:noFill/>
                  </a:rPr>
                  <a:t> </a:t>
                </a:r>
              </a:p>
            </p:txBody>
          </p:sp>
        </mc:Fallback>
      </mc:AlternateContent>
      <p:sp>
        <p:nvSpPr>
          <p:cNvPr id="16" name="箭头: 右 15">
            <a:extLst>
              <a:ext uri="{FF2B5EF4-FFF2-40B4-BE49-F238E27FC236}">
                <a16:creationId xmlns:a16="http://schemas.microsoft.com/office/drawing/2014/main" id="{4FD410B1-D1A2-69DA-3429-26CD1CE5F1A7}"/>
              </a:ext>
            </a:extLst>
          </p:cNvPr>
          <p:cNvSpPr/>
          <p:nvPr/>
        </p:nvSpPr>
        <p:spPr>
          <a:xfrm>
            <a:off x="9473938" y="1792536"/>
            <a:ext cx="546755" cy="2713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箭头: 右 18">
            <a:extLst>
              <a:ext uri="{FF2B5EF4-FFF2-40B4-BE49-F238E27FC236}">
                <a16:creationId xmlns:a16="http://schemas.microsoft.com/office/drawing/2014/main" id="{412CEFDA-1C61-229D-F49C-353080DE181D}"/>
              </a:ext>
            </a:extLst>
          </p:cNvPr>
          <p:cNvSpPr/>
          <p:nvPr/>
        </p:nvSpPr>
        <p:spPr>
          <a:xfrm>
            <a:off x="9143154" y="2908163"/>
            <a:ext cx="546755" cy="2713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id="{7800B49E-1CE8-E5E4-A9B1-DD66B8B75531}"/>
              </a:ext>
            </a:extLst>
          </p:cNvPr>
          <p:cNvSpPr/>
          <p:nvPr/>
        </p:nvSpPr>
        <p:spPr>
          <a:xfrm>
            <a:off x="4034672" y="2156978"/>
            <a:ext cx="1902371" cy="1547756"/>
          </a:xfrm>
          <a:prstGeom prst="rect">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ln w="0"/>
              <a:solidFill>
                <a:schemeClr val="accent1"/>
              </a:solidFill>
              <a:effectLst>
                <a:outerShdw blurRad="38100" dist="25400" dir="5400000" algn="ctr" rotWithShape="0">
                  <a:srgbClr val="6E747A">
                    <a:alpha val="43000"/>
                  </a:srgbClr>
                </a:outerShdw>
              </a:effectLst>
            </a:endParaRPr>
          </a:p>
        </p:txBody>
      </p:sp>
      <p:sp>
        <p:nvSpPr>
          <p:cNvPr id="21" name="矩形 20">
            <a:extLst>
              <a:ext uri="{FF2B5EF4-FFF2-40B4-BE49-F238E27FC236}">
                <a16:creationId xmlns:a16="http://schemas.microsoft.com/office/drawing/2014/main" id="{8A2279AE-D34B-1621-088D-4A22CAB74E19}"/>
              </a:ext>
            </a:extLst>
          </p:cNvPr>
          <p:cNvSpPr/>
          <p:nvPr/>
        </p:nvSpPr>
        <p:spPr>
          <a:xfrm>
            <a:off x="2171307" y="1470581"/>
            <a:ext cx="876477" cy="686397"/>
          </a:xfrm>
          <a:prstGeom prst="rect">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ln w="0"/>
              <a:solidFill>
                <a:schemeClr val="accent1"/>
              </a:solidFill>
              <a:effectLst>
                <a:outerShdw blurRad="38100" dist="25400" dir="5400000" algn="ctr" rotWithShape="0">
                  <a:srgbClr val="6E747A">
                    <a:alpha val="43000"/>
                  </a:srgbClr>
                </a:outerShdw>
              </a:effectLst>
            </a:endParaRPr>
          </a:p>
        </p:txBody>
      </p:sp>
      <p:sp>
        <p:nvSpPr>
          <p:cNvPr id="3" name="矩形 2">
            <a:extLst>
              <a:ext uri="{FF2B5EF4-FFF2-40B4-BE49-F238E27FC236}">
                <a16:creationId xmlns:a16="http://schemas.microsoft.com/office/drawing/2014/main" id="{24A47CDA-78B1-8D32-32E3-65008D521E01}"/>
              </a:ext>
            </a:extLst>
          </p:cNvPr>
          <p:cNvSpPr/>
          <p:nvPr/>
        </p:nvSpPr>
        <p:spPr>
          <a:xfrm>
            <a:off x="1560507" y="1464792"/>
            <a:ext cx="330784" cy="278995"/>
          </a:xfrm>
          <a:prstGeom prst="rect">
            <a:avLst/>
          </a:prstGeom>
          <a:no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ln w="0"/>
              <a:solidFill>
                <a:schemeClr val="accent1"/>
              </a:solidFill>
              <a:effectLst>
                <a:outerShdw blurRad="38100" dist="25400" dir="5400000" algn="ctr" rotWithShape="0">
                  <a:srgbClr val="6E747A">
                    <a:alpha val="43000"/>
                  </a:srgbClr>
                </a:outerShdw>
              </a:effectLst>
            </a:endParaRPr>
          </a:p>
        </p:txBody>
      </p:sp>
      <p:sp>
        <p:nvSpPr>
          <p:cNvPr id="5" name="灯片编号占位符 4">
            <a:extLst>
              <a:ext uri="{FF2B5EF4-FFF2-40B4-BE49-F238E27FC236}">
                <a16:creationId xmlns:a16="http://schemas.microsoft.com/office/drawing/2014/main" id="{9E699049-CEF4-861D-79DA-E63562F595F7}"/>
              </a:ext>
            </a:extLst>
          </p:cNvPr>
          <p:cNvSpPr>
            <a:spLocks noGrp="1"/>
          </p:cNvSpPr>
          <p:nvPr>
            <p:ph type="sldNum" sz="quarter" idx="12"/>
          </p:nvPr>
        </p:nvSpPr>
        <p:spPr/>
        <p:txBody>
          <a:bodyPr/>
          <a:lstStyle/>
          <a:p>
            <a:fld id="{0E02916C-EF52-4559-AFCB-0BEFD22A87CC}" type="slidenum">
              <a:rPr lang="zh-CN" altLang="en-US" smtClean="0"/>
              <a:t>20</a:t>
            </a:fld>
            <a:endParaRPr lang="zh-CN" altLang="en-US"/>
          </a:p>
        </p:txBody>
      </p:sp>
    </p:spTree>
    <p:extLst>
      <p:ext uri="{BB962C8B-B14F-4D97-AF65-F5344CB8AC3E}">
        <p14:creationId xmlns:p14="http://schemas.microsoft.com/office/powerpoint/2010/main" val="3701499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5">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Nuclear structure calculation by DFT</a:t>
            </a:r>
            <a:endParaRPr lang="en-US" altLang="zh-CN" sz="4400" b="1" dirty="0">
              <a:solidFill>
                <a:schemeClr val="bg1"/>
              </a:solidFill>
              <a:latin typeface="微软雅黑" panose="020B0503020204020204" charset="-122"/>
              <a:ea typeface="微软雅黑" panose="020B0503020204020204" charset="-122"/>
              <a:sym typeface="+mn-ea"/>
            </a:endParaRPr>
          </a:p>
        </p:txBody>
      </p:sp>
      <p:sp>
        <p:nvSpPr>
          <p:cNvPr id="4099" name="Rectangle 10"/>
          <p:cNvSpPr>
            <a:spLocks noGrp="1" noChangeArrowheads="1"/>
          </p:cNvSpPr>
          <p:nvPr>
            <p:custDataLst>
              <p:tags r:id="rId1"/>
            </p:custDataLst>
          </p:nvPr>
        </p:nvSpPr>
        <p:spPr>
          <a:xfrm>
            <a:off x="824230" y="122428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a:buFont typeface="Wingdings" panose="05000000000000000000" charset="0"/>
              <a:buChar char="Ø"/>
            </a:pPr>
            <a:r>
              <a:rPr lang="en-US" altLang="zh-CN" sz="2800" b="1" dirty="0">
                <a:solidFill>
                  <a:schemeClr val="tx1"/>
                </a:solidFill>
                <a:latin typeface="华文中宋" panose="02010600040101010101" pitchFamily="2" charset="-122"/>
                <a:ea typeface="华文中宋" panose="02010600040101010101" pitchFamily="2" charset="-122"/>
              </a:rPr>
              <a:t>Nuclear charge density </a:t>
            </a:r>
            <a:r>
              <a:rPr lang="zh-CN" altLang="en-US" sz="2800" b="1" dirty="0">
                <a:solidFill>
                  <a:schemeClr val="tx1"/>
                </a:solidFill>
                <a:latin typeface="华文中宋" panose="02010600040101010101" pitchFamily="2" charset="-122"/>
                <a:ea typeface="华文中宋" panose="02010600040101010101" pitchFamily="2" charset="-122"/>
              </a:rPr>
              <a:t>≠ </a:t>
            </a:r>
            <a:r>
              <a:rPr lang="en-US" altLang="zh-CN" sz="2800" b="1" dirty="0">
                <a:solidFill>
                  <a:schemeClr val="tx1"/>
                </a:solidFill>
                <a:latin typeface="华文中宋" panose="02010600040101010101" pitchFamily="2" charset="-122"/>
                <a:ea typeface="华文中宋" panose="02010600040101010101" pitchFamily="2" charset="-122"/>
              </a:rPr>
              <a:t>Nuclear </a:t>
            </a:r>
            <a:r>
              <a:rPr lang="en-US" altLang="zh-CN" sz="2800" b="1" dirty="0">
                <a:solidFill>
                  <a:srgbClr val="000000"/>
                </a:solidFill>
                <a:latin typeface="华文中宋" panose="02010600040101010101" pitchFamily="2" charset="-122"/>
                <a:ea typeface="华文中宋" panose="02010600040101010101" pitchFamily="2" charset="-122"/>
              </a:rPr>
              <a:t>mass</a:t>
            </a:r>
            <a:r>
              <a:rPr lang="en-US" altLang="zh-CN" sz="2800" b="1" dirty="0">
                <a:solidFill>
                  <a:schemeClr val="tx1"/>
                </a:solidFill>
                <a:latin typeface="华文中宋" panose="02010600040101010101" pitchFamily="2" charset="-122"/>
                <a:ea typeface="华文中宋" panose="02010600040101010101" pitchFamily="2" charset="-122"/>
              </a:rPr>
              <a:t> density</a:t>
            </a:r>
            <a:r>
              <a:rPr lang="en-US" altLang="zh-CN" sz="2800" b="1" dirty="0">
                <a:solidFill>
                  <a:schemeClr val="tx1"/>
                </a:solidFill>
                <a:latin typeface="华文中宋" panose="02010600040101010101" pitchFamily="2" charset="-122"/>
                <a:ea typeface="华文中宋" panose="02010600040101010101" pitchFamily="2" charset="-122"/>
                <a:sym typeface="+mn-ea"/>
              </a:rPr>
              <a:t> </a:t>
            </a:r>
            <a:endParaRPr lang="zh-CN" altLang="en-US" sz="2800" b="1" dirty="0">
              <a:solidFill>
                <a:schemeClr val="tx1"/>
              </a:solidFill>
              <a:latin typeface="华文中宋" panose="02010600040101010101" pitchFamily="2" charset="-122"/>
              <a:ea typeface="华文中宋" panose="02010600040101010101" pitchFamily="2" charset="-122"/>
            </a:endParaRPr>
          </a:p>
          <a:p>
            <a:pPr>
              <a:buFont typeface="Wingdings" panose="05000000000000000000" charset="0"/>
              <a:buChar char="Ø"/>
            </a:pPr>
            <a:endParaRPr lang="zh-CN" altLang="en-US" sz="2800" b="1" dirty="0">
              <a:solidFill>
                <a:schemeClr val="tx1"/>
              </a:solidFill>
              <a:latin typeface="微软雅黑" panose="020B0503020204020204" charset="-122"/>
              <a:ea typeface="微软雅黑" panose="020B0503020204020204" charset="-122"/>
            </a:endParaRPr>
          </a:p>
          <a:p>
            <a:pPr>
              <a:buFont typeface="Wingdings" panose="05000000000000000000" charset="0"/>
              <a:buChar char="Ø"/>
            </a:pPr>
            <a:endParaRPr lang="zh-CN" altLang="en-US" sz="2800" b="1" dirty="0">
              <a:solidFill>
                <a:schemeClr val="tx1"/>
              </a:solidFill>
              <a:latin typeface="微软雅黑" panose="020B0503020204020204" charset="-122"/>
              <a:ea typeface="微软雅黑" panose="020B0503020204020204" charset="-122"/>
            </a:endParaRPr>
          </a:p>
          <a:p>
            <a:pPr>
              <a:buFont typeface="Wingdings" panose="05000000000000000000" charset="0"/>
              <a:buChar char="Ø"/>
            </a:pPr>
            <a:endParaRPr lang="en-US" altLang="zh-CN" sz="2800" b="1" dirty="0">
              <a:solidFill>
                <a:schemeClr val="tx1"/>
              </a:solidFill>
              <a:latin typeface="微软雅黑" panose="020B0503020204020204" charset="-122"/>
              <a:ea typeface="微软雅黑" panose="020B0503020204020204" charset="-122"/>
            </a:endParaRPr>
          </a:p>
          <a:p>
            <a:pPr>
              <a:buFont typeface="Wingdings" panose="05000000000000000000" charset="0"/>
              <a:buChar char="Ø"/>
            </a:pPr>
            <a:endParaRPr lang="zh-CN" altLang="zh-CN" sz="2800" b="1" dirty="0">
              <a:solidFill>
                <a:schemeClr val="tx1"/>
              </a:solidFill>
              <a:latin typeface="微软雅黑" panose="020B0503020204020204" charset="-122"/>
              <a:ea typeface="微软雅黑" panose="020B0503020204020204" charset="-122"/>
            </a:endParaRPr>
          </a:p>
        </p:txBody>
      </p:sp>
      <p:pic>
        <p:nvPicPr>
          <p:cNvPr id="9" name="图片 8">
            <a:extLst>
              <a:ext uri="{FF2B5EF4-FFF2-40B4-BE49-F238E27FC236}">
                <a16:creationId xmlns:a16="http://schemas.microsoft.com/office/drawing/2014/main" id="{96E6D50F-9415-3E6D-0C84-52B07AEDB4D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46855" y="2464372"/>
            <a:ext cx="5544889" cy="2220749"/>
          </a:xfrm>
          <a:prstGeom prst="rect">
            <a:avLst/>
          </a:prstGeom>
        </p:spPr>
      </p:pic>
      <p:pic>
        <p:nvPicPr>
          <p:cNvPr id="12" name="图片 11">
            <a:extLst>
              <a:ext uri="{FF2B5EF4-FFF2-40B4-BE49-F238E27FC236}">
                <a16:creationId xmlns:a16="http://schemas.microsoft.com/office/drawing/2014/main" id="{C570E2F7-00DF-6844-D8BB-1FA6F7A509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14369" y="2651712"/>
            <a:ext cx="4005758" cy="1041745"/>
          </a:xfrm>
          <a:prstGeom prst="rect">
            <a:avLst/>
          </a:prstGeom>
        </p:spPr>
      </p:pic>
      <p:sp>
        <p:nvSpPr>
          <p:cNvPr id="14" name="文本框 13">
            <a:extLst>
              <a:ext uri="{FF2B5EF4-FFF2-40B4-BE49-F238E27FC236}">
                <a16:creationId xmlns:a16="http://schemas.microsoft.com/office/drawing/2014/main" id="{92133851-83B1-D855-85E9-6779BEA97935}"/>
              </a:ext>
            </a:extLst>
          </p:cNvPr>
          <p:cNvSpPr txBox="1"/>
          <p:nvPr/>
        </p:nvSpPr>
        <p:spPr>
          <a:xfrm>
            <a:off x="7861955" y="3846135"/>
            <a:ext cx="3083190" cy="923330"/>
          </a:xfrm>
          <a:prstGeom prst="rect">
            <a:avLst/>
          </a:prstGeom>
          <a:noFill/>
        </p:spPr>
        <p:txBody>
          <a:bodyPr wrap="square" rtlCol="0">
            <a:spAutoFit/>
          </a:bodyPr>
          <a:lstStyle/>
          <a:p>
            <a:r>
              <a:rPr lang="en-US" altLang="zh-CN" sz="1800" b="1" dirty="0">
                <a:solidFill>
                  <a:schemeClr val="tx1"/>
                </a:solidFill>
                <a:latin typeface="华文中宋" panose="02010600040101010101" pitchFamily="2" charset="-122"/>
                <a:ea typeface="华文中宋" panose="02010600040101010101" pitchFamily="2" charset="-122"/>
              </a:rPr>
              <a:t>c: nuclear charge density n:nuclear </a:t>
            </a:r>
            <a:r>
              <a:rPr lang="en-US" altLang="zh-CN" sz="1800" b="1" dirty="0">
                <a:solidFill>
                  <a:srgbClr val="000000"/>
                </a:solidFill>
                <a:latin typeface="华文中宋" panose="02010600040101010101" pitchFamily="2" charset="-122"/>
                <a:ea typeface="华文中宋" panose="02010600040101010101" pitchFamily="2" charset="-122"/>
              </a:rPr>
              <a:t>mass </a:t>
            </a:r>
            <a:r>
              <a:rPr lang="en-US" altLang="zh-CN" sz="1800" b="1" dirty="0">
                <a:solidFill>
                  <a:schemeClr val="tx1"/>
                </a:solidFill>
                <a:latin typeface="华文中宋" panose="02010600040101010101" pitchFamily="2" charset="-122"/>
                <a:ea typeface="华文中宋" panose="02010600040101010101" pitchFamily="2" charset="-122"/>
              </a:rPr>
              <a:t>density</a:t>
            </a:r>
            <a:r>
              <a:rPr lang="en-US" altLang="zh-CN" sz="1800" b="1" dirty="0">
                <a:solidFill>
                  <a:schemeClr val="tx1"/>
                </a:solidFill>
                <a:latin typeface="华文中宋" panose="02010600040101010101" pitchFamily="2" charset="-122"/>
                <a:ea typeface="华文中宋" panose="02010600040101010101" pitchFamily="2" charset="-122"/>
                <a:sym typeface="+mn-ea"/>
              </a:rPr>
              <a:t> </a:t>
            </a:r>
            <a:endParaRPr lang="zh-CN" altLang="en-US" sz="1800" b="1" dirty="0">
              <a:solidFill>
                <a:schemeClr val="tx1"/>
              </a:solidFill>
              <a:latin typeface="华文中宋" panose="02010600040101010101" pitchFamily="2" charset="-122"/>
              <a:ea typeface="华文中宋" panose="02010600040101010101" pitchFamily="2" charset="-122"/>
            </a:endParaRPr>
          </a:p>
          <a:p>
            <a:endParaRPr lang="zh-CN" altLang="en-US" dirty="0"/>
          </a:p>
        </p:txBody>
      </p:sp>
      <p:sp>
        <p:nvSpPr>
          <p:cNvPr id="3" name="文本框 2">
            <a:extLst>
              <a:ext uri="{FF2B5EF4-FFF2-40B4-BE49-F238E27FC236}">
                <a16:creationId xmlns:a16="http://schemas.microsoft.com/office/drawing/2014/main" id="{06CBEB03-0214-CA78-D1DB-22F12EE2B8A9}"/>
              </a:ext>
            </a:extLst>
          </p:cNvPr>
          <p:cNvSpPr txBox="1"/>
          <p:nvPr>
            <p:custDataLst>
              <p:tags r:id="rId2"/>
            </p:custDataLst>
          </p:nvPr>
        </p:nvSpPr>
        <p:spPr>
          <a:xfrm>
            <a:off x="1533532" y="5510075"/>
            <a:ext cx="9549335" cy="400110"/>
          </a:xfrm>
          <a:prstGeom prst="rect">
            <a:avLst/>
          </a:prstGeom>
          <a:noFill/>
        </p:spPr>
        <p:txBody>
          <a:bodyPr wrap="square" rtlCol="0" anchor="t">
            <a:spAutoFit/>
          </a:bodyPr>
          <a:lstStyle/>
          <a:p>
            <a:pPr algn="l"/>
            <a:r>
              <a:rPr lang="en-US" altLang="zh-CN" sz="2000" b="1" dirty="0">
                <a:solidFill>
                  <a:srgbClr val="C00000"/>
                </a:solidFill>
                <a:latin typeface="Calibri-BoldItalic"/>
                <a:sym typeface="+mn-ea"/>
              </a:rPr>
              <a:t>S. </a:t>
            </a:r>
            <a:r>
              <a:rPr lang="en-US" altLang="zh-CN" sz="2000" b="1" dirty="0" err="1">
                <a:solidFill>
                  <a:srgbClr val="C00000"/>
                </a:solidFill>
                <a:latin typeface="Calibri-BoldItalic"/>
                <a:sym typeface="+mn-ea"/>
              </a:rPr>
              <a:t>Lin,</a:t>
            </a:r>
            <a:r>
              <a:rPr lang="en-US" altLang="zh-CN" sz="2000" b="1" dirty="0" err="1">
                <a:solidFill>
                  <a:srgbClr val="C00000"/>
                </a:solidFill>
                <a:latin typeface="Calibri-BoldItalic"/>
              </a:rPr>
              <a:t>R.J</a:t>
            </a:r>
            <a:r>
              <a:rPr lang="en-US" altLang="zh-CN" sz="2000" b="1" dirty="0">
                <a:solidFill>
                  <a:srgbClr val="C00000"/>
                </a:solidFill>
                <a:latin typeface="Calibri-BoldItalic"/>
              </a:rPr>
              <a:t>. Wang</a:t>
            </a:r>
            <a:r>
              <a:rPr lang="en-US" altLang="zh-CN" sz="2000" b="1" dirty="0">
                <a:solidFill>
                  <a:srgbClr val="C00000"/>
                </a:solidFill>
                <a:latin typeface="Calibri-BoldItalic"/>
                <a:sym typeface="+mn-ea"/>
              </a:rPr>
              <a:t>, J.F. Wang, H.J. Xu, S. Pu and Q. Wang, </a:t>
            </a:r>
            <a:r>
              <a:rPr lang="en-US" altLang="zh-CN" sz="2000" b="1" dirty="0" err="1">
                <a:solidFill>
                  <a:srgbClr val="C00000"/>
                </a:solidFill>
                <a:latin typeface="Calibri-BoldItalic"/>
              </a:rPr>
              <a:t>Phys.Rev.D</a:t>
            </a:r>
            <a:r>
              <a:rPr lang="en-US" altLang="zh-CN" sz="2000" b="1" dirty="0">
                <a:solidFill>
                  <a:srgbClr val="C00000"/>
                </a:solidFill>
                <a:latin typeface="Calibri-BoldItalic"/>
              </a:rPr>
              <a:t> 107 (2023), 054004.</a:t>
            </a:r>
            <a:endParaRPr lang="en-US" altLang="zh-CN" sz="2000" b="1" dirty="0">
              <a:solidFill>
                <a:srgbClr val="C00000"/>
              </a:solidFill>
              <a:latin typeface="Calibri-BoldItalic"/>
              <a:sym typeface="+mn-ea"/>
            </a:endParaRPr>
          </a:p>
        </p:txBody>
      </p:sp>
      <p:sp>
        <p:nvSpPr>
          <p:cNvPr id="2" name="灯片编号占位符 1">
            <a:extLst>
              <a:ext uri="{FF2B5EF4-FFF2-40B4-BE49-F238E27FC236}">
                <a16:creationId xmlns:a16="http://schemas.microsoft.com/office/drawing/2014/main" id="{36785EC2-FEFC-A804-52A7-5120F26093FA}"/>
              </a:ext>
            </a:extLst>
          </p:cNvPr>
          <p:cNvSpPr>
            <a:spLocks noGrp="1"/>
          </p:cNvSpPr>
          <p:nvPr>
            <p:ph type="sldNum" sz="quarter" idx="12"/>
          </p:nvPr>
        </p:nvSpPr>
        <p:spPr/>
        <p:txBody>
          <a:bodyPr/>
          <a:lstStyle/>
          <a:p>
            <a:fld id="{0E02916C-EF52-4559-AFCB-0BEFD22A87CC}" type="slidenum">
              <a:rPr lang="zh-CN" altLang="en-US" smtClean="0"/>
              <a:t>21</a:t>
            </a:fld>
            <a:endParaRPr lang="zh-CN" altLang="en-US"/>
          </a:p>
        </p:txBody>
      </p:sp>
    </p:spTree>
    <p:extLst>
      <p:ext uri="{BB962C8B-B14F-4D97-AF65-F5344CB8AC3E}">
        <p14:creationId xmlns:p14="http://schemas.microsoft.com/office/powerpoint/2010/main" val="1957808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5">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Parameter setting</a:t>
            </a:r>
            <a:endParaRPr lang="en-US" altLang="zh-CN" sz="4400" b="1" dirty="0">
              <a:solidFill>
                <a:schemeClr val="bg1"/>
              </a:solidFill>
              <a:latin typeface="微软雅黑" panose="020B0503020204020204" charset="-122"/>
              <a:ea typeface="微软雅黑" panose="020B0503020204020204" charset="-122"/>
              <a:sym typeface="+mn-ea"/>
            </a:endParaRPr>
          </a:p>
        </p:txBody>
      </p:sp>
      <p:sp>
        <p:nvSpPr>
          <p:cNvPr id="4099" name="Rectangle 10"/>
          <p:cNvSpPr>
            <a:spLocks noGrp="1" noChangeArrowheads="1"/>
          </p:cNvSpPr>
          <p:nvPr>
            <p:custDataLst>
              <p:tags r:id="rId1"/>
            </p:custDataLst>
          </p:nvPr>
        </p:nvSpPr>
        <p:spPr>
          <a:xfrm>
            <a:off x="824230" y="121666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a:buFont typeface="Wingdings" panose="05000000000000000000" charset="0"/>
              <a:buChar char="Ø"/>
            </a:pPr>
            <a:endParaRPr lang="zh-CN" altLang="en-US" sz="2800" b="1" dirty="0">
              <a:solidFill>
                <a:schemeClr val="tx1"/>
              </a:solidFill>
              <a:latin typeface="微软雅黑" panose="020B0503020204020204" charset="-122"/>
              <a:ea typeface="微软雅黑" panose="020B0503020204020204" charset="-122"/>
            </a:endParaRPr>
          </a:p>
          <a:p>
            <a:pPr>
              <a:buFont typeface="Wingdings" panose="05000000000000000000" charset="0"/>
              <a:buChar char="Ø"/>
            </a:pPr>
            <a:endParaRPr lang="zh-CN" altLang="en-US" sz="2800" b="1" dirty="0">
              <a:solidFill>
                <a:schemeClr val="tx1"/>
              </a:solidFill>
              <a:latin typeface="微软雅黑" panose="020B0503020204020204" charset="-122"/>
              <a:ea typeface="微软雅黑" panose="020B0503020204020204" charset="-122"/>
            </a:endParaRPr>
          </a:p>
          <a:p>
            <a:pPr>
              <a:buFont typeface="Wingdings" panose="05000000000000000000" charset="0"/>
              <a:buChar char="Ø"/>
            </a:pPr>
            <a:endParaRPr lang="en-US" altLang="zh-CN" sz="2800" b="1" dirty="0">
              <a:solidFill>
                <a:schemeClr val="tx1"/>
              </a:solidFill>
              <a:latin typeface="微软雅黑" panose="020B0503020204020204" charset="-122"/>
              <a:ea typeface="微软雅黑" panose="020B0503020204020204" charset="-122"/>
            </a:endParaRPr>
          </a:p>
          <a:p>
            <a:pPr>
              <a:buFont typeface="Wingdings" panose="05000000000000000000" charset="0"/>
              <a:buChar char="Ø"/>
            </a:pPr>
            <a:endParaRPr lang="zh-CN" altLang="zh-CN" sz="2800" b="1" dirty="0">
              <a:solidFill>
                <a:schemeClr val="tx1"/>
              </a:solidFill>
              <a:latin typeface="微软雅黑" panose="020B0503020204020204" charset="-122"/>
              <a:ea typeface="微软雅黑" panose="020B0503020204020204" charset="-122"/>
            </a:endParaRPr>
          </a:p>
        </p:txBody>
      </p:sp>
      <p:pic>
        <p:nvPicPr>
          <p:cNvPr id="3" name="图片 2">
            <a:extLst>
              <a:ext uri="{FF2B5EF4-FFF2-40B4-BE49-F238E27FC236}">
                <a16:creationId xmlns:a16="http://schemas.microsoft.com/office/drawing/2014/main" id="{F0B78C60-A550-21EE-5CA4-7C51E513C60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4987" y="1621105"/>
            <a:ext cx="4506451" cy="3745916"/>
          </a:xfrm>
          <a:prstGeom prst="rect">
            <a:avLst/>
          </a:prstGeom>
        </p:spPr>
      </p:pic>
      <p:sp>
        <p:nvSpPr>
          <p:cNvPr id="6" name="文本框 5">
            <a:extLst>
              <a:ext uri="{FF2B5EF4-FFF2-40B4-BE49-F238E27FC236}">
                <a16:creationId xmlns:a16="http://schemas.microsoft.com/office/drawing/2014/main" id="{B2E8DB4B-8212-856D-6620-15B18AFF1245}"/>
              </a:ext>
            </a:extLst>
          </p:cNvPr>
          <p:cNvSpPr txBox="1"/>
          <p:nvPr/>
        </p:nvSpPr>
        <p:spPr>
          <a:xfrm>
            <a:off x="6381095" y="3728402"/>
            <a:ext cx="4224943" cy="1200329"/>
          </a:xfrm>
          <a:prstGeom prst="rect">
            <a:avLst/>
          </a:prstGeom>
          <a:noFill/>
        </p:spPr>
        <p:txBody>
          <a:bodyPr wrap="square">
            <a:spAutoFit/>
          </a:bodyPr>
          <a:lstStyle/>
          <a:p>
            <a:r>
              <a:rPr lang="en-US" altLang="zh-CN" b="1" dirty="0">
                <a:latin typeface="华文中宋" panose="02010600040101010101" pitchFamily="2" charset="-122"/>
                <a:ea typeface="华文中宋" panose="02010600040101010101" pitchFamily="2" charset="-122"/>
              </a:rPr>
              <a:t>For comparison, we also use the charge density distribution as the mass density distribution to define the centrality</a:t>
            </a:r>
            <a:endParaRPr lang="zh-CN" altLang="en-US" b="1" dirty="0">
              <a:latin typeface="华文中宋" panose="02010600040101010101" pitchFamily="2" charset="-122"/>
              <a:ea typeface="华文中宋" panose="02010600040101010101" pitchFamily="2" charset="-122"/>
            </a:endParaRPr>
          </a:p>
        </p:txBody>
      </p:sp>
      <p:sp>
        <p:nvSpPr>
          <p:cNvPr id="2" name="文本框 1">
            <a:extLst>
              <a:ext uri="{FF2B5EF4-FFF2-40B4-BE49-F238E27FC236}">
                <a16:creationId xmlns:a16="http://schemas.microsoft.com/office/drawing/2014/main" id="{D7C40F7C-D534-5A42-C4F2-D66A19C16CD2}"/>
              </a:ext>
            </a:extLst>
          </p:cNvPr>
          <p:cNvSpPr txBox="1"/>
          <p:nvPr>
            <p:custDataLst>
              <p:tags r:id="rId2"/>
            </p:custDataLst>
          </p:nvPr>
        </p:nvSpPr>
        <p:spPr>
          <a:xfrm>
            <a:off x="1533532" y="5510075"/>
            <a:ext cx="9549335" cy="400110"/>
          </a:xfrm>
          <a:prstGeom prst="rect">
            <a:avLst/>
          </a:prstGeom>
          <a:noFill/>
        </p:spPr>
        <p:txBody>
          <a:bodyPr wrap="square" rtlCol="0" anchor="t">
            <a:spAutoFit/>
          </a:bodyPr>
          <a:lstStyle/>
          <a:p>
            <a:pPr algn="l"/>
            <a:r>
              <a:rPr lang="en-US" altLang="zh-CN" sz="2000" b="1" dirty="0">
                <a:solidFill>
                  <a:srgbClr val="C00000"/>
                </a:solidFill>
                <a:latin typeface="Calibri-BoldItalic"/>
                <a:sym typeface="+mn-ea"/>
              </a:rPr>
              <a:t>S. </a:t>
            </a:r>
            <a:r>
              <a:rPr lang="en-US" altLang="zh-CN" sz="2000" b="1" dirty="0" err="1">
                <a:solidFill>
                  <a:srgbClr val="C00000"/>
                </a:solidFill>
                <a:latin typeface="Calibri-BoldItalic"/>
                <a:sym typeface="+mn-ea"/>
              </a:rPr>
              <a:t>Lin,</a:t>
            </a:r>
            <a:r>
              <a:rPr lang="en-US" altLang="zh-CN" sz="2000" b="1" dirty="0" err="1">
                <a:solidFill>
                  <a:srgbClr val="C00000"/>
                </a:solidFill>
                <a:latin typeface="Calibri-BoldItalic"/>
              </a:rPr>
              <a:t>R.J</a:t>
            </a:r>
            <a:r>
              <a:rPr lang="en-US" altLang="zh-CN" sz="2000" b="1" dirty="0">
                <a:solidFill>
                  <a:srgbClr val="C00000"/>
                </a:solidFill>
                <a:latin typeface="Calibri-BoldItalic"/>
              </a:rPr>
              <a:t>. Wang</a:t>
            </a:r>
            <a:r>
              <a:rPr lang="en-US" altLang="zh-CN" sz="2000" b="1" dirty="0">
                <a:solidFill>
                  <a:srgbClr val="C00000"/>
                </a:solidFill>
                <a:latin typeface="Calibri-BoldItalic"/>
                <a:sym typeface="+mn-ea"/>
              </a:rPr>
              <a:t>, J.F. Wang, H.J. Xu, S. Pu and Q. Wang, </a:t>
            </a:r>
            <a:r>
              <a:rPr lang="en-US" altLang="zh-CN" sz="2000" b="1" dirty="0" err="1">
                <a:solidFill>
                  <a:srgbClr val="C00000"/>
                </a:solidFill>
                <a:latin typeface="Calibri-BoldItalic"/>
              </a:rPr>
              <a:t>Phys.Rev.D</a:t>
            </a:r>
            <a:r>
              <a:rPr lang="en-US" altLang="zh-CN" sz="2000" b="1" dirty="0">
                <a:solidFill>
                  <a:srgbClr val="C00000"/>
                </a:solidFill>
                <a:latin typeface="Calibri-BoldItalic"/>
              </a:rPr>
              <a:t> 107 (2023), 054004.</a:t>
            </a:r>
            <a:endParaRPr lang="en-US" altLang="zh-CN" sz="2000" b="1" dirty="0">
              <a:solidFill>
                <a:srgbClr val="C00000"/>
              </a:solidFill>
              <a:latin typeface="Calibri-BoldItalic"/>
              <a:sym typeface="+mn-ea"/>
            </a:endParaRPr>
          </a:p>
        </p:txBody>
      </p:sp>
      <p:sp>
        <p:nvSpPr>
          <p:cNvPr id="5" name="灯片编号占位符 4">
            <a:extLst>
              <a:ext uri="{FF2B5EF4-FFF2-40B4-BE49-F238E27FC236}">
                <a16:creationId xmlns:a16="http://schemas.microsoft.com/office/drawing/2014/main" id="{01A16B4B-15EB-5D96-8CDB-F76A873E3022}"/>
              </a:ext>
            </a:extLst>
          </p:cNvPr>
          <p:cNvSpPr>
            <a:spLocks noGrp="1"/>
          </p:cNvSpPr>
          <p:nvPr>
            <p:ph type="sldNum" sz="quarter" idx="12"/>
          </p:nvPr>
        </p:nvSpPr>
        <p:spPr/>
        <p:txBody>
          <a:bodyPr/>
          <a:lstStyle/>
          <a:p>
            <a:fld id="{0E02916C-EF52-4559-AFCB-0BEFD22A87CC}" type="slidenum">
              <a:rPr lang="zh-CN" altLang="en-US" smtClean="0"/>
              <a:t>22</a:t>
            </a:fld>
            <a:endParaRPr lang="zh-CN" altLang="en-US"/>
          </a:p>
        </p:txBody>
      </p:sp>
    </p:spTree>
    <p:extLst>
      <p:ext uri="{BB962C8B-B14F-4D97-AF65-F5344CB8AC3E}">
        <p14:creationId xmlns:p14="http://schemas.microsoft.com/office/powerpoint/2010/main" val="2000446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5">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Numerical results</a:t>
            </a:r>
            <a:endParaRPr lang="zh-CN" altLang="en-US" sz="3200" b="1" dirty="0">
              <a:solidFill>
                <a:schemeClr val="bg2"/>
              </a:solidFill>
              <a:latin typeface="微软雅黑" panose="020B0503020204020204" charset="-122"/>
              <a:ea typeface="微软雅黑" panose="020B0503020204020204" charset="-122"/>
              <a:sym typeface="+mn-ea"/>
            </a:endParaRPr>
          </a:p>
        </p:txBody>
      </p:sp>
      <mc:AlternateContent xmlns:mc="http://schemas.openxmlformats.org/markup-compatibility/2006" xmlns:a14="http://schemas.microsoft.com/office/drawing/2010/main">
        <mc:Choice Requires="a14">
          <p:sp>
            <p:nvSpPr>
              <p:cNvPr id="4099" name="Rectangle 10"/>
              <p:cNvSpPr>
                <a:spLocks noGrp="1" noChangeArrowheads="1"/>
              </p:cNvSpPr>
              <p:nvPr>
                <p:custDataLst>
                  <p:tags r:id="rId1"/>
                </p:custDataLst>
              </p:nvPr>
            </p:nvSpPr>
            <p:spPr>
              <a:xfrm>
                <a:off x="824230" y="1224280"/>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algn="l" eaLnBrk="1" hangingPunct="1">
                  <a:buFont typeface="Wingdings" panose="05000000000000000000" charset="0"/>
                  <a:buChar char="Ø"/>
                </a:pPr>
                <a14:m>
                  <m:oMath xmlns:m="http://schemas.openxmlformats.org/officeDocument/2006/math">
                    <m:sSubSup>
                      <m:sSubSupPr>
                        <m:ctrlPr>
                          <a:rPr lang="zh-CN" altLang="en-US" sz="2800" b="1" i="1">
                            <a:latin typeface="Cambria Math" panose="02040503050406030204" pitchFamily="18" charset="0"/>
                            <a:ea typeface="华文中宋" panose="02010600040101010101" pitchFamily="2" charset="-122"/>
                          </a:rPr>
                        </m:ctrlPr>
                      </m:sSubSupPr>
                      <m:e>
                        <m:r>
                          <a:rPr lang="en-US" altLang="zh-CN" sz="2800" b="1">
                            <a:latin typeface="Cambria Math" panose="02040503050406030204" pitchFamily="18" charset="0"/>
                            <a:ea typeface="华文中宋" panose="02010600040101010101" pitchFamily="2" charset="-122"/>
                          </a:rPr>
                          <m:t>𝑷</m:t>
                        </m:r>
                      </m:e>
                      <m:sub>
                        <m:r>
                          <a:rPr lang="en-US" altLang="zh-CN" sz="2800" b="1">
                            <a:latin typeface="Cambria Math" panose="02040503050406030204" pitchFamily="18" charset="0"/>
                            <a:ea typeface="华文中宋" panose="02010600040101010101" pitchFamily="2" charset="-122"/>
                          </a:rPr>
                          <m:t>𝑻</m:t>
                        </m:r>
                      </m:sub>
                      <m:sup>
                        <m:r>
                          <a:rPr lang="en-US" altLang="zh-CN" sz="2800" b="1">
                            <a:latin typeface="Cambria Math" panose="02040503050406030204" pitchFamily="18" charset="0"/>
                            <a:ea typeface="华文中宋" panose="02010600040101010101" pitchFamily="2" charset="-122"/>
                          </a:rPr>
                          <m:t>𝒆𝒆</m:t>
                        </m:r>
                      </m:sup>
                    </m:sSubSup>
                  </m:oMath>
                </a14:m>
                <a:r>
                  <a:rPr lang="en-US" altLang="zh-CN" sz="2800" b="1" dirty="0">
                    <a:latin typeface="华文中宋" panose="02010600040101010101" pitchFamily="2" charset="-122"/>
                    <a:ea typeface="华文中宋" panose="02010600040101010101" pitchFamily="2" charset="-122"/>
                    <a:sym typeface="+mn-ea"/>
                  </a:rPr>
                  <a:t> distribution</a:t>
                </a:r>
                <a:endParaRPr lang="zh-CN" altLang="en-US" sz="2800" b="1" dirty="0">
                  <a:latin typeface="华文中宋" panose="02010600040101010101" pitchFamily="2" charset="-122"/>
                  <a:ea typeface="华文中宋" panose="02010600040101010101" pitchFamily="2" charset="-122"/>
                  <a:sym typeface="+mn-ea"/>
                </a:endParaRPr>
              </a:p>
              <a:p>
                <a:pPr marL="0" indent="0" eaLnBrk="1" hangingPunct="1">
                  <a:lnSpc>
                    <a:spcPts val="2600"/>
                  </a:lnSpc>
                  <a:buNone/>
                </a:pPr>
                <a:r>
                  <a:rPr lang="en-US" altLang="zh-CN" sz="2400" dirty="0">
                    <a:latin typeface="微软雅黑" panose="020B0503020204020204" charset="-122"/>
                    <a:ea typeface="微软雅黑" panose="020B0503020204020204" charset="-122"/>
                    <a:sym typeface="+mn-ea"/>
                  </a:rPr>
                  <a:t>   </a:t>
                </a: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mc:Choice>
        <mc:Fallback xmlns="">
          <p:sp>
            <p:nvSpPr>
              <p:cNvPr id="4099" name="Rectangle 10"/>
              <p:cNvSpPr>
                <a:spLocks noGrp="1" noRot="1" noChangeAspect="1" noMove="1" noResize="1" noEditPoints="1" noAdjustHandles="1" noChangeArrowheads="1" noChangeShapeType="1" noTextEdit="1"/>
              </p:cNvSpPr>
              <p:nvPr>
                <p:custDataLst>
                  <p:tags r:id="rId6"/>
                </p:custDataLst>
              </p:nvPr>
            </p:nvSpPr>
            <p:spPr>
              <a:xfrm>
                <a:off x="824230" y="1224280"/>
                <a:ext cx="10514330" cy="5023485"/>
              </a:xfrm>
              <a:prstGeom prst="rect">
                <a:avLst/>
              </a:prstGeom>
              <a:blipFill>
                <a:blip r:embed="rId7"/>
                <a:stretch>
                  <a:fillRect t="-1335"/>
                </a:stretch>
              </a:blipFill>
              <a:ln>
                <a:noFill/>
              </a:ln>
            </p:spPr>
            <p:txBody>
              <a:bodyPr/>
              <a:lstStyle/>
              <a:p>
                <a:r>
                  <a:rPr lang="zh-CN" altLang="en-US">
                    <a:noFill/>
                  </a:rPr>
                  <a:t> </a:t>
                </a:r>
              </a:p>
            </p:txBody>
          </p:sp>
        </mc:Fallback>
      </mc:AlternateContent>
      <p:pic>
        <p:nvPicPr>
          <p:cNvPr id="2" name="图片 21">
            <a:extLst>
              <a:ext uri="{FF2B5EF4-FFF2-40B4-BE49-F238E27FC236}">
                <a16:creationId xmlns:a16="http://schemas.microsoft.com/office/drawing/2014/main" id="{6F12AE18-2870-CEC1-EE21-334F9B60034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890" y="1778000"/>
            <a:ext cx="8063535" cy="406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a:extLst>
              <a:ext uri="{FF2B5EF4-FFF2-40B4-BE49-F238E27FC236}">
                <a16:creationId xmlns:a16="http://schemas.microsoft.com/office/drawing/2014/main" id="{4F10DD81-8DB0-39A8-B668-54C2CB9ACAA5}"/>
              </a:ext>
            </a:extLst>
          </p:cNvPr>
          <p:cNvSpPr txBox="1"/>
          <p:nvPr>
            <p:custDataLst>
              <p:tags r:id="rId2"/>
            </p:custDataLst>
          </p:nvPr>
        </p:nvSpPr>
        <p:spPr>
          <a:xfrm>
            <a:off x="1533532" y="5838157"/>
            <a:ext cx="9549335" cy="400110"/>
          </a:xfrm>
          <a:prstGeom prst="rect">
            <a:avLst/>
          </a:prstGeom>
          <a:noFill/>
        </p:spPr>
        <p:txBody>
          <a:bodyPr wrap="square" rtlCol="0" anchor="t">
            <a:spAutoFit/>
          </a:bodyPr>
          <a:lstStyle/>
          <a:p>
            <a:pPr algn="l"/>
            <a:r>
              <a:rPr lang="en-US" altLang="zh-CN" sz="2000" b="1" dirty="0">
                <a:solidFill>
                  <a:srgbClr val="C00000"/>
                </a:solidFill>
                <a:latin typeface="Calibri-BoldItalic"/>
                <a:sym typeface="+mn-ea"/>
              </a:rPr>
              <a:t>S. Lin, </a:t>
            </a:r>
            <a:r>
              <a:rPr lang="en-US" altLang="zh-CN" sz="2000" b="1" dirty="0">
                <a:solidFill>
                  <a:srgbClr val="C00000"/>
                </a:solidFill>
                <a:latin typeface="Calibri-BoldItalic"/>
              </a:rPr>
              <a:t>R.J. Wang</a:t>
            </a:r>
            <a:r>
              <a:rPr lang="en-US" altLang="zh-CN" sz="2000" b="1" dirty="0">
                <a:solidFill>
                  <a:srgbClr val="C00000"/>
                </a:solidFill>
                <a:latin typeface="Calibri-BoldItalic"/>
                <a:sym typeface="+mn-ea"/>
              </a:rPr>
              <a:t>, J.F. Wang, H.J. Xu, S. Pu and Q. Wang, </a:t>
            </a:r>
            <a:r>
              <a:rPr lang="en-US" altLang="zh-CN" sz="2000" b="1" dirty="0" err="1">
                <a:solidFill>
                  <a:srgbClr val="C00000"/>
                </a:solidFill>
                <a:latin typeface="Calibri-BoldItalic"/>
              </a:rPr>
              <a:t>Phys.Rev.D</a:t>
            </a:r>
            <a:r>
              <a:rPr lang="en-US" altLang="zh-CN" sz="2000" b="1" dirty="0">
                <a:solidFill>
                  <a:srgbClr val="C00000"/>
                </a:solidFill>
                <a:latin typeface="Calibri-BoldItalic"/>
              </a:rPr>
              <a:t> 107 (2023), 054004.</a:t>
            </a:r>
            <a:endParaRPr lang="en-US" altLang="zh-CN" sz="2000" b="1" dirty="0">
              <a:solidFill>
                <a:srgbClr val="C00000"/>
              </a:solidFill>
              <a:latin typeface="Calibri-BoldItalic"/>
              <a:sym typeface="+mn-ea"/>
            </a:endParaRPr>
          </a:p>
        </p:txBody>
      </p:sp>
      <p:sp>
        <p:nvSpPr>
          <p:cNvPr id="5" name="灯片编号占位符 4">
            <a:extLst>
              <a:ext uri="{FF2B5EF4-FFF2-40B4-BE49-F238E27FC236}">
                <a16:creationId xmlns:a16="http://schemas.microsoft.com/office/drawing/2014/main" id="{2F5F778B-092D-3BB4-D653-36494310F7CD}"/>
              </a:ext>
            </a:extLst>
          </p:cNvPr>
          <p:cNvSpPr>
            <a:spLocks noGrp="1"/>
          </p:cNvSpPr>
          <p:nvPr>
            <p:ph type="sldNum" sz="quarter" idx="12"/>
          </p:nvPr>
        </p:nvSpPr>
        <p:spPr/>
        <p:txBody>
          <a:bodyPr/>
          <a:lstStyle/>
          <a:p>
            <a:fld id="{0E02916C-EF52-4559-AFCB-0BEFD22A87CC}" type="slidenum">
              <a:rPr lang="zh-CN" altLang="en-US" smtClean="0"/>
              <a:t>23</a:t>
            </a:fld>
            <a:endParaRPr lang="zh-CN" altLang="en-US"/>
          </a:p>
        </p:txBody>
      </p:sp>
    </p:spTree>
    <p:extLst>
      <p:ext uri="{BB962C8B-B14F-4D97-AF65-F5344CB8AC3E}">
        <p14:creationId xmlns:p14="http://schemas.microsoft.com/office/powerpoint/2010/main" val="3279009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3">
            <a:alphaModFix amt="80000"/>
          </a:blip>
          <a:stretch>
            <a:fillRect/>
          </a:stretch>
        </p:blipFill>
        <p:spPr>
          <a:xfrm>
            <a:off x="1291868" y="2310029"/>
            <a:ext cx="9608264" cy="1638127"/>
          </a:xfrm>
          <a:prstGeom prst="rect">
            <a:avLst/>
          </a:prstGeom>
        </p:spPr>
      </p:pic>
      <p:sp>
        <p:nvSpPr>
          <p:cNvPr id="10" name="文本框 9"/>
          <p:cNvSpPr txBox="1"/>
          <p:nvPr/>
        </p:nvSpPr>
        <p:spPr>
          <a:xfrm>
            <a:off x="101600" y="2429624"/>
            <a:ext cx="11832497" cy="3970318"/>
          </a:xfrm>
          <a:prstGeom prst="rect">
            <a:avLst/>
          </a:prstGeom>
          <a:noFill/>
        </p:spPr>
        <p:txBody>
          <a:bodyPr wrap="square" rtlCol="0">
            <a:spAutoFit/>
          </a:bodyPr>
          <a:lstStyle/>
          <a:p>
            <a:pPr algn="ctr"/>
            <a:r>
              <a:rPr lang="en-US" altLang="zh-CN" sz="4000" b="1" dirty="0">
                <a:solidFill>
                  <a:schemeClr val="bg1"/>
                </a:solidFill>
                <a:latin typeface="微软雅黑" panose="020B0503020204020204" charset="-122"/>
                <a:ea typeface="微软雅黑" panose="020B0503020204020204" charset="-122"/>
              </a:rPr>
              <a:t>Photoproduction of vector meson in </a:t>
            </a:r>
          </a:p>
          <a:p>
            <a:pPr algn="ctr"/>
            <a:r>
              <a:rPr lang="en-US" altLang="zh-CN" sz="4000" b="1" dirty="0">
                <a:solidFill>
                  <a:schemeClr val="bg1"/>
                </a:solidFill>
                <a:latin typeface="微软雅黑" panose="020B0503020204020204" charset="-122"/>
                <a:ea typeface="微软雅黑" panose="020B0503020204020204" charset="-122"/>
              </a:rPr>
              <a:t>ultraperipheral collisions</a:t>
            </a:r>
          </a:p>
          <a:p>
            <a:pPr algn="ctr"/>
            <a:endParaRPr lang="en-US" altLang="zh-CN" sz="4000" b="1" dirty="0">
              <a:solidFill>
                <a:schemeClr val="bg1"/>
              </a:solidFill>
              <a:latin typeface="微软雅黑" panose="020B0503020204020204" charset="-122"/>
              <a:ea typeface="微软雅黑" panose="020B0503020204020204" charset="-122"/>
              <a:sym typeface="+mn-ea"/>
            </a:endParaRPr>
          </a:p>
          <a:p>
            <a:pPr algn="ctr"/>
            <a:endParaRPr lang="zh-CN" altLang="en-US" sz="4400" b="1" dirty="0">
              <a:solidFill>
                <a:schemeClr val="bg1"/>
              </a:solidFill>
              <a:latin typeface="微软雅黑" panose="020B0503020204020204" charset="-122"/>
              <a:ea typeface="微软雅黑" panose="020B0503020204020204" charset="-122"/>
            </a:endParaRPr>
          </a:p>
          <a:p>
            <a:pPr algn="ctr"/>
            <a:r>
              <a:rPr lang="en-US" altLang="zh-CN" sz="4400" b="1" dirty="0">
                <a:solidFill>
                  <a:schemeClr val="bg1"/>
                </a:solidFill>
                <a:latin typeface="微软雅黑" panose="020B0503020204020204" charset="-122"/>
                <a:ea typeface="微软雅黑" panose="020B0503020204020204" charset="-122"/>
              </a:rPr>
              <a:t> </a:t>
            </a:r>
          </a:p>
          <a:p>
            <a:pPr algn="ct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454B912A-F482-04FD-4644-9B2D97C4E0D0}"/>
              </a:ext>
            </a:extLst>
          </p:cNvPr>
          <p:cNvSpPr>
            <a:spLocks noGrp="1"/>
          </p:cNvSpPr>
          <p:nvPr>
            <p:ph type="sldNum" sz="quarter" idx="12"/>
          </p:nvPr>
        </p:nvSpPr>
        <p:spPr/>
        <p:txBody>
          <a:bodyPr/>
          <a:lstStyle/>
          <a:p>
            <a:fld id="{0E02916C-EF52-4559-AFCB-0BEFD22A87CC}" type="slidenum">
              <a:rPr lang="zh-CN" altLang="en-US" smtClean="0"/>
              <a:t>24</a:t>
            </a:fld>
            <a:endParaRPr lang="zh-CN" altLang="en-US"/>
          </a:p>
        </p:txBody>
      </p:sp>
    </p:spTree>
    <p:extLst>
      <p:ext uri="{BB962C8B-B14F-4D97-AF65-F5344CB8AC3E}">
        <p14:creationId xmlns:p14="http://schemas.microsoft.com/office/powerpoint/2010/main" val="4105051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903A8407-0C8B-24C1-2DC1-68A18D994D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1236" y="2420311"/>
            <a:ext cx="4551765" cy="4118601"/>
          </a:xfrm>
          <a:prstGeom prst="rect">
            <a:avLst/>
          </a:prstGeom>
        </p:spPr>
      </p:pic>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Photoproduction of vector meson </a:t>
            </a:r>
            <a:endParaRPr lang="zh-CN" altLang="en-US" sz="4400" b="1" dirty="0">
              <a:solidFill>
                <a:schemeClr val="bg1"/>
              </a:solidFill>
              <a:latin typeface="微软雅黑" panose="020B0503020204020204" charset="-122"/>
              <a:ea typeface="微软雅黑" panose="020B0503020204020204" charset="-122"/>
            </a:endParaRPr>
          </a:p>
        </p:txBody>
      </p:sp>
      <p:sp>
        <p:nvSpPr>
          <p:cNvPr id="8" name="文本框 7">
            <a:extLst>
              <a:ext uri="{FF2B5EF4-FFF2-40B4-BE49-F238E27FC236}">
                <a16:creationId xmlns:a16="http://schemas.microsoft.com/office/drawing/2014/main" id="{2BB4D082-33B9-CB28-8FCC-7F2B03567D11}"/>
              </a:ext>
            </a:extLst>
          </p:cNvPr>
          <p:cNvSpPr txBox="1"/>
          <p:nvPr/>
        </p:nvSpPr>
        <p:spPr>
          <a:xfrm>
            <a:off x="1513760" y="1361440"/>
            <a:ext cx="8087440" cy="1661993"/>
          </a:xfrm>
          <a:prstGeom prst="rect">
            <a:avLst/>
          </a:prstGeom>
          <a:noFill/>
        </p:spPr>
        <p:txBody>
          <a:bodyPr wrap="square">
            <a:spAutoFit/>
          </a:bodyPr>
          <a:lstStyle/>
          <a:p>
            <a:r>
              <a:rPr lang="en-US" altLang="zh-CN" sz="2800" dirty="0" err="1">
                <a:solidFill>
                  <a:srgbClr val="000000"/>
                </a:solidFill>
                <a:latin typeface="华文中宋" panose="02010600040101010101" pitchFamily="2" charset="-122"/>
                <a:ea typeface="华文中宋" panose="02010600040101010101" pitchFamily="2" charset="-122"/>
              </a:rPr>
              <a:t>γ+p</a:t>
            </a:r>
            <a:r>
              <a:rPr lang="en-US" altLang="zh-CN" sz="2800" dirty="0">
                <a:solidFill>
                  <a:srgbClr val="000000"/>
                </a:solidFill>
                <a:latin typeface="华文中宋" panose="02010600040101010101" pitchFamily="2" charset="-122"/>
                <a:ea typeface="华文中宋" panose="02010600040101010101" pitchFamily="2" charset="-122"/>
              </a:rPr>
              <a:t>/A</a:t>
            </a:r>
            <a:r>
              <a:rPr lang="zh-CN" altLang="en-US" sz="2800" dirty="0">
                <a:solidFill>
                  <a:srgbClr val="000000"/>
                </a:solidFill>
                <a:latin typeface="华文中宋" panose="02010600040101010101" pitchFamily="2" charset="-122"/>
                <a:ea typeface="华文中宋" panose="02010600040101010101" pitchFamily="2" charset="-122"/>
              </a:rPr>
              <a:t>→</a:t>
            </a:r>
            <a:r>
              <a:rPr lang="en-US" altLang="zh-CN" sz="2800" dirty="0" err="1">
                <a:solidFill>
                  <a:srgbClr val="000000"/>
                </a:solidFill>
                <a:latin typeface="华文中宋" panose="02010600040101010101" pitchFamily="2" charset="-122"/>
                <a:ea typeface="华文中宋" panose="02010600040101010101" pitchFamily="2" charset="-122"/>
              </a:rPr>
              <a:t>V+p</a:t>
            </a:r>
            <a:r>
              <a:rPr lang="en-US" altLang="zh-CN" sz="2800" dirty="0">
                <a:solidFill>
                  <a:srgbClr val="000000"/>
                </a:solidFill>
                <a:latin typeface="华文中宋" panose="02010600040101010101" pitchFamily="2" charset="-122"/>
                <a:ea typeface="华文中宋" panose="02010600040101010101" pitchFamily="2" charset="-122"/>
              </a:rPr>
              <a:t>/A</a:t>
            </a:r>
          </a:p>
          <a:p>
            <a:pPr marL="457200" indent="-457200">
              <a:buFont typeface="Wingdings" panose="05000000000000000000" pitchFamily="2" charset="2"/>
              <a:buChar char="Ø"/>
            </a:pPr>
            <a:r>
              <a:rPr lang="en-US" altLang="zh-CN" sz="2800" dirty="0" err="1">
                <a:solidFill>
                  <a:srgbClr val="000000"/>
                </a:solidFill>
                <a:latin typeface="华文中宋" panose="02010600040101010101" pitchFamily="2" charset="-122"/>
                <a:ea typeface="华文中宋" panose="02010600040101010101" pitchFamily="2" charset="-122"/>
              </a:rPr>
              <a:t>parton</a:t>
            </a:r>
            <a:r>
              <a:rPr lang="en-US" altLang="zh-CN" sz="2800" dirty="0">
                <a:solidFill>
                  <a:srgbClr val="000000"/>
                </a:solidFill>
                <a:latin typeface="华文中宋" panose="02010600040101010101" pitchFamily="2" charset="-122"/>
                <a:ea typeface="华文中宋" panose="02010600040101010101" pitchFamily="2" charset="-122"/>
              </a:rPr>
              <a:t> structure</a:t>
            </a:r>
          </a:p>
          <a:p>
            <a:pPr marL="457200" indent="-457200">
              <a:buFont typeface="Wingdings" panose="05000000000000000000" pitchFamily="2" charset="2"/>
              <a:buChar char="Ø"/>
            </a:pPr>
            <a:r>
              <a:rPr lang="en-US" altLang="zh-CN" sz="2800" dirty="0">
                <a:solidFill>
                  <a:srgbClr val="000000"/>
                </a:solidFill>
                <a:latin typeface="华文中宋" panose="02010600040101010101" pitchFamily="2" charset="-122"/>
                <a:ea typeface="华文中宋" panose="02010600040101010101" pitchFamily="2" charset="-122"/>
              </a:rPr>
              <a:t>Gluon saturation and small x physics</a:t>
            </a:r>
            <a:br>
              <a:rPr lang="en-US" altLang="zh-CN" dirty="0"/>
            </a:br>
            <a:endParaRPr lang="zh-CN" altLang="en-US" dirty="0"/>
          </a:p>
        </p:txBody>
      </p:sp>
      <p:sp>
        <p:nvSpPr>
          <p:cNvPr id="2" name="灯片编号占位符 1">
            <a:extLst>
              <a:ext uri="{FF2B5EF4-FFF2-40B4-BE49-F238E27FC236}">
                <a16:creationId xmlns:a16="http://schemas.microsoft.com/office/drawing/2014/main" id="{7A32FDF1-0EF2-5091-1A95-6A09288B29E3}"/>
              </a:ext>
            </a:extLst>
          </p:cNvPr>
          <p:cNvSpPr>
            <a:spLocks noGrp="1"/>
          </p:cNvSpPr>
          <p:nvPr>
            <p:ph type="sldNum" sz="quarter" idx="12"/>
          </p:nvPr>
        </p:nvSpPr>
        <p:spPr/>
        <p:txBody>
          <a:bodyPr/>
          <a:lstStyle/>
          <a:p>
            <a:fld id="{49AE70B2-8BF9-45C0-BB95-33D1B9D3A854}" type="slidenum">
              <a:rPr lang="zh-CN" altLang="en-US" smtClean="0"/>
              <a:t>25</a:t>
            </a:fld>
            <a:endParaRPr lang="zh-CN" altLang="en-US"/>
          </a:p>
        </p:txBody>
      </p:sp>
      <p:pic>
        <p:nvPicPr>
          <p:cNvPr id="6" name="图片 5">
            <a:extLst>
              <a:ext uri="{FF2B5EF4-FFF2-40B4-BE49-F238E27FC236}">
                <a16:creationId xmlns:a16="http://schemas.microsoft.com/office/drawing/2014/main" id="{16D64AF5-F142-DF3C-A943-4B80727A98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03001" y="3023433"/>
            <a:ext cx="4493592" cy="3292475"/>
          </a:xfrm>
          <a:prstGeom prst="rect">
            <a:avLst/>
          </a:prstGeom>
        </p:spPr>
      </p:pic>
      <p:sp>
        <p:nvSpPr>
          <p:cNvPr id="9" name="文本框 8">
            <a:extLst>
              <a:ext uri="{FF2B5EF4-FFF2-40B4-BE49-F238E27FC236}">
                <a16:creationId xmlns:a16="http://schemas.microsoft.com/office/drawing/2014/main" id="{02126E3E-C76B-70B6-F283-C29AC54FD641}"/>
              </a:ext>
            </a:extLst>
          </p:cNvPr>
          <p:cNvSpPr txBox="1"/>
          <p:nvPr/>
        </p:nvSpPr>
        <p:spPr>
          <a:xfrm>
            <a:off x="7433841" y="2678866"/>
            <a:ext cx="6094070" cy="492443"/>
          </a:xfrm>
          <a:prstGeom prst="rect">
            <a:avLst/>
          </a:prstGeom>
          <a:noFill/>
        </p:spPr>
        <p:txBody>
          <a:bodyPr wrap="square">
            <a:spAutoFit/>
          </a:bodyPr>
          <a:lstStyle/>
          <a:p>
            <a:r>
              <a:rPr lang="en-US" altLang="zh-CN" sz="2600" b="1" dirty="0">
                <a:solidFill>
                  <a:srgbClr val="C00000"/>
                </a:solidFill>
                <a:latin typeface="Calibri-BoldItalic"/>
              </a:rPr>
              <a:t>Phys. Rev. Lett. 131, 262301 </a:t>
            </a:r>
            <a:endParaRPr lang="zh-CN" altLang="en-US" sz="2600" b="1" dirty="0">
              <a:solidFill>
                <a:srgbClr val="C00000"/>
              </a:solidFill>
              <a:latin typeface="Calibri-BoldItalic"/>
            </a:endParaRPr>
          </a:p>
        </p:txBody>
      </p:sp>
    </p:spTree>
    <p:extLst>
      <p:ext uri="{BB962C8B-B14F-4D97-AF65-F5344CB8AC3E}">
        <p14:creationId xmlns:p14="http://schemas.microsoft.com/office/powerpoint/2010/main" val="911136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内容占位符 21">
            <a:extLst>
              <a:ext uri="{FF2B5EF4-FFF2-40B4-BE49-F238E27FC236}">
                <a16:creationId xmlns:a16="http://schemas.microsoft.com/office/drawing/2014/main" id="{FF2DD72E-0353-3F8C-D902-5371817CA330}"/>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15" name="文本框 14">
            <a:extLst>
              <a:ext uri="{FF2B5EF4-FFF2-40B4-BE49-F238E27FC236}">
                <a16:creationId xmlns:a16="http://schemas.microsoft.com/office/drawing/2014/main" id="{95512DAB-F662-00E7-A1BA-DC9613D1BDA1}"/>
              </a:ext>
            </a:extLst>
          </p:cNvPr>
          <p:cNvSpPr txBox="1"/>
          <p:nvPr/>
        </p:nvSpPr>
        <p:spPr>
          <a:xfrm>
            <a:off x="822960"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UPC in isobar collisions</a:t>
            </a:r>
          </a:p>
          <a:p>
            <a:pPr algn="ctr"/>
            <a:endParaRPr lang="zh-CN" altLang="en-US" sz="4400" b="1" dirty="0">
              <a:solidFill>
                <a:schemeClr val="bg1"/>
              </a:solidFill>
              <a:latin typeface="微软雅黑" panose="020B0503020204020204" charset="-122"/>
              <a:ea typeface="微软雅黑" panose="020B0503020204020204" charset="-122"/>
            </a:endParaRPr>
          </a:p>
        </p:txBody>
      </p:sp>
      <p:pic>
        <p:nvPicPr>
          <p:cNvPr id="13" name="图片 12">
            <a:extLst>
              <a:ext uri="{FF2B5EF4-FFF2-40B4-BE49-F238E27FC236}">
                <a16:creationId xmlns:a16="http://schemas.microsoft.com/office/drawing/2014/main" id="{F4D6B62A-B7AA-BFEC-0BC9-40A3154B53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280" y="1179408"/>
            <a:ext cx="11521440" cy="4681100"/>
          </a:xfrm>
          <a:prstGeom prst="rect">
            <a:avLst/>
          </a:prstGeom>
        </p:spPr>
      </p:pic>
      <p:sp>
        <p:nvSpPr>
          <p:cNvPr id="2" name="灯片编号占位符 1">
            <a:extLst>
              <a:ext uri="{FF2B5EF4-FFF2-40B4-BE49-F238E27FC236}">
                <a16:creationId xmlns:a16="http://schemas.microsoft.com/office/drawing/2014/main" id="{CF785D89-09C6-1CFD-0B5A-7C60D5E285AA}"/>
              </a:ext>
            </a:extLst>
          </p:cNvPr>
          <p:cNvSpPr>
            <a:spLocks noGrp="1"/>
          </p:cNvSpPr>
          <p:nvPr>
            <p:ph type="sldNum" sz="quarter" idx="12"/>
          </p:nvPr>
        </p:nvSpPr>
        <p:spPr/>
        <p:txBody>
          <a:bodyPr/>
          <a:lstStyle/>
          <a:p>
            <a:fld id="{0E02916C-EF52-4559-AFCB-0BEFD22A87CC}" type="slidenum">
              <a:rPr lang="zh-CN" altLang="en-US" smtClean="0"/>
              <a:t>26</a:t>
            </a:fld>
            <a:endParaRPr lang="zh-CN" altLang="en-US"/>
          </a:p>
        </p:txBody>
      </p:sp>
    </p:spTree>
    <p:extLst>
      <p:ext uri="{BB962C8B-B14F-4D97-AF65-F5344CB8AC3E}">
        <p14:creationId xmlns:p14="http://schemas.microsoft.com/office/powerpoint/2010/main" val="2201159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2B1C2510-9774-4550-BBBF-E5AF44A1122F}"/>
              </a:ext>
            </a:extLst>
          </p:cNvPr>
          <p:cNvSpPr txBox="1"/>
          <p:nvPr/>
        </p:nvSpPr>
        <p:spPr>
          <a:xfrm>
            <a:off x="761271" y="1228679"/>
            <a:ext cx="11086553" cy="5693866"/>
          </a:xfrm>
          <a:prstGeom prst="rect">
            <a:avLst/>
          </a:prstGeom>
          <a:noFill/>
        </p:spPr>
        <p:txBody>
          <a:bodyPr wrap="square" rtlCol="0">
            <a:spAutoFit/>
          </a:bodyPr>
          <a:lstStyle/>
          <a:p>
            <a:pPr marL="457200" indent="-457200">
              <a:buClr>
                <a:schemeClr val="accent1">
                  <a:lumMod val="75000"/>
                </a:schemeClr>
              </a:buClr>
              <a:buFont typeface="Wingdings" panose="05000000000000000000" pitchFamily="2" charset="2"/>
              <a:buChar char="Ø"/>
            </a:pPr>
            <a:r>
              <a:rPr lang="en-US" altLang="zh-CN" sz="2600" dirty="0">
                <a:latin typeface="华文中宋" panose="02010600040101010101" pitchFamily="2" charset="-122"/>
                <a:ea typeface="华文中宋" panose="02010600040101010101" pitchFamily="2" charset="-122"/>
              </a:rPr>
              <a:t>Total cross section through the EPA method</a:t>
            </a:r>
            <a:br>
              <a:rPr lang="en-US" altLang="zh-CN" sz="2600" dirty="0">
                <a:latin typeface="华文中宋" panose="02010600040101010101" pitchFamily="2" charset="-122"/>
                <a:ea typeface="华文中宋" panose="02010600040101010101" pitchFamily="2" charset="-122"/>
              </a:rPr>
            </a:br>
            <a:br>
              <a:rPr lang="en-US" altLang="zh-CN" sz="2600" dirty="0">
                <a:latin typeface="华文中宋" panose="02010600040101010101" pitchFamily="2" charset="-122"/>
                <a:ea typeface="华文中宋" panose="02010600040101010101" pitchFamily="2" charset="-122"/>
              </a:rPr>
            </a:br>
            <a:endParaRPr lang="en-US" altLang="zh-CN" sz="2600" dirty="0">
              <a:latin typeface="华文中宋" panose="02010600040101010101" pitchFamily="2" charset="-122"/>
              <a:ea typeface="华文中宋" panose="02010600040101010101" pitchFamily="2" charset="-122"/>
            </a:endParaRPr>
          </a:p>
          <a:p>
            <a:pPr marL="457200" indent="-457200">
              <a:buClr>
                <a:schemeClr val="accent1">
                  <a:lumMod val="75000"/>
                </a:schemeClr>
              </a:buClr>
              <a:buFont typeface="Wingdings" panose="05000000000000000000" pitchFamily="2" charset="2"/>
              <a:buChar char="Ø"/>
            </a:pPr>
            <a:r>
              <a:rPr lang="en-US" altLang="zh-CN" sz="2600" dirty="0">
                <a:latin typeface="华文中宋" panose="02010600040101010101" pitchFamily="2" charset="-122"/>
                <a:ea typeface="华文中宋" panose="02010600040101010101" pitchFamily="2" charset="-122"/>
              </a:rPr>
              <a:t>Dipole model</a:t>
            </a:r>
          </a:p>
          <a:p>
            <a:pPr>
              <a:buClr>
                <a:schemeClr val="accent1">
                  <a:lumMod val="75000"/>
                </a:schemeClr>
              </a:buClr>
            </a:pPr>
            <a:br>
              <a:rPr lang="en-US" altLang="zh-CN" sz="2600" dirty="0">
                <a:latin typeface="华文中宋" panose="02010600040101010101" pitchFamily="2" charset="-122"/>
                <a:ea typeface="华文中宋" panose="02010600040101010101" pitchFamily="2" charset="-122"/>
              </a:rPr>
            </a:br>
            <a:endParaRPr lang="en-US" altLang="zh-CN" sz="2600" dirty="0">
              <a:latin typeface="华文中宋" panose="02010600040101010101" pitchFamily="2" charset="-122"/>
              <a:ea typeface="华文中宋" panose="02010600040101010101" pitchFamily="2" charset="-122"/>
            </a:endParaRPr>
          </a:p>
          <a:p>
            <a:pPr>
              <a:buClr>
                <a:schemeClr val="accent1">
                  <a:lumMod val="75000"/>
                </a:schemeClr>
              </a:buClr>
            </a:pPr>
            <a:endParaRPr lang="en-US" altLang="zh-CN" sz="2600" dirty="0">
              <a:latin typeface="华文中宋" panose="02010600040101010101" pitchFamily="2" charset="-122"/>
              <a:ea typeface="华文中宋" panose="02010600040101010101" pitchFamily="2" charset="-122"/>
            </a:endParaRPr>
          </a:p>
          <a:p>
            <a:pPr marL="457200" indent="-457200">
              <a:buClr>
                <a:schemeClr val="accent1">
                  <a:lumMod val="75000"/>
                </a:schemeClr>
              </a:buClr>
              <a:buFont typeface="Wingdings" panose="05000000000000000000" pitchFamily="2" charset="2"/>
              <a:buChar char="Ø"/>
            </a:pPr>
            <a:r>
              <a:rPr lang="en-US" altLang="zh-CN" sz="2600" dirty="0">
                <a:latin typeface="华文中宋" panose="02010600040101010101" pitchFamily="2" charset="-122"/>
                <a:ea typeface="华文中宋" panose="02010600040101010101" pitchFamily="2" charset="-122"/>
              </a:rPr>
              <a:t>Dipole nucleus scattering amplitude parameterization</a:t>
            </a:r>
            <a:br>
              <a:rPr lang="en-US" altLang="zh-CN" sz="2600" dirty="0">
                <a:latin typeface="华文中宋" panose="02010600040101010101" pitchFamily="2" charset="-122"/>
                <a:ea typeface="华文中宋" panose="02010600040101010101" pitchFamily="2" charset="-122"/>
              </a:rPr>
            </a:br>
            <a:br>
              <a:rPr lang="en-US" altLang="zh-CN" sz="2400" dirty="0"/>
            </a:br>
            <a:br>
              <a:rPr lang="en-US" altLang="zh-CN" sz="2400" dirty="0"/>
            </a:br>
            <a:endParaRPr lang="en-US" altLang="zh-CN" sz="2400" dirty="0"/>
          </a:p>
          <a:p>
            <a:pPr marL="285750" indent="-285750">
              <a:buClr>
                <a:schemeClr val="accent1">
                  <a:lumMod val="75000"/>
                </a:schemeClr>
              </a:buClr>
              <a:buFont typeface="Wingdings" panose="05000000000000000000" pitchFamily="2" charset="2"/>
              <a:buChar char="n"/>
            </a:pPr>
            <a:endParaRPr lang="en-US" altLang="zh-CN" sz="2400" dirty="0"/>
          </a:p>
          <a:p>
            <a:pPr>
              <a:buClr>
                <a:schemeClr val="accent1">
                  <a:lumMod val="75000"/>
                </a:schemeClr>
              </a:buClr>
            </a:pPr>
            <a:br>
              <a:rPr lang="en-US" altLang="zh-CN" sz="2400" dirty="0"/>
            </a:br>
            <a:br>
              <a:rPr lang="en-US" altLang="zh-CN" dirty="0"/>
            </a:br>
            <a:endParaRPr lang="en-US" altLang="zh-CN" dirty="0"/>
          </a:p>
        </p:txBody>
      </p:sp>
      <p:pic>
        <p:nvPicPr>
          <p:cNvPr id="10" name="图片 9">
            <a:extLst>
              <a:ext uri="{FF2B5EF4-FFF2-40B4-BE49-F238E27FC236}">
                <a16:creationId xmlns:a16="http://schemas.microsoft.com/office/drawing/2014/main" id="{404E3A65-CD93-4C86-B99F-04D9F3616FC6}"/>
              </a:ext>
            </a:extLst>
          </p:cNvPr>
          <p:cNvPicPr>
            <a:picLocks noChangeAspect="1"/>
          </p:cNvPicPr>
          <p:nvPr/>
        </p:nvPicPr>
        <p:blipFill>
          <a:blip r:embed="rId4"/>
          <a:stretch>
            <a:fillRect/>
          </a:stretch>
        </p:blipFill>
        <p:spPr>
          <a:xfrm>
            <a:off x="1515795" y="1773083"/>
            <a:ext cx="5500453" cy="550487"/>
          </a:xfrm>
          <a:prstGeom prst="rect">
            <a:avLst/>
          </a:prstGeom>
        </p:spPr>
      </p:pic>
      <p:pic>
        <p:nvPicPr>
          <p:cNvPr id="11" name="图片 10">
            <a:extLst>
              <a:ext uri="{FF2B5EF4-FFF2-40B4-BE49-F238E27FC236}">
                <a16:creationId xmlns:a16="http://schemas.microsoft.com/office/drawing/2014/main" id="{923AA976-6120-4C69-920B-7775E75DF9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86981" y="1740296"/>
            <a:ext cx="3474961" cy="2379679"/>
          </a:xfrm>
          <a:prstGeom prst="rect">
            <a:avLst/>
          </a:prstGeom>
        </p:spPr>
      </p:pic>
      <p:pic>
        <p:nvPicPr>
          <p:cNvPr id="13" name="图片 12">
            <a:extLst>
              <a:ext uri="{FF2B5EF4-FFF2-40B4-BE49-F238E27FC236}">
                <a16:creationId xmlns:a16="http://schemas.microsoft.com/office/drawing/2014/main" id="{5267E77F-6196-4E2B-BAC2-7C1D73C1E8F2}"/>
              </a:ext>
            </a:extLst>
          </p:cNvPr>
          <p:cNvPicPr>
            <a:picLocks noChangeAspect="1"/>
          </p:cNvPicPr>
          <p:nvPr/>
        </p:nvPicPr>
        <p:blipFill>
          <a:blip r:embed="rId6"/>
          <a:stretch>
            <a:fillRect/>
          </a:stretch>
        </p:blipFill>
        <p:spPr>
          <a:xfrm>
            <a:off x="1295728" y="3081607"/>
            <a:ext cx="1828144" cy="527098"/>
          </a:xfrm>
          <a:prstGeom prst="rect">
            <a:avLst/>
          </a:prstGeom>
        </p:spPr>
      </p:pic>
      <p:pic>
        <p:nvPicPr>
          <p:cNvPr id="15" name="图片 14">
            <a:extLst>
              <a:ext uri="{FF2B5EF4-FFF2-40B4-BE49-F238E27FC236}">
                <a16:creationId xmlns:a16="http://schemas.microsoft.com/office/drawing/2014/main" id="{F2A03303-BBE0-4F88-A3C2-303F5803527F}"/>
              </a:ext>
            </a:extLst>
          </p:cNvPr>
          <p:cNvPicPr>
            <a:picLocks noChangeAspect="1"/>
          </p:cNvPicPr>
          <p:nvPr/>
        </p:nvPicPr>
        <p:blipFill>
          <a:blip r:embed="rId7"/>
          <a:stretch>
            <a:fillRect/>
          </a:stretch>
        </p:blipFill>
        <p:spPr>
          <a:xfrm>
            <a:off x="3530453" y="2837610"/>
            <a:ext cx="4249947" cy="1176018"/>
          </a:xfrm>
          <a:prstGeom prst="rect">
            <a:avLst/>
          </a:prstGeom>
        </p:spPr>
      </p:pic>
      <p:pic>
        <p:nvPicPr>
          <p:cNvPr id="16" name="图片 15">
            <a:extLst>
              <a:ext uri="{FF2B5EF4-FFF2-40B4-BE49-F238E27FC236}">
                <a16:creationId xmlns:a16="http://schemas.microsoft.com/office/drawing/2014/main" id="{947A288D-C209-4D8C-B094-2F4FEEB088B0}"/>
              </a:ext>
            </a:extLst>
          </p:cNvPr>
          <p:cNvPicPr>
            <a:picLocks noChangeAspect="1"/>
          </p:cNvPicPr>
          <p:nvPr/>
        </p:nvPicPr>
        <p:blipFill>
          <a:blip r:embed="rId8"/>
          <a:stretch>
            <a:fillRect/>
          </a:stretch>
        </p:blipFill>
        <p:spPr>
          <a:xfrm>
            <a:off x="1333696" y="4504142"/>
            <a:ext cx="5505515" cy="499332"/>
          </a:xfrm>
          <a:prstGeom prst="rect">
            <a:avLst/>
          </a:prstGeom>
        </p:spPr>
      </p:pic>
      <p:pic>
        <p:nvPicPr>
          <p:cNvPr id="17" name="图片 16">
            <a:extLst>
              <a:ext uri="{FF2B5EF4-FFF2-40B4-BE49-F238E27FC236}">
                <a16:creationId xmlns:a16="http://schemas.microsoft.com/office/drawing/2014/main" id="{23BE7955-51E4-4045-9015-31FB940C1086}"/>
              </a:ext>
            </a:extLst>
          </p:cNvPr>
          <p:cNvPicPr>
            <a:picLocks noChangeAspect="1"/>
          </p:cNvPicPr>
          <p:nvPr/>
        </p:nvPicPr>
        <p:blipFill>
          <a:blip r:embed="rId9"/>
          <a:stretch>
            <a:fillRect/>
          </a:stretch>
        </p:blipFill>
        <p:spPr>
          <a:xfrm>
            <a:off x="1222261" y="5446758"/>
            <a:ext cx="5423837" cy="365125"/>
          </a:xfrm>
          <a:prstGeom prst="rect">
            <a:avLst/>
          </a:prstGeom>
        </p:spPr>
      </p:pic>
      <p:pic>
        <p:nvPicPr>
          <p:cNvPr id="18" name="图片 17">
            <a:extLst>
              <a:ext uri="{FF2B5EF4-FFF2-40B4-BE49-F238E27FC236}">
                <a16:creationId xmlns:a16="http://schemas.microsoft.com/office/drawing/2014/main" id="{B726CF41-4BCD-4F40-B6B1-173A5D4D5830}"/>
              </a:ext>
            </a:extLst>
          </p:cNvPr>
          <p:cNvPicPr>
            <a:picLocks noChangeAspect="1"/>
          </p:cNvPicPr>
          <p:nvPr/>
        </p:nvPicPr>
        <p:blipFill>
          <a:blip r:embed="rId10"/>
          <a:stretch>
            <a:fillRect/>
          </a:stretch>
        </p:blipFill>
        <p:spPr>
          <a:xfrm>
            <a:off x="7411636" y="4436844"/>
            <a:ext cx="3143704" cy="759349"/>
          </a:xfrm>
          <a:prstGeom prst="rect">
            <a:avLst/>
          </a:prstGeom>
        </p:spPr>
      </p:pic>
      <p:sp>
        <p:nvSpPr>
          <p:cNvPr id="19" name="箭头: 右 18">
            <a:extLst>
              <a:ext uri="{FF2B5EF4-FFF2-40B4-BE49-F238E27FC236}">
                <a16:creationId xmlns:a16="http://schemas.microsoft.com/office/drawing/2014/main" id="{D21CF29B-26F0-417A-9DC5-2B9EC44F7B1D}"/>
              </a:ext>
            </a:extLst>
          </p:cNvPr>
          <p:cNvSpPr/>
          <p:nvPr/>
        </p:nvSpPr>
        <p:spPr>
          <a:xfrm rot="16200000" flipH="1">
            <a:off x="3159343" y="5033302"/>
            <a:ext cx="579659" cy="4731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55433363-F310-39C7-DB83-F15101E9FB50}"/>
              </a:ext>
            </a:extLst>
          </p:cNvPr>
          <p:cNvSpPr txBox="1"/>
          <p:nvPr/>
        </p:nvSpPr>
        <p:spPr>
          <a:xfrm>
            <a:off x="7278813" y="5191421"/>
            <a:ext cx="4405205" cy="1077218"/>
          </a:xfrm>
          <a:prstGeom prst="rect">
            <a:avLst/>
          </a:prstGeom>
          <a:noFill/>
        </p:spPr>
        <p:txBody>
          <a:bodyPr wrap="square">
            <a:spAutoFit/>
          </a:bodyPr>
          <a:lstStyle/>
          <a:p>
            <a:r>
              <a:rPr lang="en-US" altLang="zh-CN" sz="3200" b="1" dirty="0">
                <a:solidFill>
                  <a:srgbClr val="EF1A78"/>
                </a:solidFill>
                <a:latin typeface="华文中宋" panose="02010600040101010101" pitchFamily="2" charset="-122"/>
                <a:ea typeface="华文中宋" panose="02010600040101010101" pitchFamily="2" charset="-122"/>
              </a:rPr>
              <a:t>thickness function</a:t>
            </a:r>
            <a:br>
              <a:rPr lang="en-US" altLang="zh-CN" sz="3200" b="1" dirty="0">
                <a:solidFill>
                  <a:srgbClr val="EF1A78"/>
                </a:solidFill>
                <a:latin typeface="华文中宋" panose="02010600040101010101" pitchFamily="2" charset="-122"/>
                <a:ea typeface="华文中宋" panose="02010600040101010101" pitchFamily="2" charset="-122"/>
              </a:rPr>
            </a:br>
            <a:endParaRPr lang="zh-CN" altLang="en-US" sz="3200" b="1" dirty="0">
              <a:solidFill>
                <a:srgbClr val="EF1A78"/>
              </a:solidFill>
              <a:latin typeface="华文中宋" panose="02010600040101010101" pitchFamily="2" charset="-122"/>
              <a:ea typeface="华文中宋" panose="02010600040101010101" pitchFamily="2" charset="-122"/>
            </a:endParaRPr>
          </a:p>
        </p:txBody>
      </p:sp>
      <p:pic>
        <p:nvPicPr>
          <p:cNvPr id="20" name="内容占位符 21">
            <a:extLst>
              <a:ext uri="{FF2B5EF4-FFF2-40B4-BE49-F238E27FC236}">
                <a16:creationId xmlns:a16="http://schemas.microsoft.com/office/drawing/2014/main" id="{ABDDC89E-7AA1-5FBF-38C9-847A468F2287}"/>
              </a:ext>
            </a:extLst>
          </p:cNvPr>
          <p:cNvPicPr>
            <a:picLocks noChangeAspect="1"/>
          </p:cNvPicPr>
          <p:nvPr/>
        </p:nvPicPr>
        <p:blipFill>
          <a:blip r:embed="rId11">
            <a:alphaModFix amt="80000"/>
          </a:blip>
          <a:stretch>
            <a:fillRect/>
          </a:stretch>
        </p:blipFill>
        <p:spPr>
          <a:xfrm>
            <a:off x="823595" y="160020"/>
            <a:ext cx="10514965" cy="1057275"/>
          </a:xfrm>
          <a:prstGeom prst="rect">
            <a:avLst/>
          </a:prstGeom>
        </p:spPr>
      </p:pic>
      <p:sp>
        <p:nvSpPr>
          <p:cNvPr id="21" name="文本框 20">
            <a:extLst>
              <a:ext uri="{FF2B5EF4-FFF2-40B4-BE49-F238E27FC236}">
                <a16:creationId xmlns:a16="http://schemas.microsoft.com/office/drawing/2014/main" id="{806BA939-BB86-DCD4-F777-D88B9A6A939F}"/>
              </a:ext>
            </a:extLst>
          </p:cNvPr>
          <p:cNvSpPr txBox="1"/>
          <p:nvPr/>
        </p:nvSpPr>
        <p:spPr>
          <a:xfrm>
            <a:off x="822960" y="304165"/>
            <a:ext cx="10530840"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Photoproduction of vector meson </a:t>
            </a:r>
            <a:endParaRPr lang="zh-CN" altLang="en-US" sz="4400" b="1" dirty="0">
              <a:solidFill>
                <a:schemeClr val="bg1"/>
              </a:solidFill>
              <a:latin typeface="微软雅黑" panose="020B0503020204020204" charset="-122"/>
              <a:ea typeface="微软雅黑" panose="020B0503020204020204" charset="-122"/>
            </a:endParaRPr>
          </a:p>
        </p:txBody>
      </p:sp>
      <p:sp>
        <p:nvSpPr>
          <p:cNvPr id="8" name="Rectangle 9">
            <a:extLst>
              <a:ext uri="{FF2B5EF4-FFF2-40B4-BE49-F238E27FC236}">
                <a16:creationId xmlns:a16="http://schemas.microsoft.com/office/drawing/2014/main" id="{39B4805D-E583-7AD4-E865-C659FF66EEED}"/>
              </a:ext>
            </a:extLst>
          </p:cNvPr>
          <p:cNvSpPr/>
          <p:nvPr/>
        </p:nvSpPr>
        <p:spPr>
          <a:xfrm>
            <a:off x="4912477" y="5321182"/>
            <a:ext cx="878723" cy="499332"/>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灯片编号占位符 1">
            <a:extLst>
              <a:ext uri="{FF2B5EF4-FFF2-40B4-BE49-F238E27FC236}">
                <a16:creationId xmlns:a16="http://schemas.microsoft.com/office/drawing/2014/main" id="{F74C1F79-0E4A-C65C-C3E6-ABFE793CFF95}"/>
              </a:ext>
            </a:extLst>
          </p:cNvPr>
          <p:cNvSpPr>
            <a:spLocks noGrp="1"/>
          </p:cNvSpPr>
          <p:nvPr>
            <p:ph type="sldNum" sz="quarter" idx="12"/>
          </p:nvPr>
        </p:nvSpPr>
        <p:spPr/>
        <p:txBody>
          <a:bodyPr/>
          <a:lstStyle/>
          <a:p>
            <a:fld id="{0E02916C-EF52-4559-AFCB-0BEFD22A87CC}" type="slidenum">
              <a:rPr lang="zh-CN" altLang="en-US" smtClean="0"/>
              <a:t>27</a:t>
            </a:fld>
            <a:endParaRPr lang="zh-CN" altLang="en-US"/>
          </a:p>
        </p:txBody>
      </p:sp>
      <p:sp>
        <p:nvSpPr>
          <p:cNvPr id="3" name="文本框 2">
            <a:extLst>
              <a:ext uri="{FF2B5EF4-FFF2-40B4-BE49-F238E27FC236}">
                <a16:creationId xmlns:a16="http://schemas.microsoft.com/office/drawing/2014/main" id="{B6E4670D-FBFE-F67B-F9E6-251A7740D13D}"/>
              </a:ext>
            </a:extLst>
          </p:cNvPr>
          <p:cNvSpPr txBox="1"/>
          <p:nvPr>
            <p:custDataLst>
              <p:tags r:id="rId1"/>
            </p:custDataLst>
          </p:nvPr>
        </p:nvSpPr>
        <p:spPr>
          <a:xfrm>
            <a:off x="2504145" y="5887706"/>
            <a:ext cx="9549335" cy="707886"/>
          </a:xfrm>
          <a:prstGeom prst="rect">
            <a:avLst/>
          </a:prstGeom>
          <a:noFill/>
        </p:spPr>
        <p:txBody>
          <a:bodyPr wrap="square" rtlCol="0" anchor="t">
            <a:spAutoFit/>
          </a:bodyPr>
          <a:lstStyle/>
          <a:p>
            <a:r>
              <a:rPr lang="en-US" altLang="zh-CN" sz="2000" b="1" dirty="0">
                <a:solidFill>
                  <a:srgbClr val="C00000"/>
                </a:solidFill>
                <a:latin typeface="Calibri-BoldItalic"/>
                <a:sym typeface="+mn-ea"/>
              </a:rPr>
              <a:t>S. Lin,</a:t>
            </a:r>
            <a:r>
              <a:rPr lang="en-US" altLang="zh-CN" sz="2000" b="1" dirty="0">
                <a:solidFill>
                  <a:srgbClr val="C00000"/>
                </a:solidFill>
                <a:latin typeface="Calibri-BoldItalic"/>
              </a:rPr>
              <a:t> J.Y Hu</a:t>
            </a:r>
            <a:r>
              <a:rPr lang="en-US" altLang="zh-CN" sz="2000" b="1" dirty="0">
                <a:solidFill>
                  <a:srgbClr val="C00000"/>
                </a:solidFill>
                <a:latin typeface="Calibri-BoldItalic"/>
                <a:sym typeface="+mn-ea"/>
              </a:rPr>
              <a:t>, H.J. Xu, S. Pu and Q. </a:t>
            </a:r>
            <a:r>
              <a:rPr lang="en-US" altLang="zh-CN" sz="2000" b="1" dirty="0" err="1">
                <a:solidFill>
                  <a:srgbClr val="C00000"/>
                </a:solidFill>
                <a:latin typeface="Calibri-BoldItalic"/>
                <a:sym typeface="+mn-ea"/>
              </a:rPr>
              <a:t>Wang,</a:t>
            </a:r>
            <a:r>
              <a:rPr lang="en-US" altLang="zh-CN" sz="2000" b="1" dirty="0" err="1">
                <a:solidFill>
                  <a:srgbClr val="C00000"/>
                </a:solidFill>
                <a:latin typeface="Calibri-BoldItalic"/>
              </a:rPr>
              <a:t>Phys.Rev.D</a:t>
            </a:r>
            <a:r>
              <a:rPr lang="en-US" altLang="zh-CN" sz="2000" b="1" dirty="0">
                <a:solidFill>
                  <a:srgbClr val="C00000"/>
                </a:solidFill>
                <a:latin typeface="Calibri-BoldItalic"/>
              </a:rPr>
              <a:t> 111 (2025) 7, 074020</a:t>
            </a:r>
          </a:p>
          <a:p>
            <a:pPr algn="l"/>
            <a:r>
              <a:rPr lang="en-US" altLang="zh-CN" sz="2000" b="1" dirty="0">
                <a:solidFill>
                  <a:srgbClr val="C00000"/>
                </a:solidFill>
                <a:latin typeface="Calibri-BoldItalic"/>
              </a:rPr>
              <a:t>.</a:t>
            </a:r>
            <a:endParaRPr lang="en-US" altLang="zh-CN" sz="2000" b="1" dirty="0">
              <a:solidFill>
                <a:srgbClr val="C00000"/>
              </a:solidFill>
              <a:latin typeface="Calibri-BoldItalic"/>
              <a:sym typeface="+mn-ea"/>
            </a:endParaRPr>
          </a:p>
        </p:txBody>
      </p:sp>
    </p:spTree>
    <p:extLst>
      <p:ext uri="{BB962C8B-B14F-4D97-AF65-F5344CB8AC3E}">
        <p14:creationId xmlns:p14="http://schemas.microsoft.com/office/powerpoint/2010/main" val="3978668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210A23B-B884-475B-A31A-76D004E7D1B8}"/>
              </a:ext>
            </a:extLst>
          </p:cNvPr>
          <p:cNvSpPr>
            <a:spLocks noGrp="1"/>
          </p:cNvSpPr>
          <p:nvPr>
            <p:ph idx="1"/>
          </p:nvPr>
        </p:nvSpPr>
        <p:spPr>
          <a:xfrm>
            <a:off x="808355" y="1217295"/>
            <a:ext cx="10515600" cy="4351338"/>
          </a:xfrm>
        </p:spPr>
        <p:txBody>
          <a:bodyPr>
            <a:noAutofit/>
          </a:bodyPr>
          <a:lstStyle/>
          <a:p>
            <a:pPr>
              <a:lnSpc>
                <a:spcPct val="150000"/>
              </a:lnSpc>
              <a:buFont typeface="Wingdings" panose="05000000000000000000" pitchFamily="2" charset="2"/>
              <a:buChar char="Ø"/>
            </a:pPr>
            <a:r>
              <a:rPr lang="en-US" altLang="zh-CN" sz="2600" dirty="0">
                <a:latin typeface="华文中宋" panose="02010600040101010101" pitchFamily="2" charset="-122"/>
                <a:ea typeface="华文中宋" panose="02010600040101010101" pitchFamily="2" charset="-122"/>
              </a:rPr>
              <a:t>Ru deformed as an ellipsoid           Zr</a:t>
            </a:r>
            <a:r>
              <a:rPr lang="zh-CN" altLang="en-US" sz="2600" dirty="0">
                <a:latin typeface="华文中宋" panose="02010600040101010101" pitchFamily="2" charset="-122"/>
                <a:ea typeface="华文中宋" panose="02010600040101010101" pitchFamily="2" charset="-122"/>
              </a:rPr>
              <a:t> </a:t>
            </a:r>
            <a:r>
              <a:rPr lang="en-US" altLang="zh-CN" sz="2600" dirty="0">
                <a:latin typeface="华文中宋" panose="02010600040101010101" pitchFamily="2" charset="-122"/>
                <a:ea typeface="华文中宋" panose="02010600040101010101" pitchFamily="2" charset="-122"/>
              </a:rPr>
              <a:t>deformed as a pear</a:t>
            </a:r>
          </a:p>
          <a:p>
            <a:pPr>
              <a:lnSpc>
                <a:spcPct val="150000"/>
              </a:lnSpc>
              <a:buFont typeface="Wingdings" panose="05000000000000000000" pitchFamily="2" charset="2"/>
              <a:buChar char="Ø"/>
            </a:pPr>
            <a:r>
              <a:rPr lang="en-US" altLang="zh-CN" sz="2600" dirty="0">
                <a:latin typeface="华文中宋" panose="02010600040101010101" pitchFamily="2" charset="-122"/>
                <a:ea typeface="华文中宋" panose="02010600040101010101" pitchFamily="2" charset="-122"/>
              </a:rPr>
              <a:t>The Woods-Saxon distribution</a:t>
            </a:r>
          </a:p>
          <a:p>
            <a:pPr>
              <a:lnSpc>
                <a:spcPct val="150000"/>
              </a:lnSpc>
              <a:buFont typeface="Wingdings" panose="05000000000000000000" pitchFamily="2" charset="2"/>
              <a:buChar char="Ø"/>
            </a:pPr>
            <a:endParaRPr lang="en-US" altLang="zh-CN" sz="2600" dirty="0">
              <a:latin typeface="华文中宋" panose="02010600040101010101" pitchFamily="2" charset="-122"/>
              <a:ea typeface="华文中宋" panose="02010600040101010101" pitchFamily="2" charset="-122"/>
            </a:endParaRPr>
          </a:p>
          <a:p>
            <a:pPr>
              <a:lnSpc>
                <a:spcPct val="150000"/>
              </a:lnSpc>
              <a:buFont typeface="Wingdings" panose="05000000000000000000" pitchFamily="2" charset="2"/>
              <a:buChar char="Ø"/>
            </a:pPr>
            <a:endParaRPr lang="en-US" altLang="zh-CN" sz="2600" dirty="0">
              <a:latin typeface="华文中宋" panose="02010600040101010101" pitchFamily="2" charset="-122"/>
              <a:ea typeface="华文中宋" panose="02010600040101010101" pitchFamily="2" charset="-122"/>
            </a:endParaRPr>
          </a:p>
          <a:p>
            <a:pPr marL="0" indent="0">
              <a:lnSpc>
                <a:spcPct val="150000"/>
              </a:lnSpc>
              <a:buNone/>
            </a:pPr>
            <a:br>
              <a:rPr lang="en-US" altLang="zh-CN" sz="2600" dirty="0">
                <a:latin typeface="华文中宋" panose="02010600040101010101" pitchFamily="2" charset="-122"/>
                <a:ea typeface="华文中宋" panose="02010600040101010101" pitchFamily="2" charset="-122"/>
              </a:rPr>
            </a:br>
            <a:br>
              <a:rPr lang="en-US" altLang="zh-CN" sz="2600" dirty="0">
                <a:latin typeface="华文中宋" panose="02010600040101010101" pitchFamily="2" charset="-122"/>
                <a:ea typeface="华文中宋" panose="02010600040101010101" pitchFamily="2" charset="-122"/>
              </a:rPr>
            </a:br>
            <a:endParaRPr lang="en-US" altLang="zh-CN" sz="2600" dirty="0">
              <a:latin typeface="华文中宋" panose="02010600040101010101" pitchFamily="2" charset="-122"/>
              <a:ea typeface="华文中宋" panose="02010600040101010101" pitchFamily="2" charset="-122"/>
            </a:endParaRPr>
          </a:p>
        </p:txBody>
      </p:sp>
      <p:pic>
        <p:nvPicPr>
          <p:cNvPr id="7" name="图片 6">
            <a:extLst>
              <a:ext uri="{FF2B5EF4-FFF2-40B4-BE49-F238E27FC236}">
                <a16:creationId xmlns:a16="http://schemas.microsoft.com/office/drawing/2014/main" id="{5981CFDC-A805-4D8F-B5DA-1010C9C76B29}"/>
              </a:ext>
            </a:extLst>
          </p:cNvPr>
          <p:cNvPicPr>
            <a:picLocks noChangeAspect="1"/>
          </p:cNvPicPr>
          <p:nvPr/>
        </p:nvPicPr>
        <p:blipFill>
          <a:blip r:embed="rId3"/>
          <a:srcRect b="52174"/>
          <a:stretch/>
        </p:blipFill>
        <p:spPr>
          <a:xfrm>
            <a:off x="7750964" y="4514263"/>
            <a:ext cx="1591194" cy="1221683"/>
          </a:xfrm>
          <a:prstGeom prst="rect">
            <a:avLst/>
          </a:prstGeom>
        </p:spPr>
      </p:pic>
      <p:pic>
        <p:nvPicPr>
          <p:cNvPr id="8" name="图片 7">
            <a:extLst>
              <a:ext uri="{FF2B5EF4-FFF2-40B4-BE49-F238E27FC236}">
                <a16:creationId xmlns:a16="http://schemas.microsoft.com/office/drawing/2014/main" id="{1DA3CBDA-4DD1-4434-BB20-EF3E64C8716B}"/>
              </a:ext>
            </a:extLst>
          </p:cNvPr>
          <p:cNvPicPr>
            <a:picLocks noChangeAspect="1"/>
          </p:cNvPicPr>
          <p:nvPr/>
        </p:nvPicPr>
        <p:blipFill>
          <a:blip r:embed="rId4"/>
          <a:stretch>
            <a:fillRect/>
          </a:stretch>
        </p:blipFill>
        <p:spPr>
          <a:xfrm>
            <a:off x="1060977" y="2575379"/>
            <a:ext cx="4020806" cy="596476"/>
          </a:xfrm>
          <a:prstGeom prst="rect">
            <a:avLst/>
          </a:prstGeom>
        </p:spPr>
      </p:pic>
      <p:pic>
        <p:nvPicPr>
          <p:cNvPr id="9" name="图片 8">
            <a:extLst>
              <a:ext uri="{FF2B5EF4-FFF2-40B4-BE49-F238E27FC236}">
                <a16:creationId xmlns:a16="http://schemas.microsoft.com/office/drawing/2014/main" id="{9A5D0FF2-948C-47CE-922F-D6458EBC6EB4}"/>
              </a:ext>
            </a:extLst>
          </p:cNvPr>
          <p:cNvPicPr>
            <a:picLocks noChangeAspect="1"/>
          </p:cNvPicPr>
          <p:nvPr/>
        </p:nvPicPr>
        <p:blipFill>
          <a:blip r:embed="rId5"/>
          <a:stretch>
            <a:fillRect/>
          </a:stretch>
        </p:blipFill>
        <p:spPr>
          <a:xfrm>
            <a:off x="1221615" y="3484000"/>
            <a:ext cx="4020806" cy="281540"/>
          </a:xfrm>
          <a:prstGeom prst="rect">
            <a:avLst/>
          </a:prstGeom>
        </p:spPr>
      </p:pic>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CB2B2672-9980-7791-B0E2-BCB9AC4BD86B}"/>
                  </a:ext>
                </a:extLst>
              </p:cNvPr>
              <p:cNvSpPr txBox="1"/>
              <p:nvPr/>
            </p:nvSpPr>
            <p:spPr>
              <a:xfrm>
                <a:off x="5562600" y="3422839"/>
                <a:ext cx="6096000" cy="369332"/>
              </a:xfrm>
              <a:prstGeom prst="rect">
                <a:avLst/>
              </a:prstGeom>
              <a:noFill/>
            </p:spPr>
            <p:txBody>
              <a:bodyPr wrap="square">
                <a:spAutoFit/>
              </a:bodyPr>
              <a:lstStyle/>
              <a:p>
                <a14:m>
                  <m:oMath xmlns:m="http://schemas.openxmlformats.org/officeDocument/2006/math">
                    <m:sSub>
                      <m:sSubPr>
                        <m:ctrlPr>
                          <a:rPr lang="en-US" altLang="zh-CN" i="1">
                            <a:latin typeface="Cambria Math" panose="02040503050406030204" pitchFamily="18" charset="0"/>
                            <a:ea typeface="华文中宋" panose="02010600040101010101" pitchFamily="2" charset="-122"/>
                          </a:rPr>
                        </m:ctrlPr>
                      </m:sSubPr>
                      <m:e>
                        <m:r>
                          <a:rPr lang="en-US" altLang="zh-CN">
                            <a:latin typeface="Cambria Math" panose="02040503050406030204" pitchFamily="18" charset="0"/>
                            <a:ea typeface="华文中宋" panose="02010600040101010101" pitchFamily="2" charset="-122"/>
                          </a:rPr>
                          <m:t>𝛽</m:t>
                        </m:r>
                      </m:e>
                      <m:sub>
                        <m:r>
                          <a:rPr lang="en-US" altLang="zh-CN">
                            <a:latin typeface="Cambria Math" panose="02040503050406030204" pitchFamily="18" charset="0"/>
                            <a:ea typeface="华文中宋" panose="02010600040101010101" pitchFamily="2" charset="-122"/>
                          </a:rPr>
                          <m:t>2</m:t>
                        </m:r>
                      </m:sub>
                    </m:sSub>
                  </m:oMath>
                </a14:m>
                <a:r>
                  <a:rPr lang="en-US" altLang="zh-CN" dirty="0">
                    <a:latin typeface="华文中宋" panose="02010600040101010101" pitchFamily="2" charset="-122"/>
                    <a:ea typeface="华文中宋" panose="02010600040101010101" pitchFamily="2" charset="-122"/>
                  </a:rPr>
                  <a:t>:quadrupole deformation </a:t>
                </a:r>
                <a14:m>
                  <m:oMath xmlns:m="http://schemas.openxmlformats.org/officeDocument/2006/math">
                    <m:sSub>
                      <m:sSubPr>
                        <m:ctrlPr>
                          <a:rPr lang="en-US" altLang="zh-CN" i="1">
                            <a:latin typeface="Cambria Math" panose="02040503050406030204" pitchFamily="18" charset="0"/>
                            <a:ea typeface="华文中宋" panose="02010600040101010101" pitchFamily="2" charset="-122"/>
                          </a:rPr>
                        </m:ctrlPr>
                      </m:sSubPr>
                      <m:e>
                        <m:r>
                          <a:rPr lang="en-US" altLang="zh-CN">
                            <a:latin typeface="Cambria Math" panose="02040503050406030204" pitchFamily="18" charset="0"/>
                            <a:ea typeface="华文中宋" panose="02010600040101010101" pitchFamily="2" charset="-122"/>
                          </a:rPr>
                          <m:t>𝛽</m:t>
                        </m:r>
                      </m:e>
                      <m:sub>
                        <m:r>
                          <a:rPr lang="en-US" altLang="zh-CN">
                            <a:latin typeface="Cambria Math" panose="02040503050406030204" pitchFamily="18" charset="0"/>
                            <a:ea typeface="华文中宋" panose="02010600040101010101" pitchFamily="2" charset="-122"/>
                          </a:rPr>
                          <m:t>3</m:t>
                        </m:r>
                      </m:sub>
                    </m:sSub>
                  </m:oMath>
                </a14:m>
                <a:r>
                  <a:rPr lang="en-US" altLang="zh-CN" dirty="0">
                    <a:latin typeface="华文中宋" panose="02010600040101010101" pitchFamily="2" charset="-122"/>
                    <a:ea typeface="华文中宋" panose="02010600040101010101" pitchFamily="2" charset="-122"/>
                  </a:rPr>
                  <a:t>:octupole deformation </a:t>
                </a:r>
                <a:endParaRPr lang="zh-CN" altLang="en-US" dirty="0">
                  <a:latin typeface="华文中宋" panose="02010600040101010101" pitchFamily="2" charset="-122"/>
                  <a:ea typeface="华文中宋" panose="02010600040101010101" pitchFamily="2" charset="-122"/>
                </a:endParaRPr>
              </a:p>
            </p:txBody>
          </p:sp>
        </mc:Choice>
        <mc:Fallback xmlns="">
          <p:sp>
            <p:nvSpPr>
              <p:cNvPr id="11" name="文本框 10">
                <a:extLst>
                  <a:ext uri="{FF2B5EF4-FFF2-40B4-BE49-F238E27FC236}">
                    <a16:creationId xmlns:a16="http://schemas.microsoft.com/office/drawing/2014/main" id="{CB2B2672-9980-7791-B0E2-BCB9AC4BD86B}"/>
                  </a:ext>
                </a:extLst>
              </p:cNvPr>
              <p:cNvSpPr txBox="1">
                <a:spLocks noRot="1" noChangeAspect="1" noMove="1" noResize="1" noEditPoints="1" noAdjustHandles="1" noChangeArrowheads="1" noChangeShapeType="1" noTextEdit="1"/>
              </p:cNvSpPr>
              <p:nvPr/>
            </p:nvSpPr>
            <p:spPr>
              <a:xfrm>
                <a:off x="5562600" y="3422839"/>
                <a:ext cx="6096000" cy="369332"/>
              </a:xfrm>
              <a:prstGeom prst="rect">
                <a:avLst/>
              </a:prstGeom>
              <a:blipFill>
                <a:blip r:embed="rId6"/>
                <a:stretch>
                  <a:fillRect l="-300" t="-8197" b="-24590"/>
                </a:stretch>
              </a:blipFill>
            </p:spPr>
            <p:txBody>
              <a:bodyPr/>
              <a:lstStyle/>
              <a:p>
                <a:r>
                  <a:rPr lang="zh-CN" altLang="en-US">
                    <a:noFill/>
                  </a:rPr>
                  <a:t> </a:t>
                </a:r>
              </a:p>
            </p:txBody>
          </p:sp>
        </mc:Fallback>
      </mc:AlternateContent>
      <p:pic>
        <p:nvPicPr>
          <p:cNvPr id="14" name="内容占位符 21">
            <a:extLst>
              <a:ext uri="{FF2B5EF4-FFF2-40B4-BE49-F238E27FC236}">
                <a16:creationId xmlns:a16="http://schemas.microsoft.com/office/drawing/2014/main" id="{FF2DD72E-0353-3F8C-D902-5371817CA330}"/>
              </a:ext>
            </a:extLst>
          </p:cNvPr>
          <p:cNvPicPr>
            <a:picLocks noChangeAspect="1"/>
          </p:cNvPicPr>
          <p:nvPr/>
        </p:nvPicPr>
        <p:blipFill>
          <a:blip r:embed="rId7">
            <a:alphaModFix amt="80000"/>
          </a:blip>
          <a:stretch>
            <a:fillRect/>
          </a:stretch>
        </p:blipFill>
        <p:spPr>
          <a:xfrm>
            <a:off x="823595" y="160020"/>
            <a:ext cx="10514965" cy="1057275"/>
          </a:xfrm>
          <a:prstGeom prst="rect">
            <a:avLst/>
          </a:prstGeom>
        </p:spPr>
      </p:pic>
      <p:sp>
        <p:nvSpPr>
          <p:cNvPr id="15" name="文本框 14">
            <a:extLst>
              <a:ext uri="{FF2B5EF4-FFF2-40B4-BE49-F238E27FC236}">
                <a16:creationId xmlns:a16="http://schemas.microsoft.com/office/drawing/2014/main" id="{95512DAB-F662-00E7-A1BA-DC9613D1BDA1}"/>
              </a:ext>
            </a:extLst>
          </p:cNvPr>
          <p:cNvSpPr txBox="1"/>
          <p:nvPr/>
        </p:nvSpPr>
        <p:spPr>
          <a:xfrm>
            <a:off x="822960" y="304165"/>
            <a:ext cx="10530840"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Nuclear deformation</a:t>
            </a: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DF7C5AAE-BAEF-442F-8EFD-5E7FDEC6A9EF}"/>
              </a:ext>
            </a:extLst>
          </p:cNvPr>
          <p:cNvSpPr>
            <a:spLocks noGrp="1"/>
          </p:cNvSpPr>
          <p:nvPr>
            <p:ph type="sldNum" sz="quarter" idx="12"/>
          </p:nvPr>
        </p:nvSpPr>
        <p:spPr/>
        <p:txBody>
          <a:bodyPr/>
          <a:lstStyle/>
          <a:p>
            <a:fld id="{0E02916C-EF52-4559-AFCB-0BEFD22A87CC}" type="slidenum">
              <a:rPr lang="zh-CN" altLang="en-US" smtClean="0"/>
              <a:t>28</a:t>
            </a:fld>
            <a:endParaRPr lang="zh-CN" altLang="en-US"/>
          </a:p>
        </p:txBody>
      </p:sp>
      <p:pic>
        <p:nvPicPr>
          <p:cNvPr id="17" name="图片 16">
            <a:extLst>
              <a:ext uri="{FF2B5EF4-FFF2-40B4-BE49-F238E27FC236}">
                <a16:creationId xmlns:a16="http://schemas.microsoft.com/office/drawing/2014/main" id="{DF9B95CD-139D-EDDE-9411-89D2A8F0853B}"/>
              </a:ext>
            </a:extLst>
          </p:cNvPr>
          <p:cNvPicPr>
            <a:picLocks noChangeAspect="1"/>
          </p:cNvPicPr>
          <p:nvPr/>
        </p:nvPicPr>
        <p:blipFill rotWithShape="1">
          <a:blip r:embed="rId8"/>
          <a:srcRect b="48740"/>
          <a:stretch/>
        </p:blipFill>
        <p:spPr>
          <a:xfrm>
            <a:off x="5655681" y="2567635"/>
            <a:ext cx="6053517" cy="998893"/>
          </a:xfrm>
          <a:prstGeom prst="rect">
            <a:avLst/>
          </a:prstGeom>
        </p:spPr>
      </p:pic>
      <p:pic>
        <p:nvPicPr>
          <p:cNvPr id="4" name="图片 3">
            <a:extLst>
              <a:ext uri="{FF2B5EF4-FFF2-40B4-BE49-F238E27FC236}">
                <a16:creationId xmlns:a16="http://schemas.microsoft.com/office/drawing/2014/main" id="{E9817708-115E-79D4-F7AD-5197F7FFFF46}"/>
              </a:ext>
            </a:extLst>
          </p:cNvPr>
          <p:cNvPicPr>
            <a:picLocks noChangeAspect="1"/>
          </p:cNvPicPr>
          <p:nvPr/>
        </p:nvPicPr>
        <p:blipFill>
          <a:blip r:embed="rId3"/>
          <a:srcRect t="49498"/>
          <a:stretch/>
        </p:blipFill>
        <p:spPr>
          <a:xfrm>
            <a:off x="9537459" y="4412575"/>
            <a:ext cx="1591194" cy="1290050"/>
          </a:xfrm>
          <a:prstGeom prst="rect">
            <a:avLst/>
          </a:prstGeom>
        </p:spPr>
      </p:pic>
      <p:pic>
        <p:nvPicPr>
          <p:cNvPr id="18" name="图片 17">
            <a:extLst>
              <a:ext uri="{FF2B5EF4-FFF2-40B4-BE49-F238E27FC236}">
                <a16:creationId xmlns:a16="http://schemas.microsoft.com/office/drawing/2014/main" id="{E1E8B555-3B15-97EE-C041-5E061667A9BC}"/>
              </a:ext>
            </a:extLst>
          </p:cNvPr>
          <p:cNvPicPr>
            <a:picLocks noChangeAspect="1"/>
          </p:cNvPicPr>
          <p:nvPr/>
        </p:nvPicPr>
        <p:blipFill>
          <a:blip r:embed="rId9"/>
          <a:stretch>
            <a:fillRect/>
          </a:stretch>
        </p:blipFill>
        <p:spPr>
          <a:xfrm>
            <a:off x="470839" y="4210416"/>
            <a:ext cx="6894882" cy="2213421"/>
          </a:xfrm>
          <a:prstGeom prst="rect">
            <a:avLst/>
          </a:prstGeom>
        </p:spPr>
      </p:pic>
    </p:spTree>
    <p:extLst>
      <p:ext uri="{BB962C8B-B14F-4D97-AF65-F5344CB8AC3E}">
        <p14:creationId xmlns:p14="http://schemas.microsoft.com/office/powerpoint/2010/main" val="11120497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14DA5C3-2C53-48D5-8E2A-A0B36FD3F7F5}"/>
              </a:ext>
            </a:extLst>
          </p:cNvPr>
          <p:cNvSpPr>
            <a:spLocks noGrp="1"/>
          </p:cNvSpPr>
          <p:nvPr>
            <p:ph idx="1"/>
          </p:nvPr>
        </p:nvSpPr>
        <p:spPr>
          <a:xfrm>
            <a:off x="808355" y="1217295"/>
            <a:ext cx="10515600" cy="4351338"/>
          </a:xfrm>
        </p:spPr>
        <p:txBody>
          <a:bodyPr>
            <a:normAutofit fontScale="70000" lnSpcReduction="20000"/>
          </a:bodyPr>
          <a:lstStyle/>
          <a:p>
            <a:pPr marL="0" indent="0">
              <a:lnSpc>
                <a:spcPct val="150000"/>
              </a:lnSpc>
              <a:buNone/>
            </a:pPr>
            <a:br>
              <a:rPr lang="en-US" altLang="zh-CN" sz="3800" dirty="0"/>
            </a:br>
            <a:br>
              <a:rPr lang="en-US" altLang="zh-CN" sz="3100" dirty="0"/>
            </a:br>
            <a:br>
              <a:rPr lang="en-US" altLang="zh-CN" dirty="0"/>
            </a:br>
            <a:br>
              <a:rPr lang="en-US" altLang="zh-CN" dirty="0"/>
            </a:br>
            <a:br>
              <a:rPr lang="en-US" altLang="zh-CN" dirty="0"/>
            </a:br>
            <a:br>
              <a:rPr lang="en-US" altLang="zh-CN" dirty="0"/>
            </a:br>
            <a:br>
              <a:rPr lang="en-US" altLang="zh-CN" dirty="0"/>
            </a:br>
            <a:br>
              <a:rPr lang="en-US" altLang="zh-CN" dirty="0"/>
            </a:br>
            <a:br>
              <a:rPr lang="en-US" altLang="zh-CN" dirty="0"/>
            </a:br>
            <a:endParaRPr lang="en-US" altLang="zh-CN" dirty="0"/>
          </a:p>
        </p:txBody>
      </p:sp>
      <p:grpSp>
        <p:nvGrpSpPr>
          <p:cNvPr id="16" name="组合 15">
            <a:extLst>
              <a:ext uri="{FF2B5EF4-FFF2-40B4-BE49-F238E27FC236}">
                <a16:creationId xmlns:a16="http://schemas.microsoft.com/office/drawing/2014/main" id="{3C096D00-A3A5-4A71-B346-31EB5E11EEC6}"/>
              </a:ext>
            </a:extLst>
          </p:cNvPr>
          <p:cNvGrpSpPr>
            <a:grpSpLocks noChangeAspect="1"/>
          </p:cNvGrpSpPr>
          <p:nvPr/>
        </p:nvGrpSpPr>
        <p:grpSpPr>
          <a:xfrm>
            <a:off x="822960" y="2342955"/>
            <a:ext cx="6407448" cy="3413747"/>
            <a:chOff x="1791266" y="2440715"/>
            <a:chExt cx="5253474" cy="2731119"/>
          </a:xfrm>
        </p:grpSpPr>
        <p:pic>
          <p:nvPicPr>
            <p:cNvPr id="7" name="Content Placeholder 5">
              <a:extLst>
                <a:ext uri="{FF2B5EF4-FFF2-40B4-BE49-F238E27FC236}">
                  <a16:creationId xmlns:a16="http://schemas.microsoft.com/office/drawing/2014/main" id="{02E0B2FA-37A6-41E4-B416-D161D5142BB8}"/>
                </a:ext>
              </a:extLst>
            </p:cNvPr>
            <p:cNvPicPr>
              <a:picLocks noChangeAspect="1"/>
            </p:cNvPicPr>
            <p:nvPr/>
          </p:nvPicPr>
          <p:blipFill rotWithShape="1">
            <a:blip r:embed="rId4"/>
            <a:srcRect l="6542" t="6392" r="4549" b="5209"/>
            <a:stretch/>
          </p:blipFill>
          <p:spPr>
            <a:xfrm>
              <a:off x="1791266" y="2440715"/>
              <a:ext cx="3754452" cy="2538388"/>
            </a:xfrm>
            <a:prstGeom prst="rect">
              <a:avLst/>
            </a:prstGeom>
          </p:spPr>
        </p:pic>
        <p:sp>
          <p:nvSpPr>
            <p:cNvPr id="11" name="TextBox 12">
              <a:extLst>
                <a:ext uri="{FF2B5EF4-FFF2-40B4-BE49-F238E27FC236}">
                  <a16:creationId xmlns:a16="http://schemas.microsoft.com/office/drawing/2014/main" id="{5EC664FA-F537-4745-8240-E5F44E786D9F}"/>
                </a:ext>
              </a:extLst>
            </p:cNvPr>
            <p:cNvSpPr txBox="1"/>
            <p:nvPr/>
          </p:nvSpPr>
          <p:spPr>
            <a:xfrm>
              <a:off x="5173715" y="4802502"/>
              <a:ext cx="1871025" cy="369332"/>
            </a:xfrm>
            <a:prstGeom prst="rect">
              <a:avLst/>
            </a:prstGeom>
            <a:noFill/>
          </p:spPr>
          <p:txBody>
            <a:bodyPr wrap="square" rtlCol="0">
              <a:spAutoFit/>
            </a:bodyPr>
            <a:lstStyle/>
            <a:p>
              <a:r>
                <a:rPr lang="en-US" altLang="zh-CN" b="1" dirty="0">
                  <a:solidFill>
                    <a:schemeClr val="accent6"/>
                  </a:solidFill>
                </a:rPr>
                <a:t>No deformation</a:t>
              </a:r>
              <a:endParaRPr lang="en-US" b="1" dirty="0">
                <a:solidFill>
                  <a:schemeClr val="accent6"/>
                </a:solidFill>
              </a:endParaRPr>
            </a:p>
          </p:txBody>
        </p:sp>
        <p:sp>
          <p:nvSpPr>
            <p:cNvPr id="12" name="Right Arrow 13">
              <a:extLst>
                <a:ext uri="{FF2B5EF4-FFF2-40B4-BE49-F238E27FC236}">
                  <a16:creationId xmlns:a16="http://schemas.microsoft.com/office/drawing/2014/main" id="{58352487-74DD-4742-ACEE-61BAF3B5CC2A}"/>
                </a:ext>
              </a:extLst>
            </p:cNvPr>
            <p:cNvSpPr/>
            <p:nvPr/>
          </p:nvSpPr>
          <p:spPr>
            <a:xfrm rot="14145125">
              <a:off x="5335776" y="4376695"/>
              <a:ext cx="647256" cy="266221"/>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4">
              <a:extLst>
                <a:ext uri="{FF2B5EF4-FFF2-40B4-BE49-F238E27FC236}">
                  <a16:creationId xmlns:a16="http://schemas.microsoft.com/office/drawing/2014/main" id="{7A81EBB9-653F-48F5-AF70-1E56FB6643EA}"/>
                </a:ext>
              </a:extLst>
            </p:cNvPr>
            <p:cNvSpPr txBox="1"/>
            <p:nvPr/>
          </p:nvSpPr>
          <p:spPr>
            <a:xfrm>
              <a:off x="3936113" y="2986759"/>
              <a:ext cx="1553217" cy="369332"/>
            </a:xfrm>
            <a:prstGeom prst="rect">
              <a:avLst/>
            </a:prstGeom>
            <a:noFill/>
          </p:spPr>
          <p:txBody>
            <a:bodyPr wrap="square" rtlCol="0">
              <a:spAutoFit/>
            </a:bodyPr>
            <a:lstStyle/>
            <a:p>
              <a:r>
                <a:rPr lang="en-US" b="1" dirty="0">
                  <a:solidFill>
                    <a:schemeClr val="accent1">
                      <a:lumMod val="75000"/>
                    </a:schemeClr>
                  </a:solidFill>
                </a:rPr>
                <a:t>Deformation</a:t>
              </a:r>
            </a:p>
          </p:txBody>
        </p:sp>
        <p:sp>
          <p:nvSpPr>
            <p:cNvPr id="14" name="Right Arrow 15">
              <a:extLst>
                <a:ext uri="{FF2B5EF4-FFF2-40B4-BE49-F238E27FC236}">
                  <a16:creationId xmlns:a16="http://schemas.microsoft.com/office/drawing/2014/main" id="{431B0CD3-D28D-4CE8-B7C8-472A53E46CBE}"/>
                </a:ext>
              </a:extLst>
            </p:cNvPr>
            <p:cNvSpPr/>
            <p:nvPr/>
          </p:nvSpPr>
          <p:spPr>
            <a:xfrm rot="2600011">
              <a:off x="4465019" y="3448133"/>
              <a:ext cx="668048" cy="309630"/>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内容占位符 21">
            <a:extLst>
              <a:ext uri="{FF2B5EF4-FFF2-40B4-BE49-F238E27FC236}">
                <a16:creationId xmlns:a16="http://schemas.microsoft.com/office/drawing/2014/main" id="{071534D0-73CD-1012-B279-B6A73AACDB21}"/>
              </a:ext>
            </a:extLst>
          </p:cNvPr>
          <p:cNvPicPr>
            <a:picLocks noChangeAspect="1"/>
          </p:cNvPicPr>
          <p:nvPr/>
        </p:nvPicPr>
        <p:blipFill>
          <a:blip r:embed="rId5">
            <a:alphaModFix amt="80000"/>
          </a:blip>
          <a:stretch>
            <a:fillRect/>
          </a:stretch>
        </p:blipFill>
        <p:spPr>
          <a:xfrm>
            <a:off x="823595" y="160020"/>
            <a:ext cx="10514965" cy="1057275"/>
          </a:xfrm>
          <a:prstGeom prst="rect">
            <a:avLst/>
          </a:prstGeom>
        </p:spPr>
      </p:pic>
      <p:sp>
        <p:nvSpPr>
          <p:cNvPr id="20" name="文本框 19">
            <a:extLst>
              <a:ext uri="{FF2B5EF4-FFF2-40B4-BE49-F238E27FC236}">
                <a16:creationId xmlns:a16="http://schemas.microsoft.com/office/drawing/2014/main" id="{4B5275CC-D671-8918-20BE-11031A1B394D}"/>
              </a:ext>
            </a:extLst>
          </p:cNvPr>
          <p:cNvSpPr txBox="1"/>
          <p:nvPr/>
        </p:nvSpPr>
        <p:spPr>
          <a:xfrm>
            <a:off x="822960" y="304165"/>
            <a:ext cx="10530840"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Compared to the experiment</a:t>
            </a:r>
            <a:endParaRPr lang="zh-CN" altLang="en-US" sz="4400" b="1" dirty="0">
              <a:solidFill>
                <a:schemeClr val="bg1"/>
              </a:solidFill>
              <a:latin typeface="微软雅黑" panose="020B0503020204020204" charset="-122"/>
              <a:ea typeface="微软雅黑" panose="020B0503020204020204" charset="-122"/>
            </a:endParaRPr>
          </a:p>
        </p:txBody>
      </p:sp>
      <p:sp>
        <p:nvSpPr>
          <p:cNvPr id="2" name="文本框 1">
            <a:extLst>
              <a:ext uri="{FF2B5EF4-FFF2-40B4-BE49-F238E27FC236}">
                <a16:creationId xmlns:a16="http://schemas.microsoft.com/office/drawing/2014/main" id="{0A2FE7DB-2A5F-F103-0C5D-190FAAE19759}"/>
              </a:ext>
            </a:extLst>
          </p:cNvPr>
          <p:cNvSpPr txBox="1"/>
          <p:nvPr/>
        </p:nvSpPr>
        <p:spPr>
          <a:xfrm>
            <a:off x="1178201" y="5461694"/>
            <a:ext cx="10530839" cy="1077218"/>
          </a:xfrm>
          <a:prstGeom prst="rect">
            <a:avLst/>
          </a:prstGeom>
          <a:noFill/>
        </p:spPr>
        <p:txBody>
          <a:bodyPr wrap="square">
            <a:spAutoFit/>
          </a:bodyPr>
          <a:lstStyle/>
          <a:p>
            <a:r>
              <a:rPr lang="en-US" altLang="zh-CN" sz="3200" b="1" dirty="0">
                <a:solidFill>
                  <a:srgbClr val="EF1A78"/>
                </a:solidFill>
                <a:latin typeface="华文中宋" panose="02010600040101010101" pitchFamily="2" charset="-122"/>
                <a:ea typeface="华文中宋" panose="02010600040101010101" pitchFamily="2" charset="-122"/>
              </a:rPr>
              <a:t>The slope of the transverse momentum spectrum ratio is sensitive to nuclear deformation</a:t>
            </a:r>
            <a:endParaRPr lang="zh-CN" altLang="en-US" sz="3200" b="1" dirty="0">
              <a:solidFill>
                <a:srgbClr val="EF1A78"/>
              </a:solidFill>
              <a:latin typeface="华文中宋" panose="02010600040101010101" pitchFamily="2" charset="-122"/>
              <a:ea typeface="华文中宋" panose="02010600040101010101" pitchFamily="2" charset="-122"/>
            </a:endParaRPr>
          </a:p>
        </p:txBody>
      </p:sp>
      <p:sp>
        <p:nvSpPr>
          <p:cNvPr id="4" name="灯片编号占位符 3">
            <a:extLst>
              <a:ext uri="{FF2B5EF4-FFF2-40B4-BE49-F238E27FC236}">
                <a16:creationId xmlns:a16="http://schemas.microsoft.com/office/drawing/2014/main" id="{D1EA6D12-A52B-7EAD-67A7-77FC61E8C10A}"/>
              </a:ext>
            </a:extLst>
          </p:cNvPr>
          <p:cNvSpPr>
            <a:spLocks noGrp="1"/>
          </p:cNvSpPr>
          <p:nvPr>
            <p:ph type="sldNum" sz="quarter" idx="12"/>
          </p:nvPr>
        </p:nvSpPr>
        <p:spPr/>
        <p:txBody>
          <a:bodyPr/>
          <a:lstStyle/>
          <a:p>
            <a:fld id="{0E02916C-EF52-4559-AFCB-0BEFD22A87CC}" type="slidenum">
              <a:rPr lang="zh-CN" altLang="en-US" smtClean="0"/>
              <a:t>29</a:t>
            </a:fld>
            <a:endParaRPr lang="zh-CN" altLang="en-US"/>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468A4804-6DE5-4314-C901-A8F1620E17AE}"/>
                  </a:ext>
                </a:extLst>
              </p:cNvPr>
              <p:cNvSpPr txBox="1"/>
              <p:nvPr/>
            </p:nvSpPr>
            <p:spPr>
              <a:xfrm>
                <a:off x="822960" y="1217612"/>
                <a:ext cx="10774873" cy="1107996"/>
              </a:xfrm>
              <a:prstGeom prst="rect">
                <a:avLst/>
              </a:prstGeom>
              <a:noFill/>
            </p:spPr>
            <p:txBody>
              <a:bodyPr wrap="square">
                <a:spAutoFit/>
              </a:bodyPr>
              <a:lstStyle/>
              <a:p>
                <a:r>
                  <a:rPr lang="en-US" altLang="zh-CN" sz="2200" dirty="0">
                    <a:latin typeface="华文中宋" panose="02010600040101010101" pitchFamily="2" charset="-122"/>
                    <a:ea typeface="华文中宋" panose="02010600040101010101" pitchFamily="2" charset="-122"/>
                  </a:rPr>
                  <a:t>We calculate the ratio of transverse momentum spectra  of </a:t>
                </a:r>
                <a14:m>
                  <m:oMath xmlns:m="http://schemas.openxmlformats.org/officeDocument/2006/math">
                    <m:sSup>
                      <m:sSupPr>
                        <m:ctrlPr>
                          <a:rPr lang="en-US" altLang="zh-CN" sz="2200" i="1">
                            <a:latin typeface="Cambria Math" panose="02040503050406030204" pitchFamily="18" charset="0"/>
                            <a:ea typeface="华文中宋" panose="02010600040101010101" pitchFamily="2" charset="-122"/>
                          </a:rPr>
                        </m:ctrlPr>
                      </m:sSupPr>
                      <m:e>
                        <m:r>
                          <a:rPr lang="en-US" altLang="zh-CN" sz="2200">
                            <a:latin typeface="Cambria Math" panose="02040503050406030204" pitchFamily="18" charset="0"/>
                            <a:ea typeface="华文中宋" panose="02010600040101010101" pitchFamily="2" charset="-122"/>
                          </a:rPr>
                          <m:t>𝜌</m:t>
                        </m:r>
                      </m:e>
                      <m:sup>
                        <m:r>
                          <a:rPr lang="en-US" altLang="zh-CN" sz="2200">
                            <a:latin typeface="Cambria Math" panose="02040503050406030204" pitchFamily="18" charset="0"/>
                            <a:ea typeface="华文中宋" panose="02010600040101010101" pitchFamily="2" charset="-122"/>
                          </a:rPr>
                          <m:t>0</m:t>
                        </m:r>
                      </m:sup>
                    </m:sSup>
                    <m:r>
                      <a:rPr lang="en-US" altLang="zh-CN" sz="2200">
                        <a:latin typeface="Cambria Math" panose="02040503050406030204" pitchFamily="18" charset="0"/>
                        <a:ea typeface="华文中宋" panose="02010600040101010101" pitchFamily="2" charset="-122"/>
                      </a:rPr>
                      <m:t> </m:t>
                    </m:r>
                  </m:oMath>
                </a14:m>
                <a:r>
                  <a:rPr lang="en-US" altLang="zh-CN" sz="2200" dirty="0">
                    <a:latin typeface="华文中宋" panose="02010600040101010101" pitchFamily="2" charset="-122"/>
                    <a:ea typeface="华文中宋" panose="02010600040101010101" pitchFamily="2" charset="-122"/>
                  </a:rPr>
                  <a:t>in isobar UPCs.(tip-tip collision, body-body collisions , deformation average, no deformation, respectively)</a:t>
                </a:r>
                <a:endParaRPr lang="zh-CN" altLang="en-US" sz="2200" dirty="0">
                  <a:latin typeface="华文中宋" panose="02010600040101010101" pitchFamily="2" charset="-122"/>
                  <a:ea typeface="华文中宋" panose="02010600040101010101" pitchFamily="2" charset="-122"/>
                </a:endParaRPr>
              </a:p>
            </p:txBody>
          </p:sp>
        </mc:Choice>
        <mc:Fallback xmlns="">
          <p:sp>
            <p:nvSpPr>
              <p:cNvPr id="6" name="文本框 5">
                <a:extLst>
                  <a:ext uri="{FF2B5EF4-FFF2-40B4-BE49-F238E27FC236}">
                    <a16:creationId xmlns:a16="http://schemas.microsoft.com/office/drawing/2014/main" id="{468A4804-6DE5-4314-C901-A8F1620E17AE}"/>
                  </a:ext>
                </a:extLst>
              </p:cNvPr>
              <p:cNvSpPr txBox="1">
                <a:spLocks noRot="1" noChangeAspect="1" noMove="1" noResize="1" noEditPoints="1" noAdjustHandles="1" noChangeArrowheads="1" noChangeShapeType="1" noTextEdit="1"/>
              </p:cNvSpPr>
              <p:nvPr/>
            </p:nvSpPr>
            <p:spPr>
              <a:xfrm>
                <a:off x="822960" y="1217612"/>
                <a:ext cx="10774873" cy="1107996"/>
              </a:xfrm>
              <a:prstGeom prst="rect">
                <a:avLst/>
              </a:prstGeom>
              <a:blipFill>
                <a:blip r:embed="rId6"/>
                <a:stretch>
                  <a:fillRect l="-735" t="-2762" b="-11050"/>
                </a:stretch>
              </a:blipFill>
            </p:spPr>
            <p:txBody>
              <a:bodyPr/>
              <a:lstStyle/>
              <a:p>
                <a:r>
                  <a:rPr lang="zh-CN" altLang="en-US">
                    <a:noFill/>
                  </a:rPr>
                  <a:t> </a:t>
                </a:r>
              </a:p>
            </p:txBody>
          </p:sp>
        </mc:Fallback>
      </mc:AlternateContent>
      <p:sp>
        <p:nvSpPr>
          <p:cNvPr id="5" name="文本框 4">
            <a:extLst>
              <a:ext uri="{FF2B5EF4-FFF2-40B4-BE49-F238E27FC236}">
                <a16:creationId xmlns:a16="http://schemas.microsoft.com/office/drawing/2014/main" id="{CB92C26D-20E3-B43F-2E09-DC93496CA38B}"/>
              </a:ext>
            </a:extLst>
          </p:cNvPr>
          <p:cNvSpPr txBox="1"/>
          <p:nvPr>
            <p:custDataLst>
              <p:tags r:id="rId1"/>
            </p:custDataLst>
          </p:nvPr>
        </p:nvSpPr>
        <p:spPr>
          <a:xfrm>
            <a:off x="5803398" y="3207910"/>
            <a:ext cx="6046731" cy="1015663"/>
          </a:xfrm>
          <a:prstGeom prst="rect">
            <a:avLst/>
          </a:prstGeom>
          <a:noFill/>
        </p:spPr>
        <p:txBody>
          <a:bodyPr wrap="square" rtlCol="0" anchor="t">
            <a:spAutoFit/>
          </a:bodyPr>
          <a:lstStyle/>
          <a:p>
            <a:r>
              <a:rPr lang="en-US" altLang="zh-CN" sz="2000" b="1" dirty="0">
                <a:solidFill>
                  <a:srgbClr val="C00000"/>
                </a:solidFill>
                <a:latin typeface="Calibri-BoldItalic"/>
                <a:sym typeface="+mn-ea"/>
              </a:rPr>
              <a:t>S. Lin,</a:t>
            </a:r>
            <a:r>
              <a:rPr lang="en-US" altLang="zh-CN" sz="2000" b="1" dirty="0">
                <a:solidFill>
                  <a:srgbClr val="C00000"/>
                </a:solidFill>
                <a:latin typeface="Calibri-BoldItalic"/>
              </a:rPr>
              <a:t> J.Y Hu</a:t>
            </a:r>
            <a:r>
              <a:rPr lang="en-US" altLang="zh-CN" sz="2000" b="1" dirty="0">
                <a:solidFill>
                  <a:srgbClr val="C00000"/>
                </a:solidFill>
                <a:latin typeface="Calibri-BoldItalic"/>
                <a:sym typeface="+mn-ea"/>
              </a:rPr>
              <a:t>, H.J. Xu, S. Pu and Q. </a:t>
            </a:r>
            <a:r>
              <a:rPr lang="en-US" altLang="zh-CN" sz="2000" b="1" dirty="0" err="1">
                <a:solidFill>
                  <a:srgbClr val="C00000"/>
                </a:solidFill>
                <a:latin typeface="Calibri-BoldItalic"/>
                <a:sym typeface="+mn-ea"/>
              </a:rPr>
              <a:t>Wang,</a:t>
            </a:r>
            <a:r>
              <a:rPr lang="en-US" altLang="zh-CN" sz="2000" b="1" dirty="0" err="1">
                <a:solidFill>
                  <a:srgbClr val="C00000"/>
                </a:solidFill>
                <a:latin typeface="Calibri-BoldItalic"/>
              </a:rPr>
              <a:t>Phys.Rev.D</a:t>
            </a:r>
            <a:r>
              <a:rPr lang="en-US" altLang="zh-CN" sz="2000" b="1" dirty="0">
                <a:solidFill>
                  <a:srgbClr val="C00000"/>
                </a:solidFill>
                <a:latin typeface="Calibri-BoldItalic"/>
              </a:rPr>
              <a:t> 111 (2025) 7, 074020</a:t>
            </a:r>
          </a:p>
          <a:p>
            <a:pPr algn="l"/>
            <a:r>
              <a:rPr lang="en-US" altLang="zh-CN" sz="2000" b="1" dirty="0">
                <a:solidFill>
                  <a:srgbClr val="C00000"/>
                </a:solidFill>
                <a:latin typeface="Calibri-BoldItalic"/>
              </a:rPr>
              <a:t>.</a:t>
            </a:r>
            <a:endParaRPr lang="en-US" altLang="zh-CN" sz="2000" b="1" dirty="0">
              <a:solidFill>
                <a:srgbClr val="C00000"/>
              </a:solidFill>
              <a:latin typeface="Calibri-BoldItalic"/>
              <a:sym typeface="+mn-ea"/>
            </a:endParaRPr>
          </a:p>
        </p:txBody>
      </p:sp>
    </p:spTree>
    <p:extLst>
      <p:ext uri="{BB962C8B-B14F-4D97-AF65-F5344CB8AC3E}">
        <p14:creationId xmlns:p14="http://schemas.microsoft.com/office/powerpoint/2010/main" val="4071210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6">
            <a:alphaModFix amt="80000"/>
          </a:blip>
          <a:stretch>
            <a:fillRect/>
          </a:stretch>
        </p:blipFill>
        <p:spPr>
          <a:xfrm>
            <a:off x="823595" y="160020"/>
            <a:ext cx="10514965" cy="1057275"/>
          </a:xfrm>
          <a:prstGeom prst="rect">
            <a:avLst/>
          </a:prstGeom>
        </p:spPr>
      </p:pic>
      <p:sp>
        <p:nvSpPr>
          <p:cNvPr id="4" name="文本框 3"/>
          <p:cNvSpPr txBox="1"/>
          <p:nvPr/>
        </p:nvSpPr>
        <p:spPr>
          <a:xfrm>
            <a:off x="823595"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sym typeface="+mn-ea"/>
              </a:rPr>
              <a:t>S</a:t>
            </a:r>
            <a:r>
              <a:rPr lang="en-US" altLang="zh-CN" sz="4400" b="1" dirty="0">
                <a:solidFill>
                  <a:schemeClr val="bg1"/>
                </a:solidFill>
                <a:latin typeface="微软雅黑" panose="020B0503020204020204" charset="-122"/>
                <a:ea typeface="微软雅黑" panose="020B0503020204020204" charset="-122"/>
              </a:rPr>
              <a:t>trong EB fields in HIC </a:t>
            </a:r>
            <a:br>
              <a:rPr lang="en-US" altLang="zh-CN" sz="4400" dirty="0"/>
            </a:br>
            <a:endParaRPr lang="zh-CN" altLang="en-US" sz="4400" b="1" dirty="0">
              <a:solidFill>
                <a:schemeClr val="bg1"/>
              </a:solidFill>
              <a:latin typeface="微软雅黑" panose="020B0503020204020204" charset="-122"/>
              <a:ea typeface="微软雅黑" panose="020B0503020204020204" charset="-122"/>
              <a:sym typeface="+mn-ea"/>
            </a:endParaRPr>
          </a:p>
        </p:txBody>
      </p:sp>
      <p:pic>
        <p:nvPicPr>
          <p:cNvPr id="3" name="图片 2"/>
          <p:cNvPicPr>
            <a:picLocks noChangeAspect="1"/>
          </p:cNvPicPr>
          <p:nvPr>
            <p:custDataLst>
              <p:tags r:id="rId1"/>
            </p:custDataLst>
          </p:nvPr>
        </p:nvPicPr>
        <p:blipFill>
          <a:blip r:embed="rId7">
            <a:clrChange>
              <a:clrFrom>
                <a:srgbClr val="FFFFFF"/>
              </a:clrFrom>
              <a:clrTo>
                <a:srgbClr val="FFFFFF">
                  <a:alpha val="0"/>
                </a:srgbClr>
              </a:clrTo>
            </a:clrChange>
          </a:blip>
          <a:stretch>
            <a:fillRect/>
          </a:stretch>
        </p:blipFill>
        <p:spPr>
          <a:xfrm>
            <a:off x="1013770" y="1180728"/>
            <a:ext cx="2690129" cy="2314021"/>
          </a:xfrm>
          <a:prstGeom prst="rect">
            <a:avLst/>
          </a:prstGeom>
        </p:spPr>
      </p:pic>
      <p:pic>
        <p:nvPicPr>
          <p:cNvPr id="114" name="图片 1"/>
          <p:cNvPicPr>
            <a:picLocks noChangeAspect="1"/>
          </p:cNvPicPr>
          <p:nvPr>
            <p:custDataLst>
              <p:tags r:id="rId2"/>
            </p:custDataLst>
          </p:nvPr>
        </p:nvPicPr>
        <p:blipFill>
          <a:blip r:embed="rId8">
            <a:clrChange>
              <a:clrFrom>
                <a:srgbClr val="FFFFFF">
                  <a:alpha val="100000"/>
                </a:srgbClr>
              </a:clrFrom>
              <a:clrTo>
                <a:srgbClr val="FFFFFF">
                  <a:alpha val="100000"/>
                  <a:alpha val="0"/>
                </a:srgbClr>
              </a:clrTo>
            </a:clrChange>
          </a:blip>
          <a:stretch>
            <a:fillRect/>
          </a:stretch>
        </p:blipFill>
        <p:spPr>
          <a:xfrm>
            <a:off x="4590411" y="1619714"/>
            <a:ext cx="6229838" cy="1939278"/>
          </a:xfrm>
          <a:prstGeom prst="rect">
            <a:avLst/>
          </a:prstGeom>
          <a:noFill/>
          <a:ln>
            <a:noFill/>
          </a:ln>
        </p:spPr>
      </p:pic>
      <mc:AlternateContent xmlns:mc="http://schemas.openxmlformats.org/markup-compatibility/2006" xmlns:a14="http://schemas.microsoft.com/office/drawing/2010/main">
        <mc:Choice Requires="a14">
          <p:sp>
            <p:nvSpPr>
              <p:cNvPr id="2" name="Rectangle 10"/>
              <p:cNvSpPr txBox="1">
                <a:spLocks noChangeArrowheads="1"/>
              </p:cNvSpPr>
              <p:nvPr>
                <p:custDataLst>
                  <p:tags r:id="rId3"/>
                </p:custDataLst>
              </p:nvPr>
            </p:nvSpPr>
            <p:spPr bwMode="auto">
              <a:xfrm>
                <a:off x="823595" y="3429000"/>
                <a:ext cx="4475493" cy="236410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buFont typeface="Arial" panose="020B0604020202020204" pitchFamily="34" charset="0"/>
                  <a:buChar char="•"/>
                </a:pPr>
                <a14:m>
                  <m:oMath xmlns:m="http://schemas.openxmlformats.org/officeDocument/2006/math">
                    <m:r>
                      <a:rPr lang="en-US" altLang="zh-CN" sz="2000" dirty="0">
                        <a:solidFill>
                          <a:srgbClr val="EF1A78"/>
                        </a:solidFill>
                        <a:latin typeface="Cambria Math" panose="02040503050406030204" pitchFamily="18" charset="0"/>
                      </a:rPr>
                      <m:t>𝑒𝐵</m:t>
                    </m:r>
                    <m:r>
                      <a:rPr lang="en-US" altLang="zh-CN" sz="2000" dirty="0">
                        <a:solidFill>
                          <a:srgbClr val="EF1A78"/>
                        </a:solidFill>
                        <a:latin typeface="Cambria Math" panose="02040503050406030204" pitchFamily="18" charset="0"/>
                      </a:rPr>
                      <m:t>~</m:t>
                    </m:r>
                    <m:r>
                      <a:rPr lang="en-US" altLang="zh-CN" sz="2000" dirty="0">
                        <a:solidFill>
                          <a:srgbClr val="EF1A78"/>
                        </a:solidFill>
                        <a:latin typeface="Cambria Math" panose="02040503050406030204" pitchFamily="18" charset="0"/>
                      </a:rPr>
                      <m:t>𝛾</m:t>
                    </m:r>
                    <m:r>
                      <a:rPr lang="en-US" altLang="zh-CN" sz="2000" dirty="0">
                        <a:solidFill>
                          <a:srgbClr val="EF1A78"/>
                        </a:solidFill>
                        <a:latin typeface="Cambria Math" panose="02040503050406030204" pitchFamily="18" charset="0"/>
                      </a:rPr>
                      <m:t>𝑍</m:t>
                    </m:r>
                    <m:r>
                      <a:rPr lang="en-US" altLang="zh-CN" sz="2000" dirty="0">
                        <a:solidFill>
                          <a:srgbClr val="EF1A78"/>
                        </a:solidFill>
                        <a:latin typeface="Cambria Math" panose="02040503050406030204" pitchFamily="18" charset="0"/>
                      </a:rPr>
                      <m:t>𝛼</m:t>
                    </m:r>
                    <m:r>
                      <a:rPr lang="en-US" altLang="zh-CN" sz="2000" dirty="0">
                        <a:solidFill>
                          <a:srgbClr val="EF1A78"/>
                        </a:solidFill>
                        <a:latin typeface="Cambria Math" panose="02040503050406030204" pitchFamily="18" charset="0"/>
                      </a:rPr>
                      <m:t>𝑣</m:t>
                    </m:r>
                    <m:r>
                      <a:rPr lang="en-US" altLang="zh-CN" sz="2000" dirty="0">
                        <a:solidFill>
                          <a:srgbClr val="EF1A78"/>
                        </a:solidFill>
                        <a:latin typeface="Cambria Math" panose="02040503050406030204" pitchFamily="18" charset="0"/>
                      </a:rPr>
                      <m:t>/</m:t>
                    </m:r>
                    <m:sSubSup>
                      <m:sSubSupPr>
                        <m:ctrlPr>
                          <a:rPr lang="en-US" altLang="zh-CN" sz="2000" i="1" dirty="0">
                            <a:solidFill>
                              <a:srgbClr val="EF1A78"/>
                            </a:solidFill>
                            <a:latin typeface="Cambria Math" panose="02040503050406030204" pitchFamily="18" charset="0"/>
                          </a:rPr>
                        </m:ctrlPr>
                      </m:sSubSupPr>
                      <m:e>
                        <m:r>
                          <a:rPr lang="en-US" altLang="zh-CN" sz="2000" dirty="0">
                            <a:solidFill>
                              <a:srgbClr val="EF1A78"/>
                            </a:solidFill>
                            <a:latin typeface="Cambria Math" panose="02040503050406030204" pitchFamily="18" charset="0"/>
                          </a:rPr>
                          <m:t>𝑏</m:t>
                        </m:r>
                      </m:e>
                      <m:sub>
                        <m:r>
                          <a:rPr lang="en-US" altLang="zh-CN" sz="2000" dirty="0">
                            <a:solidFill>
                              <a:srgbClr val="EF1A78"/>
                            </a:solidFill>
                            <a:latin typeface="Cambria Math" panose="02040503050406030204" pitchFamily="18" charset="0"/>
                          </a:rPr>
                          <m:t>𝑇</m:t>
                        </m:r>
                      </m:sub>
                      <m:sup>
                        <m:r>
                          <a:rPr lang="en-US" altLang="zh-CN" sz="2000" dirty="0">
                            <a:solidFill>
                              <a:srgbClr val="EF1A78"/>
                            </a:solidFill>
                            <a:latin typeface="Cambria Math" panose="02040503050406030204" pitchFamily="18" charset="0"/>
                          </a:rPr>
                          <m:t>2</m:t>
                        </m:r>
                      </m:sup>
                    </m:sSubSup>
                    <m:r>
                      <a:rPr lang="en-US" altLang="zh-CN" sz="2000">
                        <a:solidFill>
                          <a:srgbClr val="EF1A78"/>
                        </a:solidFill>
                        <a:latin typeface="Cambria Math" panose="02040503050406030204" pitchFamily="18" charset="0"/>
                      </a:rPr>
                      <m:t>~</m:t>
                    </m:r>
                    <m:sSup>
                      <m:sSupPr>
                        <m:ctrlPr>
                          <a:rPr lang="en-US" altLang="zh-CN" sz="2000" i="1">
                            <a:solidFill>
                              <a:srgbClr val="EF1A78"/>
                            </a:solidFill>
                            <a:latin typeface="Cambria Math" panose="02040503050406030204" pitchFamily="18" charset="0"/>
                          </a:rPr>
                        </m:ctrlPr>
                      </m:sSupPr>
                      <m:e>
                        <m:r>
                          <a:rPr lang="en-US" altLang="zh-CN" sz="2000">
                            <a:solidFill>
                              <a:srgbClr val="EF1A78"/>
                            </a:solidFill>
                            <a:latin typeface="Cambria Math" panose="02040503050406030204" pitchFamily="18" charset="0"/>
                          </a:rPr>
                          <m:t>10</m:t>
                        </m:r>
                      </m:e>
                      <m:sup>
                        <m:r>
                          <a:rPr lang="en-US" altLang="zh-CN" sz="2000">
                            <a:solidFill>
                              <a:srgbClr val="EF1A78"/>
                            </a:solidFill>
                            <a:latin typeface="Cambria Math" panose="02040503050406030204" pitchFamily="18" charset="0"/>
                          </a:rPr>
                          <m:t>18</m:t>
                        </m:r>
                      </m:sup>
                    </m:sSup>
                    <m:r>
                      <m:rPr>
                        <m:sty m:val="p"/>
                      </m:rPr>
                      <a:rPr lang="en-US" altLang="zh-CN" sz="2000">
                        <a:solidFill>
                          <a:srgbClr val="EF1A78"/>
                        </a:solidFill>
                        <a:latin typeface="Cambria Math" panose="02040503050406030204" pitchFamily="18" charset="0"/>
                      </a:rPr>
                      <m:t>Gauss</m:t>
                    </m:r>
                  </m:oMath>
                </a14:m>
                <a:endParaRPr lang="en-US" altLang="zh-CN" sz="2000" dirty="0">
                  <a:solidFill>
                    <a:srgbClr val="EF1A78"/>
                  </a:solidFill>
                </a:endParaRPr>
              </a:p>
              <a:p>
                <a:pPr marL="0" indent="0" eaLnBrk="1" hangingPunct="1">
                  <a:lnSpc>
                    <a:spcPct val="120000"/>
                  </a:lnSpc>
                  <a:buFont typeface="Arial" panose="020B0604020202020204" pitchFamily="34" charset="0"/>
                  <a:buNone/>
                </a:pPr>
                <a:r>
                  <a:rPr lang="en-US" altLang="zh-CN" sz="2000" dirty="0">
                    <a:solidFill>
                      <a:srgbClr val="EF1A78"/>
                    </a:solidFill>
                  </a:rPr>
                  <a:t>       </a:t>
                </a:r>
                <a14:m>
                  <m:oMath xmlns:m="http://schemas.openxmlformats.org/officeDocument/2006/math">
                    <m:rad>
                      <m:radPr>
                        <m:degHide m:val="on"/>
                        <m:ctrlPr>
                          <a:rPr lang="en-US" altLang="zh-CN" sz="2000" i="1" baseline="0">
                            <a:latin typeface="Cambria Math" panose="02040503050406030204" pitchFamily="18" charset="0"/>
                            <a:ea typeface="楷体_GB2312" pitchFamily="49" charset="-122"/>
                          </a:rPr>
                        </m:ctrlPr>
                      </m:radPr>
                      <m:deg/>
                      <m:e>
                        <m:sSub>
                          <m:sSubPr>
                            <m:ctrlPr>
                              <a:rPr lang="en-US" altLang="zh-CN" sz="2000" i="1" baseline="0">
                                <a:latin typeface="Cambria Math" panose="02040503050406030204" pitchFamily="18" charset="0"/>
                                <a:ea typeface="楷体_GB2312" pitchFamily="49" charset="-122"/>
                              </a:rPr>
                            </m:ctrlPr>
                          </m:sSubPr>
                          <m:e>
                            <m:r>
                              <a:rPr lang="en-US" altLang="zh-CN" sz="2000" i="1" baseline="0">
                                <a:latin typeface="Cambria Math" panose="02040503050406030204" pitchFamily="18" charset="0"/>
                                <a:ea typeface="楷体_GB2312" pitchFamily="49" charset="-122"/>
                              </a:rPr>
                              <m:t>𝑠</m:t>
                            </m:r>
                          </m:e>
                          <m:sub>
                            <m:r>
                              <a:rPr lang="en-US" altLang="zh-CN" sz="2000" i="1" baseline="0">
                                <a:latin typeface="Cambria Math" panose="02040503050406030204" pitchFamily="18" charset="0"/>
                                <a:ea typeface="楷体_GB2312" pitchFamily="49" charset="-122"/>
                              </a:rPr>
                              <m:t>𝑁𝑁</m:t>
                            </m:r>
                          </m:sub>
                        </m:sSub>
                      </m:e>
                    </m:rad>
                    <m:r>
                      <a:rPr lang="en-US" altLang="zh-CN" sz="2000" i="1" baseline="0">
                        <a:latin typeface="Cambria Math" panose="02040503050406030204" pitchFamily="18" charset="0"/>
                        <a:ea typeface="楷体_GB2312" pitchFamily="49" charset="-122"/>
                      </a:rPr>
                      <m:t>=200</m:t>
                    </m:r>
                    <m:r>
                      <m:rPr>
                        <m:sty m:val="p"/>
                      </m:rPr>
                      <a:rPr lang="en-US" altLang="zh-CN" sz="2000" baseline="0">
                        <a:latin typeface="Cambria Math" panose="02040503050406030204" pitchFamily="18" charset="0"/>
                        <a:ea typeface="楷体_GB2312" pitchFamily="49" charset="-122"/>
                      </a:rPr>
                      <m:t>GeV</m:t>
                    </m:r>
                  </m:oMath>
                </a14:m>
                <a:r>
                  <a:rPr lang="en-US" altLang="zh-CN" sz="2000" dirty="0">
                    <a:ea typeface="楷体_GB2312" pitchFamily="49" charset="-122"/>
                    <a:sym typeface="+mn-ea"/>
                  </a:rPr>
                  <a:t>  Au+Au</a:t>
                </a:r>
              </a:p>
              <a:p>
                <a:pPr marL="0" indent="0" eaLnBrk="1" hangingPunct="1">
                  <a:buFont typeface="Arial" panose="020B0604020202020204" pitchFamily="34" charset="0"/>
                  <a:buNone/>
                </a:pPr>
                <a:endParaRPr lang="zh-CN" altLang="en-US" sz="2400" b="0" baseline="0" dirty="0">
                  <a:solidFill>
                    <a:schemeClr val="tx1"/>
                  </a:solidFill>
                  <a:latin typeface="微软雅黑" panose="020B0503020204020204" charset="-122"/>
                  <a:ea typeface="微软雅黑" panose="020B0503020204020204" charset="-122"/>
                </a:endParaRPr>
              </a:p>
              <a:p>
                <a:pPr eaLnBrk="1" hangingPunct="1"/>
                <a:endParaRPr lang="en-US" altLang="zh-CN" baseline="0" dirty="0">
                  <a:ea typeface="楷体_GB2312" pitchFamily="49" charset="-122"/>
                </a:endParaRPr>
              </a:p>
              <a:p>
                <a:pPr eaLnBrk="1" hangingPunct="1"/>
                <a:endParaRPr lang="en-US" altLang="zh-CN" baseline="0" dirty="0">
                  <a:ea typeface="楷体_GB2312" pitchFamily="49" charset="-122"/>
                </a:endParaRPr>
              </a:p>
              <a:p>
                <a:pPr eaLnBrk="1" hangingPunct="1"/>
                <a:endParaRPr lang="zh-CN" altLang="zh-CN" baseline="0" dirty="0">
                  <a:ea typeface="楷体_GB2312" pitchFamily="49" charset="-122"/>
                </a:endParaRPr>
              </a:p>
            </p:txBody>
          </p:sp>
        </mc:Choice>
        <mc:Fallback xmlns="">
          <p:sp>
            <p:nvSpPr>
              <p:cNvPr id="2" name="Rectangle 10"/>
              <p:cNvSpPr txBox="1">
                <a:spLocks noRot="1" noChangeAspect="1" noMove="1" noResize="1" noEditPoints="1" noAdjustHandles="1" noChangeArrowheads="1" noChangeShapeType="1" noTextEdit="1"/>
              </p:cNvSpPr>
              <p:nvPr>
                <p:custDataLst>
                  <p:tags r:id="rId9"/>
                </p:custDataLst>
              </p:nvPr>
            </p:nvSpPr>
            <p:spPr bwMode="auto">
              <a:xfrm>
                <a:off x="823595" y="3429000"/>
                <a:ext cx="4475493" cy="2364105"/>
              </a:xfrm>
              <a:prstGeom prst="rect">
                <a:avLst/>
              </a:prstGeom>
              <a:blipFill>
                <a:blip r:embed="rId10"/>
                <a:stretch>
                  <a:fillRect l="-1226" t="-77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
        <p:nvSpPr>
          <p:cNvPr id="5" name="灯片编号占位符 4">
            <a:extLst>
              <a:ext uri="{FF2B5EF4-FFF2-40B4-BE49-F238E27FC236}">
                <a16:creationId xmlns:a16="http://schemas.microsoft.com/office/drawing/2014/main" id="{D3A7754E-FE50-8BF0-0AF9-90C9DCBAFA18}"/>
              </a:ext>
            </a:extLst>
          </p:cNvPr>
          <p:cNvSpPr>
            <a:spLocks noGrp="1"/>
          </p:cNvSpPr>
          <p:nvPr>
            <p:ph type="sldNum" sz="quarter" idx="12"/>
          </p:nvPr>
        </p:nvSpPr>
        <p:spPr/>
        <p:txBody>
          <a:bodyPr/>
          <a:lstStyle/>
          <a:p>
            <a:fld id="{49AE70B2-8BF9-45C0-BB95-33D1B9D3A854}" type="slidenum">
              <a:rPr lang="zh-CN" altLang="en-US" smtClean="0"/>
              <a:t>3</a:t>
            </a:fld>
            <a:endParaRPr lang="zh-CN" altLang="en-US"/>
          </a:p>
        </p:txBody>
      </p:sp>
      <p:pic>
        <p:nvPicPr>
          <p:cNvPr id="6" name="图片 5">
            <a:extLst>
              <a:ext uri="{FF2B5EF4-FFF2-40B4-BE49-F238E27FC236}">
                <a16:creationId xmlns:a16="http://schemas.microsoft.com/office/drawing/2014/main" id="{EC636D50-6BAF-7040-2B82-6E7FB2E8C789}"/>
              </a:ext>
            </a:extLst>
          </p:cNvPr>
          <p:cNvPicPr>
            <a:picLocks noChangeAspect="1"/>
          </p:cNvPicPr>
          <p:nvPr/>
        </p:nvPicPr>
        <p:blipFill rotWithShape="1">
          <a:blip r:embed="rId11">
            <a:extLst>
              <a:ext uri="{28A0092B-C50C-407E-A947-70E740481C1C}">
                <a14:useLocalDpi xmlns:a14="http://schemas.microsoft.com/office/drawing/2010/main" val="0"/>
              </a:ext>
            </a:extLst>
          </a:blip>
          <a:srcRect t="2425"/>
          <a:stretch/>
        </p:blipFill>
        <p:spPr>
          <a:xfrm>
            <a:off x="1163599" y="4943036"/>
            <a:ext cx="1236073" cy="1717774"/>
          </a:xfrm>
          <a:prstGeom prst="rect">
            <a:avLst/>
          </a:prstGeom>
        </p:spPr>
      </p:pic>
      <p:sp>
        <p:nvSpPr>
          <p:cNvPr id="8" name="文本框 7">
            <a:extLst>
              <a:ext uri="{FF2B5EF4-FFF2-40B4-BE49-F238E27FC236}">
                <a16:creationId xmlns:a16="http://schemas.microsoft.com/office/drawing/2014/main" id="{5C035975-E53E-EE25-124B-526D8F5802B3}"/>
              </a:ext>
            </a:extLst>
          </p:cNvPr>
          <p:cNvSpPr txBox="1"/>
          <p:nvPr/>
        </p:nvSpPr>
        <p:spPr>
          <a:xfrm>
            <a:off x="1013770" y="4240631"/>
            <a:ext cx="10181452" cy="646331"/>
          </a:xfrm>
          <a:prstGeom prst="rect">
            <a:avLst/>
          </a:prstGeom>
          <a:noFill/>
        </p:spPr>
        <p:txBody>
          <a:bodyPr wrap="square">
            <a:spAutoFit/>
          </a:bodyPr>
          <a:lstStyle/>
          <a:p>
            <a:r>
              <a:rPr lang="en-US" altLang="zh-CN" sz="1800" b="1" dirty="0">
                <a:effectLst/>
                <a:latin typeface="华文中宋" panose="02010600040101010101" pitchFamily="2" charset="-122"/>
                <a:ea typeface="华文中宋" panose="02010600040101010101" pitchFamily="2" charset="-122"/>
                <a:cs typeface="Times New Roman" panose="02020603050405020304" pitchFamily="18" charset="0"/>
              </a:rPr>
              <a:t>Such  strong electromagnetic field provides a platform for studying QED phenomena under extreme conditions</a:t>
            </a:r>
            <a:endParaRPr lang="zh-CN" altLang="en-US" b="1" dirty="0">
              <a:latin typeface="华文中宋" panose="02010600040101010101" pitchFamily="2" charset="-122"/>
              <a:ea typeface="华文中宋" panose="02010600040101010101" pitchFamily="2" charset="-122"/>
            </a:endParaRPr>
          </a:p>
        </p:txBody>
      </p:sp>
      <p:pic>
        <p:nvPicPr>
          <p:cNvPr id="9" name="图片 8">
            <a:extLst>
              <a:ext uri="{FF2B5EF4-FFF2-40B4-BE49-F238E27FC236}">
                <a16:creationId xmlns:a16="http://schemas.microsoft.com/office/drawing/2014/main" id="{4E34775C-7014-5C44-0B76-F129382BB1FB}"/>
              </a:ext>
            </a:extLst>
          </p:cNvPr>
          <p:cNvPicPr>
            <a:picLocks noChangeAspect="1"/>
          </p:cNvPicPr>
          <p:nvPr/>
        </p:nvPicPr>
        <p:blipFill rotWithShape="1">
          <a:blip r:embed="rId12">
            <a:extLst>
              <a:ext uri="{28A0092B-C50C-407E-A947-70E740481C1C}">
                <a14:useLocalDpi xmlns:a14="http://schemas.microsoft.com/office/drawing/2010/main" val="0"/>
              </a:ext>
            </a:extLst>
          </a:blip>
          <a:srcRect r="831" b="5882"/>
          <a:stretch/>
        </p:blipFill>
        <p:spPr>
          <a:xfrm>
            <a:off x="4389149" y="4951854"/>
            <a:ext cx="5472747" cy="1700137"/>
          </a:xfrm>
          <a:prstGeom prst="rect">
            <a:avLst/>
          </a:prstGeom>
        </p:spPr>
      </p:pic>
      <p:sp>
        <p:nvSpPr>
          <p:cNvPr id="10" name="文本框 9">
            <a:extLst>
              <a:ext uri="{FF2B5EF4-FFF2-40B4-BE49-F238E27FC236}">
                <a16:creationId xmlns:a16="http://schemas.microsoft.com/office/drawing/2014/main" id="{D09F7F15-3F9D-9026-6050-A6B957B0819A}"/>
              </a:ext>
            </a:extLst>
          </p:cNvPr>
          <p:cNvSpPr txBox="1"/>
          <p:nvPr/>
        </p:nvSpPr>
        <p:spPr>
          <a:xfrm>
            <a:off x="2591092" y="5283094"/>
            <a:ext cx="2091857" cy="738664"/>
          </a:xfrm>
          <a:prstGeom prst="rect">
            <a:avLst/>
          </a:prstGeom>
          <a:noFill/>
        </p:spPr>
        <p:txBody>
          <a:bodyPr wrap="square">
            <a:spAutoFit/>
          </a:bodyPr>
          <a:lstStyle/>
          <a:p>
            <a:r>
              <a:rPr lang="en-US" altLang="zh-CN" b="1" dirty="0">
                <a:solidFill>
                  <a:srgbClr val="000000"/>
                </a:solidFill>
                <a:latin typeface="华文中宋" panose="02010600040101010101" pitchFamily="2" charset="-122"/>
                <a:ea typeface="华文中宋" panose="02010600040101010101" pitchFamily="2" charset="-122"/>
              </a:rPr>
              <a:t>Schwinger Effect </a:t>
            </a:r>
            <a:br>
              <a:rPr lang="en-US" altLang="zh-CN" sz="2400" b="1" dirty="0">
                <a:solidFill>
                  <a:srgbClr val="000000"/>
                </a:solidFill>
                <a:latin typeface="华文中宋" panose="02010600040101010101" pitchFamily="2" charset="-122"/>
                <a:ea typeface="华文中宋" panose="02010600040101010101" pitchFamily="2" charset="-122"/>
              </a:rPr>
            </a:br>
            <a:endParaRPr lang="zh-CN" altLang="en-US" sz="2400" b="1" dirty="0">
              <a:solidFill>
                <a:srgbClr val="000000"/>
              </a:solidFill>
              <a:latin typeface="华文中宋" panose="02010600040101010101" pitchFamily="2" charset="-122"/>
              <a:ea typeface="华文中宋" panose="02010600040101010101" pitchFamily="2" charset="-122"/>
            </a:endParaRPr>
          </a:p>
        </p:txBody>
      </p:sp>
      <p:sp>
        <p:nvSpPr>
          <p:cNvPr id="12" name="文本框 11">
            <a:extLst>
              <a:ext uri="{FF2B5EF4-FFF2-40B4-BE49-F238E27FC236}">
                <a16:creationId xmlns:a16="http://schemas.microsoft.com/office/drawing/2014/main" id="{FB3461D1-FE0C-C039-495F-8C1DB41D4752}"/>
              </a:ext>
            </a:extLst>
          </p:cNvPr>
          <p:cNvSpPr txBox="1"/>
          <p:nvPr/>
        </p:nvSpPr>
        <p:spPr>
          <a:xfrm>
            <a:off x="9448649" y="5263512"/>
            <a:ext cx="2743200" cy="369332"/>
          </a:xfrm>
          <a:prstGeom prst="rect">
            <a:avLst/>
          </a:prstGeom>
          <a:noFill/>
        </p:spPr>
        <p:txBody>
          <a:bodyPr wrap="square">
            <a:spAutoFit/>
          </a:bodyPr>
          <a:lstStyle/>
          <a:p>
            <a:r>
              <a:rPr lang="en-US" altLang="zh-CN" b="1" dirty="0">
                <a:solidFill>
                  <a:srgbClr val="000000"/>
                </a:solidFill>
                <a:latin typeface="华文中宋" panose="02010600040101010101" pitchFamily="2" charset="-122"/>
                <a:ea typeface="华文中宋" panose="02010600040101010101" pitchFamily="2" charset="-122"/>
              </a:rPr>
              <a:t>Vacuum birefringence </a:t>
            </a:r>
            <a:endParaRPr lang="zh-CN" altLang="en-US" b="1" dirty="0">
              <a:solidFill>
                <a:srgbClr val="000000"/>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3147675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F996A6-DA7E-CA96-0C7E-25AB77BAC83B}"/>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CD3D2EA0-F1CF-1CBB-448F-1CBD7B86265E}"/>
              </a:ext>
            </a:extLst>
          </p:cNvPr>
          <p:cNvPicPr>
            <a:picLocks noChangeAspect="1"/>
          </p:cNvPicPr>
          <p:nvPr/>
        </p:nvPicPr>
        <p:blipFill>
          <a:blip r:embed="rId3">
            <a:alphaModFix amt="80000"/>
          </a:blip>
          <a:stretch>
            <a:fillRect/>
          </a:stretch>
        </p:blipFill>
        <p:spPr>
          <a:xfrm>
            <a:off x="1291868" y="2310029"/>
            <a:ext cx="9608264" cy="1638127"/>
          </a:xfrm>
          <a:prstGeom prst="rect">
            <a:avLst/>
          </a:prstGeom>
        </p:spPr>
      </p:pic>
      <p:sp>
        <p:nvSpPr>
          <p:cNvPr id="10" name="文本框 9">
            <a:extLst>
              <a:ext uri="{FF2B5EF4-FFF2-40B4-BE49-F238E27FC236}">
                <a16:creationId xmlns:a16="http://schemas.microsoft.com/office/drawing/2014/main" id="{0C3D05C9-9EC2-FFC9-0558-06D5E34C0986}"/>
              </a:ext>
            </a:extLst>
          </p:cNvPr>
          <p:cNvSpPr txBox="1"/>
          <p:nvPr/>
        </p:nvSpPr>
        <p:spPr>
          <a:xfrm>
            <a:off x="81280" y="2764904"/>
            <a:ext cx="11832497" cy="3354765"/>
          </a:xfrm>
          <a:prstGeom prst="rect">
            <a:avLst/>
          </a:prstGeom>
          <a:noFill/>
        </p:spPr>
        <p:txBody>
          <a:bodyPr wrap="square" rtlCol="0">
            <a:spAutoFit/>
          </a:bodyPr>
          <a:lstStyle/>
          <a:p>
            <a:pPr algn="ctr"/>
            <a:r>
              <a:rPr lang="en-US" altLang="zh-CN" sz="4000" b="1" dirty="0">
                <a:solidFill>
                  <a:schemeClr val="bg1"/>
                </a:solidFill>
                <a:latin typeface="微软雅黑" panose="020B0503020204020204" charset="-122"/>
                <a:ea typeface="微软雅黑" panose="020B0503020204020204" charset="-122"/>
              </a:rPr>
              <a:t>light-by-light scattering</a:t>
            </a:r>
            <a:endParaRPr lang="zh-CN" altLang="en-US" sz="4400" b="1" dirty="0">
              <a:solidFill>
                <a:schemeClr val="bg1"/>
              </a:solidFill>
              <a:latin typeface="微软雅黑" panose="020B0503020204020204" charset="-122"/>
              <a:ea typeface="微软雅黑" panose="020B0503020204020204" charset="-122"/>
            </a:endParaRPr>
          </a:p>
          <a:p>
            <a:pPr algn="ctr"/>
            <a:r>
              <a:rPr lang="en-US" altLang="zh-CN" sz="4000" b="1" dirty="0">
                <a:solidFill>
                  <a:schemeClr val="bg1"/>
                </a:solidFill>
                <a:latin typeface="微软雅黑" panose="020B0503020204020204" charset="-122"/>
                <a:ea typeface="微软雅黑" panose="020B0503020204020204" charset="-122"/>
              </a:rPr>
              <a:t> </a:t>
            </a:r>
            <a:endParaRPr lang="en-US" altLang="zh-CN" sz="4000" b="1" dirty="0">
              <a:solidFill>
                <a:schemeClr val="bg1"/>
              </a:solidFill>
              <a:latin typeface="微软雅黑" panose="020B0503020204020204" charset="-122"/>
              <a:ea typeface="微软雅黑" panose="020B0503020204020204" charset="-122"/>
              <a:sym typeface="+mn-ea"/>
            </a:endParaRPr>
          </a:p>
          <a:p>
            <a:pPr algn="ctr"/>
            <a:endParaRPr lang="zh-CN" altLang="en-US" sz="4400" b="1" dirty="0">
              <a:solidFill>
                <a:schemeClr val="bg1"/>
              </a:solidFill>
              <a:latin typeface="微软雅黑" panose="020B0503020204020204" charset="-122"/>
              <a:ea typeface="微软雅黑" panose="020B0503020204020204" charset="-122"/>
            </a:endParaRPr>
          </a:p>
          <a:p>
            <a:pPr algn="ctr"/>
            <a:r>
              <a:rPr lang="en-US" altLang="zh-CN" sz="4400" b="1" dirty="0">
                <a:solidFill>
                  <a:schemeClr val="bg1"/>
                </a:solidFill>
                <a:latin typeface="微软雅黑" panose="020B0503020204020204" charset="-122"/>
                <a:ea typeface="微软雅黑" panose="020B0503020204020204" charset="-122"/>
              </a:rPr>
              <a:t> </a:t>
            </a:r>
          </a:p>
          <a:p>
            <a:pPr algn="ctr"/>
            <a:endParaRPr lang="zh-CN" altLang="en-US" sz="4400" b="1" dirty="0">
              <a:solidFill>
                <a:schemeClr val="bg1"/>
              </a:solidFill>
              <a:latin typeface="微软雅黑" panose="020B0503020204020204" charset="-122"/>
              <a:ea typeface="微软雅黑" panose="020B0503020204020204" charset="-122"/>
            </a:endParaRPr>
          </a:p>
        </p:txBody>
      </p:sp>
      <p:sp>
        <p:nvSpPr>
          <p:cNvPr id="3" name="文本框 2">
            <a:extLst>
              <a:ext uri="{FF2B5EF4-FFF2-40B4-BE49-F238E27FC236}">
                <a16:creationId xmlns:a16="http://schemas.microsoft.com/office/drawing/2014/main" id="{6EF859E7-BFD2-FEED-43F5-D8FA2162B389}"/>
              </a:ext>
            </a:extLst>
          </p:cNvPr>
          <p:cNvSpPr txBox="1"/>
          <p:nvPr/>
        </p:nvSpPr>
        <p:spPr>
          <a:xfrm>
            <a:off x="2210574" y="5107355"/>
            <a:ext cx="7770852" cy="769441"/>
          </a:xfrm>
          <a:prstGeom prst="rect">
            <a:avLst/>
          </a:prstGeom>
          <a:noFill/>
        </p:spPr>
        <p:txBody>
          <a:bodyPr wrap="square">
            <a:spAutoFit/>
          </a:bodyPr>
          <a:lstStyle/>
          <a:p>
            <a:pPr algn="ctr"/>
            <a:r>
              <a:rPr lang="en-US" altLang="zh-CN" sz="2200" b="1" dirty="0">
                <a:latin typeface="微软雅黑" panose="020B0503020204020204" charset="-122"/>
                <a:ea typeface="微软雅黑" panose="020B0503020204020204" charset="-122"/>
              </a:rPr>
              <a:t>Based on: 2410.13781</a:t>
            </a:r>
          </a:p>
          <a:p>
            <a:r>
              <a:rPr lang="en-US" altLang="zh-CN" sz="2200" b="1" dirty="0">
                <a:latin typeface="微软雅黑" panose="020B0503020204020204" charset="-122"/>
                <a:ea typeface="微软雅黑" panose="020B0503020204020204" charset="-122"/>
              </a:rPr>
              <a:t>In collaboration with: Yu Jia, Jian Zhou, Ya-</a:t>
            </a:r>
            <a:r>
              <a:rPr lang="en-US" altLang="zh-CN" sz="2200" b="1" dirty="0" err="1">
                <a:latin typeface="微软雅黑" panose="020B0503020204020204" charset="-122"/>
                <a:ea typeface="微软雅黑" panose="020B0503020204020204" charset="-122"/>
              </a:rPr>
              <a:t>jin</a:t>
            </a:r>
            <a:r>
              <a:rPr lang="en-US" altLang="zh-CN" sz="2200" b="1" dirty="0">
                <a:latin typeface="微软雅黑" panose="020B0503020204020204" charset="-122"/>
                <a:ea typeface="微软雅黑" panose="020B0503020204020204" charset="-122"/>
              </a:rPr>
              <a:t> Zhou</a:t>
            </a:r>
            <a:endParaRPr lang="zh-CN" altLang="en-US" sz="2200" b="1" dirty="0">
              <a:latin typeface="微软雅黑" panose="020B0503020204020204" charset="-122"/>
              <a:ea typeface="微软雅黑" panose="020B0503020204020204" charset="-122"/>
            </a:endParaRPr>
          </a:p>
        </p:txBody>
      </p:sp>
      <p:sp>
        <p:nvSpPr>
          <p:cNvPr id="4" name="灯片编号占位符 3">
            <a:extLst>
              <a:ext uri="{FF2B5EF4-FFF2-40B4-BE49-F238E27FC236}">
                <a16:creationId xmlns:a16="http://schemas.microsoft.com/office/drawing/2014/main" id="{F6D548A1-2646-359B-FBE5-998603E9EEFB}"/>
              </a:ext>
            </a:extLst>
          </p:cNvPr>
          <p:cNvSpPr>
            <a:spLocks noGrp="1"/>
          </p:cNvSpPr>
          <p:nvPr>
            <p:ph type="sldNum" sz="quarter" idx="12"/>
          </p:nvPr>
        </p:nvSpPr>
        <p:spPr/>
        <p:txBody>
          <a:bodyPr/>
          <a:lstStyle/>
          <a:p>
            <a:fld id="{0E02916C-EF52-4559-AFCB-0BEFD22A87CC}" type="slidenum">
              <a:rPr lang="zh-CN" altLang="en-US" smtClean="0"/>
              <a:t>30</a:t>
            </a:fld>
            <a:endParaRPr lang="zh-CN" altLang="en-US"/>
          </a:p>
        </p:txBody>
      </p:sp>
    </p:spTree>
    <p:extLst>
      <p:ext uri="{BB962C8B-B14F-4D97-AF65-F5344CB8AC3E}">
        <p14:creationId xmlns:p14="http://schemas.microsoft.com/office/powerpoint/2010/main" val="5996719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A72B-B9B4-0059-5907-CCB924754E71}"/>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6D86899C-506A-7AC6-A609-2249A0DACFAA}"/>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71CB788A-5660-B2AF-C6F6-21FFB9FAA3DA}"/>
              </a:ext>
            </a:extLst>
          </p:cNvPr>
          <p:cNvSpPr txBox="1"/>
          <p:nvPr/>
        </p:nvSpPr>
        <p:spPr>
          <a:xfrm>
            <a:off x="822960"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a:p>
            <a:pPr algn="ct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1664AEEE-328E-4F96-3A7B-D1E40B448562}"/>
              </a:ext>
            </a:extLst>
          </p:cNvPr>
          <p:cNvSpPr>
            <a:spLocks noGrp="1"/>
          </p:cNvSpPr>
          <p:nvPr>
            <p:ph type="sldNum" sz="quarter" idx="12"/>
          </p:nvPr>
        </p:nvSpPr>
        <p:spPr/>
        <p:txBody>
          <a:bodyPr/>
          <a:lstStyle/>
          <a:p>
            <a:fld id="{49AE70B2-8BF9-45C0-BB95-33D1B9D3A854}" type="slidenum">
              <a:rPr lang="zh-CN" altLang="en-US" smtClean="0"/>
              <a:t>31</a:t>
            </a:fld>
            <a:endParaRPr lang="zh-CN" altLang="en-US"/>
          </a:p>
        </p:txBody>
      </p:sp>
      <p:sp>
        <p:nvSpPr>
          <p:cNvPr id="5" name="文本框 4">
            <a:extLst>
              <a:ext uri="{FF2B5EF4-FFF2-40B4-BE49-F238E27FC236}">
                <a16:creationId xmlns:a16="http://schemas.microsoft.com/office/drawing/2014/main" id="{556D8AD9-F433-C22A-3671-573EF5B93962}"/>
              </a:ext>
            </a:extLst>
          </p:cNvPr>
          <p:cNvSpPr txBox="1"/>
          <p:nvPr/>
        </p:nvSpPr>
        <p:spPr>
          <a:xfrm>
            <a:off x="838200" y="1199607"/>
            <a:ext cx="11967755" cy="584775"/>
          </a:xfrm>
          <a:prstGeom prst="rect">
            <a:avLst/>
          </a:prstGeom>
          <a:noFill/>
        </p:spPr>
        <p:txBody>
          <a:bodyPr wrap="square">
            <a:spAutoFit/>
          </a:bodyPr>
          <a:lstStyle/>
          <a:p>
            <a:r>
              <a:rPr lang="en-US" altLang="zh-CN" sz="3200" b="1" dirty="0">
                <a:solidFill>
                  <a:srgbClr val="000000"/>
                </a:solidFill>
                <a:latin typeface="华文中宋" panose="02010600040101010101" pitchFamily="2" charset="-122"/>
                <a:ea typeface="华文中宋" panose="02010600040101010101" pitchFamily="2" charset="-122"/>
              </a:rPr>
              <a:t>The study has a long history</a:t>
            </a:r>
            <a:endParaRPr lang="zh-CN" altLang="en-US" sz="3200" b="1" dirty="0">
              <a:solidFill>
                <a:srgbClr val="000000"/>
              </a:solidFill>
              <a:latin typeface="华文中宋" panose="02010600040101010101" pitchFamily="2" charset="-122"/>
              <a:ea typeface="华文中宋" panose="02010600040101010101" pitchFamily="2" charset="-122"/>
            </a:endParaRPr>
          </a:p>
        </p:txBody>
      </p:sp>
      <p:pic>
        <p:nvPicPr>
          <p:cNvPr id="8" name="图片 7">
            <a:extLst>
              <a:ext uri="{FF2B5EF4-FFF2-40B4-BE49-F238E27FC236}">
                <a16:creationId xmlns:a16="http://schemas.microsoft.com/office/drawing/2014/main" id="{1EF1E9C0-91C5-269C-5907-7AB83BD40D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7702" y="3840998"/>
            <a:ext cx="2834422" cy="2652394"/>
          </a:xfrm>
          <a:prstGeom prst="rect">
            <a:avLst/>
          </a:prstGeom>
        </p:spPr>
      </p:pic>
      <p:pic>
        <p:nvPicPr>
          <p:cNvPr id="10" name="图片 9">
            <a:extLst>
              <a:ext uri="{FF2B5EF4-FFF2-40B4-BE49-F238E27FC236}">
                <a16:creationId xmlns:a16="http://schemas.microsoft.com/office/drawing/2014/main" id="{3D732E52-4023-54A3-7EF6-B8C958BE25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0375" y="4865481"/>
            <a:ext cx="669075" cy="538524"/>
          </a:xfrm>
          <a:prstGeom prst="rect">
            <a:avLst/>
          </a:prstGeom>
        </p:spPr>
      </p:pic>
      <p:sp>
        <p:nvSpPr>
          <p:cNvPr id="12" name="文本框 11">
            <a:extLst>
              <a:ext uri="{FF2B5EF4-FFF2-40B4-BE49-F238E27FC236}">
                <a16:creationId xmlns:a16="http://schemas.microsoft.com/office/drawing/2014/main" id="{B05CC46F-DDAB-C2A9-8ADA-0E185CEAC7B1}"/>
              </a:ext>
            </a:extLst>
          </p:cNvPr>
          <p:cNvSpPr txBox="1"/>
          <p:nvPr/>
        </p:nvSpPr>
        <p:spPr>
          <a:xfrm>
            <a:off x="822960" y="1856603"/>
            <a:ext cx="10719200" cy="3046988"/>
          </a:xfrm>
          <a:prstGeom prst="rect">
            <a:avLst/>
          </a:prstGeom>
          <a:noFill/>
        </p:spPr>
        <p:txBody>
          <a:bodyPr wrap="square">
            <a:spAutoFit/>
          </a:bodyPr>
          <a:lstStyle/>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Initially predicted based on Dirac's theory. </a:t>
            </a:r>
            <a:r>
              <a:rPr lang="en-US" altLang="zh-CN" sz="2400" b="1" dirty="0">
                <a:solidFill>
                  <a:srgbClr val="C00000"/>
                </a:solidFill>
                <a:latin typeface="Calibri-BoldItalic"/>
              </a:rPr>
              <a:t>Halpern</a:t>
            </a:r>
            <a:r>
              <a:rPr lang="en-US" altLang="zh-CN" sz="2000" b="1" dirty="0">
                <a:solidFill>
                  <a:srgbClr val="C00000"/>
                </a:solidFill>
                <a:latin typeface="Calibri-BoldItalic"/>
              </a:rPr>
              <a:t> 1933</a:t>
            </a:r>
            <a:endParaRPr lang="zh-CN" altLang="zh-CN" sz="2000" b="1" dirty="0">
              <a:solidFill>
                <a:srgbClr val="C00000"/>
              </a:solidFill>
              <a:latin typeface="Calibri-BoldItalic"/>
            </a:endParaRPr>
          </a:p>
          <a:p>
            <a:pPr marL="285750" indent="-285750">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Low frequency limit Euler-Heisenberg </a:t>
            </a:r>
            <a:r>
              <a:rPr lang="en-US" altLang="zh-CN" sz="2400" kern="100" dirty="0" err="1">
                <a:latin typeface="华文中宋" panose="02010600040101010101" pitchFamily="2" charset="-122"/>
                <a:ea typeface="华文中宋" panose="02010600040101010101" pitchFamily="2" charset="-122"/>
                <a:cs typeface="Times New Roman" panose="02020603050405020304" pitchFamily="18" charset="0"/>
              </a:rPr>
              <a:t>Lagrangian</a:t>
            </a: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 </a:t>
            </a:r>
            <a:b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b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 </a:t>
            </a:r>
            <a:r>
              <a:rPr lang="en-US" altLang="zh-CN" sz="2400" b="1" dirty="0">
                <a:solidFill>
                  <a:srgbClr val="C00000"/>
                </a:solidFill>
                <a:latin typeface="Calibri-BoldItalic"/>
              </a:rPr>
              <a:t>Heisenberg, Euler and </a:t>
            </a:r>
            <a:r>
              <a:rPr lang="en-US" altLang="zh-CN" sz="2400" b="1" dirty="0" err="1">
                <a:solidFill>
                  <a:srgbClr val="C00000"/>
                </a:solidFill>
                <a:latin typeface="Calibri-BoldItalic"/>
              </a:rPr>
              <a:t>Kockel</a:t>
            </a:r>
            <a:r>
              <a:rPr lang="en-US" altLang="zh-CN" sz="2400" b="1" dirty="0">
                <a:solidFill>
                  <a:srgbClr val="C00000"/>
                </a:solidFill>
                <a:latin typeface="Calibri-BoldItalic"/>
              </a:rPr>
              <a:t> 1935-36</a:t>
            </a:r>
          </a:p>
          <a:p>
            <a:pPr marL="285750" indent="-285750">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High frequency limit </a:t>
            </a:r>
            <a:r>
              <a:rPr lang="en-US" altLang="zh-CN" sz="2400" b="1" dirty="0" err="1">
                <a:solidFill>
                  <a:srgbClr val="C00000"/>
                </a:solidFill>
                <a:latin typeface="Calibri-BoldItalic"/>
              </a:rPr>
              <a:t>Akhieser</a:t>
            </a:r>
            <a:r>
              <a:rPr lang="en-US" altLang="zh-CN" sz="2400" b="1" dirty="0">
                <a:solidFill>
                  <a:srgbClr val="C00000"/>
                </a:solidFill>
                <a:latin typeface="Calibri-BoldItalic"/>
              </a:rPr>
              <a:t>, Landau and </a:t>
            </a:r>
            <a:r>
              <a:rPr lang="en-US" altLang="zh-CN" sz="2400" b="1" dirty="0" err="1">
                <a:solidFill>
                  <a:srgbClr val="C00000"/>
                </a:solidFill>
                <a:latin typeface="Calibri-BoldItalic"/>
              </a:rPr>
              <a:t>Pomeranchuk</a:t>
            </a:r>
            <a:r>
              <a:rPr lang="en-US" altLang="zh-CN" sz="2400" b="1" dirty="0">
                <a:solidFill>
                  <a:srgbClr val="C00000"/>
                </a:solidFill>
                <a:latin typeface="Calibri-BoldItalic"/>
              </a:rPr>
              <a:t>  1936</a:t>
            </a:r>
          </a:p>
          <a:p>
            <a:pPr marL="285750" indent="-285750">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The first complete LO calculation in QED </a:t>
            </a:r>
            <a:r>
              <a:rPr lang="en-US" altLang="zh-CN" sz="2400" b="1" dirty="0">
                <a:solidFill>
                  <a:srgbClr val="C00000"/>
                </a:solidFill>
                <a:latin typeface="Calibri-BoldItalic"/>
              </a:rPr>
              <a:t>Karplus &amp; Neuman 1951</a:t>
            </a:r>
            <a:b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br>
            <a:br>
              <a:rPr lang="en-US" altLang="zh-CN" kern="100" dirty="0">
                <a:latin typeface="等线" panose="02010600030101010101" pitchFamily="2" charset="-122"/>
                <a:ea typeface="等线" panose="02010600030101010101" pitchFamily="2" charset="-122"/>
                <a:cs typeface="Times New Roman" panose="02020603050405020304" pitchFamily="18" charset="0"/>
              </a:rPr>
            </a:br>
            <a:r>
              <a:rPr lang="en-US" altLang="zh-CN" kern="100" dirty="0">
                <a:latin typeface="等线" panose="02010600030101010101" pitchFamily="2" charset="-122"/>
                <a:ea typeface="等线" panose="02010600030101010101" pitchFamily="2" charset="-122"/>
                <a:cs typeface="Times New Roman" panose="02020603050405020304" pitchFamily="18" charset="0"/>
              </a:rPr>
              <a:t> </a:t>
            </a:r>
            <a:br>
              <a:rPr lang="en-US" altLang="zh-CN" dirty="0"/>
            </a:br>
            <a:r>
              <a:rPr lang="en-US" altLang="zh-CN" dirty="0"/>
              <a:t> </a:t>
            </a:r>
            <a:br>
              <a:rPr lang="en-US" altLang="zh-CN" dirty="0"/>
            </a:br>
            <a:endParaRPr lang="zh-CN" altLang="en-US" dirty="0"/>
          </a:p>
        </p:txBody>
      </p:sp>
    </p:spTree>
    <p:extLst>
      <p:ext uri="{BB962C8B-B14F-4D97-AF65-F5344CB8AC3E}">
        <p14:creationId xmlns:p14="http://schemas.microsoft.com/office/powerpoint/2010/main" val="17687698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75FC7-9DD7-42B7-430D-5CBDF4322AE2}"/>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3CA74DD7-2F17-66AA-4A6C-FA7EBAB1C3B8}"/>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6731A789-D246-1A1C-9470-C13D3799D15C}"/>
              </a:ext>
            </a:extLst>
          </p:cNvPr>
          <p:cNvSpPr txBox="1"/>
          <p:nvPr/>
        </p:nvSpPr>
        <p:spPr>
          <a:xfrm>
            <a:off x="822960"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a:p>
            <a:pPr algn="ct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ACA41164-68D0-3CF4-8A71-6E75FA92F6CD}"/>
              </a:ext>
            </a:extLst>
          </p:cNvPr>
          <p:cNvSpPr>
            <a:spLocks noGrp="1"/>
          </p:cNvSpPr>
          <p:nvPr>
            <p:ph type="sldNum" sz="quarter" idx="12"/>
          </p:nvPr>
        </p:nvSpPr>
        <p:spPr/>
        <p:txBody>
          <a:bodyPr/>
          <a:lstStyle/>
          <a:p>
            <a:fld id="{49AE70B2-8BF9-45C0-BB95-33D1B9D3A854}" type="slidenum">
              <a:rPr lang="zh-CN" altLang="en-US" smtClean="0"/>
              <a:t>32</a:t>
            </a:fld>
            <a:endParaRPr lang="zh-CN" altLang="en-US"/>
          </a:p>
        </p:txBody>
      </p:sp>
      <p:sp>
        <p:nvSpPr>
          <p:cNvPr id="5" name="文本框 4">
            <a:extLst>
              <a:ext uri="{FF2B5EF4-FFF2-40B4-BE49-F238E27FC236}">
                <a16:creationId xmlns:a16="http://schemas.microsoft.com/office/drawing/2014/main" id="{0A955844-9160-A8AA-14FE-D99D3B6DC0BE}"/>
              </a:ext>
            </a:extLst>
          </p:cNvPr>
          <p:cNvSpPr txBox="1"/>
          <p:nvPr/>
        </p:nvSpPr>
        <p:spPr>
          <a:xfrm>
            <a:off x="838200" y="1212106"/>
            <a:ext cx="11967755" cy="1077218"/>
          </a:xfrm>
          <a:prstGeom prst="rect">
            <a:avLst/>
          </a:prstGeom>
          <a:noFill/>
        </p:spPr>
        <p:txBody>
          <a:bodyPr wrap="square">
            <a:spAutoFit/>
          </a:bodyPr>
          <a:lstStyle/>
          <a:p>
            <a:r>
              <a:rPr lang="en-US" altLang="zh-CN" sz="3200" b="1" dirty="0">
                <a:solidFill>
                  <a:srgbClr val="000000"/>
                </a:solidFill>
                <a:latin typeface="华文中宋" panose="02010600040101010101" pitchFamily="2" charset="-122"/>
                <a:ea typeface="华文中宋" panose="02010600040101010101" pitchFamily="2" charset="-122"/>
              </a:rPr>
              <a:t>It is closely related to many fascinating topics.</a:t>
            </a:r>
          </a:p>
          <a:p>
            <a:endParaRPr lang="zh-CN" altLang="en-US" sz="3200" b="1" dirty="0">
              <a:solidFill>
                <a:srgbClr val="000000"/>
              </a:solidFill>
              <a:latin typeface="华文中宋" panose="02010600040101010101" pitchFamily="2" charset="-122"/>
              <a:ea typeface="华文中宋" panose="02010600040101010101" pitchFamily="2" charset="-122"/>
            </a:endParaRPr>
          </a:p>
        </p:txBody>
      </p:sp>
      <p:sp>
        <p:nvSpPr>
          <p:cNvPr id="12" name="文本框 11">
            <a:extLst>
              <a:ext uri="{FF2B5EF4-FFF2-40B4-BE49-F238E27FC236}">
                <a16:creationId xmlns:a16="http://schemas.microsoft.com/office/drawing/2014/main" id="{990787E7-1F2C-3034-CE11-15B124B43936}"/>
              </a:ext>
            </a:extLst>
          </p:cNvPr>
          <p:cNvSpPr txBox="1"/>
          <p:nvPr/>
        </p:nvSpPr>
        <p:spPr>
          <a:xfrm>
            <a:off x="822960" y="1856603"/>
            <a:ext cx="10719200" cy="461665"/>
          </a:xfrm>
          <a:prstGeom prst="rect">
            <a:avLst/>
          </a:prstGeom>
          <a:noFill/>
        </p:spPr>
        <p:txBody>
          <a:bodyPr wrap="square">
            <a:spAutoFit/>
          </a:bodyPr>
          <a:lstStyle/>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One of the most fascinating processes in Standard Model</a:t>
            </a:r>
          </a:p>
        </p:txBody>
      </p:sp>
      <p:pic>
        <p:nvPicPr>
          <p:cNvPr id="11" name="图片 10">
            <a:extLst>
              <a:ext uri="{FF2B5EF4-FFF2-40B4-BE49-F238E27FC236}">
                <a16:creationId xmlns:a16="http://schemas.microsoft.com/office/drawing/2014/main" id="{C5E1EE6E-E886-F446-4B8E-72883EC4EC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5468" y="2933821"/>
            <a:ext cx="7442060" cy="3031146"/>
          </a:xfrm>
          <a:prstGeom prst="rect">
            <a:avLst/>
          </a:prstGeom>
        </p:spPr>
      </p:pic>
    </p:spTree>
    <p:extLst>
      <p:ext uri="{BB962C8B-B14F-4D97-AF65-F5344CB8AC3E}">
        <p14:creationId xmlns:p14="http://schemas.microsoft.com/office/powerpoint/2010/main" val="27458369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E78CB-EB7D-B1D4-DC06-DFA133A8F42C}"/>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85ACC980-B0FA-FB06-605A-10A1F7BA1A3E}"/>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A23CBD65-97AF-2E91-0BE1-A840A1700A56}"/>
              </a:ext>
            </a:extLst>
          </p:cNvPr>
          <p:cNvSpPr txBox="1"/>
          <p:nvPr/>
        </p:nvSpPr>
        <p:spPr>
          <a:xfrm>
            <a:off x="822960"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a:p>
            <a:pPr algn="ct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1CA368DA-F23A-D96D-13F5-FF3E3034A6CE}"/>
              </a:ext>
            </a:extLst>
          </p:cNvPr>
          <p:cNvSpPr>
            <a:spLocks noGrp="1"/>
          </p:cNvSpPr>
          <p:nvPr>
            <p:ph type="sldNum" sz="quarter" idx="12"/>
          </p:nvPr>
        </p:nvSpPr>
        <p:spPr/>
        <p:txBody>
          <a:bodyPr/>
          <a:lstStyle/>
          <a:p>
            <a:fld id="{49AE70B2-8BF9-45C0-BB95-33D1B9D3A854}" type="slidenum">
              <a:rPr lang="zh-CN" altLang="en-US" smtClean="0"/>
              <a:t>33</a:t>
            </a:fld>
            <a:endParaRPr lang="zh-CN" altLang="en-US"/>
          </a:p>
        </p:txBody>
      </p:sp>
      <p:sp>
        <p:nvSpPr>
          <p:cNvPr id="5" name="文本框 4">
            <a:extLst>
              <a:ext uri="{FF2B5EF4-FFF2-40B4-BE49-F238E27FC236}">
                <a16:creationId xmlns:a16="http://schemas.microsoft.com/office/drawing/2014/main" id="{CB5484DF-FBC9-94D0-BBB0-1BB8BBE8D528}"/>
              </a:ext>
            </a:extLst>
          </p:cNvPr>
          <p:cNvSpPr txBox="1"/>
          <p:nvPr/>
        </p:nvSpPr>
        <p:spPr>
          <a:xfrm>
            <a:off x="838200" y="1212106"/>
            <a:ext cx="11967755" cy="1077218"/>
          </a:xfrm>
          <a:prstGeom prst="rect">
            <a:avLst/>
          </a:prstGeom>
          <a:noFill/>
        </p:spPr>
        <p:txBody>
          <a:bodyPr wrap="square">
            <a:spAutoFit/>
          </a:bodyPr>
          <a:lstStyle/>
          <a:p>
            <a:r>
              <a:rPr lang="en-US" altLang="zh-CN" sz="3200" b="1" dirty="0">
                <a:solidFill>
                  <a:srgbClr val="000000"/>
                </a:solidFill>
                <a:latin typeface="华文中宋" panose="02010600040101010101" pitchFamily="2" charset="-122"/>
                <a:ea typeface="华文中宋" panose="02010600040101010101" pitchFamily="2" charset="-122"/>
              </a:rPr>
              <a:t>It is closely related to many fascinating topics.</a:t>
            </a:r>
          </a:p>
          <a:p>
            <a:endParaRPr lang="zh-CN" altLang="en-US" sz="3200" b="1" dirty="0">
              <a:solidFill>
                <a:srgbClr val="000000"/>
              </a:solidFill>
              <a:latin typeface="华文中宋" panose="02010600040101010101" pitchFamily="2" charset="-122"/>
              <a:ea typeface="华文中宋" panose="02010600040101010101" pitchFamily="2" charset="-122"/>
            </a:endParaRPr>
          </a:p>
        </p:txBody>
      </p:sp>
      <p:sp>
        <p:nvSpPr>
          <p:cNvPr id="12" name="文本框 11">
            <a:extLst>
              <a:ext uri="{FF2B5EF4-FFF2-40B4-BE49-F238E27FC236}">
                <a16:creationId xmlns:a16="http://schemas.microsoft.com/office/drawing/2014/main" id="{64F7201E-2BAC-17F0-EA5C-76B5FE5ECB61}"/>
              </a:ext>
            </a:extLst>
          </p:cNvPr>
          <p:cNvSpPr txBox="1"/>
          <p:nvPr/>
        </p:nvSpPr>
        <p:spPr>
          <a:xfrm>
            <a:off x="822960" y="1856603"/>
            <a:ext cx="10719200" cy="830997"/>
          </a:xfrm>
          <a:prstGeom prst="rect">
            <a:avLst/>
          </a:prstGeom>
          <a:noFill/>
        </p:spPr>
        <p:txBody>
          <a:bodyPr wrap="square">
            <a:spAutoFit/>
          </a:bodyPr>
          <a:lstStyle/>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One of the most fascinating processes in Standard Model</a:t>
            </a:r>
          </a:p>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Strong field related phenomena</a:t>
            </a:r>
          </a:p>
        </p:txBody>
      </p:sp>
      <p:pic>
        <p:nvPicPr>
          <p:cNvPr id="8" name="图片 7">
            <a:extLst>
              <a:ext uri="{FF2B5EF4-FFF2-40B4-BE49-F238E27FC236}">
                <a16:creationId xmlns:a16="http://schemas.microsoft.com/office/drawing/2014/main" id="{3C0FE3C7-066A-BA6E-AD91-8D5E5C149E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3331" y="2752674"/>
            <a:ext cx="5792378" cy="3786238"/>
          </a:xfrm>
          <a:prstGeom prst="rect">
            <a:avLst/>
          </a:prstGeom>
        </p:spPr>
      </p:pic>
      <p:sp>
        <p:nvSpPr>
          <p:cNvPr id="6" name="文本框 5">
            <a:extLst>
              <a:ext uri="{FF2B5EF4-FFF2-40B4-BE49-F238E27FC236}">
                <a16:creationId xmlns:a16="http://schemas.microsoft.com/office/drawing/2014/main" id="{BB4D6A66-9548-92C5-2D76-38D0AC186E2E}"/>
              </a:ext>
            </a:extLst>
          </p:cNvPr>
          <p:cNvSpPr txBox="1"/>
          <p:nvPr/>
        </p:nvSpPr>
        <p:spPr>
          <a:xfrm>
            <a:off x="3093331" y="6030028"/>
            <a:ext cx="6400800" cy="461665"/>
          </a:xfrm>
          <a:prstGeom prst="rect">
            <a:avLst/>
          </a:prstGeom>
          <a:noFill/>
        </p:spPr>
        <p:txBody>
          <a:bodyPr wrap="square">
            <a:spAutoFit/>
          </a:bodyPr>
          <a:lstStyle/>
          <a:p>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Delbrück scattering</a:t>
            </a:r>
            <a:endParaRPr lang="zh-CN" altLang="en-US" sz="2400" kern="100" dirty="0">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73A666CE-3478-1D22-80F7-BDA8D9132BBD}"/>
              </a:ext>
            </a:extLst>
          </p:cNvPr>
          <p:cNvSpPr txBox="1"/>
          <p:nvPr/>
        </p:nvSpPr>
        <p:spPr>
          <a:xfrm>
            <a:off x="6405155" y="6030028"/>
            <a:ext cx="6400800" cy="461665"/>
          </a:xfrm>
          <a:prstGeom prst="rect">
            <a:avLst/>
          </a:prstGeom>
          <a:noFill/>
        </p:spPr>
        <p:txBody>
          <a:bodyPr wrap="square">
            <a:spAutoFit/>
          </a:bodyPr>
          <a:lstStyle>
            <a:defPPr>
              <a:defRPr lang="zh-CN"/>
            </a:defPPr>
            <a:lvl1pPr>
              <a:defRPr sz="2400" kern="100">
                <a:latin typeface="华文中宋" panose="02010600040101010101" pitchFamily="2" charset="-122"/>
                <a:ea typeface="华文中宋" panose="02010600040101010101" pitchFamily="2" charset="-122"/>
                <a:cs typeface="Times New Roman" panose="02020603050405020304" pitchFamily="18" charset="0"/>
              </a:defRPr>
            </a:lvl1pPr>
          </a:lstStyle>
          <a:p>
            <a:r>
              <a:rPr lang="en-US" altLang="zh-CN" dirty="0"/>
              <a:t>photon splitting </a:t>
            </a:r>
            <a:endParaRPr lang="zh-CN" altLang="en-US" dirty="0"/>
          </a:p>
        </p:txBody>
      </p:sp>
    </p:spTree>
    <p:extLst>
      <p:ext uri="{BB962C8B-B14F-4D97-AF65-F5344CB8AC3E}">
        <p14:creationId xmlns:p14="http://schemas.microsoft.com/office/powerpoint/2010/main" val="42894762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FFF755-6BE4-40ED-A021-FF8C7D4EF3B1}"/>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B6574782-A2F0-99A0-122F-33E65B190E69}"/>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E8A85853-98E0-C1DA-30B4-625F3B186E04}"/>
              </a:ext>
            </a:extLst>
          </p:cNvPr>
          <p:cNvSpPr txBox="1"/>
          <p:nvPr/>
        </p:nvSpPr>
        <p:spPr>
          <a:xfrm>
            <a:off x="822960"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a:p>
            <a:pPr algn="ct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2F8F9F32-56E5-0BA9-CFA7-32706E0A8BAE}"/>
              </a:ext>
            </a:extLst>
          </p:cNvPr>
          <p:cNvSpPr>
            <a:spLocks noGrp="1"/>
          </p:cNvSpPr>
          <p:nvPr>
            <p:ph type="sldNum" sz="quarter" idx="12"/>
          </p:nvPr>
        </p:nvSpPr>
        <p:spPr/>
        <p:txBody>
          <a:bodyPr/>
          <a:lstStyle/>
          <a:p>
            <a:fld id="{49AE70B2-8BF9-45C0-BB95-33D1B9D3A854}" type="slidenum">
              <a:rPr lang="zh-CN" altLang="en-US" smtClean="0"/>
              <a:t>34</a:t>
            </a:fld>
            <a:endParaRPr lang="zh-CN" altLang="en-US"/>
          </a:p>
        </p:txBody>
      </p:sp>
      <p:sp>
        <p:nvSpPr>
          <p:cNvPr id="5" name="文本框 4">
            <a:extLst>
              <a:ext uri="{FF2B5EF4-FFF2-40B4-BE49-F238E27FC236}">
                <a16:creationId xmlns:a16="http://schemas.microsoft.com/office/drawing/2014/main" id="{3057AE0F-0C84-0D9E-B9CB-2E0E2A26F3DE}"/>
              </a:ext>
            </a:extLst>
          </p:cNvPr>
          <p:cNvSpPr txBox="1"/>
          <p:nvPr/>
        </p:nvSpPr>
        <p:spPr>
          <a:xfrm>
            <a:off x="838200" y="1212106"/>
            <a:ext cx="11967755" cy="1077218"/>
          </a:xfrm>
          <a:prstGeom prst="rect">
            <a:avLst/>
          </a:prstGeom>
          <a:noFill/>
        </p:spPr>
        <p:txBody>
          <a:bodyPr wrap="square">
            <a:spAutoFit/>
          </a:bodyPr>
          <a:lstStyle/>
          <a:p>
            <a:r>
              <a:rPr lang="en-US" altLang="zh-CN" sz="3200" b="1" dirty="0">
                <a:solidFill>
                  <a:srgbClr val="000000"/>
                </a:solidFill>
                <a:latin typeface="华文中宋" panose="02010600040101010101" pitchFamily="2" charset="-122"/>
                <a:ea typeface="华文中宋" panose="02010600040101010101" pitchFamily="2" charset="-122"/>
              </a:rPr>
              <a:t>It is closely related to many fascinating topics.</a:t>
            </a:r>
          </a:p>
          <a:p>
            <a:endParaRPr lang="zh-CN" altLang="en-US" sz="3200" b="1" dirty="0">
              <a:solidFill>
                <a:srgbClr val="000000"/>
              </a:solidFill>
              <a:latin typeface="华文中宋" panose="02010600040101010101" pitchFamily="2" charset="-122"/>
              <a:ea typeface="华文中宋" panose="02010600040101010101" pitchFamily="2" charset="-122"/>
            </a:endParaRPr>
          </a:p>
        </p:txBody>
      </p:sp>
      <p:sp>
        <p:nvSpPr>
          <p:cNvPr id="12" name="文本框 11">
            <a:extLst>
              <a:ext uri="{FF2B5EF4-FFF2-40B4-BE49-F238E27FC236}">
                <a16:creationId xmlns:a16="http://schemas.microsoft.com/office/drawing/2014/main" id="{528FB08D-6322-5E19-9E40-7719AE6EA5C1}"/>
              </a:ext>
            </a:extLst>
          </p:cNvPr>
          <p:cNvSpPr txBox="1"/>
          <p:nvPr/>
        </p:nvSpPr>
        <p:spPr>
          <a:xfrm>
            <a:off x="822960" y="1856603"/>
            <a:ext cx="10719200" cy="1569660"/>
          </a:xfrm>
          <a:prstGeom prst="rect">
            <a:avLst/>
          </a:prstGeom>
          <a:noFill/>
        </p:spPr>
        <p:txBody>
          <a:bodyPr wrap="square">
            <a:spAutoFit/>
          </a:bodyPr>
          <a:lstStyle/>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One of the most fascinating processes in Standard Model</a:t>
            </a:r>
          </a:p>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Strong field related phenomena</a:t>
            </a:r>
          </a:p>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The anomalous magnetic moments </a:t>
            </a:r>
          </a:p>
          <a:p>
            <a:pPr algn="just"/>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a:t>
            </a:r>
          </a:p>
        </p:txBody>
      </p:sp>
      <p:pic>
        <p:nvPicPr>
          <p:cNvPr id="6" name="图片 5">
            <a:extLst>
              <a:ext uri="{FF2B5EF4-FFF2-40B4-BE49-F238E27FC236}">
                <a16:creationId xmlns:a16="http://schemas.microsoft.com/office/drawing/2014/main" id="{514672D2-56AD-8F77-1FF1-6E42115936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3186" y="3342747"/>
            <a:ext cx="4786813" cy="3157967"/>
          </a:xfrm>
          <a:prstGeom prst="rect">
            <a:avLst/>
          </a:prstGeom>
        </p:spPr>
      </p:pic>
    </p:spTree>
    <p:extLst>
      <p:ext uri="{BB962C8B-B14F-4D97-AF65-F5344CB8AC3E}">
        <p14:creationId xmlns:p14="http://schemas.microsoft.com/office/powerpoint/2010/main" val="28818845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B2960-85CF-BA8D-EC73-A2D800D75CCC}"/>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9D17D017-66D9-0536-7FC2-614E2757ECB2}"/>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615948EC-CC02-AACC-D218-F37FB16DFAD3}"/>
              </a:ext>
            </a:extLst>
          </p:cNvPr>
          <p:cNvSpPr txBox="1"/>
          <p:nvPr/>
        </p:nvSpPr>
        <p:spPr>
          <a:xfrm>
            <a:off x="822960"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a:p>
            <a:pPr algn="ct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B8D11463-479F-5A8F-CB88-FD6116E4CE43}"/>
              </a:ext>
            </a:extLst>
          </p:cNvPr>
          <p:cNvSpPr>
            <a:spLocks noGrp="1"/>
          </p:cNvSpPr>
          <p:nvPr>
            <p:ph type="sldNum" sz="quarter" idx="12"/>
          </p:nvPr>
        </p:nvSpPr>
        <p:spPr/>
        <p:txBody>
          <a:bodyPr/>
          <a:lstStyle/>
          <a:p>
            <a:fld id="{49AE70B2-8BF9-45C0-BB95-33D1B9D3A854}" type="slidenum">
              <a:rPr lang="zh-CN" altLang="en-US" smtClean="0"/>
              <a:t>35</a:t>
            </a:fld>
            <a:endParaRPr lang="zh-CN" altLang="en-US"/>
          </a:p>
        </p:txBody>
      </p:sp>
      <p:sp>
        <p:nvSpPr>
          <p:cNvPr id="5" name="文本框 4">
            <a:extLst>
              <a:ext uri="{FF2B5EF4-FFF2-40B4-BE49-F238E27FC236}">
                <a16:creationId xmlns:a16="http://schemas.microsoft.com/office/drawing/2014/main" id="{1ECD046A-5E5D-9EA5-45EB-361101944A99}"/>
              </a:ext>
            </a:extLst>
          </p:cNvPr>
          <p:cNvSpPr txBox="1"/>
          <p:nvPr/>
        </p:nvSpPr>
        <p:spPr>
          <a:xfrm>
            <a:off x="838200" y="1212106"/>
            <a:ext cx="11967755" cy="1077218"/>
          </a:xfrm>
          <a:prstGeom prst="rect">
            <a:avLst/>
          </a:prstGeom>
          <a:noFill/>
        </p:spPr>
        <p:txBody>
          <a:bodyPr wrap="square">
            <a:spAutoFit/>
          </a:bodyPr>
          <a:lstStyle/>
          <a:p>
            <a:r>
              <a:rPr lang="en-US" altLang="zh-CN" sz="3200" b="1" dirty="0">
                <a:solidFill>
                  <a:srgbClr val="000000"/>
                </a:solidFill>
                <a:latin typeface="华文中宋" panose="02010600040101010101" pitchFamily="2" charset="-122"/>
                <a:ea typeface="华文中宋" panose="02010600040101010101" pitchFamily="2" charset="-122"/>
              </a:rPr>
              <a:t>It is closely related to many fascinating topics.</a:t>
            </a:r>
          </a:p>
          <a:p>
            <a:endParaRPr lang="zh-CN" altLang="en-US" sz="3200" b="1" dirty="0">
              <a:solidFill>
                <a:srgbClr val="000000"/>
              </a:solidFill>
              <a:latin typeface="华文中宋" panose="02010600040101010101" pitchFamily="2" charset="-122"/>
              <a:ea typeface="华文中宋" panose="02010600040101010101" pitchFamily="2" charset="-122"/>
            </a:endParaRPr>
          </a:p>
        </p:txBody>
      </p:sp>
      <p:sp>
        <p:nvSpPr>
          <p:cNvPr id="12" name="文本框 11">
            <a:extLst>
              <a:ext uri="{FF2B5EF4-FFF2-40B4-BE49-F238E27FC236}">
                <a16:creationId xmlns:a16="http://schemas.microsoft.com/office/drawing/2014/main" id="{9F75A1F6-2A71-E941-AE34-F67A66424E23}"/>
              </a:ext>
            </a:extLst>
          </p:cNvPr>
          <p:cNvSpPr txBox="1"/>
          <p:nvPr/>
        </p:nvSpPr>
        <p:spPr>
          <a:xfrm>
            <a:off x="822960" y="1856603"/>
            <a:ext cx="10719200" cy="1569660"/>
          </a:xfrm>
          <a:prstGeom prst="rect">
            <a:avLst/>
          </a:prstGeom>
          <a:noFill/>
        </p:spPr>
        <p:txBody>
          <a:bodyPr wrap="square">
            <a:spAutoFit/>
          </a:bodyPr>
          <a:lstStyle/>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One of the most fascinating processes in Standard Model</a:t>
            </a:r>
          </a:p>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Strong field related phenomena</a:t>
            </a:r>
          </a:p>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The anomalous magnetic moments </a:t>
            </a:r>
          </a:p>
          <a:p>
            <a:pPr marL="285750" indent="-285750" algn="just">
              <a:buFont typeface="Wingdings" panose="05000000000000000000" pitchFamily="2" charset="2"/>
              <a:buChar char="l"/>
            </a:pPr>
            <a:r>
              <a:rPr lang="en-US" altLang="zh-CN" sz="2400" kern="100" dirty="0">
                <a:latin typeface="华文中宋" panose="02010600040101010101" pitchFamily="2" charset="-122"/>
                <a:ea typeface="华文中宋" panose="02010600040101010101" pitchFamily="2" charset="-122"/>
                <a:cs typeface="Times New Roman" panose="02020603050405020304" pitchFamily="18" charset="0"/>
              </a:rPr>
              <a:t>A playground to search for new physics.</a:t>
            </a:r>
          </a:p>
        </p:txBody>
      </p:sp>
      <p:pic>
        <p:nvPicPr>
          <p:cNvPr id="9" name="图片 8">
            <a:extLst>
              <a:ext uri="{FF2B5EF4-FFF2-40B4-BE49-F238E27FC236}">
                <a16:creationId xmlns:a16="http://schemas.microsoft.com/office/drawing/2014/main" id="{C640861D-E0AD-CCC8-82D8-46C4D46DA0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4917" y="3532151"/>
            <a:ext cx="5015683" cy="2697310"/>
          </a:xfrm>
          <a:prstGeom prst="rect">
            <a:avLst/>
          </a:prstGeom>
        </p:spPr>
      </p:pic>
    </p:spTree>
    <p:extLst>
      <p:ext uri="{BB962C8B-B14F-4D97-AF65-F5344CB8AC3E}">
        <p14:creationId xmlns:p14="http://schemas.microsoft.com/office/powerpoint/2010/main" val="21248708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Experimental measurement </a:t>
            </a:r>
            <a:br>
              <a:rPr lang="en-US" altLang="zh-CN" sz="4400" dirty="0"/>
            </a:b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3" name="文本框 2">
            <a:extLst>
              <a:ext uri="{FF2B5EF4-FFF2-40B4-BE49-F238E27FC236}">
                <a16:creationId xmlns:a16="http://schemas.microsoft.com/office/drawing/2014/main" id="{2ACB60D4-F40A-2109-A264-01615FB272AD}"/>
              </a:ext>
            </a:extLst>
          </p:cNvPr>
          <p:cNvSpPr txBox="1"/>
          <p:nvPr/>
        </p:nvSpPr>
        <p:spPr>
          <a:xfrm>
            <a:off x="936172" y="1217295"/>
            <a:ext cx="9884229" cy="1938992"/>
          </a:xfrm>
          <a:prstGeom prst="rect">
            <a:avLst/>
          </a:prstGeom>
          <a:noFill/>
        </p:spPr>
        <p:txBody>
          <a:bodyPr wrap="square">
            <a:spAutoFit/>
          </a:bodyPr>
          <a:lstStyle/>
          <a:p>
            <a:r>
              <a:rPr lang="en-US" altLang="zh-CN" sz="2400" b="1" dirty="0">
                <a:solidFill>
                  <a:srgbClr val="C00000"/>
                </a:solidFill>
                <a:latin typeface="Calibri-Bold"/>
              </a:rPr>
              <a:t>M. </a:t>
            </a:r>
            <a:r>
              <a:rPr lang="en-US" altLang="zh-CN" sz="2400" b="1" dirty="0" err="1">
                <a:solidFill>
                  <a:srgbClr val="C00000"/>
                </a:solidFill>
                <a:latin typeface="Calibri-Bold"/>
              </a:rPr>
              <a:t>Aaboud</a:t>
            </a:r>
            <a:r>
              <a:rPr lang="en-US" altLang="zh-CN" sz="2400" b="1" dirty="0">
                <a:solidFill>
                  <a:srgbClr val="C00000"/>
                </a:solidFill>
                <a:latin typeface="Calibri-Bold"/>
              </a:rPr>
              <a:t> et al. (ATLAS), Nature Phys. 13, 852 (2017), 1702.01625. </a:t>
            </a:r>
          </a:p>
          <a:p>
            <a:r>
              <a:rPr lang="en-US" altLang="zh-CN" sz="2400" b="1" dirty="0">
                <a:solidFill>
                  <a:srgbClr val="C00000"/>
                </a:solidFill>
                <a:latin typeface="Calibri-Bold"/>
              </a:rPr>
              <a:t>A. M. </a:t>
            </a:r>
            <a:r>
              <a:rPr lang="en-US" altLang="zh-CN" sz="2400" b="1" dirty="0" err="1">
                <a:solidFill>
                  <a:srgbClr val="C00000"/>
                </a:solidFill>
                <a:latin typeface="Calibri-Bold"/>
              </a:rPr>
              <a:t>Sirunyan</a:t>
            </a:r>
            <a:r>
              <a:rPr lang="en-US" altLang="zh-CN" sz="2400" b="1" dirty="0">
                <a:solidFill>
                  <a:srgbClr val="C00000"/>
                </a:solidFill>
                <a:latin typeface="Calibri-Bold"/>
              </a:rPr>
              <a:t> et al. (CMS), Phys. Lett. B 797, 134826 (2019), 1810.04602.</a:t>
            </a:r>
          </a:p>
          <a:p>
            <a:r>
              <a:rPr lang="en-US" altLang="zh-CN" sz="2400" b="1" dirty="0">
                <a:solidFill>
                  <a:srgbClr val="C00000"/>
                </a:solidFill>
                <a:latin typeface="Calibri-Bold"/>
              </a:rPr>
              <a:t>G. </a:t>
            </a:r>
            <a:r>
              <a:rPr lang="en-US" altLang="zh-CN" sz="2400" b="1" dirty="0" err="1">
                <a:solidFill>
                  <a:srgbClr val="C00000"/>
                </a:solidFill>
                <a:latin typeface="Calibri-Bold"/>
              </a:rPr>
              <a:t>Aad</a:t>
            </a:r>
            <a:r>
              <a:rPr lang="en-US" altLang="zh-CN" sz="2400" b="1" dirty="0">
                <a:solidFill>
                  <a:srgbClr val="C00000"/>
                </a:solidFill>
                <a:latin typeface="Calibri-Bold"/>
              </a:rPr>
              <a:t> et al. (ATLAS), Phys. Rev. Lett. 123, 052001 (2019), 1904.03536. </a:t>
            </a:r>
          </a:p>
          <a:p>
            <a:r>
              <a:rPr lang="en-US" altLang="zh-CN" sz="2400" b="1" dirty="0">
                <a:solidFill>
                  <a:srgbClr val="C00000"/>
                </a:solidFill>
                <a:latin typeface="Calibri-Bold"/>
              </a:rPr>
              <a:t>G. </a:t>
            </a:r>
            <a:r>
              <a:rPr lang="en-US" altLang="zh-CN" sz="2400" b="1" dirty="0" err="1">
                <a:solidFill>
                  <a:srgbClr val="C00000"/>
                </a:solidFill>
                <a:latin typeface="Calibri-Bold"/>
              </a:rPr>
              <a:t>Aad</a:t>
            </a:r>
            <a:r>
              <a:rPr lang="en-US" altLang="zh-CN" sz="2400" b="1" dirty="0">
                <a:solidFill>
                  <a:srgbClr val="C00000"/>
                </a:solidFill>
                <a:latin typeface="Calibri-Bold"/>
              </a:rPr>
              <a:t> et al. (ATLAS), JHEP 03, 243 (2021), [Erratum: JHEP 11, 050 (2021)], 2008.05355. </a:t>
            </a:r>
          </a:p>
        </p:txBody>
      </p:sp>
      <p:pic>
        <p:nvPicPr>
          <p:cNvPr id="6" name="图片 5">
            <a:extLst>
              <a:ext uri="{FF2B5EF4-FFF2-40B4-BE49-F238E27FC236}">
                <a16:creationId xmlns:a16="http://schemas.microsoft.com/office/drawing/2014/main" id="{DF30DC75-F03D-96BF-063D-7993D6E2F9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1599" y="3156287"/>
            <a:ext cx="4569279" cy="3044632"/>
          </a:xfrm>
          <a:prstGeom prst="rect">
            <a:avLst/>
          </a:prstGeom>
        </p:spPr>
      </p:pic>
      <p:pic>
        <p:nvPicPr>
          <p:cNvPr id="7" name="图片 6">
            <a:extLst>
              <a:ext uri="{FF2B5EF4-FFF2-40B4-BE49-F238E27FC236}">
                <a16:creationId xmlns:a16="http://schemas.microsoft.com/office/drawing/2014/main" id="{105AD918-4DDD-0AE7-53AD-5D074F9063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2839" y="3039712"/>
            <a:ext cx="3209618" cy="2845834"/>
          </a:xfrm>
          <a:prstGeom prst="rect">
            <a:avLst/>
          </a:prstGeom>
        </p:spPr>
      </p:pic>
      <p:sp>
        <p:nvSpPr>
          <p:cNvPr id="2" name="灯片编号占位符 1">
            <a:extLst>
              <a:ext uri="{FF2B5EF4-FFF2-40B4-BE49-F238E27FC236}">
                <a16:creationId xmlns:a16="http://schemas.microsoft.com/office/drawing/2014/main" id="{089CABA0-3BD6-5F68-FCE4-D6F562659D77}"/>
              </a:ext>
            </a:extLst>
          </p:cNvPr>
          <p:cNvSpPr>
            <a:spLocks noGrp="1"/>
          </p:cNvSpPr>
          <p:nvPr>
            <p:ph type="sldNum" sz="quarter" idx="12"/>
          </p:nvPr>
        </p:nvSpPr>
        <p:spPr/>
        <p:txBody>
          <a:bodyPr/>
          <a:lstStyle/>
          <a:p>
            <a:fld id="{0E02916C-EF52-4559-AFCB-0BEFD22A87CC}" type="slidenum">
              <a:rPr lang="zh-CN" altLang="en-US" smtClean="0"/>
              <a:t>36</a:t>
            </a:fld>
            <a:endParaRPr lang="zh-CN" altLang="en-US"/>
          </a:p>
        </p:txBody>
      </p:sp>
    </p:spTree>
    <p:extLst>
      <p:ext uri="{BB962C8B-B14F-4D97-AF65-F5344CB8AC3E}">
        <p14:creationId xmlns:p14="http://schemas.microsoft.com/office/powerpoint/2010/main" val="42861357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B7EC8-C9B0-2873-E2D4-413C15B0FEEB}"/>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CF58F894-C00E-E8AC-7C6C-A04FBE7A6902}"/>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82F81C4A-6981-A8F9-3696-F88600DE312B}"/>
              </a:ext>
            </a:extLst>
          </p:cNvPr>
          <p:cNvSpPr txBox="1"/>
          <p:nvPr/>
        </p:nvSpPr>
        <p:spPr>
          <a:xfrm>
            <a:off x="822960"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a:p>
            <a:pPr algn="ct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A6E2ADF3-B805-52D7-7BD6-41A28E39ACCD}"/>
              </a:ext>
            </a:extLst>
          </p:cNvPr>
          <p:cNvSpPr>
            <a:spLocks noGrp="1"/>
          </p:cNvSpPr>
          <p:nvPr>
            <p:ph type="sldNum" sz="quarter" idx="12"/>
          </p:nvPr>
        </p:nvSpPr>
        <p:spPr/>
        <p:txBody>
          <a:bodyPr/>
          <a:lstStyle/>
          <a:p>
            <a:fld id="{49AE70B2-8BF9-45C0-BB95-33D1B9D3A854}" type="slidenum">
              <a:rPr lang="zh-CN" altLang="en-US" smtClean="0"/>
              <a:t>37</a:t>
            </a:fld>
            <a:endParaRPr lang="zh-CN" altLang="en-US"/>
          </a:p>
        </p:txBody>
      </p:sp>
      <p:pic>
        <p:nvPicPr>
          <p:cNvPr id="15" name="图片 14">
            <a:extLst>
              <a:ext uri="{FF2B5EF4-FFF2-40B4-BE49-F238E27FC236}">
                <a16:creationId xmlns:a16="http://schemas.microsoft.com/office/drawing/2014/main" id="{826F8A89-2A4A-326C-A0E2-9ABFA1DDEE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8703" y="2511613"/>
            <a:ext cx="4842747" cy="2637502"/>
          </a:xfrm>
          <a:prstGeom prst="rect">
            <a:avLst/>
          </a:prstGeom>
        </p:spPr>
      </p:pic>
      <p:pic>
        <p:nvPicPr>
          <p:cNvPr id="17" name="图片 16">
            <a:extLst>
              <a:ext uri="{FF2B5EF4-FFF2-40B4-BE49-F238E27FC236}">
                <a16:creationId xmlns:a16="http://schemas.microsoft.com/office/drawing/2014/main" id="{69E83E75-4D88-4269-D490-282E1885F0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0550" y="1217295"/>
            <a:ext cx="6346215" cy="4173637"/>
          </a:xfrm>
          <a:prstGeom prst="rect">
            <a:avLst/>
          </a:prstGeom>
        </p:spPr>
      </p:pic>
      <p:sp>
        <p:nvSpPr>
          <p:cNvPr id="18" name="文本框 17">
            <a:extLst>
              <a:ext uri="{FF2B5EF4-FFF2-40B4-BE49-F238E27FC236}">
                <a16:creationId xmlns:a16="http://schemas.microsoft.com/office/drawing/2014/main" id="{5DF760E2-B63F-E02F-7C34-DC784D6F79CC}"/>
              </a:ext>
            </a:extLst>
          </p:cNvPr>
          <p:cNvSpPr txBox="1"/>
          <p:nvPr/>
        </p:nvSpPr>
        <p:spPr>
          <a:xfrm>
            <a:off x="1166101" y="5607236"/>
            <a:ext cx="6346215" cy="461665"/>
          </a:xfrm>
          <a:prstGeom prst="rect">
            <a:avLst/>
          </a:prstGeom>
          <a:noFill/>
        </p:spPr>
        <p:txBody>
          <a:bodyPr wrap="square">
            <a:spAutoFit/>
          </a:bodyPr>
          <a:lstStyle/>
          <a:p>
            <a:r>
              <a:rPr lang="en-US" altLang="zh-CN" sz="2400" b="1" dirty="0">
                <a:solidFill>
                  <a:srgbClr val="EF1A78"/>
                </a:solidFill>
                <a:latin typeface="华文中宋" panose="02010600040101010101" pitchFamily="2" charset="-122"/>
                <a:ea typeface="华文中宋" panose="02010600040101010101" pitchFamily="2" charset="-122"/>
              </a:rPr>
              <a:t>kt</a:t>
            </a:r>
            <a:r>
              <a:rPr lang="zh-CN" altLang="en-US" sz="2400" b="1" dirty="0">
                <a:solidFill>
                  <a:srgbClr val="EF1A78"/>
                </a:solidFill>
                <a:latin typeface="华文中宋" panose="02010600040101010101" pitchFamily="2" charset="-122"/>
                <a:ea typeface="华文中宋" panose="02010600040101010101" pitchFamily="2" charset="-122"/>
              </a:rPr>
              <a:t>＆</a:t>
            </a:r>
            <a:r>
              <a:rPr lang="en-US" altLang="zh-CN" sz="2400" b="1" dirty="0" err="1">
                <a:solidFill>
                  <a:srgbClr val="EF1A78"/>
                </a:solidFill>
                <a:latin typeface="华文中宋" panose="02010600040101010101" pitchFamily="2" charset="-122"/>
                <a:ea typeface="华文中宋" panose="02010600040101010101" pitchFamily="2" charset="-122"/>
              </a:rPr>
              <a:t>bt</a:t>
            </a:r>
            <a:r>
              <a:rPr lang="en-US" altLang="zh-CN" sz="2400" b="1" dirty="0">
                <a:solidFill>
                  <a:srgbClr val="EF1A78"/>
                </a:solidFill>
                <a:latin typeface="华文中宋" panose="02010600040101010101" pitchFamily="2" charset="-122"/>
                <a:ea typeface="华文中宋" panose="02010600040101010101" pitchFamily="2" charset="-122"/>
              </a:rPr>
              <a:t> dependence</a:t>
            </a:r>
            <a:endParaRPr lang="zh-CN" altLang="en-US" sz="2400" b="1" dirty="0">
              <a:solidFill>
                <a:srgbClr val="EF1A78"/>
              </a:solidFill>
              <a:latin typeface="华文中宋" panose="02010600040101010101" pitchFamily="2" charset="-122"/>
              <a:ea typeface="华文中宋" panose="02010600040101010101" pitchFamily="2" charset="-122"/>
            </a:endParaRPr>
          </a:p>
        </p:txBody>
      </p:sp>
      <p:sp>
        <p:nvSpPr>
          <p:cNvPr id="3" name="文本框 2">
            <a:extLst>
              <a:ext uri="{FF2B5EF4-FFF2-40B4-BE49-F238E27FC236}">
                <a16:creationId xmlns:a16="http://schemas.microsoft.com/office/drawing/2014/main" id="{4BEE5630-5E39-0F46-CEA3-0AE3AA3E14BD}"/>
              </a:ext>
            </a:extLst>
          </p:cNvPr>
          <p:cNvSpPr txBox="1"/>
          <p:nvPr/>
        </p:nvSpPr>
        <p:spPr>
          <a:xfrm>
            <a:off x="4660126" y="5605635"/>
            <a:ext cx="8315696" cy="830997"/>
          </a:xfrm>
          <a:prstGeom prst="rect">
            <a:avLst/>
          </a:prstGeom>
          <a:noFill/>
        </p:spPr>
        <p:txBody>
          <a:bodyPr wrap="square">
            <a:spAutoFit/>
          </a:bodyPr>
          <a:lstStyle/>
          <a:p>
            <a:r>
              <a:rPr lang="en-US" altLang="zh-CN" sz="2400" b="1" dirty="0" err="1">
                <a:solidFill>
                  <a:srgbClr val="C00000"/>
                </a:solidFill>
                <a:latin typeface="Calibri-Bold"/>
              </a:rPr>
              <a:t>Y.Jia</a:t>
            </a:r>
            <a:r>
              <a:rPr lang="en-US" altLang="zh-CN" sz="2400" b="1" dirty="0">
                <a:solidFill>
                  <a:srgbClr val="C00000"/>
                </a:solidFill>
                <a:latin typeface="Calibri-Bold"/>
              </a:rPr>
              <a:t>, S. Lin, </a:t>
            </a:r>
            <a:r>
              <a:rPr lang="en-US" altLang="zh-CN" sz="2400" b="1" dirty="0" err="1">
                <a:solidFill>
                  <a:srgbClr val="C00000"/>
                </a:solidFill>
                <a:latin typeface="Calibri-Bold"/>
              </a:rPr>
              <a:t>J.Zhou</a:t>
            </a:r>
            <a:r>
              <a:rPr lang="en-US" altLang="zh-CN" sz="2400" b="1" dirty="0">
                <a:solidFill>
                  <a:srgbClr val="C00000"/>
                </a:solidFill>
                <a:latin typeface="Calibri-Bold"/>
              </a:rPr>
              <a:t>, Y.J. Zhou, arxiv:2410.13781 </a:t>
            </a:r>
            <a:br>
              <a:rPr lang="en-US" altLang="zh-CN" sz="2400" b="1" dirty="0">
                <a:solidFill>
                  <a:srgbClr val="C00000"/>
                </a:solidFill>
                <a:latin typeface="Calibri-Bold"/>
              </a:rPr>
            </a:br>
            <a:endParaRPr lang="zh-CN" altLang="en-US" sz="2400" b="1" dirty="0">
              <a:solidFill>
                <a:srgbClr val="C00000"/>
              </a:solidFill>
              <a:latin typeface="Calibri-Bold"/>
            </a:endParaRPr>
          </a:p>
        </p:txBody>
      </p:sp>
    </p:spTree>
    <p:extLst>
      <p:ext uri="{BB962C8B-B14F-4D97-AF65-F5344CB8AC3E}">
        <p14:creationId xmlns:p14="http://schemas.microsoft.com/office/powerpoint/2010/main" val="7324184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EEF52-1D8B-30BD-3BF0-5EA944E90965}"/>
            </a:ext>
          </a:extLst>
        </p:cNvPr>
        <p:cNvGrpSpPr/>
        <p:nvPr/>
      </p:nvGrpSpPr>
      <p:grpSpPr>
        <a:xfrm>
          <a:off x="0" y="0"/>
          <a:ext cx="0" cy="0"/>
          <a:chOff x="0" y="0"/>
          <a:chExt cx="0" cy="0"/>
        </a:xfrm>
      </p:grpSpPr>
      <p:pic>
        <p:nvPicPr>
          <p:cNvPr id="10" name="图片 9">
            <a:extLst>
              <a:ext uri="{FF2B5EF4-FFF2-40B4-BE49-F238E27FC236}">
                <a16:creationId xmlns:a16="http://schemas.microsoft.com/office/drawing/2014/main" id="{59A1287E-FD1B-EEF8-3168-82B9A7B468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3684" y="3868927"/>
            <a:ext cx="4385703" cy="2637503"/>
          </a:xfrm>
          <a:prstGeom prst="rect">
            <a:avLst/>
          </a:prstGeom>
        </p:spPr>
      </p:pic>
      <p:pic>
        <p:nvPicPr>
          <p:cNvPr id="5" name="图片 4">
            <a:extLst>
              <a:ext uri="{FF2B5EF4-FFF2-40B4-BE49-F238E27FC236}">
                <a16:creationId xmlns:a16="http://schemas.microsoft.com/office/drawing/2014/main" id="{C1843DEA-1E3F-FA04-1447-09174560A7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6716" y="1144918"/>
            <a:ext cx="4392295" cy="2685445"/>
          </a:xfrm>
          <a:prstGeom prst="rect">
            <a:avLst/>
          </a:prstGeom>
        </p:spPr>
      </p:pic>
      <p:pic>
        <p:nvPicPr>
          <p:cNvPr id="22" name="内容占位符 21">
            <a:extLst>
              <a:ext uri="{FF2B5EF4-FFF2-40B4-BE49-F238E27FC236}">
                <a16:creationId xmlns:a16="http://schemas.microsoft.com/office/drawing/2014/main" id="{7D6558CB-58F4-6F82-F4CF-A698B860BC5E}"/>
              </a:ext>
            </a:extLst>
          </p:cNvPr>
          <p:cNvPicPr>
            <a:picLocks noChangeAspect="1"/>
          </p:cNvPicPr>
          <p:nvPr/>
        </p:nvPicPr>
        <p:blipFill>
          <a:blip r:embed="rId5">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FE067A2F-7C6E-9135-D246-3BFDC7E76911}"/>
              </a:ext>
            </a:extLst>
          </p:cNvPr>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49167CA6-9EED-43DE-DBB3-90506FE3AF11}"/>
              </a:ext>
            </a:extLst>
          </p:cNvPr>
          <p:cNvSpPr>
            <a:spLocks noGrp="1"/>
          </p:cNvSpPr>
          <p:nvPr>
            <p:ph type="sldNum" sz="quarter" idx="12"/>
          </p:nvPr>
        </p:nvSpPr>
        <p:spPr/>
        <p:txBody>
          <a:bodyPr/>
          <a:lstStyle/>
          <a:p>
            <a:fld id="{49AE70B2-8BF9-45C0-BB95-33D1B9D3A854}" type="slidenum">
              <a:rPr lang="zh-CN" altLang="en-US" smtClean="0"/>
              <a:t>38</a:t>
            </a:fld>
            <a:endParaRPr lang="zh-CN" altLang="en-US"/>
          </a:p>
        </p:txBody>
      </p:sp>
      <p:pic>
        <p:nvPicPr>
          <p:cNvPr id="8" name="图片 7">
            <a:extLst>
              <a:ext uri="{FF2B5EF4-FFF2-40B4-BE49-F238E27FC236}">
                <a16:creationId xmlns:a16="http://schemas.microsoft.com/office/drawing/2014/main" id="{169C3407-872F-EB38-01BC-77BB394B41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92817" y="3830363"/>
            <a:ext cx="4011419" cy="2525987"/>
          </a:xfrm>
          <a:prstGeom prst="rect">
            <a:avLst/>
          </a:prstGeom>
        </p:spPr>
      </p:pic>
      <p:pic>
        <p:nvPicPr>
          <p:cNvPr id="6" name="图片 5">
            <a:extLst>
              <a:ext uri="{FF2B5EF4-FFF2-40B4-BE49-F238E27FC236}">
                <a16:creationId xmlns:a16="http://schemas.microsoft.com/office/drawing/2014/main" id="{023F076B-7FEC-F6DC-9932-011EEBFC1E3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93018" y="1235056"/>
            <a:ext cx="3483217" cy="2227962"/>
          </a:xfrm>
          <a:prstGeom prst="rect">
            <a:avLst/>
          </a:prstGeom>
        </p:spPr>
      </p:pic>
    </p:spTree>
    <p:extLst>
      <p:ext uri="{BB962C8B-B14F-4D97-AF65-F5344CB8AC3E}">
        <p14:creationId xmlns:p14="http://schemas.microsoft.com/office/powerpoint/2010/main" val="12773641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F5A492-698E-AD58-DB2C-33A7DCBAE15E}"/>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0B4F2FC5-39B9-B90A-5A25-EA54A641400D}"/>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2ECDB2D1-BE3E-6E9E-99DD-EC8315F11E4D}"/>
              </a:ext>
            </a:extLst>
          </p:cNvPr>
          <p:cNvSpPr txBox="1"/>
          <p:nvPr/>
        </p:nvSpPr>
        <p:spPr>
          <a:xfrm>
            <a:off x="-351437" y="373613"/>
            <a:ext cx="12167870"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Azimuthal modulation</a:t>
            </a: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D2558DD8-A5AF-2716-D7C9-F64389CDF903}"/>
              </a:ext>
            </a:extLst>
          </p:cNvPr>
          <p:cNvSpPr>
            <a:spLocks noGrp="1"/>
          </p:cNvSpPr>
          <p:nvPr>
            <p:ph type="sldNum" sz="quarter" idx="12"/>
          </p:nvPr>
        </p:nvSpPr>
        <p:spPr/>
        <p:txBody>
          <a:bodyPr/>
          <a:lstStyle/>
          <a:p>
            <a:fld id="{49AE70B2-8BF9-45C0-BB95-33D1B9D3A854}" type="slidenum">
              <a:rPr lang="zh-CN" altLang="en-US" smtClean="0"/>
              <a:t>39</a:t>
            </a:fld>
            <a:endParaRPr lang="zh-CN" altLang="en-US"/>
          </a:p>
        </p:txBody>
      </p:sp>
      <p:pic>
        <p:nvPicPr>
          <p:cNvPr id="15" name="图片 14">
            <a:extLst>
              <a:ext uri="{FF2B5EF4-FFF2-40B4-BE49-F238E27FC236}">
                <a16:creationId xmlns:a16="http://schemas.microsoft.com/office/drawing/2014/main" id="{EF9C9A86-B8F4-94A5-7138-848CCAFEE2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9048" y="2657443"/>
            <a:ext cx="4743450" cy="2583422"/>
          </a:xfrm>
          <a:prstGeom prst="rect">
            <a:avLst/>
          </a:prstGeom>
        </p:spPr>
      </p:pic>
      <p:sp>
        <p:nvSpPr>
          <p:cNvPr id="13" name="Rectangle 9">
            <a:extLst>
              <a:ext uri="{FF2B5EF4-FFF2-40B4-BE49-F238E27FC236}">
                <a16:creationId xmlns:a16="http://schemas.microsoft.com/office/drawing/2014/main" id="{D353126D-7438-E7CE-B084-85C36FE740A4}"/>
              </a:ext>
            </a:extLst>
          </p:cNvPr>
          <p:cNvSpPr/>
          <p:nvPr/>
        </p:nvSpPr>
        <p:spPr>
          <a:xfrm>
            <a:off x="2198960" y="3040380"/>
            <a:ext cx="715690" cy="388620"/>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文本框 4">
            <a:extLst>
              <a:ext uri="{FF2B5EF4-FFF2-40B4-BE49-F238E27FC236}">
                <a16:creationId xmlns:a16="http://schemas.microsoft.com/office/drawing/2014/main" id="{CCC1CCDE-0CD4-9D82-5FAB-A535DD7D96AF}"/>
              </a:ext>
            </a:extLst>
          </p:cNvPr>
          <p:cNvSpPr txBox="1"/>
          <p:nvPr/>
        </p:nvSpPr>
        <p:spPr>
          <a:xfrm>
            <a:off x="989048" y="5308999"/>
            <a:ext cx="10753372" cy="954107"/>
          </a:xfrm>
          <a:prstGeom prst="rect">
            <a:avLst/>
          </a:prstGeom>
          <a:noFill/>
        </p:spPr>
        <p:txBody>
          <a:bodyPr wrap="square">
            <a:spAutoFit/>
          </a:bodyPr>
          <a:lstStyle/>
          <a:p>
            <a:r>
              <a:rPr lang="en-US" altLang="zh-CN" sz="2800" b="1" dirty="0">
                <a:solidFill>
                  <a:srgbClr val="EF1A78"/>
                </a:solidFill>
                <a:latin typeface="华文中宋" panose="02010600040101010101" pitchFamily="2" charset="-122"/>
                <a:ea typeface="华文中宋" panose="02010600040101010101" pitchFamily="2" charset="-122"/>
              </a:rPr>
              <a:t>Azimuthal modulation could be a valuable new observable for distinguishing between different BSM model.</a:t>
            </a:r>
            <a:endParaRPr lang="zh-CN" altLang="en-US" sz="2800" b="1" dirty="0">
              <a:solidFill>
                <a:srgbClr val="EF1A78"/>
              </a:solidFill>
              <a:latin typeface="华文中宋" panose="02010600040101010101" pitchFamily="2" charset="-122"/>
              <a:ea typeface="华文中宋" panose="02010600040101010101" pitchFamily="2" charset="-122"/>
            </a:endParaRPr>
          </a:p>
        </p:txBody>
      </p:sp>
      <p:sp>
        <p:nvSpPr>
          <p:cNvPr id="6" name="文本框 5">
            <a:extLst>
              <a:ext uri="{FF2B5EF4-FFF2-40B4-BE49-F238E27FC236}">
                <a16:creationId xmlns:a16="http://schemas.microsoft.com/office/drawing/2014/main" id="{75E83800-3A7D-C710-3EDC-267AD6693682}"/>
              </a:ext>
            </a:extLst>
          </p:cNvPr>
          <p:cNvSpPr txBox="1"/>
          <p:nvPr/>
        </p:nvSpPr>
        <p:spPr>
          <a:xfrm>
            <a:off x="989048" y="1356647"/>
            <a:ext cx="4334792" cy="1569660"/>
          </a:xfrm>
          <a:prstGeom prst="rect">
            <a:avLst/>
          </a:prstGeom>
          <a:noFill/>
        </p:spPr>
        <p:txBody>
          <a:bodyPr wrap="square">
            <a:spAutoFit/>
          </a:bodyPr>
          <a:lstStyle/>
          <a:p>
            <a:pPr indent="0">
              <a:defRPr/>
            </a:pPr>
            <a:r>
              <a:rPr lang="en-US" altLang="zh-CN" sz="2400" b="1" dirty="0">
                <a:latin typeface="华文中宋" panose="02010600040101010101" pitchFamily="2" charset="-122"/>
                <a:ea typeface="华文中宋" panose="02010600040101010101" pitchFamily="2" charset="-122"/>
                <a:sym typeface="+mn-ea"/>
              </a:rPr>
              <a:t>The </a:t>
            </a:r>
            <a:r>
              <a:rPr lang="en-US" altLang="zh-CN" sz="2400" b="1" dirty="0">
                <a:solidFill>
                  <a:srgbClr val="EF1A78"/>
                </a:solidFill>
                <a:latin typeface="华文中宋" panose="02010600040101010101" pitchFamily="2" charset="-122"/>
                <a:ea typeface="华文中宋" panose="02010600040101010101" pitchFamily="2" charset="-122"/>
                <a:sym typeface="+mn-ea"/>
              </a:rPr>
              <a:t>linear polarization </a:t>
            </a:r>
            <a:r>
              <a:rPr lang="en-US" altLang="zh-CN" sz="2400" b="1" dirty="0">
                <a:latin typeface="华文中宋" panose="02010600040101010101" pitchFamily="2" charset="-122"/>
                <a:ea typeface="华文中宋" panose="02010600040101010101" pitchFamily="2" charset="-122"/>
                <a:sym typeface="+mn-ea"/>
              </a:rPr>
              <a:t>of initial photons</a:t>
            </a:r>
          </a:p>
          <a:p>
            <a:pPr indent="0">
              <a:buFont typeface="Arial" panose="020B0604020202020204" pitchFamily="34" charset="0"/>
              <a:buNone/>
              <a:defRPr/>
            </a:pPr>
            <a:r>
              <a:rPr lang="zh-CN" altLang="en-US" sz="2400" b="1" dirty="0">
                <a:latin typeface="华文中宋" panose="02010600040101010101" pitchFamily="2" charset="-122"/>
                <a:ea typeface="华文中宋" panose="02010600040101010101" pitchFamily="2" charset="-122"/>
                <a:sym typeface="+mn-ea"/>
              </a:rPr>
              <a:t>→</a:t>
            </a:r>
            <a:r>
              <a:rPr lang="en-US" altLang="zh-CN" sz="2400" b="1" dirty="0">
                <a:latin typeface="华文中宋" panose="02010600040101010101" pitchFamily="2" charset="-122"/>
                <a:ea typeface="华文中宋" panose="02010600040101010101" pitchFamily="2" charset="-122"/>
                <a:sym typeface="+mn-ea"/>
              </a:rPr>
              <a:t>azimuthal asymmetry of final photon pairs</a:t>
            </a:r>
            <a:endParaRPr lang="zh-CN" altLang="en-US" sz="2400" dirty="0"/>
          </a:p>
        </p:txBody>
      </p:sp>
      <p:pic>
        <p:nvPicPr>
          <p:cNvPr id="7" name="图片 6">
            <a:extLst>
              <a:ext uri="{FF2B5EF4-FFF2-40B4-BE49-F238E27FC236}">
                <a16:creationId xmlns:a16="http://schemas.microsoft.com/office/drawing/2014/main" id="{AD16A9F7-34E2-2935-B9E0-39D8C8B3B6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69000" y="2095757"/>
            <a:ext cx="5029200" cy="2876550"/>
          </a:xfrm>
          <a:prstGeom prst="rect">
            <a:avLst/>
          </a:prstGeom>
        </p:spPr>
      </p:pic>
      <p:sp>
        <p:nvSpPr>
          <p:cNvPr id="3" name="文本框 2">
            <a:extLst>
              <a:ext uri="{FF2B5EF4-FFF2-40B4-BE49-F238E27FC236}">
                <a16:creationId xmlns:a16="http://schemas.microsoft.com/office/drawing/2014/main" id="{77D5A5F8-3431-9D76-C0B5-818CD139B181}"/>
              </a:ext>
            </a:extLst>
          </p:cNvPr>
          <p:cNvSpPr txBox="1"/>
          <p:nvPr/>
        </p:nvSpPr>
        <p:spPr>
          <a:xfrm>
            <a:off x="5238860" y="1356647"/>
            <a:ext cx="8315696" cy="830997"/>
          </a:xfrm>
          <a:prstGeom prst="rect">
            <a:avLst/>
          </a:prstGeom>
          <a:noFill/>
        </p:spPr>
        <p:txBody>
          <a:bodyPr wrap="square">
            <a:spAutoFit/>
          </a:bodyPr>
          <a:lstStyle/>
          <a:p>
            <a:r>
              <a:rPr lang="en-US" altLang="zh-CN" sz="2400" b="1" dirty="0" err="1">
                <a:solidFill>
                  <a:srgbClr val="C00000"/>
                </a:solidFill>
                <a:latin typeface="Calibri-Bold"/>
              </a:rPr>
              <a:t>Y.Jia</a:t>
            </a:r>
            <a:r>
              <a:rPr lang="en-US" altLang="zh-CN" sz="2400" b="1" dirty="0">
                <a:solidFill>
                  <a:srgbClr val="C00000"/>
                </a:solidFill>
                <a:latin typeface="Calibri-Bold"/>
              </a:rPr>
              <a:t>, S. Lin, </a:t>
            </a:r>
            <a:r>
              <a:rPr lang="en-US" altLang="zh-CN" sz="2400" b="1" dirty="0" err="1">
                <a:solidFill>
                  <a:srgbClr val="C00000"/>
                </a:solidFill>
                <a:latin typeface="Calibri-Bold"/>
              </a:rPr>
              <a:t>J.Zhou</a:t>
            </a:r>
            <a:r>
              <a:rPr lang="en-US" altLang="zh-CN" sz="2400" b="1" dirty="0">
                <a:solidFill>
                  <a:srgbClr val="C00000"/>
                </a:solidFill>
                <a:latin typeface="Calibri-Bold"/>
              </a:rPr>
              <a:t>, Y.J. Zhou, arxiv:2410.13781 </a:t>
            </a:r>
            <a:br>
              <a:rPr lang="en-US" altLang="zh-CN" sz="2400" b="1" dirty="0">
                <a:solidFill>
                  <a:srgbClr val="C00000"/>
                </a:solidFill>
                <a:latin typeface="Calibri-Bold"/>
              </a:rPr>
            </a:br>
            <a:endParaRPr lang="zh-CN" altLang="en-US" sz="2400" b="1" dirty="0">
              <a:solidFill>
                <a:srgbClr val="C00000"/>
              </a:solidFill>
              <a:latin typeface="Calibri-Bold"/>
            </a:endParaRPr>
          </a:p>
        </p:txBody>
      </p:sp>
    </p:spTree>
    <p:extLst>
      <p:ext uri="{BB962C8B-B14F-4D97-AF65-F5344CB8AC3E}">
        <p14:creationId xmlns:p14="http://schemas.microsoft.com/office/powerpoint/2010/main" val="4010539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p:cNvSpPr txBox="1"/>
          <p:nvPr/>
        </p:nvSpPr>
        <p:spPr>
          <a:xfrm>
            <a:off x="823595"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Equivalent Photon Approximation</a:t>
            </a:r>
            <a:br>
              <a:rPr lang="en-US" altLang="zh-CN" sz="4400" dirty="0"/>
            </a:b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2" name="Rectangle 10">
            <a:extLst>
              <a:ext uri="{FF2B5EF4-FFF2-40B4-BE49-F238E27FC236}">
                <a16:creationId xmlns:a16="http://schemas.microsoft.com/office/drawing/2014/main" id="{89DA19B2-256F-A4F4-F389-E7DD2DE5B122}"/>
              </a:ext>
            </a:extLst>
          </p:cNvPr>
          <p:cNvSpPr txBox="1">
            <a:spLocks noChangeArrowheads="1"/>
          </p:cNvSpPr>
          <p:nvPr/>
        </p:nvSpPr>
        <p:spPr>
          <a:xfrm>
            <a:off x="1589880" y="1186565"/>
            <a:ext cx="9012236" cy="5297424"/>
          </a:xfrm>
          <a:prstGeom prst="rect">
            <a:avLst/>
          </a:prstGeom>
        </p:spPr>
        <p:txBody>
          <a:bodyPr vert="horz" lIns="90000" tIns="46800" rIns="90000" bIns="46800" rtlCol="0">
            <a:normAutofit fontScale="92500" lnSpcReduction="20000"/>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2800">
                <a:solidFill>
                  <a:srgbClr val="0070C0"/>
                </a:solidFill>
                <a:latin typeface="微软雅黑" panose="020B0503020204020204" pitchFamily="34" charset="-122"/>
                <a:ea typeface="微软雅黑" panose="020B0503020204020204" pitchFamily="34" charset="-122"/>
              </a:rPr>
              <a:t> </a:t>
            </a:r>
            <a:endParaRPr lang="en-US" altLang="zh-CN" sz="2800" b="1">
              <a:solidFill>
                <a:srgbClr val="FF0000"/>
              </a:solidFill>
              <a:latin typeface="宋体" panose="02010600030101010101" pitchFamily="2" charset="-122"/>
            </a:endParaRPr>
          </a:p>
          <a:p>
            <a:pPr marL="0" indent="0">
              <a:buFont typeface="Arial" panose="020B0604020202020204" pitchFamily="34" charset="0"/>
              <a:buNone/>
            </a:pPr>
            <a:endParaRPr lang="en-US" altLang="zh-CN" sz="2000">
              <a:latin typeface="微软雅黑" panose="020B0503020204020204" pitchFamily="34" charset="-122"/>
              <a:ea typeface="微软雅黑" panose="020B0503020204020204" pitchFamily="34" charset="-122"/>
            </a:endParaRPr>
          </a:p>
          <a:p>
            <a:pPr marL="0" indent="0">
              <a:buFont typeface="Arial" panose="020B0604020202020204" pitchFamily="34" charset="0"/>
              <a:buNone/>
            </a:pPr>
            <a:r>
              <a:rPr lang="zh-CN" altLang="en-US" sz="2000" b="1">
                <a:latin typeface="宋体" panose="02010600030101010101" pitchFamily="2" charset="-122"/>
              </a:rPr>
              <a:t> </a:t>
            </a:r>
            <a:endParaRPr lang="en-US" altLang="zh-CN" sz="2000" b="1">
              <a:latin typeface="宋体" panose="02010600030101010101" pitchFamily="2" charset="-122"/>
            </a:endParaRPr>
          </a:p>
          <a:p>
            <a:pPr marL="0" indent="0">
              <a:buFont typeface="Arial" panose="020B0604020202020204" pitchFamily="34" charset="0"/>
              <a:buNone/>
            </a:pPr>
            <a:endParaRPr lang="en-US" altLang="zh-CN" sz="2000" b="1">
              <a:solidFill>
                <a:srgbClr val="FF0000"/>
              </a:solidFill>
              <a:latin typeface="宋体" panose="02010600030101010101" pitchFamily="2" charset="-122"/>
            </a:endParaRPr>
          </a:p>
          <a:p>
            <a:pPr marL="0" indent="0">
              <a:buFont typeface="Arial" panose="020B0604020202020204" pitchFamily="34" charset="0"/>
              <a:buNone/>
            </a:pPr>
            <a:endParaRPr lang="en-US" altLang="zh-CN" sz="2000" b="1">
              <a:solidFill>
                <a:srgbClr val="FF0000"/>
              </a:solidFill>
              <a:latin typeface="宋体" panose="02010600030101010101" pitchFamily="2" charset="-122"/>
            </a:endParaRPr>
          </a:p>
          <a:p>
            <a:pPr marL="0" indent="0">
              <a:buFont typeface="Arial" panose="020B0604020202020204" pitchFamily="34" charset="0"/>
              <a:buNone/>
            </a:pPr>
            <a:endParaRPr lang="en-US" altLang="zh-CN" sz="2000" b="1">
              <a:solidFill>
                <a:srgbClr val="FF0000"/>
              </a:solidFill>
              <a:latin typeface="宋体" panose="02010600030101010101" pitchFamily="2" charset="-122"/>
            </a:endParaRPr>
          </a:p>
          <a:p>
            <a:pPr marL="0" indent="0">
              <a:buFont typeface="Arial" panose="020B0604020202020204" pitchFamily="34" charset="0"/>
              <a:buNone/>
            </a:pPr>
            <a:r>
              <a:rPr lang="zh-CN" altLang="en-US" sz="2800" b="1">
                <a:solidFill>
                  <a:srgbClr val="FF0000"/>
                </a:solidFill>
                <a:latin typeface="宋体" panose="02010600030101010101" pitchFamily="2" charset="-122"/>
              </a:rPr>
              <a:t> </a:t>
            </a:r>
            <a:endParaRPr lang="en-US" altLang="zh-CN" sz="2800" b="1">
              <a:solidFill>
                <a:srgbClr val="FF0000"/>
              </a:solidFill>
              <a:latin typeface="宋体" panose="02010600030101010101" pitchFamily="2" charset="-122"/>
            </a:endParaRPr>
          </a:p>
          <a:p>
            <a:pPr marL="0" indent="0">
              <a:buFont typeface="Arial" panose="020B0604020202020204" pitchFamily="34" charset="0"/>
              <a:buNone/>
            </a:pPr>
            <a:r>
              <a:rPr lang="en-US" altLang="zh-CN" sz="2000">
                <a:latin typeface="微软雅黑" panose="020B0503020204020204" pitchFamily="34" charset="-122"/>
                <a:ea typeface="微软雅黑" panose="020B0503020204020204" pitchFamily="34" charset="-122"/>
              </a:rPr>
              <a:t>                                                              </a:t>
            </a:r>
          </a:p>
          <a:p>
            <a:pPr marL="0" indent="0">
              <a:buFont typeface="Arial" panose="020B0604020202020204" pitchFamily="34" charset="0"/>
              <a:buNone/>
            </a:pPr>
            <a:endParaRPr lang="en-US" altLang="zh-CN" sz="2000">
              <a:latin typeface="微软雅黑" panose="020B0503020204020204" pitchFamily="34" charset="-122"/>
              <a:ea typeface="微软雅黑" panose="020B0503020204020204" pitchFamily="34" charset="-122"/>
            </a:endParaRPr>
          </a:p>
          <a:p>
            <a:pPr marL="0" indent="0">
              <a:buFont typeface="Arial" panose="020B0604020202020204" pitchFamily="34" charset="0"/>
              <a:buNone/>
            </a:pPr>
            <a:r>
              <a:rPr lang="zh-CN" altLang="en-US">
                <a:latin typeface="微软雅黑" panose="020B0503020204020204" pitchFamily="34" charset="-122"/>
                <a:ea typeface="微软雅黑" panose="020B0503020204020204" pitchFamily="34" charset="-122"/>
              </a:rPr>
              <a:t>                                                                                          </a:t>
            </a:r>
            <a:endParaRPr lang="en-US" altLang="zh-CN" sz="2800">
              <a:latin typeface="微软雅黑" panose="020B0503020204020204" pitchFamily="34" charset="-122"/>
              <a:ea typeface="微软雅黑" panose="020B0503020204020204" pitchFamily="34" charset="-122"/>
            </a:endParaRPr>
          </a:p>
          <a:p>
            <a:pPr marL="0" indent="0">
              <a:buFont typeface="Arial" panose="020B0604020202020204" pitchFamily="34" charset="0"/>
              <a:buNone/>
            </a:pPr>
            <a:r>
              <a:rPr lang="en-US" altLang="zh-CN" sz="2800">
                <a:latin typeface="微软雅黑" panose="020B0503020204020204" pitchFamily="34" charset="-122"/>
                <a:ea typeface="微软雅黑" panose="020B0503020204020204" pitchFamily="34" charset="-122"/>
              </a:rPr>
              <a:t> </a:t>
            </a:r>
            <a:endParaRPr lang="zh-CN" altLang="zh-CN" sz="2800" dirty="0">
              <a:latin typeface="微软雅黑" panose="020B0503020204020204" pitchFamily="34" charset="-122"/>
              <a:ea typeface="微软雅黑" panose="020B0503020204020204" pitchFamily="34" charset="-122"/>
            </a:endParaRPr>
          </a:p>
        </p:txBody>
      </p:sp>
      <p:sp>
        <p:nvSpPr>
          <p:cNvPr id="3" name="灯片编号占位符 2">
            <a:extLst>
              <a:ext uri="{FF2B5EF4-FFF2-40B4-BE49-F238E27FC236}">
                <a16:creationId xmlns:a16="http://schemas.microsoft.com/office/drawing/2014/main" id="{5BE46F89-A030-8AEE-D279-38A55880222C}"/>
              </a:ext>
            </a:extLst>
          </p:cNvPr>
          <p:cNvSpPr>
            <a:spLocks noGrp="1"/>
          </p:cNvSpPr>
          <p:nvPr>
            <p:ph type="sldNum" sz="quarter" idx="12"/>
          </p:nvPr>
        </p:nvSpPr>
        <p:spPr/>
        <p:txBody>
          <a:bodyPr/>
          <a:lstStyle/>
          <a:p>
            <a:fld id="{49AE70B2-8BF9-45C0-BB95-33D1B9D3A854}" type="slidenum">
              <a:rPr lang="zh-CN" altLang="en-US" smtClean="0"/>
              <a:t>4</a:t>
            </a:fld>
            <a:endParaRPr lang="zh-CN" altLang="en-US"/>
          </a:p>
        </p:txBody>
      </p:sp>
      <p:pic>
        <p:nvPicPr>
          <p:cNvPr id="6" name="图片 5">
            <a:extLst>
              <a:ext uri="{FF2B5EF4-FFF2-40B4-BE49-F238E27FC236}">
                <a16:creationId xmlns:a16="http://schemas.microsoft.com/office/drawing/2014/main" id="{26E3B4F6-D471-F976-00DD-28DEA860DD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8304" y="2547020"/>
            <a:ext cx="4040623" cy="2357030"/>
          </a:xfrm>
          <a:prstGeom prst="rect">
            <a:avLst/>
          </a:prstGeom>
        </p:spPr>
      </p:pic>
      <p:sp>
        <p:nvSpPr>
          <p:cNvPr id="10" name="文本框 9">
            <a:extLst>
              <a:ext uri="{FF2B5EF4-FFF2-40B4-BE49-F238E27FC236}">
                <a16:creationId xmlns:a16="http://schemas.microsoft.com/office/drawing/2014/main" id="{E8160DCD-048F-BE43-B63D-645D220CDCD7}"/>
              </a:ext>
            </a:extLst>
          </p:cNvPr>
          <p:cNvSpPr txBox="1"/>
          <p:nvPr/>
        </p:nvSpPr>
        <p:spPr>
          <a:xfrm>
            <a:off x="1589880" y="4820843"/>
            <a:ext cx="8186396" cy="584775"/>
          </a:xfrm>
          <a:prstGeom prst="rect">
            <a:avLst/>
          </a:prstGeom>
          <a:noFill/>
        </p:spPr>
        <p:txBody>
          <a:bodyPr wrap="square">
            <a:spAutoFit/>
          </a:bodyPr>
          <a:lstStyle/>
          <a:p>
            <a:r>
              <a:rPr lang="en-US" altLang="zh-CN" sz="3200" b="1" dirty="0">
                <a:solidFill>
                  <a:srgbClr val="000000"/>
                </a:solidFill>
                <a:latin typeface="Bahnschrift SemiBold" panose="020B0502040204020203" pitchFamily="34" charset="0"/>
              </a:rPr>
              <a:t>    </a:t>
            </a:r>
            <a:r>
              <a:rPr lang="en-US" altLang="zh-CN" sz="3200" b="1" dirty="0">
                <a:solidFill>
                  <a:srgbClr val="000000"/>
                </a:solidFill>
                <a:latin typeface="华文中宋" panose="02010600040101010101" pitchFamily="2" charset="-122"/>
                <a:ea typeface="华文中宋" panose="02010600040101010101" pitchFamily="2" charset="-122"/>
              </a:rPr>
              <a:t>Equivalent Photon Approximation </a:t>
            </a:r>
            <a:endParaRPr lang="zh-CN" altLang="en-US" sz="3200" b="1" dirty="0">
              <a:solidFill>
                <a:srgbClr val="000000"/>
              </a:solidFill>
              <a:latin typeface="华文中宋" panose="02010600040101010101" pitchFamily="2" charset="-122"/>
              <a:ea typeface="华文中宋" panose="02010600040101010101" pitchFamily="2" charset="-122"/>
            </a:endParaRPr>
          </a:p>
        </p:txBody>
      </p:sp>
      <p:sp>
        <p:nvSpPr>
          <p:cNvPr id="11" name="文本框 10">
            <a:extLst>
              <a:ext uri="{FF2B5EF4-FFF2-40B4-BE49-F238E27FC236}">
                <a16:creationId xmlns:a16="http://schemas.microsoft.com/office/drawing/2014/main" id="{873E43CE-BE4F-24EC-B1D7-19D2532E1AE8}"/>
              </a:ext>
            </a:extLst>
          </p:cNvPr>
          <p:cNvSpPr txBox="1"/>
          <p:nvPr/>
        </p:nvSpPr>
        <p:spPr>
          <a:xfrm>
            <a:off x="1997659" y="5379047"/>
            <a:ext cx="7984541" cy="584775"/>
          </a:xfrm>
          <a:prstGeom prst="rect">
            <a:avLst/>
          </a:prstGeom>
          <a:noFill/>
        </p:spPr>
        <p:txBody>
          <a:bodyPr wrap="square">
            <a:spAutoFit/>
          </a:bodyPr>
          <a:lstStyle/>
          <a:p>
            <a:r>
              <a:rPr lang="pt-BR" altLang="zh-CN" sz="3200" b="1" dirty="0">
                <a:latin typeface="华文中宋" panose="02010600040101010101" pitchFamily="2" charset="-122"/>
                <a:ea typeface="华文中宋" panose="02010600040101010101" pitchFamily="2" charset="-122"/>
              </a:rPr>
              <a:t>Classical EM </a:t>
            </a:r>
            <a:r>
              <a:rPr lang="pt-BR" altLang="zh-CN" sz="3200" dirty="0"/>
              <a:t>⇔ </a:t>
            </a:r>
            <a:r>
              <a:rPr lang="pt-BR" altLang="zh-CN" sz="3200" b="1" dirty="0">
                <a:solidFill>
                  <a:srgbClr val="EF1A78"/>
                </a:solidFill>
                <a:latin typeface="华文中宋" panose="02010600040101010101" pitchFamily="2" charset="-122"/>
                <a:ea typeface="华文中宋" panose="02010600040101010101" pitchFamily="2" charset="-122"/>
              </a:rPr>
              <a:t>Quasi-real photons</a:t>
            </a:r>
            <a:endParaRPr lang="zh-CN" altLang="en-US" sz="3200" b="1" dirty="0">
              <a:solidFill>
                <a:srgbClr val="EF1A78"/>
              </a:solidFill>
              <a:latin typeface="华文中宋" panose="02010600040101010101" pitchFamily="2" charset="-122"/>
              <a:ea typeface="华文中宋" panose="02010600040101010101" pitchFamily="2" charset="-122"/>
            </a:endParaRPr>
          </a:p>
        </p:txBody>
      </p:sp>
      <p:sp>
        <p:nvSpPr>
          <p:cNvPr id="15" name="文本框 14">
            <a:extLst>
              <a:ext uri="{FF2B5EF4-FFF2-40B4-BE49-F238E27FC236}">
                <a16:creationId xmlns:a16="http://schemas.microsoft.com/office/drawing/2014/main" id="{25D7DC8F-46D1-6FEC-9C9B-CABFE88A5ED4}"/>
              </a:ext>
            </a:extLst>
          </p:cNvPr>
          <p:cNvSpPr txBox="1"/>
          <p:nvPr/>
        </p:nvSpPr>
        <p:spPr>
          <a:xfrm>
            <a:off x="958228" y="1224210"/>
            <a:ext cx="10530840" cy="1569660"/>
          </a:xfrm>
          <a:prstGeom prst="rect">
            <a:avLst/>
          </a:prstGeom>
          <a:noFill/>
        </p:spPr>
        <p:txBody>
          <a:bodyPr wrap="square">
            <a:spAutoFit/>
          </a:bodyPr>
          <a:lstStyle/>
          <a:p>
            <a:r>
              <a:rPr lang="en-US" altLang="zh-CN" sz="3200" b="1" dirty="0">
                <a:solidFill>
                  <a:srgbClr val="000000"/>
                </a:solidFill>
                <a:latin typeface="华文中宋" panose="02010600040101010101" pitchFamily="2" charset="-122"/>
                <a:ea typeface="华文中宋" panose="02010600040101010101" pitchFamily="2" charset="-122"/>
              </a:rPr>
              <a:t>Ultra-relativistic charged particle produce highly Lorentz contracted electromagnetic field </a:t>
            </a:r>
            <a:br>
              <a:rPr lang="en-US" altLang="zh-CN" sz="3200" b="1" dirty="0">
                <a:solidFill>
                  <a:srgbClr val="000000"/>
                </a:solidFill>
                <a:latin typeface="华文中宋" panose="02010600040101010101" pitchFamily="2" charset="-122"/>
                <a:ea typeface="华文中宋" panose="02010600040101010101" pitchFamily="2" charset="-122"/>
              </a:rPr>
            </a:br>
            <a:endParaRPr lang="zh-CN" altLang="en-US" sz="3200" b="1" dirty="0">
              <a:solidFill>
                <a:srgbClr val="000000"/>
              </a:solidFill>
              <a:latin typeface="华文中宋" panose="02010600040101010101" pitchFamily="2" charset="-122"/>
              <a:ea typeface="华文中宋" panose="02010600040101010101" pitchFamily="2" charset="-122"/>
            </a:endParaRPr>
          </a:p>
        </p:txBody>
      </p:sp>
      <p:pic>
        <p:nvPicPr>
          <p:cNvPr id="16" name="图片 15">
            <a:extLst>
              <a:ext uri="{FF2B5EF4-FFF2-40B4-BE49-F238E27FC236}">
                <a16:creationId xmlns:a16="http://schemas.microsoft.com/office/drawing/2014/main" id="{11945927-EF61-A8A8-DA77-FA2D71042A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46006" y="2089836"/>
            <a:ext cx="1692265" cy="1817397"/>
          </a:xfrm>
          <a:prstGeom prst="rect">
            <a:avLst/>
          </a:prstGeom>
        </p:spPr>
      </p:pic>
      <p:pic>
        <p:nvPicPr>
          <p:cNvPr id="18" name="图片 17">
            <a:extLst>
              <a:ext uri="{FF2B5EF4-FFF2-40B4-BE49-F238E27FC236}">
                <a16:creationId xmlns:a16="http://schemas.microsoft.com/office/drawing/2014/main" id="{6B4C1A48-65A8-8E4F-0827-46F960009302}"/>
              </a:ext>
            </a:extLst>
          </p:cNvPr>
          <p:cNvPicPr>
            <a:picLocks noChangeAspect="1"/>
          </p:cNvPicPr>
          <p:nvPr/>
        </p:nvPicPr>
        <p:blipFill rotWithShape="1">
          <a:blip r:embed="rId6">
            <a:extLst>
              <a:ext uri="{28A0092B-C50C-407E-A947-70E740481C1C}">
                <a14:useLocalDpi xmlns:a14="http://schemas.microsoft.com/office/drawing/2010/main" val="0"/>
              </a:ext>
            </a:extLst>
          </a:blip>
          <a:srcRect r="2404" b="6746"/>
          <a:stretch/>
        </p:blipFill>
        <p:spPr>
          <a:xfrm>
            <a:off x="9649584" y="3921397"/>
            <a:ext cx="1692264" cy="1945881"/>
          </a:xfrm>
          <a:prstGeom prst="rect">
            <a:avLst/>
          </a:prstGeom>
        </p:spPr>
      </p:pic>
      <p:pic>
        <p:nvPicPr>
          <p:cNvPr id="8" name="图片 7">
            <a:extLst>
              <a:ext uri="{FF2B5EF4-FFF2-40B4-BE49-F238E27FC236}">
                <a16:creationId xmlns:a16="http://schemas.microsoft.com/office/drawing/2014/main" id="{CBA779A2-1A12-8BCB-F386-33729D3020D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5115" y="2650161"/>
            <a:ext cx="1651085" cy="2038455"/>
          </a:xfrm>
          <a:prstGeom prst="rect">
            <a:avLst/>
          </a:prstGeom>
        </p:spPr>
      </p:pic>
    </p:spTree>
    <p:extLst>
      <p:ext uri="{BB962C8B-B14F-4D97-AF65-F5344CB8AC3E}">
        <p14:creationId xmlns:p14="http://schemas.microsoft.com/office/powerpoint/2010/main" val="1460585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F0ED2-F520-F976-7DAF-A6BC2FDAE8BD}"/>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548F6B1C-1C6E-8B27-7DF1-C8E5C4B38A22}"/>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B1A70394-9CD0-467D-AE65-552685F20DE9}"/>
              </a:ext>
            </a:extLst>
          </p:cNvPr>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4ACD4CE9-7AF7-433A-4D86-CEAD896E19DD}"/>
              </a:ext>
            </a:extLst>
          </p:cNvPr>
          <p:cNvSpPr>
            <a:spLocks noGrp="1"/>
          </p:cNvSpPr>
          <p:nvPr>
            <p:ph type="sldNum" sz="quarter" idx="12"/>
          </p:nvPr>
        </p:nvSpPr>
        <p:spPr/>
        <p:txBody>
          <a:bodyPr/>
          <a:lstStyle/>
          <a:p>
            <a:fld id="{49AE70B2-8BF9-45C0-BB95-33D1B9D3A854}" type="slidenum">
              <a:rPr lang="zh-CN" altLang="en-US" smtClean="0"/>
              <a:t>40</a:t>
            </a:fld>
            <a:endParaRPr lang="zh-CN" altLang="en-US"/>
          </a:p>
        </p:txBody>
      </p:sp>
      <p:sp>
        <p:nvSpPr>
          <p:cNvPr id="5" name="文本框 4">
            <a:extLst>
              <a:ext uri="{FF2B5EF4-FFF2-40B4-BE49-F238E27FC236}">
                <a16:creationId xmlns:a16="http://schemas.microsoft.com/office/drawing/2014/main" id="{0474D24B-205C-DB20-A61E-DB5E7C58C3FC}"/>
              </a:ext>
            </a:extLst>
          </p:cNvPr>
          <p:cNvSpPr txBox="1"/>
          <p:nvPr/>
        </p:nvSpPr>
        <p:spPr>
          <a:xfrm>
            <a:off x="812273" y="1216660"/>
            <a:ext cx="6096000" cy="461665"/>
          </a:xfrm>
          <a:prstGeom prst="rect">
            <a:avLst/>
          </a:prstGeom>
          <a:noFill/>
        </p:spPr>
        <p:txBody>
          <a:bodyPr wrap="square">
            <a:spAutoFit/>
          </a:bodyPr>
          <a:lstStyle/>
          <a:p>
            <a:r>
              <a:rPr lang="en-US" altLang="zh-CN" sz="2400" b="1" dirty="0">
                <a:latin typeface="华文中宋" panose="02010600040101010101" pitchFamily="2" charset="-122"/>
                <a:ea typeface="华文中宋" panose="02010600040101010101" pitchFamily="2" charset="-122"/>
              </a:rPr>
              <a:t>Prediction for the </a:t>
            </a:r>
            <a:r>
              <a:rPr lang="en-US" altLang="zh-CN" sz="2400" b="1" dirty="0" err="1">
                <a:latin typeface="华文中宋" panose="02010600040101010101" pitchFamily="2" charset="-122"/>
                <a:ea typeface="华文中宋" panose="02010600040101010101" pitchFamily="2" charset="-122"/>
              </a:rPr>
              <a:t>Pb+Pb</a:t>
            </a:r>
            <a:endParaRPr lang="zh-CN" altLang="en-US" sz="2400" b="1" dirty="0">
              <a:latin typeface="华文中宋" panose="02010600040101010101" pitchFamily="2" charset="-122"/>
              <a:ea typeface="华文中宋" panose="02010600040101010101" pitchFamily="2" charset="-122"/>
            </a:endParaRPr>
          </a:p>
        </p:txBody>
      </p:sp>
      <p:pic>
        <p:nvPicPr>
          <p:cNvPr id="7" name="图片 6">
            <a:extLst>
              <a:ext uri="{FF2B5EF4-FFF2-40B4-BE49-F238E27FC236}">
                <a16:creationId xmlns:a16="http://schemas.microsoft.com/office/drawing/2014/main" id="{B9D69FFD-40C1-D7B2-F646-7612AB1136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507" y="2377122"/>
            <a:ext cx="4924425" cy="2819400"/>
          </a:xfrm>
          <a:prstGeom prst="rect">
            <a:avLst/>
          </a:prstGeom>
        </p:spPr>
      </p:pic>
      <p:pic>
        <p:nvPicPr>
          <p:cNvPr id="9" name="图片 8">
            <a:extLst>
              <a:ext uri="{FF2B5EF4-FFF2-40B4-BE49-F238E27FC236}">
                <a16:creationId xmlns:a16="http://schemas.microsoft.com/office/drawing/2014/main" id="{6EA157F1-A52A-131D-DF8F-43A410E115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30277" y="2411412"/>
            <a:ext cx="4657725" cy="2895600"/>
          </a:xfrm>
          <a:prstGeom prst="rect">
            <a:avLst/>
          </a:prstGeom>
        </p:spPr>
      </p:pic>
      <p:sp>
        <p:nvSpPr>
          <p:cNvPr id="3" name="文本框 2">
            <a:extLst>
              <a:ext uri="{FF2B5EF4-FFF2-40B4-BE49-F238E27FC236}">
                <a16:creationId xmlns:a16="http://schemas.microsoft.com/office/drawing/2014/main" id="{4EB2F0D0-9075-9679-B074-540E226F131F}"/>
              </a:ext>
            </a:extLst>
          </p:cNvPr>
          <p:cNvSpPr txBox="1"/>
          <p:nvPr/>
        </p:nvSpPr>
        <p:spPr>
          <a:xfrm>
            <a:off x="3595255" y="5792328"/>
            <a:ext cx="8315696" cy="830997"/>
          </a:xfrm>
          <a:prstGeom prst="rect">
            <a:avLst/>
          </a:prstGeom>
          <a:noFill/>
        </p:spPr>
        <p:txBody>
          <a:bodyPr wrap="square">
            <a:spAutoFit/>
          </a:bodyPr>
          <a:lstStyle/>
          <a:p>
            <a:r>
              <a:rPr lang="en-US" altLang="zh-CN" sz="2400" b="1" dirty="0" err="1">
                <a:solidFill>
                  <a:srgbClr val="C00000"/>
                </a:solidFill>
                <a:latin typeface="Calibri-Bold"/>
              </a:rPr>
              <a:t>Y.Jia</a:t>
            </a:r>
            <a:r>
              <a:rPr lang="en-US" altLang="zh-CN" sz="2400" b="1" dirty="0">
                <a:solidFill>
                  <a:srgbClr val="C00000"/>
                </a:solidFill>
                <a:latin typeface="Calibri-Bold"/>
              </a:rPr>
              <a:t>, S. Lin, </a:t>
            </a:r>
            <a:r>
              <a:rPr lang="en-US" altLang="zh-CN" sz="2400" b="1" dirty="0" err="1">
                <a:solidFill>
                  <a:srgbClr val="C00000"/>
                </a:solidFill>
                <a:latin typeface="Calibri-Bold"/>
              </a:rPr>
              <a:t>J.Zhou</a:t>
            </a:r>
            <a:r>
              <a:rPr lang="en-US" altLang="zh-CN" sz="2400" b="1" dirty="0">
                <a:solidFill>
                  <a:srgbClr val="C00000"/>
                </a:solidFill>
                <a:latin typeface="Calibri-Bold"/>
              </a:rPr>
              <a:t>, Y.J. Zhou, arxiv:2410.13781 </a:t>
            </a:r>
            <a:br>
              <a:rPr lang="en-US" altLang="zh-CN" sz="2400" b="1" dirty="0">
                <a:solidFill>
                  <a:srgbClr val="C00000"/>
                </a:solidFill>
                <a:latin typeface="Calibri-Bold"/>
              </a:rPr>
            </a:br>
            <a:endParaRPr lang="zh-CN" altLang="en-US" sz="2400" b="1" dirty="0">
              <a:solidFill>
                <a:srgbClr val="C00000"/>
              </a:solidFill>
              <a:latin typeface="Calibri-Bold"/>
            </a:endParaRPr>
          </a:p>
        </p:txBody>
      </p:sp>
    </p:spTree>
    <p:extLst>
      <p:ext uri="{BB962C8B-B14F-4D97-AF65-F5344CB8AC3E}">
        <p14:creationId xmlns:p14="http://schemas.microsoft.com/office/powerpoint/2010/main" val="9431557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8EA43-2774-F03A-5929-232C60CE022D}"/>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E9DA8F28-9CAD-BD5B-C9E2-203872FB4C67}"/>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97AAE5C5-A00F-6E0B-55B5-B9CE02D69A01}"/>
              </a:ext>
            </a:extLst>
          </p:cNvPr>
          <p:cNvSpPr txBox="1"/>
          <p:nvPr/>
        </p:nvSpPr>
        <p:spPr>
          <a:xfrm>
            <a:off x="822960" y="304165"/>
            <a:ext cx="10530840"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Electron–Ion Colliders</a:t>
            </a: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4CBB5A78-EC92-825E-9FF5-381F93AE8D74}"/>
              </a:ext>
            </a:extLst>
          </p:cNvPr>
          <p:cNvSpPr>
            <a:spLocks noGrp="1"/>
          </p:cNvSpPr>
          <p:nvPr>
            <p:ph type="sldNum" sz="quarter" idx="12"/>
          </p:nvPr>
        </p:nvSpPr>
        <p:spPr/>
        <p:txBody>
          <a:bodyPr/>
          <a:lstStyle/>
          <a:p>
            <a:fld id="{49AE70B2-8BF9-45C0-BB95-33D1B9D3A854}" type="slidenum">
              <a:rPr lang="zh-CN" altLang="en-US" smtClean="0"/>
              <a:t>41</a:t>
            </a:fld>
            <a:endParaRPr lang="zh-CN" altLang="en-US"/>
          </a:p>
        </p:txBody>
      </p:sp>
      <p:pic>
        <p:nvPicPr>
          <p:cNvPr id="5" name="图片 4">
            <a:extLst>
              <a:ext uri="{FF2B5EF4-FFF2-40B4-BE49-F238E27FC236}">
                <a16:creationId xmlns:a16="http://schemas.microsoft.com/office/drawing/2014/main" id="{8128D579-415F-0294-5891-82E41DDA06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5331" y="1319239"/>
            <a:ext cx="9859756" cy="3508589"/>
          </a:xfrm>
          <a:prstGeom prst="rect">
            <a:avLst/>
          </a:prstGeom>
        </p:spPr>
      </p:pic>
      <p:pic>
        <p:nvPicPr>
          <p:cNvPr id="8" name="图片 7">
            <a:extLst>
              <a:ext uri="{FF2B5EF4-FFF2-40B4-BE49-F238E27FC236}">
                <a16:creationId xmlns:a16="http://schemas.microsoft.com/office/drawing/2014/main" id="{5303582A-C6E0-8DD6-D564-0E8142B363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9933" y="4827828"/>
            <a:ext cx="3216596" cy="1711084"/>
          </a:xfrm>
          <a:prstGeom prst="rect">
            <a:avLst/>
          </a:prstGeom>
        </p:spPr>
      </p:pic>
      <p:sp>
        <p:nvSpPr>
          <p:cNvPr id="10" name="文本框 9">
            <a:extLst>
              <a:ext uri="{FF2B5EF4-FFF2-40B4-BE49-F238E27FC236}">
                <a16:creationId xmlns:a16="http://schemas.microsoft.com/office/drawing/2014/main" id="{D0E8389B-FD44-934A-2B21-D6844653FF37}"/>
              </a:ext>
            </a:extLst>
          </p:cNvPr>
          <p:cNvSpPr txBox="1"/>
          <p:nvPr/>
        </p:nvSpPr>
        <p:spPr>
          <a:xfrm>
            <a:off x="5574590" y="4929772"/>
            <a:ext cx="5473655" cy="1384995"/>
          </a:xfrm>
          <a:prstGeom prst="rect">
            <a:avLst/>
          </a:prstGeom>
          <a:noFill/>
        </p:spPr>
        <p:txBody>
          <a:bodyPr wrap="square">
            <a:spAutoFit/>
          </a:bodyPr>
          <a:lstStyle/>
          <a:p>
            <a:r>
              <a:rPr lang="en-US" altLang="zh-CN" sz="2800" b="1" dirty="0">
                <a:solidFill>
                  <a:srgbClr val="EF1A78"/>
                </a:solidFill>
                <a:latin typeface="华文中宋" panose="02010600040101010101" pitchFamily="2" charset="-122"/>
                <a:ea typeface="华文中宋" panose="02010600040101010101" pitchFamily="2" charset="-122"/>
              </a:rPr>
              <a:t>Electron-Ion colliders with high collision energy and high luminosity</a:t>
            </a:r>
            <a:endParaRPr lang="zh-CN" altLang="en-US" sz="2800" b="1" dirty="0">
              <a:solidFill>
                <a:srgbClr val="EF1A78"/>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4839378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D8640-29D9-5A2D-08AE-97B381A43DB9}"/>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9E21E81B-11ED-DD87-CCCB-8B00920DA2A3}"/>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2A92A631-33C1-EC21-C022-3592F36F6841}"/>
              </a:ext>
            </a:extLst>
          </p:cNvPr>
          <p:cNvSpPr txBox="1"/>
          <p:nvPr/>
        </p:nvSpPr>
        <p:spPr>
          <a:xfrm>
            <a:off x="822960" y="304165"/>
            <a:ext cx="10530840"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The photon PDF of the electron</a:t>
            </a: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BED4ECC4-DE23-C387-19E4-54338CAFFA99}"/>
              </a:ext>
            </a:extLst>
          </p:cNvPr>
          <p:cNvSpPr>
            <a:spLocks noGrp="1"/>
          </p:cNvSpPr>
          <p:nvPr>
            <p:ph type="sldNum" sz="quarter" idx="12"/>
          </p:nvPr>
        </p:nvSpPr>
        <p:spPr/>
        <p:txBody>
          <a:bodyPr>
            <a:normAutofit/>
          </a:bodyPr>
          <a:lstStyle/>
          <a:p>
            <a:fld id="{49AE70B2-8BF9-45C0-BB95-33D1B9D3A854}" type="slidenum">
              <a:rPr lang="zh-CN" altLang="en-US" smtClean="0"/>
              <a:t>42</a:t>
            </a:fld>
            <a:endParaRPr lang="zh-CN" altLang="en-US"/>
          </a:p>
        </p:txBody>
      </p:sp>
      <p:pic>
        <p:nvPicPr>
          <p:cNvPr id="7" name="图片 6">
            <a:extLst>
              <a:ext uri="{FF2B5EF4-FFF2-40B4-BE49-F238E27FC236}">
                <a16:creationId xmlns:a16="http://schemas.microsoft.com/office/drawing/2014/main" id="{F6850EFC-A984-B387-7DE7-BE00AA66EE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1527" y="2273935"/>
            <a:ext cx="3251304" cy="3516068"/>
          </a:xfrm>
          <a:prstGeom prst="rect">
            <a:avLst/>
          </a:prstGeom>
        </p:spPr>
      </p:pic>
      <p:pic>
        <p:nvPicPr>
          <p:cNvPr id="11" name="图片 10">
            <a:extLst>
              <a:ext uri="{FF2B5EF4-FFF2-40B4-BE49-F238E27FC236}">
                <a16:creationId xmlns:a16="http://schemas.microsoft.com/office/drawing/2014/main" id="{A7D7F7B0-B14C-2B1E-C603-B24EB10E43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1746" y="2734965"/>
            <a:ext cx="4514850" cy="838200"/>
          </a:xfrm>
          <a:prstGeom prst="rect">
            <a:avLst/>
          </a:prstGeom>
        </p:spPr>
      </p:pic>
      <p:pic>
        <p:nvPicPr>
          <p:cNvPr id="13" name="图片 12">
            <a:extLst>
              <a:ext uri="{FF2B5EF4-FFF2-40B4-BE49-F238E27FC236}">
                <a16:creationId xmlns:a16="http://schemas.microsoft.com/office/drawing/2014/main" id="{7D92EF03-C073-638D-17C7-754E285E8C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5907" y="3740150"/>
            <a:ext cx="3705225" cy="857250"/>
          </a:xfrm>
          <a:prstGeom prst="rect">
            <a:avLst/>
          </a:prstGeom>
        </p:spPr>
      </p:pic>
    </p:spTree>
    <p:extLst>
      <p:ext uri="{BB962C8B-B14F-4D97-AF65-F5344CB8AC3E}">
        <p14:creationId xmlns:p14="http://schemas.microsoft.com/office/powerpoint/2010/main" val="3569660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AF49F2-1CC2-DFE1-EDB4-32AAE4264166}"/>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87F22405-4C07-9373-807E-4EB4AC6CBD08}"/>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AF00F127-708D-1771-A8DE-CED92D5F2D0D}"/>
              </a:ext>
            </a:extLst>
          </p:cNvPr>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45137719-10BA-7074-A930-E1A23C47B494}"/>
              </a:ext>
            </a:extLst>
          </p:cNvPr>
          <p:cNvSpPr>
            <a:spLocks noGrp="1"/>
          </p:cNvSpPr>
          <p:nvPr>
            <p:ph type="sldNum" sz="quarter" idx="12"/>
          </p:nvPr>
        </p:nvSpPr>
        <p:spPr/>
        <p:txBody>
          <a:bodyPr/>
          <a:lstStyle/>
          <a:p>
            <a:fld id="{49AE70B2-8BF9-45C0-BB95-33D1B9D3A854}" type="slidenum">
              <a:rPr lang="zh-CN" altLang="en-US" smtClean="0"/>
              <a:t>43</a:t>
            </a:fld>
            <a:endParaRPr lang="zh-CN" altLang="en-US" dirty="0"/>
          </a:p>
        </p:txBody>
      </p:sp>
      <p:sp>
        <p:nvSpPr>
          <p:cNvPr id="5" name="文本框 4">
            <a:extLst>
              <a:ext uri="{FF2B5EF4-FFF2-40B4-BE49-F238E27FC236}">
                <a16:creationId xmlns:a16="http://schemas.microsoft.com/office/drawing/2014/main" id="{07F70FEC-1D17-0DDF-ED44-C3C8C8CFC54D}"/>
              </a:ext>
            </a:extLst>
          </p:cNvPr>
          <p:cNvSpPr txBox="1"/>
          <p:nvPr/>
        </p:nvSpPr>
        <p:spPr>
          <a:xfrm>
            <a:off x="812273" y="1216660"/>
            <a:ext cx="6096000" cy="461665"/>
          </a:xfrm>
          <a:prstGeom prst="rect">
            <a:avLst/>
          </a:prstGeom>
          <a:noFill/>
        </p:spPr>
        <p:txBody>
          <a:bodyPr wrap="square">
            <a:spAutoFit/>
          </a:bodyPr>
          <a:lstStyle/>
          <a:p>
            <a:r>
              <a:rPr lang="en-US" altLang="zh-CN" sz="2400" b="1" dirty="0">
                <a:latin typeface="华文中宋" panose="02010600040101010101" pitchFamily="2" charset="-122"/>
                <a:ea typeface="华文中宋" panose="02010600040101010101" pitchFamily="2" charset="-122"/>
              </a:rPr>
              <a:t>Prediction for the EIC</a:t>
            </a:r>
            <a:endParaRPr lang="zh-CN" altLang="en-US" sz="2400" b="1" dirty="0">
              <a:latin typeface="华文中宋" panose="02010600040101010101" pitchFamily="2" charset="-122"/>
              <a:ea typeface="华文中宋" panose="02010600040101010101" pitchFamily="2" charset="-122"/>
            </a:endParaRPr>
          </a:p>
        </p:txBody>
      </p:sp>
      <p:pic>
        <p:nvPicPr>
          <p:cNvPr id="6" name="图片 5">
            <a:extLst>
              <a:ext uri="{FF2B5EF4-FFF2-40B4-BE49-F238E27FC236}">
                <a16:creationId xmlns:a16="http://schemas.microsoft.com/office/drawing/2014/main" id="{20B30626-6797-BDE3-AD8B-584821A988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5455" y="1709913"/>
            <a:ext cx="6490239" cy="4227195"/>
          </a:xfrm>
          <a:prstGeom prst="rect">
            <a:avLst/>
          </a:prstGeom>
        </p:spPr>
      </p:pic>
      <p:sp>
        <p:nvSpPr>
          <p:cNvPr id="3" name="文本框 2">
            <a:extLst>
              <a:ext uri="{FF2B5EF4-FFF2-40B4-BE49-F238E27FC236}">
                <a16:creationId xmlns:a16="http://schemas.microsoft.com/office/drawing/2014/main" id="{1ABE5C65-5614-6439-7F09-4C02501E6714}"/>
              </a:ext>
            </a:extLst>
          </p:cNvPr>
          <p:cNvSpPr txBox="1"/>
          <p:nvPr/>
        </p:nvSpPr>
        <p:spPr>
          <a:xfrm>
            <a:off x="2923924" y="5937108"/>
            <a:ext cx="8315696" cy="830997"/>
          </a:xfrm>
          <a:prstGeom prst="rect">
            <a:avLst/>
          </a:prstGeom>
          <a:noFill/>
        </p:spPr>
        <p:txBody>
          <a:bodyPr wrap="square">
            <a:spAutoFit/>
          </a:bodyPr>
          <a:lstStyle/>
          <a:p>
            <a:r>
              <a:rPr lang="en-US" altLang="zh-CN" sz="2400" b="1" dirty="0" err="1">
                <a:solidFill>
                  <a:srgbClr val="C00000"/>
                </a:solidFill>
                <a:latin typeface="Calibri-Bold"/>
              </a:rPr>
              <a:t>Y.Jia</a:t>
            </a:r>
            <a:r>
              <a:rPr lang="en-US" altLang="zh-CN" sz="2400" b="1" dirty="0">
                <a:solidFill>
                  <a:srgbClr val="C00000"/>
                </a:solidFill>
                <a:latin typeface="Calibri-Bold"/>
              </a:rPr>
              <a:t>, S. Lin, </a:t>
            </a:r>
            <a:r>
              <a:rPr lang="en-US" altLang="zh-CN" sz="2400" b="1" dirty="0" err="1">
                <a:solidFill>
                  <a:srgbClr val="C00000"/>
                </a:solidFill>
                <a:latin typeface="Calibri-Bold"/>
              </a:rPr>
              <a:t>J.Zhou</a:t>
            </a:r>
            <a:r>
              <a:rPr lang="en-US" altLang="zh-CN" sz="2400" b="1" dirty="0">
                <a:solidFill>
                  <a:srgbClr val="C00000"/>
                </a:solidFill>
                <a:latin typeface="Calibri-Bold"/>
              </a:rPr>
              <a:t>, Y.J. Zhou, arxiv:2410.13781 </a:t>
            </a:r>
            <a:br>
              <a:rPr lang="en-US" altLang="zh-CN" sz="2400" b="1" dirty="0">
                <a:solidFill>
                  <a:srgbClr val="C00000"/>
                </a:solidFill>
                <a:latin typeface="Calibri-Bold"/>
              </a:rPr>
            </a:br>
            <a:endParaRPr lang="zh-CN" altLang="en-US" sz="2400" b="1" dirty="0">
              <a:solidFill>
                <a:srgbClr val="C00000"/>
              </a:solidFill>
              <a:latin typeface="Calibri-Bold"/>
            </a:endParaRPr>
          </a:p>
        </p:txBody>
      </p:sp>
    </p:spTree>
    <p:extLst>
      <p:ext uri="{BB962C8B-B14F-4D97-AF65-F5344CB8AC3E}">
        <p14:creationId xmlns:p14="http://schemas.microsoft.com/office/powerpoint/2010/main" val="35298465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D40E7-28EB-C7EB-0C17-86B66BCBF892}"/>
            </a:ext>
          </a:extLst>
        </p:cNvPr>
        <p:cNvGrpSpPr/>
        <p:nvPr/>
      </p:nvGrpSpPr>
      <p:grpSpPr>
        <a:xfrm>
          <a:off x="0" y="0"/>
          <a:ext cx="0" cy="0"/>
          <a:chOff x="0" y="0"/>
          <a:chExt cx="0" cy="0"/>
        </a:xfrm>
      </p:grpSpPr>
      <p:pic>
        <p:nvPicPr>
          <p:cNvPr id="22" name="内容占位符 21">
            <a:extLst>
              <a:ext uri="{FF2B5EF4-FFF2-40B4-BE49-F238E27FC236}">
                <a16:creationId xmlns:a16="http://schemas.microsoft.com/office/drawing/2014/main" id="{1C41E41C-1CF5-1674-72AD-422FEA0CAA19}"/>
              </a:ext>
            </a:extLst>
          </p:cNvPr>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a:extLst>
              <a:ext uri="{FF2B5EF4-FFF2-40B4-BE49-F238E27FC236}">
                <a16:creationId xmlns:a16="http://schemas.microsoft.com/office/drawing/2014/main" id="{11E7A6E4-7F76-4A8E-4CB1-417B18FC22DE}"/>
              </a:ext>
            </a:extLst>
          </p:cNvPr>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light-by-light scattering</a:t>
            </a:r>
            <a:endParaRPr lang="zh-CN" altLang="en-US" sz="48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50504CCB-9043-11B7-5FE5-6AC653ABDD6E}"/>
              </a:ext>
            </a:extLst>
          </p:cNvPr>
          <p:cNvSpPr>
            <a:spLocks noGrp="1"/>
          </p:cNvSpPr>
          <p:nvPr>
            <p:ph type="sldNum" sz="quarter" idx="12"/>
          </p:nvPr>
        </p:nvSpPr>
        <p:spPr/>
        <p:txBody>
          <a:bodyPr/>
          <a:lstStyle/>
          <a:p>
            <a:fld id="{49AE70B2-8BF9-45C0-BB95-33D1B9D3A854}" type="slidenum">
              <a:rPr lang="zh-CN" altLang="en-US" smtClean="0"/>
              <a:t>44</a:t>
            </a:fld>
            <a:endParaRPr lang="zh-CN" altLang="en-US"/>
          </a:p>
        </p:txBody>
      </p:sp>
      <p:sp>
        <p:nvSpPr>
          <p:cNvPr id="5" name="文本框 4">
            <a:extLst>
              <a:ext uri="{FF2B5EF4-FFF2-40B4-BE49-F238E27FC236}">
                <a16:creationId xmlns:a16="http://schemas.microsoft.com/office/drawing/2014/main" id="{8BDD1FCF-2C7C-3E63-5B84-06825EAF798C}"/>
              </a:ext>
            </a:extLst>
          </p:cNvPr>
          <p:cNvSpPr txBox="1"/>
          <p:nvPr/>
        </p:nvSpPr>
        <p:spPr>
          <a:xfrm>
            <a:off x="812273" y="1216660"/>
            <a:ext cx="6096000" cy="461665"/>
          </a:xfrm>
          <a:prstGeom prst="rect">
            <a:avLst/>
          </a:prstGeom>
          <a:noFill/>
        </p:spPr>
        <p:txBody>
          <a:bodyPr wrap="square">
            <a:spAutoFit/>
          </a:bodyPr>
          <a:lstStyle/>
          <a:p>
            <a:r>
              <a:rPr lang="en-US" altLang="zh-CN" sz="2400" b="1" dirty="0">
                <a:latin typeface="华文中宋" panose="02010600040101010101" pitchFamily="2" charset="-122"/>
                <a:ea typeface="华文中宋" panose="02010600040101010101" pitchFamily="2" charset="-122"/>
              </a:rPr>
              <a:t>Prediction for the EIC</a:t>
            </a:r>
            <a:endParaRPr lang="zh-CN" altLang="en-US" sz="2400" b="1" dirty="0">
              <a:latin typeface="华文中宋" panose="02010600040101010101" pitchFamily="2" charset="-122"/>
              <a:ea typeface="华文中宋" panose="02010600040101010101" pitchFamily="2" charset="-122"/>
            </a:endParaRPr>
          </a:p>
        </p:txBody>
      </p:sp>
      <p:pic>
        <p:nvPicPr>
          <p:cNvPr id="7" name="图片 6">
            <a:extLst>
              <a:ext uri="{FF2B5EF4-FFF2-40B4-BE49-F238E27FC236}">
                <a16:creationId xmlns:a16="http://schemas.microsoft.com/office/drawing/2014/main" id="{E92863F7-1F33-9C19-E4B3-F92B748056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273" y="2462550"/>
            <a:ext cx="5447599" cy="3026444"/>
          </a:xfrm>
          <a:prstGeom prst="rect">
            <a:avLst/>
          </a:prstGeom>
        </p:spPr>
      </p:pic>
      <p:pic>
        <p:nvPicPr>
          <p:cNvPr id="9" name="图片 8">
            <a:extLst>
              <a:ext uri="{FF2B5EF4-FFF2-40B4-BE49-F238E27FC236}">
                <a16:creationId xmlns:a16="http://schemas.microsoft.com/office/drawing/2014/main" id="{BB82BA07-FB2D-4606-58A1-FBDD3EF90D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6881" y="2607330"/>
            <a:ext cx="5107124" cy="3034010"/>
          </a:xfrm>
          <a:prstGeom prst="rect">
            <a:avLst/>
          </a:prstGeom>
        </p:spPr>
      </p:pic>
      <p:sp>
        <p:nvSpPr>
          <p:cNvPr id="3" name="文本框 2">
            <a:extLst>
              <a:ext uri="{FF2B5EF4-FFF2-40B4-BE49-F238E27FC236}">
                <a16:creationId xmlns:a16="http://schemas.microsoft.com/office/drawing/2014/main" id="{15B36C43-96E4-7F28-C9C5-C08B9D62DBF7}"/>
              </a:ext>
            </a:extLst>
          </p:cNvPr>
          <p:cNvSpPr txBox="1"/>
          <p:nvPr/>
        </p:nvSpPr>
        <p:spPr>
          <a:xfrm>
            <a:off x="3236440" y="5829003"/>
            <a:ext cx="8315696" cy="830997"/>
          </a:xfrm>
          <a:prstGeom prst="rect">
            <a:avLst/>
          </a:prstGeom>
          <a:noFill/>
        </p:spPr>
        <p:txBody>
          <a:bodyPr wrap="square">
            <a:spAutoFit/>
          </a:bodyPr>
          <a:lstStyle/>
          <a:p>
            <a:r>
              <a:rPr lang="en-US" altLang="zh-CN" sz="2400" b="1" dirty="0" err="1">
                <a:solidFill>
                  <a:srgbClr val="C00000"/>
                </a:solidFill>
                <a:latin typeface="Calibri-Bold"/>
              </a:rPr>
              <a:t>Y.Jia</a:t>
            </a:r>
            <a:r>
              <a:rPr lang="en-US" altLang="zh-CN" sz="2400" b="1" dirty="0">
                <a:solidFill>
                  <a:srgbClr val="C00000"/>
                </a:solidFill>
                <a:latin typeface="Calibri-Bold"/>
              </a:rPr>
              <a:t>, S. Lin, </a:t>
            </a:r>
            <a:r>
              <a:rPr lang="en-US" altLang="zh-CN" sz="2400" b="1" dirty="0" err="1">
                <a:solidFill>
                  <a:srgbClr val="C00000"/>
                </a:solidFill>
                <a:latin typeface="Calibri-Bold"/>
              </a:rPr>
              <a:t>J.Zhou</a:t>
            </a:r>
            <a:r>
              <a:rPr lang="en-US" altLang="zh-CN" sz="2400" b="1" dirty="0">
                <a:solidFill>
                  <a:srgbClr val="C00000"/>
                </a:solidFill>
                <a:latin typeface="Calibri-Bold"/>
              </a:rPr>
              <a:t>, Y.J. Zhou, arxiv:2410.13781 </a:t>
            </a:r>
            <a:br>
              <a:rPr lang="en-US" altLang="zh-CN" sz="2400" b="1" dirty="0">
                <a:solidFill>
                  <a:srgbClr val="C00000"/>
                </a:solidFill>
                <a:latin typeface="Calibri-Bold"/>
              </a:rPr>
            </a:br>
            <a:endParaRPr lang="zh-CN" altLang="en-US" sz="2400" b="1" dirty="0">
              <a:solidFill>
                <a:srgbClr val="C00000"/>
              </a:solidFill>
              <a:latin typeface="Calibri-Bold"/>
            </a:endParaRPr>
          </a:p>
        </p:txBody>
      </p:sp>
    </p:spTree>
    <p:extLst>
      <p:ext uri="{BB962C8B-B14F-4D97-AF65-F5344CB8AC3E}">
        <p14:creationId xmlns:p14="http://schemas.microsoft.com/office/powerpoint/2010/main" val="25409920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p:cNvSpPr txBox="1"/>
          <p:nvPr/>
        </p:nvSpPr>
        <p:spPr>
          <a:xfrm>
            <a:off x="822960" y="304165"/>
            <a:ext cx="10530840" cy="7683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Summary </a:t>
            </a: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3" name="Rectangle 10"/>
          <p:cNvSpPr>
            <a:spLocks noGrp="1" noChangeArrowheads="1"/>
          </p:cNvSpPr>
          <p:nvPr>
            <p:custDataLst>
              <p:tags r:id="rId1"/>
            </p:custDataLst>
          </p:nvPr>
        </p:nvSpPr>
        <p:spPr>
          <a:xfrm>
            <a:off x="747843" y="1224280"/>
            <a:ext cx="10824397"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a:buFont typeface="Wingdings" panose="05000000000000000000" pitchFamily="2" charset="2"/>
              <a:buChar char="Ø"/>
            </a:pPr>
            <a:r>
              <a:rPr lang="en-US" altLang="zh-CN" b="1" dirty="0">
                <a:solidFill>
                  <a:schemeClr val="tx1"/>
                </a:solidFill>
                <a:latin typeface="华文中宋" panose="02010600040101010101" pitchFamily="2" charset="-122"/>
                <a:ea typeface="华文中宋" panose="02010600040101010101" pitchFamily="2" charset="-122"/>
              </a:rPr>
              <a:t>The photoproduction in heavy ion collisions are closely connected to a wide range of physical topics.</a:t>
            </a:r>
          </a:p>
          <a:p>
            <a:pPr>
              <a:buFont typeface="Wingdings" panose="05000000000000000000" pitchFamily="2" charset="2"/>
              <a:buChar char="Ø"/>
            </a:pPr>
            <a:r>
              <a:rPr lang="en-US" altLang="zh-CN" b="1" dirty="0">
                <a:solidFill>
                  <a:schemeClr val="tx1"/>
                </a:solidFill>
                <a:latin typeface="华文中宋" panose="02010600040101010101" pitchFamily="2" charset="-122"/>
                <a:ea typeface="华文中宋" panose="02010600040101010101" pitchFamily="2" charset="-122"/>
              </a:rPr>
              <a:t>light-by-light scattering is a fundamental process for many interesting questions.</a:t>
            </a:r>
          </a:p>
          <a:p>
            <a:pPr>
              <a:buFont typeface="Wingdings" panose="05000000000000000000" pitchFamily="2" charset="2"/>
              <a:buChar char="Ø"/>
            </a:pPr>
            <a:r>
              <a:rPr lang="en-US" altLang="zh-CN" b="1" dirty="0">
                <a:solidFill>
                  <a:schemeClr val="tx1"/>
                </a:solidFill>
                <a:latin typeface="华文中宋" panose="02010600040101010101" pitchFamily="2" charset="-122"/>
                <a:ea typeface="华文中宋" panose="02010600040101010101" pitchFamily="2" charset="-122"/>
              </a:rPr>
              <a:t> We show that the linear polarization of incident photons generates a sizable cos2ϕ-type azimuthal modulation, which awaits the test in future LHC and EIC/</a:t>
            </a:r>
            <a:r>
              <a:rPr lang="en-US" altLang="zh-CN" b="1" dirty="0" err="1">
                <a:solidFill>
                  <a:schemeClr val="tx1"/>
                </a:solidFill>
                <a:latin typeface="华文中宋" panose="02010600040101010101" pitchFamily="2" charset="-122"/>
                <a:ea typeface="华文中宋" panose="02010600040101010101" pitchFamily="2" charset="-122"/>
              </a:rPr>
              <a:t>EicC</a:t>
            </a:r>
            <a:r>
              <a:rPr lang="en-US" altLang="zh-CN" b="1" dirty="0">
                <a:solidFill>
                  <a:schemeClr val="tx1"/>
                </a:solidFill>
                <a:latin typeface="华文中宋" panose="02010600040101010101" pitchFamily="2" charset="-122"/>
                <a:ea typeface="华文中宋" panose="02010600040101010101" pitchFamily="2" charset="-122"/>
              </a:rPr>
              <a:t> experiments.</a:t>
            </a:r>
            <a:endParaRPr lang="zh-CN" altLang="zh-CN" b="1" dirty="0">
              <a:solidFill>
                <a:schemeClr val="tx1"/>
              </a:solidFill>
              <a:latin typeface="华文中宋" panose="02010600040101010101" pitchFamily="2" charset="-122"/>
              <a:ea typeface="华文中宋" panose="02010600040101010101" pitchFamily="2" charset="-122"/>
            </a:endParaRPr>
          </a:p>
          <a:p>
            <a:pPr marL="0" indent="0" eaLnBrk="1" hangingPunct="1">
              <a:lnSpc>
                <a:spcPts val="2600"/>
              </a:lnSpc>
              <a:buNone/>
            </a:pPr>
            <a:endParaRPr lang="zh-CN" altLang="en-US" sz="28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1800" dirty="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b="1" dirty="0">
              <a:solidFill>
                <a:srgbClr val="CC0000"/>
              </a:solidFill>
            </a:endParaRPr>
          </a:p>
          <a:p>
            <a:pPr marL="0" indent="0"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p:sp>
        <p:nvSpPr>
          <p:cNvPr id="2" name="灯片编号占位符 1">
            <a:extLst>
              <a:ext uri="{FF2B5EF4-FFF2-40B4-BE49-F238E27FC236}">
                <a16:creationId xmlns:a16="http://schemas.microsoft.com/office/drawing/2014/main" id="{C8B12810-E6E3-A9E4-4788-67CE75215FF1}"/>
              </a:ext>
            </a:extLst>
          </p:cNvPr>
          <p:cNvSpPr>
            <a:spLocks noGrp="1"/>
          </p:cNvSpPr>
          <p:nvPr>
            <p:ph type="sldNum" sz="quarter" idx="12"/>
          </p:nvPr>
        </p:nvSpPr>
        <p:spPr/>
        <p:txBody>
          <a:bodyPr/>
          <a:lstStyle/>
          <a:p>
            <a:fld id="{0E02916C-EF52-4559-AFCB-0BEFD22A87CC}" type="slidenum">
              <a:rPr lang="zh-CN" altLang="en-US" smtClean="0"/>
              <a:t>45</a:t>
            </a:fld>
            <a:endParaRPr lang="zh-CN" altLang="en-US"/>
          </a:p>
        </p:txBody>
      </p:sp>
    </p:spTree>
    <p:extLst>
      <p:ext uri="{BB962C8B-B14F-4D97-AF65-F5344CB8AC3E}">
        <p14:creationId xmlns:p14="http://schemas.microsoft.com/office/powerpoint/2010/main" val="24548268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内容占位符 8"/>
          <p:cNvSpPr>
            <a:spLocks noGrp="1" noChangeArrowheads="1"/>
          </p:cNvSpPr>
          <p:nvPr>
            <p:ph idx="1"/>
            <p:custDataLst>
              <p:tags r:id="rId2"/>
            </p:custDataLst>
          </p:nvPr>
        </p:nvSpPr>
        <p:spPr>
          <a:xfrm>
            <a:off x="1981200" y="3066785"/>
            <a:ext cx="8229600" cy="724430"/>
          </a:xfrm>
        </p:spPr>
        <p:txBody>
          <a:bodyPr>
            <a:spAutoFit/>
          </a:bodyPr>
          <a:lstStyle/>
          <a:p>
            <a:pPr marL="0" indent="0" algn="ctr">
              <a:buFontTx/>
              <a:buNone/>
            </a:pPr>
            <a:r>
              <a:rPr lang="en-US" altLang="zh-CN" sz="4000" b="1" dirty="0">
                <a:solidFill>
                  <a:schemeClr val="tx1"/>
                </a:solidFill>
                <a:latin typeface="微软雅黑" panose="020B0503020204020204" charset="-122"/>
                <a:ea typeface="微软雅黑" panose="020B0503020204020204" charset="-122"/>
              </a:rPr>
              <a:t>Thanks for your attention!</a:t>
            </a:r>
          </a:p>
        </p:txBody>
      </p:sp>
      <p:sp>
        <p:nvSpPr>
          <p:cNvPr id="2" name="灯片编号占位符 1">
            <a:extLst>
              <a:ext uri="{FF2B5EF4-FFF2-40B4-BE49-F238E27FC236}">
                <a16:creationId xmlns:a16="http://schemas.microsoft.com/office/drawing/2014/main" id="{F5244735-074A-267E-0B96-DC65A9BDEEC7}"/>
              </a:ext>
            </a:extLst>
          </p:cNvPr>
          <p:cNvSpPr>
            <a:spLocks noGrp="1"/>
          </p:cNvSpPr>
          <p:nvPr>
            <p:ph type="sldNum" sz="quarter" idx="12"/>
          </p:nvPr>
        </p:nvSpPr>
        <p:spPr/>
        <p:txBody>
          <a:bodyPr/>
          <a:lstStyle/>
          <a:p>
            <a:fld id="{0E02916C-EF52-4559-AFCB-0BEFD22A87CC}" type="slidenum">
              <a:rPr lang="zh-CN" altLang="en-US" smtClean="0"/>
              <a:t>46</a:t>
            </a:fld>
            <a:endParaRPr lang="zh-CN" altLang="en-US"/>
          </a:p>
        </p:txBody>
      </p:sp>
    </p:spTree>
    <p:custDataLst>
      <p:tags r:id="rId1"/>
    </p:custDataLst>
    <p:extLst>
      <p:ext uri="{BB962C8B-B14F-4D97-AF65-F5344CB8AC3E}">
        <p14:creationId xmlns:p14="http://schemas.microsoft.com/office/powerpoint/2010/main" val="2346931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2" name="Rectangle 10">
            <a:extLst>
              <a:ext uri="{FF2B5EF4-FFF2-40B4-BE49-F238E27FC236}">
                <a16:creationId xmlns:a16="http://schemas.microsoft.com/office/drawing/2014/main" id="{89DA19B2-256F-A4F4-F389-E7DD2DE5B122}"/>
              </a:ext>
            </a:extLst>
          </p:cNvPr>
          <p:cNvSpPr txBox="1">
            <a:spLocks noChangeArrowheads="1"/>
          </p:cNvSpPr>
          <p:nvPr/>
        </p:nvSpPr>
        <p:spPr>
          <a:xfrm>
            <a:off x="1589880" y="1186565"/>
            <a:ext cx="9012236" cy="5297424"/>
          </a:xfrm>
          <a:prstGeom prst="rect">
            <a:avLst/>
          </a:prstGeom>
        </p:spPr>
        <p:txBody>
          <a:bodyPr vert="horz" lIns="90000" tIns="46800" rIns="90000" bIns="46800" rtlCol="0">
            <a:normAutofit fontScale="92500" lnSpcReduction="20000"/>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2800">
                <a:solidFill>
                  <a:srgbClr val="0070C0"/>
                </a:solidFill>
                <a:latin typeface="微软雅黑" panose="020B0503020204020204" pitchFamily="34" charset="-122"/>
                <a:ea typeface="微软雅黑" panose="020B0503020204020204" pitchFamily="34" charset="-122"/>
              </a:rPr>
              <a:t> </a:t>
            </a:r>
            <a:endParaRPr lang="en-US" altLang="zh-CN" sz="2800" b="1">
              <a:solidFill>
                <a:srgbClr val="FF0000"/>
              </a:solidFill>
              <a:latin typeface="宋体" panose="02010600030101010101" pitchFamily="2" charset="-122"/>
            </a:endParaRPr>
          </a:p>
          <a:p>
            <a:pPr marL="0" indent="0">
              <a:buFont typeface="Arial" panose="020B0604020202020204" pitchFamily="34" charset="0"/>
              <a:buNone/>
            </a:pPr>
            <a:endParaRPr lang="en-US" altLang="zh-CN" sz="2000">
              <a:latin typeface="微软雅黑" panose="020B0503020204020204" pitchFamily="34" charset="-122"/>
              <a:ea typeface="微软雅黑" panose="020B0503020204020204" pitchFamily="34" charset="-122"/>
            </a:endParaRPr>
          </a:p>
          <a:p>
            <a:pPr marL="0" indent="0">
              <a:buFont typeface="Arial" panose="020B0604020202020204" pitchFamily="34" charset="0"/>
              <a:buNone/>
            </a:pPr>
            <a:r>
              <a:rPr lang="zh-CN" altLang="en-US" sz="2000" b="1">
                <a:latin typeface="宋体" panose="02010600030101010101" pitchFamily="2" charset="-122"/>
              </a:rPr>
              <a:t> </a:t>
            </a:r>
            <a:endParaRPr lang="en-US" altLang="zh-CN" sz="2000" b="1">
              <a:latin typeface="宋体" panose="02010600030101010101" pitchFamily="2" charset="-122"/>
            </a:endParaRPr>
          </a:p>
          <a:p>
            <a:pPr marL="0" indent="0">
              <a:buFont typeface="Arial" panose="020B0604020202020204" pitchFamily="34" charset="0"/>
              <a:buNone/>
            </a:pPr>
            <a:endParaRPr lang="en-US" altLang="zh-CN" sz="2000" b="1">
              <a:solidFill>
                <a:srgbClr val="FF0000"/>
              </a:solidFill>
              <a:latin typeface="宋体" panose="02010600030101010101" pitchFamily="2" charset="-122"/>
            </a:endParaRPr>
          </a:p>
          <a:p>
            <a:pPr marL="0" indent="0">
              <a:buFont typeface="Arial" panose="020B0604020202020204" pitchFamily="34" charset="0"/>
              <a:buNone/>
            </a:pPr>
            <a:endParaRPr lang="en-US" altLang="zh-CN" sz="2000" b="1">
              <a:solidFill>
                <a:srgbClr val="FF0000"/>
              </a:solidFill>
              <a:latin typeface="宋体" panose="02010600030101010101" pitchFamily="2" charset="-122"/>
            </a:endParaRPr>
          </a:p>
          <a:p>
            <a:pPr marL="0" indent="0">
              <a:buFont typeface="Arial" panose="020B0604020202020204" pitchFamily="34" charset="0"/>
              <a:buNone/>
            </a:pPr>
            <a:endParaRPr lang="en-US" altLang="zh-CN" sz="2000" b="1">
              <a:solidFill>
                <a:srgbClr val="FF0000"/>
              </a:solidFill>
              <a:latin typeface="宋体" panose="02010600030101010101" pitchFamily="2" charset="-122"/>
            </a:endParaRPr>
          </a:p>
          <a:p>
            <a:pPr marL="0" indent="0">
              <a:buFont typeface="Arial" panose="020B0604020202020204" pitchFamily="34" charset="0"/>
              <a:buNone/>
            </a:pPr>
            <a:r>
              <a:rPr lang="zh-CN" altLang="en-US" sz="2800" b="1">
                <a:solidFill>
                  <a:srgbClr val="FF0000"/>
                </a:solidFill>
                <a:latin typeface="宋体" panose="02010600030101010101" pitchFamily="2" charset="-122"/>
              </a:rPr>
              <a:t> </a:t>
            </a:r>
            <a:endParaRPr lang="en-US" altLang="zh-CN" sz="2800" b="1">
              <a:solidFill>
                <a:srgbClr val="FF0000"/>
              </a:solidFill>
              <a:latin typeface="宋体" panose="02010600030101010101" pitchFamily="2" charset="-122"/>
            </a:endParaRPr>
          </a:p>
          <a:p>
            <a:pPr marL="0" indent="0">
              <a:buFont typeface="Arial" panose="020B0604020202020204" pitchFamily="34" charset="0"/>
              <a:buNone/>
            </a:pPr>
            <a:r>
              <a:rPr lang="en-US" altLang="zh-CN" sz="2000">
                <a:latin typeface="微软雅黑" panose="020B0503020204020204" pitchFamily="34" charset="-122"/>
                <a:ea typeface="微软雅黑" panose="020B0503020204020204" pitchFamily="34" charset="-122"/>
              </a:rPr>
              <a:t>                                                              </a:t>
            </a:r>
          </a:p>
          <a:p>
            <a:pPr marL="0" indent="0">
              <a:buFont typeface="Arial" panose="020B0604020202020204" pitchFamily="34" charset="0"/>
              <a:buNone/>
            </a:pPr>
            <a:endParaRPr lang="en-US" altLang="zh-CN" sz="2000">
              <a:latin typeface="微软雅黑" panose="020B0503020204020204" pitchFamily="34" charset="-122"/>
              <a:ea typeface="微软雅黑" panose="020B0503020204020204" pitchFamily="34" charset="-122"/>
            </a:endParaRPr>
          </a:p>
          <a:p>
            <a:pPr marL="0" indent="0">
              <a:buFont typeface="Arial" panose="020B0604020202020204" pitchFamily="34" charset="0"/>
              <a:buNone/>
            </a:pPr>
            <a:r>
              <a:rPr lang="zh-CN" altLang="en-US">
                <a:latin typeface="微软雅黑" panose="020B0503020204020204" pitchFamily="34" charset="-122"/>
                <a:ea typeface="微软雅黑" panose="020B0503020204020204" pitchFamily="34" charset="-122"/>
              </a:rPr>
              <a:t>                                                                                          </a:t>
            </a:r>
            <a:endParaRPr lang="en-US" altLang="zh-CN" sz="2800">
              <a:latin typeface="微软雅黑" panose="020B0503020204020204" pitchFamily="34" charset="-122"/>
              <a:ea typeface="微软雅黑" panose="020B0503020204020204" pitchFamily="34" charset="-122"/>
            </a:endParaRPr>
          </a:p>
          <a:p>
            <a:pPr marL="0" indent="0">
              <a:buFont typeface="Arial" panose="020B0604020202020204" pitchFamily="34" charset="0"/>
              <a:buNone/>
            </a:pPr>
            <a:r>
              <a:rPr lang="en-US" altLang="zh-CN" sz="2800">
                <a:latin typeface="微软雅黑" panose="020B0503020204020204" pitchFamily="34" charset="-122"/>
                <a:ea typeface="微软雅黑" panose="020B0503020204020204" pitchFamily="34" charset="-122"/>
              </a:rPr>
              <a:t> </a:t>
            </a:r>
            <a:endParaRPr lang="zh-CN" altLang="zh-CN" sz="2800" dirty="0">
              <a:latin typeface="微软雅黑" panose="020B0503020204020204" pitchFamily="34" charset="-122"/>
              <a:ea typeface="微软雅黑" panose="020B0503020204020204" pitchFamily="34" charset="-122"/>
            </a:endParaRPr>
          </a:p>
        </p:txBody>
      </p:sp>
      <p:sp>
        <p:nvSpPr>
          <p:cNvPr id="17" name="文本框 16">
            <a:extLst>
              <a:ext uri="{FF2B5EF4-FFF2-40B4-BE49-F238E27FC236}">
                <a16:creationId xmlns:a16="http://schemas.microsoft.com/office/drawing/2014/main" id="{944AE14E-F2F3-4C95-16D5-FA0BC4543999}"/>
              </a:ext>
            </a:extLst>
          </p:cNvPr>
          <p:cNvSpPr txBox="1"/>
          <p:nvPr/>
        </p:nvSpPr>
        <p:spPr>
          <a:xfrm>
            <a:off x="853440" y="1217295"/>
            <a:ext cx="10853342" cy="1569660"/>
          </a:xfrm>
          <a:prstGeom prst="rect">
            <a:avLst/>
          </a:prstGeom>
          <a:noFill/>
        </p:spPr>
        <p:txBody>
          <a:bodyPr wrap="square">
            <a:spAutoFit/>
          </a:bodyPr>
          <a:lstStyle/>
          <a:p>
            <a:r>
              <a:rPr lang="en-US" altLang="zh-CN" sz="3200" b="1" dirty="0">
                <a:solidFill>
                  <a:srgbClr val="000000"/>
                </a:solidFill>
                <a:latin typeface="华文中宋" panose="02010600040101010101" pitchFamily="2" charset="-122"/>
                <a:ea typeface="华文中宋" panose="02010600040101010101" pitchFamily="2" charset="-122"/>
              </a:rPr>
              <a:t>Due to the large flux of quasi-real </a:t>
            </a:r>
            <a:r>
              <a:rPr lang="en-US" altLang="zh-CN" sz="3200" b="1" dirty="0" err="1">
                <a:solidFill>
                  <a:srgbClr val="000000"/>
                </a:solidFill>
                <a:latin typeface="华文中宋" panose="02010600040101010101" pitchFamily="2" charset="-122"/>
                <a:ea typeface="华文中宋" panose="02010600040101010101" pitchFamily="2" charset="-122"/>
              </a:rPr>
              <a:t>photon,the</a:t>
            </a:r>
            <a:r>
              <a:rPr lang="en-US" altLang="zh-CN" sz="3200" b="1" dirty="0">
                <a:solidFill>
                  <a:srgbClr val="000000"/>
                </a:solidFill>
                <a:latin typeface="华文中宋" panose="02010600040101010101" pitchFamily="2" charset="-122"/>
                <a:ea typeface="华文中宋" panose="02010600040101010101" pitchFamily="2" charset="-122"/>
              </a:rPr>
              <a:t> cross-section can be enhanced by the Ze </a:t>
            </a:r>
            <a:br>
              <a:rPr lang="en-US" altLang="zh-CN" sz="3200" b="1" dirty="0">
                <a:solidFill>
                  <a:srgbClr val="000000"/>
                </a:solidFill>
                <a:latin typeface="华文中宋" panose="02010600040101010101" pitchFamily="2" charset="-122"/>
                <a:ea typeface="华文中宋" panose="02010600040101010101" pitchFamily="2" charset="-122"/>
              </a:rPr>
            </a:br>
            <a:endParaRPr lang="zh-CN" altLang="en-US" sz="3200" b="1" dirty="0">
              <a:solidFill>
                <a:srgbClr val="000000"/>
              </a:solidFill>
              <a:latin typeface="华文中宋" panose="02010600040101010101" pitchFamily="2" charset="-122"/>
              <a:ea typeface="华文中宋" panose="02010600040101010101" pitchFamily="2" charset="-122"/>
            </a:endParaRPr>
          </a:p>
        </p:txBody>
      </p:sp>
      <p:sp>
        <p:nvSpPr>
          <p:cNvPr id="3" name="灯片编号占位符 2">
            <a:extLst>
              <a:ext uri="{FF2B5EF4-FFF2-40B4-BE49-F238E27FC236}">
                <a16:creationId xmlns:a16="http://schemas.microsoft.com/office/drawing/2014/main" id="{5BE46F89-A030-8AEE-D279-38A55880222C}"/>
              </a:ext>
            </a:extLst>
          </p:cNvPr>
          <p:cNvSpPr>
            <a:spLocks noGrp="1"/>
          </p:cNvSpPr>
          <p:nvPr>
            <p:ph type="sldNum" sz="quarter" idx="12"/>
          </p:nvPr>
        </p:nvSpPr>
        <p:spPr/>
        <p:txBody>
          <a:bodyPr/>
          <a:lstStyle/>
          <a:p>
            <a:fld id="{49AE70B2-8BF9-45C0-BB95-33D1B9D3A854}" type="slidenum">
              <a:rPr lang="zh-CN" altLang="en-US" smtClean="0"/>
              <a:t>5</a:t>
            </a:fld>
            <a:endParaRPr lang="zh-CN" altLang="en-US"/>
          </a:p>
        </p:txBody>
      </p:sp>
      <p:pic>
        <p:nvPicPr>
          <p:cNvPr id="11" name="图片 10">
            <a:extLst>
              <a:ext uri="{FF2B5EF4-FFF2-40B4-BE49-F238E27FC236}">
                <a16:creationId xmlns:a16="http://schemas.microsoft.com/office/drawing/2014/main" id="{0BF4E093-EC09-CAAC-90D4-F6E826C261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8473" y="2533331"/>
            <a:ext cx="3276600" cy="2962275"/>
          </a:xfrm>
          <a:prstGeom prst="rect">
            <a:avLst/>
          </a:prstGeom>
        </p:spPr>
      </p:pic>
      <p:pic>
        <p:nvPicPr>
          <p:cNvPr id="9" name="图片 8">
            <a:extLst>
              <a:ext uri="{FF2B5EF4-FFF2-40B4-BE49-F238E27FC236}">
                <a16:creationId xmlns:a16="http://schemas.microsoft.com/office/drawing/2014/main" id="{D19FF79C-D012-9C1E-A8D8-4D71FE510D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91891" y="3429000"/>
            <a:ext cx="5610225" cy="1076325"/>
          </a:xfrm>
          <a:prstGeom prst="rect">
            <a:avLst/>
          </a:prstGeom>
        </p:spPr>
      </p:pic>
      <p:sp>
        <p:nvSpPr>
          <p:cNvPr id="5" name="文本框 4">
            <a:extLst>
              <a:ext uri="{FF2B5EF4-FFF2-40B4-BE49-F238E27FC236}">
                <a16:creationId xmlns:a16="http://schemas.microsoft.com/office/drawing/2014/main" id="{53D32438-B653-172F-0E21-0A878629D308}"/>
              </a:ext>
            </a:extLst>
          </p:cNvPr>
          <p:cNvSpPr txBox="1"/>
          <p:nvPr/>
        </p:nvSpPr>
        <p:spPr>
          <a:xfrm>
            <a:off x="823595"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Equivalent Photon Approximation</a:t>
            </a:r>
            <a:br>
              <a:rPr lang="en-US" altLang="zh-CN" sz="4400" dirty="0"/>
            </a:br>
            <a:r>
              <a:rPr lang="en-US" altLang="zh-CN" sz="4400" dirty="0"/>
              <a:t>  </a:t>
            </a:r>
            <a:endParaRPr lang="zh-CN" altLang="en-US" sz="4400" b="1" dirty="0">
              <a:solidFill>
                <a:schemeClr val="bg1"/>
              </a:solidFill>
              <a:latin typeface="微软雅黑" panose="020B0503020204020204" charset="-122"/>
              <a:ea typeface="微软雅黑" panose="020B0503020204020204" charset="-122"/>
              <a:sym typeface="+mn-ea"/>
            </a:endParaRPr>
          </a:p>
        </p:txBody>
      </p:sp>
    </p:spTree>
    <p:extLst>
      <p:ext uri="{BB962C8B-B14F-4D97-AF65-F5344CB8AC3E}">
        <p14:creationId xmlns:p14="http://schemas.microsoft.com/office/powerpoint/2010/main" val="3294168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p:cNvSpPr txBox="1"/>
          <p:nvPr/>
        </p:nvSpPr>
        <p:spPr>
          <a:xfrm>
            <a:off x="823595" y="304165"/>
            <a:ext cx="10530840" cy="2123658"/>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Ultraperipheral Collisions(UPC)</a:t>
            </a:r>
            <a:br>
              <a:rPr lang="en-US" altLang="zh-CN" sz="4400" dirty="0"/>
            </a:br>
            <a:r>
              <a:rPr lang="en-US" altLang="zh-CN" sz="4400" b="1" dirty="0">
                <a:solidFill>
                  <a:schemeClr val="bg1"/>
                </a:solidFill>
                <a:latin typeface="微软雅黑" panose="020B0503020204020204" charset="-122"/>
                <a:ea typeface="微软雅黑" panose="020B0503020204020204" charset="-122"/>
              </a:rPr>
              <a:t> </a:t>
            </a:r>
            <a:br>
              <a:rPr lang="en-US" altLang="zh-CN" sz="4400" dirty="0"/>
            </a:b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4099" name="Rectangle 10"/>
          <p:cNvSpPr>
            <a:spLocks noGrp="1" noChangeArrowheads="1"/>
          </p:cNvSpPr>
          <p:nvPr>
            <p:custDataLst>
              <p:tags r:id="rId1"/>
            </p:custDataLst>
          </p:nvPr>
        </p:nvSpPr>
        <p:spPr>
          <a:xfrm>
            <a:off x="824230" y="1217295"/>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l" eaLnBrk="1" hangingPunct="1">
              <a:buNone/>
            </a:pPr>
            <a:endParaRPr lang="zh-CN" altLang="en-US" sz="2800" dirty="0">
              <a:latin typeface="微软雅黑" panose="020B0503020204020204" charset="-122"/>
              <a:ea typeface="微软雅黑" panose="020B0503020204020204" charset="-122"/>
            </a:endParaRPr>
          </a:p>
          <a:p>
            <a:pPr marL="0" indent="0" algn="l" eaLnBrk="1" hangingPunct="1">
              <a:buFont typeface="Wingdings" panose="05000000000000000000" charset="0"/>
              <a:buNone/>
            </a:pPr>
            <a:endParaRPr lang="zh-CN" altLang="en-US" sz="2400" dirty="0">
              <a:latin typeface="微软雅黑" panose="020B0503020204020204" charset="-122"/>
              <a:ea typeface="微软雅黑" panose="020B0503020204020204" charset="-122"/>
              <a:sym typeface="+mn-ea"/>
            </a:endParaRPr>
          </a:p>
          <a:p>
            <a:pPr marL="0" indent="0" eaLnBrk="1" hangingPunct="1">
              <a:lnSpc>
                <a:spcPts val="2600"/>
              </a:lnSpc>
              <a:buNone/>
            </a:pPr>
            <a:r>
              <a:rPr lang="en-US" altLang="zh-CN" sz="2400" dirty="0">
                <a:latin typeface="微软雅黑" panose="020B0503020204020204" charset="-122"/>
                <a:ea typeface="微软雅黑" panose="020B0503020204020204" charset="-122"/>
                <a:sym typeface="+mn-ea"/>
              </a:rPr>
              <a:t>   </a:t>
            </a: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1800" dirty="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b="1" dirty="0">
              <a:solidFill>
                <a:srgbClr val="CC0000"/>
              </a:solidFill>
            </a:endParaRPr>
          </a:p>
          <a:p>
            <a:pPr marL="0" indent="0"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p:sp>
        <p:nvSpPr>
          <p:cNvPr id="2" name="Rectangle 10">
            <a:extLst>
              <a:ext uri="{FF2B5EF4-FFF2-40B4-BE49-F238E27FC236}">
                <a16:creationId xmlns:a16="http://schemas.microsoft.com/office/drawing/2014/main" id="{9CD4FE4A-08B4-D240-285E-58EE07AC45BE}"/>
              </a:ext>
            </a:extLst>
          </p:cNvPr>
          <p:cNvSpPr txBox="1">
            <a:spLocks noChangeArrowheads="1"/>
          </p:cNvSpPr>
          <p:nvPr/>
        </p:nvSpPr>
        <p:spPr>
          <a:xfrm>
            <a:off x="1600200" y="1143000"/>
            <a:ext cx="9063038" cy="5405438"/>
          </a:xfrm>
          <a:prstGeom prst="rect">
            <a:avLst/>
          </a:prstGeo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2800">
                <a:latin typeface="微软雅黑" panose="020B0503020204020204" pitchFamily="34" charset="-122"/>
                <a:ea typeface="微软雅黑" panose="020B0503020204020204" pitchFamily="34" charset="-122"/>
              </a:rPr>
              <a:t> </a:t>
            </a:r>
            <a:r>
              <a:rPr lang="en-US" altLang="zh-CN" sz="2800">
                <a:latin typeface="微软雅黑" panose="020B0503020204020204" pitchFamily="34" charset="-122"/>
                <a:ea typeface="微软雅黑" panose="020B0503020204020204" pitchFamily="34" charset="-122"/>
              </a:rPr>
              <a:t>                           </a:t>
            </a:r>
            <a:endParaRPr lang="en-US" altLang="zh-CN" sz="2400" b="1" dirty="0">
              <a:latin typeface="宋体" panose="02010600030101010101" pitchFamily="2" charset="-122"/>
            </a:endParaRPr>
          </a:p>
        </p:txBody>
      </p:sp>
      <p:sp>
        <p:nvSpPr>
          <p:cNvPr id="3" name="文本框 2">
            <a:extLst>
              <a:ext uri="{FF2B5EF4-FFF2-40B4-BE49-F238E27FC236}">
                <a16:creationId xmlns:a16="http://schemas.microsoft.com/office/drawing/2014/main" id="{388F1733-571D-E296-CA5B-B824FEFF1080}"/>
              </a:ext>
            </a:extLst>
          </p:cNvPr>
          <p:cNvSpPr txBox="1"/>
          <p:nvPr/>
        </p:nvSpPr>
        <p:spPr>
          <a:xfrm>
            <a:off x="6452169" y="2396945"/>
            <a:ext cx="4701166" cy="3170099"/>
          </a:xfrm>
          <a:prstGeom prst="rect">
            <a:avLst/>
          </a:prstGeom>
          <a:noFill/>
        </p:spPr>
        <p:txBody>
          <a:bodyPr wrap="square" rtlCol="0">
            <a:spAutoFit/>
          </a:bodyPr>
          <a:lstStyle/>
          <a:p>
            <a:r>
              <a:rPr lang="en-US" altLang="zh-CN" sz="3200" b="1" dirty="0">
                <a:solidFill>
                  <a:srgbClr val="000000"/>
                </a:solidFill>
                <a:latin typeface="华文中宋" panose="02010600040101010101" pitchFamily="2" charset="-122"/>
                <a:ea typeface="华文中宋" panose="02010600040101010101" pitchFamily="2" charset="-122"/>
              </a:rPr>
              <a:t>UPC: the impact parameter is larger than 2 times the radius of a nucleus </a:t>
            </a:r>
            <a:br>
              <a:rPr lang="en-US" altLang="zh-CN" sz="3600" dirty="0">
                <a:latin typeface="华文中宋" panose="02010600040101010101" pitchFamily="2" charset="-122"/>
                <a:ea typeface="华文中宋" panose="02010600040101010101" pitchFamily="2" charset="-122"/>
              </a:rPr>
            </a:br>
            <a:r>
              <a:rPr lang="en-US" altLang="zh-CN" sz="3600" dirty="0">
                <a:solidFill>
                  <a:srgbClr val="EF1A78"/>
                </a:solidFill>
                <a:latin typeface="华文中宋" panose="02010600040101010101" pitchFamily="2" charset="-122"/>
                <a:ea typeface="华文中宋" panose="02010600040101010101" pitchFamily="2" charset="-122"/>
              </a:rPr>
              <a:t>Clean background</a:t>
            </a:r>
            <a:br>
              <a:rPr lang="en-US" altLang="zh-CN" sz="3600" dirty="0">
                <a:solidFill>
                  <a:srgbClr val="000000"/>
                </a:solidFill>
                <a:latin typeface="Corbel" panose="020B0503020204020204" pitchFamily="34" charset="0"/>
              </a:rPr>
            </a:br>
            <a:endParaRPr lang="zh-CN" altLang="en-US" sz="3600" dirty="0">
              <a:solidFill>
                <a:srgbClr val="000000"/>
              </a:solidFill>
              <a:latin typeface="Corbel" panose="020B0503020204020204" pitchFamily="34" charset="0"/>
            </a:endParaRPr>
          </a:p>
        </p:txBody>
      </p:sp>
      <p:pic>
        <p:nvPicPr>
          <p:cNvPr id="11" name="图片 10">
            <a:extLst>
              <a:ext uri="{FF2B5EF4-FFF2-40B4-BE49-F238E27FC236}">
                <a16:creationId xmlns:a16="http://schemas.microsoft.com/office/drawing/2014/main" id="{BBB41EC5-D0D7-2673-F959-3EE8BC2D82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0297" y="1837916"/>
            <a:ext cx="3771107" cy="3343683"/>
          </a:xfrm>
          <a:prstGeom prst="rect">
            <a:avLst/>
          </a:prstGeom>
        </p:spPr>
      </p:pic>
      <p:sp>
        <p:nvSpPr>
          <p:cNvPr id="5" name="灯片编号占位符 4">
            <a:extLst>
              <a:ext uri="{FF2B5EF4-FFF2-40B4-BE49-F238E27FC236}">
                <a16:creationId xmlns:a16="http://schemas.microsoft.com/office/drawing/2014/main" id="{66B77505-0BDC-1C4D-3E55-46FEF7169CF2}"/>
              </a:ext>
            </a:extLst>
          </p:cNvPr>
          <p:cNvSpPr>
            <a:spLocks noGrp="1"/>
          </p:cNvSpPr>
          <p:nvPr>
            <p:ph type="sldNum" sz="quarter" idx="12"/>
          </p:nvPr>
        </p:nvSpPr>
        <p:spPr/>
        <p:txBody>
          <a:bodyPr/>
          <a:lstStyle/>
          <a:p>
            <a:fld id="{0E02916C-EF52-4559-AFCB-0BEFD22A87CC}" type="slidenum">
              <a:rPr lang="zh-CN" altLang="en-US" smtClean="0"/>
              <a:t>6</a:t>
            </a:fld>
            <a:endParaRPr lang="zh-CN" altLang="en-US"/>
          </a:p>
        </p:txBody>
      </p:sp>
    </p:spTree>
    <p:extLst>
      <p:ext uri="{BB962C8B-B14F-4D97-AF65-F5344CB8AC3E}">
        <p14:creationId xmlns:p14="http://schemas.microsoft.com/office/powerpoint/2010/main" val="255013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3">
            <a:alphaModFix amt="80000"/>
          </a:blip>
          <a:stretch>
            <a:fillRect/>
          </a:stretch>
        </p:blipFill>
        <p:spPr>
          <a:xfrm>
            <a:off x="823595" y="160020"/>
            <a:ext cx="10514965" cy="1057275"/>
          </a:xfrm>
          <a:prstGeom prst="rect">
            <a:avLst/>
          </a:prstGeom>
        </p:spPr>
      </p:pic>
      <p:sp>
        <p:nvSpPr>
          <p:cNvPr id="4" name="文本框 3"/>
          <p:cNvSpPr txBox="1"/>
          <p:nvPr/>
        </p:nvSpPr>
        <p:spPr>
          <a:xfrm>
            <a:off x="823595" y="304165"/>
            <a:ext cx="10530840" cy="1446550"/>
          </a:xfrm>
          <a:prstGeom prst="rect">
            <a:avLst/>
          </a:prstGeom>
          <a:noFill/>
        </p:spPr>
        <p:txBody>
          <a:bodyPr wrap="square" rtlCol="0">
            <a:spAutoFit/>
          </a:bodyPr>
          <a:lstStyle/>
          <a:p>
            <a:pPr algn="ctr"/>
            <a:r>
              <a:rPr lang="en-US" altLang="zh-CN" sz="4400" b="1" dirty="0">
                <a:solidFill>
                  <a:schemeClr val="bg1"/>
                </a:solidFill>
                <a:latin typeface="微软雅黑" panose="020B0503020204020204" charset="-122"/>
                <a:ea typeface="微软雅黑" panose="020B0503020204020204" charset="-122"/>
              </a:rPr>
              <a:t>Photoproduction in HIC </a:t>
            </a:r>
            <a:br>
              <a:rPr lang="en-US" altLang="zh-CN" sz="4400" dirty="0"/>
            </a:b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2" name="Rectangle 10">
            <a:extLst>
              <a:ext uri="{FF2B5EF4-FFF2-40B4-BE49-F238E27FC236}">
                <a16:creationId xmlns:a16="http://schemas.microsoft.com/office/drawing/2014/main" id="{89DA19B2-256F-A4F4-F389-E7DD2DE5B122}"/>
              </a:ext>
            </a:extLst>
          </p:cNvPr>
          <p:cNvSpPr txBox="1">
            <a:spLocks noChangeArrowheads="1"/>
          </p:cNvSpPr>
          <p:nvPr/>
        </p:nvSpPr>
        <p:spPr>
          <a:xfrm>
            <a:off x="1589880" y="1186565"/>
            <a:ext cx="9012236" cy="5297424"/>
          </a:xfrm>
          <a:prstGeom prst="rect">
            <a:avLst/>
          </a:prstGeom>
        </p:spPr>
        <p:txBody>
          <a:bodyPr vert="horz" lIns="90000" tIns="46800" rIns="90000" bIns="46800" rtlCol="0">
            <a:normAutofit fontScale="92500" lnSpcReduction="20000"/>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2800">
                <a:solidFill>
                  <a:srgbClr val="0070C0"/>
                </a:solidFill>
                <a:latin typeface="微软雅黑" panose="020B0503020204020204" pitchFamily="34" charset="-122"/>
                <a:ea typeface="微软雅黑" panose="020B0503020204020204" pitchFamily="34" charset="-122"/>
              </a:rPr>
              <a:t> </a:t>
            </a:r>
            <a:endParaRPr lang="en-US" altLang="zh-CN" sz="2800" b="1">
              <a:solidFill>
                <a:srgbClr val="FF0000"/>
              </a:solidFill>
              <a:latin typeface="宋体" panose="02010600030101010101" pitchFamily="2" charset="-122"/>
            </a:endParaRPr>
          </a:p>
          <a:p>
            <a:pPr marL="0" indent="0">
              <a:buFont typeface="Arial" panose="020B0604020202020204" pitchFamily="34" charset="0"/>
              <a:buNone/>
            </a:pPr>
            <a:endParaRPr lang="en-US" altLang="zh-CN" sz="2000">
              <a:latin typeface="微软雅黑" panose="020B0503020204020204" pitchFamily="34" charset="-122"/>
              <a:ea typeface="微软雅黑" panose="020B0503020204020204" pitchFamily="34" charset="-122"/>
            </a:endParaRPr>
          </a:p>
          <a:p>
            <a:pPr marL="0" indent="0">
              <a:buFont typeface="Arial" panose="020B0604020202020204" pitchFamily="34" charset="0"/>
              <a:buNone/>
            </a:pPr>
            <a:r>
              <a:rPr lang="zh-CN" altLang="en-US" sz="2000" b="1">
                <a:latin typeface="宋体" panose="02010600030101010101" pitchFamily="2" charset="-122"/>
              </a:rPr>
              <a:t> </a:t>
            </a:r>
            <a:endParaRPr lang="en-US" altLang="zh-CN" sz="2000" b="1">
              <a:latin typeface="宋体" panose="02010600030101010101" pitchFamily="2" charset="-122"/>
            </a:endParaRPr>
          </a:p>
          <a:p>
            <a:pPr marL="0" indent="0">
              <a:buFont typeface="Arial" panose="020B0604020202020204" pitchFamily="34" charset="0"/>
              <a:buNone/>
            </a:pPr>
            <a:endParaRPr lang="en-US" altLang="zh-CN" sz="2000" b="1">
              <a:solidFill>
                <a:srgbClr val="FF0000"/>
              </a:solidFill>
              <a:latin typeface="宋体" panose="02010600030101010101" pitchFamily="2" charset="-122"/>
            </a:endParaRPr>
          </a:p>
          <a:p>
            <a:pPr marL="0" indent="0">
              <a:buFont typeface="Arial" panose="020B0604020202020204" pitchFamily="34" charset="0"/>
              <a:buNone/>
            </a:pPr>
            <a:endParaRPr lang="en-US" altLang="zh-CN" sz="2000" b="1">
              <a:solidFill>
                <a:srgbClr val="FF0000"/>
              </a:solidFill>
              <a:latin typeface="宋体" panose="02010600030101010101" pitchFamily="2" charset="-122"/>
            </a:endParaRPr>
          </a:p>
          <a:p>
            <a:pPr marL="0" indent="0">
              <a:buFont typeface="Arial" panose="020B0604020202020204" pitchFamily="34" charset="0"/>
              <a:buNone/>
            </a:pPr>
            <a:endParaRPr lang="en-US" altLang="zh-CN" sz="2000" b="1">
              <a:solidFill>
                <a:srgbClr val="FF0000"/>
              </a:solidFill>
              <a:latin typeface="宋体" panose="02010600030101010101" pitchFamily="2" charset="-122"/>
            </a:endParaRPr>
          </a:p>
          <a:p>
            <a:pPr marL="0" indent="0">
              <a:buFont typeface="Arial" panose="020B0604020202020204" pitchFamily="34" charset="0"/>
              <a:buNone/>
            </a:pPr>
            <a:r>
              <a:rPr lang="zh-CN" altLang="en-US" sz="2800" b="1">
                <a:solidFill>
                  <a:srgbClr val="FF0000"/>
                </a:solidFill>
                <a:latin typeface="宋体" panose="02010600030101010101" pitchFamily="2" charset="-122"/>
              </a:rPr>
              <a:t> </a:t>
            </a:r>
            <a:endParaRPr lang="en-US" altLang="zh-CN" sz="2800" b="1">
              <a:solidFill>
                <a:srgbClr val="FF0000"/>
              </a:solidFill>
              <a:latin typeface="宋体" panose="02010600030101010101" pitchFamily="2" charset="-122"/>
            </a:endParaRPr>
          </a:p>
          <a:p>
            <a:pPr marL="0" indent="0">
              <a:buFont typeface="Arial" panose="020B0604020202020204" pitchFamily="34" charset="0"/>
              <a:buNone/>
            </a:pPr>
            <a:r>
              <a:rPr lang="en-US" altLang="zh-CN" sz="2000">
                <a:latin typeface="微软雅黑" panose="020B0503020204020204" pitchFamily="34" charset="-122"/>
                <a:ea typeface="微软雅黑" panose="020B0503020204020204" pitchFamily="34" charset="-122"/>
              </a:rPr>
              <a:t>                                                              </a:t>
            </a:r>
          </a:p>
          <a:p>
            <a:pPr marL="0" indent="0">
              <a:buFont typeface="Arial" panose="020B0604020202020204" pitchFamily="34" charset="0"/>
              <a:buNone/>
            </a:pPr>
            <a:endParaRPr lang="en-US" altLang="zh-CN" sz="2000">
              <a:latin typeface="微软雅黑" panose="020B0503020204020204" pitchFamily="34" charset="-122"/>
              <a:ea typeface="微软雅黑" panose="020B0503020204020204" pitchFamily="34" charset="-122"/>
            </a:endParaRPr>
          </a:p>
          <a:p>
            <a:pPr marL="0" indent="0">
              <a:buFont typeface="Arial" panose="020B0604020202020204" pitchFamily="34" charset="0"/>
              <a:buNone/>
            </a:pPr>
            <a:r>
              <a:rPr lang="zh-CN" altLang="en-US">
                <a:latin typeface="微软雅黑" panose="020B0503020204020204" pitchFamily="34" charset="-122"/>
                <a:ea typeface="微软雅黑" panose="020B0503020204020204" pitchFamily="34" charset="-122"/>
              </a:rPr>
              <a:t>                                                                                          </a:t>
            </a:r>
            <a:endParaRPr lang="en-US" altLang="zh-CN" sz="2800">
              <a:latin typeface="微软雅黑" panose="020B0503020204020204" pitchFamily="34" charset="-122"/>
              <a:ea typeface="微软雅黑" panose="020B0503020204020204" pitchFamily="34" charset="-122"/>
            </a:endParaRPr>
          </a:p>
          <a:p>
            <a:pPr marL="0" indent="0">
              <a:buFont typeface="Arial" panose="020B0604020202020204" pitchFamily="34" charset="0"/>
              <a:buNone/>
            </a:pPr>
            <a:r>
              <a:rPr lang="en-US" altLang="zh-CN" sz="2800">
                <a:latin typeface="微软雅黑" panose="020B0503020204020204" pitchFamily="34" charset="-122"/>
                <a:ea typeface="微软雅黑" panose="020B0503020204020204" pitchFamily="34" charset="-122"/>
              </a:rPr>
              <a:t> </a:t>
            </a:r>
            <a:endParaRPr lang="zh-CN" altLang="zh-CN" sz="280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0036E149-B374-ED11-4974-F7E22A8DCD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5047" y="1607422"/>
            <a:ext cx="4152900" cy="3403600"/>
          </a:xfrm>
          <a:prstGeom prst="rect">
            <a:avLst/>
          </a:prstGeom>
        </p:spPr>
      </p:pic>
      <p:pic>
        <p:nvPicPr>
          <p:cNvPr id="8" name="图片 7">
            <a:extLst>
              <a:ext uri="{FF2B5EF4-FFF2-40B4-BE49-F238E27FC236}">
                <a16:creationId xmlns:a16="http://schemas.microsoft.com/office/drawing/2014/main" id="{548F32A4-68C6-4594-6A9E-F98B539A9C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8246" y="2384471"/>
            <a:ext cx="3314700" cy="2540000"/>
          </a:xfrm>
          <a:prstGeom prst="rect">
            <a:avLst/>
          </a:prstGeom>
        </p:spPr>
      </p:pic>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47AEDDB0-1948-40B6-9A09-224A093F7233}"/>
                  </a:ext>
                </a:extLst>
              </p:cNvPr>
              <p:cNvSpPr txBox="1"/>
              <p:nvPr/>
            </p:nvSpPr>
            <p:spPr>
              <a:xfrm>
                <a:off x="2790477" y="4916486"/>
                <a:ext cx="1684820"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zh-CN" altLang="en-US" sz="2800" b="1" i="1">
                          <a:solidFill>
                            <a:srgbClr val="0432FF"/>
                          </a:solidFill>
                          <a:latin typeface="Cambria Math" panose="02040503050406030204" pitchFamily="18" charset="0"/>
                          <a:ea typeface="Arial" charset="0"/>
                          <a:cs typeface="Arial" charset="0"/>
                        </a:rPr>
                        <m:t>𝜸𝜸</m:t>
                      </m:r>
                      <m:r>
                        <a:rPr kumimoji="1" lang="zh-CN" altLang="en-US" sz="2800" b="1" i="1">
                          <a:solidFill>
                            <a:srgbClr val="0432FF"/>
                          </a:solidFill>
                          <a:latin typeface="Cambria Math" panose="02040503050406030204" pitchFamily="18" charset="0"/>
                          <a:ea typeface="Arial" charset="0"/>
                          <a:cs typeface="Arial" charset="0"/>
                        </a:rPr>
                        <m:t>→</m:t>
                      </m:r>
                      <m:sSup>
                        <m:sSupPr>
                          <m:ctrlPr>
                            <a:rPr kumimoji="1" lang="en-US" altLang="zh-CN" sz="2800" b="1" i="1">
                              <a:solidFill>
                                <a:srgbClr val="0432FF"/>
                              </a:solidFill>
                              <a:latin typeface="Cambria Math" panose="02040503050406030204" pitchFamily="18" charset="0"/>
                              <a:cs typeface="Arial" charset="0"/>
                            </a:rPr>
                          </m:ctrlPr>
                        </m:sSupPr>
                        <m:e>
                          <m:r>
                            <a:rPr kumimoji="1" lang="en-US" altLang="zh-CN" sz="2800" b="1" i="1">
                              <a:solidFill>
                                <a:srgbClr val="0432FF"/>
                              </a:solidFill>
                              <a:latin typeface="Cambria Math" panose="02040503050406030204" pitchFamily="18" charset="0"/>
                              <a:cs typeface="Arial" charset="0"/>
                            </a:rPr>
                            <m:t>𝒍</m:t>
                          </m:r>
                        </m:e>
                        <m:sup>
                          <m:r>
                            <a:rPr kumimoji="1" lang="en-US" altLang="zh-CN" sz="2800" b="1" i="1">
                              <a:solidFill>
                                <a:srgbClr val="0432FF"/>
                              </a:solidFill>
                              <a:latin typeface="Cambria Math" panose="02040503050406030204" pitchFamily="18" charset="0"/>
                              <a:cs typeface="Arial" charset="0"/>
                            </a:rPr>
                            <m:t>+</m:t>
                          </m:r>
                        </m:sup>
                      </m:sSup>
                      <m:sSup>
                        <m:sSupPr>
                          <m:ctrlPr>
                            <a:rPr kumimoji="1" lang="en-US" altLang="zh-CN" sz="2800" b="1" i="1">
                              <a:solidFill>
                                <a:srgbClr val="0432FF"/>
                              </a:solidFill>
                              <a:latin typeface="Cambria Math" panose="02040503050406030204" pitchFamily="18" charset="0"/>
                              <a:cs typeface="Arial" charset="0"/>
                            </a:rPr>
                          </m:ctrlPr>
                        </m:sSupPr>
                        <m:e>
                          <m:r>
                            <a:rPr kumimoji="1" lang="en-US" altLang="zh-CN" sz="2800" b="1" i="1">
                              <a:solidFill>
                                <a:srgbClr val="0432FF"/>
                              </a:solidFill>
                              <a:latin typeface="Cambria Math" panose="02040503050406030204" pitchFamily="18" charset="0"/>
                              <a:cs typeface="Arial" charset="0"/>
                            </a:rPr>
                            <m:t>𝒍</m:t>
                          </m:r>
                        </m:e>
                        <m:sup>
                          <m:r>
                            <a:rPr kumimoji="1" lang="en-US" altLang="zh-CN" sz="2800" b="1" i="1">
                              <a:solidFill>
                                <a:srgbClr val="0432FF"/>
                              </a:solidFill>
                              <a:latin typeface="Cambria Math" panose="02040503050406030204" pitchFamily="18" charset="0"/>
                              <a:cs typeface="Arial" charset="0"/>
                            </a:rPr>
                            <m:t>−</m:t>
                          </m:r>
                        </m:sup>
                      </m:sSup>
                    </m:oMath>
                  </m:oMathPara>
                </a14:m>
                <a:endParaRPr kumimoji="1" lang="zh-CN" altLang="en-US" sz="2800" b="1" dirty="0">
                  <a:solidFill>
                    <a:srgbClr val="0432FF"/>
                  </a:solidFill>
                  <a:latin typeface="Corbel" panose="020B0503020204020204" pitchFamily="34" charset="0"/>
                  <a:ea typeface="Arial" charset="0"/>
                  <a:cs typeface="Arial" charset="0"/>
                </a:endParaRPr>
              </a:p>
            </p:txBody>
          </p:sp>
        </mc:Choice>
        <mc:Fallback xmlns="">
          <p:sp>
            <p:nvSpPr>
              <p:cNvPr id="10" name="文本框 9">
                <a:extLst>
                  <a:ext uri="{FF2B5EF4-FFF2-40B4-BE49-F238E27FC236}">
                    <a16:creationId xmlns:a16="http://schemas.microsoft.com/office/drawing/2014/main" id="{47AEDDB0-1948-40B6-9A09-224A093F7233}"/>
                  </a:ext>
                </a:extLst>
              </p:cNvPr>
              <p:cNvSpPr txBox="1">
                <a:spLocks noRot="1" noChangeAspect="1" noMove="1" noResize="1" noEditPoints="1" noAdjustHandles="1" noChangeArrowheads="1" noChangeShapeType="1" noTextEdit="1"/>
              </p:cNvSpPr>
              <p:nvPr/>
            </p:nvSpPr>
            <p:spPr>
              <a:xfrm>
                <a:off x="2790477" y="4916486"/>
                <a:ext cx="1684820" cy="430887"/>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DD96B0FC-98AB-193E-C3A8-43B521B9B248}"/>
                  </a:ext>
                </a:extLst>
              </p:cNvPr>
              <p:cNvSpPr txBox="1"/>
              <p:nvPr/>
            </p:nvSpPr>
            <p:spPr>
              <a:xfrm>
                <a:off x="7085539" y="4848029"/>
                <a:ext cx="126233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zh-CN" altLang="en-US" sz="2800" b="1" i="1">
                          <a:solidFill>
                            <a:srgbClr val="0432FF"/>
                          </a:solidFill>
                          <a:latin typeface="Cambria Math" panose="02040503050406030204" pitchFamily="18" charset="0"/>
                          <a:ea typeface="Arial" charset="0"/>
                          <a:cs typeface="Arial" charset="0"/>
                        </a:rPr>
                        <m:t>𝜸</m:t>
                      </m:r>
                      <m:r>
                        <a:rPr kumimoji="1" lang="en-US" altLang="zh-CN" sz="2800" b="1" i="1">
                          <a:solidFill>
                            <a:srgbClr val="0432FF"/>
                          </a:solidFill>
                          <a:latin typeface="Cambria Math" panose="02040503050406030204" pitchFamily="18" charset="0"/>
                          <a:ea typeface="Cambria Math" panose="02040503050406030204" pitchFamily="18" charset="0"/>
                          <a:cs typeface="Arial" charset="0"/>
                        </a:rPr>
                        <m:t>ℙ</m:t>
                      </m:r>
                      <m:r>
                        <a:rPr kumimoji="1" lang="zh-CN" altLang="en-US" sz="2800" b="1" i="1">
                          <a:solidFill>
                            <a:srgbClr val="0432FF"/>
                          </a:solidFill>
                          <a:latin typeface="Cambria Math" panose="02040503050406030204" pitchFamily="18" charset="0"/>
                          <a:ea typeface="Arial" charset="0"/>
                          <a:cs typeface="Arial" charset="0"/>
                        </a:rPr>
                        <m:t>→</m:t>
                      </m:r>
                      <m:r>
                        <a:rPr kumimoji="1" lang="en-US" altLang="zh-CN" sz="2800" b="1" i="1">
                          <a:solidFill>
                            <a:srgbClr val="0432FF"/>
                          </a:solidFill>
                          <a:latin typeface="Cambria Math" panose="02040503050406030204" pitchFamily="18" charset="0"/>
                          <a:ea typeface="Arial" charset="0"/>
                          <a:cs typeface="Arial" charset="0"/>
                        </a:rPr>
                        <m:t>𝝆</m:t>
                      </m:r>
                    </m:oMath>
                  </m:oMathPara>
                </a14:m>
                <a:endParaRPr kumimoji="1" lang="zh-CN" altLang="en-US" sz="2800" b="1" dirty="0">
                  <a:solidFill>
                    <a:srgbClr val="0432FF"/>
                  </a:solidFill>
                  <a:latin typeface="Corbel" panose="020B0503020204020204" pitchFamily="34" charset="0"/>
                  <a:ea typeface="Arial" charset="0"/>
                  <a:cs typeface="Arial" charset="0"/>
                </a:endParaRPr>
              </a:p>
            </p:txBody>
          </p:sp>
        </mc:Choice>
        <mc:Fallback xmlns="">
          <p:sp>
            <p:nvSpPr>
              <p:cNvPr id="11" name="文本框 10">
                <a:extLst>
                  <a:ext uri="{FF2B5EF4-FFF2-40B4-BE49-F238E27FC236}">
                    <a16:creationId xmlns:a16="http://schemas.microsoft.com/office/drawing/2014/main" id="{DD96B0FC-98AB-193E-C3A8-43B521B9B248}"/>
                  </a:ext>
                </a:extLst>
              </p:cNvPr>
              <p:cNvSpPr txBox="1">
                <a:spLocks noRot="1" noChangeAspect="1" noMove="1" noResize="1" noEditPoints="1" noAdjustHandles="1" noChangeArrowheads="1" noChangeShapeType="1" noTextEdit="1"/>
              </p:cNvSpPr>
              <p:nvPr/>
            </p:nvSpPr>
            <p:spPr>
              <a:xfrm>
                <a:off x="7085539" y="4848029"/>
                <a:ext cx="1262332" cy="430887"/>
              </a:xfrm>
              <a:prstGeom prst="rect">
                <a:avLst/>
              </a:prstGeom>
              <a:blipFill>
                <a:blip r:embed="rId7"/>
                <a:stretch>
                  <a:fillRect/>
                </a:stretch>
              </a:blipFill>
            </p:spPr>
            <p:txBody>
              <a:bodyPr/>
              <a:lstStyle/>
              <a:p>
                <a:r>
                  <a:rPr lang="zh-CN" altLang="en-US">
                    <a:noFill/>
                  </a:rPr>
                  <a:t> </a:t>
                </a:r>
              </a:p>
            </p:txBody>
          </p:sp>
        </mc:Fallback>
      </mc:AlternateContent>
      <p:sp>
        <p:nvSpPr>
          <p:cNvPr id="5" name="灯片编号占位符 4">
            <a:extLst>
              <a:ext uri="{FF2B5EF4-FFF2-40B4-BE49-F238E27FC236}">
                <a16:creationId xmlns:a16="http://schemas.microsoft.com/office/drawing/2014/main" id="{A3AC97C9-9860-1F95-C23E-01870E63BF7A}"/>
              </a:ext>
            </a:extLst>
          </p:cNvPr>
          <p:cNvSpPr>
            <a:spLocks noGrp="1"/>
          </p:cNvSpPr>
          <p:nvPr>
            <p:ph type="sldNum" sz="quarter" idx="12"/>
          </p:nvPr>
        </p:nvSpPr>
        <p:spPr/>
        <p:txBody>
          <a:bodyPr/>
          <a:lstStyle/>
          <a:p>
            <a:fld id="{0E02916C-EF52-4559-AFCB-0BEFD22A87CC}" type="slidenum">
              <a:rPr lang="zh-CN" altLang="en-US" smtClean="0"/>
              <a:t>7</a:t>
            </a:fld>
            <a:endParaRPr lang="zh-CN" altLang="en-US"/>
          </a:p>
        </p:txBody>
      </p:sp>
    </p:spTree>
    <p:extLst>
      <p:ext uri="{BB962C8B-B14F-4D97-AF65-F5344CB8AC3E}">
        <p14:creationId xmlns:p14="http://schemas.microsoft.com/office/powerpoint/2010/main" val="2806895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2">
            <a:alphaModFix amt="80000"/>
          </a:blip>
          <a:stretch>
            <a:fillRect/>
          </a:stretch>
        </p:blipFill>
        <p:spPr>
          <a:xfrm>
            <a:off x="1291868" y="2310029"/>
            <a:ext cx="9608264" cy="1638127"/>
          </a:xfrm>
          <a:prstGeom prst="rect">
            <a:avLst/>
          </a:prstGeom>
        </p:spPr>
      </p:pic>
      <p:sp>
        <p:nvSpPr>
          <p:cNvPr id="10" name="文本框 9"/>
          <p:cNvSpPr txBox="1"/>
          <p:nvPr/>
        </p:nvSpPr>
        <p:spPr>
          <a:xfrm>
            <a:off x="81280" y="2764904"/>
            <a:ext cx="11832497" cy="2739211"/>
          </a:xfrm>
          <a:prstGeom prst="rect">
            <a:avLst/>
          </a:prstGeom>
          <a:noFill/>
        </p:spPr>
        <p:txBody>
          <a:bodyPr wrap="square" rtlCol="0">
            <a:spAutoFit/>
          </a:bodyPr>
          <a:lstStyle/>
          <a:p>
            <a:pPr algn="ctr"/>
            <a:r>
              <a:rPr lang="en-US" altLang="zh-CN" sz="4000" b="1" dirty="0">
                <a:solidFill>
                  <a:schemeClr val="bg1"/>
                </a:solidFill>
                <a:latin typeface="微软雅黑" panose="020B0503020204020204" charset="-122"/>
                <a:ea typeface="微软雅黑" panose="020B0503020204020204" charset="-122"/>
              </a:rPr>
              <a:t>Photon-photon interactions </a:t>
            </a:r>
            <a:endParaRPr lang="en-US" altLang="zh-CN" sz="4000" b="1" dirty="0">
              <a:solidFill>
                <a:schemeClr val="bg1"/>
              </a:solidFill>
              <a:latin typeface="微软雅黑" panose="020B0503020204020204" charset="-122"/>
              <a:ea typeface="微软雅黑" panose="020B0503020204020204" charset="-122"/>
              <a:sym typeface="+mn-ea"/>
            </a:endParaRPr>
          </a:p>
          <a:p>
            <a:pPr algn="ctr"/>
            <a:endParaRPr lang="zh-CN" altLang="en-US" sz="4400" b="1" dirty="0">
              <a:solidFill>
                <a:schemeClr val="bg1"/>
              </a:solidFill>
              <a:latin typeface="微软雅黑" panose="020B0503020204020204" charset="-122"/>
              <a:ea typeface="微软雅黑" panose="020B0503020204020204" charset="-122"/>
            </a:endParaRPr>
          </a:p>
          <a:p>
            <a:pPr algn="ctr"/>
            <a:r>
              <a:rPr lang="en-US" altLang="zh-CN" sz="4400" b="1" dirty="0">
                <a:solidFill>
                  <a:schemeClr val="bg1"/>
                </a:solidFill>
                <a:latin typeface="微软雅黑" panose="020B0503020204020204" charset="-122"/>
                <a:ea typeface="微软雅黑" panose="020B0503020204020204" charset="-122"/>
              </a:rPr>
              <a:t> </a:t>
            </a:r>
          </a:p>
          <a:p>
            <a:pPr algn="ctr"/>
            <a:endParaRPr lang="zh-CN" altLang="en-US" sz="4400" b="1" dirty="0">
              <a:solidFill>
                <a:schemeClr val="bg1"/>
              </a:solidFill>
              <a:latin typeface="微软雅黑" panose="020B0503020204020204" charset="-122"/>
              <a:ea typeface="微软雅黑" panose="020B0503020204020204" charset="-122"/>
            </a:endParaRPr>
          </a:p>
        </p:txBody>
      </p:sp>
      <p:sp>
        <p:nvSpPr>
          <p:cNvPr id="2" name="灯片编号占位符 1">
            <a:extLst>
              <a:ext uri="{FF2B5EF4-FFF2-40B4-BE49-F238E27FC236}">
                <a16:creationId xmlns:a16="http://schemas.microsoft.com/office/drawing/2014/main" id="{88841F8F-9E51-307D-65EE-EA491926B118}"/>
              </a:ext>
            </a:extLst>
          </p:cNvPr>
          <p:cNvSpPr>
            <a:spLocks noGrp="1"/>
          </p:cNvSpPr>
          <p:nvPr>
            <p:ph type="sldNum" sz="quarter" idx="12"/>
          </p:nvPr>
        </p:nvSpPr>
        <p:spPr/>
        <p:txBody>
          <a:bodyPr/>
          <a:lstStyle/>
          <a:p>
            <a:fld id="{0E02916C-EF52-4559-AFCB-0BEFD22A87CC}" type="slidenum">
              <a:rPr lang="zh-CN" altLang="en-US" smtClean="0"/>
              <a:t>8</a:t>
            </a:fld>
            <a:endParaRPr lang="zh-CN" altLang="en-US"/>
          </a:p>
        </p:txBody>
      </p:sp>
    </p:spTree>
    <p:extLst>
      <p:ext uri="{BB962C8B-B14F-4D97-AF65-F5344CB8AC3E}">
        <p14:creationId xmlns:p14="http://schemas.microsoft.com/office/powerpoint/2010/main" val="1521005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内容占位符 21"/>
          <p:cNvPicPr>
            <a:picLocks noChangeAspect="1"/>
          </p:cNvPicPr>
          <p:nvPr/>
        </p:nvPicPr>
        <p:blipFill>
          <a:blip r:embed="rId4">
            <a:alphaModFix amt="80000"/>
          </a:blip>
          <a:stretch>
            <a:fillRect/>
          </a:stretch>
        </p:blipFill>
        <p:spPr>
          <a:xfrm>
            <a:off x="823595" y="160020"/>
            <a:ext cx="10514965" cy="1057275"/>
          </a:xfrm>
          <a:prstGeom prst="rect">
            <a:avLst/>
          </a:prstGeom>
        </p:spPr>
      </p:pic>
      <p:sp>
        <p:nvSpPr>
          <p:cNvPr id="4" name="文本框 3"/>
          <p:cNvSpPr txBox="1"/>
          <p:nvPr/>
        </p:nvSpPr>
        <p:spPr>
          <a:xfrm>
            <a:off x="823595" y="304165"/>
            <a:ext cx="10530840" cy="1446550"/>
          </a:xfrm>
          <a:prstGeom prst="rect">
            <a:avLst/>
          </a:prstGeom>
          <a:noFill/>
        </p:spPr>
        <p:txBody>
          <a:bodyPr wrap="square" rtlCol="0">
            <a:spAutoFit/>
          </a:bodyPr>
          <a:lstStyle/>
          <a:p>
            <a:pPr algn="ctr"/>
            <a:r>
              <a:rPr lang="en-US" altLang="zh-CN" sz="4400" b="1" dirty="0" err="1">
                <a:solidFill>
                  <a:schemeClr val="bg1"/>
                </a:solidFill>
                <a:latin typeface="微软雅黑" panose="020B0503020204020204" charset="-122"/>
                <a:ea typeface="微软雅黑" panose="020B0503020204020204" charset="-122"/>
              </a:rPr>
              <a:t>Breit</a:t>
            </a:r>
            <a:r>
              <a:rPr lang="en-US" altLang="zh-CN" sz="4400" b="1" dirty="0">
                <a:solidFill>
                  <a:schemeClr val="bg1"/>
                </a:solidFill>
                <a:latin typeface="微软雅黑" panose="020B0503020204020204" charset="-122"/>
                <a:ea typeface="微软雅黑" panose="020B0503020204020204" charset="-122"/>
              </a:rPr>
              <a:t>-Wheeler Process </a:t>
            </a:r>
            <a:br>
              <a:rPr lang="en-US" altLang="zh-CN" sz="4400" dirty="0"/>
            </a:br>
            <a:endParaRPr lang="zh-CN" altLang="en-US" sz="4400" b="1" dirty="0">
              <a:solidFill>
                <a:schemeClr val="bg1"/>
              </a:solidFill>
              <a:latin typeface="微软雅黑" panose="020B0503020204020204" charset="-122"/>
              <a:ea typeface="微软雅黑" panose="020B0503020204020204" charset="-122"/>
              <a:sym typeface="+mn-ea"/>
            </a:endParaRPr>
          </a:p>
        </p:txBody>
      </p:sp>
      <p:sp>
        <p:nvSpPr>
          <p:cNvPr id="4099" name="Rectangle 10"/>
          <p:cNvSpPr>
            <a:spLocks noGrp="1" noChangeArrowheads="1"/>
          </p:cNvSpPr>
          <p:nvPr>
            <p:custDataLst>
              <p:tags r:id="rId1"/>
            </p:custDataLst>
          </p:nvPr>
        </p:nvSpPr>
        <p:spPr>
          <a:xfrm>
            <a:off x="824230" y="1217295"/>
            <a:ext cx="10514330" cy="502348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kern="1200">
                <a:solidFill>
                  <a:schemeClr val="dk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dk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dk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dk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l" eaLnBrk="1" hangingPunct="1">
              <a:buNone/>
            </a:pPr>
            <a:endParaRPr lang="zh-CN" altLang="en-US" sz="2800" dirty="0">
              <a:latin typeface="微软雅黑" panose="020B0503020204020204" charset="-122"/>
              <a:ea typeface="微软雅黑" panose="020B0503020204020204" charset="-122"/>
            </a:endParaRPr>
          </a:p>
          <a:p>
            <a:pPr marL="0" indent="0" algn="l" eaLnBrk="1" hangingPunct="1">
              <a:buFont typeface="Wingdings" panose="05000000000000000000" charset="0"/>
              <a:buNone/>
            </a:pPr>
            <a:endParaRPr lang="zh-CN" altLang="en-US" sz="2400" dirty="0">
              <a:latin typeface="微软雅黑" panose="020B0503020204020204" charset="-122"/>
              <a:ea typeface="微软雅黑" panose="020B0503020204020204" charset="-122"/>
              <a:sym typeface="+mn-ea"/>
            </a:endParaRPr>
          </a:p>
          <a:p>
            <a:pPr marL="0" indent="0" eaLnBrk="1" hangingPunct="1">
              <a:lnSpc>
                <a:spcPts val="2600"/>
              </a:lnSpc>
              <a:buNone/>
            </a:pPr>
            <a:r>
              <a:rPr lang="en-US" altLang="zh-CN" sz="2400" dirty="0">
                <a:latin typeface="微软雅黑" panose="020B0503020204020204" charset="-122"/>
                <a:ea typeface="微软雅黑" panose="020B0503020204020204" charset="-122"/>
                <a:sym typeface="+mn-ea"/>
              </a:rPr>
              <a:t>   </a:t>
            </a:r>
            <a:endParaRPr lang="zh-CN" altLang="en-US" sz="2400" dirty="0">
              <a:latin typeface="微软雅黑" panose="020B0503020204020204" charset="-122"/>
              <a:ea typeface="微软雅黑" panose="020B0503020204020204" charset="-122"/>
            </a:endParaRPr>
          </a:p>
          <a:p>
            <a:pPr marL="0" indent="0" eaLnBrk="1" hangingPunct="1">
              <a:lnSpc>
                <a:spcPts val="2600"/>
              </a:lnSpc>
              <a:buNone/>
            </a:pPr>
            <a:endParaRPr lang="zh-CN" altLang="en-US" sz="2400" dirty="0">
              <a:latin typeface="微软雅黑" panose="020B0503020204020204" charset="-122"/>
              <a:ea typeface="微软雅黑" panose="020B0503020204020204" charset="-122"/>
            </a:endParaRPr>
          </a:p>
          <a:p>
            <a:pPr marL="0" indent="0" algn="ctr" eaLnBrk="1" hangingPunct="1">
              <a:buNone/>
            </a:pPr>
            <a:endParaRPr lang="zh-CN" altLang="en-US" sz="1800" dirty="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b="1" dirty="0">
              <a:solidFill>
                <a:srgbClr val="CC0000"/>
              </a:solidFill>
            </a:endParaRPr>
          </a:p>
          <a:p>
            <a:pPr marL="0" indent="0" eaLnBrk="1" hangingPunct="1">
              <a:buNone/>
            </a:pPr>
            <a:endParaRPr lang="zh-CN" altLang="en-US" sz="2400" dirty="0">
              <a:latin typeface="+mn-ea"/>
            </a:endParaRPr>
          </a:p>
          <a:p>
            <a:pPr eaLnBrk="1" hangingPunct="1"/>
            <a:endParaRPr lang="en-US" altLang="zh-CN" sz="2400" dirty="0"/>
          </a:p>
          <a:p>
            <a:pPr marL="0" indent="0" eaLnBrk="1" hangingPunct="1">
              <a:buNone/>
            </a:pPr>
            <a:endParaRPr lang="zh-CN" altLang="zh-CN" dirty="0">
              <a:ea typeface="楷体_GB2312" pitchFamily="49" charset="-122"/>
            </a:endParaRPr>
          </a:p>
        </p:txBody>
      </p:sp>
      <p:pic>
        <p:nvPicPr>
          <p:cNvPr id="5" name="图片 4">
            <a:extLst>
              <a:ext uri="{FF2B5EF4-FFF2-40B4-BE49-F238E27FC236}">
                <a16:creationId xmlns:a16="http://schemas.microsoft.com/office/drawing/2014/main" id="{A24EEDEE-3654-0FD6-17DD-7F2BF2C1BA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2403" y="1808587"/>
            <a:ext cx="1666875" cy="4124325"/>
          </a:xfrm>
          <a:prstGeom prst="rect">
            <a:avLst/>
          </a:prstGeom>
        </p:spPr>
      </p:pic>
      <p:pic>
        <p:nvPicPr>
          <p:cNvPr id="6" name="图片 5">
            <a:extLst>
              <a:ext uri="{FF2B5EF4-FFF2-40B4-BE49-F238E27FC236}">
                <a16:creationId xmlns:a16="http://schemas.microsoft.com/office/drawing/2014/main" id="{1CACF351-C71C-0B24-C2B4-078DE88F7E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41880" y="2142368"/>
            <a:ext cx="6871241" cy="1361216"/>
          </a:xfrm>
          <a:prstGeom prst="rect">
            <a:avLst/>
          </a:prstGeom>
        </p:spPr>
      </p:pic>
      <p:pic>
        <p:nvPicPr>
          <p:cNvPr id="7" name="图片 6">
            <a:extLst>
              <a:ext uri="{FF2B5EF4-FFF2-40B4-BE49-F238E27FC236}">
                <a16:creationId xmlns:a16="http://schemas.microsoft.com/office/drawing/2014/main" id="{A2152D17-77C5-DB39-6F45-1C8164095E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38726" y="3708713"/>
            <a:ext cx="2543132" cy="2000510"/>
          </a:xfrm>
          <a:prstGeom prst="rect">
            <a:avLst/>
          </a:prstGeom>
        </p:spPr>
      </p:pic>
      <p:pic>
        <p:nvPicPr>
          <p:cNvPr id="8" name="图片 7">
            <a:extLst>
              <a:ext uri="{FF2B5EF4-FFF2-40B4-BE49-F238E27FC236}">
                <a16:creationId xmlns:a16="http://schemas.microsoft.com/office/drawing/2014/main" id="{EE6CBC85-E9B0-199E-7EDA-8AA0171029F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81858" y="3716576"/>
            <a:ext cx="4874418" cy="1992647"/>
          </a:xfrm>
          <a:prstGeom prst="rect">
            <a:avLst/>
          </a:prstGeom>
        </p:spPr>
      </p:pic>
      <p:sp>
        <p:nvSpPr>
          <p:cNvPr id="10" name="文本框 9">
            <a:extLst>
              <a:ext uri="{FF2B5EF4-FFF2-40B4-BE49-F238E27FC236}">
                <a16:creationId xmlns:a16="http://schemas.microsoft.com/office/drawing/2014/main" id="{522ED0C8-57E5-C55A-5C32-A79EB7ACD3CD}"/>
              </a:ext>
            </a:extLst>
          </p:cNvPr>
          <p:cNvSpPr txBox="1"/>
          <p:nvPr/>
        </p:nvSpPr>
        <p:spPr>
          <a:xfrm>
            <a:off x="853440" y="1225158"/>
            <a:ext cx="7552379" cy="1261884"/>
          </a:xfrm>
          <a:prstGeom prst="rect">
            <a:avLst/>
          </a:prstGeom>
          <a:noFill/>
        </p:spPr>
        <p:txBody>
          <a:bodyPr wrap="square">
            <a:spAutoFit/>
          </a:bodyPr>
          <a:lstStyle/>
          <a:p>
            <a:r>
              <a:rPr lang="en-US" altLang="zh-CN" sz="3200" b="1" dirty="0">
                <a:solidFill>
                  <a:srgbClr val="000000"/>
                </a:solidFill>
                <a:latin typeface="华文中宋" panose="02010600040101010101" pitchFamily="2" charset="-122"/>
                <a:ea typeface="华文中宋" panose="02010600040101010101" pitchFamily="2" charset="-122"/>
              </a:rPr>
              <a:t>In 1934 </a:t>
            </a:r>
            <a:r>
              <a:rPr lang="en-US" altLang="zh-CN" sz="3200" b="1" dirty="0" err="1">
                <a:solidFill>
                  <a:srgbClr val="000000"/>
                </a:solidFill>
                <a:latin typeface="华文中宋" panose="02010600040101010101" pitchFamily="2" charset="-122"/>
                <a:ea typeface="华文中宋" panose="02010600040101010101" pitchFamily="2" charset="-122"/>
              </a:rPr>
              <a:t>Breit</a:t>
            </a:r>
            <a:r>
              <a:rPr lang="en-US" altLang="zh-CN" sz="3200" b="1" dirty="0">
                <a:solidFill>
                  <a:srgbClr val="000000"/>
                </a:solidFill>
                <a:latin typeface="华文中宋" panose="02010600040101010101" pitchFamily="2" charset="-122"/>
                <a:ea typeface="华文中宋" panose="02010600040101010101" pitchFamily="2" charset="-122"/>
              </a:rPr>
              <a:t> and Wheeler</a:t>
            </a:r>
            <a:r>
              <a:rPr lang="en-US" altLang="zh-CN" sz="3200" b="1" dirty="0">
                <a:latin typeface="华文中宋" panose="02010600040101010101" pitchFamily="2" charset="-122"/>
                <a:ea typeface="华文中宋" panose="02010600040101010101" pitchFamily="2" charset="-122"/>
              </a:rPr>
              <a:t> </a:t>
            </a:r>
            <a:br>
              <a:rPr lang="en-US" altLang="zh-CN" sz="4400" b="1" dirty="0"/>
            </a:br>
            <a:endParaRPr lang="zh-CN" altLang="en-US" sz="4400" b="1" dirty="0"/>
          </a:p>
        </p:txBody>
      </p:sp>
      <p:sp>
        <p:nvSpPr>
          <p:cNvPr id="2" name="灯片编号占位符 1">
            <a:extLst>
              <a:ext uri="{FF2B5EF4-FFF2-40B4-BE49-F238E27FC236}">
                <a16:creationId xmlns:a16="http://schemas.microsoft.com/office/drawing/2014/main" id="{7D295EF2-B3C1-03F5-0004-D58C6AD2BB45}"/>
              </a:ext>
            </a:extLst>
          </p:cNvPr>
          <p:cNvSpPr>
            <a:spLocks noGrp="1"/>
          </p:cNvSpPr>
          <p:nvPr>
            <p:ph type="sldNum" sz="quarter" idx="12"/>
          </p:nvPr>
        </p:nvSpPr>
        <p:spPr/>
        <p:txBody>
          <a:bodyPr/>
          <a:lstStyle/>
          <a:p>
            <a:fld id="{0E02916C-EF52-4559-AFCB-0BEFD22A87CC}" type="slidenum">
              <a:rPr lang="zh-CN" altLang="en-US" smtClean="0"/>
              <a:t>9</a:t>
            </a:fld>
            <a:endParaRPr lang="zh-CN" altLang="en-US"/>
          </a:p>
        </p:txBody>
      </p:sp>
    </p:spTree>
    <p:extLst>
      <p:ext uri="{BB962C8B-B14F-4D97-AF65-F5344CB8AC3E}">
        <p14:creationId xmlns:p14="http://schemas.microsoft.com/office/powerpoint/2010/main" val="1242419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 name="KSO_WM_UNIT_PLACING_PICTURE_USER_VIEWPORT" val="{&quot;height&quot;:1630,&quot;width&quot;:5237}"/>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2126</TotalTime>
  <Words>3632</Words>
  <Application>Microsoft Office PowerPoint</Application>
  <PresentationFormat>宽屏</PresentationFormat>
  <Paragraphs>445</Paragraphs>
  <Slides>46</Slides>
  <Notes>43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46</vt:i4>
      </vt:variant>
    </vt:vector>
  </HeadingPairs>
  <TitlesOfParts>
    <vt:vector size="61" baseType="lpstr">
      <vt:lpstr>Calibri-Bold</vt:lpstr>
      <vt:lpstr>Calibri-BoldItalic</vt:lpstr>
      <vt:lpstr>SFRM1000</vt:lpstr>
      <vt:lpstr>等线</vt:lpstr>
      <vt:lpstr>等线 Light</vt:lpstr>
      <vt:lpstr>华文中宋</vt:lpstr>
      <vt:lpstr>楷体_GB2312</vt:lpstr>
      <vt:lpstr>宋体</vt:lpstr>
      <vt:lpstr>微软雅黑</vt:lpstr>
      <vt:lpstr>Arial</vt:lpstr>
      <vt:lpstr>Bahnschrift SemiBold</vt:lpstr>
      <vt:lpstr>Cambria Math</vt:lpstr>
      <vt:lpstr>Corbel</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996195473@qq.com</dc:creator>
  <cp:lastModifiedBy>996195473@qq.com</cp:lastModifiedBy>
  <cp:revision>50</cp:revision>
  <dcterms:created xsi:type="dcterms:W3CDTF">2024-05-06T13:14:46Z</dcterms:created>
  <dcterms:modified xsi:type="dcterms:W3CDTF">2025-05-13T01:46:12Z</dcterms:modified>
</cp:coreProperties>
</file>