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48" r:id="rId1"/>
  </p:sldMasterIdLst>
  <p:notesMasterIdLst>
    <p:notesMasterId r:id="rId11"/>
  </p:notesMasterIdLst>
  <p:handoutMasterIdLst>
    <p:handoutMasterId r:id="rId12"/>
  </p:handoutMasterIdLst>
  <p:sldIdLst>
    <p:sldId id="279" r:id="rId2"/>
    <p:sldId id="328" r:id="rId3"/>
    <p:sldId id="330" r:id="rId4"/>
    <p:sldId id="339" r:id="rId5"/>
    <p:sldId id="329" r:id="rId6"/>
    <p:sldId id="340" r:id="rId7"/>
    <p:sldId id="341" r:id="rId8"/>
    <p:sldId id="332" r:id="rId9"/>
    <p:sldId id="326" r:id="rId1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ED7D31"/>
    <a:srgbClr val="FF0000"/>
    <a:srgbClr val="00B050"/>
    <a:srgbClr val="E43950"/>
    <a:srgbClr val="2D40BC"/>
    <a:srgbClr val="963262"/>
    <a:srgbClr val="883165"/>
    <a:srgbClr val="643176"/>
    <a:srgbClr val="82316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00" autoAdjust="0"/>
    <p:restoredTop sz="95033" autoAdjust="0"/>
  </p:normalViewPr>
  <p:slideViewPr>
    <p:cSldViewPr snapToGrid="0">
      <p:cViewPr varScale="1">
        <p:scale>
          <a:sx n="91" d="100"/>
          <a:sy n="91" d="100"/>
        </p:scale>
        <p:origin x="470" y="5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97" d="100"/>
          <a:sy n="97" d="100"/>
        </p:scale>
        <p:origin x="4277" y="8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08A74C9-689E-E3D0-EA96-46511FB42A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A13A3AE-1314-71BB-EE9A-5A85958CFBF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6072A45-EFF2-4984-8EB2-86A8C08FC319}" type="datetimeFigureOut">
              <a:rPr lang="en-GB" smtClean="0"/>
              <a:t>06/11/2024</a:t>
            </a:fld>
            <a:endParaRPr lang="en-GB"/>
          </a:p>
        </p:txBody>
      </p:sp>
      <p:sp>
        <p:nvSpPr>
          <p:cNvPr id="4" name="Footer Placeholder 3">
            <a:extLst>
              <a:ext uri="{FF2B5EF4-FFF2-40B4-BE49-F238E27FC236}">
                <a16:creationId xmlns:a16="http://schemas.microsoft.com/office/drawing/2014/main" id="{F24594E9-B4A8-A4D5-6ED5-3E19A0AD55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4FCCF2A-17A5-4B6E-E3AD-B40785A8019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F620A4D-9FF6-43BF-953A-D7F85BAB5043}" type="slidenum">
              <a:rPr lang="en-GB" smtClean="0"/>
              <a:t>‹N›</a:t>
            </a:fld>
            <a:endParaRPr lang="en-GB"/>
          </a:p>
        </p:txBody>
      </p:sp>
    </p:spTree>
    <p:extLst>
      <p:ext uri="{BB962C8B-B14F-4D97-AF65-F5344CB8AC3E}">
        <p14:creationId xmlns:p14="http://schemas.microsoft.com/office/powerpoint/2010/main" val="1955544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C051A9-BCAE-B048-A5C2-4A15C3D3034C}" type="datetimeFigureOut">
              <a:rPr lang="en-GB" smtClean="0"/>
              <a:t>06/11/2024</a:t>
            </a:fld>
            <a:endParaRPr lang="en-GB"/>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188435-C071-0E47-9E27-5EAD1123E3A7}" type="slidenum">
              <a:rPr lang="en-GB" smtClean="0"/>
              <a:t>‹N›</a:t>
            </a:fld>
            <a:endParaRPr lang="en-GB"/>
          </a:p>
        </p:txBody>
      </p:sp>
    </p:spTree>
    <p:extLst>
      <p:ext uri="{BB962C8B-B14F-4D97-AF65-F5344CB8AC3E}">
        <p14:creationId xmlns:p14="http://schemas.microsoft.com/office/powerpoint/2010/main" val="1109888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D188435-C071-0E47-9E27-5EAD1123E3A7}" type="slidenum">
              <a:rPr lang="en-GB" smtClean="0"/>
              <a:t>0</a:t>
            </a:fld>
            <a:endParaRPr lang="en-GB"/>
          </a:p>
        </p:txBody>
      </p:sp>
    </p:spTree>
    <p:extLst>
      <p:ext uri="{BB962C8B-B14F-4D97-AF65-F5344CB8AC3E}">
        <p14:creationId xmlns:p14="http://schemas.microsoft.com/office/powerpoint/2010/main" val="2617487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D188435-C071-0E47-9E27-5EAD1123E3A7}" type="slidenum">
              <a:rPr lang="en-GB" smtClean="0"/>
              <a:t>8</a:t>
            </a:fld>
            <a:endParaRPr lang="en-GB"/>
          </a:p>
        </p:txBody>
      </p:sp>
    </p:spTree>
    <p:extLst>
      <p:ext uri="{BB962C8B-B14F-4D97-AF65-F5344CB8AC3E}">
        <p14:creationId xmlns:p14="http://schemas.microsoft.com/office/powerpoint/2010/main" val="31971561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3480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29ED4B7-66A8-7434-3781-5E7C9AA6C31D}"/>
              </a:ext>
            </a:extLst>
          </p:cNvPr>
          <p:cNvSpPr>
            <a:spLocks/>
          </p:cNvSpPr>
          <p:nvPr userDrawn="1"/>
        </p:nvSpPr>
        <p:spPr>
          <a:xfrm>
            <a:off x="0" y="6334854"/>
            <a:ext cx="12192000" cy="523146"/>
          </a:xfrm>
          <a:prstGeom prst="rect">
            <a:avLst/>
          </a:prstGeom>
          <a:gradFill flip="none" rotWithShape="1">
            <a:gsLst>
              <a:gs pos="52000">
                <a:srgbClr val="893C89">
                  <a:lumMod val="79000"/>
                </a:srgbClr>
              </a:gs>
              <a:gs pos="100000">
                <a:srgbClr val="E8394F"/>
              </a:gs>
              <a:gs pos="0">
                <a:srgbClr val="2C40BD"/>
              </a:gs>
            </a:gsLst>
            <a:lin ang="10800000" scaled="1"/>
            <a:tileRect/>
          </a:gra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dirty="0">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ndParaRPr>
          </a:p>
        </p:txBody>
      </p:sp>
      <p:sp>
        <p:nvSpPr>
          <p:cNvPr id="19" name="Segnaposto numero diapositiva 5">
            <a:extLst>
              <a:ext uri="{FF2B5EF4-FFF2-40B4-BE49-F238E27FC236}">
                <a16:creationId xmlns:a16="http://schemas.microsoft.com/office/drawing/2014/main" id="{B39162C5-9BC6-7F5F-4512-CDC3408B283E}"/>
              </a:ext>
            </a:extLst>
          </p:cNvPr>
          <p:cNvSpPr>
            <a:spLocks noGrp="1"/>
          </p:cNvSpPr>
          <p:nvPr>
            <p:ph type="sldNum" sz="quarter" idx="4"/>
          </p:nvPr>
        </p:nvSpPr>
        <p:spPr>
          <a:xfrm>
            <a:off x="11611108" y="6334854"/>
            <a:ext cx="456155" cy="523146"/>
          </a:xfrm>
          <a:prstGeom prst="rect">
            <a:avLst/>
          </a:prstGeom>
        </p:spPr>
        <p:txBody>
          <a:bodyPr vert="horz" lIns="91440" tIns="45720" rIns="91440" bIns="45720" rtlCol="0" anchor="ctr"/>
          <a:lstStyle>
            <a:lvl1pPr algn="ctr">
              <a:defRPr sz="1200" b="0">
                <a:solidFill>
                  <a:schemeClr val="bg1"/>
                </a:solidFill>
                <a:effectLst>
                  <a:outerShdw blurRad="38100" dist="38100" dir="2700000" algn="tl">
                    <a:srgbClr val="000000">
                      <a:alpha val="43137"/>
                    </a:srgbClr>
                  </a:outerShdw>
                </a:effectLst>
              </a:defRPr>
            </a:lvl1pPr>
          </a:lstStyle>
          <a:p>
            <a:fld id="{A16AB2F8-5338-F742-A59E-35F5B82165E6}" type="slidenum">
              <a:rPr lang="en-GB" smtClean="0"/>
              <a:pPr/>
              <a:t>‹N›</a:t>
            </a:fld>
            <a:endParaRPr lang="en-GB" dirty="0"/>
          </a:p>
        </p:txBody>
      </p:sp>
      <p:sp>
        <p:nvSpPr>
          <p:cNvPr id="2" name="Segnaposto data 3">
            <a:extLst>
              <a:ext uri="{FF2B5EF4-FFF2-40B4-BE49-F238E27FC236}">
                <a16:creationId xmlns:a16="http://schemas.microsoft.com/office/drawing/2014/main" id="{EF88407C-2CFB-AEB9-F536-F7BFAEF10043}"/>
              </a:ext>
            </a:extLst>
          </p:cNvPr>
          <p:cNvSpPr txBox="1">
            <a:spLocks/>
          </p:cNvSpPr>
          <p:nvPr userDrawn="1"/>
        </p:nvSpPr>
        <p:spPr>
          <a:xfrm>
            <a:off x="0" y="6334854"/>
            <a:ext cx="1753644" cy="523145"/>
          </a:xfrm>
          <a:prstGeom prst="rect">
            <a:avLst/>
          </a:prstGeom>
        </p:spPr>
        <p:txBody>
          <a:bodyPr vert="horz" lIns="91440" tIns="45720" rIns="91440" bIns="45720" rtlCol="0" anchor="ctr"/>
          <a:lstStyle>
            <a:defPPr>
              <a:defRPr lang="it-IT"/>
            </a:defPPr>
            <a:lvl1pPr marL="0" algn="ctr" defTabSz="914400" rtl="0" eaLnBrk="1" latinLnBrk="0" hangingPunct="1">
              <a:defRPr sz="1200" i="0" kern="1200">
                <a:solidFill>
                  <a:schemeClr val="bg1"/>
                </a:solidFill>
                <a:effectLst>
                  <a:outerShdw blurRad="38100" dist="38100" dir="2700000" algn="tl">
                    <a:srgbClr val="000000">
                      <a:alpha val="43137"/>
                    </a:srgb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cap="small" baseline="0" dirty="0"/>
              <a:t>November 2024</a:t>
            </a:r>
            <a:endParaRPr lang="en-GB" cap="small" baseline="0" dirty="0"/>
          </a:p>
        </p:txBody>
      </p:sp>
      <p:sp>
        <p:nvSpPr>
          <p:cNvPr id="3" name="Segnaposto data 3">
            <a:extLst>
              <a:ext uri="{FF2B5EF4-FFF2-40B4-BE49-F238E27FC236}">
                <a16:creationId xmlns:a16="http://schemas.microsoft.com/office/drawing/2014/main" id="{8981B79E-3050-F2EA-8824-A83C4D6575EC}"/>
              </a:ext>
            </a:extLst>
          </p:cNvPr>
          <p:cNvSpPr txBox="1">
            <a:spLocks/>
          </p:cNvSpPr>
          <p:nvPr userDrawn="1"/>
        </p:nvSpPr>
        <p:spPr>
          <a:xfrm>
            <a:off x="1753644" y="6334854"/>
            <a:ext cx="8962372" cy="523146"/>
          </a:xfrm>
          <a:prstGeom prst="rect">
            <a:avLst/>
          </a:prstGeom>
        </p:spPr>
        <p:txBody>
          <a:bodyPr vert="horz" lIns="91440" tIns="45720" rIns="91440" bIns="45720" rtlCol="0" anchor="ctr"/>
          <a:lstStyle>
            <a:defPPr>
              <a:defRPr lang="it-IT"/>
            </a:defPPr>
            <a:lvl1pPr marL="0" algn="l" defTabSz="914400" rtl="0" eaLnBrk="1" latinLnBrk="0" hangingPunct="1">
              <a:defRPr sz="1200" i="0" kern="1200">
                <a:solidFill>
                  <a:schemeClr val="bg1"/>
                </a:solidFill>
                <a:effectLst>
                  <a:outerShdw blurRad="38100" dist="38100" dir="2700000" algn="tl">
                    <a:srgbClr val="000000">
                      <a:alpha val="43137"/>
                    </a:srgb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cap="small" baseline="0" dirty="0">
                <a:solidFill>
                  <a:schemeClr val="bg1"/>
                </a:solidFill>
              </a:rPr>
              <a:t>Daniel Novelli  –  </a:t>
            </a:r>
            <a:r>
              <a:rPr lang="en-US" sz="1200" i="0" kern="1200" cap="small" baseline="0" dirty="0">
                <a:solidFill>
                  <a:schemeClr val="bg1"/>
                </a:solidFill>
                <a:effectLst>
                  <a:outerShdw blurRad="38100" dist="38100" dir="2700000" algn="tl">
                    <a:srgbClr val="000000">
                      <a:alpha val="43137"/>
                    </a:srgbClr>
                  </a:outerShdw>
                </a:effectLst>
                <a:latin typeface="+mn-lt"/>
                <a:ea typeface="+mn-ea"/>
                <a:cs typeface="+mn-cs"/>
              </a:rPr>
              <a:t>A-B Plots Update</a:t>
            </a:r>
          </a:p>
        </p:txBody>
      </p:sp>
      <p:cxnSp>
        <p:nvCxnSpPr>
          <p:cNvPr id="9" name="Straight Connector 8">
            <a:extLst>
              <a:ext uri="{FF2B5EF4-FFF2-40B4-BE49-F238E27FC236}">
                <a16:creationId xmlns:a16="http://schemas.microsoft.com/office/drawing/2014/main" id="{F6AF30BD-669B-9DAD-5F59-36F3F3564BE9}"/>
              </a:ext>
            </a:extLst>
          </p:cNvPr>
          <p:cNvCxnSpPr>
            <a:cxnSpLocks/>
          </p:cNvCxnSpPr>
          <p:nvPr userDrawn="1"/>
        </p:nvCxnSpPr>
        <p:spPr>
          <a:xfrm>
            <a:off x="141221" y="1087333"/>
            <a:ext cx="11882827" cy="0"/>
          </a:xfrm>
          <a:prstGeom prst="line">
            <a:avLst/>
          </a:prstGeom>
          <a:ln w="28575" cap="rnd">
            <a:gradFill flip="none" rotWithShape="1">
              <a:gsLst>
                <a:gs pos="0">
                  <a:srgbClr val="FE383F"/>
                </a:gs>
                <a:gs pos="100000">
                  <a:srgbClr val="0F41CB"/>
                </a:gs>
              </a:gsLst>
              <a:lin ang="0" scaled="1"/>
              <a:tileRect/>
            </a:gradFill>
            <a:miter lim="800000"/>
          </a:ln>
          <a:effectLst>
            <a:softEdge rad="12700"/>
          </a:effectLst>
        </p:spPr>
        <p:style>
          <a:lnRef idx="1">
            <a:schemeClr val="accent1"/>
          </a:lnRef>
          <a:fillRef idx="0">
            <a:schemeClr val="accent1"/>
          </a:fillRef>
          <a:effectRef idx="0">
            <a:schemeClr val="accent1"/>
          </a:effectRef>
          <a:fontRef idx="minor">
            <a:schemeClr val="tx1"/>
          </a:fontRef>
        </p:style>
      </p:cxnSp>
      <p:sp>
        <p:nvSpPr>
          <p:cNvPr id="7" name="Title 2">
            <a:extLst>
              <a:ext uri="{FF2B5EF4-FFF2-40B4-BE49-F238E27FC236}">
                <a16:creationId xmlns:a16="http://schemas.microsoft.com/office/drawing/2014/main" id="{94C39081-3E0B-FDE7-3423-D7D1D1C3F021}"/>
              </a:ext>
            </a:extLst>
          </p:cNvPr>
          <p:cNvSpPr>
            <a:spLocks noGrp="1"/>
          </p:cNvSpPr>
          <p:nvPr>
            <p:ph type="title" hasCustomPrompt="1"/>
          </p:nvPr>
        </p:nvSpPr>
        <p:spPr>
          <a:xfrm>
            <a:off x="2176482" y="186465"/>
            <a:ext cx="8180497" cy="681159"/>
          </a:xfrm>
          <a:prstGeom prst="rect">
            <a:avLst/>
          </a:prstGeom>
        </p:spPr>
        <p:txBody>
          <a:bodyPr/>
          <a:lstStyle>
            <a:lvl1pPr>
              <a:defRPr/>
            </a:lvl1p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Title</a:t>
            </a:r>
            <a:endParaRPr lang="en-GB" dirty="0"/>
          </a:p>
        </p:txBody>
      </p:sp>
      <p:pic>
        <p:nvPicPr>
          <p:cNvPr id="8" name="Image 85" descr="MCC-inernational-finalV01.png">
            <a:extLst>
              <a:ext uri="{FF2B5EF4-FFF2-40B4-BE49-F238E27FC236}">
                <a16:creationId xmlns:a16="http://schemas.microsoft.com/office/drawing/2014/main" id="{A614C832-2733-2E83-2E2D-D1447178E7BE}"/>
              </a:ext>
            </a:extLst>
          </p:cNvPr>
          <p:cNvPicPr>
            <a:picLocks noChangeAspect="1"/>
          </p:cNvPicPr>
          <p:nvPr userDrawn="1"/>
        </p:nvPicPr>
        <p:blipFill>
          <a:blip r:embed="rId2"/>
          <a:stretch>
            <a:fillRect/>
          </a:stretch>
        </p:blipFill>
        <p:spPr>
          <a:xfrm>
            <a:off x="141221" y="52741"/>
            <a:ext cx="974277" cy="974277"/>
          </a:xfrm>
          <a:prstGeom prst="rect">
            <a:avLst/>
          </a:prstGeom>
        </p:spPr>
      </p:pic>
      <p:pic>
        <p:nvPicPr>
          <p:cNvPr id="11" name="Picture 10">
            <a:extLst>
              <a:ext uri="{FF2B5EF4-FFF2-40B4-BE49-F238E27FC236}">
                <a16:creationId xmlns:a16="http://schemas.microsoft.com/office/drawing/2014/main" id="{455976CC-C6E9-D40A-0283-5545FA3CB14E}"/>
              </a:ext>
            </a:extLst>
          </p:cNvPr>
          <p:cNvPicPr>
            <a:picLocks noChangeAspect="1"/>
          </p:cNvPicPr>
          <p:nvPr userDrawn="1"/>
        </p:nvPicPr>
        <p:blipFill rotWithShape="1">
          <a:blip r:embed="rId3"/>
          <a:srcRect l="57356" t="8989" r="4397" b="5296"/>
          <a:stretch/>
        </p:blipFill>
        <p:spPr>
          <a:xfrm>
            <a:off x="1135443" y="113056"/>
            <a:ext cx="814102" cy="974277"/>
          </a:xfrm>
          <a:prstGeom prst="rect">
            <a:avLst/>
          </a:prstGeom>
        </p:spPr>
      </p:pic>
      <p:pic>
        <p:nvPicPr>
          <p:cNvPr id="12" name="Immagine 4">
            <a:extLst>
              <a:ext uri="{FF2B5EF4-FFF2-40B4-BE49-F238E27FC236}">
                <a16:creationId xmlns:a16="http://schemas.microsoft.com/office/drawing/2014/main" id="{68161822-2656-5F8D-5A14-DDEBD0A76E4C}"/>
              </a:ext>
            </a:extLst>
          </p:cNvPr>
          <p:cNvPicPr/>
          <p:nvPr userDrawn="1"/>
        </p:nvPicPr>
        <p:blipFill rotWithShape="1">
          <a:blip r:embed="rId4"/>
          <a:srcRect l="10338" t="16055" r="11693" b="14565"/>
          <a:stretch/>
        </p:blipFill>
        <p:spPr>
          <a:xfrm>
            <a:off x="10588539" y="131609"/>
            <a:ext cx="1407662" cy="816539"/>
          </a:xfrm>
          <a:prstGeom prst="rect">
            <a:avLst/>
          </a:prstGeom>
        </p:spPr>
      </p:pic>
    </p:spTree>
    <p:extLst>
      <p:ext uri="{BB962C8B-B14F-4D97-AF65-F5344CB8AC3E}">
        <p14:creationId xmlns:p14="http://schemas.microsoft.com/office/powerpoint/2010/main" val="1762562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3F94DCF-05D0-FCFB-3FCF-B7D674CE142E}"/>
              </a:ext>
            </a:extLst>
          </p:cNvPr>
          <p:cNvSpPr>
            <a:spLocks/>
          </p:cNvSpPr>
          <p:nvPr userDrawn="1"/>
        </p:nvSpPr>
        <p:spPr>
          <a:xfrm>
            <a:off x="0" y="6334854"/>
            <a:ext cx="12192000" cy="523146"/>
          </a:xfrm>
          <a:prstGeom prst="rect">
            <a:avLst/>
          </a:prstGeom>
          <a:gradFill flip="none" rotWithShape="1">
            <a:gsLst>
              <a:gs pos="52000">
                <a:srgbClr val="893C89">
                  <a:lumMod val="79000"/>
                </a:srgbClr>
              </a:gs>
              <a:gs pos="100000">
                <a:srgbClr val="E8394F"/>
              </a:gs>
              <a:gs pos="0">
                <a:srgbClr val="2C40BD"/>
              </a:gs>
            </a:gsLst>
            <a:lin ang="10800000" scaled="1"/>
            <a:tileRect/>
          </a:gra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dirty="0">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ndParaRPr>
          </a:p>
        </p:txBody>
      </p:sp>
      <p:sp>
        <p:nvSpPr>
          <p:cNvPr id="4" name="Segnaposto numero diapositiva 5">
            <a:extLst>
              <a:ext uri="{FF2B5EF4-FFF2-40B4-BE49-F238E27FC236}">
                <a16:creationId xmlns:a16="http://schemas.microsoft.com/office/drawing/2014/main" id="{1D386EDE-376F-39A0-B2AC-8DDE8CBCCEB0}"/>
              </a:ext>
            </a:extLst>
          </p:cNvPr>
          <p:cNvSpPr>
            <a:spLocks noGrp="1"/>
          </p:cNvSpPr>
          <p:nvPr>
            <p:ph type="sldNum" sz="quarter" idx="4"/>
          </p:nvPr>
        </p:nvSpPr>
        <p:spPr>
          <a:xfrm>
            <a:off x="11611108" y="6334854"/>
            <a:ext cx="456155" cy="523146"/>
          </a:xfrm>
          <a:prstGeom prst="rect">
            <a:avLst/>
          </a:prstGeom>
        </p:spPr>
        <p:txBody>
          <a:bodyPr vert="horz" lIns="91440" tIns="45720" rIns="91440" bIns="45720" rtlCol="0" anchor="ctr"/>
          <a:lstStyle>
            <a:lvl1pPr algn="ctr">
              <a:defRPr sz="1200" b="0">
                <a:solidFill>
                  <a:schemeClr val="bg1"/>
                </a:solidFill>
                <a:effectLst>
                  <a:outerShdw blurRad="38100" dist="38100" dir="2700000" algn="tl">
                    <a:srgbClr val="000000">
                      <a:alpha val="43137"/>
                    </a:srgbClr>
                  </a:outerShdw>
                </a:effectLst>
              </a:defRPr>
            </a:lvl1pPr>
          </a:lstStyle>
          <a:p>
            <a:fld id="{A16AB2F8-5338-F742-A59E-35F5B82165E6}" type="slidenum">
              <a:rPr lang="en-GB" smtClean="0"/>
              <a:pPr/>
              <a:t>‹N›</a:t>
            </a:fld>
            <a:endParaRPr lang="en-GB" dirty="0"/>
          </a:p>
        </p:txBody>
      </p:sp>
      <p:cxnSp>
        <p:nvCxnSpPr>
          <p:cNvPr id="9" name="Straight Connector 8">
            <a:extLst>
              <a:ext uri="{FF2B5EF4-FFF2-40B4-BE49-F238E27FC236}">
                <a16:creationId xmlns:a16="http://schemas.microsoft.com/office/drawing/2014/main" id="{EDCC37C1-727D-D8F3-0283-6B7108FB93E1}"/>
              </a:ext>
            </a:extLst>
          </p:cNvPr>
          <p:cNvCxnSpPr>
            <a:cxnSpLocks/>
          </p:cNvCxnSpPr>
          <p:nvPr userDrawn="1"/>
        </p:nvCxnSpPr>
        <p:spPr>
          <a:xfrm>
            <a:off x="141221" y="1087333"/>
            <a:ext cx="11882827" cy="0"/>
          </a:xfrm>
          <a:prstGeom prst="line">
            <a:avLst/>
          </a:prstGeom>
          <a:ln w="28575" cap="rnd">
            <a:gradFill flip="none" rotWithShape="1">
              <a:gsLst>
                <a:gs pos="0">
                  <a:srgbClr val="FE383F"/>
                </a:gs>
                <a:gs pos="100000">
                  <a:srgbClr val="0F41CB"/>
                </a:gs>
              </a:gsLst>
              <a:lin ang="0" scaled="1"/>
              <a:tileRect/>
            </a:gradFill>
            <a:miter lim="800000"/>
          </a:ln>
          <a:effectLst>
            <a:softEdge rad="12700"/>
          </a:effectLst>
        </p:spPr>
        <p:style>
          <a:lnRef idx="1">
            <a:schemeClr val="accent1"/>
          </a:lnRef>
          <a:fillRef idx="0">
            <a:schemeClr val="accent1"/>
          </a:fillRef>
          <a:effectRef idx="0">
            <a:schemeClr val="accent1"/>
          </a:effectRef>
          <a:fontRef idx="minor">
            <a:schemeClr val="tx1"/>
          </a:fontRef>
        </p:style>
      </p:cxnSp>
      <p:sp>
        <p:nvSpPr>
          <p:cNvPr id="2" name="Segnaposto data 3">
            <a:extLst>
              <a:ext uri="{FF2B5EF4-FFF2-40B4-BE49-F238E27FC236}">
                <a16:creationId xmlns:a16="http://schemas.microsoft.com/office/drawing/2014/main" id="{3D2A1F22-11E4-194F-4976-BB125B7DBA0C}"/>
              </a:ext>
            </a:extLst>
          </p:cNvPr>
          <p:cNvSpPr txBox="1">
            <a:spLocks/>
          </p:cNvSpPr>
          <p:nvPr userDrawn="1"/>
        </p:nvSpPr>
        <p:spPr>
          <a:xfrm>
            <a:off x="0" y="6334854"/>
            <a:ext cx="1753644" cy="523145"/>
          </a:xfrm>
          <a:prstGeom prst="rect">
            <a:avLst/>
          </a:prstGeom>
        </p:spPr>
        <p:txBody>
          <a:bodyPr vert="horz" lIns="91440" tIns="45720" rIns="91440" bIns="45720" rtlCol="0" anchor="ctr"/>
          <a:lstStyle>
            <a:defPPr>
              <a:defRPr lang="it-IT"/>
            </a:defPPr>
            <a:lvl1pPr marL="0" algn="ctr" defTabSz="914400" rtl="0" eaLnBrk="1" latinLnBrk="0" hangingPunct="1">
              <a:defRPr sz="1200" i="0" kern="1200">
                <a:solidFill>
                  <a:schemeClr val="bg1"/>
                </a:solidFill>
                <a:effectLst>
                  <a:outerShdw blurRad="38100" dist="38100" dir="2700000" algn="tl">
                    <a:srgbClr val="000000">
                      <a:alpha val="43137"/>
                    </a:srgb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cap="small" baseline="0" dirty="0"/>
              <a:t>November 2024</a:t>
            </a:r>
            <a:endParaRPr lang="en-GB" cap="small" baseline="0" dirty="0"/>
          </a:p>
        </p:txBody>
      </p:sp>
      <p:sp>
        <p:nvSpPr>
          <p:cNvPr id="11" name="Segnaposto data 3">
            <a:extLst>
              <a:ext uri="{FF2B5EF4-FFF2-40B4-BE49-F238E27FC236}">
                <a16:creationId xmlns:a16="http://schemas.microsoft.com/office/drawing/2014/main" id="{1D9A720A-E71D-7D20-ECCF-6DDA3E1AD5B6}"/>
              </a:ext>
            </a:extLst>
          </p:cNvPr>
          <p:cNvSpPr txBox="1">
            <a:spLocks/>
          </p:cNvSpPr>
          <p:nvPr userDrawn="1"/>
        </p:nvSpPr>
        <p:spPr>
          <a:xfrm>
            <a:off x="1753644" y="6334854"/>
            <a:ext cx="8962372" cy="523146"/>
          </a:xfrm>
          <a:prstGeom prst="rect">
            <a:avLst/>
          </a:prstGeom>
        </p:spPr>
        <p:txBody>
          <a:bodyPr vert="horz" lIns="91440" tIns="45720" rIns="91440" bIns="45720" rtlCol="0" anchor="ctr"/>
          <a:lstStyle>
            <a:defPPr>
              <a:defRPr lang="it-IT"/>
            </a:defPPr>
            <a:lvl1pPr marL="0" algn="l" defTabSz="914400" rtl="0" eaLnBrk="1" latinLnBrk="0" hangingPunct="1">
              <a:defRPr sz="1200" i="0" kern="1200">
                <a:solidFill>
                  <a:schemeClr val="bg1"/>
                </a:solidFill>
                <a:effectLst>
                  <a:outerShdw blurRad="38100" dist="38100" dir="2700000" algn="tl">
                    <a:srgbClr val="000000">
                      <a:alpha val="43137"/>
                    </a:srgb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cap="small" baseline="0" dirty="0">
                <a:solidFill>
                  <a:schemeClr val="bg1"/>
                </a:solidFill>
              </a:rPr>
              <a:t>Daniel Novelli  –  </a:t>
            </a:r>
            <a:r>
              <a:rPr lang="en-US" sz="1200" i="0" kern="1200" cap="small" baseline="0" dirty="0">
                <a:solidFill>
                  <a:schemeClr val="bg1"/>
                </a:solidFill>
                <a:effectLst>
                  <a:outerShdw blurRad="38100" dist="38100" dir="2700000" algn="tl">
                    <a:srgbClr val="000000">
                      <a:alpha val="43137"/>
                    </a:srgbClr>
                  </a:outerShdw>
                </a:effectLst>
                <a:latin typeface="+mn-lt"/>
                <a:ea typeface="+mn-ea"/>
                <a:cs typeface="+mn-cs"/>
              </a:rPr>
              <a:t>A-B Plots Update</a:t>
            </a:r>
          </a:p>
        </p:txBody>
      </p:sp>
      <p:sp>
        <p:nvSpPr>
          <p:cNvPr id="12" name="Title 2">
            <a:extLst>
              <a:ext uri="{FF2B5EF4-FFF2-40B4-BE49-F238E27FC236}">
                <a16:creationId xmlns:a16="http://schemas.microsoft.com/office/drawing/2014/main" id="{58E5B47C-8710-8F44-7FE0-C961F51AE8A4}"/>
              </a:ext>
            </a:extLst>
          </p:cNvPr>
          <p:cNvSpPr>
            <a:spLocks noGrp="1"/>
          </p:cNvSpPr>
          <p:nvPr>
            <p:ph type="title" hasCustomPrompt="1"/>
          </p:nvPr>
        </p:nvSpPr>
        <p:spPr>
          <a:xfrm>
            <a:off x="2176482" y="186465"/>
            <a:ext cx="8180497" cy="681159"/>
          </a:xfrm>
          <a:prstGeom prst="rect">
            <a:avLst/>
          </a:prstGeom>
        </p:spPr>
        <p:txBody>
          <a:bodyPr/>
          <a:lstStyle>
            <a:lvl1pPr>
              <a:defRPr/>
            </a:lvl1p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Title</a:t>
            </a:r>
            <a:endParaRPr lang="en-GB" dirty="0"/>
          </a:p>
        </p:txBody>
      </p:sp>
      <p:pic>
        <p:nvPicPr>
          <p:cNvPr id="13" name="Image 85" descr="MCC-inernational-finalV01.png">
            <a:extLst>
              <a:ext uri="{FF2B5EF4-FFF2-40B4-BE49-F238E27FC236}">
                <a16:creationId xmlns:a16="http://schemas.microsoft.com/office/drawing/2014/main" id="{2B144B4D-66A9-59BB-2BB2-C51A84C44E31}"/>
              </a:ext>
            </a:extLst>
          </p:cNvPr>
          <p:cNvPicPr>
            <a:picLocks noChangeAspect="1"/>
          </p:cNvPicPr>
          <p:nvPr userDrawn="1"/>
        </p:nvPicPr>
        <p:blipFill>
          <a:blip r:embed="rId2"/>
          <a:stretch>
            <a:fillRect/>
          </a:stretch>
        </p:blipFill>
        <p:spPr>
          <a:xfrm>
            <a:off x="141221" y="52741"/>
            <a:ext cx="974277" cy="974277"/>
          </a:xfrm>
          <a:prstGeom prst="rect">
            <a:avLst/>
          </a:prstGeom>
        </p:spPr>
      </p:pic>
      <p:pic>
        <p:nvPicPr>
          <p:cNvPr id="14" name="Picture 13">
            <a:extLst>
              <a:ext uri="{FF2B5EF4-FFF2-40B4-BE49-F238E27FC236}">
                <a16:creationId xmlns:a16="http://schemas.microsoft.com/office/drawing/2014/main" id="{870C6B6F-E86D-6AEF-0D52-06B44F542C50}"/>
              </a:ext>
            </a:extLst>
          </p:cNvPr>
          <p:cNvPicPr>
            <a:picLocks noChangeAspect="1"/>
          </p:cNvPicPr>
          <p:nvPr userDrawn="1"/>
        </p:nvPicPr>
        <p:blipFill rotWithShape="1">
          <a:blip r:embed="rId3"/>
          <a:srcRect l="57356" t="8989" r="4397" b="5296"/>
          <a:stretch/>
        </p:blipFill>
        <p:spPr>
          <a:xfrm>
            <a:off x="1135443" y="113056"/>
            <a:ext cx="814102" cy="974277"/>
          </a:xfrm>
          <a:prstGeom prst="rect">
            <a:avLst/>
          </a:prstGeom>
        </p:spPr>
      </p:pic>
      <p:pic>
        <p:nvPicPr>
          <p:cNvPr id="15" name="Immagine 4">
            <a:extLst>
              <a:ext uri="{FF2B5EF4-FFF2-40B4-BE49-F238E27FC236}">
                <a16:creationId xmlns:a16="http://schemas.microsoft.com/office/drawing/2014/main" id="{1604163B-D7DD-1424-002F-3340E3794B3D}"/>
              </a:ext>
            </a:extLst>
          </p:cNvPr>
          <p:cNvPicPr/>
          <p:nvPr userDrawn="1"/>
        </p:nvPicPr>
        <p:blipFill rotWithShape="1">
          <a:blip r:embed="rId4"/>
          <a:srcRect l="10338" t="16055" r="11693" b="14565"/>
          <a:stretch/>
        </p:blipFill>
        <p:spPr>
          <a:xfrm>
            <a:off x="10588539" y="131609"/>
            <a:ext cx="1407662" cy="816539"/>
          </a:xfrm>
          <a:prstGeom prst="rect">
            <a:avLst/>
          </a:prstGeom>
        </p:spPr>
      </p:pic>
    </p:spTree>
    <p:extLst>
      <p:ext uri="{BB962C8B-B14F-4D97-AF65-F5344CB8AC3E}">
        <p14:creationId xmlns:p14="http://schemas.microsoft.com/office/powerpoint/2010/main" val="13054689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33028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p:txStyles>
    <p:titleStyle>
      <a:lvl1pPr algn="ctr" defTabSz="914400" rtl="0" eaLnBrk="1" latinLnBrk="0" hangingPunct="1">
        <a:lnSpc>
          <a:spcPct val="90000"/>
        </a:lnSpc>
        <a:spcBef>
          <a:spcPct val="0"/>
        </a:spcBef>
        <a:buNone/>
        <a:defRPr sz="4400" b="1" kern="1200">
          <a:solidFill>
            <a:srgbClr val="FC3647"/>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E3AAF"/>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E3AA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E3AA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E3AA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2E3AA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10" Type="http://schemas.openxmlformats.org/officeDocument/2006/relationships/image" Target="../media/image8.png"/><Relationship Id="rId4" Type="http://schemas.openxmlformats.org/officeDocument/2006/relationships/image" Target="../media/image5.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png"/><Relationship Id="rId7"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5.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40EDA1B-7C39-D5FF-45A8-ACCCD3D0E7DD}"/>
              </a:ext>
            </a:extLst>
          </p:cNvPr>
          <p:cNvSpPr>
            <a:spLocks/>
          </p:cNvSpPr>
          <p:nvPr/>
        </p:nvSpPr>
        <p:spPr>
          <a:xfrm>
            <a:off x="-90576" y="6098201"/>
            <a:ext cx="3235064" cy="799268"/>
          </a:xfrm>
          <a:prstGeom prst="rect">
            <a:avLst/>
          </a:prstGeom>
          <a:gradFill flip="none" rotWithShape="1">
            <a:gsLst>
              <a:gs pos="52000">
                <a:srgbClr val="893C89">
                  <a:lumMod val="79000"/>
                </a:srgbClr>
              </a:gs>
              <a:gs pos="100000">
                <a:srgbClr val="E8394F"/>
              </a:gs>
              <a:gs pos="0">
                <a:srgbClr val="2C40BD"/>
              </a:gs>
            </a:gsLst>
            <a:lin ang="10800000" scaled="1"/>
            <a:tileRect/>
          </a:gradFill>
          <a:ln>
            <a:noFill/>
          </a:ln>
          <a:effectLst>
            <a:softEdge rad="31750"/>
          </a:effectLst>
        </p:spPr>
        <p:style>
          <a:lnRef idx="3">
            <a:schemeClr val="lt1"/>
          </a:lnRef>
          <a:fillRef idx="1">
            <a:schemeClr val="accent5"/>
          </a:fillRef>
          <a:effectRef idx="1">
            <a:schemeClr val="accent5"/>
          </a:effectRef>
          <a:fontRef idx="minor">
            <a:schemeClr val="lt1"/>
          </a:fontRef>
        </p:style>
        <p:txBody>
          <a:bodyPr rtlCol="0" anchor="ctr"/>
          <a:lstStyle/>
          <a:p>
            <a:pPr algn="ctr"/>
            <a:endParaRPr lang="en-GB" dirty="0">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ndParaRPr>
          </a:p>
        </p:txBody>
      </p:sp>
      <p:sp>
        <p:nvSpPr>
          <p:cNvPr id="40" name="Oval 39">
            <a:extLst>
              <a:ext uri="{FF2B5EF4-FFF2-40B4-BE49-F238E27FC236}">
                <a16:creationId xmlns:a16="http://schemas.microsoft.com/office/drawing/2014/main" id="{AEEBA82C-7631-8D59-6FF1-4D20084633B1}"/>
              </a:ext>
            </a:extLst>
          </p:cNvPr>
          <p:cNvSpPr/>
          <p:nvPr/>
        </p:nvSpPr>
        <p:spPr>
          <a:xfrm>
            <a:off x="6731756" y="-249977"/>
            <a:ext cx="7247384" cy="7374405"/>
          </a:xfrm>
          <a:prstGeom prst="ellipse">
            <a:avLst/>
          </a:prstGeom>
          <a:gradFill flip="none" rotWithShape="1">
            <a:gsLst>
              <a:gs pos="16000">
                <a:srgbClr val="0043D9">
                  <a:alpha val="52000"/>
                </a:srgbClr>
              </a:gs>
              <a:gs pos="74000">
                <a:srgbClr val="FF383E">
                  <a:alpha val="24000"/>
                </a:srgb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Image 82" descr="MUON-SlideGraph-LogoBkgnd2.png">
            <a:extLst>
              <a:ext uri="{FF2B5EF4-FFF2-40B4-BE49-F238E27FC236}">
                <a16:creationId xmlns:a16="http://schemas.microsoft.com/office/drawing/2014/main" id="{69D746D3-0D2E-A36F-F1DD-892A31ABDBFC}"/>
              </a:ext>
            </a:extLst>
          </p:cNvPr>
          <p:cNvPicPr>
            <a:picLocks noChangeAspect="1"/>
          </p:cNvPicPr>
          <p:nvPr/>
        </p:nvPicPr>
        <p:blipFill>
          <a:blip r:embed="rId3"/>
          <a:srcRect t="17199"/>
          <a:stretch/>
        </p:blipFill>
        <p:spPr>
          <a:xfrm rot="16200000">
            <a:off x="5812510" y="539225"/>
            <a:ext cx="7022460" cy="5746643"/>
          </a:xfrm>
          <a:prstGeom prst="rect">
            <a:avLst/>
          </a:prstGeom>
        </p:spPr>
      </p:pic>
      <p:sp>
        <p:nvSpPr>
          <p:cNvPr id="14" name="Rectangle 13">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7" name="Picture 16" descr="A close up of a logo&#10;&#10;Description automatically generated with low confidence">
            <a:extLst>
              <a:ext uri="{FF2B5EF4-FFF2-40B4-BE49-F238E27FC236}">
                <a16:creationId xmlns:a16="http://schemas.microsoft.com/office/drawing/2014/main" id="{CB8F9C6A-37EA-94E4-A4FC-CDEAA10FBB1E}"/>
              </a:ext>
            </a:extLst>
          </p:cNvPr>
          <p:cNvPicPr>
            <a:picLocks noChangeAspect="1"/>
          </p:cNvPicPr>
          <p:nvPr/>
        </p:nvPicPr>
        <p:blipFill>
          <a:blip r:embed="rId4"/>
          <a:stretch>
            <a:fillRect/>
          </a:stretch>
        </p:blipFill>
        <p:spPr>
          <a:xfrm>
            <a:off x="4855965" y="423110"/>
            <a:ext cx="1555119" cy="465929"/>
          </a:xfrm>
          <a:prstGeom prst="rect">
            <a:avLst/>
          </a:prstGeom>
        </p:spPr>
      </p:pic>
      <p:pic>
        <p:nvPicPr>
          <p:cNvPr id="19" name="Image 85" descr="MCC-inernational-finalV01.png">
            <a:extLst>
              <a:ext uri="{FF2B5EF4-FFF2-40B4-BE49-F238E27FC236}">
                <a16:creationId xmlns:a16="http://schemas.microsoft.com/office/drawing/2014/main" id="{9F84D4F6-A100-7CD8-2271-10E726E4073A}"/>
              </a:ext>
            </a:extLst>
          </p:cNvPr>
          <p:cNvPicPr>
            <a:picLocks noChangeAspect="1"/>
          </p:cNvPicPr>
          <p:nvPr/>
        </p:nvPicPr>
        <p:blipFill>
          <a:blip r:embed="rId5"/>
          <a:stretch>
            <a:fillRect/>
          </a:stretch>
        </p:blipFill>
        <p:spPr>
          <a:xfrm>
            <a:off x="121290" y="161277"/>
            <a:ext cx="974277" cy="974277"/>
          </a:xfrm>
          <a:prstGeom prst="rect">
            <a:avLst/>
          </a:prstGeom>
        </p:spPr>
      </p:pic>
      <p:pic>
        <p:nvPicPr>
          <p:cNvPr id="20" name="Picture 19">
            <a:extLst>
              <a:ext uri="{FF2B5EF4-FFF2-40B4-BE49-F238E27FC236}">
                <a16:creationId xmlns:a16="http://schemas.microsoft.com/office/drawing/2014/main" id="{3192639E-FC4B-50E8-4D32-E3FC8746AF12}"/>
              </a:ext>
            </a:extLst>
          </p:cNvPr>
          <p:cNvPicPr>
            <a:picLocks noChangeAspect="1"/>
          </p:cNvPicPr>
          <p:nvPr/>
        </p:nvPicPr>
        <p:blipFill rotWithShape="1">
          <a:blip r:embed="rId6"/>
          <a:srcRect l="57356" t="8989" r="4397" b="5296"/>
          <a:stretch/>
        </p:blipFill>
        <p:spPr>
          <a:xfrm>
            <a:off x="1143235" y="199467"/>
            <a:ext cx="814102" cy="974277"/>
          </a:xfrm>
          <a:prstGeom prst="rect">
            <a:avLst/>
          </a:prstGeom>
        </p:spPr>
      </p:pic>
      <p:sp>
        <p:nvSpPr>
          <p:cNvPr id="27" name="Rectangle 26">
            <a:extLst>
              <a:ext uri="{FF2B5EF4-FFF2-40B4-BE49-F238E27FC236}">
                <a16:creationId xmlns:a16="http://schemas.microsoft.com/office/drawing/2014/main" id="{2F0A23E5-D6D5-A1B2-A4E4-F9445E501635}"/>
              </a:ext>
            </a:extLst>
          </p:cNvPr>
          <p:cNvSpPr/>
          <p:nvPr/>
        </p:nvSpPr>
        <p:spPr>
          <a:xfrm>
            <a:off x="-5061" y="4584875"/>
            <a:ext cx="6763130" cy="1169551"/>
          </a:xfrm>
          <a:prstGeom prst="rect">
            <a:avLst/>
          </a:prstGeom>
          <a:noFill/>
          <a:effectLst/>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baseline="30000" dirty="0">
                <a:ln w="0"/>
                <a:effectLst>
                  <a:outerShdw blurRad="38100" dist="38100" dir="2700000" algn="tl">
                    <a:srgbClr val="000000">
                      <a:alpha val="43137"/>
                    </a:srgbClr>
                  </a:outerShdw>
                </a:effectLst>
              </a:rPr>
              <a:t>1</a:t>
            </a:r>
            <a:r>
              <a:rPr lang="en-US" sz="1400" b="1" dirty="0">
                <a:ln w="0"/>
                <a:effectLst>
                  <a:outerShdw blurRad="38100" dist="38100" dir="2700000" algn="tl">
                    <a:srgbClr val="000000">
                      <a:alpha val="43137"/>
                    </a:srgbClr>
                  </a:outerShdw>
                </a:effectLst>
              </a:rPr>
              <a:t>Sapienza University of Rome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baseline="30000" dirty="0">
                <a:ln w="0"/>
                <a:effectLst>
                  <a:outerShdw blurRad="38100" dist="38100" dir="2700000" algn="tl">
                    <a:srgbClr val="000000">
                      <a:alpha val="43137"/>
                    </a:srgbClr>
                  </a:outerShdw>
                </a:effectLst>
              </a:rPr>
              <a:t>2</a:t>
            </a:r>
            <a:r>
              <a:rPr lang="en-US" sz="1400" b="1" dirty="0">
                <a:ln w="0"/>
                <a:effectLst>
                  <a:outerShdw blurRad="38100" dist="38100" dir="2700000" algn="tl">
                    <a:srgbClr val="000000">
                      <a:alpha val="43137"/>
                    </a:srgbClr>
                  </a:outerShdw>
                </a:effectLst>
              </a:rPr>
              <a:t>INFN – Genoa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baseline="30000" dirty="0">
                <a:ln w="0"/>
                <a:effectLst>
                  <a:outerShdw blurRad="38100" dist="38100" dir="2700000" algn="tl">
                    <a:srgbClr val="000000">
                      <a:alpha val="43137"/>
                    </a:srgbClr>
                  </a:outerShdw>
                </a:effectLst>
              </a:rPr>
              <a:t>3</a:t>
            </a:r>
            <a:r>
              <a:rPr lang="en-US" sz="1400" b="1" dirty="0">
                <a:ln w="0"/>
                <a:effectLst>
                  <a:outerShdw blurRad="38100" dist="38100" dir="2700000" algn="tl">
                    <a:srgbClr val="000000">
                      <a:alpha val="43137"/>
                    </a:srgbClr>
                  </a:outerShdw>
                </a:effectLst>
              </a:rPr>
              <a:t>INFN and University of Milan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baseline="30000" dirty="0">
                <a:ln w="0"/>
                <a:effectLst>
                  <a:outerShdw blurRad="38100" dist="38100" dir="2700000" algn="tl">
                    <a:srgbClr val="000000">
                      <a:alpha val="43137"/>
                    </a:srgbClr>
                  </a:outerShdw>
                </a:effectLst>
              </a:rPr>
              <a:t>4</a:t>
            </a:r>
            <a:r>
              <a:rPr lang="en-US" sz="1400" b="1" dirty="0">
                <a:ln w="0"/>
                <a:effectLst>
                  <a:outerShdw blurRad="38100" dist="38100" dir="2700000" algn="tl">
                    <a:srgbClr val="000000">
                      <a:alpha val="43137"/>
                    </a:srgbClr>
                  </a:outerShdw>
                </a:effectLst>
              </a:rPr>
              <a:t>Tampere University</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baseline="30000" dirty="0">
                <a:ln w="0"/>
                <a:effectLst>
                  <a:outerShdw blurRad="38100" dist="38100" dir="2700000" algn="tl">
                    <a:srgbClr val="000000">
                      <a:alpha val="43137"/>
                    </a:srgbClr>
                  </a:outerShdw>
                </a:effectLst>
              </a:rPr>
              <a:t>5</a:t>
            </a:r>
            <a:r>
              <a:rPr lang="en-US" sz="1400" b="1" dirty="0">
                <a:ln w="0"/>
                <a:effectLst>
                  <a:outerShdw blurRad="38100" dist="38100" dir="2700000" algn="tl">
                    <a:srgbClr val="000000">
                      <a:alpha val="43137"/>
                    </a:srgbClr>
                  </a:outerShdw>
                </a:effectLst>
              </a:rPr>
              <a:t>CERN</a:t>
            </a:r>
          </a:p>
        </p:txBody>
      </p:sp>
      <p:sp>
        <p:nvSpPr>
          <p:cNvPr id="28" name="Rectangle 27">
            <a:extLst>
              <a:ext uri="{FF2B5EF4-FFF2-40B4-BE49-F238E27FC236}">
                <a16:creationId xmlns:a16="http://schemas.microsoft.com/office/drawing/2014/main" id="{0BC494EF-26C0-5B5B-6C26-15C43C7A9558}"/>
              </a:ext>
            </a:extLst>
          </p:cNvPr>
          <p:cNvSpPr/>
          <p:nvPr/>
        </p:nvSpPr>
        <p:spPr>
          <a:xfrm>
            <a:off x="119924" y="1731764"/>
            <a:ext cx="6330494" cy="830997"/>
          </a:xfrm>
          <a:prstGeom prst="rect">
            <a:avLst/>
          </a:prstGeom>
          <a:no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800" b="1" cap="small" dirty="0">
                <a:ln w="0"/>
                <a:effectLst>
                  <a:outerShdw blurRad="38100" dist="38100" dir="2700000" algn="tl">
                    <a:srgbClr val="000000">
                      <a:alpha val="43137"/>
                    </a:srgbClr>
                  </a:outerShdw>
                </a:effectLst>
              </a:rPr>
              <a:t>A-B Plots Update</a:t>
            </a:r>
          </a:p>
        </p:txBody>
      </p:sp>
      <p:sp>
        <p:nvSpPr>
          <p:cNvPr id="30" name="Rectangle 29">
            <a:extLst>
              <a:ext uri="{FF2B5EF4-FFF2-40B4-BE49-F238E27FC236}">
                <a16:creationId xmlns:a16="http://schemas.microsoft.com/office/drawing/2014/main" id="{FA30297B-CEFC-C6DC-26EB-7D9FF532BD04}"/>
              </a:ext>
            </a:extLst>
          </p:cNvPr>
          <p:cNvSpPr/>
          <p:nvPr/>
        </p:nvSpPr>
        <p:spPr>
          <a:xfrm>
            <a:off x="1524" y="3785929"/>
            <a:ext cx="6567294" cy="677108"/>
          </a:xfrm>
          <a:prstGeom prst="rect">
            <a:avLst/>
          </a:prstGeom>
          <a:noFill/>
          <a:effectLst/>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900" b="1" u="sng" kern="1200" cap="none" spc="0" dirty="0">
                <a:ln w="0"/>
                <a:effectLst>
                  <a:outerShdw blurRad="38100" dist="38100" dir="2700000" algn="tl">
                    <a:srgbClr val="000000">
                      <a:alpha val="43137"/>
                    </a:srgbClr>
                  </a:outerShdw>
                </a:effectLst>
                <a:latin typeface="+mn-lt"/>
                <a:ea typeface="+mn-ea"/>
                <a:cs typeface="+mn-cs"/>
              </a:rPr>
              <a:t>D. Novelli</a:t>
            </a:r>
            <a:r>
              <a:rPr lang="it-IT" sz="1900" b="1" u="sng" kern="1200" cap="none" spc="0" baseline="30000" dirty="0">
                <a:ln w="0"/>
                <a:effectLst>
                  <a:outerShdw blurRad="38100" dist="38100" dir="2700000" algn="tl">
                    <a:srgbClr val="000000">
                      <a:alpha val="43137"/>
                    </a:srgbClr>
                  </a:outerShdw>
                </a:effectLst>
                <a:latin typeface="+mn-lt"/>
                <a:ea typeface="+mn-ea"/>
                <a:cs typeface="+mn-cs"/>
              </a:rPr>
              <a:t>1</a:t>
            </a:r>
            <a:r>
              <a:rPr lang="it-IT" sz="1900" b="1" kern="1200" cap="none" spc="0" baseline="30000" dirty="0">
                <a:ln w="0"/>
                <a:effectLst>
                  <a:outerShdw blurRad="38100" dist="38100" dir="2700000" algn="tl">
                    <a:srgbClr val="000000">
                      <a:alpha val="43137"/>
                    </a:srgbClr>
                  </a:outerShdw>
                </a:effectLst>
                <a:latin typeface="+mn-lt"/>
                <a:ea typeface="+mn-ea"/>
                <a:cs typeface="+mn-cs"/>
              </a:rPr>
              <a:t>,2</a:t>
            </a:r>
            <a:r>
              <a:rPr lang="it-IT" sz="1900" b="1" kern="1200" cap="none" spc="0" dirty="0">
                <a:ln w="0"/>
                <a:effectLst>
                  <a:outerShdw blurRad="38100" dist="38100" dir="2700000" algn="tl">
                    <a:srgbClr val="000000">
                      <a:alpha val="43137"/>
                    </a:srgbClr>
                  </a:outerShdw>
                </a:effectLst>
                <a:latin typeface="+mn-lt"/>
                <a:ea typeface="+mn-ea"/>
                <a:cs typeface="+mn-cs"/>
              </a:rPr>
              <a:t>, L. Alfonso</a:t>
            </a:r>
            <a:r>
              <a:rPr lang="it-IT" sz="1900" b="1" baseline="30000" dirty="0">
                <a:ln w="0"/>
                <a:effectLst>
                  <a:outerShdw blurRad="38100" dist="38100" dir="2700000" algn="tl">
                    <a:srgbClr val="000000">
                      <a:alpha val="43137"/>
                    </a:srgbClr>
                  </a:outerShdw>
                </a:effectLst>
              </a:rPr>
              <a:t>2</a:t>
            </a:r>
            <a:r>
              <a:rPr lang="it-IT" sz="1900" b="1" kern="1200" cap="none" spc="0" dirty="0">
                <a:ln w="0"/>
                <a:effectLst>
                  <a:outerShdw blurRad="38100" dist="38100" dir="2700000" algn="tl">
                    <a:srgbClr val="000000">
                      <a:alpha val="43137"/>
                    </a:srgbClr>
                  </a:outerShdw>
                </a:effectLst>
                <a:latin typeface="+mn-lt"/>
                <a:ea typeface="+mn-ea"/>
                <a:cs typeface="+mn-cs"/>
              </a:rPr>
              <a:t>, A. Bersani</a:t>
            </a:r>
            <a:r>
              <a:rPr lang="it-IT" sz="1900" b="1" baseline="30000" dirty="0">
                <a:ln w="0"/>
                <a:effectLst>
                  <a:outerShdw blurRad="38100" dist="38100" dir="2700000" algn="tl">
                    <a:srgbClr val="000000">
                      <a:alpha val="43137"/>
                    </a:srgbClr>
                  </a:outerShdw>
                </a:effectLst>
              </a:rPr>
              <a:t>2</a:t>
            </a:r>
            <a:r>
              <a:rPr lang="it-IT" sz="1900" b="1" kern="1200" cap="none" spc="0" dirty="0">
                <a:ln w="0"/>
                <a:effectLst>
                  <a:outerShdw blurRad="38100" dist="38100" dir="2700000" algn="tl">
                    <a:srgbClr val="000000">
                      <a:alpha val="43137"/>
                    </a:srgbClr>
                  </a:outerShdw>
                </a:effectLst>
                <a:latin typeface="+mn-lt"/>
                <a:ea typeface="+mn-ea"/>
                <a:cs typeface="+mn-cs"/>
              </a:rPr>
              <a:t>, L. Bottura</a:t>
            </a:r>
            <a:r>
              <a:rPr lang="it-IT" sz="1900" b="1" baseline="30000" dirty="0">
                <a:ln w="0"/>
                <a:effectLst>
                  <a:outerShdw blurRad="38100" dist="38100" dir="2700000" algn="tl">
                    <a:srgbClr val="000000">
                      <a:alpha val="43137"/>
                    </a:srgbClr>
                  </a:outerShdw>
                </a:effectLst>
              </a:rPr>
              <a:t>5</a:t>
            </a:r>
            <a:r>
              <a:rPr lang="it-IT" sz="1900" b="1" kern="1200" cap="none" spc="0" dirty="0">
                <a:ln w="0"/>
                <a:effectLst>
                  <a:outerShdw blurRad="38100" dist="38100" dir="2700000" algn="tl">
                    <a:srgbClr val="000000">
                      <a:alpha val="43137"/>
                    </a:srgbClr>
                  </a:outerShdw>
                </a:effectLst>
                <a:latin typeface="+mn-lt"/>
                <a:ea typeface="+mn-ea"/>
                <a:cs typeface="+mn-cs"/>
              </a:rPr>
              <a:t>, B. Caiffi</a:t>
            </a:r>
            <a:r>
              <a:rPr lang="it-IT" sz="1900" b="1" baseline="30000" dirty="0">
                <a:ln w="0"/>
                <a:effectLst>
                  <a:outerShdw blurRad="38100" dist="38100" dir="2700000" algn="tl">
                    <a:srgbClr val="000000">
                      <a:alpha val="43137"/>
                    </a:srgbClr>
                  </a:outerShdw>
                </a:effectLst>
              </a:rPr>
              <a:t>2</a:t>
            </a:r>
            <a:r>
              <a:rPr lang="it-IT" sz="1900" b="1" kern="1200" cap="none" spc="0" dirty="0">
                <a:ln w="0"/>
                <a:effectLst>
                  <a:outerShdw blurRad="38100" dist="38100" dir="2700000" algn="tl">
                    <a:srgbClr val="000000">
                      <a:alpha val="43137"/>
                    </a:srgbClr>
                  </a:outerShdw>
                </a:effectLst>
                <a:latin typeface="+mn-lt"/>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it-IT" sz="1900" b="1" kern="1200" cap="none" spc="0" dirty="0">
                <a:ln w="0"/>
                <a:effectLst>
                  <a:outerShdw blurRad="38100" dist="38100" dir="2700000" algn="tl">
                    <a:srgbClr val="000000">
                      <a:alpha val="43137"/>
                    </a:srgbClr>
                  </a:outerShdw>
                </a:effectLst>
                <a:latin typeface="+mn-lt"/>
                <a:ea typeface="+mn-ea"/>
                <a:cs typeface="+mn-cs"/>
              </a:rPr>
              <a:t>S. Farinon</a:t>
            </a:r>
            <a:r>
              <a:rPr lang="it-IT" sz="1900" b="1" baseline="30000" dirty="0">
                <a:ln w="0"/>
                <a:effectLst>
                  <a:outerShdw blurRad="38100" dist="38100" dir="2700000" algn="tl">
                    <a:srgbClr val="000000">
                      <a:alpha val="43137"/>
                    </a:srgbClr>
                  </a:outerShdw>
                </a:effectLst>
              </a:rPr>
              <a:t>2</a:t>
            </a:r>
            <a:r>
              <a:rPr lang="it-IT" sz="1900" b="1" kern="1200" cap="none" spc="0" dirty="0">
                <a:ln w="0"/>
                <a:effectLst>
                  <a:outerShdw blurRad="38100" dist="38100" dir="2700000" algn="tl">
                    <a:srgbClr val="000000">
                      <a:alpha val="43137"/>
                    </a:srgbClr>
                  </a:outerShdw>
                </a:effectLst>
                <a:latin typeface="+mn-lt"/>
                <a:ea typeface="+mn-ea"/>
                <a:cs typeface="+mn-cs"/>
              </a:rPr>
              <a:t>, F. Mariani</a:t>
            </a:r>
            <a:r>
              <a:rPr lang="it-IT" sz="1900" b="1" baseline="30000" dirty="0">
                <a:ln w="0"/>
                <a:effectLst>
                  <a:outerShdw blurRad="38100" dist="38100" dir="2700000" algn="tl">
                    <a:srgbClr val="000000">
                      <a:alpha val="43137"/>
                    </a:srgbClr>
                  </a:outerShdw>
                </a:effectLst>
              </a:rPr>
              <a:t>1</a:t>
            </a:r>
            <a:r>
              <a:rPr lang="it-IT" sz="1900" b="1" kern="1200" cap="none" spc="0" dirty="0">
                <a:ln w="0"/>
                <a:effectLst>
                  <a:outerShdw blurRad="38100" dist="38100" dir="2700000" algn="tl">
                    <a:srgbClr val="000000">
                      <a:alpha val="43137"/>
                    </a:srgbClr>
                  </a:outerShdw>
                </a:effectLst>
                <a:latin typeface="+mn-lt"/>
                <a:ea typeface="+mn-ea"/>
                <a:cs typeface="+mn-cs"/>
              </a:rPr>
              <a:t>, S. Mariotto</a:t>
            </a:r>
            <a:r>
              <a:rPr lang="it-IT" sz="1900" b="1" baseline="30000" dirty="0">
                <a:ln w="0"/>
                <a:effectLst>
                  <a:outerShdw blurRad="38100" dist="38100" dir="2700000" algn="tl">
                    <a:srgbClr val="000000">
                      <a:alpha val="43137"/>
                    </a:srgbClr>
                  </a:outerShdw>
                </a:effectLst>
              </a:rPr>
              <a:t>3</a:t>
            </a:r>
            <a:r>
              <a:rPr lang="it-IT" sz="1900" b="1" kern="1200" cap="none" spc="0" dirty="0">
                <a:ln w="0"/>
                <a:effectLst>
                  <a:outerShdw blurRad="38100" dist="38100" dir="2700000" algn="tl">
                    <a:srgbClr val="000000">
                      <a:alpha val="43137"/>
                    </a:srgbClr>
                  </a:outerShdw>
                </a:effectLst>
                <a:latin typeface="+mn-lt"/>
                <a:ea typeface="+mn-ea"/>
                <a:cs typeface="+mn-cs"/>
              </a:rPr>
              <a:t> , A. Pampaloni</a:t>
            </a:r>
            <a:r>
              <a:rPr lang="it-IT" sz="1900" b="1" baseline="30000" dirty="0">
                <a:ln w="0"/>
                <a:effectLst>
                  <a:outerShdw blurRad="38100" dist="38100" dir="2700000" algn="tl">
                    <a:srgbClr val="000000">
                      <a:alpha val="43137"/>
                    </a:srgbClr>
                  </a:outerShdw>
                </a:effectLst>
              </a:rPr>
              <a:t>2</a:t>
            </a:r>
            <a:r>
              <a:rPr lang="it-IT" sz="1900" b="1" kern="1200" cap="none" spc="0" dirty="0">
                <a:ln w="0"/>
                <a:effectLst>
                  <a:outerShdw blurRad="38100" dist="38100" dir="2700000" algn="tl">
                    <a:srgbClr val="000000">
                      <a:alpha val="43137"/>
                    </a:srgbClr>
                  </a:outerShdw>
                </a:effectLst>
                <a:latin typeface="+mn-lt"/>
                <a:ea typeface="+mn-ea"/>
                <a:cs typeface="+mn-cs"/>
              </a:rPr>
              <a:t>, T. Salmi</a:t>
            </a:r>
            <a:r>
              <a:rPr lang="it-IT" sz="1900" b="1" baseline="30000" dirty="0">
                <a:ln w="0"/>
                <a:effectLst>
                  <a:outerShdw blurRad="38100" dist="38100" dir="2700000" algn="tl">
                    <a:srgbClr val="000000">
                      <a:alpha val="43137"/>
                    </a:srgbClr>
                  </a:outerShdw>
                </a:effectLst>
              </a:rPr>
              <a:t>4</a:t>
            </a:r>
          </a:p>
        </p:txBody>
      </p:sp>
      <p:cxnSp>
        <p:nvCxnSpPr>
          <p:cNvPr id="31" name="Straight Connector 30">
            <a:extLst>
              <a:ext uri="{FF2B5EF4-FFF2-40B4-BE49-F238E27FC236}">
                <a16:creationId xmlns:a16="http://schemas.microsoft.com/office/drawing/2014/main" id="{7051FB02-59EF-01B9-0CF8-25B27F05E917}"/>
              </a:ext>
            </a:extLst>
          </p:cNvPr>
          <p:cNvCxnSpPr>
            <a:cxnSpLocks/>
          </p:cNvCxnSpPr>
          <p:nvPr/>
        </p:nvCxnSpPr>
        <p:spPr>
          <a:xfrm>
            <a:off x="309173" y="2843634"/>
            <a:ext cx="5760000" cy="0"/>
          </a:xfrm>
          <a:prstGeom prst="line">
            <a:avLst/>
          </a:prstGeom>
          <a:ln w="28575" cap="rnd">
            <a:gradFill flip="none" rotWithShape="1">
              <a:gsLst>
                <a:gs pos="0">
                  <a:srgbClr val="FE383F"/>
                </a:gs>
                <a:gs pos="100000">
                  <a:srgbClr val="0F41CB"/>
                </a:gs>
              </a:gsLst>
              <a:lin ang="0" scaled="1"/>
              <a:tileRect/>
            </a:gradFill>
            <a:miter lim="800000"/>
          </a:ln>
          <a:effectLst>
            <a:softEdge rad="12700"/>
          </a:effectLst>
        </p:spPr>
        <p:style>
          <a:lnRef idx="1">
            <a:schemeClr val="accent1"/>
          </a:lnRef>
          <a:fillRef idx="0">
            <a:schemeClr val="accent1"/>
          </a:fillRef>
          <a:effectRef idx="0">
            <a:schemeClr val="accent1"/>
          </a:effectRef>
          <a:fontRef idx="minor">
            <a:schemeClr val="tx1"/>
          </a:fontRef>
        </p:style>
      </p:cxnSp>
      <p:pic>
        <p:nvPicPr>
          <p:cNvPr id="2" name="Image 15">
            <a:extLst>
              <a:ext uri="{FF2B5EF4-FFF2-40B4-BE49-F238E27FC236}">
                <a16:creationId xmlns:a16="http://schemas.microsoft.com/office/drawing/2014/main" id="{90F5D595-DE47-B9ED-E153-C0EEBDC5CA66}"/>
              </a:ext>
              <a:ext uri="{C183D7F6-B498-43B3-948B-1728B52AA6E4}">
                <adec:decorative xmlns:adec="http://schemas.microsoft.com/office/drawing/2017/decorative" val="0"/>
              </a:ext>
            </a:extLst>
          </p:cNvPr>
          <p:cNvPicPr>
            <a:picLocks noChangeAspect="1"/>
          </p:cNvPicPr>
          <p:nvPr/>
        </p:nvPicPr>
        <p:blipFill>
          <a:blip r:embed="rId7"/>
          <a:srcRect t="1734" r="68927" b="2132"/>
          <a:stretch/>
        </p:blipFill>
        <p:spPr>
          <a:xfrm>
            <a:off x="-39080" y="6142718"/>
            <a:ext cx="1085048" cy="701701"/>
          </a:xfrm>
          <a:prstGeom prst="rect">
            <a:avLst/>
          </a:prstGeom>
          <a:ln>
            <a:noFill/>
          </a:ln>
          <a:effectLst>
            <a:softEdge rad="31750"/>
          </a:effectLst>
        </p:spPr>
      </p:pic>
      <p:sp>
        <p:nvSpPr>
          <p:cNvPr id="3" name="TextBox 2">
            <a:extLst>
              <a:ext uri="{FF2B5EF4-FFF2-40B4-BE49-F238E27FC236}">
                <a16:creationId xmlns:a16="http://schemas.microsoft.com/office/drawing/2014/main" id="{93419E72-A28A-011A-4B61-1EA7F75D2813}"/>
              </a:ext>
            </a:extLst>
          </p:cNvPr>
          <p:cNvSpPr txBox="1"/>
          <p:nvPr/>
        </p:nvSpPr>
        <p:spPr>
          <a:xfrm>
            <a:off x="956049" y="6152549"/>
            <a:ext cx="2181857" cy="707886"/>
          </a:xfrm>
          <a:prstGeom prst="rect">
            <a:avLst/>
          </a:prstGeom>
          <a:noFill/>
        </p:spPr>
        <p:txBody>
          <a:bodyPr wrap="square">
            <a:spAutoFit/>
          </a:bodyPr>
          <a:lstStyle/>
          <a:p>
            <a:pPr algn="just"/>
            <a:r>
              <a:rPr kumimoji="0" lang="en-US" altLang="en-US" sz="800" i="0" u="none" strike="noStrike" cap="none" normalizeH="0" baseline="0" dirty="0">
                <a:ln>
                  <a:noFill/>
                </a:ln>
                <a:solidFill>
                  <a:schemeClr val="bg1"/>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800" dirty="0">
              <a:solidFill>
                <a:schemeClr val="bg1"/>
              </a:solidFill>
              <a:latin typeface="Arial Narrow" panose="020B0606020202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82C88297-ED8F-D19C-9ED5-DCBA20379772}"/>
              </a:ext>
            </a:extLst>
          </p:cNvPr>
          <p:cNvSpPr/>
          <p:nvPr/>
        </p:nvSpPr>
        <p:spPr>
          <a:xfrm>
            <a:off x="3128621" y="6443370"/>
            <a:ext cx="4068167" cy="369332"/>
          </a:xfrm>
          <a:prstGeom prst="rect">
            <a:avLst/>
          </a:prstGeom>
          <a:noFill/>
          <a:effectLst/>
        </p:spPr>
        <p:txBody>
          <a:bodyPr wrap="square" lIns="91440" tIns="45720" rIns="91440" bIns="45720">
            <a:spAutoFit/>
          </a:bodyPr>
          <a:lstStyle/>
          <a:p>
            <a:pPr algn="ctr">
              <a:defRPr/>
            </a:pPr>
            <a:r>
              <a:rPr lang="en-US" b="1" i="1" dirty="0">
                <a:ln w="0"/>
                <a:effectLst>
                  <a:outerShdw blurRad="38100" dist="38100" dir="2700000" algn="tl">
                    <a:srgbClr val="000000">
                      <a:alpha val="43137"/>
                    </a:srgbClr>
                  </a:outerShdw>
                </a:effectLst>
              </a:rPr>
              <a:t>November 2024</a:t>
            </a:r>
            <a:endParaRPr lang="en-US" sz="2400" b="1" i="1" dirty="0">
              <a:ln w="0"/>
              <a:effectLst>
                <a:outerShdw blurRad="38100" dist="38100" dir="2700000" algn="tl">
                  <a:srgbClr val="000000">
                    <a:alpha val="43137"/>
                  </a:srgbClr>
                </a:outerShdw>
              </a:effectLst>
            </a:endParaRPr>
          </a:p>
        </p:txBody>
      </p:sp>
      <p:sp>
        <p:nvSpPr>
          <p:cNvPr id="8" name="Content Placeholder 5">
            <a:extLst>
              <a:ext uri="{FF2B5EF4-FFF2-40B4-BE49-F238E27FC236}">
                <a16:creationId xmlns:a16="http://schemas.microsoft.com/office/drawing/2014/main" id="{88107D42-6933-6A55-DFF9-31E2D22A224C}"/>
              </a:ext>
            </a:extLst>
          </p:cNvPr>
          <p:cNvSpPr txBox="1">
            <a:spLocks/>
          </p:cNvSpPr>
          <p:nvPr/>
        </p:nvSpPr>
        <p:spPr>
          <a:xfrm>
            <a:off x="6568818" y="2677374"/>
            <a:ext cx="6538947" cy="75457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E3AAF"/>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E3AA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E3AA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E3AA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2E3AA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it-IT" sz="2000" dirty="0">
              <a:solidFill>
                <a:schemeClr val="tx1"/>
              </a:solidFill>
            </a:endParaRPr>
          </a:p>
        </p:txBody>
      </p:sp>
      <p:pic>
        <p:nvPicPr>
          <p:cNvPr id="11" name="Immagine 4">
            <a:extLst>
              <a:ext uri="{FF2B5EF4-FFF2-40B4-BE49-F238E27FC236}">
                <a16:creationId xmlns:a16="http://schemas.microsoft.com/office/drawing/2014/main" id="{8B538134-1D0F-78DD-31A0-8AF480BAA075}"/>
              </a:ext>
            </a:extLst>
          </p:cNvPr>
          <p:cNvPicPr/>
          <p:nvPr/>
        </p:nvPicPr>
        <p:blipFill rotWithShape="1">
          <a:blip r:embed="rId8"/>
          <a:srcRect l="10338" t="16055" r="11693" b="14565"/>
          <a:stretch/>
        </p:blipFill>
        <p:spPr>
          <a:xfrm>
            <a:off x="2080035" y="320333"/>
            <a:ext cx="1160687" cy="668793"/>
          </a:xfrm>
          <a:prstGeom prst="rect">
            <a:avLst/>
          </a:prstGeom>
        </p:spPr>
      </p:pic>
      <p:pic>
        <p:nvPicPr>
          <p:cNvPr id="12" name="Picture 8" descr="A blue logo with a black background">
            <a:extLst>
              <a:ext uri="{FF2B5EF4-FFF2-40B4-BE49-F238E27FC236}">
                <a16:creationId xmlns:a16="http://schemas.microsoft.com/office/drawing/2014/main" id="{9808AB0D-1EC2-DB5D-D051-55A1ED12E724}"/>
              </a:ext>
            </a:extLst>
          </p:cNvPr>
          <p:cNvPicPr>
            <a:picLocks noChangeAspect="1"/>
          </p:cNvPicPr>
          <p:nvPr/>
        </p:nvPicPr>
        <p:blipFill rotWithShape="1">
          <a:blip r:embed="rId9"/>
          <a:srcRect l="21315" r="20838"/>
          <a:stretch/>
        </p:blipFill>
        <p:spPr>
          <a:xfrm>
            <a:off x="6546652" y="295472"/>
            <a:ext cx="756000" cy="735141"/>
          </a:xfrm>
          <a:prstGeom prst="rect">
            <a:avLst/>
          </a:prstGeom>
        </p:spPr>
      </p:pic>
      <p:pic>
        <p:nvPicPr>
          <p:cNvPr id="13" name="Picture 10" descr="A close-up of a logo&#10;&#10;Description automatically generated">
            <a:extLst>
              <a:ext uri="{FF2B5EF4-FFF2-40B4-BE49-F238E27FC236}">
                <a16:creationId xmlns:a16="http://schemas.microsoft.com/office/drawing/2014/main" id="{C0D27403-CD3B-4706-8194-33BE86240950}"/>
              </a:ext>
            </a:extLst>
          </p:cNvPr>
          <p:cNvPicPr>
            <a:picLocks noChangeAspect="1"/>
          </p:cNvPicPr>
          <p:nvPr/>
        </p:nvPicPr>
        <p:blipFill>
          <a:blip r:embed="rId10"/>
          <a:stretch>
            <a:fillRect/>
          </a:stretch>
        </p:blipFill>
        <p:spPr>
          <a:xfrm>
            <a:off x="3374977" y="415450"/>
            <a:ext cx="1366467" cy="525330"/>
          </a:xfrm>
          <a:prstGeom prst="rect">
            <a:avLst/>
          </a:prstGeom>
        </p:spPr>
      </p:pic>
      <p:sp>
        <p:nvSpPr>
          <p:cNvPr id="15" name="Rectangle 14">
            <a:extLst>
              <a:ext uri="{FF2B5EF4-FFF2-40B4-BE49-F238E27FC236}">
                <a16:creationId xmlns:a16="http://schemas.microsoft.com/office/drawing/2014/main" id="{0D06000D-E303-AF96-331F-0E9C08F7DF98}"/>
              </a:ext>
            </a:extLst>
          </p:cNvPr>
          <p:cNvSpPr/>
          <p:nvPr/>
        </p:nvSpPr>
        <p:spPr>
          <a:xfrm>
            <a:off x="119924" y="3123980"/>
            <a:ext cx="6448894" cy="523220"/>
          </a:xfrm>
          <a:prstGeom prst="rect">
            <a:avLst/>
          </a:prstGeom>
          <a:noFill/>
          <a:effectLst/>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1" dirty="0">
                <a:ln w="0"/>
                <a:effectLst>
                  <a:outerShdw blurRad="38100" dist="38100" dir="2700000" algn="tl">
                    <a:srgbClr val="000000">
                      <a:alpha val="43137"/>
                    </a:srgbClr>
                  </a:outerShdw>
                </a:effectLst>
              </a:rPr>
              <a:t>Workshop at LASA</a:t>
            </a:r>
            <a:endParaRPr lang="it-IT" sz="2400" b="1" baseline="30000" dirty="0">
              <a:ln w="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040918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D8E4D7-CC1E-B503-2877-291286C53493}"/>
            </a:ext>
          </a:extLst>
        </p:cNvPr>
        <p:cNvGrpSpPr/>
        <p:nvPr/>
      </p:nvGrpSpPr>
      <p:grpSpPr>
        <a:xfrm>
          <a:off x="0" y="0"/>
          <a:ext cx="0" cy="0"/>
          <a:chOff x="0" y="0"/>
          <a:chExt cx="0" cy="0"/>
        </a:xfrm>
      </p:grpSpPr>
      <p:sp>
        <p:nvSpPr>
          <p:cNvPr id="45" name="TextBox 44">
            <a:extLst>
              <a:ext uri="{FF2B5EF4-FFF2-40B4-BE49-F238E27FC236}">
                <a16:creationId xmlns:a16="http://schemas.microsoft.com/office/drawing/2014/main" id="{BD95C2E5-C1CD-E52B-899E-36A01CD5C941}"/>
              </a:ext>
            </a:extLst>
          </p:cNvPr>
          <p:cNvSpPr txBox="1"/>
          <p:nvPr/>
        </p:nvSpPr>
        <p:spPr>
          <a:xfrm>
            <a:off x="287846" y="4432111"/>
            <a:ext cx="5418955" cy="1754326"/>
          </a:xfrm>
          <a:prstGeom prst="rect">
            <a:avLst/>
          </a:prstGeom>
          <a:noFill/>
        </p:spPr>
        <p:txBody>
          <a:bodyPr wrap="square" rtlCol="0">
            <a:spAutoFit/>
          </a:bodyPr>
          <a:lstStyle/>
          <a:p>
            <a:pPr>
              <a:buClr>
                <a:srgbClr val="FF0000"/>
              </a:buClr>
            </a:pPr>
            <a:r>
              <a:rPr lang="en-US" sz="1600" b="1" dirty="0">
                <a:latin typeface="Calibri" panose="020F0502020204030204" pitchFamily="34" charset="0"/>
                <a:ea typeface="Calibri" panose="020F0502020204030204" pitchFamily="34" charset="0"/>
                <a:cs typeface="Calibri" panose="020F0502020204030204" pitchFamily="34" charset="0"/>
              </a:rPr>
              <a:t>Summary of cost assumptions:</a:t>
            </a:r>
            <a:endParaRPr lang="en-US" sz="1600" dirty="0">
              <a:latin typeface="Calibri" panose="020F0502020204030204" pitchFamily="34" charset="0"/>
              <a:ea typeface="Calibri" panose="020F0502020204030204" pitchFamily="34" charset="0"/>
              <a:cs typeface="Calibri" panose="020F0502020204030204" pitchFamily="34" charset="0"/>
            </a:endParaRPr>
          </a:p>
          <a:p>
            <a:pPr marL="285750" indent="-285750">
              <a:buClr>
                <a:srgbClr val="FF0000"/>
              </a:buClr>
              <a:buFont typeface="Wingdings" panose="05000000000000000000" pitchFamily="2" charset="2"/>
              <a:buChar char="§"/>
            </a:pPr>
            <a:r>
              <a:rPr lang="en-US" sz="1400" dirty="0">
                <a:latin typeface="Calibri" panose="020F0502020204030204" pitchFamily="34" charset="0"/>
                <a:ea typeface="Calibri" panose="020F0502020204030204" pitchFamily="34" charset="0"/>
                <a:cs typeface="Calibri" panose="020F0502020204030204" pitchFamily="34" charset="0"/>
              </a:rPr>
              <a:t>We use the ReBCO’s aspirational cost 2500 EUR/kg </a:t>
            </a:r>
          </a:p>
          <a:p>
            <a:pPr marL="742950" lvl="1" indent="-285750">
              <a:buClr>
                <a:srgbClr val="FF0000"/>
              </a:buClr>
              <a:buFont typeface="Wingdings" panose="05000000000000000000" pitchFamily="2" charset="2"/>
              <a:buChar char="§"/>
            </a:pPr>
            <a:r>
              <a:rPr lang="en-US" sz="1200" dirty="0">
                <a:latin typeface="Calibri" panose="020F0502020204030204" pitchFamily="34" charset="0"/>
                <a:ea typeface="Calibri" panose="020F0502020204030204" pitchFamily="34" charset="0"/>
                <a:cs typeface="Calibri" panose="020F0502020204030204" pitchFamily="34" charset="0"/>
              </a:rPr>
              <a:t>Today’s price is around 8000 EUR/kg</a:t>
            </a:r>
          </a:p>
          <a:p>
            <a:pPr marL="285750" indent="-285750">
              <a:buClr>
                <a:srgbClr val="FF0000"/>
              </a:buClr>
              <a:buFont typeface="Wingdings" panose="05000000000000000000" pitchFamily="2" charset="2"/>
              <a:buChar char="§"/>
            </a:pPr>
            <a:r>
              <a:rPr lang="en-US" sz="1400" dirty="0">
                <a:latin typeface="Calibri" panose="020F0502020204030204" pitchFamily="34" charset="0"/>
                <a:ea typeface="Calibri" panose="020F0502020204030204" pitchFamily="34" charset="0"/>
                <a:cs typeface="Calibri" panose="020F0502020204030204" pitchFamily="34" charset="0"/>
              </a:rPr>
              <a:t>The starting budget of 175 kEUR/m for each magnet is taken from the FCC cost model</a:t>
            </a:r>
          </a:p>
          <a:p>
            <a:pPr marL="742950" lvl="1" indent="-285750">
              <a:buClr>
                <a:srgbClr val="FF0000"/>
              </a:buClr>
              <a:buFont typeface="Wingdings" panose="05000000000000000000" pitchFamily="2" charset="2"/>
              <a:buChar char="§"/>
            </a:pPr>
            <a:r>
              <a:rPr lang="en-US" sz="1200" dirty="0">
                <a:latin typeface="Calibri" panose="020F0502020204030204" pitchFamily="34" charset="0"/>
                <a:ea typeface="Calibri" panose="020F0502020204030204" pitchFamily="34" charset="0"/>
                <a:cs typeface="Calibri" panose="020F0502020204030204" pitchFamily="34" charset="0"/>
              </a:rPr>
              <a:t>We can assume a higher budget than FCC because we have a smaller circumference and less magnets.</a:t>
            </a:r>
          </a:p>
          <a:p>
            <a:pPr marL="285750" indent="-285750">
              <a:buClr>
                <a:srgbClr val="FF0000"/>
              </a:buClr>
              <a:buFont typeface="Wingdings" panose="05000000000000000000" pitchFamily="2" charset="2"/>
              <a:buChar char="§"/>
            </a:pPr>
            <a:r>
              <a:rPr lang="en-US" sz="1400" dirty="0">
                <a:latin typeface="Calibri" panose="020F0502020204030204" pitchFamily="34" charset="0"/>
                <a:ea typeface="Calibri" panose="020F0502020204030204" pitchFamily="34" charset="0"/>
                <a:cs typeface="Calibri" panose="020F0502020204030204" pitchFamily="34" charset="0"/>
              </a:rPr>
              <a:t>Cryogenic, protection and shielding costs are not taken into account.</a:t>
            </a:r>
          </a:p>
        </p:txBody>
      </p:sp>
      <p:sp>
        <p:nvSpPr>
          <p:cNvPr id="2" name="Slide Number Placeholder 1">
            <a:extLst>
              <a:ext uri="{FF2B5EF4-FFF2-40B4-BE49-F238E27FC236}">
                <a16:creationId xmlns:a16="http://schemas.microsoft.com/office/drawing/2014/main" id="{DA70EDA8-0724-A03E-C2F2-349768360E89}"/>
              </a:ext>
            </a:extLst>
          </p:cNvPr>
          <p:cNvSpPr>
            <a:spLocks noGrp="1"/>
          </p:cNvSpPr>
          <p:nvPr>
            <p:ph type="sldNum" sz="quarter" idx="4"/>
          </p:nvPr>
        </p:nvSpPr>
        <p:spPr/>
        <p:txBody>
          <a:bodyPr/>
          <a:lstStyle/>
          <a:p>
            <a:fld id="{A16AB2F8-5338-F742-A59E-35F5B82165E6}" type="slidenum">
              <a:rPr lang="en-GB" smtClean="0"/>
              <a:pPr/>
              <a:t>1</a:t>
            </a:fld>
            <a:endParaRPr lang="en-GB" dirty="0"/>
          </a:p>
        </p:txBody>
      </p:sp>
      <p:grpSp>
        <p:nvGrpSpPr>
          <p:cNvPr id="6" name="Group 5">
            <a:extLst>
              <a:ext uri="{FF2B5EF4-FFF2-40B4-BE49-F238E27FC236}">
                <a16:creationId xmlns:a16="http://schemas.microsoft.com/office/drawing/2014/main" id="{9EF62149-C6E2-3A10-5FBE-BB6D72495543}"/>
              </a:ext>
            </a:extLst>
          </p:cNvPr>
          <p:cNvGrpSpPr/>
          <p:nvPr/>
        </p:nvGrpSpPr>
        <p:grpSpPr>
          <a:xfrm>
            <a:off x="1481" y="1283427"/>
            <a:ext cx="4029037" cy="3149132"/>
            <a:chOff x="1481" y="1283427"/>
            <a:chExt cx="4029037" cy="3149132"/>
          </a:xfrm>
        </p:grpSpPr>
        <p:pic>
          <p:nvPicPr>
            <p:cNvPr id="7" name="Picture 6">
              <a:extLst>
                <a:ext uri="{FF2B5EF4-FFF2-40B4-BE49-F238E27FC236}">
                  <a16:creationId xmlns:a16="http://schemas.microsoft.com/office/drawing/2014/main" id="{3F43ACD4-A5CE-555A-53A9-79D66B9F427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481" y="1283427"/>
              <a:ext cx="4029037" cy="3149132"/>
            </a:xfrm>
            <a:prstGeom prst="rect">
              <a:avLst/>
            </a:prstGeom>
          </p:spPr>
        </p:pic>
        <p:sp>
          <p:nvSpPr>
            <p:cNvPr id="8" name="Freeform: Shape 7">
              <a:extLst>
                <a:ext uri="{FF2B5EF4-FFF2-40B4-BE49-F238E27FC236}">
                  <a16:creationId xmlns:a16="http://schemas.microsoft.com/office/drawing/2014/main" id="{B19695E8-B584-95A5-6E01-D3032B2816A7}"/>
                </a:ext>
              </a:extLst>
            </p:cNvPr>
            <p:cNvSpPr/>
            <p:nvPr/>
          </p:nvSpPr>
          <p:spPr>
            <a:xfrm>
              <a:off x="901148" y="1489544"/>
              <a:ext cx="3010894" cy="2573573"/>
            </a:xfrm>
            <a:custGeom>
              <a:avLst/>
              <a:gdLst>
                <a:gd name="connsiteX0" fmla="*/ 0 w 3010894"/>
                <a:gd name="connsiteY0" fmla="*/ 7952 h 2573573"/>
                <a:gd name="connsiteX1" fmla="*/ 182880 w 3010894"/>
                <a:gd name="connsiteY1" fmla="*/ 416119 h 2573573"/>
                <a:gd name="connsiteX2" fmla="*/ 349857 w 3010894"/>
                <a:gd name="connsiteY2" fmla="*/ 697065 h 2573573"/>
                <a:gd name="connsiteX3" fmla="*/ 506233 w 3010894"/>
                <a:gd name="connsiteY3" fmla="*/ 925002 h 2573573"/>
                <a:gd name="connsiteX4" fmla="*/ 662609 w 3010894"/>
                <a:gd name="connsiteY4" fmla="*/ 1107882 h 2573573"/>
                <a:gd name="connsiteX5" fmla="*/ 781878 w 3010894"/>
                <a:gd name="connsiteY5" fmla="*/ 1269559 h 2573573"/>
                <a:gd name="connsiteX6" fmla="*/ 988612 w 3010894"/>
                <a:gd name="connsiteY6" fmla="*/ 1470992 h 2573573"/>
                <a:gd name="connsiteX7" fmla="*/ 1179443 w 3010894"/>
                <a:gd name="connsiteY7" fmla="*/ 1624717 h 2573573"/>
                <a:gd name="connsiteX8" fmla="*/ 1306664 w 3010894"/>
                <a:gd name="connsiteY8" fmla="*/ 1717482 h 2573573"/>
                <a:gd name="connsiteX9" fmla="*/ 1595562 w 3010894"/>
                <a:gd name="connsiteY9" fmla="*/ 1847353 h 2573573"/>
                <a:gd name="connsiteX10" fmla="*/ 2337683 w 3010894"/>
                <a:gd name="connsiteY10" fmla="*/ 2223715 h 2573573"/>
                <a:gd name="connsiteX11" fmla="*/ 2963186 w 3010894"/>
                <a:gd name="connsiteY11" fmla="*/ 2570922 h 2573573"/>
                <a:gd name="connsiteX12" fmla="*/ 3010894 w 3010894"/>
                <a:gd name="connsiteY12" fmla="*/ 2573573 h 2573573"/>
                <a:gd name="connsiteX13" fmla="*/ 3005593 w 3010894"/>
                <a:gd name="connsiteY13" fmla="*/ 0 h 2573573"/>
                <a:gd name="connsiteX14" fmla="*/ 0 w 3010894"/>
                <a:gd name="connsiteY14" fmla="*/ 7952 h 2573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10894" h="2573573">
                  <a:moveTo>
                    <a:pt x="0" y="7952"/>
                  </a:moveTo>
                  <a:lnTo>
                    <a:pt x="182880" y="416119"/>
                  </a:lnTo>
                  <a:lnTo>
                    <a:pt x="349857" y="697065"/>
                  </a:lnTo>
                  <a:lnTo>
                    <a:pt x="506233" y="925002"/>
                  </a:lnTo>
                  <a:lnTo>
                    <a:pt x="662609" y="1107882"/>
                  </a:lnTo>
                  <a:lnTo>
                    <a:pt x="781878" y="1269559"/>
                  </a:lnTo>
                  <a:lnTo>
                    <a:pt x="988612" y="1470992"/>
                  </a:lnTo>
                  <a:lnTo>
                    <a:pt x="1179443" y="1624717"/>
                  </a:lnTo>
                  <a:lnTo>
                    <a:pt x="1306664" y="1717482"/>
                  </a:lnTo>
                  <a:lnTo>
                    <a:pt x="1595562" y="1847353"/>
                  </a:lnTo>
                  <a:lnTo>
                    <a:pt x="2337683" y="2223715"/>
                  </a:lnTo>
                  <a:lnTo>
                    <a:pt x="2963186" y="2570922"/>
                  </a:lnTo>
                  <a:lnTo>
                    <a:pt x="3010894" y="2573573"/>
                  </a:lnTo>
                  <a:lnTo>
                    <a:pt x="3005593" y="0"/>
                  </a:lnTo>
                  <a:lnTo>
                    <a:pt x="0" y="7952"/>
                  </a:lnTo>
                  <a:close/>
                </a:path>
              </a:pathLst>
            </a:custGeom>
            <a:solidFill>
              <a:srgbClr val="0F9ED5">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reeform: Shape 8">
              <a:extLst>
                <a:ext uri="{FF2B5EF4-FFF2-40B4-BE49-F238E27FC236}">
                  <a16:creationId xmlns:a16="http://schemas.microsoft.com/office/drawing/2014/main" id="{E74C7B19-9D69-E8DC-753E-132A2DE8984A}"/>
                </a:ext>
              </a:extLst>
            </p:cNvPr>
            <p:cNvSpPr/>
            <p:nvPr/>
          </p:nvSpPr>
          <p:spPr>
            <a:xfrm>
              <a:off x="1555805" y="1494845"/>
              <a:ext cx="2350936" cy="2467555"/>
            </a:xfrm>
            <a:custGeom>
              <a:avLst/>
              <a:gdLst>
                <a:gd name="connsiteX0" fmla="*/ 0 w 2350936"/>
                <a:gd name="connsiteY0" fmla="*/ 0 h 2467555"/>
                <a:gd name="connsiteX1" fmla="*/ 129872 w 2350936"/>
                <a:gd name="connsiteY1" fmla="*/ 302150 h 2467555"/>
                <a:gd name="connsiteX2" fmla="*/ 318052 w 2350936"/>
                <a:gd name="connsiteY2" fmla="*/ 641405 h 2467555"/>
                <a:gd name="connsiteX3" fmla="*/ 609600 w 2350936"/>
                <a:gd name="connsiteY3" fmla="*/ 1033670 h 2467555"/>
                <a:gd name="connsiteX4" fmla="*/ 946205 w 2350936"/>
                <a:gd name="connsiteY4" fmla="*/ 1364974 h 2467555"/>
                <a:gd name="connsiteX5" fmla="*/ 1285461 w 2350936"/>
                <a:gd name="connsiteY5" fmla="*/ 1614115 h 2467555"/>
                <a:gd name="connsiteX6" fmla="*/ 1767840 w 2350936"/>
                <a:gd name="connsiteY6" fmla="*/ 1876508 h 2467555"/>
                <a:gd name="connsiteX7" fmla="*/ 1953371 w 2350936"/>
                <a:gd name="connsiteY7" fmla="*/ 1950720 h 2467555"/>
                <a:gd name="connsiteX8" fmla="*/ 2271423 w 2350936"/>
                <a:gd name="connsiteY8" fmla="*/ 2130950 h 2467555"/>
                <a:gd name="connsiteX9" fmla="*/ 2350936 w 2350936"/>
                <a:gd name="connsiteY9" fmla="*/ 2467555 h 2467555"/>
                <a:gd name="connsiteX10" fmla="*/ 2348285 w 2350936"/>
                <a:gd name="connsiteY10" fmla="*/ 7952 h 2467555"/>
                <a:gd name="connsiteX11" fmla="*/ 0 w 2350936"/>
                <a:gd name="connsiteY11" fmla="*/ 0 h 2467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50936" h="2467555">
                  <a:moveTo>
                    <a:pt x="0" y="0"/>
                  </a:moveTo>
                  <a:lnTo>
                    <a:pt x="129872" y="302150"/>
                  </a:lnTo>
                  <a:lnTo>
                    <a:pt x="318052" y="641405"/>
                  </a:lnTo>
                  <a:lnTo>
                    <a:pt x="609600" y="1033670"/>
                  </a:lnTo>
                  <a:lnTo>
                    <a:pt x="946205" y="1364974"/>
                  </a:lnTo>
                  <a:lnTo>
                    <a:pt x="1285461" y="1614115"/>
                  </a:lnTo>
                  <a:lnTo>
                    <a:pt x="1767840" y="1876508"/>
                  </a:lnTo>
                  <a:lnTo>
                    <a:pt x="1953371" y="1950720"/>
                  </a:lnTo>
                  <a:lnTo>
                    <a:pt x="2271423" y="2130950"/>
                  </a:lnTo>
                  <a:lnTo>
                    <a:pt x="2350936" y="2467555"/>
                  </a:lnTo>
                  <a:cubicBezTo>
                    <a:pt x="2350052" y="1647687"/>
                    <a:pt x="2349169" y="827820"/>
                    <a:pt x="2348285" y="7952"/>
                  </a:cubicBezTo>
                  <a:lnTo>
                    <a:pt x="0" y="0"/>
                  </a:lnTo>
                  <a:close/>
                </a:path>
              </a:pathLst>
            </a:custGeom>
            <a:solidFill>
              <a:schemeClr val="accent2">
                <a:alpha val="1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Shape 9">
              <a:extLst>
                <a:ext uri="{FF2B5EF4-FFF2-40B4-BE49-F238E27FC236}">
                  <a16:creationId xmlns:a16="http://schemas.microsoft.com/office/drawing/2014/main" id="{CA51C9FE-4ADC-8C56-BEAE-0FCD6A27D203}"/>
                </a:ext>
              </a:extLst>
            </p:cNvPr>
            <p:cNvSpPr/>
            <p:nvPr/>
          </p:nvSpPr>
          <p:spPr>
            <a:xfrm>
              <a:off x="2009030" y="1494845"/>
              <a:ext cx="1897711" cy="2491409"/>
            </a:xfrm>
            <a:custGeom>
              <a:avLst/>
              <a:gdLst>
                <a:gd name="connsiteX0" fmla="*/ 0 w 1897711"/>
                <a:gd name="connsiteY0" fmla="*/ 0 h 2491409"/>
                <a:gd name="connsiteX1" fmla="*/ 185530 w 1897711"/>
                <a:gd name="connsiteY1" fmla="*/ 344557 h 2491409"/>
                <a:gd name="connsiteX2" fmla="*/ 310100 w 1897711"/>
                <a:gd name="connsiteY2" fmla="*/ 543339 h 2491409"/>
                <a:gd name="connsiteX3" fmla="*/ 432020 w 1897711"/>
                <a:gd name="connsiteY3" fmla="*/ 702365 h 2491409"/>
                <a:gd name="connsiteX4" fmla="*/ 511533 w 1897711"/>
                <a:gd name="connsiteY4" fmla="*/ 853440 h 2491409"/>
                <a:gd name="connsiteX5" fmla="*/ 686462 w 1897711"/>
                <a:gd name="connsiteY5" fmla="*/ 1166192 h 2491409"/>
                <a:gd name="connsiteX6" fmla="*/ 903798 w 1897711"/>
                <a:gd name="connsiteY6" fmla="*/ 1449788 h 2491409"/>
                <a:gd name="connsiteX7" fmla="*/ 1137036 w 1897711"/>
                <a:gd name="connsiteY7" fmla="*/ 1677725 h 2491409"/>
                <a:gd name="connsiteX8" fmla="*/ 1338469 w 1897711"/>
                <a:gd name="connsiteY8" fmla="*/ 1847353 h 2491409"/>
                <a:gd name="connsiteX9" fmla="*/ 1810247 w 1897711"/>
                <a:gd name="connsiteY9" fmla="*/ 2120348 h 2491409"/>
                <a:gd name="connsiteX10" fmla="*/ 1897711 w 1897711"/>
                <a:gd name="connsiteY10" fmla="*/ 2491409 h 2491409"/>
                <a:gd name="connsiteX11" fmla="*/ 1895060 w 1897711"/>
                <a:gd name="connsiteY11" fmla="*/ 2651 h 2491409"/>
                <a:gd name="connsiteX12" fmla="*/ 0 w 1897711"/>
                <a:gd name="connsiteY12" fmla="*/ 0 h 2491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97711" h="2491409">
                  <a:moveTo>
                    <a:pt x="0" y="0"/>
                  </a:moveTo>
                  <a:lnTo>
                    <a:pt x="185530" y="344557"/>
                  </a:lnTo>
                  <a:lnTo>
                    <a:pt x="310100" y="543339"/>
                  </a:lnTo>
                  <a:lnTo>
                    <a:pt x="432020" y="702365"/>
                  </a:lnTo>
                  <a:lnTo>
                    <a:pt x="511533" y="853440"/>
                  </a:lnTo>
                  <a:lnTo>
                    <a:pt x="686462" y="1166192"/>
                  </a:lnTo>
                  <a:lnTo>
                    <a:pt x="903798" y="1449788"/>
                  </a:lnTo>
                  <a:lnTo>
                    <a:pt x="1137036" y="1677725"/>
                  </a:lnTo>
                  <a:lnTo>
                    <a:pt x="1338469" y="1847353"/>
                  </a:lnTo>
                  <a:lnTo>
                    <a:pt x="1810247" y="2120348"/>
                  </a:lnTo>
                  <a:lnTo>
                    <a:pt x="1897711" y="2491409"/>
                  </a:lnTo>
                  <a:cubicBezTo>
                    <a:pt x="1896827" y="1661823"/>
                    <a:pt x="1895944" y="832237"/>
                    <a:pt x="1895060" y="2651"/>
                  </a:cubicBezTo>
                  <a:lnTo>
                    <a:pt x="0" y="0"/>
                  </a:lnTo>
                  <a:close/>
                </a:path>
              </a:pathLst>
            </a:custGeom>
            <a:solidFill>
              <a:schemeClr val="accent6">
                <a:alpha val="1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Shape 10">
              <a:extLst>
                <a:ext uri="{FF2B5EF4-FFF2-40B4-BE49-F238E27FC236}">
                  <a16:creationId xmlns:a16="http://schemas.microsoft.com/office/drawing/2014/main" id="{B4AA0B9E-57E4-C9F9-376D-E0647DF952A1}"/>
                </a:ext>
              </a:extLst>
            </p:cNvPr>
            <p:cNvSpPr/>
            <p:nvPr/>
          </p:nvSpPr>
          <p:spPr>
            <a:xfrm>
              <a:off x="2181308" y="1494845"/>
              <a:ext cx="1728083" cy="2491409"/>
            </a:xfrm>
            <a:custGeom>
              <a:avLst/>
              <a:gdLst>
                <a:gd name="connsiteX0" fmla="*/ 0 w 1728083"/>
                <a:gd name="connsiteY0" fmla="*/ 0 h 2491409"/>
                <a:gd name="connsiteX1" fmla="*/ 119269 w 1728083"/>
                <a:gd name="connsiteY1" fmla="*/ 363110 h 2491409"/>
                <a:gd name="connsiteX2" fmla="*/ 272995 w 1728083"/>
                <a:gd name="connsiteY2" fmla="*/ 720918 h 2491409"/>
                <a:gd name="connsiteX3" fmla="*/ 394915 w 1728083"/>
                <a:gd name="connsiteY3" fmla="*/ 964758 h 2491409"/>
                <a:gd name="connsiteX4" fmla="*/ 601649 w 1728083"/>
                <a:gd name="connsiteY4" fmla="*/ 1282811 h 2491409"/>
                <a:gd name="connsiteX5" fmla="*/ 853440 w 1728083"/>
                <a:gd name="connsiteY5" fmla="*/ 1577009 h 2491409"/>
                <a:gd name="connsiteX6" fmla="*/ 1081377 w 1728083"/>
                <a:gd name="connsiteY6" fmla="*/ 1778442 h 2491409"/>
                <a:gd name="connsiteX7" fmla="*/ 1325217 w 1728083"/>
                <a:gd name="connsiteY7" fmla="*/ 1948070 h 2491409"/>
                <a:gd name="connsiteX8" fmla="*/ 1640619 w 1728083"/>
                <a:gd name="connsiteY8" fmla="*/ 2125649 h 2491409"/>
                <a:gd name="connsiteX9" fmla="*/ 1728083 w 1728083"/>
                <a:gd name="connsiteY9" fmla="*/ 2491409 h 2491409"/>
                <a:gd name="connsiteX10" fmla="*/ 1728083 w 1728083"/>
                <a:gd name="connsiteY10" fmla="*/ 0 h 2491409"/>
                <a:gd name="connsiteX11" fmla="*/ 0 w 1728083"/>
                <a:gd name="connsiteY11" fmla="*/ 0 h 2491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28083" h="2491409">
                  <a:moveTo>
                    <a:pt x="0" y="0"/>
                  </a:moveTo>
                  <a:lnTo>
                    <a:pt x="119269" y="363110"/>
                  </a:lnTo>
                  <a:lnTo>
                    <a:pt x="272995" y="720918"/>
                  </a:lnTo>
                  <a:lnTo>
                    <a:pt x="394915" y="964758"/>
                  </a:lnTo>
                  <a:lnTo>
                    <a:pt x="601649" y="1282811"/>
                  </a:lnTo>
                  <a:lnTo>
                    <a:pt x="853440" y="1577009"/>
                  </a:lnTo>
                  <a:lnTo>
                    <a:pt x="1081377" y="1778442"/>
                  </a:lnTo>
                  <a:lnTo>
                    <a:pt x="1325217" y="1948070"/>
                  </a:lnTo>
                  <a:lnTo>
                    <a:pt x="1640619" y="2125649"/>
                  </a:lnTo>
                  <a:lnTo>
                    <a:pt x="1728083" y="2491409"/>
                  </a:lnTo>
                  <a:lnTo>
                    <a:pt x="1728083" y="0"/>
                  </a:lnTo>
                  <a:lnTo>
                    <a:pt x="0" y="0"/>
                  </a:lnTo>
                  <a:close/>
                </a:path>
              </a:pathLst>
            </a:custGeom>
            <a:solidFill>
              <a:srgbClr val="FF000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 name="Group 11">
            <a:extLst>
              <a:ext uri="{FF2B5EF4-FFF2-40B4-BE49-F238E27FC236}">
                <a16:creationId xmlns:a16="http://schemas.microsoft.com/office/drawing/2014/main" id="{EF10F5C1-ACF9-5F98-B6AC-7DFEE75D4573}"/>
              </a:ext>
            </a:extLst>
          </p:cNvPr>
          <p:cNvGrpSpPr/>
          <p:nvPr/>
        </p:nvGrpSpPr>
        <p:grpSpPr>
          <a:xfrm>
            <a:off x="8153400" y="1284078"/>
            <a:ext cx="4032000" cy="3147829"/>
            <a:chOff x="8153400" y="1284078"/>
            <a:chExt cx="4032000" cy="3147829"/>
          </a:xfrm>
        </p:grpSpPr>
        <p:pic>
          <p:nvPicPr>
            <p:cNvPr id="13" name="Picture 12">
              <a:extLst>
                <a:ext uri="{FF2B5EF4-FFF2-40B4-BE49-F238E27FC236}">
                  <a16:creationId xmlns:a16="http://schemas.microsoft.com/office/drawing/2014/main" id="{6B46CC4C-B249-0E98-58FA-A90ABD12FCD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153400" y="1284078"/>
              <a:ext cx="4032000" cy="3147829"/>
            </a:xfrm>
            <a:prstGeom prst="rect">
              <a:avLst/>
            </a:prstGeom>
          </p:spPr>
        </p:pic>
        <p:sp>
          <p:nvSpPr>
            <p:cNvPr id="14" name="Freeform: Shape 13">
              <a:extLst>
                <a:ext uri="{FF2B5EF4-FFF2-40B4-BE49-F238E27FC236}">
                  <a16:creationId xmlns:a16="http://schemas.microsoft.com/office/drawing/2014/main" id="{46AE150F-68DC-68ED-B14B-22189B2D338C}"/>
                </a:ext>
              </a:extLst>
            </p:cNvPr>
            <p:cNvSpPr/>
            <p:nvPr/>
          </p:nvSpPr>
          <p:spPr>
            <a:xfrm>
              <a:off x="8926664" y="1492195"/>
              <a:ext cx="3138115" cy="2578873"/>
            </a:xfrm>
            <a:custGeom>
              <a:avLst/>
              <a:gdLst>
                <a:gd name="connsiteX0" fmla="*/ 0 w 3138115"/>
                <a:gd name="connsiteY0" fmla="*/ 7951 h 2578873"/>
                <a:gd name="connsiteX1" fmla="*/ 108668 w 3138115"/>
                <a:gd name="connsiteY1" fmla="*/ 363109 h 2578873"/>
                <a:gd name="connsiteX2" fmla="*/ 235889 w 3138115"/>
                <a:gd name="connsiteY2" fmla="*/ 683812 h 2578873"/>
                <a:gd name="connsiteX3" fmla="*/ 376362 w 3138115"/>
                <a:gd name="connsiteY3" fmla="*/ 967408 h 2578873"/>
                <a:gd name="connsiteX4" fmla="*/ 532738 w 3138115"/>
                <a:gd name="connsiteY4" fmla="*/ 1200647 h 2578873"/>
                <a:gd name="connsiteX5" fmla="*/ 715618 w 3138115"/>
                <a:gd name="connsiteY5" fmla="*/ 1457739 h 2578873"/>
                <a:gd name="connsiteX6" fmla="*/ 922352 w 3138115"/>
                <a:gd name="connsiteY6" fmla="*/ 1706880 h 2578873"/>
                <a:gd name="connsiteX7" fmla="*/ 2064689 w 3138115"/>
                <a:gd name="connsiteY7" fmla="*/ 2578873 h 2578873"/>
                <a:gd name="connsiteX8" fmla="*/ 3132814 w 3138115"/>
                <a:gd name="connsiteY8" fmla="*/ 2573572 h 2578873"/>
                <a:gd name="connsiteX9" fmla="*/ 3138115 w 3138115"/>
                <a:gd name="connsiteY9" fmla="*/ 0 h 2578873"/>
                <a:gd name="connsiteX10" fmla="*/ 0 w 3138115"/>
                <a:gd name="connsiteY10" fmla="*/ 7951 h 25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115" h="2578873">
                  <a:moveTo>
                    <a:pt x="0" y="7951"/>
                  </a:moveTo>
                  <a:lnTo>
                    <a:pt x="108668" y="363109"/>
                  </a:lnTo>
                  <a:lnTo>
                    <a:pt x="235889" y="683812"/>
                  </a:lnTo>
                  <a:lnTo>
                    <a:pt x="376362" y="967408"/>
                  </a:lnTo>
                  <a:lnTo>
                    <a:pt x="532738" y="1200647"/>
                  </a:lnTo>
                  <a:lnTo>
                    <a:pt x="715618" y="1457739"/>
                  </a:lnTo>
                  <a:lnTo>
                    <a:pt x="922352" y="1706880"/>
                  </a:lnTo>
                  <a:lnTo>
                    <a:pt x="2064689" y="2578873"/>
                  </a:lnTo>
                  <a:lnTo>
                    <a:pt x="3132814" y="2573572"/>
                  </a:lnTo>
                  <a:lnTo>
                    <a:pt x="3138115" y="0"/>
                  </a:lnTo>
                  <a:lnTo>
                    <a:pt x="0" y="7951"/>
                  </a:lnTo>
                  <a:close/>
                </a:path>
              </a:pathLst>
            </a:custGeom>
            <a:solidFill>
              <a:srgbClr val="0F9ED5">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reeform: Shape 14">
              <a:extLst>
                <a:ext uri="{FF2B5EF4-FFF2-40B4-BE49-F238E27FC236}">
                  <a16:creationId xmlns:a16="http://schemas.microsoft.com/office/drawing/2014/main" id="{6755B8D3-D562-14EB-B8C2-3FC9C89D5B6C}"/>
                </a:ext>
              </a:extLst>
            </p:cNvPr>
            <p:cNvSpPr/>
            <p:nvPr/>
          </p:nvSpPr>
          <p:spPr>
            <a:xfrm>
              <a:off x="9668786" y="1497496"/>
              <a:ext cx="2393343" cy="2568271"/>
            </a:xfrm>
            <a:custGeom>
              <a:avLst/>
              <a:gdLst>
                <a:gd name="connsiteX0" fmla="*/ 0 w 2393343"/>
                <a:gd name="connsiteY0" fmla="*/ 0 h 2568271"/>
                <a:gd name="connsiteX1" fmla="*/ 100717 w 2393343"/>
                <a:gd name="connsiteY1" fmla="*/ 235888 h 2568271"/>
                <a:gd name="connsiteX2" fmla="*/ 230588 w 2393343"/>
                <a:gd name="connsiteY2" fmla="*/ 485029 h 2568271"/>
                <a:gd name="connsiteX3" fmla="*/ 402866 w 2393343"/>
                <a:gd name="connsiteY3" fmla="*/ 784528 h 2568271"/>
                <a:gd name="connsiteX4" fmla="*/ 644056 w 2393343"/>
                <a:gd name="connsiteY4" fmla="*/ 1182094 h 2568271"/>
                <a:gd name="connsiteX5" fmla="*/ 911750 w 2393343"/>
                <a:gd name="connsiteY5" fmla="*/ 1571707 h 2568271"/>
                <a:gd name="connsiteX6" fmla="*/ 1020417 w 2393343"/>
                <a:gd name="connsiteY6" fmla="*/ 1728083 h 2568271"/>
                <a:gd name="connsiteX7" fmla="*/ 1240404 w 2393343"/>
                <a:gd name="connsiteY7" fmla="*/ 1958671 h 2568271"/>
                <a:gd name="connsiteX8" fmla="*/ 1333169 w 2393343"/>
                <a:gd name="connsiteY8" fmla="*/ 2568271 h 2568271"/>
                <a:gd name="connsiteX9" fmla="*/ 2393343 w 2393343"/>
                <a:gd name="connsiteY9" fmla="*/ 2568271 h 2568271"/>
                <a:gd name="connsiteX10" fmla="*/ 2393343 w 2393343"/>
                <a:gd name="connsiteY10" fmla="*/ 2650 h 2568271"/>
                <a:gd name="connsiteX11" fmla="*/ 0 w 2393343"/>
                <a:gd name="connsiteY11" fmla="*/ 0 h 2568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93343" h="2568271">
                  <a:moveTo>
                    <a:pt x="0" y="0"/>
                  </a:moveTo>
                  <a:lnTo>
                    <a:pt x="100717" y="235888"/>
                  </a:lnTo>
                  <a:lnTo>
                    <a:pt x="230588" y="485029"/>
                  </a:lnTo>
                  <a:lnTo>
                    <a:pt x="402866" y="784528"/>
                  </a:lnTo>
                  <a:lnTo>
                    <a:pt x="644056" y="1182094"/>
                  </a:lnTo>
                  <a:lnTo>
                    <a:pt x="911750" y="1571707"/>
                  </a:lnTo>
                  <a:lnTo>
                    <a:pt x="1020417" y="1728083"/>
                  </a:lnTo>
                  <a:lnTo>
                    <a:pt x="1240404" y="1958671"/>
                  </a:lnTo>
                  <a:lnTo>
                    <a:pt x="1333169" y="2568271"/>
                  </a:lnTo>
                  <a:lnTo>
                    <a:pt x="2393343" y="2568271"/>
                  </a:lnTo>
                  <a:lnTo>
                    <a:pt x="2393343" y="2650"/>
                  </a:lnTo>
                  <a:lnTo>
                    <a:pt x="0" y="0"/>
                  </a:lnTo>
                  <a:close/>
                </a:path>
              </a:pathLst>
            </a:custGeom>
            <a:solidFill>
              <a:schemeClr val="accent2">
                <a:alpha val="1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reeform: Shape 15">
              <a:extLst>
                <a:ext uri="{FF2B5EF4-FFF2-40B4-BE49-F238E27FC236}">
                  <a16:creationId xmlns:a16="http://schemas.microsoft.com/office/drawing/2014/main" id="{9A607F39-6A03-27F1-6C18-E79A9B77E992}"/>
                </a:ext>
              </a:extLst>
            </p:cNvPr>
            <p:cNvSpPr/>
            <p:nvPr/>
          </p:nvSpPr>
          <p:spPr>
            <a:xfrm>
              <a:off x="10161767" y="1494845"/>
              <a:ext cx="1900362" cy="2570922"/>
            </a:xfrm>
            <a:custGeom>
              <a:avLst/>
              <a:gdLst>
                <a:gd name="connsiteX0" fmla="*/ 0 w 1900362"/>
                <a:gd name="connsiteY0" fmla="*/ 0 h 2570922"/>
                <a:gd name="connsiteX1" fmla="*/ 156376 w 1900362"/>
                <a:gd name="connsiteY1" fmla="*/ 283597 h 2570922"/>
                <a:gd name="connsiteX2" fmla="*/ 254442 w 1900362"/>
                <a:gd name="connsiteY2" fmla="*/ 450574 h 2570922"/>
                <a:gd name="connsiteX3" fmla="*/ 432021 w 1900362"/>
                <a:gd name="connsiteY3" fmla="*/ 712967 h 2570922"/>
                <a:gd name="connsiteX4" fmla="*/ 614901 w 1900362"/>
                <a:gd name="connsiteY4" fmla="*/ 1052223 h 2570922"/>
                <a:gd name="connsiteX5" fmla="*/ 840188 w 1900362"/>
                <a:gd name="connsiteY5" fmla="*/ 2570922 h 2570922"/>
                <a:gd name="connsiteX6" fmla="*/ 1900362 w 1900362"/>
                <a:gd name="connsiteY6" fmla="*/ 2565621 h 2570922"/>
                <a:gd name="connsiteX7" fmla="*/ 1897711 w 1900362"/>
                <a:gd name="connsiteY7" fmla="*/ 2651 h 2570922"/>
                <a:gd name="connsiteX8" fmla="*/ 0 w 1900362"/>
                <a:gd name="connsiteY8" fmla="*/ 0 h 2570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0362" h="2570922">
                  <a:moveTo>
                    <a:pt x="0" y="0"/>
                  </a:moveTo>
                  <a:lnTo>
                    <a:pt x="156376" y="283597"/>
                  </a:lnTo>
                  <a:lnTo>
                    <a:pt x="254442" y="450574"/>
                  </a:lnTo>
                  <a:lnTo>
                    <a:pt x="432021" y="712967"/>
                  </a:lnTo>
                  <a:lnTo>
                    <a:pt x="614901" y="1052223"/>
                  </a:lnTo>
                  <a:lnTo>
                    <a:pt x="840188" y="2570922"/>
                  </a:lnTo>
                  <a:lnTo>
                    <a:pt x="1900362" y="2565621"/>
                  </a:lnTo>
                  <a:cubicBezTo>
                    <a:pt x="1899478" y="1711298"/>
                    <a:pt x="1898595" y="856974"/>
                    <a:pt x="1897711" y="2651"/>
                  </a:cubicBezTo>
                  <a:lnTo>
                    <a:pt x="0" y="0"/>
                  </a:lnTo>
                  <a:close/>
                </a:path>
              </a:pathLst>
            </a:custGeom>
            <a:solidFill>
              <a:schemeClr val="accent6">
                <a:alpha val="1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reeform: Shape 16">
              <a:extLst>
                <a:ext uri="{FF2B5EF4-FFF2-40B4-BE49-F238E27FC236}">
                  <a16:creationId xmlns:a16="http://schemas.microsoft.com/office/drawing/2014/main" id="{6A2D0EA9-3A8A-DF9F-1381-E942E1DCCC02}"/>
                </a:ext>
              </a:extLst>
            </p:cNvPr>
            <p:cNvSpPr/>
            <p:nvPr/>
          </p:nvSpPr>
          <p:spPr>
            <a:xfrm>
              <a:off x="10331395" y="1494845"/>
              <a:ext cx="1730734" cy="2568272"/>
            </a:xfrm>
            <a:custGeom>
              <a:avLst/>
              <a:gdLst>
                <a:gd name="connsiteX0" fmla="*/ 0 w 1730734"/>
                <a:gd name="connsiteY0" fmla="*/ 0 h 2568272"/>
                <a:gd name="connsiteX1" fmla="*/ 106017 w 1730734"/>
                <a:gd name="connsiteY1" fmla="*/ 318052 h 2568272"/>
                <a:gd name="connsiteX2" fmla="*/ 254442 w 1730734"/>
                <a:gd name="connsiteY2" fmla="*/ 681162 h 2568272"/>
                <a:gd name="connsiteX3" fmla="*/ 357808 w 1730734"/>
                <a:gd name="connsiteY3" fmla="*/ 882595 h 2568272"/>
                <a:gd name="connsiteX4" fmla="*/ 445273 w 1730734"/>
                <a:gd name="connsiteY4" fmla="*/ 1052223 h 2568272"/>
                <a:gd name="connsiteX5" fmla="*/ 670560 w 1730734"/>
                <a:gd name="connsiteY5" fmla="*/ 2568272 h 2568272"/>
                <a:gd name="connsiteX6" fmla="*/ 1730734 w 1730734"/>
                <a:gd name="connsiteY6" fmla="*/ 2565621 h 2568272"/>
                <a:gd name="connsiteX7" fmla="*/ 1730734 w 1730734"/>
                <a:gd name="connsiteY7" fmla="*/ 5301 h 2568272"/>
                <a:gd name="connsiteX8" fmla="*/ 0 w 1730734"/>
                <a:gd name="connsiteY8" fmla="*/ 0 h 2568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0734" h="2568272">
                  <a:moveTo>
                    <a:pt x="0" y="0"/>
                  </a:moveTo>
                  <a:lnTo>
                    <a:pt x="106017" y="318052"/>
                  </a:lnTo>
                  <a:lnTo>
                    <a:pt x="254442" y="681162"/>
                  </a:lnTo>
                  <a:lnTo>
                    <a:pt x="357808" y="882595"/>
                  </a:lnTo>
                  <a:lnTo>
                    <a:pt x="445273" y="1052223"/>
                  </a:lnTo>
                  <a:lnTo>
                    <a:pt x="670560" y="2568272"/>
                  </a:lnTo>
                  <a:lnTo>
                    <a:pt x="1730734" y="2565621"/>
                  </a:lnTo>
                  <a:lnTo>
                    <a:pt x="1730734" y="5301"/>
                  </a:lnTo>
                  <a:lnTo>
                    <a:pt x="0" y="0"/>
                  </a:lnTo>
                  <a:close/>
                </a:path>
              </a:pathLst>
            </a:custGeom>
            <a:solidFill>
              <a:srgbClr val="FF000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 name="Group 17">
            <a:extLst>
              <a:ext uri="{FF2B5EF4-FFF2-40B4-BE49-F238E27FC236}">
                <a16:creationId xmlns:a16="http://schemas.microsoft.com/office/drawing/2014/main" id="{EBF153CF-D875-F5AF-48F1-C0F7B09C4391}"/>
              </a:ext>
            </a:extLst>
          </p:cNvPr>
          <p:cNvGrpSpPr/>
          <p:nvPr/>
        </p:nvGrpSpPr>
        <p:grpSpPr>
          <a:xfrm>
            <a:off x="4081140" y="1283427"/>
            <a:ext cx="4023118" cy="3149131"/>
            <a:chOff x="4081140" y="1283427"/>
            <a:chExt cx="4023118" cy="3149131"/>
          </a:xfrm>
        </p:grpSpPr>
        <p:pic>
          <p:nvPicPr>
            <p:cNvPr id="19" name="Picture 18">
              <a:extLst>
                <a:ext uri="{FF2B5EF4-FFF2-40B4-BE49-F238E27FC236}">
                  <a16:creationId xmlns:a16="http://schemas.microsoft.com/office/drawing/2014/main" id="{2E573495-EB72-AA0D-A4E3-7585ABF56139}"/>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081140" y="1283427"/>
              <a:ext cx="4023118" cy="3149131"/>
            </a:xfrm>
            <a:prstGeom prst="rect">
              <a:avLst/>
            </a:prstGeom>
          </p:spPr>
        </p:pic>
        <p:sp>
          <p:nvSpPr>
            <p:cNvPr id="20" name="Freeform: Shape 19">
              <a:extLst>
                <a:ext uri="{FF2B5EF4-FFF2-40B4-BE49-F238E27FC236}">
                  <a16:creationId xmlns:a16="http://schemas.microsoft.com/office/drawing/2014/main" id="{D9B714C7-87FD-06D7-9CF9-E17C18654F59}"/>
                </a:ext>
              </a:extLst>
            </p:cNvPr>
            <p:cNvSpPr/>
            <p:nvPr/>
          </p:nvSpPr>
          <p:spPr>
            <a:xfrm>
              <a:off x="4927158" y="1492195"/>
              <a:ext cx="3058602" cy="2578873"/>
            </a:xfrm>
            <a:custGeom>
              <a:avLst/>
              <a:gdLst>
                <a:gd name="connsiteX0" fmla="*/ 0 w 3058602"/>
                <a:gd name="connsiteY0" fmla="*/ 2650 h 2578873"/>
                <a:gd name="connsiteX1" fmla="*/ 103367 w 3058602"/>
                <a:gd name="connsiteY1" fmla="*/ 278295 h 2578873"/>
                <a:gd name="connsiteX2" fmla="*/ 238539 w 3058602"/>
                <a:gd name="connsiteY2" fmla="*/ 588396 h 2578873"/>
                <a:gd name="connsiteX3" fmla="*/ 418769 w 3058602"/>
                <a:gd name="connsiteY3" fmla="*/ 879944 h 2578873"/>
                <a:gd name="connsiteX4" fmla="*/ 620202 w 3058602"/>
                <a:gd name="connsiteY4" fmla="*/ 1166191 h 2578873"/>
                <a:gd name="connsiteX5" fmla="*/ 834887 w 3058602"/>
                <a:gd name="connsiteY5" fmla="*/ 1407381 h 2578873"/>
                <a:gd name="connsiteX6" fmla="*/ 996564 w 3058602"/>
                <a:gd name="connsiteY6" fmla="*/ 1561106 h 2578873"/>
                <a:gd name="connsiteX7" fmla="*/ 1168842 w 3058602"/>
                <a:gd name="connsiteY7" fmla="*/ 1722782 h 2578873"/>
                <a:gd name="connsiteX8" fmla="*/ 1521350 w 3058602"/>
                <a:gd name="connsiteY8" fmla="*/ 1921565 h 2578873"/>
                <a:gd name="connsiteX9" fmla="*/ 2016981 w 3058602"/>
                <a:gd name="connsiteY9" fmla="*/ 2215763 h 2578873"/>
                <a:gd name="connsiteX10" fmla="*/ 2581524 w 3058602"/>
                <a:gd name="connsiteY10" fmla="*/ 2578873 h 2578873"/>
                <a:gd name="connsiteX11" fmla="*/ 3058602 w 3058602"/>
                <a:gd name="connsiteY11" fmla="*/ 2576222 h 2578873"/>
                <a:gd name="connsiteX12" fmla="*/ 3055952 w 3058602"/>
                <a:gd name="connsiteY12" fmla="*/ 0 h 2578873"/>
                <a:gd name="connsiteX13" fmla="*/ 0 w 3058602"/>
                <a:gd name="connsiteY13" fmla="*/ 2650 h 25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58602" h="2578873">
                  <a:moveTo>
                    <a:pt x="0" y="2650"/>
                  </a:moveTo>
                  <a:lnTo>
                    <a:pt x="103367" y="278295"/>
                  </a:lnTo>
                  <a:lnTo>
                    <a:pt x="238539" y="588396"/>
                  </a:lnTo>
                  <a:lnTo>
                    <a:pt x="418769" y="879944"/>
                  </a:lnTo>
                  <a:lnTo>
                    <a:pt x="620202" y="1166191"/>
                  </a:lnTo>
                  <a:lnTo>
                    <a:pt x="834887" y="1407381"/>
                  </a:lnTo>
                  <a:lnTo>
                    <a:pt x="996564" y="1561106"/>
                  </a:lnTo>
                  <a:lnTo>
                    <a:pt x="1168842" y="1722782"/>
                  </a:lnTo>
                  <a:lnTo>
                    <a:pt x="1521350" y="1921565"/>
                  </a:lnTo>
                  <a:lnTo>
                    <a:pt x="2016981" y="2215763"/>
                  </a:lnTo>
                  <a:lnTo>
                    <a:pt x="2581524" y="2578873"/>
                  </a:lnTo>
                  <a:lnTo>
                    <a:pt x="3058602" y="2576222"/>
                  </a:lnTo>
                  <a:cubicBezTo>
                    <a:pt x="3057719" y="1717481"/>
                    <a:pt x="3056835" y="858741"/>
                    <a:pt x="3055952" y="0"/>
                  </a:cubicBezTo>
                  <a:lnTo>
                    <a:pt x="0" y="2650"/>
                  </a:lnTo>
                  <a:close/>
                </a:path>
              </a:pathLst>
            </a:custGeom>
            <a:solidFill>
              <a:srgbClr val="0F9ED5">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Freeform: Shape 20">
              <a:extLst>
                <a:ext uri="{FF2B5EF4-FFF2-40B4-BE49-F238E27FC236}">
                  <a16:creationId xmlns:a16="http://schemas.microsoft.com/office/drawing/2014/main" id="{ADDB20F8-F633-46D8-A2B6-8939E4CE7862}"/>
                </a:ext>
              </a:extLst>
            </p:cNvPr>
            <p:cNvSpPr/>
            <p:nvPr/>
          </p:nvSpPr>
          <p:spPr>
            <a:xfrm>
              <a:off x="5632174" y="1494845"/>
              <a:ext cx="2353586" cy="2570922"/>
            </a:xfrm>
            <a:custGeom>
              <a:avLst/>
              <a:gdLst>
                <a:gd name="connsiteX0" fmla="*/ 0 w 2353586"/>
                <a:gd name="connsiteY0" fmla="*/ 0 h 2570922"/>
                <a:gd name="connsiteX1" fmla="*/ 132522 w 2353586"/>
                <a:gd name="connsiteY1" fmla="*/ 302150 h 2570922"/>
                <a:gd name="connsiteX2" fmla="*/ 265043 w 2353586"/>
                <a:gd name="connsiteY2" fmla="*/ 548640 h 2570922"/>
                <a:gd name="connsiteX3" fmla="*/ 410817 w 2353586"/>
                <a:gd name="connsiteY3" fmla="*/ 779228 h 2570922"/>
                <a:gd name="connsiteX4" fmla="*/ 596348 w 2353586"/>
                <a:gd name="connsiteY4" fmla="*/ 1017767 h 2570922"/>
                <a:gd name="connsiteX5" fmla="*/ 858741 w 2353586"/>
                <a:gd name="connsiteY5" fmla="*/ 1288112 h 2570922"/>
                <a:gd name="connsiteX6" fmla="*/ 1152939 w 2353586"/>
                <a:gd name="connsiteY6" fmla="*/ 1524000 h 2570922"/>
                <a:gd name="connsiteX7" fmla="*/ 1447137 w 2353586"/>
                <a:gd name="connsiteY7" fmla="*/ 1717482 h 2570922"/>
                <a:gd name="connsiteX8" fmla="*/ 1595562 w 2353586"/>
                <a:gd name="connsiteY8" fmla="*/ 1786393 h 2570922"/>
                <a:gd name="connsiteX9" fmla="*/ 1791694 w 2353586"/>
                <a:gd name="connsiteY9" fmla="*/ 1966623 h 2570922"/>
                <a:gd name="connsiteX10" fmla="*/ 1903012 w 2353586"/>
                <a:gd name="connsiteY10" fmla="*/ 2570922 h 2570922"/>
                <a:gd name="connsiteX11" fmla="*/ 2353586 w 2353586"/>
                <a:gd name="connsiteY11" fmla="*/ 2562971 h 2570922"/>
                <a:gd name="connsiteX12" fmla="*/ 2348285 w 2353586"/>
                <a:gd name="connsiteY12" fmla="*/ 0 h 2570922"/>
                <a:gd name="connsiteX13" fmla="*/ 0 w 2353586"/>
                <a:gd name="connsiteY13" fmla="*/ 0 h 2570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53586" h="2570922">
                  <a:moveTo>
                    <a:pt x="0" y="0"/>
                  </a:moveTo>
                  <a:lnTo>
                    <a:pt x="132522" y="302150"/>
                  </a:lnTo>
                  <a:lnTo>
                    <a:pt x="265043" y="548640"/>
                  </a:lnTo>
                  <a:lnTo>
                    <a:pt x="410817" y="779228"/>
                  </a:lnTo>
                  <a:lnTo>
                    <a:pt x="596348" y="1017767"/>
                  </a:lnTo>
                  <a:lnTo>
                    <a:pt x="858741" y="1288112"/>
                  </a:lnTo>
                  <a:lnTo>
                    <a:pt x="1152939" y="1524000"/>
                  </a:lnTo>
                  <a:lnTo>
                    <a:pt x="1447137" y="1717482"/>
                  </a:lnTo>
                  <a:lnTo>
                    <a:pt x="1595562" y="1786393"/>
                  </a:lnTo>
                  <a:lnTo>
                    <a:pt x="1791694" y="1966623"/>
                  </a:lnTo>
                  <a:lnTo>
                    <a:pt x="1903012" y="2570922"/>
                  </a:lnTo>
                  <a:lnTo>
                    <a:pt x="2353586" y="2562971"/>
                  </a:lnTo>
                  <a:lnTo>
                    <a:pt x="2348285" y="0"/>
                  </a:lnTo>
                  <a:lnTo>
                    <a:pt x="0" y="0"/>
                  </a:lnTo>
                  <a:close/>
                </a:path>
              </a:pathLst>
            </a:custGeom>
            <a:solidFill>
              <a:schemeClr val="accent2">
                <a:alpha val="1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Freeform: Shape 21">
              <a:extLst>
                <a:ext uri="{FF2B5EF4-FFF2-40B4-BE49-F238E27FC236}">
                  <a16:creationId xmlns:a16="http://schemas.microsoft.com/office/drawing/2014/main" id="{B94FC5C3-156B-34B4-257F-7243FB77F96D}"/>
                </a:ext>
              </a:extLst>
            </p:cNvPr>
            <p:cNvSpPr/>
            <p:nvPr/>
          </p:nvSpPr>
          <p:spPr>
            <a:xfrm>
              <a:off x="6088049" y="1494845"/>
              <a:ext cx="1895061" cy="2573572"/>
            </a:xfrm>
            <a:custGeom>
              <a:avLst/>
              <a:gdLst>
                <a:gd name="connsiteX0" fmla="*/ 0 w 1895061"/>
                <a:gd name="connsiteY0" fmla="*/ 0 h 2573572"/>
                <a:gd name="connsiteX1" fmla="*/ 140473 w 1895061"/>
                <a:gd name="connsiteY1" fmla="*/ 275645 h 2573572"/>
                <a:gd name="connsiteX2" fmla="*/ 286247 w 1895061"/>
                <a:gd name="connsiteY2" fmla="*/ 503583 h 2573572"/>
                <a:gd name="connsiteX3" fmla="*/ 424069 w 1895061"/>
                <a:gd name="connsiteY3" fmla="*/ 702365 h 2573572"/>
                <a:gd name="connsiteX4" fmla="*/ 532737 w 1895061"/>
                <a:gd name="connsiteY4" fmla="*/ 909099 h 2573572"/>
                <a:gd name="connsiteX5" fmla="*/ 697064 w 1895061"/>
                <a:gd name="connsiteY5" fmla="*/ 1192696 h 2573572"/>
                <a:gd name="connsiteX6" fmla="*/ 917050 w 1895061"/>
                <a:gd name="connsiteY6" fmla="*/ 1470992 h 2573572"/>
                <a:gd name="connsiteX7" fmla="*/ 1131735 w 1895061"/>
                <a:gd name="connsiteY7" fmla="*/ 1690978 h 2573572"/>
                <a:gd name="connsiteX8" fmla="*/ 1166191 w 1895061"/>
                <a:gd name="connsiteY8" fmla="*/ 1704230 h 2573572"/>
                <a:gd name="connsiteX9" fmla="*/ 1311965 w 1895061"/>
                <a:gd name="connsiteY9" fmla="*/ 1831451 h 2573572"/>
                <a:gd name="connsiteX10" fmla="*/ 1444487 w 1895061"/>
                <a:gd name="connsiteY10" fmla="*/ 2573572 h 2573572"/>
                <a:gd name="connsiteX11" fmla="*/ 1895061 w 1895061"/>
                <a:gd name="connsiteY11" fmla="*/ 2565621 h 2573572"/>
                <a:gd name="connsiteX12" fmla="*/ 1892410 w 1895061"/>
                <a:gd name="connsiteY12" fmla="*/ 2651 h 2573572"/>
                <a:gd name="connsiteX13" fmla="*/ 0 w 1895061"/>
                <a:gd name="connsiteY13" fmla="*/ 0 h 2573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95061" h="2573572">
                  <a:moveTo>
                    <a:pt x="0" y="0"/>
                  </a:moveTo>
                  <a:lnTo>
                    <a:pt x="140473" y="275645"/>
                  </a:lnTo>
                  <a:lnTo>
                    <a:pt x="286247" y="503583"/>
                  </a:lnTo>
                  <a:lnTo>
                    <a:pt x="424069" y="702365"/>
                  </a:lnTo>
                  <a:lnTo>
                    <a:pt x="532737" y="909099"/>
                  </a:lnTo>
                  <a:lnTo>
                    <a:pt x="697064" y="1192696"/>
                  </a:lnTo>
                  <a:lnTo>
                    <a:pt x="917050" y="1470992"/>
                  </a:lnTo>
                  <a:lnTo>
                    <a:pt x="1131735" y="1690978"/>
                  </a:lnTo>
                  <a:cubicBezTo>
                    <a:pt x="1160834" y="1702616"/>
                    <a:pt x="1149213" y="1698569"/>
                    <a:pt x="1166191" y="1704230"/>
                  </a:cubicBezTo>
                  <a:lnTo>
                    <a:pt x="1311965" y="1831451"/>
                  </a:lnTo>
                  <a:lnTo>
                    <a:pt x="1444487" y="2573572"/>
                  </a:lnTo>
                  <a:lnTo>
                    <a:pt x="1895061" y="2565621"/>
                  </a:lnTo>
                  <a:cubicBezTo>
                    <a:pt x="1894177" y="1711298"/>
                    <a:pt x="1893294" y="856974"/>
                    <a:pt x="1892410" y="2651"/>
                  </a:cubicBezTo>
                  <a:lnTo>
                    <a:pt x="0" y="0"/>
                  </a:lnTo>
                  <a:close/>
                </a:path>
              </a:pathLst>
            </a:custGeom>
            <a:solidFill>
              <a:schemeClr val="accent6">
                <a:alpha val="1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Freeform: Shape 22">
              <a:extLst>
                <a:ext uri="{FF2B5EF4-FFF2-40B4-BE49-F238E27FC236}">
                  <a16:creationId xmlns:a16="http://schemas.microsoft.com/office/drawing/2014/main" id="{295B81BA-217E-5DBF-D820-0B17D412EFE9}"/>
                </a:ext>
              </a:extLst>
            </p:cNvPr>
            <p:cNvSpPr/>
            <p:nvPr/>
          </p:nvSpPr>
          <p:spPr>
            <a:xfrm>
              <a:off x="6255026" y="1494845"/>
              <a:ext cx="1730734" cy="2570922"/>
            </a:xfrm>
            <a:custGeom>
              <a:avLst/>
              <a:gdLst>
                <a:gd name="connsiteX0" fmla="*/ 0 w 1730734"/>
                <a:gd name="connsiteY0" fmla="*/ 0 h 2570922"/>
                <a:gd name="connsiteX1" fmla="*/ 116619 w 1730734"/>
                <a:gd name="connsiteY1" fmla="*/ 352508 h 2570922"/>
                <a:gd name="connsiteX2" fmla="*/ 272995 w 1730734"/>
                <a:gd name="connsiteY2" fmla="*/ 728870 h 2570922"/>
                <a:gd name="connsiteX3" fmla="*/ 432021 w 1730734"/>
                <a:gd name="connsiteY3" fmla="*/ 1031019 h 2570922"/>
                <a:gd name="connsiteX4" fmla="*/ 673211 w 1730734"/>
                <a:gd name="connsiteY4" fmla="*/ 1375576 h 2570922"/>
                <a:gd name="connsiteX5" fmla="*/ 938254 w 1730734"/>
                <a:gd name="connsiteY5" fmla="*/ 1659172 h 2570922"/>
                <a:gd name="connsiteX6" fmla="*/ 1142337 w 1730734"/>
                <a:gd name="connsiteY6" fmla="*/ 1826150 h 2570922"/>
                <a:gd name="connsiteX7" fmla="*/ 1285461 w 1730734"/>
                <a:gd name="connsiteY7" fmla="*/ 2570922 h 2570922"/>
                <a:gd name="connsiteX8" fmla="*/ 1730734 w 1730734"/>
                <a:gd name="connsiteY8" fmla="*/ 2570922 h 2570922"/>
                <a:gd name="connsiteX9" fmla="*/ 1722783 w 1730734"/>
                <a:gd name="connsiteY9" fmla="*/ 5301 h 2570922"/>
                <a:gd name="connsiteX10" fmla="*/ 0 w 1730734"/>
                <a:gd name="connsiteY10" fmla="*/ 0 h 2570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30734" h="2570922">
                  <a:moveTo>
                    <a:pt x="0" y="0"/>
                  </a:moveTo>
                  <a:lnTo>
                    <a:pt x="116619" y="352508"/>
                  </a:lnTo>
                  <a:lnTo>
                    <a:pt x="272995" y="728870"/>
                  </a:lnTo>
                  <a:lnTo>
                    <a:pt x="432021" y="1031019"/>
                  </a:lnTo>
                  <a:lnTo>
                    <a:pt x="673211" y="1375576"/>
                  </a:lnTo>
                  <a:lnTo>
                    <a:pt x="938254" y="1659172"/>
                  </a:lnTo>
                  <a:lnTo>
                    <a:pt x="1142337" y="1826150"/>
                  </a:lnTo>
                  <a:lnTo>
                    <a:pt x="1285461" y="2570922"/>
                  </a:lnTo>
                  <a:lnTo>
                    <a:pt x="1730734" y="2570922"/>
                  </a:lnTo>
                  <a:cubicBezTo>
                    <a:pt x="1728084" y="1715715"/>
                    <a:pt x="1725433" y="860508"/>
                    <a:pt x="1722783" y="5301"/>
                  </a:cubicBezTo>
                  <a:lnTo>
                    <a:pt x="0" y="0"/>
                  </a:lnTo>
                  <a:close/>
                </a:path>
              </a:pathLst>
            </a:custGeom>
            <a:solidFill>
              <a:srgbClr val="FF000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4" name="Flowchart: Connector 23">
            <a:extLst>
              <a:ext uri="{FF2B5EF4-FFF2-40B4-BE49-F238E27FC236}">
                <a16:creationId xmlns:a16="http://schemas.microsoft.com/office/drawing/2014/main" id="{2C68335F-579C-AB39-59BA-E6C37435DBF5}"/>
              </a:ext>
            </a:extLst>
          </p:cNvPr>
          <p:cNvSpPr/>
          <p:nvPr/>
        </p:nvSpPr>
        <p:spPr>
          <a:xfrm>
            <a:off x="1524404" y="1660155"/>
            <a:ext cx="108000" cy="108000"/>
          </a:xfrm>
          <a:prstGeom prst="flowChartConnector">
            <a:avLst/>
          </a:prstGeom>
          <a:gradFill flip="none" rotWithShape="1">
            <a:gsLst>
              <a:gs pos="0">
                <a:srgbClr val="E416BD">
                  <a:shade val="30000"/>
                  <a:satMod val="115000"/>
                </a:srgbClr>
              </a:gs>
              <a:gs pos="50000">
                <a:srgbClr val="E416BD">
                  <a:shade val="67500"/>
                  <a:satMod val="115000"/>
                </a:srgbClr>
              </a:gs>
              <a:gs pos="100000">
                <a:srgbClr val="E416BD">
                  <a:shade val="100000"/>
                  <a:satMod val="115000"/>
                </a:srgbClr>
              </a:gs>
            </a:gsLst>
            <a:path path="circle">
              <a:fillToRect l="50000" t="50000" r="50000" b="50000"/>
            </a:path>
            <a:tileRect/>
          </a:gradFill>
          <a:ln>
            <a:noFill/>
          </a:ln>
          <a:effectLst>
            <a:glow rad="63500">
              <a:schemeClr val="accent5">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lowchart: Connector 24">
            <a:extLst>
              <a:ext uri="{FF2B5EF4-FFF2-40B4-BE49-F238E27FC236}">
                <a16:creationId xmlns:a16="http://schemas.microsoft.com/office/drawing/2014/main" id="{1F5C87F5-F0E0-73D9-FFED-F6F75A484FA7}"/>
              </a:ext>
            </a:extLst>
          </p:cNvPr>
          <p:cNvSpPr/>
          <p:nvPr/>
        </p:nvSpPr>
        <p:spPr>
          <a:xfrm>
            <a:off x="1772818" y="1660155"/>
            <a:ext cx="108000" cy="108000"/>
          </a:xfrm>
          <a:prstGeom prst="flowChartConnector">
            <a:avLst/>
          </a:prstGeom>
          <a:gradFill flip="none" rotWithShape="1">
            <a:gsLst>
              <a:gs pos="0">
                <a:srgbClr val="FF6600">
                  <a:shade val="30000"/>
                  <a:satMod val="115000"/>
                </a:srgbClr>
              </a:gs>
              <a:gs pos="50000">
                <a:srgbClr val="FF6600">
                  <a:shade val="67500"/>
                  <a:satMod val="115000"/>
                </a:srgbClr>
              </a:gs>
              <a:gs pos="100000">
                <a:srgbClr val="FF6600">
                  <a:shade val="100000"/>
                  <a:satMod val="115000"/>
                </a:srgbClr>
              </a:gs>
            </a:gsLst>
            <a:path path="circle">
              <a:fillToRect l="50000" t="50000" r="50000" b="50000"/>
            </a:path>
            <a:tileRect/>
          </a:gradFill>
          <a:ln>
            <a:noFill/>
          </a:ln>
          <a:effectLst>
            <a:glow rad="635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lowchart: Connector 25">
            <a:extLst>
              <a:ext uri="{FF2B5EF4-FFF2-40B4-BE49-F238E27FC236}">
                <a16:creationId xmlns:a16="http://schemas.microsoft.com/office/drawing/2014/main" id="{22D2D10B-6B6E-AFA7-BAC2-2B44E5E4E931}"/>
              </a:ext>
            </a:extLst>
          </p:cNvPr>
          <p:cNvSpPr/>
          <p:nvPr/>
        </p:nvSpPr>
        <p:spPr>
          <a:xfrm>
            <a:off x="5598801" y="1660155"/>
            <a:ext cx="108000" cy="108000"/>
          </a:xfrm>
          <a:prstGeom prst="flowChartConnector">
            <a:avLst/>
          </a:prstGeom>
          <a:gradFill flip="none" rotWithShape="1">
            <a:gsLst>
              <a:gs pos="0">
                <a:srgbClr val="E416BD">
                  <a:shade val="30000"/>
                  <a:satMod val="115000"/>
                </a:srgbClr>
              </a:gs>
              <a:gs pos="50000">
                <a:srgbClr val="E416BD">
                  <a:shade val="67500"/>
                  <a:satMod val="115000"/>
                </a:srgbClr>
              </a:gs>
              <a:gs pos="100000">
                <a:srgbClr val="E416BD">
                  <a:shade val="100000"/>
                  <a:satMod val="115000"/>
                </a:srgbClr>
              </a:gs>
            </a:gsLst>
            <a:path path="circle">
              <a:fillToRect l="50000" t="50000" r="50000" b="50000"/>
            </a:path>
            <a:tileRect/>
          </a:gradFill>
          <a:ln>
            <a:noFill/>
          </a:ln>
          <a:effectLst>
            <a:glow rad="63500">
              <a:schemeClr val="accent5">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Flowchart: Connector 26">
            <a:extLst>
              <a:ext uri="{FF2B5EF4-FFF2-40B4-BE49-F238E27FC236}">
                <a16:creationId xmlns:a16="http://schemas.microsoft.com/office/drawing/2014/main" id="{0E21155A-EFC8-80DE-4FED-118D50E77303}"/>
              </a:ext>
            </a:extLst>
          </p:cNvPr>
          <p:cNvSpPr/>
          <p:nvPr/>
        </p:nvSpPr>
        <p:spPr>
          <a:xfrm>
            <a:off x="5847215" y="1660155"/>
            <a:ext cx="108000" cy="108000"/>
          </a:xfrm>
          <a:prstGeom prst="flowChartConnector">
            <a:avLst/>
          </a:prstGeom>
          <a:gradFill flip="none" rotWithShape="1">
            <a:gsLst>
              <a:gs pos="0">
                <a:srgbClr val="FF6600">
                  <a:shade val="30000"/>
                  <a:satMod val="115000"/>
                </a:srgbClr>
              </a:gs>
              <a:gs pos="50000">
                <a:srgbClr val="FF6600">
                  <a:shade val="67500"/>
                  <a:satMod val="115000"/>
                </a:srgbClr>
              </a:gs>
              <a:gs pos="100000">
                <a:srgbClr val="FF6600">
                  <a:shade val="100000"/>
                  <a:satMod val="115000"/>
                </a:srgbClr>
              </a:gs>
            </a:gsLst>
            <a:path path="circle">
              <a:fillToRect l="50000" t="50000" r="50000" b="50000"/>
            </a:path>
            <a:tileRect/>
          </a:gradFill>
          <a:ln>
            <a:noFill/>
          </a:ln>
          <a:effectLst>
            <a:glow rad="635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lowchart: Connector 27">
            <a:extLst>
              <a:ext uri="{FF2B5EF4-FFF2-40B4-BE49-F238E27FC236}">
                <a16:creationId xmlns:a16="http://schemas.microsoft.com/office/drawing/2014/main" id="{98CC47E7-B60C-61D3-9C03-97753A28C8F9}"/>
              </a:ext>
            </a:extLst>
          </p:cNvPr>
          <p:cNvSpPr/>
          <p:nvPr/>
        </p:nvSpPr>
        <p:spPr>
          <a:xfrm>
            <a:off x="9676155" y="1660155"/>
            <a:ext cx="108000" cy="108000"/>
          </a:xfrm>
          <a:prstGeom prst="flowChartConnector">
            <a:avLst/>
          </a:prstGeom>
          <a:gradFill flip="none" rotWithShape="1">
            <a:gsLst>
              <a:gs pos="0">
                <a:srgbClr val="E416BD">
                  <a:shade val="30000"/>
                  <a:satMod val="115000"/>
                </a:srgbClr>
              </a:gs>
              <a:gs pos="50000">
                <a:srgbClr val="E416BD">
                  <a:shade val="67500"/>
                  <a:satMod val="115000"/>
                </a:srgbClr>
              </a:gs>
              <a:gs pos="100000">
                <a:srgbClr val="E416BD">
                  <a:shade val="100000"/>
                  <a:satMod val="115000"/>
                </a:srgbClr>
              </a:gs>
            </a:gsLst>
            <a:path path="circle">
              <a:fillToRect l="50000" t="50000" r="50000" b="50000"/>
            </a:path>
            <a:tileRect/>
          </a:gradFill>
          <a:ln>
            <a:noFill/>
          </a:ln>
          <a:effectLst>
            <a:glow rad="63500">
              <a:schemeClr val="accent5">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Flowchart: Connector 28">
            <a:extLst>
              <a:ext uri="{FF2B5EF4-FFF2-40B4-BE49-F238E27FC236}">
                <a16:creationId xmlns:a16="http://schemas.microsoft.com/office/drawing/2014/main" id="{60ED67E4-2B0F-8F5C-D7D7-CFB82FE48E91}"/>
              </a:ext>
            </a:extLst>
          </p:cNvPr>
          <p:cNvSpPr/>
          <p:nvPr/>
        </p:nvSpPr>
        <p:spPr>
          <a:xfrm>
            <a:off x="9924569" y="1660155"/>
            <a:ext cx="108000" cy="108000"/>
          </a:xfrm>
          <a:prstGeom prst="flowChartConnector">
            <a:avLst/>
          </a:prstGeom>
          <a:gradFill flip="none" rotWithShape="1">
            <a:gsLst>
              <a:gs pos="0">
                <a:srgbClr val="FF6600">
                  <a:shade val="30000"/>
                  <a:satMod val="115000"/>
                </a:srgbClr>
              </a:gs>
              <a:gs pos="50000">
                <a:srgbClr val="FF6600">
                  <a:shade val="67500"/>
                  <a:satMod val="115000"/>
                </a:srgbClr>
              </a:gs>
              <a:gs pos="100000">
                <a:srgbClr val="FF6600">
                  <a:shade val="100000"/>
                  <a:satMod val="115000"/>
                </a:srgbClr>
              </a:gs>
            </a:gsLst>
            <a:path path="circle">
              <a:fillToRect l="50000" t="50000" r="50000" b="50000"/>
            </a:path>
            <a:tileRect/>
          </a:gradFill>
          <a:ln>
            <a:noFill/>
          </a:ln>
          <a:effectLst>
            <a:glow rad="635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3" name="Group 42">
            <a:extLst>
              <a:ext uri="{FF2B5EF4-FFF2-40B4-BE49-F238E27FC236}">
                <a16:creationId xmlns:a16="http://schemas.microsoft.com/office/drawing/2014/main" id="{8DC4942A-CA5D-F585-13C8-A62F6C8C7848}"/>
              </a:ext>
            </a:extLst>
          </p:cNvPr>
          <p:cNvGrpSpPr/>
          <p:nvPr/>
        </p:nvGrpSpPr>
        <p:grpSpPr>
          <a:xfrm>
            <a:off x="9712115" y="4550756"/>
            <a:ext cx="2234907" cy="1569660"/>
            <a:chOff x="556041" y="4597869"/>
            <a:chExt cx="2234907" cy="1569660"/>
          </a:xfrm>
        </p:grpSpPr>
        <p:sp>
          <p:nvSpPr>
            <p:cNvPr id="37" name="TextBox 36">
              <a:extLst>
                <a:ext uri="{FF2B5EF4-FFF2-40B4-BE49-F238E27FC236}">
                  <a16:creationId xmlns:a16="http://schemas.microsoft.com/office/drawing/2014/main" id="{B660F8C2-8112-3DFF-432E-1CAF09BB00BF}"/>
                </a:ext>
              </a:extLst>
            </p:cNvPr>
            <p:cNvSpPr txBox="1"/>
            <p:nvPr/>
          </p:nvSpPr>
          <p:spPr>
            <a:xfrm>
              <a:off x="556041" y="4597869"/>
              <a:ext cx="2234907" cy="1569660"/>
            </a:xfrm>
            <a:prstGeom prst="rect">
              <a:avLst/>
            </a:prstGeom>
            <a:noFill/>
            <a:ln>
              <a:solidFill>
                <a:srgbClr val="FF0000"/>
              </a:solidFill>
            </a:ln>
          </p:spPr>
          <p:txBody>
            <a:bodyPr wrap="none" rtlCol="0">
              <a:spAutoFit/>
            </a:bodyPr>
            <a:lstStyle/>
            <a:p>
              <a:pPr algn="ctr"/>
              <a:r>
                <a:rPr lang="en-US" sz="1600" b="1" dirty="0"/>
                <a:t>Final Focusing: </a:t>
              </a:r>
              <a:r>
                <a:rPr lang="en-US" sz="1600" b="1" dirty="0">
                  <a:solidFill>
                    <a:schemeClr val="bg2">
                      <a:lumMod val="50000"/>
                    </a:schemeClr>
                  </a:solidFill>
                </a:rPr>
                <a:t>(v 0.8)</a:t>
              </a:r>
              <a:endParaRPr lang="en-GB" sz="1600" b="1" dirty="0">
                <a:solidFill>
                  <a:schemeClr val="bg2">
                    <a:lumMod val="50000"/>
                  </a:schemeClr>
                </a:solidFill>
              </a:endParaRPr>
            </a:p>
            <a:p>
              <a:pPr lvl="1" algn="ctr"/>
              <a:r>
                <a:rPr lang="en-GB" sz="1600" dirty="0"/>
                <a:t>8.1 T, 320 mm</a:t>
              </a:r>
            </a:p>
            <a:p>
              <a:pPr lvl="1" algn="ctr"/>
              <a:r>
                <a:rPr lang="en-GB" sz="1600" dirty="0"/>
                <a:t>9.7 T, 320 mm</a:t>
              </a:r>
              <a:endParaRPr lang="en-US" sz="1600" dirty="0"/>
            </a:p>
            <a:p>
              <a:pPr algn="ctr"/>
              <a:r>
                <a:rPr lang="en-US" sz="1600" b="1" dirty="0"/>
                <a:t>Arc:</a:t>
              </a:r>
              <a:r>
                <a:rPr lang="en-US" sz="1600" b="1" dirty="0">
                  <a:solidFill>
                    <a:schemeClr val="bg2">
                      <a:lumMod val="50000"/>
                    </a:schemeClr>
                  </a:solidFill>
                </a:rPr>
                <a:t> (v 0.7)</a:t>
              </a:r>
            </a:p>
            <a:p>
              <a:pPr lvl="1" algn="ctr"/>
              <a:r>
                <a:rPr lang="en-US" sz="1600" dirty="0"/>
                <a:t>16 T, 160 mm </a:t>
              </a:r>
            </a:p>
            <a:p>
              <a:pPr lvl="1" algn="ctr"/>
              <a:r>
                <a:rPr lang="en-US" sz="1600" dirty="0"/>
                <a:t>     (140mm @ 20K)</a:t>
              </a:r>
              <a:endParaRPr lang="en-GB" sz="1600" dirty="0"/>
            </a:p>
          </p:txBody>
        </p:sp>
        <p:sp>
          <p:nvSpPr>
            <p:cNvPr id="34" name="Flowchart: Connector 33">
              <a:extLst>
                <a:ext uri="{FF2B5EF4-FFF2-40B4-BE49-F238E27FC236}">
                  <a16:creationId xmlns:a16="http://schemas.microsoft.com/office/drawing/2014/main" id="{B25D7F3F-81F5-F328-B8A1-AE90A23906D5}"/>
                </a:ext>
              </a:extLst>
            </p:cNvPr>
            <p:cNvSpPr/>
            <p:nvPr/>
          </p:nvSpPr>
          <p:spPr>
            <a:xfrm>
              <a:off x="1085098" y="4959367"/>
              <a:ext cx="108000" cy="108000"/>
            </a:xfrm>
            <a:prstGeom prst="flowChartConnector">
              <a:avLst/>
            </a:prstGeom>
            <a:gradFill flip="none" rotWithShape="1">
              <a:gsLst>
                <a:gs pos="0">
                  <a:srgbClr val="E416BD">
                    <a:shade val="30000"/>
                    <a:satMod val="115000"/>
                  </a:srgbClr>
                </a:gs>
                <a:gs pos="50000">
                  <a:srgbClr val="E416BD">
                    <a:shade val="67500"/>
                    <a:satMod val="115000"/>
                  </a:srgbClr>
                </a:gs>
                <a:gs pos="100000">
                  <a:srgbClr val="E416BD">
                    <a:shade val="100000"/>
                    <a:satMod val="115000"/>
                  </a:srgbClr>
                </a:gs>
              </a:gsLst>
              <a:path path="circle">
                <a:fillToRect l="50000" t="50000" r="50000" b="50000"/>
              </a:path>
              <a:tileRect/>
            </a:gradFill>
            <a:ln>
              <a:solidFill>
                <a:srgbClr val="FF0000"/>
              </a:solidFill>
            </a:ln>
            <a:effectLst>
              <a:glow rad="63500">
                <a:schemeClr val="accent5">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Flowchart: Connector 35">
              <a:extLst>
                <a:ext uri="{FF2B5EF4-FFF2-40B4-BE49-F238E27FC236}">
                  <a16:creationId xmlns:a16="http://schemas.microsoft.com/office/drawing/2014/main" id="{2EE3ABFB-C730-8D94-5F3F-CD6E9D12B5FA}"/>
                </a:ext>
              </a:extLst>
            </p:cNvPr>
            <p:cNvSpPr/>
            <p:nvPr/>
          </p:nvSpPr>
          <p:spPr>
            <a:xfrm>
              <a:off x="1085098" y="5202286"/>
              <a:ext cx="108000" cy="108000"/>
            </a:xfrm>
            <a:prstGeom prst="flowChartConnector">
              <a:avLst/>
            </a:prstGeom>
            <a:gradFill flip="none" rotWithShape="1">
              <a:gsLst>
                <a:gs pos="0">
                  <a:srgbClr val="FF6600">
                    <a:shade val="30000"/>
                    <a:satMod val="115000"/>
                  </a:srgbClr>
                </a:gs>
                <a:gs pos="50000">
                  <a:srgbClr val="FF6600">
                    <a:shade val="67500"/>
                    <a:satMod val="115000"/>
                  </a:srgbClr>
                </a:gs>
                <a:gs pos="100000">
                  <a:srgbClr val="FF6600">
                    <a:shade val="100000"/>
                    <a:satMod val="115000"/>
                  </a:srgbClr>
                </a:gs>
              </a:gsLst>
              <a:path path="circle">
                <a:fillToRect l="50000" t="50000" r="50000" b="50000"/>
              </a:path>
              <a:tileRect/>
            </a:gradFill>
            <a:ln>
              <a:solidFill>
                <a:srgbClr val="FF0000"/>
              </a:solidFill>
            </a:ln>
            <a:effectLst>
              <a:glow rad="635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Flowchart: Connector 38">
              <a:extLst>
                <a:ext uri="{FF2B5EF4-FFF2-40B4-BE49-F238E27FC236}">
                  <a16:creationId xmlns:a16="http://schemas.microsoft.com/office/drawing/2014/main" id="{BA2E5129-192B-8E10-33AB-6D4DF7CBBCE0}"/>
                </a:ext>
              </a:extLst>
            </p:cNvPr>
            <p:cNvSpPr/>
            <p:nvPr/>
          </p:nvSpPr>
          <p:spPr>
            <a:xfrm>
              <a:off x="1085098" y="5683608"/>
              <a:ext cx="108000" cy="108000"/>
            </a:xfrm>
            <a:prstGeom prst="flowChartConnector">
              <a:avLst/>
            </a:prstGeom>
            <a:solidFill>
              <a:srgbClr val="00B050"/>
            </a:solidFill>
            <a:ln>
              <a:solidFill>
                <a:schemeClr val="accent6"/>
              </a:solidFill>
            </a:ln>
            <a:effectLst>
              <a:glow rad="63500">
                <a:schemeClr val="accent6">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0" name="Flowchart: Connector 39">
            <a:extLst>
              <a:ext uri="{FF2B5EF4-FFF2-40B4-BE49-F238E27FC236}">
                <a16:creationId xmlns:a16="http://schemas.microsoft.com/office/drawing/2014/main" id="{6E9BDC60-C8A1-F0EA-B5D0-6801305AAB5F}"/>
              </a:ext>
            </a:extLst>
          </p:cNvPr>
          <p:cNvSpPr/>
          <p:nvPr/>
        </p:nvSpPr>
        <p:spPr>
          <a:xfrm>
            <a:off x="2610117" y="2810010"/>
            <a:ext cx="108000" cy="108000"/>
          </a:xfrm>
          <a:prstGeom prst="flowChartConnector">
            <a:avLst/>
          </a:prstGeom>
          <a:solidFill>
            <a:srgbClr val="00B050"/>
          </a:solidFill>
          <a:ln>
            <a:solidFill>
              <a:schemeClr val="accent6"/>
            </a:solidFill>
          </a:ln>
          <a:effectLst>
            <a:glow rad="63500">
              <a:schemeClr val="accent6">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Flowchart: Connector 40">
            <a:extLst>
              <a:ext uri="{FF2B5EF4-FFF2-40B4-BE49-F238E27FC236}">
                <a16:creationId xmlns:a16="http://schemas.microsoft.com/office/drawing/2014/main" id="{9A145E4A-79B1-F568-E4F2-BE1966343BAE}"/>
              </a:ext>
            </a:extLst>
          </p:cNvPr>
          <p:cNvSpPr/>
          <p:nvPr/>
        </p:nvSpPr>
        <p:spPr>
          <a:xfrm>
            <a:off x="6689185" y="2816588"/>
            <a:ext cx="108000" cy="108000"/>
          </a:xfrm>
          <a:prstGeom prst="flowChartConnector">
            <a:avLst/>
          </a:prstGeom>
          <a:solidFill>
            <a:srgbClr val="00B050"/>
          </a:solidFill>
          <a:ln>
            <a:solidFill>
              <a:schemeClr val="accent6"/>
            </a:solidFill>
          </a:ln>
          <a:effectLst>
            <a:glow rad="63500">
              <a:schemeClr val="accent6">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Flowchart: Connector 41">
            <a:extLst>
              <a:ext uri="{FF2B5EF4-FFF2-40B4-BE49-F238E27FC236}">
                <a16:creationId xmlns:a16="http://schemas.microsoft.com/office/drawing/2014/main" id="{944E2163-8564-5EA0-0170-98B9A8891456}"/>
              </a:ext>
            </a:extLst>
          </p:cNvPr>
          <p:cNvSpPr/>
          <p:nvPr/>
        </p:nvSpPr>
        <p:spPr>
          <a:xfrm>
            <a:off x="10775569" y="3007362"/>
            <a:ext cx="108000" cy="108000"/>
          </a:xfrm>
          <a:prstGeom prst="flowChartConnector">
            <a:avLst/>
          </a:prstGeom>
          <a:solidFill>
            <a:srgbClr val="00B050"/>
          </a:solidFill>
          <a:ln>
            <a:solidFill>
              <a:schemeClr val="accent6"/>
            </a:solidFill>
          </a:ln>
          <a:effectLst>
            <a:glow rad="63500">
              <a:schemeClr val="accent6">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itle 2">
            <a:extLst>
              <a:ext uri="{FF2B5EF4-FFF2-40B4-BE49-F238E27FC236}">
                <a16:creationId xmlns:a16="http://schemas.microsoft.com/office/drawing/2014/main" id="{688D008A-3AD6-D79E-4AD5-BB85BDC170C2}"/>
              </a:ext>
            </a:extLst>
          </p:cNvPr>
          <p:cNvSpPr>
            <a:spLocks noGrp="1"/>
          </p:cNvSpPr>
          <p:nvPr>
            <p:ph type="title"/>
          </p:nvPr>
        </p:nvSpPr>
        <p:spPr>
          <a:xfrm>
            <a:off x="2188923" y="186465"/>
            <a:ext cx="8091814" cy="681159"/>
          </a:xfrm>
          <a:prstGeom prst="rect">
            <a:avLst/>
          </a:prstGeom>
        </p:spPr>
        <p:txBody>
          <a:body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Recap: A-B Plots for HTS </a:t>
            </a:r>
            <a:r>
              <a:rPr lang="en-US" u="sng"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dipoles</a:t>
            </a:r>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 </a:t>
            </a:r>
            <a:endParaRPr lang="en-GB"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endParaRPr>
          </a:p>
        </p:txBody>
      </p:sp>
      <p:sp>
        <p:nvSpPr>
          <p:cNvPr id="48" name="TextBox 47">
            <a:extLst>
              <a:ext uri="{FF2B5EF4-FFF2-40B4-BE49-F238E27FC236}">
                <a16:creationId xmlns:a16="http://schemas.microsoft.com/office/drawing/2014/main" id="{EB3A901B-5CD8-B8D4-8EDA-14EE161A25D6}"/>
              </a:ext>
            </a:extLst>
          </p:cNvPr>
          <p:cNvSpPr txBox="1"/>
          <p:nvPr/>
        </p:nvSpPr>
        <p:spPr>
          <a:xfrm>
            <a:off x="6092699" y="4555221"/>
            <a:ext cx="3322769" cy="1631216"/>
          </a:xfrm>
          <a:prstGeom prst="rect">
            <a:avLst/>
          </a:prstGeom>
          <a:noFill/>
        </p:spPr>
        <p:txBody>
          <a:bodyPr wrap="none" rtlCol="0">
            <a:spAutoFit/>
          </a:bodyPr>
          <a:lstStyle/>
          <a:p>
            <a:r>
              <a:rPr lang="en-US" sz="1600" b="1" dirty="0">
                <a:latin typeface="Calibri" panose="020F0502020204030204" pitchFamily="34" charset="0"/>
                <a:ea typeface="Calibri" panose="020F0502020204030204" pitchFamily="34" charset="0"/>
                <a:cs typeface="Calibri" panose="020F0502020204030204" pitchFamily="34" charset="0"/>
              </a:rPr>
              <a:t>Summary of assumptions:</a:t>
            </a:r>
          </a:p>
          <a:p>
            <a:pPr marL="285750" indent="-28575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Single sector coil dipole</a:t>
            </a:r>
          </a:p>
          <a:p>
            <a:pPr marL="285750" indent="-28575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Maximum stress: 400 MPa</a:t>
            </a:r>
          </a:p>
          <a:p>
            <a:pPr marL="285750" indent="-28575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Fujikura Tape for the </a:t>
            </a:r>
            <a:r>
              <a:rPr lang="en-US" sz="1400" dirty="0" err="1">
                <a:latin typeface="Calibri" panose="020F0502020204030204" pitchFamily="34" charset="0"/>
                <a:ea typeface="Calibri" panose="020F0502020204030204" pitchFamily="34" charset="0"/>
                <a:cs typeface="Calibri" panose="020F0502020204030204" pitchFamily="34" charset="0"/>
              </a:rPr>
              <a:t>J</a:t>
            </a:r>
            <a:r>
              <a:rPr lang="en-US" sz="1400" baseline="-25000" dirty="0" err="1">
                <a:latin typeface="Calibri" panose="020F0502020204030204" pitchFamily="34" charset="0"/>
                <a:ea typeface="Calibri" panose="020F0502020204030204" pitchFamily="34" charset="0"/>
                <a:cs typeface="Calibri" panose="020F0502020204030204" pitchFamily="34" charset="0"/>
              </a:rPr>
              <a:t>c</a:t>
            </a:r>
            <a:r>
              <a:rPr lang="en-US" sz="1400" dirty="0">
                <a:latin typeface="Calibri" panose="020F0502020204030204" pitchFamily="34" charset="0"/>
                <a:ea typeface="Calibri" panose="020F0502020204030204" pitchFamily="34" charset="0"/>
                <a:cs typeface="Calibri" panose="020F0502020204030204" pitchFamily="34" charset="0"/>
              </a:rPr>
              <a:t> fit </a:t>
            </a:r>
          </a:p>
          <a:p>
            <a:pPr marL="285750" indent="-285750">
              <a:buClr>
                <a:srgbClr val="FF0000"/>
              </a:buClr>
              <a:buFont typeface="Arial" panose="020B0604020202020204" pitchFamily="34" charset="0"/>
              <a:buChar char="•"/>
            </a:pPr>
            <a:r>
              <a:rPr lang="en-US" sz="1400" dirty="0" err="1">
                <a:highlight>
                  <a:srgbClr val="00FFFF"/>
                </a:highlight>
                <a:latin typeface="Calibri" panose="020F0502020204030204" pitchFamily="34" charset="0"/>
                <a:ea typeface="Calibri" panose="020F0502020204030204" pitchFamily="34" charset="0"/>
                <a:cs typeface="Calibri" panose="020F0502020204030204" pitchFamily="34" charset="0"/>
              </a:rPr>
              <a:t>Roebel</a:t>
            </a:r>
            <a:r>
              <a:rPr lang="en-US" sz="1400" dirty="0">
                <a:highlight>
                  <a:srgbClr val="00FFFF"/>
                </a:highlight>
                <a:latin typeface="Calibri" panose="020F0502020204030204" pitchFamily="34" charset="0"/>
                <a:ea typeface="Calibri" panose="020F0502020204030204" pitchFamily="34" charset="0"/>
                <a:cs typeface="Calibri" panose="020F0502020204030204" pitchFamily="34" charset="0"/>
              </a:rPr>
              <a:t> cable</a:t>
            </a:r>
          </a:p>
          <a:p>
            <a:pPr marL="285750" indent="-28575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Non-insulated or Metal-insulated cable</a:t>
            </a:r>
          </a:p>
          <a:p>
            <a:pPr marL="285750" indent="-285750">
              <a:buClr>
                <a:srgbClr val="FF0000"/>
              </a:buClr>
              <a:buFont typeface="Arial" panose="020B0604020202020204" pitchFamily="34" charset="0"/>
              <a:buChar char="•"/>
            </a:pPr>
            <a:r>
              <a:rPr lang="en-US" sz="1400" dirty="0">
                <a:highlight>
                  <a:srgbClr val="FFFF00"/>
                </a:highlight>
                <a:latin typeface="Calibri" panose="020F0502020204030204" pitchFamily="34" charset="0"/>
                <a:ea typeface="Calibri" panose="020F0502020204030204" pitchFamily="34" charset="0"/>
                <a:cs typeface="Calibri" panose="020F0502020204030204" pitchFamily="34" charset="0"/>
              </a:rPr>
              <a:t>Maximum coil width: 80 mm</a:t>
            </a:r>
          </a:p>
        </p:txBody>
      </p:sp>
    </p:spTree>
    <p:extLst>
      <p:ext uri="{BB962C8B-B14F-4D97-AF65-F5344CB8AC3E}">
        <p14:creationId xmlns:p14="http://schemas.microsoft.com/office/powerpoint/2010/main" val="3259168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a:extLst>
              <a:ext uri="{FF2B5EF4-FFF2-40B4-BE49-F238E27FC236}">
                <a16:creationId xmlns:a16="http://schemas.microsoft.com/office/drawing/2014/main" id="{17495CF5-F454-5E85-74B0-C948525F35CF}"/>
              </a:ext>
            </a:extLst>
          </p:cNvPr>
          <p:cNvPicPr>
            <a:picLocks noChangeAspect="1"/>
          </p:cNvPicPr>
          <p:nvPr/>
        </p:nvPicPr>
        <p:blipFill>
          <a:blip r:embed="rId2"/>
          <a:srcRect/>
          <a:stretch/>
        </p:blipFill>
        <p:spPr>
          <a:xfrm>
            <a:off x="4075717" y="1282776"/>
            <a:ext cx="4023082" cy="3147830"/>
          </a:xfrm>
          <a:prstGeom prst="rect">
            <a:avLst/>
          </a:prstGeom>
        </p:spPr>
      </p:pic>
      <p:sp>
        <p:nvSpPr>
          <p:cNvPr id="46" name="Freeform: Shape 45">
            <a:extLst>
              <a:ext uri="{FF2B5EF4-FFF2-40B4-BE49-F238E27FC236}">
                <a16:creationId xmlns:a16="http://schemas.microsoft.com/office/drawing/2014/main" id="{9107069B-41DA-E382-5F38-FD398AEB10D9}"/>
              </a:ext>
            </a:extLst>
          </p:cNvPr>
          <p:cNvSpPr/>
          <p:nvPr/>
        </p:nvSpPr>
        <p:spPr>
          <a:xfrm>
            <a:off x="4921727" y="1487436"/>
            <a:ext cx="3058575" cy="2585402"/>
          </a:xfrm>
          <a:custGeom>
            <a:avLst/>
            <a:gdLst>
              <a:gd name="connsiteX0" fmla="*/ 0 w 3058602"/>
              <a:gd name="connsiteY0" fmla="*/ 2650 h 2578873"/>
              <a:gd name="connsiteX1" fmla="*/ 103367 w 3058602"/>
              <a:gd name="connsiteY1" fmla="*/ 278295 h 2578873"/>
              <a:gd name="connsiteX2" fmla="*/ 238539 w 3058602"/>
              <a:gd name="connsiteY2" fmla="*/ 588396 h 2578873"/>
              <a:gd name="connsiteX3" fmla="*/ 418769 w 3058602"/>
              <a:gd name="connsiteY3" fmla="*/ 879944 h 2578873"/>
              <a:gd name="connsiteX4" fmla="*/ 620202 w 3058602"/>
              <a:gd name="connsiteY4" fmla="*/ 1166191 h 2578873"/>
              <a:gd name="connsiteX5" fmla="*/ 834887 w 3058602"/>
              <a:gd name="connsiteY5" fmla="*/ 1407381 h 2578873"/>
              <a:gd name="connsiteX6" fmla="*/ 996564 w 3058602"/>
              <a:gd name="connsiteY6" fmla="*/ 1561106 h 2578873"/>
              <a:gd name="connsiteX7" fmla="*/ 1168842 w 3058602"/>
              <a:gd name="connsiteY7" fmla="*/ 1722782 h 2578873"/>
              <a:gd name="connsiteX8" fmla="*/ 1521350 w 3058602"/>
              <a:gd name="connsiteY8" fmla="*/ 1921565 h 2578873"/>
              <a:gd name="connsiteX9" fmla="*/ 2016981 w 3058602"/>
              <a:gd name="connsiteY9" fmla="*/ 2215763 h 2578873"/>
              <a:gd name="connsiteX10" fmla="*/ 2581524 w 3058602"/>
              <a:gd name="connsiteY10" fmla="*/ 2578873 h 2578873"/>
              <a:gd name="connsiteX11" fmla="*/ 3058602 w 3058602"/>
              <a:gd name="connsiteY11" fmla="*/ 2576222 h 2578873"/>
              <a:gd name="connsiteX12" fmla="*/ 3055952 w 3058602"/>
              <a:gd name="connsiteY12" fmla="*/ 0 h 2578873"/>
              <a:gd name="connsiteX13" fmla="*/ 0 w 3058602"/>
              <a:gd name="connsiteY13" fmla="*/ 2650 h 25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58602" h="2578873">
                <a:moveTo>
                  <a:pt x="0" y="2650"/>
                </a:moveTo>
                <a:lnTo>
                  <a:pt x="103367" y="278295"/>
                </a:lnTo>
                <a:lnTo>
                  <a:pt x="238539" y="588396"/>
                </a:lnTo>
                <a:lnTo>
                  <a:pt x="418769" y="879944"/>
                </a:lnTo>
                <a:lnTo>
                  <a:pt x="620202" y="1166191"/>
                </a:lnTo>
                <a:lnTo>
                  <a:pt x="834887" y="1407381"/>
                </a:lnTo>
                <a:lnTo>
                  <a:pt x="996564" y="1561106"/>
                </a:lnTo>
                <a:lnTo>
                  <a:pt x="1168842" y="1722782"/>
                </a:lnTo>
                <a:lnTo>
                  <a:pt x="1521350" y="1921565"/>
                </a:lnTo>
                <a:lnTo>
                  <a:pt x="2016981" y="2215763"/>
                </a:lnTo>
                <a:lnTo>
                  <a:pt x="2581524" y="2578873"/>
                </a:lnTo>
                <a:lnTo>
                  <a:pt x="3058602" y="2576222"/>
                </a:lnTo>
                <a:cubicBezTo>
                  <a:pt x="3057719" y="1717481"/>
                  <a:pt x="3056835" y="858741"/>
                  <a:pt x="3055952" y="0"/>
                </a:cubicBezTo>
                <a:lnTo>
                  <a:pt x="0" y="2650"/>
                </a:lnTo>
                <a:close/>
              </a:path>
            </a:pathLst>
          </a:custGeom>
          <a:solidFill>
            <a:srgbClr val="0F9ED5">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9" name="Freeform: Shape 148">
            <a:extLst>
              <a:ext uri="{FF2B5EF4-FFF2-40B4-BE49-F238E27FC236}">
                <a16:creationId xmlns:a16="http://schemas.microsoft.com/office/drawing/2014/main" id="{BD7D31A9-2B43-5D22-9026-B533933DD95C}"/>
              </a:ext>
            </a:extLst>
          </p:cNvPr>
          <p:cNvSpPr/>
          <p:nvPr/>
        </p:nvSpPr>
        <p:spPr>
          <a:xfrm>
            <a:off x="5634318" y="1499347"/>
            <a:ext cx="2339788" cy="2467535"/>
          </a:xfrm>
          <a:custGeom>
            <a:avLst/>
            <a:gdLst>
              <a:gd name="connsiteX0" fmla="*/ 0 w 2339788"/>
              <a:gd name="connsiteY0" fmla="*/ 0 h 2467535"/>
              <a:gd name="connsiteX1" fmla="*/ 161364 w 2339788"/>
              <a:gd name="connsiteY1" fmla="*/ 376518 h 2467535"/>
              <a:gd name="connsiteX2" fmla="*/ 410135 w 2339788"/>
              <a:gd name="connsiteY2" fmla="*/ 779929 h 2467535"/>
              <a:gd name="connsiteX3" fmla="*/ 739588 w 2339788"/>
              <a:gd name="connsiteY3" fmla="*/ 1196788 h 2467535"/>
              <a:gd name="connsiteX4" fmla="*/ 1136276 w 2339788"/>
              <a:gd name="connsiteY4" fmla="*/ 1519518 h 2467535"/>
              <a:gd name="connsiteX5" fmla="*/ 1586753 w 2339788"/>
              <a:gd name="connsiteY5" fmla="*/ 1795182 h 2467535"/>
              <a:gd name="connsiteX6" fmla="*/ 2339788 w 2339788"/>
              <a:gd name="connsiteY6" fmla="*/ 2467535 h 2467535"/>
              <a:gd name="connsiteX7" fmla="*/ 2333064 w 2339788"/>
              <a:gd name="connsiteY7" fmla="*/ 6724 h 2467535"/>
              <a:gd name="connsiteX8" fmla="*/ 0 w 2339788"/>
              <a:gd name="connsiteY8" fmla="*/ 0 h 2467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39788" h="2467535">
                <a:moveTo>
                  <a:pt x="0" y="0"/>
                </a:moveTo>
                <a:lnTo>
                  <a:pt x="161364" y="376518"/>
                </a:lnTo>
                <a:lnTo>
                  <a:pt x="410135" y="779929"/>
                </a:lnTo>
                <a:lnTo>
                  <a:pt x="739588" y="1196788"/>
                </a:lnTo>
                <a:lnTo>
                  <a:pt x="1136276" y="1519518"/>
                </a:lnTo>
                <a:lnTo>
                  <a:pt x="1586753" y="1795182"/>
                </a:lnTo>
                <a:lnTo>
                  <a:pt x="2339788" y="2467535"/>
                </a:lnTo>
                <a:cubicBezTo>
                  <a:pt x="2337547" y="1647265"/>
                  <a:pt x="2335305" y="826994"/>
                  <a:pt x="2333064" y="6724"/>
                </a:cubicBezTo>
                <a:lnTo>
                  <a:pt x="0" y="0"/>
                </a:lnTo>
                <a:close/>
              </a:path>
            </a:pathLst>
          </a:custGeom>
          <a:solidFill>
            <a:srgbClr val="ED7D31">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1">
            <a:extLst>
              <a:ext uri="{FF2B5EF4-FFF2-40B4-BE49-F238E27FC236}">
                <a16:creationId xmlns:a16="http://schemas.microsoft.com/office/drawing/2014/main" id="{120ED23B-57EA-C329-6105-85466A96886C}"/>
              </a:ext>
            </a:extLst>
          </p:cNvPr>
          <p:cNvSpPr>
            <a:spLocks noGrp="1"/>
          </p:cNvSpPr>
          <p:nvPr>
            <p:ph type="sldNum" sz="quarter" idx="4"/>
          </p:nvPr>
        </p:nvSpPr>
        <p:spPr/>
        <p:txBody>
          <a:bodyPr/>
          <a:lstStyle/>
          <a:p>
            <a:fld id="{A16AB2F8-5338-F742-A59E-35F5B82165E6}" type="slidenum">
              <a:rPr lang="en-GB" smtClean="0"/>
              <a:pPr/>
              <a:t>2</a:t>
            </a:fld>
            <a:endParaRPr lang="en-GB" dirty="0"/>
          </a:p>
        </p:txBody>
      </p:sp>
      <p:sp>
        <p:nvSpPr>
          <p:cNvPr id="4" name="Title 2">
            <a:extLst>
              <a:ext uri="{FF2B5EF4-FFF2-40B4-BE49-F238E27FC236}">
                <a16:creationId xmlns:a16="http://schemas.microsoft.com/office/drawing/2014/main" id="{F9E8D73E-1385-FD66-CD8F-0C3074C1CBF5}"/>
              </a:ext>
            </a:extLst>
          </p:cNvPr>
          <p:cNvSpPr>
            <a:spLocks noGrp="1"/>
          </p:cNvSpPr>
          <p:nvPr>
            <p:ph type="title"/>
          </p:nvPr>
        </p:nvSpPr>
        <p:spPr>
          <a:xfrm>
            <a:off x="2188923" y="186465"/>
            <a:ext cx="8091814" cy="681159"/>
          </a:xfrm>
          <a:prstGeom prst="rect">
            <a:avLst/>
          </a:prstGeom>
        </p:spPr>
        <p:txBody>
          <a:body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Dependence on max. coil width </a:t>
            </a:r>
            <a:endParaRPr lang="en-GB"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endParaRPr>
          </a:p>
        </p:txBody>
      </p:sp>
      <p:pic>
        <p:nvPicPr>
          <p:cNvPr id="33" name="Picture 32">
            <a:extLst>
              <a:ext uri="{FF2B5EF4-FFF2-40B4-BE49-F238E27FC236}">
                <a16:creationId xmlns:a16="http://schemas.microsoft.com/office/drawing/2014/main" id="{73E014F0-9D40-4417-1C22-DB8C15162A2E}"/>
              </a:ext>
            </a:extLst>
          </p:cNvPr>
          <p:cNvPicPr>
            <a:picLocks noChangeAspect="1"/>
          </p:cNvPicPr>
          <p:nvPr/>
        </p:nvPicPr>
        <p:blipFill>
          <a:blip r:embed="rId3"/>
          <a:srcRect/>
          <a:stretch/>
        </p:blipFill>
        <p:spPr>
          <a:xfrm>
            <a:off x="6600" y="1283427"/>
            <a:ext cx="4023083" cy="3148479"/>
          </a:xfrm>
          <a:prstGeom prst="rect">
            <a:avLst/>
          </a:prstGeom>
        </p:spPr>
      </p:pic>
      <p:sp>
        <p:nvSpPr>
          <p:cNvPr id="34" name="Freeform: Shape 33">
            <a:extLst>
              <a:ext uri="{FF2B5EF4-FFF2-40B4-BE49-F238E27FC236}">
                <a16:creationId xmlns:a16="http://schemas.microsoft.com/office/drawing/2014/main" id="{6261042A-BC0C-218C-D5FC-897F35305639}"/>
              </a:ext>
            </a:extLst>
          </p:cNvPr>
          <p:cNvSpPr/>
          <p:nvPr/>
        </p:nvSpPr>
        <p:spPr>
          <a:xfrm>
            <a:off x="904937" y="1489501"/>
            <a:ext cx="3006445" cy="2573040"/>
          </a:xfrm>
          <a:custGeom>
            <a:avLst/>
            <a:gdLst>
              <a:gd name="connsiteX0" fmla="*/ 0 w 3010894"/>
              <a:gd name="connsiteY0" fmla="*/ 7952 h 2573573"/>
              <a:gd name="connsiteX1" fmla="*/ 182880 w 3010894"/>
              <a:gd name="connsiteY1" fmla="*/ 416119 h 2573573"/>
              <a:gd name="connsiteX2" fmla="*/ 349857 w 3010894"/>
              <a:gd name="connsiteY2" fmla="*/ 697065 h 2573573"/>
              <a:gd name="connsiteX3" fmla="*/ 506233 w 3010894"/>
              <a:gd name="connsiteY3" fmla="*/ 925002 h 2573573"/>
              <a:gd name="connsiteX4" fmla="*/ 662609 w 3010894"/>
              <a:gd name="connsiteY4" fmla="*/ 1107882 h 2573573"/>
              <a:gd name="connsiteX5" fmla="*/ 781878 w 3010894"/>
              <a:gd name="connsiteY5" fmla="*/ 1269559 h 2573573"/>
              <a:gd name="connsiteX6" fmla="*/ 988612 w 3010894"/>
              <a:gd name="connsiteY6" fmla="*/ 1470992 h 2573573"/>
              <a:gd name="connsiteX7" fmla="*/ 1179443 w 3010894"/>
              <a:gd name="connsiteY7" fmla="*/ 1624717 h 2573573"/>
              <a:gd name="connsiteX8" fmla="*/ 1306664 w 3010894"/>
              <a:gd name="connsiteY8" fmla="*/ 1717482 h 2573573"/>
              <a:gd name="connsiteX9" fmla="*/ 1595562 w 3010894"/>
              <a:gd name="connsiteY9" fmla="*/ 1847353 h 2573573"/>
              <a:gd name="connsiteX10" fmla="*/ 2337683 w 3010894"/>
              <a:gd name="connsiteY10" fmla="*/ 2223715 h 2573573"/>
              <a:gd name="connsiteX11" fmla="*/ 2963186 w 3010894"/>
              <a:gd name="connsiteY11" fmla="*/ 2570922 h 2573573"/>
              <a:gd name="connsiteX12" fmla="*/ 3010894 w 3010894"/>
              <a:gd name="connsiteY12" fmla="*/ 2573573 h 2573573"/>
              <a:gd name="connsiteX13" fmla="*/ 3005593 w 3010894"/>
              <a:gd name="connsiteY13" fmla="*/ 0 h 2573573"/>
              <a:gd name="connsiteX14" fmla="*/ 0 w 3010894"/>
              <a:gd name="connsiteY14" fmla="*/ 7952 h 2573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10894" h="2573573">
                <a:moveTo>
                  <a:pt x="0" y="7952"/>
                </a:moveTo>
                <a:lnTo>
                  <a:pt x="182880" y="416119"/>
                </a:lnTo>
                <a:lnTo>
                  <a:pt x="349857" y="697065"/>
                </a:lnTo>
                <a:lnTo>
                  <a:pt x="506233" y="925002"/>
                </a:lnTo>
                <a:lnTo>
                  <a:pt x="662609" y="1107882"/>
                </a:lnTo>
                <a:lnTo>
                  <a:pt x="781878" y="1269559"/>
                </a:lnTo>
                <a:lnTo>
                  <a:pt x="988612" y="1470992"/>
                </a:lnTo>
                <a:lnTo>
                  <a:pt x="1179443" y="1624717"/>
                </a:lnTo>
                <a:lnTo>
                  <a:pt x="1306664" y="1717482"/>
                </a:lnTo>
                <a:lnTo>
                  <a:pt x="1595562" y="1847353"/>
                </a:lnTo>
                <a:lnTo>
                  <a:pt x="2337683" y="2223715"/>
                </a:lnTo>
                <a:lnTo>
                  <a:pt x="2963186" y="2570922"/>
                </a:lnTo>
                <a:lnTo>
                  <a:pt x="3010894" y="2573573"/>
                </a:lnTo>
                <a:lnTo>
                  <a:pt x="3005593" y="0"/>
                </a:lnTo>
                <a:lnTo>
                  <a:pt x="0" y="7952"/>
                </a:lnTo>
                <a:close/>
              </a:path>
            </a:pathLst>
          </a:custGeom>
          <a:solidFill>
            <a:srgbClr val="0F9ED5">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Freeform: Shape 34">
            <a:extLst>
              <a:ext uri="{FF2B5EF4-FFF2-40B4-BE49-F238E27FC236}">
                <a16:creationId xmlns:a16="http://schemas.microsoft.com/office/drawing/2014/main" id="{0A6DC1E6-FE97-5DDC-D72B-03E765BFCC5C}"/>
              </a:ext>
            </a:extLst>
          </p:cNvPr>
          <p:cNvSpPr/>
          <p:nvPr/>
        </p:nvSpPr>
        <p:spPr>
          <a:xfrm>
            <a:off x="1558626" y="1494801"/>
            <a:ext cx="2352755" cy="2467044"/>
          </a:xfrm>
          <a:custGeom>
            <a:avLst/>
            <a:gdLst>
              <a:gd name="connsiteX0" fmla="*/ 0 w 2350936"/>
              <a:gd name="connsiteY0" fmla="*/ 0 h 2467555"/>
              <a:gd name="connsiteX1" fmla="*/ 129872 w 2350936"/>
              <a:gd name="connsiteY1" fmla="*/ 302150 h 2467555"/>
              <a:gd name="connsiteX2" fmla="*/ 318052 w 2350936"/>
              <a:gd name="connsiteY2" fmla="*/ 641405 h 2467555"/>
              <a:gd name="connsiteX3" fmla="*/ 609600 w 2350936"/>
              <a:gd name="connsiteY3" fmla="*/ 1033670 h 2467555"/>
              <a:gd name="connsiteX4" fmla="*/ 946205 w 2350936"/>
              <a:gd name="connsiteY4" fmla="*/ 1364974 h 2467555"/>
              <a:gd name="connsiteX5" fmla="*/ 1285461 w 2350936"/>
              <a:gd name="connsiteY5" fmla="*/ 1614115 h 2467555"/>
              <a:gd name="connsiteX6" fmla="*/ 1767840 w 2350936"/>
              <a:gd name="connsiteY6" fmla="*/ 1876508 h 2467555"/>
              <a:gd name="connsiteX7" fmla="*/ 1953371 w 2350936"/>
              <a:gd name="connsiteY7" fmla="*/ 1950720 h 2467555"/>
              <a:gd name="connsiteX8" fmla="*/ 2271423 w 2350936"/>
              <a:gd name="connsiteY8" fmla="*/ 2130950 h 2467555"/>
              <a:gd name="connsiteX9" fmla="*/ 2350936 w 2350936"/>
              <a:gd name="connsiteY9" fmla="*/ 2467555 h 2467555"/>
              <a:gd name="connsiteX10" fmla="*/ 2348285 w 2350936"/>
              <a:gd name="connsiteY10" fmla="*/ 7952 h 2467555"/>
              <a:gd name="connsiteX11" fmla="*/ 0 w 2350936"/>
              <a:gd name="connsiteY11" fmla="*/ 0 h 2467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50936" h="2467555">
                <a:moveTo>
                  <a:pt x="0" y="0"/>
                </a:moveTo>
                <a:lnTo>
                  <a:pt x="129872" y="302150"/>
                </a:lnTo>
                <a:lnTo>
                  <a:pt x="318052" y="641405"/>
                </a:lnTo>
                <a:lnTo>
                  <a:pt x="609600" y="1033670"/>
                </a:lnTo>
                <a:lnTo>
                  <a:pt x="946205" y="1364974"/>
                </a:lnTo>
                <a:lnTo>
                  <a:pt x="1285461" y="1614115"/>
                </a:lnTo>
                <a:lnTo>
                  <a:pt x="1767840" y="1876508"/>
                </a:lnTo>
                <a:lnTo>
                  <a:pt x="1953371" y="1950720"/>
                </a:lnTo>
                <a:lnTo>
                  <a:pt x="2271423" y="2130950"/>
                </a:lnTo>
                <a:lnTo>
                  <a:pt x="2350936" y="2467555"/>
                </a:lnTo>
                <a:cubicBezTo>
                  <a:pt x="2350052" y="1647687"/>
                  <a:pt x="2349169" y="827820"/>
                  <a:pt x="2348285" y="7952"/>
                </a:cubicBezTo>
                <a:lnTo>
                  <a:pt x="0" y="0"/>
                </a:lnTo>
                <a:close/>
              </a:path>
            </a:pathLst>
          </a:custGeom>
          <a:solidFill>
            <a:srgbClr val="ED7D31">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Flowchart: Connector 49">
            <a:extLst>
              <a:ext uri="{FF2B5EF4-FFF2-40B4-BE49-F238E27FC236}">
                <a16:creationId xmlns:a16="http://schemas.microsoft.com/office/drawing/2014/main" id="{AF5600D7-B078-D1D7-58FA-ED2EC34DD566}"/>
              </a:ext>
            </a:extLst>
          </p:cNvPr>
          <p:cNvSpPr/>
          <p:nvPr/>
        </p:nvSpPr>
        <p:spPr>
          <a:xfrm>
            <a:off x="1527272" y="1660077"/>
            <a:ext cx="107840" cy="107978"/>
          </a:xfrm>
          <a:prstGeom prst="flowChartConnector">
            <a:avLst/>
          </a:prstGeom>
          <a:gradFill flip="none" rotWithShape="1">
            <a:gsLst>
              <a:gs pos="0">
                <a:srgbClr val="E416BD">
                  <a:shade val="30000"/>
                  <a:satMod val="115000"/>
                </a:srgbClr>
              </a:gs>
              <a:gs pos="50000">
                <a:srgbClr val="E416BD">
                  <a:shade val="67500"/>
                  <a:satMod val="115000"/>
                </a:srgbClr>
              </a:gs>
              <a:gs pos="100000">
                <a:srgbClr val="E416BD">
                  <a:shade val="100000"/>
                  <a:satMod val="115000"/>
                </a:srgbClr>
              </a:gs>
            </a:gsLst>
            <a:path path="circle">
              <a:fillToRect l="50000" t="50000" r="50000" b="50000"/>
            </a:path>
            <a:tileRect/>
          </a:gradFill>
          <a:ln>
            <a:noFill/>
          </a:ln>
          <a:effectLst>
            <a:glow rad="63500">
              <a:schemeClr val="accent5">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Flowchart: Connector 50">
            <a:extLst>
              <a:ext uri="{FF2B5EF4-FFF2-40B4-BE49-F238E27FC236}">
                <a16:creationId xmlns:a16="http://schemas.microsoft.com/office/drawing/2014/main" id="{80318BC0-599A-F8F5-ECB8-6D6635A171C1}"/>
              </a:ext>
            </a:extLst>
          </p:cNvPr>
          <p:cNvSpPr/>
          <p:nvPr/>
        </p:nvSpPr>
        <p:spPr>
          <a:xfrm>
            <a:off x="1775319" y="1660077"/>
            <a:ext cx="107840" cy="107978"/>
          </a:xfrm>
          <a:prstGeom prst="flowChartConnector">
            <a:avLst/>
          </a:prstGeom>
          <a:gradFill flip="none" rotWithShape="1">
            <a:gsLst>
              <a:gs pos="0">
                <a:srgbClr val="FF6600">
                  <a:shade val="30000"/>
                  <a:satMod val="115000"/>
                </a:srgbClr>
              </a:gs>
              <a:gs pos="50000">
                <a:srgbClr val="FF6600">
                  <a:shade val="67500"/>
                  <a:satMod val="115000"/>
                </a:srgbClr>
              </a:gs>
              <a:gs pos="100000">
                <a:srgbClr val="FF6600">
                  <a:shade val="100000"/>
                  <a:satMod val="115000"/>
                </a:srgbClr>
              </a:gs>
            </a:gsLst>
            <a:path path="circle">
              <a:fillToRect l="50000" t="50000" r="50000" b="50000"/>
            </a:path>
            <a:tileRect/>
          </a:gradFill>
          <a:ln>
            <a:noFill/>
          </a:ln>
          <a:effectLst>
            <a:glow rad="635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Flowchart: Connector 55">
            <a:extLst>
              <a:ext uri="{FF2B5EF4-FFF2-40B4-BE49-F238E27FC236}">
                <a16:creationId xmlns:a16="http://schemas.microsoft.com/office/drawing/2014/main" id="{81C751FD-3914-D387-2889-811D288EE65A}"/>
              </a:ext>
            </a:extLst>
          </p:cNvPr>
          <p:cNvSpPr/>
          <p:nvPr/>
        </p:nvSpPr>
        <p:spPr>
          <a:xfrm>
            <a:off x="2611381" y="2809694"/>
            <a:ext cx="107840" cy="107978"/>
          </a:xfrm>
          <a:prstGeom prst="flowChartConnector">
            <a:avLst/>
          </a:prstGeom>
          <a:solidFill>
            <a:srgbClr val="00B050"/>
          </a:solidFill>
          <a:ln>
            <a:solidFill>
              <a:schemeClr val="accent6"/>
            </a:solidFill>
          </a:ln>
          <a:effectLst>
            <a:glow rad="63500">
              <a:schemeClr val="accent6">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Flowchart: Connector 51">
            <a:extLst>
              <a:ext uri="{FF2B5EF4-FFF2-40B4-BE49-F238E27FC236}">
                <a16:creationId xmlns:a16="http://schemas.microsoft.com/office/drawing/2014/main" id="{F2268597-1D51-6E0F-F669-9F7E0E6DBE7C}"/>
              </a:ext>
            </a:extLst>
          </p:cNvPr>
          <p:cNvSpPr/>
          <p:nvPr/>
        </p:nvSpPr>
        <p:spPr>
          <a:xfrm>
            <a:off x="5593364" y="1655821"/>
            <a:ext cx="107999" cy="108273"/>
          </a:xfrm>
          <a:prstGeom prst="flowChartConnector">
            <a:avLst/>
          </a:prstGeom>
          <a:gradFill flip="none" rotWithShape="1">
            <a:gsLst>
              <a:gs pos="0">
                <a:srgbClr val="E416BD">
                  <a:shade val="30000"/>
                  <a:satMod val="115000"/>
                </a:srgbClr>
              </a:gs>
              <a:gs pos="50000">
                <a:srgbClr val="E416BD">
                  <a:shade val="67500"/>
                  <a:satMod val="115000"/>
                </a:srgbClr>
              </a:gs>
              <a:gs pos="100000">
                <a:srgbClr val="E416BD">
                  <a:shade val="100000"/>
                  <a:satMod val="115000"/>
                </a:srgbClr>
              </a:gs>
            </a:gsLst>
            <a:path path="circle">
              <a:fillToRect l="50000" t="50000" r="50000" b="50000"/>
            </a:path>
            <a:tileRect/>
          </a:gradFill>
          <a:ln>
            <a:noFill/>
          </a:ln>
          <a:effectLst>
            <a:glow rad="63500">
              <a:schemeClr val="accent5">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Flowchart: Connector 52">
            <a:extLst>
              <a:ext uri="{FF2B5EF4-FFF2-40B4-BE49-F238E27FC236}">
                <a16:creationId xmlns:a16="http://schemas.microsoft.com/office/drawing/2014/main" id="{1054E375-8925-CDC1-9320-2F9C50BF59FF}"/>
              </a:ext>
            </a:extLst>
          </p:cNvPr>
          <p:cNvSpPr/>
          <p:nvPr/>
        </p:nvSpPr>
        <p:spPr>
          <a:xfrm>
            <a:off x="5841776" y="1655821"/>
            <a:ext cx="107999" cy="108273"/>
          </a:xfrm>
          <a:prstGeom prst="flowChartConnector">
            <a:avLst/>
          </a:prstGeom>
          <a:gradFill flip="none" rotWithShape="1">
            <a:gsLst>
              <a:gs pos="0">
                <a:srgbClr val="FF6600">
                  <a:shade val="30000"/>
                  <a:satMod val="115000"/>
                </a:srgbClr>
              </a:gs>
              <a:gs pos="50000">
                <a:srgbClr val="FF6600">
                  <a:shade val="67500"/>
                  <a:satMod val="115000"/>
                </a:srgbClr>
              </a:gs>
              <a:gs pos="100000">
                <a:srgbClr val="FF6600">
                  <a:shade val="100000"/>
                  <a:satMod val="115000"/>
                </a:srgbClr>
              </a:gs>
            </a:gsLst>
            <a:path path="circle">
              <a:fillToRect l="50000" t="50000" r="50000" b="50000"/>
            </a:path>
            <a:tileRect/>
          </a:gradFill>
          <a:ln>
            <a:noFill/>
          </a:ln>
          <a:effectLst>
            <a:glow rad="635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Flowchart: Connector 56">
            <a:extLst>
              <a:ext uri="{FF2B5EF4-FFF2-40B4-BE49-F238E27FC236}">
                <a16:creationId xmlns:a16="http://schemas.microsoft.com/office/drawing/2014/main" id="{DE3EADCF-7D66-1C6F-4187-F398629B216F}"/>
              </a:ext>
            </a:extLst>
          </p:cNvPr>
          <p:cNvSpPr/>
          <p:nvPr/>
        </p:nvSpPr>
        <p:spPr>
          <a:xfrm>
            <a:off x="6683739" y="2815182"/>
            <a:ext cx="107999" cy="108273"/>
          </a:xfrm>
          <a:prstGeom prst="flowChartConnector">
            <a:avLst/>
          </a:prstGeom>
          <a:solidFill>
            <a:srgbClr val="00B050"/>
          </a:solidFill>
          <a:ln>
            <a:solidFill>
              <a:schemeClr val="accent6"/>
            </a:solidFill>
          </a:ln>
          <a:effectLst>
            <a:glow rad="63500">
              <a:schemeClr val="accent6">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9" name="Picture 38">
            <a:extLst>
              <a:ext uri="{FF2B5EF4-FFF2-40B4-BE49-F238E27FC236}">
                <a16:creationId xmlns:a16="http://schemas.microsoft.com/office/drawing/2014/main" id="{FE587C82-CAE5-0F2B-F0E0-624E5B31F613}"/>
              </a:ext>
            </a:extLst>
          </p:cNvPr>
          <p:cNvPicPr>
            <a:picLocks noChangeAspect="1"/>
          </p:cNvPicPr>
          <p:nvPr/>
        </p:nvPicPr>
        <p:blipFill>
          <a:blip r:embed="rId4"/>
          <a:srcRect/>
          <a:stretch/>
        </p:blipFill>
        <p:spPr>
          <a:xfrm>
            <a:off x="8153400" y="1282776"/>
            <a:ext cx="4023082" cy="3147829"/>
          </a:xfrm>
          <a:prstGeom prst="rect">
            <a:avLst/>
          </a:prstGeom>
        </p:spPr>
      </p:pic>
      <p:sp>
        <p:nvSpPr>
          <p:cNvPr id="40" name="Freeform: Shape 39">
            <a:extLst>
              <a:ext uri="{FF2B5EF4-FFF2-40B4-BE49-F238E27FC236}">
                <a16:creationId xmlns:a16="http://schemas.microsoft.com/office/drawing/2014/main" id="{75AADD57-25AD-7048-61CE-F1C13524A8CB}"/>
              </a:ext>
            </a:extLst>
          </p:cNvPr>
          <p:cNvSpPr/>
          <p:nvPr/>
        </p:nvSpPr>
        <p:spPr>
          <a:xfrm>
            <a:off x="8923528" y="1490893"/>
            <a:ext cx="3134775" cy="2578873"/>
          </a:xfrm>
          <a:custGeom>
            <a:avLst/>
            <a:gdLst>
              <a:gd name="connsiteX0" fmla="*/ 0 w 3138115"/>
              <a:gd name="connsiteY0" fmla="*/ 7951 h 2578873"/>
              <a:gd name="connsiteX1" fmla="*/ 108668 w 3138115"/>
              <a:gd name="connsiteY1" fmla="*/ 363109 h 2578873"/>
              <a:gd name="connsiteX2" fmla="*/ 235889 w 3138115"/>
              <a:gd name="connsiteY2" fmla="*/ 683812 h 2578873"/>
              <a:gd name="connsiteX3" fmla="*/ 376362 w 3138115"/>
              <a:gd name="connsiteY3" fmla="*/ 967408 h 2578873"/>
              <a:gd name="connsiteX4" fmla="*/ 532738 w 3138115"/>
              <a:gd name="connsiteY4" fmla="*/ 1200647 h 2578873"/>
              <a:gd name="connsiteX5" fmla="*/ 715618 w 3138115"/>
              <a:gd name="connsiteY5" fmla="*/ 1457739 h 2578873"/>
              <a:gd name="connsiteX6" fmla="*/ 922352 w 3138115"/>
              <a:gd name="connsiteY6" fmla="*/ 1706880 h 2578873"/>
              <a:gd name="connsiteX7" fmla="*/ 2064689 w 3138115"/>
              <a:gd name="connsiteY7" fmla="*/ 2578873 h 2578873"/>
              <a:gd name="connsiteX8" fmla="*/ 3132814 w 3138115"/>
              <a:gd name="connsiteY8" fmla="*/ 2573572 h 2578873"/>
              <a:gd name="connsiteX9" fmla="*/ 3138115 w 3138115"/>
              <a:gd name="connsiteY9" fmla="*/ 0 h 2578873"/>
              <a:gd name="connsiteX10" fmla="*/ 0 w 3138115"/>
              <a:gd name="connsiteY10" fmla="*/ 7951 h 257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115" h="2578873">
                <a:moveTo>
                  <a:pt x="0" y="7951"/>
                </a:moveTo>
                <a:lnTo>
                  <a:pt x="108668" y="363109"/>
                </a:lnTo>
                <a:lnTo>
                  <a:pt x="235889" y="683812"/>
                </a:lnTo>
                <a:lnTo>
                  <a:pt x="376362" y="967408"/>
                </a:lnTo>
                <a:lnTo>
                  <a:pt x="532738" y="1200647"/>
                </a:lnTo>
                <a:lnTo>
                  <a:pt x="715618" y="1457739"/>
                </a:lnTo>
                <a:lnTo>
                  <a:pt x="922352" y="1706880"/>
                </a:lnTo>
                <a:lnTo>
                  <a:pt x="2064689" y="2578873"/>
                </a:lnTo>
                <a:lnTo>
                  <a:pt x="3132814" y="2573572"/>
                </a:lnTo>
                <a:lnTo>
                  <a:pt x="3138115" y="0"/>
                </a:lnTo>
                <a:lnTo>
                  <a:pt x="0" y="7951"/>
                </a:lnTo>
                <a:close/>
              </a:path>
            </a:pathLst>
          </a:custGeom>
          <a:solidFill>
            <a:srgbClr val="0F9ED5">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Flowchart: Connector 53">
            <a:extLst>
              <a:ext uri="{FF2B5EF4-FFF2-40B4-BE49-F238E27FC236}">
                <a16:creationId xmlns:a16="http://schemas.microsoft.com/office/drawing/2014/main" id="{6A2E4F72-5D76-20AA-0410-5AABB9CA95E8}"/>
              </a:ext>
            </a:extLst>
          </p:cNvPr>
          <p:cNvSpPr/>
          <p:nvPr/>
        </p:nvSpPr>
        <p:spPr>
          <a:xfrm>
            <a:off x="9672222" y="1658853"/>
            <a:ext cx="107885" cy="108000"/>
          </a:xfrm>
          <a:prstGeom prst="flowChartConnector">
            <a:avLst/>
          </a:prstGeom>
          <a:gradFill flip="none" rotWithShape="1">
            <a:gsLst>
              <a:gs pos="0">
                <a:srgbClr val="E416BD">
                  <a:shade val="30000"/>
                  <a:satMod val="115000"/>
                </a:srgbClr>
              </a:gs>
              <a:gs pos="50000">
                <a:srgbClr val="E416BD">
                  <a:shade val="67500"/>
                  <a:satMod val="115000"/>
                </a:srgbClr>
              </a:gs>
              <a:gs pos="100000">
                <a:srgbClr val="E416BD">
                  <a:shade val="100000"/>
                  <a:satMod val="115000"/>
                </a:srgbClr>
              </a:gs>
            </a:gsLst>
            <a:path path="circle">
              <a:fillToRect l="50000" t="50000" r="50000" b="50000"/>
            </a:path>
            <a:tileRect/>
          </a:gradFill>
          <a:ln>
            <a:noFill/>
          </a:ln>
          <a:effectLst>
            <a:glow rad="63500">
              <a:schemeClr val="accent5">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Flowchart: Connector 54">
            <a:extLst>
              <a:ext uri="{FF2B5EF4-FFF2-40B4-BE49-F238E27FC236}">
                <a16:creationId xmlns:a16="http://schemas.microsoft.com/office/drawing/2014/main" id="{B1DA4BE1-0924-7E8F-0C3B-2A019F9F3781}"/>
              </a:ext>
            </a:extLst>
          </p:cNvPr>
          <p:cNvSpPr/>
          <p:nvPr/>
        </p:nvSpPr>
        <p:spPr>
          <a:xfrm>
            <a:off x="9920371" y="1658853"/>
            <a:ext cx="107885" cy="108000"/>
          </a:xfrm>
          <a:prstGeom prst="flowChartConnector">
            <a:avLst/>
          </a:prstGeom>
          <a:gradFill flip="none" rotWithShape="1">
            <a:gsLst>
              <a:gs pos="0">
                <a:srgbClr val="FF6600">
                  <a:shade val="30000"/>
                  <a:satMod val="115000"/>
                </a:srgbClr>
              </a:gs>
              <a:gs pos="50000">
                <a:srgbClr val="FF6600">
                  <a:shade val="67500"/>
                  <a:satMod val="115000"/>
                </a:srgbClr>
              </a:gs>
              <a:gs pos="100000">
                <a:srgbClr val="FF6600">
                  <a:shade val="100000"/>
                  <a:satMod val="115000"/>
                </a:srgbClr>
              </a:gs>
            </a:gsLst>
            <a:path path="circle">
              <a:fillToRect l="50000" t="50000" r="50000" b="50000"/>
            </a:path>
            <a:tileRect/>
          </a:gradFill>
          <a:ln>
            <a:noFill/>
          </a:ln>
          <a:effectLst>
            <a:glow rad="635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Flowchart: Connector 57">
            <a:extLst>
              <a:ext uri="{FF2B5EF4-FFF2-40B4-BE49-F238E27FC236}">
                <a16:creationId xmlns:a16="http://schemas.microsoft.com/office/drawing/2014/main" id="{17EDFDEC-963F-07E5-7892-DD39E3121D1B}"/>
              </a:ext>
            </a:extLst>
          </p:cNvPr>
          <p:cNvSpPr/>
          <p:nvPr/>
        </p:nvSpPr>
        <p:spPr>
          <a:xfrm>
            <a:off x="10770465" y="3006060"/>
            <a:ext cx="107885" cy="108000"/>
          </a:xfrm>
          <a:prstGeom prst="flowChartConnector">
            <a:avLst/>
          </a:prstGeom>
          <a:solidFill>
            <a:srgbClr val="00B050"/>
          </a:solidFill>
          <a:ln>
            <a:solidFill>
              <a:schemeClr val="accent6"/>
            </a:solidFill>
          </a:ln>
          <a:effectLst>
            <a:glow rad="63500">
              <a:schemeClr val="accent6">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0" name="TextBox 139">
            <a:extLst>
              <a:ext uri="{FF2B5EF4-FFF2-40B4-BE49-F238E27FC236}">
                <a16:creationId xmlns:a16="http://schemas.microsoft.com/office/drawing/2014/main" id="{91CB19C9-1EF6-9744-69B0-563D06391F48}"/>
              </a:ext>
            </a:extLst>
          </p:cNvPr>
          <p:cNvSpPr txBox="1"/>
          <p:nvPr/>
        </p:nvSpPr>
        <p:spPr>
          <a:xfrm>
            <a:off x="287846" y="4432111"/>
            <a:ext cx="5418955" cy="1754326"/>
          </a:xfrm>
          <a:prstGeom prst="rect">
            <a:avLst/>
          </a:prstGeom>
          <a:noFill/>
        </p:spPr>
        <p:txBody>
          <a:bodyPr wrap="square" rtlCol="0">
            <a:spAutoFit/>
          </a:bodyPr>
          <a:lstStyle/>
          <a:p>
            <a:pPr>
              <a:buClr>
                <a:srgbClr val="FF0000"/>
              </a:buClr>
            </a:pPr>
            <a:r>
              <a:rPr lang="en-US" sz="1600" b="1" dirty="0">
                <a:latin typeface="Calibri" panose="020F0502020204030204" pitchFamily="34" charset="0"/>
                <a:ea typeface="Calibri" panose="020F0502020204030204" pitchFamily="34" charset="0"/>
                <a:cs typeface="Calibri" panose="020F0502020204030204" pitchFamily="34" charset="0"/>
              </a:rPr>
              <a:t>Summary of cost assumptions:</a:t>
            </a:r>
            <a:endParaRPr lang="en-US" sz="1600" dirty="0">
              <a:latin typeface="Calibri" panose="020F0502020204030204" pitchFamily="34" charset="0"/>
              <a:ea typeface="Calibri" panose="020F0502020204030204" pitchFamily="34" charset="0"/>
              <a:cs typeface="Calibri" panose="020F0502020204030204" pitchFamily="34" charset="0"/>
            </a:endParaRPr>
          </a:p>
          <a:p>
            <a:pPr marL="285750" indent="-285750">
              <a:buClr>
                <a:srgbClr val="FF0000"/>
              </a:buClr>
              <a:buFont typeface="Wingdings" panose="05000000000000000000" pitchFamily="2" charset="2"/>
              <a:buChar char="§"/>
            </a:pPr>
            <a:r>
              <a:rPr lang="en-US" sz="1400" dirty="0">
                <a:latin typeface="Calibri" panose="020F0502020204030204" pitchFamily="34" charset="0"/>
                <a:ea typeface="Calibri" panose="020F0502020204030204" pitchFamily="34" charset="0"/>
                <a:cs typeface="Calibri" panose="020F0502020204030204" pitchFamily="34" charset="0"/>
              </a:rPr>
              <a:t>We use the ReBCO’s aspirational cost 2500 EUR/kg </a:t>
            </a:r>
          </a:p>
          <a:p>
            <a:pPr marL="742950" lvl="1" indent="-285750">
              <a:buClr>
                <a:srgbClr val="FF0000"/>
              </a:buClr>
              <a:buFont typeface="Wingdings" panose="05000000000000000000" pitchFamily="2" charset="2"/>
              <a:buChar char="§"/>
            </a:pPr>
            <a:r>
              <a:rPr lang="en-US" sz="1200" dirty="0">
                <a:latin typeface="Calibri" panose="020F0502020204030204" pitchFamily="34" charset="0"/>
                <a:ea typeface="Calibri" panose="020F0502020204030204" pitchFamily="34" charset="0"/>
                <a:cs typeface="Calibri" panose="020F0502020204030204" pitchFamily="34" charset="0"/>
              </a:rPr>
              <a:t>Today’s price is around 8000 EUR/kg</a:t>
            </a:r>
          </a:p>
          <a:p>
            <a:pPr marL="285750" indent="-285750">
              <a:buClr>
                <a:srgbClr val="FF0000"/>
              </a:buClr>
              <a:buFont typeface="Wingdings" panose="05000000000000000000" pitchFamily="2" charset="2"/>
              <a:buChar char="§"/>
            </a:pPr>
            <a:r>
              <a:rPr lang="en-US" sz="1400" dirty="0">
                <a:latin typeface="Calibri" panose="020F0502020204030204" pitchFamily="34" charset="0"/>
                <a:ea typeface="Calibri" panose="020F0502020204030204" pitchFamily="34" charset="0"/>
                <a:cs typeface="Calibri" panose="020F0502020204030204" pitchFamily="34" charset="0"/>
              </a:rPr>
              <a:t>The starting budget of 175 kEUR/m for each magnet is taken from the FCC cost model</a:t>
            </a:r>
          </a:p>
          <a:p>
            <a:pPr marL="742950" lvl="1" indent="-285750">
              <a:buClr>
                <a:srgbClr val="FF0000"/>
              </a:buClr>
              <a:buFont typeface="Wingdings" panose="05000000000000000000" pitchFamily="2" charset="2"/>
              <a:buChar char="§"/>
            </a:pPr>
            <a:r>
              <a:rPr lang="en-US" sz="1200" dirty="0">
                <a:latin typeface="Calibri" panose="020F0502020204030204" pitchFamily="34" charset="0"/>
                <a:ea typeface="Calibri" panose="020F0502020204030204" pitchFamily="34" charset="0"/>
                <a:cs typeface="Calibri" panose="020F0502020204030204" pitchFamily="34" charset="0"/>
              </a:rPr>
              <a:t>We can assume a higher budget than FCC because we have a smaller circumference and less magnets.</a:t>
            </a:r>
          </a:p>
          <a:p>
            <a:pPr marL="285750" indent="-285750">
              <a:buClr>
                <a:srgbClr val="FF0000"/>
              </a:buClr>
              <a:buFont typeface="Wingdings" panose="05000000000000000000" pitchFamily="2" charset="2"/>
              <a:buChar char="§"/>
            </a:pPr>
            <a:r>
              <a:rPr lang="en-US" sz="1400" dirty="0">
                <a:latin typeface="Calibri" panose="020F0502020204030204" pitchFamily="34" charset="0"/>
                <a:ea typeface="Calibri" panose="020F0502020204030204" pitchFamily="34" charset="0"/>
                <a:cs typeface="Calibri" panose="020F0502020204030204" pitchFamily="34" charset="0"/>
              </a:rPr>
              <a:t>Cryogenic, protection and shielding costs are not taken into account.</a:t>
            </a:r>
          </a:p>
        </p:txBody>
      </p:sp>
      <p:grpSp>
        <p:nvGrpSpPr>
          <p:cNvPr id="141" name="Group 140">
            <a:extLst>
              <a:ext uri="{FF2B5EF4-FFF2-40B4-BE49-F238E27FC236}">
                <a16:creationId xmlns:a16="http://schemas.microsoft.com/office/drawing/2014/main" id="{A360E256-9E7F-BADC-BA55-906F788B635E}"/>
              </a:ext>
            </a:extLst>
          </p:cNvPr>
          <p:cNvGrpSpPr/>
          <p:nvPr/>
        </p:nvGrpSpPr>
        <p:grpSpPr>
          <a:xfrm>
            <a:off x="9712115" y="4550756"/>
            <a:ext cx="2234907" cy="1569660"/>
            <a:chOff x="556041" y="4597869"/>
            <a:chExt cx="2234907" cy="1569660"/>
          </a:xfrm>
        </p:grpSpPr>
        <p:sp>
          <p:nvSpPr>
            <p:cNvPr id="142" name="TextBox 141">
              <a:extLst>
                <a:ext uri="{FF2B5EF4-FFF2-40B4-BE49-F238E27FC236}">
                  <a16:creationId xmlns:a16="http://schemas.microsoft.com/office/drawing/2014/main" id="{DB653263-88C9-2C12-B029-EDB92E548D32}"/>
                </a:ext>
              </a:extLst>
            </p:cNvPr>
            <p:cNvSpPr txBox="1"/>
            <p:nvPr/>
          </p:nvSpPr>
          <p:spPr>
            <a:xfrm>
              <a:off x="556041" y="4597869"/>
              <a:ext cx="2234907" cy="1569660"/>
            </a:xfrm>
            <a:prstGeom prst="rect">
              <a:avLst/>
            </a:prstGeom>
            <a:noFill/>
            <a:ln>
              <a:solidFill>
                <a:srgbClr val="FF0000"/>
              </a:solidFill>
            </a:ln>
          </p:spPr>
          <p:txBody>
            <a:bodyPr wrap="none" rtlCol="0">
              <a:spAutoFit/>
            </a:bodyPr>
            <a:lstStyle/>
            <a:p>
              <a:pPr algn="ctr"/>
              <a:r>
                <a:rPr lang="en-US" sz="1600" b="1" dirty="0"/>
                <a:t>Final Focusing: </a:t>
              </a:r>
              <a:r>
                <a:rPr lang="en-US" sz="1600" b="1" dirty="0">
                  <a:solidFill>
                    <a:schemeClr val="bg2">
                      <a:lumMod val="50000"/>
                    </a:schemeClr>
                  </a:solidFill>
                </a:rPr>
                <a:t>(v 0.8)</a:t>
              </a:r>
              <a:endParaRPr lang="en-GB" sz="1600" b="1" dirty="0">
                <a:solidFill>
                  <a:schemeClr val="bg2">
                    <a:lumMod val="50000"/>
                  </a:schemeClr>
                </a:solidFill>
              </a:endParaRPr>
            </a:p>
            <a:p>
              <a:pPr lvl="1" algn="ctr"/>
              <a:r>
                <a:rPr lang="en-GB" sz="1600" dirty="0"/>
                <a:t>8.1 T, 320 mm</a:t>
              </a:r>
            </a:p>
            <a:p>
              <a:pPr lvl="1" algn="ctr"/>
              <a:r>
                <a:rPr lang="en-GB" sz="1600" dirty="0"/>
                <a:t>9.7 T, 320 mm</a:t>
              </a:r>
              <a:endParaRPr lang="en-US" sz="1600" dirty="0"/>
            </a:p>
            <a:p>
              <a:pPr algn="ctr"/>
              <a:r>
                <a:rPr lang="en-US" sz="1600" b="1" dirty="0"/>
                <a:t>Arc:</a:t>
              </a:r>
              <a:r>
                <a:rPr lang="en-US" sz="1600" b="1" dirty="0">
                  <a:solidFill>
                    <a:schemeClr val="bg2">
                      <a:lumMod val="50000"/>
                    </a:schemeClr>
                  </a:solidFill>
                </a:rPr>
                <a:t> (v 0.7)</a:t>
              </a:r>
            </a:p>
            <a:p>
              <a:pPr lvl="1" algn="ctr"/>
              <a:r>
                <a:rPr lang="en-US" sz="1600" dirty="0"/>
                <a:t>16 T, 160 mm </a:t>
              </a:r>
            </a:p>
            <a:p>
              <a:pPr lvl="1" algn="ctr"/>
              <a:r>
                <a:rPr lang="en-US" sz="1600" dirty="0"/>
                <a:t>     (140mm @ 20K)</a:t>
              </a:r>
              <a:endParaRPr lang="en-GB" sz="1600" dirty="0"/>
            </a:p>
          </p:txBody>
        </p:sp>
        <p:sp>
          <p:nvSpPr>
            <p:cNvPr id="143" name="Flowchart: Connector 142">
              <a:extLst>
                <a:ext uri="{FF2B5EF4-FFF2-40B4-BE49-F238E27FC236}">
                  <a16:creationId xmlns:a16="http://schemas.microsoft.com/office/drawing/2014/main" id="{AE7E7AE9-7401-51A3-35A8-2064B4CC3ECE}"/>
                </a:ext>
              </a:extLst>
            </p:cNvPr>
            <p:cNvSpPr/>
            <p:nvPr/>
          </p:nvSpPr>
          <p:spPr>
            <a:xfrm>
              <a:off x="1085098" y="4959367"/>
              <a:ext cx="108000" cy="108000"/>
            </a:xfrm>
            <a:prstGeom prst="flowChartConnector">
              <a:avLst/>
            </a:prstGeom>
            <a:gradFill flip="none" rotWithShape="1">
              <a:gsLst>
                <a:gs pos="0">
                  <a:srgbClr val="E416BD">
                    <a:shade val="30000"/>
                    <a:satMod val="115000"/>
                  </a:srgbClr>
                </a:gs>
                <a:gs pos="50000">
                  <a:srgbClr val="E416BD">
                    <a:shade val="67500"/>
                    <a:satMod val="115000"/>
                  </a:srgbClr>
                </a:gs>
                <a:gs pos="100000">
                  <a:srgbClr val="E416BD">
                    <a:shade val="100000"/>
                    <a:satMod val="115000"/>
                  </a:srgbClr>
                </a:gs>
              </a:gsLst>
              <a:path path="circle">
                <a:fillToRect l="50000" t="50000" r="50000" b="50000"/>
              </a:path>
              <a:tileRect/>
            </a:gradFill>
            <a:ln>
              <a:solidFill>
                <a:srgbClr val="FF0000"/>
              </a:solidFill>
            </a:ln>
            <a:effectLst>
              <a:glow rad="63500">
                <a:schemeClr val="accent5">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4" name="Flowchart: Connector 143">
              <a:extLst>
                <a:ext uri="{FF2B5EF4-FFF2-40B4-BE49-F238E27FC236}">
                  <a16:creationId xmlns:a16="http://schemas.microsoft.com/office/drawing/2014/main" id="{25AE4F50-76A3-CFD0-84D5-62EFC7339B08}"/>
                </a:ext>
              </a:extLst>
            </p:cNvPr>
            <p:cNvSpPr/>
            <p:nvPr/>
          </p:nvSpPr>
          <p:spPr>
            <a:xfrm>
              <a:off x="1085098" y="5202286"/>
              <a:ext cx="108000" cy="108000"/>
            </a:xfrm>
            <a:prstGeom prst="flowChartConnector">
              <a:avLst/>
            </a:prstGeom>
            <a:gradFill flip="none" rotWithShape="1">
              <a:gsLst>
                <a:gs pos="0">
                  <a:srgbClr val="FF6600">
                    <a:shade val="30000"/>
                    <a:satMod val="115000"/>
                  </a:srgbClr>
                </a:gs>
                <a:gs pos="50000">
                  <a:srgbClr val="FF6600">
                    <a:shade val="67500"/>
                    <a:satMod val="115000"/>
                  </a:srgbClr>
                </a:gs>
                <a:gs pos="100000">
                  <a:srgbClr val="FF6600">
                    <a:shade val="100000"/>
                    <a:satMod val="115000"/>
                  </a:srgbClr>
                </a:gs>
              </a:gsLst>
              <a:path path="circle">
                <a:fillToRect l="50000" t="50000" r="50000" b="50000"/>
              </a:path>
              <a:tileRect/>
            </a:gradFill>
            <a:ln>
              <a:solidFill>
                <a:srgbClr val="FF0000"/>
              </a:solidFill>
            </a:ln>
            <a:effectLst>
              <a:glow rad="635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5" name="Flowchart: Connector 144">
              <a:extLst>
                <a:ext uri="{FF2B5EF4-FFF2-40B4-BE49-F238E27FC236}">
                  <a16:creationId xmlns:a16="http://schemas.microsoft.com/office/drawing/2014/main" id="{3BA383D0-2E02-214A-A5A1-ABE2748A62BB}"/>
                </a:ext>
              </a:extLst>
            </p:cNvPr>
            <p:cNvSpPr/>
            <p:nvPr/>
          </p:nvSpPr>
          <p:spPr>
            <a:xfrm>
              <a:off x="1085098" y="5683608"/>
              <a:ext cx="108000" cy="108000"/>
            </a:xfrm>
            <a:prstGeom prst="flowChartConnector">
              <a:avLst/>
            </a:prstGeom>
            <a:solidFill>
              <a:srgbClr val="00B050"/>
            </a:solidFill>
            <a:ln>
              <a:solidFill>
                <a:schemeClr val="accent6"/>
              </a:solidFill>
            </a:ln>
            <a:effectLst>
              <a:glow rad="63500">
                <a:schemeClr val="accent6">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46" name="TextBox 145">
            <a:extLst>
              <a:ext uri="{FF2B5EF4-FFF2-40B4-BE49-F238E27FC236}">
                <a16:creationId xmlns:a16="http://schemas.microsoft.com/office/drawing/2014/main" id="{545F2AA9-BEF0-6736-153C-E9E466741976}"/>
              </a:ext>
            </a:extLst>
          </p:cNvPr>
          <p:cNvSpPr txBox="1"/>
          <p:nvPr/>
        </p:nvSpPr>
        <p:spPr>
          <a:xfrm>
            <a:off x="6092700" y="4555221"/>
            <a:ext cx="3380605" cy="1631216"/>
          </a:xfrm>
          <a:prstGeom prst="rect">
            <a:avLst/>
          </a:prstGeom>
          <a:noFill/>
        </p:spPr>
        <p:txBody>
          <a:bodyPr wrap="none" rtlCol="0">
            <a:spAutoFit/>
          </a:bodyPr>
          <a:lstStyle/>
          <a:p>
            <a:r>
              <a:rPr lang="en-US" sz="1600" b="1" dirty="0">
                <a:latin typeface="Calibri" panose="020F0502020204030204" pitchFamily="34" charset="0"/>
                <a:ea typeface="Calibri" panose="020F0502020204030204" pitchFamily="34" charset="0"/>
                <a:cs typeface="Calibri" panose="020F0502020204030204" pitchFamily="34" charset="0"/>
              </a:rPr>
              <a:t>Summary of assumptions:</a:t>
            </a:r>
          </a:p>
          <a:p>
            <a:pPr marL="285750" indent="-28575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Single sector coil dipole</a:t>
            </a:r>
          </a:p>
          <a:p>
            <a:pPr marL="285750" indent="-28575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Maximum stress: 400 MPa</a:t>
            </a:r>
          </a:p>
          <a:p>
            <a:pPr marL="285750" indent="-28575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Fujikura Tape for the </a:t>
            </a:r>
            <a:r>
              <a:rPr lang="en-US" sz="1400" dirty="0" err="1">
                <a:latin typeface="Calibri" panose="020F0502020204030204" pitchFamily="34" charset="0"/>
                <a:ea typeface="Calibri" panose="020F0502020204030204" pitchFamily="34" charset="0"/>
                <a:cs typeface="Calibri" panose="020F0502020204030204" pitchFamily="34" charset="0"/>
              </a:rPr>
              <a:t>J</a:t>
            </a:r>
            <a:r>
              <a:rPr lang="en-US" sz="1400" baseline="-25000" dirty="0" err="1">
                <a:latin typeface="Calibri" panose="020F0502020204030204" pitchFamily="34" charset="0"/>
                <a:ea typeface="Calibri" panose="020F0502020204030204" pitchFamily="34" charset="0"/>
                <a:cs typeface="Calibri" panose="020F0502020204030204" pitchFamily="34" charset="0"/>
              </a:rPr>
              <a:t>c</a:t>
            </a:r>
            <a:r>
              <a:rPr lang="en-US" sz="1400" dirty="0">
                <a:latin typeface="Calibri" panose="020F0502020204030204" pitchFamily="34" charset="0"/>
                <a:ea typeface="Calibri" panose="020F0502020204030204" pitchFamily="34" charset="0"/>
                <a:cs typeface="Calibri" panose="020F0502020204030204" pitchFamily="34" charset="0"/>
              </a:rPr>
              <a:t> fit </a:t>
            </a:r>
          </a:p>
          <a:p>
            <a:pPr marL="285750" indent="-285750">
              <a:buClr>
                <a:srgbClr val="FF0000"/>
              </a:buClr>
              <a:buFont typeface="Arial" panose="020B0604020202020204" pitchFamily="34" charset="0"/>
              <a:buChar char="•"/>
            </a:pPr>
            <a:r>
              <a:rPr lang="en-US" sz="1400" dirty="0" err="1">
                <a:latin typeface="Calibri" panose="020F0502020204030204" pitchFamily="34" charset="0"/>
                <a:ea typeface="Calibri" panose="020F0502020204030204" pitchFamily="34" charset="0"/>
                <a:cs typeface="Calibri" panose="020F0502020204030204" pitchFamily="34" charset="0"/>
              </a:rPr>
              <a:t>Roebel</a:t>
            </a:r>
            <a:r>
              <a:rPr lang="en-US" sz="1400" dirty="0">
                <a:latin typeface="Calibri" panose="020F0502020204030204" pitchFamily="34" charset="0"/>
                <a:ea typeface="Calibri" panose="020F0502020204030204" pitchFamily="34" charset="0"/>
                <a:cs typeface="Calibri" panose="020F0502020204030204" pitchFamily="34" charset="0"/>
              </a:rPr>
              <a:t> cable</a:t>
            </a:r>
          </a:p>
          <a:p>
            <a:pPr marL="285750" indent="-285750">
              <a:buClr>
                <a:srgbClr val="FF0000"/>
              </a:buClr>
              <a:buFont typeface="Arial" panose="020B0604020202020204" pitchFamily="34" charset="0"/>
              <a:buChar char="•"/>
            </a:pPr>
            <a:r>
              <a:rPr lang="en-US" sz="1400" b="1" dirty="0">
                <a:solidFill>
                  <a:srgbClr val="FF0000"/>
                </a:solidFill>
                <a:latin typeface="Calibri" panose="020F0502020204030204" pitchFamily="34" charset="0"/>
                <a:ea typeface="Calibri" panose="020F0502020204030204" pitchFamily="34" charset="0"/>
                <a:cs typeface="Calibri" panose="020F0502020204030204" pitchFamily="34" charset="0"/>
              </a:rPr>
              <a:t>Non-insulated or Metal-insulated cable</a:t>
            </a:r>
          </a:p>
          <a:p>
            <a:pPr marL="285750" indent="-285750">
              <a:buClr>
                <a:srgbClr val="FF0000"/>
              </a:buClr>
              <a:buFont typeface="Arial" panose="020B0604020202020204" pitchFamily="34" charset="0"/>
              <a:buChar char="•"/>
            </a:pPr>
            <a:r>
              <a:rPr lang="en-US" sz="1400" dirty="0">
                <a:highlight>
                  <a:srgbClr val="FFFF00"/>
                </a:highlight>
                <a:latin typeface="Calibri" panose="020F0502020204030204" pitchFamily="34" charset="0"/>
                <a:ea typeface="Calibri" panose="020F0502020204030204" pitchFamily="34" charset="0"/>
                <a:cs typeface="Calibri" panose="020F0502020204030204" pitchFamily="34" charset="0"/>
              </a:rPr>
              <a:t>Maximum coil width: 120 mm</a:t>
            </a:r>
          </a:p>
        </p:txBody>
      </p:sp>
      <p:sp>
        <p:nvSpPr>
          <p:cNvPr id="148" name="Freeform: Shape 147">
            <a:extLst>
              <a:ext uri="{FF2B5EF4-FFF2-40B4-BE49-F238E27FC236}">
                <a16:creationId xmlns:a16="http://schemas.microsoft.com/office/drawing/2014/main" id="{A5FA9213-BF6B-6969-8A5C-0386B5C74C41}"/>
              </a:ext>
            </a:extLst>
          </p:cNvPr>
          <p:cNvSpPr/>
          <p:nvPr/>
        </p:nvSpPr>
        <p:spPr>
          <a:xfrm>
            <a:off x="6087258" y="1499347"/>
            <a:ext cx="1882589" cy="1949824"/>
          </a:xfrm>
          <a:custGeom>
            <a:avLst/>
            <a:gdLst>
              <a:gd name="connsiteX0" fmla="*/ 0 w 1882589"/>
              <a:gd name="connsiteY0" fmla="*/ 0 h 1949824"/>
              <a:gd name="connsiteX1" fmla="*/ 174812 w 1882589"/>
              <a:gd name="connsiteY1" fmla="*/ 329453 h 1949824"/>
              <a:gd name="connsiteX2" fmla="*/ 403412 w 1882589"/>
              <a:gd name="connsiteY2" fmla="*/ 679077 h 1949824"/>
              <a:gd name="connsiteX3" fmla="*/ 685800 w 1882589"/>
              <a:gd name="connsiteY3" fmla="*/ 1028700 h 1949824"/>
              <a:gd name="connsiteX4" fmla="*/ 1028700 w 1882589"/>
              <a:gd name="connsiteY4" fmla="*/ 1351429 h 1949824"/>
              <a:gd name="connsiteX5" fmla="*/ 1371600 w 1882589"/>
              <a:gd name="connsiteY5" fmla="*/ 1627094 h 1949824"/>
              <a:gd name="connsiteX6" fmla="*/ 1674159 w 1882589"/>
              <a:gd name="connsiteY6" fmla="*/ 1795182 h 1949824"/>
              <a:gd name="connsiteX7" fmla="*/ 1882589 w 1882589"/>
              <a:gd name="connsiteY7" fmla="*/ 1949824 h 1949824"/>
              <a:gd name="connsiteX8" fmla="*/ 1875865 w 1882589"/>
              <a:gd name="connsiteY8" fmla="*/ 6724 h 1949824"/>
              <a:gd name="connsiteX9" fmla="*/ 0 w 1882589"/>
              <a:gd name="connsiteY9" fmla="*/ 0 h 1949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82589" h="1949824">
                <a:moveTo>
                  <a:pt x="0" y="0"/>
                </a:moveTo>
                <a:lnTo>
                  <a:pt x="174812" y="329453"/>
                </a:lnTo>
                <a:lnTo>
                  <a:pt x="403412" y="679077"/>
                </a:lnTo>
                <a:lnTo>
                  <a:pt x="685800" y="1028700"/>
                </a:lnTo>
                <a:lnTo>
                  <a:pt x="1028700" y="1351429"/>
                </a:lnTo>
                <a:lnTo>
                  <a:pt x="1371600" y="1627094"/>
                </a:lnTo>
                <a:lnTo>
                  <a:pt x="1674159" y="1795182"/>
                </a:lnTo>
                <a:lnTo>
                  <a:pt x="1882589" y="1949824"/>
                </a:lnTo>
                <a:cubicBezTo>
                  <a:pt x="1880348" y="1302124"/>
                  <a:pt x="1878106" y="654424"/>
                  <a:pt x="1875865" y="6724"/>
                </a:cubicBezTo>
                <a:lnTo>
                  <a:pt x="0" y="0"/>
                </a:lnTo>
                <a:close/>
              </a:path>
            </a:pathLst>
          </a:custGeom>
          <a:solidFill>
            <a:schemeClr val="accent6">
              <a:alpha val="1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1" name="Freeform: Shape 150">
            <a:extLst>
              <a:ext uri="{FF2B5EF4-FFF2-40B4-BE49-F238E27FC236}">
                <a16:creationId xmlns:a16="http://schemas.microsoft.com/office/drawing/2014/main" id="{2EDAAC2D-6643-6E78-1B52-E9CBCDD1E6C4}"/>
              </a:ext>
            </a:extLst>
          </p:cNvPr>
          <p:cNvSpPr/>
          <p:nvPr/>
        </p:nvSpPr>
        <p:spPr>
          <a:xfrm>
            <a:off x="9668435" y="1492624"/>
            <a:ext cx="2393577" cy="2568388"/>
          </a:xfrm>
          <a:custGeom>
            <a:avLst/>
            <a:gdLst>
              <a:gd name="connsiteX0" fmla="*/ 0 w 2393577"/>
              <a:gd name="connsiteY0" fmla="*/ 6723 h 2568388"/>
              <a:gd name="connsiteX1" fmla="*/ 228600 w 2393577"/>
              <a:gd name="connsiteY1" fmla="*/ 484094 h 2568388"/>
              <a:gd name="connsiteX2" fmla="*/ 531159 w 2393577"/>
              <a:gd name="connsiteY2" fmla="*/ 1001805 h 2568388"/>
              <a:gd name="connsiteX3" fmla="*/ 900953 w 2393577"/>
              <a:gd name="connsiteY3" fmla="*/ 1553135 h 2568388"/>
              <a:gd name="connsiteX4" fmla="*/ 1048871 w 2393577"/>
              <a:gd name="connsiteY4" fmla="*/ 1781735 h 2568388"/>
              <a:gd name="connsiteX5" fmla="*/ 1754841 w 2393577"/>
              <a:gd name="connsiteY5" fmla="*/ 2568388 h 2568388"/>
              <a:gd name="connsiteX6" fmla="*/ 2393577 w 2393577"/>
              <a:gd name="connsiteY6" fmla="*/ 2561664 h 2568388"/>
              <a:gd name="connsiteX7" fmla="*/ 2380130 w 2393577"/>
              <a:gd name="connsiteY7" fmla="*/ 0 h 2568388"/>
              <a:gd name="connsiteX8" fmla="*/ 0 w 2393577"/>
              <a:gd name="connsiteY8" fmla="*/ 6723 h 256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93577" h="2568388">
                <a:moveTo>
                  <a:pt x="0" y="6723"/>
                </a:moveTo>
                <a:lnTo>
                  <a:pt x="228600" y="484094"/>
                </a:lnTo>
                <a:lnTo>
                  <a:pt x="531159" y="1001805"/>
                </a:lnTo>
                <a:lnTo>
                  <a:pt x="900953" y="1553135"/>
                </a:lnTo>
                <a:lnTo>
                  <a:pt x="1048871" y="1781735"/>
                </a:lnTo>
                <a:lnTo>
                  <a:pt x="1754841" y="2568388"/>
                </a:lnTo>
                <a:lnTo>
                  <a:pt x="2393577" y="2561664"/>
                </a:lnTo>
                <a:cubicBezTo>
                  <a:pt x="2389095" y="1707776"/>
                  <a:pt x="2384612" y="853888"/>
                  <a:pt x="2380130" y="0"/>
                </a:cubicBezTo>
                <a:lnTo>
                  <a:pt x="0" y="6723"/>
                </a:lnTo>
                <a:close/>
              </a:path>
            </a:pathLst>
          </a:custGeom>
          <a:solidFill>
            <a:srgbClr val="ED7D31">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2" name="Freeform: Shape 151">
            <a:extLst>
              <a:ext uri="{FF2B5EF4-FFF2-40B4-BE49-F238E27FC236}">
                <a16:creationId xmlns:a16="http://schemas.microsoft.com/office/drawing/2014/main" id="{E2A8881C-87A4-8224-CF40-53BC386A256B}"/>
              </a:ext>
            </a:extLst>
          </p:cNvPr>
          <p:cNvSpPr/>
          <p:nvPr/>
        </p:nvSpPr>
        <p:spPr>
          <a:xfrm>
            <a:off x="10165976" y="1492624"/>
            <a:ext cx="1889312" cy="2575111"/>
          </a:xfrm>
          <a:custGeom>
            <a:avLst/>
            <a:gdLst>
              <a:gd name="connsiteX0" fmla="*/ 0 w 1889312"/>
              <a:gd name="connsiteY0" fmla="*/ 0 h 2575111"/>
              <a:gd name="connsiteX1" fmla="*/ 194983 w 1889312"/>
              <a:gd name="connsiteY1" fmla="*/ 356347 h 2575111"/>
              <a:gd name="connsiteX2" fmla="*/ 410136 w 1889312"/>
              <a:gd name="connsiteY2" fmla="*/ 685800 h 2575111"/>
              <a:gd name="connsiteX3" fmla="*/ 605118 w 1889312"/>
              <a:gd name="connsiteY3" fmla="*/ 941294 h 2575111"/>
              <a:gd name="connsiteX4" fmla="*/ 766483 w 1889312"/>
              <a:gd name="connsiteY4" fmla="*/ 1102658 h 2575111"/>
              <a:gd name="connsiteX5" fmla="*/ 1149724 w 1889312"/>
              <a:gd name="connsiteY5" fmla="*/ 1795182 h 2575111"/>
              <a:gd name="connsiteX6" fmla="*/ 1250577 w 1889312"/>
              <a:gd name="connsiteY6" fmla="*/ 2575111 h 2575111"/>
              <a:gd name="connsiteX7" fmla="*/ 1889312 w 1889312"/>
              <a:gd name="connsiteY7" fmla="*/ 2561664 h 2575111"/>
              <a:gd name="connsiteX8" fmla="*/ 1882589 w 1889312"/>
              <a:gd name="connsiteY8" fmla="*/ 6723 h 2575111"/>
              <a:gd name="connsiteX9" fmla="*/ 0 w 1889312"/>
              <a:gd name="connsiteY9" fmla="*/ 0 h 2575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89312" h="2575111">
                <a:moveTo>
                  <a:pt x="0" y="0"/>
                </a:moveTo>
                <a:lnTo>
                  <a:pt x="194983" y="356347"/>
                </a:lnTo>
                <a:lnTo>
                  <a:pt x="410136" y="685800"/>
                </a:lnTo>
                <a:lnTo>
                  <a:pt x="605118" y="941294"/>
                </a:lnTo>
                <a:lnTo>
                  <a:pt x="766483" y="1102658"/>
                </a:lnTo>
                <a:lnTo>
                  <a:pt x="1149724" y="1795182"/>
                </a:lnTo>
                <a:lnTo>
                  <a:pt x="1250577" y="2575111"/>
                </a:lnTo>
                <a:lnTo>
                  <a:pt x="1889312" y="2561664"/>
                </a:lnTo>
                <a:lnTo>
                  <a:pt x="1882589" y="6723"/>
                </a:lnTo>
                <a:lnTo>
                  <a:pt x="0" y="0"/>
                </a:lnTo>
                <a:close/>
              </a:path>
            </a:pathLst>
          </a:custGeom>
          <a:solidFill>
            <a:schemeClr val="accent6">
              <a:alpha val="1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3" name="Freeform: Shape 152">
            <a:extLst>
              <a:ext uri="{FF2B5EF4-FFF2-40B4-BE49-F238E27FC236}">
                <a16:creationId xmlns:a16="http://schemas.microsoft.com/office/drawing/2014/main" id="{E89D3388-5781-1BC1-899E-AEB58BB5B632}"/>
              </a:ext>
            </a:extLst>
          </p:cNvPr>
          <p:cNvSpPr/>
          <p:nvPr/>
        </p:nvSpPr>
        <p:spPr>
          <a:xfrm>
            <a:off x="2306171" y="1492624"/>
            <a:ext cx="1593476" cy="1943100"/>
          </a:xfrm>
          <a:custGeom>
            <a:avLst/>
            <a:gdLst>
              <a:gd name="connsiteX0" fmla="*/ 0 w 1593476"/>
              <a:gd name="connsiteY0" fmla="*/ 0 h 1943100"/>
              <a:gd name="connsiteX1" fmla="*/ 168088 w 1593476"/>
              <a:gd name="connsiteY1" fmla="*/ 309282 h 1943100"/>
              <a:gd name="connsiteX2" fmla="*/ 443753 w 1593476"/>
              <a:gd name="connsiteY2" fmla="*/ 699247 h 1943100"/>
              <a:gd name="connsiteX3" fmla="*/ 618564 w 1593476"/>
              <a:gd name="connsiteY3" fmla="*/ 921123 h 1943100"/>
              <a:gd name="connsiteX4" fmla="*/ 907676 w 1593476"/>
              <a:gd name="connsiteY4" fmla="*/ 1317811 h 1943100"/>
              <a:gd name="connsiteX5" fmla="*/ 1163170 w 1593476"/>
              <a:gd name="connsiteY5" fmla="*/ 1613647 h 1943100"/>
              <a:gd name="connsiteX6" fmla="*/ 1405217 w 1593476"/>
              <a:gd name="connsiteY6" fmla="*/ 1808629 h 1943100"/>
              <a:gd name="connsiteX7" fmla="*/ 1593476 w 1593476"/>
              <a:gd name="connsiteY7" fmla="*/ 1943100 h 1943100"/>
              <a:gd name="connsiteX8" fmla="*/ 1586753 w 1593476"/>
              <a:gd name="connsiteY8" fmla="*/ 13447 h 1943100"/>
              <a:gd name="connsiteX9" fmla="*/ 0 w 1593476"/>
              <a:gd name="connsiteY9" fmla="*/ 0 h 194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3476" h="1943100">
                <a:moveTo>
                  <a:pt x="0" y="0"/>
                </a:moveTo>
                <a:lnTo>
                  <a:pt x="168088" y="309282"/>
                </a:lnTo>
                <a:lnTo>
                  <a:pt x="443753" y="699247"/>
                </a:lnTo>
                <a:lnTo>
                  <a:pt x="618564" y="921123"/>
                </a:lnTo>
                <a:lnTo>
                  <a:pt x="907676" y="1317811"/>
                </a:lnTo>
                <a:lnTo>
                  <a:pt x="1163170" y="1613647"/>
                </a:lnTo>
                <a:lnTo>
                  <a:pt x="1405217" y="1808629"/>
                </a:lnTo>
                <a:lnTo>
                  <a:pt x="1593476" y="1943100"/>
                </a:lnTo>
                <a:lnTo>
                  <a:pt x="1586753" y="13447"/>
                </a:lnTo>
                <a:lnTo>
                  <a:pt x="0" y="0"/>
                </a:lnTo>
                <a:close/>
              </a:path>
            </a:pathLst>
          </a:custGeom>
          <a:solidFill>
            <a:srgbClr val="FF000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4" name="Freeform: Shape 153">
            <a:extLst>
              <a:ext uri="{FF2B5EF4-FFF2-40B4-BE49-F238E27FC236}">
                <a16:creationId xmlns:a16="http://schemas.microsoft.com/office/drawing/2014/main" id="{50BC3021-5D5C-2E6E-2E70-89E7365325B4}"/>
              </a:ext>
            </a:extLst>
          </p:cNvPr>
          <p:cNvSpPr/>
          <p:nvPr/>
        </p:nvSpPr>
        <p:spPr>
          <a:xfrm>
            <a:off x="6381609" y="1492655"/>
            <a:ext cx="1596283" cy="1955776"/>
          </a:xfrm>
          <a:custGeom>
            <a:avLst/>
            <a:gdLst>
              <a:gd name="connsiteX0" fmla="*/ 0 w 1593476"/>
              <a:gd name="connsiteY0" fmla="*/ 0 h 1943100"/>
              <a:gd name="connsiteX1" fmla="*/ 168088 w 1593476"/>
              <a:gd name="connsiteY1" fmla="*/ 309282 h 1943100"/>
              <a:gd name="connsiteX2" fmla="*/ 443753 w 1593476"/>
              <a:gd name="connsiteY2" fmla="*/ 699247 h 1943100"/>
              <a:gd name="connsiteX3" fmla="*/ 618564 w 1593476"/>
              <a:gd name="connsiteY3" fmla="*/ 921123 h 1943100"/>
              <a:gd name="connsiteX4" fmla="*/ 907676 w 1593476"/>
              <a:gd name="connsiteY4" fmla="*/ 1317811 h 1943100"/>
              <a:gd name="connsiteX5" fmla="*/ 1163170 w 1593476"/>
              <a:gd name="connsiteY5" fmla="*/ 1613647 h 1943100"/>
              <a:gd name="connsiteX6" fmla="*/ 1405217 w 1593476"/>
              <a:gd name="connsiteY6" fmla="*/ 1808629 h 1943100"/>
              <a:gd name="connsiteX7" fmla="*/ 1593476 w 1593476"/>
              <a:gd name="connsiteY7" fmla="*/ 1943100 h 1943100"/>
              <a:gd name="connsiteX8" fmla="*/ 1586753 w 1593476"/>
              <a:gd name="connsiteY8" fmla="*/ 13447 h 1943100"/>
              <a:gd name="connsiteX9" fmla="*/ 0 w 1593476"/>
              <a:gd name="connsiteY9" fmla="*/ 0 h 194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3476" h="1943100">
                <a:moveTo>
                  <a:pt x="0" y="0"/>
                </a:moveTo>
                <a:lnTo>
                  <a:pt x="168088" y="309282"/>
                </a:lnTo>
                <a:lnTo>
                  <a:pt x="443753" y="699247"/>
                </a:lnTo>
                <a:lnTo>
                  <a:pt x="618564" y="921123"/>
                </a:lnTo>
                <a:lnTo>
                  <a:pt x="907676" y="1317811"/>
                </a:lnTo>
                <a:lnTo>
                  <a:pt x="1163170" y="1613647"/>
                </a:lnTo>
                <a:lnTo>
                  <a:pt x="1405217" y="1808629"/>
                </a:lnTo>
                <a:lnTo>
                  <a:pt x="1593476" y="1943100"/>
                </a:lnTo>
                <a:lnTo>
                  <a:pt x="1586753" y="13447"/>
                </a:lnTo>
                <a:lnTo>
                  <a:pt x="0" y="0"/>
                </a:lnTo>
                <a:close/>
              </a:path>
            </a:pathLst>
          </a:custGeom>
          <a:solidFill>
            <a:srgbClr val="FF000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7" name="Freeform: Shape 146">
            <a:extLst>
              <a:ext uri="{FF2B5EF4-FFF2-40B4-BE49-F238E27FC236}">
                <a16:creationId xmlns:a16="http://schemas.microsoft.com/office/drawing/2014/main" id="{71814022-C48A-017C-E7F7-BB1379889E3E}"/>
              </a:ext>
            </a:extLst>
          </p:cNvPr>
          <p:cNvSpPr/>
          <p:nvPr/>
        </p:nvSpPr>
        <p:spPr>
          <a:xfrm>
            <a:off x="2028792" y="1499347"/>
            <a:ext cx="1882589" cy="1949824"/>
          </a:xfrm>
          <a:custGeom>
            <a:avLst/>
            <a:gdLst>
              <a:gd name="connsiteX0" fmla="*/ 0 w 1882589"/>
              <a:gd name="connsiteY0" fmla="*/ 0 h 1949824"/>
              <a:gd name="connsiteX1" fmla="*/ 174812 w 1882589"/>
              <a:gd name="connsiteY1" fmla="*/ 329453 h 1949824"/>
              <a:gd name="connsiteX2" fmla="*/ 403412 w 1882589"/>
              <a:gd name="connsiteY2" fmla="*/ 679077 h 1949824"/>
              <a:gd name="connsiteX3" fmla="*/ 685800 w 1882589"/>
              <a:gd name="connsiteY3" fmla="*/ 1028700 h 1949824"/>
              <a:gd name="connsiteX4" fmla="*/ 1028700 w 1882589"/>
              <a:gd name="connsiteY4" fmla="*/ 1351429 h 1949824"/>
              <a:gd name="connsiteX5" fmla="*/ 1371600 w 1882589"/>
              <a:gd name="connsiteY5" fmla="*/ 1627094 h 1949824"/>
              <a:gd name="connsiteX6" fmla="*/ 1674159 w 1882589"/>
              <a:gd name="connsiteY6" fmla="*/ 1795182 h 1949824"/>
              <a:gd name="connsiteX7" fmla="*/ 1882589 w 1882589"/>
              <a:gd name="connsiteY7" fmla="*/ 1949824 h 1949824"/>
              <a:gd name="connsiteX8" fmla="*/ 1875865 w 1882589"/>
              <a:gd name="connsiteY8" fmla="*/ 6724 h 1949824"/>
              <a:gd name="connsiteX9" fmla="*/ 0 w 1882589"/>
              <a:gd name="connsiteY9" fmla="*/ 0 h 1949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82589" h="1949824">
                <a:moveTo>
                  <a:pt x="0" y="0"/>
                </a:moveTo>
                <a:lnTo>
                  <a:pt x="174812" y="329453"/>
                </a:lnTo>
                <a:lnTo>
                  <a:pt x="403412" y="679077"/>
                </a:lnTo>
                <a:lnTo>
                  <a:pt x="685800" y="1028700"/>
                </a:lnTo>
                <a:lnTo>
                  <a:pt x="1028700" y="1351429"/>
                </a:lnTo>
                <a:lnTo>
                  <a:pt x="1371600" y="1627094"/>
                </a:lnTo>
                <a:lnTo>
                  <a:pt x="1674159" y="1795182"/>
                </a:lnTo>
                <a:lnTo>
                  <a:pt x="1882589" y="1949824"/>
                </a:lnTo>
                <a:cubicBezTo>
                  <a:pt x="1880348" y="1302124"/>
                  <a:pt x="1878106" y="654424"/>
                  <a:pt x="1875865" y="6724"/>
                </a:cubicBezTo>
                <a:lnTo>
                  <a:pt x="0" y="0"/>
                </a:lnTo>
                <a:close/>
              </a:path>
            </a:pathLst>
          </a:custGeom>
          <a:solidFill>
            <a:schemeClr val="accent6">
              <a:alpha val="1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5" name="Freeform: Shape 154">
            <a:extLst>
              <a:ext uri="{FF2B5EF4-FFF2-40B4-BE49-F238E27FC236}">
                <a16:creationId xmlns:a16="http://schemas.microsoft.com/office/drawing/2014/main" id="{A1055352-5C02-BB76-ABF9-71D01352AE9A}"/>
              </a:ext>
            </a:extLst>
          </p:cNvPr>
          <p:cNvSpPr/>
          <p:nvPr/>
        </p:nvSpPr>
        <p:spPr>
          <a:xfrm>
            <a:off x="10455089" y="1485900"/>
            <a:ext cx="1593476" cy="2575112"/>
          </a:xfrm>
          <a:custGeom>
            <a:avLst/>
            <a:gdLst>
              <a:gd name="connsiteX0" fmla="*/ 0 w 1593476"/>
              <a:gd name="connsiteY0" fmla="*/ 0 h 2575112"/>
              <a:gd name="connsiteX1" fmla="*/ 188259 w 1593476"/>
              <a:gd name="connsiteY1" fmla="*/ 322729 h 2575112"/>
              <a:gd name="connsiteX2" fmla="*/ 410135 w 1593476"/>
              <a:gd name="connsiteY2" fmla="*/ 645459 h 2575112"/>
              <a:gd name="connsiteX3" fmla="*/ 605117 w 1593476"/>
              <a:gd name="connsiteY3" fmla="*/ 907676 h 2575112"/>
              <a:gd name="connsiteX4" fmla="*/ 685800 w 1593476"/>
              <a:gd name="connsiteY4" fmla="*/ 1008529 h 2575112"/>
              <a:gd name="connsiteX5" fmla="*/ 800100 w 1593476"/>
              <a:gd name="connsiteY5" fmla="*/ 1190065 h 2575112"/>
              <a:gd name="connsiteX6" fmla="*/ 954741 w 1593476"/>
              <a:gd name="connsiteY6" fmla="*/ 2575112 h 2575112"/>
              <a:gd name="connsiteX7" fmla="*/ 1593476 w 1593476"/>
              <a:gd name="connsiteY7" fmla="*/ 2568388 h 2575112"/>
              <a:gd name="connsiteX8" fmla="*/ 1593476 w 1593476"/>
              <a:gd name="connsiteY8" fmla="*/ 20171 h 2575112"/>
              <a:gd name="connsiteX9" fmla="*/ 0 w 1593476"/>
              <a:gd name="connsiteY9" fmla="*/ 0 h 2575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3476" h="2575112">
                <a:moveTo>
                  <a:pt x="0" y="0"/>
                </a:moveTo>
                <a:lnTo>
                  <a:pt x="188259" y="322729"/>
                </a:lnTo>
                <a:lnTo>
                  <a:pt x="410135" y="645459"/>
                </a:lnTo>
                <a:lnTo>
                  <a:pt x="605117" y="907676"/>
                </a:lnTo>
                <a:lnTo>
                  <a:pt x="685800" y="1008529"/>
                </a:lnTo>
                <a:lnTo>
                  <a:pt x="800100" y="1190065"/>
                </a:lnTo>
                <a:lnTo>
                  <a:pt x="954741" y="2575112"/>
                </a:lnTo>
                <a:lnTo>
                  <a:pt x="1593476" y="2568388"/>
                </a:lnTo>
                <a:lnTo>
                  <a:pt x="1593476" y="20171"/>
                </a:lnTo>
                <a:lnTo>
                  <a:pt x="0" y="0"/>
                </a:lnTo>
                <a:close/>
              </a:path>
            </a:pathLst>
          </a:custGeom>
          <a:solidFill>
            <a:srgbClr val="FF000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2" name="Picture 161" descr="A white square with black text&#10;&#10;Description automatically generated">
            <a:extLst>
              <a:ext uri="{FF2B5EF4-FFF2-40B4-BE49-F238E27FC236}">
                <a16:creationId xmlns:a16="http://schemas.microsoft.com/office/drawing/2014/main" id="{3442CF95-B72D-36B2-1AD5-4EE337354594}"/>
              </a:ext>
            </a:extLst>
          </p:cNvPr>
          <p:cNvPicPr>
            <a:picLocks noChangeAspect="1"/>
          </p:cNvPicPr>
          <p:nvPr/>
        </p:nvPicPr>
        <p:blipFill>
          <a:blip r:embed="rId5"/>
          <a:stretch>
            <a:fillRect/>
          </a:stretch>
        </p:blipFill>
        <p:spPr>
          <a:xfrm>
            <a:off x="4588418" y="3401867"/>
            <a:ext cx="1381091" cy="607680"/>
          </a:xfrm>
          <a:prstGeom prst="rect">
            <a:avLst/>
          </a:prstGeom>
        </p:spPr>
      </p:pic>
      <p:pic>
        <p:nvPicPr>
          <p:cNvPr id="163" name="Picture 162" descr="A white square with black text&#10;&#10;Description automatically generated">
            <a:extLst>
              <a:ext uri="{FF2B5EF4-FFF2-40B4-BE49-F238E27FC236}">
                <a16:creationId xmlns:a16="http://schemas.microsoft.com/office/drawing/2014/main" id="{39B40413-8A20-5A43-2A33-30E915CB8DCF}"/>
              </a:ext>
            </a:extLst>
          </p:cNvPr>
          <p:cNvPicPr>
            <a:picLocks noChangeAspect="1"/>
          </p:cNvPicPr>
          <p:nvPr/>
        </p:nvPicPr>
        <p:blipFill>
          <a:blip r:embed="rId5"/>
          <a:stretch>
            <a:fillRect/>
          </a:stretch>
        </p:blipFill>
        <p:spPr>
          <a:xfrm>
            <a:off x="519149" y="3401867"/>
            <a:ext cx="1381091" cy="607680"/>
          </a:xfrm>
          <a:prstGeom prst="rect">
            <a:avLst/>
          </a:prstGeom>
        </p:spPr>
      </p:pic>
      <p:pic>
        <p:nvPicPr>
          <p:cNvPr id="164" name="Picture 163" descr="A white square with black text&#10;&#10;Description automatically generated">
            <a:extLst>
              <a:ext uri="{FF2B5EF4-FFF2-40B4-BE49-F238E27FC236}">
                <a16:creationId xmlns:a16="http://schemas.microsoft.com/office/drawing/2014/main" id="{3AE98073-0652-34DC-7C3E-283B803F5B69}"/>
              </a:ext>
            </a:extLst>
          </p:cNvPr>
          <p:cNvPicPr>
            <a:picLocks noChangeAspect="1"/>
          </p:cNvPicPr>
          <p:nvPr/>
        </p:nvPicPr>
        <p:blipFill>
          <a:blip r:embed="rId5"/>
          <a:stretch>
            <a:fillRect/>
          </a:stretch>
        </p:blipFill>
        <p:spPr>
          <a:xfrm>
            <a:off x="8660062" y="3401867"/>
            <a:ext cx="1381091" cy="607680"/>
          </a:xfrm>
          <a:prstGeom prst="rect">
            <a:avLst/>
          </a:prstGeom>
        </p:spPr>
      </p:pic>
    </p:spTree>
    <p:extLst>
      <p:ext uri="{BB962C8B-B14F-4D97-AF65-F5344CB8AC3E}">
        <p14:creationId xmlns:p14="http://schemas.microsoft.com/office/powerpoint/2010/main" val="1381691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A43ADD-C3C8-D897-862E-9CAF945436C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A44C204-6D2E-B669-28B5-D37CB55EFC1C}"/>
              </a:ext>
            </a:extLst>
          </p:cNvPr>
          <p:cNvSpPr>
            <a:spLocks noGrp="1"/>
          </p:cNvSpPr>
          <p:nvPr>
            <p:ph type="sldNum" sz="quarter" idx="4"/>
          </p:nvPr>
        </p:nvSpPr>
        <p:spPr/>
        <p:txBody>
          <a:bodyPr/>
          <a:lstStyle/>
          <a:p>
            <a:fld id="{A16AB2F8-5338-F742-A59E-35F5B82165E6}" type="slidenum">
              <a:rPr lang="en-GB" smtClean="0"/>
              <a:pPr/>
              <a:t>3</a:t>
            </a:fld>
            <a:endParaRPr lang="en-GB" dirty="0"/>
          </a:p>
        </p:txBody>
      </p:sp>
      <p:sp>
        <p:nvSpPr>
          <p:cNvPr id="33" name="Title 2">
            <a:extLst>
              <a:ext uri="{FF2B5EF4-FFF2-40B4-BE49-F238E27FC236}">
                <a16:creationId xmlns:a16="http://schemas.microsoft.com/office/drawing/2014/main" id="{675C5469-5966-BBF1-BB07-F88F56EE086D}"/>
              </a:ext>
            </a:extLst>
          </p:cNvPr>
          <p:cNvSpPr>
            <a:spLocks noGrp="1"/>
          </p:cNvSpPr>
          <p:nvPr>
            <p:ph type="title"/>
          </p:nvPr>
        </p:nvSpPr>
        <p:spPr>
          <a:xfrm>
            <a:off x="2188923" y="186465"/>
            <a:ext cx="8091814" cy="681159"/>
          </a:xfrm>
          <a:prstGeom prst="rect">
            <a:avLst/>
          </a:prstGeom>
        </p:spPr>
        <p:txBody>
          <a:body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Dependence on cable type</a:t>
            </a:r>
            <a:endParaRPr lang="en-GB"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endParaRPr>
          </a:p>
        </p:txBody>
      </p:sp>
      <p:sp>
        <p:nvSpPr>
          <p:cNvPr id="48" name="TextBox 47">
            <a:extLst>
              <a:ext uri="{FF2B5EF4-FFF2-40B4-BE49-F238E27FC236}">
                <a16:creationId xmlns:a16="http://schemas.microsoft.com/office/drawing/2014/main" id="{AF4A606C-0E5F-1634-B3F0-8E84D148F810}"/>
              </a:ext>
            </a:extLst>
          </p:cNvPr>
          <p:cNvSpPr txBox="1"/>
          <p:nvPr/>
        </p:nvSpPr>
        <p:spPr>
          <a:xfrm>
            <a:off x="112790" y="2340621"/>
            <a:ext cx="2355072" cy="2816156"/>
          </a:xfrm>
          <a:prstGeom prst="rect">
            <a:avLst/>
          </a:prstGeom>
          <a:noFill/>
        </p:spPr>
        <p:txBody>
          <a:bodyPr wrap="square" rtlCol="0">
            <a:spAutoFit/>
          </a:bodyPr>
          <a:lstStyle/>
          <a:p>
            <a:r>
              <a:rPr lang="en-US" sz="1600" b="1" dirty="0">
                <a:latin typeface="Calibri" panose="020F0502020204030204" pitchFamily="34" charset="0"/>
                <a:ea typeface="Calibri" panose="020F0502020204030204" pitchFamily="34" charset="0"/>
                <a:cs typeface="Calibri" panose="020F0502020204030204" pitchFamily="34" charset="0"/>
              </a:rPr>
              <a:t>Summary of assumptions:</a:t>
            </a:r>
          </a:p>
          <a:p>
            <a:endParaRPr lang="en-US" sz="500" b="1" dirty="0">
              <a:latin typeface="Calibri" panose="020F0502020204030204" pitchFamily="34" charset="0"/>
              <a:ea typeface="Calibri" panose="020F0502020204030204" pitchFamily="34" charset="0"/>
              <a:cs typeface="Calibri" panose="020F0502020204030204" pitchFamily="34" charset="0"/>
            </a:endParaRPr>
          </a:p>
          <a:p>
            <a:pPr marL="285750" indent="-28575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Single sector coil dipole</a:t>
            </a:r>
          </a:p>
          <a:p>
            <a:pPr marL="285750" indent="-28575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Maximum stress: </a:t>
            </a:r>
          </a:p>
          <a:p>
            <a:pPr>
              <a:buClr>
                <a:srgbClr val="FF0000"/>
              </a:buClr>
            </a:pPr>
            <a:r>
              <a:rPr lang="en-US" sz="1400" dirty="0">
                <a:latin typeface="Calibri" panose="020F0502020204030204" pitchFamily="34" charset="0"/>
                <a:ea typeface="Calibri" panose="020F0502020204030204" pitchFamily="34" charset="0"/>
                <a:cs typeface="Calibri" panose="020F0502020204030204" pitchFamily="34" charset="0"/>
              </a:rPr>
              <a:t>       400 MPa</a:t>
            </a:r>
          </a:p>
          <a:p>
            <a:pPr marL="285750" indent="-28575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Fujikura Tape </a:t>
            </a:r>
          </a:p>
          <a:p>
            <a:pPr>
              <a:buClr>
                <a:srgbClr val="FF0000"/>
              </a:buClr>
            </a:pPr>
            <a:r>
              <a:rPr lang="en-US" sz="1400" dirty="0">
                <a:latin typeface="Calibri" panose="020F0502020204030204" pitchFamily="34" charset="0"/>
                <a:ea typeface="Calibri" panose="020F0502020204030204" pitchFamily="34" charset="0"/>
                <a:cs typeface="Calibri" panose="020F0502020204030204" pitchFamily="34" charset="0"/>
              </a:rPr>
              <a:t>       for the </a:t>
            </a:r>
            <a:r>
              <a:rPr lang="en-US" sz="1400" dirty="0" err="1">
                <a:latin typeface="Calibri" panose="020F0502020204030204" pitchFamily="34" charset="0"/>
                <a:ea typeface="Calibri" panose="020F0502020204030204" pitchFamily="34" charset="0"/>
                <a:cs typeface="Calibri" panose="020F0502020204030204" pitchFamily="34" charset="0"/>
              </a:rPr>
              <a:t>J</a:t>
            </a:r>
            <a:r>
              <a:rPr lang="en-US" sz="1400" baseline="-25000" dirty="0" err="1">
                <a:latin typeface="Calibri" panose="020F0502020204030204" pitchFamily="34" charset="0"/>
                <a:ea typeface="Calibri" panose="020F0502020204030204" pitchFamily="34" charset="0"/>
                <a:cs typeface="Calibri" panose="020F0502020204030204" pitchFamily="34" charset="0"/>
              </a:rPr>
              <a:t>c</a:t>
            </a:r>
            <a:r>
              <a:rPr lang="en-US" sz="1400" dirty="0">
                <a:latin typeface="Calibri" panose="020F0502020204030204" pitchFamily="34" charset="0"/>
                <a:ea typeface="Calibri" panose="020F0502020204030204" pitchFamily="34" charset="0"/>
                <a:cs typeface="Calibri" panose="020F0502020204030204" pitchFamily="34" charset="0"/>
              </a:rPr>
              <a:t> fit </a:t>
            </a:r>
          </a:p>
          <a:p>
            <a:pPr marL="285750" indent="-285750">
              <a:buClr>
                <a:srgbClr val="FF0000"/>
              </a:buClr>
              <a:buFont typeface="Arial" panose="020B0604020202020204" pitchFamily="34" charset="0"/>
              <a:buChar char="•"/>
            </a:pPr>
            <a:r>
              <a:rPr lang="en-US" sz="1400" dirty="0">
                <a:highlight>
                  <a:srgbClr val="00FFFF"/>
                </a:highlight>
                <a:latin typeface="Calibri" panose="020F0502020204030204" pitchFamily="34" charset="0"/>
                <a:ea typeface="Calibri" panose="020F0502020204030204" pitchFamily="34" charset="0"/>
                <a:cs typeface="Calibri" panose="020F0502020204030204" pitchFamily="34" charset="0"/>
              </a:rPr>
              <a:t>Stacked tape cable</a:t>
            </a:r>
          </a:p>
          <a:p>
            <a:pPr marL="285750" indent="-285750">
              <a:buClr>
                <a:srgbClr val="FF0000"/>
              </a:buClr>
              <a:buFont typeface="Arial" panose="020B0604020202020204" pitchFamily="34" charset="0"/>
              <a:buChar char="•"/>
            </a:pPr>
            <a:r>
              <a:rPr lang="en-US" sz="1400" b="1" dirty="0">
                <a:solidFill>
                  <a:srgbClr val="FF0000"/>
                </a:solidFill>
                <a:latin typeface="Calibri" panose="020F0502020204030204" pitchFamily="34" charset="0"/>
                <a:ea typeface="Calibri" panose="020F0502020204030204" pitchFamily="34" charset="0"/>
                <a:cs typeface="Calibri" panose="020F0502020204030204" pitchFamily="34" charset="0"/>
              </a:rPr>
              <a:t>Non-insulated or </a:t>
            </a:r>
          </a:p>
          <a:p>
            <a:pPr>
              <a:buClr>
                <a:srgbClr val="FF0000"/>
              </a:buClr>
            </a:pPr>
            <a:r>
              <a:rPr lang="en-US" sz="1400" b="1" dirty="0">
                <a:solidFill>
                  <a:srgbClr val="FF0000"/>
                </a:solidFill>
                <a:latin typeface="Calibri" panose="020F0502020204030204" pitchFamily="34" charset="0"/>
                <a:ea typeface="Calibri" panose="020F0502020204030204" pitchFamily="34" charset="0"/>
                <a:cs typeface="Calibri" panose="020F0502020204030204" pitchFamily="34" charset="0"/>
              </a:rPr>
              <a:t>       Metal-insulated cable</a:t>
            </a:r>
          </a:p>
          <a:p>
            <a:pPr marL="285750" indent="-28575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Maximum coil width: </a:t>
            </a:r>
          </a:p>
          <a:p>
            <a:pPr>
              <a:buClr>
                <a:srgbClr val="FF0000"/>
              </a:buClr>
            </a:pPr>
            <a:r>
              <a:rPr lang="en-US" sz="1400" dirty="0">
                <a:latin typeface="Calibri" panose="020F0502020204030204" pitchFamily="34" charset="0"/>
                <a:ea typeface="Calibri" panose="020F0502020204030204" pitchFamily="34" charset="0"/>
                <a:cs typeface="Calibri" panose="020F0502020204030204" pitchFamily="34" charset="0"/>
              </a:rPr>
              <a:t>       80 mm</a:t>
            </a:r>
          </a:p>
        </p:txBody>
      </p:sp>
      <p:pic>
        <p:nvPicPr>
          <p:cNvPr id="4" name="Picture 3" descr="A graph of a graph with blue and orange lines&#10;&#10;Description automatically generated">
            <a:extLst>
              <a:ext uri="{FF2B5EF4-FFF2-40B4-BE49-F238E27FC236}">
                <a16:creationId xmlns:a16="http://schemas.microsoft.com/office/drawing/2014/main" id="{4972E008-0CC7-3ED9-D75B-DD9D5328DB7C}"/>
              </a:ext>
            </a:extLst>
          </p:cNvPr>
          <p:cNvPicPr>
            <a:picLocks noChangeAspect="1"/>
          </p:cNvPicPr>
          <p:nvPr/>
        </p:nvPicPr>
        <p:blipFill>
          <a:blip r:embed="rId2"/>
          <a:stretch>
            <a:fillRect/>
          </a:stretch>
        </p:blipFill>
        <p:spPr>
          <a:xfrm>
            <a:off x="8827263" y="3744576"/>
            <a:ext cx="3240000" cy="2530552"/>
          </a:xfrm>
          <a:prstGeom prst="rect">
            <a:avLst/>
          </a:prstGeom>
        </p:spPr>
      </p:pic>
      <p:pic>
        <p:nvPicPr>
          <p:cNvPr id="30" name="Picture 29" descr="A graph of a graph with numbers and lines&#10;&#10;Description automatically generated">
            <a:extLst>
              <a:ext uri="{FF2B5EF4-FFF2-40B4-BE49-F238E27FC236}">
                <a16:creationId xmlns:a16="http://schemas.microsoft.com/office/drawing/2014/main" id="{E28BF355-490E-4A09-B142-FC388ABCC3B5}"/>
              </a:ext>
            </a:extLst>
          </p:cNvPr>
          <p:cNvPicPr>
            <a:picLocks noChangeAspect="1"/>
          </p:cNvPicPr>
          <p:nvPr/>
        </p:nvPicPr>
        <p:blipFill>
          <a:blip r:embed="rId3"/>
          <a:stretch>
            <a:fillRect/>
          </a:stretch>
        </p:blipFill>
        <p:spPr>
          <a:xfrm>
            <a:off x="8827263" y="1154298"/>
            <a:ext cx="3240000" cy="2530552"/>
          </a:xfrm>
          <a:prstGeom prst="rect">
            <a:avLst/>
          </a:prstGeom>
        </p:spPr>
      </p:pic>
      <p:pic>
        <p:nvPicPr>
          <p:cNvPr id="31" name="Picture 30">
            <a:extLst>
              <a:ext uri="{FF2B5EF4-FFF2-40B4-BE49-F238E27FC236}">
                <a16:creationId xmlns:a16="http://schemas.microsoft.com/office/drawing/2014/main" id="{F3A8710E-9F2E-6BB3-893E-4359A804A617}"/>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246417" y="3744576"/>
            <a:ext cx="3240000" cy="2522306"/>
          </a:xfrm>
          <a:prstGeom prst="rect">
            <a:avLst/>
          </a:prstGeom>
        </p:spPr>
      </p:pic>
      <p:pic>
        <p:nvPicPr>
          <p:cNvPr id="35" name="Picture 34" descr="A graph of a graph with colored lines&#10;&#10;Description automatically generated with medium confidence">
            <a:extLst>
              <a:ext uri="{FF2B5EF4-FFF2-40B4-BE49-F238E27FC236}">
                <a16:creationId xmlns:a16="http://schemas.microsoft.com/office/drawing/2014/main" id="{1B681B24-A74F-1180-DDEF-299353B8C6F4}"/>
              </a:ext>
            </a:extLst>
          </p:cNvPr>
          <p:cNvPicPr>
            <a:picLocks noChangeAspect="1"/>
          </p:cNvPicPr>
          <p:nvPr/>
        </p:nvPicPr>
        <p:blipFill>
          <a:blip r:embed="rId5"/>
          <a:stretch>
            <a:fillRect/>
          </a:stretch>
        </p:blipFill>
        <p:spPr>
          <a:xfrm>
            <a:off x="2212801" y="1214026"/>
            <a:ext cx="3240000" cy="2530550"/>
          </a:xfrm>
          <a:prstGeom prst="rect">
            <a:avLst/>
          </a:prstGeom>
        </p:spPr>
      </p:pic>
      <p:pic>
        <p:nvPicPr>
          <p:cNvPr id="44" name="Picture 43" descr="A graph of different colored lines&#10;&#10;Description automatically generated">
            <a:extLst>
              <a:ext uri="{FF2B5EF4-FFF2-40B4-BE49-F238E27FC236}">
                <a16:creationId xmlns:a16="http://schemas.microsoft.com/office/drawing/2014/main" id="{2C5A0C70-84EB-A98A-C76C-9E01FEF02930}"/>
              </a:ext>
            </a:extLst>
          </p:cNvPr>
          <p:cNvPicPr>
            <a:picLocks noChangeAspect="1"/>
          </p:cNvPicPr>
          <p:nvPr/>
        </p:nvPicPr>
        <p:blipFill>
          <a:blip r:embed="rId6"/>
          <a:stretch>
            <a:fillRect/>
          </a:stretch>
        </p:blipFill>
        <p:spPr>
          <a:xfrm>
            <a:off x="5520032" y="1150779"/>
            <a:ext cx="3240000" cy="2530552"/>
          </a:xfrm>
          <a:prstGeom prst="rect">
            <a:avLst/>
          </a:prstGeom>
        </p:spPr>
      </p:pic>
      <p:pic>
        <p:nvPicPr>
          <p:cNvPr id="47" name="Picture 46" descr="A graph of different colored lines&#10;&#10;Description automatically generated">
            <a:extLst>
              <a:ext uri="{FF2B5EF4-FFF2-40B4-BE49-F238E27FC236}">
                <a16:creationId xmlns:a16="http://schemas.microsoft.com/office/drawing/2014/main" id="{6AC58944-1778-1B35-C49B-8C5810959236}"/>
              </a:ext>
            </a:extLst>
          </p:cNvPr>
          <p:cNvPicPr>
            <a:picLocks noChangeAspect="1"/>
          </p:cNvPicPr>
          <p:nvPr/>
        </p:nvPicPr>
        <p:blipFill>
          <a:blip r:embed="rId7"/>
          <a:stretch>
            <a:fillRect/>
          </a:stretch>
        </p:blipFill>
        <p:spPr>
          <a:xfrm>
            <a:off x="5520032" y="3744576"/>
            <a:ext cx="3240000" cy="2530552"/>
          </a:xfrm>
          <a:prstGeom prst="rect">
            <a:avLst/>
          </a:prstGeom>
        </p:spPr>
      </p:pic>
      <p:sp>
        <p:nvSpPr>
          <p:cNvPr id="50" name="TextBox 49">
            <a:extLst>
              <a:ext uri="{FF2B5EF4-FFF2-40B4-BE49-F238E27FC236}">
                <a16:creationId xmlns:a16="http://schemas.microsoft.com/office/drawing/2014/main" id="{BD34E08B-3EC0-A196-265E-4F5707A8A864}"/>
              </a:ext>
            </a:extLst>
          </p:cNvPr>
          <p:cNvSpPr txBox="1"/>
          <p:nvPr/>
        </p:nvSpPr>
        <p:spPr>
          <a:xfrm>
            <a:off x="6010479" y="2858968"/>
            <a:ext cx="936329" cy="400110"/>
          </a:xfrm>
          <a:prstGeom prst="rect">
            <a:avLst/>
          </a:prstGeom>
          <a:solidFill>
            <a:schemeClr val="bg1"/>
          </a:solidFill>
          <a:ln>
            <a:solidFill>
              <a:schemeClr val="bg2">
                <a:lumMod val="50000"/>
              </a:schemeClr>
            </a:solidFill>
          </a:ln>
        </p:spPr>
        <p:txBody>
          <a:bodyPr wrap="square">
            <a:spAutoFit/>
          </a:bodyPr>
          <a:lstStyle/>
          <a:p>
            <a:pPr algn="ctr"/>
            <a:r>
              <a:rPr lang="en-US" sz="1000" b="1" dirty="0">
                <a:solidFill>
                  <a:schemeClr val="accent2"/>
                </a:solidFill>
                <a:latin typeface="Calibri" panose="020F0502020204030204" pitchFamily="34" charset="0"/>
                <a:ea typeface="Calibri" panose="020F0502020204030204" pitchFamily="34" charset="0"/>
                <a:cs typeface="Calibri" panose="020F0502020204030204" pitchFamily="34" charset="0"/>
              </a:rPr>
              <a:t>Stacked cable</a:t>
            </a:r>
          </a:p>
          <a:p>
            <a:pPr algn="ctr"/>
            <a:r>
              <a:rPr lang="en-US" sz="1000" b="1" dirty="0">
                <a:solidFill>
                  <a:schemeClr val="accent2"/>
                </a:solidFill>
                <a:latin typeface="Calibri" panose="020F0502020204030204" pitchFamily="34" charset="0"/>
                <a:ea typeface="Calibri" panose="020F0502020204030204" pitchFamily="34" charset="0"/>
                <a:cs typeface="Calibri" panose="020F0502020204030204" pitchFamily="34" charset="0"/>
              </a:rPr>
              <a:t>FF = 0.018</a:t>
            </a:r>
            <a:endParaRPr lang="en-GB" sz="1000" b="1" dirty="0">
              <a:solidFill>
                <a:schemeClr val="accent2"/>
              </a:solidFill>
            </a:endParaRPr>
          </a:p>
        </p:txBody>
      </p:sp>
      <p:sp>
        <p:nvSpPr>
          <p:cNvPr id="56" name="TextBox 55">
            <a:extLst>
              <a:ext uri="{FF2B5EF4-FFF2-40B4-BE49-F238E27FC236}">
                <a16:creationId xmlns:a16="http://schemas.microsoft.com/office/drawing/2014/main" id="{B459986A-1532-CB88-FFF8-3B478D22519B}"/>
              </a:ext>
            </a:extLst>
          </p:cNvPr>
          <p:cNvSpPr txBox="1"/>
          <p:nvPr/>
        </p:nvSpPr>
        <p:spPr>
          <a:xfrm>
            <a:off x="2787452" y="2918586"/>
            <a:ext cx="718826" cy="400110"/>
          </a:xfrm>
          <a:prstGeom prst="rect">
            <a:avLst/>
          </a:prstGeom>
          <a:solidFill>
            <a:schemeClr val="bg1"/>
          </a:solidFill>
          <a:ln>
            <a:solidFill>
              <a:schemeClr val="bg2">
                <a:lumMod val="50000"/>
              </a:schemeClr>
            </a:solidFill>
          </a:ln>
        </p:spPr>
        <p:txBody>
          <a:bodyPr wrap="square">
            <a:spAutoFit/>
          </a:bodyPr>
          <a:lstStyle/>
          <a:p>
            <a:pPr algn="ctr"/>
            <a:r>
              <a:rPr lang="en-US" sz="1000" b="1" dirty="0" err="1">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Roebel</a:t>
            </a:r>
            <a:endParaRPr lang="en-US" sz="1000"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ctr"/>
            <a:r>
              <a:rPr lang="en-US" sz="1000"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FF = 0.011</a:t>
            </a:r>
            <a:endParaRPr lang="en-GB" sz="1000" b="1" dirty="0">
              <a:solidFill>
                <a:schemeClr val="accent5">
                  <a:lumMod val="75000"/>
                </a:schemeClr>
              </a:solidFill>
            </a:endParaRPr>
          </a:p>
        </p:txBody>
      </p:sp>
      <p:sp>
        <p:nvSpPr>
          <p:cNvPr id="57" name="TextBox 56">
            <a:extLst>
              <a:ext uri="{FF2B5EF4-FFF2-40B4-BE49-F238E27FC236}">
                <a16:creationId xmlns:a16="http://schemas.microsoft.com/office/drawing/2014/main" id="{6EDBDAD9-AACE-AC0A-48CA-BA9055A424D5}"/>
              </a:ext>
            </a:extLst>
          </p:cNvPr>
          <p:cNvSpPr txBox="1"/>
          <p:nvPr/>
        </p:nvSpPr>
        <p:spPr>
          <a:xfrm>
            <a:off x="2788178" y="5443919"/>
            <a:ext cx="718826" cy="400110"/>
          </a:xfrm>
          <a:prstGeom prst="rect">
            <a:avLst/>
          </a:prstGeom>
          <a:solidFill>
            <a:schemeClr val="bg1"/>
          </a:solidFill>
          <a:ln>
            <a:solidFill>
              <a:schemeClr val="bg2">
                <a:lumMod val="50000"/>
              </a:schemeClr>
            </a:solidFill>
          </a:ln>
        </p:spPr>
        <p:txBody>
          <a:bodyPr wrap="square">
            <a:spAutoFit/>
          </a:bodyPr>
          <a:lstStyle/>
          <a:p>
            <a:pPr algn="ctr"/>
            <a:r>
              <a:rPr lang="en-US" sz="1000" b="1" dirty="0" err="1">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Roebel</a:t>
            </a:r>
            <a:endParaRPr lang="en-US" sz="1000"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ctr"/>
            <a:r>
              <a:rPr lang="en-US" sz="1000"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FF = 0.011</a:t>
            </a:r>
            <a:endParaRPr lang="en-GB" sz="1000" b="1" dirty="0">
              <a:solidFill>
                <a:schemeClr val="accent5">
                  <a:lumMod val="75000"/>
                </a:schemeClr>
              </a:solidFill>
            </a:endParaRPr>
          </a:p>
        </p:txBody>
      </p:sp>
      <p:sp>
        <p:nvSpPr>
          <p:cNvPr id="58" name="TextBox 57">
            <a:extLst>
              <a:ext uri="{FF2B5EF4-FFF2-40B4-BE49-F238E27FC236}">
                <a16:creationId xmlns:a16="http://schemas.microsoft.com/office/drawing/2014/main" id="{C40EAE93-5DBD-B7DE-688A-1DF6A0F9DC41}"/>
              </a:ext>
            </a:extLst>
          </p:cNvPr>
          <p:cNvSpPr txBox="1"/>
          <p:nvPr/>
        </p:nvSpPr>
        <p:spPr>
          <a:xfrm>
            <a:off x="6010479" y="5445564"/>
            <a:ext cx="936329" cy="400110"/>
          </a:xfrm>
          <a:prstGeom prst="rect">
            <a:avLst/>
          </a:prstGeom>
          <a:solidFill>
            <a:schemeClr val="bg1"/>
          </a:solidFill>
          <a:ln>
            <a:solidFill>
              <a:schemeClr val="bg2">
                <a:lumMod val="50000"/>
              </a:schemeClr>
            </a:solidFill>
          </a:ln>
        </p:spPr>
        <p:txBody>
          <a:bodyPr wrap="square">
            <a:spAutoFit/>
          </a:bodyPr>
          <a:lstStyle/>
          <a:p>
            <a:pPr algn="ctr"/>
            <a:r>
              <a:rPr lang="en-US" sz="1000" b="1" dirty="0">
                <a:solidFill>
                  <a:schemeClr val="accent2"/>
                </a:solidFill>
                <a:latin typeface="Calibri" panose="020F0502020204030204" pitchFamily="34" charset="0"/>
                <a:ea typeface="Calibri" panose="020F0502020204030204" pitchFamily="34" charset="0"/>
                <a:cs typeface="Calibri" panose="020F0502020204030204" pitchFamily="34" charset="0"/>
              </a:rPr>
              <a:t>Stacked cable</a:t>
            </a:r>
          </a:p>
          <a:p>
            <a:pPr algn="ctr"/>
            <a:r>
              <a:rPr lang="en-US" sz="1000" b="1" dirty="0">
                <a:solidFill>
                  <a:schemeClr val="accent2"/>
                </a:solidFill>
                <a:latin typeface="Calibri" panose="020F0502020204030204" pitchFamily="34" charset="0"/>
                <a:ea typeface="Calibri" panose="020F0502020204030204" pitchFamily="34" charset="0"/>
                <a:cs typeface="Calibri" panose="020F0502020204030204" pitchFamily="34" charset="0"/>
              </a:rPr>
              <a:t>FF = 0.018</a:t>
            </a:r>
            <a:endParaRPr lang="en-GB" sz="1000" b="1" dirty="0">
              <a:solidFill>
                <a:schemeClr val="accent2"/>
              </a:solidFill>
            </a:endParaRPr>
          </a:p>
        </p:txBody>
      </p:sp>
      <p:sp>
        <p:nvSpPr>
          <p:cNvPr id="59" name="TextBox 58">
            <a:extLst>
              <a:ext uri="{FF2B5EF4-FFF2-40B4-BE49-F238E27FC236}">
                <a16:creationId xmlns:a16="http://schemas.microsoft.com/office/drawing/2014/main" id="{7C61003D-F93D-D8CC-B6A8-0D339945D7CC}"/>
              </a:ext>
            </a:extLst>
          </p:cNvPr>
          <p:cNvSpPr txBox="1"/>
          <p:nvPr/>
        </p:nvSpPr>
        <p:spPr>
          <a:xfrm>
            <a:off x="9404548" y="2935912"/>
            <a:ext cx="814784" cy="246221"/>
          </a:xfrm>
          <a:prstGeom prst="rect">
            <a:avLst/>
          </a:prstGeom>
          <a:solidFill>
            <a:schemeClr val="bg1"/>
          </a:solidFill>
          <a:ln>
            <a:solidFill>
              <a:schemeClr val="bg2">
                <a:lumMod val="50000"/>
              </a:schemeClr>
            </a:solidFill>
          </a:ln>
        </p:spPr>
        <p:txBody>
          <a:bodyPr wrap="square">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Comparison</a:t>
            </a:r>
            <a:endParaRPr lang="en-GB" sz="1000" b="1" dirty="0"/>
          </a:p>
        </p:txBody>
      </p:sp>
      <p:sp>
        <p:nvSpPr>
          <p:cNvPr id="60" name="TextBox 59">
            <a:extLst>
              <a:ext uri="{FF2B5EF4-FFF2-40B4-BE49-F238E27FC236}">
                <a16:creationId xmlns:a16="http://schemas.microsoft.com/office/drawing/2014/main" id="{8F92D4E7-4B89-CA24-19C7-416289622F67}"/>
              </a:ext>
            </a:extLst>
          </p:cNvPr>
          <p:cNvSpPr txBox="1"/>
          <p:nvPr/>
        </p:nvSpPr>
        <p:spPr>
          <a:xfrm>
            <a:off x="9404548" y="5520863"/>
            <a:ext cx="814784" cy="246221"/>
          </a:xfrm>
          <a:prstGeom prst="rect">
            <a:avLst/>
          </a:prstGeom>
          <a:solidFill>
            <a:schemeClr val="bg1"/>
          </a:solidFill>
          <a:ln>
            <a:solidFill>
              <a:schemeClr val="bg2">
                <a:lumMod val="50000"/>
              </a:schemeClr>
            </a:solidFill>
          </a:ln>
        </p:spPr>
        <p:txBody>
          <a:bodyPr wrap="square">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Comparison</a:t>
            </a:r>
            <a:endParaRPr lang="en-GB" sz="1000" b="1" dirty="0"/>
          </a:p>
        </p:txBody>
      </p:sp>
    </p:spTree>
    <p:extLst>
      <p:ext uri="{BB962C8B-B14F-4D97-AF65-F5344CB8AC3E}">
        <p14:creationId xmlns:p14="http://schemas.microsoft.com/office/powerpoint/2010/main" val="4012836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BBED3B-E7A6-89D1-C087-B70096832028}"/>
            </a:ext>
          </a:extLst>
        </p:cNvPr>
        <p:cNvGrpSpPr/>
        <p:nvPr/>
      </p:nvGrpSpPr>
      <p:grpSpPr>
        <a:xfrm>
          <a:off x="0" y="0"/>
          <a:ext cx="0" cy="0"/>
          <a:chOff x="0" y="0"/>
          <a:chExt cx="0" cy="0"/>
        </a:xfrm>
      </p:grpSpPr>
      <p:sp>
        <p:nvSpPr>
          <p:cNvPr id="45" name="TextBox 44">
            <a:extLst>
              <a:ext uri="{FF2B5EF4-FFF2-40B4-BE49-F238E27FC236}">
                <a16:creationId xmlns:a16="http://schemas.microsoft.com/office/drawing/2014/main" id="{071575FF-85AE-B2F4-9729-D84EB6EA2670}"/>
              </a:ext>
            </a:extLst>
          </p:cNvPr>
          <p:cNvSpPr txBox="1"/>
          <p:nvPr/>
        </p:nvSpPr>
        <p:spPr>
          <a:xfrm>
            <a:off x="287846" y="4432111"/>
            <a:ext cx="5418955" cy="1754326"/>
          </a:xfrm>
          <a:prstGeom prst="rect">
            <a:avLst/>
          </a:prstGeom>
          <a:noFill/>
        </p:spPr>
        <p:txBody>
          <a:bodyPr wrap="square" rtlCol="0">
            <a:spAutoFit/>
          </a:bodyPr>
          <a:lstStyle/>
          <a:p>
            <a:pPr>
              <a:buClr>
                <a:srgbClr val="FF0000"/>
              </a:buClr>
            </a:pPr>
            <a:r>
              <a:rPr lang="en-US" sz="1600" b="1" dirty="0">
                <a:latin typeface="Calibri" panose="020F0502020204030204" pitchFamily="34" charset="0"/>
                <a:ea typeface="Calibri" panose="020F0502020204030204" pitchFamily="34" charset="0"/>
                <a:cs typeface="Calibri" panose="020F0502020204030204" pitchFamily="34" charset="0"/>
              </a:rPr>
              <a:t>Summary of cost assumptions:</a:t>
            </a:r>
            <a:endParaRPr lang="en-US" sz="1600" dirty="0">
              <a:latin typeface="Calibri" panose="020F0502020204030204" pitchFamily="34" charset="0"/>
              <a:ea typeface="Calibri" panose="020F0502020204030204" pitchFamily="34" charset="0"/>
              <a:cs typeface="Calibri" panose="020F0502020204030204" pitchFamily="34" charset="0"/>
            </a:endParaRPr>
          </a:p>
          <a:p>
            <a:pPr marL="285750" indent="-285750">
              <a:buClr>
                <a:srgbClr val="FF0000"/>
              </a:buClr>
              <a:buFont typeface="Wingdings" panose="05000000000000000000" pitchFamily="2" charset="2"/>
              <a:buChar char="§"/>
            </a:pPr>
            <a:r>
              <a:rPr lang="en-US" sz="1400" dirty="0">
                <a:latin typeface="Calibri" panose="020F0502020204030204" pitchFamily="34" charset="0"/>
                <a:ea typeface="Calibri" panose="020F0502020204030204" pitchFamily="34" charset="0"/>
                <a:cs typeface="Calibri" panose="020F0502020204030204" pitchFamily="34" charset="0"/>
              </a:rPr>
              <a:t>We use the ReBCO’s aspirational cost 2500 EUR/kg </a:t>
            </a:r>
          </a:p>
          <a:p>
            <a:pPr marL="742950" lvl="1" indent="-285750">
              <a:buClr>
                <a:srgbClr val="FF0000"/>
              </a:buClr>
              <a:buFont typeface="Wingdings" panose="05000000000000000000" pitchFamily="2" charset="2"/>
              <a:buChar char="§"/>
            </a:pPr>
            <a:r>
              <a:rPr lang="en-US" sz="1200" dirty="0">
                <a:latin typeface="Calibri" panose="020F0502020204030204" pitchFamily="34" charset="0"/>
                <a:ea typeface="Calibri" panose="020F0502020204030204" pitchFamily="34" charset="0"/>
                <a:cs typeface="Calibri" panose="020F0502020204030204" pitchFamily="34" charset="0"/>
              </a:rPr>
              <a:t>Today’s price is around 8000 EUR/kg</a:t>
            </a:r>
          </a:p>
          <a:p>
            <a:pPr marL="285750" indent="-285750">
              <a:buClr>
                <a:srgbClr val="FF0000"/>
              </a:buClr>
              <a:buFont typeface="Wingdings" panose="05000000000000000000" pitchFamily="2" charset="2"/>
              <a:buChar char="§"/>
            </a:pPr>
            <a:r>
              <a:rPr lang="en-US" sz="1400" dirty="0">
                <a:latin typeface="Calibri" panose="020F0502020204030204" pitchFamily="34" charset="0"/>
                <a:ea typeface="Calibri" panose="020F0502020204030204" pitchFamily="34" charset="0"/>
                <a:cs typeface="Calibri" panose="020F0502020204030204" pitchFamily="34" charset="0"/>
              </a:rPr>
              <a:t>The starting budget of 175 kEUR/m for each magnet is taken from the FCC cost model</a:t>
            </a:r>
          </a:p>
          <a:p>
            <a:pPr marL="742950" lvl="1" indent="-285750">
              <a:buClr>
                <a:srgbClr val="FF0000"/>
              </a:buClr>
              <a:buFont typeface="Wingdings" panose="05000000000000000000" pitchFamily="2" charset="2"/>
              <a:buChar char="§"/>
            </a:pPr>
            <a:r>
              <a:rPr lang="en-US" sz="1200" dirty="0">
                <a:latin typeface="Calibri" panose="020F0502020204030204" pitchFamily="34" charset="0"/>
                <a:ea typeface="Calibri" panose="020F0502020204030204" pitchFamily="34" charset="0"/>
                <a:cs typeface="Calibri" panose="020F0502020204030204" pitchFamily="34" charset="0"/>
              </a:rPr>
              <a:t>We can assume a higher budget than FCC because we have a smaller circumference and less magnets.</a:t>
            </a:r>
          </a:p>
          <a:p>
            <a:pPr marL="285750" indent="-285750">
              <a:buClr>
                <a:srgbClr val="FF0000"/>
              </a:buClr>
              <a:buFont typeface="Wingdings" panose="05000000000000000000" pitchFamily="2" charset="2"/>
              <a:buChar char="§"/>
            </a:pPr>
            <a:r>
              <a:rPr lang="en-US" sz="1400" dirty="0">
                <a:latin typeface="Calibri" panose="020F0502020204030204" pitchFamily="34" charset="0"/>
                <a:ea typeface="Calibri" panose="020F0502020204030204" pitchFamily="34" charset="0"/>
                <a:cs typeface="Calibri" panose="020F0502020204030204" pitchFamily="34" charset="0"/>
              </a:rPr>
              <a:t>Cryogenic, protection and shielding costs are not taken into account.</a:t>
            </a:r>
          </a:p>
        </p:txBody>
      </p:sp>
      <p:sp>
        <p:nvSpPr>
          <p:cNvPr id="2" name="Slide Number Placeholder 1">
            <a:extLst>
              <a:ext uri="{FF2B5EF4-FFF2-40B4-BE49-F238E27FC236}">
                <a16:creationId xmlns:a16="http://schemas.microsoft.com/office/drawing/2014/main" id="{3F197B95-055A-3AF6-A754-9CC905C1B3F7}"/>
              </a:ext>
            </a:extLst>
          </p:cNvPr>
          <p:cNvSpPr>
            <a:spLocks noGrp="1"/>
          </p:cNvSpPr>
          <p:nvPr>
            <p:ph type="sldNum" sz="quarter" idx="4"/>
          </p:nvPr>
        </p:nvSpPr>
        <p:spPr/>
        <p:txBody>
          <a:bodyPr/>
          <a:lstStyle/>
          <a:p>
            <a:fld id="{A16AB2F8-5338-F742-A59E-35F5B82165E6}" type="slidenum">
              <a:rPr lang="en-GB" smtClean="0"/>
              <a:pPr/>
              <a:t>4</a:t>
            </a:fld>
            <a:endParaRPr lang="en-GB" dirty="0"/>
          </a:p>
        </p:txBody>
      </p:sp>
      <p:sp>
        <p:nvSpPr>
          <p:cNvPr id="4" name="Title 2">
            <a:extLst>
              <a:ext uri="{FF2B5EF4-FFF2-40B4-BE49-F238E27FC236}">
                <a16:creationId xmlns:a16="http://schemas.microsoft.com/office/drawing/2014/main" id="{4084D367-755E-BB08-309E-0B5C1CD0D25F}"/>
              </a:ext>
            </a:extLst>
          </p:cNvPr>
          <p:cNvSpPr>
            <a:spLocks noGrp="1"/>
          </p:cNvSpPr>
          <p:nvPr>
            <p:ph type="title"/>
          </p:nvPr>
        </p:nvSpPr>
        <p:spPr>
          <a:xfrm>
            <a:off x="2188923" y="186465"/>
            <a:ext cx="8091814" cy="681159"/>
          </a:xfrm>
          <a:prstGeom prst="rect">
            <a:avLst/>
          </a:prstGeom>
        </p:spPr>
        <p:txBody>
          <a:body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Recap: A-B Plots for HTS </a:t>
            </a:r>
            <a:r>
              <a:rPr lang="en-US" u="sng"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quad.</a:t>
            </a:r>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 </a:t>
            </a:r>
            <a:endParaRPr lang="en-GB"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endParaRPr>
          </a:p>
        </p:txBody>
      </p:sp>
      <p:sp>
        <p:nvSpPr>
          <p:cNvPr id="44" name="TextBox 43">
            <a:extLst>
              <a:ext uri="{FF2B5EF4-FFF2-40B4-BE49-F238E27FC236}">
                <a16:creationId xmlns:a16="http://schemas.microsoft.com/office/drawing/2014/main" id="{E1095582-8BA9-4EA4-FE65-23A432FE3D57}"/>
              </a:ext>
            </a:extLst>
          </p:cNvPr>
          <p:cNvSpPr txBox="1"/>
          <p:nvPr/>
        </p:nvSpPr>
        <p:spPr>
          <a:xfrm>
            <a:off x="6092700" y="4555221"/>
            <a:ext cx="3322769" cy="1631216"/>
          </a:xfrm>
          <a:prstGeom prst="rect">
            <a:avLst/>
          </a:prstGeom>
          <a:noFill/>
        </p:spPr>
        <p:txBody>
          <a:bodyPr wrap="none" rtlCol="0">
            <a:spAutoFit/>
          </a:bodyPr>
          <a:lstStyle/>
          <a:p>
            <a:r>
              <a:rPr lang="en-US" sz="1600" b="1" dirty="0">
                <a:latin typeface="Calibri" panose="020F0502020204030204" pitchFamily="34" charset="0"/>
                <a:ea typeface="Calibri" panose="020F0502020204030204" pitchFamily="34" charset="0"/>
                <a:cs typeface="Calibri" panose="020F0502020204030204" pitchFamily="34" charset="0"/>
              </a:rPr>
              <a:t>Summary of assumptions:</a:t>
            </a:r>
          </a:p>
          <a:p>
            <a:pPr marL="285750" indent="-28575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Single sector coil quadrupole</a:t>
            </a:r>
          </a:p>
          <a:p>
            <a:pPr marL="285750" indent="-28575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Maximum stress: 400 MPa</a:t>
            </a:r>
          </a:p>
          <a:p>
            <a:pPr marL="285750" indent="-28575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Fujikura Tape for the </a:t>
            </a:r>
            <a:r>
              <a:rPr lang="en-US" sz="1400" dirty="0" err="1">
                <a:latin typeface="Calibri" panose="020F0502020204030204" pitchFamily="34" charset="0"/>
                <a:ea typeface="Calibri" panose="020F0502020204030204" pitchFamily="34" charset="0"/>
                <a:cs typeface="Calibri" panose="020F0502020204030204" pitchFamily="34" charset="0"/>
              </a:rPr>
              <a:t>J</a:t>
            </a:r>
            <a:r>
              <a:rPr lang="en-US" sz="1400" baseline="-25000" dirty="0" err="1">
                <a:latin typeface="Calibri" panose="020F0502020204030204" pitchFamily="34" charset="0"/>
                <a:ea typeface="Calibri" panose="020F0502020204030204" pitchFamily="34" charset="0"/>
                <a:cs typeface="Calibri" panose="020F0502020204030204" pitchFamily="34" charset="0"/>
              </a:rPr>
              <a:t>c</a:t>
            </a:r>
            <a:r>
              <a:rPr lang="en-US" sz="1400" dirty="0">
                <a:latin typeface="Calibri" panose="020F0502020204030204" pitchFamily="34" charset="0"/>
                <a:ea typeface="Calibri" panose="020F0502020204030204" pitchFamily="34" charset="0"/>
                <a:cs typeface="Calibri" panose="020F0502020204030204" pitchFamily="34" charset="0"/>
              </a:rPr>
              <a:t> fit </a:t>
            </a:r>
          </a:p>
          <a:p>
            <a:pPr marL="285750" indent="-285750">
              <a:buClr>
                <a:srgbClr val="FF0000"/>
              </a:buClr>
              <a:buFont typeface="Arial" panose="020B0604020202020204" pitchFamily="34" charset="0"/>
              <a:buChar char="•"/>
            </a:pPr>
            <a:r>
              <a:rPr lang="en-US" sz="1400" dirty="0" err="1">
                <a:highlight>
                  <a:srgbClr val="00FFFF"/>
                </a:highlight>
                <a:latin typeface="Calibri" panose="020F0502020204030204" pitchFamily="34" charset="0"/>
                <a:ea typeface="Calibri" panose="020F0502020204030204" pitchFamily="34" charset="0"/>
                <a:cs typeface="Calibri" panose="020F0502020204030204" pitchFamily="34" charset="0"/>
              </a:rPr>
              <a:t>Roebel</a:t>
            </a:r>
            <a:r>
              <a:rPr lang="en-US" sz="1400" dirty="0">
                <a:highlight>
                  <a:srgbClr val="00FFFF"/>
                </a:highlight>
                <a:latin typeface="Calibri" panose="020F0502020204030204" pitchFamily="34" charset="0"/>
                <a:ea typeface="Calibri" panose="020F0502020204030204" pitchFamily="34" charset="0"/>
                <a:cs typeface="Calibri" panose="020F0502020204030204" pitchFamily="34" charset="0"/>
              </a:rPr>
              <a:t> cable</a:t>
            </a:r>
          </a:p>
          <a:p>
            <a:pPr marL="285750" indent="-28575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Non-insulated or Metal-insulated cable</a:t>
            </a:r>
          </a:p>
          <a:p>
            <a:pPr marL="285750" indent="-285750">
              <a:buClr>
                <a:srgbClr val="FF0000"/>
              </a:buClr>
              <a:buFont typeface="Arial" panose="020B0604020202020204" pitchFamily="34" charset="0"/>
              <a:buChar char="•"/>
            </a:pPr>
            <a:r>
              <a:rPr lang="en-US" sz="1400" dirty="0">
                <a:highlight>
                  <a:srgbClr val="FFFF00"/>
                </a:highlight>
                <a:latin typeface="Calibri" panose="020F0502020204030204" pitchFamily="34" charset="0"/>
                <a:ea typeface="Calibri" panose="020F0502020204030204" pitchFamily="34" charset="0"/>
                <a:cs typeface="Calibri" panose="020F0502020204030204" pitchFamily="34" charset="0"/>
              </a:rPr>
              <a:t>Maximum coil width: 80 mm</a:t>
            </a:r>
          </a:p>
        </p:txBody>
      </p:sp>
      <p:pic>
        <p:nvPicPr>
          <p:cNvPr id="3" name="Picture 2">
            <a:extLst>
              <a:ext uri="{FF2B5EF4-FFF2-40B4-BE49-F238E27FC236}">
                <a16:creationId xmlns:a16="http://schemas.microsoft.com/office/drawing/2014/main" id="{7E79E8E8-DFB5-5723-F714-EFBB9B4BDAF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1296626"/>
            <a:ext cx="4032000" cy="3122733"/>
          </a:xfrm>
          <a:prstGeom prst="rect">
            <a:avLst/>
          </a:prstGeom>
        </p:spPr>
      </p:pic>
      <p:pic>
        <p:nvPicPr>
          <p:cNvPr id="5" name="Picture 4">
            <a:extLst>
              <a:ext uri="{FF2B5EF4-FFF2-40B4-BE49-F238E27FC236}">
                <a16:creationId xmlns:a16="http://schemas.microsoft.com/office/drawing/2014/main" id="{489147ED-AA20-AB24-1AA7-6833C66F11B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076700" y="1296626"/>
            <a:ext cx="4032000" cy="3122733"/>
          </a:xfrm>
          <a:prstGeom prst="rect">
            <a:avLst/>
          </a:prstGeom>
        </p:spPr>
      </p:pic>
      <p:pic>
        <p:nvPicPr>
          <p:cNvPr id="30" name="Picture 29">
            <a:extLst>
              <a:ext uri="{FF2B5EF4-FFF2-40B4-BE49-F238E27FC236}">
                <a16:creationId xmlns:a16="http://schemas.microsoft.com/office/drawing/2014/main" id="{E2BEEE3C-7C9C-1AA0-7341-F87CA9199BE4}"/>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153400" y="1296626"/>
            <a:ext cx="4032000" cy="3122733"/>
          </a:xfrm>
          <a:prstGeom prst="rect">
            <a:avLst/>
          </a:prstGeom>
        </p:spPr>
      </p:pic>
      <p:sp>
        <p:nvSpPr>
          <p:cNvPr id="31" name="Freeform: Shape 30">
            <a:extLst>
              <a:ext uri="{FF2B5EF4-FFF2-40B4-BE49-F238E27FC236}">
                <a16:creationId xmlns:a16="http://schemas.microsoft.com/office/drawing/2014/main" id="{5869F098-756B-1B3B-59E8-30A7503031B7}"/>
              </a:ext>
            </a:extLst>
          </p:cNvPr>
          <p:cNvSpPr/>
          <p:nvPr/>
        </p:nvSpPr>
        <p:spPr>
          <a:xfrm>
            <a:off x="755374" y="1502797"/>
            <a:ext cx="3122212" cy="1998427"/>
          </a:xfrm>
          <a:custGeom>
            <a:avLst/>
            <a:gdLst>
              <a:gd name="connsiteX0" fmla="*/ 0 w 3122212"/>
              <a:gd name="connsiteY0" fmla="*/ 0 h 1998427"/>
              <a:gd name="connsiteX1" fmla="*/ 68911 w 3122212"/>
              <a:gd name="connsiteY1" fmla="*/ 241189 h 1998427"/>
              <a:gd name="connsiteX2" fmla="*/ 166977 w 3122212"/>
              <a:gd name="connsiteY2" fmla="*/ 490330 h 1998427"/>
              <a:gd name="connsiteX3" fmla="*/ 280946 w 3122212"/>
              <a:gd name="connsiteY3" fmla="*/ 710316 h 1998427"/>
              <a:gd name="connsiteX4" fmla="*/ 365760 w 3122212"/>
              <a:gd name="connsiteY4" fmla="*/ 829586 h 1998427"/>
              <a:gd name="connsiteX5" fmla="*/ 482379 w 3122212"/>
              <a:gd name="connsiteY5" fmla="*/ 980660 h 1998427"/>
              <a:gd name="connsiteX6" fmla="*/ 652007 w 3122212"/>
              <a:gd name="connsiteY6" fmla="*/ 1134386 h 1998427"/>
              <a:gd name="connsiteX7" fmla="*/ 832236 w 3122212"/>
              <a:gd name="connsiteY7" fmla="*/ 1266907 h 1998427"/>
              <a:gd name="connsiteX8" fmla="*/ 1012466 w 3122212"/>
              <a:gd name="connsiteY8" fmla="*/ 1386177 h 1998427"/>
              <a:gd name="connsiteX9" fmla="*/ 1272209 w 3122212"/>
              <a:gd name="connsiteY9" fmla="*/ 1542553 h 1998427"/>
              <a:gd name="connsiteX10" fmla="*/ 1553155 w 3122212"/>
              <a:gd name="connsiteY10" fmla="*/ 1656521 h 1998427"/>
              <a:gd name="connsiteX11" fmla="*/ 1945419 w 3122212"/>
              <a:gd name="connsiteY11" fmla="*/ 1775791 h 1998427"/>
              <a:gd name="connsiteX12" fmla="*/ 2395993 w 3122212"/>
              <a:gd name="connsiteY12" fmla="*/ 1879158 h 1998427"/>
              <a:gd name="connsiteX13" fmla="*/ 2881023 w 3122212"/>
              <a:gd name="connsiteY13" fmla="*/ 1963972 h 1998427"/>
              <a:gd name="connsiteX14" fmla="*/ 3122212 w 3122212"/>
              <a:gd name="connsiteY14" fmla="*/ 1998427 h 1998427"/>
              <a:gd name="connsiteX15" fmla="*/ 3116911 w 3122212"/>
              <a:gd name="connsiteY15" fmla="*/ 5300 h 1998427"/>
              <a:gd name="connsiteX16" fmla="*/ 0 w 3122212"/>
              <a:gd name="connsiteY16" fmla="*/ 0 h 1998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122212" h="1998427">
                <a:moveTo>
                  <a:pt x="0" y="0"/>
                </a:moveTo>
                <a:lnTo>
                  <a:pt x="68911" y="241189"/>
                </a:lnTo>
                <a:lnTo>
                  <a:pt x="166977" y="490330"/>
                </a:lnTo>
                <a:lnTo>
                  <a:pt x="280946" y="710316"/>
                </a:lnTo>
                <a:lnTo>
                  <a:pt x="365760" y="829586"/>
                </a:lnTo>
                <a:lnTo>
                  <a:pt x="482379" y="980660"/>
                </a:lnTo>
                <a:lnTo>
                  <a:pt x="652007" y="1134386"/>
                </a:lnTo>
                <a:lnTo>
                  <a:pt x="832236" y="1266907"/>
                </a:lnTo>
                <a:lnTo>
                  <a:pt x="1012466" y="1386177"/>
                </a:lnTo>
                <a:lnTo>
                  <a:pt x="1272209" y="1542553"/>
                </a:lnTo>
                <a:lnTo>
                  <a:pt x="1553155" y="1656521"/>
                </a:lnTo>
                <a:lnTo>
                  <a:pt x="1945419" y="1775791"/>
                </a:lnTo>
                <a:lnTo>
                  <a:pt x="2395993" y="1879158"/>
                </a:lnTo>
                <a:lnTo>
                  <a:pt x="2881023" y="1963972"/>
                </a:lnTo>
                <a:lnTo>
                  <a:pt x="3122212" y="1998427"/>
                </a:lnTo>
                <a:lnTo>
                  <a:pt x="3116911" y="5300"/>
                </a:lnTo>
                <a:lnTo>
                  <a:pt x="0" y="0"/>
                </a:lnTo>
                <a:close/>
              </a:path>
            </a:pathLst>
          </a:custGeom>
          <a:solidFill>
            <a:srgbClr val="0F9ED5">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Freeform: Shape 31">
            <a:extLst>
              <a:ext uri="{FF2B5EF4-FFF2-40B4-BE49-F238E27FC236}">
                <a16:creationId xmlns:a16="http://schemas.microsoft.com/office/drawing/2014/main" id="{85C7BD9B-B09E-C321-482B-1509B3ED0B33}"/>
              </a:ext>
            </a:extLst>
          </p:cNvPr>
          <p:cNvSpPr/>
          <p:nvPr/>
        </p:nvSpPr>
        <p:spPr>
          <a:xfrm>
            <a:off x="972710" y="1505447"/>
            <a:ext cx="2899575" cy="1844703"/>
          </a:xfrm>
          <a:custGeom>
            <a:avLst/>
            <a:gdLst>
              <a:gd name="connsiteX0" fmla="*/ 0 w 2899575"/>
              <a:gd name="connsiteY0" fmla="*/ 0 h 1844703"/>
              <a:gd name="connsiteX1" fmla="*/ 92765 w 2899575"/>
              <a:gd name="connsiteY1" fmla="*/ 217336 h 1844703"/>
              <a:gd name="connsiteX2" fmla="*/ 180229 w 2899575"/>
              <a:gd name="connsiteY2" fmla="*/ 384313 h 1844703"/>
              <a:gd name="connsiteX3" fmla="*/ 267693 w 2899575"/>
              <a:gd name="connsiteY3" fmla="*/ 530087 h 1844703"/>
              <a:gd name="connsiteX4" fmla="*/ 386963 w 2899575"/>
              <a:gd name="connsiteY4" fmla="*/ 694414 h 1844703"/>
              <a:gd name="connsiteX5" fmla="*/ 553940 w 2899575"/>
              <a:gd name="connsiteY5" fmla="*/ 874643 h 1844703"/>
              <a:gd name="connsiteX6" fmla="*/ 824285 w 2899575"/>
              <a:gd name="connsiteY6" fmla="*/ 1099930 h 1844703"/>
              <a:gd name="connsiteX7" fmla="*/ 1158240 w 2899575"/>
              <a:gd name="connsiteY7" fmla="*/ 1296063 h 1844703"/>
              <a:gd name="connsiteX8" fmla="*/ 1492194 w 2899575"/>
              <a:gd name="connsiteY8" fmla="*/ 1444487 h 1844703"/>
              <a:gd name="connsiteX9" fmla="*/ 1812897 w 2899575"/>
              <a:gd name="connsiteY9" fmla="*/ 1558456 h 1844703"/>
              <a:gd name="connsiteX10" fmla="*/ 2478156 w 2899575"/>
              <a:gd name="connsiteY10" fmla="*/ 1746636 h 1844703"/>
              <a:gd name="connsiteX11" fmla="*/ 2899575 w 2899575"/>
              <a:gd name="connsiteY11" fmla="*/ 1844703 h 1844703"/>
              <a:gd name="connsiteX12" fmla="*/ 2899575 w 2899575"/>
              <a:gd name="connsiteY12" fmla="*/ 5301 h 1844703"/>
              <a:gd name="connsiteX13" fmla="*/ 0 w 2899575"/>
              <a:gd name="connsiteY13" fmla="*/ 0 h 1844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99575" h="1844703">
                <a:moveTo>
                  <a:pt x="0" y="0"/>
                </a:moveTo>
                <a:lnTo>
                  <a:pt x="92765" y="217336"/>
                </a:lnTo>
                <a:lnTo>
                  <a:pt x="180229" y="384313"/>
                </a:lnTo>
                <a:lnTo>
                  <a:pt x="267693" y="530087"/>
                </a:lnTo>
                <a:lnTo>
                  <a:pt x="386963" y="694414"/>
                </a:lnTo>
                <a:lnTo>
                  <a:pt x="553940" y="874643"/>
                </a:lnTo>
                <a:lnTo>
                  <a:pt x="824285" y="1099930"/>
                </a:lnTo>
                <a:lnTo>
                  <a:pt x="1158240" y="1296063"/>
                </a:lnTo>
                <a:lnTo>
                  <a:pt x="1492194" y="1444487"/>
                </a:lnTo>
                <a:lnTo>
                  <a:pt x="1812897" y="1558456"/>
                </a:lnTo>
                <a:lnTo>
                  <a:pt x="2478156" y="1746636"/>
                </a:lnTo>
                <a:lnTo>
                  <a:pt x="2899575" y="1844703"/>
                </a:lnTo>
                <a:lnTo>
                  <a:pt x="2899575" y="5301"/>
                </a:lnTo>
                <a:lnTo>
                  <a:pt x="0" y="0"/>
                </a:lnTo>
                <a:close/>
              </a:path>
            </a:pathLst>
          </a:custGeom>
          <a:solidFill>
            <a:srgbClr val="FFC00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Freeform: Shape 32">
            <a:extLst>
              <a:ext uri="{FF2B5EF4-FFF2-40B4-BE49-F238E27FC236}">
                <a16:creationId xmlns:a16="http://schemas.microsoft.com/office/drawing/2014/main" id="{A469BEFE-1DC8-6361-9520-D3D9966AF777}"/>
              </a:ext>
            </a:extLst>
          </p:cNvPr>
          <p:cNvSpPr/>
          <p:nvPr/>
        </p:nvSpPr>
        <p:spPr>
          <a:xfrm>
            <a:off x="1150289" y="1508097"/>
            <a:ext cx="2724647" cy="1823500"/>
          </a:xfrm>
          <a:custGeom>
            <a:avLst/>
            <a:gdLst>
              <a:gd name="connsiteX0" fmla="*/ 0 w 2724647"/>
              <a:gd name="connsiteY0" fmla="*/ 0 h 1823500"/>
              <a:gd name="connsiteX1" fmla="*/ 76862 w 2724647"/>
              <a:gd name="connsiteY1" fmla="*/ 156376 h 1823500"/>
              <a:gd name="connsiteX2" fmla="*/ 161676 w 2724647"/>
              <a:gd name="connsiteY2" fmla="*/ 318053 h 1823500"/>
              <a:gd name="connsiteX3" fmla="*/ 243840 w 2724647"/>
              <a:gd name="connsiteY3" fmla="*/ 447924 h 1823500"/>
              <a:gd name="connsiteX4" fmla="*/ 363109 w 2724647"/>
              <a:gd name="connsiteY4" fmla="*/ 596348 h 1823500"/>
              <a:gd name="connsiteX5" fmla="*/ 424069 w 2724647"/>
              <a:gd name="connsiteY5" fmla="*/ 675861 h 1823500"/>
              <a:gd name="connsiteX6" fmla="*/ 633454 w 2724647"/>
              <a:gd name="connsiteY6" fmla="*/ 909100 h 1823500"/>
              <a:gd name="connsiteX7" fmla="*/ 895847 w 2724647"/>
              <a:gd name="connsiteY7" fmla="*/ 1126435 h 1823500"/>
              <a:gd name="connsiteX8" fmla="*/ 1129085 w 2724647"/>
              <a:gd name="connsiteY8" fmla="*/ 1277510 h 1823500"/>
              <a:gd name="connsiteX9" fmla="*/ 1404730 w 2724647"/>
              <a:gd name="connsiteY9" fmla="*/ 1420633 h 1823500"/>
              <a:gd name="connsiteX10" fmla="*/ 1704229 w 2724647"/>
              <a:gd name="connsiteY10" fmla="*/ 1545204 h 1823500"/>
              <a:gd name="connsiteX11" fmla="*/ 2067339 w 2724647"/>
              <a:gd name="connsiteY11" fmla="*/ 1661823 h 1823500"/>
              <a:gd name="connsiteX12" fmla="*/ 2724647 w 2724647"/>
              <a:gd name="connsiteY12" fmla="*/ 1823500 h 1823500"/>
              <a:gd name="connsiteX13" fmla="*/ 2721996 w 2724647"/>
              <a:gd name="connsiteY13" fmla="*/ 5301 h 1823500"/>
              <a:gd name="connsiteX14" fmla="*/ 0 w 2724647"/>
              <a:gd name="connsiteY14" fmla="*/ 0 h 182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24647" h="1823500">
                <a:moveTo>
                  <a:pt x="0" y="0"/>
                </a:moveTo>
                <a:lnTo>
                  <a:pt x="76862" y="156376"/>
                </a:lnTo>
                <a:lnTo>
                  <a:pt x="161676" y="318053"/>
                </a:lnTo>
                <a:lnTo>
                  <a:pt x="243840" y="447924"/>
                </a:lnTo>
                <a:lnTo>
                  <a:pt x="363109" y="596348"/>
                </a:lnTo>
                <a:lnTo>
                  <a:pt x="424069" y="675861"/>
                </a:lnTo>
                <a:lnTo>
                  <a:pt x="633454" y="909100"/>
                </a:lnTo>
                <a:lnTo>
                  <a:pt x="895847" y="1126435"/>
                </a:lnTo>
                <a:lnTo>
                  <a:pt x="1129085" y="1277510"/>
                </a:lnTo>
                <a:lnTo>
                  <a:pt x="1404730" y="1420633"/>
                </a:lnTo>
                <a:lnTo>
                  <a:pt x="1704229" y="1545204"/>
                </a:lnTo>
                <a:lnTo>
                  <a:pt x="2067339" y="1661823"/>
                </a:lnTo>
                <a:lnTo>
                  <a:pt x="2724647" y="1823500"/>
                </a:lnTo>
                <a:cubicBezTo>
                  <a:pt x="2723763" y="1217434"/>
                  <a:pt x="2722880" y="611367"/>
                  <a:pt x="2721996" y="5301"/>
                </a:cubicBezTo>
                <a:lnTo>
                  <a:pt x="0" y="0"/>
                </a:lnTo>
                <a:close/>
              </a:path>
            </a:pathLst>
          </a:custGeom>
          <a:solidFill>
            <a:srgbClr val="1BFC1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Freeform: Shape 34">
            <a:extLst>
              <a:ext uri="{FF2B5EF4-FFF2-40B4-BE49-F238E27FC236}">
                <a16:creationId xmlns:a16="http://schemas.microsoft.com/office/drawing/2014/main" id="{8940CF18-EB86-C9FA-3BC7-7ABABF4AE347}"/>
              </a:ext>
            </a:extLst>
          </p:cNvPr>
          <p:cNvSpPr/>
          <p:nvPr/>
        </p:nvSpPr>
        <p:spPr>
          <a:xfrm>
            <a:off x="1213899" y="1508097"/>
            <a:ext cx="2661037" cy="1818199"/>
          </a:xfrm>
          <a:custGeom>
            <a:avLst/>
            <a:gdLst>
              <a:gd name="connsiteX0" fmla="*/ 0 w 2661037"/>
              <a:gd name="connsiteY0" fmla="*/ 0 h 1818199"/>
              <a:gd name="connsiteX1" fmla="*/ 79513 w 2661037"/>
              <a:gd name="connsiteY1" fmla="*/ 198783 h 1818199"/>
              <a:gd name="connsiteX2" fmla="*/ 198783 w 2661037"/>
              <a:gd name="connsiteY2" fmla="*/ 434672 h 1818199"/>
              <a:gd name="connsiteX3" fmla="*/ 320703 w 2661037"/>
              <a:gd name="connsiteY3" fmla="*/ 620202 h 1818199"/>
              <a:gd name="connsiteX4" fmla="*/ 527437 w 2661037"/>
              <a:gd name="connsiteY4" fmla="*/ 869343 h 1818199"/>
              <a:gd name="connsiteX5" fmla="*/ 728870 w 2661037"/>
              <a:gd name="connsiteY5" fmla="*/ 1054873 h 1818199"/>
              <a:gd name="connsiteX6" fmla="*/ 1001864 w 2661037"/>
              <a:gd name="connsiteY6" fmla="*/ 1245705 h 1818199"/>
              <a:gd name="connsiteX7" fmla="*/ 1237753 w 2661037"/>
              <a:gd name="connsiteY7" fmla="*/ 1367625 h 1818199"/>
              <a:gd name="connsiteX8" fmla="*/ 1611464 w 2661037"/>
              <a:gd name="connsiteY8" fmla="*/ 1537253 h 1818199"/>
              <a:gd name="connsiteX9" fmla="*/ 2077941 w 2661037"/>
              <a:gd name="connsiteY9" fmla="*/ 1688327 h 1818199"/>
              <a:gd name="connsiteX10" fmla="*/ 2658386 w 2661037"/>
              <a:gd name="connsiteY10" fmla="*/ 1818199 h 1818199"/>
              <a:gd name="connsiteX11" fmla="*/ 2661037 w 2661037"/>
              <a:gd name="connsiteY11" fmla="*/ 5301 h 1818199"/>
              <a:gd name="connsiteX12" fmla="*/ 0 w 2661037"/>
              <a:gd name="connsiteY12" fmla="*/ 0 h 1818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61037" h="1818199">
                <a:moveTo>
                  <a:pt x="0" y="0"/>
                </a:moveTo>
                <a:lnTo>
                  <a:pt x="79513" y="198783"/>
                </a:lnTo>
                <a:lnTo>
                  <a:pt x="198783" y="434672"/>
                </a:lnTo>
                <a:lnTo>
                  <a:pt x="320703" y="620202"/>
                </a:lnTo>
                <a:lnTo>
                  <a:pt x="527437" y="869343"/>
                </a:lnTo>
                <a:lnTo>
                  <a:pt x="728870" y="1054873"/>
                </a:lnTo>
                <a:lnTo>
                  <a:pt x="1001864" y="1245705"/>
                </a:lnTo>
                <a:lnTo>
                  <a:pt x="1237753" y="1367625"/>
                </a:lnTo>
                <a:lnTo>
                  <a:pt x="1611464" y="1537253"/>
                </a:lnTo>
                <a:lnTo>
                  <a:pt x="2077941" y="1688327"/>
                </a:lnTo>
                <a:lnTo>
                  <a:pt x="2658386" y="1818199"/>
                </a:lnTo>
                <a:cubicBezTo>
                  <a:pt x="2659270" y="1213900"/>
                  <a:pt x="2660153" y="609600"/>
                  <a:pt x="2661037" y="5301"/>
                </a:cubicBezTo>
                <a:lnTo>
                  <a:pt x="0" y="0"/>
                </a:lnTo>
                <a:close/>
              </a:path>
            </a:pathLst>
          </a:custGeom>
          <a:solidFill>
            <a:srgbClr val="C0000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Freeform: Shape 37">
            <a:extLst>
              <a:ext uri="{FF2B5EF4-FFF2-40B4-BE49-F238E27FC236}">
                <a16:creationId xmlns:a16="http://schemas.microsoft.com/office/drawing/2014/main" id="{63860B8B-DA8E-77C3-400B-9A927CD7491C}"/>
              </a:ext>
            </a:extLst>
          </p:cNvPr>
          <p:cNvSpPr/>
          <p:nvPr/>
        </p:nvSpPr>
        <p:spPr>
          <a:xfrm>
            <a:off x="4831743" y="1508097"/>
            <a:ext cx="3119561" cy="2062039"/>
          </a:xfrm>
          <a:custGeom>
            <a:avLst/>
            <a:gdLst>
              <a:gd name="connsiteX0" fmla="*/ 0 w 3119561"/>
              <a:gd name="connsiteY0" fmla="*/ 0 h 2062039"/>
              <a:gd name="connsiteX1" fmla="*/ 98066 w 3119561"/>
              <a:gd name="connsiteY1" fmla="*/ 328654 h 2062039"/>
              <a:gd name="connsiteX2" fmla="*/ 214685 w 3119561"/>
              <a:gd name="connsiteY2" fmla="*/ 591047 h 2062039"/>
              <a:gd name="connsiteX3" fmla="*/ 312751 w 3119561"/>
              <a:gd name="connsiteY3" fmla="*/ 763326 h 2062039"/>
              <a:gd name="connsiteX4" fmla="*/ 410817 w 3119561"/>
              <a:gd name="connsiteY4" fmla="*/ 946206 h 2062039"/>
              <a:gd name="connsiteX5" fmla="*/ 606949 w 3119561"/>
              <a:gd name="connsiteY5" fmla="*/ 1182094 h 2062039"/>
              <a:gd name="connsiteX6" fmla="*/ 914400 w 3119561"/>
              <a:gd name="connsiteY6" fmla="*/ 1431235 h 2062039"/>
              <a:gd name="connsiteX7" fmla="*/ 1205947 w 3119561"/>
              <a:gd name="connsiteY7" fmla="*/ 1600863 h 2062039"/>
              <a:gd name="connsiteX8" fmla="*/ 1574358 w 3119561"/>
              <a:gd name="connsiteY8" fmla="*/ 1746637 h 2062039"/>
              <a:gd name="connsiteX9" fmla="*/ 1926866 w 3119561"/>
              <a:gd name="connsiteY9" fmla="*/ 1842053 h 2062039"/>
              <a:gd name="connsiteX10" fmla="*/ 2388041 w 3119561"/>
              <a:gd name="connsiteY10" fmla="*/ 1942769 h 2062039"/>
              <a:gd name="connsiteX11" fmla="*/ 3119561 w 3119561"/>
              <a:gd name="connsiteY11" fmla="*/ 2062039 h 2062039"/>
              <a:gd name="connsiteX12" fmla="*/ 3114260 w 3119561"/>
              <a:gd name="connsiteY12" fmla="*/ 0 h 2062039"/>
              <a:gd name="connsiteX13" fmla="*/ 0 w 3119561"/>
              <a:gd name="connsiteY13" fmla="*/ 0 h 206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19561" h="2062039">
                <a:moveTo>
                  <a:pt x="0" y="0"/>
                </a:moveTo>
                <a:lnTo>
                  <a:pt x="98066" y="328654"/>
                </a:lnTo>
                <a:lnTo>
                  <a:pt x="214685" y="591047"/>
                </a:lnTo>
                <a:lnTo>
                  <a:pt x="312751" y="763326"/>
                </a:lnTo>
                <a:lnTo>
                  <a:pt x="410817" y="946206"/>
                </a:lnTo>
                <a:lnTo>
                  <a:pt x="606949" y="1182094"/>
                </a:lnTo>
                <a:lnTo>
                  <a:pt x="914400" y="1431235"/>
                </a:lnTo>
                <a:lnTo>
                  <a:pt x="1205947" y="1600863"/>
                </a:lnTo>
                <a:lnTo>
                  <a:pt x="1574358" y="1746637"/>
                </a:lnTo>
                <a:lnTo>
                  <a:pt x="1926866" y="1842053"/>
                </a:lnTo>
                <a:lnTo>
                  <a:pt x="2388041" y="1942769"/>
                </a:lnTo>
                <a:lnTo>
                  <a:pt x="3119561" y="2062039"/>
                </a:lnTo>
                <a:lnTo>
                  <a:pt x="3114260" y="0"/>
                </a:lnTo>
                <a:lnTo>
                  <a:pt x="0" y="0"/>
                </a:lnTo>
                <a:close/>
              </a:path>
            </a:pathLst>
          </a:custGeom>
          <a:solidFill>
            <a:srgbClr val="0F9ED5">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Freeform: Shape 45">
            <a:extLst>
              <a:ext uri="{FF2B5EF4-FFF2-40B4-BE49-F238E27FC236}">
                <a16:creationId xmlns:a16="http://schemas.microsoft.com/office/drawing/2014/main" id="{4C522A54-9C18-442F-E0B4-C51C8913BE55}"/>
              </a:ext>
            </a:extLst>
          </p:cNvPr>
          <p:cNvSpPr/>
          <p:nvPr/>
        </p:nvSpPr>
        <p:spPr>
          <a:xfrm>
            <a:off x="5051729" y="1508097"/>
            <a:ext cx="2899575" cy="1934818"/>
          </a:xfrm>
          <a:custGeom>
            <a:avLst/>
            <a:gdLst>
              <a:gd name="connsiteX0" fmla="*/ 0 w 2899575"/>
              <a:gd name="connsiteY0" fmla="*/ 0 h 1934818"/>
              <a:gd name="connsiteX1" fmla="*/ 129871 w 2899575"/>
              <a:gd name="connsiteY1" fmla="*/ 299500 h 1934818"/>
              <a:gd name="connsiteX2" fmla="*/ 278295 w 2899575"/>
              <a:gd name="connsiteY2" fmla="*/ 548640 h 1934818"/>
              <a:gd name="connsiteX3" fmla="*/ 442622 w 2899575"/>
              <a:gd name="connsiteY3" fmla="*/ 763326 h 1934818"/>
              <a:gd name="connsiteX4" fmla="*/ 649356 w 2899575"/>
              <a:gd name="connsiteY4" fmla="*/ 962108 h 1934818"/>
              <a:gd name="connsiteX5" fmla="*/ 864041 w 2899575"/>
              <a:gd name="connsiteY5" fmla="*/ 1113183 h 1934818"/>
              <a:gd name="connsiteX6" fmla="*/ 1031019 w 2899575"/>
              <a:gd name="connsiteY6" fmla="*/ 1253656 h 1934818"/>
              <a:gd name="connsiteX7" fmla="*/ 1425934 w 2899575"/>
              <a:gd name="connsiteY7" fmla="*/ 1494846 h 1934818"/>
              <a:gd name="connsiteX8" fmla="*/ 1871207 w 2899575"/>
              <a:gd name="connsiteY8" fmla="*/ 1677726 h 1934818"/>
              <a:gd name="connsiteX9" fmla="*/ 2353586 w 2899575"/>
              <a:gd name="connsiteY9" fmla="*/ 1815548 h 1934818"/>
              <a:gd name="connsiteX10" fmla="*/ 2899575 w 2899575"/>
              <a:gd name="connsiteY10" fmla="*/ 1934818 h 1934818"/>
              <a:gd name="connsiteX11" fmla="*/ 2896925 w 2899575"/>
              <a:gd name="connsiteY11" fmla="*/ 2651 h 1934818"/>
              <a:gd name="connsiteX12" fmla="*/ 0 w 2899575"/>
              <a:gd name="connsiteY12" fmla="*/ 0 h 1934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99575" h="1934818">
                <a:moveTo>
                  <a:pt x="0" y="0"/>
                </a:moveTo>
                <a:lnTo>
                  <a:pt x="129871" y="299500"/>
                </a:lnTo>
                <a:lnTo>
                  <a:pt x="278295" y="548640"/>
                </a:lnTo>
                <a:lnTo>
                  <a:pt x="442622" y="763326"/>
                </a:lnTo>
                <a:lnTo>
                  <a:pt x="649356" y="962108"/>
                </a:lnTo>
                <a:lnTo>
                  <a:pt x="864041" y="1113183"/>
                </a:lnTo>
                <a:lnTo>
                  <a:pt x="1031019" y="1253656"/>
                </a:lnTo>
                <a:lnTo>
                  <a:pt x="1425934" y="1494846"/>
                </a:lnTo>
                <a:lnTo>
                  <a:pt x="1871207" y="1677726"/>
                </a:lnTo>
                <a:lnTo>
                  <a:pt x="2353586" y="1815548"/>
                </a:lnTo>
                <a:lnTo>
                  <a:pt x="2899575" y="1934818"/>
                </a:lnTo>
                <a:cubicBezTo>
                  <a:pt x="2898692" y="1290762"/>
                  <a:pt x="2897808" y="646707"/>
                  <a:pt x="2896925" y="2651"/>
                </a:cubicBezTo>
                <a:lnTo>
                  <a:pt x="0" y="0"/>
                </a:lnTo>
                <a:close/>
              </a:path>
            </a:pathLst>
          </a:custGeom>
          <a:solidFill>
            <a:srgbClr val="FFC00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Freeform: Shape 46">
            <a:extLst>
              <a:ext uri="{FF2B5EF4-FFF2-40B4-BE49-F238E27FC236}">
                <a16:creationId xmlns:a16="http://schemas.microsoft.com/office/drawing/2014/main" id="{4260BBA1-246E-9526-8C00-DB93411A6718}"/>
              </a:ext>
            </a:extLst>
          </p:cNvPr>
          <p:cNvSpPr/>
          <p:nvPr/>
        </p:nvSpPr>
        <p:spPr>
          <a:xfrm>
            <a:off x="5226657" y="1505447"/>
            <a:ext cx="2727298" cy="1940118"/>
          </a:xfrm>
          <a:custGeom>
            <a:avLst/>
            <a:gdLst>
              <a:gd name="connsiteX0" fmla="*/ 0 w 2727298"/>
              <a:gd name="connsiteY0" fmla="*/ 2650 h 1940118"/>
              <a:gd name="connsiteX1" fmla="*/ 60960 w 2727298"/>
              <a:gd name="connsiteY1" fmla="*/ 124570 h 1940118"/>
              <a:gd name="connsiteX2" fmla="*/ 148425 w 2727298"/>
              <a:gd name="connsiteY2" fmla="*/ 294198 h 1940118"/>
              <a:gd name="connsiteX3" fmla="*/ 257093 w 2727298"/>
              <a:gd name="connsiteY3" fmla="*/ 461176 h 1940118"/>
              <a:gd name="connsiteX4" fmla="*/ 360460 w 2727298"/>
              <a:gd name="connsiteY4" fmla="*/ 609600 h 1940118"/>
              <a:gd name="connsiteX5" fmla="*/ 434672 w 2727298"/>
              <a:gd name="connsiteY5" fmla="*/ 686463 h 1940118"/>
              <a:gd name="connsiteX6" fmla="*/ 628153 w 2727298"/>
              <a:gd name="connsiteY6" fmla="*/ 906449 h 1940118"/>
              <a:gd name="connsiteX7" fmla="*/ 808383 w 2727298"/>
              <a:gd name="connsiteY7" fmla="*/ 1068125 h 1940118"/>
              <a:gd name="connsiteX8" fmla="*/ 962108 w 2727298"/>
              <a:gd name="connsiteY8" fmla="*/ 1182094 h 1940118"/>
              <a:gd name="connsiteX9" fmla="*/ 1179444 w 2727298"/>
              <a:gd name="connsiteY9" fmla="*/ 1306664 h 1940118"/>
              <a:gd name="connsiteX10" fmla="*/ 1306665 w 2727298"/>
              <a:gd name="connsiteY10" fmla="*/ 1394129 h 1940118"/>
              <a:gd name="connsiteX11" fmla="*/ 1637969 w 2727298"/>
              <a:gd name="connsiteY11" fmla="*/ 1584960 h 1940118"/>
              <a:gd name="connsiteX12" fmla="*/ 2035534 w 2727298"/>
              <a:gd name="connsiteY12" fmla="*/ 1749287 h 1940118"/>
              <a:gd name="connsiteX13" fmla="*/ 2403945 w 2727298"/>
              <a:gd name="connsiteY13" fmla="*/ 1860605 h 1940118"/>
              <a:gd name="connsiteX14" fmla="*/ 2727298 w 2727298"/>
              <a:gd name="connsiteY14" fmla="*/ 1940118 h 1940118"/>
              <a:gd name="connsiteX15" fmla="*/ 2719346 w 2727298"/>
              <a:gd name="connsiteY15" fmla="*/ 0 h 1940118"/>
              <a:gd name="connsiteX16" fmla="*/ 0 w 2727298"/>
              <a:gd name="connsiteY16" fmla="*/ 2650 h 194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27298" h="1940118">
                <a:moveTo>
                  <a:pt x="0" y="2650"/>
                </a:moveTo>
                <a:lnTo>
                  <a:pt x="60960" y="124570"/>
                </a:lnTo>
                <a:lnTo>
                  <a:pt x="148425" y="294198"/>
                </a:lnTo>
                <a:lnTo>
                  <a:pt x="257093" y="461176"/>
                </a:lnTo>
                <a:lnTo>
                  <a:pt x="360460" y="609600"/>
                </a:lnTo>
                <a:lnTo>
                  <a:pt x="434672" y="686463"/>
                </a:lnTo>
                <a:lnTo>
                  <a:pt x="628153" y="906449"/>
                </a:lnTo>
                <a:lnTo>
                  <a:pt x="808383" y="1068125"/>
                </a:lnTo>
                <a:lnTo>
                  <a:pt x="962108" y="1182094"/>
                </a:lnTo>
                <a:lnTo>
                  <a:pt x="1179444" y="1306664"/>
                </a:lnTo>
                <a:lnTo>
                  <a:pt x="1306665" y="1394129"/>
                </a:lnTo>
                <a:lnTo>
                  <a:pt x="1637969" y="1584960"/>
                </a:lnTo>
                <a:lnTo>
                  <a:pt x="2035534" y="1749287"/>
                </a:lnTo>
                <a:lnTo>
                  <a:pt x="2403945" y="1860605"/>
                </a:lnTo>
                <a:lnTo>
                  <a:pt x="2727298" y="1940118"/>
                </a:lnTo>
                <a:cubicBezTo>
                  <a:pt x="2724647" y="1293412"/>
                  <a:pt x="2721997" y="646706"/>
                  <a:pt x="2719346" y="0"/>
                </a:cubicBezTo>
                <a:lnTo>
                  <a:pt x="0" y="2650"/>
                </a:lnTo>
                <a:close/>
              </a:path>
            </a:pathLst>
          </a:custGeom>
          <a:solidFill>
            <a:srgbClr val="1BFC1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Freeform: Shape 47">
            <a:extLst>
              <a:ext uri="{FF2B5EF4-FFF2-40B4-BE49-F238E27FC236}">
                <a16:creationId xmlns:a16="http://schemas.microsoft.com/office/drawing/2014/main" id="{C5DD92A8-D3B0-08C7-31AD-B36C9094AFDA}"/>
              </a:ext>
            </a:extLst>
          </p:cNvPr>
          <p:cNvSpPr/>
          <p:nvPr/>
        </p:nvSpPr>
        <p:spPr>
          <a:xfrm>
            <a:off x="5290268" y="1505447"/>
            <a:ext cx="2661036" cy="1940118"/>
          </a:xfrm>
          <a:custGeom>
            <a:avLst/>
            <a:gdLst>
              <a:gd name="connsiteX0" fmla="*/ 0 w 2661036"/>
              <a:gd name="connsiteY0" fmla="*/ 0 h 1940118"/>
              <a:gd name="connsiteX1" fmla="*/ 63610 w 2661036"/>
              <a:gd name="connsiteY1" fmla="*/ 172278 h 1940118"/>
              <a:gd name="connsiteX2" fmla="*/ 145774 w 2661036"/>
              <a:gd name="connsiteY2" fmla="*/ 333955 h 1940118"/>
              <a:gd name="connsiteX3" fmla="*/ 267694 w 2661036"/>
              <a:gd name="connsiteY3" fmla="*/ 543339 h 1940118"/>
              <a:gd name="connsiteX4" fmla="*/ 429370 w 2661036"/>
              <a:gd name="connsiteY4" fmla="*/ 760675 h 1940118"/>
              <a:gd name="connsiteX5" fmla="*/ 625502 w 2661036"/>
              <a:gd name="connsiteY5" fmla="*/ 967409 h 1940118"/>
              <a:gd name="connsiteX6" fmla="*/ 895847 w 2661036"/>
              <a:gd name="connsiteY6" fmla="*/ 1179443 h 1940118"/>
              <a:gd name="connsiteX7" fmla="*/ 1134386 w 2661036"/>
              <a:gd name="connsiteY7" fmla="*/ 1319916 h 1940118"/>
              <a:gd name="connsiteX8" fmla="*/ 1388828 w 2661036"/>
              <a:gd name="connsiteY8" fmla="*/ 1481593 h 1940118"/>
              <a:gd name="connsiteX9" fmla="*/ 1659172 w 2661036"/>
              <a:gd name="connsiteY9" fmla="*/ 1624716 h 1940118"/>
              <a:gd name="connsiteX10" fmla="*/ 2109746 w 2661036"/>
              <a:gd name="connsiteY10" fmla="*/ 1791694 h 1940118"/>
              <a:gd name="connsiteX11" fmla="*/ 2661036 w 2661036"/>
              <a:gd name="connsiteY11" fmla="*/ 1940118 h 1940118"/>
              <a:gd name="connsiteX12" fmla="*/ 2650435 w 2661036"/>
              <a:gd name="connsiteY12" fmla="*/ 10602 h 1940118"/>
              <a:gd name="connsiteX13" fmla="*/ 0 w 2661036"/>
              <a:gd name="connsiteY13" fmla="*/ 0 h 194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61036" h="1940118">
                <a:moveTo>
                  <a:pt x="0" y="0"/>
                </a:moveTo>
                <a:lnTo>
                  <a:pt x="63610" y="172278"/>
                </a:lnTo>
                <a:lnTo>
                  <a:pt x="145774" y="333955"/>
                </a:lnTo>
                <a:lnTo>
                  <a:pt x="267694" y="543339"/>
                </a:lnTo>
                <a:lnTo>
                  <a:pt x="429370" y="760675"/>
                </a:lnTo>
                <a:lnTo>
                  <a:pt x="625502" y="967409"/>
                </a:lnTo>
                <a:lnTo>
                  <a:pt x="895847" y="1179443"/>
                </a:lnTo>
                <a:lnTo>
                  <a:pt x="1134386" y="1319916"/>
                </a:lnTo>
                <a:lnTo>
                  <a:pt x="1388828" y="1481593"/>
                </a:lnTo>
                <a:lnTo>
                  <a:pt x="1659172" y="1624716"/>
                </a:lnTo>
                <a:lnTo>
                  <a:pt x="2109746" y="1791694"/>
                </a:lnTo>
                <a:lnTo>
                  <a:pt x="2661036" y="1940118"/>
                </a:lnTo>
                <a:cubicBezTo>
                  <a:pt x="2657502" y="1296946"/>
                  <a:pt x="2653969" y="653774"/>
                  <a:pt x="2650435" y="10602"/>
                </a:cubicBezTo>
                <a:lnTo>
                  <a:pt x="0" y="0"/>
                </a:lnTo>
                <a:close/>
              </a:path>
            </a:pathLst>
          </a:custGeom>
          <a:solidFill>
            <a:srgbClr val="C0000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Freeform: Shape 48">
            <a:extLst>
              <a:ext uri="{FF2B5EF4-FFF2-40B4-BE49-F238E27FC236}">
                <a16:creationId xmlns:a16="http://schemas.microsoft.com/office/drawing/2014/main" id="{7DFACF48-7C66-CC87-3D36-A3068AFD2691}"/>
              </a:ext>
            </a:extLst>
          </p:cNvPr>
          <p:cNvSpPr/>
          <p:nvPr/>
        </p:nvSpPr>
        <p:spPr>
          <a:xfrm>
            <a:off x="8878957" y="1502797"/>
            <a:ext cx="3148716" cy="2160104"/>
          </a:xfrm>
          <a:custGeom>
            <a:avLst/>
            <a:gdLst>
              <a:gd name="connsiteX0" fmla="*/ 0 w 3148716"/>
              <a:gd name="connsiteY0" fmla="*/ 0 h 2160104"/>
              <a:gd name="connsiteX1" fmla="*/ 71561 w 3148716"/>
              <a:gd name="connsiteY1" fmla="*/ 336605 h 2160104"/>
              <a:gd name="connsiteX2" fmla="*/ 238539 w 3148716"/>
              <a:gd name="connsiteY2" fmla="*/ 824285 h 2160104"/>
              <a:gd name="connsiteX3" fmla="*/ 418768 w 3148716"/>
              <a:gd name="connsiteY3" fmla="*/ 1134386 h 2160104"/>
              <a:gd name="connsiteX4" fmla="*/ 598998 w 3148716"/>
              <a:gd name="connsiteY4" fmla="*/ 1346420 h 2160104"/>
              <a:gd name="connsiteX5" fmla="*/ 869342 w 3148716"/>
              <a:gd name="connsiteY5" fmla="*/ 1558455 h 2160104"/>
              <a:gd name="connsiteX6" fmla="*/ 1187394 w 3148716"/>
              <a:gd name="connsiteY6" fmla="*/ 1733384 h 2160104"/>
              <a:gd name="connsiteX7" fmla="*/ 1608813 w 3148716"/>
              <a:gd name="connsiteY7" fmla="*/ 1871206 h 2160104"/>
              <a:gd name="connsiteX8" fmla="*/ 2088542 w 3148716"/>
              <a:gd name="connsiteY8" fmla="*/ 1990476 h 2160104"/>
              <a:gd name="connsiteX9" fmla="*/ 2515262 w 3148716"/>
              <a:gd name="connsiteY9" fmla="*/ 2069989 h 2160104"/>
              <a:gd name="connsiteX10" fmla="*/ 2936681 w 3148716"/>
              <a:gd name="connsiteY10" fmla="*/ 2136250 h 2160104"/>
              <a:gd name="connsiteX11" fmla="*/ 3148716 w 3148716"/>
              <a:gd name="connsiteY11" fmla="*/ 2160104 h 2160104"/>
              <a:gd name="connsiteX12" fmla="*/ 3148716 w 3148716"/>
              <a:gd name="connsiteY12" fmla="*/ 7951 h 2160104"/>
              <a:gd name="connsiteX13" fmla="*/ 0 w 3148716"/>
              <a:gd name="connsiteY13" fmla="*/ 0 h 2160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48716" h="2160104">
                <a:moveTo>
                  <a:pt x="0" y="0"/>
                </a:moveTo>
                <a:lnTo>
                  <a:pt x="71561" y="336605"/>
                </a:lnTo>
                <a:lnTo>
                  <a:pt x="238539" y="824285"/>
                </a:lnTo>
                <a:lnTo>
                  <a:pt x="418768" y="1134386"/>
                </a:lnTo>
                <a:lnTo>
                  <a:pt x="598998" y="1346420"/>
                </a:lnTo>
                <a:lnTo>
                  <a:pt x="869342" y="1558455"/>
                </a:lnTo>
                <a:lnTo>
                  <a:pt x="1187394" y="1733384"/>
                </a:lnTo>
                <a:lnTo>
                  <a:pt x="1608813" y="1871206"/>
                </a:lnTo>
                <a:lnTo>
                  <a:pt x="2088542" y="1990476"/>
                </a:lnTo>
                <a:lnTo>
                  <a:pt x="2515262" y="2069989"/>
                </a:lnTo>
                <a:lnTo>
                  <a:pt x="2936681" y="2136250"/>
                </a:lnTo>
                <a:lnTo>
                  <a:pt x="3148716" y="2160104"/>
                </a:lnTo>
                <a:lnTo>
                  <a:pt x="3148716" y="7951"/>
                </a:lnTo>
                <a:lnTo>
                  <a:pt x="0" y="0"/>
                </a:lnTo>
                <a:close/>
              </a:path>
            </a:pathLst>
          </a:custGeom>
          <a:solidFill>
            <a:srgbClr val="0F9ED5">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Freeform: Shape 49">
            <a:extLst>
              <a:ext uri="{FF2B5EF4-FFF2-40B4-BE49-F238E27FC236}">
                <a16:creationId xmlns:a16="http://schemas.microsoft.com/office/drawing/2014/main" id="{731DBE98-47B3-7515-7461-CEE66DC9A427}"/>
              </a:ext>
            </a:extLst>
          </p:cNvPr>
          <p:cNvSpPr/>
          <p:nvPr/>
        </p:nvSpPr>
        <p:spPr>
          <a:xfrm>
            <a:off x="9128097" y="1502797"/>
            <a:ext cx="2907527" cy="2088542"/>
          </a:xfrm>
          <a:custGeom>
            <a:avLst/>
            <a:gdLst>
              <a:gd name="connsiteX0" fmla="*/ 0 w 2907527"/>
              <a:gd name="connsiteY0" fmla="*/ 5300 h 2088542"/>
              <a:gd name="connsiteX1" fmla="*/ 103367 w 2907527"/>
              <a:gd name="connsiteY1" fmla="*/ 302149 h 2088542"/>
              <a:gd name="connsiteX2" fmla="*/ 185531 w 2907527"/>
              <a:gd name="connsiteY2" fmla="*/ 516834 h 2088542"/>
              <a:gd name="connsiteX3" fmla="*/ 368411 w 2907527"/>
              <a:gd name="connsiteY3" fmla="*/ 858740 h 2088542"/>
              <a:gd name="connsiteX4" fmla="*/ 612251 w 2907527"/>
              <a:gd name="connsiteY4" fmla="*/ 1150288 h 2088542"/>
              <a:gd name="connsiteX5" fmla="*/ 853440 w 2907527"/>
              <a:gd name="connsiteY5" fmla="*/ 1372925 h 2088542"/>
              <a:gd name="connsiteX6" fmla="*/ 1123785 w 2907527"/>
              <a:gd name="connsiteY6" fmla="*/ 1539902 h 2088542"/>
              <a:gd name="connsiteX7" fmla="*/ 1391479 w 2907527"/>
              <a:gd name="connsiteY7" fmla="*/ 1683026 h 2088542"/>
              <a:gd name="connsiteX8" fmla="*/ 1754588 w 2907527"/>
              <a:gd name="connsiteY8" fmla="*/ 1812897 h 2088542"/>
              <a:gd name="connsiteX9" fmla="*/ 2236967 w 2907527"/>
              <a:gd name="connsiteY9" fmla="*/ 1950720 h 2088542"/>
              <a:gd name="connsiteX10" fmla="*/ 2907527 w 2907527"/>
              <a:gd name="connsiteY10" fmla="*/ 2088542 h 2088542"/>
              <a:gd name="connsiteX11" fmla="*/ 2902226 w 2907527"/>
              <a:gd name="connsiteY11" fmla="*/ 0 h 2088542"/>
              <a:gd name="connsiteX12" fmla="*/ 0 w 2907527"/>
              <a:gd name="connsiteY12" fmla="*/ 5300 h 2088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07527" h="2088542">
                <a:moveTo>
                  <a:pt x="0" y="5300"/>
                </a:moveTo>
                <a:lnTo>
                  <a:pt x="103367" y="302149"/>
                </a:lnTo>
                <a:lnTo>
                  <a:pt x="185531" y="516834"/>
                </a:lnTo>
                <a:lnTo>
                  <a:pt x="368411" y="858740"/>
                </a:lnTo>
                <a:lnTo>
                  <a:pt x="612251" y="1150288"/>
                </a:lnTo>
                <a:lnTo>
                  <a:pt x="853440" y="1372925"/>
                </a:lnTo>
                <a:lnTo>
                  <a:pt x="1123785" y="1539902"/>
                </a:lnTo>
                <a:lnTo>
                  <a:pt x="1391479" y="1683026"/>
                </a:lnTo>
                <a:lnTo>
                  <a:pt x="1754588" y="1812897"/>
                </a:lnTo>
                <a:lnTo>
                  <a:pt x="2236967" y="1950720"/>
                </a:lnTo>
                <a:lnTo>
                  <a:pt x="2907527" y="2088542"/>
                </a:lnTo>
                <a:lnTo>
                  <a:pt x="2902226" y="0"/>
                </a:lnTo>
                <a:lnTo>
                  <a:pt x="0" y="5300"/>
                </a:lnTo>
                <a:close/>
              </a:path>
            </a:pathLst>
          </a:custGeom>
          <a:solidFill>
            <a:srgbClr val="FFC00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Freeform: Shape 50">
            <a:extLst>
              <a:ext uri="{FF2B5EF4-FFF2-40B4-BE49-F238E27FC236}">
                <a16:creationId xmlns:a16="http://schemas.microsoft.com/office/drawing/2014/main" id="{39E066A1-069F-E796-C58D-499CDF231AA3}"/>
              </a:ext>
            </a:extLst>
          </p:cNvPr>
          <p:cNvSpPr/>
          <p:nvPr/>
        </p:nvSpPr>
        <p:spPr>
          <a:xfrm>
            <a:off x="9300376" y="1505447"/>
            <a:ext cx="2729947" cy="2083242"/>
          </a:xfrm>
          <a:custGeom>
            <a:avLst/>
            <a:gdLst>
              <a:gd name="connsiteX0" fmla="*/ 0 w 2729947"/>
              <a:gd name="connsiteY0" fmla="*/ 0 h 2083242"/>
              <a:gd name="connsiteX1" fmla="*/ 95415 w 2729947"/>
              <a:gd name="connsiteY1" fmla="*/ 180230 h 2083242"/>
              <a:gd name="connsiteX2" fmla="*/ 156375 w 2729947"/>
              <a:gd name="connsiteY2" fmla="*/ 341906 h 2083242"/>
              <a:gd name="connsiteX3" fmla="*/ 241189 w 2729947"/>
              <a:gd name="connsiteY3" fmla="*/ 498282 h 2083242"/>
              <a:gd name="connsiteX4" fmla="*/ 315401 w 2729947"/>
              <a:gd name="connsiteY4" fmla="*/ 625503 h 2083242"/>
              <a:gd name="connsiteX5" fmla="*/ 477078 w 2729947"/>
              <a:gd name="connsiteY5" fmla="*/ 922351 h 2083242"/>
              <a:gd name="connsiteX6" fmla="*/ 705015 w 2729947"/>
              <a:gd name="connsiteY6" fmla="*/ 1213899 h 2083242"/>
              <a:gd name="connsiteX7" fmla="*/ 978010 w 2729947"/>
              <a:gd name="connsiteY7" fmla="*/ 1457739 h 2083242"/>
              <a:gd name="connsiteX8" fmla="*/ 1240403 w 2729947"/>
              <a:gd name="connsiteY8" fmla="*/ 1619416 h 2083242"/>
              <a:gd name="connsiteX9" fmla="*/ 1524000 w 2729947"/>
              <a:gd name="connsiteY9" fmla="*/ 1759889 h 2083242"/>
              <a:gd name="connsiteX10" fmla="*/ 1910963 w 2729947"/>
              <a:gd name="connsiteY10" fmla="*/ 1900362 h 2083242"/>
              <a:gd name="connsiteX11" fmla="*/ 2342984 w 2729947"/>
              <a:gd name="connsiteY11" fmla="*/ 2009030 h 2083242"/>
              <a:gd name="connsiteX12" fmla="*/ 2729947 w 2729947"/>
              <a:gd name="connsiteY12" fmla="*/ 2083242 h 2083242"/>
              <a:gd name="connsiteX13" fmla="*/ 2729947 w 2729947"/>
              <a:gd name="connsiteY13" fmla="*/ 0 h 2083242"/>
              <a:gd name="connsiteX14" fmla="*/ 0 w 2729947"/>
              <a:gd name="connsiteY14" fmla="*/ 0 h 2083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29947" h="2083242">
                <a:moveTo>
                  <a:pt x="0" y="0"/>
                </a:moveTo>
                <a:lnTo>
                  <a:pt x="95415" y="180230"/>
                </a:lnTo>
                <a:lnTo>
                  <a:pt x="156375" y="341906"/>
                </a:lnTo>
                <a:lnTo>
                  <a:pt x="241189" y="498282"/>
                </a:lnTo>
                <a:lnTo>
                  <a:pt x="315401" y="625503"/>
                </a:lnTo>
                <a:lnTo>
                  <a:pt x="477078" y="922351"/>
                </a:lnTo>
                <a:lnTo>
                  <a:pt x="705015" y="1213899"/>
                </a:lnTo>
                <a:lnTo>
                  <a:pt x="978010" y="1457739"/>
                </a:lnTo>
                <a:lnTo>
                  <a:pt x="1240403" y="1619416"/>
                </a:lnTo>
                <a:lnTo>
                  <a:pt x="1524000" y="1759889"/>
                </a:lnTo>
                <a:lnTo>
                  <a:pt x="1910963" y="1900362"/>
                </a:lnTo>
                <a:lnTo>
                  <a:pt x="2342984" y="2009030"/>
                </a:lnTo>
                <a:lnTo>
                  <a:pt x="2729947" y="2083242"/>
                </a:lnTo>
                <a:lnTo>
                  <a:pt x="2729947" y="0"/>
                </a:lnTo>
                <a:lnTo>
                  <a:pt x="0" y="0"/>
                </a:lnTo>
                <a:close/>
              </a:path>
            </a:pathLst>
          </a:custGeom>
          <a:solidFill>
            <a:srgbClr val="1BFC1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Freeform: Shape 51">
            <a:extLst>
              <a:ext uri="{FF2B5EF4-FFF2-40B4-BE49-F238E27FC236}">
                <a16:creationId xmlns:a16="http://schemas.microsoft.com/office/drawing/2014/main" id="{CE5FFDC7-0471-D6F6-6F4A-D7A358218809}"/>
              </a:ext>
            </a:extLst>
          </p:cNvPr>
          <p:cNvSpPr/>
          <p:nvPr/>
        </p:nvSpPr>
        <p:spPr>
          <a:xfrm>
            <a:off x="9361336" y="1505447"/>
            <a:ext cx="2671638" cy="2085892"/>
          </a:xfrm>
          <a:custGeom>
            <a:avLst/>
            <a:gdLst>
              <a:gd name="connsiteX0" fmla="*/ 0 w 2671638"/>
              <a:gd name="connsiteY0" fmla="*/ 0 h 2085892"/>
              <a:gd name="connsiteX1" fmla="*/ 98066 w 2671638"/>
              <a:gd name="connsiteY1" fmla="*/ 233238 h 2085892"/>
              <a:gd name="connsiteX2" fmla="*/ 238539 w 2671638"/>
              <a:gd name="connsiteY2" fmla="*/ 593697 h 2085892"/>
              <a:gd name="connsiteX3" fmla="*/ 365760 w 2671638"/>
              <a:gd name="connsiteY3" fmla="*/ 829586 h 2085892"/>
              <a:gd name="connsiteX4" fmla="*/ 577794 w 2671638"/>
              <a:gd name="connsiteY4" fmla="*/ 1131736 h 2085892"/>
              <a:gd name="connsiteX5" fmla="*/ 739471 w 2671638"/>
              <a:gd name="connsiteY5" fmla="*/ 1301363 h 2085892"/>
              <a:gd name="connsiteX6" fmla="*/ 1004514 w 2671638"/>
              <a:gd name="connsiteY6" fmla="*/ 1524000 h 2085892"/>
              <a:gd name="connsiteX7" fmla="*/ 1325217 w 2671638"/>
              <a:gd name="connsiteY7" fmla="*/ 1701579 h 2085892"/>
              <a:gd name="connsiteX8" fmla="*/ 1683026 w 2671638"/>
              <a:gd name="connsiteY8" fmla="*/ 1844703 h 2085892"/>
              <a:gd name="connsiteX9" fmla="*/ 1979874 w 2671638"/>
              <a:gd name="connsiteY9" fmla="*/ 1934817 h 2085892"/>
              <a:gd name="connsiteX10" fmla="*/ 2348285 w 2671638"/>
              <a:gd name="connsiteY10" fmla="*/ 2024932 h 2085892"/>
              <a:gd name="connsiteX11" fmla="*/ 2671638 w 2671638"/>
              <a:gd name="connsiteY11" fmla="*/ 2085892 h 2085892"/>
              <a:gd name="connsiteX12" fmla="*/ 2666337 w 2671638"/>
              <a:gd name="connsiteY12" fmla="*/ 2650 h 2085892"/>
              <a:gd name="connsiteX13" fmla="*/ 0 w 2671638"/>
              <a:gd name="connsiteY13" fmla="*/ 0 h 208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71638" h="2085892">
                <a:moveTo>
                  <a:pt x="0" y="0"/>
                </a:moveTo>
                <a:lnTo>
                  <a:pt x="98066" y="233238"/>
                </a:lnTo>
                <a:lnTo>
                  <a:pt x="238539" y="593697"/>
                </a:lnTo>
                <a:lnTo>
                  <a:pt x="365760" y="829586"/>
                </a:lnTo>
                <a:lnTo>
                  <a:pt x="577794" y="1131736"/>
                </a:lnTo>
                <a:lnTo>
                  <a:pt x="739471" y="1301363"/>
                </a:lnTo>
                <a:lnTo>
                  <a:pt x="1004514" y="1524000"/>
                </a:lnTo>
                <a:lnTo>
                  <a:pt x="1325217" y="1701579"/>
                </a:lnTo>
                <a:lnTo>
                  <a:pt x="1683026" y="1844703"/>
                </a:lnTo>
                <a:lnTo>
                  <a:pt x="1979874" y="1934817"/>
                </a:lnTo>
                <a:lnTo>
                  <a:pt x="2348285" y="2024932"/>
                </a:lnTo>
                <a:lnTo>
                  <a:pt x="2671638" y="2085892"/>
                </a:lnTo>
                <a:lnTo>
                  <a:pt x="2666337" y="2650"/>
                </a:lnTo>
                <a:lnTo>
                  <a:pt x="0" y="0"/>
                </a:lnTo>
                <a:close/>
              </a:path>
            </a:pathLst>
          </a:custGeom>
          <a:solidFill>
            <a:srgbClr val="C0000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Flowchart: Connector 52">
            <a:extLst>
              <a:ext uri="{FF2B5EF4-FFF2-40B4-BE49-F238E27FC236}">
                <a16:creationId xmlns:a16="http://schemas.microsoft.com/office/drawing/2014/main" id="{B5A509FE-C55F-EEB6-E7E1-A516432BDECF}"/>
              </a:ext>
            </a:extLst>
          </p:cNvPr>
          <p:cNvSpPr/>
          <p:nvPr/>
        </p:nvSpPr>
        <p:spPr>
          <a:xfrm>
            <a:off x="1150289" y="1957210"/>
            <a:ext cx="108000" cy="108000"/>
          </a:xfrm>
          <a:prstGeom prst="flowChartConnector">
            <a:avLst/>
          </a:prstGeom>
          <a:gradFill flip="none" rotWithShape="1">
            <a:gsLst>
              <a:gs pos="0">
                <a:srgbClr val="E416BD">
                  <a:shade val="30000"/>
                  <a:satMod val="115000"/>
                </a:srgbClr>
              </a:gs>
              <a:gs pos="50000">
                <a:srgbClr val="E416BD">
                  <a:shade val="67500"/>
                  <a:satMod val="115000"/>
                </a:srgbClr>
              </a:gs>
              <a:gs pos="100000">
                <a:srgbClr val="E416BD">
                  <a:shade val="100000"/>
                  <a:satMod val="115000"/>
                </a:srgbClr>
              </a:gs>
            </a:gsLst>
            <a:path path="circle">
              <a:fillToRect l="50000" t="50000" r="50000" b="50000"/>
            </a:path>
            <a:tileRect/>
          </a:gradFill>
          <a:ln>
            <a:noFill/>
          </a:ln>
          <a:effectLst>
            <a:glow rad="63500">
              <a:schemeClr val="accent5">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Flowchart: Connector 53">
            <a:extLst>
              <a:ext uri="{FF2B5EF4-FFF2-40B4-BE49-F238E27FC236}">
                <a16:creationId xmlns:a16="http://schemas.microsoft.com/office/drawing/2014/main" id="{23A57490-CE66-1CC3-4B6C-C08151B2D352}"/>
              </a:ext>
            </a:extLst>
          </p:cNvPr>
          <p:cNvSpPr/>
          <p:nvPr/>
        </p:nvSpPr>
        <p:spPr>
          <a:xfrm>
            <a:off x="1150289" y="2096023"/>
            <a:ext cx="108000" cy="108000"/>
          </a:xfrm>
          <a:prstGeom prst="flowChartConnector">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a:noFill/>
          </a:ln>
          <a:effectLst>
            <a:glow rad="63500">
              <a:srgbClr val="FF0000">
                <a:alpha val="4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Flowchart: Connector 54">
            <a:extLst>
              <a:ext uri="{FF2B5EF4-FFF2-40B4-BE49-F238E27FC236}">
                <a16:creationId xmlns:a16="http://schemas.microsoft.com/office/drawing/2014/main" id="{F5744FD9-5FB8-5CBB-7BA2-CC6D13E9F450}"/>
              </a:ext>
            </a:extLst>
          </p:cNvPr>
          <p:cNvSpPr/>
          <p:nvPr/>
        </p:nvSpPr>
        <p:spPr>
          <a:xfrm>
            <a:off x="1393894" y="1947285"/>
            <a:ext cx="108000" cy="108000"/>
          </a:xfrm>
          <a:prstGeom prst="flowChartConnector">
            <a:avLst/>
          </a:prstGeo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path path="circle">
              <a:fillToRect l="50000" t="50000" r="50000" b="50000"/>
            </a:path>
            <a:tileRect/>
          </a:gradFill>
          <a:ln>
            <a:noFill/>
          </a:ln>
          <a:effectLst>
            <a:glow rad="63500">
              <a:schemeClr val="accent4">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Flowchart: Connector 55">
            <a:extLst>
              <a:ext uri="{FF2B5EF4-FFF2-40B4-BE49-F238E27FC236}">
                <a16:creationId xmlns:a16="http://schemas.microsoft.com/office/drawing/2014/main" id="{C203ED52-0927-4567-38DF-11AE060C8694}"/>
              </a:ext>
            </a:extLst>
          </p:cNvPr>
          <p:cNvSpPr/>
          <p:nvPr/>
        </p:nvSpPr>
        <p:spPr>
          <a:xfrm>
            <a:off x="2133083" y="2537976"/>
            <a:ext cx="108000" cy="108000"/>
          </a:xfrm>
          <a:prstGeom prst="flowChartConnector">
            <a:avLst/>
          </a:prstGeom>
          <a:gradFill flip="none" rotWithShape="1">
            <a:gsLst>
              <a:gs pos="0">
                <a:srgbClr val="FC8A0C">
                  <a:shade val="30000"/>
                  <a:satMod val="115000"/>
                </a:srgbClr>
              </a:gs>
              <a:gs pos="50000">
                <a:srgbClr val="FC8A0C">
                  <a:shade val="67500"/>
                  <a:satMod val="115000"/>
                </a:srgbClr>
              </a:gs>
              <a:gs pos="100000">
                <a:srgbClr val="FC8A0C">
                  <a:shade val="100000"/>
                  <a:satMod val="115000"/>
                </a:srgbClr>
              </a:gs>
            </a:gsLst>
            <a:path path="circle">
              <a:fillToRect l="50000" t="50000" r="50000" b="50000"/>
            </a:path>
            <a:tileRect/>
          </a:gradFill>
          <a:ln>
            <a:noFill/>
          </a:ln>
          <a:effectLst>
            <a:glow rad="635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Flowchart: Connector 56">
            <a:extLst>
              <a:ext uri="{FF2B5EF4-FFF2-40B4-BE49-F238E27FC236}">
                <a16:creationId xmlns:a16="http://schemas.microsoft.com/office/drawing/2014/main" id="{72009044-9D1C-60C4-B9A7-5F77AF574A21}"/>
              </a:ext>
            </a:extLst>
          </p:cNvPr>
          <p:cNvSpPr/>
          <p:nvPr/>
        </p:nvSpPr>
        <p:spPr>
          <a:xfrm>
            <a:off x="2464832" y="2822039"/>
            <a:ext cx="108000" cy="108000"/>
          </a:xfrm>
          <a:prstGeom prst="flowChartConnector">
            <a:avLst/>
          </a:pr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path path="circle">
              <a:fillToRect l="50000" t="50000" r="50000" b="50000"/>
            </a:path>
            <a:tileRect/>
          </a:gradFill>
          <a:ln>
            <a:noFill/>
          </a:ln>
          <a:effectLst>
            <a:glow rad="63500">
              <a:schemeClr val="tx1">
                <a:lumMod val="95000"/>
                <a:lumOff val="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Flowchart: Connector 57">
            <a:extLst>
              <a:ext uri="{FF2B5EF4-FFF2-40B4-BE49-F238E27FC236}">
                <a16:creationId xmlns:a16="http://schemas.microsoft.com/office/drawing/2014/main" id="{2DCA7F96-2CA9-6B85-7D91-76AAF1788362}"/>
              </a:ext>
            </a:extLst>
          </p:cNvPr>
          <p:cNvSpPr/>
          <p:nvPr/>
        </p:nvSpPr>
        <p:spPr>
          <a:xfrm>
            <a:off x="2970059" y="3012892"/>
            <a:ext cx="108000" cy="108000"/>
          </a:xfrm>
          <a:prstGeom prst="flowChartConnector">
            <a:avLst/>
          </a:prstGeom>
          <a:gradFill flip="none" rotWithShape="1">
            <a:gsLst>
              <a:gs pos="0">
                <a:srgbClr val="1BFC10">
                  <a:shade val="30000"/>
                  <a:satMod val="115000"/>
                </a:srgbClr>
              </a:gs>
              <a:gs pos="50000">
                <a:srgbClr val="1BFC10">
                  <a:shade val="67500"/>
                  <a:satMod val="115000"/>
                </a:srgbClr>
              </a:gs>
              <a:gs pos="100000">
                <a:srgbClr val="1BFC10">
                  <a:shade val="100000"/>
                  <a:satMod val="115000"/>
                </a:srgbClr>
              </a:gs>
            </a:gsLst>
            <a:path path="circle">
              <a:fillToRect l="50000" t="50000" r="50000" b="50000"/>
            </a:path>
            <a:tileRect/>
          </a:gradFill>
          <a:ln>
            <a:solidFill>
              <a:srgbClr val="1BFC10"/>
            </a:solidFill>
          </a:ln>
          <a:effectLst>
            <a:glow rad="63500">
              <a:schemeClr val="accent6">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Flowchart: Connector 58">
            <a:extLst>
              <a:ext uri="{FF2B5EF4-FFF2-40B4-BE49-F238E27FC236}">
                <a16:creationId xmlns:a16="http://schemas.microsoft.com/office/drawing/2014/main" id="{D009A8BB-4B75-508A-DD7D-798C361DBBE1}"/>
              </a:ext>
            </a:extLst>
          </p:cNvPr>
          <p:cNvSpPr/>
          <p:nvPr/>
        </p:nvSpPr>
        <p:spPr>
          <a:xfrm>
            <a:off x="5231146" y="1948422"/>
            <a:ext cx="108000" cy="108000"/>
          </a:xfrm>
          <a:prstGeom prst="flowChartConnector">
            <a:avLst/>
          </a:prstGeom>
          <a:gradFill flip="none" rotWithShape="1">
            <a:gsLst>
              <a:gs pos="0">
                <a:srgbClr val="E416BD">
                  <a:shade val="30000"/>
                  <a:satMod val="115000"/>
                </a:srgbClr>
              </a:gs>
              <a:gs pos="50000">
                <a:srgbClr val="E416BD">
                  <a:shade val="67500"/>
                  <a:satMod val="115000"/>
                </a:srgbClr>
              </a:gs>
              <a:gs pos="100000">
                <a:srgbClr val="E416BD">
                  <a:shade val="100000"/>
                  <a:satMod val="115000"/>
                </a:srgbClr>
              </a:gs>
            </a:gsLst>
            <a:path path="circle">
              <a:fillToRect l="50000" t="50000" r="50000" b="50000"/>
            </a:path>
            <a:tileRect/>
          </a:gradFill>
          <a:ln>
            <a:noFill/>
          </a:ln>
          <a:effectLst>
            <a:glow rad="63500">
              <a:schemeClr val="accent5">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Flowchart: Connector 59">
            <a:extLst>
              <a:ext uri="{FF2B5EF4-FFF2-40B4-BE49-F238E27FC236}">
                <a16:creationId xmlns:a16="http://schemas.microsoft.com/office/drawing/2014/main" id="{0CCC04B3-0AE6-CA5B-3DD8-7D4FCED1C6C7}"/>
              </a:ext>
            </a:extLst>
          </p:cNvPr>
          <p:cNvSpPr/>
          <p:nvPr/>
        </p:nvSpPr>
        <p:spPr>
          <a:xfrm>
            <a:off x="5231146" y="2087235"/>
            <a:ext cx="108000" cy="108000"/>
          </a:xfrm>
          <a:prstGeom prst="flowChartConnector">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a:noFill/>
          </a:ln>
          <a:effectLst>
            <a:glow rad="63500">
              <a:srgbClr val="FF0000">
                <a:alpha val="4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Flowchart: Connector 60">
            <a:extLst>
              <a:ext uri="{FF2B5EF4-FFF2-40B4-BE49-F238E27FC236}">
                <a16:creationId xmlns:a16="http://schemas.microsoft.com/office/drawing/2014/main" id="{83158771-FB5F-F408-955F-4FA743EA6200}"/>
              </a:ext>
            </a:extLst>
          </p:cNvPr>
          <p:cNvSpPr/>
          <p:nvPr/>
        </p:nvSpPr>
        <p:spPr>
          <a:xfrm>
            <a:off x="5474751" y="1938497"/>
            <a:ext cx="108000" cy="108000"/>
          </a:xfrm>
          <a:prstGeom prst="flowChartConnector">
            <a:avLst/>
          </a:prstGeo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path path="circle">
              <a:fillToRect l="50000" t="50000" r="50000" b="50000"/>
            </a:path>
            <a:tileRect/>
          </a:gradFill>
          <a:ln>
            <a:noFill/>
          </a:ln>
          <a:effectLst>
            <a:glow rad="63500">
              <a:schemeClr val="accent4">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Flowchart: Connector 61">
            <a:extLst>
              <a:ext uri="{FF2B5EF4-FFF2-40B4-BE49-F238E27FC236}">
                <a16:creationId xmlns:a16="http://schemas.microsoft.com/office/drawing/2014/main" id="{9F231D15-5D3A-ECEA-ED4C-2DEF9108A898}"/>
              </a:ext>
            </a:extLst>
          </p:cNvPr>
          <p:cNvSpPr/>
          <p:nvPr/>
        </p:nvSpPr>
        <p:spPr>
          <a:xfrm>
            <a:off x="6213940" y="2529188"/>
            <a:ext cx="108000" cy="108000"/>
          </a:xfrm>
          <a:prstGeom prst="flowChartConnector">
            <a:avLst/>
          </a:prstGeom>
          <a:gradFill flip="none" rotWithShape="1">
            <a:gsLst>
              <a:gs pos="0">
                <a:srgbClr val="FC8A0C">
                  <a:shade val="30000"/>
                  <a:satMod val="115000"/>
                </a:srgbClr>
              </a:gs>
              <a:gs pos="50000">
                <a:srgbClr val="FC8A0C">
                  <a:shade val="67500"/>
                  <a:satMod val="115000"/>
                </a:srgbClr>
              </a:gs>
              <a:gs pos="100000">
                <a:srgbClr val="FC8A0C">
                  <a:shade val="100000"/>
                  <a:satMod val="115000"/>
                </a:srgbClr>
              </a:gs>
            </a:gsLst>
            <a:path path="circle">
              <a:fillToRect l="50000" t="50000" r="50000" b="50000"/>
            </a:path>
            <a:tileRect/>
          </a:gradFill>
          <a:ln>
            <a:noFill/>
          </a:ln>
          <a:effectLst>
            <a:glow rad="635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Flowchart: Connector 62">
            <a:extLst>
              <a:ext uri="{FF2B5EF4-FFF2-40B4-BE49-F238E27FC236}">
                <a16:creationId xmlns:a16="http://schemas.microsoft.com/office/drawing/2014/main" id="{A60EAC49-EE02-28D4-247B-2DBACDB74FAC}"/>
              </a:ext>
            </a:extLst>
          </p:cNvPr>
          <p:cNvSpPr/>
          <p:nvPr/>
        </p:nvSpPr>
        <p:spPr>
          <a:xfrm>
            <a:off x="6545689" y="2813251"/>
            <a:ext cx="108000" cy="108000"/>
          </a:xfrm>
          <a:prstGeom prst="flowChartConnector">
            <a:avLst/>
          </a:pr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path path="circle">
              <a:fillToRect l="50000" t="50000" r="50000" b="50000"/>
            </a:path>
            <a:tileRect/>
          </a:gradFill>
          <a:ln>
            <a:noFill/>
          </a:ln>
          <a:effectLst>
            <a:glow rad="63500">
              <a:schemeClr val="tx1">
                <a:lumMod val="95000"/>
                <a:lumOff val="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Flowchart: Connector 63">
            <a:extLst>
              <a:ext uri="{FF2B5EF4-FFF2-40B4-BE49-F238E27FC236}">
                <a16:creationId xmlns:a16="http://schemas.microsoft.com/office/drawing/2014/main" id="{ACCA0B60-8988-0D27-76B8-2C5B64E08217}"/>
              </a:ext>
            </a:extLst>
          </p:cNvPr>
          <p:cNvSpPr/>
          <p:nvPr/>
        </p:nvSpPr>
        <p:spPr>
          <a:xfrm>
            <a:off x="7050916" y="3004104"/>
            <a:ext cx="108000" cy="108000"/>
          </a:xfrm>
          <a:prstGeom prst="flowChartConnector">
            <a:avLst/>
          </a:prstGeom>
          <a:gradFill flip="none" rotWithShape="1">
            <a:gsLst>
              <a:gs pos="0">
                <a:srgbClr val="1BFC10">
                  <a:shade val="30000"/>
                  <a:satMod val="115000"/>
                </a:srgbClr>
              </a:gs>
              <a:gs pos="50000">
                <a:srgbClr val="1BFC10">
                  <a:shade val="67500"/>
                  <a:satMod val="115000"/>
                </a:srgbClr>
              </a:gs>
              <a:gs pos="100000">
                <a:srgbClr val="1BFC10">
                  <a:shade val="100000"/>
                  <a:satMod val="115000"/>
                </a:srgbClr>
              </a:gs>
            </a:gsLst>
            <a:path path="circle">
              <a:fillToRect l="50000" t="50000" r="50000" b="50000"/>
            </a:path>
            <a:tileRect/>
          </a:gradFill>
          <a:ln>
            <a:solidFill>
              <a:srgbClr val="1BFC10"/>
            </a:solidFill>
          </a:ln>
          <a:effectLst>
            <a:glow rad="63500">
              <a:schemeClr val="accent6">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Flowchart: Connector 64">
            <a:extLst>
              <a:ext uri="{FF2B5EF4-FFF2-40B4-BE49-F238E27FC236}">
                <a16:creationId xmlns:a16="http://schemas.microsoft.com/office/drawing/2014/main" id="{8682EF18-022A-B139-AD4E-7C961A8B5DFA}"/>
              </a:ext>
            </a:extLst>
          </p:cNvPr>
          <p:cNvSpPr/>
          <p:nvPr/>
        </p:nvSpPr>
        <p:spPr>
          <a:xfrm>
            <a:off x="9302806" y="1950990"/>
            <a:ext cx="108000" cy="108000"/>
          </a:xfrm>
          <a:prstGeom prst="flowChartConnector">
            <a:avLst/>
          </a:prstGeom>
          <a:gradFill flip="none" rotWithShape="1">
            <a:gsLst>
              <a:gs pos="0">
                <a:srgbClr val="E416BD">
                  <a:shade val="30000"/>
                  <a:satMod val="115000"/>
                </a:srgbClr>
              </a:gs>
              <a:gs pos="50000">
                <a:srgbClr val="E416BD">
                  <a:shade val="67500"/>
                  <a:satMod val="115000"/>
                </a:srgbClr>
              </a:gs>
              <a:gs pos="100000">
                <a:srgbClr val="E416BD">
                  <a:shade val="100000"/>
                  <a:satMod val="115000"/>
                </a:srgbClr>
              </a:gs>
            </a:gsLst>
            <a:path path="circle">
              <a:fillToRect l="50000" t="50000" r="50000" b="50000"/>
            </a:path>
            <a:tileRect/>
          </a:gradFill>
          <a:ln>
            <a:noFill/>
          </a:ln>
          <a:effectLst>
            <a:glow rad="63500">
              <a:schemeClr val="accent5">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Flowchart: Connector 65">
            <a:extLst>
              <a:ext uri="{FF2B5EF4-FFF2-40B4-BE49-F238E27FC236}">
                <a16:creationId xmlns:a16="http://schemas.microsoft.com/office/drawing/2014/main" id="{60709B92-EA00-62E5-2037-8B7DA808374A}"/>
              </a:ext>
            </a:extLst>
          </p:cNvPr>
          <p:cNvSpPr/>
          <p:nvPr/>
        </p:nvSpPr>
        <p:spPr>
          <a:xfrm>
            <a:off x="9302806" y="2089803"/>
            <a:ext cx="108000" cy="108000"/>
          </a:xfrm>
          <a:prstGeom prst="flowChartConnector">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a:noFill/>
          </a:ln>
          <a:effectLst>
            <a:glow rad="63500">
              <a:srgbClr val="FF0000">
                <a:alpha val="4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Flowchart: Connector 66">
            <a:extLst>
              <a:ext uri="{FF2B5EF4-FFF2-40B4-BE49-F238E27FC236}">
                <a16:creationId xmlns:a16="http://schemas.microsoft.com/office/drawing/2014/main" id="{BA60A7F6-8427-512D-08D6-6892D100935D}"/>
              </a:ext>
            </a:extLst>
          </p:cNvPr>
          <p:cNvSpPr/>
          <p:nvPr/>
        </p:nvSpPr>
        <p:spPr>
          <a:xfrm>
            <a:off x="9546411" y="1941065"/>
            <a:ext cx="108000" cy="108000"/>
          </a:xfrm>
          <a:prstGeom prst="flowChartConnector">
            <a:avLst/>
          </a:prstGeo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path path="circle">
              <a:fillToRect l="50000" t="50000" r="50000" b="50000"/>
            </a:path>
            <a:tileRect/>
          </a:gradFill>
          <a:ln>
            <a:noFill/>
          </a:ln>
          <a:effectLst>
            <a:glow rad="63500">
              <a:schemeClr val="accent4">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Flowchart: Connector 67">
            <a:extLst>
              <a:ext uri="{FF2B5EF4-FFF2-40B4-BE49-F238E27FC236}">
                <a16:creationId xmlns:a16="http://schemas.microsoft.com/office/drawing/2014/main" id="{741BF8E9-609F-894E-85B9-EF0DFB23050F}"/>
              </a:ext>
            </a:extLst>
          </p:cNvPr>
          <p:cNvSpPr/>
          <p:nvPr/>
        </p:nvSpPr>
        <p:spPr>
          <a:xfrm>
            <a:off x="10285600" y="2531756"/>
            <a:ext cx="108000" cy="108000"/>
          </a:xfrm>
          <a:prstGeom prst="flowChartConnector">
            <a:avLst/>
          </a:prstGeom>
          <a:gradFill flip="none" rotWithShape="1">
            <a:gsLst>
              <a:gs pos="0">
                <a:srgbClr val="FC8A0C">
                  <a:shade val="30000"/>
                  <a:satMod val="115000"/>
                </a:srgbClr>
              </a:gs>
              <a:gs pos="50000">
                <a:srgbClr val="FC8A0C">
                  <a:shade val="67500"/>
                  <a:satMod val="115000"/>
                </a:srgbClr>
              </a:gs>
              <a:gs pos="100000">
                <a:srgbClr val="FC8A0C">
                  <a:shade val="100000"/>
                  <a:satMod val="115000"/>
                </a:srgbClr>
              </a:gs>
            </a:gsLst>
            <a:path path="circle">
              <a:fillToRect l="50000" t="50000" r="50000" b="50000"/>
            </a:path>
            <a:tileRect/>
          </a:gradFill>
          <a:ln>
            <a:noFill/>
          </a:ln>
          <a:effectLst>
            <a:glow rad="635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Flowchart: Connector 68">
            <a:extLst>
              <a:ext uri="{FF2B5EF4-FFF2-40B4-BE49-F238E27FC236}">
                <a16:creationId xmlns:a16="http://schemas.microsoft.com/office/drawing/2014/main" id="{37D39B25-BE05-7466-B1A2-28ADB75AB9DE}"/>
              </a:ext>
            </a:extLst>
          </p:cNvPr>
          <p:cNvSpPr/>
          <p:nvPr/>
        </p:nvSpPr>
        <p:spPr>
          <a:xfrm>
            <a:off x="10617349" y="2815819"/>
            <a:ext cx="108000" cy="108000"/>
          </a:xfrm>
          <a:prstGeom prst="flowChartConnector">
            <a:avLst/>
          </a:pr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path path="circle">
              <a:fillToRect l="50000" t="50000" r="50000" b="50000"/>
            </a:path>
            <a:tileRect/>
          </a:gradFill>
          <a:ln>
            <a:noFill/>
          </a:ln>
          <a:effectLst>
            <a:glow rad="63500">
              <a:schemeClr val="tx1">
                <a:lumMod val="95000"/>
                <a:lumOff val="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Flowchart: Connector 69">
            <a:extLst>
              <a:ext uri="{FF2B5EF4-FFF2-40B4-BE49-F238E27FC236}">
                <a16:creationId xmlns:a16="http://schemas.microsoft.com/office/drawing/2014/main" id="{80004E5A-32B3-464D-D8DE-309BDF69AD20}"/>
              </a:ext>
            </a:extLst>
          </p:cNvPr>
          <p:cNvSpPr/>
          <p:nvPr/>
        </p:nvSpPr>
        <p:spPr>
          <a:xfrm>
            <a:off x="11122576" y="3006672"/>
            <a:ext cx="108000" cy="108000"/>
          </a:xfrm>
          <a:prstGeom prst="flowChartConnector">
            <a:avLst/>
          </a:prstGeom>
          <a:gradFill flip="none" rotWithShape="1">
            <a:gsLst>
              <a:gs pos="0">
                <a:srgbClr val="1BFC10">
                  <a:shade val="30000"/>
                  <a:satMod val="115000"/>
                </a:srgbClr>
              </a:gs>
              <a:gs pos="50000">
                <a:srgbClr val="1BFC10">
                  <a:shade val="67500"/>
                  <a:satMod val="115000"/>
                </a:srgbClr>
              </a:gs>
              <a:gs pos="100000">
                <a:srgbClr val="1BFC10">
                  <a:shade val="100000"/>
                  <a:satMod val="115000"/>
                </a:srgbClr>
              </a:gs>
            </a:gsLst>
            <a:path path="circle">
              <a:fillToRect l="50000" t="50000" r="50000" b="50000"/>
            </a:path>
            <a:tileRect/>
          </a:gradFill>
          <a:ln>
            <a:solidFill>
              <a:srgbClr val="1BFC10"/>
            </a:solidFill>
          </a:ln>
          <a:effectLst>
            <a:glow rad="63500">
              <a:schemeClr val="accent6">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7" name="Group 76">
            <a:extLst>
              <a:ext uri="{FF2B5EF4-FFF2-40B4-BE49-F238E27FC236}">
                <a16:creationId xmlns:a16="http://schemas.microsoft.com/office/drawing/2014/main" id="{B225B359-E13D-A86B-F375-378DAAFF1DAB}"/>
              </a:ext>
            </a:extLst>
          </p:cNvPr>
          <p:cNvGrpSpPr/>
          <p:nvPr/>
        </p:nvGrpSpPr>
        <p:grpSpPr>
          <a:xfrm>
            <a:off x="9665347" y="4439024"/>
            <a:ext cx="2120004" cy="1815882"/>
            <a:chOff x="9677943" y="4444612"/>
            <a:chExt cx="2120004" cy="1815882"/>
          </a:xfrm>
        </p:grpSpPr>
        <p:sp>
          <p:nvSpPr>
            <p:cNvPr id="37" name="TextBox 36">
              <a:extLst>
                <a:ext uri="{FF2B5EF4-FFF2-40B4-BE49-F238E27FC236}">
                  <a16:creationId xmlns:a16="http://schemas.microsoft.com/office/drawing/2014/main" id="{56037006-62D8-38EA-7723-6FA6887EC5EA}"/>
                </a:ext>
              </a:extLst>
            </p:cNvPr>
            <p:cNvSpPr txBox="1"/>
            <p:nvPr/>
          </p:nvSpPr>
          <p:spPr>
            <a:xfrm>
              <a:off x="9677943" y="4444612"/>
              <a:ext cx="2120004" cy="1815882"/>
            </a:xfrm>
            <a:prstGeom prst="rect">
              <a:avLst/>
            </a:prstGeom>
            <a:noFill/>
            <a:ln>
              <a:solidFill>
                <a:srgbClr val="FF0000"/>
              </a:solidFill>
            </a:ln>
          </p:spPr>
          <p:txBody>
            <a:bodyPr wrap="none" rtlCol="0">
              <a:spAutoFit/>
            </a:bodyPr>
            <a:lstStyle/>
            <a:p>
              <a:pPr algn="ctr"/>
              <a:r>
                <a:rPr lang="en-US" sz="1600" b="1" dirty="0"/>
                <a:t>Final Focusing: </a:t>
              </a:r>
              <a:r>
                <a:rPr lang="en-US" sz="1600" b="1" dirty="0">
                  <a:solidFill>
                    <a:schemeClr val="bg2">
                      <a:lumMod val="50000"/>
                    </a:schemeClr>
                  </a:solidFill>
                </a:rPr>
                <a:t>(v 0.8)</a:t>
              </a:r>
              <a:endParaRPr lang="en-GB" sz="1600" b="1" dirty="0">
                <a:solidFill>
                  <a:schemeClr val="bg2">
                    <a:lumMod val="50000"/>
                  </a:schemeClr>
                </a:solidFill>
              </a:endParaRPr>
            </a:p>
            <a:p>
              <a:pPr lvl="1" algn="ctr"/>
              <a:r>
                <a:rPr lang="en-GB" sz="1600" dirty="0"/>
                <a:t>85 T/m, 280 mm</a:t>
              </a:r>
            </a:p>
            <a:p>
              <a:pPr lvl="1" algn="ctr"/>
              <a:r>
                <a:rPr lang="en-GB" sz="1600" dirty="0"/>
                <a:t>85 T/m, 266 mm</a:t>
              </a:r>
            </a:p>
            <a:p>
              <a:pPr lvl="1" algn="ctr"/>
              <a:r>
                <a:rPr lang="en-GB" sz="1600" dirty="0"/>
                <a:t>115 T/m, 290 mm</a:t>
              </a:r>
            </a:p>
            <a:p>
              <a:pPr lvl="1" algn="ctr"/>
              <a:r>
                <a:rPr lang="en-GB" sz="1600" dirty="0"/>
                <a:t>205 T/m, 204 mm</a:t>
              </a:r>
            </a:p>
            <a:p>
              <a:pPr lvl="1" algn="ctr"/>
              <a:r>
                <a:rPr lang="en-GB" sz="1600" dirty="0"/>
                <a:t>242 T/m, 172 mm</a:t>
              </a:r>
            </a:p>
            <a:p>
              <a:pPr lvl="1" algn="ctr"/>
              <a:r>
                <a:rPr lang="en-GB" sz="1600" dirty="0"/>
                <a:t>300 T/m, 140 mm</a:t>
              </a:r>
              <a:endParaRPr lang="en-US" sz="1600" dirty="0"/>
            </a:p>
          </p:txBody>
        </p:sp>
        <p:sp>
          <p:nvSpPr>
            <p:cNvPr id="71" name="Flowchart: Connector 70">
              <a:extLst>
                <a:ext uri="{FF2B5EF4-FFF2-40B4-BE49-F238E27FC236}">
                  <a16:creationId xmlns:a16="http://schemas.microsoft.com/office/drawing/2014/main" id="{1DFD2914-3DDC-A5DD-6E11-3CFEE22EC462}"/>
                </a:ext>
              </a:extLst>
            </p:cNvPr>
            <p:cNvSpPr/>
            <p:nvPr/>
          </p:nvSpPr>
          <p:spPr>
            <a:xfrm>
              <a:off x="10023777" y="4806775"/>
              <a:ext cx="108000" cy="108000"/>
            </a:xfrm>
            <a:prstGeom prst="flowChartConnector">
              <a:avLst/>
            </a:prstGeom>
            <a:gradFill flip="none" rotWithShape="1">
              <a:gsLst>
                <a:gs pos="0">
                  <a:srgbClr val="E416BD">
                    <a:shade val="30000"/>
                    <a:satMod val="115000"/>
                  </a:srgbClr>
                </a:gs>
                <a:gs pos="50000">
                  <a:srgbClr val="E416BD">
                    <a:shade val="67500"/>
                    <a:satMod val="115000"/>
                  </a:srgbClr>
                </a:gs>
                <a:gs pos="100000">
                  <a:srgbClr val="E416BD">
                    <a:shade val="100000"/>
                    <a:satMod val="115000"/>
                  </a:srgbClr>
                </a:gs>
              </a:gsLst>
              <a:path path="circle">
                <a:fillToRect l="50000" t="50000" r="50000" b="50000"/>
              </a:path>
              <a:tileRect/>
            </a:gradFill>
            <a:ln>
              <a:noFill/>
            </a:ln>
            <a:effectLst>
              <a:glow rad="63500">
                <a:schemeClr val="accent5">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Flowchart: Connector 71">
              <a:extLst>
                <a:ext uri="{FF2B5EF4-FFF2-40B4-BE49-F238E27FC236}">
                  <a16:creationId xmlns:a16="http://schemas.microsoft.com/office/drawing/2014/main" id="{B63C3227-CD8F-C1A9-9C44-E0813BC75BAE}"/>
                </a:ext>
              </a:extLst>
            </p:cNvPr>
            <p:cNvSpPr/>
            <p:nvPr/>
          </p:nvSpPr>
          <p:spPr>
            <a:xfrm>
              <a:off x="10020041" y="5048841"/>
              <a:ext cx="108000" cy="108000"/>
            </a:xfrm>
            <a:prstGeom prst="flowChartConnector">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a:noFill/>
            </a:ln>
            <a:effectLst>
              <a:glow rad="63500">
                <a:srgbClr val="FF0000">
                  <a:alpha val="4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Flowchart: Connector 72">
              <a:extLst>
                <a:ext uri="{FF2B5EF4-FFF2-40B4-BE49-F238E27FC236}">
                  <a16:creationId xmlns:a16="http://schemas.microsoft.com/office/drawing/2014/main" id="{1E8CD2AB-221E-A49F-4608-73662F9D1FB3}"/>
                </a:ext>
              </a:extLst>
            </p:cNvPr>
            <p:cNvSpPr/>
            <p:nvPr/>
          </p:nvSpPr>
          <p:spPr>
            <a:xfrm>
              <a:off x="10026614" y="5540203"/>
              <a:ext cx="108000" cy="108000"/>
            </a:xfrm>
            <a:prstGeom prst="flowChartConnector">
              <a:avLst/>
            </a:prstGeom>
            <a:gradFill flip="none" rotWithShape="1">
              <a:gsLst>
                <a:gs pos="0">
                  <a:srgbClr val="FC8A0C">
                    <a:shade val="30000"/>
                    <a:satMod val="115000"/>
                  </a:srgbClr>
                </a:gs>
                <a:gs pos="50000">
                  <a:srgbClr val="FC8A0C">
                    <a:shade val="67500"/>
                    <a:satMod val="115000"/>
                  </a:srgbClr>
                </a:gs>
                <a:gs pos="100000">
                  <a:srgbClr val="FC8A0C">
                    <a:shade val="100000"/>
                    <a:satMod val="115000"/>
                  </a:srgbClr>
                </a:gs>
              </a:gsLst>
              <a:path path="circle">
                <a:fillToRect l="50000" t="50000" r="50000" b="50000"/>
              </a:path>
              <a:tileRect/>
            </a:gradFill>
            <a:ln>
              <a:noFill/>
            </a:ln>
            <a:effectLst>
              <a:glow rad="635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Flowchart: Connector 73">
              <a:extLst>
                <a:ext uri="{FF2B5EF4-FFF2-40B4-BE49-F238E27FC236}">
                  <a16:creationId xmlns:a16="http://schemas.microsoft.com/office/drawing/2014/main" id="{19D69495-0F99-F3CD-1601-331289736EF0}"/>
                </a:ext>
              </a:extLst>
            </p:cNvPr>
            <p:cNvSpPr/>
            <p:nvPr/>
          </p:nvSpPr>
          <p:spPr>
            <a:xfrm>
              <a:off x="10026614" y="5795572"/>
              <a:ext cx="108000" cy="108000"/>
            </a:xfrm>
            <a:prstGeom prst="flowChartConnector">
              <a:avLst/>
            </a:pr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path path="circle">
                <a:fillToRect l="50000" t="50000" r="50000" b="50000"/>
              </a:path>
              <a:tileRect/>
            </a:gradFill>
            <a:ln>
              <a:noFill/>
            </a:ln>
            <a:effectLst>
              <a:glow rad="63500">
                <a:schemeClr val="tx1">
                  <a:lumMod val="95000"/>
                  <a:lumOff val="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Flowchart: Connector 74">
              <a:extLst>
                <a:ext uri="{FF2B5EF4-FFF2-40B4-BE49-F238E27FC236}">
                  <a16:creationId xmlns:a16="http://schemas.microsoft.com/office/drawing/2014/main" id="{32E10F22-9C2E-1672-3392-C07789B46044}"/>
                </a:ext>
              </a:extLst>
            </p:cNvPr>
            <p:cNvSpPr/>
            <p:nvPr/>
          </p:nvSpPr>
          <p:spPr>
            <a:xfrm>
              <a:off x="10020591" y="6026293"/>
              <a:ext cx="108000" cy="108000"/>
            </a:xfrm>
            <a:prstGeom prst="flowChartConnector">
              <a:avLst/>
            </a:prstGeom>
            <a:gradFill flip="none" rotWithShape="1">
              <a:gsLst>
                <a:gs pos="0">
                  <a:srgbClr val="1BFC10">
                    <a:shade val="30000"/>
                    <a:satMod val="115000"/>
                  </a:srgbClr>
                </a:gs>
                <a:gs pos="50000">
                  <a:srgbClr val="1BFC10">
                    <a:shade val="67500"/>
                    <a:satMod val="115000"/>
                  </a:srgbClr>
                </a:gs>
                <a:gs pos="100000">
                  <a:srgbClr val="1BFC10">
                    <a:shade val="100000"/>
                    <a:satMod val="115000"/>
                  </a:srgbClr>
                </a:gs>
              </a:gsLst>
              <a:path path="circle">
                <a:fillToRect l="50000" t="50000" r="50000" b="50000"/>
              </a:path>
              <a:tileRect/>
            </a:gradFill>
            <a:ln>
              <a:solidFill>
                <a:srgbClr val="1BFC10"/>
              </a:solidFill>
            </a:ln>
            <a:effectLst>
              <a:glow rad="63500">
                <a:schemeClr val="accent6">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Flowchart: Connector 75">
              <a:extLst>
                <a:ext uri="{FF2B5EF4-FFF2-40B4-BE49-F238E27FC236}">
                  <a16:creationId xmlns:a16="http://schemas.microsoft.com/office/drawing/2014/main" id="{7508B657-D1C4-0219-8F37-742F23BD8C6D}"/>
                </a:ext>
              </a:extLst>
            </p:cNvPr>
            <p:cNvSpPr/>
            <p:nvPr/>
          </p:nvSpPr>
          <p:spPr>
            <a:xfrm>
              <a:off x="10026614" y="5294522"/>
              <a:ext cx="108000" cy="108000"/>
            </a:xfrm>
            <a:prstGeom prst="flowChartConnector">
              <a:avLst/>
            </a:prstGeo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path path="circle">
                <a:fillToRect l="50000" t="50000" r="50000" b="50000"/>
              </a:path>
              <a:tileRect/>
            </a:gradFill>
            <a:ln>
              <a:noFill/>
            </a:ln>
            <a:effectLst>
              <a:glow rad="63500">
                <a:schemeClr val="accent4">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2773296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AB2429-E9FF-1288-E6A4-1808D84B38A3}"/>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BFDB8316-8A9D-1348-AC1F-2A4D847DB9E7}"/>
              </a:ext>
            </a:extLst>
          </p:cNvPr>
          <p:cNvPicPr>
            <a:picLocks noChangeAspect="1"/>
          </p:cNvPicPr>
          <p:nvPr/>
        </p:nvPicPr>
        <p:blipFill>
          <a:blip r:embed="rId2"/>
          <a:srcRect/>
          <a:stretch/>
        </p:blipFill>
        <p:spPr>
          <a:xfrm>
            <a:off x="4076700" y="1298922"/>
            <a:ext cx="4032000" cy="3118141"/>
          </a:xfrm>
          <a:prstGeom prst="rect">
            <a:avLst/>
          </a:prstGeom>
        </p:spPr>
      </p:pic>
      <p:pic>
        <p:nvPicPr>
          <p:cNvPr id="30" name="Picture 29">
            <a:extLst>
              <a:ext uri="{FF2B5EF4-FFF2-40B4-BE49-F238E27FC236}">
                <a16:creationId xmlns:a16="http://schemas.microsoft.com/office/drawing/2014/main" id="{B55D9ADD-CEC9-FD32-4517-58499AFA96D8}"/>
              </a:ext>
            </a:extLst>
          </p:cNvPr>
          <p:cNvPicPr>
            <a:picLocks noChangeAspect="1"/>
          </p:cNvPicPr>
          <p:nvPr/>
        </p:nvPicPr>
        <p:blipFill>
          <a:blip r:embed="rId3"/>
          <a:srcRect/>
          <a:stretch/>
        </p:blipFill>
        <p:spPr>
          <a:xfrm>
            <a:off x="8155696" y="1296626"/>
            <a:ext cx="4027407" cy="3122733"/>
          </a:xfrm>
          <a:prstGeom prst="rect">
            <a:avLst/>
          </a:prstGeom>
        </p:spPr>
      </p:pic>
      <p:pic>
        <p:nvPicPr>
          <p:cNvPr id="18" name="Picture 17">
            <a:extLst>
              <a:ext uri="{FF2B5EF4-FFF2-40B4-BE49-F238E27FC236}">
                <a16:creationId xmlns:a16="http://schemas.microsoft.com/office/drawing/2014/main" id="{B66E8BB6-8C72-1488-E6D5-B1D53B69CE65}"/>
              </a:ext>
            </a:extLst>
          </p:cNvPr>
          <p:cNvPicPr>
            <a:picLocks noChangeAspect="1"/>
          </p:cNvPicPr>
          <p:nvPr/>
        </p:nvPicPr>
        <p:blipFill>
          <a:blip r:embed="rId4">
            <a:extLst>
              <a:ext uri="{28A0092B-C50C-407E-A947-70E740481C1C}">
                <a14:useLocalDpi xmlns:a14="http://schemas.microsoft.com/office/drawing/2010/main" val="0"/>
              </a:ext>
            </a:extLst>
          </a:blip>
          <a:srcRect l="60299" t="7175" r="4063" b="71411"/>
          <a:stretch/>
        </p:blipFill>
        <p:spPr>
          <a:xfrm>
            <a:off x="10587175" y="1516552"/>
            <a:ext cx="1436918" cy="668687"/>
          </a:xfrm>
          <a:prstGeom prst="rect">
            <a:avLst/>
          </a:prstGeom>
        </p:spPr>
      </p:pic>
      <p:pic>
        <p:nvPicPr>
          <p:cNvPr id="17" name="Picture 16">
            <a:extLst>
              <a:ext uri="{FF2B5EF4-FFF2-40B4-BE49-F238E27FC236}">
                <a16:creationId xmlns:a16="http://schemas.microsoft.com/office/drawing/2014/main" id="{78BDC7F2-03CF-C49D-CB7B-E8950AC4E609}"/>
              </a:ext>
            </a:extLst>
          </p:cNvPr>
          <p:cNvPicPr>
            <a:picLocks noChangeAspect="1"/>
          </p:cNvPicPr>
          <p:nvPr/>
        </p:nvPicPr>
        <p:blipFill>
          <a:blip r:embed="rId4">
            <a:extLst>
              <a:ext uri="{28A0092B-C50C-407E-A947-70E740481C1C}">
                <a14:useLocalDpi xmlns:a14="http://schemas.microsoft.com/office/drawing/2010/main" val="0"/>
              </a:ext>
            </a:extLst>
          </a:blip>
          <a:srcRect l="60299" t="7175" r="4063" b="71411"/>
          <a:stretch/>
        </p:blipFill>
        <p:spPr>
          <a:xfrm>
            <a:off x="6508831" y="1522172"/>
            <a:ext cx="1436918" cy="668687"/>
          </a:xfrm>
          <a:prstGeom prst="rect">
            <a:avLst/>
          </a:prstGeom>
        </p:spPr>
      </p:pic>
      <p:pic>
        <p:nvPicPr>
          <p:cNvPr id="3" name="Picture 2">
            <a:extLst>
              <a:ext uri="{FF2B5EF4-FFF2-40B4-BE49-F238E27FC236}">
                <a16:creationId xmlns:a16="http://schemas.microsoft.com/office/drawing/2014/main" id="{1D1903A2-3677-DB96-5334-C6C12D3293A0}"/>
              </a:ext>
            </a:extLst>
          </p:cNvPr>
          <p:cNvPicPr>
            <a:picLocks noChangeAspect="1"/>
          </p:cNvPicPr>
          <p:nvPr/>
        </p:nvPicPr>
        <p:blipFill>
          <a:blip r:embed="rId5"/>
          <a:srcRect/>
          <a:stretch/>
        </p:blipFill>
        <p:spPr>
          <a:xfrm>
            <a:off x="0" y="1298922"/>
            <a:ext cx="4032000" cy="3118141"/>
          </a:xfrm>
          <a:prstGeom prst="rect">
            <a:avLst/>
          </a:prstGeom>
        </p:spPr>
      </p:pic>
      <p:pic>
        <p:nvPicPr>
          <p:cNvPr id="16" name="Picture 15">
            <a:extLst>
              <a:ext uri="{FF2B5EF4-FFF2-40B4-BE49-F238E27FC236}">
                <a16:creationId xmlns:a16="http://schemas.microsoft.com/office/drawing/2014/main" id="{F4CBF409-28F0-7176-759C-AA628FBD6F67}"/>
              </a:ext>
            </a:extLst>
          </p:cNvPr>
          <p:cNvPicPr>
            <a:picLocks noChangeAspect="1"/>
          </p:cNvPicPr>
          <p:nvPr/>
        </p:nvPicPr>
        <p:blipFill>
          <a:blip r:embed="rId4">
            <a:extLst>
              <a:ext uri="{28A0092B-C50C-407E-A947-70E740481C1C}">
                <a14:useLocalDpi xmlns:a14="http://schemas.microsoft.com/office/drawing/2010/main" val="0"/>
              </a:ext>
            </a:extLst>
          </a:blip>
          <a:srcRect l="60299" t="7175" r="4063" b="71411"/>
          <a:stretch/>
        </p:blipFill>
        <p:spPr>
          <a:xfrm>
            <a:off x="2428790" y="1522180"/>
            <a:ext cx="1436918" cy="668687"/>
          </a:xfrm>
          <a:prstGeom prst="rect">
            <a:avLst/>
          </a:prstGeom>
        </p:spPr>
      </p:pic>
      <p:sp>
        <p:nvSpPr>
          <p:cNvPr id="45" name="TextBox 44">
            <a:extLst>
              <a:ext uri="{FF2B5EF4-FFF2-40B4-BE49-F238E27FC236}">
                <a16:creationId xmlns:a16="http://schemas.microsoft.com/office/drawing/2014/main" id="{8574293B-83B7-95E5-D258-2CB262CBA079}"/>
              </a:ext>
            </a:extLst>
          </p:cNvPr>
          <p:cNvSpPr txBox="1"/>
          <p:nvPr/>
        </p:nvSpPr>
        <p:spPr>
          <a:xfrm>
            <a:off x="287846" y="4432111"/>
            <a:ext cx="5418955" cy="1754326"/>
          </a:xfrm>
          <a:prstGeom prst="rect">
            <a:avLst/>
          </a:prstGeom>
          <a:noFill/>
        </p:spPr>
        <p:txBody>
          <a:bodyPr wrap="square" rtlCol="0">
            <a:spAutoFit/>
          </a:bodyPr>
          <a:lstStyle/>
          <a:p>
            <a:pPr>
              <a:buClr>
                <a:srgbClr val="FF0000"/>
              </a:buClr>
            </a:pPr>
            <a:r>
              <a:rPr lang="en-US" sz="1600" b="1" dirty="0">
                <a:latin typeface="Calibri" panose="020F0502020204030204" pitchFamily="34" charset="0"/>
                <a:ea typeface="Calibri" panose="020F0502020204030204" pitchFamily="34" charset="0"/>
                <a:cs typeface="Calibri" panose="020F0502020204030204" pitchFamily="34" charset="0"/>
              </a:rPr>
              <a:t>Summary of cost assumptions:</a:t>
            </a:r>
            <a:endParaRPr lang="en-US" sz="1600" dirty="0">
              <a:latin typeface="Calibri" panose="020F0502020204030204" pitchFamily="34" charset="0"/>
              <a:ea typeface="Calibri" panose="020F0502020204030204" pitchFamily="34" charset="0"/>
              <a:cs typeface="Calibri" panose="020F0502020204030204" pitchFamily="34" charset="0"/>
            </a:endParaRPr>
          </a:p>
          <a:p>
            <a:pPr marL="285750" indent="-285750">
              <a:buClr>
                <a:srgbClr val="FF0000"/>
              </a:buClr>
              <a:buFont typeface="Wingdings" panose="05000000000000000000" pitchFamily="2" charset="2"/>
              <a:buChar char="§"/>
            </a:pPr>
            <a:r>
              <a:rPr lang="en-US" sz="1400" dirty="0">
                <a:latin typeface="Calibri" panose="020F0502020204030204" pitchFamily="34" charset="0"/>
                <a:ea typeface="Calibri" panose="020F0502020204030204" pitchFamily="34" charset="0"/>
                <a:cs typeface="Calibri" panose="020F0502020204030204" pitchFamily="34" charset="0"/>
              </a:rPr>
              <a:t>We use the ReBCO’s aspirational cost 2500 EUR/kg </a:t>
            </a:r>
          </a:p>
          <a:p>
            <a:pPr marL="742950" lvl="1" indent="-285750">
              <a:buClr>
                <a:srgbClr val="FF0000"/>
              </a:buClr>
              <a:buFont typeface="Wingdings" panose="05000000000000000000" pitchFamily="2" charset="2"/>
              <a:buChar char="§"/>
            </a:pPr>
            <a:r>
              <a:rPr lang="en-US" sz="1200" dirty="0">
                <a:latin typeface="Calibri" panose="020F0502020204030204" pitchFamily="34" charset="0"/>
                <a:ea typeface="Calibri" panose="020F0502020204030204" pitchFamily="34" charset="0"/>
                <a:cs typeface="Calibri" panose="020F0502020204030204" pitchFamily="34" charset="0"/>
              </a:rPr>
              <a:t>Today’s price is around 8000 EUR/kg</a:t>
            </a:r>
          </a:p>
          <a:p>
            <a:pPr marL="285750" indent="-285750">
              <a:buClr>
                <a:srgbClr val="FF0000"/>
              </a:buClr>
              <a:buFont typeface="Wingdings" panose="05000000000000000000" pitchFamily="2" charset="2"/>
              <a:buChar char="§"/>
            </a:pPr>
            <a:r>
              <a:rPr lang="en-US" sz="1400" dirty="0">
                <a:latin typeface="Calibri" panose="020F0502020204030204" pitchFamily="34" charset="0"/>
                <a:ea typeface="Calibri" panose="020F0502020204030204" pitchFamily="34" charset="0"/>
                <a:cs typeface="Calibri" panose="020F0502020204030204" pitchFamily="34" charset="0"/>
              </a:rPr>
              <a:t>The starting budget of 175 kEUR/m for each magnet is taken from the FCC cost model</a:t>
            </a:r>
          </a:p>
          <a:p>
            <a:pPr marL="742950" lvl="1" indent="-285750">
              <a:buClr>
                <a:srgbClr val="FF0000"/>
              </a:buClr>
              <a:buFont typeface="Wingdings" panose="05000000000000000000" pitchFamily="2" charset="2"/>
              <a:buChar char="§"/>
            </a:pPr>
            <a:r>
              <a:rPr lang="en-US" sz="1200" dirty="0">
                <a:latin typeface="Calibri" panose="020F0502020204030204" pitchFamily="34" charset="0"/>
                <a:ea typeface="Calibri" panose="020F0502020204030204" pitchFamily="34" charset="0"/>
                <a:cs typeface="Calibri" panose="020F0502020204030204" pitchFamily="34" charset="0"/>
              </a:rPr>
              <a:t>We can assume a higher budget than FCC because we have a smaller circumference and less magnets.</a:t>
            </a:r>
          </a:p>
          <a:p>
            <a:pPr marL="285750" indent="-285750">
              <a:buClr>
                <a:srgbClr val="FF0000"/>
              </a:buClr>
              <a:buFont typeface="Wingdings" panose="05000000000000000000" pitchFamily="2" charset="2"/>
              <a:buChar char="§"/>
            </a:pPr>
            <a:r>
              <a:rPr lang="en-US" sz="1400" dirty="0">
                <a:latin typeface="Calibri" panose="020F0502020204030204" pitchFamily="34" charset="0"/>
                <a:ea typeface="Calibri" panose="020F0502020204030204" pitchFamily="34" charset="0"/>
                <a:cs typeface="Calibri" panose="020F0502020204030204" pitchFamily="34" charset="0"/>
              </a:rPr>
              <a:t>Cryogenic, protection and shielding costs are not taken into account.</a:t>
            </a:r>
          </a:p>
        </p:txBody>
      </p:sp>
      <p:sp>
        <p:nvSpPr>
          <p:cNvPr id="2" name="Slide Number Placeholder 1">
            <a:extLst>
              <a:ext uri="{FF2B5EF4-FFF2-40B4-BE49-F238E27FC236}">
                <a16:creationId xmlns:a16="http://schemas.microsoft.com/office/drawing/2014/main" id="{F3EC33D8-2F65-7BF6-C42B-6344C4B85F28}"/>
              </a:ext>
            </a:extLst>
          </p:cNvPr>
          <p:cNvSpPr>
            <a:spLocks noGrp="1"/>
          </p:cNvSpPr>
          <p:nvPr>
            <p:ph type="sldNum" sz="quarter" idx="4"/>
          </p:nvPr>
        </p:nvSpPr>
        <p:spPr/>
        <p:txBody>
          <a:bodyPr/>
          <a:lstStyle/>
          <a:p>
            <a:fld id="{A16AB2F8-5338-F742-A59E-35F5B82165E6}" type="slidenum">
              <a:rPr lang="en-GB" smtClean="0"/>
              <a:pPr/>
              <a:t>5</a:t>
            </a:fld>
            <a:endParaRPr lang="en-GB" dirty="0"/>
          </a:p>
        </p:txBody>
      </p:sp>
      <p:sp>
        <p:nvSpPr>
          <p:cNvPr id="4" name="Title 2">
            <a:extLst>
              <a:ext uri="{FF2B5EF4-FFF2-40B4-BE49-F238E27FC236}">
                <a16:creationId xmlns:a16="http://schemas.microsoft.com/office/drawing/2014/main" id="{01364A8D-4361-63BF-46B8-3B06F9E8E631}"/>
              </a:ext>
            </a:extLst>
          </p:cNvPr>
          <p:cNvSpPr>
            <a:spLocks noGrp="1"/>
          </p:cNvSpPr>
          <p:nvPr>
            <p:ph type="title"/>
          </p:nvPr>
        </p:nvSpPr>
        <p:spPr>
          <a:xfrm>
            <a:off x="2188923" y="186465"/>
            <a:ext cx="8091814" cy="681159"/>
          </a:xfrm>
          <a:prstGeom prst="rect">
            <a:avLst/>
          </a:prstGeom>
        </p:spPr>
        <p:txBody>
          <a:body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Dependence on max. coil width </a:t>
            </a:r>
            <a:endParaRPr lang="en-GB"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endParaRPr>
          </a:p>
        </p:txBody>
      </p:sp>
      <p:sp>
        <p:nvSpPr>
          <p:cNvPr id="31" name="Freeform: Shape 30">
            <a:extLst>
              <a:ext uri="{FF2B5EF4-FFF2-40B4-BE49-F238E27FC236}">
                <a16:creationId xmlns:a16="http://schemas.microsoft.com/office/drawing/2014/main" id="{6D7897C4-B4B7-7B3B-C26E-132561602330}"/>
              </a:ext>
            </a:extLst>
          </p:cNvPr>
          <p:cNvSpPr/>
          <p:nvPr/>
        </p:nvSpPr>
        <p:spPr>
          <a:xfrm>
            <a:off x="755374" y="1502797"/>
            <a:ext cx="3122212" cy="1998427"/>
          </a:xfrm>
          <a:custGeom>
            <a:avLst/>
            <a:gdLst>
              <a:gd name="connsiteX0" fmla="*/ 0 w 3122212"/>
              <a:gd name="connsiteY0" fmla="*/ 0 h 1998427"/>
              <a:gd name="connsiteX1" fmla="*/ 68911 w 3122212"/>
              <a:gd name="connsiteY1" fmla="*/ 241189 h 1998427"/>
              <a:gd name="connsiteX2" fmla="*/ 166977 w 3122212"/>
              <a:gd name="connsiteY2" fmla="*/ 490330 h 1998427"/>
              <a:gd name="connsiteX3" fmla="*/ 280946 w 3122212"/>
              <a:gd name="connsiteY3" fmla="*/ 710316 h 1998427"/>
              <a:gd name="connsiteX4" fmla="*/ 365760 w 3122212"/>
              <a:gd name="connsiteY4" fmla="*/ 829586 h 1998427"/>
              <a:gd name="connsiteX5" fmla="*/ 482379 w 3122212"/>
              <a:gd name="connsiteY5" fmla="*/ 980660 h 1998427"/>
              <a:gd name="connsiteX6" fmla="*/ 652007 w 3122212"/>
              <a:gd name="connsiteY6" fmla="*/ 1134386 h 1998427"/>
              <a:gd name="connsiteX7" fmla="*/ 832236 w 3122212"/>
              <a:gd name="connsiteY7" fmla="*/ 1266907 h 1998427"/>
              <a:gd name="connsiteX8" fmla="*/ 1012466 w 3122212"/>
              <a:gd name="connsiteY8" fmla="*/ 1386177 h 1998427"/>
              <a:gd name="connsiteX9" fmla="*/ 1272209 w 3122212"/>
              <a:gd name="connsiteY9" fmla="*/ 1542553 h 1998427"/>
              <a:gd name="connsiteX10" fmla="*/ 1553155 w 3122212"/>
              <a:gd name="connsiteY10" fmla="*/ 1656521 h 1998427"/>
              <a:gd name="connsiteX11" fmla="*/ 1945419 w 3122212"/>
              <a:gd name="connsiteY11" fmla="*/ 1775791 h 1998427"/>
              <a:gd name="connsiteX12" fmla="*/ 2395993 w 3122212"/>
              <a:gd name="connsiteY12" fmla="*/ 1879158 h 1998427"/>
              <a:gd name="connsiteX13" fmla="*/ 2881023 w 3122212"/>
              <a:gd name="connsiteY13" fmla="*/ 1963972 h 1998427"/>
              <a:gd name="connsiteX14" fmla="*/ 3122212 w 3122212"/>
              <a:gd name="connsiteY14" fmla="*/ 1998427 h 1998427"/>
              <a:gd name="connsiteX15" fmla="*/ 3116911 w 3122212"/>
              <a:gd name="connsiteY15" fmla="*/ 5300 h 1998427"/>
              <a:gd name="connsiteX16" fmla="*/ 0 w 3122212"/>
              <a:gd name="connsiteY16" fmla="*/ 0 h 1998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122212" h="1998427">
                <a:moveTo>
                  <a:pt x="0" y="0"/>
                </a:moveTo>
                <a:lnTo>
                  <a:pt x="68911" y="241189"/>
                </a:lnTo>
                <a:lnTo>
                  <a:pt x="166977" y="490330"/>
                </a:lnTo>
                <a:lnTo>
                  <a:pt x="280946" y="710316"/>
                </a:lnTo>
                <a:lnTo>
                  <a:pt x="365760" y="829586"/>
                </a:lnTo>
                <a:lnTo>
                  <a:pt x="482379" y="980660"/>
                </a:lnTo>
                <a:lnTo>
                  <a:pt x="652007" y="1134386"/>
                </a:lnTo>
                <a:lnTo>
                  <a:pt x="832236" y="1266907"/>
                </a:lnTo>
                <a:lnTo>
                  <a:pt x="1012466" y="1386177"/>
                </a:lnTo>
                <a:lnTo>
                  <a:pt x="1272209" y="1542553"/>
                </a:lnTo>
                <a:lnTo>
                  <a:pt x="1553155" y="1656521"/>
                </a:lnTo>
                <a:lnTo>
                  <a:pt x="1945419" y="1775791"/>
                </a:lnTo>
                <a:lnTo>
                  <a:pt x="2395993" y="1879158"/>
                </a:lnTo>
                <a:lnTo>
                  <a:pt x="2881023" y="1963972"/>
                </a:lnTo>
                <a:lnTo>
                  <a:pt x="3122212" y="1998427"/>
                </a:lnTo>
                <a:lnTo>
                  <a:pt x="3116911" y="5300"/>
                </a:lnTo>
                <a:lnTo>
                  <a:pt x="0" y="0"/>
                </a:lnTo>
                <a:close/>
              </a:path>
            </a:pathLst>
          </a:custGeom>
          <a:solidFill>
            <a:srgbClr val="0F9ED5">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Freeform: Shape 31">
            <a:extLst>
              <a:ext uri="{FF2B5EF4-FFF2-40B4-BE49-F238E27FC236}">
                <a16:creationId xmlns:a16="http://schemas.microsoft.com/office/drawing/2014/main" id="{8D8C6D9D-6D4E-5231-13BC-2FAA8BA47D79}"/>
              </a:ext>
            </a:extLst>
          </p:cNvPr>
          <p:cNvSpPr/>
          <p:nvPr/>
        </p:nvSpPr>
        <p:spPr>
          <a:xfrm>
            <a:off x="972710" y="1505447"/>
            <a:ext cx="2899575" cy="1844703"/>
          </a:xfrm>
          <a:custGeom>
            <a:avLst/>
            <a:gdLst>
              <a:gd name="connsiteX0" fmla="*/ 0 w 2899575"/>
              <a:gd name="connsiteY0" fmla="*/ 0 h 1844703"/>
              <a:gd name="connsiteX1" fmla="*/ 92765 w 2899575"/>
              <a:gd name="connsiteY1" fmla="*/ 217336 h 1844703"/>
              <a:gd name="connsiteX2" fmla="*/ 180229 w 2899575"/>
              <a:gd name="connsiteY2" fmla="*/ 384313 h 1844703"/>
              <a:gd name="connsiteX3" fmla="*/ 267693 w 2899575"/>
              <a:gd name="connsiteY3" fmla="*/ 530087 h 1844703"/>
              <a:gd name="connsiteX4" fmla="*/ 386963 w 2899575"/>
              <a:gd name="connsiteY4" fmla="*/ 694414 h 1844703"/>
              <a:gd name="connsiteX5" fmla="*/ 553940 w 2899575"/>
              <a:gd name="connsiteY5" fmla="*/ 874643 h 1844703"/>
              <a:gd name="connsiteX6" fmla="*/ 824285 w 2899575"/>
              <a:gd name="connsiteY6" fmla="*/ 1099930 h 1844703"/>
              <a:gd name="connsiteX7" fmla="*/ 1158240 w 2899575"/>
              <a:gd name="connsiteY7" fmla="*/ 1296063 h 1844703"/>
              <a:gd name="connsiteX8" fmla="*/ 1492194 w 2899575"/>
              <a:gd name="connsiteY8" fmla="*/ 1444487 h 1844703"/>
              <a:gd name="connsiteX9" fmla="*/ 1812897 w 2899575"/>
              <a:gd name="connsiteY9" fmla="*/ 1558456 h 1844703"/>
              <a:gd name="connsiteX10" fmla="*/ 2478156 w 2899575"/>
              <a:gd name="connsiteY10" fmla="*/ 1746636 h 1844703"/>
              <a:gd name="connsiteX11" fmla="*/ 2899575 w 2899575"/>
              <a:gd name="connsiteY11" fmla="*/ 1844703 h 1844703"/>
              <a:gd name="connsiteX12" fmla="*/ 2899575 w 2899575"/>
              <a:gd name="connsiteY12" fmla="*/ 5301 h 1844703"/>
              <a:gd name="connsiteX13" fmla="*/ 0 w 2899575"/>
              <a:gd name="connsiteY13" fmla="*/ 0 h 1844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99575" h="1844703">
                <a:moveTo>
                  <a:pt x="0" y="0"/>
                </a:moveTo>
                <a:lnTo>
                  <a:pt x="92765" y="217336"/>
                </a:lnTo>
                <a:lnTo>
                  <a:pt x="180229" y="384313"/>
                </a:lnTo>
                <a:lnTo>
                  <a:pt x="267693" y="530087"/>
                </a:lnTo>
                <a:lnTo>
                  <a:pt x="386963" y="694414"/>
                </a:lnTo>
                <a:lnTo>
                  <a:pt x="553940" y="874643"/>
                </a:lnTo>
                <a:lnTo>
                  <a:pt x="824285" y="1099930"/>
                </a:lnTo>
                <a:lnTo>
                  <a:pt x="1158240" y="1296063"/>
                </a:lnTo>
                <a:lnTo>
                  <a:pt x="1492194" y="1444487"/>
                </a:lnTo>
                <a:lnTo>
                  <a:pt x="1812897" y="1558456"/>
                </a:lnTo>
                <a:lnTo>
                  <a:pt x="2478156" y="1746636"/>
                </a:lnTo>
                <a:lnTo>
                  <a:pt x="2899575" y="1844703"/>
                </a:lnTo>
                <a:lnTo>
                  <a:pt x="2899575" y="5301"/>
                </a:lnTo>
                <a:lnTo>
                  <a:pt x="0" y="0"/>
                </a:lnTo>
                <a:close/>
              </a:path>
            </a:pathLst>
          </a:custGeom>
          <a:solidFill>
            <a:srgbClr val="FFC00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Freeform: Shape 32">
            <a:extLst>
              <a:ext uri="{FF2B5EF4-FFF2-40B4-BE49-F238E27FC236}">
                <a16:creationId xmlns:a16="http://schemas.microsoft.com/office/drawing/2014/main" id="{8D0CAE21-1576-58CA-4779-5CEC25CA72FE}"/>
              </a:ext>
            </a:extLst>
          </p:cNvPr>
          <p:cNvSpPr/>
          <p:nvPr/>
        </p:nvSpPr>
        <p:spPr>
          <a:xfrm>
            <a:off x="1150289" y="1508097"/>
            <a:ext cx="2724647" cy="1787690"/>
          </a:xfrm>
          <a:custGeom>
            <a:avLst/>
            <a:gdLst>
              <a:gd name="connsiteX0" fmla="*/ 0 w 2724647"/>
              <a:gd name="connsiteY0" fmla="*/ 0 h 1823500"/>
              <a:gd name="connsiteX1" fmla="*/ 76862 w 2724647"/>
              <a:gd name="connsiteY1" fmla="*/ 156376 h 1823500"/>
              <a:gd name="connsiteX2" fmla="*/ 161676 w 2724647"/>
              <a:gd name="connsiteY2" fmla="*/ 318053 h 1823500"/>
              <a:gd name="connsiteX3" fmla="*/ 243840 w 2724647"/>
              <a:gd name="connsiteY3" fmla="*/ 447924 h 1823500"/>
              <a:gd name="connsiteX4" fmla="*/ 363109 w 2724647"/>
              <a:gd name="connsiteY4" fmla="*/ 596348 h 1823500"/>
              <a:gd name="connsiteX5" fmla="*/ 424069 w 2724647"/>
              <a:gd name="connsiteY5" fmla="*/ 675861 h 1823500"/>
              <a:gd name="connsiteX6" fmla="*/ 633454 w 2724647"/>
              <a:gd name="connsiteY6" fmla="*/ 909100 h 1823500"/>
              <a:gd name="connsiteX7" fmla="*/ 895847 w 2724647"/>
              <a:gd name="connsiteY7" fmla="*/ 1126435 h 1823500"/>
              <a:gd name="connsiteX8" fmla="*/ 1129085 w 2724647"/>
              <a:gd name="connsiteY8" fmla="*/ 1277510 h 1823500"/>
              <a:gd name="connsiteX9" fmla="*/ 1404730 w 2724647"/>
              <a:gd name="connsiteY9" fmla="*/ 1420633 h 1823500"/>
              <a:gd name="connsiteX10" fmla="*/ 1704229 w 2724647"/>
              <a:gd name="connsiteY10" fmla="*/ 1545204 h 1823500"/>
              <a:gd name="connsiteX11" fmla="*/ 2067339 w 2724647"/>
              <a:gd name="connsiteY11" fmla="*/ 1661823 h 1823500"/>
              <a:gd name="connsiteX12" fmla="*/ 2724647 w 2724647"/>
              <a:gd name="connsiteY12" fmla="*/ 1823500 h 1823500"/>
              <a:gd name="connsiteX13" fmla="*/ 2721996 w 2724647"/>
              <a:gd name="connsiteY13" fmla="*/ 5301 h 1823500"/>
              <a:gd name="connsiteX14" fmla="*/ 0 w 2724647"/>
              <a:gd name="connsiteY14" fmla="*/ 0 h 182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24647" h="1823500">
                <a:moveTo>
                  <a:pt x="0" y="0"/>
                </a:moveTo>
                <a:lnTo>
                  <a:pt x="76862" y="156376"/>
                </a:lnTo>
                <a:lnTo>
                  <a:pt x="161676" y="318053"/>
                </a:lnTo>
                <a:lnTo>
                  <a:pt x="243840" y="447924"/>
                </a:lnTo>
                <a:lnTo>
                  <a:pt x="363109" y="596348"/>
                </a:lnTo>
                <a:lnTo>
                  <a:pt x="424069" y="675861"/>
                </a:lnTo>
                <a:lnTo>
                  <a:pt x="633454" y="909100"/>
                </a:lnTo>
                <a:lnTo>
                  <a:pt x="895847" y="1126435"/>
                </a:lnTo>
                <a:lnTo>
                  <a:pt x="1129085" y="1277510"/>
                </a:lnTo>
                <a:lnTo>
                  <a:pt x="1404730" y="1420633"/>
                </a:lnTo>
                <a:lnTo>
                  <a:pt x="1704229" y="1545204"/>
                </a:lnTo>
                <a:lnTo>
                  <a:pt x="2067339" y="1661823"/>
                </a:lnTo>
                <a:lnTo>
                  <a:pt x="2724647" y="1823500"/>
                </a:lnTo>
                <a:cubicBezTo>
                  <a:pt x="2723763" y="1217434"/>
                  <a:pt x="2722880" y="611367"/>
                  <a:pt x="2721996" y="5301"/>
                </a:cubicBezTo>
                <a:lnTo>
                  <a:pt x="0" y="0"/>
                </a:lnTo>
                <a:close/>
              </a:path>
            </a:pathLst>
          </a:custGeom>
          <a:solidFill>
            <a:srgbClr val="1BFC1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Freeform: Shape 37">
            <a:extLst>
              <a:ext uri="{FF2B5EF4-FFF2-40B4-BE49-F238E27FC236}">
                <a16:creationId xmlns:a16="http://schemas.microsoft.com/office/drawing/2014/main" id="{B358F132-CB6E-C288-08DF-44EECEABDC98}"/>
              </a:ext>
            </a:extLst>
          </p:cNvPr>
          <p:cNvSpPr/>
          <p:nvPr/>
        </p:nvSpPr>
        <p:spPr>
          <a:xfrm>
            <a:off x="4831743" y="1508097"/>
            <a:ext cx="3119561" cy="2062039"/>
          </a:xfrm>
          <a:custGeom>
            <a:avLst/>
            <a:gdLst>
              <a:gd name="connsiteX0" fmla="*/ 0 w 3119561"/>
              <a:gd name="connsiteY0" fmla="*/ 0 h 2062039"/>
              <a:gd name="connsiteX1" fmla="*/ 98066 w 3119561"/>
              <a:gd name="connsiteY1" fmla="*/ 328654 h 2062039"/>
              <a:gd name="connsiteX2" fmla="*/ 214685 w 3119561"/>
              <a:gd name="connsiteY2" fmla="*/ 591047 h 2062039"/>
              <a:gd name="connsiteX3" fmla="*/ 312751 w 3119561"/>
              <a:gd name="connsiteY3" fmla="*/ 763326 h 2062039"/>
              <a:gd name="connsiteX4" fmla="*/ 410817 w 3119561"/>
              <a:gd name="connsiteY4" fmla="*/ 946206 h 2062039"/>
              <a:gd name="connsiteX5" fmla="*/ 606949 w 3119561"/>
              <a:gd name="connsiteY5" fmla="*/ 1182094 h 2062039"/>
              <a:gd name="connsiteX6" fmla="*/ 914400 w 3119561"/>
              <a:gd name="connsiteY6" fmla="*/ 1431235 h 2062039"/>
              <a:gd name="connsiteX7" fmla="*/ 1205947 w 3119561"/>
              <a:gd name="connsiteY7" fmla="*/ 1600863 h 2062039"/>
              <a:gd name="connsiteX8" fmla="*/ 1574358 w 3119561"/>
              <a:gd name="connsiteY8" fmla="*/ 1746637 h 2062039"/>
              <a:gd name="connsiteX9" fmla="*/ 1926866 w 3119561"/>
              <a:gd name="connsiteY9" fmla="*/ 1842053 h 2062039"/>
              <a:gd name="connsiteX10" fmla="*/ 2388041 w 3119561"/>
              <a:gd name="connsiteY10" fmla="*/ 1942769 h 2062039"/>
              <a:gd name="connsiteX11" fmla="*/ 3119561 w 3119561"/>
              <a:gd name="connsiteY11" fmla="*/ 2062039 h 2062039"/>
              <a:gd name="connsiteX12" fmla="*/ 3114260 w 3119561"/>
              <a:gd name="connsiteY12" fmla="*/ 0 h 2062039"/>
              <a:gd name="connsiteX13" fmla="*/ 0 w 3119561"/>
              <a:gd name="connsiteY13" fmla="*/ 0 h 206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19561" h="2062039">
                <a:moveTo>
                  <a:pt x="0" y="0"/>
                </a:moveTo>
                <a:lnTo>
                  <a:pt x="98066" y="328654"/>
                </a:lnTo>
                <a:lnTo>
                  <a:pt x="214685" y="591047"/>
                </a:lnTo>
                <a:lnTo>
                  <a:pt x="312751" y="763326"/>
                </a:lnTo>
                <a:lnTo>
                  <a:pt x="410817" y="946206"/>
                </a:lnTo>
                <a:lnTo>
                  <a:pt x="606949" y="1182094"/>
                </a:lnTo>
                <a:lnTo>
                  <a:pt x="914400" y="1431235"/>
                </a:lnTo>
                <a:lnTo>
                  <a:pt x="1205947" y="1600863"/>
                </a:lnTo>
                <a:lnTo>
                  <a:pt x="1574358" y="1746637"/>
                </a:lnTo>
                <a:lnTo>
                  <a:pt x="1926866" y="1842053"/>
                </a:lnTo>
                <a:lnTo>
                  <a:pt x="2388041" y="1942769"/>
                </a:lnTo>
                <a:lnTo>
                  <a:pt x="3119561" y="2062039"/>
                </a:lnTo>
                <a:lnTo>
                  <a:pt x="3114260" y="0"/>
                </a:lnTo>
                <a:lnTo>
                  <a:pt x="0" y="0"/>
                </a:lnTo>
                <a:close/>
              </a:path>
            </a:pathLst>
          </a:custGeom>
          <a:solidFill>
            <a:srgbClr val="0F9ED5">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Freeform: Shape 45">
            <a:extLst>
              <a:ext uri="{FF2B5EF4-FFF2-40B4-BE49-F238E27FC236}">
                <a16:creationId xmlns:a16="http://schemas.microsoft.com/office/drawing/2014/main" id="{1446424F-6B94-ED6E-8A87-333FAEBBF680}"/>
              </a:ext>
            </a:extLst>
          </p:cNvPr>
          <p:cNvSpPr/>
          <p:nvPr/>
        </p:nvSpPr>
        <p:spPr>
          <a:xfrm>
            <a:off x="5051729" y="1508097"/>
            <a:ext cx="2899575" cy="1934818"/>
          </a:xfrm>
          <a:custGeom>
            <a:avLst/>
            <a:gdLst>
              <a:gd name="connsiteX0" fmla="*/ 0 w 2899575"/>
              <a:gd name="connsiteY0" fmla="*/ 0 h 1934818"/>
              <a:gd name="connsiteX1" fmla="*/ 129871 w 2899575"/>
              <a:gd name="connsiteY1" fmla="*/ 299500 h 1934818"/>
              <a:gd name="connsiteX2" fmla="*/ 278295 w 2899575"/>
              <a:gd name="connsiteY2" fmla="*/ 548640 h 1934818"/>
              <a:gd name="connsiteX3" fmla="*/ 442622 w 2899575"/>
              <a:gd name="connsiteY3" fmla="*/ 763326 h 1934818"/>
              <a:gd name="connsiteX4" fmla="*/ 649356 w 2899575"/>
              <a:gd name="connsiteY4" fmla="*/ 962108 h 1934818"/>
              <a:gd name="connsiteX5" fmla="*/ 864041 w 2899575"/>
              <a:gd name="connsiteY5" fmla="*/ 1113183 h 1934818"/>
              <a:gd name="connsiteX6" fmla="*/ 1031019 w 2899575"/>
              <a:gd name="connsiteY6" fmla="*/ 1253656 h 1934818"/>
              <a:gd name="connsiteX7" fmla="*/ 1425934 w 2899575"/>
              <a:gd name="connsiteY7" fmla="*/ 1494846 h 1934818"/>
              <a:gd name="connsiteX8" fmla="*/ 1871207 w 2899575"/>
              <a:gd name="connsiteY8" fmla="*/ 1677726 h 1934818"/>
              <a:gd name="connsiteX9" fmla="*/ 2353586 w 2899575"/>
              <a:gd name="connsiteY9" fmla="*/ 1815548 h 1934818"/>
              <a:gd name="connsiteX10" fmla="*/ 2899575 w 2899575"/>
              <a:gd name="connsiteY10" fmla="*/ 1934818 h 1934818"/>
              <a:gd name="connsiteX11" fmla="*/ 2896925 w 2899575"/>
              <a:gd name="connsiteY11" fmla="*/ 2651 h 1934818"/>
              <a:gd name="connsiteX12" fmla="*/ 0 w 2899575"/>
              <a:gd name="connsiteY12" fmla="*/ 0 h 1934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99575" h="1934818">
                <a:moveTo>
                  <a:pt x="0" y="0"/>
                </a:moveTo>
                <a:lnTo>
                  <a:pt x="129871" y="299500"/>
                </a:lnTo>
                <a:lnTo>
                  <a:pt x="278295" y="548640"/>
                </a:lnTo>
                <a:lnTo>
                  <a:pt x="442622" y="763326"/>
                </a:lnTo>
                <a:lnTo>
                  <a:pt x="649356" y="962108"/>
                </a:lnTo>
                <a:lnTo>
                  <a:pt x="864041" y="1113183"/>
                </a:lnTo>
                <a:lnTo>
                  <a:pt x="1031019" y="1253656"/>
                </a:lnTo>
                <a:lnTo>
                  <a:pt x="1425934" y="1494846"/>
                </a:lnTo>
                <a:lnTo>
                  <a:pt x="1871207" y="1677726"/>
                </a:lnTo>
                <a:lnTo>
                  <a:pt x="2353586" y="1815548"/>
                </a:lnTo>
                <a:lnTo>
                  <a:pt x="2899575" y="1934818"/>
                </a:lnTo>
                <a:cubicBezTo>
                  <a:pt x="2898692" y="1290762"/>
                  <a:pt x="2897808" y="646707"/>
                  <a:pt x="2896925" y="2651"/>
                </a:cubicBezTo>
                <a:lnTo>
                  <a:pt x="0" y="0"/>
                </a:lnTo>
                <a:close/>
              </a:path>
            </a:pathLst>
          </a:custGeom>
          <a:solidFill>
            <a:srgbClr val="FFC00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Freeform: Shape 46">
            <a:extLst>
              <a:ext uri="{FF2B5EF4-FFF2-40B4-BE49-F238E27FC236}">
                <a16:creationId xmlns:a16="http://schemas.microsoft.com/office/drawing/2014/main" id="{5CC6B02F-DC77-FBC2-B389-2500A3A11906}"/>
              </a:ext>
            </a:extLst>
          </p:cNvPr>
          <p:cNvSpPr/>
          <p:nvPr/>
        </p:nvSpPr>
        <p:spPr>
          <a:xfrm>
            <a:off x="5226657" y="1505447"/>
            <a:ext cx="2727298" cy="1790340"/>
          </a:xfrm>
          <a:custGeom>
            <a:avLst/>
            <a:gdLst>
              <a:gd name="connsiteX0" fmla="*/ 0 w 2727298"/>
              <a:gd name="connsiteY0" fmla="*/ 2650 h 1940118"/>
              <a:gd name="connsiteX1" fmla="*/ 60960 w 2727298"/>
              <a:gd name="connsiteY1" fmla="*/ 124570 h 1940118"/>
              <a:gd name="connsiteX2" fmla="*/ 148425 w 2727298"/>
              <a:gd name="connsiteY2" fmla="*/ 294198 h 1940118"/>
              <a:gd name="connsiteX3" fmla="*/ 257093 w 2727298"/>
              <a:gd name="connsiteY3" fmla="*/ 461176 h 1940118"/>
              <a:gd name="connsiteX4" fmla="*/ 360460 w 2727298"/>
              <a:gd name="connsiteY4" fmla="*/ 609600 h 1940118"/>
              <a:gd name="connsiteX5" fmla="*/ 434672 w 2727298"/>
              <a:gd name="connsiteY5" fmla="*/ 686463 h 1940118"/>
              <a:gd name="connsiteX6" fmla="*/ 628153 w 2727298"/>
              <a:gd name="connsiteY6" fmla="*/ 906449 h 1940118"/>
              <a:gd name="connsiteX7" fmla="*/ 808383 w 2727298"/>
              <a:gd name="connsiteY7" fmla="*/ 1068125 h 1940118"/>
              <a:gd name="connsiteX8" fmla="*/ 962108 w 2727298"/>
              <a:gd name="connsiteY8" fmla="*/ 1182094 h 1940118"/>
              <a:gd name="connsiteX9" fmla="*/ 1179444 w 2727298"/>
              <a:gd name="connsiteY9" fmla="*/ 1306664 h 1940118"/>
              <a:gd name="connsiteX10" fmla="*/ 1306665 w 2727298"/>
              <a:gd name="connsiteY10" fmla="*/ 1394129 h 1940118"/>
              <a:gd name="connsiteX11" fmla="*/ 1637969 w 2727298"/>
              <a:gd name="connsiteY11" fmla="*/ 1584960 h 1940118"/>
              <a:gd name="connsiteX12" fmla="*/ 2035534 w 2727298"/>
              <a:gd name="connsiteY12" fmla="*/ 1749287 h 1940118"/>
              <a:gd name="connsiteX13" fmla="*/ 2403945 w 2727298"/>
              <a:gd name="connsiteY13" fmla="*/ 1860605 h 1940118"/>
              <a:gd name="connsiteX14" fmla="*/ 2727298 w 2727298"/>
              <a:gd name="connsiteY14" fmla="*/ 1940118 h 1940118"/>
              <a:gd name="connsiteX15" fmla="*/ 2719346 w 2727298"/>
              <a:gd name="connsiteY15" fmla="*/ 0 h 1940118"/>
              <a:gd name="connsiteX16" fmla="*/ 0 w 2727298"/>
              <a:gd name="connsiteY16" fmla="*/ 2650 h 1940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27298" h="1940118">
                <a:moveTo>
                  <a:pt x="0" y="2650"/>
                </a:moveTo>
                <a:lnTo>
                  <a:pt x="60960" y="124570"/>
                </a:lnTo>
                <a:lnTo>
                  <a:pt x="148425" y="294198"/>
                </a:lnTo>
                <a:lnTo>
                  <a:pt x="257093" y="461176"/>
                </a:lnTo>
                <a:lnTo>
                  <a:pt x="360460" y="609600"/>
                </a:lnTo>
                <a:lnTo>
                  <a:pt x="434672" y="686463"/>
                </a:lnTo>
                <a:lnTo>
                  <a:pt x="628153" y="906449"/>
                </a:lnTo>
                <a:lnTo>
                  <a:pt x="808383" y="1068125"/>
                </a:lnTo>
                <a:lnTo>
                  <a:pt x="962108" y="1182094"/>
                </a:lnTo>
                <a:lnTo>
                  <a:pt x="1179444" y="1306664"/>
                </a:lnTo>
                <a:lnTo>
                  <a:pt x="1306665" y="1394129"/>
                </a:lnTo>
                <a:lnTo>
                  <a:pt x="1637969" y="1584960"/>
                </a:lnTo>
                <a:lnTo>
                  <a:pt x="2035534" y="1749287"/>
                </a:lnTo>
                <a:lnTo>
                  <a:pt x="2403945" y="1860605"/>
                </a:lnTo>
                <a:lnTo>
                  <a:pt x="2727298" y="1940118"/>
                </a:lnTo>
                <a:cubicBezTo>
                  <a:pt x="2724647" y="1293412"/>
                  <a:pt x="2721997" y="646706"/>
                  <a:pt x="2719346" y="0"/>
                </a:cubicBezTo>
                <a:lnTo>
                  <a:pt x="0" y="2650"/>
                </a:lnTo>
                <a:close/>
              </a:path>
            </a:pathLst>
          </a:custGeom>
          <a:solidFill>
            <a:srgbClr val="1BFC1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Freeform: Shape 48">
            <a:extLst>
              <a:ext uri="{FF2B5EF4-FFF2-40B4-BE49-F238E27FC236}">
                <a16:creationId xmlns:a16="http://schemas.microsoft.com/office/drawing/2014/main" id="{3D71E9C9-B7B6-5D20-E216-7E34657FDF8E}"/>
              </a:ext>
            </a:extLst>
          </p:cNvPr>
          <p:cNvSpPr/>
          <p:nvPr/>
        </p:nvSpPr>
        <p:spPr>
          <a:xfrm>
            <a:off x="8878957" y="1502797"/>
            <a:ext cx="3148716" cy="2160104"/>
          </a:xfrm>
          <a:custGeom>
            <a:avLst/>
            <a:gdLst>
              <a:gd name="connsiteX0" fmla="*/ 0 w 3148716"/>
              <a:gd name="connsiteY0" fmla="*/ 0 h 2160104"/>
              <a:gd name="connsiteX1" fmla="*/ 71561 w 3148716"/>
              <a:gd name="connsiteY1" fmla="*/ 336605 h 2160104"/>
              <a:gd name="connsiteX2" fmla="*/ 238539 w 3148716"/>
              <a:gd name="connsiteY2" fmla="*/ 824285 h 2160104"/>
              <a:gd name="connsiteX3" fmla="*/ 418768 w 3148716"/>
              <a:gd name="connsiteY3" fmla="*/ 1134386 h 2160104"/>
              <a:gd name="connsiteX4" fmla="*/ 598998 w 3148716"/>
              <a:gd name="connsiteY4" fmla="*/ 1346420 h 2160104"/>
              <a:gd name="connsiteX5" fmla="*/ 869342 w 3148716"/>
              <a:gd name="connsiteY5" fmla="*/ 1558455 h 2160104"/>
              <a:gd name="connsiteX6" fmla="*/ 1187394 w 3148716"/>
              <a:gd name="connsiteY6" fmla="*/ 1733384 h 2160104"/>
              <a:gd name="connsiteX7" fmla="*/ 1608813 w 3148716"/>
              <a:gd name="connsiteY7" fmla="*/ 1871206 h 2160104"/>
              <a:gd name="connsiteX8" fmla="*/ 2088542 w 3148716"/>
              <a:gd name="connsiteY8" fmla="*/ 1990476 h 2160104"/>
              <a:gd name="connsiteX9" fmla="*/ 2515262 w 3148716"/>
              <a:gd name="connsiteY9" fmla="*/ 2069989 h 2160104"/>
              <a:gd name="connsiteX10" fmla="*/ 2936681 w 3148716"/>
              <a:gd name="connsiteY10" fmla="*/ 2136250 h 2160104"/>
              <a:gd name="connsiteX11" fmla="*/ 3148716 w 3148716"/>
              <a:gd name="connsiteY11" fmla="*/ 2160104 h 2160104"/>
              <a:gd name="connsiteX12" fmla="*/ 3148716 w 3148716"/>
              <a:gd name="connsiteY12" fmla="*/ 7951 h 2160104"/>
              <a:gd name="connsiteX13" fmla="*/ 0 w 3148716"/>
              <a:gd name="connsiteY13" fmla="*/ 0 h 2160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48716" h="2160104">
                <a:moveTo>
                  <a:pt x="0" y="0"/>
                </a:moveTo>
                <a:lnTo>
                  <a:pt x="71561" y="336605"/>
                </a:lnTo>
                <a:lnTo>
                  <a:pt x="238539" y="824285"/>
                </a:lnTo>
                <a:lnTo>
                  <a:pt x="418768" y="1134386"/>
                </a:lnTo>
                <a:lnTo>
                  <a:pt x="598998" y="1346420"/>
                </a:lnTo>
                <a:lnTo>
                  <a:pt x="869342" y="1558455"/>
                </a:lnTo>
                <a:lnTo>
                  <a:pt x="1187394" y="1733384"/>
                </a:lnTo>
                <a:lnTo>
                  <a:pt x="1608813" y="1871206"/>
                </a:lnTo>
                <a:lnTo>
                  <a:pt x="2088542" y="1990476"/>
                </a:lnTo>
                <a:lnTo>
                  <a:pt x="2515262" y="2069989"/>
                </a:lnTo>
                <a:lnTo>
                  <a:pt x="2936681" y="2136250"/>
                </a:lnTo>
                <a:lnTo>
                  <a:pt x="3148716" y="2160104"/>
                </a:lnTo>
                <a:lnTo>
                  <a:pt x="3148716" y="7951"/>
                </a:lnTo>
                <a:lnTo>
                  <a:pt x="0" y="0"/>
                </a:lnTo>
                <a:close/>
              </a:path>
            </a:pathLst>
          </a:custGeom>
          <a:solidFill>
            <a:srgbClr val="0F9ED5">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Freeform: Shape 49">
            <a:extLst>
              <a:ext uri="{FF2B5EF4-FFF2-40B4-BE49-F238E27FC236}">
                <a16:creationId xmlns:a16="http://schemas.microsoft.com/office/drawing/2014/main" id="{1178D5A6-1183-C1F0-B4B2-9F73B5CC2E7B}"/>
              </a:ext>
            </a:extLst>
          </p:cNvPr>
          <p:cNvSpPr/>
          <p:nvPr/>
        </p:nvSpPr>
        <p:spPr>
          <a:xfrm>
            <a:off x="9128097" y="1502797"/>
            <a:ext cx="2907527" cy="2088542"/>
          </a:xfrm>
          <a:custGeom>
            <a:avLst/>
            <a:gdLst>
              <a:gd name="connsiteX0" fmla="*/ 0 w 2907527"/>
              <a:gd name="connsiteY0" fmla="*/ 5300 h 2088542"/>
              <a:gd name="connsiteX1" fmla="*/ 103367 w 2907527"/>
              <a:gd name="connsiteY1" fmla="*/ 302149 h 2088542"/>
              <a:gd name="connsiteX2" fmla="*/ 185531 w 2907527"/>
              <a:gd name="connsiteY2" fmla="*/ 516834 h 2088542"/>
              <a:gd name="connsiteX3" fmla="*/ 368411 w 2907527"/>
              <a:gd name="connsiteY3" fmla="*/ 858740 h 2088542"/>
              <a:gd name="connsiteX4" fmla="*/ 612251 w 2907527"/>
              <a:gd name="connsiteY4" fmla="*/ 1150288 h 2088542"/>
              <a:gd name="connsiteX5" fmla="*/ 853440 w 2907527"/>
              <a:gd name="connsiteY5" fmla="*/ 1372925 h 2088542"/>
              <a:gd name="connsiteX6" fmla="*/ 1123785 w 2907527"/>
              <a:gd name="connsiteY6" fmla="*/ 1539902 h 2088542"/>
              <a:gd name="connsiteX7" fmla="*/ 1391479 w 2907527"/>
              <a:gd name="connsiteY7" fmla="*/ 1683026 h 2088542"/>
              <a:gd name="connsiteX8" fmla="*/ 1754588 w 2907527"/>
              <a:gd name="connsiteY8" fmla="*/ 1812897 h 2088542"/>
              <a:gd name="connsiteX9" fmla="*/ 2236967 w 2907527"/>
              <a:gd name="connsiteY9" fmla="*/ 1950720 h 2088542"/>
              <a:gd name="connsiteX10" fmla="*/ 2907527 w 2907527"/>
              <a:gd name="connsiteY10" fmla="*/ 2088542 h 2088542"/>
              <a:gd name="connsiteX11" fmla="*/ 2902226 w 2907527"/>
              <a:gd name="connsiteY11" fmla="*/ 0 h 2088542"/>
              <a:gd name="connsiteX12" fmla="*/ 0 w 2907527"/>
              <a:gd name="connsiteY12" fmla="*/ 5300 h 2088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07527" h="2088542">
                <a:moveTo>
                  <a:pt x="0" y="5300"/>
                </a:moveTo>
                <a:lnTo>
                  <a:pt x="103367" y="302149"/>
                </a:lnTo>
                <a:lnTo>
                  <a:pt x="185531" y="516834"/>
                </a:lnTo>
                <a:lnTo>
                  <a:pt x="368411" y="858740"/>
                </a:lnTo>
                <a:lnTo>
                  <a:pt x="612251" y="1150288"/>
                </a:lnTo>
                <a:lnTo>
                  <a:pt x="853440" y="1372925"/>
                </a:lnTo>
                <a:lnTo>
                  <a:pt x="1123785" y="1539902"/>
                </a:lnTo>
                <a:lnTo>
                  <a:pt x="1391479" y="1683026"/>
                </a:lnTo>
                <a:lnTo>
                  <a:pt x="1754588" y="1812897"/>
                </a:lnTo>
                <a:lnTo>
                  <a:pt x="2236967" y="1950720"/>
                </a:lnTo>
                <a:lnTo>
                  <a:pt x="2907527" y="2088542"/>
                </a:lnTo>
                <a:lnTo>
                  <a:pt x="2902226" y="0"/>
                </a:lnTo>
                <a:lnTo>
                  <a:pt x="0" y="5300"/>
                </a:lnTo>
                <a:close/>
              </a:path>
            </a:pathLst>
          </a:custGeom>
          <a:solidFill>
            <a:srgbClr val="FFC00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Freeform: Shape 50">
            <a:extLst>
              <a:ext uri="{FF2B5EF4-FFF2-40B4-BE49-F238E27FC236}">
                <a16:creationId xmlns:a16="http://schemas.microsoft.com/office/drawing/2014/main" id="{E232BC37-785A-4232-D480-EA4FC83FA3ED}"/>
              </a:ext>
            </a:extLst>
          </p:cNvPr>
          <p:cNvSpPr/>
          <p:nvPr/>
        </p:nvSpPr>
        <p:spPr>
          <a:xfrm>
            <a:off x="9300376" y="1505447"/>
            <a:ext cx="2729947" cy="1995777"/>
          </a:xfrm>
          <a:custGeom>
            <a:avLst/>
            <a:gdLst>
              <a:gd name="connsiteX0" fmla="*/ 0 w 2729947"/>
              <a:gd name="connsiteY0" fmla="*/ 0 h 2083242"/>
              <a:gd name="connsiteX1" fmla="*/ 95415 w 2729947"/>
              <a:gd name="connsiteY1" fmla="*/ 180230 h 2083242"/>
              <a:gd name="connsiteX2" fmla="*/ 156375 w 2729947"/>
              <a:gd name="connsiteY2" fmla="*/ 341906 h 2083242"/>
              <a:gd name="connsiteX3" fmla="*/ 241189 w 2729947"/>
              <a:gd name="connsiteY3" fmla="*/ 498282 h 2083242"/>
              <a:gd name="connsiteX4" fmla="*/ 315401 w 2729947"/>
              <a:gd name="connsiteY4" fmla="*/ 625503 h 2083242"/>
              <a:gd name="connsiteX5" fmla="*/ 477078 w 2729947"/>
              <a:gd name="connsiteY5" fmla="*/ 922351 h 2083242"/>
              <a:gd name="connsiteX6" fmla="*/ 705015 w 2729947"/>
              <a:gd name="connsiteY6" fmla="*/ 1213899 h 2083242"/>
              <a:gd name="connsiteX7" fmla="*/ 978010 w 2729947"/>
              <a:gd name="connsiteY7" fmla="*/ 1457739 h 2083242"/>
              <a:gd name="connsiteX8" fmla="*/ 1240403 w 2729947"/>
              <a:gd name="connsiteY8" fmla="*/ 1619416 h 2083242"/>
              <a:gd name="connsiteX9" fmla="*/ 1524000 w 2729947"/>
              <a:gd name="connsiteY9" fmla="*/ 1759889 h 2083242"/>
              <a:gd name="connsiteX10" fmla="*/ 1910963 w 2729947"/>
              <a:gd name="connsiteY10" fmla="*/ 1900362 h 2083242"/>
              <a:gd name="connsiteX11" fmla="*/ 2342984 w 2729947"/>
              <a:gd name="connsiteY11" fmla="*/ 2009030 h 2083242"/>
              <a:gd name="connsiteX12" fmla="*/ 2729947 w 2729947"/>
              <a:gd name="connsiteY12" fmla="*/ 2083242 h 2083242"/>
              <a:gd name="connsiteX13" fmla="*/ 2729947 w 2729947"/>
              <a:gd name="connsiteY13" fmla="*/ 0 h 2083242"/>
              <a:gd name="connsiteX14" fmla="*/ 0 w 2729947"/>
              <a:gd name="connsiteY14" fmla="*/ 0 h 2083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29947" h="2083242">
                <a:moveTo>
                  <a:pt x="0" y="0"/>
                </a:moveTo>
                <a:lnTo>
                  <a:pt x="95415" y="180230"/>
                </a:lnTo>
                <a:lnTo>
                  <a:pt x="156375" y="341906"/>
                </a:lnTo>
                <a:lnTo>
                  <a:pt x="241189" y="498282"/>
                </a:lnTo>
                <a:lnTo>
                  <a:pt x="315401" y="625503"/>
                </a:lnTo>
                <a:lnTo>
                  <a:pt x="477078" y="922351"/>
                </a:lnTo>
                <a:lnTo>
                  <a:pt x="705015" y="1213899"/>
                </a:lnTo>
                <a:lnTo>
                  <a:pt x="978010" y="1457739"/>
                </a:lnTo>
                <a:lnTo>
                  <a:pt x="1240403" y="1619416"/>
                </a:lnTo>
                <a:lnTo>
                  <a:pt x="1524000" y="1759889"/>
                </a:lnTo>
                <a:lnTo>
                  <a:pt x="1910963" y="1900362"/>
                </a:lnTo>
                <a:lnTo>
                  <a:pt x="2342984" y="2009030"/>
                </a:lnTo>
                <a:lnTo>
                  <a:pt x="2729947" y="2083242"/>
                </a:lnTo>
                <a:lnTo>
                  <a:pt x="2729947" y="0"/>
                </a:lnTo>
                <a:lnTo>
                  <a:pt x="0" y="0"/>
                </a:lnTo>
                <a:close/>
              </a:path>
            </a:pathLst>
          </a:custGeom>
          <a:solidFill>
            <a:srgbClr val="1BFC1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7" name="Group 76">
            <a:extLst>
              <a:ext uri="{FF2B5EF4-FFF2-40B4-BE49-F238E27FC236}">
                <a16:creationId xmlns:a16="http://schemas.microsoft.com/office/drawing/2014/main" id="{8D1FB3CC-0913-7DC6-F9B9-D46BBF00DE36}"/>
              </a:ext>
            </a:extLst>
          </p:cNvPr>
          <p:cNvGrpSpPr/>
          <p:nvPr/>
        </p:nvGrpSpPr>
        <p:grpSpPr>
          <a:xfrm>
            <a:off x="9665347" y="4439024"/>
            <a:ext cx="2120004" cy="1815882"/>
            <a:chOff x="9677943" y="4444612"/>
            <a:chExt cx="2120004" cy="1815882"/>
          </a:xfrm>
        </p:grpSpPr>
        <p:sp>
          <p:nvSpPr>
            <p:cNvPr id="37" name="TextBox 36">
              <a:extLst>
                <a:ext uri="{FF2B5EF4-FFF2-40B4-BE49-F238E27FC236}">
                  <a16:creationId xmlns:a16="http://schemas.microsoft.com/office/drawing/2014/main" id="{09C95DEB-2C83-D5D0-3E5D-81B40D1CC435}"/>
                </a:ext>
              </a:extLst>
            </p:cNvPr>
            <p:cNvSpPr txBox="1"/>
            <p:nvPr/>
          </p:nvSpPr>
          <p:spPr>
            <a:xfrm>
              <a:off x="9677943" y="4444612"/>
              <a:ext cx="2120004" cy="1815882"/>
            </a:xfrm>
            <a:prstGeom prst="rect">
              <a:avLst/>
            </a:prstGeom>
            <a:noFill/>
            <a:ln>
              <a:solidFill>
                <a:srgbClr val="FF0000"/>
              </a:solidFill>
            </a:ln>
          </p:spPr>
          <p:txBody>
            <a:bodyPr wrap="none" rtlCol="0">
              <a:spAutoFit/>
            </a:bodyPr>
            <a:lstStyle/>
            <a:p>
              <a:pPr algn="ctr"/>
              <a:r>
                <a:rPr lang="en-US" sz="1600" b="1" dirty="0"/>
                <a:t>Final Focusing: </a:t>
              </a:r>
              <a:r>
                <a:rPr lang="en-US" sz="1600" b="1" dirty="0">
                  <a:solidFill>
                    <a:schemeClr val="bg2">
                      <a:lumMod val="50000"/>
                    </a:schemeClr>
                  </a:solidFill>
                </a:rPr>
                <a:t>(v 0.8)</a:t>
              </a:r>
              <a:endParaRPr lang="en-GB" sz="1600" b="1" dirty="0">
                <a:solidFill>
                  <a:schemeClr val="bg2">
                    <a:lumMod val="50000"/>
                  </a:schemeClr>
                </a:solidFill>
              </a:endParaRPr>
            </a:p>
            <a:p>
              <a:pPr lvl="1" algn="ctr"/>
              <a:r>
                <a:rPr lang="en-GB" sz="1600" dirty="0"/>
                <a:t>85 T/m, 280 mm</a:t>
              </a:r>
            </a:p>
            <a:p>
              <a:pPr lvl="1" algn="ctr"/>
              <a:r>
                <a:rPr lang="en-GB" sz="1600" dirty="0"/>
                <a:t>85 T/m, 266 mm</a:t>
              </a:r>
            </a:p>
            <a:p>
              <a:pPr lvl="1" algn="ctr"/>
              <a:r>
                <a:rPr lang="en-GB" sz="1600" dirty="0"/>
                <a:t>115 T/m, 290 mm</a:t>
              </a:r>
            </a:p>
            <a:p>
              <a:pPr lvl="1" algn="ctr"/>
              <a:r>
                <a:rPr lang="en-GB" sz="1600" dirty="0"/>
                <a:t>205 T/m, 204 mm</a:t>
              </a:r>
            </a:p>
            <a:p>
              <a:pPr lvl="1" algn="ctr"/>
              <a:r>
                <a:rPr lang="en-GB" sz="1600" dirty="0"/>
                <a:t>242 T/m, 172 mm</a:t>
              </a:r>
            </a:p>
            <a:p>
              <a:pPr lvl="1" algn="ctr"/>
              <a:r>
                <a:rPr lang="en-GB" sz="1600" dirty="0"/>
                <a:t>300 T/m, 140 mm</a:t>
              </a:r>
              <a:endParaRPr lang="en-US" sz="1600" dirty="0"/>
            </a:p>
          </p:txBody>
        </p:sp>
        <p:sp>
          <p:nvSpPr>
            <p:cNvPr id="71" name="Flowchart: Connector 70">
              <a:extLst>
                <a:ext uri="{FF2B5EF4-FFF2-40B4-BE49-F238E27FC236}">
                  <a16:creationId xmlns:a16="http://schemas.microsoft.com/office/drawing/2014/main" id="{F95152BE-E933-1019-C9C7-BC075E2C639E}"/>
                </a:ext>
              </a:extLst>
            </p:cNvPr>
            <p:cNvSpPr/>
            <p:nvPr/>
          </p:nvSpPr>
          <p:spPr>
            <a:xfrm>
              <a:off x="10023777" y="4806775"/>
              <a:ext cx="108000" cy="108000"/>
            </a:xfrm>
            <a:prstGeom prst="flowChartConnector">
              <a:avLst/>
            </a:prstGeom>
            <a:gradFill flip="none" rotWithShape="1">
              <a:gsLst>
                <a:gs pos="0">
                  <a:srgbClr val="E416BD">
                    <a:shade val="30000"/>
                    <a:satMod val="115000"/>
                  </a:srgbClr>
                </a:gs>
                <a:gs pos="50000">
                  <a:srgbClr val="E416BD">
                    <a:shade val="67500"/>
                    <a:satMod val="115000"/>
                  </a:srgbClr>
                </a:gs>
                <a:gs pos="100000">
                  <a:srgbClr val="E416BD">
                    <a:shade val="100000"/>
                    <a:satMod val="115000"/>
                  </a:srgbClr>
                </a:gs>
              </a:gsLst>
              <a:path path="circle">
                <a:fillToRect l="50000" t="50000" r="50000" b="50000"/>
              </a:path>
              <a:tileRect/>
            </a:gradFill>
            <a:ln>
              <a:noFill/>
            </a:ln>
            <a:effectLst>
              <a:glow rad="63500">
                <a:schemeClr val="accent5">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Flowchart: Connector 71">
              <a:extLst>
                <a:ext uri="{FF2B5EF4-FFF2-40B4-BE49-F238E27FC236}">
                  <a16:creationId xmlns:a16="http://schemas.microsoft.com/office/drawing/2014/main" id="{E42E72CF-E4AA-E22D-D028-7EF41E591381}"/>
                </a:ext>
              </a:extLst>
            </p:cNvPr>
            <p:cNvSpPr/>
            <p:nvPr/>
          </p:nvSpPr>
          <p:spPr>
            <a:xfrm>
              <a:off x="10020041" y="5048841"/>
              <a:ext cx="108000" cy="108000"/>
            </a:xfrm>
            <a:prstGeom prst="flowChartConnector">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a:noFill/>
            </a:ln>
            <a:effectLst>
              <a:glow rad="63500">
                <a:srgbClr val="FF0000">
                  <a:alpha val="4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Flowchart: Connector 72">
              <a:extLst>
                <a:ext uri="{FF2B5EF4-FFF2-40B4-BE49-F238E27FC236}">
                  <a16:creationId xmlns:a16="http://schemas.microsoft.com/office/drawing/2014/main" id="{87ECAFF7-2A6A-20F5-4C6E-7E9CD67D9EA6}"/>
                </a:ext>
              </a:extLst>
            </p:cNvPr>
            <p:cNvSpPr/>
            <p:nvPr/>
          </p:nvSpPr>
          <p:spPr>
            <a:xfrm>
              <a:off x="10026614" y="5540203"/>
              <a:ext cx="108000" cy="108000"/>
            </a:xfrm>
            <a:prstGeom prst="flowChartConnector">
              <a:avLst/>
            </a:prstGeom>
            <a:gradFill flip="none" rotWithShape="1">
              <a:gsLst>
                <a:gs pos="0">
                  <a:srgbClr val="FC8A0C">
                    <a:shade val="30000"/>
                    <a:satMod val="115000"/>
                  </a:srgbClr>
                </a:gs>
                <a:gs pos="50000">
                  <a:srgbClr val="FC8A0C">
                    <a:shade val="67500"/>
                    <a:satMod val="115000"/>
                  </a:srgbClr>
                </a:gs>
                <a:gs pos="100000">
                  <a:srgbClr val="FC8A0C">
                    <a:shade val="100000"/>
                    <a:satMod val="115000"/>
                  </a:srgbClr>
                </a:gs>
              </a:gsLst>
              <a:path path="circle">
                <a:fillToRect l="50000" t="50000" r="50000" b="50000"/>
              </a:path>
              <a:tileRect/>
            </a:gradFill>
            <a:ln>
              <a:noFill/>
            </a:ln>
            <a:effectLst>
              <a:glow rad="635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Flowchart: Connector 73">
              <a:extLst>
                <a:ext uri="{FF2B5EF4-FFF2-40B4-BE49-F238E27FC236}">
                  <a16:creationId xmlns:a16="http://schemas.microsoft.com/office/drawing/2014/main" id="{D56B1D3C-43AE-1ECE-F9AA-81E9DD6F733E}"/>
                </a:ext>
              </a:extLst>
            </p:cNvPr>
            <p:cNvSpPr/>
            <p:nvPr/>
          </p:nvSpPr>
          <p:spPr>
            <a:xfrm>
              <a:off x="10026614" y="5795572"/>
              <a:ext cx="108000" cy="108000"/>
            </a:xfrm>
            <a:prstGeom prst="flowChartConnector">
              <a:avLst/>
            </a:pr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path path="circle">
                <a:fillToRect l="50000" t="50000" r="50000" b="50000"/>
              </a:path>
              <a:tileRect/>
            </a:gradFill>
            <a:ln>
              <a:noFill/>
            </a:ln>
            <a:effectLst>
              <a:glow rad="63500">
                <a:schemeClr val="tx1">
                  <a:lumMod val="95000"/>
                  <a:lumOff val="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Flowchart: Connector 74">
              <a:extLst>
                <a:ext uri="{FF2B5EF4-FFF2-40B4-BE49-F238E27FC236}">
                  <a16:creationId xmlns:a16="http://schemas.microsoft.com/office/drawing/2014/main" id="{6F6D4C28-4A10-AB54-E80E-FC6AB7BB60FC}"/>
                </a:ext>
              </a:extLst>
            </p:cNvPr>
            <p:cNvSpPr/>
            <p:nvPr/>
          </p:nvSpPr>
          <p:spPr>
            <a:xfrm>
              <a:off x="10020591" y="6026293"/>
              <a:ext cx="108000" cy="108000"/>
            </a:xfrm>
            <a:prstGeom prst="flowChartConnector">
              <a:avLst/>
            </a:prstGeom>
            <a:gradFill flip="none" rotWithShape="1">
              <a:gsLst>
                <a:gs pos="0">
                  <a:srgbClr val="1BFC10">
                    <a:shade val="30000"/>
                    <a:satMod val="115000"/>
                  </a:srgbClr>
                </a:gs>
                <a:gs pos="50000">
                  <a:srgbClr val="1BFC10">
                    <a:shade val="67500"/>
                    <a:satMod val="115000"/>
                  </a:srgbClr>
                </a:gs>
                <a:gs pos="100000">
                  <a:srgbClr val="1BFC10">
                    <a:shade val="100000"/>
                    <a:satMod val="115000"/>
                  </a:srgbClr>
                </a:gs>
              </a:gsLst>
              <a:path path="circle">
                <a:fillToRect l="50000" t="50000" r="50000" b="50000"/>
              </a:path>
              <a:tileRect/>
            </a:gradFill>
            <a:ln>
              <a:solidFill>
                <a:srgbClr val="1BFC10"/>
              </a:solidFill>
            </a:ln>
            <a:effectLst>
              <a:glow rad="63500">
                <a:schemeClr val="accent6">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Flowchart: Connector 75">
              <a:extLst>
                <a:ext uri="{FF2B5EF4-FFF2-40B4-BE49-F238E27FC236}">
                  <a16:creationId xmlns:a16="http://schemas.microsoft.com/office/drawing/2014/main" id="{53EDCA17-95B0-6716-8D05-8F7189D3BEA6}"/>
                </a:ext>
              </a:extLst>
            </p:cNvPr>
            <p:cNvSpPr/>
            <p:nvPr/>
          </p:nvSpPr>
          <p:spPr>
            <a:xfrm>
              <a:off x="10026614" y="5294522"/>
              <a:ext cx="108000" cy="108000"/>
            </a:xfrm>
            <a:prstGeom prst="flowChartConnector">
              <a:avLst/>
            </a:prstGeo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path path="circle">
                <a:fillToRect l="50000" t="50000" r="50000" b="50000"/>
              </a:path>
              <a:tileRect/>
            </a:gradFill>
            <a:ln>
              <a:noFill/>
            </a:ln>
            <a:effectLst>
              <a:glow rad="63500">
                <a:schemeClr val="accent4">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2" name="Freeform: Shape 11">
            <a:extLst>
              <a:ext uri="{FF2B5EF4-FFF2-40B4-BE49-F238E27FC236}">
                <a16:creationId xmlns:a16="http://schemas.microsoft.com/office/drawing/2014/main" id="{92948AC3-A957-F67E-BEFC-42136230FDCB}"/>
              </a:ext>
            </a:extLst>
          </p:cNvPr>
          <p:cNvSpPr/>
          <p:nvPr/>
        </p:nvSpPr>
        <p:spPr>
          <a:xfrm>
            <a:off x="1256478" y="1499879"/>
            <a:ext cx="2624788" cy="1841957"/>
          </a:xfrm>
          <a:custGeom>
            <a:avLst/>
            <a:gdLst>
              <a:gd name="connsiteX0" fmla="*/ 0 w 2624788"/>
              <a:gd name="connsiteY0" fmla="*/ 0 h 1841957"/>
              <a:gd name="connsiteX1" fmla="*/ 124990 w 2624788"/>
              <a:gd name="connsiteY1" fmla="*/ 263137 h 1841957"/>
              <a:gd name="connsiteX2" fmla="*/ 249980 w 2624788"/>
              <a:gd name="connsiteY2" fmla="*/ 460489 h 1841957"/>
              <a:gd name="connsiteX3" fmla="*/ 374969 w 2624788"/>
              <a:gd name="connsiteY3" fmla="*/ 638107 h 1841957"/>
              <a:gd name="connsiteX4" fmla="*/ 559165 w 2624788"/>
              <a:gd name="connsiteY4" fmla="*/ 822302 h 1841957"/>
              <a:gd name="connsiteX5" fmla="*/ 782831 w 2624788"/>
              <a:gd name="connsiteY5" fmla="*/ 1039390 h 1841957"/>
              <a:gd name="connsiteX6" fmla="*/ 1098595 w 2624788"/>
              <a:gd name="connsiteY6" fmla="*/ 1263056 h 1841957"/>
              <a:gd name="connsiteX7" fmla="*/ 1427516 w 2624788"/>
              <a:gd name="connsiteY7" fmla="*/ 1440674 h 1841957"/>
              <a:gd name="connsiteX8" fmla="*/ 1697231 w 2624788"/>
              <a:gd name="connsiteY8" fmla="*/ 1559085 h 1841957"/>
              <a:gd name="connsiteX9" fmla="*/ 2164299 w 2624788"/>
              <a:gd name="connsiteY9" fmla="*/ 1716967 h 1841957"/>
              <a:gd name="connsiteX10" fmla="*/ 2624788 w 2624788"/>
              <a:gd name="connsiteY10" fmla="*/ 1841957 h 1841957"/>
              <a:gd name="connsiteX11" fmla="*/ 2624788 w 2624788"/>
              <a:gd name="connsiteY11" fmla="*/ 19735 h 1841957"/>
              <a:gd name="connsiteX12" fmla="*/ 0 w 2624788"/>
              <a:gd name="connsiteY12" fmla="*/ 0 h 1841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24788" h="1841957">
                <a:moveTo>
                  <a:pt x="0" y="0"/>
                </a:moveTo>
                <a:lnTo>
                  <a:pt x="124990" y="263137"/>
                </a:lnTo>
                <a:lnTo>
                  <a:pt x="249980" y="460489"/>
                </a:lnTo>
                <a:lnTo>
                  <a:pt x="374969" y="638107"/>
                </a:lnTo>
                <a:lnTo>
                  <a:pt x="559165" y="822302"/>
                </a:lnTo>
                <a:lnTo>
                  <a:pt x="782831" y="1039390"/>
                </a:lnTo>
                <a:lnTo>
                  <a:pt x="1098595" y="1263056"/>
                </a:lnTo>
                <a:lnTo>
                  <a:pt x="1427516" y="1440674"/>
                </a:lnTo>
                <a:lnTo>
                  <a:pt x="1697231" y="1559085"/>
                </a:lnTo>
                <a:lnTo>
                  <a:pt x="2164299" y="1716967"/>
                </a:lnTo>
                <a:lnTo>
                  <a:pt x="2624788" y="1841957"/>
                </a:lnTo>
                <a:lnTo>
                  <a:pt x="2624788" y="19735"/>
                </a:lnTo>
                <a:lnTo>
                  <a:pt x="0" y="0"/>
                </a:lnTo>
                <a:close/>
              </a:path>
            </a:pathLst>
          </a:custGeom>
          <a:solidFill>
            <a:srgbClr val="C0000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Shape 12">
            <a:extLst>
              <a:ext uri="{FF2B5EF4-FFF2-40B4-BE49-F238E27FC236}">
                <a16:creationId xmlns:a16="http://schemas.microsoft.com/office/drawing/2014/main" id="{9FF16427-FF7C-EB84-92EB-B29E8F1D993A}"/>
              </a:ext>
            </a:extLst>
          </p:cNvPr>
          <p:cNvSpPr/>
          <p:nvPr/>
        </p:nvSpPr>
        <p:spPr>
          <a:xfrm>
            <a:off x="5328946" y="1500307"/>
            <a:ext cx="2624788" cy="1841957"/>
          </a:xfrm>
          <a:custGeom>
            <a:avLst/>
            <a:gdLst>
              <a:gd name="connsiteX0" fmla="*/ 0 w 2624788"/>
              <a:gd name="connsiteY0" fmla="*/ 0 h 1841957"/>
              <a:gd name="connsiteX1" fmla="*/ 124990 w 2624788"/>
              <a:gd name="connsiteY1" fmla="*/ 263137 h 1841957"/>
              <a:gd name="connsiteX2" fmla="*/ 249980 w 2624788"/>
              <a:gd name="connsiteY2" fmla="*/ 460489 h 1841957"/>
              <a:gd name="connsiteX3" fmla="*/ 374969 w 2624788"/>
              <a:gd name="connsiteY3" fmla="*/ 638107 h 1841957"/>
              <a:gd name="connsiteX4" fmla="*/ 559165 w 2624788"/>
              <a:gd name="connsiteY4" fmla="*/ 822302 h 1841957"/>
              <a:gd name="connsiteX5" fmla="*/ 782831 w 2624788"/>
              <a:gd name="connsiteY5" fmla="*/ 1039390 h 1841957"/>
              <a:gd name="connsiteX6" fmla="*/ 1098595 w 2624788"/>
              <a:gd name="connsiteY6" fmla="*/ 1263056 h 1841957"/>
              <a:gd name="connsiteX7" fmla="*/ 1427516 w 2624788"/>
              <a:gd name="connsiteY7" fmla="*/ 1440674 h 1841957"/>
              <a:gd name="connsiteX8" fmla="*/ 1697231 w 2624788"/>
              <a:gd name="connsiteY8" fmla="*/ 1559085 h 1841957"/>
              <a:gd name="connsiteX9" fmla="*/ 2164299 w 2624788"/>
              <a:gd name="connsiteY9" fmla="*/ 1716967 h 1841957"/>
              <a:gd name="connsiteX10" fmla="*/ 2624788 w 2624788"/>
              <a:gd name="connsiteY10" fmla="*/ 1841957 h 1841957"/>
              <a:gd name="connsiteX11" fmla="*/ 2624788 w 2624788"/>
              <a:gd name="connsiteY11" fmla="*/ 19735 h 1841957"/>
              <a:gd name="connsiteX12" fmla="*/ 0 w 2624788"/>
              <a:gd name="connsiteY12" fmla="*/ 0 h 1841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24788" h="1841957">
                <a:moveTo>
                  <a:pt x="0" y="0"/>
                </a:moveTo>
                <a:lnTo>
                  <a:pt x="124990" y="263137"/>
                </a:lnTo>
                <a:lnTo>
                  <a:pt x="249980" y="460489"/>
                </a:lnTo>
                <a:lnTo>
                  <a:pt x="374969" y="638107"/>
                </a:lnTo>
                <a:lnTo>
                  <a:pt x="559165" y="822302"/>
                </a:lnTo>
                <a:lnTo>
                  <a:pt x="782831" y="1039390"/>
                </a:lnTo>
                <a:lnTo>
                  <a:pt x="1098595" y="1263056"/>
                </a:lnTo>
                <a:lnTo>
                  <a:pt x="1427516" y="1440674"/>
                </a:lnTo>
                <a:lnTo>
                  <a:pt x="1697231" y="1559085"/>
                </a:lnTo>
                <a:lnTo>
                  <a:pt x="2164299" y="1716967"/>
                </a:lnTo>
                <a:lnTo>
                  <a:pt x="2624788" y="1841957"/>
                </a:lnTo>
                <a:lnTo>
                  <a:pt x="2624788" y="19735"/>
                </a:lnTo>
                <a:lnTo>
                  <a:pt x="0" y="0"/>
                </a:lnTo>
                <a:close/>
              </a:path>
            </a:pathLst>
          </a:custGeom>
          <a:solidFill>
            <a:srgbClr val="C0000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Freeform: Shape 13">
            <a:extLst>
              <a:ext uri="{FF2B5EF4-FFF2-40B4-BE49-F238E27FC236}">
                <a16:creationId xmlns:a16="http://schemas.microsoft.com/office/drawing/2014/main" id="{D9361E84-09D2-6C92-12E6-AAA9D7D4E697}"/>
              </a:ext>
            </a:extLst>
          </p:cNvPr>
          <p:cNvSpPr/>
          <p:nvPr/>
        </p:nvSpPr>
        <p:spPr>
          <a:xfrm>
            <a:off x="9384493" y="1514675"/>
            <a:ext cx="2643179" cy="2061475"/>
          </a:xfrm>
          <a:custGeom>
            <a:avLst/>
            <a:gdLst>
              <a:gd name="connsiteX0" fmla="*/ 0 w 2624788"/>
              <a:gd name="connsiteY0" fmla="*/ 0 h 1841957"/>
              <a:gd name="connsiteX1" fmla="*/ 124990 w 2624788"/>
              <a:gd name="connsiteY1" fmla="*/ 263137 h 1841957"/>
              <a:gd name="connsiteX2" fmla="*/ 249980 w 2624788"/>
              <a:gd name="connsiteY2" fmla="*/ 460489 h 1841957"/>
              <a:gd name="connsiteX3" fmla="*/ 374969 w 2624788"/>
              <a:gd name="connsiteY3" fmla="*/ 638107 h 1841957"/>
              <a:gd name="connsiteX4" fmla="*/ 559165 w 2624788"/>
              <a:gd name="connsiteY4" fmla="*/ 822302 h 1841957"/>
              <a:gd name="connsiteX5" fmla="*/ 782831 w 2624788"/>
              <a:gd name="connsiteY5" fmla="*/ 1039390 h 1841957"/>
              <a:gd name="connsiteX6" fmla="*/ 1098595 w 2624788"/>
              <a:gd name="connsiteY6" fmla="*/ 1263056 h 1841957"/>
              <a:gd name="connsiteX7" fmla="*/ 1427516 w 2624788"/>
              <a:gd name="connsiteY7" fmla="*/ 1440674 h 1841957"/>
              <a:gd name="connsiteX8" fmla="*/ 1697231 w 2624788"/>
              <a:gd name="connsiteY8" fmla="*/ 1559085 h 1841957"/>
              <a:gd name="connsiteX9" fmla="*/ 2164299 w 2624788"/>
              <a:gd name="connsiteY9" fmla="*/ 1716967 h 1841957"/>
              <a:gd name="connsiteX10" fmla="*/ 2624788 w 2624788"/>
              <a:gd name="connsiteY10" fmla="*/ 1841957 h 1841957"/>
              <a:gd name="connsiteX11" fmla="*/ 2624788 w 2624788"/>
              <a:gd name="connsiteY11" fmla="*/ 19735 h 1841957"/>
              <a:gd name="connsiteX12" fmla="*/ 0 w 2624788"/>
              <a:gd name="connsiteY12" fmla="*/ 0 h 1841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24788" h="1841957">
                <a:moveTo>
                  <a:pt x="0" y="0"/>
                </a:moveTo>
                <a:lnTo>
                  <a:pt x="124990" y="263137"/>
                </a:lnTo>
                <a:lnTo>
                  <a:pt x="249980" y="460489"/>
                </a:lnTo>
                <a:lnTo>
                  <a:pt x="374969" y="638107"/>
                </a:lnTo>
                <a:lnTo>
                  <a:pt x="559165" y="822302"/>
                </a:lnTo>
                <a:lnTo>
                  <a:pt x="782831" y="1039390"/>
                </a:lnTo>
                <a:lnTo>
                  <a:pt x="1098595" y="1263056"/>
                </a:lnTo>
                <a:lnTo>
                  <a:pt x="1427516" y="1440674"/>
                </a:lnTo>
                <a:lnTo>
                  <a:pt x="1697231" y="1559085"/>
                </a:lnTo>
                <a:lnTo>
                  <a:pt x="2164299" y="1716967"/>
                </a:lnTo>
                <a:lnTo>
                  <a:pt x="2624788" y="1841957"/>
                </a:lnTo>
                <a:lnTo>
                  <a:pt x="2624788" y="19735"/>
                </a:lnTo>
                <a:lnTo>
                  <a:pt x="0" y="0"/>
                </a:lnTo>
                <a:close/>
              </a:path>
            </a:pathLst>
          </a:custGeom>
          <a:solidFill>
            <a:srgbClr val="C00000">
              <a:alpha val="1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2BA3A441-BC6B-B919-B366-EBA2E6FC28A2}"/>
              </a:ext>
            </a:extLst>
          </p:cNvPr>
          <p:cNvSpPr txBox="1"/>
          <p:nvPr/>
        </p:nvSpPr>
        <p:spPr>
          <a:xfrm>
            <a:off x="6092700" y="4555221"/>
            <a:ext cx="3380605" cy="1631216"/>
          </a:xfrm>
          <a:prstGeom prst="rect">
            <a:avLst/>
          </a:prstGeom>
          <a:noFill/>
        </p:spPr>
        <p:txBody>
          <a:bodyPr wrap="none" rtlCol="0">
            <a:spAutoFit/>
          </a:bodyPr>
          <a:lstStyle/>
          <a:p>
            <a:r>
              <a:rPr lang="en-US" sz="1600" b="1" dirty="0">
                <a:latin typeface="Calibri" panose="020F0502020204030204" pitchFamily="34" charset="0"/>
                <a:ea typeface="Calibri" panose="020F0502020204030204" pitchFamily="34" charset="0"/>
                <a:cs typeface="Calibri" panose="020F0502020204030204" pitchFamily="34" charset="0"/>
              </a:rPr>
              <a:t>Summary of assumptions:</a:t>
            </a:r>
          </a:p>
          <a:p>
            <a:pPr marL="285750" indent="-28575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Single sector coil quadrupole</a:t>
            </a:r>
          </a:p>
          <a:p>
            <a:pPr marL="285750" indent="-28575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Maximum stress: 400 MPa</a:t>
            </a:r>
          </a:p>
          <a:p>
            <a:pPr marL="285750" indent="-28575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Fujikura Tape for the </a:t>
            </a:r>
            <a:r>
              <a:rPr lang="en-US" sz="1400" dirty="0" err="1">
                <a:latin typeface="Calibri" panose="020F0502020204030204" pitchFamily="34" charset="0"/>
                <a:ea typeface="Calibri" panose="020F0502020204030204" pitchFamily="34" charset="0"/>
                <a:cs typeface="Calibri" panose="020F0502020204030204" pitchFamily="34" charset="0"/>
              </a:rPr>
              <a:t>J</a:t>
            </a:r>
            <a:r>
              <a:rPr lang="en-US" sz="1400" baseline="-25000" dirty="0" err="1">
                <a:latin typeface="Calibri" panose="020F0502020204030204" pitchFamily="34" charset="0"/>
                <a:ea typeface="Calibri" panose="020F0502020204030204" pitchFamily="34" charset="0"/>
                <a:cs typeface="Calibri" panose="020F0502020204030204" pitchFamily="34" charset="0"/>
              </a:rPr>
              <a:t>c</a:t>
            </a:r>
            <a:r>
              <a:rPr lang="en-US" sz="1400" dirty="0">
                <a:latin typeface="Calibri" panose="020F0502020204030204" pitchFamily="34" charset="0"/>
                <a:ea typeface="Calibri" panose="020F0502020204030204" pitchFamily="34" charset="0"/>
                <a:cs typeface="Calibri" panose="020F0502020204030204" pitchFamily="34" charset="0"/>
              </a:rPr>
              <a:t> fit </a:t>
            </a:r>
          </a:p>
          <a:p>
            <a:pPr marL="285750" indent="-285750">
              <a:buClr>
                <a:srgbClr val="FF0000"/>
              </a:buClr>
              <a:buFont typeface="Arial" panose="020B0604020202020204" pitchFamily="34" charset="0"/>
              <a:buChar char="•"/>
            </a:pPr>
            <a:r>
              <a:rPr lang="en-US" sz="1400" dirty="0" err="1">
                <a:latin typeface="Calibri" panose="020F0502020204030204" pitchFamily="34" charset="0"/>
                <a:ea typeface="Calibri" panose="020F0502020204030204" pitchFamily="34" charset="0"/>
                <a:cs typeface="Calibri" panose="020F0502020204030204" pitchFamily="34" charset="0"/>
              </a:rPr>
              <a:t>Roebel</a:t>
            </a:r>
            <a:r>
              <a:rPr lang="en-US" sz="1400" dirty="0">
                <a:latin typeface="Calibri" panose="020F0502020204030204" pitchFamily="34" charset="0"/>
                <a:ea typeface="Calibri" panose="020F0502020204030204" pitchFamily="34" charset="0"/>
                <a:cs typeface="Calibri" panose="020F0502020204030204" pitchFamily="34" charset="0"/>
              </a:rPr>
              <a:t> cable</a:t>
            </a:r>
          </a:p>
          <a:p>
            <a:pPr marL="285750" indent="-285750">
              <a:buClr>
                <a:srgbClr val="FF0000"/>
              </a:buClr>
              <a:buFont typeface="Arial" panose="020B0604020202020204" pitchFamily="34" charset="0"/>
              <a:buChar char="•"/>
            </a:pPr>
            <a:r>
              <a:rPr lang="en-US" sz="1400" b="1" dirty="0">
                <a:solidFill>
                  <a:srgbClr val="FF0000"/>
                </a:solidFill>
                <a:latin typeface="Calibri" panose="020F0502020204030204" pitchFamily="34" charset="0"/>
                <a:ea typeface="Calibri" panose="020F0502020204030204" pitchFamily="34" charset="0"/>
                <a:cs typeface="Calibri" panose="020F0502020204030204" pitchFamily="34" charset="0"/>
              </a:rPr>
              <a:t>Non-insulated or Metal-insulated cable</a:t>
            </a:r>
          </a:p>
          <a:p>
            <a:pPr marL="285750" indent="-285750">
              <a:buClr>
                <a:srgbClr val="FF0000"/>
              </a:buClr>
              <a:buFont typeface="Arial" panose="020B0604020202020204" pitchFamily="34" charset="0"/>
              <a:buChar char="•"/>
            </a:pPr>
            <a:r>
              <a:rPr lang="en-US" sz="1400" dirty="0">
                <a:highlight>
                  <a:srgbClr val="FFFF00"/>
                </a:highlight>
                <a:latin typeface="Calibri" panose="020F0502020204030204" pitchFamily="34" charset="0"/>
                <a:ea typeface="Calibri" panose="020F0502020204030204" pitchFamily="34" charset="0"/>
                <a:cs typeface="Calibri" panose="020F0502020204030204" pitchFamily="34" charset="0"/>
              </a:rPr>
              <a:t>Maximum coil width: 120 mm</a:t>
            </a:r>
          </a:p>
        </p:txBody>
      </p:sp>
      <p:sp>
        <p:nvSpPr>
          <p:cNvPr id="53" name="Flowchart: Connector 52">
            <a:extLst>
              <a:ext uri="{FF2B5EF4-FFF2-40B4-BE49-F238E27FC236}">
                <a16:creationId xmlns:a16="http://schemas.microsoft.com/office/drawing/2014/main" id="{6AC01935-B2F5-B453-381B-B2FF818F06F1}"/>
              </a:ext>
            </a:extLst>
          </p:cNvPr>
          <p:cNvSpPr/>
          <p:nvPr/>
        </p:nvSpPr>
        <p:spPr>
          <a:xfrm>
            <a:off x="1150289" y="1957210"/>
            <a:ext cx="108000" cy="108000"/>
          </a:xfrm>
          <a:prstGeom prst="flowChartConnector">
            <a:avLst/>
          </a:prstGeom>
          <a:gradFill flip="none" rotWithShape="1">
            <a:gsLst>
              <a:gs pos="0">
                <a:srgbClr val="E416BD">
                  <a:shade val="30000"/>
                  <a:satMod val="115000"/>
                </a:srgbClr>
              </a:gs>
              <a:gs pos="50000">
                <a:srgbClr val="E416BD">
                  <a:shade val="67500"/>
                  <a:satMod val="115000"/>
                </a:srgbClr>
              </a:gs>
              <a:gs pos="100000">
                <a:srgbClr val="E416BD">
                  <a:shade val="100000"/>
                  <a:satMod val="115000"/>
                </a:srgbClr>
              </a:gs>
            </a:gsLst>
            <a:path path="circle">
              <a:fillToRect l="50000" t="50000" r="50000" b="50000"/>
            </a:path>
            <a:tileRect/>
          </a:gradFill>
          <a:ln>
            <a:noFill/>
          </a:ln>
          <a:effectLst>
            <a:glow rad="63500">
              <a:schemeClr val="accent5">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Flowchart: Connector 53">
            <a:extLst>
              <a:ext uri="{FF2B5EF4-FFF2-40B4-BE49-F238E27FC236}">
                <a16:creationId xmlns:a16="http://schemas.microsoft.com/office/drawing/2014/main" id="{E32D23E9-B21E-3498-70D0-2C3024A5D183}"/>
              </a:ext>
            </a:extLst>
          </p:cNvPr>
          <p:cNvSpPr/>
          <p:nvPr/>
        </p:nvSpPr>
        <p:spPr>
          <a:xfrm>
            <a:off x="1150289" y="2096023"/>
            <a:ext cx="108000" cy="108000"/>
          </a:xfrm>
          <a:prstGeom prst="flowChartConnector">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a:noFill/>
          </a:ln>
          <a:effectLst>
            <a:glow rad="63500">
              <a:srgbClr val="FF0000">
                <a:alpha val="4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Flowchart: Connector 54">
            <a:extLst>
              <a:ext uri="{FF2B5EF4-FFF2-40B4-BE49-F238E27FC236}">
                <a16:creationId xmlns:a16="http://schemas.microsoft.com/office/drawing/2014/main" id="{96893EC9-B6DE-7781-C42A-8015472B6E56}"/>
              </a:ext>
            </a:extLst>
          </p:cNvPr>
          <p:cNvSpPr/>
          <p:nvPr/>
        </p:nvSpPr>
        <p:spPr>
          <a:xfrm>
            <a:off x="1393894" y="1947285"/>
            <a:ext cx="108000" cy="108000"/>
          </a:xfrm>
          <a:prstGeom prst="flowChartConnector">
            <a:avLst/>
          </a:prstGeo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path path="circle">
              <a:fillToRect l="50000" t="50000" r="50000" b="50000"/>
            </a:path>
            <a:tileRect/>
          </a:gradFill>
          <a:ln>
            <a:noFill/>
          </a:ln>
          <a:effectLst>
            <a:glow rad="63500">
              <a:schemeClr val="accent4">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Flowchart: Connector 55">
            <a:extLst>
              <a:ext uri="{FF2B5EF4-FFF2-40B4-BE49-F238E27FC236}">
                <a16:creationId xmlns:a16="http://schemas.microsoft.com/office/drawing/2014/main" id="{4B3648C2-7DB8-8DD8-384D-08B9A64E2090}"/>
              </a:ext>
            </a:extLst>
          </p:cNvPr>
          <p:cNvSpPr/>
          <p:nvPr/>
        </p:nvSpPr>
        <p:spPr>
          <a:xfrm>
            <a:off x="2133083" y="2537976"/>
            <a:ext cx="108000" cy="108000"/>
          </a:xfrm>
          <a:prstGeom prst="flowChartConnector">
            <a:avLst/>
          </a:prstGeom>
          <a:gradFill flip="none" rotWithShape="1">
            <a:gsLst>
              <a:gs pos="0">
                <a:srgbClr val="FC8A0C">
                  <a:shade val="30000"/>
                  <a:satMod val="115000"/>
                </a:srgbClr>
              </a:gs>
              <a:gs pos="50000">
                <a:srgbClr val="FC8A0C">
                  <a:shade val="67500"/>
                  <a:satMod val="115000"/>
                </a:srgbClr>
              </a:gs>
              <a:gs pos="100000">
                <a:srgbClr val="FC8A0C">
                  <a:shade val="100000"/>
                  <a:satMod val="115000"/>
                </a:srgbClr>
              </a:gs>
            </a:gsLst>
            <a:path path="circle">
              <a:fillToRect l="50000" t="50000" r="50000" b="50000"/>
            </a:path>
            <a:tileRect/>
          </a:gradFill>
          <a:ln>
            <a:noFill/>
          </a:ln>
          <a:effectLst>
            <a:glow rad="635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Flowchart: Connector 56">
            <a:extLst>
              <a:ext uri="{FF2B5EF4-FFF2-40B4-BE49-F238E27FC236}">
                <a16:creationId xmlns:a16="http://schemas.microsoft.com/office/drawing/2014/main" id="{87B16B76-0457-B015-6BAC-70726B3F52F7}"/>
              </a:ext>
            </a:extLst>
          </p:cNvPr>
          <p:cNvSpPr/>
          <p:nvPr/>
        </p:nvSpPr>
        <p:spPr>
          <a:xfrm>
            <a:off x="2464832" y="2822039"/>
            <a:ext cx="108000" cy="108000"/>
          </a:xfrm>
          <a:prstGeom prst="flowChartConnector">
            <a:avLst/>
          </a:pr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path path="circle">
              <a:fillToRect l="50000" t="50000" r="50000" b="50000"/>
            </a:path>
            <a:tileRect/>
          </a:gradFill>
          <a:ln>
            <a:noFill/>
          </a:ln>
          <a:effectLst>
            <a:glow rad="63500">
              <a:schemeClr val="tx1">
                <a:lumMod val="95000"/>
                <a:lumOff val="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Flowchart: Connector 57">
            <a:extLst>
              <a:ext uri="{FF2B5EF4-FFF2-40B4-BE49-F238E27FC236}">
                <a16:creationId xmlns:a16="http://schemas.microsoft.com/office/drawing/2014/main" id="{8EE6076F-B481-BD10-7AF9-A96607993AC6}"/>
              </a:ext>
            </a:extLst>
          </p:cNvPr>
          <p:cNvSpPr/>
          <p:nvPr/>
        </p:nvSpPr>
        <p:spPr>
          <a:xfrm>
            <a:off x="2970059" y="3012892"/>
            <a:ext cx="108000" cy="108000"/>
          </a:xfrm>
          <a:prstGeom prst="flowChartConnector">
            <a:avLst/>
          </a:prstGeom>
          <a:gradFill flip="none" rotWithShape="1">
            <a:gsLst>
              <a:gs pos="0">
                <a:srgbClr val="1BFC10">
                  <a:shade val="30000"/>
                  <a:satMod val="115000"/>
                </a:srgbClr>
              </a:gs>
              <a:gs pos="50000">
                <a:srgbClr val="1BFC10">
                  <a:shade val="67500"/>
                  <a:satMod val="115000"/>
                </a:srgbClr>
              </a:gs>
              <a:gs pos="100000">
                <a:srgbClr val="1BFC10">
                  <a:shade val="100000"/>
                  <a:satMod val="115000"/>
                </a:srgbClr>
              </a:gs>
            </a:gsLst>
            <a:path path="circle">
              <a:fillToRect l="50000" t="50000" r="50000" b="50000"/>
            </a:path>
            <a:tileRect/>
          </a:gradFill>
          <a:ln>
            <a:solidFill>
              <a:srgbClr val="1BFC10"/>
            </a:solidFill>
          </a:ln>
          <a:effectLst>
            <a:glow rad="63500">
              <a:schemeClr val="accent6">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Flowchart: Connector 58">
            <a:extLst>
              <a:ext uri="{FF2B5EF4-FFF2-40B4-BE49-F238E27FC236}">
                <a16:creationId xmlns:a16="http://schemas.microsoft.com/office/drawing/2014/main" id="{3D670517-8077-1BB2-9F0A-FC00104A2CB3}"/>
              </a:ext>
            </a:extLst>
          </p:cNvPr>
          <p:cNvSpPr/>
          <p:nvPr/>
        </p:nvSpPr>
        <p:spPr>
          <a:xfrm>
            <a:off x="5231146" y="1948422"/>
            <a:ext cx="108000" cy="108000"/>
          </a:xfrm>
          <a:prstGeom prst="flowChartConnector">
            <a:avLst/>
          </a:prstGeom>
          <a:gradFill flip="none" rotWithShape="1">
            <a:gsLst>
              <a:gs pos="0">
                <a:srgbClr val="E416BD">
                  <a:shade val="30000"/>
                  <a:satMod val="115000"/>
                </a:srgbClr>
              </a:gs>
              <a:gs pos="50000">
                <a:srgbClr val="E416BD">
                  <a:shade val="67500"/>
                  <a:satMod val="115000"/>
                </a:srgbClr>
              </a:gs>
              <a:gs pos="100000">
                <a:srgbClr val="E416BD">
                  <a:shade val="100000"/>
                  <a:satMod val="115000"/>
                </a:srgbClr>
              </a:gs>
            </a:gsLst>
            <a:path path="circle">
              <a:fillToRect l="50000" t="50000" r="50000" b="50000"/>
            </a:path>
            <a:tileRect/>
          </a:gradFill>
          <a:ln>
            <a:noFill/>
          </a:ln>
          <a:effectLst>
            <a:glow rad="63500">
              <a:schemeClr val="accent5">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Flowchart: Connector 59">
            <a:extLst>
              <a:ext uri="{FF2B5EF4-FFF2-40B4-BE49-F238E27FC236}">
                <a16:creationId xmlns:a16="http://schemas.microsoft.com/office/drawing/2014/main" id="{BD05A19C-1962-E58E-DC06-D4AB41FEBDD3}"/>
              </a:ext>
            </a:extLst>
          </p:cNvPr>
          <p:cNvSpPr/>
          <p:nvPr/>
        </p:nvSpPr>
        <p:spPr>
          <a:xfrm>
            <a:off x="5231146" y="2087235"/>
            <a:ext cx="108000" cy="108000"/>
          </a:xfrm>
          <a:prstGeom prst="flowChartConnector">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a:noFill/>
          </a:ln>
          <a:effectLst>
            <a:glow rad="63500">
              <a:srgbClr val="FF0000">
                <a:alpha val="4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Flowchart: Connector 60">
            <a:extLst>
              <a:ext uri="{FF2B5EF4-FFF2-40B4-BE49-F238E27FC236}">
                <a16:creationId xmlns:a16="http://schemas.microsoft.com/office/drawing/2014/main" id="{8DBA2DFD-721C-5ED9-F026-FA6BC83444DB}"/>
              </a:ext>
            </a:extLst>
          </p:cNvPr>
          <p:cNvSpPr/>
          <p:nvPr/>
        </p:nvSpPr>
        <p:spPr>
          <a:xfrm>
            <a:off x="5474751" y="1938497"/>
            <a:ext cx="108000" cy="108000"/>
          </a:xfrm>
          <a:prstGeom prst="flowChartConnector">
            <a:avLst/>
          </a:prstGeo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path path="circle">
              <a:fillToRect l="50000" t="50000" r="50000" b="50000"/>
            </a:path>
            <a:tileRect/>
          </a:gradFill>
          <a:ln>
            <a:noFill/>
          </a:ln>
          <a:effectLst>
            <a:glow rad="63500">
              <a:schemeClr val="accent4">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Flowchart: Connector 61">
            <a:extLst>
              <a:ext uri="{FF2B5EF4-FFF2-40B4-BE49-F238E27FC236}">
                <a16:creationId xmlns:a16="http://schemas.microsoft.com/office/drawing/2014/main" id="{A6D19BA2-6228-DE08-AF3C-9AE064419F5C}"/>
              </a:ext>
            </a:extLst>
          </p:cNvPr>
          <p:cNvSpPr/>
          <p:nvPr/>
        </p:nvSpPr>
        <p:spPr>
          <a:xfrm>
            <a:off x="6213940" y="2529188"/>
            <a:ext cx="108000" cy="108000"/>
          </a:xfrm>
          <a:prstGeom prst="flowChartConnector">
            <a:avLst/>
          </a:prstGeom>
          <a:gradFill flip="none" rotWithShape="1">
            <a:gsLst>
              <a:gs pos="0">
                <a:srgbClr val="FC8A0C">
                  <a:shade val="30000"/>
                  <a:satMod val="115000"/>
                </a:srgbClr>
              </a:gs>
              <a:gs pos="50000">
                <a:srgbClr val="FC8A0C">
                  <a:shade val="67500"/>
                  <a:satMod val="115000"/>
                </a:srgbClr>
              </a:gs>
              <a:gs pos="100000">
                <a:srgbClr val="FC8A0C">
                  <a:shade val="100000"/>
                  <a:satMod val="115000"/>
                </a:srgbClr>
              </a:gs>
            </a:gsLst>
            <a:path path="circle">
              <a:fillToRect l="50000" t="50000" r="50000" b="50000"/>
            </a:path>
            <a:tileRect/>
          </a:gradFill>
          <a:ln>
            <a:noFill/>
          </a:ln>
          <a:effectLst>
            <a:glow rad="635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Flowchart: Connector 62">
            <a:extLst>
              <a:ext uri="{FF2B5EF4-FFF2-40B4-BE49-F238E27FC236}">
                <a16:creationId xmlns:a16="http://schemas.microsoft.com/office/drawing/2014/main" id="{D51475B5-CACA-44D1-07DB-E127F19AE0F4}"/>
              </a:ext>
            </a:extLst>
          </p:cNvPr>
          <p:cNvSpPr/>
          <p:nvPr/>
        </p:nvSpPr>
        <p:spPr>
          <a:xfrm>
            <a:off x="6545689" y="2813251"/>
            <a:ext cx="108000" cy="108000"/>
          </a:xfrm>
          <a:prstGeom prst="flowChartConnector">
            <a:avLst/>
          </a:pr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path path="circle">
              <a:fillToRect l="50000" t="50000" r="50000" b="50000"/>
            </a:path>
            <a:tileRect/>
          </a:gradFill>
          <a:ln>
            <a:noFill/>
          </a:ln>
          <a:effectLst>
            <a:glow rad="63500">
              <a:schemeClr val="tx1">
                <a:lumMod val="95000"/>
                <a:lumOff val="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Flowchart: Connector 63">
            <a:extLst>
              <a:ext uri="{FF2B5EF4-FFF2-40B4-BE49-F238E27FC236}">
                <a16:creationId xmlns:a16="http://schemas.microsoft.com/office/drawing/2014/main" id="{8AA64759-5701-D55A-DA21-5474CFD37414}"/>
              </a:ext>
            </a:extLst>
          </p:cNvPr>
          <p:cNvSpPr/>
          <p:nvPr/>
        </p:nvSpPr>
        <p:spPr>
          <a:xfrm>
            <a:off x="7050916" y="3004104"/>
            <a:ext cx="108000" cy="108000"/>
          </a:xfrm>
          <a:prstGeom prst="flowChartConnector">
            <a:avLst/>
          </a:prstGeom>
          <a:gradFill flip="none" rotWithShape="1">
            <a:gsLst>
              <a:gs pos="0">
                <a:srgbClr val="1BFC10">
                  <a:shade val="30000"/>
                  <a:satMod val="115000"/>
                </a:srgbClr>
              </a:gs>
              <a:gs pos="50000">
                <a:srgbClr val="1BFC10">
                  <a:shade val="67500"/>
                  <a:satMod val="115000"/>
                </a:srgbClr>
              </a:gs>
              <a:gs pos="100000">
                <a:srgbClr val="1BFC10">
                  <a:shade val="100000"/>
                  <a:satMod val="115000"/>
                </a:srgbClr>
              </a:gs>
            </a:gsLst>
            <a:path path="circle">
              <a:fillToRect l="50000" t="50000" r="50000" b="50000"/>
            </a:path>
            <a:tileRect/>
          </a:gradFill>
          <a:ln>
            <a:solidFill>
              <a:srgbClr val="1BFC10"/>
            </a:solidFill>
          </a:ln>
          <a:effectLst>
            <a:glow rad="63500">
              <a:schemeClr val="accent6">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Flowchart: Connector 64">
            <a:extLst>
              <a:ext uri="{FF2B5EF4-FFF2-40B4-BE49-F238E27FC236}">
                <a16:creationId xmlns:a16="http://schemas.microsoft.com/office/drawing/2014/main" id="{98189559-C1AC-8EE7-77E6-CE2D789178CE}"/>
              </a:ext>
            </a:extLst>
          </p:cNvPr>
          <p:cNvSpPr/>
          <p:nvPr/>
        </p:nvSpPr>
        <p:spPr>
          <a:xfrm>
            <a:off x="9302806" y="1950990"/>
            <a:ext cx="108000" cy="108000"/>
          </a:xfrm>
          <a:prstGeom prst="flowChartConnector">
            <a:avLst/>
          </a:prstGeom>
          <a:gradFill flip="none" rotWithShape="1">
            <a:gsLst>
              <a:gs pos="0">
                <a:srgbClr val="E416BD">
                  <a:shade val="30000"/>
                  <a:satMod val="115000"/>
                </a:srgbClr>
              </a:gs>
              <a:gs pos="50000">
                <a:srgbClr val="E416BD">
                  <a:shade val="67500"/>
                  <a:satMod val="115000"/>
                </a:srgbClr>
              </a:gs>
              <a:gs pos="100000">
                <a:srgbClr val="E416BD">
                  <a:shade val="100000"/>
                  <a:satMod val="115000"/>
                </a:srgbClr>
              </a:gs>
            </a:gsLst>
            <a:path path="circle">
              <a:fillToRect l="50000" t="50000" r="50000" b="50000"/>
            </a:path>
            <a:tileRect/>
          </a:gradFill>
          <a:ln>
            <a:noFill/>
          </a:ln>
          <a:effectLst>
            <a:glow rad="63500">
              <a:schemeClr val="accent5">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Flowchart: Connector 65">
            <a:extLst>
              <a:ext uri="{FF2B5EF4-FFF2-40B4-BE49-F238E27FC236}">
                <a16:creationId xmlns:a16="http://schemas.microsoft.com/office/drawing/2014/main" id="{108EB31D-B5B5-559F-DB3B-730ED1DF50B0}"/>
              </a:ext>
            </a:extLst>
          </p:cNvPr>
          <p:cNvSpPr/>
          <p:nvPr/>
        </p:nvSpPr>
        <p:spPr>
          <a:xfrm>
            <a:off x="9302806" y="2089803"/>
            <a:ext cx="108000" cy="108000"/>
          </a:xfrm>
          <a:prstGeom prst="flowChartConnector">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a:noFill/>
          </a:ln>
          <a:effectLst>
            <a:glow rad="63500">
              <a:srgbClr val="FF0000">
                <a:alpha val="4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Flowchart: Connector 66">
            <a:extLst>
              <a:ext uri="{FF2B5EF4-FFF2-40B4-BE49-F238E27FC236}">
                <a16:creationId xmlns:a16="http://schemas.microsoft.com/office/drawing/2014/main" id="{FC4109B8-C446-1BB7-8903-BC8C46A9D97B}"/>
              </a:ext>
            </a:extLst>
          </p:cNvPr>
          <p:cNvSpPr/>
          <p:nvPr/>
        </p:nvSpPr>
        <p:spPr>
          <a:xfrm>
            <a:off x="9546411" y="1941065"/>
            <a:ext cx="108000" cy="108000"/>
          </a:xfrm>
          <a:prstGeom prst="flowChartConnector">
            <a:avLst/>
          </a:prstGeo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path path="circle">
              <a:fillToRect l="50000" t="50000" r="50000" b="50000"/>
            </a:path>
            <a:tileRect/>
          </a:gradFill>
          <a:ln>
            <a:noFill/>
          </a:ln>
          <a:effectLst>
            <a:glow rad="63500">
              <a:schemeClr val="accent4">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Flowchart: Connector 67">
            <a:extLst>
              <a:ext uri="{FF2B5EF4-FFF2-40B4-BE49-F238E27FC236}">
                <a16:creationId xmlns:a16="http://schemas.microsoft.com/office/drawing/2014/main" id="{953E0FE7-2605-1C3A-50C4-71C93BDDED84}"/>
              </a:ext>
            </a:extLst>
          </p:cNvPr>
          <p:cNvSpPr/>
          <p:nvPr/>
        </p:nvSpPr>
        <p:spPr>
          <a:xfrm>
            <a:off x="10285600" y="2531756"/>
            <a:ext cx="108000" cy="108000"/>
          </a:xfrm>
          <a:prstGeom prst="flowChartConnector">
            <a:avLst/>
          </a:prstGeom>
          <a:gradFill flip="none" rotWithShape="1">
            <a:gsLst>
              <a:gs pos="0">
                <a:srgbClr val="FC8A0C">
                  <a:shade val="30000"/>
                  <a:satMod val="115000"/>
                </a:srgbClr>
              </a:gs>
              <a:gs pos="50000">
                <a:srgbClr val="FC8A0C">
                  <a:shade val="67500"/>
                  <a:satMod val="115000"/>
                </a:srgbClr>
              </a:gs>
              <a:gs pos="100000">
                <a:srgbClr val="FC8A0C">
                  <a:shade val="100000"/>
                  <a:satMod val="115000"/>
                </a:srgbClr>
              </a:gs>
            </a:gsLst>
            <a:path path="circle">
              <a:fillToRect l="50000" t="50000" r="50000" b="50000"/>
            </a:path>
            <a:tileRect/>
          </a:gradFill>
          <a:ln>
            <a:noFill/>
          </a:ln>
          <a:effectLst>
            <a:glow rad="635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Flowchart: Connector 68">
            <a:extLst>
              <a:ext uri="{FF2B5EF4-FFF2-40B4-BE49-F238E27FC236}">
                <a16:creationId xmlns:a16="http://schemas.microsoft.com/office/drawing/2014/main" id="{7D5B3052-2DA5-BB44-71AF-EED6934FA63C}"/>
              </a:ext>
            </a:extLst>
          </p:cNvPr>
          <p:cNvSpPr/>
          <p:nvPr/>
        </p:nvSpPr>
        <p:spPr>
          <a:xfrm>
            <a:off x="10617349" y="2815819"/>
            <a:ext cx="108000" cy="108000"/>
          </a:xfrm>
          <a:prstGeom prst="flowChartConnector">
            <a:avLst/>
          </a:pr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path path="circle">
              <a:fillToRect l="50000" t="50000" r="50000" b="50000"/>
            </a:path>
            <a:tileRect/>
          </a:gradFill>
          <a:ln>
            <a:noFill/>
          </a:ln>
          <a:effectLst>
            <a:glow rad="63500">
              <a:schemeClr val="tx1">
                <a:lumMod val="95000"/>
                <a:lumOff val="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Flowchart: Connector 69">
            <a:extLst>
              <a:ext uri="{FF2B5EF4-FFF2-40B4-BE49-F238E27FC236}">
                <a16:creationId xmlns:a16="http://schemas.microsoft.com/office/drawing/2014/main" id="{2D4D839E-E89D-DA12-42CB-79A3C2AE2D55}"/>
              </a:ext>
            </a:extLst>
          </p:cNvPr>
          <p:cNvSpPr/>
          <p:nvPr/>
        </p:nvSpPr>
        <p:spPr>
          <a:xfrm>
            <a:off x="11122576" y="3006672"/>
            <a:ext cx="108000" cy="108000"/>
          </a:xfrm>
          <a:prstGeom prst="flowChartConnector">
            <a:avLst/>
          </a:prstGeom>
          <a:gradFill flip="none" rotWithShape="1">
            <a:gsLst>
              <a:gs pos="0">
                <a:srgbClr val="1BFC10">
                  <a:shade val="30000"/>
                  <a:satMod val="115000"/>
                </a:srgbClr>
              </a:gs>
              <a:gs pos="50000">
                <a:srgbClr val="1BFC10">
                  <a:shade val="67500"/>
                  <a:satMod val="115000"/>
                </a:srgbClr>
              </a:gs>
              <a:gs pos="100000">
                <a:srgbClr val="1BFC10">
                  <a:shade val="100000"/>
                  <a:satMod val="115000"/>
                </a:srgbClr>
              </a:gs>
            </a:gsLst>
            <a:path path="circle">
              <a:fillToRect l="50000" t="50000" r="50000" b="50000"/>
            </a:path>
            <a:tileRect/>
          </a:gradFill>
          <a:ln>
            <a:solidFill>
              <a:srgbClr val="1BFC10"/>
            </a:solidFill>
          </a:ln>
          <a:effectLst>
            <a:glow rad="63500">
              <a:schemeClr val="accent6">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76833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38D3C3-E284-45DB-3E2F-A75B1550D7D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DE960DB-7558-67DB-C561-D8A1EE9C7962}"/>
              </a:ext>
            </a:extLst>
          </p:cNvPr>
          <p:cNvSpPr>
            <a:spLocks noGrp="1"/>
          </p:cNvSpPr>
          <p:nvPr>
            <p:ph type="sldNum" sz="quarter" idx="4"/>
          </p:nvPr>
        </p:nvSpPr>
        <p:spPr/>
        <p:txBody>
          <a:bodyPr/>
          <a:lstStyle/>
          <a:p>
            <a:fld id="{A16AB2F8-5338-F742-A59E-35F5B82165E6}" type="slidenum">
              <a:rPr lang="en-GB" smtClean="0"/>
              <a:pPr/>
              <a:t>6</a:t>
            </a:fld>
            <a:endParaRPr lang="en-GB" dirty="0"/>
          </a:p>
        </p:txBody>
      </p:sp>
      <p:sp>
        <p:nvSpPr>
          <p:cNvPr id="33" name="Title 2">
            <a:extLst>
              <a:ext uri="{FF2B5EF4-FFF2-40B4-BE49-F238E27FC236}">
                <a16:creationId xmlns:a16="http://schemas.microsoft.com/office/drawing/2014/main" id="{95BE2A07-1CAA-FF32-A9A5-DA74EEA40C15}"/>
              </a:ext>
            </a:extLst>
          </p:cNvPr>
          <p:cNvSpPr>
            <a:spLocks noGrp="1"/>
          </p:cNvSpPr>
          <p:nvPr>
            <p:ph type="title"/>
          </p:nvPr>
        </p:nvSpPr>
        <p:spPr>
          <a:xfrm>
            <a:off x="2188923" y="186465"/>
            <a:ext cx="8091814" cy="681159"/>
          </a:xfrm>
          <a:prstGeom prst="rect">
            <a:avLst/>
          </a:prstGeom>
        </p:spPr>
        <p:txBody>
          <a:body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Dependence on cable type</a:t>
            </a:r>
            <a:endParaRPr lang="en-GB"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endParaRPr>
          </a:p>
        </p:txBody>
      </p:sp>
      <p:sp>
        <p:nvSpPr>
          <p:cNvPr id="48" name="TextBox 47">
            <a:extLst>
              <a:ext uri="{FF2B5EF4-FFF2-40B4-BE49-F238E27FC236}">
                <a16:creationId xmlns:a16="http://schemas.microsoft.com/office/drawing/2014/main" id="{41C3792E-B6EE-EA29-62A0-F0002E3E3BB9}"/>
              </a:ext>
            </a:extLst>
          </p:cNvPr>
          <p:cNvSpPr txBox="1"/>
          <p:nvPr/>
        </p:nvSpPr>
        <p:spPr>
          <a:xfrm>
            <a:off x="112790" y="2340621"/>
            <a:ext cx="2355072" cy="2816156"/>
          </a:xfrm>
          <a:prstGeom prst="rect">
            <a:avLst/>
          </a:prstGeom>
          <a:noFill/>
        </p:spPr>
        <p:txBody>
          <a:bodyPr wrap="square" rtlCol="0">
            <a:spAutoFit/>
          </a:bodyPr>
          <a:lstStyle/>
          <a:p>
            <a:r>
              <a:rPr lang="en-US" sz="1600" b="1" dirty="0">
                <a:latin typeface="Calibri" panose="020F0502020204030204" pitchFamily="34" charset="0"/>
                <a:ea typeface="Calibri" panose="020F0502020204030204" pitchFamily="34" charset="0"/>
                <a:cs typeface="Calibri" panose="020F0502020204030204" pitchFamily="34" charset="0"/>
              </a:rPr>
              <a:t>Summary of assumptions:</a:t>
            </a:r>
          </a:p>
          <a:p>
            <a:endParaRPr lang="en-US" sz="500" b="1" dirty="0">
              <a:latin typeface="Calibri" panose="020F0502020204030204" pitchFamily="34" charset="0"/>
              <a:ea typeface="Calibri" panose="020F0502020204030204" pitchFamily="34" charset="0"/>
              <a:cs typeface="Calibri" panose="020F0502020204030204" pitchFamily="34" charset="0"/>
            </a:endParaRPr>
          </a:p>
          <a:p>
            <a:pPr marL="285750" indent="-28575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Single sector coil dipole</a:t>
            </a:r>
          </a:p>
          <a:p>
            <a:pPr marL="285750" indent="-28575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Maximum stress: </a:t>
            </a:r>
          </a:p>
          <a:p>
            <a:pPr>
              <a:buClr>
                <a:srgbClr val="FF0000"/>
              </a:buClr>
            </a:pPr>
            <a:r>
              <a:rPr lang="en-US" sz="1400" dirty="0">
                <a:latin typeface="Calibri" panose="020F0502020204030204" pitchFamily="34" charset="0"/>
                <a:ea typeface="Calibri" panose="020F0502020204030204" pitchFamily="34" charset="0"/>
                <a:cs typeface="Calibri" panose="020F0502020204030204" pitchFamily="34" charset="0"/>
              </a:rPr>
              <a:t>       400 MPa</a:t>
            </a:r>
          </a:p>
          <a:p>
            <a:pPr marL="285750" indent="-28575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Fujikura Tape </a:t>
            </a:r>
          </a:p>
          <a:p>
            <a:pPr>
              <a:buClr>
                <a:srgbClr val="FF0000"/>
              </a:buClr>
            </a:pPr>
            <a:r>
              <a:rPr lang="en-US" sz="1400" dirty="0">
                <a:latin typeface="Calibri" panose="020F0502020204030204" pitchFamily="34" charset="0"/>
                <a:ea typeface="Calibri" panose="020F0502020204030204" pitchFamily="34" charset="0"/>
                <a:cs typeface="Calibri" panose="020F0502020204030204" pitchFamily="34" charset="0"/>
              </a:rPr>
              <a:t>       for the </a:t>
            </a:r>
            <a:r>
              <a:rPr lang="en-US" sz="1400" dirty="0" err="1">
                <a:latin typeface="Calibri" panose="020F0502020204030204" pitchFamily="34" charset="0"/>
                <a:ea typeface="Calibri" panose="020F0502020204030204" pitchFamily="34" charset="0"/>
                <a:cs typeface="Calibri" panose="020F0502020204030204" pitchFamily="34" charset="0"/>
              </a:rPr>
              <a:t>J</a:t>
            </a:r>
            <a:r>
              <a:rPr lang="en-US" sz="1400" baseline="-25000" dirty="0" err="1">
                <a:latin typeface="Calibri" panose="020F0502020204030204" pitchFamily="34" charset="0"/>
                <a:ea typeface="Calibri" panose="020F0502020204030204" pitchFamily="34" charset="0"/>
                <a:cs typeface="Calibri" panose="020F0502020204030204" pitchFamily="34" charset="0"/>
              </a:rPr>
              <a:t>c</a:t>
            </a:r>
            <a:r>
              <a:rPr lang="en-US" sz="1400" dirty="0">
                <a:latin typeface="Calibri" panose="020F0502020204030204" pitchFamily="34" charset="0"/>
                <a:ea typeface="Calibri" panose="020F0502020204030204" pitchFamily="34" charset="0"/>
                <a:cs typeface="Calibri" panose="020F0502020204030204" pitchFamily="34" charset="0"/>
              </a:rPr>
              <a:t> fit </a:t>
            </a:r>
          </a:p>
          <a:p>
            <a:pPr marL="285750" indent="-285750">
              <a:buClr>
                <a:srgbClr val="FF0000"/>
              </a:buClr>
              <a:buFont typeface="Arial" panose="020B0604020202020204" pitchFamily="34" charset="0"/>
              <a:buChar char="•"/>
            </a:pPr>
            <a:r>
              <a:rPr lang="en-US" sz="1400" dirty="0">
                <a:highlight>
                  <a:srgbClr val="00FFFF"/>
                </a:highlight>
                <a:latin typeface="Calibri" panose="020F0502020204030204" pitchFamily="34" charset="0"/>
                <a:ea typeface="Calibri" panose="020F0502020204030204" pitchFamily="34" charset="0"/>
                <a:cs typeface="Calibri" panose="020F0502020204030204" pitchFamily="34" charset="0"/>
              </a:rPr>
              <a:t>Stacked tape cable</a:t>
            </a:r>
          </a:p>
          <a:p>
            <a:pPr marL="285750" indent="-285750">
              <a:buClr>
                <a:srgbClr val="FF0000"/>
              </a:buClr>
              <a:buFont typeface="Arial" panose="020B0604020202020204" pitchFamily="34" charset="0"/>
              <a:buChar char="•"/>
            </a:pPr>
            <a:r>
              <a:rPr lang="en-US" sz="1400" b="1" dirty="0">
                <a:solidFill>
                  <a:srgbClr val="FF0000"/>
                </a:solidFill>
                <a:latin typeface="Calibri" panose="020F0502020204030204" pitchFamily="34" charset="0"/>
                <a:ea typeface="Calibri" panose="020F0502020204030204" pitchFamily="34" charset="0"/>
                <a:cs typeface="Calibri" panose="020F0502020204030204" pitchFamily="34" charset="0"/>
              </a:rPr>
              <a:t>Non-insulated or </a:t>
            </a:r>
          </a:p>
          <a:p>
            <a:pPr>
              <a:buClr>
                <a:srgbClr val="FF0000"/>
              </a:buClr>
            </a:pPr>
            <a:r>
              <a:rPr lang="en-US" sz="1400" b="1" dirty="0">
                <a:solidFill>
                  <a:srgbClr val="FF0000"/>
                </a:solidFill>
                <a:latin typeface="Calibri" panose="020F0502020204030204" pitchFamily="34" charset="0"/>
                <a:ea typeface="Calibri" panose="020F0502020204030204" pitchFamily="34" charset="0"/>
                <a:cs typeface="Calibri" panose="020F0502020204030204" pitchFamily="34" charset="0"/>
              </a:rPr>
              <a:t>       Metal-insulated cable</a:t>
            </a:r>
          </a:p>
          <a:p>
            <a:pPr marL="285750" indent="-28575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Maximum coil width: </a:t>
            </a:r>
          </a:p>
          <a:p>
            <a:pPr>
              <a:buClr>
                <a:srgbClr val="FF0000"/>
              </a:buClr>
            </a:pPr>
            <a:r>
              <a:rPr lang="en-US" sz="1400" dirty="0">
                <a:latin typeface="Calibri" panose="020F0502020204030204" pitchFamily="34" charset="0"/>
                <a:ea typeface="Calibri" panose="020F0502020204030204" pitchFamily="34" charset="0"/>
                <a:cs typeface="Calibri" panose="020F0502020204030204" pitchFamily="34" charset="0"/>
              </a:rPr>
              <a:t>       80 mm</a:t>
            </a:r>
          </a:p>
        </p:txBody>
      </p:sp>
      <p:pic>
        <p:nvPicPr>
          <p:cNvPr id="4" name="Picture 3">
            <a:extLst>
              <a:ext uri="{FF2B5EF4-FFF2-40B4-BE49-F238E27FC236}">
                <a16:creationId xmlns:a16="http://schemas.microsoft.com/office/drawing/2014/main" id="{CBDAB5F2-D681-CA1E-958E-1967A6E1268A}"/>
              </a:ext>
            </a:extLst>
          </p:cNvPr>
          <p:cNvPicPr>
            <a:picLocks noChangeAspect="1"/>
          </p:cNvPicPr>
          <p:nvPr/>
        </p:nvPicPr>
        <p:blipFill>
          <a:blip r:embed="rId2"/>
          <a:srcRect/>
          <a:stretch/>
        </p:blipFill>
        <p:spPr>
          <a:xfrm>
            <a:off x="8827263" y="3757027"/>
            <a:ext cx="3240000" cy="2505649"/>
          </a:xfrm>
          <a:prstGeom prst="rect">
            <a:avLst/>
          </a:prstGeom>
        </p:spPr>
      </p:pic>
      <p:pic>
        <p:nvPicPr>
          <p:cNvPr id="30" name="Picture 29">
            <a:extLst>
              <a:ext uri="{FF2B5EF4-FFF2-40B4-BE49-F238E27FC236}">
                <a16:creationId xmlns:a16="http://schemas.microsoft.com/office/drawing/2014/main" id="{126ED831-0EEE-4DFD-B92C-EDEFFFEDB5A9}"/>
              </a:ext>
            </a:extLst>
          </p:cNvPr>
          <p:cNvPicPr>
            <a:picLocks noChangeAspect="1"/>
          </p:cNvPicPr>
          <p:nvPr/>
        </p:nvPicPr>
        <p:blipFill>
          <a:blip r:embed="rId3"/>
          <a:srcRect/>
          <a:stretch/>
        </p:blipFill>
        <p:spPr>
          <a:xfrm>
            <a:off x="8827263" y="1165321"/>
            <a:ext cx="3240000" cy="2508506"/>
          </a:xfrm>
          <a:prstGeom prst="rect">
            <a:avLst/>
          </a:prstGeom>
        </p:spPr>
      </p:pic>
      <p:pic>
        <p:nvPicPr>
          <p:cNvPr id="31" name="Picture 30">
            <a:extLst>
              <a:ext uri="{FF2B5EF4-FFF2-40B4-BE49-F238E27FC236}">
                <a16:creationId xmlns:a16="http://schemas.microsoft.com/office/drawing/2014/main" id="{322C3545-AF12-2FD9-3F7E-01915C032092}"/>
              </a:ext>
            </a:extLst>
          </p:cNvPr>
          <p:cNvPicPr>
            <a:picLocks noChangeAspect="1"/>
          </p:cNvPicPr>
          <p:nvPr/>
        </p:nvPicPr>
        <p:blipFill>
          <a:blip r:embed="rId4"/>
          <a:srcRect/>
          <a:stretch/>
        </p:blipFill>
        <p:spPr>
          <a:xfrm>
            <a:off x="2246417" y="3752904"/>
            <a:ext cx="3240000" cy="2505649"/>
          </a:xfrm>
          <a:prstGeom prst="rect">
            <a:avLst/>
          </a:prstGeom>
        </p:spPr>
      </p:pic>
      <p:pic>
        <p:nvPicPr>
          <p:cNvPr id="35" name="Picture 34">
            <a:extLst>
              <a:ext uri="{FF2B5EF4-FFF2-40B4-BE49-F238E27FC236}">
                <a16:creationId xmlns:a16="http://schemas.microsoft.com/office/drawing/2014/main" id="{0A5EBC80-8234-1F9A-6C68-3EF00B87992B}"/>
              </a:ext>
            </a:extLst>
          </p:cNvPr>
          <p:cNvPicPr>
            <a:picLocks noChangeAspect="1"/>
          </p:cNvPicPr>
          <p:nvPr/>
        </p:nvPicPr>
        <p:blipFill>
          <a:blip r:embed="rId5"/>
          <a:srcRect/>
          <a:stretch/>
        </p:blipFill>
        <p:spPr>
          <a:xfrm>
            <a:off x="2212801" y="1223201"/>
            <a:ext cx="3240000" cy="2512200"/>
          </a:xfrm>
          <a:prstGeom prst="rect">
            <a:avLst/>
          </a:prstGeom>
        </p:spPr>
      </p:pic>
      <p:pic>
        <p:nvPicPr>
          <p:cNvPr id="44" name="Picture 43">
            <a:extLst>
              <a:ext uri="{FF2B5EF4-FFF2-40B4-BE49-F238E27FC236}">
                <a16:creationId xmlns:a16="http://schemas.microsoft.com/office/drawing/2014/main" id="{4EDDD379-CC06-A11F-F0D2-24ADD3006D86}"/>
              </a:ext>
            </a:extLst>
          </p:cNvPr>
          <p:cNvPicPr>
            <a:picLocks noChangeAspect="1"/>
          </p:cNvPicPr>
          <p:nvPr/>
        </p:nvPicPr>
        <p:blipFill>
          <a:blip r:embed="rId6"/>
          <a:srcRect/>
          <a:stretch/>
        </p:blipFill>
        <p:spPr>
          <a:xfrm>
            <a:off x="5520032" y="1163230"/>
            <a:ext cx="3240000" cy="2505649"/>
          </a:xfrm>
          <a:prstGeom prst="rect">
            <a:avLst/>
          </a:prstGeom>
        </p:spPr>
      </p:pic>
      <p:pic>
        <p:nvPicPr>
          <p:cNvPr id="47" name="Picture 46">
            <a:extLst>
              <a:ext uri="{FF2B5EF4-FFF2-40B4-BE49-F238E27FC236}">
                <a16:creationId xmlns:a16="http://schemas.microsoft.com/office/drawing/2014/main" id="{A6C8AE21-13E0-F447-F7BB-8B9128298835}"/>
              </a:ext>
            </a:extLst>
          </p:cNvPr>
          <p:cNvPicPr>
            <a:picLocks noChangeAspect="1"/>
          </p:cNvPicPr>
          <p:nvPr/>
        </p:nvPicPr>
        <p:blipFill>
          <a:blip r:embed="rId7"/>
          <a:srcRect/>
          <a:stretch/>
        </p:blipFill>
        <p:spPr>
          <a:xfrm>
            <a:off x="5520032" y="3757027"/>
            <a:ext cx="3240000" cy="2505649"/>
          </a:xfrm>
          <a:prstGeom prst="rect">
            <a:avLst/>
          </a:prstGeom>
        </p:spPr>
      </p:pic>
      <p:sp>
        <p:nvSpPr>
          <p:cNvPr id="50" name="TextBox 49">
            <a:extLst>
              <a:ext uri="{FF2B5EF4-FFF2-40B4-BE49-F238E27FC236}">
                <a16:creationId xmlns:a16="http://schemas.microsoft.com/office/drawing/2014/main" id="{41B29D51-5F7F-756C-1DD8-C15EFC69F9FE}"/>
              </a:ext>
            </a:extLst>
          </p:cNvPr>
          <p:cNvSpPr txBox="1"/>
          <p:nvPr/>
        </p:nvSpPr>
        <p:spPr>
          <a:xfrm>
            <a:off x="6010479" y="2858968"/>
            <a:ext cx="936329" cy="400110"/>
          </a:xfrm>
          <a:prstGeom prst="rect">
            <a:avLst/>
          </a:prstGeom>
          <a:solidFill>
            <a:schemeClr val="bg1"/>
          </a:solidFill>
          <a:ln>
            <a:solidFill>
              <a:schemeClr val="bg2">
                <a:lumMod val="50000"/>
              </a:schemeClr>
            </a:solidFill>
          </a:ln>
        </p:spPr>
        <p:txBody>
          <a:bodyPr wrap="square">
            <a:spAutoFit/>
          </a:bodyPr>
          <a:lstStyle/>
          <a:p>
            <a:pPr algn="ctr"/>
            <a:r>
              <a:rPr lang="en-US" sz="1000" b="1" dirty="0">
                <a:solidFill>
                  <a:schemeClr val="accent2"/>
                </a:solidFill>
                <a:latin typeface="Calibri" panose="020F0502020204030204" pitchFamily="34" charset="0"/>
                <a:ea typeface="Calibri" panose="020F0502020204030204" pitchFamily="34" charset="0"/>
                <a:cs typeface="Calibri" panose="020F0502020204030204" pitchFamily="34" charset="0"/>
              </a:rPr>
              <a:t>Stacked cable</a:t>
            </a:r>
          </a:p>
          <a:p>
            <a:pPr algn="ctr"/>
            <a:r>
              <a:rPr lang="en-US" sz="1000" b="1" dirty="0">
                <a:solidFill>
                  <a:schemeClr val="accent2"/>
                </a:solidFill>
                <a:latin typeface="Calibri" panose="020F0502020204030204" pitchFamily="34" charset="0"/>
                <a:ea typeface="Calibri" panose="020F0502020204030204" pitchFamily="34" charset="0"/>
                <a:cs typeface="Calibri" panose="020F0502020204030204" pitchFamily="34" charset="0"/>
              </a:rPr>
              <a:t>FF = 0.018</a:t>
            </a:r>
            <a:endParaRPr lang="en-GB" sz="1000" b="1" dirty="0">
              <a:solidFill>
                <a:schemeClr val="accent2"/>
              </a:solidFill>
            </a:endParaRPr>
          </a:p>
        </p:txBody>
      </p:sp>
      <p:sp>
        <p:nvSpPr>
          <p:cNvPr id="56" name="TextBox 55">
            <a:extLst>
              <a:ext uri="{FF2B5EF4-FFF2-40B4-BE49-F238E27FC236}">
                <a16:creationId xmlns:a16="http://schemas.microsoft.com/office/drawing/2014/main" id="{D2DB34E5-1D96-A211-D410-BB8825D5EFA8}"/>
              </a:ext>
            </a:extLst>
          </p:cNvPr>
          <p:cNvSpPr txBox="1"/>
          <p:nvPr/>
        </p:nvSpPr>
        <p:spPr>
          <a:xfrm>
            <a:off x="2787452" y="2918586"/>
            <a:ext cx="718826" cy="400110"/>
          </a:xfrm>
          <a:prstGeom prst="rect">
            <a:avLst/>
          </a:prstGeom>
          <a:solidFill>
            <a:schemeClr val="bg1"/>
          </a:solidFill>
          <a:ln>
            <a:solidFill>
              <a:schemeClr val="bg2">
                <a:lumMod val="50000"/>
              </a:schemeClr>
            </a:solidFill>
          </a:ln>
        </p:spPr>
        <p:txBody>
          <a:bodyPr wrap="square">
            <a:spAutoFit/>
          </a:bodyPr>
          <a:lstStyle/>
          <a:p>
            <a:pPr algn="ctr"/>
            <a:r>
              <a:rPr lang="en-US" sz="1000" b="1" dirty="0" err="1">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Roebel</a:t>
            </a:r>
            <a:endParaRPr lang="en-US" sz="1000"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ctr"/>
            <a:r>
              <a:rPr lang="en-US" sz="1000"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FF = 0.011</a:t>
            </a:r>
            <a:endParaRPr lang="en-GB" sz="1000" b="1" dirty="0">
              <a:solidFill>
                <a:schemeClr val="accent5">
                  <a:lumMod val="75000"/>
                </a:schemeClr>
              </a:solidFill>
            </a:endParaRPr>
          </a:p>
        </p:txBody>
      </p:sp>
      <p:sp>
        <p:nvSpPr>
          <p:cNvPr id="57" name="TextBox 56">
            <a:extLst>
              <a:ext uri="{FF2B5EF4-FFF2-40B4-BE49-F238E27FC236}">
                <a16:creationId xmlns:a16="http://schemas.microsoft.com/office/drawing/2014/main" id="{25041422-814A-6E8C-2662-4F5F55B25B87}"/>
              </a:ext>
            </a:extLst>
          </p:cNvPr>
          <p:cNvSpPr txBox="1"/>
          <p:nvPr/>
        </p:nvSpPr>
        <p:spPr>
          <a:xfrm>
            <a:off x="2788178" y="5443919"/>
            <a:ext cx="718826" cy="400110"/>
          </a:xfrm>
          <a:prstGeom prst="rect">
            <a:avLst/>
          </a:prstGeom>
          <a:solidFill>
            <a:schemeClr val="bg1"/>
          </a:solidFill>
          <a:ln>
            <a:solidFill>
              <a:schemeClr val="bg2">
                <a:lumMod val="50000"/>
              </a:schemeClr>
            </a:solidFill>
          </a:ln>
        </p:spPr>
        <p:txBody>
          <a:bodyPr wrap="square">
            <a:spAutoFit/>
          </a:bodyPr>
          <a:lstStyle/>
          <a:p>
            <a:pPr algn="ctr"/>
            <a:r>
              <a:rPr lang="en-US" sz="1000" b="1" dirty="0" err="1">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Roebel</a:t>
            </a:r>
            <a:endParaRPr lang="en-US" sz="1000"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ctr"/>
            <a:r>
              <a:rPr lang="en-US" sz="1000"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FF = 0.011</a:t>
            </a:r>
            <a:endParaRPr lang="en-GB" sz="1000" b="1" dirty="0">
              <a:solidFill>
                <a:schemeClr val="accent5">
                  <a:lumMod val="75000"/>
                </a:schemeClr>
              </a:solidFill>
            </a:endParaRPr>
          </a:p>
        </p:txBody>
      </p:sp>
      <p:sp>
        <p:nvSpPr>
          <p:cNvPr id="58" name="TextBox 57">
            <a:extLst>
              <a:ext uri="{FF2B5EF4-FFF2-40B4-BE49-F238E27FC236}">
                <a16:creationId xmlns:a16="http://schemas.microsoft.com/office/drawing/2014/main" id="{0A1F332F-8B1F-834D-1A38-072A7367E65F}"/>
              </a:ext>
            </a:extLst>
          </p:cNvPr>
          <p:cNvSpPr txBox="1"/>
          <p:nvPr/>
        </p:nvSpPr>
        <p:spPr>
          <a:xfrm>
            <a:off x="6010479" y="5445564"/>
            <a:ext cx="936329" cy="400110"/>
          </a:xfrm>
          <a:prstGeom prst="rect">
            <a:avLst/>
          </a:prstGeom>
          <a:solidFill>
            <a:schemeClr val="bg1"/>
          </a:solidFill>
          <a:ln>
            <a:solidFill>
              <a:schemeClr val="bg2">
                <a:lumMod val="50000"/>
              </a:schemeClr>
            </a:solidFill>
          </a:ln>
        </p:spPr>
        <p:txBody>
          <a:bodyPr wrap="square">
            <a:spAutoFit/>
          </a:bodyPr>
          <a:lstStyle/>
          <a:p>
            <a:pPr algn="ctr"/>
            <a:r>
              <a:rPr lang="en-US" sz="1000" b="1" dirty="0">
                <a:solidFill>
                  <a:schemeClr val="accent2"/>
                </a:solidFill>
                <a:latin typeface="Calibri" panose="020F0502020204030204" pitchFamily="34" charset="0"/>
                <a:ea typeface="Calibri" panose="020F0502020204030204" pitchFamily="34" charset="0"/>
                <a:cs typeface="Calibri" panose="020F0502020204030204" pitchFamily="34" charset="0"/>
              </a:rPr>
              <a:t>Stacked cable</a:t>
            </a:r>
          </a:p>
          <a:p>
            <a:pPr algn="ctr"/>
            <a:r>
              <a:rPr lang="en-US" sz="1000" b="1" dirty="0">
                <a:solidFill>
                  <a:schemeClr val="accent2"/>
                </a:solidFill>
                <a:latin typeface="Calibri" panose="020F0502020204030204" pitchFamily="34" charset="0"/>
                <a:ea typeface="Calibri" panose="020F0502020204030204" pitchFamily="34" charset="0"/>
                <a:cs typeface="Calibri" panose="020F0502020204030204" pitchFamily="34" charset="0"/>
              </a:rPr>
              <a:t>FF = 0.018</a:t>
            </a:r>
            <a:endParaRPr lang="en-GB" sz="1000" b="1" dirty="0">
              <a:solidFill>
                <a:schemeClr val="accent2"/>
              </a:solidFill>
            </a:endParaRPr>
          </a:p>
        </p:txBody>
      </p:sp>
      <p:sp>
        <p:nvSpPr>
          <p:cNvPr id="59" name="TextBox 58">
            <a:extLst>
              <a:ext uri="{FF2B5EF4-FFF2-40B4-BE49-F238E27FC236}">
                <a16:creationId xmlns:a16="http://schemas.microsoft.com/office/drawing/2014/main" id="{75FC6AA8-060E-D9B9-5B8A-8425DBF4B189}"/>
              </a:ext>
            </a:extLst>
          </p:cNvPr>
          <p:cNvSpPr txBox="1"/>
          <p:nvPr/>
        </p:nvSpPr>
        <p:spPr>
          <a:xfrm>
            <a:off x="9404548" y="2935912"/>
            <a:ext cx="814784" cy="246221"/>
          </a:xfrm>
          <a:prstGeom prst="rect">
            <a:avLst/>
          </a:prstGeom>
          <a:solidFill>
            <a:schemeClr val="bg1"/>
          </a:solidFill>
          <a:ln>
            <a:solidFill>
              <a:schemeClr val="bg2">
                <a:lumMod val="50000"/>
              </a:schemeClr>
            </a:solidFill>
          </a:ln>
        </p:spPr>
        <p:txBody>
          <a:bodyPr wrap="square">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Comparison</a:t>
            </a:r>
            <a:endParaRPr lang="en-GB" sz="1000" b="1" dirty="0"/>
          </a:p>
        </p:txBody>
      </p:sp>
      <p:sp>
        <p:nvSpPr>
          <p:cNvPr id="60" name="TextBox 59">
            <a:extLst>
              <a:ext uri="{FF2B5EF4-FFF2-40B4-BE49-F238E27FC236}">
                <a16:creationId xmlns:a16="http://schemas.microsoft.com/office/drawing/2014/main" id="{1D93470A-A3C5-4F04-6760-D8A1C9F9879E}"/>
              </a:ext>
            </a:extLst>
          </p:cNvPr>
          <p:cNvSpPr txBox="1"/>
          <p:nvPr/>
        </p:nvSpPr>
        <p:spPr>
          <a:xfrm>
            <a:off x="9404548" y="5520863"/>
            <a:ext cx="814784" cy="246221"/>
          </a:xfrm>
          <a:prstGeom prst="rect">
            <a:avLst/>
          </a:prstGeom>
          <a:solidFill>
            <a:schemeClr val="bg1"/>
          </a:solidFill>
          <a:ln>
            <a:solidFill>
              <a:schemeClr val="bg2">
                <a:lumMod val="50000"/>
              </a:schemeClr>
            </a:solidFill>
          </a:ln>
        </p:spPr>
        <p:txBody>
          <a:bodyPr wrap="square">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Comparison</a:t>
            </a:r>
            <a:endParaRPr lang="en-GB" sz="1000" b="1" dirty="0"/>
          </a:p>
        </p:txBody>
      </p:sp>
    </p:spTree>
    <p:extLst>
      <p:ext uri="{BB962C8B-B14F-4D97-AF65-F5344CB8AC3E}">
        <p14:creationId xmlns:p14="http://schemas.microsoft.com/office/powerpoint/2010/main" val="13361153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B7ACDA-9A5C-C856-DA16-F4F2BFA125E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0CFE695-4210-45C0-6CC7-C4D066F55E1F}"/>
              </a:ext>
            </a:extLst>
          </p:cNvPr>
          <p:cNvSpPr>
            <a:spLocks noGrp="1"/>
          </p:cNvSpPr>
          <p:nvPr>
            <p:ph type="sldNum" sz="quarter" idx="4"/>
          </p:nvPr>
        </p:nvSpPr>
        <p:spPr/>
        <p:txBody>
          <a:bodyPr/>
          <a:lstStyle/>
          <a:p>
            <a:fld id="{A16AB2F8-5338-F742-A59E-35F5B82165E6}" type="slidenum">
              <a:rPr lang="en-GB" smtClean="0"/>
              <a:pPr/>
              <a:t>7</a:t>
            </a:fld>
            <a:endParaRPr lang="en-GB" dirty="0"/>
          </a:p>
        </p:txBody>
      </p:sp>
      <p:sp>
        <p:nvSpPr>
          <p:cNvPr id="4" name="Title 2">
            <a:extLst>
              <a:ext uri="{FF2B5EF4-FFF2-40B4-BE49-F238E27FC236}">
                <a16:creationId xmlns:a16="http://schemas.microsoft.com/office/drawing/2014/main" id="{0547C964-A20E-8222-8D49-3C508C0F09F1}"/>
              </a:ext>
            </a:extLst>
          </p:cNvPr>
          <p:cNvSpPr>
            <a:spLocks noGrp="1"/>
          </p:cNvSpPr>
          <p:nvPr>
            <p:ph type="title"/>
          </p:nvPr>
        </p:nvSpPr>
        <p:spPr>
          <a:xfrm>
            <a:off x="2188923" y="186465"/>
            <a:ext cx="8091814" cy="681159"/>
          </a:xfrm>
          <a:prstGeom prst="rect">
            <a:avLst/>
          </a:prstGeom>
        </p:spPr>
        <p:txBody>
          <a:bodyPr/>
          <a:lstStyle/>
          <a:p>
            <a:r>
              <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Conclusions</a:t>
            </a:r>
            <a:endParaRPr lang="en-GB"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endParaRPr>
          </a:p>
        </p:txBody>
      </p:sp>
      <p:sp>
        <p:nvSpPr>
          <p:cNvPr id="5" name="TextBox 4">
            <a:extLst>
              <a:ext uri="{FF2B5EF4-FFF2-40B4-BE49-F238E27FC236}">
                <a16:creationId xmlns:a16="http://schemas.microsoft.com/office/drawing/2014/main" id="{1E75A64D-4AC0-BA43-A1D8-D9A75B40E75D}"/>
              </a:ext>
            </a:extLst>
          </p:cNvPr>
          <p:cNvSpPr txBox="1"/>
          <p:nvPr/>
        </p:nvSpPr>
        <p:spPr>
          <a:xfrm>
            <a:off x="2132976" y="1653146"/>
            <a:ext cx="8203707" cy="3785652"/>
          </a:xfrm>
          <a:prstGeom prst="rect">
            <a:avLst/>
          </a:prstGeom>
          <a:noFill/>
        </p:spPr>
        <p:txBody>
          <a:bodyPr wrap="square">
            <a:spAutoFit/>
          </a:bodyPr>
          <a:lstStyle/>
          <a:p>
            <a:pPr marL="285750" indent="-285750">
              <a:buFont typeface="Wingdings" panose="05000000000000000000" pitchFamily="2" charset="2"/>
              <a:buChar char="§"/>
            </a:pPr>
            <a:r>
              <a:rPr lang="en-US" sz="2000" dirty="0"/>
              <a:t>Does it make sense to proceed with an evaluation on the block coil? </a:t>
            </a:r>
          </a:p>
          <a:p>
            <a:r>
              <a:rPr lang="en-US" sz="2000" dirty="0"/>
              <a:t>How could we possibly add uncertainty bands on the plots? </a:t>
            </a:r>
          </a:p>
          <a:p>
            <a:pPr marL="285750" indent="-285750">
              <a:buFont typeface="Wingdings" panose="05000000000000000000" pitchFamily="2" charset="2"/>
              <a:buChar char="§"/>
            </a:pPr>
            <a:endParaRPr lang="en-US" sz="2000" dirty="0"/>
          </a:p>
          <a:p>
            <a:pPr marL="285750" indent="-285750">
              <a:buFont typeface="Wingdings" panose="05000000000000000000" pitchFamily="2" charset="2"/>
              <a:buChar char="§"/>
            </a:pPr>
            <a:r>
              <a:rPr lang="en-US" sz="2000" dirty="0"/>
              <a:t>Protection curves depend only on a1, w and material properties (ff), right? </a:t>
            </a:r>
          </a:p>
          <a:p>
            <a:r>
              <a:rPr lang="en-US" sz="2000" dirty="0"/>
              <a:t>(If not, we need the metal/not-insulated curves for the different cases.)</a:t>
            </a:r>
          </a:p>
          <a:p>
            <a:endParaRPr lang="en-US" sz="2000" dirty="0"/>
          </a:p>
          <a:p>
            <a:pPr marL="285750" indent="-285750">
              <a:buFont typeface="Wingdings" panose="05000000000000000000" pitchFamily="2" charset="2"/>
              <a:buChar char="§"/>
            </a:pPr>
            <a:r>
              <a:rPr lang="en-US" sz="2000" dirty="0"/>
              <a:t>We are assuming non-insulated magnets as the baseline. </a:t>
            </a:r>
          </a:p>
          <a:p>
            <a:r>
              <a:rPr lang="en-US" sz="2000" dirty="0"/>
              <a:t>Do we continue along this line, or do we bring back insulated LTS and HTS?</a:t>
            </a:r>
          </a:p>
          <a:p>
            <a:endParaRPr lang="en-US" sz="2000" dirty="0"/>
          </a:p>
          <a:p>
            <a:pPr marL="342900" indent="-342900">
              <a:buFont typeface="Wingdings" panose="05000000000000000000" pitchFamily="2" charset="2"/>
              <a:buChar char="§"/>
            </a:pPr>
            <a:r>
              <a:rPr lang="en-US" sz="2000" dirty="0"/>
              <a:t>For the A-B plot I’m still using </a:t>
            </a:r>
            <a:r>
              <a:rPr lang="en-US" sz="2000" dirty="0" err="1"/>
              <a:t>roebel</a:t>
            </a:r>
            <a:r>
              <a:rPr lang="en-US" sz="2000" dirty="0"/>
              <a:t> cable. </a:t>
            </a:r>
          </a:p>
          <a:p>
            <a:r>
              <a:rPr lang="en-US" sz="2000" dirty="0"/>
              <a:t>Do we align with the assumptions of Luca and Francesco? </a:t>
            </a:r>
          </a:p>
          <a:p>
            <a:r>
              <a:rPr lang="en-US" sz="2000" dirty="0"/>
              <a:t>(If yes, I need new protection curves).</a:t>
            </a:r>
          </a:p>
        </p:txBody>
      </p:sp>
    </p:spTree>
    <p:extLst>
      <p:ext uri="{BB962C8B-B14F-4D97-AF65-F5344CB8AC3E}">
        <p14:creationId xmlns:p14="http://schemas.microsoft.com/office/powerpoint/2010/main" val="41981205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Oval 39">
            <a:extLst>
              <a:ext uri="{FF2B5EF4-FFF2-40B4-BE49-F238E27FC236}">
                <a16:creationId xmlns:a16="http://schemas.microsoft.com/office/drawing/2014/main" id="{AEEBA82C-7631-8D59-6FF1-4D20084633B1}"/>
              </a:ext>
            </a:extLst>
          </p:cNvPr>
          <p:cNvSpPr/>
          <p:nvPr/>
        </p:nvSpPr>
        <p:spPr>
          <a:xfrm>
            <a:off x="6758068" y="-249977"/>
            <a:ext cx="7247384" cy="7374405"/>
          </a:xfrm>
          <a:prstGeom prst="ellipse">
            <a:avLst/>
          </a:prstGeom>
          <a:gradFill flip="none" rotWithShape="1">
            <a:gsLst>
              <a:gs pos="16000">
                <a:srgbClr val="0043D9">
                  <a:alpha val="52000"/>
                </a:srgbClr>
              </a:gs>
              <a:gs pos="74000">
                <a:srgbClr val="FF383E">
                  <a:alpha val="24000"/>
                </a:srgb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Image 82" descr="MUON-SlideGraph-LogoBkgnd2.png">
            <a:extLst>
              <a:ext uri="{FF2B5EF4-FFF2-40B4-BE49-F238E27FC236}">
                <a16:creationId xmlns:a16="http://schemas.microsoft.com/office/drawing/2014/main" id="{69D746D3-0D2E-A36F-F1DD-892A31ABDBFC}"/>
              </a:ext>
            </a:extLst>
          </p:cNvPr>
          <p:cNvPicPr>
            <a:picLocks noChangeAspect="1"/>
          </p:cNvPicPr>
          <p:nvPr/>
        </p:nvPicPr>
        <p:blipFill>
          <a:blip r:embed="rId3"/>
          <a:srcRect t="17199"/>
          <a:stretch/>
        </p:blipFill>
        <p:spPr>
          <a:xfrm rot="16200000">
            <a:off x="5812510" y="539225"/>
            <a:ext cx="7022460" cy="5746643"/>
          </a:xfrm>
          <a:prstGeom prst="rect">
            <a:avLst/>
          </a:prstGeom>
        </p:spPr>
      </p:pic>
      <p:sp>
        <p:nvSpPr>
          <p:cNvPr id="5" name="Rectangle 4">
            <a:extLst>
              <a:ext uri="{FF2B5EF4-FFF2-40B4-BE49-F238E27FC236}">
                <a16:creationId xmlns:a16="http://schemas.microsoft.com/office/drawing/2014/main" id="{297161DA-0AD4-CD90-D943-F6B5662A8E3E}"/>
              </a:ext>
            </a:extLst>
          </p:cNvPr>
          <p:cNvSpPr/>
          <p:nvPr/>
        </p:nvSpPr>
        <p:spPr>
          <a:xfrm>
            <a:off x="-5061" y="4986163"/>
            <a:ext cx="6763130" cy="1169551"/>
          </a:xfrm>
          <a:prstGeom prst="rect">
            <a:avLst/>
          </a:prstGeom>
          <a:noFill/>
          <a:effectLst/>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baseline="30000" dirty="0">
                <a:ln w="0"/>
                <a:effectLst>
                  <a:outerShdw blurRad="38100" dist="38100" dir="2700000" algn="tl">
                    <a:srgbClr val="000000">
                      <a:alpha val="43137"/>
                    </a:srgbClr>
                  </a:outerShdw>
                </a:effectLst>
              </a:rPr>
              <a:t>1</a:t>
            </a:r>
            <a:r>
              <a:rPr lang="en-US" sz="1400" b="1" dirty="0">
                <a:ln w="0"/>
                <a:effectLst>
                  <a:outerShdw blurRad="38100" dist="38100" dir="2700000" algn="tl">
                    <a:srgbClr val="000000">
                      <a:alpha val="43137"/>
                    </a:srgbClr>
                  </a:outerShdw>
                </a:effectLst>
              </a:rPr>
              <a:t>Sapienza University of Rome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baseline="30000" dirty="0">
                <a:ln w="0"/>
                <a:effectLst>
                  <a:outerShdw blurRad="38100" dist="38100" dir="2700000" algn="tl">
                    <a:srgbClr val="000000">
                      <a:alpha val="43137"/>
                    </a:srgbClr>
                  </a:outerShdw>
                </a:effectLst>
              </a:rPr>
              <a:t>2</a:t>
            </a:r>
            <a:r>
              <a:rPr lang="en-US" sz="1400" b="1" dirty="0">
                <a:ln w="0"/>
                <a:effectLst>
                  <a:outerShdw blurRad="38100" dist="38100" dir="2700000" algn="tl">
                    <a:srgbClr val="000000">
                      <a:alpha val="43137"/>
                    </a:srgbClr>
                  </a:outerShdw>
                </a:effectLst>
              </a:rPr>
              <a:t>INFN – Genoa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baseline="30000" dirty="0">
                <a:ln w="0"/>
                <a:effectLst>
                  <a:outerShdw blurRad="38100" dist="38100" dir="2700000" algn="tl">
                    <a:srgbClr val="000000">
                      <a:alpha val="43137"/>
                    </a:srgbClr>
                  </a:outerShdw>
                </a:effectLst>
              </a:rPr>
              <a:t>3</a:t>
            </a:r>
            <a:r>
              <a:rPr lang="en-US" sz="1400" b="1" dirty="0">
                <a:ln w="0"/>
                <a:effectLst>
                  <a:outerShdw blurRad="38100" dist="38100" dir="2700000" algn="tl">
                    <a:srgbClr val="000000">
                      <a:alpha val="43137"/>
                    </a:srgbClr>
                  </a:outerShdw>
                </a:effectLst>
              </a:rPr>
              <a:t>INFN and University of Milan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baseline="30000" dirty="0">
                <a:ln w="0"/>
                <a:effectLst>
                  <a:outerShdw blurRad="38100" dist="38100" dir="2700000" algn="tl">
                    <a:srgbClr val="000000">
                      <a:alpha val="43137"/>
                    </a:srgbClr>
                  </a:outerShdw>
                </a:effectLst>
              </a:rPr>
              <a:t>4</a:t>
            </a:r>
            <a:r>
              <a:rPr lang="en-US" sz="1400" b="1" dirty="0">
                <a:ln w="0"/>
                <a:effectLst>
                  <a:outerShdw blurRad="38100" dist="38100" dir="2700000" algn="tl">
                    <a:srgbClr val="000000">
                      <a:alpha val="43137"/>
                    </a:srgbClr>
                  </a:outerShdw>
                </a:effectLst>
              </a:rPr>
              <a:t>Tampere University</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baseline="30000" dirty="0">
                <a:ln w="0"/>
                <a:effectLst>
                  <a:outerShdw blurRad="38100" dist="38100" dir="2700000" algn="tl">
                    <a:srgbClr val="000000">
                      <a:alpha val="43137"/>
                    </a:srgbClr>
                  </a:outerShdw>
                </a:effectLst>
              </a:rPr>
              <a:t>5</a:t>
            </a:r>
            <a:r>
              <a:rPr lang="en-US" sz="1400" b="1" dirty="0">
                <a:ln w="0"/>
                <a:effectLst>
                  <a:outerShdw blurRad="38100" dist="38100" dir="2700000" algn="tl">
                    <a:srgbClr val="000000">
                      <a:alpha val="43137"/>
                    </a:srgbClr>
                  </a:outerShdw>
                </a:effectLst>
              </a:rPr>
              <a:t>CERN</a:t>
            </a:r>
          </a:p>
        </p:txBody>
      </p:sp>
      <p:sp>
        <p:nvSpPr>
          <p:cNvPr id="6" name="Rectangle 5">
            <a:extLst>
              <a:ext uri="{FF2B5EF4-FFF2-40B4-BE49-F238E27FC236}">
                <a16:creationId xmlns:a16="http://schemas.microsoft.com/office/drawing/2014/main" id="{9FC60853-DA23-3CA2-0CDD-B6639D80E63A}"/>
              </a:ext>
            </a:extLst>
          </p:cNvPr>
          <p:cNvSpPr/>
          <p:nvPr/>
        </p:nvSpPr>
        <p:spPr>
          <a:xfrm>
            <a:off x="119924" y="1514684"/>
            <a:ext cx="6330494" cy="1569660"/>
          </a:xfrm>
          <a:prstGeom prst="rect">
            <a:avLst/>
          </a:prstGeom>
          <a:no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800" b="1" cap="small" dirty="0">
                <a:ln w="0"/>
                <a:effectLst>
                  <a:outerShdw blurRad="38100" dist="38100" dir="2700000" algn="tl">
                    <a:srgbClr val="000000">
                      <a:alpha val="43137"/>
                    </a:srgbClr>
                  </a:outerShdw>
                </a:effectLst>
              </a:rPr>
              <a:t>Thank you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4800" b="1" cap="small" dirty="0">
                <a:ln w="0"/>
                <a:effectLst>
                  <a:outerShdw blurRad="38100" dist="38100" dir="2700000" algn="tl">
                    <a:srgbClr val="000000">
                      <a:alpha val="43137"/>
                    </a:srgbClr>
                  </a:outerShdw>
                </a:effectLst>
              </a:rPr>
              <a:t>for your attention</a:t>
            </a:r>
          </a:p>
        </p:txBody>
      </p:sp>
      <p:sp>
        <p:nvSpPr>
          <p:cNvPr id="7" name="Rectangle 6">
            <a:extLst>
              <a:ext uri="{FF2B5EF4-FFF2-40B4-BE49-F238E27FC236}">
                <a16:creationId xmlns:a16="http://schemas.microsoft.com/office/drawing/2014/main" id="{B1E9CC17-170D-F8CE-AD22-838F9C27AA75}"/>
              </a:ext>
            </a:extLst>
          </p:cNvPr>
          <p:cNvSpPr/>
          <p:nvPr/>
        </p:nvSpPr>
        <p:spPr>
          <a:xfrm>
            <a:off x="1524" y="4187217"/>
            <a:ext cx="6567294" cy="677108"/>
          </a:xfrm>
          <a:prstGeom prst="rect">
            <a:avLst/>
          </a:prstGeom>
          <a:noFill/>
          <a:effectLst/>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900" b="1" u="sng" kern="1200" cap="none" spc="0" dirty="0">
                <a:ln w="0"/>
                <a:effectLst>
                  <a:outerShdw blurRad="38100" dist="38100" dir="2700000" algn="tl">
                    <a:srgbClr val="000000">
                      <a:alpha val="43137"/>
                    </a:srgbClr>
                  </a:outerShdw>
                </a:effectLst>
                <a:latin typeface="+mn-lt"/>
                <a:ea typeface="+mn-ea"/>
                <a:cs typeface="+mn-cs"/>
              </a:rPr>
              <a:t>D. Novelli</a:t>
            </a:r>
            <a:r>
              <a:rPr lang="it-IT" sz="1900" b="1" u="sng" kern="1200" cap="none" spc="0" baseline="30000" dirty="0">
                <a:ln w="0"/>
                <a:effectLst>
                  <a:outerShdw blurRad="38100" dist="38100" dir="2700000" algn="tl">
                    <a:srgbClr val="000000">
                      <a:alpha val="43137"/>
                    </a:srgbClr>
                  </a:outerShdw>
                </a:effectLst>
                <a:latin typeface="+mn-lt"/>
                <a:ea typeface="+mn-ea"/>
                <a:cs typeface="+mn-cs"/>
              </a:rPr>
              <a:t>1</a:t>
            </a:r>
            <a:r>
              <a:rPr lang="it-IT" sz="1900" b="1" kern="1200" cap="none" spc="0" baseline="30000" dirty="0">
                <a:ln w="0"/>
                <a:effectLst>
                  <a:outerShdw blurRad="38100" dist="38100" dir="2700000" algn="tl">
                    <a:srgbClr val="000000">
                      <a:alpha val="43137"/>
                    </a:srgbClr>
                  </a:outerShdw>
                </a:effectLst>
                <a:latin typeface="+mn-lt"/>
                <a:ea typeface="+mn-ea"/>
                <a:cs typeface="+mn-cs"/>
              </a:rPr>
              <a:t>,2</a:t>
            </a:r>
            <a:r>
              <a:rPr lang="it-IT" sz="1900" b="1" kern="1200" cap="none" spc="0" dirty="0">
                <a:ln w="0"/>
                <a:effectLst>
                  <a:outerShdw blurRad="38100" dist="38100" dir="2700000" algn="tl">
                    <a:srgbClr val="000000">
                      <a:alpha val="43137"/>
                    </a:srgbClr>
                  </a:outerShdw>
                </a:effectLst>
                <a:latin typeface="+mn-lt"/>
                <a:ea typeface="+mn-ea"/>
                <a:cs typeface="+mn-cs"/>
              </a:rPr>
              <a:t>, L. Alfonso</a:t>
            </a:r>
            <a:r>
              <a:rPr lang="it-IT" sz="1900" b="1" baseline="30000" dirty="0">
                <a:ln w="0"/>
                <a:effectLst>
                  <a:outerShdw blurRad="38100" dist="38100" dir="2700000" algn="tl">
                    <a:srgbClr val="000000">
                      <a:alpha val="43137"/>
                    </a:srgbClr>
                  </a:outerShdw>
                </a:effectLst>
              </a:rPr>
              <a:t>2</a:t>
            </a:r>
            <a:r>
              <a:rPr lang="it-IT" sz="1900" b="1" kern="1200" cap="none" spc="0" dirty="0">
                <a:ln w="0"/>
                <a:effectLst>
                  <a:outerShdw blurRad="38100" dist="38100" dir="2700000" algn="tl">
                    <a:srgbClr val="000000">
                      <a:alpha val="43137"/>
                    </a:srgbClr>
                  </a:outerShdw>
                </a:effectLst>
                <a:latin typeface="+mn-lt"/>
                <a:ea typeface="+mn-ea"/>
                <a:cs typeface="+mn-cs"/>
              </a:rPr>
              <a:t>, A. Bersani</a:t>
            </a:r>
            <a:r>
              <a:rPr lang="it-IT" sz="1900" b="1" baseline="30000" dirty="0">
                <a:ln w="0"/>
                <a:effectLst>
                  <a:outerShdw blurRad="38100" dist="38100" dir="2700000" algn="tl">
                    <a:srgbClr val="000000">
                      <a:alpha val="43137"/>
                    </a:srgbClr>
                  </a:outerShdw>
                </a:effectLst>
              </a:rPr>
              <a:t>2</a:t>
            </a:r>
            <a:r>
              <a:rPr lang="it-IT" sz="1900" b="1" kern="1200" cap="none" spc="0" dirty="0">
                <a:ln w="0"/>
                <a:effectLst>
                  <a:outerShdw blurRad="38100" dist="38100" dir="2700000" algn="tl">
                    <a:srgbClr val="000000">
                      <a:alpha val="43137"/>
                    </a:srgbClr>
                  </a:outerShdw>
                </a:effectLst>
                <a:latin typeface="+mn-lt"/>
                <a:ea typeface="+mn-ea"/>
                <a:cs typeface="+mn-cs"/>
              </a:rPr>
              <a:t>, L. Bottura</a:t>
            </a:r>
            <a:r>
              <a:rPr lang="it-IT" sz="1900" b="1" baseline="30000" dirty="0">
                <a:ln w="0"/>
                <a:effectLst>
                  <a:outerShdw blurRad="38100" dist="38100" dir="2700000" algn="tl">
                    <a:srgbClr val="000000">
                      <a:alpha val="43137"/>
                    </a:srgbClr>
                  </a:outerShdw>
                </a:effectLst>
              </a:rPr>
              <a:t>5</a:t>
            </a:r>
            <a:r>
              <a:rPr lang="it-IT" sz="1900" b="1" kern="1200" cap="none" spc="0" dirty="0">
                <a:ln w="0"/>
                <a:effectLst>
                  <a:outerShdw blurRad="38100" dist="38100" dir="2700000" algn="tl">
                    <a:srgbClr val="000000">
                      <a:alpha val="43137"/>
                    </a:srgbClr>
                  </a:outerShdw>
                </a:effectLst>
                <a:latin typeface="+mn-lt"/>
                <a:ea typeface="+mn-ea"/>
                <a:cs typeface="+mn-cs"/>
              </a:rPr>
              <a:t>, B. Caiffi</a:t>
            </a:r>
            <a:r>
              <a:rPr lang="it-IT" sz="1900" b="1" baseline="30000" dirty="0">
                <a:ln w="0"/>
                <a:effectLst>
                  <a:outerShdw blurRad="38100" dist="38100" dir="2700000" algn="tl">
                    <a:srgbClr val="000000">
                      <a:alpha val="43137"/>
                    </a:srgbClr>
                  </a:outerShdw>
                </a:effectLst>
              </a:rPr>
              <a:t>2</a:t>
            </a:r>
            <a:r>
              <a:rPr lang="it-IT" sz="1900" b="1" kern="1200" cap="none" spc="0" dirty="0">
                <a:ln w="0"/>
                <a:effectLst>
                  <a:outerShdw blurRad="38100" dist="38100" dir="2700000" algn="tl">
                    <a:srgbClr val="000000">
                      <a:alpha val="43137"/>
                    </a:srgbClr>
                  </a:outerShdw>
                </a:effectLst>
                <a:latin typeface="+mn-lt"/>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it-IT" sz="1900" b="1" kern="1200" cap="none" spc="0" dirty="0">
                <a:ln w="0"/>
                <a:effectLst>
                  <a:outerShdw blurRad="38100" dist="38100" dir="2700000" algn="tl">
                    <a:srgbClr val="000000">
                      <a:alpha val="43137"/>
                    </a:srgbClr>
                  </a:outerShdw>
                </a:effectLst>
                <a:latin typeface="+mn-lt"/>
                <a:ea typeface="+mn-ea"/>
                <a:cs typeface="+mn-cs"/>
              </a:rPr>
              <a:t>S. Farinon</a:t>
            </a:r>
            <a:r>
              <a:rPr lang="it-IT" sz="1900" b="1" baseline="30000" dirty="0">
                <a:ln w="0"/>
                <a:effectLst>
                  <a:outerShdw blurRad="38100" dist="38100" dir="2700000" algn="tl">
                    <a:srgbClr val="000000">
                      <a:alpha val="43137"/>
                    </a:srgbClr>
                  </a:outerShdw>
                </a:effectLst>
              </a:rPr>
              <a:t>2</a:t>
            </a:r>
            <a:r>
              <a:rPr lang="it-IT" sz="1900" b="1" kern="1200" cap="none" spc="0" dirty="0">
                <a:ln w="0"/>
                <a:effectLst>
                  <a:outerShdw blurRad="38100" dist="38100" dir="2700000" algn="tl">
                    <a:srgbClr val="000000">
                      <a:alpha val="43137"/>
                    </a:srgbClr>
                  </a:outerShdw>
                </a:effectLst>
                <a:latin typeface="+mn-lt"/>
                <a:ea typeface="+mn-ea"/>
                <a:cs typeface="+mn-cs"/>
              </a:rPr>
              <a:t>, F. Mariani</a:t>
            </a:r>
            <a:r>
              <a:rPr lang="it-IT" sz="1900" b="1" baseline="30000" dirty="0">
                <a:ln w="0"/>
                <a:effectLst>
                  <a:outerShdw blurRad="38100" dist="38100" dir="2700000" algn="tl">
                    <a:srgbClr val="000000">
                      <a:alpha val="43137"/>
                    </a:srgbClr>
                  </a:outerShdw>
                </a:effectLst>
              </a:rPr>
              <a:t>1</a:t>
            </a:r>
            <a:r>
              <a:rPr lang="it-IT" sz="1900" b="1" kern="1200" cap="none" spc="0" dirty="0">
                <a:ln w="0"/>
                <a:effectLst>
                  <a:outerShdw blurRad="38100" dist="38100" dir="2700000" algn="tl">
                    <a:srgbClr val="000000">
                      <a:alpha val="43137"/>
                    </a:srgbClr>
                  </a:outerShdw>
                </a:effectLst>
                <a:latin typeface="+mn-lt"/>
                <a:ea typeface="+mn-ea"/>
                <a:cs typeface="+mn-cs"/>
              </a:rPr>
              <a:t>, S. Mariotto</a:t>
            </a:r>
            <a:r>
              <a:rPr lang="it-IT" sz="1900" b="1" baseline="30000" dirty="0">
                <a:ln w="0"/>
                <a:effectLst>
                  <a:outerShdw blurRad="38100" dist="38100" dir="2700000" algn="tl">
                    <a:srgbClr val="000000">
                      <a:alpha val="43137"/>
                    </a:srgbClr>
                  </a:outerShdw>
                </a:effectLst>
              </a:rPr>
              <a:t>3</a:t>
            </a:r>
            <a:r>
              <a:rPr lang="it-IT" sz="1900" b="1" kern="1200" cap="none" spc="0" dirty="0">
                <a:ln w="0"/>
                <a:effectLst>
                  <a:outerShdw blurRad="38100" dist="38100" dir="2700000" algn="tl">
                    <a:srgbClr val="000000">
                      <a:alpha val="43137"/>
                    </a:srgbClr>
                  </a:outerShdw>
                </a:effectLst>
                <a:latin typeface="+mn-lt"/>
                <a:ea typeface="+mn-ea"/>
                <a:cs typeface="+mn-cs"/>
              </a:rPr>
              <a:t> , A. Pampaloni</a:t>
            </a:r>
            <a:r>
              <a:rPr lang="it-IT" sz="1900" b="1" baseline="30000" dirty="0">
                <a:ln w="0"/>
                <a:effectLst>
                  <a:outerShdw blurRad="38100" dist="38100" dir="2700000" algn="tl">
                    <a:srgbClr val="000000">
                      <a:alpha val="43137"/>
                    </a:srgbClr>
                  </a:outerShdw>
                </a:effectLst>
              </a:rPr>
              <a:t>2</a:t>
            </a:r>
            <a:r>
              <a:rPr lang="it-IT" sz="1900" b="1" kern="1200" cap="none" spc="0" dirty="0">
                <a:ln w="0"/>
                <a:effectLst>
                  <a:outerShdw blurRad="38100" dist="38100" dir="2700000" algn="tl">
                    <a:srgbClr val="000000">
                      <a:alpha val="43137"/>
                    </a:srgbClr>
                  </a:outerShdw>
                </a:effectLst>
                <a:latin typeface="+mn-lt"/>
                <a:ea typeface="+mn-ea"/>
                <a:cs typeface="+mn-cs"/>
              </a:rPr>
              <a:t>, T. Salmi</a:t>
            </a:r>
            <a:r>
              <a:rPr lang="it-IT" sz="1900" b="1" baseline="30000" dirty="0">
                <a:ln w="0"/>
                <a:effectLst>
                  <a:outerShdw blurRad="38100" dist="38100" dir="2700000" algn="tl">
                    <a:srgbClr val="000000">
                      <a:alpha val="43137"/>
                    </a:srgbClr>
                  </a:outerShdw>
                </a:effectLst>
              </a:rPr>
              <a:t>4</a:t>
            </a:r>
          </a:p>
        </p:txBody>
      </p:sp>
      <p:cxnSp>
        <p:nvCxnSpPr>
          <p:cNvPr id="8" name="Straight Connector 7">
            <a:extLst>
              <a:ext uri="{FF2B5EF4-FFF2-40B4-BE49-F238E27FC236}">
                <a16:creationId xmlns:a16="http://schemas.microsoft.com/office/drawing/2014/main" id="{B4220F6C-378E-029A-8D2E-E90860B9BB10}"/>
              </a:ext>
            </a:extLst>
          </p:cNvPr>
          <p:cNvCxnSpPr>
            <a:cxnSpLocks/>
          </p:cNvCxnSpPr>
          <p:nvPr/>
        </p:nvCxnSpPr>
        <p:spPr>
          <a:xfrm>
            <a:off x="309173" y="3297546"/>
            <a:ext cx="5760000" cy="0"/>
          </a:xfrm>
          <a:prstGeom prst="line">
            <a:avLst/>
          </a:prstGeom>
          <a:ln w="28575" cap="rnd">
            <a:gradFill flip="none" rotWithShape="1">
              <a:gsLst>
                <a:gs pos="0">
                  <a:srgbClr val="FE383F"/>
                </a:gs>
                <a:gs pos="100000">
                  <a:srgbClr val="0F41CB"/>
                </a:gs>
              </a:gsLst>
              <a:lin ang="0" scaled="1"/>
              <a:tileRect/>
            </a:gradFill>
            <a:miter lim="800000"/>
          </a:ln>
          <a:effectLst>
            <a:softEdge rad="12700"/>
          </a:effectLst>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C3EF29E7-08ED-22CD-27D2-A1C50B1E0242}"/>
              </a:ext>
            </a:extLst>
          </p:cNvPr>
          <p:cNvSpPr/>
          <p:nvPr/>
        </p:nvSpPr>
        <p:spPr>
          <a:xfrm>
            <a:off x="1525" y="6443370"/>
            <a:ext cx="6448893" cy="369332"/>
          </a:xfrm>
          <a:prstGeom prst="rect">
            <a:avLst/>
          </a:prstGeom>
          <a:noFill/>
          <a:effectLst/>
        </p:spPr>
        <p:txBody>
          <a:bodyPr wrap="square" lIns="91440" tIns="45720" rIns="91440" bIns="45720">
            <a:spAutoFit/>
          </a:bodyPr>
          <a:lstStyle/>
          <a:p>
            <a:pPr>
              <a:defRPr/>
            </a:pPr>
            <a:r>
              <a:rPr lang="en-US" b="1" i="1" dirty="0">
                <a:ln w="0"/>
                <a:effectLst>
                  <a:outerShdw blurRad="38100" dist="38100" dir="2700000" algn="tl">
                    <a:srgbClr val="000000">
                      <a:alpha val="43137"/>
                    </a:srgbClr>
                  </a:outerShdw>
                </a:effectLst>
              </a:rPr>
              <a:t>November 2024</a:t>
            </a:r>
            <a:endParaRPr lang="en-US" sz="2400" b="1" i="1" dirty="0">
              <a:ln w="0"/>
              <a:effectLst>
                <a:outerShdw blurRad="38100" dist="38100" dir="2700000" algn="tl">
                  <a:srgbClr val="000000">
                    <a:alpha val="43137"/>
                  </a:srgbClr>
                </a:outerShdw>
              </a:effectLst>
            </a:endParaRPr>
          </a:p>
        </p:txBody>
      </p:sp>
      <p:sp>
        <p:nvSpPr>
          <p:cNvPr id="12" name="Rectangle 11">
            <a:extLst>
              <a:ext uri="{FF2B5EF4-FFF2-40B4-BE49-F238E27FC236}">
                <a16:creationId xmlns:a16="http://schemas.microsoft.com/office/drawing/2014/main" id="{2C7984EE-7E25-4D1E-3D17-22EC25EE01AC}"/>
              </a:ext>
            </a:extLst>
          </p:cNvPr>
          <p:cNvSpPr/>
          <p:nvPr/>
        </p:nvSpPr>
        <p:spPr>
          <a:xfrm>
            <a:off x="119924" y="3525268"/>
            <a:ext cx="6448894" cy="523220"/>
          </a:xfrm>
          <a:prstGeom prst="rect">
            <a:avLst/>
          </a:prstGeom>
          <a:noFill/>
          <a:effectLst/>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1" dirty="0">
                <a:ln w="0"/>
                <a:effectLst>
                  <a:outerShdw blurRad="38100" dist="38100" dir="2700000" algn="tl">
                    <a:srgbClr val="000000">
                      <a:alpha val="43137"/>
                    </a:srgbClr>
                  </a:outerShdw>
                </a:effectLst>
              </a:rPr>
              <a:t>Workshop at LASA</a:t>
            </a:r>
            <a:endParaRPr lang="it-IT" sz="2400" b="1" baseline="30000" dirty="0">
              <a:ln w="0"/>
              <a:effectLst>
                <a:outerShdw blurRad="38100" dist="38100" dir="2700000" algn="tl">
                  <a:srgbClr val="000000">
                    <a:alpha val="43137"/>
                  </a:srgbClr>
                </a:outerShdw>
              </a:effectLst>
            </a:endParaRPr>
          </a:p>
        </p:txBody>
      </p:sp>
      <p:pic>
        <p:nvPicPr>
          <p:cNvPr id="13" name="Picture 12" descr="A close up of a logo&#10;&#10;Description automatically generated with low confidence">
            <a:extLst>
              <a:ext uri="{FF2B5EF4-FFF2-40B4-BE49-F238E27FC236}">
                <a16:creationId xmlns:a16="http://schemas.microsoft.com/office/drawing/2014/main" id="{8B7601E6-F0AD-C13F-2144-C96043C73889}"/>
              </a:ext>
            </a:extLst>
          </p:cNvPr>
          <p:cNvPicPr>
            <a:picLocks noChangeAspect="1"/>
          </p:cNvPicPr>
          <p:nvPr/>
        </p:nvPicPr>
        <p:blipFill>
          <a:blip r:embed="rId4"/>
          <a:stretch>
            <a:fillRect/>
          </a:stretch>
        </p:blipFill>
        <p:spPr>
          <a:xfrm>
            <a:off x="4855965" y="423110"/>
            <a:ext cx="1555119" cy="465929"/>
          </a:xfrm>
          <a:prstGeom prst="rect">
            <a:avLst/>
          </a:prstGeom>
        </p:spPr>
      </p:pic>
      <p:pic>
        <p:nvPicPr>
          <p:cNvPr id="14" name="Image 85" descr="MCC-inernational-finalV01.png">
            <a:extLst>
              <a:ext uri="{FF2B5EF4-FFF2-40B4-BE49-F238E27FC236}">
                <a16:creationId xmlns:a16="http://schemas.microsoft.com/office/drawing/2014/main" id="{7AACBD50-F1BA-D533-BCBA-487030F54825}"/>
              </a:ext>
            </a:extLst>
          </p:cNvPr>
          <p:cNvPicPr>
            <a:picLocks noChangeAspect="1"/>
          </p:cNvPicPr>
          <p:nvPr/>
        </p:nvPicPr>
        <p:blipFill>
          <a:blip r:embed="rId5"/>
          <a:stretch>
            <a:fillRect/>
          </a:stretch>
        </p:blipFill>
        <p:spPr>
          <a:xfrm>
            <a:off x="121290" y="161277"/>
            <a:ext cx="974277" cy="974277"/>
          </a:xfrm>
          <a:prstGeom prst="rect">
            <a:avLst/>
          </a:prstGeom>
        </p:spPr>
      </p:pic>
      <p:pic>
        <p:nvPicPr>
          <p:cNvPr id="15" name="Picture 14">
            <a:extLst>
              <a:ext uri="{FF2B5EF4-FFF2-40B4-BE49-F238E27FC236}">
                <a16:creationId xmlns:a16="http://schemas.microsoft.com/office/drawing/2014/main" id="{E5975B59-FB8B-4313-A8E0-E0B635DCD046}"/>
              </a:ext>
            </a:extLst>
          </p:cNvPr>
          <p:cNvPicPr>
            <a:picLocks noChangeAspect="1"/>
          </p:cNvPicPr>
          <p:nvPr/>
        </p:nvPicPr>
        <p:blipFill rotWithShape="1">
          <a:blip r:embed="rId6"/>
          <a:srcRect l="57356" t="8989" r="4397" b="5296"/>
          <a:stretch/>
        </p:blipFill>
        <p:spPr>
          <a:xfrm>
            <a:off x="1143235" y="199467"/>
            <a:ext cx="814102" cy="974277"/>
          </a:xfrm>
          <a:prstGeom prst="rect">
            <a:avLst/>
          </a:prstGeom>
        </p:spPr>
      </p:pic>
      <p:pic>
        <p:nvPicPr>
          <p:cNvPr id="18" name="Immagine 4">
            <a:extLst>
              <a:ext uri="{FF2B5EF4-FFF2-40B4-BE49-F238E27FC236}">
                <a16:creationId xmlns:a16="http://schemas.microsoft.com/office/drawing/2014/main" id="{32E9CAB9-9F69-BCB4-D66F-983C9D5999D1}"/>
              </a:ext>
            </a:extLst>
          </p:cNvPr>
          <p:cNvPicPr/>
          <p:nvPr/>
        </p:nvPicPr>
        <p:blipFill rotWithShape="1">
          <a:blip r:embed="rId7"/>
          <a:srcRect l="10338" t="16055" r="11693" b="14565"/>
          <a:stretch/>
        </p:blipFill>
        <p:spPr>
          <a:xfrm>
            <a:off x="2080035" y="320333"/>
            <a:ext cx="1160687" cy="668793"/>
          </a:xfrm>
          <a:prstGeom prst="rect">
            <a:avLst/>
          </a:prstGeom>
        </p:spPr>
      </p:pic>
      <p:pic>
        <p:nvPicPr>
          <p:cNvPr id="21" name="Picture 8" descr="A blue logo with a black background">
            <a:extLst>
              <a:ext uri="{FF2B5EF4-FFF2-40B4-BE49-F238E27FC236}">
                <a16:creationId xmlns:a16="http://schemas.microsoft.com/office/drawing/2014/main" id="{4697207F-CE7E-7F9A-A309-F933B5CA5797}"/>
              </a:ext>
            </a:extLst>
          </p:cNvPr>
          <p:cNvPicPr>
            <a:picLocks noChangeAspect="1"/>
          </p:cNvPicPr>
          <p:nvPr/>
        </p:nvPicPr>
        <p:blipFill rotWithShape="1">
          <a:blip r:embed="rId8"/>
          <a:srcRect l="21315" r="20838"/>
          <a:stretch/>
        </p:blipFill>
        <p:spPr>
          <a:xfrm>
            <a:off x="6546652" y="295472"/>
            <a:ext cx="756000" cy="735141"/>
          </a:xfrm>
          <a:prstGeom prst="rect">
            <a:avLst/>
          </a:prstGeom>
        </p:spPr>
      </p:pic>
      <p:pic>
        <p:nvPicPr>
          <p:cNvPr id="22" name="Picture 10" descr="A close-up of a logo&#10;&#10;Description automatically generated">
            <a:extLst>
              <a:ext uri="{FF2B5EF4-FFF2-40B4-BE49-F238E27FC236}">
                <a16:creationId xmlns:a16="http://schemas.microsoft.com/office/drawing/2014/main" id="{415A763D-033D-A1B8-0E02-97D2B76C7C3D}"/>
              </a:ext>
            </a:extLst>
          </p:cNvPr>
          <p:cNvPicPr>
            <a:picLocks noChangeAspect="1"/>
          </p:cNvPicPr>
          <p:nvPr/>
        </p:nvPicPr>
        <p:blipFill>
          <a:blip r:embed="rId9"/>
          <a:stretch>
            <a:fillRect/>
          </a:stretch>
        </p:blipFill>
        <p:spPr>
          <a:xfrm>
            <a:off x="3374977" y="415450"/>
            <a:ext cx="1366467" cy="525330"/>
          </a:xfrm>
          <a:prstGeom prst="rect">
            <a:avLst/>
          </a:prstGeom>
        </p:spPr>
      </p:pic>
    </p:spTree>
    <p:extLst>
      <p:ext uri="{BB962C8B-B14F-4D97-AF65-F5344CB8AC3E}">
        <p14:creationId xmlns:p14="http://schemas.microsoft.com/office/powerpoint/2010/main" val="1983817249"/>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58223</TotalTime>
  <Words>1020</Words>
  <Application>Microsoft Office PowerPoint</Application>
  <PresentationFormat>Widescreen</PresentationFormat>
  <Paragraphs>172</Paragraphs>
  <Slides>9</Slides>
  <Notes>2</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9</vt:i4>
      </vt:variant>
    </vt:vector>
  </HeadingPairs>
  <TitlesOfParts>
    <vt:vector size="15" baseType="lpstr">
      <vt:lpstr>Arial</vt:lpstr>
      <vt:lpstr>Arial Narrow</vt:lpstr>
      <vt:lpstr>Calibri</vt:lpstr>
      <vt:lpstr>Titillium Lt</vt:lpstr>
      <vt:lpstr>Wingdings</vt:lpstr>
      <vt:lpstr>Tema di Office</vt:lpstr>
      <vt:lpstr>Presentazione standard di PowerPoint</vt:lpstr>
      <vt:lpstr>Recap: A-B Plots for HTS dipoles </vt:lpstr>
      <vt:lpstr>Dependence on max. coil width </vt:lpstr>
      <vt:lpstr>Dependence on cable type</vt:lpstr>
      <vt:lpstr>Recap: A-B Plots for HTS quad. </vt:lpstr>
      <vt:lpstr>Dependence on max. coil width </vt:lpstr>
      <vt:lpstr>Dependence on cable type</vt:lpstr>
      <vt:lpstr>Conclusions</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MuColl WP7 – task 4 Collider Complex</dc:title>
  <dc:creator>BARBARA CAIFFI</dc:creator>
  <cp:lastModifiedBy>Daniel Novelli</cp:lastModifiedBy>
  <cp:revision>370</cp:revision>
  <dcterms:created xsi:type="dcterms:W3CDTF">2022-09-13T13:16:53Z</dcterms:created>
  <dcterms:modified xsi:type="dcterms:W3CDTF">2024-11-06T10:41:25Z</dcterms:modified>
</cp:coreProperties>
</file>