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21"/>
  </p:notesMasterIdLst>
  <p:handoutMasterIdLst>
    <p:handoutMasterId r:id="rId22"/>
  </p:handoutMasterIdLst>
  <p:sldIdLst>
    <p:sldId id="279" r:id="rId2"/>
    <p:sldId id="332" r:id="rId3"/>
    <p:sldId id="284" r:id="rId4"/>
    <p:sldId id="338" r:id="rId5"/>
    <p:sldId id="327" r:id="rId6"/>
    <p:sldId id="328" r:id="rId7"/>
    <p:sldId id="331" r:id="rId8"/>
    <p:sldId id="286" r:id="rId9"/>
    <p:sldId id="339" r:id="rId10"/>
    <p:sldId id="341" r:id="rId11"/>
    <p:sldId id="343" r:id="rId12"/>
    <p:sldId id="344" r:id="rId13"/>
    <p:sldId id="342" r:id="rId14"/>
    <p:sldId id="333" r:id="rId15"/>
    <p:sldId id="337" r:id="rId16"/>
    <p:sldId id="326" r:id="rId17"/>
    <p:sldId id="329" r:id="rId18"/>
    <p:sldId id="330" r:id="rId19"/>
    <p:sldId id="302" r:id="rId2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40BB"/>
    <a:srgbClr val="E53950"/>
    <a:srgbClr val="54358A"/>
    <a:srgbClr val="E43950"/>
    <a:srgbClr val="2D40BC"/>
    <a:srgbClr val="963262"/>
    <a:srgbClr val="883165"/>
    <a:srgbClr val="643176"/>
    <a:srgbClr val="823167"/>
    <a:srgbClr val="E19C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0" autoAdjust="0"/>
    <p:restoredTop sz="95033" autoAdjust="0"/>
  </p:normalViewPr>
  <p:slideViewPr>
    <p:cSldViewPr snapToGrid="0">
      <p:cViewPr varScale="1">
        <p:scale>
          <a:sx n="88" d="100"/>
          <a:sy n="88" d="100"/>
        </p:scale>
        <p:origin x="158" y="8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97" d="100"/>
          <a:sy n="97" d="100"/>
        </p:scale>
        <p:origin x="4277" y="8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novelli\Desktop\Quadrupole_into_Dipole\Supporto_interno\a1_all_T_all.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dnovelli\Desktop\Quadrupole_into_Dipole\Supporto_interno\a1_all_T_all.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dnovelli\Desktop\Quadrupole_into_Dipole\Supporto_interno\a1_all_T_all.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dnovelli\Desktop\Quadrupole_into_Dipole\Supporto_interno\a1_all_T_all.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dnovelli\Desktop\Quadrupole_into_Dipole\Supporto_interno\a1_all_T_all.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dnovelli\Desktop\Quadrupole_into_Dipole\Supporto_interno\a1_all_T_all.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kern="1200" spc="0" baseline="0" dirty="0">
                <a:solidFill>
                  <a:prstClr val="black">
                    <a:lumMod val="65000"/>
                    <a:lumOff val="35000"/>
                  </a:prstClr>
                </a:solidFill>
              </a:rPr>
              <a:t>A vs B – Cost and Stress limits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scatterChart>
        <c:scatterStyle val="lineMarker"/>
        <c:varyColors val="0"/>
        <c:ser>
          <c:idx val="0"/>
          <c:order val="0"/>
          <c:tx>
            <c:v>4.5K</c:v>
          </c:tx>
          <c:spPr>
            <a:ln w="25400" cap="rnd">
              <a:noFill/>
              <a:round/>
            </a:ln>
            <a:effectLst/>
          </c:spPr>
          <c:marker>
            <c:symbol val="circle"/>
            <c:size val="5"/>
            <c:spPr>
              <a:solidFill>
                <a:schemeClr val="accent1"/>
              </a:solidFill>
              <a:ln w="9525">
                <a:solidFill>
                  <a:schemeClr val="accent1"/>
                </a:solidFill>
              </a:ln>
              <a:effectLst/>
            </c:spPr>
          </c:marker>
          <c:xVal>
            <c:numRef>
              <c:f>'Costo400,Stress400'!$E$2:$E$12</c:f>
              <c:numCache>
                <c:formatCode>General</c:formatCode>
                <c:ptCount val="11"/>
                <c:pt idx="0">
                  <c:v>8.8801438000000008</c:v>
                </c:pt>
                <c:pt idx="1">
                  <c:v>13.051802</c:v>
                </c:pt>
                <c:pt idx="2">
                  <c:v>15.295169</c:v>
                </c:pt>
                <c:pt idx="3">
                  <c:v>17.641893</c:v>
                </c:pt>
                <c:pt idx="4">
                  <c:v>20.808011</c:v>
                </c:pt>
                <c:pt idx="5">
                  <c:v>22.201453999999998</c:v>
                </c:pt>
                <c:pt idx="6">
                  <c:v>8.4723203999999992</c:v>
                </c:pt>
                <c:pt idx="7">
                  <c:v>12.534839</c:v>
                </c:pt>
                <c:pt idx="8">
                  <c:v>15.898937</c:v>
                </c:pt>
                <c:pt idx="9">
                  <c:v>17.265322000000001</c:v>
                </c:pt>
                <c:pt idx="10">
                  <c:v>8.2364780999999994</c:v>
                </c:pt>
              </c:numCache>
              <c:extLst xmlns:c15="http://schemas.microsoft.com/office/drawing/2012/chart"/>
            </c:numRef>
          </c:xVal>
          <c:yVal>
            <c:numRef>
              <c:f>'Costo400,Stress400'!$B$2:$B$12</c:f>
              <c:numCache>
                <c:formatCode>General</c:formatCode>
                <c:ptCount val="11"/>
                <c:pt idx="0">
                  <c:v>50</c:v>
                </c:pt>
                <c:pt idx="1">
                  <c:v>50</c:v>
                </c:pt>
                <c:pt idx="2">
                  <c:v>50</c:v>
                </c:pt>
                <c:pt idx="3">
                  <c:v>50</c:v>
                </c:pt>
                <c:pt idx="4">
                  <c:v>50</c:v>
                </c:pt>
                <c:pt idx="5">
                  <c:v>50</c:v>
                </c:pt>
                <c:pt idx="6">
                  <c:v>50</c:v>
                </c:pt>
                <c:pt idx="7">
                  <c:v>50</c:v>
                </c:pt>
                <c:pt idx="8">
                  <c:v>50</c:v>
                </c:pt>
                <c:pt idx="9">
                  <c:v>50</c:v>
                </c:pt>
                <c:pt idx="10">
                  <c:v>50</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0-D432-4346-A2FE-4957BF4A7372}"/>
            </c:ext>
          </c:extLst>
        </c:ser>
        <c:ser>
          <c:idx val="1"/>
          <c:order val="1"/>
          <c:tx>
            <c:v>10K</c:v>
          </c:tx>
          <c:spPr>
            <a:ln w="25400" cap="rnd">
              <a:noFill/>
              <a:round/>
            </a:ln>
            <a:effectLst/>
          </c:spPr>
          <c:marker>
            <c:symbol val="circle"/>
            <c:size val="5"/>
            <c:spPr>
              <a:solidFill>
                <a:schemeClr val="accent2"/>
              </a:solidFill>
              <a:ln w="9525">
                <a:solidFill>
                  <a:schemeClr val="accent2"/>
                </a:solidFill>
              </a:ln>
              <a:effectLst/>
            </c:spPr>
          </c:marker>
          <c:xVal>
            <c:numRef>
              <c:f>'Costo400,Stress400'!$E$13:$E$43</c:f>
              <c:numCache>
                <c:formatCode>General</c:formatCode>
                <c:ptCount val="31"/>
                <c:pt idx="0">
                  <c:v>7.3899856000000002</c:v>
                </c:pt>
                <c:pt idx="1">
                  <c:v>11.108359999999999</c:v>
                </c:pt>
                <c:pt idx="2">
                  <c:v>14.007135999999999</c:v>
                </c:pt>
                <c:pt idx="3">
                  <c:v>16.269964000000002</c:v>
                </c:pt>
                <c:pt idx="4">
                  <c:v>17.930644999999998</c:v>
                </c:pt>
                <c:pt idx="5">
                  <c:v>19.101376999999999</c:v>
                </c:pt>
                <c:pt idx="6">
                  <c:v>7.8825628999999999</c:v>
                </c:pt>
                <c:pt idx="7">
                  <c:v>11.697898</c:v>
                </c:pt>
                <c:pt idx="8">
                  <c:v>14.311634</c:v>
                </c:pt>
                <c:pt idx="9">
                  <c:v>15.188793</c:v>
                </c:pt>
                <c:pt idx="10">
                  <c:v>18.179138999999999</c:v>
                </c:pt>
                <c:pt idx="11">
                  <c:v>7.3811871</c:v>
                </c:pt>
                <c:pt idx="12">
                  <c:v>10.866400000000001</c:v>
                </c:pt>
                <c:pt idx="13">
                  <c:v>13.713509999999999</c:v>
                </c:pt>
                <c:pt idx="14">
                  <c:v>15.789132</c:v>
                </c:pt>
                <c:pt idx="15">
                  <c:v>7.4526621999999998</c:v>
                </c:pt>
                <c:pt idx="16">
                  <c:v>10.854191999999999</c:v>
                </c:pt>
                <c:pt idx="17">
                  <c:v>13.701727</c:v>
                </c:pt>
                <c:pt idx="18">
                  <c:v>7.9883424999999999</c:v>
                </c:pt>
                <c:pt idx="19">
                  <c:v>10.779688999999999</c:v>
                </c:pt>
                <c:pt idx="20">
                  <c:v>13.484991000000001</c:v>
                </c:pt>
                <c:pt idx="21">
                  <c:v>15.659395</c:v>
                </c:pt>
                <c:pt idx="22">
                  <c:v>17.265915</c:v>
                </c:pt>
                <c:pt idx="23">
                  <c:v>7.2378755999999997</c:v>
                </c:pt>
                <c:pt idx="24">
                  <c:v>11.167531</c:v>
                </c:pt>
                <c:pt idx="25">
                  <c:v>12.704022</c:v>
                </c:pt>
                <c:pt idx="26">
                  <c:v>14.614401000000001</c:v>
                </c:pt>
                <c:pt idx="27">
                  <c:v>7.0488195999999999</c:v>
                </c:pt>
                <c:pt idx="28">
                  <c:v>10.193573000000001</c:v>
                </c:pt>
                <c:pt idx="29">
                  <c:v>12.853674</c:v>
                </c:pt>
                <c:pt idx="30">
                  <c:v>7.2291181</c:v>
                </c:pt>
              </c:numCache>
              <c:extLst xmlns:c15="http://schemas.microsoft.com/office/drawing/2012/chart"/>
            </c:numRef>
          </c:xVal>
          <c:yVal>
            <c:numRef>
              <c:f>'Costo400,Stress400'!$B$13:$B$43</c:f>
              <c:numCache>
                <c:formatCode>General</c:formatCode>
                <c:ptCount val="31"/>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pt idx="14">
                  <c:v>50</c:v>
                </c:pt>
                <c:pt idx="15">
                  <c:v>50</c:v>
                </c:pt>
                <c:pt idx="16">
                  <c:v>50</c:v>
                </c:pt>
                <c:pt idx="17">
                  <c:v>50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150</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1-D432-4346-A2FE-4957BF4A7372}"/>
            </c:ext>
          </c:extLst>
        </c:ser>
        <c:ser>
          <c:idx val="2"/>
          <c:order val="2"/>
          <c:tx>
            <c:v>20K</c:v>
          </c:tx>
          <c:spPr>
            <a:ln w="25400" cap="rnd">
              <a:noFill/>
              <a:round/>
            </a:ln>
            <a:effectLst/>
          </c:spPr>
          <c:marker>
            <c:symbol val="circle"/>
            <c:size val="5"/>
            <c:spPr>
              <a:solidFill>
                <a:schemeClr val="accent3"/>
              </a:solidFill>
              <a:ln w="9525">
                <a:solidFill>
                  <a:schemeClr val="accent3"/>
                </a:solidFill>
              </a:ln>
              <a:effectLst/>
            </c:spPr>
          </c:marker>
          <c:xVal>
            <c:numRef>
              <c:f>'Costo400,Stress400'!$E$44:$E$98</c:f>
              <c:numCache>
                <c:formatCode>General</c:formatCode>
                <c:ptCount val="55"/>
                <c:pt idx="0">
                  <c:v>6.6820208000000001</c:v>
                </c:pt>
                <c:pt idx="1">
                  <c:v>9.1073252</c:v>
                </c:pt>
                <c:pt idx="2">
                  <c:v>11.548358</c:v>
                </c:pt>
                <c:pt idx="3">
                  <c:v>13.384916</c:v>
                </c:pt>
                <c:pt idx="4">
                  <c:v>14.709866999999999</c:v>
                </c:pt>
                <c:pt idx="5">
                  <c:v>15.63602</c:v>
                </c:pt>
                <c:pt idx="6">
                  <c:v>5.9807674999999998</c:v>
                </c:pt>
                <c:pt idx="7">
                  <c:v>9.5807824000000004</c:v>
                </c:pt>
                <c:pt idx="8">
                  <c:v>11.721545000000001</c:v>
                </c:pt>
                <c:pt idx="9">
                  <c:v>12.412712000000001</c:v>
                </c:pt>
                <c:pt idx="10">
                  <c:v>14.777331</c:v>
                </c:pt>
                <c:pt idx="11">
                  <c:v>6.0212813000000001</c:v>
                </c:pt>
                <c:pt idx="12">
                  <c:v>8.9797826999999995</c:v>
                </c:pt>
                <c:pt idx="13">
                  <c:v>11.292012</c:v>
                </c:pt>
                <c:pt idx="14">
                  <c:v>13.050475</c:v>
                </c:pt>
                <c:pt idx="15">
                  <c:v>6.3160591000000004</c:v>
                </c:pt>
                <c:pt idx="16">
                  <c:v>8.6069583000000005</c:v>
                </c:pt>
                <c:pt idx="17">
                  <c:v>10.781053</c:v>
                </c:pt>
                <c:pt idx="18">
                  <c:v>5.9727883999999998</c:v>
                </c:pt>
                <c:pt idx="19">
                  <c:v>8.6002641999999998</c:v>
                </c:pt>
                <c:pt idx="20">
                  <c:v>10.677867000000001</c:v>
                </c:pt>
                <c:pt idx="21">
                  <c:v>5.6596753</c:v>
                </c:pt>
                <c:pt idx="22">
                  <c:v>8.2515540000000005</c:v>
                </c:pt>
                <c:pt idx="23">
                  <c:v>5.7007139000000002</c:v>
                </c:pt>
                <c:pt idx="24">
                  <c:v>6.5423207999999997</c:v>
                </c:pt>
                <c:pt idx="25">
                  <c:v>8.9246470000000002</c:v>
                </c:pt>
                <c:pt idx="26">
                  <c:v>11.105503000000001</c:v>
                </c:pt>
                <c:pt idx="27">
                  <c:v>12.830807</c:v>
                </c:pt>
                <c:pt idx="28">
                  <c:v>14.097282</c:v>
                </c:pt>
                <c:pt idx="29">
                  <c:v>5.8779824999999999</c:v>
                </c:pt>
                <c:pt idx="30">
                  <c:v>9.1783497999999994</c:v>
                </c:pt>
                <c:pt idx="31">
                  <c:v>10.391603999999999</c:v>
                </c:pt>
                <c:pt idx="32">
                  <c:v>11.890846</c:v>
                </c:pt>
                <c:pt idx="33">
                  <c:v>5.7906604000000002</c:v>
                </c:pt>
                <c:pt idx="34">
                  <c:v>8.4653045000000002</c:v>
                </c:pt>
                <c:pt idx="35">
                  <c:v>10.591044999999999</c:v>
                </c:pt>
                <c:pt idx="36">
                  <c:v>5.9542833999999996</c:v>
                </c:pt>
                <c:pt idx="37">
                  <c:v>8.4745890999999993</c:v>
                </c:pt>
                <c:pt idx="38">
                  <c:v>5.5731712</c:v>
                </c:pt>
                <c:pt idx="39">
                  <c:v>5.6236617000000004</c:v>
                </c:pt>
                <c:pt idx="40">
                  <c:v>5.9231587000000001</c:v>
                </c:pt>
                <c:pt idx="41">
                  <c:v>8.5643335</c:v>
                </c:pt>
                <c:pt idx="42">
                  <c:v>10.719051</c:v>
                </c:pt>
                <c:pt idx="43">
                  <c:v>12.392901999999999</c:v>
                </c:pt>
                <c:pt idx="44">
                  <c:v>5.8392638000000003</c:v>
                </c:pt>
                <c:pt idx="45">
                  <c:v>8.8512041999999997</c:v>
                </c:pt>
                <c:pt idx="46">
                  <c:v>10.02543</c:v>
                </c:pt>
                <c:pt idx="47">
                  <c:v>5.5579197999999996</c:v>
                </c:pt>
                <c:pt idx="48">
                  <c:v>8.0281155999999996</c:v>
                </c:pt>
                <c:pt idx="49">
                  <c:v>5.1438109000000001</c:v>
                </c:pt>
                <c:pt idx="50">
                  <c:v>6.2600002999999997</c:v>
                </c:pt>
                <c:pt idx="51">
                  <c:v>8.2864842000000003</c:v>
                </c:pt>
                <c:pt idx="52">
                  <c:v>10.385864</c:v>
                </c:pt>
                <c:pt idx="53">
                  <c:v>5.8741890000000003</c:v>
                </c:pt>
                <c:pt idx="54">
                  <c:v>8.4918779999999998</c:v>
                </c:pt>
              </c:numCache>
            </c:numRef>
          </c:xVal>
          <c:yVal>
            <c:numRef>
              <c:f>'Costo400,Stress400'!$B$44:$B$98</c:f>
              <c:numCache>
                <c:formatCode>General</c:formatCode>
                <c:ptCount val="55"/>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pt idx="14">
                  <c:v>50</c:v>
                </c:pt>
                <c:pt idx="15">
                  <c:v>50</c:v>
                </c:pt>
                <c:pt idx="16">
                  <c:v>50</c:v>
                </c:pt>
                <c:pt idx="17">
                  <c:v>50</c:v>
                </c:pt>
                <c:pt idx="18">
                  <c:v>50</c:v>
                </c:pt>
                <c:pt idx="19">
                  <c:v>50</c:v>
                </c:pt>
                <c:pt idx="20">
                  <c:v>50</c:v>
                </c:pt>
                <c:pt idx="21">
                  <c:v>50</c:v>
                </c:pt>
                <c:pt idx="22">
                  <c:v>50</c:v>
                </c:pt>
                <c:pt idx="23">
                  <c:v>50</c:v>
                </c:pt>
                <c:pt idx="24">
                  <c:v>100</c:v>
                </c:pt>
                <c:pt idx="25">
                  <c:v>100</c:v>
                </c:pt>
                <c:pt idx="26">
                  <c:v>100</c:v>
                </c:pt>
                <c:pt idx="27">
                  <c:v>100</c:v>
                </c:pt>
                <c:pt idx="28">
                  <c:v>100</c:v>
                </c:pt>
                <c:pt idx="29">
                  <c:v>100</c:v>
                </c:pt>
                <c:pt idx="30">
                  <c:v>100</c:v>
                </c:pt>
                <c:pt idx="31">
                  <c:v>100</c:v>
                </c:pt>
                <c:pt idx="32">
                  <c:v>100</c:v>
                </c:pt>
                <c:pt idx="33">
                  <c:v>100</c:v>
                </c:pt>
                <c:pt idx="34">
                  <c:v>100</c:v>
                </c:pt>
                <c:pt idx="35">
                  <c:v>100</c:v>
                </c:pt>
                <c:pt idx="36">
                  <c:v>100</c:v>
                </c:pt>
                <c:pt idx="37">
                  <c:v>100</c:v>
                </c:pt>
                <c:pt idx="38">
                  <c:v>100</c:v>
                </c:pt>
                <c:pt idx="39">
                  <c:v>100</c:v>
                </c:pt>
                <c:pt idx="40">
                  <c:v>150</c:v>
                </c:pt>
                <c:pt idx="41">
                  <c:v>150</c:v>
                </c:pt>
                <c:pt idx="42">
                  <c:v>150</c:v>
                </c:pt>
                <c:pt idx="43">
                  <c:v>150</c:v>
                </c:pt>
                <c:pt idx="44">
                  <c:v>150</c:v>
                </c:pt>
                <c:pt idx="45">
                  <c:v>150</c:v>
                </c:pt>
                <c:pt idx="46">
                  <c:v>150</c:v>
                </c:pt>
                <c:pt idx="47">
                  <c:v>150</c:v>
                </c:pt>
                <c:pt idx="48">
                  <c:v>150</c:v>
                </c:pt>
                <c:pt idx="49">
                  <c:v>150</c:v>
                </c:pt>
                <c:pt idx="50">
                  <c:v>200</c:v>
                </c:pt>
                <c:pt idx="51">
                  <c:v>200</c:v>
                </c:pt>
                <c:pt idx="52">
                  <c:v>200</c:v>
                </c:pt>
                <c:pt idx="53">
                  <c:v>200</c:v>
                </c:pt>
                <c:pt idx="54">
                  <c:v>200</c:v>
                </c:pt>
              </c:numCache>
            </c:numRef>
          </c:yVal>
          <c:smooth val="0"/>
          <c:extLst>
            <c:ext xmlns:c16="http://schemas.microsoft.com/office/drawing/2014/chart" uri="{C3380CC4-5D6E-409C-BE32-E72D297353CC}">
              <c16:uniqueId val="{00000002-D432-4346-A2FE-4957BF4A7372}"/>
            </c:ext>
          </c:extLst>
        </c:ser>
        <c:dLbls>
          <c:showLegendKey val="0"/>
          <c:showVal val="0"/>
          <c:showCatName val="0"/>
          <c:showSerName val="0"/>
          <c:showPercent val="0"/>
          <c:showBubbleSize val="0"/>
        </c:dLbls>
        <c:axId val="373425696"/>
        <c:axId val="370791832"/>
        <c:extLst/>
      </c:scatterChart>
      <c:valAx>
        <c:axId val="373425696"/>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B [T]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0791832"/>
        <c:crosses val="autoZero"/>
        <c:crossBetween val="midCat"/>
      </c:valAx>
      <c:valAx>
        <c:axId val="37079183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Aperture diameter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3425696"/>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B vs G – Cost and Stress limits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scatterChart>
        <c:scatterStyle val="lineMarker"/>
        <c:varyColors val="0"/>
        <c:ser>
          <c:idx val="0"/>
          <c:order val="0"/>
          <c:tx>
            <c:v>4.5K, 50mm</c:v>
          </c:tx>
          <c:spPr>
            <a:ln w="25400" cap="rnd">
              <a:noFill/>
              <a:round/>
            </a:ln>
            <a:effectLst/>
          </c:spPr>
          <c:marker>
            <c:symbol val="circle"/>
            <c:size val="5"/>
            <c:spPr>
              <a:solidFill>
                <a:schemeClr val="accent1"/>
              </a:solidFill>
              <a:ln w="9525">
                <a:solidFill>
                  <a:schemeClr val="accent1"/>
                </a:solidFill>
              </a:ln>
              <a:effectLst/>
            </c:spPr>
          </c:marker>
          <c:xVal>
            <c:numRef>
              <c:f>'Costo400,Stress400'!$F$2:$F$12</c:f>
              <c:numCache>
                <c:formatCode>General</c:formatCode>
                <c:ptCount val="11"/>
                <c:pt idx="0">
                  <c:v>183.57185000000001</c:v>
                </c:pt>
                <c:pt idx="1">
                  <c:v>176.10811000000001</c:v>
                </c:pt>
                <c:pt idx="2">
                  <c:v>142.60284999999999</c:v>
                </c:pt>
                <c:pt idx="3">
                  <c:v>127.03422999999999</c:v>
                </c:pt>
                <c:pt idx="4">
                  <c:v>123.24435</c:v>
                </c:pt>
                <c:pt idx="5">
                  <c:v>110.91231999999999</c:v>
                </c:pt>
                <c:pt idx="6">
                  <c:v>300.55613</c:v>
                </c:pt>
                <c:pt idx="7">
                  <c:v>240.62540000000001</c:v>
                </c:pt>
                <c:pt idx="8">
                  <c:v>214.29068000000001</c:v>
                </c:pt>
                <c:pt idx="9">
                  <c:v>217.46244999999999</c:v>
                </c:pt>
                <c:pt idx="10">
                  <c:v>387.41356999999999</c:v>
                </c:pt>
              </c:numCache>
            </c:numRef>
          </c:xVal>
          <c:yVal>
            <c:numRef>
              <c:f>'Costo400,Stress400'!$E$2:$E$12</c:f>
              <c:numCache>
                <c:formatCode>General</c:formatCode>
                <c:ptCount val="11"/>
                <c:pt idx="0">
                  <c:v>8.8801438000000008</c:v>
                </c:pt>
                <c:pt idx="1">
                  <c:v>13.051802</c:v>
                </c:pt>
                <c:pt idx="2">
                  <c:v>15.295169</c:v>
                </c:pt>
                <c:pt idx="3">
                  <c:v>17.641893</c:v>
                </c:pt>
                <c:pt idx="4">
                  <c:v>20.808011</c:v>
                </c:pt>
                <c:pt idx="5">
                  <c:v>22.201453999999998</c:v>
                </c:pt>
                <c:pt idx="6">
                  <c:v>8.4723203999999992</c:v>
                </c:pt>
                <c:pt idx="7">
                  <c:v>12.534839</c:v>
                </c:pt>
                <c:pt idx="8">
                  <c:v>15.898937</c:v>
                </c:pt>
                <c:pt idx="9">
                  <c:v>17.265322000000001</c:v>
                </c:pt>
                <c:pt idx="10">
                  <c:v>8.2364780999999994</c:v>
                </c:pt>
              </c:numCache>
            </c:numRef>
          </c:yVal>
          <c:smooth val="0"/>
          <c:extLst>
            <c:ext xmlns:c16="http://schemas.microsoft.com/office/drawing/2014/chart" uri="{C3380CC4-5D6E-409C-BE32-E72D297353CC}">
              <c16:uniqueId val="{00000000-6174-4495-A5B0-78D145B66EB7}"/>
            </c:ext>
          </c:extLst>
        </c:ser>
        <c:ser>
          <c:idx val="1"/>
          <c:order val="1"/>
          <c:tx>
            <c:v>10K, 50 mm</c:v>
          </c:tx>
          <c:spPr>
            <a:ln w="25400" cap="rnd">
              <a:noFill/>
              <a:round/>
            </a:ln>
            <a:effectLst/>
          </c:spPr>
          <c:marker>
            <c:symbol val="circle"/>
            <c:size val="5"/>
            <c:spPr>
              <a:solidFill>
                <a:schemeClr val="accent2"/>
              </a:solidFill>
              <a:ln w="9525">
                <a:solidFill>
                  <a:schemeClr val="accent2"/>
                </a:solidFill>
              </a:ln>
              <a:effectLst/>
            </c:spPr>
          </c:marker>
          <c:xVal>
            <c:numRef>
              <c:f>'Costo400,Stress400'!$F$13:$F$30</c:f>
              <c:numCache>
                <c:formatCode>General</c:formatCode>
                <c:ptCount val="18"/>
                <c:pt idx="0">
                  <c:v>182.22274999999999</c:v>
                </c:pt>
                <c:pt idx="1">
                  <c:v>145.84295</c:v>
                </c:pt>
                <c:pt idx="2">
                  <c:v>128.58631</c:v>
                </c:pt>
                <c:pt idx="3">
                  <c:v>115.70262</c:v>
                </c:pt>
                <c:pt idx="4">
                  <c:v>104.11919</c:v>
                </c:pt>
                <c:pt idx="5">
                  <c:v>93.699816999999996</c:v>
                </c:pt>
                <c:pt idx="6">
                  <c:v>276.60879999999997</c:v>
                </c:pt>
                <c:pt idx="7">
                  <c:v>221.38885999999999</c:v>
                </c:pt>
                <c:pt idx="8">
                  <c:v>189.38965999999999</c:v>
                </c:pt>
                <c:pt idx="9">
                  <c:v>187.45402000000001</c:v>
                </c:pt>
                <c:pt idx="10">
                  <c:v>151.80392000000001</c:v>
                </c:pt>
                <c:pt idx="11">
                  <c:v>340.95609999999999</c:v>
                </c:pt>
                <c:pt idx="12">
                  <c:v>272.75094000000001</c:v>
                </c:pt>
                <c:pt idx="13">
                  <c:v>242.84388000000001</c:v>
                </c:pt>
                <c:pt idx="14">
                  <c:v>216.29465999999999</c:v>
                </c:pt>
                <c:pt idx="15">
                  <c:v>339.78194000000002</c:v>
                </c:pt>
                <c:pt idx="16">
                  <c:v>332.17320000000001</c:v>
                </c:pt>
                <c:pt idx="17">
                  <c:v>295.70389</c:v>
                </c:pt>
              </c:numCache>
            </c:numRef>
          </c:xVal>
          <c:yVal>
            <c:numRef>
              <c:f>'Costo400,Stress400'!$E$13:$E$30</c:f>
              <c:numCache>
                <c:formatCode>General</c:formatCode>
                <c:ptCount val="18"/>
                <c:pt idx="0">
                  <c:v>7.3899856000000002</c:v>
                </c:pt>
                <c:pt idx="1">
                  <c:v>11.108359999999999</c:v>
                </c:pt>
                <c:pt idx="2">
                  <c:v>14.007135999999999</c:v>
                </c:pt>
                <c:pt idx="3">
                  <c:v>16.269964000000002</c:v>
                </c:pt>
                <c:pt idx="4">
                  <c:v>17.930644999999998</c:v>
                </c:pt>
                <c:pt idx="5">
                  <c:v>19.101376999999999</c:v>
                </c:pt>
                <c:pt idx="6">
                  <c:v>7.8825628999999999</c:v>
                </c:pt>
                <c:pt idx="7">
                  <c:v>11.697898</c:v>
                </c:pt>
                <c:pt idx="8">
                  <c:v>14.311634</c:v>
                </c:pt>
                <c:pt idx="9">
                  <c:v>15.188793</c:v>
                </c:pt>
                <c:pt idx="10">
                  <c:v>18.179138999999999</c:v>
                </c:pt>
                <c:pt idx="11">
                  <c:v>7.3811871</c:v>
                </c:pt>
                <c:pt idx="12">
                  <c:v>10.866400000000001</c:v>
                </c:pt>
                <c:pt idx="13">
                  <c:v>13.713509999999999</c:v>
                </c:pt>
                <c:pt idx="14">
                  <c:v>15.789132</c:v>
                </c:pt>
                <c:pt idx="15">
                  <c:v>7.4526621999999998</c:v>
                </c:pt>
                <c:pt idx="16">
                  <c:v>10.854191999999999</c:v>
                </c:pt>
                <c:pt idx="17">
                  <c:v>13.701727</c:v>
                </c:pt>
              </c:numCache>
            </c:numRef>
          </c:yVal>
          <c:smooth val="0"/>
          <c:extLst>
            <c:ext xmlns:c16="http://schemas.microsoft.com/office/drawing/2014/chart" uri="{C3380CC4-5D6E-409C-BE32-E72D297353CC}">
              <c16:uniqueId val="{00000001-6174-4495-A5B0-78D145B66EB7}"/>
            </c:ext>
          </c:extLst>
        </c:ser>
        <c:ser>
          <c:idx val="2"/>
          <c:order val="2"/>
          <c:tx>
            <c:v>10K, 100mm</c:v>
          </c:tx>
          <c:spPr>
            <a:ln w="25400" cap="rnd">
              <a:noFill/>
              <a:round/>
            </a:ln>
            <a:effectLst/>
          </c:spPr>
          <c:marker>
            <c:symbol val="circle"/>
            <c:size val="5"/>
            <c:spPr>
              <a:solidFill>
                <a:schemeClr val="accent3"/>
              </a:solidFill>
              <a:ln w="9525">
                <a:solidFill>
                  <a:schemeClr val="accent3"/>
                </a:solidFill>
              </a:ln>
              <a:effectLst/>
            </c:spPr>
          </c:marker>
          <c:xVal>
            <c:numRef>
              <c:f>'Costo400,Stress400'!$F$31:$F$42</c:f>
              <c:numCache>
                <c:formatCode>General</c:formatCode>
                <c:ptCount val="12"/>
                <c:pt idx="0">
                  <c:v>86.609914000000003</c:v>
                </c:pt>
                <c:pt idx="1">
                  <c:v>76.800392000000002</c:v>
                </c:pt>
                <c:pt idx="2">
                  <c:v>67.606595999999996</c:v>
                </c:pt>
                <c:pt idx="3">
                  <c:v>60.780704999999998</c:v>
                </c:pt>
                <c:pt idx="4">
                  <c:v>54.668591999999997</c:v>
                </c:pt>
                <c:pt idx="5">
                  <c:v>141.98725999999999</c:v>
                </c:pt>
                <c:pt idx="6">
                  <c:v>121.91517</c:v>
                </c:pt>
                <c:pt idx="7">
                  <c:v>116.91565</c:v>
                </c:pt>
                <c:pt idx="8">
                  <c:v>104.04849</c:v>
                </c:pt>
                <c:pt idx="9">
                  <c:v>192.58694</c:v>
                </c:pt>
                <c:pt idx="10">
                  <c:v>153.37197</c:v>
                </c:pt>
                <c:pt idx="11">
                  <c:v>136.31222</c:v>
                </c:pt>
              </c:numCache>
            </c:numRef>
          </c:xVal>
          <c:yVal>
            <c:numRef>
              <c:f>'Costo400,Stress400'!$E$31:$E$42</c:f>
              <c:numCache>
                <c:formatCode>General</c:formatCode>
                <c:ptCount val="12"/>
                <c:pt idx="0">
                  <c:v>7.9883424999999999</c:v>
                </c:pt>
                <c:pt idx="1">
                  <c:v>10.779688999999999</c:v>
                </c:pt>
                <c:pt idx="2">
                  <c:v>13.484991000000001</c:v>
                </c:pt>
                <c:pt idx="3">
                  <c:v>15.659395</c:v>
                </c:pt>
                <c:pt idx="4">
                  <c:v>17.265915</c:v>
                </c:pt>
                <c:pt idx="5">
                  <c:v>7.2378755999999997</c:v>
                </c:pt>
                <c:pt idx="6">
                  <c:v>11.167531</c:v>
                </c:pt>
                <c:pt idx="7">
                  <c:v>12.704022</c:v>
                </c:pt>
                <c:pt idx="8">
                  <c:v>14.614401000000001</c:v>
                </c:pt>
                <c:pt idx="9">
                  <c:v>7.0488195999999999</c:v>
                </c:pt>
                <c:pt idx="10">
                  <c:v>10.193573000000001</c:v>
                </c:pt>
                <c:pt idx="11">
                  <c:v>12.853674</c:v>
                </c:pt>
              </c:numCache>
            </c:numRef>
          </c:yVal>
          <c:smooth val="0"/>
          <c:extLst>
            <c:ext xmlns:c16="http://schemas.microsoft.com/office/drawing/2014/chart" uri="{C3380CC4-5D6E-409C-BE32-E72D297353CC}">
              <c16:uniqueId val="{00000002-6174-4495-A5B0-78D145B66EB7}"/>
            </c:ext>
          </c:extLst>
        </c:ser>
        <c:ser>
          <c:idx val="3"/>
          <c:order val="3"/>
          <c:tx>
            <c:v>10K, 150mm</c:v>
          </c:tx>
          <c:spPr>
            <a:ln w="25400" cap="rnd">
              <a:noFill/>
              <a:round/>
            </a:ln>
            <a:effectLst/>
          </c:spPr>
          <c:marker>
            <c:symbol val="circle"/>
            <c:size val="5"/>
            <c:spPr>
              <a:solidFill>
                <a:schemeClr val="accent4"/>
              </a:solidFill>
              <a:ln w="9525">
                <a:solidFill>
                  <a:schemeClr val="accent4"/>
                </a:solidFill>
              </a:ln>
              <a:effectLst/>
            </c:spPr>
          </c:marker>
          <c:xVal>
            <c:numRef>
              <c:f>'Costo400,Stress400'!$F$43</c:f>
              <c:numCache>
                <c:formatCode>General</c:formatCode>
                <c:ptCount val="1"/>
                <c:pt idx="0">
                  <c:v>65.143450000000001</c:v>
                </c:pt>
              </c:numCache>
            </c:numRef>
          </c:xVal>
          <c:yVal>
            <c:numRef>
              <c:f>'Costo400,Stress400'!$E$43</c:f>
              <c:numCache>
                <c:formatCode>General</c:formatCode>
                <c:ptCount val="1"/>
                <c:pt idx="0">
                  <c:v>7.2291181</c:v>
                </c:pt>
              </c:numCache>
            </c:numRef>
          </c:yVal>
          <c:smooth val="0"/>
          <c:extLst>
            <c:ext xmlns:c16="http://schemas.microsoft.com/office/drawing/2014/chart" uri="{C3380CC4-5D6E-409C-BE32-E72D297353CC}">
              <c16:uniqueId val="{00000003-6174-4495-A5B0-78D145B66EB7}"/>
            </c:ext>
          </c:extLst>
        </c:ser>
        <c:ser>
          <c:idx val="4"/>
          <c:order val="4"/>
          <c:tx>
            <c:v>20K, 50mm</c:v>
          </c:tx>
          <c:spPr>
            <a:ln w="25400" cap="rnd">
              <a:noFill/>
              <a:round/>
            </a:ln>
            <a:effectLst/>
          </c:spPr>
          <c:marker>
            <c:symbol val="circle"/>
            <c:size val="5"/>
            <c:spPr>
              <a:solidFill>
                <a:schemeClr val="accent5"/>
              </a:solidFill>
              <a:ln w="9525">
                <a:solidFill>
                  <a:schemeClr val="accent5"/>
                </a:solidFill>
              </a:ln>
              <a:effectLst/>
            </c:spPr>
          </c:marker>
          <c:xVal>
            <c:numRef>
              <c:f>'Costo400,Stress400'!$F$44:$F$67</c:f>
              <c:numCache>
                <c:formatCode>General</c:formatCode>
                <c:ptCount val="24"/>
                <c:pt idx="0">
                  <c:v>133.19125</c:v>
                </c:pt>
                <c:pt idx="1">
                  <c:v>116.07519000000001</c:v>
                </c:pt>
                <c:pt idx="2">
                  <c:v>102.31215</c:v>
                </c:pt>
                <c:pt idx="3">
                  <c:v>92.055977999999996</c:v>
                </c:pt>
                <c:pt idx="4">
                  <c:v>82.837734999999995</c:v>
                </c:pt>
                <c:pt idx="5">
                  <c:v>74.546729999999997</c:v>
                </c:pt>
                <c:pt idx="6">
                  <c:v>202.45238000000001</c:v>
                </c:pt>
                <c:pt idx="7">
                  <c:v>174.43547000000001</c:v>
                </c:pt>
                <c:pt idx="8">
                  <c:v>149.19297</c:v>
                </c:pt>
                <c:pt idx="9">
                  <c:v>147.66105999999999</c:v>
                </c:pt>
                <c:pt idx="10">
                  <c:v>119.57257</c:v>
                </c:pt>
                <c:pt idx="11">
                  <c:v>270.30043000000001</c:v>
                </c:pt>
                <c:pt idx="12">
                  <c:v>215.97197</c:v>
                </c:pt>
                <c:pt idx="13">
                  <c:v>192.24823000000001</c:v>
                </c:pt>
                <c:pt idx="14">
                  <c:v>172.94390000000001</c:v>
                </c:pt>
                <c:pt idx="15">
                  <c:v>280.27510000000001</c:v>
                </c:pt>
                <c:pt idx="16">
                  <c:v>248.898</c:v>
                </c:pt>
                <c:pt idx="17">
                  <c:v>221.50792999999999</c:v>
                </c:pt>
                <c:pt idx="18">
                  <c:v>300.68306000000001</c:v>
                </c:pt>
                <c:pt idx="19">
                  <c:v>287.62477000000001</c:v>
                </c:pt>
                <c:pt idx="20">
                  <c:v>253.36884000000001</c:v>
                </c:pt>
                <c:pt idx="21">
                  <c:v>314.16766000000001</c:v>
                </c:pt>
                <c:pt idx="22">
                  <c:v>306.40003999999999</c:v>
                </c:pt>
                <c:pt idx="23">
                  <c:v>346.29518999999999</c:v>
                </c:pt>
              </c:numCache>
            </c:numRef>
          </c:xVal>
          <c:yVal>
            <c:numRef>
              <c:f>'Costo400,Stress400'!$E$44:$E$67</c:f>
              <c:numCache>
                <c:formatCode>General</c:formatCode>
                <c:ptCount val="24"/>
                <c:pt idx="0">
                  <c:v>6.6820208000000001</c:v>
                </c:pt>
                <c:pt idx="1">
                  <c:v>9.1073252</c:v>
                </c:pt>
                <c:pt idx="2">
                  <c:v>11.548358</c:v>
                </c:pt>
                <c:pt idx="3">
                  <c:v>13.384916</c:v>
                </c:pt>
                <c:pt idx="4">
                  <c:v>14.709866999999999</c:v>
                </c:pt>
                <c:pt idx="5">
                  <c:v>15.63602</c:v>
                </c:pt>
                <c:pt idx="6">
                  <c:v>5.9807674999999998</c:v>
                </c:pt>
                <c:pt idx="7">
                  <c:v>9.5807824000000004</c:v>
                </c:pt>
                <c:pt idx="8">
                  <c:v>11.721545000000001</c:v>
                </c:pt>
                <c:pt idx="9">
                  <c:v>12.412712000000001</c:v>
                </c:pt>
                <c:pt idx="10">
                  <c:v>14.777331</c:v>
                </c:pt>
                <c:pt idx="11">
                  <c:v>6.0212813000000001</c:v>
                </c:pt>
                <c:pt idx="12">
                  <c:v>8.9797826999999995</c:v>
                </c:pt>
                <c:pt idx="13">
                  <c:v>11.292012</c:v>
                </c:pt>
                <c:pt idx="14">
                  <c:v>13.050475</c:v>
                </c:pt>
                <c:pt idx="15">
                  <c:v>6.3160591000000004</c:v>
                </c:pt>
                <c:pt idx="16">
                  <c:v>8.6069583000000005</c:v>
                </c:pt>
                <c:pt idx="17">
                  <c:v>10.781053</c:v>
                </c:pt>
                <c:pt idx="18">
                  <c:v>5.9727883999999998</c:v>
                </c:pt>
                <c:pt idx="19">
                  <c:v>8.6002641999999998</c:v>
                </c:pt>
                <c:pt idx="20">
                  <c:v>10.677867000000001</c:v>
                </c:pt>
                <c:pt idx="21">
                  <c:v>5.6596753</c:v>
                </c:pt>
                <c:pt idx="22">
                  <c:v>8.2515540000000005</c:v>
                </c:pt>
                <c:pt idx="23">
                  <c:v>5.7007139000000002</c:v>
                </c:pt>
              </c:numCache>
            </c:numRef>
          </c:yVal>
          <c:smooth val="0"/>
          <c:extLst>
            <c:ext xmlns:c16="http://schemas.microsoft.com/office/drawing/2014/chart" uri="{C3380CC4-5D6E-409C-BE32-E72D297353CC}">
              <c16:uniqueId val="{00000004-6174-4495-A5B0-78D145B66EB7}"/>
            </c:ext>
          </c:extLst>
        </c:ser>
        <c:ser>
          <c:idx val="5"/>
          <c:order val="5"/>
          <c:tx>
            <c:v>20K, 100mm</c:v>
          </c:tx>
          <c:spPr>
            <a:ln w="25400" cap="rnd">
              <a:noFill/>
              <a:round/>
            </a:ln>
            <a:effectLst/>
          </c:spPr>
          <c:marker>
            <c:symbol val="circle"/>
            <c:size val="5"/>
            <c:spPr>
              <a:solidFill>
                <a:schemeClr val="accent6"/>
              </a:solidFill>
              <a:ln w="9525">
                <a:solidFill>
                  <a:schemeClr val="accent6"/>
                </a:solidFill>
              </a:ln>
              <a:effectLst/>
            </c:spPr>
          </c:marker>
          <c:xVal>
            <c:numRef>
              <c:f>'Costo400,Stress400'!$F$68:$F$83</c:f>
              <c:numCache>
                <c:formatCode>General</c:formatCode>
                <c:ptCount val="16"/>
                <c:pt idx="0">
                  <c:v>68.805747999999994</c:v>
                </c:pt>
                <c:pt idx="1">
                  <c:v>60.845357999999997</c:v>
                </c:pt>
                <c:pt idx="2">
                  <c:v>53.533192</c:v>
                </c:pt>
                <c:pt idx="3">
                  <c:v>48.116134000000002</c:v>
                </c:pt>
                <c:pt idx="4">
                  <c:v>43.270957000000003</c:v>
                </c:pt>
                <c:pt idx="5">
                  <c:v>111.75721</c:v>
                </c:pt>
                <c:pt idx="6">
                  <c:v>95.631230000000002</c:v>
                </c:pt>
                <c:pt idx="7">
                  <c:v>91.671161999999995</c:v>
                </c:pt>
                <c:pt idx="8">
                  <c:v>81.557451</c:v>
                </c:pt>
                <c:pt idx="9">
                  <c:v>153.07183000000001</c:v>
                </c:pt>
                <c:pt idx="10">
                  <c:v>121.55213999999999</c:v>
                </c:pt>
                <c:pt idx="11">
                  <c:v>107.96253</c:v>
                </c:pt>
                <c:pt idx="12">
                  <c:v>161.25480999999999</c:v>
                </c:pt>
                <c:pt idx="13">
                  <c:v>153.51505</c:v>
                </c:pt>
                <c:pt idx="14">
                  <c:v>176.69337999999999</c:v>
                </c:pt>
                <c:pt idx="15">
                  <c:v>204.99695</c:v>
                </c:pt>
              </c:numCache>
            </c:numRef>
          </c:xVal>
          <c:yVal>
            <c:numRef>
              <c:f>'Costo400,Stress400'!$E$68:$E$83</c:f>
              <c:numCache>
                <c:formatCode>General</c:formatCode>
                <c:ptCount val="16"/>
                <c:pt idx="0">
                  <c:v>6.5423207999999997</c:v>
                </c:pt>
                <c:pt idx="1">
                  <c:v>8.9246470000000002</c:v>
                </c:pt>
                <c:pt idx="2">
                  <c:v>11.105503000000001</c:v>
                </c:pt>
                <c:pt idx="3">
                  <c:v>12.830807</c:v>
                </c:pt>
                <c:pt idx="4">
                  <c:v>14.097282</c:v>
                </c:pt>
                <c:pt idx="5">
                  <c:v>5.8779824999999999</c:v>
                </c:pt>
                <c:pt idx="6">
                  <c:v>9.1783497999999994</c:v>
                </c:pt>
                <c:pt idx="7">
                  <c:v>10.391603999999999</c:v>
                </c:pt>
                <c:pt idx="8">
                  <c:v>11.890846</c:v>
                </c:pt>
                <c:pt idx="9">
                  <c:v>5.7906604000000002</c:v>
                </c:pt>
                <c:pt idx="10">
                  <c:v>8.4653045000000002</c:v>
                </c:pt>
                <c:pt idx="11">
                  <c:v>10.591044999999999</c:v>
                </c:pt>
                <c:pt idx="12">
                  <c:v>5.9542833999999996</c:v>
                </c:pt>
                <c:pt idx="13">
                  <c:v>8.4745890999999993</c:v>
                </c:pt>
                <c:pt idx="14">
                  <c:v>5.5731712</c:v>
                </c:pt>
                <c:pt idx="15">
                  <c:v>5.6236617000000004</c:v>
                </c:pt>
              </c:numCache>
            </c:numRef>
          </c:yVal>
          <c:smooth val="0"/>
          <c:extLst>
            <c:ext xmlns:c16="http://schemas.microsoft.com/office/drawing/2014/chart" uri="{C3380CC4-5D6E-409C-BE32-E72D297353CC}">
              <c16:uniqueId val="{00000005-6174-4495-A5B0-78D145B66EB7}"/>
            </c:ext>
          </c:extLst>
        </c:ser>
        <c:ser>
          <c:idx val="6"/>
          <c:order val="6"/>
          <c:tx>
            <c:v>20K, 150mm</c:v>
          </c:tx>
          <c:spPr>
            <a:ln w="25400" cap="rnd">
              <a:noFill/>
              <a:round/>
            </a:ln>
            <a:effectLst/>
          </c:spPr>
          <c:marker>
            <c:symbol val="circle"/>
            <c:size val="5"/>
            <c:spPr>
              <a:solidFill>
                <a:schemeClr val="accent1">
                  <a:lumMod val="60000"/>
                </a:schemeClr>
              </a:solidFill>
              <a:ln w="9525">
                <a:solidFill>
                  <a:schemeClr val="accent1">
                    <a:lumMod val="60000"/>
                  </a:schemeClr>
                </a:solidFill>
              </a:ln>
              <a:effectLst/>
            </c:spPr>
          </c:marker>
          <c:xVal>
            <c:numRef>
              <c:f>'Costo400,Stress400'!$F$84:$F$93</c:f>
              <c:numCache>
                <c:formatCode>General</c:formatCode>
                <c:ptCount val="10"/>
                <c:pt idx="0">
                  <c:v>51.471702999999998</c:v>
                </c:pt>
                <c:pt idx="1">
                  <c:v>40.572615999999996</c:v>
                </c:pt>
                <c:pt idx="2">
                  <c:v>35.936472999999999</c:v>
                </c:pt>
                <c:pt idx="3">
                  <c:v>32.246208000000003</c:v>
                </c:pt>
                <c:pt idx="4">
                  <c:v>78.321380000000005</c:v>
                </c:pt>
                <c:pt idx="5">
                  <c:v>65.855924000000002</c:v>
                </c:pt>
                <c:pt idx="6">
                  <c:v>62.986741000000002</c:v>
                </c:pt>
                <c:pt idx="7">
                  <c:v>106.13561</c:v>
                </c:pt>
                <c:pt idx="8">
                  <c:v>83.661512999999999</c:v>
                </c:pt>
                <c:pt idx="9">
                  <c:v>124.64591</c:v>
                </c:pt>
              </c:numCache>
            </c:numRef>
          </c:xVal>
          <c:yVal>
            <c:numRef>
              <c:f>'Costo400,Stress400'!$E$84:$E$93</c:f>
              <c:numCache>
                <c:formatCode>General</c:formatCode>
                <c:ptCount val="10"/>
                <c:pt idx="0">
                  <c:v>5.9231587000000001</c:v>
                </c:pt>
                <c:pt idx="1">
                  <c:v>8.5643335</c:v>
                </c:pt>
                <c:pt idx="2">
                  <c:v>10.719051</c:v>
                </c:pt>
                <c:pt idx="3">
                  <c:v>12.392901999999999</c:v>
                </c:pt>
                <c:pt idx="4">
                  <c:v>5.8392638000000003</c:v>
                </c:pt>
                <c:pt idx="5">
                  <c:v>8.8512041999999997</c:v>
                </c:pt>
                <c:pt idx="6">
                  <c:v>10.02543</c:v>
                </c:pt>
                <c:pt idx="7">
                  <c:v>5.5579197999999996</c:v>
                </c:pt>
                <c:pt idx="8">
                  <c:v>8.0281155999999996</c:v>
                </c:pt>
                <c:pt idx="9">
                  <c:v>5.1438109000000001</c:v>
                </c:pt>
              </c:numCache>
            </c:numRef>
          </c:yVal>
          <c:smooth val="0"/>
          <c:extLst>
            <c:ext xmlns:c16="http://schemas.microsoft.com/office/drawing/2014/chart" uri="{C3380CC4-5D6E-409C-BE32-E72D297353CC}">
              <c16:uniqueId val="{00000006-6174-4495-A5B0-78D145B66EB7}"/>
            </c:ext>
          </c:extLst>
        </c:ser>
        <c:ser>
          <c:idx val="7"/>
          <c:order val="7"/>
          <c:tx>
            <c:v>20K, 200mm</c:v>
          </c:tx>
          <c:spPr>
            <a:ln w="25400" cap="rnd">
              <a:noFill/>
              <a:round/>
            </a:ln>
            <a:effectLst/>
          </c:spPr>
          <c:marker>
            <c:symbol val="circle"/>
            <c:size val="5"/>
            <c:spPr>
              <a:solidFill>
                <a:schemeClr val="accent2">
                  <a:lumMod val="60000"/>
                </a:schemeClr>
              </a:solidFill>
              <a:ln w="9525">
                <a:solidFill>
                  <a:schemeClr val="accent2">
                    <a:lumMod val="60000"/>
                  </a:schemeClr>
                </a:solidFill>
              </a:ln>
              <a:effectLst/>
            </c:spPr>
          </c:marker>
          <c:xVal>
            <c:numRef>
              <c:f>'Costo400,Stress400'!$F$94:$F$98</c:f>
              <c:numCache>
                <c:formatCode>General</c:formatCode>
                <c:ptCount val="5"/>
                <c:pt idx="0">
                  <c:v>34.911864000000001</c:v>
                </c:pt>
                <c:pt idx="1">
                  <c:v>30.503571999999998</c:v>
                </c:pt>
                <c:pt idx="2">
                  <c:v>26.915925000000001</c:v>
                </c:pt>
                <c:pt idx="3">
                  <c:v>62.682096999999999</c:v>
                </c:pt>
                <c:pt idx="4">
                  <c:v>49.595581000000003</c:v>
                </c:pt>
              </c:numCache>
            </c:numRef>
          </c:xVal>
          <c:yVal>
            <c:numRef>
              <c:f>'Costo400,Stress400'!$E$94:$E$98</c:f>
              <c:numCache>
                <c:formatCode>General</c:formatCode>
                <c:ptCount val="5"/>
                <c:pt idx="0">
                  <c:v>6.2600002999999997</c:v>
                </c:pt>
                <c:pt idx="1">
                  <c:v>8.2864842000000003</c:v>
                </c:pt>
                <c:pt idx="2">
                  <c:v>10.385864</c:v>
                </c:pt>
                <c:pt idx="3">
                  <c:v>5.8741890000000003</c:v>
                </c:pt>
                <c:pt idx="4">
                  <c:v>8.4918779999999998</c:v>
                </c:pt>
              </c:numCache>
            </c:numRef>
          </c:yVal>
          <c:smooth val="0"/>
          <c:extLst>
            <c:ext xmlns:c16="http://schemas.microsoft.com/office/drawing/2014/chart" uri="{C3380CC4-5D6E-409C-BE32-E72D297353CC}">
              <c16:uniqueId val="{00000007-6174-4495-A5B0-78D145B66EB7}"/>
            </c:ext>
          </c:extLst>
        </c:ser>
        <c:dLbls>
          <c:showLegendKey val="0"/>
          <c:showVal val="0"/>
          <c:showCatName val="0"/>
          <c:showSerName val="0"/>
          <c:showPercent val="0"/>
          <c:showBubbleSize val="0"/>
        </c:dLbls>
        <c:axId val="373425696"/>
        <c:axId val="370791832"/>
      </c:scatterChart>
      <c:valAx>
        <c:axId val="373425696"/>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G [T/m]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0791832"/>
        <c:crosses val="autoZero"/>
        <c:crossBetween val="midCat"/>
      </c:valAx>
      <c:valAx>
        <c:axId val="37079183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B</a:t>
                </a:r>
                <a:r>
                  <a:rPr lang="en-GB" baseline="0"/>
                  <a:t> [T]</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3425696"/>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dirty="0"/>
              <a:t>A</a:t>
            </a:r>
            <a:r>
              <a:rPr lang="en-GB" sz="1400" baseline="0" dirty="0"/>
              <a:t> vs G </a:t>
            </a:r>
            <a:r>
              <a:rPr lang="en-GB" sz="1400" b="0" i="0" u="none" strike="noStrike" kern="1200" spc="0" baseline="0" dirty="0">
                <a:solidFill>
                  <a:prstClr val="black">
                    <a:lumMod val="65000"/>
                    <a:lumOff val="35000"/>
                  </a:prstClr>
                </a:solidFill>
              </a:rPr>
              <a:t>– Cost and Stress limits</a:t>
            </a:r>
            <a:endParaRPr lang="en-GB" sz="14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scatterChart>
        <c:scatterStyle val="lineMarker"/>
        <c:varyColors val="0"/>
        <c:ser>
          <c:idx val="0"/>
          <c:order val="0"/>
          <c:tx>
            <c:v>4.5K</c:v>
          </c:tx>
          <c:spPr>
            <a:ln w="25400" cap="rnd">
              <a:noFill/>
              <a:round/>
            </a:ln>
            <a:effectLst/>
          </c:spPr>
          <c:marker>
            <c:symbol val="circle"/>
            <c:size val="5"/>
            <c:spPr>
              <a:solidFill>
                <a:schemeClr val="accent1"/>
              </a:solidFill>
              <a:ln w="9525">
                <a:solidFill>
                  <a:schemeClr val="accent1"/>
                </a:solidFill>
              </a:ln>
              <a:effectLst/>
            </c:spPr>
          </c:marker>
          <c:xVal>
            <c:numRef>
              <c:f>'Costo400,Stress400'!$F$2:$F$12</c:f>
              <c:numCache>
                <c:formatCode>General</c:formatCode>
                <c:ptCount val="11"/>
                <c:pt idx="0">
                  <c:v>183.57185000000001</c:v>
                </c:pt>
                <c:pt idx="1">
                  <c:v>176.10811000000001</c:v>
                </c:pt>
                <c:pt idx="2">
                  <c:v>142.60284999999999</c:v>
                </c:pt>
                <c:pt idx="3">
                  <c:v>127.03422999999999</c:v>
                </c:pt>
                <c:pt idx="4">
                  <c:v>123.24435</c:v>
                </c:pt>
                <c:pt idx="5">
                  <c:v>110.91231999999999</c:v>
                </c:pt>
                <c:pt idx="6">
                  <c:v>300.55613</c:v>
                </c:pt>
                <c:pt idx="7">
                  <c:v>240.62540000000001</c:v>
                </c:pt>
                <c:pt idx="8">
                  <c:v>214.29068000000001</c:v>
                </c:pt>
                <c:pt idx="9">
                  <c:v>217.46244999999999</c:v>
                </c:pt>
                <c:pt idx="10">
                  <c:v>387.41356999999999</c:v>
                </c:pt>
              </c:numCache>
            </c:numRef>
          </c:xVal>
          <c:yVal>
            <c:numRef>
              <c:f>'Costo400,Stress400'!$B$2:$B$12</c:f>
              <c:numCache>
                <c:formatCode>General</c:formatCode>
                <c:ptCount val="11"/>
                <c:pt idx="0">
                  <c:v>50</c:v>
                </c:pt>
                <c:pt idx="1">
                  <c:v>50</c:v>
                </c:pt>
                <c:pt idx="2">
                  <c:v>50</c:v>
                </c:pt>
                <c:pt idx="3">
                  <c:v>50</c:v>
                </c:pt>
                <c:pt idx="4">
                  <c:v>50</c:v>
                </c:pt>
                <c:pt idx="5">
                  <c:v>50</c:v>
                </c:pt>
                <c:pt idx="6">
                  <c:v>50</c:v>
                </c:pt>
                <c:pt idx="7">
                  <c:v>50</c:v>
                </c:pt>
                <c:pt idx="8">
                  <c:v>50</c:v>
                </c:pt>
                <c:pt idx="9">
                  <c:v>50</c:v>
                </c:pt>
                <c:pt idx="10">
                  <c:v>50</c:v>
                </c:pt>
              </c:numCache>
            </c:numRef>
          </c:yVal>
          <c:smooth val="0"/>
          <c:extLst>
            <c:ext xmlns:c16="http://schemas.microsoft.com/office/drawing/2014/chart" uri="{C3380CC4-5D6E-409C-BE32-E72D297353CC}">
              <c16:uniqueId val="{00000000-30A1-4830-BCBD-E63A11BE31BE}"/>
            </c:ext>
          </c:extLst>
        </c:ser>
        <c:ser>
          <c:idx val="1"/>
          <c:order val="1"/>
          <c:tx>
            <c:v>10K</c:v>
          </c:tx>
          <c:spPr>
            <a:ln w="25400" cap="rnd">
              <a:noFill/>
              <a:round/>
            </a:ln>
            <a:effectLst/>
          </c:spPr>
          <c:marker>
            <c:symbol val="circle"/>
            <c:size val="5"/>
            <c:spPr>
              <a:solidFill>
                <a:schemeClr val="accent2"/>
              </a:solidFill>
              <a:ln w="9525">
                <a:solidFill>
                  <a:schemeClr val="accent2"/>
                </a:solidFill>
              </a:ln>
              <a:effectLst/>
            </c:spPr>
          </c:marker>
          <c:xVal>
            <c:numRef>
              <c:f>'Costo400,Stress400'!$F$13:$F$43</c:f>
              <c:numCache>
                <c:formatCode>General</c:formatCode>
                <c:ptCount val="31"/>
                <c:pt idx="0">
                  <c:v>182.22274999999999</c:v>
                </c:pt>
                <c:pt idx="1">
                  <c:v>145.84295</c:v>
                </c:pt>
                <c:pt idx="2">
                  <c:v>128.58631</c:v>
                </c:pt>
                <c:pt idx="3">
                  <c:v>115.70262</c:v>
                </c:pt>
                <c:pt idx="4">
                  <c:v>104.11919</c:v>
                </c:pt>
                <c:pt idx="5">
                  <c:v>93.699816999999996</c:v>
                </c:pt>
                <c:pt idx="6">
                  <c:v>276.60879999999997</c:v>
                </c:pt>
                <c:pt idx="7">
                  <c:v>221.38885999999999</c:v>
                </c:pt>
                <c:pt idx="8">
                  <c:v>189.38965999999999</c:v>
                </c:pt>
                <c:pt idx="9">
                  <c:v>187.45402000000001</c:v>
                </c:pt>
                <c:pt idx="10">
                  <c:v>151.80392000000001</c:v>
                </c:pt>
                <c:pt idx="11">
                  <c:v>340.95609999999999</c:v>
                </c:pt>
                <c:pt idx="12">
                  <c:v>272.75094000000001</c:v>
                </c:pt>
                <c:pt idx="13">
                  <c:v>242.84388000000001</c:v>
                </c:pt>
                <c:pt idx="14">
                  <c:v>216.29465999999999</c:v>
                </c:pt>
                <c:pt idx="15">
                  <c:v>339.78194000000002</c:v>
                </c:pt>
                <c:pt idx="16">
                  <c:v>332.17320000000001</c:v>
                </c:pt>
                <c:pt idx="17">
                  <c:v>295.70389</c:v>
                </c:pt>
                <c:pt idx="18">
                  <c:v>86.609914000000003</c:v>
                </c:pt>
                <c:pt idx="19">
                  <c:v>76.800392000000002</c:v>
                </c:pt>
                <c:pt idx="20">
                  <c:v>67.606595999999996</c:v>
                </c:pt>
                <c:pt idx="21">
                  <c:v>60.780704999999998</c:v>
                </c:pt>
                <c:pt idx="22">
                  <c:v>54.668591999999997</c:v>
                </c:pt>
                <c:pt idx="23">
                  <c:v>141.98725999999999</c:v>
                </c:pt>
                <c:pt idx="24">
                  <c:v>121.91517</c:v>
                </c:pt>
                <c:pt idx="25">
                  <c:v>116.91565</c:v>
                </c:pt>
                <c:pt idx="26">
                  <c:v>104.04849</c:v>
                </c:pt>
                <c:pt idx="27">
                  <c:v>192.58694</c:v>
                </c:pt>
                <c:pt idx="28">
                  <c:v>153.37197</c:v>
                </c:pt>
                <c:pt idx="29">
                  <c:v>136.31222</c:v>
                </c:pt>
                <c:pt idx="30">
                  <c:v>65.143450000000001</c:v>
                </c:pt>
              </c:numCache>
            </c:numRef>
          </c:xVal>
          <c:yVal>
            <c:numRef>
              <c:f>'Costo400,Stress400'!$B$13:$B$43</c:f>
              <c:numCache>
                <c:formatCode>General</c:formatCode>
                <c:ptCount val="31"/>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pt idx="14">
                  <c:v>50</c:v>
                </c:pt>
                <c:pt idx="15">
                  <c:v>50</c:v>
                </c:pt>
                <c:pt idx="16">
                  <c:v>50</c:v>
                </c:pt>
                <c:pt idx="17">
                  <c:v>50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150</c:v>
                </c:pt>
              </c:numCache>
            </c:numRef>
          </c:yVal>
          <c:smooth val="0"/>
          <c:extLst>
            <c:ext xmlns:c16="http://schemas.microsoft.com/office/drawing/2014/chart" uri="{C3380CC4-5D6E-409C-BE32-E72D297353CC}">
              <c16:uniqueId val="{00000001-30A1-4830-BCBD-E63A11BE31BE}"/>
            </c:ext>
          </c:extLst>
        </c:ser>
        <c:ser>
          <c:idx val="2"/>
          <c:order val="2"/>
          <c:tx>
            <c:v>20K</c:v>
          </c:tx>
          <c:spPr>
            <a:ln w="25400" cap="rnd">
              <a:noFill/>
              <a:round/>
            </a:ln>
            <a:effectLst/>
          </c:spPr>
          <c:marker>
            <c:symbol val="circle"/>
            <c:size val="5"/>
            <c:spPr>
              <a:solidFill>
                <a:schemeClr val="accent3"/>
              </a:solidFill>
              <a:ln w="9525">
                <a:solidFill>
                  <a:schemeClr val="accent3"/>
                </a:solidFill>
              </a:ln>
              <a:effectLst/>
            </c:spPr>
          </c:marker>
          <c:xVal>
            <c:numRef>
              <c:f>'Costo400,Stress400'!$F$44:$F$98</c:f>
              <c:numCache>
                <c:formatCode>General</c:formatCode>
                <c:ptCount val="55"/>
                <c:pt idx="0">
                  <c:v>133.19125</c:v>
                </c:pt>
                <c:pt idx="1">
                  <c:v>116.07519000000001</c:v>
                </c:pt>
                <c:pt idx="2">
                  <c:v>102.31215</c:v>
                </c:pt>
                <c:pt idx="3">
                  <c:v>92.055977999999996</c:v>
                </c:pt>
                <c:pt idx="4">
                  <c:v>82.837734999999995</c:v>
                </c:pt>
                <c:pt idx="5">
                  <c:v>74.546729999999997</c:v>
                </c:pt>
                <c:pt idx="6">
                  <c:v>202.45238000000001</c:v>
                </c:pt>
                <c:pt idx="7">
                  <c:v>174.43547000000001</c:v>
                </c:pt>
                <c:pt idx="8">
                  <c:v>149.19297</c:v>
                </c:pt>
                <c:pt idx="9">
                  <c:v>147.66105999999999</c:v>
                </c:pt>
                <c:pt idx="10">
                  <c:v>119.57257</c:v>
                </c:pt>
                <c:pt idx="11">
                  <c:v>270.30043000000001</c:v>
                </c:pt>
                <c:pt idx="12">
                  <c:v>215.97197</c:v>
                </c:pt>
                <c:pt idx="13">
                  <c:v>192.24823000000001</c:v>
                </c:pt>
                <c:pt idx="14">
                  <c:v>172.94390000000001</c:v>
                </c:pt>
                <c:pt idx="15">
                  <c:v>280.27510000000001</c:v>
                </c:pt>
                <c:pt idx="16">
                  <c:v>248.898</c:v>
                </c:pt>
                <c:pt idx="17">
                  <c:v>221.50792999999999</c:v>
                </c:pt>
                <c:pt idx="18">
                  <c:v>300.68306000000001</c:v>
                </c:pt>
                <c:pt idx="19">
                  <c:v>287.62477000000001</c:v>
                </c:pt>
                <c:pt idx="20">
                  <c:v>253.36884000000001</c:v>
                </c:pt>
                <c:pt idx="21">
                  <c:v>314.16766000000001</c:v>
                </c:pt>
                <c:pt idx="22">
                  <c:v>306.40003999999999</c:v>
                </c:pt>
                <c:pt idx="23">
                  <c:v>346.29518999999999</c:v>
                </c:pt>
                <c:pt idx="24">
                  <c:v>68.805747999999994</c:v>
                </c:pt>
                <c:pt idx="25">
                  <c:v>60.845357999999997</c:v>
                </c:pt>
                <c:pt idx="26">
                  <c:v>53.533192</c:v>
                </c:pt>
                <c:pt idx="27">
                  <c:v>48.116134000000002</c:v>
                </c:pt>
                <c:pt idx="28">
                  <c:v>43.270957000000003</c:v>
                </c:pt>
                <c:pt idx="29">
                  <c:v>111.75721</c:v>
                </c:pt>
                <c:pt idx="30">
                  <c:v>95.631230000000002</c:v>
                </c:pt>
                <c:pt idx="31">
                  <c:v>91.671161999999995</c:v>
                </c:pt>
                <c:pt idx="32">
                  <c:v>81.557451</c:v>
                </c:pt>
                <c:pt idx="33">
                  <c:v>153.07183000000001</c:v>
                </c:pt>
                <c:pt idx="34">
                  <c:v>121.55213999999999</c:v>
                </c:pt>
                <c:pt idx="35">
                  <c:v>107.96253</c:v>
                </c:pt>
                <c:pt idx="36">
                  <c:v>161.25480999999999</c:v>
                </c:pt>
                <c:pt idx="37">
                  <c:v>153.51505</c:v>
                </c:pt>
                <c:pt idx="38">
                  <c:v>176.69337999999999</c:v>
                </c:pt>
                <c:pt idx="39">
                  <c:v>204.99695</c:v>
                </c:pt>
                <c:pt idx="40">
                  <c:v>51.471702999999998</c:v>
                </c:pt>
                <c:pt idx="41">
                  <c:v>40.572615999999996</c:v>
                </c:pt>
                <c:pt idx="42">
                  <c:v>35.936472999999999</c:v>
                </c:pt>
                <c:pt idx="43">
                  <c:v>32.246208000000003</c:v>
                </c:pt>
                <c:pt idx="44">
                  <c:v>78.321380000000005</c:v>
                </c:pt>
                <c:pt idx="45">
                  <c:v>65.855924000000002</c:v>
                </c:pt>
                <c:pt idx="46">
                  <c:v>62.986741000000002</c:v>
                </c:pt>
                <c:pt idx="47">
                  <c:v>106.13561</c:v>
                </c:pt>
                <c:pt idx="48">
                  <c:v>83.661512999999999</c:v>
                </c:pt>
                <c:pt idx="49">
                  <c:v>124.64591</c:v>
                </c:pt>
                <c:pt idx="50">
                  <c:v>34.911864000000001</c:v>
                </c:pt>
                <c:pt idx="51">
                  <c:v>30.503571999999998</c:v>
                </c:pt>
                <c:pt idx="52">
                  <c:v>26.915925000000001</c:v>
                </c:pt>
                <c:pt idx="53">
                  <c:v>62.682096999999999</c:v>
                </c:pt>
                <c:pt idx="54">
                  <c:v>49.595581000000003</c:v>
                </c:pt>
              </c:numCache>
            </c:numRef>
          </c:xVal>
          <c:yVal>
            <c:numRef>
              <c:f>'Costo400,Stress400'!$B$44:$B$98</c:f>
              <c:numCache>
                <c:formatCode>General</c:formatCode>
                <c:ptCount val="55"/>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pt idx="14">
                  <c:v>50</c:v>
                </c:pt>
                <c:pt idx="15">
                  <c:v>50</c:v>
                </c:pt>
                <c:pt idx="16">
                  <c:v>50</c:v>
                </c:pt>
                <c:pt idx="17">
                  <c:v>50</c:v>
                </c:pt>
                <c:pt idx="18">
                  <c:v>50</c:v>
                </c:pt>
                <c:pt idx="19">
                  <c:v>50</c:v>
                </c:pt>
                <c:pt idx="20">
                  <c:v>50</c:v>
                </c:pt>
                <c:pt idx="21">
                  <c:v>50</c:v>
                </c:pt>
                <c:pt idx="22">
                  <c:v>50</c:v>
                </c:pt>
                <c:pt idx="23">
                  <c:v>50</c:v>
                </c:pt>
                <c:pt idx="24">
                  <c:v>100</c:v>
                </c:pt>
                <c:pt idx="25">
                  <c:v>100</c:v>
                </c:pt>
                <c:pt idx="26">
                  <c:v>100</c:v>
                </c:pt>
                <c:pt idx="27">
                  <c:v>100</c:v>
                </c:pt>
                <c:pt idx="28">
                  <c:v>100</c:v>
                </c:pt>
                <c:pt idx="29">
                  <c:v>100</c:v>
                </c:pt>
                <c:pt idx="30">
                  <c:v>100</c:v>
                </c:pt>
                <c:pt idx="31">
                  <c:v>100</c:v>
                </c:pt>
                <c:pt idx="32">
                  <c:v>100</c:v>
                </c:pt>
                <c:pt idx="33">
                  <c:v>100</c:v>
                </c:pt>
                <c:pt idx="34">
                  <c:v>100</c:v>
                </c:pt>
                <c:pt idx="35">
                  <c:v>100</c:v>
                </c:pt>
                <c:pt idx="36">
                  <c:v>100</c:v>
                </c:pt>
                <c:pt idx="37">
                  <c:v>100</c:v>
                </c:pt>
                <c:pt idx="38">
                  <c:v>100</c:v>
                </c:pt>
                <c:pt idx="39">
                  <c:v>100</c:v>
                </c:pt>
                <c:pt idx="40">
                  <c:v>150</c:v>
                </c:pt>
                <c:pt idx="41">
                  <c:v>150</c:v>
                </c:pt>
                <c:pt idx="42">
                  <c:v>150</c:v>
                </c:pt>
                <c:pt idx="43">
                  <c:v>150</c:v>
                </c:pt>
                <c:pt idx="44">
                  <c:v>150</c:v>
                </c:pt>
                <c:pt idx="45">
                  <c:v>150</c:v>
                </c:pt>
                <c:pt idx="46">
                  <c:v>150</c:v>
                </c:pt>
                <c:pt idx="47">
                  <c:v>150</c:v>
                </c:pt>
                <c:pt idx="48">
                  <c:v>150</c:v>
                </c:pt>
                <c:pt idx="49">
                  <c:v>150</c:v>
                </c:pt>
                <c:pt idx="50">
                  <c:v>200</c:v>
                </c:pt>
                <c:pt idx="51">
                  <c:v>200</c:v>
                </c:pt>
                <c:pt idx="52">
                  <c:v>200</c:v>
                </c:pt>
                <c:pt idx="53">
                  <c:v>200</c:v>
                </c:pt>
                <c:pt idx="54">
                  <c:v>200</c:v>
                </c:pt>
              </c:numCache>
            </c:numRef>
          </c:yVal>
          <c:smooth val="0"/>
          <c:extLst>
            <c:ext xmlns:c16="http://schemas.microsoft.com/office/drawing/2014/chart" uri="{C3380CC4-5D6E-409C-BE32-E72D297353CC}">
              <c16:uniqueId val="{00000002-30A1-4830-BCBD-E63A11BE31BE}"/>
            </c:ext>
          </c:extLst>
        </c:ser>
        <c:dLbls>
          <c:showLegendKey val="0"/>
          <c:showVal val="0"/>
          <c:showCatName val="0"/>
          <c:showSerName val="0"/>
          <c:showPercent val="0"/>
          <c:showBubbleSize val="0"/>
        </c:dLbls>
        <c:axId val="373425696"/>
        <c:axId val="370791832"/>
      </c:scatterChart>
      <c:valAx>
        <c:axId val="373425696"/>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G [T/m]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0791832"/>
        <c:crosses val="autoZero"/>
        <c:crossBetween val="midCat"/>
      </c:valAx>
      <c:valAx>
        <c:axId val="37079183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Aperture diameter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3425696"/>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dirty="0"/>
              <a:t>B vs G – only </a:t>
            </a:r>
            <a:r>
              <a:rPr lang="en-GB" sz="1400" b="0" i="0" u="none" strike="noStrike" kern="1200" spc="0" baseline="0" dirty="0">
                <a:solidFill>
                  <a:prstClr val="black">
                    <a:lumMod val="65000"/>
                    <a:lumOff val="35000"/>
                  </a:prstClr>
                </a:solidFill>
              </a:rPr>
              <a:t>Stress limit</a:t>
            </a:r>
            <a:endParaRPr lang="en-GB" sz="14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scatterChart>
        <c:scatterStyle val="lineMarker"/>
        <c:varyColors val="0"/>
        <c:ser>
          <c:idx val="0"/>
          <c:order val="0"/>
          <c:tx>
            <c:v>4.5K, 50mm</c:v>
          </c:tx>
          <c:spPr>
            <a:ln w="25400" cap="rnd">
              <a:noFill/>
              <a:round/>
            </a:ln>
            <a:effectLst/>
          </c:spPr>
          <c:marker>
            <c:symbol val="circle"/>
            <c:size val="5"/>
            <c:spPr>
              <a:solidFill>
                <a:schemeClr val="accent1"/>
              </a:solidFill>
              <a:ln w="9525">
                <a:solidFill>
                  <a:schemeClr val="accent1"/>
                </a:solidFill>
              </a:ln>
              <a:effectLst/>
            </c:spPr>
          </c:marker>
          <c:xVal>
            <c:numRef>
              <c:f>Stress400!$F$2:$F$13</c:f>
              <c:numCache>
                <c:formatCode>General</c:formatCode>
                <c:ptCount val="12"/>
                <c:pt idx="0">
                  <c:v>183.57185000000001</c:v>
                </c:pt>
                <c:pt idx="1">
                  <c:v>176.10811000000001</c:v>
                </c:pt>
                <c:pt idx="2">
                  <c:v>142.60284999999999</c:v>
                </c:pt>
                <c:pt idx="3">
                  <c:v>127.03422999999999</c:v>
                </c:pt>
                <c:pt idx="4">
                  <c:v>123.24435</c:v>
                </c:pt>
                <c:pt idx="5">
                  <c:v>110.91231999999999</c:v>
                </c:pt>
                <c:pt idx="6">
                  <c:v>99.816574000000003</c:v>
                </c:pt>
                <c:pt idx="7">
                  <c:v>300.55613</c:v>
                </c:pt>
                <c:pt idx="8">
                  <c:v>240.62540000000001</c:v>
                </c:pt>
                <c:pt idx="9">
                  <c:v>214.29068000000001</c:v>
                </c:pt>
                <c:pt idx="10">
                  <c:v>217.46244999999999</c:v>
                </c:pt>
                <c:pt idx="11">
                  <c:v>387.41356999999999</c:v>
                </c:pt>
              </c:numCache>
            </c:numRef>
          </c:xVal>
          <c:yVal>
            <c:numRef>
              <c:f>Stress400!$E$2:$E$13</c:f>
              <c:numCache>
                <c:formatCode>General</c:formatCode>
                <c:ptCount val="12"/>
                <c:pt idx="0">
                  <c:v>8.8801438000000008</c:v>
                </c:pt>
                <c:pt idx="1">
                  <c:v>13.051802</c:v>
                </c:pt>
                <c:pt idx="2">
                  <c:v>15.295169</c:v>
                </c:pt>
                <c:pt idx="3">
                  <c:v>17.641893</c:v>
                </c:pt>
                <c:pt idx="4">
                  <c:v>20.808011</c:v>
                </c:pt>
                <c:pt idx="5">
                  <c:v>22.201453999999998</c:v>
                </c:pt>
                <c:pt idx="6">
                  <c:v>23.118427000000001</c:v>
                </c:pt>
                <c:pt idx="7">
                  <c:v>8.4723203999999992</c:v>
                </c:pt>
                <c:pt idx="8">
                  <c:v>12.534839</c:v>
                </c:pt>
                <c:pt idx="9">
                  <c:v>15.898937</c:v>
                </c:pt>
                <c:pt idx="10">
                  <c:v>17.265322000000001</c:v>
                </c:pt>
                <c:pt idx="11">
                  <c:v>8.2364780999999994</c:v>
                </c:pt>
              </c:numCache>
            </c:numRef>
          </c:yVal>
          <c:smooth val="0"/>
          <c:extLst>
            <c:ext xmlns:c16="http://schemas.microsoft.com/office/drawing/2014/chart" uri="{C3380CC4-5D6E-409C-BE32-E72D297353CC}">
              <c16:uniqueId val="{00000000-EDAF-4876-ACD8-F3B17AEBEDCA}"/>
            </c:ext>
          </c:extLst>
        </c:ser>
        <c:ser>
          <c:idx val="1"/>
          <c:order val="1"/>
          <c:tx>
            <c:v>10K, 50 mm</c:v>
          </c:tx>
          <c:spPr>
            <a:ln w="25400" cap="rnd">
              <a:noFill/>
              <a:round/>
            </a:ln>
            <a:effectLst/>
          </c:spPr>
          <c:marker>
            <c:symbol val="circle"/>
            <c:size val="5"/>
            <c:spPr>
              <a:solidFill>
                <a:schemeClr val="accent2"/>
              </a:solidFill>
              <a:ln w="9525">
                <a:solidFill>
                  <a:schemeClr val="accent2"/>
                </a:solidFill>
              </a:ln>
              <a:effectLst/>
            </c:spPr>
          </c:marker>
          <c:dPt>
            <c:idx val="30"/>
            <c:marker>
              <c:symbol val="circle"/>
              <c:size val="5"/>
              <c:spPr>
                <a:solidFill>
                  <a:schemeClr val="accent2"/>
                </a:solidFill>
                <a:ln w="9525">
                  <a:solidFill>
                    <a:schemeClr val="accent2"/>
                  </a:solidFill>
                </a:ln>
                <a:effectLst/>
              </c:spPr>
            </c:marker>
            <c:bubble3D val="0"/>
            <c:spPr>
              <a:ln w="25400" cap="rnd">
                <a:noFill/>
                <a:round/>
              </a:ln>
              <a:effectLst/>
            </c:spPr>
            <c:extLst>
              <c:ext xmlns:c16="http://schemas.microsoft.com/office/drawing/2014/chart" uri="{C3380CC4-5D6E-409C-BE32-E72D297353CC}">
                <c16:uniqueId val="{00000002-EDAF-4876-ACD8-F3B17AEBEDCA}"/>
              </c:ext>
            </c:extLst>
          </c:dPt>
          <c:xVal>
            <c:numRef>
              <c:f>Stress400!$F$14:$F$45</c:f>
              <c:numCache>
                <c:formatCode>General</c:formatCode>
                <c:ptCount val="32"/>
                <c:pt idx="0">
                  <c:v>182.22274999999999</c:v>
                </c:pt>
                <c:pt idx="1">
                  <c:v>145.84295</c:v>
                </c:pt>
                <c:pt idx="2">
                  <c:v>128.58631</c:v>
                </c:pt>
                <c:pt idx="3">
                  <c:v>115.70262</c:v>
                </c:pt>
                <c:pt idx="4">
                  <c:v>104.11919</c:v>
                </c:pt>
                <c:pt idx="5">
                  <c:v>93.699816999999996</c:v>
                </c:pt>
                <c:pt idx="6">
                  <c:v>90.910880000000006</c:v>
                </c:pt>
                <c:pt idx="7">
                  <c:v>81.817008999999999</c:v>
                </c:pt>
                <c:pt idx="8">
                  <c:v>276.60879999999997</c:v>
                </c:pt>
                <c:pt idx="9">
                  <c:v>221.38885999999999</c:v>
                </c:pt>
                <c:pt idx="10">
                  <c:v>189.38965999999999</c:v>
                </c:pt>
                <c:pt idx="11">
                  <c:v>187.45402000000001</c:v>
                </c:pt>
                <c:pt idx="12">
                  <c:v>151.80392000000001</c:v>
                </c:pt>
                <c:pt idx="13">
                  <c:v>163.64517000000001</c:v>
                </c:pt>
                <c:pt idx="14">
                  <c:v>147.27011999999999</c:v>
                </c:pt>
                <c:pt idx="15">
                  <c:v>119.28062</c:v>
                </c:pt>
                <c:pt idx="16">
                  <c:v>340.95609999999999</c:v>
                </c:pt>
                <c:pt idx="17">
                  <c:v>272.75094000000001</c:v>
                </c:pt>
                <c:pt idx="18">
                  <c:v>242.84388000000001</c:v>
                </c:pt>
                <c:pt idx="19">
                  <c:v>216.29465999999999</c:v>
                </c:pt>
                <c:pt idx="20">
                  <c:v>201.55252999999999</c:v>
                </c:pt>
                <c:pt idx="21">
                  <c:v>181.37295</c:v>
                </c:pt>
                <c:pt idx="22">
                  <c:v>198.45932999999999</c:v>
                </c:pt>
                <c:pt idx="23">
                  <c:v>160.73777000000001</c:v>
                </c:pt>
                <c:pt idx="24">
                  <c:v>339.78194000000002</c:v>
                </c:pt>
                <c:pt idx="25">
                  <c:v>332.17320000000001</c:v>
                </c:pt>
                <c:pt idx="26">
                  <c:v>295.70389</c:v>
                </c:pt>
                <c:pt idx="27">
                  <c:v>263.35642999999999</c:v>
                </c:pt>
                <c:pt idx="28">
                  <c:v>236.95863</c:v>
                </c:pt>
                <c:pt idx="29">
                  <c:v>220.81987000000001</c:v>
                </c:pt>
                <c:pt idx="30">
                  <c:v>198.71637999999999</c:v>
                </c:pt>
                <c:pt idx="31">
                  <c:v>218.57131999999999</c:v>
                </c:pt>
              </c:numCache>
            </c:numRef>
          </c:xVal>
          <c:yVal>
            <c:numRef>
              <c:f>Stress400!$E$14:$E$45</c:f>
              <c:numCache>
                <c:formatCode>General</c:formatCode>
                <c:ptCount val="32"/>
                <c:pt idx="0">
                  <c:v>7.3899856000000002</c:v>
                </c:pt>
                <c:pt idx="1">
                  <c:v>11.108359999999999</c:v>
                </c:pt>
                <c:pt idx="2">
                  <c:v>14.007135999999999</c:v>
                </c:pt>
                <c:pt idx="3">
                  <c:v>16.269964000000002</c:v>
                </c:pt>
                <c:pt idx="4">
                  <c:v>17.930644999999998</c:v>
                </c:pt>
                <c:pt idx="5">
                  <c:v>19.101376999999999</c:v>
                </c:pt>
                <c:pt idx="6">
                  <c:v>21.250843</c:v>
                </c:pt>
                <c:pt idx="7">
                  <c:v>21.722228000000001</c:v>
                </c:pt>
                <c:pt idx="8">
                  <c:v>7.8825628999999999</c:v>
                </c:pt>
                <c:pt idx="9">
                  <c:v>11.697898</c:v>
                </c:pt>
                <c:pt idx="10">
                  <c:v>14.311634</c:v>
                </c:pt>
                <c:pt idx="11">
                  <c:v>15.188793</c:v>
                </c:pt>
                <c:pt idx="12">
                  <c:v>18.179138999999999</c:v>
                </c:pt>
                <c:pt idx="13">
                  <c:v>19.033193000000001</c:v>
                </c:pt>
                <c:pt idx="14">
                  <c:v>19.802156</c:v>
                </c:pt>
                <c:pt idx="15">
                  <c:v>22.055053999999998</c:v>
                </c:pt>
                <c:pt idx="16">
                  <c:v>7.3811871</c:v>
                </c:pt>
                <c:pt idx="17">
                  <c:v>10.866400000000001</c:v>
                </c:pt>
                <c:pt idx="18">
                  <c:v>13.713509999999999</c:v>
                </c:pt>
                <c:pt idx="19">
                  <c:v>15.789132</c:v>
                </c:pt>
                <c:pt idx="20">
                  <c:v>17.949784000000001</c:v>
                </c:pt>
                <c:pt idx="21">
                  <c:v>19.136123000000001</c:v>
                </c:pt>
                <c:pt idx="22">
                  <c:v>19.823778999999998</c:v>
                </c:pt>
                <c:pt idx="23">
                  <c:v>22.088996000000002</c:v>
                </c:pt>
                <c:pt idx="24">
                  <c:v>7.4526621999999998</c:v>
                </c:pt>
                <c:pt idx="25">
                  <c:v>10.854191999999999</c:v>
                </c:pt>
                <c:pt idx="26">
                  <c:v>13.701727</c:v>
                </c:pt>
                <c:pt idx="27">
                  <c:v>15.78637</c:v>
                </c:pt>
                <c:pt idx="28">
                  <c:v>17.413416999999999</c:v>
                </c:pt>
                <c:pt idx="29">
                  <c:v>19.153269000000002</c:v>
                </c:pt>
                <c:pt idx="30">
                  <c:v>19.940412999999999</c:v>
                </c:pt>
                <c:pt idx="31">
                  <c:v>20.390115999999999</c:v>
                </c:pt>
              </c:numCache>
            </c:numRef>
          </c:yVal>
          <c:smooth val="0"/>
          <c:extLst>
            <c:ext xmlns:c16="http://schemas.microsoft.com/office/drawing/2014/chart" uri="{C3380CC4-5D6E-409C-BE32-E72D297353CC}">
              <c16:uniqueId val="{00000003-EDAF-4876-ACD8-F3B17AEBEDCA}"/>
            </c:ext>
          </c:extLst>
        </c:ser>
        <c:ser>
          <c:idx val="2"/>
          <c:order val="2"/>
          <c:tx>
            <c:v>10K, 100mm</c:v>
          </c:tx>
          <c:spPr>
            <a:ln w="25400" cap="rnd">
              <a:noFill/>
              <a:round/>
            </a:ln>
            <a:effectLst/>
          </c:spPr>
          <c:marker>
            <c:symbol val="circle"/>
            <c:size val="5"/>
            <c:spPr>
              <a:solidFill>
                <a:schemeClr val="accent3"/>
              </a:solidFill>
              <a:ln w="9525">
                <a:solidFill>
                  <a:schemeClr val="accent3"/>
                </a:solidFill>
              </a:ln>
              <a:effectLst/>
            </c:spPr>
          </c:marker>
          <c:xVal>
            <c:numRef>
              <c:f>Stress400!$F$46:$F$60</c:f>
              <c:numCache>
                <c:formatCode>General</c:formatCode>
                <c:ptCount val="15"/>
                <c:pt idx="0">
                  <c:v>86.609914000000003</c:v>
                </c:pt>
                <c:pt idx="1">
                  <c:v>76.800392000000002</c:v>
                </c:pt>
                <c:pt idx="2">
                  <c:v>67.606595999999996</c:v>
                </c:pt>
                <c:pt idx="3">
                  <c:v>60.780704999999998</c:v>
                </c:pt>
                <c:pt idx="4">
                  <c:v>54.668591999999997</c:v>
                </c:pt>
                <c:pt idx="5">
                  <c:v>49.182315000000003</c:v>
                </c:pt>
                <c:pt idx="6">
                  <c:v>48.672929000000003</c:v>
                </c:pt>
                <c:pt idx="7">
                  <c:v>43.798195</c:v>
                </c:pt>
                <c:pt idx="8">
                  <c:v>141.98725999999999</c:v>
                </c:pt>
                <c:pt idx="9">
                  <c:v>121.91517</c:v>
                </c:pt>
                <c:pt idx="10">
                  <c:v>116.91565</c:v>
                </c:pt>
                <c:pt idx="11">
                  <c:v>104.04849</c:v>
                </c:pt>
                <c:pt idx="12">
                  <c:v>84.203906000000003</c:v>
                </c:pt>
                <c:pt idx="13">
                  <c:v>91.661806999999996</c:v>
                </c:pt>
                <c:pt idx="14">
                  <c:v>82.472526000000002</c:v>
                </c:pt>
              </c:numCache>
            </c:numRef>
          </c:xVal>
          <c:yVal>
            <c:numRef>
              <c:f>Stress400!$E$46:$E$60</c:f>
              <c:numCache>
                <c:formatCode>General</c:formatCode>
                <c:ptCount val="15"/>
                <c:pt idx="0">
                  <c:v>7.9883424999999999</c:v>
                </c:pt>
                <c:pt idx="1">
                  <c:v>10.779688999999999</c:v>
                </c:pt>
                <c:pt idx="2">
                  <c:v>13.484991000000001</c:v>
                </c:pt>
                <c:pt idx="3">
                  <c:v>15.659395</c:v>
                </c:pt>
                <c:pt idx="4">
                  <c:v>17.265915</c:v>
                </c:pt>
                <c:pt idx="5">
                  <c:v>18.402774999999998</c:v>
                </c:pt>
                <c:pt idx="6">
                  <c:v>20.859904</c:v>
                </c:pt>
                <c:pt idx="7">
                  <c:v>21.332912</c:v>
                </c:pt>
                <c:pt idx="8">
                  <c:v>7.2378755999999997</c:v>
                </c:pt>
                <c:pt idx="9">
                  <c:v>11.167531</c:v>
                </c:pt>
                <c:pt idx="10">
                  <c:v>12.704022</c:v>
                </c:pt>
                <c:pt idx="11">
                  <c:v>14.614401000000001</c:v>
                </c:pt>
                <c:pt idx="12">
                  <c:v>17.506443000000001</c:v>
                </c:pt>
                <c:pt idx="13">
                  <c:v>18.503668999999999</c:v>
                </c:pt>
                <c:pt idx="14">
                  <c:v>19.262007000000001</c:v>
                </c:pt>
              </c:numCache>
            </c:numRef>
          </c:yVal>
          <c:smooth val="0"/>
          <c:extLst>
            <c:ext xmlns:c16="http://schemas.microsoft.com/office/drawing/2014/chart" uri="{C3380CC4-5D6E-409C-BE32-E72D297353CC}">
              <c16:uniqueId val="{00000004-EDAF-4876-ACD8-F3B17AEBEDCA}"/>
            </c:ext>
          </c:extLst>
        </c:ser>
        <c:ser>
          <c:idx val="3"/>
          <c:order val="3"/>
          <c:tx>
            <c:v>10K, 150mm</c:v>
          </c:tx>
          <c:spPr>
            <a:ln w="25400" cap="rnd">
              <a:noFill/>
              <a:round/>
            </a:ln>
            <a:effectLst/>
          </c:spPr>
          <c:marker>
            <c:symbol val="circle"/>
            <c:size val="5"/>
            <c:spPr>
              <a:solidFill>
                <a:schemeClr val="accent4"/>
              </a:solidFill>
              <a:ln w="9525">
                <a:solidFill>
                  <a:schemeClr val="accent4"/>
                </a:solidFill>
              </a:ln>
              <a:effectLst/>
            </c:spPr>
          </c:marker>
          <c:xVal>
            <c:numRef>
              <c:f>Stress400!$F$61</c:f>
              <c:numCache>
                <c:formatCode>General</c:formatCode>
                <c:ptCount val="1"/>
                <c:pt idx="0">
                  <c:v>65.143450000000001</c:v>
                </c:pt>
              </c:numCache>
            </c:numRef>
          </c:xVal>
          <c:yVal>
            <c:numRef>
              <c:f>Stress400!$E$61</c:f>
              <c:numCache>
                <c:formatCode>General</c:formatCode>
                <c:ptCount val="1"/>
                <c:pt idx="0">
                  <c:v>7.2291181</c:v>
                </c:pt>
              </c:numCache>
            </c:numRef>
          </c:yVal>
          <c:smooth val="0"/>
          <c:extLst>
            <c:ext xmlns:c16="http://schemas.microsoft.com/office/drawing/2014/chart" uri="{C3380CC4-5D6E-409C-BE32-E72D297353CC}">
              <c16:uniqueId val="{00000005-EDAF-4876-ACD8-F3B17AEBEDCA}"/>
            </c:ext>
          </c:extLst>
        </c:ser>
        <c:ser>
          <c:idx val="4"/>
          <c:order val="4"/>
          <c:tx>
            <c:v>20K, 50mm</c:v>
          </c:tx>
          <c:spPr>
            <a:ln w="25400" cap="rnd">
              <a:noFill/>
              <a:round/>
            </a:ln>
            <a:effectLst/>
          </c:spPr>
          <c:marker>
            <c:symbol val="circle"/>
            <c:size val="5"/>
            <c:spPr>
              <a:solidFill>
                <a:schemeClr val="accent5"/>
              </a:solidFill>
              <a:ln w="9525">
                <a:solidFill>
                  <a:schemeClr val="accent5"/>
                </a:solidFill>
              </a:ln>
              <a:effectLst/>
            </c:spPr>
          </c:marker>
          <c:xVal>
            <c:numRef>
              <c:f>Stress400!$F$62:$F$125</c:f>
              <c:numCache>
                <c:formatCode>General</c:formatCode>
                <c:ptCount val="64"/>
                <c:pt idx="0">
                  <c:v>133.19125</c:v>
                </c:pt>
                <c:pt idx="1">
                  <c:v>116.07519000000001</c:v>
                </c:pt>
                <c:pt idx="2">
                  <c:v>102.31215</c:v>
                </c:pt>
                <c:pt idx="3">
                  <c:v>92.055977999999996</c:v>
                </c:pt>
                <c:pt idx="4">
                  <c:v>82.837734999999995</c:v>
                </c:pt>
                <c:pt idx="5">
                  <c:v>74.546729999999997</c:v>
                </c:pt>
                <c:pt idx="6">
                  <c:v>67.087694999999997</c:v>
                </c:pt>
                <c:pt idx="7">
                  <c:v>66.412739000000002</c:v>
                </c:pt>
                <c:pt idx="8">
                  <c:v>202.45238000000001</c:v>
                </c:pt>
                <c:pt idx="9">
                  <c:v>174.43547000000001</c:v>
                </c:pt>
                <c:pt idx="10">
                  <c:v>149.19297</c:v>
                </c:pt>
                <c:pt idx="11">
                  <c:v>147.66105999999999</c:v>
                </c:pt>
                <c:pt idx="12">
                  <c:v>119.57257</c:v>
                </c:pt>
                <c:pt idx="13">
                  <c:v>127.60812</c:v>
                </c:pt>
                <c:pt idx="14">
                  <c:v>118.92700000000001</c:v>
                </c:pt>
                <c:pt idx="15">
                  <c:v>107.02772</c:v>
                </c:pt>
                <c:pt idx="16">
                  <c:v>270.30043000000001</c:v>
                </c:pt>
                <c:pt idx="17">
                  <c:v>215.97197</c:v>
                </c:pt>
                <c:pt idx="18">
                  <c:v>192.24823000000001</c:v>
                </c:pt>
                <c:pt idx="19">
                  <c:v>172.94390000000001</c:v>
                </c:pt>
                <c:pt idx="20">
                  <c:v>155.60760999999999</c:v>
                </c:pt>
                <c:pt idx="21">
                  <c:v>145.00876</c:v>
                </c:pt>
                <c:pt idx="22">
                  <c:v>134.44077999999999</c:v>
                </c:pt>
                <c:pt idx="23">
                  <c:v>145.63727</c:v>
                </c:pt>
                <c:pt idx="24">
                  <c:v>280.27510000000001</c:v>
                </c:pt>
                <c:pt idx="25">
                  <c:v>248.898</c:v>
                </c:pt>
                <c:pt idx="26">
                  <c:v>221.50792999999999</c:v>
                </c:pt>
                <c:pt idx="27">
                  <c:v>197.25037</c:v>
                </c:pt>
                <c:pt idx="28">
                  <c:v>187.50834</c:v>
                </c:pt>
                <c:pt idx="29">
                  <c:v>168.72216</c:v>
                </c:pt>
                <c:pt idx="30">
                  <c:v>160.42528999999999</c:v>
                </c:pt>
                <c:pt idx="31">
                  <c:v>149.51029</c:v>
                </c:pt>
                <c:pt idx="32">
                  <c:v>300.68306000000001</c:v>
                </c:pt>
                <c:pt idx="33">
                  <c:v>287.62477000000001</c:v>
                </c:pt>
                <c:pt idx="34">
                  <c:v>253.36884000000001</c:v>
                </c:pt>
                <c:pt idx="35">
                  <c:v>227.87398999999999</c:v>
                </c:pt>
                <c:pt idx="36">
                  <c:v>205.00403</c:v>
                </c:pt>
                <c:pt idx="37">
                  <c:v>196.86375000000001</c:v>
                </c:pt>
                <c:pt idx="38">
                  <c:v>177.14836</c:v>
                </c:pt>
                <c:pt idx="39">
                  <c:v>194.84050999999999</c:v>
                </c:pt>
                <c:pt idx="40">
                  <c:v>314.16766000000001</c:v>
                </c:pt>
                <c:pt idx="41">
                  <c:v>306.40003999999999</c:v>
                </c:pt>
                <c:pt idx="42">
                  <c:v>272.55097999999998</c:v>
                </c:pt>
                <c:pt idx="43">
                  <c:v>242.64927</c:v>
                </c:pt>
                <c:pt idx="44">
                  <c:v>232.95473999999999</c:v>
                </c:pt>
                <c:pt idx="45">
                  <c:v>209.59938</c:v>
                </c:pt>
                <c:pt idx="46">
                  <c:v>201.28985</c:v>
                </c:pt>
                <c:pt idx="47">
                  <c:v>181.13733999999999</c:v>
                </c:pt>
                <c:pt idx="48">
                  <c:v>346.29518999999999</c:v>
                </c:pt>
                <c:pt idx="49">
                  <c:v>294.77992</c:v>
                </c:pt>
                <c:pt idx="50">
                  <c:v>291.42230999999998</c:v>
                </c:pt>
                <c:pt idx="51">
                  <c:v>259.42221999999998</c:v>
                </c:pt>
                <c:pt idx="52">
                  <c:v>249.03782000000001</c:v>
                </c:pt>
                <c:pt idx="53">
                  <c:v>224.06165999999999</c:v>
                </c:pt>
                <c:pt idx="54">
                  <c:v>215.17095</c:v>
                </c:pt>
                <c:pt idx="55">
                  <c:v>193.62530000000001</c:v>
                </c:pt>
                <c:pt idx="56">
                  <c:v>361.46172999999999</c:v>
                </c:pt>
                <c:pt idx="57">
                  <c:v>310.63859000000002</c:v>
                </c:pt>
                <c:pt idx="58">
                  <c:v>303.99175000000002</c:v>
                </c:pt>
                <c:pt idx="59">
                  <c:v>270.58067</c:v>
                </c:pt>
                <c:pt idx="60">
                  <c:v>262.34620999999999</c:v>
                </c:pt>
                <c:pt idx="61">
                  <c:v>236.02692999999999</c:v>
                </c:pt>
                <c:pt idx="62">
                  <c:v>228.94022000000001</c:v>
                </c:pt>
                <c:pt idx="63">
                  <c:v>206.01271</c:v>
                </c:pt>
              </c:numCache>
            </c:numRef>
          </c:xVal>
          <c:yVal>
            <c:numRef>
              <c:f>Stress400!$E$62:$E$125</c:f>
              <c:numCache>
                <c:formatCode>General</c:formatCode>
                <c:ptCount val="64"/>
                <c:pt idx="0">
                  <c:v>6.6820208000000001</c:v>
                </c:pt>
                <c:pt idx="1">
                  <c:v>9.1073252</c:v>
                </c:pt>
                <c:pt idx="2">
                  <c:v>11.548358</c:v>
                </c:pt>
                <c:pt idx="3">
                  <c:v>13.384916</c:v>
                </c:pt>
                <c:pt idx="4">
                  <c:v>14.709866999999999</c:v>
                </c:pt>
                <c:pt idx="5">
                  <c:v>15.63602</c:v>
                </c:pt>
                <c:pt idx="6">
                  <c:v>16.237169000000002</c:v>
                </c:pt>
                <c:pt idx="7">
                  <c:v>18.024918</c:v>
                </c:pt>
                <c:pt idx="8">
                  <c:v>5.9807674999999998</c:v>
                </c:pt>
                <c:pt idx="9">
                  <c:v>9.5807824000000004</c:v>
                </c:pt>
                <c:pt idx="10">
                  <c:v>11.721545000000001</c:v>
                </c:pt>
                <c:pt idx="11">
                  <c:v>12.412712000000001</c:v>
                </c:pt>
                <c:pt idx="12">
                  <c:v>14.777331</c:v>
                </c:pt>
                <c:pt idx="13">
                  <c:v>15.307097000000001</c:v>
                </c:pt>
                <c:pt idx="14">
                  <c:v>16.390250999999999</c:v>
                </c:pt>
                <c:pt idx="15">
                  <c:v>16.732506000000001</c:v>
                </c:pt>
                <c:pt idx="16">
                  <c:v>6.0212813000000001</c:v>
                </c:pt>
                <c:pt idx="17">
                  <c:v>8.9797826999999995</c:v>
                </c:pt>
                <c:pt idx="18">
                  <c:v>11.292012</c:v>
                </c:pt>
                <c:pt idx="19">
                  <c:v>13.050475</c:v>
                </c:pt>
                <c:pt idx="20">
                  <c:v>14.339755</c:v>
                </c:pt>
                <c:pt idx="21">
                  <c:v>15.716794</c:v>
                </c:pt>
                <c:pt idx="22">
                  <c:v>16.764094</c:v>
                </c:pt>
                <c:pt idx="23">
                  <c:v>16.891613</c:v>
                </c:pt>
                <c:pt idx="24">
                  <c:v>6.3160591000000004</c:v>
                </c:pt>
                <c:pt idx="25">
                  <c:v>8.6069583000000005</c:v>
                </c:pt>
                <c:pt idx="26">
                  <c:v>10.781053</c:v>
                </c:pt>
                <c:pt idx="27">
                  <c:v>12.345112</c:v>
                </c:pt>
                <c:pt idx="28">
                  <c:v>14.210651</c:v>
                </c:pt>
                <c:pt idx="29">
                  <c:v>15.113992</c:v>
                </c:pt>
                <c:pt idx="30">
                  <c:v>16.482488</c:v>
                </c:pt>
                <c:pt idx="31">
                  <c:v>17.366872999999998</c:v>
                </c:pt>
                <c:pt idx="32">
                  <c:v>5.9727883999999998</c:v>
                </c:pt>
                <c:pt idx="33">
                  <c:v>8.6002641999999998</c:v>
                </c:pt>
                <c:pt idx="34">
                  <c:v>10.677867000000001</c:v>
                </c:pt>
                <c:pt idx="35">
                  <c:v>12.335065999999999</c:v>
                </c:pt>
                <c:pt idx="36">
                  <c:v>13.554356</c:v>
                </c:pt>
                <c:pt idx="37">
                  <c:v>15.252181</c:v>
                </c:pt>
                <c:pt idx="38">
                  <c:v>15.854595</c:v>
                </c:pt>
                <c:pt idx="39">
                  <c:v>16.194856000000001</c:v>
                </c:pt>
                <c:pt idx="40">
                  <c:v>5.6596753</c:v>
                </c:pt>
                <c:pt idx="41">
                  <c:v>8.2515540000000005</c:v>
                </c:pt>
                <c:pt idx="42">
                  <c:v>10.320197</c:v>
                </c:pt>
                <c:pt idx="43">
                  <c:v>11.820978</c:v>
                </c:pt>
                <c:pt idx="44">
                  <c:v>13.730755</c:v>
                </c:pt>
                <c:pt idx="45">
                  <c:v>14.610638</c:v>
                </c:pt>
                <c:pt idx="46">
                  <c:v>16.082833000000001</c:v>
                </c:pt>
                <c:pt idx="47">
                  <c:v>16.433691</c:v>
                </c:pt>
                <c:pt idx="48">
                  <c:v>5.7007139000000002</c:v>
                </c:pt>
                <c:pt idx="49">
                  <c:v>8.6987152000000005</c:v>
                </c:pt>
                <c:pt idx="50">
                  <c:v>10.095058</c:v>
                </c:pt>
                <c:pt idx="51">
                  <c:v>11.567382</c:v>
                </c:pt>
                <c:pt idx="52">
                  <c:v>13.440026</c:v>
                </c:pt>
                <c:pt idx="53">
                  <c:v>14.304130000000001</c:v>
                </c:pt>
                <c:pt idx="54">
                  <c:v>15.748170999999999</c:v>
                </c:pt>
                <c:pt idx="55">
                  <c:v>16.093764</c:v>
                </c:pt>
                <c:pt idx="56">
                  <c:v>5.5325354999999998</c:v>
                </c:pt>
                <c:pt idx="57">
                  <c:v>8.5028631000000008</c:v>
                </c:pt>
                <c:pt idx="58">
                  <c:v>9.7938915000000009</c:v>
                </c:pt>
                <c:pt idx="59">
                  <c:v>11.225013000000001</c:v>
                </c:pt>
                <c:pt idx="60">
                  <c:v>13.15631</c:v>
                </c:pt>
                <c:pt idx="61">
                  <c:v>14.00503</c:v>
                </c:pt>
                <c:pt idx="62">
                  <c:v>15.559063999999999</c:v>
                </c:pt>
                <c:pt idx="63">
                  <c:v>15.903282000000001</c:v>
                </c:pt>
              </c:numCache>
            </c:numRef>
          </c:yVal>
          <c:smooth val="0"/>
          <c:extLst>
            <c:ext xmlns:c16="http://schemas.microsoft.com/office/drawing/2014/chart" uri="{C3380CC4-5D6E-409C-BE32-E72D297353CC}">
              <c16:uniqueId val="{00000006-EDAF-4876-ACD8-F3B17AEBEDCA}"/>
            </c:ext>
          </c:extLst>
        </c:ser>
        <c:ser>
          <c:idx val="5"/>
          <c:order val="5"/>
          <c:tx>
            <c:v>20K, 100mm</c:v>
          </c:tx>
          <c:spPr>
            <a:ln w="25400" cap="rnd">
              <a:noFill/>
              <a:round/>
            </a:ln>
            <a:effectLst/>
          </c:spPr>
          <c:marker>
            <c:symbol val="circle"/>
            <c:size val="5"/>
            <c:spPr>
              <a:solidFill>
                <a:schemeClr val="accent6"/>
              </a:solidFill>
              <a:ln w="9525">
                <a:solidFill>
                  <a:schemeClr val="accent6"/>
                </a:solidFill>
              </a:ln>
              <a:effectLst/>
            </c:spPr>
          </c:marker>
          <c:xVal>
            <c:numRef>
              <c:f>Stress400!$F$126:$F$184</c:f>
              <c:numCache>
                <c:formatCode>General</c:formatCode>
                <c:ptCount val="59"/>
                <c:pt idx="0">
                  <c:v>68.805747999999994</c:v>
                </c:pt>
                <c:pt idx="1">
                  <c:v>60.845357999999997</c:v>
                </c:pt>
                <c:pt idx="2">
                  <c:v>53.533192</c:v>
                </c:pt>
                <c:pt idx="3">
                  <c:v>48.116134000000002</c:v>
                </c:pt>
                <c:pt idx="4">
                  <c:v>43.270957000000003</c:v>
                </c:pt>
                <c:pt idx="5">
                  <c:v>38.924584000000003</c:v>
                </c:pt>
                <c:pt idx="6">
                  <c:v>38.133020000000002</c:v>
                </c:pt>
                <c:pt idx="7">
                  <c:v>34.312247999999997</c:v>
                </c:pt>
                <c:pt idx="8">
                  <c:v>111.75721</c:v>
                </c:pt>
                <c:pt idx="9">
                  <c:v>95.631230000000002</c:v>
                </c:pt>
                <c:pt idx="10">
                  <c:v>91.671161999999995</c:v>
                </c:pt>
                <c:pt idx="11">
                  <c:v>81.557451</c:v>
                </c:pt>
                <c:pt idx="12">
                  <c:v>65.986434000000003</c:v>
                </c:pt>
                <c:pt idx="13">
                  <c:v>71.822996000000003</c:v>
                </c:pt>
                <c:pt idx="14">
                  <c:v>64.617498999999995</c:v>
                </c:pt>
                <c:pt idx="15">
                  <c:v>62.676606999999997</c:v>
                </c:pt>
                <c:pt idx="16">
                  <c:v>153.07183000000001</c:v>
                </c:pt>
                <c:pt idx="17">
                  <c:v>121.55213999999999</c:v>
                </c:pt>
                <c:pt idx="18">
                  <c:v>107.96253</c:v>
                </c:pt>
                <c:pt idx="19">
                  <c:v>100.45696</c:v>
                </c:pt>
                <c:pt idx="20">
                  <c:v>90.331423000000001</c:v>
                </c:pt>
                <c:pt idx="21">
                  <c:v>84.141169000000005</c:v>
                </c:pt>
                <c:pt idx="22">
                  <c:v>90.213937000000001</c:v>
                </c:pt>
                <c:pt idx="23">
                  <c:v>73.044101999999995</c:v>
                </c:pt>
                <c:pt idx="24">
                  <c:v>161.25480999999999</c:v>
                </c:pt>
                <c:pt idx="25">
                  <c:v>153.51505</c:v>
                </c:pt>
                <c:pt idx="26">
                  <c:v>137.69667000000001</c:v>
                </c:pt>
                <c:pt idx="27">
                  <c:v>122.49306</c:v>
                </c:pt>
                <c:pt idx="28">
                  <c:v>110.13903999999999</c:v>
                </c:pt>
                <c:pt idx="29">
                  <c:v>103.61991</c:v>
                </c:pt>
                <c:pt idx="30">
                  <c:v>93.221020999999993</c:v>
                </c:pt>
                <c:pt idx="31">
                  <c:v>102.51411</c:v>
                </c:pt>
                <c:pt idx="32">
                  <c:v>176.69337999999999</c:v>
                </c:pt>
                <c:pt idx="33">
                  <c:v>171.44453999999999</c:v>
                </c:pt>
                <c:pt idx="34">
                  <c:v>152.19005999999999</c:v>
                </c:pt>
                <c:pt idx="35">
                  <c:v>136.72228000000001</c:v>
                </c:pt>
                <c:pt idx="36">
                  <c:v>129.86150000000001</c:v>
                </c:pt>
                <c:pt idx="37">
                  <c:v>116.80149</c:v>
                </c:pt>
                <c:pt idx="38">
                  <c:v>112.13561</c:v>
                </c:pt>
                <c:pt idx="39">
                  <c:v>100.89286</c:v>
                </c:pt>
                <c:pt idx="40">
                  <c:v>170.19725</c:v>
                </c:pt>
                <c:pt idx="41">
                  <c:v>168.00134</c:v>
                </c:pt>
                <c:pt idx="42">
                  <c:v>149.40568999999999</c:v>
                </c:pt>
                <c:pt idx="43">
                  <c:v>144.76426000000001</c:v>
                </c:pt>
                <c:pt idx="44">
                  <c:v>130.20090999999999</c:v>
                </c:pt>
                <c:pt idx="45">
                  <c:v>124.99497</c:v>
                </c:pt>
                <c:pt idx="46">
                  <c:v>117.63476</c:v>
                </c:pt>
                <c:pt idx="47">
                  <c:v>182.84284</c:v>
                </c:pt>
                <c:pt idx="48">
                  <c:v>162.58869000000001</c:v>
                </c:pt>
                <c:pt idx="49">
                  <c:v>157.52512999999999</c:v>
                </c:pt>
                <c:pt idx="50">
                  <c:v>141.67332999999999</c:v>
                </c:pt>
                <c:pt idx="51">
                  <c:v>137.37421000000001</c:v>
                </c:pt>
                <c:pt idx="52">
                  <c:v>123.59737</c:v>
                </c:pt>
                <c:pt idx="53">
                  <c:v>190.81676999999999</c:v>
                </c:pt>
                <c:pt idx="54">
                  <c:v>179.20965000000001</c:v>
                </c:pt>
                <c:pt idx="55">
                  <c:v>161.09522000000001</c:v>
                </c:pt>
                <c:pt idx="56">
                  <c:v>157.72344000000001</c:v>
                </c:pt>
                <c:pt idx="57">
                  <c:v>141.88284999999999</c:v>
                </c:pt>
                <c:pt idx="58">
                  <c:v>138.98571999999999</c:v>
                </c:pt>
              </c:numCache>
            </c:numRef>
          </c:xVal>
          <c:yVal>
            <c:numRef>
              <c:f>Stress400!$E$126:$E$184</c:f>
              <c:numCache>
                <c:formatCode>General</c:formatCode>
                <c:ptCount val="59"/>
                <c:pt idx="0">
                  <c:v>6.5423207999999997</c:v>
                </c:pt>
                <c:pt idx="1">
                  <c:v>8.9246470000000002</c:v>
                </c:pt>
                <c:pt idx="2">
                  <c:v>11.105503000000001</c:v>
                </c:pt>
                <c:pt idx="3">
                  <c:v>12.830807</c:v>
                </c:pt>
                <c:pt idx="4">
                  <c:v>14.097282</c:v>
                </c:pt>
                <c:pt idx="5">
                  <c:v>14.988574</c:v>
                </c:pt>
                <c:pt idx="6">
                  <c:v>16.778908999999999</c:v>
                </c:pt>
                <c:pt idx="7">
                  <c:v>17.138290999999999</c:v>
                </c:pt>
                <c:pt idx="8">
                  <c:v>5.8779824999999999</c:v>
                </c:pt>
                <c:pt idx="9">
                  <c:v>9.1783497999999994</c:v>
                </c:pt>
                <c:pt idx="10">
                  <c:v>10.391603999999999</c:v>
                </c:pt>
                <c:pt idx="11">
                  <c:v>11.890846</c:v>
                </c:pt>
                <c:pt idx="12">
                  <c:v>14.157899</c:v>
                </c:pt>
                <c:pt idx="13">
                  <c:v>14.929667999999999</c:v>
                </c:pt>
                <c:pt idx="14">
                  <c:v>15.513707</c:v>
                </c:pt>
                <c:pt idx="15">
                  <c:v>16.931374000000002</c:v>
                </c:pt>
                <c:pt idx="16">
                  <c:v>5.7906604000000002</c:v>
                </c:pt>
                <c:pt idx="17">
                  <c:v>8.4653045000000002</c:v>
                </c:pt>
                <c:pt idx="18">
                  <c:v>10.591044999999999</c:v>
                </c:pt>
                <c:pt idx="19">
                  <c:v>12.601488</c:v>
                </c:pt>
                <c:pt idx="20">
                  <c:v>13.856983</c:v>
                </c:pt>
                <c:pt idx="21">
                  <c:v>15.199107</c:v>
                </c:pt>
                <c:pt idx="22">
                  <c:v>15.454405</c:v>
                </c:pt>
                <c:pt idx="23">
                  <c:v>17.177703999999999</c:v>
                </c:pt>
                <c:pt idx="24">
                  <c:v>5.9542833999999996</c:v>
                </c:pt>
                <c:pt idx="25">
                  <c:v>8.4745890999999993</c:v>
                </c:pt>
                <c:pt idx="26">
                  <c:v>10.703065</c:v>
                </c:pt>
                <c:pt idx="27">
                  <c:v>12.277435000000001</c:v>
                </c:pt>
                <c:pt idx="28">
                  <c:v>13.502924</c:v>
                </c:pt>
                <c:pt idx="29">
                  <c:v>14.943079000000001</c:v>
                </c:pt>
                <c:pt idx="30">
                  <c:v>15.538409</c:v>
                </c:pt>
                <c:pt idx="31">
                  <c:v>15.876015000000001</c:v>
                </c:pt>
                <c:pt idx="32">
                  <c:v>5.5731712</c:v>
                </c:pt>
                <c:pt idx="33">
                  <c:v>8.0595034999999999</c:v>
                </c:pt>
                <c:pt idx="34">
                  <c:v>10.091521</c:v>
                </c:pt>
                <c:pt idx="35">
                  <c:v>11.666527</c:v>
                </c:pt>
                <c:pt idx="36">
                  <c:v>13.447509999999999</c:v>
                </c:pt>
                <c:pt idx="37">
                  <c:v>14.315472</c:v>
                </c:pt>
                <c:pt idx="38">
                  <c:v>15.764748000000001</c:v>
                </c:pt>
                <c:pt idx="39">
                  <c:v>16.112756999999998</c:v>
                </c:pt>
                <c:pt idx="40">
                  <c:v>8.4275506999999994</c:v>
                </c:pt>
                <c:pt idx="41">
                  <c:v>9.7901136999999991</c:v>
                </c:pt>
                <c:pt idx="42">
                  <c:v>11.226489000000001</c:v>
                </c:pt>
                <c:pt idx="43">
                  <c:v>13.164158</c:v>
                </c:pt>
                <c:pt idx="44">
                  <c:v>14.016697000000001</c:v>
                </c:pt>
                <c:pt idx="45">
                  <c:v>15.438376</c:v>
                </c:pt>
                <c:pt idx="46">
                  <c:v>16.427648000000001</c:v>
                </c:pt>
                <c:pt idx="47">
                  <c:v>9.5749796000000007</c:v>
                </c:pt>
                <c:pt idx="48">
                  <c:v>10.986621</c:v>
                </c:pt>
                <c:pt idx="49">
                  <c:v>12.887597</c:v>
                </c:pt>
                <c:pt idx="50">
                  <c:v>13.725097</c:v>
                </c:pt>
                <c:pt idx="51">
                  <c:v>15.254849999999999</c:v>
                </c:pt>
                <c:pt idx="52">
                  <c:v>15.596097</c:v>
                </c:pt>
                <c:pt idx="53">
                  <c:v>9.1758234000000005</c:v>
                </c:pt>
                <c:pt idx="54">
                  <c:v>11.027597999999999</c:v>
                </c:pt>
                <c:pt idx="55">
                  <c:v>12.138806000000001</c:v>
                </c:pt>
                <c:pt idx="56">
                  <c:v>13.920721</c:v>
                </c:pt>
                <c:pt idx="57">
                  <c:v>14.485754999999999</c:v>
                </c:pt>
                <c:pt idx="58">
                  <c:v>15.9779</c:v>
                </c:pt>
              </c:numCache>
            </c:numRef>
          </c:yVal>
          <c:smooth val="0"/>
          <c:extLst>
            <c:ext xmlns:c16="http://schemas.microsoft.com/office/drawing/2014/chart" uri="{C3380CC4-5D6E-409C-BE32-E72D297353CC}">
              <c16:uniqueId val="{00000007-EDAF-4876-ACD8-F3B17AEBEDCA}"/>
            </c:ext>
          </c:extLst>
        </c:ser>
        <c:ser>
          <c:idx val="6"/>
          <c:order val="6"/>
          <c:tx>
            <c:v>20K, 150mm</c:v>
          </c:tx>
          <c:spPr>
            <a:ln w="25400" cap="rnd">
              <a:noFill/>
              <a:round/>
            </a:ln>
            <a:effectLst/>
          </c:spPr>
          <c:marker>
            <c:symbol val="circle"/>
            <c:size val="5"/>
            <c:spPr>
              <a:solidFill>
                <a:schemeClr val="accent1">
                  <a:lumMod val="60000"/>
                </a:schemeClr>
              </a:solidFill>
              <a:ln w="9525">
                <a:solidFill>
                  <a:schemeClr val="accent1">
                    <a:lumMod val="60000"/>
                  </a:schemeClr>
                </a:solidFill>
              </a:ln>
              <a:effectLst/>
            </c:spPr>
          </c:marker>
          <c:xVal>
            <c:numRef>
              <c:f>Stress400!$F$185:$F$235</c:f>
              <c:numCache>
                <c:formatCode>General</c:formatCode>
                <c:ptCount val="51"/>
                <c:pt idx="0">
                  <c:v>51.471702999999998</c:v>
                </c:pt>
                <c:pt idx="1">
                  <c:v>40.572615999999996</c:v>
                </c:pt>
                <c:pt idx="2">
                  <c:v>35.936472999999999</c:v>
                </c:pt>
                <c:pt idx="3">
                  <c:v>32.246208000000003</c:v>
                </c:pt>
                <c:pt idx="4">
                  <c:v>28.971140999999999</c:v>
                </c:pt>
                <c:pt idx="5">
                  <c:v>25.785665999999999</c:v>
                </c:pt>
                <c:pt idx="6">
                  <c:v>25.500078999999999</c:v>
                </c:pt>
                <c:pt idx="7">
                  <c:v>22.938672</c:v>
                </c:pt>
                <c:pt idx="8">
                  <c:v>78.321380000000005</c:v>
                </c:pt>
                <c:pt idx="9">
                  <c:v>65.855924000000002</c:v>
                </c:pt>
                <c:pt idx="10">
                  <c:v>62.986741000000002</c:v>
                </c:pt>
                <c:pt idx="11">
                  <c:v>55.945535</c:v>
                </c:pt>
                <c:pt idx="12">
                  <c:v>53.619442999999997</c:v>
                </c:pt>
                <c:pt idx="13">
                  <c:v>48.203156999999997</c:v>
                </c:pt>
                <c:pt idx="14">
                  <c:v>46.257339000000002</c:v>
                </c:pt>
                <c:pt idx="15">
                  <c:v>41.610152999999997</c:v>
                </c:pt>
                <c:pt idx="16">
                  <c:v>106.13561</c:v>
                </c:pt>
                <c:pt idx="17">
                  <c:v>83.661512999999999</c:v>
                </c:pt>
                <c:pt idx="18">
                  <c:v>78.213857000000004</c:v>
                </c:pt>
                <c:pt idx="19">
                  <c:v>70.182364000000007</c:v>
                </c:pt>
                <c:pt idx="20">
                  <c:v>63.360495</c:v>
                </c:pt>
                <c:pt idx="21">
                  <c:v>67.561661000000001</c:v>
                </c:pt>
                <c:pt idx="22">
                  <c:v>54.663141000000003</c:v>
                </c:pt>
                <c:pt idx="23">
                  <c:v>60.099128999999998</c:v>
                </c:pt>
                <c:pt idx="24">
                  <c:v>124.64591</c:v>
                </c:pt>
                <c:pt idx="25">
                  <c:v>108.88934999999999</c:v>
                </c:pt>
                <c:pt idx="26">
                  <c:v>97.375991999999997</c:v>
                </c:pt>
                <c:pt idx="27">
                  <c:v>86.505808999999999</c:v>
                </c:pt>
                <c:pt idx="28">
                  <c:v>77.717792000000003</c:v>
                </c:pt>
                <c:pt idx="29">
                  <c:v>73.071307000000004</c:v>
                </c:pt>
                <c:pt idx="30">
                  <c:v>68.047900999999996</c:v>
                </c:pt>
                <c:pt idx="31">
                  <c:v>64.024107000000001</c:v>
                </c:pt>
                <c:pt idx="32">
                  <c:v>123.19532</c:v>
                </c:pt>
                <c:pt idx="33">
                  <c:v>109.04388</c:v>
                </c:pt>
                <c:pt idx="34">
                  <c:v>97.822439000000003</c:v>
                </c:pt>
                <c:pt idx="35">
                  <c:v>92.822428000000002</c:v>
                </c:pt>
                <c:pt idx="36">
                  <c:v>83.446415000000002</c:v>
                </c:pt>
                <c:pt idx="37">
                  <c:v>80.075562000000005</c:v>
                </c:pt>
                <c:pt idx="38">
                  <c:v>75.339620999999994</c:v>
                </c:pt>
                <c:pt idx="39">
                  <c:v>120.55104</c:v>
                </c:pt>
                <c:pt idx="40">
                  <c:v>107.06171999999999</c:v>
                </c:pt>
                <c:pt idx="41">
                  <c:v>104.66633</c:v>
                </c:pt>
                <c:pt idx="42">
                  <c:v>94.092566000000005</c:v>
                </c:pt>
                <c:pt idx="43">
                  <c:v>91.197811999999999</c:v>
                </c:pt>
                <c:pt idx="44">
                  <c:v>85.803368000000006</c:v>
                </c:pt>
                <c:pt idx="45">
                  <c:v>117.67601999999999</c:v>
                </c:pt>
                <c:pt idx="46">
                  <c:v>115.03785000000001</c:v>
                </c:pt>
                <c:pt idx="47">
                  <c:v>103.41484</c:v>
                </c:pt>
                <c:pt idx="48">
                  <c:v>100.23074</c:v>
                </c:pt>
                <c:pt idx="49">
                  <c:v>94.300557999999995</c:v>
                </c:pt>
                <c:pt idx="50">
                  <c:v>98.265219000000002</c:v>
                </c:pt>
              </c:numCache>
            </c:numRef>
          </c:xVal>
          <c:yVal>
            <c:numRef>
              <c:f>Stress400!$E$185:$E$235</c:f>
              <c:numCache>
                <c:formatCode>General</c:formatCode>
                <c:ptCount val="51"/>
                <c:pt idx="0">
                  <c:v>5.9231587000000001</c:v>
                </c:pt>
                <c:pt idx="1">
                  <c:v>8.5643335</c:v>
                </c:pt>
                <c:pt idx="2">
                  <c:v>10.719051</c:v>
                </c:pt>
                <c:pt idx="3">
                  <c:v>12.392901999999999</c:v>
                </c:pt>
                <c:pt idx="4">
                  <c:v>13.627177</c:v>
                </c:pt>
                <c:pt idx="5">
                  <c:v>14.372825000000001</c:v>
                </c:pt>
                <c:pt idx="6">
                  <c:v>16.243010999999999</c:v>
                </c:pt>
                <c:pt idx="7">
                  <c:v>16.598257</c:v>
                </c:pt>
                <c:pt idx="8">
                  <c:v>5.8392638000000003</c:v>
                </c:pt>
                <c:pt idx="9">
                  <c:v>8.8512041999999997</c:v>
                </c:pt>
                <c:pt idx="10">
                  <c:v>10.02543</c:v>
                </c:pt>
                <c:pt idx="11">
                  <c:v>11.483174</c:v>
                </c:pt>
                <c:pt idx="12">
                  <c:v>13.338601000000001</c:v>
                </c:pt>
                <c:pt idx="13">
                  <c:v>14.194469</c:v>
                </c:pt>
                <c:pt idx="14">
                  <c:v>15.625363999999999</c:v>
                </c:pt>
                <c:pt idx="15">
                  <c:v>15.967438</c:v>
                </c:pt>
                <c:pt idx="16">
                  <c:v>5.5579197999999996</c:v>
                </c:pt>
                <c:pt idx="17">
                  <c:v>8.0281155999999996</c:v>
                </c:pt>
                <c:pt idx="18">
                  <c:v>10.514022000000001</c:v>
                </c:pt>
                <c:pt idx="19">
                  <c:v>12.17407</c:v>
                </c:pt>
                <c:pt idx="20">
                  <c:v>13.456149</c:v>
                </c:pt>
                <c:pt idx="21">
                  <c:v>13.956263</c:v>
                </c:pt>
                <c:pt idx="22">
                  <c:v>15.782119</c:v>
                </c:pt>
                <c:pt idx="23">
                  <c:v>16.132318000000001</c:v>
                </c:pt>
                <c:pt idx="24">
                  <c:v>5.1438109000000001</c:v>
                </c:pt>
                <c:pt idx="25">
                  <c:v>8.1219032000000002</c:v>
                </c:pt>
                <c:pt idx="26">
                  <c:v>10.284248</c:v>
                </c:pt>
                <c:pt idx="27">
                  <c:v>11.813768</c:v>
                </c:pt>
                <c:pt idx="28">
                  <c:v>13.005276</c:v>
                </c:pt>
                <c:pt idx="29">
                  <c:v>14.403719000000001</c:v>
                </c:pt>
                <c:pt idx="30">
                  <c:v>15.456009</c:v>
                </c:pt>
                <c:pt idx="31">
                  <c:v>16.449221999999999</c:v>
                </c:pt>
                <c:pt idx="32">
                  <c:v>7.7125573000000003</c:v>
                </c:pt>
                <c:pt idx="33">
                  <c:v>9.6915878000000006</c:v>
                </c:pt>
                <c:pt idx="34">
                  <c:v>11.222856999999999</c:v>
                </c:pt>
                <c:pt idx="35">
                  <c:v>12.951131</c:v>
                </c:pt>
                <c:pt idx="36">
                  <c:v>13.796359000000001</c:v>
                </c:pt>
                <c:pt idx="37">
                  <c:v>15.202913000000001</c:v>
                </c:pt>
                <c:pt idx="38">
                  <c:v>16.182551</c:v>
                </c:pt>
                <c:pt idx="39">
                  <c:v>9.3237020000000008</c:v>
                </c:pt>
                <c:pt idx="40">
                  <c:v>10.709235</c:v>
                </c:pt>
                <c:pt idx="41">
                  <c:v>12.680319000000001</c:v>
                </c:pt>
                <c:pt idx="42">
                  <c:v>13.510776</c:v>
                </c:pt>
                <c:pt idx="43">
                  <c:v>15.024025</c:v>
                </c:pt>
                <c:pt idx="44">
                  <c:v>15.995459</c:v>
                </c:pt>
                <c:pt idx="45">
                  <c:v>10.481128</c:v>
                </c:pt>
                <c:pt idx="46">
                  <c:v>12.415784</c:v>
                </c:pt>
                <c:pt idx="47">
                  <c:v>13.231878999999999</c:v>
                </c:pt>
                <c:pt idx="48">
                  <c:v>14.716414</c:v>
                </c:pt>
                <c:pt idx="49">
                  <c:v>15.669819</c:v>
                </c:pt>
                <c:pt idx="50">
                  <c:v>14.878247</c:v>
                </c:pt>
              </c:numCache>
            </c:numRef>
          </c:yVal>
          <c:smooth val="0"/>
          <c:extLst>
            <c:ext xmlns:c16="http://schemas.microsoft.com/office/drawing/2014/chart" uri="{C3380CC4-5D6E-409C-BE32-E72D297353CC}">
              <c16:uniqueId val="{00000008-EDAF-4876-ACD8-F3B17AEBEDCA}"/>
            </c:ext>
          </c:extLst>
        </c:ser>
        <c:ser>
          <c:idx val="7"/>
          <c:order val="7"/>
          <c:tx>
            <c:v>20K, 200mm</c:v>
          </c:tx>
          <c:spPr>
            <a:ln w="25400" cap="rnd">
              <a:noFill/>
              <a:round/>
            </a:ln>
            <a:effectLst/>
          </c:spPr>
          <c:marker>
            <c:symbol val="circle"/>
            <c:size val="5"/>
            <c:spPr>
              <a:solidFill>
                <a:schemeClr val="accent2">
                  <a:lumMod val="60000"/>
                </a:schemeClr>
              </a:solidFill>
              <a:ln w="9525">
                <a:solidFill>
                  <a:schemeClr val="accent2">
                    <a:lumMod val="60000"/>
                  </a:schemeClr>
                </a:solidFill>
              </a:ln>
              <a:effectLst/>
            </c:spPr>
          </c:marker>
          <c:xVal>
            <c:numRef>
              <c:f>Stress400!$F$236:$F$254</c:f>
              <c:numCache>
                <c:formatCode>General</c:formatCode>
                <c:ptCount val="19"/>
                <c:pt idx="0">
                  <c:v>34.911864000000001</c:v>
                </c:pt>
                <c:pt idx="1">
                  <c:v>30.503571999999998</c:v>
                </c:pt>
                <c:pt idx="2">
                  <c:v>26.915925000000001</c:v>
                </c:pt>
                <c:pt idx="3">
                  <c:v>23.869129999999998</c:v>
                </c:pt>
                <c:pt idx="4">
                  <c:v>21.209157999999999</c:v>
                </c:pt>
                <c:pt idx="5">
                  <c:v>49.595581000000003</c:v>
                </c:pt>
                <c:pt idx="6">
                  <c:v>48.738399999999999</c:v>
                </c:pt>
                <c:pt idx="7">
                  <c:v>43.216588000000002</c:v>
                </c:pt>
                <c:pt idx="8">
                  <c:v>36.796936000000002</c:v>
                </c:pt>
                <c:pt idx="9">
                  <c:v>32.054462999999998</c:v>
                </c:pt>
                <c:pt idx="10">
                  <c:v>64.985377</c:v>
                </c:pt>
                <c:pt idx="11">
                  <c:v>57.340896000000001</c:v>
                </c:pt>
                <c:pt idx="12">
                  <c:v>59.147877999999999</c:v>
                </c:pt>
                <c:pt idx="13">
                  <c:v>56.050922</c:v>
                </c:pt>
                <c:pt idx="14">
                  <c:v>59.968198000000001</c:v>
                </c:pt>
                <c:pt idx="15">
                  <c:v>56.343896999999998</c:v>
                </c:pt>
                <c:pt idx="16">
                  <c:v>52.446725999999998</c:v>
                </c:pt>
                <c:pt idx="17">
                  <c:v>64.569044000000005</c:v>
                </c:pt>
                <c:pt idx="18">
                  <c:v>82.762549000000007</c:v>
                </c:pt>
              </c:numCache>
            </c:numRef>
          </c:xVal>
          <c:yVal>
            <c:numRef>
              <c:f>Stress400!$E$236:$E$254</c:f>
              <c:numCache>
                <c:formatCode>General</c:formatCode>
                <c:ptCount val="19"/>
                <c:pt idx="0">
                  <c:v>6.2600002999999997</c:v>
                </c:pt>
                <c:pt idx="1">
                  <c:v>8.2864842000000003</c:v>
                </c:pt>
                <c:pt idx="2">
                  <c:v>10.385864</c:v>
                </c:pt>
                <c:pt idx="3">
                  <c:v>11.922401000000001</c:v>
                </c:pt>
                <c:pt idx="4">
                  <c:v>13.008063</c:v>
                </c:pt>
                <c:pt idx="5">
                  <c:v>8.4918779999999998</c:v>
                </c:pt>
                <c:pt idx="6">
                  <c:v>9.8715908999999993</c:v>
                </c:pt>
                <c:pt idx="7">
                  <c:v>11.329404</c:v>
                </c:pt>
                <c:pt idx="8">
                  <c:v>13.920031</c:v>
                </c:pt>
                <c:pt idx="9">
                  <c:v>15.821478000000001</c:v>
                </c:pt>
                <c:pt idx="10">
                  <c:v>7.8160048</c:v>
                </c:pt>
                <c:pt idx="11">
                  <c:v>9.8184421000000004</c:v>
                </c:pt>
                <c:pt idx="12">
                  <c:v>10.810295999999999</c:v>
                </c:pt>
                <c:pt idx="13">
                  <c:v>12.467639</c:v>
                </c:pt>
                <c:pt idx="14">
                  <c:v>12.638854</c:v>
                </c:pt>
                <c:pt idx="15">
                  <c:v>14.010444</c:v>
                </c:pt>
                <c:pt idx="16">
                  <c:v>15.043578</c:v>
                </c:pt>
                <c:pt idx="17">
                  <c:v>13.363759999999999</c:v>
                </c:pt>
                <c:pt idx="18">
                  <c:v>10.26502</c:v>
                </c:pt>
              </c:numCache>
            </c:numRef>
          </c:yVal>
          <c:smooth val="0"/>
          <c:extLst>
            <c:ext xmlns:c16="http://schemas.microsoft.com/office/drawing/2014/chart" uri="{C3380CC4-5D6E-409C-BE32-E72D297353CC}">
              <c16:uniqueId val="{00000009-EDAF-4876-ACD8-F3B17AEBEDCA}"/>
            </c:ext>
          </c:extLst>
        </c:ser>
        <c:dLbls>
          <c:showLegendKey val="0"/>
          <c:showVal val="0"/>
          <c:showCatName val="0"/>
          <c:showSerName val="0"/>
          <c:showPercent val="0"/>
          <c:showBubbleSize val="0"/>
        </c:dLbls>
        <c:axId val="373425696"/>
        <c:axId val="370791832"/>
      </c:scatterChart>
      <c:valAx>
        <c:axId val="373425696"/>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G [T/m]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0791832"/>
        <c:crosses val="autoZero"/>
        <c:crossBetween val="midCat"/>
      </c:valAx>
      <c:valAx>
        <c:axId val="37079183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B</a:t>
                </a:r>
                <a:r>
                  <a:rPr lang="en-GB" baseline="0"/>
                  <a:t> [T]</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3425696"/>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dirty="0"/>
              <a:t>A</a:t>
            </a:r>
            <a:r>
              <a:rPr lang="en-GB" sz="1400" baseline="0" dirty="0"/>
              <a:t> vs G </a:t>
            </a:r>
            <a:r>
              <a:rPr lang="en-GB" sz="1400" b="0" i="0" u="none" strike="noStrike" kern="1200" spc="0" baseline="0" dirty="0">
                <a:solidFill>
                  <a:prstClr val="black">
                    <a:lumMod val="65000"/>
                    <a:lumOff val="35000"/>
                  </a:prstClr>
                </a:solidFill>
              </a:rPr>
              <a:t>– only Stress limit</a:t>
            </a:r>
            <a:endParaRPr lang="en-GB" sz="14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scatterChart>
        <c:scatterStyle val="lineMarker"/>
        <c:varyColors val="0"/>
        <c:ser>
          <c:idx val="0"/>
          <c:order val="0"/>
          <c:tx>
            <c:v>4.5K</c:v>
          </c:tx>
          <c:spPr>
            <a:ln w="25400" cap="rnd">
              <a:noFill/>
              <a:round/>
            </a:ln>
            <a:effectLst/>
          </c:spPr>
          <c:marker>
            <c:symbol val="circle"/>
            <c:size val="5"/>
            <c:spPr>
              <a:solidFill>
                <a:schemeClr val="accent1"/>
              </a:solidFill>
              <a:ln w="9525">
                <a:solidFill>
                  <a:schemeClr val="accent1"/>
                </a:solidFill>
              </a:ln>
              <a:effectLst/>
            </c:spPr>
          </c:marker>
          <c:xVal>
            <c:numRef>
              <c:f>Stress400!$F$2:$F$13</c:f>
              <c:numCache>
                <c:formatCode>General</c:formatCode>
                <c:ptCount val="12"/>
                <c:pt idx="0">
                  <c:v>183.57185000000001</c:v>
                </c:pt>
                <c:pt idx="1">
                  <c:v>176.10811000000001</c:v>
                </c:pt>
                <c:pt idx="2">
                  <c:v>142.60284999999999</c:v>
                </c:pt>
                <c:pt idx="3">
                  <c:v>127.03422999999999</c:v>
                </c:pt>
                <c:pt idx="4">
                  <c:v>123.24435</c:v>
                </c:pt>
                <c:pt idx="5">
                  <c:v>110.91231999999999</c:v>
                </c:pt>
                <c:pt idx="6">
                  <c:v>99.816574000000003</c:v>
                </c:pt>
                <c:pt idx="7">
                  <c:v>300.55613</c:v>
                </c:pt>
                <c:pt idx="8">
                  <c:v>240.62540000000001</c:v>
                </c:pt>
                <c:pt idx="9">
                  <c:v>214.29068000000001</c:v>
                </c:pt>
                <c:pt idx="10">
                  <c:v>217.46244999999999</c:v>
                </c:pt>
                <c:pt idx="11">
                  <c:v>387.41356999999999</c:v>
                </c:pt>
              </c:numCache>
            </c:numRef>
          </c:xVal>
          <c:yVal>
            <c:numRef>
              <c:f>Stress400!$B$2:$B$13</c:f>
              <c:numCache>
                <c:formatCode>General</c:formatCode>
                <c:ptCount val="12"/>
                <c:pt idx="0">
                  <c:v>50</c:v>
                </c:pt>
                <c:pt idx="1">
                  <c:v>50</c:v>
                </c:pt>
                <c:pt idx="2">
                  <c:v>50</c:v>
                </c:pt>
                <c:pt idx="3">
                  <c:v>50</c:v>
                </c:pt>
                <c:pt idx="4">
                  <c:v>50</c:v>
                </c:pt>
                <c:pt idx="5">
                  <c:v>50</c:v>
                </c:pt>
                <c:pt idx="6">
                  <c:v>50</c:v>
                </c:pt>
                <c:pt idx="7">
                  <c:v>50</c:v>
                </c:pt>
                <c:pt idx="8">
                  <c:v>50</c:v>
                </c:pt>
                <c:pt idx="9">
                  <c:v>50</c:v>
                </c:pt>
                <c:pt idx="10">
                  <c:v>50</c:v>
                </c:pt>
                <c:pt idx="11">
                  <c:v>50</c:v>
                </c:pt>
              </c:numCache>
            </c:numRef>
          </c:yVal>
          <c:smooth val="0"/>
          <c:extLst>
            <c:ext xmlns:c16="http://schemas.microsoft.com/office/drawing/2014/chart" uri="{C3380CC4-5D6E-409C-BE32-E72D297353CC}">
              <c16:uniqueId val="{00000000-CAA7-4161-812D-3870139AAC25}"/>
            </c:ext>
          </c:extLst>
        </c:ser>
        <c:ser>
          <c:idx val="1"/>
          <c:order val="1"/>
          <c:tx>
            <c:v>10K</c:v>
          </c:tx>
          <c:spPr>
            <a:ln w="25400" cap="rnd">
              <a:noFill/>
              <a:round/>
            </a:ln>
            <a:effectLst/>
          </c:spPr>
          <c:marker>
            <c:symbol val="circle"/>
            <c:size val="5"/>
            <c:spPr>
              <a:solidFill>
                <a:schemeClr val="accent2"/>
              </a:solidFill>
              <a:ln w="9525">
                <a:solidFill>
                  <a:schemeClr val="accent2"/>
                </a:solidFill>
              </a:ln>
              <a:effectLst/>
            </c:spPr>
          </c:marker>
          <c:xVal>
            <c:numRef>
              <c:f>Stress400!$F$14:$F$61</c:f>
              <c:numCache>
                <c:formatCode>General</c:formatCode>
                <c:ptCount val="48"/>
                <c:pt idx="0">
                  <c:v>182.22274999999999</c:v>
                </c:pt>
                <c:pt idx="1">
                  <c:v>145.84295</c:v>
                </c:pt>
                <c:pt idx="2">
                  <c:v>128.58631</c:v>
                </c:pt>
                <c:pt idx="3">
                  <c:v>115.70262</c:v>
                </c:pt>
                <c:pt idx="4">
                  <c:v>104.11919</c:v>
                </c:pt>
                <c:pt idx="5">
                  <c:v>93.699816999999996</c:v>
                </c:pt>
                <c:pt idx="6">
                  <c:v>90.910880000000006</c:v>
                </c:pt>
                <c:pt idx="7">
                  <c:v>81.817008999999999</c:v>
                </c:pt>
                <c:pt idx="8">
                  <c:v>276.60879999999997</c:v>
                </c:pt>
                <c:pt idx="9">
                  <c:v>221.38885999999999</c:v>
                </c:pt>
                <c:pt idx="10">
                  <c:v>189.38965999999999</c:v>
                </c:pt>
                <c:pt idx="11">
                  <c:v>187.45402000000001</c:v>
                </c:pt>
                <c:pt idx="12">
                  <c:v>151.80392000000001</c:v>
                </c:pt>
                <c:pt idx="13">
                  <c:v>163.64517000000001</c:v>
                </c:pt>
                <c:pt idx="14">
                  <c:v>147.27011999999999</c:v>
                </c:pt>
                <c:pt idx="15">
                  <c:v>119.28062</c:v>
                </c:pt>
                <c:pt idx="16">
                  <c:v>340.95609999999999</c:v>
                </c:pt>
                <c:pt idx="17">
                  <c:v>272.75094000000001</c:v>
                </c:pt>
                <c:pt idx="18">
                  <c:v>242.84388000000001</c:v>
                </c:pt>
                <c:pt idx="19">
                  <c:v>216.29465999999999</c:v>
                </c:pt>
                <c:pt idx="20">
                  <c:v>201.55252999999999</c:v>
                </c:pt>
                <c:pt idx="21">
                  <c:v>181.37295</c:v>
                </c:pt>
                <c:pt idx="22">
                  <c:v>198.45932999999999</c:v>
                </c:pt>
                <c:pt idx="23">
                  <c:v>160.73777000000001</c:v>
                </c:pt>
                <c:pt idx="24">
                  <c:v>339.78194000000002</c:v>
                </c:pt>
                <c:pt idx="25">
                  <c:v>332.17320000000001</c:v>
                </c:pt>
                <c:pt idx="26">
                  <c:v>295.70389</c:v>
                </c:pt>
                <c:pt idx="27">
                  <c:v>263.35642999999999</c:v>
                </c:pt>
                <c:pt idx="28">
                  <c:v>236.95863</c:v>
                </c:pt>
                <c:pt idx="29">
                  <c:v>220.81987000000001</c:v>
                </c:pt>
                <c:pt idx="30">
                  <c:v>198.71637999999999</c:v>
                </c:pt>
                <c:pt idx="31">
                  <c:v>218.57131999999999</c:v>
                </c:pt>
                <c:pt idx="32">
                  <c:v>86.609914000000003</c:v>
                </c:pt>
                <c:pt idx="33">
                  <c:v>76.800392000000002</c:v>
                </c:pt>
                <c:pt idx="34">
                  <c:v>67.606595999999996</c:v>
                </c:pt>
                <c:pt idx="35">
                  <c:v>60.780704999999998</c:v>
                </c:pt>
                <c:pt idx="36">
                  <c:v>54.668591999999997</c:v>
                </c:pt>
                <c:pt idx="37">
                  <c:v>49.182315000000003</c:v>
                </c:pt>
                <c:pt idx="38">
                  <c:v>48.672929000000003</c:v>
                </c:pt>
                <c:pt idx="39">
                  <c:v>43.798195</c:v>
                </c:pt>
                <c:pt idx="40">
                  <c:v>141.98725999999999</c:v>
                </c:pt>
                <c:pt idx="41">
                  <c:v>121.91517</c:v>
                </c:pt>
                <c:pt idx="42">
                  <c:v>116.91565</c:v>
                </c:pt>
                <c:pt idx="43">
                  <c:v>104.04849</c:v>
                </c:pt>
                <c:pt idx="44">
                  <c:v>84.203906000000003</c:v>
                </c:pt>
                <c:pt idx="45">
                  <c:v>91.661806999999996</c:v>
                </c:pt>
                <c:pt idx="46">
                  <c:v>82.472526000000002</c:v>
                </c:pt>
                <c:pt idx="47">
                  <c:v>65.143450000000001</c:v>
                </c:pt>
              </c:numCache>
            </c:numRef>
          </c:xVal>
          <c:yVal>
            <c:numRef>
              <c:f>Stress400!$B$14:$B$61</c:f>
              <c:numCache>
                <c:formatCode>General</c:formatCode>
                <c:ptCount val="48"/>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pt idx="14">
                  <c:v>50</c:v>
                </c:pt>
                <c:pt idx="15">
                  <c:v>50</c:v>
                </c:pt>
                <c:pt idx="16">
                  <c:v>50</c:v>
                </c:pt>
                <c:pt idx="17">
                  <c:v>50</c:v>
                </c:pt>
                <c:pt idx="18">
                  <c:v>50</c:v>
                </c:pt>
                <c:pt idx="19">
                  <c:v>50</c:v>
                </c:pt>
                <c:pt idx="20">
                  <c:v>50</c:v>
                </c:pt>
                <c:pt idx="21">
                  <c:v>50</c:v>
                </c:pt>
                <c:pt idx="22">
                  <c:v>50</c:v>
                </c:pt>
                <c:pt idx="23">
                  <c:v>50</c:v>
                </c:pt>
                <c:pt idx="24">
                  <c:v>50</c:v>
                </c:pt>
                <c:pt idx="25">
                  <c:v>50</c:v>
                </c:pt>
                <c:pt idx="26">
                  <c:v>50</c:v>
                </c:pt>
                <c:pt idx="27">
                  <c:v>50</c:v>
                </c:pt>
                <c:pt idx="28">
                  <c:v>50</c:v>
                </c:pt>
                <c:pt idx="29">
                  <c:v>50</c:v>
                </c:pt>
                <c:pt idx="30">
                  <c:v>50</c:v>
                </c:pt>
                <c:pt idx="31">
                  <c:v>50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150</c:v>
                </c:pt>
              </c:numCache>
            </c:numRef>
          </c:yVal>
          <c:smooth val="0"/>
          <c:extLst>
            <c:ext xmlns:c16="http://schemas.microsoft.com/office/drawing/2014/chart" uri="{C3380CC4-5D6E-409C-BE32-E72D297353CC}">
              <c16:uniqueId val="{00000001-CAA7-4161-812D-3870139AAC25}"/>
            </c:ext>
          </c:extLst>
        </c:ser>
        <c:ser>
          <c:idx val="2"/>
          <c:order val="2"/>
          <c:tx>
            <c:v>20K</c:v>
          </c:tx>
          <c:spPr>
            <a:ln w="25400" cap="rnd">
              <a:noFill/>
              <a:round/>
            </a:ln>
            <a:effectLst/>
          </c:spPr>
          <c:marker>
            <c:symbol val="circle"/>
            <c:size val="5"/>
            <c:spPr>
              <a:solidFill>
                <a:schemeClr val="accent3"/>
              </a:solidFill>
              <a:ln w="9525">
                <a:solidFill>
                  <a:schemeClr val="accent3"/>
                </a:solidFill>
              </a:ln>
              <a:effectLst/>
            </c:spPr>
          </c:marker>
          <c:xVal>
            <c:numRef>
              <c:f>Stress400!$F$45:$F$254</c:f>
              <c:numCache>
                <c:formatCode>General</c:formatCode>
                <c:ptCount val="210"/>
                <c:pt idx="0">
                  <c:v>218.57131999999999</c:v>
                </c:pt>
                <c:pt idx="1">
                  <c:v>86.609914000000003</c:v>
                </c:pt>
                <c:pt idx="2">
                  <c:v>76.800392000000002</c:v>
                </c:pt>
                <c:pt idx="3">
                  <c:v>67.606595999999996</c:v>
                </c:pt>
                <c:pt idx="4">
                  <c:v>60.780704999999998</c:v>
                </c:pt>
                <c:pt idx="5">
                  <c:v>54.668591999999997</c:v>
                </c:pt>
                <c:pt idx="6">
                  <c:v>49.182315000000003</c:v>
                </c:pt>
                <c:pt idx="7">
                  <c:v>48.672929000000003</c:v>
                </c:pt>
                <c:pt idx="8">
                  <c:v>43.798195</c:v>
                </c:pt>
                <c:pt idx="9">
                  <c:v>141.98725999999999</c:v>
                </c:pt>
                <c:pt idx="10">
                  <c:v>121.91517</c:v>
                </c:pt>
                <c:pt idx="11">
                  <c:v>116.91565</c:v>
                </c:pt>
                <c:pt idx="12">
                  <c:v>104.04849</c:v>
                </c:pt>
                <c:pt idx="13">
                  <c:v>84.203906000000003</c:v>
                </c:pt>
                <c:pt idx="14">
                  <c:v>91.661806999999996</c:v>
                </c:pt>
                <c:pt idx="15">
                  <c:v>82.472526000000002</c:v>
                </c:pt>
                <c:pt idx="16">
                  <c:v>65.143450000000001</c:v>
                </c:pt>
                <c:pt idx="17">
                  <c:v>133.19125</c:v>
                </c:pt>
                <c:pt idx="18">
                  <c:v>116.07519000000001</c:v>
                </c:pt>
                <c:pt idx="19">
                  <c:v>102.31215</c:v>
                </c:pt>
                <c:pt idx="20">
                  <c:v>92.055977999999996</c:v>
                </c:pt>
                <c:pt idx="21">
                  <c:v>82.837734999999995</c:v>
                </c:pt>
                <c:pt idx="22">
                  <c:v>74.546729999999997</c:v>
                </c:pt>
                <c:pt idx="23">
                  <c:v>67.087694999999997</c:v>
                </c:pt>
                <c:pt idx="24">
                  <c:v>66.412739000000002</c:v>
                </c:pt>
                <c:pt idx="25">
                  <c:v>202.45238000000001</c:v>
                </c:pt>
                <c:pt idx="26">
                  <c:v>174.43547000000001</c:v>
                </c:pt>
                <c:pt idx="27">
                  <c:v>149.19297</c:v>
                </c:pt>
                <c:pt idx="28">
                  <c:v>147.66105999999999</c:v>
                </c:pt>
                <c:pt idx="29">
                  <c:v>119.57257</c:v>
                </c:pt>
                <c:pt idx="30">
                  <c:v>127.60812</c:v>
                </c:pt>
                <c:pt idx="31">
                  <c:v>118.92700000000001</c:v>
                </c:pt>
                <c:pt idx="32">
                  <c:v>107.02772</c:v>
                </c:pt>
                <c:pt idx="33">
                  <c:v>270.30043000000001</c:v>
                </c:pt>
                <c:pt idx="34">
                  <c:v>215.97197</c:v>
                </c:pt>
                <c:pt idx="35">
                  <c:v>192.24823000000001</c:v>
                </c:pt>
                <c:pt idx="36">
                  <c:v>172.94390000000001</c:v>
                </c:pt>
                <c:pt idx="37">
                  <c:v>155.60760999999999</c:v>
                </c:pt>
                <c:pt idx="38">
                  <c:v>145.00876</c:v>
                </c:pt>
                <c:pt idx="39">
                  <c:v>134.44077999999999</c:v>
                </c:pt>
                <c:pt idx="40">
                  <c:v>145.63727</c:v>
                </c:pt>
                <c:pt idx="41">
                  <c:v>280.27510000000001</c:v>
                </c:pt>
                <c:pt idx="42">
                  <c:v>248.898</c:v>
                </c:pt>
                <c:pt idx="43">
                  <c:v>221.50792999999999</c:v>
                </c:pt>
                <c:pt idx="44">
                  <c:v>197.25037</c:v>
                </c:pt>
                <c:pt idx="45">
                  <c:v>187.50834</c:v>
                </c:pt>
                <c:pt idx="46">
                  <c:v>168.72216</c:v>
                </c:pt>
                <c:pt idx="47">
                  <c:v>160.42528999999999</c:v>
                </c:pt>
                <c:pt idx="48">
                  <c:v>149.51029</c:v>
                </c:pt>
                <c:pt idx="49">
                  <c:v>300.68306000000001</c:v>
                </c:pt>
                <c:pt idx="50">
                  <c:v>287.62477000000001</c:v>
                </c:pt>
                <c:pt idx="51">
                  <c:v>253.36884000000001</c:v>
                </c:pt>
                <c:pt idx="52">
                  <c:v>227.87398999999999</c:v>
                </c:pt>
                <c:pt idx="53">
                  <c:v>205.00403</c:v>
                </c:pt>
                <c:pt idx="54">
                  <c:v>196.86375000000001</c:v>
                </c:pt>
                <c:pt idx="55">
                  <c:v>177.14836</c:v>
                </c:pt>
                <c:pt idx="56">
                  <c:v>194.84050999999999</c:v>
                </c:pt>
                <c:pt idx="57">
                  <c:v>314.16766000000001</c:v>
                </c:pt>
                <c:pt idx="58">
                  <c:v>306.40003999999999</c:v>
                </c:pt>
                <c:pt idx="59">
                  <c:v>272.55097999999998</c:v>
                </c:pt>
                <c:pt idx="60">
                  <c:v>242.64927</c:v>
                </c:pt>
                <c:pt idx="61">
                  <c:v>232.95473999999999</c:v>
                </c:pt>
                <c:pt idx="62">
                  <c:v>209.59938</c:v>
                </c:pt>
                <c:pt idx="63">
                  <c:v>201.28985</c:v>
                </c:pt>
                <c:pt idx="64">
                  <c:v>181.13733999999999</c:v>
                </c:pt>
                <c:pt idx="65">
                  <c:v>346.29518999999999</c:v>
                </c:pt>
                <c:pt idx="66">
                  <c:v>294.77992</c:v>
                </c:pt>
                <c:pt idx="67">
                  <c:v>291.42230999999998</c:v>
                </c:pt>
                <c:pt idx="68">
                  <c:v>259.42221999999998</c:v>
                </c:pt>
                <c:pt idx="69">
                  <c:v>249.03782000000001</c:v>
                </c:pt>
                <c:pt idx="70">
                  <c:v>224.06165999999999</c:v>
                </c:pt>
                <c:pt idx="71">
                  <c:v>215.17095</c:v>
                </c:pt>
                <c:pt idx="72">
                  <c:v>193.62530000000001</c:v>
                </c:pt>
                <c:pt idx="73">
                  <c:v>361.46172999999999</c:v>
                </c:pt>
                <c:pt idx="74">
                  <c:v>310.63859000000002</c:v>
                </c:pt>
                <c:pt idx="75">
                  <c:v>303.99175000000002</c:v>
                </c:pt>
                <c:pt idx="76">
                  <c:v>270.58067</c:v>
                </c:pt>
                <c:pt idx="77">
                  <c:v>262.34620999999999</c:v>
                </c:pt>
                <c:pt idx="78">
                  <c:v>236.02692999999999</c:v>
                </c:pt>
                <c:pt idx="79">
                  <c:v>228.94022000000001</c:v>
                </c:pt>
                <c:pt idx="80">
                  <c:v>206.01271</c:v>
                </c:pt>
                <c:pt idx="81">
                  <c:v>68.805747999999994</c:v>
                </c:pt>
                <c:pt idx="82">
                  <c:v>60.845357999999997</c:v>
                </c:pt>
                <c:pt idx="83">
                  <c:v>53.533192</c:v>
                </c:pt>
                <c:pt idx="84">
                  <c:v>48.116134000000002</c:v>
                </c:pt>
                <c:pt idx="85">
                  <c:v>43.270957000000003</c:v>
                </c:pt>
                <c:pt idx="86">
                  <c:v>38.924584000000003</c:v>
                </c:pt>
                <c:pt idx="87">
                  <c:v>38.133020000000002</c:v>
                </c:pt>
                <c:pt idx="88">
                  <c:v>34.312247999999997</c:v>
                </c:pt>
                <c:pt idx="89">
                  <c:v>111.75721</c:v>
                </c:pt>
                <c:pt idx="90">
                  <c:v>95.631230000000002</c:v>
                </c:pt>
                <c:pt idx="91">
                  <c:v>91.671161999999995</c:v>
                </c:pt>
                <c:pt idx="92">
                  <c:v>81.557451</c:v>
                </c:pt>
                <c:pt idx="93">
                  <c:v>65.986434000000003</c:v>
                </c:pt>
                <c:pt idx="94">
                  <c:v>71.822996000000003</c:v>
                </c:pt>
                <c:pt idx="95">
                  <c:v>64.617498999999995</c:v>
                </c:pt>
                <c:pt idx="96">
                  <c:v>62.676606999999997</c:v>
                </c:pt>
                <c:pt idx="97">
                  <c:v>153.07183000000001</c:v>
                </c:pt>
                <c:pt idx="98">
                  <c:v>121.55213999999999</c:v>
                </c:pt>
                <c:pt idx="99">
                  <c:v>107.96253</c:v>
                </c:pt>
                <c:pt idx="100">
                  <c:v>100.45696</c:v>
                </c:pt>
                <c:pt idx="101">
                  <c:v>90.331423000000001</c:v>
                </c:pt>
                <c:pt idx="102">
                  <c:v>84.141169000000005</c:v>
                </c:pt>
                <c:pt idx="103">
                  <c:v>90.213937000000001</c:v>
                </c:pt>
                <c:pt idx="104">
                  <c:v>73.044101999999995</c:v>
                </c:pt>
                <c:pt idx="105">
                  <c:v>161.25480999999999</c:v>
                </c:pt>
                <c:pt idx="106">
                  <c:v>153.51505</c:v>
                </c:pt>
                <c:pt idx="107">
                  <c:v>137.69667000000001</c:v>
                </c:pt>
                <c:pt idx="108">
                  <c:v>122.49306</c:v>
                </c:pt>
                <c:pt idx="109">
                  <c:v>110.13903999999999</c:v>
                </c:pt>
                <c:pt idx="110">
                  <c:v>103.61991</c:v>
                </c:pt>
                <c:pt idx="111">
                  <c:v>93.221020999999993</c:v>
                </c:pt>
                <c:pt idx="112">
                  <c:v>102.51411</c:v>
                </c:pt>
                <c:pt idx="113">
                  <c:v>176.69337999999999</c:v>
                </c:pt>
                <c:pt idx="114">
                  <c:v>171.44453999999999</c:v>
                </c:pt>
                <c:pt idx="115">
                  <c:v>152.19005999999999</c:v>
                </c:pt>
                <c:pt idx="116">
                  <c:v>136.72228000000001</c:v>
                </c:pt>
                <c:pt idx="117">
                  <c:v>129.86150000000001</c:v>
                </c:pt>
                <c:pt idx="118">
                  <c:v>116.80149</c:v>
                </c:pt>
                <c:pt idx="119">
                  <c:v>112.13561</c:v>
                </c:pt>
                <c:pt idx="120">
                  <c:v>100.89286</c:v>
                </c:pt>
                <c:pt idx="121">
                  <c:v>170.19725</c:v>
                </c:pt>
                <c:pt idx="122">
                  <c:v>168.00134</c:v>
                </c:pt>
                <c:pt idx="123">
                  <c:v>149.40568999999999</c:v>
                </c:pt>
                <c:pt idx="124">
                  <c:v>144.76426000000001</c:v>
                </c:pt>
                <c:pt idx="125">
                  <c:v>130.20090999999999</c:v>
                </c:pt>
                <c:pt idx="126">
                  <c:v>124.99497</c:v>
                </c:pt>
                <c:pt idx="127">
                  <c:v>117.63476</c:v>
                </c:pt>
                <c:pt idx="128">
                  <c:v>182.84284</c:v>
                </c:pt>
                <c:pt idx="129">
                  <c:v>162.58869000000001</c:v>
                </c:pt>
                <c:pt idx="130">
                  <c:v>157.52512999999999</c:v>
                </c:pt>
                <c:pt idx="131">
                  <c:v>141.67332999999999</c:v>
                </c:pt>
                <c:pt idx="132">
                  <c:v>137.37421000000001</c:v>
                </c:pt>
                <c:pt idx="133">
                  <c:v>123.59737</c:v>
                </c:pt>
                <c:pt idx="134">
                  <c:v>190.81676999999999</c:v>
                </c:pt>
                <c:pt idx="135">
                  <c:v>179.20965000000001</c:v>
                </c:pt>
                <c:pt idx="136">
                  <c:v>161.09522000000001</c:v>
                </c:pt>
                <c:pt idx="137">
                  <c:v>157.72344000000001</c:v>
                </c:pt>
                <c:pt idx="138">
                  <c:v>141.88284999999999</c:v>
                </c:pt>
                <c:pt idx="139">
                  <c:v>138.98571999999999</c:v>
                </c:pt>
                <c:pt idx="140">
                  <c:v>51.471702999999998</c:v>
                </c:pt>
                <c:pt idx="141">
                  <c:v>40.572615999999996</c:v>
                </c:pt>
                <c:pt idx="142">
                  <c:v>35.936472999999999</c:v>
                </c:pt>
                <c:pt idx="143">
                  <c:v>32.246208000000003</c:v>
                </c:pt>
                <c:pt idx="144">
                  <c:v>28.971140999999999</c:v>
                </c:pt>
                <c:pt idx="145">
                  <c:v>25.785665999999999</c:v>
                </c:pt>
                <c:pt idx="146">
                  <c:v>25.500078999999999</c:v>
                </c:pt>
                <c:pt idx="147">
                  <c:v>22.938672</c:v>
                </c:pt>
                <c:pt idx="148">
                  <c:v>78.321380000000005</c:v>
                </c:pt>
                <c:pt idx="149">
                  <c:v>65.855924000000002</c:v>
                </c:pt>
                <c:pt idx="150">
                  <c:v>62.986741000000002</c:v>
                </c:pt>
                <c:pt idx="151">
                  <c:v>55.945535</c:v>
                </c:pt>
                <c:pt idx="152">
                  <c:v>53.619442999999997</c:v>
                </c:pt>
                <c:pt idx="153">
                  <c:v>48.203156999999997</c:v>
                </c:pt>
                <c:pt idx="154">
                  <c:v>46.257339000000002</c:v>
                </c:pt>
                <c:pt idx="155">
                  <c:v>41.610152999999997</c:v>
                </c:pt>
                <c:pt idx="156">
                  <c:v>106.13561</c:v>
                </c:pt>
                <c:pt idx="157">
                  <c:v>83.661512999999999</c:v>
                </c:pt>
                <c:pt idx="158">
                  <c:v>78.213857000000004</c:v>
                </c:pt>
                <c:pt idx="159">
                  <c:v>70.182364000000007</c:v>
                </c:pt>
                <c:pt idx="160">
                  <c:v>63.360495</c:v>
                </c:pt>
                <c:pt idx="161">
                  <c:v>67.561661000000001</c:v>
                </c:pt>
                <c:pt idx="162">
                  <c:v>54.663141000000003</c:v>
                </c:pt>
                <c:pt idx="163">
                  <c:v>60.099128999999998</c:v>
                </c:pt>
                <c:pt idx="164">
                  <c:v>124.64591</c:v>
                </c:pt>
                <c:pt idx="165">
                  <c:v>108.88934999999999</c:v>
                </c:pt>
                <c:pt idx="166">
                  <c:v>97.375991999999997</c:v>
                </c:pt>
                <c:pt idx="167">
                  <c:v>86.505808999999999</c:v>
                </c:pt>
                <c:pt idx="168">
                  <c:v>77.717792000000003</c:v>
                </c:pt>
                <c:pt idx="169">
                  <c:v>73.071307000000004</c:v>
                </c:pt>
                <c:pt idx="170">
                  <c:v>68.047900999999996</c:v>
                </c:pt>
                <c:pt idx="171">
                  <c:v>64.024107000000001</c:v>
                </c:pt>
                <c:pt idx="172">
                  <c:v>123.19532</c:v>
                </c:pt>
                <c:pt idx="173">
                  <c:v>109.04388</c:v>
                </c:pt>
                <c:pt idx="174">
                  <c:v>97.822439000000003</c:v>
                </c:pt>
                <c:pt idx="175">
                  <c:v>92.822428000000002</c:v>
                </c:pt>
                <c:pt idx="176">
                  <c:v>83.446415000000002</c:v>
                </c:pt>
                <c:pt idx="177">
                  <c:v>80.075562000000005</c:v>
                </c:pt>
                <c:pt idx="178">
                  <c:v>75.339620999999994</c:v>
                </c:pt>
                <c:pt idx="179">
                  <c:v>120.55104</c:v>
                </c:pt>
                <c:pt idx="180">
                  <c:v>107.06171999999999</c:v>
                </c:pt>
                <c:pt idx="181">
                  <c:v>104.66633</c:v>
                </c:pt>
                <c:pt idx="182">
                  <c:v>94.092566000000005</c:v>
                </c:pt>
                <c:pt idx="183">
                  <c:v>91.197811999999999</c:v>
                </c:pt>
                <c:pt idx="184">
                  <c:v>85.803368000000006</c:v>
                </c:pt>
                <c:pt idx="185">
                  <c:v>117.67601999999999</c:v>
                </c:pt>
                <c:pt idx="186">
                  <c:v>115.03785000000001</c:v>
                </c:pt>
                <c:pt idx="187">
                  <c:v>103.41484</c:v>
                </c:pt>
                <c:pt idx="188">
                  <c:v>100.23074</c:v>
                </c:pt>
                <c:pt idx="189">
                  <c:v>94.300557999999995</c:v>
                </c:pt>
                <c:pt idx="190">
                  <c:v>98.265219000000002</c:v>
                </c:pt>
                <c:pt idx="191">
                  <c:v>34.911864000000001</c:v>
                </c:pt>
                <c:pt idx="192">
                  <c:v>30.503571999999998</c:v>
                </c:pt>
                <c:pt idx="193">
                  <c:v>26.915925000000001</c:v>
                </c:pt>
                <c:pt idx="194">
                  <c:v>23.869129999999998</c:v>
                </c:pt>
                <c:pt idx="195">
                  <c:v>21.209157999999999</c:v>
                </c:pt>
                <c:pt idx="196">
                  <c:v>49.595581000000003</c:v>
                </c:pt>
                <c:pt idx="197">
                  <c:v>48.738399999999999</c:v>
                </c:pt>
                <c:pt idx="198">
                  <c:v>43.216588000000002</c:v>
                </c:pt>
                <c:pt idx="199">
                  <c:v>36.796936000000002</c:v>
                </c:pt>
                <c:pt idx="200">
                  <c:v>32.054462999999998</c:v>
                </c:pt>
                <c:pt idx="201">
                  <c:v>64.985377</c:v>
                </c:pt>
                <c:pt idx="202">
                  <c:v>57.340896000000001</c:v>
                </c:pt>
                <c:pt idx="203">
                  <c:v>59.147877999999999</c:v>
                </c:pt>
                <c:pt idx="204">
                  <c:v>56.050922</c:v>
                </c:pt>
                <c:pt idx="205">
                  <c:v>59.968198000000001</c:v>
                </c:pt>
                <c:pt idx="206">
                  <c:v>56.343896999999998</c:v>
                </c:pt>
                <c:pt idx="207">
                  <c:v>52.446725999999998</c:v>
                </c:pt>
                <c:pt idx="208">
                  <c:v>64.569044000000005</c:v>
                </c:pt>
                <c:pt idx="209">
                  <c:v>82.762549000000007</c:v>
                </c:pt>
              </c:numCache>
            </c:numRef>
          </c:xVal>
          <c:yVal>
            <c:numRef>
              <c:f>Stress400!$B$45:$B$254</c:f>
              <c:numCache>
                <c:formatCode>General</c:formatCode>
                <c:ptCount val="210"/>
                <c:pt idx="0">
                  <c:v>50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150</c:v>
                </c:pt>
                <c:pt idx="17">
                  <c:v>50</c:v>
                </c:pt>
                <c:pt idx="18">
                  <c:v>50</c:v>
                </c:pt>
                <c:pt idx="19">
                  <c:v>50</c:v>
                </c:pt>
                <c:pt idx="20">
                  <c:v>50</c:v>
                </c:pt>
                <c:pt idx="21">
                  <c:v>50</c:v>
                </c:pt>
                <c:pt idx="22">
                  <c:v>50</c:v>
                </c:pt>
                <c:pt idx="23">
                  <c:v>50</c:v>
                </c:pt>
                <c:pt idx="24">
                  <c:v>50</c:v>
                </c:pt>
                <c:pt idx="25">
                  <c:v>50</c:v>
                </c:pt>
                <c:pt idx="26">
                  <c:v>50</c:v>
                </c:pt>
                <c:pt idx="27">
                  <c:v>50</c:v>
                </c:pt>
                <c:pt idx="28">
                  <c:v>50</c:v>
                </c:pt>
                <c:pt idx="29">
                  <c:v>50</c:v>
                </c:pt>
                <c:pt idx="30">
                  <c:v>50</c:v>
                </c:pt>
                <c:pt idx="31">
                  <c:v>50</c:v>
                </c:pt>
                <c:pt idx="32">
                  <c:v>50</c:v>
                </c:pt>
                <c:pt idx="33">
                  <c:v>50</c:v>
                </c:pt>
                <c:pt idx="34">
                  <c:v>50</c:v>
                </c:pt>
                <c:pt idx="35">
                  <c:v>50</c:v>
                </c:pt>
                <c:pt idx="36">
                  <c:v>50</c:v>
                </c:pt>
                <c:pt idx="37">
                  <c:v>50</c:v>
                </c:pt>
                <c:pt idx="38">
                  <c:v>50</c:v>
                </c:pt>
                <c:pt idx="39">
                  <c:v>50</c:v>
                </c:pt>
                <c:pt idx="40">
                  <c:v>50</c:v>
                </c:pt>
                <c:pt idx="41">
                  <c:v>50</c:v>
                </c:pt>
                <c:pt idx="42">
                  <c:v>50</c:v>
                </c:pt>
                <c:pt idx="43">
                  <c:v>50</c:v>
                </c:pt>
                <c:pt idx="44">
                  <c:v>50</c:v>
                </c:pt>
                <c:pt idx="45">
                  <c:v>50</c:v>
                </c:pt>
                <c:pt idx="46">
                  <c:v>50</c:v>
                </c:pt>
                <c:pt idx="47">
                  <c:v>50</c:v>
                </c:pt>
                <c:pt idx="48">
                  <c:v>50</c:v>
                </c:pt>
                <c:pt idx="49">
                  <c:v>50</c:v>
                </c:pt>
                <c:pt idx="50">
                  <c:v>50</c:v>
                </c:pt>
                <c:pt idx="51">
                  <c:v>50</c:v>
                </c:pt>
                <c:pt idx="52">
                  <c:v>50</c:v>
                </c:pt>
                <c:pt idx="53">
                  <c:v>50</c:v>
                </c:pt>
                <c:pt idx="54">
                  <c:v>50</c:v>
                </c:pt>
                <c:pt idx="55">
                  <c:v>50</c:v>
                </c:pt>
                <c:pt idx="56">
                  <c:v>50</c:v>
                </c:pt>
                <c:pt idx="57">
                  <c:v>50</c:v>
                </c:pt>
                <c:pt idx="58">
                  <c:v>50</c:v>
                </c:pt>
                <c:pt idx="59">
                  <c:v>50</c:v>
                </c:pt>
                <c:pt idx="60">
                  <c:v>50</c:v>
                </c:pt>
                <c:pt idx="61">
                  <c:v>50</c:v>
                </c:pt>
                <c:pt idx="62">
                  <c:v>50</c:v>
                </c:pt>
                <c:pt idx="63">
                  <c:v>50</c:v>
                </c:pt>
                <c:pt idx="64">
                  <c:v>50</c:v>
                </c:pt>
                <c:pt idx="65">
                  <c:v>50</c:v>
                </c:pt>
                <c:pt idx="66">
                  <c:v>50</c:v>
                </c:pt>
                <c:pt idx="67">
                  <c:v>50</c:v>
                </c:pt>
                <c:pt idx="68">
                  <c:v>50</c:v>
                </c:pt>
                <c:pt idx="69">
                  <c:v>50</c:v>
                </c:pt>
                <c:pt idx="70">
                  <c:v>50</c:v>
                </c:pt>
                <c:pt idx="71">
                  <c:v>50</c:v>
                </c:pt>
                <c:pt idx="72">
                  <c:v>50</c:v>
                </c:pt>
                <c:pt idx="73">
                  <c:v>50</c:v>
                </c:pt>
                <c:pt idx="74">
                  <c:v>50</c:v>
                </c:pt>
                <c:pt idx="75">
                  <c:v>50</c:v>
                </c:pt>
                <c:pt idx="76">
                  <c:v>50</c:v>
                </c:pt>
                <c:pt idx="77">
                  <c:v>50</c:v>
                </c:pt>
                <c:pt idx="78">
                  <c:v>50</c:v>
                </c:pt>
                <c:pt idx="79">
                  <c:v>50</c:v>
                </c:pt>
                <c:pt idx="80">
                  <c:v>50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150</c:v>
                </c:pt>
                <c:pt idx="141">
                  <c:v>150</c:v>
                </c:pt>
                <c:pt idx="142">
                  <c:v>150</c:v>
                </c:pt>
                <c:pt idx="143">
                  <c:v>150</c:v>
                </c:pt>
                <c:pt idx="144">
                  <c:v>150</c:v>
                </c:pt>
                <c:pt idx="145">
                  <c:v>150</c:v>
                </c:pt>
                <c:pt idx="146">
                  <c:v>150</c:v>
                </c:pt>
                <c:pt idx="147">
                  <c:v>150</c:v>
                </c:pt>
                <c:pt idx="148">
                  <c:v>150</c:v>
                </c:pt>
                <c:pt idx="149">
                  <c:v>150</c:v>
                </c:pt>
                <c:pt idx="150">
                  <c:v>150</c:v>
                </c:pt>
                <c:pt idx="151">
                  <c:v>150</c:v>
                </c:pt>
                <c:pt idx="152">
                  <c:v>150</c:v>
                </c:pt>
                <c:pt idx="153">
                  <c:v>150</c:v>
                </c:pt>
                <c:pt idx="154">
                  <c:v>150</c:v>
                </c:pt>
                <c:pt idx="155">
                  <c:v>150</c:v>
                </c:pt>
                <c:pt idx="156">
                  <c:v>150</c:v>
                </c:pt>
                <c:pt idx="157">
                  <c:v>150</c:v>
                </c:pt>
                <c:pt idx="158">
                  <c:v>150</c:v>
                </c:pt>
                <c:pt idx="159">
                  <c:v>150</c:v>
                </c:pt>
                <c:pt idx="160">
                  <c:v>150</c:v>
                </c:pt>
                <c:pt idx="161">
                  <c:v>150</c:v>
                </c:pt>
                <c:pt idx="162">
                  <c:v>150</c:v>
                </c:pt>
                <c:pt idx="163">
                  <c:v>150</c:v>
                </c:pt>
                <c:pt idx="164">
                  <c:v>150</c:v>
                </c:pt>
                <c:pt idx="165">
                  <c:v>150</c:v>
                </c:pt>
                <c:pt idx="166">
                  <c:v>150</c:v>
                </c:pt>
                <c:pt idx="167">
                  <c:v>150</c:v>
                </c:pt>
                <c:pt idx="168">
                  <c:v>150</c:v>
                </c:pt>
                <c:pt idx="169">
                  <c:v>150</c:v>
                </c:pt>
                <c:pt idx="170">
                  <c:v>150</c:v>
                </c:pt>
                <c:pt idx="171">
                  <c:v>150</c:v>
                </c:pt>
                <c:pt idx="172">
                  <c:v>150</c:v>
                </c:pt>
                <c:pt idx="173">
                  <c:v>150</c:v>
                </c:pt>
                <c:pt idx="174">
                  <c:v>150</c:v>
                </c:pt>
                <c:pt idx="175">
                  <c:v>150</c:v>
                </c:pt>
                <c:pt idx="176">
                  <c:v>150</c:v>
                </c:pt>
                <c:pt idx="177">
                  <c:v>150</c:v>
                </c:pt>
                <c:pt idx="178">
                  <c:v>150</c:v>
                </c:pt>
                <c:pt idx="179">
                  <c:v>150</c:v>
                </c:pt>
                <c:pt idx="180">
                  <c:v>150</c:v>
                </c:pt>
                <c:pt idx="181">
                  <c:v>150</c:v>
                </c:pt>
                <c:pt idx="182">
                  <c:v>150</c:v>
                </c:pt>
                <c:pt idx="183">
                  <c:v>150</c:v>
                </c:pt>
                <c:pt idx="184">
                  <c:v>150</c:v>
                </c:pt>
                <c:pt idx="185">
                  <c:v>150</c:v>
                </c:pt>
                <c:pt idx="186">
                  <c:v>150</c:v>
                </c:pt>
                <c:pt idx="187">
                  <c:v>150</c:v>
                </c:pt>
                <c:pt idx="188">
                  <c:v>150</c:v>
                </c:pt>
                <c:pt idx="189">
                  <c:v>150</c:v>
                </c:pt>
                <c:pt idx="190">
                  <c:v>150</c:v>
                </c:pt>
                <c:pt idx="191">
                  <c:v>200</c:v>
                </c:pt>
                <c:pt idx="192">
                  <c:v>200</c:v>
                </c:pt>
                <c:pt idx="193">
                  <c:v>200</c:v>
                </c:pt>
                <c:pt idx="194">
                  <c:v>200</c:v>
                </c:pt>
                <c:pt idx="195">
                  <c:v>200</c:v>
                </c:pt>
                <c:pt idx="196">
                  <c:v>200</c:v>
                </c:pt>
                <c:pt idx="197">
                  <c:v>200</c:v>
                </c:pt>
                <c:pt idx="198">
                  <c:v>200</c:v>
                </c:pt>
                <c:pt idx="199">
                  <c:v>200</c:v>
                </c:pt>
                <c:pt idx="200">
                  <c:v>200</c:v>
                </c:pt>
                <c:pt idx="201">
                  <c:v>200</c:v>
                </c:pt>
                <c:pt idx="202">
                  <c:v>200</c:v>
                </c:pt>
                <c:pt idx="203">
                  <c:v>200</c:v>
                </c:pt>
                <c:pt idx="204">
                  <c:v>200</c:v>
                </c:pt>
                <c:pt idx="205">
                  <c:v>200</c:v>
                </c:pt>
                <c:pt idx="206">
                  <c:v>200</c:v>
                </c:pt>
                <c:pt idx="207">
                  <c:v>200</c:v>
                </c:pt>
                <c:pt idx="208">
                  <c:v>200</c:v>
                </c:pt>
                <c:pt idx="209">
                  <c:v>200</c:v>
                </c:pt>
              </c:numCache>
            </c:numRef>
          </c:yVal>
          <c:smooth val="0"/>
          <c:extLst>
            <c:ext xmlns:c16="http://schemas.microsoft.com/office/drawing/2014/chart" uri="{C3380CC4-5D6E-409C-BE32-E72D297353CC}">
              <c16:uniqueId val="{00000002-CAA7-4161-812D-3870139AAC25}"/>
            </c:ext>
          </c:extLst>
        </c:ser>
        <c:dLbls>
          <c:showLegendKey val="0"/>
          <c:showVal val="0"/>
          <c:showCatName val="0"/>
          <c:showSerName val="0"/>
          <c:showPercent val="0"/>
          <c:showBubbleSize val="0"/>
        </c:dLbls>
        <c:axId val="373425696"/>
        <c:axId val="370791832"/>
      </c:scatterChart>
      <c:valAx>
        <c:axId val="373425696"/>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G [T/m]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0791832"/>
        <c:crosses val="autoZero"/>
        <c:crossBetween val="midCat"/>
      </c:valAx>
      <c:valAx>
        <c:axId val="37079183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Aperture diameter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3425696"/>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dirty="0"/>
              <a:t>A</a:t>
            </a:r>
            <a:r>
              <a:rPr lang="en-GB" sz="1400" baseline="0" dirty="0"/>
              <a:t> vs B </a:t>
            </a:r>
            <a:r>
              <a:rPr lang="en-GB" sz="1400" b="0" i="0" u="none" strike="noStrike" kern="1200" spc="0" baseline="0" dirty="0">
                <a:solidFill>
                  <a:prstClr val="black">
                    <a:lumMod val="65000"/>
                    <a:lumOff val="35000"/>
                  </a:prstClr>
                </a:solidFill>
              </a:rPr>
              <a:t>– only Stress limit</a:t>
            </a:r>
            <a:endParaRPr lang="en-GB" sz="14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scatterChart>
        <c:scatterStyle val="lineMarker"/>
        <c:varyColors val="0"/>
        <c:ser>
          <c:idx val="0"/>
          <c:order val="0"/>
          <c:tx>
            <c:v>4.5K</c:v>
          </c:tx>
          <c:spPr>
            <a:ln w="25400" cap="rnd">
              <a:noFill/>
              <a:round/>
            </a:ln>
            <a:effectLst/>
          </c:spPr>
          <c:marker>
            <c:symbol val="circle"/>
            <c:size val="5"/>
            <c:spPr>
              <a:solidFill>
                <a:schemeClr val="accent1"/>
              </a:solidFill>
              <a:ln w="9525">
                <a:solidFill>
                  <a:schemeClr val="accent1"/>
                </a:solidFill>
              </a:ln>
              <a:effectLst/>
            </c:spPr>
          </c:marker>
          <c:xVal>
            <c:numRef>
              <c:f>Stress400!$E$2:$E$13</c:f>
              <c:numCache>
                <c:formatCode>General</c:formatCode>
                <c:ptCount val="12"/>
                <c:pt idx="0">
                  <c:v>8.8801438000000008</c:v>
                </c:pt>
                <c:pt idx="1">
                  <c:v>13.051802</c:v>
                </c:pt>
                <c:pt idx="2">
                  <c:v>15.295169</c:v>
                </c:pt>
                <c:pt idx="3">
                  <c:v>17.641893</c:v>
                </c:pt>
                <c:pt idx="4">
                  <c:v>20.808011</c:v>
                </c:pt>
                <c:pt idx="5">
                  <c:v>22.201453999999998</c:v>
                </c:pt>
                <c:pt idx="6">
                  <c:v>23.118427000000001</c:v>
                </c:pt>
                <c:pt idx="7">
                  <c:v>8.4723203999999992</c:v>
                </c:pt>
                <c:pt idx="8">
                  <c:v>12.534839</c:v>
                </c:pt>
                <c:pt idx="9">
                  <c:v>15.898937</c:v>
                </c:pt>
                <c:pt idx="10">
                  <c:v>17.265322000000001</c:v>
                </c:pt>
                <c:pt idx="11">
                  <c:v>8.2364780999999994</c:v>
                </c:pt>
              </c:numCache>
            </c:numRef>
          </c:xVal>
          <c:yVal>
            <c:numRef>
              <c:f>Stress400!$B$2:$B$13</c:f>
              <c:numCache>
                <c:formatCode>General</c:formatCode>
                <c:ptCount val="12"/>
                <c:pt idx="0">
                  <c:v>50</c:v>
                </c:pt>
                <c:pt idx="1">
                  <c:v>50</c:v>
                </c:pt>
                <c:pt idx="2">
                  <c:v>50</c:v>
                </c:pt>
                <c:pt idx="3">
                  <c:v>50</c:v>
                </c:pt>
                <c:pt idx="4">
                  <c:v>50</c:v>
                </c:pt>
                <c:pt idx="5">
                  <c:v>50</c:v>
                </c:pt>
                <c:pt idx="6">
                  <c:v>50</c:v>
                </c:pt>
                <c:pt idx="7">
                  <c:v>50</c:v>
                </c:pt>
                <c:pt idx="8">
                  <c:v>50</c:v>
                </c:pt>
                <c:pt idx="9">
                  <c:v>50</c:v>
                </c:pt>
                <c:pt idx="10">
                  <c:v>50</c:v>
                </c:pt>
                <c:pt idx="11">
                  <c:v>50</c:v>
                </c:pt>
              </c:numCache>
            </c:numRef>
          </c:yVal>
          <c:smooth val="0"/>
          <c:extLst>
            <c:ext xmlns:c16="http://schemas.microsoft.com/office/drawing/2014/chart" uri="{C3380CC4-5D6E-409C-BE32-E72D297353CC}">
              <c16:uniqueId val="{00000000-37AE-49B7-90C8-0A65679BB24C}"/>
            </c:ext>
          </c:extLst>
        </c:ser>
        <c:ser>
          <c:idx val="1"/>
          <c:order val="1"/>
          <c:tx>
            <c:v>10K</c:v>
          </c:tx>
          <c:spPr>
            <a:ln w="25400" cap="rnd">
              <a:noFill/>
              <a:round/>
            </a:ln>
            <a:effectLst/>
          </c:spPr>
          <c:marker>
            <c:symbol val="circle"/>
            <c:size val="5"/>
            <c:spPr>
              <a:solidFill>
                <a:schemeClr val="accent2"/>
              </a:solidFill>
              <a:ln w="9525">
                <a:solidFill>
                  <a:schemeClr val="accent2"/>
                </a:solidFill>
              </a:ln>
              <a:effectLst/>
            </c:spPr>
          </c:marker>
          <c:xVal>
            <c:numRef>
              <c:f>Stress400!$E$14:$E$61</c:f>
              <c:numCache>
                <c:formatCode>General</c:formatCode>
                <c:ptCount val="48"/>
                <c:pt idx="0">
                  <c:v>7.3899856000000002</c:v>
                </c:pt>
                <c:pt idx="1">
                  <c:v>11.108359999999999</c:v>
                </c:pt>
                <c:pt idx="2">
                  <c:v>14.007135999999999</c:v>
                </c:pt>
                <c:pt idx="3">
                  <c:v>16.269964000000002</c:v>
                </c:pt>
                <c:pt idx="4">
                  <c:v>17.930644999999998</c:v>
                </c:pt>
                <c:pt idx="5">
                  <c:v>19.101376999999999</c:v>
                </c:pt>
                <c:pt idx="6">
                  <c:v>21.250843</c:v>
                </c:pt>
                <c:pt idx="7">
                  <c:v>21.722228000000001</c:v>
                </c:pt>
                <c:pt idx="8">
                  <c:v>7.8825628999999999</c:v>
                </c:pt>
                <c:pt idx="9">
                  <c:v>11.697898</c:v>
                </c:pt>
                <c:pt idx="10">
                  <c:v>14.311634</c:v>
                </c:pt>
                <c:pt idx="11">
                  <c:v>15.188793</c:v>
                </c:pt>
                <c:pt idx="12">
                  <c:v>18.179138999999999</c:v>
                </c:pt>
                <c:pt idx="13">
                  <c:v>19.033193000000001</c:v>
                </c:pt>
                <c:pt idx="14">
                  <c:v>19.802156</c:v>
                </c:pt>
                <c:pt idx="15">
                  <c:v>22.055053999999998</c:v>
                </c:pt>
                <c:pt idx="16">
                  <c:v>7.3811871</c:v>
                </c:pt>
                <c:pt idx="17">
                  <c:v>10.866400000000001</c:v>
                </c:pt>
                <c:pt idx="18">
                  <c:v>13.713509999999999</c:v>
                </c:pt>
                <c:pt idx="19">
                  <c:v>15.789132</c:v>
                </c:pt>
                <c:pt idx="20">
                  <c:v>17.949784000000001</c:v>
                </c:pt>
                <c:pt idx="21">
                  <c:v>19.136123000000001</c:v>
                </c:pt>
                <c:pt idx="22">
                  <c:v>19.823778999999998</c:v>
                </c:pt>
                <c:pt idx="23">
                  <c:v>22.088996000000002</c:v>
                </c:pt>
                <c:pt idx="24">
                  <c:v>7.4526621999999998</c:v>
                </c:pt>
                <c:pt idx="25">
                  <c:v>10.854191999999999</c:v>
                </c:pt>
                <c:pt idx="26">
                  <c:v>13.701727</c:v>
                </c:pt>
                <c:pt idx="27">
                  <c:v>15.78637</c:v>
                </c:pt>
                <c:pt idx="28">
                  <c:v>17.413416999999999</c:v>
                </c:pt>
                <c:pt idx="29">
                  <c:v>19.153269000000002</c:v>
                </c:pt>
                <c:pt idx="30">
                  <c:v>19.940412999999999</c:v>
                </c:pt>
                <c:pt idx="31">
                  <c:v>20.390115999999999</c:v>
                </c:pt>
                <c:pt idx="32">
                  <c:v>7.9883424999999999</c:v>
                </c:pt>
                <c:pt idx="33">
                  <c:v>10.779688999999999</c:v>
                </c:pt>
                <c:pt idx="34">
                  <c:v>13.484991000000001</c:v>
                </c:pt>
                <c:pt idx="35">
                  <c:v>15.659395</c:v>
                </c:pt>
                <c:pt idx="36">
                  <c:v>17.265915</c:v>
                </c:pt>
                <c:pt idx="37">
                  <c:v>18.402774999999998</c:v>
                </c:pt>
                <c:pt idx="38">
                  <c:v>20.859904</c:v>
                </c:pt>
                <c:pt idx="39">
                  <c:v>21.332912</c:v>
                </c:pt>
                <c:pt idx="40">
                  <c:v>7.2378755999999997</c:v>
                </c:pt>
                <c:pt idx="41">
                  <c:v>11.167531</c:v>
                </c:pt>
                <c:pt idx="42">
                  <c:v>12.704022</c:v>
                </c:pt>
                <c:pt idx="43">
                  <c:v>14.614401000000001</c:v>
                </c:pt>
                <c:pt idx="44">
                  <c:v>17.506443000000001</c:v>
                </c:pt>
                <c:pt idx="45">
                  <c:v>18.503668999999999</c:v>
                </c:pt>
                <c:pt idx="46">
                  <c:v>19.262007000000001</c:v>
                </c:pt>
                <c:pt idx="47">
                  <c:v>7.2291181</c:v>
                </c:pt>
              </c:numCache>
            </c:numRef>
          </c:xVal>
          <c:yVal>
            <c:numRef>
              <c:f>Stress400!$B$14:$B$61</c:f>
              <c:numCache>
                <c:formatCode>General</c:formatCode>
                <c:ptCount val="48"/>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pt idx="14">
                  <c:v>50</c:v>
                </c:pt>
                <c:pt idx="15">
                  <c:v>50</c:v>
                </c:pt>
                <c:pt idx="16">
                  <c:v>50</c:v>
                </c:pt>
                <c:pt idx="17">
                  <c:v>50</c:v>
                </c:pt>
                <c:pt idx="18">
                  <c:v>50</c:v>
                </c:pt>
                <c:pt idx="19">
                  <c:v>50</c:v>
                </c:pt>
                <c:pt idx="20">
                  <c:v>50</c:v>
                </c:pt>
                <c:pt idx="21">
                  <c:v>50</c:v>
                </c:pt>
                <c:pt idx="22">
                  <c:v>50</c:v>
                </c:pt>
                <c:pt idx="23">
                  <c:v>50</c:v>
                </c:pt>
                <c:pt idx="24">
                  <c:v>50</c:v>
                </c:pt>
                <c:pt idx="25">
                  <c:v>50</c:v>
                </c:pt>
                <c:pt idx="26">
                  <c:v>50</c:v>
                </c:pt>
                <c:pt idx="27">
                  <c:v>50</c:v>
                </c:pt>
                <c:pt idx="28">
                  <c:v>50</c:v>
                </c:pt>
                <c:pt idx="29">
                  <c:v>50</c:v>
                </c:pt>
                <c:pt idx="30">
                  <c:v>50</c:v>
                </c:pt>
                <c:pt idx="31">
                  <c:v>50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150</c:v>
                </c:pt>
              </c:numCache>
            </c:numRef>
          </c:yVal>
          <c:smooth val="0"/>
          <c:extLst>
            <c:ext xmlns:c16="http://schemas.microsoft.com/office/drawing/2014/chart" uri="{C3380CC4-5D6E-409C-BE32-E72D297353CC}">
              <c16:uniqueId val="{00000001-37AE-49B7-90C8-0A65679BB24C}"/>
            </c:ext>
          </c:extLst>
        </c:ser>
        <c:ser>
          <c:idx val="2"/>
          <c:order val="2"/>
          <c:tx>
            <c:v>20K</c:v>
          </c:tx>
          <c:spPr>
            <a:ln w="25400" cap="rnd">
              <a:noFill/>
              <a:round/>
            </a:ln>
            <a:effectLst/>
          </c:spPr>
          <c:marker>
            <c:symbol val="circle"/>
            <c:size val="5"/>
            <c:spPr>
              <a:solidFill>
                <a:schemeClr val="accent3"/>
              </a:solidFill>
              <a:ln w="9525">
                <a:solidFill>
                  <a:schemeClr val="accent3"/>
                </a:solidFill>
              </a:ln>
              <a:effectLst/>
            </c:spPr>
          </c:marker>
          <c:xVal>
            <c:numRef>
              <c:f>Stress400!$E$45:$E$254</c:f>
              <c:numCache>
                <c:formatCode>General</c:formatCode>
                <c:ptCount val="210"/>
                <c:pt idx="0">
                  <c:v>20.390115999999999</c:v>
                </c:pt>
                <c:pt idx="1">
                  <c:v>7.9883424999999999</c:v>
                </c:pt>
                <c:pt idx="2">
                  <c:v>10.779688999999999</c:v>
                </c:pt>
                <c:pt idx="3">
                  <c:v>13.484991000000001</c:v>
                </c:pt>
                <c:pt idx="4">
                  <c:v>15.659395</c:v>
                </c:pt>
                <c:pt idx="5">
                  <c:v>17.265915</c:v>
                </c:pt>
                <c:pt idx="6">
                  <c:v>18.402774999999998</c:v>
                </c:pt>
                <c:pt idx="7">
                  <c:v>20.859904</c:v>
                </c:pt>
                <c:pt idx="8">
                  <c:v>21.332912</c:v>
                </c:pt>
                <c:pt idx="9">
                  <c:v>7.2378755999999997</c:v>
                </c:pt>
                <c:pt idx="10">
                  <c:v>11.167531</c:v>
                </c:pt>
                <c:pt idx="11">
                  <c:v>12.704022</c:v>
                </c:pt>
                <c:pt idx="12">
                  <c:v>14.614401000000001</c:v>
                </c:pt>
                <c:pt idx="13">
                  <c:v>17.506443000000001</c:v>
                </c:pt>
                <c:pt idx="14">
                  <c:v>18.503668999999999</c:v>
                </c:pt>
                <c:pt idx="15">
                  <c:v>19.262007000000001</c:v>
                </c:pt>
                <c:pt idx="16">
                  <c:v>7.2291181</c:v>
                </c:pt>
                <c:pt idx="17">
                  <c:v>6.6820208000000001</c:v>
                </c:pt>
                <c:pt idx="18">
                  <c:v>9.1073252</c:v>
                </c:pt>
                <c:pt idx="19">
                  <c:v>11.548358</c:v>
                </c:pt>
                <c:pt idx="20">
                  <c:v>13.384916</c:v>
                </c:pt>
                <c:pt idx="21">
                  <c:v>14.709866999999999</c:v>
                </c:pt>
                <c:pt idx="22">
                  <c:v>15.63602</c:v>
                </c:pt>
                <c:pt idx="23">
                  <c:v>16.237169000000002</c:v>
                </c:pt>
                <c:pt idx="24">
                  <c:v>18.024918</c:v>
                </c:pt>
                <c:pt idx="25">
                  <c:v>5.9807674999999998</c:v>
                </c:pt>
                <c:pt idx="26">
                  <c:v>9.5807824000000004</c:v>
                </c:pt>
                <c:pt idx="27">
                  <c:v>11.721545000000001</c:v>
                </c:pt>
                <c:pt idx="28">
                  <c:v>12.412712000000001</c:v>
                </c:pt>
                <c:pt idx="29">
                  <c:v>14.777331</c:v>
                </c:pt>
                <c:pt idx="30">
                  <c:v>15.307097000000001</c:v>
                </c:pt>
                <c:pt idx="31">
                  <c:v>16.390250999999999</c:v>
                </c:pt>
                <c:pt idx="32">
                  <c:v>16.732506000000001</c:v>
                </c:pt>
                <c:pt idx="33">
                  <c:v>6.0212813000000001</c:v>
                </c:pt>
                <c:pt idx="34">
                  <c:v>8.9797826999999995</c:v>
                </c:pt>
                <c:pt idx="35">
                  <c:v>11.292012</c:v>
                </c:pt>
                <c:pt idx="36">
                  <c:v>13.050475</c:v>
                </c:pt>
                <c:pt idx="37">
                  <c:v>14.339755</c:v>
                </c:pt>
                <c:pt idx="38">
                  <c:v>15.716794</c:v>
                </c:pt>
                <c:pt idx="39">
                  <c:v>16.764094</c:v>
                </c:pt>
                <c:pt idx="40">
                  <c:v>16.891613</c:v>
                </c:pt>
                <c:pt idx="41">
                  <c:v>6.3160591000000004</c:v>
                </c:pt>
                <c:pt idx="42">
                  <c:v>8.6069583000000005</c:v>
                </c:pt>
                <c:pt idx="43">
                  <c:v>10.781053</c:v>
                </c:pt>
                <c:pt idx="44">
                  <c:v>12.345112</c:v>
                </c:pt>
                <c:pt idx="45">
                  <c:v>14.210651</c:v>
                </c:pt>
                <c:pt idx="46">
                  <c:v>15.113992</c:v>
                </c:pt>
                <c:pt idx="47">
                  <c:v>16.482488</c:v>
                </c:pt>
                <c:pt idx="48">
                  <c:v>17.366872999999998</c:v>
                </c:pt>
                <c:pt idx="49">
                  <c:v>5.9727883999999998</c:v>
                </c:pt>
                <c:pt idx="50">
                  <c:v>8.6002641999999998</c:v>
                </c:pt>
                <c:pt idx="51">
                  <c:v>10.677867000000001</c:v>
                </c:pt>
                <c:pt idx="52">
                  <c:v>12.335065999999999</c:v>
                </c:pt>
                <c:pt idx="53">
                  <c:v>13.554356</c:v>
                </c:pt>
                <c:pt idx="54">
                  <c:v>15.252181</c:v>
                </c:pt>
                <c:pt idx="55">
                  <c:v>15.854595</c:v>
                </c:pt>
                <c:pt idx="56">
                  <c:v>16.194856000000001</c:v>
                </c:pt>
                <c:pt idx="57">
                  <c:v>5.6596753</c:v>
                </c:pt>
                <c:pt idx="58">
                  <c:v>8.2515540000000005</c:v>
                </c:pt>
                <c:pt idx="59">
                  <c:v>10.320197</c:v>
                </c:pt>
                <c:pt idx="60">
                  <c:v>11.820978</c:v>
                </c:pt>
                <c:pt idx="61">
                  <c:v>13.730755</c:v>
                </c:pt>
                <c:pt idx="62">
                  <c:v>14.610638</c:v>
                </c:pt>
                <c:pt idx="63">
                  <c:v>16.082833000000001</c:v>
                </c:pt>
                <c:pt idx="64">
                  <c:v>16.433691</c:v>
                </c:pt>
                <c:pt idx="65">
                  <c:v>5.7007139000000002</c:v>
                </c:pt>
                <c:pt idx="66">
                  <c:v>8.6987152000000005</c:v>
                </c:pt>
                <c:pt idx="67">
                  <c:v>10.095058</c:v>
                </c:pt>
                <c:pt idx="68">
                  <c:v>11.567382</c:v>
                </c:pt>
                <c:pt idx="69">
                  <c:v>13.440026</c:v>
                </c:pt>
                <c:pt idx="70">
                  <c:v>14.304130000000001</c:v>
                </c:pt>
                <c:pt idx="71">
                  <c:v>15.748170999999999</c:v>
                </c:pt>
                <c:pt idx="72">
                  <c:v>16.093764</c:v>
                </c:pt>
                <c:pt idx="73">
                  <c:v>5.5325354999999998</c:v>
                </c:pt>
                <c:pt idx="74">
                  <c:v>8.5028631000000008</c:v>
                </c:pt>
                <c:pt idx="75">
                  <c:v>9.7938915000000009</c:v>
                </c:pt>
                <c:pt idx="76">
                  <c:v>11.225013000000001</c:v>
                </c:pt>
                <c:pt idx="77">
                  <c:v>13.15631</c:v>
                </c:pt>
                <c:pt idx="78">
                  <c:v>14.00503</c:v>
                </c:pt>
                <c:pt idx="79">
                  <c:v>15.559063999999999</c:v>
                </c:pt>
                <c:pt idx="80">
                  <c:v>15.903282000000001</c:v>
                </c:pt>
                <c:pt idx="81">
                  <c:v>6.5423207999999997</c:v>
                </c:pt>
                <c:pt idx="82">
                  <c:v>8.9246470000000002</c:v>
                </c:pt>
                <c:pt idx="83">
                  <c:v>11.105503000000001</c:v>
                </c:pt>
                <c:pt idx="84">
                  <c:v>12.830807</c:v>
                </c:pt>
                <c:pt idx="85">
                  <c:v>14.097282</c:v>
                </c:pt>
                <c:pt idx="86">
                  <c:v>14.988574</c:v>
                </c:pt>
                <c:pt idx="87">
                  <c:v>16.778908999999999</c:v>
                </c:pt>
                <c:pt idx="88">
                  <c:v>17.138290999999999</c:v>
                </c:pt>
                <c:pt idx="89">
                  <c:v>5.8779824999999999</c:v>
                </c:pt>
                <c:pt idx="90">
                  <c:v>9.1783497999999994</c:v>
                </c:pt>
                <c:pt idx="91">
                  <c:v>10.391603999999999</c:v>
                </c:pt>
                <c:pt idx="92">
                  <c:v>11.890846</c:v>
                </c:pt>
                <c:pt idx="93">
                  <c:v>14.157899</c:v>
                </c:pt>
                <c:pt idx="94">
                  <c:v>14.929667999999999</c:v>
                </c:pt>
                <c:pt idx="95">
                  <c:v>15.513707</c:v>
                </c:pt>
                <c:pt idx="96">
                  <c:v>16.931374000000002</c:v>
                </c:pt>
                <c:pt idx="97">
                  <c:v>5.7906604000000002</c:v>
                </c:pt>
                <c:pt idx="98">
                  <c:v>8.4653045000000002</c:v>
                </c:pt>
                <c:pt idx="99">
                  <c:v>10.591044999999999</c:v>
                </c:pt>
                <c:pt idx="100">
                  <c:v>12.601488</c:v>
                </c:pt>
                <c:pt idx="101">
                  <c:v>13.856983</c:v>
                </c:pt>
                <c:pt idx="102">
                  <c:v>15.199107</c:v>
                </c:pt>
                <c:pt idx="103">
                  <c:v>15.454405</c:v>
                </c:pt>
                <c:pt idx="104">
                  <c:v>17.177703999999999</c:v>
                </c:pt>
                <c:pt idx="105">
                  <c:v>5.9542833999999996</c:v>
                </c:pt>
                <c:pt idx="106">
                  <c:v>8.4745890999999993</c:v>
                </c:pt>
                <c:pt idx="107">
                  <c:v>10.703065</c:v>
                </c:pt>
                <c:pt idx="108">
                  <c:v>12.277435000000001</c:v>
                </c:pt>
                <c:pt idx="109">
                  <c:v>13.502924</c:v>
                </c:pt>
                <c:pt idx="110">
                  <c:v>14.943079000000001</c:v>
                </c:pt>
                <c:pt idx="111">
                  <c:v>15.538409</c:v>
                </c:pt>
                <c:pt idx="112">
                  <c:v>15.876015000000001</c:v>
                </c:pt>
                <c:pt idx="113">
                  <c:v>5.5731712</c:v>
                </c:pt>
                <c:pt idx="114">
                  <c:v>8.0595034999999999</c:v>
                </c:pt>
                <c:pt idx="115">
                  <c:v>10.091521</c:v>
                </c:pt>
                <c:pt idx="116">
                  <c:v>11.666527</c:v>
                </c:pt>
                <c:pt idx="117">
                  <c:v>13.447509999999999</c:v>
                </c:pt>
                <c:pt idx="118">
                  <c:v>14.315472</c:v>
                </c:pt>
                <c:pt idx="119">
                  <c:v>15.764748000000001</c:v>
                </c:pt>
                <c:pt idx="120">
                  <c:v>16.112756999999998</c:v>
                </c:pt>
                <c:pt idx="121">
                  <c:v>8.4275506999999994</c:v>
                </c:pt>
                <c:pt idx="122">
                  <c:v>9.7901136999999991</c:v>
                </c:pt>
                <c:pt idx="123">
                  <c:v>11.226489000000001</c:v>
                </c:pt>
                <c:pt idx="124">
                  <c:v>13.164158</c:v>
                </c:pt>
                <c:pt idx="125">
                  <c:v>14.016697000000001</c:v>
                </c:pt>
                <c:pt idx="126">
                  <c:v>15.438376</c:v>
                </c:pt>
                <c:pt idx="127">
                  <c:v>16.427648000000001</c:v>
                </c:pt>
                <c:pt idx="128">
                  <c:v>9.5749796000000007</c:v>
                </c:pt>
                <c:pt idx="129">
                  <c:v>10.986621</c:v>
                </c:pt>
                <c:pt idx="130">
                  <c:v>12.887597</c:v>
                </c:pt>
                <c:pt idx="131">
                  <c:v>13.725097</c:v>
                </c:pt>
                <c:pt idx="132">
                  <c:v>15.254849999999999</c:v>
                </c:pt>
                <c:pt idx="133">
                  <c:v>15.596097</c:v>
                </c:pt>
                <c:pt idx="134">
                  <c:v>9.1758234000000005</c:v>
                </c:pt>
                <c:pt idx="135">
                  <c:v>11.027597999999999</c:v>
                </c:pt>
                <c:pt idx="136">
                  <c:v>12.138806000000001</c:v>
                </c:pt>
                <c:pt idx="137">
                  <c:v>13.920721</c:v>
                </c:pt>
                <c:pt idx="138">
                  <c:v>14.485754999999999</c:v>
                </c:pt>
                <c:pt idx="139">
                  <c:v>15.9779</c:v>
                </c:pt>
                <c:pt idx="140">
                  <c:v>5.9231587000000001</c:v>
                </c:pt>
                <c:pt idx="141">
                  <c:v>8.5643335</c:v>
                </c:pt>
                <c:pt idx="142">
                  <c:v>10.719051</c:v>
                </c:pt>
                <c:pt idx="143">
                  <c:v>12.392901999999999</c:v>
                </c:pt>
                <c:pt idx="144">
                  <c:v>13.627177</c:v>
                </c:pt>
                <c:pt idx="145">
                  <c:v>14.372825000000001</c:v>
                </c:pt>
                <c:pt idx="146">
                  <c:v>16.243010999999999</c:v>
                </c:pt>
                <c:pt idx="147">
                  <c:v>16.598257</c:v>
                </c:pt>
                <c:pt idx="148">
                  <c:v>5.8392638000000003</c:v>
                </c:pt>
                <c:pt idx="149">
                  <c:v>8.8512041999999997</c:v>
                </c:pt>
                <c:pt idx="150">
                  <c:v>10.02543</c:v>
                </c:pt>
                <c:pt idx="151">
                  <c:v>11.483174</c:v>
                </c:pt>
                <c:pt idx="152">
                  <c:v>13.338601000000001</c:v>
                </c:pt>
                <c:pt idx="153">
                  <c:v>14.194469</c:v>
                </c:pt>
                <c:pt idx="154">
                  <c:v>15.625363999999999</c:v>
                </c:pt>
                <c:pt idx="155">
                  <c:v>15.967438</c:v>
                </c:pt>
                <c:pt idx="156">
                  <c:v>5.5579197999999996</c:v>
                </c:pt>
                <c:pt idx="157">
                  <c:v>8.0281155999999996</c:v>
                </c:pt>
                <c:pt idx="158">
                  <c:v>10.514022000000001</c:v>
                </c:pt>
                <c:pt idx="159">
                  <c:v>12.17407</c:v>
                </c:pt>
                <c:pt idx="160">
                  <c:v>13.456149</c:v>
                </c:pt>
                <c:pt idx="161">
                  <c:v>13.956263</c:v>
                </c:pt>
                <c:pt idx="162">
                  <c:v>15.782119</c:v>
                </c:pt>
                <c:pt idx="163">
                  <c:v>16.132318000000001</c:v>
                </c:pt>
                <c:pt idx="164">
                  <c:v>5.1438109000000001</c:v>
                </c:pt>
                <c:pt idx="165">
                  <c:v>8.1219032000000002</c:v>
                </c:pt>
                <c:pt idx="166">
                  <c:v>10.284248</c:v>
                </c:pt>
                <c:pt idx="167">
                  <c:v>11.813768</c:v>
                </c:pt>
                <c:pt idx="168">
                  <c:v>13.005276</c:v>
                </c:pt>
                <c:pt idx="169">
                  <c:v>14.403719000000001</c:v>
                </c:pt>
                <c:pt idx="170">
                  <c:v>15.456009</c:v>
                </c:pt>
                <c:pt idx="171">
                  <c:v>16.449221999999999</c:v>
                </c:pt>
                <c:pt idx="172">
                  <c:v>7.7125573000000003</c:v>
                </c:pt>
                <c:pt idx="173">
                  <c:v>9.6915878000000006</c:v>
                </c:pt>
                <c:pt idx="174">
                  <c:v>11.222856999999999</c:v>
                </c:pt>
                <c:pt idx="175">
                  <c:v>12.951131</c:v>
                </c:pt>
                <c:pt idx="176">
                  <c:v>13.796359000000001</c:v>
                </c:pt>
                <c:pt idx="177">
                  <c:v>15.202913000000001</c:v>
                </c:pt>
                <c:pt idx="178">
                  <c:v>16.182551</c:v>
                </c:pt>
                <c:pt idx="179">
                  <c:v>9.3237020000000008</c:v>
                </c:pt>
                <c:pt idx="180">
                  <c:v>10.709235</c:v>
                </c:pt>
                <c:pt idx="181">
                  <c:v>12.680319000000001</c:v>
                </c:pt>
                <c:pt idx="182">
                  <c:v>13.510776</c:v>
                </c:pt>
                <c:pt idx="183">
                  <c:v>15.024025</c:v>
                </c:pt>
                <c:pt idx="184">
                  <c:v>15.995459</c:v>
                </c:pt>
                <c:pt idx="185">
                  <c:v>10.481128</c:v>
                </c:pt>
                <c:pt idx="186">
                  <c:v>12.415784</c:v>
                </c:pt>
                <c:pt idx="187">
                  <c:v>13.231878999999999</c:v>
                </c:pt>
                <c:pt idx="188">
                  <c:v>14.716414</c:v>
                </c:pt>
                <c:pt idx="189">
                  <c:v>15.669819</c:v>
                </c:pt>
                <c:pt idx="190">
                  <c:v>14.878247</c:v>
                </c:pt>
                <c:pt idx="191">
                  <c:v>6.2600002999999997</c:v>
                </c:pt>
                <c:pt idx="192">
                  <c:v>8.2864842000000003</c:v>
                </c:pt>
                <c:pt idx="193">
                  <c:v>10.385864</c:v>
                </c:pt>
                <c:pt idx="194">
                  <c:v>11.922401000000001</c:v>
                </c:pt>
                <c:pt idx="195">
                  <c:v>13.008063</c:v>
                </c:pt>
                <c:pt idx="196">
                  <c:v>8.4918779999999998</c:v>
                </c:pt>
                <c:pt idx="197">
                  <c:v>9.8715908999999993</c:v>
                </c:pt>
                <c:pt idx="198">
                  <c:v>11.329404</c:v>
                </c:pt>
                <c:pt idx="199">
                  <c:v>13.920031</c:v>
                </c:pt>
                <c:pt idx="200">
                  <c:v>15.821478000000001</c:v>
                </c:pt>
                <c:pt idx="201">
                  <c:v>7.8160048</c:v>
                </c:pt>
                <c:pt idx="202">
                  <c:v>9.8184421000000004</c:v>
                </c:pt>
                <c:pt idx="203">
                  <c:v>10.810295999999999</c:v>
                </c:pt>
                <c:pt idx="204">
                  <c:v>12.467639</c:v>
                </c:pt>
                <c:pt idx="205">
                  <c:v>12.638854</c:v>
                </c:pt>
                <c:pt idx="206">
                  <c:v>14.010444</c:v>
                </c:pt>
                <c:pt idx="207">
                  <c:v>15.043578</c:v>
                </c:pt>
                <c:pt idx="208">
                  <c:v>13.363759999999999</c:v>
                </c:pt>
                <c:pt idx="209">
                  <c:v>10.26502</c:v>
                </c:pt>
              </c:numCache>
            </c:numRef>
          </c:xVal>
          <c:yVal>
            <c:numRef>
              <c:f>Stress400!$B$45:$B$254</c:f>
              <c:numCache>
                <c:formatCode>General</c:formatCode>
                <c:ptCount val="210"/>
                <c:pt idx="0">
                  <c:v>50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150</c:v>
                </c:pt>
                <c:pt idx="17">
                  <c:v>50</c:v>
                </c:pt>
                <c:pt idx="18">
                  <c:v>50</c:v>
                </c:pt>
                <c:pt idx="19">
                  <c:v>50</c:v>
                </c:pt>
                <c:pt idx="20">
                  <c:v>50</c:v>
                </c:pt>
                <c:pt idx="21">
                  <c:v>50</c:v>
                </c:pt>
                <c:pt idx="22">
                  <c:v>50</c:v>
                </c:pt>
                <c:pt idx="23">
                  <c:v>50</c:v>
                </c:pt>
                <c:pt idx="24">
                  <c:v>50</c:v>
                </c:pt>
                <c:pt idx="25">
                  <c:v>50</c:v>
                </c:pt>
                <c:pt idx="26">
                  <c:v>50</c:v>
                </c:pt>
                <c:pt idx="27">
                  <c:v>50</c:v>
                </c:pt>
                <c:pt idx="28">
                  <c:v>50</c:v>
                </c:pt>
                <c:pt idx="29">
                  <c:v>50</c:v>
                </c:pt>
                <c:pt idx="30">
                  <c:v>50</c:v>
                </c:pt>
                <c:pt idx="31">
                  <c:v>50</c:v>
                </c:pt>
                <c:pt idx="32">
                  <c:v>50</c:v>
                </c:pt>
                <c:pt idx="33">
                  <c:v>50</c:v>
                </c:pt>
                <c:pt idx="34">
                  <c:v>50</c:v>
                </c:pt>
                <c:pt idx="35">
                  <c:v>50</c:v>
                </c:pt>
                <c:pt idx="36">
                  <c:v>50</c:v>
                </c:pt>
                <c:pt idx="37">
                  <c:v>50</c:v>
                </c:pt>
                <c:pt idx="38">
                  <c:v>50</c:v>
                </c:pt>
                <c:pt idx="39">
                  <c:v>50</c:v>
                </c:pt>
                <c:pt idx="40">
                  <c:v>50</c:v>
                </c:pt>
                <c:pt idx="41">
                  <c:v>50</c:v>
                </c:pt>
                <c:pt idx="42">
                  <c:v>50</c:v>
                </c:pt>
                <c:pt idx="43">
                  <c:v>50</c:v>
                </c:pt>
                <c:pt idx="44">
                  <c:v>50</c:v>
                </c:pt>
                <c:pt idx="45">
                  <c:v>50</c:v>
                </c:pt>
                <c:pt idx="46">
                  <c:v>50</c:v>
                </c:pt>
                <c:pt idx="47">
                  <c:v>50</c:v>
                </c:pt>
                <c:pt idx="48">
                  <c:v>50</c:v>
                </c:pt>
                <c:pt idx="49">
                  <c:v>50</c:v>
                </c:pt>
                <c:pt idx="50">
                  <c:v>50</c:v>
                </c:pt>
                <c:pt idx="51">
                  <c:v>50</c:v>
                </c:pt>
                <c:pt idx="52">
                  <c:v>50</c:v>
                </c:pt>
                <c:pt idx="53">
                  <c:v>50</c:v>
                </c:pt>
                <c:pt idx="54">
                  <c:v>50</c:v>
                </c:pt>
                <c:pt idx="55">
                  <c:v>50</c:v>
                </c:pt>
                <c:pt idx="56">
                  <c:v>50</c:v>
                </c:pt>
                <c:pt idx="57">
                  <c:v>50</c:v>
                </c:pt>
                <c:pt idx="58">
                  <c:v>50</c:v>
                </c:pt>
                <c:pt idx="59">
                  <c:v>50</c:v>
                </c:pt>
                <c:pt idx="60">
                  <c:v>50</c:v>
                </c:pt>
                <c:pt idx="61">
                  <c:v>50</c:v>
                </c:pt>
                <c:pt idx="62">
                  <c:v>50</c:v>
                </c:pt>
                <c:pt idx="63">
                  <c:v>50</c:v>
                </c:pt>
                <c:pt idx="64">
                  <c:v>50</c:v>
                </c:pt>
                <c:pt idx="65">
                  <c:v>50</c:v>
                </c:pt>
                <c:pt idx="66">
                  <c:v>50</c:v>
                </c:pt>
                <c:pt idx="67">
                  <c:v>50</c:v>
                </c:pt>
                <c:pt idx="68">
                  <c:v>50</c:v>
                </c:pt>
                <c:pt idx="69">
                  <c:v>50</c:v>
                </c:pt>
                <c:pt idx="70">
                  <c:v>50</c:v>
                </c:pt>
                <c:pt idx="71">
                  <c:v>50</c:v>
                </c:pt>
                <c:pt idx="72">
                  <c:v>50</c:v>
                </c:pt>
                <c:pt idx="73">
                  <c:v>50</c:v>
                </c:pt>
                <c:pt idx="74">
                  <c:v>50</c:v>
                </c:pt>
                <c:pt idx="75">
                  <c:v>50</c:v>
                </c:pt>
                <c:pt idx="76">
                  <c:v>50</c:v>
                </c:pt>
                <c:pt idx="77">
                  <c:v>50</c:v>
                </c:pt>
                <c:pt idx="78">
                  <c:v>50</c:v>
                </c:pt>
                <c:pt idx="79">
                  <c:v>50</c:v>
                </c:pt>
                <c:pt idx="80">
                  <c:v>50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150</c:v>
                </c:pt>
                <c:pt idx="141">
                  <c:v>150</c:v>
                </c:pt>
                <c:pt idx="142">
                  <c:v>150</c:v>
                </c:pt>
                <c:pt idx="143">
                  <c:v>150</c:v>
                </c:pt>
                <c:pt idx="144">
                  <c:v>150</c:v>
                </c:pt>
                <c:pt idx="145">
                  <c:v>150</c:v>
                </c:pt>
                <c:pt idx="146">
                  <c:v>150</c:v>
                </c:pt>
                <c:pt idx="147">
                  <c:v>150</c:v>
                </c:pt>
                <c:pt idx="148">
                  <c:v>150</c:v>
                </c:pt>
                <c:pt idx="149">
                  <c:v>150</c:v>
                </c:pt>
                <c:pt idx="150">
                  <c:v>150</c:v>
                </c:pt>
                <c:pt idx="151">
                  <c:v>150</c:v>
                </c:pt>
                <c:pt idx="152">
                  <c:v>150</c:v>
                </c:pt>
                <c:pt idx="153">
                  <c:v>150</c:v>
                </c:pt>
                <c:pt idx="154">
                  <c:v>150</c:v>
                </c:pt>
                <c:pt idx="155">
                  <c:v>150</c:v>
                </c:pt>
                <c:pt idx="156">
                  <c:v>150</c:v>
                </c:pt>
                <c:pt idx="157">
                  <c:v>150</c:v>
                </c:pt>
                <c:pt idx="158">
                  <c:v>150</c:v>
                </c:pt>
                <c:pt idx="159">
                  <c:v>150</c:v>
                </c:pt>
                <c:pt idx="160">
                  <c:v>150</c:v>
                </c:pt>
                <c:pt idx="161">
                  <c:v>150</c:v>
                </c:pt>
                <c:pt idx="162">
                  <c:v>150</c:v>
                </c:pt>
                <c:pt idx="163">
                  <c:v>150</c:v>
                </c:pt>
                <c:pt idx="164">
                  <c:v>150</c:v>
                </c:pt>
                <c:pt idx="165">
                  <c:v>150</c:v>
                </c:pt>
                <c:pt idx="166">
                  <c:v>150</c:v>
                </c:pt>
                <c:pt idx="167">
                  <c:v>150</c:v>
                </c:pt>
                <c:pt idx="168">
                  <c:v>150</c:v>
                </c:pt>
                <c:pt idx="169">
                  <c:v>150</c:v>
                </c:pt>
                <c:pt idx="170">
                  <c:v>150</c:v>
                </c:pt>
                <c:pt idx="171">
                  <c:v>150</c:v>
                </c:pt>
                <c:pt idx="172">
                  <c:v>150</c:v>
                </c:pt>
                <c:pt idx="173">
                  <c:v>150</c:v>
                </c:pt>
                <c:pt idx="174">
                  <c:v>150</c:v>
                </c:pt>
                <c:pt idx="175">
                  <c:v>150</c:v>
                </c:pt>
                <c:pt idx="176">
                  <c:v>150</c:v>
                </c:pt>
                <c:pt idx="177">
                  <c:v>150</c:v>
                </c:pt>
                <c:pt idx="178">
                  <c:v>150</c:v>
                </c:pt>
                <c:pt idx="179">
                  <c:v>150</c:v>
                </c:pt>
                <c:pt idx="180">
                  <c:v>150</c:v>
                </c:pt>
                <c:pt idx="181">
                  <c:v>150</c:v>
                </c:pt>
                <c:pt idx="182">
                  <c:v>150</c:v>
                </c:pt>
                <c:pt idx="183">
                  <c:v>150</c:v>
                </c:pt>
                <c:pt idx="184">
                  <c:v>150</c:v>
                </c:pt>
                <c:pt idx="185">
                  <c:v>150</c:v>
                </c:pt>
                <c:pt idx="186">
                  <c:v>150</c:v>
                </c:pt>
                <c:pt idx="187">
                  <c:v>150</c:v>
                </c:pt>
                <c:pt idx="188">
                  <c:v>150</c:v>
                </c:pt>
                <c:pt idx="189">
                  <c:v>150</c:v>
                </c:pt>
                <c:pt idx="190">
                  <c:v>150</c:v>
                </c:pt>
                <c:pt idx="191">
                  <c:v>200</c:v>
                </c:pt>
                <c:pt idx="192">
                  <c:v>200</c:v>
                </c:pt>
                <c:pt idx="193">
                  <c:v>200</c:v>
                </c:pt>
                <c:pt idx="194">
                  <c:v>200</c:v>
                </c:pt>
                <c:pt idx="195">
                  <c:v>200</c:v>
                </c:pt>
                <c:pt idx="196">
                  <c:v>200</c:v>
                </c:pt>
                <c:pt idx="197">
                  <c:v>200</c:v>
                </c:pt>
                <c:pt idx="198">
                  <c:v>200</c:v>
                </c:pt>
                <c:pt idx="199">
                  <c:v>200</c:v>
                </c:pt>
                <c:pt idx="200">
                  <c:v>200</c:v>
                </c:pt>
                <c:pt idx="201">
                  <c:v>200</c:v>
                </c:pt>
                <c:pt idx="202">
                  <c:v>200</c:v>
                </c:pt>
                <c:pt idx="203">
                  <c:v>200</c:v>
                </c:pt>
                <c:pt idx="204">
                  <c:v>200</c:v>
                </c:pt>
                <c:pt idx="205">
                  <c:v>200</c:v>
                </c:pt>
                <c:pt idx="206">
                  <c:v>200</c:v>
                </c:pt>
                <c:pt idx="207">
                  <c:v>200</c:v>
                </c:pt>
                <c:pt idx="208">
                  <c:v>200</c:v>
                </c:pt>
                <c:pt idx="209">
                  <c:v>200</c:v>
                </c:pt>
              </c:numCache>
            </c:numRef>
          </c:yVal>
          <c:smooth val="0"/>
          <c:extLst>
            <c:ext xmlns:c16="http://schemas.microsoft.com/office/drawing/2014/chart" uri="{C3380CC4-5D6E-409C-BE32-E72D297353CC}">
              <c16:uniqueId val="{00000002-37AE-49B7-90C8-0A65679BB24C}"/>
            </c:ext>
          </c:extLst>
        </c:ser>
        <c:dLbls>
          <c:showLegendKey val="0"/>
          <c:showVal val="0"/>
          <c:showCatName val="0"/>
          <c:showSerName val="0"/>
          <c:showPercent val="0"/>
          <c:showBubbleSize val="0"/>
        </c:dLbls>
        <c:axId val="373425696"/>
        <c:axId val="370791832"/>
      </c:scatterChart>
      <c:valAx>
        <c:axId val="373425696"/>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B [T]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0791832"/>
        <c:crosses val="autoZero"/>
        <c:crossBetween val="midCat"/>
      </c:valAx>
      <c:valAx>
        <c:axId val="37079183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Aperture diameter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73425696"/>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08A74C9-689E-E3D0-EA96-46511FB42A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A13A3AE-1314-71BB-EE9A-5A85958CFBF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072A45-EFF2-4984-8EB2-86A8C08FC319}" type="datetimeFigureOut">
              <a:rPr lang="en-GB" smtClean="0"/>
              <a:t>06/11/2024</a:t>
            </a:fld>
            <a:endParaRPr lang="en-GB"/>
          </a:p>
        </p:txBody>
      </p:sp>
      <p:sp>
        <p:nvSpPr>
          <p:cNvPr id="4" name="Footer Placeholder 3">
            <a:extLst>
              <a:ext uri="{FF2B5EF4-FFF2-40B4-BE49-F238E27FC236}">
                <a16:creationId xmlns:a16="http://schemas.microsoft.com/office/drawing/2014/main" id="{F24594E9-B4A8-A4D5-6ED5-3E19A0AD55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4FCCF2A-17A5-4B6E-E3AD-B40785A8019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620A4D-9FF6-43BF-953A-D7F85BAB5043}" type="slidenum">
              <a:rPr lang="en-GB" smtClean="0"/>
              <a:t>‹N›</a:t>
            </a:fld>
            <a:endParaRPr lang="en-GB"/>
          </a:p>
        </p:txBody>
      </p:sp>
    </p:spTree>
    <p:extLst>
      <p:ext uri="{BB962C8B-B14F-4D97-AF65-F5344CB8AC3E}">
        <p14:creationId xmlns:p14="http://schemas.microsoft.com/office/powerpoint/2010/main" val="1955544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C051A9-BCAE-B048-A5C2-4A15C3D3034C}" type="datetimeFigureOut">
              <a:rPr lang="en-GB" smtClean="0"/>
              <a:t>06/11/2024</a:t>
            </a:fld>
            <a:endParaRPr lang="en-GB"/>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188435-C071-0E47-9E27-5EAD1123E3A7}" type="slidenum">
              <a:rPr lang="en-GB" smtClean="0"/>
              <a:t>‹N›</a:t>
            </a:fld>
            <a:endParaRPr lang="en-GB"/>
          </a:p>
        </p:txBody>
      </p:sp>
    </p:spTree>
    <p:extLst>
      <p:ext uri="{BB962C8B-B14F-4D97-AF65-F5344CB8AC3E}">
        <p14:creationId xmlns:p14="http://schemas.microsoft.com/office/powerpoint/2010/main" val="1109888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D188435-C071-0E47-9E27-5EAD1123E3A7}" type="slidenum">
              <a:rPr lang="en-GB" smtClean="0"/>
              <a:t>0</a:t>
            </a:fld>
            <a:endParaRPr lang="en-GB"/>
          </a:p>
        </p:txBody>
      </p:sp>
    </p:spTree>
    <p:extLst>
      <p:ext uri="{BB962C8B-B14F-4D97-AF65-F5344CB8AC3E}">
        <p14:creationId xmlns:p14="http://schemas.microsoft.com/office/powerpoint/2010/main" val="2617487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E2E50C-40FF-93DA-5A9A-79229AB815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E21F2D-6F2C-157C-9E2B-8FF76E8D38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B7FEF5-CED9-0558-23F9-48D4937A8D54}"/>
              </a:ext>
            </a:extLst>
          </p:cNvPr>
          <p:cNvSpPr>
            <a:spLocks noGrp="1"/>
          </p:cNvSpPr>
          <p:nvPr>
            <p:ph type="body" idx="1"/>
          </p:nvPr>
        </p:nvSpPr>
        <p:spPr/>
        <p:txBody>
          <a:bodyPr/>
          <a:lstStyle/>
          <a:p>
            <a:endParaRPr lang="en-GB" sz="700" dirty="0"/>
          </a:p>
        </p:txBody>
      </p:sp>
      <p:sp>
        <p:nvSpPr>
          <p:cNvPr id="4" name="Slide Number Placeholder 3">
            <a:extLst>
              <a:ext uri="{FF2B5EF4-FFF2-40B4-BE49-F238E27FC236}">
                <a16:creationId xmlns:a16="http://schemas.microsoft.com/office/drawing/2014/main" id="{0D7D179D-B240-55A1-041F-6742E5B6F7EC}"/>
              </a:ext>
            </a:extLst>
          </p:cNvPr>
          <p:cNvSpPr>
            <a:spLocks noGrp="1"/>
          </p:cNvSpPr>
          <p:nvPr>
            <p:ph type="sldNum" sz="quarter" idx="5"/>
          </p:nvPr>
        </p:nvSpPr>
        <p:spPr/>
        <p:txBody>
          <a:bodyPr/>
          <a:lstStyle/>
          <a:p>
            <a:fld id="{9D188435-C071-0E47-9E27-5EAD1123E3A7}" type="slidenum">
              <a:rPr lang="en-GB" smtClean="0"/>
              <a:t>17</a:t>
            </a:fld>
            <a:endParaRPr lang="en-GB"/>
          </a:p>
        </p:txBody>
      </p:sp>
    </p:spTree>
    <p:extLst>
      <p:ext uri="{BB962C8B-B14F-4D97-AF65-F5344CB8AC3E}">
        <p14:creationId xmlns:p14="http://schemas.microsoft.com/office/powerpoint/2010/main" val="1007471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A7D9A-0145-DEDE-3482-0FE4DA29C5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313652-9C5B-6B5B-850E-7CF93C1760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E900C9-B954-CEC7-06CD-F9235D9D73BB}"/>
              </a:ext>
            </a:extLst>
          </p:cNvPr>
          <p:cNvSpPr>
            <a:spLocks noGrp="1"/>
          </p:cNvSpPr>
          <p:nvPr>
            <p:ph type="body" idx="1"/>
          </p:nvPr>
        </p:nvSpPr>
        <p:spPr/>
        <p:txBody>
          <a:bodyPr/>
          <a:lstStyle/>
          <a:p>
            <a:endParaRPr lang="en-GB" sz="700" dirty="0"/>
          </a:p>
        </p:txBody>
      </p:sp>
      <p:sp>
        <p:nvSpPr>
          <p:cNvPr id="4" name="Slide Number Placeholder 3">
            <a:extLst>
              <a:ext uri="{FF2B5EF4-FFF2-40B4-BE49-F238E27FC236}">
                <a16:creationId xmlns:a16="http://schemas.microsoft.com/office/drawing/2014/main" id="{323CD640-2634-7D92-714D-5C4B7EFF1B9D}"/>
              </a:ext>
            </a:extLst>
          </p:cNvPr>
          <p:cNvSpPr>
            <a:spLocks noGrp="1"/>
          </p:cNvSpPr>
          <p:nvPr>
            <p:ph type="sldNum" sz="quarter" idx="5"/>
          </p:nvPr>
        </p:nvSpPr>
        <p:spPr/>
        <p:txBody>
          <a:bodyPr/>
          <a:lstStyle/>
          <a:p>
            <a:fld id="{9D188435-C071-0E47-9E27-5EAD1123E3A7}" type="slidenum">
              <a:rPr lang="en-GB" smtClean="0"/>
              <a:t>1</a:t>
            </a:fld>
            <a:endParaRPr lang="en-GB"/>
          </a:p>
        </p:txBody>
      </p:sp>
    </p:spTree>
    <p:extLst>
      <p:ext uri="{BB962C8B-B14F-4D97-AF65-F5344CB8AC3E}">
        <p14:creationId xmlns:p14="http://schemas.microsoft.com/office/powerpoint/2010/main" val="572527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3362B-45A6-A681-88D6-79255C229B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363C04-FC5F-C297-10B9-01B8A28F05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2A6AFB-1A0D-56E3-7061-A7466343F36E}"/>
              </a:ext>
            </a:extLst>
          </p:cNvPr>
          <p:cNvSpPr>
            <a:spLocks noGrp="1"/>
          </p:cNvSpPr>
          <p:nvPr>
            <p:ph type="body" idx="1"/>
          </p:nvPr>
        </p:nvSpPr>
        <p:spPr/>
        <p:txBody>
          <a:bodyPr/>
          <a:lstStyle/>
          <a:p>
            <a:endParaRPr lang="en-GB" sz="700" dirty="0"/>
          </a:p>
        </p:txBody>
      </p:sp>
      <p:sp>
        <p:nvSpPr>
          <p:cNvPr id="4" name="Slide Number Placeholder 3">
            <a:extLst>
              <a:ext uri="{FF2B5EF4-FFF2-40B4-BE49-F238E27FC236}">
                <a16:creationId xmlns:a16="http://schemas.microsoft.com/office/drawing/2014/main" id="{4E3930CB-5F43-87FA-35A7-D03989C26FE0}"/>
              </a:ext>
            </a:extLst>
          </p:cNvPr>
          <p:cNvSpPr>
            <a:spLocks noGrp="1"/>
          </p:cNvSpPr>
          <p:nvPr>
            <p:ph type="sldNum" sz="quarter" idx="5"/>
          </p:nvPr>
        </p:nvSpPr>
        <p:spPr/>
        <p:txBody>
          <a:bodyPr/>
          <a:lstStyle/>
          <a:p>
            <a:fld id="{9D188435-C071-0E47-9E27-5EAD1123E3A7}" type="slidenum">
              <a:rPr lang="en-GB" smtClean="0"/>
              <a:t>4</a:t>
            </a:fld>
            <a:endParaRPr lang="en-GB"/>
          </a:p>
        </p:txBody>
      </p:sp>
    </p:spTree>
    <p:extLst>
      <p:ext uri="{BB962C8B-B14F-4D97-AF65-F5344CB8AC3E}">
        <p14:creationId xmlns:p14="http://schemas.microsoft.com/office/powerpoint/2010/main" val="186297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6DC589-DB63-5132-8D5D-EB74F84CDF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31D4F4-692A-AD3D-3F26-D149C2C9A1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3978B2-EB1B-BD30-E302-6D20BD533A87}"/>
              </a:ext>
            </a:extLst>
          </p:cNvPr>
          <p:cNvSpPr>
            <a:spLocks noGrp="1"/>
          </p:cNvSpPr>
          <p:nvPr>
            <p:ph type="body" idx="1"/>
          </p:nvPr>
        </p:nvSpPr>
        <p:spPr/>
        <p:txBody>
          <a:bodyPr/>
          <a:lstStyle/>
          <a:p>
            <a:endParaRPr lang="en-GB" sz="700" dirty="0"/>
          </a:p>
        </p:txBody>
      </p:sp>
      <p:sp>
        <p:nvSpPr>
          <p:cNvPr id="4" name="Slide Number Placeholder 3">
            <a:extLst>
              <a:ext uri="{FF2B5EF4-FFF2-40B4-BE49-F238E27FC236}">
                <a16:creationId xmlns:a16="http://schemas.microsoft.com/office/drawing/2014/main" id="{14ABD1A2-8EC6-F042-539B-02530658E47A}"/>
              </a:ext>
            </a:extLst>
          </p:cNvPr>
          <p:cNvSpPr>
            <a:spLocks noGrp="1"/>
          </p:cNvSpPr>
          <p:nvPr>
            <p:ph type="sldNum" sz="quarter" idx="5"/>
          </p:nvPr>
        </p:nvSpPr>
        <p:spPr/>
        <p:txBody>
          <a:bodyPr/>
          <a:lstStyle/>
          <a:p>
            <a:fld id="{9D188435-C071-0E47-9E27-5EAD1123E3A7}" type="slidenum">
              <a:rPr lang="en-GB" smtClean="0"/>
              <a:t>5</a:t>
            </a:fld>
            <a:endParaRPr lang="en-GB"/>
          </a:p>
        </p:txBody>
      </p:sp>
    </p:spTree>
    <p:extLst>
      <p:ext uri="{BB962C8B-B14F-4D97-AF65-F5344CB8AC3E}">
        <p14:creationId xmlns:p14="http://schemas.microsoft.com/office/powerpoint/2010/main" val="4280483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EE6FE0-45A1-155D-1DC1-5FC128D1F2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722FE5-23BD-D49F-8FDA-0BB8F045AF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AC4B32-41AA-EDA3-D407-C78A60DBACCA}"/>
              </a:ext>
            </a:extLst>
          </p:cNvPr>
          <p:cNvSpPr>
            <a:spLocks noGrp="1"/>
          </p:cNvSpPr>
          <p:nvPr>
            <p:ph type="body" idx="1"/>
          </p:nvPr>
        </p:nvSpPr>
        <p:spPr/>
        <p:txBody>
          <a:bodyPr/>
          <a:lstStyle/>
          <a:p>
            <a:endParaRPr lang="en-GB" sz="700" dirty="0"/>
          </a:p>
        </p:txBody>
      </p:sp>
      <p:sp>
        <p:nvSpPr>
          <p:cNvPr id="4" name="Slide Number Placeholder 3">
            <a:extLst>
              <a:ext uri="{FF2B5EF4-FFF2-40B4-BE49-F238E27FC236}">
                <a16:creationId xmlns:a16="http://schemas.microsoft.com/office/drawing/2014/main" id="{02702135-BEE3-FD4D-2071-0698DF5CEA9B}"/>
              </a:ext>
            </a:extLst>
          </p:cNvPr>
          <p:cNvSpPr>
            <a:spLocks noGrp="1"/>
          </p:cNvSpPr>
          <p:nvPr>
            <p:ph type="sldNum" sz="quarter" idx="5"/>
          </p:nvPr>
        </p:nvSpPr>
        <p:spPr/>
        <p:txBody>
          <a:bodyPr/>
          <a:lstStyle/>
          <a:p>
            <a:fld id="{9D188435-C071-0E47-9E27-5EAD1123E3A7}" type="slidenum">
              <a:rPr lang="en-GB" smtClean="0"/>
              <a:t>6</a:t>
            </a:fld>
            <a:endParaRPr lang="en-GB"/>
          </a:p>
        </p:txBody>
      </p:sp>
    </p:spTree>
    <p:extLst>
      <p:ext uri="{BB962C8B-B14F-4D97-AF65-F5344CB8AC3E}">
        <p14:creationId xmlns:p14="http://schemas.microsoft.com/office/powerpoint/2010/main" val="3243534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0885B-326C-6521-54B9-C26A910979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27F2E5-CEDF-7AFF-A427-2EC46B24EE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D5E9D5-1D9D-B085-D423-C2420C975F3F}"/>
              </a:ext>
            </a:extLst>
          </p:cNvPr>
          <p:cNvSpPr>
            <a:spLocks noGrp="1"/>
          </p:cNvSpPr>
          <p:nvPr>
            <p:ph type="body" idx="1"/>
          </p:nvPr>
        </p:nvSpPr>
        <p:spPr/>
        <p:txBody>
          <a:bodyPr/>
          <a:lstStyle/>
          <a:p>
            <a:endParaRPr lang="en-GB" sz="700" dirty="0"/>
          </a:p>
        </p:txBody>
      </p:sp>
      <p:sp>
        <p:nvSpPr>
          <p:cNvPr id="4" name="Slide Number Placeholder 3">
            <a:extLst>
              <a:ext uri="{FF2B5EF4-FFF2-40B4-BE49-F238E27FC236}">
                <a16:creationId xmlns:a16="http://schemas.microsoft.com/office/drawing/2014/main" id="{5FD71F0A-AFAD-1ABE-24BE-9F457C10D8D4}"/>
              </a:ext>
            </a:extLst>
          </p:cNvPr>
          <p:cNvSpPr>
            <a:spLocks noGrp="1"/>
          </p:cNvSpPr>
          <p:nvPr>
            <p:ph type="sldNum" sz="quarter" idx="5"/>
          </p:nvPr>
        </p:nvSpPr>
        <p:spPr/>
        <p:txBody>
          <a:bodyPr/>
          <a:lstStyle/>
          <a:p>
            <a:fld id="{9D188435-C071-0E47-9E27-5EAD1123E3A7}" type="slidenum">
              <a:rPr lang="en-GB" smtClean="0"/>
              <a:t>13</a:t>
            </a:fld>
            <a:endParaRPr lang="en-GB"/>
          </a:p>
        </p:txBody>
      </p:sp>
    </p:spTree>
    <p:extLst>
      <p:ext uri="{BB962C8B-B14F-4D97-AF65-F5344CB8AC3E}">
        <p14:creationId xmlns:p14="http://schemas.microsoft.com/office/powerpoint/2010/main" val="8000463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3BB27-06D7-D4B7-3A7D-6B924936EF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413838-6542-0DEC-4CF6-C91867F763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244C05-7EB6-F3CF-52B6-BB665C42A3DB}"/>
              </a:ext>
            </a:extLst>
          </p:cNvPr>
          <p:cNvSpPr>
            <a:spLocks noGrp="1"/>
          </p:cNvSpPr>
          <p:nvPr>
            <p:ph type="body" idx="1"/>
          </p:nvPr>
        </p:nvSpPr>
        <p:spPr/>
        <p:txBody>
          <a:bodyPr/>
          <a:lstStyle/>
          <a:p>
            <a:endParaRPr lang="en-GB" sz="700" dirty="0"/>
          </a:p>
        </p:txBody>
      </p:sp>
      <p:sp>
        <p:nvSpPr>
          <p:cNvPr id="4" name="Slide Number Placeholder 3">
            <a:extLst>
              <a:ext uri="{FF2B5EF4-FFF2-40B4-BE49-F238E27FC236}">
                <a16:creationId xmlns:a16="http://schemas.microsoft.com/office/drawing/2014/main" id="{82DD257C-9E84-23B4-C9F1-913AE3B440A6}"/>
              </a:ext>
            </a:extLst>
          </p:cNvPr>
          <p:cNvSpPr>
            <a:spLocks noGrp="1"/>
          </p:cNvSpPr>
          <p:nvPr>
            <p:ph type="sldNum" sz="quarter" idx="5"/>
          </p:nvPr>
        </p:nvSpPr>
        <p:spPr/>
        <p:txBody>
          <a:bodyPr/>
          <a:lstStyle/>
          <a:p>
            <a:fld id="{9D188435-C071-0E47-9E27-5EAD1123E3A7}" type="slidenum">
              <a:rPr lang="en-GB" smtClean="0"/>
              <a:t>14</a:t>
            </a:fld>
            <a:endParaRPr lang="en-GB"/>
          </a:p>
        </p:txBody>
      </p:sp>
    </p:spTree>
    <p:extLst>
      <p:ext uri="{BB962C8B-B14F-4D97-AF65-F5344CB8AC3E}">
        <p14:creationId xmlns:p14="http://schemas.microsoft.com/office/powerpoint/2010/main" val="2253851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D188435-C071-0E47-9E27-5EAD1123E3A7}" type="slidenum">
              <a:rPr lang="en-GB" smtClean="0"/>
              <a:t>15</a:t>
            </a:fld>
            <a:endParaRPr lang="en-GB"/>
          </a:p>
        </p:txBody>
      </p:sp>
    </p:spTree>
    <p:extLst>
      <p:ext uri="{BB962C8B-B14F-4D97-AF65-F5344CB8AC3E}">
        <p14:creationId xmlns:p14="http://schemas.microsoft.com/office/powerpoint/2010/main" val="3197156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94B473-81AE-B63C-EF0F-ACBC43FA84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88E28F-205A-D015-FCF5-6780FA7521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DE8643-A350-8C39-3CB0-88E24EEDF3D8}"/>
              </a:ext>
            </a:extLst>
          </p:cNvPr>
          <p:cNvSpPr>
            <a:spLocks noGrp="1"/>
          </p:cNvSpPr>
          <p:nvPr>
            <p:ph type="body" idx="1"/>
          </p:nvPr>
        </p:nvSpPr>
        <p:spPr/>
        <p:txBody>
          <a:bodyPr/>
          <a:lstStyle/>
          <a:p>
            <a:endParaRPr lang="en-GB" sz="700" dirty="0"/>
          </a:p>
        </p:txBody>
      </p:sp>
      <p:sp>
        <p:nvSpPr>
          <p:cNvPr id="4" name="Slide Number Placeholder 3">
            <a:extLst>
              <a:ext uri="{FF2B5EF4-FFF2-40B4-BE49-F238E27FC236}">
                <a16:creationId xmlns:a16="http://schemas.microsoft.com/office/drawing/2014/main" id="{51E31F10-D29A-F99A-FBA4-046DFC2A059D}"/>
              </a:ext>
            </a:extLst>
          </p:cNvPr>
          <p:cNvSpPr>
            <a:spLocks noGrp="1"/>
          </p:cNvSpPr>
          <p:nvPr>
            <p:ph type="sldNum" sz="quarter" idx="5"/>
          </p:nvPr>
        </p:nvSpPr>
        <p:spPr/>
        <p:txBody>
          <a:bodyPr/>
          <a:lstStyle/>
          <a:p>
            <a:fld id="{9D188435-C071-0E47-9E27-5EAD1123E3A7}" type="slidenum">
              <a:rPr lang="en-GB" smtClean="0"/>
              <a:t>16</a:t>
            </a:fld>
            <a:endParaRPr lang="en-GB"/>
          </a:p>
        </p:txBody>
      </p:sp>
    </p:spTree>
    <p:extLst>
      <p:ext uri="{BB962C8B-B14F-4D97-AF65-F5344CB8AC3E}">
        <p14:creationId xmlns:p14="http://schemas.microsoft.com/office/powerpoint/2010/main" val="1630717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3480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29ED4B7-66A8-7434-3781-5E7C9AA6C31D}"/>
              </a:ext>
            </a:extLst>
          </p:cNvPr>
          <p:cNvSpPr>
            <a:spLocks/>
          </p:cNvSpPr>
          <p:nvPr userDrawn="1"/>
        </p:nvSpPr>
        <p:spPr>
          <a:xfrm>
            <a:off x="0" y="6334854"/>
            <a:ext cx="12192000" cy="523146"/>
          </a:xfrm>
          <a:prstGeom prst="rect">
            <a:avLst/>
          </a:prstGeom>
          <a:gradFill flip="none" rotWithShape="1">
            <a:gsLst>
              <a:gs pos="52000">
                <a:srgbClr val="893C89">
                  <a:lumMod val="79000"/>
                </a:srgbClr>
              </a:gs>
              <a:gs pos="100000">
                <a:srgbClr val="E8394F"/>
              </a:gs>
              <a:gs pos="0">
                <a:srgbClr val="2C40BD"/>
              </a:gs>
            </a:gsLst>
            <a:lin ang="10800000" scaled="1"/>
            <a:tileRect/>
          </a:gra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ndParaRPr>
          </a:p>
        </p:txBody>
      </p:sp>
      <p:sp>
        <p:nvSpPr>
          <p:cNvPr id="19" name="Segnaposto numero diapositiva 5">
            <a:extLst>
              <a:ext uri="{FF2B5EF4-FFF2-40B4-BE49-F238E27FC236}">
                <a16:creationId xmlns:a16="http://schemas.microsoft.com/office/drawing/2014/main" id="{B39162C5-9BC6-7F5F-4512-CDC3408B283E}"/>
              </a:ext>
            </a:extLst>
          </p:cNvPr>
          <p:cNvSpPr>
            <a:spLocks noGrp="1"/>
          </p:cNvSpPr>
          <p:nvPr>
            <p:ph type="sldNum" sz="quarter" idx="4"/>
          </p:nvPr>
        </p:nvSpPr>
        <p:spPr>
          <a:xfrm>
            <a:off x="11611108" y="6334854"/>
            <a:ext cx="456155" cy="523146"/>
          </a:xfrm>
          <a:prstGeom prst="rect">
            <a:avLst/>
          </a:prstGeom>
        </p:spPr>
        <p:txBody>
          <a:bodyPr vert="horz" lIns="91440" tIns="45720" rIns="91440" bIns="45720" rtlCol="0" anchor="ctr"/>
          <a:lstStyle>
            <a:lvl1pPr algn="ctr">
              <a:defRPr sz="1200" b="0">
                <a:solidFill>
                  <a:schemeClr val="bg1"/>
                </a:solidFill>
                <a:effectLst>
                  <a:outerShdw blurRad="38100" dist="38100" dir="2700000" algn="tl">
                    <a:srgbClr val="000000">
                      <a:alpha val="43137"/>
                    </a:srgbClr>
                  </a:outerShdw>
                </a:effectLst>
              </a:defRPr>
            </a:lvl1pPr>
          </a:lstStyle>
          <a:p>
            <a:fld id="{A16AB2F8-5338-F742-A59E-35F5B82165E6}" type="slidenum">
              <a:rPr lang="en-GB" smtClean="0"/>
              <a:pPr/>
              <a:t>‹N›</a:t>
            </a:fld>
            <a:endParaRPr lang="en-GB" dirty="0"/>
          </a:p>
        </p:txBody>
      </p:sp>
      <p:sp>
        <p:nvSpPr>
          <p:cNvPr id="2" name="Segnaposto data 3">
            <a:extLst>
              <a:ext uri="{FF2B5EF4-FFF2-40B4-BE49-F238E27FC236}">
                <a16:creationId xmlns:a16="http://schemas.microsoft.com/office/drawing/2014/main" id="{EF88407C-2CFB-AEB9-F536-F7BFAEF10043}"/>
              </a:ext>
            </a:extLst>
          </p:cNvPr>
          <p:cNvSpPr txBox="1">
            <a:spLocks/>
          </p:cNvSpPr>
          <p:nvPr userDrawn="1"/>
        </p:nvSpPr>
        <p:spPr>
          <a:xfrm>
            <a:off x="0" y="6334854"/>
            <a:ext cx="1753644" cy="523145"/>
          </a:xfrm>
          <a:prstGeom prst="rect">
            <a:avLst/>
          </a:prstGeom>
        </p:spPr>
        <p:txBody>
          <a:bodyPr vert="horz" lIns="91440" tIns="45720" rIns="91440" bIns="45720" rtlCol="0" anchor="ctr"/>
          <a:lstStyle>
            <a:defPPr>
              <a:defRPr lang="it-IT"/>
            </a:defPPr>
            <a:lvl1pPr marL="0" algn="ctr" defTabSz="914400" rtl="0" eaLnBrk="1" latinLnBrk="0" hangingPunct="1">
              <a:defRPr sz="1200" i="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small" baseline="0" dirty="0"/>
              <a:t>November 2024</a:t>
            </a:r>
            <a:endParaRPr lang="en-GB" cap="small" baseline="0" dirty="0"/>
          </a:p>
        </p:txBody>
      </p:sp>
      <p:sp>
        <p:nvSpPr>
          <p:cNvPr id="3" name="Segnaposto data 3">
            <a:extLst>
              <a:ext uri="{FF2B5EF4-FFF2-40B4-BE49-F238E27FC236}">
                <a16:creationId xmlns:a16="http://schemas.microsoft.com/office/drawing/2014/main" id="{8981B79E-3050-F2EA-8824-A83C4D6575EC}"/>
              </a:ext>
            </a:extLst>
          </p:cNvPr>
          <p:cNvSpPr txBox="1">
            <a:spLocks/>
          </p:cNvSpPr>
          <p:nvPr userDrawn="1"/>
        </p:nvSpPr>
        <p:spPr>
          <a:xfrm>
            <a:off x="1753644" y="6334854"/>
            <a:ext cx="8962372" cy="523146"/>
          </a:xfrm>
          <a:prstGeom prst="rect">
            <a:avLst/>
          </a:prstGeom>
        </p:spPr>
        <p:txBody>
          <a:bodyPr vert="horz" lIns="91440" tIns="45720" rIns="91440" bIns="45720" rtlCol="0" anchor="ctr"/>
          <a:lstStyle>
            <a:defPPr>
              <a:defRPr lang="it-IT"/>
            </a:defPPr>
            <a:lvl1pPr marL="0" algn="l" defTabSz="914400" rtl="0" eaLnBrk="1" latinLnBrk="0" hangingPunct="1">
              <a:defRPr sz="1200" i="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cap="small" baseline="0" dirty="0">
                <a:solidFill>
                  <a:schemeClr val="bg1"/>
                </a:solidFill>
              </a:rPr>
              <a:t>Daniel Novelli  –  </a:t>
            </a:r>
            <a:r>
              <a:rPr lang="en-US" sz="1200" i="0" kern="1200" cap="small" baseline="0" dirty="0">
                <a:solidFill>
                  <a:schemeClr val="bg1"/>
                </a:solidFill>
                <a:effectLst>
                  <a:outerShdw blurRad="38100" dist="38100" dir="2700000" algn="tl">
                    <a:srgbClr val="000000">
                      <a:alpha val="43137"/>
                    </a:srgbClr>
                  </a:outerShdw>
                </a:effectLst>
                <a:latin typeface="+mn-lt"/>
                <a:ea typeface="+mn-ea"/>
                <a:cs typeface="+mn-cs"/>
              </a:rPr>
              <a:t>Combined Function Magnet</a:t>
            </a:r>
          </a:p>
        </p:txBody>
      </p:sp>
      <p:cxnSp>
        <p:nvCxnSpPr>
          <p:cNvPr id="9" name="Straight Connector 8">
            <a:extLst>
              <a:ext uri="{FF2B5EF4-FFF2-40B4-BE49-F238E27FC236}">
                <a16:creationId xmlns:a16="http://schemas.microsoft.com/office/drawing/2014/main" id="{F6AF30BD-669B-9DAD-5F59-36F3F3564BE9}"/>
              </a:ext>
            </a:extLst>
          </p:cNvPr>
          <p:cNvCxnSpPr>
            <a:cxnSpLocks/>
          </p:cNvCxnSpPr>
          <p:nvPr userDrawn="1"/>
        </p:nvCxnSpPr>
        <p:spPr>
          <a:xfrm>
            <a:off x="141221" y="1087333"/>
            <a:ext cx="11882827"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sp>
        <p:nvSpPr>
          <p:cNvPr id="7" name="Title 2">
            <a:extLst>
              <a:ext uri="{FF2B5EF4-FFF2-40B4-BE49-F238E27FC236}">
                <a16:creationId xmlns:a16="http://schemas.microsoft.com/office/drawing/2014/main" id="{94C39081-3E0B-FDE7-3423-D7D1D1C3F021}"/>
              </a:ext>
            </a:extLst>
          </p:cNvPr>
          <p:cNvSpPr>
            <a:spLocks noGrp="1"/>
          </p:cNvSpPr>
          <p:nvPr>
            <p:ph type="title" hasCustomPrompt="1"/>
          </p:nvPr>
        </p:nvSpPr>
        <p:spPr>
          <a:xfrm>
            <a:off x="2176482" y="186465"/>
            <a:ext cx="8180497" cy="681159"/>
          </a:xfrm>
          <a:prstGeom prst="rect">
            <a:avLst/>
          </a:prstGeom>
        </p:spPr>
        <p:txBody>
          <a:bodyPr/>
          <a:lstStyle>
            <a:lvl1pPr>
              <a:defRPr/>
            </a:lvl1p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Title</a:t>
            </a:r>
            <a:endParaRPr lang="en-GB" dirty="0"/>
          </a:p>
        </p:txBody>
      </p:sp>
      <p:pic>
        <p:nvPicPr>
          <p:cNvPr id="8" name="Image 85" descr="MCC-inernational-finalV01.png">
            <a:extLst>
              <a:ext uri="{FF2B5EF4-FFF2-40B4-BE49-F238E27FC236}">
                <a16:creationId xmlns:a16="http://schemas.microsoft.com/office/drawing/2014/main" id="{A614C832-2733-2E83-2E2D-D1447178E7BE}"/>
              </a:ext>
            </a:extLst>
          </p:cNvPr>
          <p:cNvPicPr>
            <a:picLocks noChangeAspect="1"/>
          </p:cNvPicPr>
          <p:nvPr userDrawn="1"/>
        </p:nvPicPr>
        <p:blipFill>
          <a:blip r:embed="rId2"/>
          <a:stretch>
            <a:fillRect/>
          </a:stretch>
        </p:blipFill>
        <p:spPr>
          <a:xfrm>
            <a:off x="141221" y="52741"/>
            <a:ext cx="974277" cy="974277"/>
          </a:xfrm>
          <a:prstGeom prst="rect">
            <a:avLst/>
          </a:prstGeom>
        </p:spPr>
      </p:pic>
      <p:pic>
        <p:nvPicPr>
          <p:cNvPr id="11" name="Picture 10">
            <a:extLst>
              <a:ext uri="{FF2B5EF4-FFF2-40B4-BE49-F238E27FC236}">
                <a16:creationId xmlns:a16="http://schemas.microsoft.com/office/drawing/2014/main" id="{455976CC-C6E9-D40A-0283-5545FA3CB14E}"/>
              </a:ext>
            </a:extLst>
          </p:cNvPr>
          <p:cNvPicPr>
            <a:picLocks noChangeAspect="1"/>
          </p:cNvPicPr>
          <p:nvPr userDrawn="1"/>
        </p:nvPicPr>
        <p:blipFill rotWithShape="1">
          <a:blip r:embed="rId3"/>
          <a:srcRect l="57356" t="8989" r="4397" b="5296"/>
          <a:stretch/>
        </p:blipFill>
        <p:spPr>
          <a:xfrm>
            <a:off x="1135443" y="113056"/>
            <a:ext cx="814102" cy="974277"/>
          </a:xfrm>
          <a:prstGeom prst="rect">
            <a:avLst/>
          </a:prstGeom>
        </p:spPr>
      </p:pic>
      <p:pic>
        <p:nvPicPr>
          <p:cNvPr id="12" name="Immagine 4">
            <a:extLst>
              <a:ext uri="{FF2B5EF4-FFF2-40B4-BE49-F238E27FC236}">
                <a16:creationId xmlns:a16="http://schemas.microsoft.com/office/drawing/2014/main" id="{68161822-2656-5F8D-5A14-DDEBD0A76E4C}"/>
              </a:ext>
            </a:extLst>
          </p:cNvPr>
          <p:cNvPicPr/>
          <p:nvPr userDrawn="1"/>
        </p:nvPicPr>
        <p:blipFill rotWithShape="1">
          <a:blip r:embed="rId4"/>
          <a:srcRect l="10338" t="16055" r="11693" b="14565"/>
          <a:stretch/>
        </p:blipFill>
        <p:spPr>
          <a:xfrm>
            <a:off x="10588539" y="131609"/>
            <a:ext cx="1407662" cy="816539"/>
          </a:xfrm>
          <a:prstGeom prst="rect">
            <a:avLst/>
          </a:prstGeom>
        </p:spPr>
      </p:pic>
    </p:spTree>
    <p:extLst>
      <p:ext uri="{BB962C8B-B14F-4D97-AF65-F5344CB8AC3E}">
        <p14:creationId xmlns:p14="http://schemas.microsoft.com/office/powerpoint/2010/main" val="1762562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F94DCF-05D0-FCFB-3FCF-B7D674CE142E}"/>
              </a:ext>
            </a:extLst>
          </p:cNvPr>
          <p:cNvSpPr>
            <a:spLocks/>
          </p:cNvSpPr>
          <p:nvPr userDrawn="1"/>
        </p:nvSpPr>
        <p:spPr>
          <a:xfrm>
            <a:off x="0" y="6334854"/>
            <a:ext cx="12192000" cy="523146"/>
          </a:xfrm>
          <a:prstGeom prst="rect">
            <a:avLst/>
          </a:prstGeom>
          <a:gradFill flip="none" rotWithShape="1">
            <a:gsLst>
              <a:gs pos="52000">
                <a:srgbClr val="893C89">
                  <a:lumMod val="79000"/>
                </a:srgbClr>
              </a:gs>
              <a:gs pos="100000">
                <a:srgbClr val="E8394F"/>
              </a:gs>
              <a:gs pos="0">
                <a:srgbClr val="2C40BD"/>
              </a:gs>
            </a:gsLst>
            <a:lin ang="10800000" scaled="1"/>
            <a:tileRect/>
          </a:gra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ndParaRPr>
          </a:p>
        </p:txBody>
      </p:sp>
      <p:sp>
        <p:nvSpPr>
          <p:cNvPr id="4" name="Segnaposto numero diapositiva 5">
            <a:extLst>
              <a:ext uri="{FF2B5EF4-FFF2-40B4-BE49-F238E27FC236}">
                <a16:creationId xmlns:a16="http://schemas.microsoft.com/office/drawing/2014/main" id="{1D386EDE-376F-39A0-B2AC-8DDE8CBCCEB0}"/>
              </a:ext>
            </a:extLst>
          </p:cNvPr>
          <p:cNvSpPr>
            <a:spLocks noGrp="1"/>
          </p:cNvSpPr>
          <p:nvPr>
            <p:ph type="sldNum" sz="quarter" idx="4"/>
          </p:nvPr>
        </p:nvSpPr>
        <p:spPr>
          <a:xfrm>
            <a:off x="11611108" y="6334854"/>
            <a:ext cx="456155" cy="523146"/>
          </a:xfrm>
          <a:prstGeom prst="rect">
            <a:avLst/>
          </a:prstGeom>
        </p:spPr>
        <p:txBody>
          <a:bodyPr vert="horz" lIns="91440" tIns="45720" rIns="91440" bIns="45720" rtlCol="0" anchor="ctr"/>
          <a:lstStyle>
            <a:lvl1pPr algn="ctr">
              <a:defRPr sz="1200" b="0">
                <a:solidFill>
                  <a:schemeClr val="bg1"/>
                </a:solidFill>
                <a:effectLst>
                  <a:outerShdw blurRad="38100" dist="38100" dir="2700000" algn="tl">
                    <a:srgbClr val="000000">
                      <a:alpha val="43137"/>
                    </a:srgbClr>
                  </a:outerShdw>
                </a:effectLst>
              </a:defRPr>
            </a:lvl1pPr>
          </a:lstStyle>
          <a:p>
            <a:fld id="{A16AB2F8-5338-F742-A59E-35F5B82165E6}" type="slidenum">
              <a:rPr lang="en-GB" smtClean="0"/>
              <a:pPr/>
              <a:t>‹N›</a:t>
            </a:fld>
            <a:endParaRPr lang="en-GB" dirty="0"/>
          </a:p>
        </p:txBody>
      </p:sp>
      <p:cxnSp>
        <p:nvCxnSpPr>
          <p:cNvPr id="9" name="Straight Connector 8">
            <a:extLst>
              <a:ext uri="{FF2B5EF4-FFF2-40B4-BE49-F238E27FC236}">
                <a16:creationId xmlns:a16="http://schemas.microsoft.com/office/drawing/2014/main" id="{EDCC37C1-727D-D8F3-0283-6B7108FB93E1}"/>
              </a:ext>
            </a:extLst>
          </p:cNvPr>
          <p:cNvCxnSpPr>
            <a:cxnSpLocks/>
          </p:cNvCxnSpPr>
          <p:nvPr userDrawn="1"/>
        </p:nvCxnSpPr>
        <p:spPr>
          <a:xfrm>
            <a:off x="141221" y="1087333"/>
            <a:ext cx="11882827"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sp>
        <p:nvSpPr>
          <p:cNvPr id="2" name="Segnaposto data 3">
            <a:extLst>
              <a:ext uri="{FF2B5EF4-FFF2-40B4-BE49-F238E27FC236}">
                <a16:creationId xmlns:a16="http://schemas.microsoft.com/office/drawing/2014/main" id="{3D2A1F22-11E4-194F-4976-BB125B7DBA0C}"/>
              </a:ext>
            </a:extLst>
          </p:cNvPr>
          <p:cNvSpPr txBox="1">
            <a:spLocks/>
          </p:cNvSpPr>
          <p:nvPr userDrawn="1"/>
        </p:nvSpPr>
        <p:spPr>
          <a:xfrm>
            <a:off x="0" y="6334854"/>
            <a:ext cx="1753644" cy="523145"/>
          </a:xfrm>
          <a:prstGeom prst="rect">
            <a:avLst/>
          </a:prstGeom>
        </p:spPr>
        <p:txBody>
          <a:bodyPr vert="horz" lIns="91440" tIns="45720" rIns="91440" bIns="45720" rtlCol="0" anchor="ctr"/>
          <a:lstStyle>
            <a:defPPr>
              <a:defRPr lang="it-IT"/>
            </a:defPPr>
            <a:lvl1pPr marL="0" algn="ctr" defTabSz="914400" rtl="0" eaLnBrk="1" latinLnBrk="0" hangingPunct="1">
              <a:defRPr sz="1200" i="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small" baseline="0" dirty="0"/>
              <a:t>November 2024</a:t>
            </a:r>
            <a:endParaRPr lang="en-GB" cap="small" baseline="0" dirty="0"/>
          </a:p>
        </p:txBody>
      </p:sp>
      <p:sp>
        <p:nvSpPr>
          <p:cNvPr id="11" name="Segnaposto data 3">
            <a:extLst>
              <a:ext uri="{FF2B5EF4-FFF2-40B4-BE49-F238E27FC236}">
                <a16:creationId xmlns:a16="http://schemas.microsoft.com/office/drawing/2014/main" id="{1D9A720A-E71D-7D20-ECCF-6DDA3E1AD5B6}"/>
              </a:ext>
            </a:extLst>
          </p:cNvPr>
          <p:cNvSpPr txBox="1">
            <a:spLocks/>
          </p:cNvSpPr>
          <p:nvPr userDrawn="1"/>
        </p:nvSpPr>
        <p:spPr>
          <a:xfrm>
            <a:off x="1753644" y="6334854"/>
            <a:ext cx="8962372" cy="523146"/>
          </a:xfrm>
          <a:prstGeom prst="rect">
            <a:avLst/>
          </a:prstGeom>
        </p:spPr>
        <p:txBody>
          <a:bodyPr vert="horz" lIns="91440" tIns="45720" rIns="91440" bIns="45720" rtlCol="0" anchor="ctr"/>
          <a:lstStyle>
            <a:defPPr>
              <a:defRPr lang="it-IT"/>
            </a:defPPr>
            <a:lvl1pPr marL="0" algn="l" defTabSz="914400" rtl="0" eaLnBrk="1" latinLnBrk="0" hangingPunct="1">
              <a:defRPr sz="1200" i="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cap="small" baseline="0" dirty="0">
                <a:solidFill>
                  <a:schemeClr val="bg1"/>
                </a:solidFill>
              </a:rPr>
              <a:t>Daniel Novelli  –  </a:t>
            </a:r>
            <a:r>
              <a:rPr lang="en-US" sz="1200" i="0" kern="1200" cap="small" baseline="0" dirty="0">
                <a:solidFill>
                  <a:schemeClr val="bg1"/>
                </a:solidFill>
                <a:effectLst>
                  <a:outerShdw blurRad="38100" dist="38100" dir="2700000" algn="tl">
                    <a:srgbClr val="000000">
                      <a:alpha val="43137"/>
                    </a:srgbClr>
                  </a:outerShdw>
                </a:effectLst>
                <a:latin typeface="+mn-lt"/>
                <a:ea typeface="+mn-ea"/>
                <a:cs typeface="+mn-cs"/>
              </a:rPr>
              <a:t>Combined Function Magnet</a:t>
            </a:r>
          </a:p>
        </p:txBody>
      </p:sp>
      <p:sp>
        <p:nvSpPr>
          <p:cNvPr id="12" name="Title 2">
            <a:extLst>
              <a:ext uri="{FF2B5EF4-FFF2-40B4-BE49-F238E27FC236}">
                <a16:creationId xmlns:a16="http://schemas.microsoft.com/office/drawing/2014/main" id="{58E5B47C-8710-8F44-7FE0-C961F51AE8A4}"/>
              </a:ext>
            </a:extLst>
          </p:cNvPr>
          <p:cNvSpPr>
            <a:spLocks noGrp="1"/>
          </p:cNvSpPr>
          <p:nvPr>
            <p:ph type="title" hasCustomPrompt="1"/>
          </p:nvPr>
        </p:nvSpPr>
        <p:spPr>
          <a:xfrm>
            <a:off x="2176482" y="186465"/>
            <a:ext cx="8180497" cy="681159"/>
          </a:xfrm>
          <a:prstGeom prst="rect">
            <a:avLst/>
          </a:prstGeom>
        </p:spPr>
        <p:txBody>
          <a:bodyPr/>
          <a:lstStyle>
            <a:lvl1pPr>
              <a:defRPr/>
            </a:lvl1p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Title</a:t>
            </a:r>
            <a:endParaRPr lang="en-GB" dirty="0"/>
          </a:p>
        </p:txBody>
      </p:sp>
      <p:pic>
        <p:nvPicPr>
          <p:cNvPr id="13" name="Image 85" descr="MCC-inernational-finalV01.png">
            <a:extLst>
              <a:ext uri="{FF2B5EF4-FFF2-40B4-BE49-F238E27FC236}">
                <a16:creationId xmlns:a16="http://schemas.microsoft.com/office/drawing/2014/main" id="{2B144B4D-66A9-59BB-2BB2-C51A84C44E31}"/>
              </a:ext>
            </a:extLst>
          </p:cNvPr>
          <p:cNvPicPr>
            <a:picLocks noChangeAspect="1"/>
          </p:cNvPicPr>
          <p:nvPr userDrawn="1"/>
        </p:nvPicPr>
        <p:blipFill>
          <a:blip r:embed="rId2"/>
          <a:stretch>
            <a:fillRect/>
          </a:stretch>
        </p:blipFill>
        <p:spPr>
          <a:xfrm>
            <a:off x="141221" y="52741"/>
            <a:ext cx="974277" cy="974277"/>
          </a:xfrm>
          <a:prstGeom prst="rect">
            <a:avLst/>
          </a:prstGeom>
        </p:spPr>
      </p:pic>
      <p:pic>
        <p:nvPicPr>
          <p:cNvPr id="14" name="Picture 13">
            <a:extLst>
              <a:ext uri="{FF2B5EF4-FFF2-40B4-BE49-F238E27FC236}">
                <a16:creationId xmlns:a16="http://schemas.microsoft.com/office/drawing/2014/main" id="{870C6B6F-E86D-6AEF-0D52-06B44F542C50}"/>
              </a:ext>
            </a:extLst>
          </p:cNvPr>
          <p:cNvPicPr>
            <a:picLocks noChangeAspect="1"/>
          </p:cNvPicPr>
          <p:nvPr userDrawn="1"/>
        </p:nvPicPr>
        <p:blipFill rotWithShape="1">
          <a:blip r:embed="rId3"/>
          <a:srcRect l="57356" t="8989" r="4397" b="5296"/>
          <a:stretch/>
        </p:blipFill>
        <p:spPr>
          <a:xfrm>
            <a:off x="1135443" y="113056"/>
            <a:ext cx="814102" cy="974277"/>
          </a:xfrm>
          <a:prstGeom prst="rect">
            <a:avLst/>
          </a:prstGeom>
        </p:spPr>
      </p:pic>
      <p:pic>
        <p:nvPicPr>
          <p:cNvPr id="15" name="Immagine 4">
            <a:extLst>
              <a:ext uri="{FF2B5EF4-FFF2-40B4-BE49-F238E27FC236}">
                <a16:creationId xmlns:a16="http://schemas.microsoft.com/office/drawing/2014/main" id="{1604163B-D7DD-1424-002F-3340E3794B3D}"/>
              </a:ext>
            </a:extLst>
          </p:cNvPr>
          <p:cNvPicPr/>
          <p:nvPr userDrawn="1"/>
        </p:nvPicPr>
        <p:blipFill rotWithShape="1">
          <a:blip r:embed="rId4"/>
          <a:srcRect l="10338" t="16055" r="11693" b="14565"/>
          <a:stretch/>
        </p:blipFill>
        <p:spPr>
          <a:xfrm>
            <a:off x="10588539" y="131609"/>
            <a:ext cx="1407662" cy="816539"/>
          </a:xfrm>
          <a:prstGeom prst="rect">
            <a:avLst/>
          </a:prstGeom>
        </p:spPr>
      </p:pic>
    </p:spTree>
    <p:extLst>
      <p:ext uri="{BB962C8B-B14F-4D97-AF65-F5344CB8AC3E}">
        <p14:creationId xmlns:p14="http://schemas.microsoft.com/office/powerpoint/2010/main" val="13054689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33028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p:txStyles>
    <p:titleStyle>
      <a:lvl1pPr algn="ctr" defTabSz="914400" rtl="0" eaLnBrk="1" latinLnBrk="0" hangingPunct="1">
        <a:lnSpc>
          <a:spcPct val="90000"/>
        </a:lnSpc>
        <a:spcBef>
          <a:spcPct val="0"/>
        </a:spcBef>
        <a:buNone/>
        <a:defRPr sz="4400" b="1" kern="1200">
          <a:solidFill>
            <a:srgbClr val="FC3647"/>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E3AA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E3AA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E3AA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10" Type="http://schemas.openxmlformats.org/officeDocument/2006/relationships/image" Target="../media/image8.png"/><Relationship Id="rId4" Type="http://schemas.openxmlformats.org/officeDocument/2006/relationships/image" Target="../media/image5.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5.png"/><Relationship Id="rId9"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8" Type="http://schemas.openxmlformats.org/officeDocument/2006/relationships/image" Target="../media/image21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10" Type="http://schemas.openxmlformats.org/officeDocument/2006/relationships/image" Target="../media/image230.png"/><Relationship Id="rId4" Type="http://schemas.openxmlformats.org/officeDocument/2006/relationships/image" Target="../media/image56.png"/><Relationship Id="rId9" Type="http://schemas.openxmlformats.org/officeDocument/2006/relationships/image" Target="../media/image220.pn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0.pn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40EDA1B-7C39-D5FF-45A8-ACCCD3D0E7DD}"/>
              </a:ext>
            </a:extLst>
          </p:cNvPr>
          <p:cNvSpPr>
            <a:spLocks/>
          </p:cNvSpPr>
          <p:nvPr/>
        </p:nvSpPr>
        <p:spPr>
          <a:xfrm>
            <a:off x="-90576" y="6098201"/>
            <a:ext cx="3235064" cy="799268"/>
          </a:xfrm>
          <a:prstGeom prst="rect">
            <a:avLst/>
          </a:prstGeom>
          <a:gradFill flip="none" rotWithShape="1">
            <a:gsLst>
              <a:gs pos="52000">
                <a:srgbClr val="893C89">
                  <a:lumMod val="79000"/>
                </a:srgbClr>
              </a:gs>
              <a:gs pos="100000">
                <a:srgbClr val="E8394F"/>
              </a:gs>
              <a:gs pos="0">
                <a:srgbClr val="2C40BD"/>
              </a:gs>
            </a:gsLst>
            <a:lin ang="10800000" scaled="1"/>
            <a:tileRect/>
          </a:gradFill>
          <a:ln>
            <a:noFill/>
          </a:ln>
          <a:effectLst>
            <a:softEdge rad="31750"/>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en-GB"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ndParaRPr>
          </a:p>
        </p:txBody>
      </p:sp>
      <p:sp>
        <p:nvSpPr>
          <p:cNvPr id="40" name="Oval 39">
            <a:extLst>
              <a:ext uri="{FF2B5EF4-FFF2-40B4-BE49-F238E27FC236}">
                <a16:creationId xmlns:a16="http://schemas.microsoft.com/office/drawing/2014/main" id="{AEEBA82C-7631-8D59-6FF1-4D20084633B1}"/>
              </a:ext>
            </a:extLst>
          </p:cNvPr>
          <p:cNvSpPr/>
          <p:nvPr/>
        </p:nvSpPr>
        <p:spPr>
          <a:xfrm>
            <a:off x="6731756" y="-249977"/>
            <a:ext cx="7247384" cy="7374405"/>
          </a:xfrm>
          <a:prstGeom prst="ellipse">
            <a:avLst/>
          </a:prstGeom>
          <a:gradFill flip="none" rotWithShape="1">
            <a:gsLst>
              <a:gs pos="16000">
                <a:srgbClr val="0043D9">
                  <a:alpha val="52000"/>
                </a:srgbClr>
              </a:gs>
              <a:gs pos="74000">
                <a:srgbClr val="FF383E">
                  <a:alpha val="2400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Image 82" descr="MUON-SlideGraph-LogoBkgnd2.png">
            <a:extLst>
              <a:ext uri="{FF2B5EF4-FFF2-40B4-BE49-F238E27FC236}">
                <a16:creationId xmlns:a16="http://schemas.microsoft.com/office/drawing/2014/main" id="{69D746D3-0D2E-A36F-F1DD-892A31ABDBFC}"/>
              </a:ext>
            </a:extLst>
          </p:cNvPr>
          <p:cNvPicPr>
            <a:picLocks noChangeAspect="1"/>
          </p:cNvPicPr>
          <p:nvPr/>
        </p:nvPicPr>
        <p:blipFill>
          <a:blip r:embed="rId3"/>
          <a:srcRect t="17199"/>
          <a:stretch/>
        </p:blipFill>
        <p:spPr>
          <a:xfrm rot="16200000">
            <a:off x="5812510" y="539225"/>
            <a:ext cx="7022460" cy="5746643"/>
          </a:xfrm>
          <a:prstGeom prst="rect">
            <a:avLst/>
          </a:prstGeom>
        </p:spPr>
      </p:pic>
      <p:sp>
        <p:nvSpPr>
          <p:cNvPr id="14" name="Rectangle 13">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7" name="Picture 16" descr="A close up of a logo&#10;&#10;Description automatically generated with low confidence">
            <a:extLst>
              <a:ext uri="{FF2B5EF4-FFF2-40B4-BE49-F238E27FC236}">
                <a16:creationId xmlns:a16="http://schemas.microsoft.com/office/drawing/2014/main" id="{CB8F9C6A-37EA-94E4-A4FC-CDEAA10FBB1E}"/>
              </a:ext>
            </a:extLst>
          </p:cNvPr>
          <p:cNvPicPr>
            <a:picLocks noChangeAspect="1"/>
          </p:cNvPicPr>
          <p:nvPr/>
        </p:nvPicPr>
        <p:blipFill>
          <a:blip r:embed="rId4"/>
          <a:stretch>
            <a:fillRect/>
          </a:stretch>
        </p:blipFill>
        <p:spPr>
          <a:xfrm>
            <a:off x="4855965" y="423110"/>
            <a:ext cx="1555119" cy="465929"/>
          </a:xfrm>
          <a:prstGeom prst="rect">
            <a:avLst/>
          </a:prstGeom>
        </p:spPr>
      </p:pic>
      <p:pic>
        <p:nvPicPr>
          <p:cNvPr id="19" name="Image 85" descr="MCC-inernational-finalV01.png">
            <a:extLst>
              <a:ext uri="{FF2B5EF4-FFF2-40B4-BE49-F238E27FC236}">
                <a16:creationId xmlns:a16="http://schemas.microsoft.com/office/drawing/2014/main" id="{9F84D4F6-A100-7CD8-2271-10E726E4073A}"/>
              </a:ext>
            </a:extLst>
          </p:cNvPr>
          <p:cNvPicPr>
            <a:picLocks noChangeAspect="1"/>
          </p:cNvPicPr>
          <p:nvPr/>
        </p:nvPicPr>
        <p:blipFill>
          <a:blip r:embed="rId5"/>
          <a:stretch>
            <a:fillRect/>
          </a:stretch>
        </p:blipFill>
        <p:spPr>
          <a:xfrm>
            <a:off x="121290" y="161277"/>
            <a:ext cx="974277" cy="974277"/>
          </a:xfrm>
          <a:prstGeom prst="rect">
            <a:avLst/>
          </a:prstGeom>
        </p:spPr>
      </p:pic>
      <p:pic>
        <p:nvPicPr>
          <p:cNvPr id="20" name="Picture 19">
            <a:extLst>
              <a:ext uri="{FF2B5EF4-FFF2-40B4-BE49-F238E27FC236}">
                <a16:creationId xmlns:a16="http://schemas.microsoft.com/office/drawing/2014/main" id="{3192639E-FC4B-50E8-4D32-E3FC8746AF12}"/>
              </a:ext>
            </a:extLst>
          </p:cNvPr>
          <p:cNvPicPr>
            <a:picLocks noChangeAspect="1"/>
          </p:cNvPicPr>
          <p:nvPr/>
        </p:nvPicPr>
        <p:blipFill rotWithShape="1">
          <a:blip r:embed="rId6"/>
          <a:srcRect l="57356" t="8989" r="4397" b="5296"/>
          <a:stretch/>
        </p:blipFill>
        <p:spPr>
          <a:xfrm>
            <a:off x="1143235" y="199467"/>
            <a:ext cx="814102" cy="974277"/>
          </a:xfrm>
          <a:prstGeom prst="rect">
            <a:avLst/>
          </a:prstGeom>
        </p:spPr>
      </p:pic>
      <p:sp>
        <p:nvSpPr>
          <p:cNvPr id="27" name="Rectangle 26">
            <a:extLst>
              <a:ext uri="{FF2B5EF4-FFF2-40B4-BE49-F238E27FC236}">
                <a16:creationId xmlns:a16="http://schemas.microsoft.com/office/drawing/2014/main" id="{2F0A23E5-D6D5-A1B2-A4E4-F9445E501635}"/>
              </a:ext>
            </a:extLst>
          </p:cNvPr>
          <p:cNvSpPr/>
          <p:nvPr/>
        </p:nvSpPr>
        <p:spPr>
          <a:xfrm>
            <a:off x="-5061" y="4683549"/>
            <a:ext cx="6763130" cy="1169551"/>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1</a:t>
            </a:r>
            <a:r>
              <a:rPr lang="en-US" sz="1400" b="1" dirty="0">
                <a:ln w="0"/>
                <a:effectLst>
                  <a:outerShdw blurRad="38100" dist="38100" dir="2700000" algn="tl">
                    <a:srgbClr val="000000">
                      <a:alpha val="43137"/>
                    </a:srgbClr>
                  </a:outerShdw>
                </a:effectLst>
              </a:rPr>
              <a:t>Sapienza University of Rome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2</a:t>
            </a:r>
            <a:r>
              <a:rPr lang="en-US" sz="1400" b="1" dirty="0">
                <a:ln w="0"/>
                <a:effectLst>
                  <a:outerShdw blurRad="38100" dist="38100" dir="2700000" algn="tl">
                    <a:srgbClr val="000000">
                      <a:alpha val="43137"/>
                    </a:srgbClr>
                  </a:outerShdw>
                </a:effectLst>
              </a:rPr>
              <a:t>INFN – Genoa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3</a:t>
            </a:r>
            <a:r>
              <a:rPr lang="en-US" sz="1400" b="1" dirty="0">
                <a:ln w="0"/>
                <a:effectLst>
                  <a:outerShdw blurRad="38100" dist="38100" dir="2700000" algn="tl">
                    <a:srgbClr val="000000">
                      <a:alpha val="43137"/>
                    </a:srgbClr>
                  </a:outerShdw>
                </a:effectLst>
              </a:rPr>
              <a:t>INFN and University of Milan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4</a:t>
            </a:r>
            <a:r>
              <a:rPr lang="en-US" sz="1400" b="1" dirty="0">
                <a:ln w="0"/>
                <a:effectLst>
                  <a:outerShdw blurRad="38100" dist="38100" dir="2700000" algn="tl">
                    <a:srgbClr val="000000">
                      <a:alpha val="43137"/>
                    </a:srgbClr>
                  </a:outerShdw>
                </a:effectLst>
              </a:rPr>
              <a:t>Tampere University</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5</a:t>
            </a:r>
            <a:r>
              <a:rPr lang="en-US" sz="1400" b="1" dirty="0">
                <a:ln w="0"/>
                <a:effectLst>
                  <a:outerShdw blurRad="38100" dist="38100" dir="2700000" algn="tl">
                    <a:srgbClr val="000000">
                      <a:alpha val="43137"/>
                    </a:srgbClr>
                  </a:outerShdw>
                </a:effectLst>
              </a:rPr>
              <a:t>CERN</a:t>
            </a:r>
          </a:p>
        </p:txBody>
      </p:sp>
      <p:sp>
        <p:nvSpPr>
          <p:cNvPr id="28" name="Rectangle 27">
            <a:extLst>
              <a:ext uri="{FF2B5EF4-FFF2-40B4-BE49-F238E27FC236}">
                <a16:creationId xmlns:a16="http://schemas.microsoft.com/office/drawing/2014/main" id="{0BC494EF-26C0-5B5B-6C26-15C43C7A9558}"/>
              </a:ext>
            </a:extLst>
          </p:cNvPr>
          <p:cNvSpPr/>
          <p:nvPr/>
        </p:nvSpPr>
        <p:spPr>
          <a:xfrm>
            <a:off x="119924" y="1363370"/>
            <a:ext cx="6330494" cy="1569660"/>
          </a:xfrm>
          <a:prstGeom prst="rect">
            <a:avLst/>
          </a:prstGeom>
          <a:no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cap="small" dirty="0">
                <a:ln w="0"/>
                <a:effectLst>
                  <a:outerShdw blurRad="38100" dist="38100" dir="2700000" algn="tl">
                    <a:srgbClr val="000000">
                      <a:alpha val="43137"/>
                    </a:srgbClr>
                  </a:outerShdw>
                </a:effectLst>
              </a:rPr>
              <a:t>Combined Function Magnets</a:t>
            </a:r>
          </a:p>
        </p:txBody>
      </p:sp>
      <p:sp>
        <p:nvSpPr>
          <p:cNvPr id="30" name="Rectangle 29">
            <a:extLst>
              <a:ext uri="{FF2B5EF4-FFF2-40B4-BE49-F238E27FC236}">
                <a16:creationId xmlns:a16="http://schemas.microsoft.com/office/drawing/2014/main" id="{FA30297B-CEFC-C6DC-26EB-7D9FF532BD04}"/>
              </a:ext>
            </a:extLst>
          </p:cNvPr>
          <p:cNvSpPr/>
          <p:nvPr/>
        </p:nvSpPr>
        <p:spPr>
          <a:xfrm>
            <a:off x="1524" y="3884603"/>
            <a:ext cx="6567294" cy="677108"/>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900" b="1" u="sng" kern="1200" cap="none" spc="0" dirty="0">
                <a:ln w="0"/>
                <a:effectLst>
                  <a:outerShdw blurRad="38100" dist="38100" dir="2700000" algn="tl">
                    <a:srgbClr val="000000">
                      <a:alpha val="43137"/>
                    </a:srgbClr>
                  </a:outerShdw>
                </a:effectLst>
                <a:latin typeface="+mn-lt"/>
                <a:ea typeface="+mn-ea"/>
                <a:cs typeface="+mn-cs"/>
              </a:rPr>
              <a:t>D. Novelli</a:t>
            </a:r>
            <a:r>
              <a:rPr lang="it-IT" sz="1900" b="1" u="sng" kern="1200" cap="none" spc="0" baseline="30000" dirty="0">
                <a:ln w="0"/>
                <a:effectLst>
                  <a:outerShdw blurRad="38100" dist="38100" dir="2700000" algn="tl">
                    <a:srgbClr val="000000">
                      <a:alpha val="43137"/>
                    </a:srgbClr>
                  </a:outerShdw>
                </a:effectLst>
                <a:latin typeface="+mn-lt"/>
                <a:ea typeface="+mn-ea"/>
                <a:cs typeface="+mn-cs"/>
              </a:rPr>
              <a:t>1</a:t>
            </a:r>
            <a:r>
              <a:rPr lang="it-IT" sz="1900" b="1" kern="1200" cap="none" spc="0" baseline="30000" dirty="0">
                <a:ln w="0"/>
                <a:effectLst>
                  <a:outerShdw blurRad="38100" dist="38100" dir="2700000" algn="tl">
                    <a:srgbClr val="000000">
                      <a:alpha val="43137"/>
                    </a:srgbClr>
                  </a:outerShdw>
                </a:effectLst>
                <a:latin typeface="+mn-lt"/>
                <a:ea typeface="+mn-ea"/>
                <a:cs typeface="+mn-cs"/>
              </a:rPr>
              <a:t>,2</a:t>
            </a:r>
            <a:r>
              <a:rPr lang="it-IT" sz="1900" b="1" kern="1200" cap="none" spc="0" dirty="0">
                <a:ln w="0"/>
                <a:effectLst>
                  <a:outerShdw blurRad="38100" dist="38100" dir="2700000" algn="tl">
                    <a:srgbClr val="000000">
                      <a:alpha val="43137"/>
                    </a:srgbClr>
                  </a:outerShdw>
                </a:effectLst>
                <a:latin typeface="+mn-lt"/>
                <a:ea typeface="+mn-ea"/>
                <a:cs typeface="+mn-cs"/>
              </a:rPr>
              <a:t>, L. Alfonso</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A. Bersani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L. Bottura</a:t>
            </a:r>
            <a:r>
              <a:rPr lang="it-IT" sz="1900" b="1" baseline="30000" dirty="0">
                <a:ln w="0"/>
                <a:effectLst>
                  <a:outerShdw blurRad="38100" dist="38100" dir="2700000" algn="tl">
                    <a:srgbClr val="000000">
                      <a:alpha val="43137"/>
                    </a:srgbClr>
                  </a:outerShdw>
                </a:effectLst>
              </a:rPr>
              <a:t>5</a:t>
            </a:r>
            <a:r>
              <a:rPr lang="it-IT" sz="1900" b="1" kern="1200" cap="none" spc="0" dirty="0">
                <a:ln w="0"/>
                <a:effectLst>
                  <a:outerShdw blurRad="38100" dist="38100" dir="2700000" algn="tl">
                    <a:srgbClr val="000000">
                      <a:alpha val="43137"/>
                    </a:srgbClr>
                  </a:outerShdw>
                </a:effectLst>
                <a:latin typeface="+mn-lt"/>
                <a:ea typeface="+mn-ea"/>
                <a:cs typeface="+mn-cs"/>
              </a:rPr>
              <a:t>, B. Caiffi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900" b="1" kern="1200" cap="none" spc="0" dirty="0">
                <a:ln w="0"/>
                <a:effectLst>
                  <a:outerShdw blurRad="38100" dist="38100" dir="2700000" algn="tl">
                    <a:srgbClr val="000000">
                      <a:alpha val="43137"/>
                    </a:srgbClr>
                  </a:outerShdw>
                </a:effectLst>
                <a:latin typeface="+mn-lt"/>
                <a:ea typeface="+mn-ea"/>
                <a:cs typeface="+mn-cs"/>
              </a:rPr>
              <a:t>S. Farinon</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F. Mariani</a:t>
            </a:r>
            <a:r>
              <a:rPr lang="it-IT" sz="1900" b="1" baseline="30000" dirty="0">
                <a:ln w="0"/>
                <a:effectLst>
                  <a:outerShdw blurRad="38100" dist="38100" dir="2700000" algn="tl">
                    <a:srgbClr val="000000">
                      <a:alpha val="43137"/>
                    </a:srgbClr>
                  </a:outerShdw>
                </a:effectLst>
              </a:rPr>
              <a:t>1</a:t>
            </a:r>
            <a:r>
              <a:rPr lang="it-IT" sz="1900" b="1" kern="1200" cap="none" spc="0" dirty="0">
                <a:ln w="0"/>
                <a:effectLst>
                  <a:outerShdw blurRad="38100" dist="38100" dir="2700000" algn="tl">
                    <a:srgbClr val="000000">
                      <a:alpha val="43137"/>
                    </a:srgbClr>
                  </a:outerShdw>
                </a:effectLst>
                <a:latin typeface="+mn-lt"/>
                <a:ea typeface="+mn-ea"/>
                <a:cs typeface="+mn-cs"/>
              </a:rPr>
              <a:t>, S. Mariotto</a:t>
            </a:r>
            <a:r>
              <a:rPr lang="it-IT" sz="1900" b="1" baseline="30000" dirty="0">
                <a:ln w="0"/>
                <a:effectLst>
                  <a:outerShdw blurRad="38100" dist="38100" dir="2700000" algn="tl">
                    <a:srgbClr val="000000">
                      <a:alpha val="43137"/>
                    </a:srgbClr>
                  </a:outerShdw>
                </a:effectLst>
              </a:rPr>
              <a:t>3</a:t>
            </a:r>
            <a:r>
              <a:rPr lang="it-IT" sz="1900" b="1" kern="1200" cap="none" spc="0" dirty="0">
                <a:ln w="0"/>
                <a:effectLst>
                  <a:outerShdw blurRad="38100" dist="38100" dir="2700000" algn="tl">
                    <a:srgbClr val="000000">
                      <a:alpha val="43137"/>
                    </a:srgbClr>
                  </a:outerShdw>
                </a:effectLst>
                <a:latin typeface="+mn-lt"/>
                <a:ea typeface="+mn-ea"/>
                <a:cs typeface="+mn-cs"/>
              </a:rPr>
              <a:t> , A. Pampaloni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T. Salmi</a:t>
            </a:r>
            <a:r>
              <a:rPr lang="it-IT" sz="1900" b="1" baseline="30000" dirty="0">
                <a:ln w="0"/>
                <a:effectLst>
                  <a:outerShdw blurRad="38100" dist="38100" dir="2700000" algn="tl">
                    <a:srgbClr val="000000">
                      <a:alpha val="43137"/>
                    </a:srgbClr>
                  </a:outerShdw>
                </a:effectLst>
              </a:rPr>
              <a:t>4</a:t>
            </a:r>
          </a:p>
        </p:txBody>
      </p:sp>
      <p:cxnSp>
        <p:nvCxnSpPr>
          <p:cNvPr id="31" name="Straight Connector 30">
            <a:extLst>
              <a:ext uri="{FF2B5EF4-FFF2-40B4-BE49-F238E27FC236}">
                <a16:creationId xmlns:a16="http://schemas.microsoft.com/office/drawing/2014/main" id="{7051FB02-59EF-01B9-0CF8-25B27F05E917}"/>
              </a:ext>
            </a:extLst>
          </p:cNvPr>
          <p:cNvCxnSpPr>
            <a:cxnSpLocks/>
          </p:cNvCxnSpPr>
          <p:nvPr/>
        </p:nvCxnSpPr>
        <p:spPr>
          <a:xfrm>
            <a:off x="309173" y="3060717"/>
            <a:ext cx="5760000"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pic>
        <p:nvPicPr>
          <p:cNvPr id="2" name="Image 15">
            <a:extLst>
              <a:ext uri="{FF2B5EF4-FFF2-40B4-BE49-F238E27FC236}">
                <a16:creationId xmlns:a16="http://schemas.microsoft.com/office/drawing/2014/main" id="{90F5D595-DE47-B9ED-E153-C0EEBDC5CA66}"/>
              </a:ext>
              <a:ext uri="{C183D7F6-B498-43B3-948B-1728B52AA6E4}">
                <adec:decorative xmlns:adec="http://schemas.microsoft.com/office/drawing/2017/decorative" val="0"/>
              </a:ext>
            </a:extLst>
          </p:cNvPr>
          <p:cNvPicPr>
            <a:picLocks noChangeAspect="1"/>
          </p:cNvPicPr>
          <p:nvPr/>
        </p:nvPicPr>
        <p:blipFill>
          <a:blip r:embed="rId7"/>
          <a:srcRect t="1734" r="68927" b="2132"/>
          <a:stretch/>
        </p:blipFill>
        <p:spPr>
          <a:xfrm>
            <a:off x="-39080" y="6142718"/>
            <a:ext cx="1085048" cy="701701"/>
          </a:xfrm>
          <a:prstGeom prst="rect">
            <a:avLst/>
          </a:prstGeom>
          <a:ln>
            <a:noFill/>
          </a:ln>
          <a:effectLst>
            <a:softEdge rad="31750"/>
          </a:effectLst>
        </p:spPr>
      </p:pic>
      <p:sp>
        <p:nvSpPr>
          <p:cNvPr id="3" name="TextBox 2">
            <a:extLst>
              <a:ext uri="{FF2B5EF4-FFF2-40B4-BE49-F238E27FC236}">
                <a16:creationId xmlns:a16="http://schemas.microsoft.com/office/drawing/2014/main" id="{93419E72-A28A-011A-4B61-1EA7F75D2813}"/>
              </a:ext>
            </a:extLst>
          </p:cNvPr>
          <p:cNvSpPr txBox="1"/>
          <p:nvPr/>
        </p:nvSpPr>
        <p:spPr>
          <a:xfrm>
            <a:off x="956049" y="6152549"/>
            <a:ext cx="2181857" cy="707886"/>
          </a:xfrm>
          <a:prstGeom prst="rect">
            <a:avLst/>
          </a:prstGeom>
          <a:noFill/>
        </p:spPr>
        <p:txBody>
          <a:bodyPr wrap="square">
            <a:spAutoFit/>
          </a:bodyPr>
          <a:lstStyle/>
          <a:p>
            <a:pPr algn="just"/>
            <a:r>
              <a:rPr kumimoji="0" lang="en-US" altLang="en-US" sz="800" i="0" u="none" strike="noStrike" cap="none" normalizeH="0" baseline="0" dirty="0">
                <a:ln>
                  <a:noFill/>
                </a:ln>
                <a:solidFill>
                  <a:schemeClr val="bg1"/>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800" dirty="0">
              <a:solidFill>
                <a:schemeClr val="bg1"/>
              </a:solidFill>
              <a:latin typeface="Arial Narrow" panose="020B0606020202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82C88297-ED8F-D19C-9ED5-DCBA20379772}"/>
              </a:ext>
            </a:extLst>
          </p:cNvPr>
          <p:cNvSpPr/>
          <p:nvPr/>
        </p:nvSpPr>
        <p:spPr>
          <a:xfrm>
            <a:off x="3128621" y="6443370"/>
            <a:ext cx="4068167" cy="369332"/>
          </a:xfrm>
          <a:prstGeom prst="rect">
            <a:avLst/>
          </a:prstGeom>
          <a:noFill/>
          <a:effectLst/>
        </p:spPr>
        <p:txBody>
          <a:bodyPr wrap="square" lIns="91440" tIns="45720" rIns="91440" bIns="45720">
            <a:spAutoFit/>
          </a:bodyPr>
          <a:lstStyle/>
          <a:p>
            <a:pPr algn="ctr">
              <a:defRPr/>
            </a:pPr>
            <a:r>
              <a:rPr lang="en-US" b="1" i="1" dirty="0">
                <a:ln w="0"/>
                <a:effectLst>
                  <a:outerShdw blurRad="38100" dist="38100" dir="2700000" algn="tl">
                    <a:srgbClr val="000000">
                      <a:alpha val="43137"/>
                    </a:srgbClr>
                  </a:outerShdw>
                </a:effectLst>
              </a:rPr>
              <a:t>November 2024</a:t>
            </a:r>
            <a:endParaRPr lang="en-US" sz="2400" b="1" i="1" dirty="0">
              <a:ln w="0"/>
              <a:effectLst>
                <a:outerShdw blurRad="38100" dist="38100" dir="2700000" algn="tl">
                  <a:srgbClr val="000000">
                    <a:alpha val="43137"/>
                  </a:srgbClr>
                </a:outerShdw>
              </a:effectLst>
            </a:endParaRPr>
          </a:p>
        </p:txBody>
      </p:sp>
      <p:sp>
        <p:nvSpPr>
          <p:cNvPr id="8" name="Content Placeholder 5">
            <a:extLst>
              <a:ext uri="{FF2B5EF4-FFF2-40B4-BE49-F238E27FC236}">
                <a16:creationId xmlns:a16="http://schemas.microsoft.com/office/drawing/2014/main" id="{88107D42-6933-6A55-DFF9-31E2D22A224C}"/>
              </a:ext>
            </a:extLst>
          </p:cNvPr>
          <p:cNvSpPr txBox="1">
            <a:spLocks/>
          </p:cNvSpPr>
          <p:nvPr/>
        </p:nvSpPr>
        <p:spPr>
          <a:xfrm>
            <a:off x="6568818" y="2677374"/>
            <a:ext cx="6538947" cy="7545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E3AA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E3AA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E3AA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it-IT" sz="2000" dirty="0">
              <a:solidFill>
                <a:schemeClr val="tx1"/>
              </a:solidFill>
            </a:endParaRPr>
          </a:p>
        </p:txBody>
      </p:sp>
      <p:pic>
        <p:nvPicPr>
          <p:cNvPr id="11" name="Immagine 4">
            <a:extLst>
              <a:ext uri="{FF2B5EF4-FFF2-40B4-BE49-F238E27FC236}">
                <a16:creationId xmlns:a16="http://schemas.microsoft.com/office/drawing/2014/main" id="{8B538134-1D0F-78DD-31A0-8AF480BAA075}"/>
              </a:ext>
            </a:extLst>
          </p:cNvPr>
          <p:cNvPicPr/>
          <p:nvPr/>
        </p:nvPicPr>
        <p:blipFill rotWithShape="1">
          <a:blip r:embed="rId8"/>
          <a:srcRect l="10338" t="16055" r="11693" b="14565"/>
          <a:stretch/>
        </p:blipFill>
        <p:spPr>
          <a:xfrm>
            <a:off x="2080035" y="320333"/>
            <a:ext cx="1160687" cy="668793"/>
          </a:xfrm>
          <a:prstGeom prst="rect">
            <a:avLst/>
          </a:prstGeom>
        </p:spPr>
      </p:pic>
      <p:pic>
        <p:nvPicPr>
          <p:cNvPr id="12" name="Picture 8" descr="A blue logo with a black background">
            <a:extLst>
              <a:ext uri="{FF2B5EF4-FFF2-40B4-BE49-F238E27FC236}">
                <a16:creationId xmlns:a16="http://schemas.microsoft.com/office/drawing/2014/main" id="{9808AB0D-1EC2-DB5D-D051-55A1ED12E724}"/>
              </a:ext>
            </a:extLst>
          </p:cNvPr>
          <p:cNvPicPr>
            <a:picLocks noChangeAspect="1"/>
          </p:cNvPicPr>
          <p:nvPr/>
        </p:nvPicPr>
        <p:blipFill rotWithShape="1">
          <a:blip r:embed="rId9"/>
          <a:srcRect l="21315" r="20838"/>
          <a:stretch/>
        </p:blipFill>
        <p:spPr>
          <a:xfrm>
            <a:off x="6546652" y="295472"/>
            <a:ext cx="756000" cy="735141"/>
          </a:xfrm>
          <a:prstGeom prst="rect">
            <a:avLst/>
          </a:prstGeom>
        </p:spPr>
      </p:pic>
      <p:pic>
        <p:nvPicPr>
          <p:cNvPr id="13" name="Picture 10" descr="A close-up of a logo&#10;&#10;Description automatically generated">
            <a:extLst>
              <a:ext uri="{FF2B5EF4-FFF2-40B4-BE49-F238E27FC236}">
                <a16:creationId xmlns:a16="http://schemas.microsoft.com/office/drawing/2014/main" id="{C0D27403-CD3B-4706-8194-33BE86240950}"/>
              </a:ext>
            </a:extLst>
          </p:cNvPr>
          <p:cNvPicPr>
            <a:picLocks noChangeAspect="1"/>
          </p:cNvPicPr>
          <p:nvPr/>
        </p:nvPicPr>
        <p:blipFill>
          <a:blip r:embed="rId10"/>
          <a:stretch>
            <a:fillRect/>
          </a:stretch>
        </p:blipFill>
        <p:spPr>
          <a:xfrm>
            <a:off x="3374977" y="415450"/>
            <a:ext cx="1366467" cy="525330"/>
          </a:xfrm>
          <a:prstGeom prst="rect">
            <a:avLst/>
          </a:prstGeom>
        </p:spPr>
      </p:pic>
      <p:sp>
        <p:nvSpPr>
          <p:cNvPr id="15" name="Rectangle 14">
            <a:extLst>
              <a:ext uri="{FF2B5EF4-FFF2-40B4-BE49-F238E27FC236}">
                <a16:creationId xmlns:a16="http://schemas.microsoft.com/office/drawing/2014/main" id="{0D06000D-E303-AF96-331F-0E9C08F7DF98}"/>
              </a:ext>
            </a:extLst>
          </p:cNvPr>
          <p:cNvSpPr/>
          <p:nvPr/>
        </p:nvSpPr>
        <p:spPr>
          <a:xfrm>
            <a:off x="119924" y="3222654"/>
            <a:ext cx="6448894" cy="523220"/>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dirty="0">
                <a:ln w="0"/>
                <a:effectLst>
                  <a:outerShdw blurRad="38100" dist="38100" dir="2700000" algn="tl">
                    <a:srgbClr val="000000">
                      <a:alpha val="43137"/>
                    </a:srgbClr>
                  </a:outerShdw>
                </a:effectLst>
              </a:rPr>
              <a:t>Workshop at LASA</a:t>
            </a:r>
            <a:endParaRPr lang="it-IT" sz="2400" b="1" baseline="30000" dirty="0">
              <a:ln w="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04091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10F9AD-9D00-5A99-20D4-B21B19956D07}"/>
            </a:ext>
          </a:extLst>
        </p:cNvPr>
        <p:cNvGrpSpPr/>
        <p:nvPr/>
      </p:nvGrpSpPr>
      <p:grpSpPr>
        <a:xfrm>
          <a:off x="0" y="0"/>
          <a:ext cx="0" cy="0"/>
          <a:chOff x="0" y="0"/>
          <a:chExt cx="0" cy="0"/>
        </a:xfrm>
      </p:grpSpPr>
      <p:pic>
        <p:nvPicPr>
          <p:cNvPr id="41" name="Immagine 40">
            <a:extLst>
              <a:ext uri="{FF2B5EF4-FFF2-40B4-BE49-F238E27FC236}">
                <a16:creationId xmlns:a16="http://schemas.microsoft.com/office/drawing/2014/main" id="{E6993E07-57F8-0DD6-609E-FF8F701DE326}"/>
              </a:ext>
            </a:extLst>
          </p:cNvPr>
          <p:cNvPicPr>
            <a:picLocks noChangeAspect="1"/>
          </p:cNvPicPr>
          <p:nvPr/>
        </p:nvPicPr>
        <p:blipFill>
          <a:blip r:embed="rId2"/>
          <a:srcRect r="24235"/>
          <a:stretch/>
        </p:blipFill>
        <p:spPr>
          <a:xfrm>
            <a:off x="-28046" y="1053737"/>
            <a:ext cx="8727429" cy="5377176"/>
          </a:xfrm>
          <a:prstGeom prst="rect">
            <a:avLst/>
          </a:prstGeom>
        </p:spPr>
      </p:pic>
      <p:sp>
        <p:nvSpPr>
          <p:cNvPr id="2" name="Slide Number Placeholder 1">
            <a:extLst>
              <a:ext uri="{FF2B5EF4-FFF2-40B4-BE49-F238E27FC236}">
                <a16:creationId xmlns:a16="http://schemas.microsoft.com/office/drawing/2014/main" id="{4A7CB711-D81A-2D9A-62FB-DE06FBF5A02A}"/>
              </a:ext>
            </a:extLst>
          </p:cNvPr>
          <p:cNvSpPr>
            <a:spLocks noGrp="1"/>
          </p:cNvSpPr>
          <p:nvPr>
            <p:ph type="sldNum" sz="quarter" idx="4"/>
          </p:nvPr>
        </p:nvSpPr>
        <p:spPr/>
        <p:txBody>
          <a:bodyPr/>
          <a:lstStyle/>
          <a:p>
            <a:fld id="{A16AB2F8-5338-F742-A59E-35F5B82165E6}" type="slidenum">
              <a:rPr lang="en-GB" smtClean="0"/>
              <a:pPr/>
              <a:t>9</a:t>
            </a:fld>
            <a:endParaRPr lang="en-GB" dirty="0"/>
          </a:p>
        </p:txBody>
      </p:sp>
      <p:sp>
        <p:nvSpPr>
          <p:cNvPr id="6" name="Title 2">
            <a:extLst>
              <a:ext uri="{FF2B5EF4-FFF2-40B4-BE49-F238E27FC236}">
                <a16:creationId xmlns:a16="http://schemas.microsoft.com/office/drawing/2014/main" id="{30822AA5-3FC6-C0C5-1BA0-1781C946AF22}"/>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B-G plot at 10K</a:t>
            </a:r>
          </a:p>
        </p:txBody>
      </p:sp>
      <p:sp>
        <p:nvSpPr>
          <p:cNvPr id="9" name="Diamond 8">
            <a:extLst>
              <a:ext uri="{FF2B5EF4-FFF2-40B4-BE49-F238E27FC236}">
                <a16:creationId xmlns:a16="http://schemas.microsoft.com/office/drawing/2014/main" id="{E109FF30-C3CC-A1D0-7361-AD0CFFD84762}"/>
              </a:ext>
            </a:extLst>
          </p:cNvPr>
          <p:cNvSpPr/>
          <p:nvPr/>
        </p:nvSpPr>
        <p:spPr>
          <a:xfrm>
            <a:off x="9124238" y="1222096"/>
            <a:ext cx="2783006" cy="833637"/>
          </a:xfrm>
          <a:prstGeom prst="diamond">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Current density</a:t>
            </a:r>
          </a:p>
          <a:p>
            <a:pPr algn="ctr"/>
            <a:r>
              <a:rPr lang="en-US" sz="1200" dirty="0"/>
              <a:t>Optimization </a:t>
            </a:r>
            <a:r>
              <a:rPr lang="en-US" sz="1200" dirty="0">
                <a:highlight>
                  <a:srgbClr val="FFFF00"/>
                </a:highlight>
              </a:rPr>
              <a:t>(1%)</a:t>
            </a:r>
          </a:p>
        </p:txBody>
      </p:sp>
      <p:sp>
        <p:nvSpPr>
          <p:cNvPr id="12" name="TextBox 11">
            <a:extLst>
              <a:ext uri="{FF2B5EF4-FFF2-40B4-BE49-F238E27FC236}">
                <a16:creationId xmlns:a16="http://schemas.microsoft.com/office/drawing/2014/main" id="{8CBFBA65-AF89-F063-6E60-9AE10648AD7B}"/>
              </a:ext>
            </a:extLst>
          </p:cNvPr>
          <p:cNvSpPr txBox="1"/>
          <p:nvPr/>
        </p:nvSpPr>
        <p:spPr>
          <a:xfrm>
            <a:off x="8986119" y="2155173"/>
            <a:ext cx="3085556" cy="2954655"/>
          </a:xfrm>
          <a:prstGeom prst="rect">
            <a:avLst/>
          </a:prstGeom>
          <a:noFill/>
        </p:spPr>
        <p:txBody>
          <a:bodyPr wrap="square" rtlCol="0">
            <a:spAutoFit/>
          </a:bodyPr>
          <a:lstStyle/>
          <a:p>
            <a:pPr algn="ctr"/>
            <a:r>
              <a:rPr lang="en-US" sz="1400" dirty="0"/>
              <a:t>Optimize </a:t>
            </a:r>
            <a:r>
              <a:rPr lang="en-US" sz="1400" dirty="0" err="1"/>
              <a:t>J_quad</a:t>
            </a:r>
            <a:r>
              <a:rPr lang="en-US" sz="1400" dirty="0"/>
              <a:t>​ and </a:t>
            </a:r>
            <a:r>
              <a:rPr lang="en-US" sz="1400" dirty="0" err="1"/>
              <a:t>J_dip</a:t>
            </a:r>
            <a:r>
              <a:rPr lang="en-US" sz="1400" dirty="0"/>
              <a:t>​ to be close to the critical current density:</a:t>
            </a:r>
          </a:p>
          <a:p>
            <a:r>
              <a:rPr lang="en-US" sz="1000" i="1" dirty="0">
                <a:solidFill>
                  <a:schemeClr val="bg2">
                    <a:lumMod val="50000"/>
                  </a:schemeClr>
                </a:solidFill>
              </a:rPr>
              <a:t>….</a:t>
            </a:r>
          </a:p>
          <a:p>
            <a:r>
              <a:rPr lang="en-GB" sz="1000" i="1" dirty="0">
                <a:solidFill>
                  <a:schemeClr val="bg2">
                    <a:lumMod val="50000"/>
                  </a:schemeClr>
                </a:solidFill>
              </a:rPr>
              <a:t>while not ( 0.99 &lt; f &lt; 1.01 ):</a:t>
            </a:r>
          </a:p>
          <a:p>
            <a:r>
              <a:rPr lang="en-GB" sz="1000" i="1" dirty="0">
                <a:solidFill>
                  <a:schemeClr val="bg2">
                    <a:lumMod val="50000"/>
                  </a:schemeClr>
                </a:solidFill>
              </a:rPr>
              <a:t>      …..</a:t>
            </a:r>
          </a:p>
          <a:p>
            <a:r>
              <a:rPr lang="en-GB" sz="1000" i="1" dirty="0">
                <a:solidFill>
                  <a:schemeClr val="bg2">
                    <a:lumMod val="50000"/>
                  </a:schemeClr>
                </a:solidFill>
              </a:rPr>
              <a:t>     → ANSYS input (a1, </a:t>
            </a:r>
            <a:r>
              <a:rPr lang="en-GB" sz="1000" i="1" dirty="0" err="1">
                <a:solidFill>
                  <a:schemeClr val="bg2">
                    <a:lumMod val="50000"/>
                  </a:schemeClr>
                </a:solidFill>
              </a:rPr>
              <a:t>w_quad</a:t>
            </a:r>
            <a:r>
              <a:rPr lang="en-GB" sz="1000" i="1" dirty="0">
                <a:solidFill>
                  <a:schemeClr val="bg2">
                    <a:lumMod val="50000"/>
                  </a:schemeClr>
                </a:solidFill>
              </a:rPr>
              <a:t>, </a:t>
            </a:r>
            <a:r>
              <a:rPr lang="en-GB" sz="1000" b="1" i="1" dirty="0" err="1">
                <a:solidFill>
                  <a:schemeClr val="bg2">
                    <a:lumMod val="50000"/>
                  </a:schemeClr>
                </a:solidFill>
              </a:rPr>
              <a:t>J_quad</a:t>
            </a:r>
            <a:r>
              <a:rPr lang="en-GB" sz="1000" i="1" dirty="0">
                <a:solidFill>
                  <a:schemeClr val="bg2">
                    <a:lumMod val="50000"/>
                  </a:schemeClr>
                </a:solidFill>
              </a:rPr>
              <a:t>, </a:t>
            </a:r>
            <a:r>
              <a:rPr lang="en-GB" sz="1000" i="1" dirty="0" err="1">
                <a:solidFill>
                  <a:schemeClr val="bg2">
                    <a:lumMod val="50000"/>
                  </a:schemeClr>
                </a:solidFill>
              </a:rPr>
              <a:t>w_dip</a:t>
            </a:r>
            <a:r>
              <a:rPr lang="en-GB" sz="1000" i="1" dirty="0">
                <a:solidFill>
                  <a:schemeClr val="bg2">
                    <a:lumMod val="50000"/>
                  </a:schemeClr>
                </a:solidFill>
              </a:rPr>
              <a:t>, </a:t>
            </a:r>
            <a:r>
              <a:rPr lang="en-GB" sz="1000" b="1" i="1" dirty="0" err="1">
                <a:solidFill>
                  <a:schemeClr val="bg2">
                    <a:lumMod val="50000"/>
                  </a:schemeClr>
                </a:solidFill>
              </a:rPr>
              <a:t>J_dip</a:t>
            </a:r>
            <a:r>
              <a:rPr lang="en-GB" sz="1000" i="1" dirty="0">
                <a:solidFill>
                  <a:schemeClr val="bg2">
                    <a:lumMod val="50000"/>
                  </a:schemeClr>
                </a:solidFill>
              </a:rPr>
              <a:t>)</a:t>
            </a:r>
          </a:p>
          <a:p>
            <a:r>
              <a:rPr lang="en-GB" sz="1000" i="1" dirty="0">
                <a:solidFill>
                  <a:schemeClr val="bg2">
                    <a:lumMod val="50000"/>
                  </a:schemeClr>
                </a:solidFill>
              </a:rPr>
              <a:t>     Run ANSYS</a:t>
            </a:r>
          </a:p>
          <a:p>
            <a:r>
              <a:rPr lang="en-GB" sz="1000" i="1" dirty="0">
                <a:solidFill>
                  <a:schemeClr val="bg2">
                    <a:lumMod val="50000"/>
                  </a:schemeClr>
                </a:solidFill>
              </a:rPr>
              <a:t>     ANSYS output →</a:t>
            </a:r>
          </a:p>
          <a:p>
            <a:r>
              <a:rPr lang="en-GB" sz="1000" i="1" dirty="0">
                <a:solidFill>
                  <a:schemeClr val="bg2">
                    <a:lumMod val="50000"/>
                  </a:schemeClr>
                </a:solidFill>
              </a:rPr>
              <a:t>     f = </a:t>
            </a:r>
            <a:r>
              <a:rPr lang="en-GB" sz="1000" i="1" dirty="0" err="1">
                <a:solidFill>
                  <a:schemeClr val="bg2">
                    <a:lumMod val="50000"/>
                  </a:schemeClr>
                </a:solidFill>
              </a:rPr>
              <a:t>J_c</a:t>
            </a:r>
            <a:r>
              <a:rPr lang="en-GB" sz="1000" i="1" dirty="0">
                <a:solidFill>
                  <a:schemeClr val="bg2">
                    <a:lumMod val="50000"/>
                  </a:schemeClr>
                </a:solidFill>
              </a:rPr>
              <a:t> (</a:t>
            </a:r>
            <a:r>
              <a:rPr lang="en-GB" sz="1000" i="1" dirty="0" err="1">
                <a:solidFill>
                  <a:schemeClr val="bg2">
                    <a:lumMod val="50000"/>
                  </a:schemeClr>
                </a:solidFill>
              </a:rPr>
              <a:t>B_peak</a:t>
            </a:r>
            <a:r>
              <a:rPr lang="en-GB" sz="1000" i="1" dirty="0">
                <a:solidFill>
                  <a:schemeClr val="bg2">
                    <a:lumMod val="50000"/>
                  </a:schemeClr>
                </a:solidFill>
              </a:rPr>
              <a:t>) / </a:t>
            </a:r>
            <a:r>
              <a:rPr lang="en-GB" sz="1000" b="1" i="1" dirty="0">
                <a:solidFill>
                  <a:schemeClr val="bg2">
                    <a:lumMod val="50000"/>
                  </a:schemeClr>
                </a:solidFill>
              </a:rPr>
              <a:t>J</a:t>
            </a:r>
          </a:p>
          <a:p>
            <a:r>
              <a:rPr lang="en-GB" sz="1000" i="1" dirty="0">
                <a:solidFill>
                  <a:schemeClr val="bg2">
                    <a:lumMod val="50000"/>
                  </a:schemeClr>
                </a:solidFill>
              </a:rPr>
              <a:t>     if f &gt; 1: </a:t>
            </a:r>
            <a:r>
              <a:rPr lang="en-GB" sz="1000" b="1" i="1" dirty="0">
                <a:solidFill>
                  <a:schemeClr val="bg2">
                    <a:lumMod val="50000"/>
                  </a:schemeClr>
                </a:solidFill>
              </a:rPr>
              <a:t>J</a:t>
            </a:r>
            <a:r>
              <a:rPr lang="en-GB" sz="1000" i="1" dirty="0">
                <a:solidFill>
                  <a:schemeClr val="bg2">
                    <a:lumMod val="50000"/>
                  </a:schemeClr>
                </a:solidFill>
              </a:rPr>
              <a:t>=</a:t>
            </a:r>
            <a:r>
              <a:rPr lang="en-GB" sz="1000" b="1" i="1" dirty="0">
                <a:solidFill>
                  <a:schemeClr val="bg2">
                    <a:lumMod val="50000"/>
                  </a:schemeClr>
                </a:solidFill>
              </a:rPr>
              <a:t>J</a:t>
            </a:r>
            <a:r>
              <a:rPr lang="en-GB" sz="1000" i="1" dirty="0">
                <a:solidFill>
                  <a:schemeClr val="bg2">
                    <a:lumMod val="50000"/>
                  </a:schemeClr>
                </a:solidFill>
              </a:rPr>
              <a:t>*1.01</a:t>
            </a:r>
          </a:p>
          <a:p>
            <a:r>
              <a:rPr lang="en-GB" sz="1000" i="1" dirty="0">
                <a:solidFill>
                  <a:schemeClr val="bg2">
                    <a:lumMod val="50000"/>
                  </a:schemeClr>
                </a:solidFill>
              </a:rPr>
              <a:t>     else: </a:t>
            </a:r>
            <a:r>
              <a:rPr lang="en-GB" sz="1000" b="1" i="1" dirty="0">
                <a:solidFill>
                  <a:schemeClr val="bg2">
                    <a:lumMod val="50000"/>
                  </a:schemeClr>
                </a:solidFill>
              </a:rPr>
              <a:t>J </a:t>
            </a:r>
            <a:r>
              <a:rPr lang="en-GB" sz="1000" i="1" dirty="0">
                <a:solidFill>
                  <a:schemeClr val="bg2">
                    <a:lumMod val="50000"/>
                  </a:schemeClr>
                </a:solidFill>
              </a:rPr>
              <a:t>= </a:t>
            </a:r>
            <a:r>
              <a:rPr lang="en-GB" sz="1000" b="1" i="1" dirty="0">
                <a:solidFill>
                  <a:schemeClr val="bg2">
                    <a:lumMod val="50000"/>
                  </a:schemeClr>
                </a:solidFill>
              </a:rPr>
              <a:t>J</a:t>
            </a:r>
            <a:r>
              <a:rPr lang="en-GB" sz="1000" i="1" dirty="0">
                <a:solidFill>
                  <a:schemeClr val="bg2">
                    <a:lumMod val="50000"/>
                  </a:schemeClr>
                </a:solidFill>
              </a:rPr>
              <a:t>*0.99</a:t>
            </a:r>
          </a:p>
          <a:p>
            <a:r>
              <a:rPr lang="en-GB" sz="1000" i="1" dirty="0">
                <a:solidFill>
                  <a:schemeClr val="bg2">
                    <a:lumMod val="50000"/>
                  </a:schemeClr>
                </a:solidFill>
              </a:rPr>
              <a:t>     …..</a:t>
            </a:r>
          </a:p>
          <a:p>
            <a:r>
              <a:rPr lang="en-GB" sz="1000" i="1" dirty="0">
                <a:solidFill>
                  <a:schemeClr val="bg2">
                    <a:lumMod val="50000"/>
                  </a:schemeClr>
                </a:solidFill>
              </a:rPr>
              <a:t>…..</a:t>
            </a:r>
            <a:endParaRPr lang="en-GB" sz="1000" i="1" dirty="0"/>
          </a:p>
          <a:p>
            <a:pPr algn="ctr"/>
            <a:r>
              <a:rPr lang="en-US" sz="1200" dirty="0"/>
              <a:t>the optimization acts on </a:t>
            </a:r>
            <a:r>
              <a:rPr lang="en-US" sz="1200" dirty="0" err="1"/>
              <a:t>J_quad</a:t>
            </a:r>
            <a:r>
              <a:rPr lang="en-US" sz="1200" dirty="0"/>
              <a:t> and </a:t>
            </a:r>
            <a:r>
              <a:rPr lang="en-US" sz="1200" dirty="0" err="1"/>
              <a:t>J_dip</a:t>
            </a:r>
            <a:r>
              <a:rPr lang="en-US" sz="1200" dirty="0"/>
              <a:t> </a:t>
            </a:r>
          </a:p>
          <a:p>
            <a:pPr algn="ctr"/>
            <a:r>
              <a:rPr lang="en-US" sz="1200" dirty="0"/>
              <a:t>with corrections of 1%, </a:t>
            </a:r>
          </a:p>
          <a:p>
            <a:pPr algn="ctr"/>
            <a:r>
              <a:rPr lang="en-US" sz="1200" dirty="0"/>
              <a:t>and the cycle closes when either </a:t>
            </a:r>
          </a:p>
          <a:p>
            <a:pPr algn="ctr"/>
            <a:r>
              <a:rPr lang="en-US" sz="1200" dirty="0" err="1"/>
              <a:t>J_quad</a:t>
            </a:r>
            <a:r>
              <a:rPr lang="en-US" sz="1200" dirty="0"/>
              <a:t> or </a:t>
            </a:r>
            <a:r>
              <a:rPr lang="en-US" sz="1200" dirty="0" err="1"/>
              <a:t>J_dip</a:t>
            </a:r>
            <a:r>
              <a:rPr lang="en-US" sz="1200" dirty="0"/>
              <a:t> is within 1% of </a:t>
            </a:r>
            <a:r>
              <a:rPr lang="en-US" sz="1200" dirty="0" err="1"/>
              <a:t>J_c</a:t>
            </a:r>
            <a:endParaRPr lang="en-GB" sz="900" i="1" dirty="0"/>
          </a:p>
        </p:txBody>
      </p:sp>
      <p:sp>
        <p:nvSpPr>
          <p:cNvPr id="13" name="Arrow: Right 12">
            <a:extLst>
              <a:ext uri="{FF2B5EF4-FFF2-40B4-BE49-F238E27FC236}">
                <a16:creationId xmlns:a16="http://schemas.microsoft.com/office/drawing/2014/main" id="{5C88B026-A30C-CE72-F706-AC85163B0E19}"/>
              </a:ext>
            </a:extLst>
          </p:cNvPr>
          <p:cNvSpPr/>
          <p:nvPr/>
        </p:nvSpPr>
        <p:spPr>
          <a:xfrm rot="5400000">
            <a:off x="10310540" y="5057423"/>
            <a:ext cx="422234" cy="547620"/>
          </a:xfrm>
          <a:prstGeom prst="rightArrow">
            <a:avLst/>
          </a:prstGeom>
          <a:gradFill flip="none" rotWithShape="1">
            <a:gsLst>
              <a:gs pos="0">
                <a:srgbClr val="E53950"/>
              </a:gs>
              <a:gs pos="100000">
                <a:srgbClr val="2D40BB"/>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AA825ABA-1EF1-37A5-E9D8-31CE4AEEF024}"/>
              </a:ext>
            </a:extLst>
          </p:cNvPr>
          <p:cNvSpPr txBox="1"/>
          <p:nvPr/>
        </p:nvSpPr>
        <p:spPr>
          <a:xfrm>
            <a:off x="8988285" y="5540561"/>
            <a:ext cx="3085556" cy="738664"/>
          </a:xfrm>
          <a:prstGeom prst="rect">
            <a:avLst/>
          </a:prstGeom>
          <a:noFill/>
        </p:spPr>
        <p:txBody>
          <a:bodyPr wrap="square">
            <a:spAutoFit/>
          </a:bodyPr>
          <a:lstStyle/>
          <a:p>
            <a:pPr algn="ctr"/>
            <a:r>
              <a:rPr lang="en-US" sz="1400" dirty="0"/>
              <a:t>This optimization requires more computational effort, but the result is more understandable graphs.</a:t>
            </a:r>
            <a:endParaRPr lang="en-GB" sz="1000" i="1" dirty="0"/>
          </a:p>
        </p:txBody>
      </p:sp>
      <mc:AlternateContent xmlns:mc="http://schemas.openxmlformats.org/markup-compatibility/2006" xmlns:a14="http://schemas.microsoft.com/office/drawing/2010/main">
        <mc:Choice Requires="a14">
          <p:sp>
            <p:nvSpPr>
              <p:cNvPr id="4" name="TextBox 49">
                <a:extLst>
                  <a:ext uri="{FF2B5EF4-FFF2-40B4-BE49-F238E27FC236}">
                    <a16:creationId xmlns:a16="http://schemas.microsoft.com/office/drawing/2014/main" id="{9E84EA14-1C28-36DE-7B39-DA491B1BC0A7}"/>
                  </a:ext>
                </a:extLst>
              </p:cNvPr>
              <p:cNvSpPr txBox="1"/>
              <p:nvPr/>
            </p:nvSpPr>
            <p:spPr>
              <a:xfrm>
                <a:off x="6061359" y="1221298"/>
                <a:ext cx="2419911" cy="954107"/>
              </a:xfrm>
              <a:prstGeom prst="rect">
                <a:avLst/>
              </a:prstGeom>
              <a:solidFill>
                <a:schemeClr val="bg1"/>
              </a:solidFill>
              <a:ln>
                <a:solidFill>
                  <a:schemeClr val="tx1"/>
                </a:solidFill>
              </a:ln>
            </p:spPr>
            <p:txBody>
              <a:bodyPr wrap="square" rtlCol="0">
                <a:spAutoFit/>
              </a:bodyPr>
              <a:lstStyle/>
              <a:p>
                <a:pPr marL="285750" indent="-285750">
                  <a:buSzPct val="150000"/>
                  <a:buFont typeface="Arial" panose="020B0604020202020204" pitchFamily="34" charset="0"/>
                  <a:buChar char="•"/>
                </a:pPr>
                <a14:m>
                  <m:oMath xmlns:m="http://schemas.openxmlformats.org/officeDocument/2006/math">
                    <m:r>
                      <a:rPr lang="en-US" sz="1400" b="1" i="0" smtClean="0">
                        <a:solidFill>
                          <a:srgbClr val="0E98CD"/>
                        </a:solidFill>
                        <a:latin typeface="Cambria Math" panose="02040503050406030204" pitchFamily="18" charset="0"/>
                      </a:rPr>
                      <m:t>𝐁𝐨𝐫𝐞</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𝐑𝐚𝐝𝐢𝐮𝐬</m:t>
                    </m:r>
                    <m:r>
                      <a:rPr lang="en-US" sz="1400" b="1" i="0" smtClean="0">
                        <a:solidFill>
                          <a:srgbClr val="0E98CD"/>
                        </a:solidFill>
                        <a:latin typeface="Cambria Math" panose="02040503050406030204" pitchFamily="18" charset="0"/>
                      </a:rPr>
                      <m:t>=</m:t>
                    </m:r>
                    <m:r>
                      <a:rPr lang="en-US" sz="1400" b="1" i="0" smtClean="0">
                        <a:solidFill>
                          <a:srgbClr val="0E98CD"/>
                        </a:solidFill>
                        <a:latin typeface="Cambria Math" panose="02040503050406030204" pitchFamily="18" charset="0"/>
                      </a:rPr>
                      <m:t>𝟐𝟓</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𝐦𝐦</m:t>
                    </m:r>
                  </m:oMath>
                </a14:m>
                <a:endParaRPr lang="en-US" sz="1400" b="1" dirty="0">
                  <a:solidFill>
                    <a:srgbClr val="0E98CD"/>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E16D30"/>
                        </a:solidFill>
                        <a:latin typeface="Cambria Math" panose="02040503050406030204" pitchFamily="18" charset="0"/>
                      </a:rPr>
                      <m:t>𝐁𝐨𝐫𝐞</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𝐑𝐚𝐝𝐢𝐮𝐬</m:t>
                    </m:r>
                    <m:r>
                      <a:rPr lang="en-US" sz="1400" b="1" i="0" smtClean="0">
                        <a:solidFill>
                          <a:srgbClr val="E16D30"/>
                        </a:solidFill>
                        <a:latin typeface="Cambria Math" panose="02040503050406030204" pitchFamily="18" charset="0"/>
                      </a:rPr>
                      <m:t>=</m:t>
                    </m:r>
                    <m:r>
                      <a:rPr lang="en-US" sz="1400" b="1" i="0" smtClean="0">
                        <a:solidFill>
                          <a:srgbClr val="E16D30"/>
                        </a:solidFill>
                        <a:latin typeface="Cambria Math" panose="02040503050406030204" pitchFamily="18" charset="0"/>
                      </a:rPr>
                      <m:t>𝟓𝟎</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𝐦𝐦</m:t>
                    </m:r>
                  </m:oMath>
                </a14:m>
                <a:endParaRPr lang="en-US" sz="1400" b="1" dirty="0">
                  <a:solidFill>
                    <a:srgbClr val="E16D30"/>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9A298E"/>
                        </a:solidFill>
                        <a:latin typeface="Cambria Math" panose="02040503050406030204" pitchFamily="18" charset="0"/>
                      </a:rPr>
                      <m:t>𝐁𝐨𝐫𝐞</m:t>
                    </m:r>
                    <m:r>
                      <a:rPr lang="en-US" sz="1400" b="1" i="0" smtClean="0">
                        <a:solidFill>
                          <a:srgbClr val="9A298E"/>
                        </a:solidFill>
                        <a:latin typeface="Cambria Math" panose="02040503050406030204" pitchFamily="18" charset="0"/>
                      </a:rPr>
                      <m:t> </m:t>
                    </m:r>
                    <m:r>
                      <a:rPr lang="en-US" sz="1400" b="1" i="0" smtClean="0">
                        <a:solidFill>
                          <a:srgbClr val="9A298E"/>
                        </a:solidFill>
                        <a:latin typeface="Cambria Math" panose="02040503050406030204" pitchFamily="18" charset="0"/>
                      </a:rPr>
                      <m:t>𝐑𝐚𝐝𝐢𝐮𝐬</m:t>
                    </m:r>
                    <m:r>
                      <a:rPr lang="en-US" sz="1400" b="1" i="0" smtClean="0">
                        <a:solidFill>
                          <a:srgbClr val="9A298E"/>
                        </a:solidFill>
                        <a:latin typeface="Cambria Math" panose="02040503050406030204" pitchFamily="18" charset="0"/>
                      </a:rPr>
                      <m:t>=</m:t>
                    </m:r>
                    <m:r>
                      <a:rPr lang="en-US" sz="1400" b="1" i="0" smtClean="0">
                        <a:solidFill>
                          <a:srgbClr val="9A298E"/>
                        </a:solidFill>
                        <a:latin typeface="Cambria Math" panose="02040503050406030204" pitchFamily="18" charset="0"/>
                      </a:rPr>
                      <m:t>𝟕𝟓</m:t>
                    </m:r>
                    <m:r>
                      <a:rPr lang="en-US" sz="1400" b="1" i="0" smtClean="0">
                        <a:solidFill>
                          <a:srgbClr val="9A298E"/>
                        </a:solidFill>
                        <a:latin typeface="Cambria Math" panose="02040503050406030204" pitchFamily="18" charset="0"/>
                      </a:rPr>
                      <m:t> </m:t>
                    </m:r>
                    <m:r>
                      <a:rPr lang="en-US" sz="1400" b="1" i="0" smtClean="0">
                        <a:solidFill>
                          <a:srgbClr val="9A298E"/>
                        </a:solidFill>
                        <a:latin typeface="Cambria Math" panose="02040503050406030204" pitchFamily="18" charset="0"/>
                      </a:rPr>
                      <m:t>𝐦𝐦</m:t>
                    </m:r>
                  </m:oMath>
                </a14:m>
                <a:endParaRPr lang="en-US" sz="1400" b="1" dirty="0">
                  <a:solidFill>
                    <a:srgbClr val="9A298E"/>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4BA12C"/>
                        </a:solidFill>
                        <a:latin typeface="Cambria Math" panose="02040503050406030204" pitchFamily="18" charset="0"/>
                      </a:rPr>
                      <m:t>𝐁𝐨𝐫𝐞</m:t>
                    </m:r>
                    <m:r>
                      <a:rPr lang="en-US" sz="1400" b="1" i="0" smtClean="0">
                        <a:solidFill>
                          <a:srgbClr val="4BA12C"/>
                        </a:solidFill>
                        <a:latin typeface="Cambria Math" panose="02040503050406030204" pitchFamily="18" charset="0"/>
                      </a:rPr>
                      <m:t> </m:t>
                    </m:r>
                    <m:r>
                      <a:rPr lang="en-US" sz="1400" b="1" i="0" smtClean="0">
                        <a:solidFill>
                          <a:srgbClr val="4BA12C"/>
                        </a:solidFill>
                        <a:latin typeface="Cambria Math" panose="02040503050406030204" pitchFamily="18" charset="0"/>
                      </a:rPr>
                      <m:t>𝐑𝐚𝐝𝐢𝐮𝐬</m:t>
                    </m:r>
                    <m:r>
                      <a:rPr lang="en-US" sz="1400" b="1" i="0" smtClean="0">
                        <a:solidFill>
                          <a:srgbClr val="4BA12C"/>
                        </a:solidFill>
                        <a:latin typeface="Cambria Math" panose="02040503050406030204" pitchFamily="18" charset="0"/>
                      </a:rPr>
                      <m:t>=</m:t>
                    </m:r>
                    <m:r>
                      <a:rPr lang="en-US" sz="1400" b="1" i="0" smtClean="0">
                        <a:solidFill>
                          <a:srgbClr val="4BA12C"/>
                        </a:solidFill>
                        <a:latin typeface="Cambria Math" panose="02040503050406030204" pitchFamily="18" charset="0"/>
                      </a:rPr>
                      <m:t>𝟏𝟎𝟎</m:t>
                    </m:r>
                    <m:r>
                      <a:rPr lang="en-US" sz="1400" b="1" i="0" smtClean="0">
                        <a:solidFill>
                          <a:srgbClr val="4BA12C"/>
                        </a:solidFill>
                        <a:latin typeface="Cambria Math" panose="02040503050406030204" pitchFamily="18" charset="0"/>
                      </a:rPr>
                      <m:t> </m:t>
                    </m:r>
                    <m:r>
                      <a:rPr lang="en-US" sz="1400" b="1" i="0" smtClean="0">
                        <a:solidFill>
                          <a:srgbClr val="4BA12C"/>
                        </a:solidFill>
                        <a:latin typeface="Cambria Math" panose="02040503050406030204" pitchFamily="18" charset="0"/>
                      </a:rPr>
                      <m:t>𝐦𝐦</m:t>
                    </m:r>
                  </m:oMath>
                </a14:m>
                <a:endParaRPr lang="en-US" sz="1400" b="1" dirty="0">
                  <a:solidFill>
                    <a:srgbClr val="4BA12C"/>
                  </a:solidFill>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4" name="TextBox 49">
                <a:extLst>
                  <a:ext uri="{FF2B5EF4-FFF2-40B4-BE49-F238E27FC236}">
                    <a16:creationId xmlns:a16="http://schemas.microsoft.com/office/drawing/2014/main" id="{9E84EA14-1C28-36DE-7B39-DA491B1BC0A7}"/>
                  </a:ext>
                </a:extLst>
              </p:cNvPr>
              <p:cNvSpPr txBox="1">
                <a:spLocks noRot="1" noChangeAspect="1" noMove="1" noResize="1" noEditPoints="1" noAdjustHandles="1" noChangeArrowheads="1" noChangeShapeType="1" noTextEdit="1"/>
              </p:cNvSpPr>
              <p:nvPr/>
            </p:nvSpPr>
            <p:spPr>
              <a:xfrm>
                <a:off x="6061359" y="1221298"/>
                <a:ext cx="2419911" cy="954107"/>
              </a:xfrm>
              <a:prstGeom prst="rect">
                <a:avLst/>
              </a:prstGeom>
              <a:blipFill>
                <a:blip r:embed="rId3"/>
                <a:stretch>
                  <a:fillRect l="-2256" t="-10692" b="-10063"/>
                </a:stretch>
              </a:blipFill>
              <a:ln>
                <a:solidFill>
                  <a:schemeClr val="tx1"/>
                </a:solidFill>
              </a:ln>
            </p:spPr>
            <p:txBody>
              <a:bodyPr/>
              <a:lstStyle/>
              <a:p>
                <a:r>
                  <a:rPr lang="it-IT">
                    <a:noFill/>
                  </a:rPr>
                  <a:t> </a:t>
                </a:r>
              </a:p>
            </p:txBody>
          </p:sp>
        </mc:Fallback>
      </mc:AlternateContent>
      <p:sp>
        <p:nvSpPr>
          <p:cNvPr id="7" name="Arrow: Right 53">
            <a:extLst>
              <a:ext uri="{FF2B5EF4-FFF2-40B4-BE49-F238E27FC236}">
                <a16:creationId xmlns:a16="http://schemas.microsoft.com/office/drawing/2014/main" id="{4C29CA29-ECC0-15B2-36DD-1034F42786FD}"/>
              </a:ext>
            </a:extLst>
          </p:cNvPr>
          <p:cNvSpPr/>
          <p:nvPr/>
        </p:nvSpPr>
        <p:spPr>
          <a:xfrm rot="15668411">
            <a:off x="383428" y="3747119"/>
            <a:ext cx="756000" cy="612000"/>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w_dip</a:t>
            </a:r>
          </a:p>
        </p:txBody>
      </p:sp>
      <p:sp>
        <p:nvSpPr>
          <p:cNvPr id="8" name="Arrow: Right 54">
            <a:extLst>
              <a:ext uri="{FF2B5EF4-FFF2-40B4-BE49-F238E27FC236}">
                <a16:creationId xmlns:a16="http://schemas.microsoft.com/office/drawing/2014/main" id="{45C20F63-2D19-E431-20E0-E88B783371C0}"/>
              </a:ext>
            </a:extLst>
          </p:cNvPr>
          <p:cNvSpPr/>
          <p:nvPr/>
        </p:nvSpPr>
        <p:spPr>
          <a:xfrm>
            <a:off x="1296919" y="4810465"/>
            <a:ext cx="864000" cy="569637"/>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w_quad</a:t>
            </a:r>
          </a:p>
        </p:txBody>
      </p:sp>
      <p:pic>
        <p:nvPicPr>
          <p:cNvPr id="10" name="Immagine 9">
            <a:extLst>
              <a:ext uri="{FF2B5EF4-FFF2-40B4-BE49-F238E27FC236}">
                <a16:creationId xmlns:a16="http://schemas.microsoft.com/office/drawing/2014/main" id="{8E26431C-696E-C265-F108-15D290DAB44B}"/>
              </a:ext>
            </a:extLst>
          </p:cNvPr>
          <p:cNvPicPr>
            <a:picLocks noChangeAspect="1"/>
          </p:cNvPicPr>
          <p:nvPr/>
        </p:nvPicPr>
        <p:blipFill>
          <a:blip r:embed="rId4"/>
          <a:stretch>
            <a:fillRect/>
          </a:stretch>
        </p:blipFill>
        <p:spPr>
          <a:xfrm>
            <a:off x="83973" y="3136435"/>
            <a:ext cx="190517" cy="769687"/>
          </a:xfrm>
          <a:prstGeom prst="rect">
            <a:avLst/>
          </a:prstGeom>
        </p:spPr>
      </p:pic>
      <p:pic>
        <p:nvPicPr>
          <p:cNvPr id="11" name="Immagine 10">
            <a:extLst>
              <a:ext uri="{FF2B5EF4-FFF2-40B4-BE49-F238E27FC236}">
                <a16:creationId xmlns:a16="http://schemas.microsoft.com/office/drawing/2014/main" id="{0D271F41-A141-F946-1F3B-258489A2649E}"/>
              </a:ext>
            </a:extLst>
          </p:cNvPr>
          <p:cNvPicPr>
            <a:picLocks noChangeAspect="1"/>
          </p:cNvPicPr>
          <p:nvPr/>
        </p:nvPicPr>
        <p:blipFill>
          <a:blip r:embed="rId5"/>
          <a:stretch>
            <a:fillRect/>
          </a:stretch>
        </p:blipFill>
        <p:spPr>
          <a:xfrm>
            <a:off x="4561897" y="6170947"/>
            <a:ext cx="853514" cy="160034"/>
          </a:xfrm>
          <a:prstGeom prst="rect">
            <a:avLst/>
          </a:prstGeom>
        </p:spPr>
      </p:pic>
      <p:sp>
        <p:nvSpPr>
          <p:cNvPr id="3" name="CasellaDiTesto 2">
            <a:extLst>
              <a:ext uri="{FF2B5EF4-FFF2-40B4-BE49-F238E27FC236}">
                <a16:creationId xmlns:a16="http://schemas.microsoft.com/office/drawing/2014/main" id="{94E67B2E-83EA-24B9-F4E6-B047D0F85E5A}"/>
              </a:ext>
            </a:extLst>
          </p:cNvPr>
          <p:cNvSpPr txBox="1"/>
          <p:nvPr/>
        </p:nvSpPr>
        <p:spPr>
          <a:xfrm>
            <a:off x="512516" y="1150707"/>
            <a:ext cx="2257798" cy="369332"/>
          </a:xfrm>
          <a:prstGeom prst="rect">
            <a:avLst/>
          </a:prstGeom>
          <a:noFill/>
        </p:spPr>
        <p:txBody>
          <a:bodyPr wrap="none" rtlCol="0">
            <a:spAutoFit/>
          </a:bodyPr>
          <a:lstStyle/>
          <a:p>
            <a:r>
              <a:rPr lang="it-IT" b="1" i="1" u="sng" dirty="0" err="1">
                <a:solidFill>
                  <a:srgbClr val="FF0000"/>
                </a:solidFill>
              </a:rPr>
              <a:t>Only</a:t>
            </a:r>
            <a:r>
              <a:rPr lang="it-IT" b="1" i="1" u="sng" dirty="0">
                <a:solidFill>
                  <a:srgbClr val="FF0000"/>
                </a:solidFill>
              </a:rPr>
              <a:t> EM </a:t>
            </a:r>
            <a:r>
              <a:rPr lang="it-IT" b="1" i="1" u="sng" dirty="0" err="1">
                <a:solidFill>
                  <a:srgbClr val="FF0000"/>
                </a:solidFill>
              </a:rPr>
              <a:t>optimization</a:t>
            </a:r>
            <a:endParaRPr lang="it-IT" b="1" i="1" u="sng" dirty="0">
              <a:solidFill>
                <a:srgbClr val="FF0000"/>
              </a:solidFill>
            </a:endParaRPr>
          </a:p>
        </p:txBody>
      </p:sp>
    </p:spTree>
    <p:extLst>
      <p:ext uri="{BB962C8B-B14F-4D97-AF65-F5344CB8AC3E}">
        <p14:creationId xmlns:p14="http://schemas.microsoft.com/office/powerpoint/2010/main" val="2349404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3E3E34-B789-72D4-0092-D64067316BFD}"/>
            </a:ext>
          </a:extLst>
        </p:cNvPr>
        <p:cNvGrpSpPr/>
        <p:nvPr/>
      </p:nvGrpSpPr>
      <p:grpSpPr>
        <a:xfrm>
          <a:off x="0" y="0"/>
          <a:ext cx="0" cy="0"/>
          <a:chOff x="0" y="0"/>
          <a:chExt cx="0" cy="0"/>
        </a:xfrm>
      </p:grpSpPr>
      <p:pic>
        <p:nvPicPr>
          <p:cNvPr id="11" name="Immagine 10">
            <a:extLst>
              <a:ext uri="{FF2B5EF4-FFF2-40B4-BE49-F238E27FC236}">
                <a16:creationId xmlns:a16="http://schemas.microsoft.com/office/drawing/2014/main" id="{86FD7564-D727-1CEA-AD08-A26D6F78F7EE}"/>
              </a:ext>
            </a:extLst>
          </p:cNvPr>
          <p:cNvPicPr>
            <a:picLocks noChangeAspect="1"/>
          </p:cNvPicPr>
          <p:nvPr/>
        </p:nvPicPr>
        <p:blipFill>
          <a:blip r:embed="rId2"/>
          <a:srcRect r="31642"/>
          <a:stretch/>
        </p:blipFill>
        <p:spPr>
          <a:xfrm>
            <a:off x="-77659" y="1090568"/>
            <a:ext cx="8735098" cy="5344953"/>
          </a:xfrm>
          <a:prstGeom prst="rect">
            <a:avLst/>
          </a:prstGeom>
        </p:spPr>
      </p:pic>
      <p:sp>
        <p:nvSpPr>
          <p:cNvPr id="2" name="Slide Number Placeholder 1">
            <a:extLst>
              <a:ext uri="{FF2B5EF4-FFF2-40B4-BE49-F238E27FC236}">
                <a16:creationId xmlns:a16="http://schemas.microsoft.com/office/drawing/2014/main" id="{4DA7A2B9-36EA-5C32-E1B7-838E33E71FBB}"/>
              </a:ext>
            </a:extLst>
          </p:cNvPr>
          <p:cNvSpPr>
            <a:spLocks noGrp="1"/>
          </p:cNvSpPr>
          <p:nvPr>
            <p:ph type="sldNum" sz="quarter" idx="4"/>
          </p:nvPr>
        </p:nvSpPr>
        <p:spPr/>
        <p:txBody>
          <a:bodyPr/>
          <a:lstStyle/>
          <a:p>
            <a:fld id="{A16AB2F8-5338-F742-A59E-35F5B82165E6}" type="slidenum">
              <a:rPr lang="en-GB" smtClean="0"/>
              <a:pPr/>
              <a:t>10</a:t>
            </a:fld>
            <a:endParaRPr lang="en-GB" dirty="0"/>
          </a:p>
        </p:txBody>
      </p:sp>
      <p:sp>
        <p:nvSpPr>
          <p:cNvPr id="6" name="Title 2">
            <a:extLst>
              <a:ext uri="{FF2B5EF4-FFF2-40B4-BE49-F238E27FC236}">
                <a16:creationId xmlns:a16="http://schemas.microsoft.com/office/drawing/2014/main" id="{BBE162D0-5866-2F39-183A-4FF49F10807D}"/>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B-G plot at 20K</a:t>
            </a:r>
          </a:p>
        </p:txBody>
      </p:sp>
      <p:sp>
        <p:nvSpPr>
          <p:cNvPr id="9" name="Diamond 8">
            <a:extLst>
              <a:ext uri="{FF2B5EF4-FFF2-40B4-BE49-F238E27FC236}">
                <a16:creationId xmlns:a16="http://schemas.microsoft.com/office/drawing/2014/main" id="{CD5885B2-CB59-FDA9-FB69-DDEE766C72D2}"/>
              </a:ext>
            </a:extLst>
          </p:cNvPr>
          <p:cNvSpPr/>
          <p:nvPr/>
        </p:nvSpPr>
        <p:spPr>
          <a:xfrm>
            <a:off x="9124238" y="1222096"/>
            <a:ext cx="2783006" cy="833637"/>
          </a:xfrm>
          <a:prstGeom prst="diamond">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Current density</a:t>
            </a:r>
          </a:p>
          <a:p>
            <a:pPr algn="ctr"/>
            <a:r>
              <a:rPr lang="en-US" sz="1200" dirty="0"/>
              <a:t>Optimization </a:t>
            </a:r>
            <a:r>
              <a:rPr lang="en-US" sz="1200" dirty="0">
                <a:highlight>
                  <a:srgbClr val="FFFF00"/>
                </a:highlight>
              </a:rPr>
              <a:t>(1%)</a:t>
            </a:r>
          </a:p>
        </p:txBody>
      </p:sp>
      <p:sp>
        <p:nvSpPr>
          <p:cNvPr id="12" name="TextBox 11">
            <a:extLst>
              <a:ext uri="{FF2B5EF4-FFF2-40B4-BE49-F238E27FC236}">
                <a16:creationId xmlns:a16="http://schemas.microsoft.com/office/drawing/2014/main" id="{31FBF091-1F24-9884-53E9-D60CC8B58B3F}"/>
              </a:ext>
            </a:extLst>
          </p:cNvPr>
          <p:cNvSpPr txBox="1"/>
          <p:nvPr/>
        </p:nvSpPr>
        <p:spPr>
          <a:xfrm>
            <a:off x="8986119" y="2155173"/>
            <a:ext cx="3085556" cy="2954655"/>
          </a:xfrm>
          <a:prstGeom prst="rect">
            <a:avLst/>
          </a:prstGeom>
          <a:noFill/>
        </p:spPr>
        <p:txBody>
          <a:bodyPr wrap="square" rtlCol="0">
            <a:spAutoFit/>
          </a:bodyPr>
          <a:lstStyle/>
          <a:p>
            <a:pPr algn="ctr"/>
            <a:r>
              <a:rPr lang="en-US" sz="1400" dirty="0"/>
              <a:t>Optimize </a:t>
            </a:r>
            <a:r>
              <a:rPr lang="en-US" sz="1400" dirty="0" err="1"/>
              <a:t>J_quad</a:t>
            </a:r>
            <a:r>
              <a:rPr lang="en-US" sz="1400" dirty="0"/>
              <a:t>​ and </a:t>
            </a:r>
            <a:r>
              <a:rPr lang="en-US" sz="1400" dirty="0" err="1"/>
              <a:t>J_dip</a:t>
            </a:r>
            <a:r>
              <a:rPr lang="en-US" sz="1400" dirty="0"/>
              <a:t>​ to be close to the critical current density:</a:t>
            </a:r>
          </a:p>
          <a:p>
            <a:r>
              <a:rPr lang="en-US" sz="1000" i="1" dirty="0">
                <a:solidFill>
                  <a:schemeClr val="bg2">
                    <a:lumMod val="50000"/>
                  </a:schemeClr>
                </a:solidFill>
              </a:rPr>
              <a:t>….</a:t>
            </a:r>
          </a:p>
          <a:p>
            <a:r>
              <a:rPr lang="en-GB" sz="1000" i="1" dirty="0">
                <a:solidFill>
                  <a:schemeClr val="bg2">
                    <a:lumMod val="50000"/>
                  </a:schemeClr>
                </a:solidFill>
              </a:rPr>
              <a:t>while not ( 0.99 &lt; f &lt; 1.01 ):</a:t>
            </a:r>
          </a:p>
          <a:p>
            <a:r>
              <a:rPr lang="en-GB" sz="1000" i="1" dirty="0">
                <a:solidFill>
                  <a:schemeClr val="bg2">
                    <a:lumMod val="50000"/>
                  </a:schemeClr>
                </a:solidFill>
              </a:rPr>
              <a:t>      …..</a:t>
            </a:r>
          </a:p>
          <a:p>
            <a:r>
              <a:rPr lang="en-GB" sz="1000" i="1" dirty="0">
                <a:solidFill>
                  <a:schemeClr val="bg2">
                    <a:lumMod val="50000"/>
                  </a:schemeClr>
                </a:solidFill>
              </a:rPr>
              <a:t>     → ANSYS input (a1, </a:t>
            </a:r>
            <a:r>
              <a:rPr lang="en-GB" sz="1000" i="1" dirty="0" err="1">
                <a:solidFill>
                  <a:schemeClr val="bg2">
                    <a:lumMod val="50000"/>
                  </a:schemeClr>
                </a:solidFill>
              </a:rPr>
              <a:t>w_quad</a:t>
            </a:r>
            <a:r>
              <a:rPr lang="en-GB" sz="1000" i="1" dirty="0">
                <a:solidFill>
                  <a:schemeClr val="bg2">
                    <a:lumMod val="50000"/>
                  </a:schemeClr>
                </a:solidFill>
              </a:rPr>
              <a:t>, </a:t>
            </a:r>
            <a:r>
              <a:rPr lang="en-GB" sz="1000" b="1" i="1" dirty="0" err="1">
                <a:solidFill>
                  <a:schemeClr val="bg2">
                    <a:lumMod val="50000"/>
                  </a:schemeClr>
                </a:solidFill>
              </a:rPr>
              <a:t>J_quad</a:t>
            </a:r>
            <a:r>
              <a:rPr lang="en-GB" sz="1000" i="1" dirty="0">
                <a:solidFill>
                  <a:schemeClr val="bg2">
                    <a:lumMod val="50000"/>
                  </a:schemeClr>
                </a:solidFill>
              </a:rPr>
              <a:t>, </a:t>
            </a:r>
            <a:r>
              <a:rPr lang="en-GB" sz="1000" i="1" dirty="0" err="1">
                <a:solidFill>
                  <a:schemeClr val="bg2">
                    <a:lumMod val="50000"/>
                  </a:schemeClr>
                </a:solidFill>
              </a:rPr>
              <a:t>w_dip</a:t>
            </a:r>
            <a:r>
              <a:rPr lang="en-GB" sz="1000" i="1" dirty="0">
                <a:solidFill>
                  <a:schemeClr val="bg2">
                    <a:lumMod val="50000"/>
                  </a:schemeClr>
                </a:solidFill>
              </a:rPr>
              <a:t>, </a:t>
            </a:r>
            <a:r>
              <a:rPr lang="en-GB" sz="1000" b="1" i="1" dirty="0" err="1">
                <a:solidFill>
                  <a:schemeClr val="bg2">
                    <a:lumMod val="50000"/>
                  </a:schemeClr>
                </a:solidFill>
              </a:rPr>
              <a:t>J_dip</a:t>
            </a:r>
            <a:r>
              <a:rPr lang="en-GB" sz="1000" i="1" dirty="0">
                <a:solidFill>
                  <a:schemeClr val="bg2">
                    <a:lumMod val="50000"/>
                  </a:schemeClr>
                </a:solidFill>
              </a:rPr>
              <a:t>)</a:t>
            </a:r>
          </a:p>
          <a:p>
            <a:r>
              <a:rPr lang="en-GB" sz="1000" i="1" dirty="0">
                <a:solidFill>
                  <a:schemeClr val="bg2">
                    <a:lumMod val="50000"/>
                  </a:schemeClr>
                </a:solidFill>
              </a:rPr>
              <a:t>     Run ANSYS</a:t>
            </a:r>
          </a:p>
          <a:p>
            <a:r>
              <a:rPr lang="en-GB" sz="1000" i="1" dirty="0">
                <a:solidFill>
                  <a:schemeClr val="bg2">
                    <a:lumMod val="50000"/>
                  </a:schemeClr>
                </a:solidFill>
              </a:rPr>
              <a:t>     ANSYS output →</a:t>
            </a:r>
          </a:p>
          <a:p>
            <a:r>
              <a:rPr lang="en-GB" sz="1000" i="1" dirty="0">
                <a:solidFill>
                  <a:schemeClr val="bg2">
                    <a:lumMod val="50000"/>
                  </a:schemeClr>
                </a:solidFill>
              </a:rPr>
              <a:t>     f = </a:t>
            </a:r>
            <a:r>
              <a:rPr lang="en-GB" sz="1000" i="1" dirty="0" err="1">
                <a:solidFill>
                  <a:schemeClr val="bg2">
                    <a:lumMod val="50000"/>
                  </a:schemeClr>
                </a:solidFill>
              </a:rPr>
              <a:t>J_c</a:t>
            </a:r>
            <a:r>
              <a:rPr lang="en-GB" sz="1000" i="1" dirty="0">
                <a:solidFill>
                  <a:schemeClr val="bg2">
                    <a:lumMod val="50000"/>
                  </a:schemeClr>
                </a:solidFill>
              </a:rPr>
              <a:t> (</a:t>
            </a:r>
            <a:r>
              <a:rPr lang="en-GB" sz="1000" i="1" dirty="0" err="1">
                <a:solidFill>
                  <a:schemeClr val="bg2">
                    <a:lumMod val="50000"/>
                  </a:schemeClr>
                </a:solidFill>
              </a:rPr>
              <a:t>B_peak</a:t>
            </a:r>
            <a:r>
              <a:rPr lang="en-GB" sz="1000" i="1" dirty="0">
                <a:solidFill>
                  <a:schemeClr val="bg2">
                    <a:lumMod val="50000"/>
                  </a:schemeClr>
                </a:solidFill>
              </a:rPr>
              <a:t>) / </a:t>
            </a:r>
            <a:r>
              <a:rPr lang="en-GB" sz="1000" b="1" i="1" dirty="0">
                <a:solidFill>
                  <a:schemeClr val="bg2">
                    <a:lumMod val="50000"/>
                  </a:schemeClr>
                </a:solidFill>
              </a:rPr>
              <a:t>J</a:t>
            </a:r>
          </a:p>
          <a:p>
            <a:r>
              <a:rPr lang="en-GB" sz="1000" i="1" dirty="0">
                <a:solidFill>
                  <a:schemeClr val="bg2">
                    <a:lumMod val="50000"/>
                  </a:schemeClr>
                </a:solidFill>
              </a:rPr>
              <a:t>     if f &gt; 1: </a:t>
            </a:r>
            <a:r>
              <a:rPr lang="en-GB" sz="1000" b="1" i="1" dirty="0">
                <a:solidFill>
                  <a:schemeClr val="bg2">
                    <a:lumMod val="50000"/>
                  </a:schemeClr>
                </a:solidFill>
              </a:rPr>
              <a:t>J</a:t>
            </a:r>
            <a:r>
              <a:rPr lang="en-GB" sz="1000" i="1" dirty="0">
                <a:solidFill>
                  <a:schemeClr val="bg2">
                    <a:lumMod val="50000"/>
                  </a:schemeClr>
                </a:solidFill>
              </a:rPr>
              <a:t>=</a:t>
            </a:r>
            <a:r>
              <a:rPr lang="en-GB" sz="1000" b="1" i="1" dirty="0">
                <a:solidFill>
                  <a:schemeClr val="bg2">
                    <a:lumMod val="50000"/>
                  </a:schemeClr>
                </a:solidFill>
              </a:rPr>
              <a:t>J</a:t>
            </a:r>
            <a:r>
              <a:rPr lang="en-GB" sz="1000" i="1" dirty="0">
                <a:solidFill>
                  <a:schemeClr val="bg2">
                    <a:lumMod val="50000"/>
                  </a:schemeClr>
                </a:solidFill>
              </a:rPr>
              <a:t>*1.01</a:t>
            </a:r>
          </a:p>
          <a:p>
            <a:r>
              <a:rPr lang="en-GB" sz="1000" i="1" dirty="0">
                <a:solidFill>
                  <a:schemeClr val="bg2">
                    <a:lumMod val="50000"/>
                  </a:schemeClr>
                </a:solidFill>
              </a:rPr>
              <a:t>     else: </a:t>
            </a:r>
            <a:r>
              <a:rPr lang="en-GB" sz="1000" b="1" i="1" dirty="0">
                <a:solidFill>
                  <a:schemeClr val="bg2">
                    <a:lumMod val="50000"/>
                  </a:schemeClr>
                </a:solidFill>
              </a:rPr>
              <a:t>J </a:t>
            </a:r>
            <a:r>
              <a:rPr lang="en-GB" sz="1000" i="1" dirty="0">
                <a:solidFill>
                  <a:schemeClr val="bg2">
                    <a:lumMod val="50000"/>
                  </a:schemeClr>
                </a:solidFill>
              </a:rPr>
              <a:t>= </a:t>
            </a:r>
            <a:r>
              <a:rPr lang="en-GB" sz="1000" b="1" i="1" dirty="0">
                <a:solidFill>
                  <a:schemeClr val="bg2">
                    <a:lumMod val="50000"/>
                  </a:schemeClr>
                </a:solidFill>
              </a:rPr>
              <a:t>J</a:t>
            </a:r>
            <a:r>
              <a:rPr lang="en-GB" sz="1000" i="1" dirty="0">
                <a:solidFill>
                  <a:schemeClr val="bg2">
                    <a:lumMod val="50000"/>
                  </a:schemeClr>
                </a:solidFill>
              </a:rPr>
              <a:t>*0.99</a:t>
            </a:r>
          </a:p>
          <a:p>
            <a:r>
              <a:rPr lang="en-GB" sz="1000" i="1" dirty="0">
                <a:solidFill>
                  <a:schemeClr val="bg2">
                    <a:lumMod val="50000"/>
                  </a:schemeClr>
                </a:solidFill>
              </a:rPr>
              <a:t>     …..</a:t>
            </a:r>
          </a:p>
          <a:p>
            <a:r>
              <a:rPr lang="en-GB" sz="1000" i="1" dirty="0">
                <a:solidFill>
                  <a:schemeClr val="bg2">
                    <a:lumMod val="50000"/>
                  </a:schemeClr>
                </a:solidFill>
              </a:rPr>
              <a:t>…..</a:t>
            </a:r>
            <a:endParaRPr lang="en-GB" sz="1000" i="1" dirty="0"/>
          </a:p>
          <a:p>
            <a:pPr algn="ctr"/>
            <a:r>
              <a:rPr lang="en-US" sz="1200" dirty="0"/>
              <a:t>the optimization acts on </a:t>
            </a:r>
            <a:r>
              <a:rPr lang="en-US" sz="1200" dirty="0" err="1"/>
              <a:t>J_quad</a:t>
            </a:r>
            <a:r>
              <a:rPr lang="en-US" sz="1200" dirty="0"/>
              <a:t> and </a:t>
            </a:r>
            <a:r>
              <a:rPr lang="en-US" sz="1200" dirty="0" err="1"/>
              <a:t>J_dip</a:t>
            </a:r>
            <a:r>
              <a:rPr lang="en-US" sz="1200" dirty="0"/>
              <a:t> </a:t>
            </a:r>
          </a:p>
          <a:p>
            <a:pPr algn="ctr"/>
            <a:r>
              <a:rPr lang="en-US" sz="1200" dirty="0"/>
              <a:t>with corrections of 1%, </a:t>
            </a:r>
          </a:p>
          <a:p>
            <a:pPr algn="ctr"/>
            <a:r>
              <a:rPr lang="en-US" sz="1200" dirty="0"/>
              <a:t>and the cycle closes when either </a:t>
            </a:r>
          </a:p>
          <a:p>
            <a:pPr algn="ctr"/>
            <a:r>
              <a:rPr lang="en-US" sz="1200" dirty="0" err="1"/>
              <a:t>J_quad</a:t>
            </a:r>
            <a:r>
              <a:rPr lang="en-US" sz="1200" dirty="0"/>
              <a:t> or </a:t>
            </a:r>
            <a:r>
              <a:rPr lang="en-US" sz="1200" dirty="0" err="1"/>
              <a:t>J_dip</a:t>
            </a:r>
            <a:r>
              <a:rPr lang="en-US" sz="1200" dirty="0"/>
              <a:t> is within 1% of </a:t>
            </a:r>
            <a:r>
              <a:rPr lang="en-US" sz="1200" dirty="0" err="1"/>
              <a:t>J_c</a:t>
            </a:r>
            <a:endParaRPr lang="en-GB" sz="900" i="1" dirty="0"/>
          </a:p>
        </p:txBody>
      </p:sp>
      <p:sp>
        <p:nvSpPr>
          <p:cNvPr id="13" name="Arrow: Right 12">
            <a:extLst>
              <a:ext uri="{FF2B5EF4-FFF2-40B4-BE49-F238E27FC236}">
                <a16:creationId xmlns:a16="http://schemas.microsoft.com/office/drawing/2014/main" id="{598EAB84-05F5-8E06-216B-E69E75B67527}"/>
              </a:ext>
            </a:extLst>
          </p:cNvPr>
          <p:cNvSpPr/>
          <p:nvPr/>
        </p:nvSpPr>
        <p:spPr>
          <a:xfrm rot="5400000">
            <a:off x="10310540" y="5057423"/>
            <a:ext cx="422234" cy="547620"/>
          </a:xfrm>
          <a:prstGeom prst="rightArrow">
            <a:avLst/>
          </a:prstGeom>
          <a:gradFill flip="none" rotWithShape="1">
            <a:gsLst>
              <a:gs pos="0">
                <a:srgbClr val="E53950"/>
              </a:gs>
              <a:gs pos="100000">
                <a:srgbClr val="2D40BB"/>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6F64D2A9-2429-B369-9995-B28743C73BCB}"/>
              </a:ext>
            </a:extLst>
          </p:cNvPr>
          <p:cNvSpPr txBox="1"/>
          <p:nvPr/>
        </p:nvSpPr>
        <p:spPr>
          <a:xfrm>
            <a:off x="8988285" y="5540561"/>
            <a:ext cx="3085556" cy="738664"/>
          </a:xfrm>
          <a:prstGeom prst="rect">
            <a:avLst/>
          </a:prstGeom>
          <a:noFill/>
        </p:spPr>
        <p:txBody>
          <a:bodyPr wrap="square">
            <a:spAutoFit/>
          </a:bodyPr>
          <a:lstStyle/>
          <a:p>
            <a:pPr algn="ctr"/>
            <a:r>
              <a:rPr lang="en-US" sz="1400" dirty="0"/>
              <a:t>This optimization requires more computational effort, but the result is more understandable graphs.</a:t>
            </a:r>
            <a:endParaRPr lang="en-GB" sz="1000" i="1" dirty="0"/>
          </a:p>
        </p:txBody>
      </p:sp>
      <mc:AlternateContent xmlns:mc="http://schemas.openxmlformats.org/markup-compatibility/2006" xmlns:a14="http://schemas.microsoft.com/office/drawing/2010/main">
        <mc:Choice Requires="a14">
          <p:sp>
            <p:nvSpPr>
              <p:cNvPr id="4" name="TextBox 49">
                <a:extLst>
                  <a:ext uri="{FF2B5EF4-FFF2-40B4-BE49-F238E27FC236}">
                    <a16:creationId xmlns:a16="http://schemas.microsoft.com/office/drawing/2014/main" id="{5F8539F8-1FA6-5CD1-0396-EDCC61A08159}"/>
                  </a:ext>
                </a:extLst>
              </p:cNvPr>
              <p:cNvSpPr txBox="1"/>
              <p:nvPr/>
            </p:nvSpPr>
            <p:spPr>
              <a:xfrm>
                <a:off x="5985858" y="1222096"/>
                <a:ext cx="2419911" cy="954107"/>
              </a:xfrm>
              <a:prstGeom prst="rect">
                <a:avLst/>
              </a:prstGeom>
              <a:solidFill>
                <a:schemeClr val="bg1"/>
              </a:solidFill>
              <a:ln>
                <a:solidFill>
                  <a:schemeClr val="tx1"/>
                </a:solidFill>
              </a:ln>
            </p:spPr>
            <p:txBody>
              <a:bodyPr wrap="square" rtlCol="0">
                <a:spAutoFit/>
              </a:bodyPr>
              <a:lstStyle/>
              <a:p>
                <a:pPr marL="285750" indent="-285750">
                  <a:buSzPct val="150000"/>
                  <a:buFont typeface="Arial" panose="020B0604020202020204" pitchFamily="34" charset="0"/>
                  <a:buChar char="•"/>
                </a:pPr>
                <a14:m>
                  <m:oMath xmlns:m="http://schemas.openxmlformats.org/officeDocument/2006/math">
                    <m:r>
                      <a:rPr lang="en-US" sz="1400" b="1" i="0" smtClean="0">
                        <a:solidFill>
                          <a:srgbClr val="0E98CD"/>
                        </a:solidFill>
                        <a:latin typeface="Cambria Math" panose="02040503050406030204" pitchFamily="18" charset="0"/>
                      </a:rPr>
                      <m:t>𝐁𝐨𝐫𝐞</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𝐑𝐚𝐝𝐢𝐮𝐬</m:t>
                    </m:r>
                    <m:r>
                      <a:rPr lang="en-US" sz="1400" b="1" i="0" smtClean="0">
                        <a:solidFill>
                          <a:srgbClr val="0E98CD"/>
                        </a:solidFill>
                        <a:latin typeface="Cambria Math" panose="02040503050406030204" pitchFamily="18" charset="0"/>
                      </a:rPr>
                      <m:t>=</m:t>
                    </m:r>
                    <m:r>
                      <a:rPr lang="en-US" sz="1400" b="1" i="0" smtClean="0">
                        <a:solidFill>
                          <a:srgbClr val="0E98CD"/>
                        </a:solidFill>
                        <a:latin typeface="Cambria Math" panose="02040503050406030204" pitchFamily="18" charset="0"/>
                      </a:rPr>
                      <m:t>𝟐𝟓</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𝐦𝐦</m:t>
                    </m:r>
                  </m:oMath>
                </a14:m>
                <a:endParaRPr lang="en-US" sz="1400" b="1" dirty="0">
                  <a:solidFill>
                    <a:srgbClr val="0E98CD"/>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E16D30"/>
                        </a:solidFill>
                        <a:latin typeface="Cambria Math" panose="02040503050406030204" pitchFamily="18" charset="0"/>
                      </a:rPr>
                      <m:t>𝐁𝐨𝐫𝐞</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𝐑𝐚𝐝𝐢𝐮𝐬</m:t>
                    </m:r>
                    <m:r>
                      <a:rPr lang="en-US" sz="1400" b="1" i="0" smtClean="0">
                        <a:solidFill>
                          <a:srgbClr val="E16D30"/>
                        </a:solidFill>
                        <a:latin typeface="Cambria Math" panose="02040503050406030204" pitchFamily="18" charset="0"/>
                      </a:rPr>
                      <m:t>=</m:t>
                    </m:r>
                    <m:r>
                      <a:rPr lang="en-US" sz="1400" b="1" i="0" smtClean="0">
                        <a:solidFill>
                          <a:srgbClr val="E16D30"/>
                        </a:solidFill>
                        <a:latin typeface="Cambria Math" panose="02040503050406030204" pitchFamily="18" charset="0"/>
                      </a:rPr>
                      <m:t>𝟓𝟎</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𝐦𝐦</m:t>
                    </m:r>
                  </m:oMath>
                </a14:m>
                <a:endParaRPr lang="en-US" sz="1400" b="1" dirty="0">
                  <a:solidFill>
                    <a:srgbClr val="E16D30"/>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9A298E"/>
                        </a:solidFill>
                        <a:highlight>
                          <a:srgbClr val="FFFF00"/>
                        </a:highlight>
                        <a:latin typeface="Cambria Math" panose="02040503050406030204" pitchFamily="18" charset="0"/>
                      </a:rPr>
                      <m:t>𝐁𝐨𝐫𝐞</m:t>
                    </m:r>
                    <m:r>
                      <a:rPr lang="en-US" sz="1400" b="1" i="0" smtClean="0">
                        <a:solidFill>
                          <a:srgbClr val="9A298E"/>
                        </a:solidFill>
                        <a:highlight>
                          <a:srgbClr val="FFFF00"/>
                        </a:highlight>
                        <a:latin typeface="Cambria Math" panose="02040503050406030204" pitchFamily="18" charset="0"/>
                      </a:rPr>
                      <m:t> </m:t>
                    </m:r>
                    <m:r>
                      <a:rPr lang="en-US" sz="1400" b="1" i="0" smtClean="0">
                        <a:solidFill>
                          <a:srgbClr val="9A298E"/>
                        </a:solidFill>
                        <a:highlight>
                          <a:srgbClr val="FFFF00"/>
                        </a:highlight>
                        <a:latin typeface="Cambria Math" panose="02040503050406030204" pitchFamily="18" charset="0"/>
                      </a:rPr>
                      <m:t>𝐑𝐚𝐝𝐢𝐮𝐬</m:t>
                    </m:r>
                    <m:r>
                      <a:rPr lang="en-US" sz="1400" b="1" i="0" smtClean="0">
                        <a:solidFill>
                          <a:srgbClr val="9A298E"/>
                        </a:solidFill>
                        <a:highlight>
                          <a:srgbClr val="FFFF00"/>
                        </a:highlight>
                        <a:latin typeface="Cambria Math" panose="02040503050406030204" pitchFamily="18" charset="0"/>
                      </a:rPr>
                      <m:t>=</m:t>
                    </m:r>
                    <m:r>
                      <a:rPr lang="en-US" sz="1400" b="1" i="0" smtClean="0">
                        <a:solidFill>
                          <a:srgbClr val="9A298E"/>
                        </a:solidFill>
                        <a:highlight>
                          <a:srgbClr val="FFFF00"/>
                        </a:highlight>
                        <a:latin typeface="Cambria Math" panose="02040503050406030204" pitchFamily="18" charset="0"/>
                      </a:rPr>
                      <m:t>𝟕𝟓</m:t>
                    </m:r>
                    <m:r>
                      <a:rPr lang="en-US" sz="1400" b="1" i="0" smtClean="0">
                        <a:solidFill>
                          <a:srgbClr val="9A298E"/>
                        </a:solidFill>
                        <a:highlight>
                          <a:srgbClr val="FFFF00"/>
                        </a:highlight>
                        <a:latin typeface="Cambria Math" panose="02040503050406030204" pitchFamily="18" charset="0"/>
                      </a:rPr>
                      <m:t> </m:t>
                    </m:r>
                    <m:r>
                      <a:rPr lang="en-US" sz="1400" b="1" i="0" smtClean="0">
                        <a:solidFill>
                          <a:srgbClr val="9A298E"/>
                        </a:solidFill>
                        <a:highlight>
                          <a:srgbClr val="FFFF00"/>
                        </a:highlight>
                        <a:latin typeface="Cambria Math" panose="02040503050406030204" pitchFamily="18" charset="0"/>
                      </a:rPr>
                      <m:t>𝐦𝐦</m:t>
                    </m:r>
                  </m:oMath>
                </a14:m>
                <a:endParaRPr lang="en-US" sz="1400" b="1" dirty="0">
                  <a:solidFill>
                    <a:srgbClr val="9A298E"/>
                  </a:solidFill>
                  <a:highlight>
                    <a:srgbClr val="FFFF00"/>
                  </a:highlight>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4BA12C"/>
                        </a:solidFill>
                        <a:highlight>
                          <a:srgbClr val="FFFF00"/>
                        </a:highlight>
                        <a:latin typeface="Cambria Math" panose="02040503050406030204" pitchFamily="18" charset="0"/>
                      </a:rPr>
                      <m:t>𝐁𝐨𝐫𝐞</m:t>
                    </m:r>
                    <m:r>
                      <a:rPr lang="en-US" sz="1400" b="1" i="0" smtClean="0">
                        <a:solidFill>
                          <a:srgbClr val="4BA12C"/>
                        </a:solidFill>
                        <a:highlight>
                          <a:srgbClr val="FFFF00"/>
                        </a:highlight>
                        <a:latin typeface="Cambria Math" panose="02040503050406030204" pitchFamily="18" charset="0"/>
                      </a:rPr>
                      <m:t> </m:t>
                    </m:r>
                    <m:r>
                      <a:rPr lang="en-US" sz="1400" b="1" i="0" smtClean="0">
                        <a:solidFill>
                          <a:srgbClr val="4BA12C"/>
                        </a:solidFill>
                        <a:highlight>
                          <a:srgbClr val="FFFF00"/>
                        </a:highlight>
                        <a:latin typeface="Cambria Math" panose="02040503050406030204" pitchFamily="18" charset="0"/>
                      </a:rPr>
                      <m:t>𝐑𝐚𝐝𝐢𝐮𝐬</m:t>
                    </m:r>
                    <m:r>
                      <a:rPr lang="en-US" sz="1400" b="1" i="0" smtClean="0">
                        <a:solidFill>
                          <a:srgbClr val="4BA12C"/>
                        </a:solidFill>
                        <a:highlight>
                          <a:srgbClr val="FFFF00"/>
                        </a:highlight>
                        <a:latin typeface="Cambria Math" panose="02040503050406030204" pitchFamily="18" charset="0"/>
                      </a:rPr>
                      <m:t>=</m:t>
                    </m:r>
                    <m:r>
                      <a:rPr lang="en-US" sz="1400" b="1" i="0" smtClean="0">
                        <a:solidFill>
                          <a:srgbClr val="4BA12C"/>
                        </a:solidFill>
                        <a:highlight>
                          <a:srgbClr val="FFFF00"/>
                        </a:highlight>
                        <a:latin typeface="Cambria Math" panose="02040503050406030204" pitchFamily="18" charset="0"/>
                      </a:rPr>
                      <m:t>𝟏𝟎𝟎</m:t>
                    </m:r>
                    <m:r>
                      <a:rPr lang="en-US" sz="1400" b="1" i="0" smtClean="0">
                        <a:solidFill>
                          <a:srgbClr val="4BA12C"/>
                        </a:solidFill>
                        <a:highlight>
                          <a:srgbClr val="FFFF00"/>
                        </a:highlight>
                        <a:latin typeface="Cambria Math" panose="02040503050406030204" pitchFamily="18" charset="0"/>
                      </a:rPr>
                      <m:t> </m:t>
                    </m:r>
                    <m:r>
                      <a:rPr lang="en-US" sz="1400" b="1" i="0" smtClean="0">
                        <a:solidFill>
                          <a:srgbClr val="4BA12C"/>
                        </a:solidFill>
                        <a:highlight>
                          <a:srgbClr val="FFFF00"/>
                        </a:highlight>
                        <a:latin typeface="Cambria Math" panose="02040503050406030204" pitchFamily="18" charset="0"/>
                      </a:rPr>
                      <m:t>𝐦𝐦</m:t>
                    </m:r>
                  </m:oMath>
                </a14:m>
                <a:endParaRPr lang="en-US" sz="1400" b="1" dirty="0">
                  <a:solidFill>
                    <a:srgbClr val="4BA12C"/>
                  </a:solidFill>
                  <a:highlight>
                    <a:srgbClr val="FFFF00"/>
                  </a:highlight>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4" name="TextBox 49">
                <a:extLst>
                  <a:ext uri="{FF2B5EF4-FFF2-40B4-BE49-F238E27FC236}">
                    <a16:creationId xmlns:a16="http://schemas.microsoft.com/office/drawing/2014/main" id="{5F8539F8-1FA6-5CD1-0396-EDCC61A08159}"/>
                  </a:ext>
                </a:extLst>
              </p:cNvPr>
              <p:cNvSpPr txBox="1">
                <a:spLocks noRot="1" noChangeAspect="1" noMove="1" noResize="1" noEditPoints="1" noAdjustHandles="1" noChangeArrowheads="1" noChangeShapeType="1" noTextEdit="1"/>
              </p:cNvSpPr>
              <p:nvPr/>
            </p:nvSpPr>
            <p:spPr>
              <a:xfrm>
                <a:off x="5985858" y="1222096"/>
                <a:ext cx="2419911" cy="954107"/>
              </a:xfrm>
              <a:prstGeom prst="rect">
                <a:avLst/>
              </a:prstGeom>
              <a:blipFill>
                <a:blip r:embed="rId3"/>
                <a:stretch>
                  <a:fillRect l="-2256" t="-10692" b="-10063"/>
                </a:stretch>
              </a:blipFill>
              <a:ln>
                <a:solidFill>
                  <a:schemeClr val="tx1"/>
                </a:solidFill>
              </a:ln>
            </p:spPr>
            <p:txBody>
              <a:bodyPr/>
              <a:lstStyle/>
              <a:p>
                <a:r>
                  <a:rPr lang="it-IT">
                    <a:noFill/>
                  </a:rPr>
                  <a:t> </a:t>
                </a:r>
              </a:p>
            </p:txBody>
          </p:sp>
        </mc:Fallback>
      </mc:AlternateContent>
      <p:sp>
        <p:nvSpPr>
          <p:cNvPr id="7" name="Arrow: Right 53">
            <a:extLst>
              <a:ext uri="{FF2B5EF4-FFF2-40B4-BE49-F238E27FC236}">
                <a16:creationId xmlns:a16="http://schemas.microsoft.com/office/drawing/2014/main" id="{50E65923-63A6-7D0D-459F-049952DE3AA2}"/>
              </a:ext>
            </a:extLst>
          </p:cNvPr>
          <p:cNvSpPr/>
          <p:nvPr/>
        </p:nvSpPr>
        <p:spPr>
          <a:xfrm rot="15668411">
            <a:off x="383428" y="3747119"/>
            <a:ext cx="756000" cy="612000"/>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w_dip</a:t>
            </a:r>
          </a:p>
        </p:txBody>
      </p:sp>
      <p:sp>
        <p:nvSpPr>
          <p:cNvPr id="8" name="Arrow: Right 54">
            <a:extLst>
              <a:ext uri="{FF2B5EF4-FFF2-40B4-BE49-F238E27FC236}">
                <a16:creationId xmlns:a16="http://schemas.microsoft.com/office/drawing/2014/main" id="{173C8E80-A1E2-17FD-7000-692E51E31652}"/>
              </a:ext>
            </a:extLst>
          </p:cNvPr>
          <p:cNvSpPr/>
          <p:nvPr/>
        </p:nvSpPr>
        <p:spPr>
          <a:xfrm>
            <a:off x="1296919" y="4810465"/>
            <a:ext cx="864000" cy="569637"/>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w_quad</a:t>
            </a:r>
          </a:p>
        </p:txBody>
      </p:sp>
      <p:pic>
        <p:nvPicPr>
          <p:cNvPr id="17" name="Immagine 16">
            <a:extLst>
              <a:ext uri="{FF2B5EF4-FFF2-40B4-BE49-F238E27FC236}">
                <a16:creationId xmlns:a16="http://schemas.microsoft.com/office/drawing/2014/main" id="{7F7F114A-04AA-FCDD-6EDB-184E9F3CBC0A}"/>
              </a:ext>
            </a:extLst>
          </p:cNvPr>
          <p:cNvPicPr>
            <a:picLocks noChangeAspect="1"/>
          </p:cNvPicPr>
          <p:nvPr/>
        </p:nvPicPr>
        <p:blipFill>
          <a:blip r:embed="rId4"/>
          <a:stretch>
            <a:fillRect/>
          </a:stretch>
        </p:blipFill>
        <p:spPr>
          <a:xfrm>
            <a:off x="83973" y="3136435"/>
            <a:ext cx="190517" cy="769687"/>
          </a:xfrm>
          <a:prstGeom prst="rect">
            <a:avLst/>
          </a:prstGeom>
        </p:spPr>
      </p:pic>
      <p:pic>
        <p:nvPicPr>
          <p:cNvPr id="19" name="Immagine 18">
            <a:extLst>
              <a:ext uri="{FF2B5EF4-FFF2-40B4-BE49-F238E27FC236}">
                <a16:creationId xmlns:a16="http://schemas.microsoft.com/office/drawing/2014/main" id="{AC18CE95-6271-5D94-9FB8-E2318E118FEE}"/>
              </a:ext>
            </a:extLst>
          </p:cNvPr>
          <p:cNvPicPr>
            <a:picLocks noChangeAspect="1"/>
          </p:cNvPicPr>
          <p:nvPr/>
        </p:nvPicPr>
        <p:blipFill>
          <a:blip r:embed="rId5"/>
          <a:stretch>
            <a:fillRect/>
          </a:stretch>
        </p:blipFill>
        <p:spPr>
          <a:xfrm>
            <a:off x="4058557" y="6170947"/>
            <a:ext cx="853514" cy="160034"/>
          </a:xfrm>
          <a:prstGeom prst="rect">
            <a:avLst/>
          </a:prstGeom>
        </p:spPr>
      </p:pic>
      <p:sp>
        <p:nvSpPr>
          <p:cNvPr id="3" name="TextBox 2">
            <a:extLst>
              <a:ext uri="{FF2B5EF4-FFF2-40B4-BE49-F238E27FC236}">
                <a16:creationId xmlns:a16="http://schemas.microsoft.com/office/drawing/2014/main" id="{71F9CAD0-D166-5DFD-2A91-A44E66C9C006}"/>
              </a:ext>
            </a:extLst>
          </p:cNvPr>
          <p:cNvSpPr txBox="1"/>
          <p:nvPr/>
        </p:nvSpPr>
        <p:spPr>
          <a:xfrm>
            <a:off x="6041179" y="1727185"/>
            <a:ext cx="2310341" cy="400110"/>
          </a:xfrm>
          <a:prstGeom prst="rect">
            <a:avLst/>
          </a:prstGeom>
          <a:solidFill>
            <a:srgbClr val="FF0000"/>
          </a:solidFill>
        </p:spPr>
        <p:txBody>
          <a:bodyPr wrap="square" rtlCol="0">
            <a:spAutoFit/>
          </a:bodyPr>
          <a:lstStyle/>
          <a:p>
            <a:pPr algn="ctr"/>
            <a:r>
              <a:rPr lang="en-US" sz="1000" b="1" dirty="0">
                <a:solidFill>
                  <a:schemeClr val="bg1"/>
                </a:solidFill>
              </a:rPr>
              <a:t>The simulations with bore radius</a:t>
            </a:r>
          </a:p>
          <a:p>
            <a:pPr algn="ctr"/>
            <a:r>
              <a:rPr lang="en-US" sz="1000" b="1" dirty="0">
                <a:solidFill>
                  <a:schemeClr val="bg1"/>
                </a:solidFill>
              </a:rPr>
              <a:t>75 mm and 100 mm are still running</a:t>
            </a:r>
            <a:endParaRPr lang="en-GB" sz="1000" b="1" dirty="0">
              <a:solidFill>
                <a:schemeClr val="bg1"/>
              </a:solidFill>
            </a:endParaRPr>
          </a:p>
        </p:txBody>
      </p:sp>
      <p:sp>
        <p:nvSpPr>
          <p:cNvPr id="5" name="CasellaDiTesto 4">
            <a:extLst>
              <a:ext uri="{FF2B5EF4-FFF2-40B4-BE49-F238E27FC236}">
                <a16:creationId xmlns:a16="http://schemas.microsoft.com/office/drawing/2014/main" id="{7F55686F-0498-91CE-61A7-5D3F5BD4D4D4}"/>
              </a:ext>
            </a:extLst>
          </p:cNvPr>
          <p:cNvSpPr txBox="1"/>
          <p:nvPr/>
        </p:nvSpPr>
        <p:spPr>
          <a:xfrm>
            <a:off x="520905" y="1150707"/>
            <a:ext cx="2257798" cy="369332"/>
          </a:xfrm>
          <a:prstGeom prst="rect">
            <a:avLst/>
          </a:prstGeom>
          <a:noFill/>
        </p:spPr>
        <p:txBody>
          <a:bodyPr wrap="none" rtlCol="0">
            <a:spAutoFit/>
          </a:bodyPr>
          <a:lstStyle/>
          <a:p>
            <a:r>
              <a:rPr lang="it-IT" b="1" i="1" u="sng" dirty="0" err="1">
                <a:solidFill>
                  <a:srgbClr val="FF0000"/>
                </a:solidFill>
              </a:rPr>
              <a:t>Only</a:t>
            </a:r>
            <a:r>
              <a:rPr lang="it-IT" b="1" i="1" u="sng" dirty="0">
                <a:solidFill>
                  <a:srgbClr val="FF0000"/>
                </a:solidFill>
              </a:rPr>
              <a:t> EM </a:t>
            </a:r>
            <a:r>
              <a:rPr lang="it-IT" b="1" i="1" u="sng" dirty="0" err="1">
                <a:solidFill>
                  <a:srgbClr val="FF0000"/>
                </a:solidFill>
              </a:rPr>
              <a:t>optimization</a:t>
            </a:r>
            <a:endParaRPr lang="it-IT" b="1" i="1" u="sng" dirty="0">
              <a:solidFill>
                <a:srgbClr val="FF0000"/>
              </a:solidFill>
            </a:endParaRPr>
          </a:p>
        </p:txBody>
      </p:sp>
    </p:spTree>
    <p:extLst>
      <p:ext uri="{BB962C8B-B14F-4D97-AF65-F5344CB8AC3E}">
        <p14:creationId xmlns:p14="http://schemas.microsoft.com/office/powerpoint/2010/main" val="3649982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15">
            <a:extLst>
              <a:ext uri="{FF2B5EF4-FFF2-40B4-BE49-F238E27FC236}">
                <a16:creationId xmlns:a16="http://schemas.microsoft.com/office/drawing/2014/main" id="{23C25ED5-9C03-484A-AEF2-D9535943CE3F}"/>
              </a:ext>
            </a:extLst>
          </p:cNvPr>
          <p:cNvGraphicFramePr>
            <a:graphicFrameLocks/>
          </p:cNvGraphicFramePr>
          <p:nvPr>
            <p:extLst>
              <p:ext uri="{D42A27DB-BD31-4B8C-83A1-F6EECF244321}">
                <p14:modId xmlns:p14="http://schemas.microsoft.com/office/powerpoint/2010/main" val="86242293"/>
              </p:ext>
            </p:extLst>
          </p:nvPr>
        </p:nvGraphicFramePr>
        <p:xfrm>
          <a:off x="4039018" y="1560475"/>
          <a:ext cx="4171533" cy="2519998"/>
        </p:xfrm>
        <a:graphic>
          <a:graphicData uri="http://schemas.openxmlformats.org/drawingml/2006/chart">
            <c:chart xmlns:c="http://schemas.openxmlformats.org/drawingml/2006/chart" xmlns:r="http://schemas.openxmlformats.org/officeDocument/2006/relationships" r:id="rId2"/>
          </a:graphicData>
        </a:graphic>
      </p:graphicFrame>
      <p:sp>
        <p:nvSpPr>
          <p:cNvPr id="2" name="Segnaposto numero diapositiva 1">
            <a:extLst>
              <a:ext uri="{FF2B5EF4-FFF2-40B4-BE49-F238E27FC236}">
                <a16:creationId xmlns:a16="http://schemas.microsoft.com/office/drawing/2014/main" id="{871A4300-86F2-F889-8CA8-65D634DCB34A}"/>
              </a:ext>
            </a:extLst>
          </p:cNvPr>
          <p:cNvSpPr>
            <a:spLocks noGrp="1"/>
          </p:cNvSpPr>
          <p:nvPr>
            <p:ph type="sldNum" sz="quarter" idx="4"/>
          </p:nvPr>
        </p:nvSpPr>
        <p:spPr/>
        <p:txBody>
          <a:bodyPr/>
          <a:lstStyle/>
          <a:p>
            <a:fld id="{A16AB2F8-5338-F742-A59E-35F5B82165E6}" type="slidenum">
              <a:rPr lang="en-GB" smtClean="0"/>
              <a:pPr/>
              <a:t>11</a:t>
            </a:fld>
            <a:endParaRPr lang="en-GB" dirty="0"/>
          </a:p>
        </p:txBody>
      </p:sp>
      <p:sp>
        <p:nvSpPr>
          <p:cNvPr id="4" name="Title 2">
            <a:extLst>
              <a:ext uri="{FF2B5EF4-FFF2-40B4-BE49-F238E27FC236}">
                <a16:creationId xmlns:a16="http://schemas.microsoft.com/office/drawing/2014/main" id="{C22966F2-BBB0-D3B9-9FED-8FEFF159A538}"/>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Stress and Cost considerations</a:t>
            </a:r>
          </a:p>
        </p:txBody>
      </p:sp>
      <p:graphicFrame>
        <p:nvGraphicFramePr>
          <p:cNvPr id="5" name="Chart 13">
            <a:extLst>
              <a:ext uri="{FF2B5EF4-FFF2-40B4-BE49-F238E27FC236}">
                <a16:creationId xmlns:a16="http://schemas.microsoft.com/office/drawing/2014/main" id="{F05EF9A0-1B43-9143-58F6-56A8082868F5}"/>
              </a:ext>
            </a:extLst>
          </p:cNvPr>
          <p:cNvGraphicFramePr>
            <a:graphicFrameLocks/>
          </p:cNvGraphicFramePr>
          <p:nvPr>
            <p:extLst>
              <p:ext uri="{D42A27DB-BD31-4B8C-83A1-F6EECF244321}">
                <p14:modId xmlns:p14="http://schemas.microsoft.com/office/powerpoint/2010/main" val="3950549104"/>
              </p:ext>
            </p:extLst>
          </p:nvPr>
        </p:nvGraphicFramePr>
        <p:xfrm>
          <a:off x="-1" y="1562572"/>
          <a:ext cx="4140000" cy="25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14">
            <a:extLst>
              <a:ext uri="{FF2B5EF4-FFF2-40B4-BE49-F238E27FC236}">
                <a16:creationId xmlns:a16="http://schemas.microsoft.com/office/drawing/2014/main" id="{06E9D75E-C8D4-4E3E-80EE-01DC56CF90CB}"/>
              </a:ext>
            </a:extLst>
          </p:cNvPr>
          <p:cNvGraphicFramePr>
            <a:graphicFrameLocks/>
          </p:cNvGraphicFramePr>
          <p:nvPr>
            <p:extLst>
              <p:ext uri="{D42A27DB-BD31-4B8C-83A1-F6EECF244321}">
                <p14:modId xmlns:p14="http://schemas.microsoft.com/office/powerpoint/2010/main" val="3432693419"/>
              </p:ext>
            </p:extLst>
          </p:nvPr>
        </p:nvGraphicFramePr>
        <p:xfrm>
          <a:off x="8056558" y="1562572"/>
          <a:ext cx="4140000" cy="252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1">
            <a:extLst>
              <a:ext uri="{FF2B5EF4-FFF2-40B4-BE49-F238E27FC236}">
                <a16:creationId xmlns:a16="http://schemas.microsoft.com/office/drawing/2014/main" id="{1260DCFC-912A-416D-9CF2-F6C0289346D6}"/>
              </a:ext>
            </a:extLst>
          </p:cNvPr>
          <p:cNvGraphicFramePr>
            <a:graphicFrameLocks/>
          </p:cNvGraphicFramePr>
          <p:nvPr>
            <p:extLst>
              <p:ext uri="{D42A27DB-BD31-4B8C-83A1-F6EECF244321}">
                <p14:modId xmlns:p14="http://schemas.microsoft.com/office/powerpoint/2010/main" val="1724538718"/>
              </p:ext>
            </p:extLst>
          </p:nvPr>
        </p:nvGraphicFramePr>
        <p:xfrm>
          <a:off x="-1" y="3959487"/>
          <a:ext cx="4140000" cy="252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Chart 2">
            <a:extLst>
              <a:ext uri="{FF2B5EF4-FFF2-40B4-BE49-F238E27FC236}">
                <a16:creationId xmlns:a16="http://schemas.microsoft.com/office/drawing/2014/main" id="{456276C2-E7F0-4212-A7F3-22825766345F}"/>
              </a:ext>
            </a:extLst>
          </p:cNvPr>
          <p:cNvGraphicFramePr>
            <a:graphicFrameLocks/>
          </p:cNvGraphicFramePr>
          <p:nvPr>
            <p:extLst>
              <p:ext uri="{D42A27DB-BD31-4B8C-83A1-F6EECF244321}">
                <p14:modId xmlns:p14="http://schemas.microsoft.com/office/powerpoint/2010/main" val="3030318333"/>
              </p:ext>
            </p:extLst>
          </p:nvPr>
        </p:nvGraphicFramePr>
        <p:xfrm>
          <a:off x="8053650" y="3959487"/>
          <a:ext cx="4138350" cy="252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Chart 3">
            <a:extLst>
              <a:ext uri="{FF2B5EF4-FFF2-40B4-BE49-F238E27FC236}">
                <a16:creationId xmlns:a16="http://schemas.microsoft.com/office/drawing/2014/main" id="{FA5E3750-588F-4AFB-835D-C00A9582E5CB}"/>
              </a:ext>
            </a:extLst>
          </p:cNvPr>
          <p:cNvGraphicFramePr>
            <a:graphicFrameLocks/>
          </p:cNvGraphicFramePr>
          <p:nvPr>
            <p:extLst>
              <p:ext uri="{D42A27DB-BD31-4B8C-83A1-F6EECF244321}">
                <p14:modId xmlns:p14="http://schemas.microsoft.com/office/powerpoint/2010/main" val="633762246"/>
              </p:ext>
            </p:extLst>
          </p:nvPr>
        </p:nvGraphicFramePr>
        <p:xfrm>
          <a:off x="4043576" y="3959487"/>
          <a:ext cx="4140000" cy="2520000"/>
        </p:xfrm>
        <a:graphic>
          <a:graphicData uri="http://schemas.openxmlformats.org/drawingml/2006/chart">
            <c:chart xmlns:c="http://schemas.openxmlformats.org/drawingml/2006/chart" xmlns:r="http://schemas.openxmlformats.org/officeDocument/2006/relationships" r:id="rId7"/>
          </a:graphicData>
        </a:graphic>
      </p:graphicFrame>
      <p:cxnSp>
        <p:nvCxnSpPr>
          <p:cNvPr id="13" name="Connettore diritto 12">
            <a:extLst>
              <a:ext uri="{FF2B5EF4-FFF2-40B4-BE49-F238E27FC236}">
                <a16:creationId xmlns:a16="http://schemas.microsoft.com/office/drawing/2014/main" id="{5F81A6F5-2E21-09AC-3CDE-EC8B0C31E942}"/>
              </a:ext>
            </a:extLst>
          </p:cNvPr>
          <p:cNvCxnSpPr>
            <a:cxnSpLocks/>
          </p:cNvCxnSpPr>
          <p:nvPr/>
        </p:nvCxnSpPr>
        <p:spPr>
          <a:xfrm>
            <a:off x="159391" y="4004973"/>
            <a:ext cx="11727809"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15" name="Connettore diritto 14">
            <a:extLst>
              <a:ext uri="{FF2B5EF4-FFF2-40B4-BE49-F238E27FC236}">
                <a16:creationId xmlns:a16="http://schemas.microsoft.com/office/drawing/2014/main" id="{6ECE3D6C-9AD3-0D9B-9B64-B6959C4BB7F6}"/>
              </a:ext>
            </a:extLst>
          </p:cNvPr>
          <p:cNvCxnSpPr>
            <a:cxnSpLocks/>
          </p:cNvCxnSpPr>
          <p:nvPr/>
        </p:nvCxnSpPr>
        <p:spPr>
          <a:xfrm>
            <a:off x="223739" y="1632287"/>
            <a:ext cx="11727809"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17" name="CasellaDiTesto 16">
            <a:extLst>
              <a:ext uri="{FF2B5EF4-FFF2-40B4-BE49-F238E27FC236}">
                <a16:creationId xmlns:a16="http://schemas.microsoft.com/office/drawing/2014/main" id="{AEA5E3B2-1863-72A7-44B2-0195F1CCEDFB}"/>
              </a:ext>
            </a:extLst>
          </p:cNvPr>
          <p:cNvSpPr txBox="1"/>
          <p:nvPr/>
        </p:nvSpPr>
        <p:spPr>
          <a:xfrm>
            <a:off x="159390" y="1193240"/>
            <a:ext cx="11727809" cy="338554"/>
          </a:xfrm>
          <a:prstGeom prst="rect">
            <a:avLst/>
          </a:prstGeom>
          <a:noFill/>
        </p:spPr>
        <p:txBody>
          <a:bodyPr wrap="square" rtlCol="0">
            <a:spAutoFit/>
          </a:bodyPr>
          <a:lstStyle/>
          <a:p>
            <a:pPr algn="ctr"/>
            <a:r>
              <a:rPr lang="en-US" sz="1600" dirty="0"/>
              <a:t>Manually excluding the points that exceed the cost (400 </a:t>
            </a:r>
            <a:r>
              <a:rPr lang="en-US" sz="1600" dirty="0" err="1"/>
              <a:t>kEUR</a:t>
            </a:r>
            <a:r>
              <a:rPr lang="en-US" sz="1600" dirty="0"/>
              <a:t>/m) and the stress (400 MPa) limits</a:t>
            </a:r>
            <a:endParaRPr lang="it-IT" sz="1600" dirty="0"/>
          </a:p>
        </p:txBody>
      </p:sp>
      <p:sp>
        <p:nvSpPr>
          <p:cNvPr id="20" name="TextBox 2">
            <a:extLst>
              <a:ext uri="{FF2B5EF4-FFF2-40B4-BE49-F238E27FC236}">
                <a16:creationId xmlns:a16="http://schemas.microsoft.com/office/drawing/2014/main" id="{CBA5C0FD-C022-1B28-DD55-1A21B0EA4EAA}"/>
              </a:ext>
            </a:extLst>
          </p:cNvPr>
          <p:cNvSpPr txBox="1"/>
          <p:nvPr/>
        </p:nvSpPr>
        <p:spPr>
          <a:xfrm>
            <a:off x="3598507" y="3543988"/>
            <a:ext cx="5030138" cy="830997"/>
          </a:xfrm>
          <a:prstGeom prst="rect">
            <a:avLst/>
          </a:prstGeom>
          <a:solidFill>
            <a:srgbClr val="FF0000"/>
          </a:solidFill>
          <a:effectLst>
            <a:glow rad="63500">
              <a:schemeClr val="accent2">
                <a:satMod val="175000"/>
                <a:alpha val="40000"/>
              </a:schemeClr>
            </a:glow>
          </a:effectLst>
        </p:spPr>
        <p:txBody>
          <a:bodyPr wrap="square" rtlCol="0">
            <a:spAutoFit/>
          </a:bodyPr>
          <a:lstStyle/>
          <a:p>
            <a:pPr algn="ctr"/>
            <a:r>
              <a:rPr lang="en-US" sz="2400" b="1" dirty="0">
                <a:solidFill>
                  <a:schemeClr val="bg1"/>
                </a:solidFill>
              </a:rPr>
              <a:t>We should optimize the stress instead of excluding the points manually</a:t>
            </a:r>
            <a:endParaRPr lang="en-GB" sz="2400" b="1" dirty="0">
              <a:solidFill>
                <a:schemeClr val="bg1"/>
              </a:solidFill>
            </a:endParaRPr>
          </a:p>
        </p:txBody>
      </p:sp>
    </p:spTree>
    <p:extLst>
      <p:ext uri="{BB962C8B-B14F-4D97-AF65-F5344CB8AC3E}">
        <p14:creationId xmlns:p14="http://schemas.microsoft.com/office/powerpoint/2010/main" val="451179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4841F2-40C1-5049-79B7-FCEF5845A40C}"/>
            </a:ext>
          </a:extLst>
        </p:cNvPr>
        <p:cNvGrpSpPr/>
        <p:nvPr/>
      </p:nvGrpSpPr>
      <p:grpSpPr>
        <a:xfrm>
          <a:off x="0" y="0"/>
          <a:ext cx="0" cy="0"/>
          <a:chOff x="0" y="0"/>
          <a:chExt cx="0" cy="0"/>
        </a:xfrm>
      </p:grpSpPr>
      <p:pic>
        <p:nvPicPr>
          <p:cNvPr id="11" name="Immagine 10">
            <a:extLst>
              <a:ext uri="{FF2B5EF4-FFF2-40B4-BE49-F238E27FC236}">
                <a16:creationId xmlns:a16="http://schemas.microsoft.com/office/drawing/2014/main" id="{6B8F4BF2-675B-E4DE-6E58-2113C13185B7}"/>
              </a:ext>
            </a:extLst>
          </p:cNvPr>
          <p:cNvPicPr>
            <a:picLocks noChangeAspect="1"/>
          </p:cNvPicPr>
          <p:nvPr/>
        </p:nvPicPr>
        <p:blipFill>
          <a:blip r:embed="rId2"/>
          <a:srcRect r="6001"/>
          <a:stretch/>
        </p:blipFill>
        <p:spPr>
          <a:xfrm>
            <a:off x="-94169" y="1102089"/>
            <a:ext cx="8785163" cy="5323877"/>
          </a:xfrm>
          <a:prstGeom prst="rect">
            <a:avLst/>
          </a:prstGeom>
        </p:spPr>
      </p:pic>
      <p:sp>
        <p:nvSpPr>
          <p:cNvPr id="2" name="Slide Number Placeholder 1">
            <a:extLst>
              <a:ext uri="{FF2B5EF4-FFF2-40B4-BE49-F238E27FC236}">
                <a16:creationId xmlns:a16="http://schemas.microsoft.com/office/drawing/2014/main" id="{C562D1EA-1F4D-5BF7-83CD-8EEBA957E58A}"/>
              </a:ext>
            </a:extLst>
          </p:cNvPr>
          <p:cNvSpPr>
            <a:spLocks noGrp="1"/>
          </p:cNvSpPr>
          <p:nvPr>
            <p:ph type="sldNum" sz="quarter" idx="4"/>
          </p:nvPr>
        </p:nvSpPr>
        <p:spPr/>
        <p:txBody>
          <a:bodyPr/>
          <a:lstStyle/>
          <a:p>
            <a:fld id="{A16AB2F8-5338-F742-A59E-35F5B82165E6}" type="slidenum">
              <a:rPr lang="en-GB" smtClean="0"/>
              <a:pPr/>
              <a:t>12</a:t>
            </a:fld>
            <a:endParaRPr lang="en-GB" dirty="0"/>
          </a:p>
        </p:txBody>
      </p:sp>
      <mc:AlternateContent xmlns:mc="http://schemas.openxmlformats.org/markup-compatibility/2006">
        <mc:Choice xmlns:a14="http://schemas.microsoft.com/office/drawing/2010/main" Requires="a14">
          <p:sp>
            <p:nvSpPr>
              <p:cNvPr id="50" name="TextBox 49">
                <a:extLst>
                  <a:ext uri="{FF2B5EF4-FFF2-40B4-BE49-F238E27FC236}">
                    <a16:creationId xmlns:a16="http://schemas.microsoft.com/office/drawing/2014/main" id="{16AD91E1-2080-702D-D92C-0A2A1958CBFE}"/>
                  </a:ext>
                </a:extLst>
              </p:cNvPr>
              <p:cNvSpPr txBox="1"/>
              <p:nvPr/>
            </p:nvSpPr>
            <p:spPr>
              <a:xfrm>
                <a:off x="6234830" y="1254854"/>
                <a:ext cx="2419911" cy="954107"/>
              </a:xfrm>
              <a:prstGeom prst="rect">
                <a:avLst/>
              </a:prstGeom>
              <a:noFill/>
              <a:ln>
                <a:solidFill>
                  <a:schemeClr val="tx1"/>
                </a:solidFill>
              </a:ln>
            </p:spPr>
            <p:txBody>
              <a:bodyPr wrap="square" rtlCol="0">
                <a:spAutoFit/>
              </a:bodyPr>
              <a:lstStyle/>
              <a:p>
                <a:pPr marL="285750" indent="-285750">
                  <a:buSzPct val="150000"/>
                  <a:buFont typeface="Arial" panose="020B0604020202020204" pitchFamily="34" charset="0"/>
                  <a:buChar char="•"/>
                </a:pPr>
                <a14:m>
                  <m:oMath xmlns:m="http://schemas.openxmlformats.org/officeDocument/2006/math">
                    <m:r>
                      <a:rPr lang="en-US" sz="1400" b="1" i="0" smtClean="0">
                        <a:solidFill>
                          <a:srgbClr val="0E98CD"/>
                        </a:solidFill>
                        <a:latin typeface="Cambria Math" panose="02040503050406030204" pitchFamily="18" charset="0"/>
                      </a:rPr>
                      <m:t>𝐁𝐨𝐫𝐞</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𝐑𝐚𝐝𝐢𝐮𝐬</m:t>
                    </m:r>
                    <m:r>
                      <a:rPr lang="en-US" sz="1400" b="1" i="0" smtClean="0">
                        <a:solidFill>
                          <a:srgbClr val="0E98CD"/>
                        </a:solidFill>
                        <a:latin typeface="Cambria Math" panose="02040503050406030204" pitchFamily="18" charset="0"/>
                      </a:rPr>
                      <m:t>=</m:t>
                    </m:r>
                    <m:r>
                      <a:rPr lang="en-US" sz="1400" b="1" i="0" smtClean="0">
                        <a:solidFill>
                          <a:srgbClr val="0E98CD"/>
                        </a:solidFill>
                        <a:latin typeface="Cambria Math" panose="02040503050406030204" pitchFamily="18" charset="0"/>
                      </a:rPr>
                      <m:t>𝟐𝟓</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𝐦𝐦</m:t>
                    </m:r>
                  </m:oMath>
                </a14:m>
                <a:endParaRPr lang="en-US" sz="1400" b="1" dirty="0">
                  <a:solidFill>
                    <a:srgbClr val="0E98CD"/>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E16D30"/>
                        </a:solidFill>
                        <a:latin typeface="Cambria Math" panose="02040503050406030204" pitchFamily="18" charset="0"/>
                      </a:rPr>
                      <m:t>𝐁𝐨𝐫𝐞</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𝐑𝐚𝐝𝐢𝐮𝐬</m:t>
                    </m:r>
                    <m:r>
                      <a:rPr lang="en-US" sz="1400" b="1" i="0" smtClean="0">
                        <a:solidFill>
                          <a:srgbClr val="E16D30"/>
                        </a:solidFill>
                        <a:latin typeface="Cambria Math" panose="02040503050406030204" pitchFamily="18" charset="0"/>
                      </a:rPr>
                      <m:t>=</m:t>
                    </m:r>
                    <m:r>
                      <a:rPr lang="en-US" sz="1400" b="1" i="0" smtClean="0">
                        <a:solidFill>
                          <a:srgbClr val="E16D30"/>
                        </a:solidFill>
                        <a:latin typeface="Cambria Math" panose="02040503050406030204" pitchFamily="18" charset="0"/>
                      </a:rPr>
                      <m:t>𝟓𝟎</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𝐦𝐦</m:t>
                    </m:r>
                  </m:oMath>
                </a14:m>
                <a:endParaRPr lang="en-US" sz="1400" b="1" dirty="0">
                  <a:solidFill>
                    <a:srgbClr val="E16D30"/>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9A298E"/>
                        </a:solidFill>
                        <a:latin typeface="Cambria Math" panose="02040503050406030204" pitchFamily="18" charset="0"/>
                      </a:rPr>
                      <m:t>𝐁𝐨𝐫𝐞</m:t>
                    </m:r>
                    <m:r>
                      <a:rPr lang="en-US" sz="1400" b="1" i="0" smtClean="0">
                        <a:solidFill>
                          <a:srgbClr val="9A298E"/>
                        </a:solidFill>
                        <a:latin typeface="Cambria Math" panose="02040503050406030204" pitchFamily="18" charset="0"/>
                      </a:rPr>
                      <m:t> </m:t>
                    </m:r>
                    <m:r>
                      <a:rPr lang="en-US" sz="1400" b="1" i="0" smtClean="0">
                        <a:solidFill>
                          <a:srgbClr val="9A298E"/>
                        </a:solidFill>
                        <a:latin typeface="Cambria Math" panose="02040503050406030204" pitchFamily="18" charset="0"/>
                      </a:rPr>
                      <m:t>𝐑𝐚𝐝𝐢𝐮𝐬</m:t>
                    </m:r>
                    <m:r>
                      <a:rPr lang="en-US" sz="1400" b="1" i="0" smtClean="0">
                        <a:solidFill>
                          <a:srgbClr val="9A298E"/>
                        </a:solidFill>
                        <a:latin typeface="Cambria Math" panose="02040503050406030204" pitchFamily="18" charset="0"/>
                      </a:rPr>
                      <m:t>=</m:t>
                    </m:r>
                    <m:r>
                      <a:rPr lang="en-US" sz="1400" b="1" i="0" smtClean="0">
                        <a:solidFill>
                          <a:srgbClr val="9A298E"/>
                        </a:solidFill>
                        <a:latin typeface="Cambria Math" panose="02040503050406030204" pitchFamily="18" charset="0"/>
                      </a:rPr>
                      <m:t>𝟕𝟓</m:t>
                    </m:r>
                    <m:r>
                      <a:rPr lang="en-US" sz="1400" b="1" i="0" smtClean="0">
                        <a:solidFill>
                          <a:srgbClr val="9A298E"/>
                        </a:solidFill>
                        <a:latin typeface="Cambria Math" panose="02040503050406030204" pitchFamily="18" charset="0"/>
                      </a:rPr>
                      <m:t> </m:t>
                    </m:r>
                    <m:r>
                      <a:rPr lang="en-US" sz="1400" b="1" i="0" smtClean="0">
                        <a:solidFill>
                          <a:srgbClr val="9A298E"/>
                        </a:solidFill>
                        <a:latin typeface="Cambria Math" panose="02040503050406030204" pitchFamily="18" charset="0"/>
                      </a:rPr>
                      <m:t>𝐦𝐦</m:t>
                    </m:r>
                  </m:oMath>
                </a14:m>
                <a:endParaRPr lang="en-US" sz="1400" b="1" dirty="0">
                  <a:solidFill>
                    <a:srgbClr val="9A298E"/>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4BA12C"/>
                        </a:solidFill>
                        <a:latin typeface="Cambria Math" panose="02040503050406030204" pitchFamily="18" charset="0"/>
                      </a:rPr>
                      <m:t>𝐁𝐨𝐫𝐞</m:t>
                    </m:r>
                    <m:r>
                      <a:rPr lang="en-US" sz="1400" b="1" i="0" smtClean="0">
                        <a:solidFill>
                          <a:srgbClr val="4BA12C"/>
                        </a:solidFill>
                        <a:latin typeface="Cambria Math" panose="02040503050406030204" pitchFamily="18" charset="0"/>
                      </a:rPr>
                      <m:t> </m:t>
                    </m:r>
                    <m:r>
                      <a:rPr lang="en-US" sz="1400" b="1" i="0" smtClean="0">
                        <a:solidFill>
                          <a:srgbClr val="4BA12C"/>
                        </a:solidFill>
                        <a:latin typeface="Cambria Math" panose="02040503050406030204" pitchFamily="18" charset="0"/>
                      </a:rPr>
                      <m:t>𝐑𝐚𝐝𝐢𝐮𝐬</m:t>
                    </m:r>
                    <m:r>
                      <a:rPr lang="en-US" sz="1400" b="1" i="0" smtClean="0">
                        <a:solidFill>
                          <a:srgbClr val="4BA12C"/>
                        </a:solidFill>
                        <a:latin typeface="Cambria Math" panose="02040503050406030204" pitchFamily="18" charset="0"/>
                      </a:rPr>
                      <m:t>=</m:t>
                    </m:r>
                    <m:r>
                      <a:rPr lang="en-US" sz="1400" b="1" i="0" smtClean="0">
                        <a:solidFill>
                          <a:srgbClr val="4BA12C"/>
                        </a:solidFill>
                        <a:latin typeface="Cambria Math" panose="02040503050406030204" pitchFamily="18" charset="0"/>
                      </a:rPr>
                      <m:t>𝟏𝟎𝟎</m:t>
                    </m:r>
                    <m:r>
                      <a:rPr lang="en-US" sz="1400" b="1" i="0" smtClean="0">
                        <a:solidFill>
                          <a:srgbClr val="4BA12C"/>
                        </a:solidFill>
                        <a:latin typeface="Cambria Math" panose="02040503050406030204" pitchFamily="18" charset="0"/>
                      </a:rPr>
                      <m:t> </m:t>
                    </m:r>
                    <m:r>
                      <a:rPr lang="en-US" sz="1400" b="1" i="0" smtClean="0">
                        <a:solidFill>
                          <a:srgbClr val="4BA12C"/>
                        </a:solidFill>
                        <a:latin typeface="Cambria Math" panose="02040503050406030204" pitchFamily="18" charset="0"/>
                      </a:rPr>
                      <m:t>𝐦𝐦</m:t>
                    </m:r>
                  </m:oMath>
                </a14:m>
                <a:endParaRPr lang="en-US" sz="1400" b="1" dirty="0">
                  <a:solidFill>
                    <a:srgbClr val="4BA12C"/>
                  </a:solidFill>
                  <a:latin typeface="Calibri" panose="020F0502020204030204" pitchFamily="34" charset="0"/>
                  <a:ea typeface="Calibri" panose="020F0502020204030204" pitchFamily="34" charset="0"/>
                  <a:cs typeface="Calibri" panose="020F0502020204030204" pitchFamily="34" charset="0"/>
                </a:endParaRPr>
              </a:p>
            </p:txBody>
          </p:sp>
        </mc:Choice>
        <mc:Fallback>
          <p:sp>
            <p:nvSpPr>
              <p:cNvPr id="50" name="TextBox 49">
                <a:extLst>
                  <a:ext uri="{FF2B5EF4-FFF2-40B4-BE49-F238E27FC236}">
                    <a16:creationId xmlns:a16="http://schemas.microsoft.com/office/drawing/2014/main" id="{16AD91E1-2080-702D-D92C-0A2A1958CBFE}"/>
                  </a:ext>
                </a:extLst>
              </p:cNvPr>
              <p:cNvSpPr txBox="1">
                <a:spLocks noRot="1" noChangeAspect="1" noMove="1" noResize="1" noEditPoints="1" noAdjustHandles="1" noChangeArrowheads="1" noChangeShapeType="1" noTextEdit="1"/>
              </p:cNvSpPr>
              <p:nvPr/>
            </p:nvSpPr>
            <p:spPr>
              <a:xfrm>
                <a:off x="6234830" y="1254854"/>
                <a:ext cx="2419911" cy="954107"/>
              </a:xfrm>
              <a:prstGeom prst="rect">
                <a:avLst/>
              </a:prstGeom>
              <a:blipFill>
                <a:blip r:embed="rId3"/>
                <a:stretch>
                  <a:fillRect l="-2256" t="-10759" b="-10127"/>
                </a:stretch>
              </a:blipFill>
              <a:ln>
                <a:solidFill>
                  <a:schemeClr val="tx1"/>
                </a:solidFill>
              </a:ln>
            </p:spPr>
            <p:txBody>
              <a:bodyPr/>
              <a:lstStyle/>
              <a:p>
                <a:r>
                  <a:rPr lang="it-IT">
                    <a:noFill/>
                  </a:rPr>
                  <a:t> </a:t>
                </a:r>
              </a:p>
            </p:txBody>
          </p:sp>
        </mc:Fallback>
      </mc:AlternateContent>
      <p:sp>
        <p:nvSpPr>
          <p:cNvPr id="54" name="Arrow: Right 53">
            <a:extLst>
              <a:ext uri="{FF2B5EF4-FFF2-40B4-BE49-F238E27FC236}">
                <a16:creationId xmlns:a16="http://schemas.microsoft.com/office/drawing/2014/main" id="{FBB14464-7895-FF23-598A-3FA2DB06A7C7}"/>
              </a:ext>
            </a:extLst>
          </p:cNvPr>
          <p:cNvSpPr/>
          <p:nvPr/>
        </p:nvSpPr>
        <p:spPr>
          <a:xfrm rot="14504808">
            <a:off x="1350918" y="4174409"/>
            <a:ext cx="756000" cy="612000"/>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w_dip</a:t>
            </a:r>
          </a:p>
        </p:txBody>
      </p:sp>
      <p:sp>
        <p:nvSpPr>
          <p:cNvPr id="55" name="Arrow: Right 54">
            <a:extLst>
              <a:ext uri="{FF2B5EF4-FFF2-40B4-BE49-F238E27FC236}">
                <a16:creationId xmlns:a16="http://schemas.microsoft.com/office/drawing/2014/main" id="{22B5E1FA-EFC3-499F-8584-1C914FDC1335}"/>
              </a:ext>
            </a:extLst>
          </p:cNvPr>
          <p:cNvSpPr/>
          <p:nvPr/>
        </p:nvSpPr>
        <p:spPr>
          <a:xfrm>
            <a:off x="2224551" y="4592351"/>
            <a:ext cx="864000" cy="569637"/>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w_quad</a:t>
            </a:r>
          </a:p>
        </p:txBody>
      </p:sp>
      <p:sp>
        <p:nvSpPr>
          <p:cNvPr id="6" name="Title 2">
            <a:extLst>
              <a:ext uri="{FF2B5EF4-FFF2-40B4-BE49-F238E27FC236}">
                <a16:creationId xmlns:a16="http://schemas.microsoft.com/office/drawing/2014/main" id="{DFFE0BA0-53B1-EE2C-B07F-79F1AC7D5AFF}"/>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B-G plot at 4.5K</a:t>
            </a:r>
          </a:p>
        </p:txBody>
      </p:sp>
      <p:sp>
        <p:nvSpPr>
          <p:cNvPr id="9" name="Diamond 8">
            <a:extLst>
              <a:ext uri="{FF2B5EF4-FFF2-40B4-BE49-F238E27FC236}">
                <a16:creationId xmlns:a16="http://schemas.microsoft.com/office/drawing/2014/main" id="{36A8D16A-4D1C-A6F3-4C1C-7F41A2239597}"/>
              </a:ext>
            </a:extLst>
          </p:cNvPr>
          <p:cNvSpPr/>
          <p:nvPr/>
        </p:nvSpPr>
        <p:spPr>
          <a:xfrm>
            <a:off x="9124238" y="1222096"/>
            <a:ext cx="2783006" cy="833637"/>
          </a:xfrm>
          <a:prstGeom prst="diamond">
            <a:avLst/>
          </a:prstGeom>
          <a:ln>
            <a:solidFill>
              <a:srgbClr val="FFFF0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highlight>
                  <a:srgbClr val="FFFF00"/>
                </a:highlight>
              </a:rPr>
              <a:t>Midplane pressure</a:t>
            </a:r>
          </a:p>
          <a:p>
            <a:pPr algn="ctr"/>
            <a:r>
              <a:rPr lang="en-US" sz="1200" dirty="0"/>
              <a:t>optimization</a:t>
            </a:r>
            <a:endParaRPr lang="en-US" sz="1200" dirty="0">
              <a:highlight>
                <a:srgbClr val="FFFF00"/>
              </a:highlight>
            </a:endParaRP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BF49659A-C62E-B12A-F7A7-5B1F81D91CFA}"/>
                  </a:ext>
                </a:extLst>
              </p:cNvPr>
              <p:cNvSpPr txBox="1"/>
              <p:nvPr/>
            </p:nvSpPr>
            <p:spPr>
              <a:xfrm>
                <a:off x="8764322" y="2155173"/>
                <a:ext cx="3320509" cy="3120021"/>
              </a:xfrm>
              <a:prstGeom prst="rect">
                <a:avLst/>
              </a:prstGeom>
              <a:noFill/>
            </p:spPr>
            <p:txBody>
              <a:bodyPr wrap="square" rtlCol="0">
                <a:spAutoFit/>
              </a:bodyPr>
              <a:lstStyle/>
              <a:p>
                <a:pPr algn="ctr"/>
                <a:r>
                  <a:rPr lang="en-US" sz="1400" dirty="0"/>
                  <a:t>Optimize (decrease) </a:t>
                </a:r>
                <a:r>
                  <a:rPr lang="en-US" sz="1400" dirty="0" err="1"/>
                  <a:t>J_quad</a:t>
                </a:r>
                <a:r>
                  <a:rPr lang="en-US" sz="1400" dirty="0"/>
                  <a:t>​ and </a:t>
                </a:r>
                <a:r>
                  <a:rPr lang="en-US" sz="1400" dirty="0" err="1"/>
                  <a:t>J_dip</a:t>
                </a:r>
                <a:r>
                  <a:rPr lang="en-US" sz="1400" dirty="0"/>
                  <a:t>​ to not exceed the maximum stress (400 MPa)</a:t>
                </a:r>
              </a:p>
              <a:p>
                <a:r>
                  <a:rPr lang="en-US" sz="1000" i="1" dirty="0">
                    <a:solidFill>
                      <a:schemeClr val="bg2">
                        <a:lumMod val="50000"/>
                      </a:schemeClr>
                    </a:solidFill>
                  </a:rPr>
                  <a:t>…..</a:t>
                </a:r>
              </a:p>
              <a:p>
                <a:r>
                  <a:rPr lang="en-GB" sz="1000" i="1" dirty="0">
                    <a:solidFill>
                      <a:schemeClr val="bg2">
                        <a:lumMod val="50000"/>
                      </a:schemeClr>
                    </a:solidFill>
                  </a:rPr>
                  <a:t>while not ( 0.99 &lt; f &lt; 1.01 ):</a:t>
                </a:r>
              </a:p>
              <a:p>
                <a:r>
                  <a:rPr lang="en-GB" sz="1000" i="1" dirty="0">
                    <a:solidFill>
                      <a:schemeClr val="bg2">
                        <a:lumMod val="50000"/>
                      </a:schemeClr>
                    </a:solidFill>
                  </a:rPr>
                  <a:t>      …..</a:t>
                </a:r>
              </a:p>
              <a:p>
                <a:r>
                  <a:rPr lang="en-GB" sz="1000" i="1" dirty="0">
                    <a:solidFill>
                      <a:schemeClr val="bg2">
                        <a:lumMod val="50000"/>
                      </a:schemeClr>
                    </a:solidFill>
                  </a:rPr>
                  <a:t>     read the J from 1% optimization</a:t>
                </a:r>
              </a:p>
              <a:p>
                <a:r>
                  <a:rPr lang="en-GB" sz="1000" i="1" dirty="0">
                    <a:solidFill>
                      <a:schemeClr val="bg2">
                        <a:lumMod val="50000"/>
                      </a:schemeClr>
                    </a:solidFill>
                  </a:rPr>
                  <a:t>     → ANSYS input (a1, </a:t>
                </a:r>
                <a:r>
                  <a:rPr lang="en-GB" sz="1000" i="1" dirty="0" err="1">
                    <a:solidFill>
                      <a:schemeClr val="bg2">
                        <a:lumMod val="50000"/>
                      </a:schemeClr>
                    </a:solidFill>
                  </a:rPr>
                  <a:t>w_quad</a:t>
                </a:r>
                <a:r>
                  <a:rPr lang="en-GB" sz="1000" i="1" dirty="0">
                    <a:solidFill>
                      <a:schemeClr val="bg2">
                        <a:lumMod val="50000"/>
                      </a:schemeClr>
                    </a:solidFill>
                  </a:rPr>
                  <a:t>, </a:t>
                </a:r>
                <a:r>
                  <a:rPr lang="en-GB" sz="1000" b="1" i="1" dirty="0" err="1">
                    <a:solidFill>
                      <a:schemeClr val="bg2">
                        <a:lumMod val="50000"/>
                      </a:schemeClr>
                    </a:solidFill>
                  </a:rPr>
                  <a:t>J_quad</a:t>
                </a:r>
                <a:r>
                  <a:rPr lang="en-GB" sz="1000" i="1" dirty="0">
                    <a:solidFill>
                      <a:schemeClr val="bg2">
                        <a:lumMod val="50000"/>
                      </a:schemeClr>
                    </a:solidFill>
                  </a:rPr>
                  <a:t>, </a:t>
                </a:r>
                <a:r>
                  <a:rPr lang="en-GB" sz="1000" i="1" dirty="0" err="1">
                    <a:solidFill>
                      <a:schemeClr val="bg2">
                        <a:lumMod val="50000"/>
                      </a:schemeClr>
                    </a:solidFill>
                  </a:rPr>
                  <a:t>w_dip</a:t>
                </a:r>
                <a:r>
                  <a:rPr lang="en-GB" sz="1000" i="1" dirty="0">
                    <a:solidFill>
                      <a:schemeClr val="bg2">
                        <a:lumMod val="50000"/>
                      </a:schemeClr>
                    </a:solidFill>
                  </a:rPr>
                  <a:t>, </a:t>
                </a:r>
                <a:r>
                  <a:rPr lang="en-GB" sz="1000" b="1" i="1" dirty="0" err="1">
                    <a:solidFill>
                      <a:schemeClr val="bg2">
                        <a:lumMod val="50000"/>
                      </a:schemeClr>
                    </a:solidFill>
                  </a:rPr>
                  <a:t>J_dip</a:t>
                </a:r>
                <a:r>
                  <a:rPr lang="en-GB" sz="1000" i="1" dirty="0">
                    <a:solidFill>
                      <a:schemeClr val="bg2">
                        <a:lumMod val="50000"/>
                      </a:schemeClr>
                    </a:solidFill>
                  </a:rPr>
                  <a:t>)</a:t>
                </a:r>
              </a:p>
              <a:p>
                <a:r>
                  <a:rPr lang="en-GB" sz="1000" i="1" dirty="0">
                    <a:solidFill>
                      <a:schemeClr val="bg2">
                        <a:lumMod val="50000"/>
                      </a:schemeClr>
                    </a:solidFill>
                  </a:rPr>
                  <a:t>     Run ANSYS</a:t>
                </a:r>
              </a:p>
              <a:p>
                <a:r>
                  <a:rPr lang="en-GB" sz="1000" i="1" dirty="0">
                    <a:solidFill>
                      <a:schemeClr val="bg2">
                        <a:lumMod val="50000"/>
                      </a:schemeClr>
                    </a:solidFill>
                  </a:rPr>
                  <a:t>     ANSYS output →</a:t>
                </a:r>
              </a:p>
              <a:p>
                <a:r>
                  <a:rPr lang="en-GB" sz="1000" i="1" dirty="0">
                    <a:solidFill>
                      <a:schemeClr val="bg2">
                        <a:lumMod val="50000"/>
                      </a:schemeClr>
                    </a:solidFill>
                  </a:rPr>
                  <a:t>     if stress &gt; 400:</a:t>
                </a:r>
              </a:p>
              <a:p>
                <a:r>
                  <a:rPr lang="en-GB" sz="1000" i="1" dirty="0">
                    <a:solidFill>
                      <a:schemeClr val="bg2">
                        <a:lumMod val="50000"/>
                      </a:schemeClr>
                    </a:solidFill>
                  </a:rPr>
                  <a:t>        f = 400/stress</a:t>
                </a:r>
              </a:p>
              <a:p>
                <a:r>
                  <a:rPr lang="en-GB" sz="1000" b="1" i="1" dirty="0">
                    <a:solidFill>
                      <a:schemeClr val="bg2">
                        <a:lumMod val="50000"/>
                      </a:schemeClr>
                    </a:solidFill>
                  </a:rPr>
                  <a:t>        J</a:t>
                </a:r>
                <a:r>
                  <a:rPr lang="en-GB" sz="1000" i="1" dirty="0">
                    <a:solidFill>
                      <a:schemeClr val="bg2">
                        <a:lumMod val="50000"/>
                      </a:schemeClr>
                    </a:solidFill>
                  </a:rPr>
                  <a:t>=</a:t>
                </a:r>
                <a:r>
                  <a:rPr lang="en-GB" sz="1000" b="1" i="1" dirty="0">
                    <a:solidFill>
                      <a:schemeClr val="bg2">
                        <a:lumMod val="50000"/>
                      </a:schemeClr>
                    </a:solidFill>
                  </a:rPr>
                  <a:t>J</a:t>
                </a:r>
                <a:r>
                  <a:rPr lang="en-GB" sz="1000" i="1" dirty="0">
                    <a:solidFill>
                      <a:schemeClr val="bg2">
                        <a:lumMod val="50000"/>
                      </a:schemeClr>
                    </a:solidFill>
                  </a:rPr>
                  <a:t>*</a:t>
                </a:r>
                <a14:m>
                  <m:oMath xmlns:m="http://schemas.openxmlformats.org/officeDocument/2006/math">
                    <m:r>
                      <a:rPr lang="en-US" sz="1000" b="0" i="1" smtClean="0">
                        <a:solidFill>
                          <a:schemeClr val="bg2">
                            <a:lumMod val="50000"/>
                          </a:schemeClr>
                        </a:solidFill>
                        <a:latin typeface="Cambria Math" panose="02040503050406030204" pitchFamily="18" charset="0"/>
                      </a:rPr>
                      <m:t>√</m:t>
                    </m:r>
                    <m:r>
                      <a:rPr lang="en-US" sz="1000" b="0" i="1" smtClean="0">
                        <a:solidFill>
                          <a:schemeClr val="bg2">
                            <a:lumMod val="50000"/>
                          </a:schemeClr>
                        </a:solidFill>
                        <a:latin typeface="Cambria Math" panose="02040503050406030204" pitchFamily="18" charset="0"/>
                      </a:rPr>
                      <m:t>𝑓</m:t>
                    </m:r>
                  </m:oMath>
                </a14:m>
                <a:r>
                  <a:rPr lang="en-US" sz="1000" i="1" dirty="0">
                    <a:solidFill>
                      <a:schemeClr val="bg2">
                        <a:lumMod val="50000"/>
                      </a:schemeClr>
                    </a:solidFill>
                  </a:rPr>
                  <a:t>     </a:t>
                </a:r>
              </a:p>
              <a:p>
                <a:r>
                  <a:rPr lang="en-US" sz="1000" i="1" dirty="0">
                    <a:solidFill>
                      <a:schemeClr val="bg2">
                        <a:lumMod val="50000"/>
                      </a:schemeClr>
                    </a:solidFill>
                  </a:rPr>
                  <a:t>     …..</a:t>
                </a:r>
              </a:p>
              <a:p>
                <a:r>
                  <a:rPr lang="en-US" sz="1000" i="1" dirty="0">
                    <a:solidFill>
                      <a:schemeClr val="bg2">
                        <a:lumMod val="50000"/>
                      </a:schemeClr>
                    </a:solidFill>
                  </a:rPr>
                  <a:t>…..</a:t>
                </a:r>
                <a:endParaRPr lang="en-GB" sz="1000" i="1" dirty="0"/>
              </a:p>
              <a:p>
                <a:pPr algn="ctr"/>
                <a:r>
                  <a:rPr lang="en-US" sz="1200" dirty="0"/>
                  <a:t>the optimization acts on </a:t>
                </a:r>
                <a:r>
                  <a:rPr lang="en-US" sz="1200" dirty="0" err="1"/>
                  <a:t>J_quad</a:t>
                </a:r>
                <a:r>
                  <a:rPr lang="en-US" sz="1200" dirty="0"/>
                  <a:t> and </a:t>
                </a:r>
                <a:r>
                  <a:rPr lang="en-US" sz="1200" dirty="0" err="1"/>
                  <a:t>J_dip</a:t>
                </a:r>
                <a:r>
                  <a:rPr lang="en-US" sz="1200" dirty="0"/>
                  <a:t> </a:t>
                </a:r>
              </a:p>
              <a:p>
                <a:pPr algn="ctr"/>
                <a:r>
                  <a:rPr lang="en-US" sz="1200" dirty="0"/>
                  <a:t>with quadratic dependence of J on stress, </a:t>
                </a:r>
              </a:p>
              <a:p>
                <a:pPr algn="ctr"/>
                <a:r>
                  <a:rPr lang="en-US" sz="1200" dirty="0"/>
                  <a:t>and the cycle closes when the stress is below </a:t>
                </a:r>
              </a:p>
              <a:p>
                <a:pPr algn="ctr"/>
                <a:r>
                  <a:rPr lang="en-US" sz="1200" dirty="0"/>
                  <a:t>400 MPa on both the dipole and the quadrupole.</a:t>
                </a:r>
              </a:p>
            </p:txBody>
          </p:sp>
        </mc:Choice>
        <mc:Fallback>
          <p:sp>
            <p:nvSpPr>
              <p:cNvPr id="10" name="TextBox 9">
                <a:extLst>
                  <a:ext uri="{FF2B5EF4-FFF2-40B4-BE49-F238E27FC236}">
                    <a16:creationId xmlns:a16="http://schemas.microsoft.com/office/drawing/2014/main" id="{BF49659A-C62E-B12A-F7A7-5B1F81D91CFA}"/>
                  </a:ext>
                </a:extLst>
              </p:cNvPr>
              <p:cNvSpPr txBox="1">
                <a:spLocks noRot="1" noChangeAspect="1" noMove="1" noResize="1" noEditPoints="1" noAdjustHandles="1" noChangeArrowheads="1" noChangeShapeType="1" noTextEdit="1"/>
              </p:cNvSpPr>
              <p:nvPr/>
            </p:nvSpPr>
            <p:spPr>
              <a:xfrm>
                <a:off x="8764322" y="2155173"/>
                <a:ext cx="3320509" cy="3120021"/>
              </a:xfrm>
              <a:prstGeom prst="rect">
                <a:avLst/>
              </a:prstGeom>
              <a:blipFill>
                <a:blip r:embed="rId4"/>
                <a:stretch>
                  <a:fillRect t="-391" b="-783"/>
                </a:stretch>
              </a:blipFill>
            </p:spPr>
            <p:txBody>
              <a:bodyPr/>
              <a:lstStyle/>
              <a:p>
                <a:r>
                  <a:rPr lang="it-IT">
                    <a:noFill/>
                  </a:rPr>
                  <a:t> </a:t>
                </a:r>
              </a:p>
            </p:txBody>
          </p:sp>
        </mc:Fallback>
      </mc:AlternateContent>
      <p:sp>
        <p:nvSpPr>
          <p:cNvPr id="12" name="TextBox 2">
            <a:extLst>
              <a:ext uri="{FF2B5EF4-FFF2-40B4-BE49-F238E27FC236}">
                <a16:creationId xmlns:a16="http://schemas.microsoft.com/office/drawing/2014/main" id="{AD5898DD-4A5B-2586-46B9-5ED74CA73D7C}"/>
              </a:ext>
            </a:extLst>
          </p:cNvPr>
          <p:cNvSpPr txBox="1"/>
          <p:nvPr/>
        </p:nvSpPr>
        <p:spPr>
          <a:xfrm>
            <a:off x="6298003" y="1763452"/>
            <a:ext cx="2310341" cy="400110"/>
          </a:xfrm>
          <a:prstGeom prst="rect">
            <a:avLst/>
          </a:prstGeom>
          <a:solidFill>
            <a:srgbClr val="FF0000"/>
          </a:solidFill>
        </p:spPr>
        <p:txBody>
          <a:bodyPr wrap="square" rtlCol="0">
            <a:spAutoFit/>
          </a:bodyPr>
          <a:lstStyle/>
          <a:p>
            <a:pPr algn="ctr"/>
            <a:r>
              <a:rPr lang="en-US" sz="1000" b="1" dirty="0">
                <a:solidFill>
                  <a:schemeClr val="bg1"/>
                </a:solidFill>
              </a:rPr>
              <a:t>The simulations with bore radius</a:t>
            </a:r>
          </a:p>
          <a:p>
            <a:pPr algn="ctr"/>
            <a:r>
              <a:rPr lang="en-US" sz="1000" b="1" dirty="0">
                <a:solidFill>
                  <a:schemeClr val="bg1"/>
                </a:solidFill>
              </a:rPr>
              <a:t>75 mm and 100 mm are still running</a:t>
            </a:r>
            <a:endParaRPr lang="en-GB" sz="1000" b="1" dirty="0">
              <a:solidFill>
                <a:schemeClr val="bg1"/>
              </a:solidFill>
            </a:endParaRPr>
          </a:p>
        </p:txBody>
      </p:sp>
      <p:sp>
        <p:nvSpPr>
          <p:cNvPr id="13" name="Arrow: Right 2">
            <a:extLst>
              <a:ext uri="{FF2B5EF4-FFF2-40B4-BE49-F238E27FC236}">
                <a16:creationId xmlns:a16="http://schemas.microsoft.com/office/drawing/2014/main" id="{729E9A1E-D6B7-326A-8FF2-84A7A1C4E791}"/>
              </a:ext>
            </a:extLst>
          </p:cNvPr>
          <p:cNvSpPr/>
          <p:nvPr/>
        </p:nvSpPr>
        <p:spPr>
          <a:xfrm rot="5400000">
            <a:off x="10310540" y="5267148"/>
            <a:ext cx="422234" cy="547620"/>
          </a:xfrm>
          <a:prstGeom prst="rightArrow">
            <a:avLst/>
          </a:prstGeom>
          <a:gradFill flip="none" rotWithShape="1">
            <a:gsLst>
              <a:gs pos="0">
                <a:srgbClr val="E53950"/>
              </a:gs>
              <a:gs pos="100000">
                <a:srgbClr val="2D40BB"/>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3">
            <a:extLst>
              <a:ext uri="{FF2B5EF4-FFF2-40B4-BE49-F238E27FC236}">
                <a16:creationId xmlns:a16="http://schemas.microsoft.com/office/drawing/2014/main" id="{0F34F9F7-2E79-C0CB-B05A-E68BD1B89EE8}"/>
              </a:ext>
            </a:extLst>
          </p:cNvPr>
          <p:cNvSpPr txBox="1"/>
          <p:nvPr/>
        </p:nvSpPr>
        <p:spPr>
          <a:xfrm>
            <a:off x="9152390" y="5845629"/>
            <a:ext cx="2812414" cy="307777"/>
          </a:xfrm>
          <a:prstGeom prst="rect">
            <a:avLst/>
          </a:prstGeom>
          <a:noFill/>
        </p:spPr>
        <p:txBody>
          <a:bodyPr wrap="square">
            <a:spAutoFit/>
          </a:bodyPr>
          <a:lstStyle/>
          <a:p>
            <a:pPr algn="ctr"/>
            <a:r>
              <a:rPr lang="en-US" sz="1400" b="1" dirty="0">
                <a:solidFill>
                  <a:srgbClr val="FF0000"/>
                </a:solidFill>
              </a:rPr>
              <a:t>Limitations on cost are still missing</a:t>
            </a:r>
            <a:endParaRPr lang="en-GB" sz="1000" b="1" i="1" dirty="0">
              <a:solidFill>
                <a:srgbClr val="FF0000"/>
              </a:solidFill>
            </a:endParaRPr>
          </a:p>
        </p:txBody>
      </p:sp>
      <p:sp>
        <p:nvSpPr>
          <p:cNvPr id="15" name="CasellaDiTesto 14">
            <a:extLst>
              <a:ext uri="{FF2B5EF4-FFF2-40B4-BE49-F238E27FC236}">
                <a16:creationId xmlns:a16="http://schemas.microsoft.com/office/drawing/2014/main" id="{60A0A450-D27D-0FA0-F654-1865ADE3FB05}"/>
              </a:ext>
            </a:extLst>
          </p:cNvPr>
          <p:cNvSpPr txBox="1"/>
          <p:nvPr/>
        </p:nvSpPr>
        <p:spPr>
          <a:xfrm>
            <a:off x="378292" y="1184263"/>
            <a:ext cx="2799613" cy="369332"/>
          </a:xfrm>
          <a:prstGeom prst="rect">
            <a:avLst/>
          </a:prstGeom>
          <a:noFill/>
        </p:spPr>
        <p:txBody>
          <a:bodyPr wrap="none" rtlCol="0">
            <a:spAutoFit/>
          </a:bodyPr>
          <a:lstStyle/>
          <a:p>
            <a:r>
              <a:rPr lang="it-IT" b="1" i="1" u="sng" dirty="0">
                <a:solidFill>
                  <a:srgbClr val="FF0000"/>
                </a:solidFill>
              </a:rPr>
              <a:t>EM and Stress </a:t>
            </a:r>
            <a:r>
              <a:rPr lang="it-IT" b="1" i="1" u="sng" dirty="0" err="1">
                <a:solidFill>
                  <a:srgbClr val="FF0000"/>
                </a:solidFill>
              </a:rPr>
              <a:t>optimization</a:t>
            </a:r>
            <a:endParaRPr lang="it-IT" b="1" i="1" u="sng" dirty="0">
              <a:solidFill>
                <a:srgbClr val="FF0000"/>
              </a:solidFill>
            </a:endParaRPr>
          </a:p>
        </p:txBody>
      </p:sp>
    </p:spTree>
    <p:extLst>
      <p:ext uri="{BB962C8B-B14F-4D97-AF65-F5344CB8AC3E}">
        <p14:creationId xmlns:p14="http://schemas.microsoft.com/office/powerpoint/2010/main" val="3789032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87024B-0C10-A6D4-32DB-68B07B4FC17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2D06642-9047-0CF8-3A58-2BD2E660F49B}"/>
              </a:ext>
            </a:extLst>
          </p:cNvPr>
          <p:cNvSpPr>
            <a:spLocks noGrp="1"/>
          </p:cNvSpPr>
          <p:nvPr>
            <p:ph type="sldNum" sz="quarter" idx="4"/>
          </p:nvPr>
        </p:nvSpPr>
        <p:spPr/>
        <p:txBody>
          <a:bodyPr/>
          <a:lstStyle/>
          <a:p>
            <a:fld id="{A16AB2F8-5338-F742-A59E-35F5B82165E6}" type="slidenum">
              <a:rPr lang="en-GB" smtClean="0"/>
              <a:pPr/>
              <a:t>13</a:t>
            </a:fld>
            <a:endParaRPr lang="en-GB" dirty="0"/>
          </a:p>
        </p:txBody>
      </p:sp>
      <p:sp>
        <p:nvSpPr>
          <p:cNvPr id="3" name="Title 2">
            <a:extLst>
              <a:ext uri="{FF2B5EF4-FFF2-40B4-BE49-F238E27FC236}">
                <a16:creationId xmlns:a16="http://schemas.microsoft.com/office/drawing/2014/main" id="{FBF5CC5D-3C2B-7118-DEED-60E3229BE577}"/>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3D plot</a:t>
            </a:r>
          </a:p>
        </p:txBody>
      </p:sp>
      <p:pic>
        <p:nvPicPr>
          <p:cNvPr id="7" name="Picture 6" descr="A screenshot of a graph&#10;&#10;Description automatically generated">
            <a:extLst>
              <a:ext uri="{FF2B5EF4-FFF2-40B4-BE49-F238E27FC236}">
                <a16:creationId xmlns:a16="http://schemas.microsoft.com/office/drawing/2014/main" id="{4C3815C3-0A81-AAE8-43DE-CAC58DEE5580}"/>
              </a:ext>
            </a:extLst>
          </p:cNvPr>
          <p:cNvPicPr>
            <a:picLocks noChangeAspect="1"/>
          </p:cNvPicPr>
          <p:nvPr/>
        </p:nvPicPr>
        <p:blipFill>
          <a:blip r:embed="rId3"/>
          <a:srcRect l="2926" t="3716" r="53349" b="2390"/>
          <a:stretch/>
        </p:blipFill>
        <p:spPr>
          <a:xfrm>
            <a:off x="2312425" y="1115736"/>
            <a:ext cx="4694259" cy="5202340"/>
          </a:xfrm>
          <a:prstGeom prst="rect">
            <a:avLst/>
          </a:prstGeom>
        </p:spPr>
      </p:pic>
      <p:pic>
        <p:nvPicPr>
          <p:cNvPr id="6" name="Picture 6" descr="A screenshot of a graph&#10;&#10;Description automatically generated">
            <a:extLst>
              <a:ext uri="{FF2B5EF4-FFF2-40B4-BE49-F238E27FC236}">
                <a16:creationId xmlns:a16="http://schemas.microsoft.com/office/drawing/2014/main" id="{D266DF6B-6743-F874-EC55-27AD471243BD}"/>
              </a:ext>
            </a:extLst>
          </p:cNvPr>
          <p:cNvPicPr>
            <a:picLocks noChangeAspect="1"/>
          </p:cNvPicPr>
          <p:nvPr/>
        </p:nvPicPr>
        <p:blipFill>
          <a:blip r:embed="rId3"/>
          <a:srcRect l="53449" t="3716" r="1120" b="2390"/>
          <a:stretch/>
        </p:blipFill>
        <p:spPr>
          <a:xfrm>
            <a:off x="7013877" y="1277909"/>
            <a:ext cx="4597231" cy="4903512"/>
          </a:xfrm>
          <a:prstGeom prst="rect">
            <a:avLst/>
          </a:prstGeom>
        </p:spPr>
      </p:pic>
      <p:sp>
        <p:nvSpPr>
          <p:cNvPr id="8" name="CasellaDiTesto 7">
            <a:extLst>
              <a:ext uri="{FF2B5EF4-FFF2-40B4-BE49-F238E27FC236}">
                <a16:creationId xmlns:a16="http://schemas.microsoft.com/office/drawing/2014/main" id="{79DA16A1-08F1-D683-9C3D-27ADDFA06F16}"/>
              </a:ext>
            </a:extLst>
          </p:cNvPr>
          <p:cNvSpPr txBox="1"/>
          <p:nvPr/>
        </p:nvSpPr>
        <p:spPr>
          <a:xfrm>
            <a:off x="226568" y="1277909"/>
            <a:ext cx="2430769" cy="923330"/>
          </a:xfrm>
          <a:prstGeom prst="rect">
            <a:avLst/>
          </a:prstGeom>
          <a:noFill/>
          <a:ln>
            <a:solidFill>
              <a:srgbClr val="FF0000"/>
            </a:solidFill>
          </a:ln>
        </p:spPr>
        <p:txBody>
          <a:bodyPr wrap="square" rtlCol="0">
            <a:spAutoFit/>
          </a:bodyPr>
          <a:lstStyle/>
          <a:p>
            <a:r>
              <a:rPr lang="en-US" dirty="0"/>
              <a:t>Is it useful to have a 3D representation of the 3 planes of interest? </a:t>
            </a:r>
          </a:p>
        </p:txBody>
      </p:sp>
    </p:spTree>
    <p:extLst>
      <p:ext uri="{BB962C8B-B14F-4D97-AF65-F5344CB8AC3E}">
        <p14:creationId xmlns:p14="http://schemas.microsoft.com/office/powerpoint/2010/main" val="3578404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9B0A6E-3C7C-2B2F-7743-916EBB89682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334382E-D274-377C-639B-413F45D49E83}"/>
              </a:ext>
            </a:extLst>
          </p:cNvPr>
          <p:cNvSpPr>
            <a:spLocks noGrp="1"/>
          </p:cNvSpPr>
          <p:nvPr>
            <p:ph type="sldNum" sz="quarter" idx="4"/>
          </p:nvPr>
        </p:nvSpPr>
        <p:spPr/>
        <p:txBody>
          <a:bodyPr/>
          <a:lstStyle/>
          <a:p>
            <a:fld id="{A16AB2F8-5338-F742-A59E-35F5B82165E6}" type="slidenum">
              <a:rPr lang="en-GB" smtClean="0"/>
              <a:pPr/>
              <a:t>14</a:t>
            </a:fld>
            <a:endParaRPr lang="en-GB" dirty="0"/>
          </a:p>
        </p:txBody>
      </p:sp>
      <p:sp>
        <p:nvSpPr>
          <p:cNvPr id="3" name="Title 2">
            <a:extLst>
              <a:ext uri="{FF2B5EF4-FFF2-40B4-BE49-F238E27FC236}">
                <a16:creationId xmlns:a16="http://schemas.microsoft.com/office/drawing/2014/main" id="{595D2474-01C8-522C-D575-073A56B9194B}"/>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Conclusions</a:t>
            </a:r>
          </a:p>
        </p:txBody>
      </p:sp>
      <p:sp>
        <p:nvSpPr>
          <p:cNvPr id="5" name="TextBox 4">
            <a:extLst>
              <a:ext uri="{FF2B5EF4-FFF2-40B4-BE49-F238E27FC236}">
                <a16:creationId xmlns:a16="http://schemas.microsoft.com/office/drawing/2014/main" id="{032BFD91-D034-942F-77AA-86738A210732}"/>
              </a:ext>
            </a:extLst>
          </p:cNvPr>
          <p:cNvSpPr txBox="1"/>
          <p:nvPr/>
        </p:nvSpPr>
        <p:spPr>
          <a:xfrm>
            <a:off x="653182" y="1330773"/>
            <a:ext cx="10885636" cy="4770537"/>
          </a:xfrm>
          <a:prstGeom prst="rect">
            <a:avLst/>
          </a:prstGeom>
          <a:noFill/>
        </p:spPr>
        <p:txBody>
          <a:bodyPr wrap="square">
            <a:spAutoFit/>
          </a:bodyPr>
          <a:lstStyle/>
          <a:p>
            <a:pPr marL="285750" indent="-285750">
              <a:buFont typeface="Wingdings" panose="05000000000000000000" pitchFamily="2" charset="2"/>
              <a:buChar char="§"/>
            </a:pPr>
            <a:r>
              <a:rPr lang="en-US" sz="1600" dirty="0"/>
              <a:t>Do we exclude the asymmetric configuration a priori? We have seen the cos-theta, but what about the CCT? The nested configuration may be best for the B-G plot, allowing B2 values greater than B1, but to study specific configurations the asymmetric might be better.</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a:t>We inserted an internal support to solve the problem of the coil wanting to enter the aperture. I assumed an internal support with infinitely rigid structure, so the thickness does not matter for the code, but it is relevant to the results. How thick do we consider the inner support?</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a:t>The code throws simulations with w from 10 to 80 mm (step 10mm), bore diameter from 50 to 200 (step 50mm). How can we make the graphs more accessible? Could it be useful to add points with w from 1 to 10 mm in 1mm steps? Add aperture points? </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a:t>Now I’m considering </a:t>
            </a:r>
            <a:r>
              <a:rPr lang="en-US" sz="1600" dirty="0" err="1"/>
              <a:t>roebel</a:t>
            </a:r>
            <a:r>
              <a:rPr lang="en-US" sz="1600" dirty="0"/>
              <a:t> cable, 150 MPa as Young module of the </a:t>
            </a:r>
            <a:r>
              <a:rPr lang="en-US" sz="1600" dirty="0" err="1"/>
              <a:t>ReBCO</a:t>
            </a:r>
            <a:r>
              <a:rPr lang="en-US" sz="1600" dirty="0"/>
              <a:t> tape, etc. Should I align with the dipole design considerations? What about the protection of these kind of magnets? </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a:t>Is it possible to interface the new plots with the old A-B plots? It might be useful to have a relationship between the new work with the old work. Is there a way to analytically assess if we are on the right path with the combined?</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a:t>Should we start focusing on a specific configuration? If so, nested or asymmetric?</a:t>
            </a:r>
            <a:endParaRPr lang="en-GB" sz="1600" dirty="0"/>
          </a:p>
        </p:txBody>
      </p:sp>
    </p:spTree>
    <p:extLst>
      <p:ext uri="{BB962C8B-B14F-4D97-AF65-F5344CB8AC3E}">
        <p14:creationId xmlns:p14="http://schemas.microsoft.com/office/powerpoint/2010/main" val="16278149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Oval 39">
            <a:extLst>
              <a:ext uri="{FF2B5EF4-FFF2-40B4-BE49-F238E27FC236}">
                <a16:creationId xmlns:a16="http://schemas.microsoft.com/office/drawing/2014/main" id="{AEEBA82C-7631-8D59-6FF1-4D20084633B1}"/>
              </a:ext>
            </a:extLst>
          </p:cNvPr>
          <p:cNvSpPr/>
          <p:nvPr/>
        </p:nvSpPr>
        <p:spPr>
          <a:xfrm>
            <a:off x="6758068" y="-249977"/>
            <a:ext cx="7247384" cy="7374405"/>
          </a:xfrm>
          <a:prstGeom prst="ellipse">
            <a:avLst/>
          </a:prstGeom>
          <a:gradFill flip="none" rotWithShape="1">
            <a:gsLst>
              <a:gs pos="16000">
                <a:srgbClr val="0043D9">
                  <a:alpha val="52000"/>
                </a:srgbClr>
              </a:gs>
              <a:gs pos="74000">
                <a:srgbClr val="FF383E">
                  <a:alpha val="2400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Image 82" descr="MUON-SlideGraph-LogoBkgnd2.png">
            <a:extLst>
              <a:ext uri="{FF2B5EF4-FFF2-40B4-BE49-F238E27FC236}">
                <a16:creationId xmlns:a16="http://schemas.microsoft.com/office/drawing/2014/main" id="{69D746D3-0D2E-A36F-F1DD-892A31ABDBFC}"/>
              </a:ext>
            </a:extLst>
          </p:cNvPr>
          <p:cNvPicPr>
            <a:picLocks noChangeAspect="1"/>
          </p:cNvPicPr>
          <p:nvPr/>
        </p:nvPicPr>
        <p:blipFill>
          <a:blip r:embed="rId3"/>
          <a:srcRect t="17199"/>
          <a:stretch/>
        </p:blipFill>
        <p:spPr>
          <a:xfrm rot="16200000">
            <a:off x="5812510" y="539225"/>
            <a:ext cx="7022460" cy="5746643"/>
          </a:xfrm>
          <a:prstGeom prst="rect">
            <a:avLst/>
          </a:prstGeom>
        </p:spPr>
      </p:pic>
      <p:sp>
        <p:nvSpPr>
          <p:cNvPr id="5" name="Rectangle 4">
            <a:extLst>
              <a:ext uri="{FF2B5EF4-FFF2-40B4-BE49-F238E27FC236}">
                <a16:creationId xmlns:a16="http://schemas.microsoft.com/office/drawing/2014/main" id="{297161DA-0AD4-CD90-D943-F6B5662A8E3E}"/>
              </a:ext>
            </a:extLst>
          </p:cNvPr>
          <p:cNvSpPr/>
          <p:nvPr/>
        </p:nvSpPr>
        <p:spPr>
          <a:xfrm>
            <a:off x="-5061" y="4986163"/>
            <a:ext cx="6763130" cy="1169551"/>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1</a:t>
            </a:r>
            <a:r>
              <a:rPr lang="en-US" sz="1400" b="1" dirty="0">
                <a:ln w="0"/>
                <a:effectLst>
                  <a:outerShdw blurRad="38100" dist="38100" dir="2700000" algn="tl">
                    <a:srgbClr val="000000">
                      <a:alpha val="43137"/>
                    </a:srgbClr>
                  </a:outerShdw>
                </a:effectLst>
              </a:rPr>
              <a:t>Sapienza University of Rome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2</a:t>
            </a:r>
            <a:r>
              <a:rPr lang="en-US" sz="1400" b="1" dirty="0">
                <a:ln w="0"/>
                <a:effectLst>
                  <a:outerShdw blurRad="38100" dist="38100" dir="2700000" algn="tl">
                    <a:srgbClr val="000000">
                      <a:alpha val="43137"/>
                    </a:srgbClr>
                  </a:outerShdw>
                </a:effectLst>
              </a:rPr>
              <a:t>INFN – Genoa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3</a:t>
            </a:r>
            <a:r>
              <a:rPr lang="en-US" sz="1400" b="1" dirty="0">
                <a:ln w="0"/>
                <a:effectLst>
                  <a:outerShdw blurRad="38100" dist="38100" dir="2700000" algn="tl">
                    <a:srgbClr val="000000">
                      <a:alpha val="43137"/>
                    </a:srgbClr>
                  </a:outerShdw>
                </a:effectLst>
              </a:rPr>
              <a:t>INFN and University of Milan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4</a:t>
            </a:r>
            <a:r>
              <a:rPr lang="en-US" sz="1400" b="1" dirty="0">
                <a:ln w="0"/>
                <a:effectLst>
                  <a:outerShdw blurRad="38100" dist="38100" dir="2700000" algn="tl">
                    <a:srgbClr val="000000">
                      <a:alpha val="43137"/>
                    </a:srgbClr>
                  </a:outerShdw>
                </a:effectLst>
              </a:rPr>
              <a:t>Tampere University</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5</a:t>
            </a:r>
            <a:r>
              <a:rPr lang="en-US" sz="1400" b="1" dirty="0">
                <a:ln w="0"/>
                <a:effectLst>
                  <a:outerShdw blurRad="38100" dist="38100" dir="2700000" algn="tl">
                    <a:srgbClr val="000000">
                      <a:alpha val="43137"/>
                    </a:srgbClr>
                  </a:outerShdw>
                </a:effectLst>
              </a:rPr>
              <a:t>CERN</a:t>
            </a:r>
          </a:p>
        </p:txBody>
      </p:sp>
      <p:sp>
        <p:nvSpPr>
          <p:cNvPr id="6" name="Rectangle 5">
            <a:extLst>
              <a:ext uri="{FF2B5EF4-FFF2-40B4-BE49-F238E27FC236}">
                <a16:creationId xmlns:a16="http://schemas.microsoft.com/office/drawing/2014/main" id="{9FC60853-DA23-3CA2-0CDD-B6639D80E63A}"/>
              </a:ext>
            </a:extLst>
          </p:cNvPr>
          <p:cNvSpPr/>
          <p:nvPr/>
        </p:nvSpPr>
        <p:spPr>
          <a:xfrm>
            <a:off x="119924" y="1514684"/>
            <a:ext cx="6330494" cy="1569660"/>
          </a:xfrm>
          <a:prstGeom prst="rect">
            <a:avLst/>
          </a:prstGeom>
          <a:no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cap="small" dirty="0">
                <a:ln w="0"/>
                <a:effectLst>
                  <a:outerShdw blurRad="38100" dist="38100" dir="2700000" algn="tl">
                    <a:srgbClr val="000000">
                      <a:alpha val="43137"/>
                    </a:srgbClr>
                  </a:outerShdw>
                </a:effectLst>
              </a:rPr>
              <a:t>Thank you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cap="small" dirty="0">
                <a:ln w="0"/>
                <a:effectLst>
                  <a:outerShdw blurRad="38100" dist="38100" dir="2700000" algn="tl">
                    <a:srgbClr val="000000">
                      <a:alpha val="43137"/>
                    </a:srgbClr>
                  </a:outerShdw>
                </a:effectLst>
              </a:rPr>
              <a:t>for your attention</a:t>
            </a:r>
          </a:p>
        </p:txBody>
      </p:sp>
      <p:sp>
        <p:nvSpPr>
          <p:cNvPr id="7" name="Rectangle 6">
            <a:extLst>
              <a:ext uri="{FF2B5EF4-FFF2-40B4-BE49-F238E27FC236}">
                <a16:creationId xmlns:a16="http://schemas.microsoft.com/office/drawing/2014/main" id="{B1E9CC17-170D-F8CE-AD22-838F9C27AA75}"/>
              </a:ext>
            </a:extLst>
          </p:cNvPr>
          <p:cNvSpPr/>
          <p:nvPr/>
        </p:nvSpPr>
        <p:spPr>
          <a:xfrm>
            <a:off x="1524" y="4187217"/>
            <a:ext cx="6567294" cy="677108"/>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900" b="1" u="sng" kern="1200" cap="none" spc="0" dirty="0">
                <a:ln w="0"/>
                <a:effectLst>
                  <a:outerShdw blurRad="38100" dist="38100" dir="2700000" algn="tl">
                    <a:srgbClr val="000000">
                      <a:alpha val="43137"/>
                    </a:srgbClr>
                  </a:outerShdw>
                </a:effectLst>
                <a:latin typeface="+mn-lt"/>
                <a:ea typeface="+mn-ea"/>
                <a:cs typeface="+mn-cs"/>
              </a:rPr>
              <a:t>D. Novelli</a:t>
            </a:r>
            <a:r>
              <a:rPr lang="it-IT" sz="1900" b="1" u="sng" kern="1200" cap="none" spc="0" baseline="30000" dirty="0">
                <a:ln w="0"/>
                <a:effectLst>
                  <a:outerShdw blurRad="38100" dist="38100" dir="2700000" algn="tl">
                    <a:srgbClr val="000000">
                      <a:alpha val="43137"/>
                    </a:srgbClr>
                  </a:outerShdw>
                </a:effectLst>
                <a:latin typeface="+mn-lt"/>
                <a:ea typeface="+mn-ea"/>
                <a:cs typeface="+mn-cs"/>
              </a:rPr>
              <a:t>1</a:t>
            </a:r>
            <a:r>
              <a:rPr lang="it-IT" sz="1900" b="1" kern="1200" cap="none" spc="0" baseline="30000" dirty="0">
                <a:ln w="0"/>
                <a:effectLst>
                  <a:outerShdw blurRad="38100" dist="38100" dir="2700000" algn="tl">
                    <a:srgbClr val="000000">
                      <a:alpha val="43137"/>
                    </a:srgbClr>
                  </a:outerShdw>
                </a:effectLst>
                <a:latin typeface="+mn-lt"/>
                <a:ea typeface="+mn-ea"/>
                <a:cs typeface="+mn-cs"/>
              </a:rPr>
              <a:t>,2</a:t>
            </a:r>
            <a:r>
              <a:rPr lang="it-IT" sz="1900" b="1" kern="1200" cap="none" spc="0" dirty="0">
                <a:ln w="0"/>
                <a:effectLst>
                  <a:outerShdw blurRad="38100" dist="38100" dir="2700000" algn="tl">
                    <a:srgbClr val="000000">
                      <a:alpha val="43137"/>
                    </a:srgbClr>
                  </a:outerShdw>
                </a:effectLst>
                <a:latin typeface="+mn-lt"/>
                <a:ea typeface="+mn-ea"/>
                <a:cs typeface="+mn-cs"/>
              </a:rPr>
              <a:t>, L. Alfonso</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A. Bersani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L. Bottura</a:t>
            </a:r>
            <a:r>
              <a:rPr lang="it-IT" sz="1900" b="1" baseline="30000" dirty="0">
                <a:ln w="0"/>
                <a:effectLst>
                  <a:outerShdw blurRad="38100" dist="38100" dir="2700000" algn="tl">
                    <a:srgbClr val="000000">
                      <a:alpha val="43137"/>
                    </a:srgbClr>
                  </a:outerShdw>
                </a:effectLst>
              </a:rPr>
              <a:t>5</a:t>
            </a:r>
            <a:r>
              <a:rPr lang="it-IT" sz="1900" b="1" kern="1200" cap="none" spc="0" dirty="0">
                <a:ln w="0"/>
                <a:effectLst>
                  <a:outerShdw blurRad="38100" dist="38100" dir="2700000" algn="tl">
                    <a:srgbClr val="000000">
                      <a:alpha val="43137"/>
                    </a:srgbClr>
                  </a:outerShdw>
                </a:effectLst>
                <a:latin typeface="+mn-lt"/>
                <a:ea typeface="+mn-ea"/>
                <a:cs typeface="+mn-cs"/>
              </a:rPr>
              <a:t>, B. Caiffi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900" b="1" kern="1200" cap="none" spc="0" dirty="0">
                <a:ln w="0"/>
                <a:effectLst>
                  <a:outerShdw blurRad="38100" dist="38100" dir="2700000" algn="tl">
                    <a:srgbClr val="000000">
                      <a:alpha val="43137"/>
                    </a:srgbClr>
                  </a:outerShdw>
                </a:effectLst>
                <a:latin typeface="+mn-lt"/>
                <a:ea typeface="+mn-ea"/>
                <a:cs typeface="+mn-cs"/>
              </a:rPr>
              <a:t>S. Farinon</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F. Mariani</a:t>
            </a:r>
            <a:r>
              <a:rPr lang="it-IT" sz="1900" b="1" baseline="30000" dirty="0">
                <a:ln w="0"/>
                <a:effectLst>
                  <a:outerShdw blurRad="38100" dist="38100" dir="2700000" algn="tl">
                    <a:srgbClr val="000000">
                      <a:alpha val="43137"/>
                    </a:srgbClr>
                  </a:outerShdw>
                </a:effectLst>
              </a:rPr>
              <a:t>1</a:t>
            </a:r>
            <a:r>
              <a:rPr lang="it-IT" sz="1900" b="1" kern="1200" cap="none" spc="0" dirty="0">
                <a:ln w="0"/>
                <a:effectLst>
                  <a:outerShdw blurRad="38100" dist="38100" dir="2700000" algn="tl">
                    <a:srgbClr val="000000">
                      <a:alpha val="43137"/>
                    </a:srgbClr>
                  </a:outerShdw>
                </a:effectLst>
                <a:latin typeface="+mn-lt"/>
                <a:ea typeface="+mn-ea"/>
                <a:cs typeface="+mn-cs"/>
              </a:rPr>
              <a:t>, S. Mariotto</a:t>
            </a:r>
            <a:r>
              <a:rPr lang="it-IT" sz="1900" b="1" baseline="30000" dirty="0">
                <a:ln w="0"/>
                <a:effectLst>
                  <a:outerShdw blurRad="38100" dist="38100" dir="2700000" algn="tl">
                    <a:srgbClr val="000000">
                      <a:alpha val="43137"/>
                    </a:srgbClr>
                  </a:outerShdw>
                </a:effectLst>
              </a:rPr>
              <a:t>3</a:t>
            </a:r>
            <a:r>
              <a:rPr lang="it-IT" sz="1900" b="1" kern="1200" cap="none" spc="0" dirty="0">
                <a:ln w="0"/>
                <a:effectLst>
                  <a:outerShdw blurRad="38100" dist="38100" dir="2700000" algn="tl">
                    <a:srgbClr val="000000">
                      <a:alpha val="43137"/>
                    </a:srgbClr>
                  </a:outerShdw>
                </a:effectLst>
                <a:latin typeface="+mn-lt"/>
                <a:ea typeface="+mn-ea"/>
                <a:cs typeface="+mn-cs"/>
              </a:rPr>
              <a:t> , A. Pampaloni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T. Salmi</a:t>
            </a:r>
            <a:r>
              <a:rPr lang="it-IT" sz="1900" b="1" baseline="30000" dirty="0">
                <a:ln w="0"/>
                <a:effectLst>
                  <a:outerShdw blurRad="38100" dist="38100" dir="2700000" algn="tl">
                    <a:srgbClr val="000000">
                      <a:alpha val="43137"/>
                    </a:srgbClr>
                  </a:outerShdw>
                </a:effectLst>
              </a:rPr>
              <a:t>4</a:t>
            </a:r>
          </a:p>
        </p:txBody>
      </p:sp>
      <p:cxnSp>
        <p:nvCxnSpPr>
          <p:cNvPr id="8" name="Straight Connector 7">
            <a:extLst>
              <a:ext uri="{FF2B5EF4-FFF2-40B4-BE49-F238E27FC236}">
                <a16:creationId xmlns:a16="http://schemas.microsoft.com/office/drawing/2014/main" id="{B4220F6C-378E-029A-8D2E-E90860B9BB10}"/>
              </a:ext>
            </a:extLst>
          </p:cNvPr>
          <p:cNvCxnSpPr>
            <a:cxnSpLocks/>
          </p:cNvCxnSpPr>
          <p:nvPr/>
        </p:nvCxnSpPr>
        <p:spPr>
          <a:xfrm>
            <a:off x="309173" y="3297546"/>
            <a:ext cx="5760000"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C3EF29E7-08ED-22CD-27D2-A1C50B1E0242}"/>
              </a:ext>
            </a:extLst>
          </p:cNvPr>
          <p:cNvSpPr/>
          <p:nvPr/>
        </p:nvSpPr>
        <p:spPr>
          <a:xfrm>
            <a:off x="1525" y="6443370"/>
            <a:ext cx="6448893" cy="369332"/>
          </a:xfrm>
          <a:prstGeom prst="rect">
            <a:avLst/>
          </a:prstGeom>
          <a:noFill/>
          <a:effectLst/>
        </p:spPr>
        <p:txBody>
          <a:bodyPr wrap="square" lIns="91440" tIns="45720" rIns="91440" bIns="45720">
            <a:spAutoFit/>
          </a:bodyPr>
          <a:lstStyle/>
          <a:p>
            <a:pPr>
              <a:defRPr/>
            </a:pPr>
            <a:r>
              <a:rPr lang="en-US" b="1" i="1" dirty="0">
                <a:ln w="0"/>
                <a:effectLst>
                  <a:outerShdw blurRad="38100" dist="38100" dir="2700000" algn="tl">
                    <a:srgbClr val="000000">
                      <a:alpha val="43137"/>
                    </a:srgbClr>
                  </a:outerShdw>
                </a:effectLst>
              </a:rPr>
              <a:t>November 2024</a:t>
            </a:r>
            <a:endParaRPr lang="en-US" sz="2400" b="1" i="1" dirty="0">
              <a:ln w="0"/>
              <a:effectLst>
                <a:outerShdw blurRad="38100" dist="38100" dir="2700000" algn="tl">
                  <a:srgbClr val="000000">
                    <a:alpha val="43137"/>
                  </a:srgbClr>
                </a:outerShdw>
              </a:effectLst>
            </a:endParaRPr>
          </a:p>
        </p:txBody>
      </p:sp>
      <p:sp>
        <p:nvSpPr>
          <p:cNvPr id="12" name="Rectangle 11">
            <a:extLst>
              <a:ext uri="{FF2B5EF4-FFF2-40B4-BE49-F238E27FC236}">
                <a16:creationId xmlns:a16="http://schemas.microsoft.com/office/drawing/2014/main" id="{2C7984EE-7E25-4D1E-3D17-22EC25EE01AC}"/>
              </a:ext>
            </a:extLst>
          </p:cNvPr>
          <p:cNvSpPr/>
          <p:nvPr/>
        </p:nvSpPr>
        <p:spPr>
          <a:xfrm>
            <a:off x="119924" y="3525268"/>
            <a:ext cx="6448894" cy="523220"/>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dirty="0">
                <a:ln w="0"/>
                <a:effectLst>
                  <a:outerShdw blurRad="38100" dist="38100" dir="2700000" algn="tl">
                    <a:srgbClr val="000000">
                      <a:alpha val="43137"/>
                    </a:srgbClr>
                  </a:outerShdw>
                </a:effectLst>
              </a:rPr>
              <a:t>Workshop at LASA</a:t>
            </a:r>
            <a:endParaRPr lang="it-IT" sz="2400" b="1" baseline="30000" dirty="0">
              <a:ln w="0"/>
              <a:effectLst>
                <a:outerShdw blurRad="38100" dist="38100" dir="2700000" algn="tl">
                  <a:srgbClr val="000000">
                    <a:alpha val="43137"/>
                  </a:srgbClr>
                </a:outerShdw>
              </a:effectLst>
            </a:endParaRPr>
          </a:p>
        </p:txBody>
      </p:sp>
      <p:pic>
        <p:nvPicPr>
          <p:cNvPr id="13" name="Picture 12" descr="A close up of a logo&#10;&#10;Description automatically generated with low confidence">
            <a:extLst>
              <a:ext uri="{FF2B5EF4-FFF2-40B4-BE49-F238E27FC236}">
                <a16:creationId xmlns:a16="http://schemas.microsoft.com/office/drawing/2014/main" id="{8B7601E6-F0AD-C13F-2144-C96043C73889}"/>
              </a:ext>
            </a:extLst>
          </p:cNvPr>
          <p:cNvPicPr>
            <a:picLocks noChangeAspect="1"/>
          </p:cNvPicPr>
          <p:nvPr/>
        </p:nvPicPr>
        <p:blipFill>
          <a:blip r:embed="rId4"/>
          <a:stretch>
            <a:fillRect/>
          </a:stretch>
        </p:blipFill>
        <p:spPr>
          <a:xfrm>
            <a:off x="4855965" y="423110"/>
            <a:ext cx="1555119" cy="465929"/>
          </a:xfrm>
          <a:prstGeom prst="rect">
            <a:avLst/>
          </a:prstGeom>
        </p:spPr>
      </p:pic>
      <p:pic>
        <p:nvPicPr>
          <p:cNvPr id="14" name="Image 85" descr="MCC-inernational-finalV01.png">
            <a:extLst>
              <a:ext uri="{FF2B5EF4-FFF2-40B4-BE49-F238E27FC236}">
                <a16:creationId xmlns:a16="http://schemas.microsoft.com/office/drawing/2014/main" id="{7AACBD50-F1BA-D533-BCBA-487030F54825}"/>
              </a:ext>
            </a:extLst>
          </p:cNvPr>
          <p:cNvPicPr>
            <a:picLocks noChangeAspect="1"/>
          </p:cNvPicPr>
          <p:nvPr/>
        </p:nvPicPr>
        <p:blipFill>
          <a:blip r:embed="rId5"/>
          <a:stretch>
            <a:fillRect/>
          </a:stretch>
        </p:blipFill>
        <p:spPr>
          <a:xfrm>
            <a:off x="121290" y="161277"/>
            <a:ext cx="974277" cy="974277"/>
          </a:xfrm>
          <a:prstGeom prst="rect">
            <a:avLst/>
          </a:prstGeom>
        </p:spPr>
      </p:pic>
      <p:pic>
        <p:nvPicPr>
          <p:cNvPr id="15" name="Picture 14">
            <a:extLst>
              <a:ext uri="{FF2B5EF4-FFF2-40B4-BE49-F238E27FC236}">
                <a16:creationId xmlns:a16="http://schemas.microsoft.com/office/drawing/2014/main" id="{E5975B59-FB8B-4313-A8E0-E0B635DCD046}"/>
              </a:ext>
            </a:extLst>
          </p:cNvPr>
          <p:cNvPicPr>
            <a:picLocks noChangeAspect="1"/>
          </p:cNvPicPr>
          <p:nvPr/>
        </p:nvPicPr>
        <p:blipFill rotWithShape="1">
          <a:blip r:embed="rId6"/>
          <a:srcRect l="57356" t="8989" r="4397" b="5296"/>
          <a:stretch/>
        </p:blipFill>
        <p:spPr>
          <a:xfrm>
            <a:off x="1143235" y="199467"/>
            <a:ext cx="814102" cy="974277"/>
          </a:xfrm>
          <a:prstGeom prst="rect">
            <a:avLst/>
          </a:prstGeom>
        </p:spPr>
      </p:pic>
      <p:pic>
        <p:nvPicPr>
          <p:cNvPr id="18" name="Immagine 4">
            <a:extLst>
              <a:ext uri="{FF2B5EF4-FFF2-40B4-BE49-F238E27FC236}">
                <a16:creationId xmlns:a16="http://schemas.microsoft.com/office/drawing/2014/main" id="{32E9CAB9-9F69-BCB4-D66F-983C9D5999D1}"/>
              </a:ext>
            </a:extLst>
          </p:cNvPr>
          <p:cNvPicPr/>
          <p:nvPr/>
        </p:nvPicPr>
        <p:blipFill rotWithShape="1">
          <a:blip r:embed="rId7"/>
          <a:srcRect l="10338" t="16055" r="11693" b="14565"/>
          <a:stretch/>
        </p:blipFill>
        <p:spPr>
          <a:xfrm>
            <a:off x="2080035" y="320333"/>
            <a:ext cx="1160687" cy="668793"/>
          </a:xfrm>
          <a:prstGeom prst="rect">
            <a:avLst/>
          </a:prstGeom>
        </p:spPr>
      </p:pic>
      <p:pic>
        <p:nvPicPr>
          <p:cNvPr id="21" name="Picture 8" descr="A blue logo with a black background">
            <a:extLst>
              <a:ext uri="{FF2B5EF4-FFF2-40B4-BE49-F238E27FC236}">
                <a16:creationId xmlns:a16="http://schemas.microsoft.com/office/drawing/2014/main" id="{4697207F-CE7E-7F9A-A309-F933B5CA5797}"/>
              </a:ext>
            </a:extLst>
          </p:cNvPr>
          <p:cNvPicPr>
            <a:picLocks noChangeAspect="1"/>
          </p:cNvPicPr>
          <p:nvPr/>
        </p:nvPicPr>
        <p:blipFill rotWithShape="1">
          <a:blip r:embed="rId8"/>
          <a:srcRect l="21315" r="20838"/>
          <a:stretch/>
        </p:blipFill>
        <p:spPr>
          <a:xfrm>
            <a:off x="6546652" y="295472"/>
            <a:ext cx="756000" cy="735141"/>
          </a:xfrm>
          <a:prstGeom prst="rect">
            <a:avLst/>
          </a:prstGeom>
        </p:spPr>
      </p:pic>
      <p:pic>
        <p:nvPicPr>
          <p:cNvPr id="22" name="Picture 10" descr="A close-up of a logo&#10;&#10;Description automatically generated">
            <a:extLst>
              <a:ext uri="{FF2B5EF4-FFF2-40B4-BE49-F238E27FC236}">
                <a16:creationId xmlns:a16="http://schemas.microsoft.com/office/drawing/2014/main" id="{415A763D-033D-A1B8-0E02-97D2B76C7C3D}"/>
              </a:ext>
            </a:extLst>
          </p:cNvPr>
          <p:cNvPicPr>
            <a:picLocks noChangeAspect="1"/>
          </p:cNvPicPr>
          <p:nvPr/>
        </p:nvPicPr>
        <p:blipFill>
          <a:blip r:embed="rId9"/>
          <a:stretch>
            <a:fillRect/>
          </a:stretch>
        </p:blipFill>
        <p:spPr>
          <a:xfrm>
            <a:off x="3374977" y="415450"/>
            <a:ext cx="1366467" cy="525330"/>
          </a:xfrm>
          <a:prstGeom prst="rect">
            <a:avLst/>
          </a:prstGeom>
        </p:spPr>
      </p:pic>
    </p:spTree>
    <p:extLst>
      <p:ext uri="{BB962C8B-B14F-4D97-AF65-F5344CB8AC3E}">
        <p14:creationId xmlns:p14="http://schemas.microsoft.com/office/powerpoint/2010/main" val="1983817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B2198E-2B7C-419A-6D4E-626575EC7E1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2E86697-1855-A83E-9F5C-30319A31D4F1}"/>
              </a:ext>
            </a:extLst>
          </p:cNvPr>
          <p:cNvSpPr>
            <a:spLocks noGrp="1"/>
          </p:cNvSpPr>
          <p:nvPr>
            <p:ph type="sldNum" sz="quarter" idx="4"/>
          </p:nvPr>
        </p:nvSpPr>
        <p:spPr/>
        <p:txBody>
          <a:bodyPr/>
          <a:lstStyle/>
          <a:p>
            <a:fld id="{A16AB2F8-5338-F742-A59E-35F5B82165E6}" type="slidenum">
              <a:rPr lang="en-GB" smtClean="0"/>
              <a:pPr/>
              <a:t>16</a:t>
            </a:fld>
            <a:endParaRPr lang="en-GB" dirty="0"/>
          </a:p>
        </p:txBody>
      </p:sp>
      <p:sp>
        <p:nvSpPr>
          <p:cNvPr id="3" name="Title 2">
            <a:extLst>
              <a:ext uri="{FF2B5EF4-FFF2-40B4-BE49-F238E27FC236}">
                <a16:creationId xmlns:a16="http://schemas.microsoft.com/office/drawing/2014/main" id="{9D567D31-4F73-C6D4-2935-11F2A89413C9}"/>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Stress Issue</a:t>
            </a:r>
          </a:p>
        </p:txBody>
      </p:sp>
      <p:grpSp>
        <p:nvGrpSpPr>
          <p:cNvPr id="12" name="Group 11">
            <a:extLst>
              <a:ext uri="{FF2B5EF4-FFF2-40B4-BE49-F238E27FC236}">
                <a16:creationId xmlns:a16="http://schemas.microsoft.com/office/drawing/2014/main" id="{BE047250-F3AC-8408-7D50-1038BBD2724E}"/>
              </a:ext>
            </a:extLst>
          </p:cNvPr>
          <p:cNvGrpSpPr/>
          <p:nvPr/>
        </p:nvGrpSpPr>
        <p:grpSpPr>
          <a:xfrm>
            <a:off x="282871" y="1192286"/>
            <a:ext cx="11784391" cy="5088173"/>
            <a:chOff x="124737" y="933086"/>
            <a:chExt cx="11942526" cy="5347373"/>
          </a:xfrm>
        </p:grpSpPr>
        <p:pic>
          <p:nvPicPr>
            <p:cNvPr id="4" name="Picture 3" descr="A screen shot of a computer&#10;&#10;Description automatically generated">
              <a:extLst>
                <a:ext uri="{FF2B5EF4-FFF2-40B4-BE49-F238E27FC236}">
                  <a16:creationId xmlns:a16="http://schemas.microsoft.com/office/drawing/2014/main" id="{A148E263-840D-EC80-11CF-F31E1175E848}"/>
                </a:ext>
              </a:extLst>
            </p:cNvPr>
            <p:cNvPicPr>
              <a:picLocks noChangeAspect="1"/>
            </p:cNvPicPr>
            <p:nvPr/>
          </p:nvPicPr>
          <p:blipFill>
            <a:blip r:embed="rId3"/>
            <a:stretch>
              <a:fillRect/>
            </a:stretch>
          </p:blipFill>
          <p:spPr>
            <a:xfrm>
              <a:off x="124737" y="933086"/>
              <a:ext cx="4761446" cy="3600000"/>
            </a:xfrm>
            <a:prstGeom prst="rect">
              <a:avLst/>
            </a:prstGeom>
            <a:ln>
              <a:noFill/>
            </a:ln>
            <a:effectLst/>
            <a:scene3d>
              <a:camera prst="orthographicFront">
                <a:rot lat="0" lon="0" rev="0"/>
              </a:camera>
              <a:lightRig rig="contrasting" dir="t">
                <a:rot lat="0" lon="0" rev="7800000"/>
              </a:lightRig>
            </a:scene3d>
            <a:sp3d>
              <a:bevelT w="139700" h="139700"/>
            </a:sp3d>
          </p:spPr>
        </p:pic>
        <p:sp>
          <p:nvSpPr>
            <p:cNvPr id="5" name="Oval 4">
              <a:extLst>
                <a:ext uri="{FF2B5EF4-FFF2-40B4-BE49-F238E27FC236}">
                  <a16:creationId xmlns:a16="http://schemas.microsoft.com/office/drawing/2014/main" id="{F7B1DA6E-C621-C2B8-883A-90BF2A954AEB}"/>
                </a:ext>
              </a:extLst>
            </p:cNvPr>
            <p:cNvSpPr/>
            <p:nvPr/>
          </p:nvSpPr>
          <p:spPr>
            <a:xfrm>
              <a:off x="2525194" y="2765976"/>
              <a:ext cx="1008000" cy="1008000"/>
            </a:xfrm>
            <a:prstGeom prst="ellipse">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computer screen with a colorful background&#10;&#10;Description automatically generated with medium confidence">
              <a:extLst>
                <a:ext uri="{FF2B5EF4-FFF2-40B4-BE49-F238E27FC236}">
                  <a16:creationId xmlns:a16="http://schemas.microsoft.com/office/drawing/2014/main" id="{CD6AA830-E22F-9160-8DA1-8B137144451B}"/>
                </a:ext>
              </a:extLst>
            </p:cNvPr>
            <p:cNvPicPr>
              <a:picLocks noChangeAspect="1"/>
            </p:cNvPicPr>
            <p:nvPr/>
          </p:nvPicPr>
          <p:blipFill>
            <a:blip r:embed="rId4"/>
            <a:stretch>
              <a:fillRect/>
            </a:stretch>
          </p:blipFill>
          <p:spPr>
            <a:xfrm>
              <a:off x="3371115" y="2680459"/>
              <a:ext cx="4761446" cy="360000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7" name="Picture 6" descr="A screenshot of a computer&#10;&#10;Description automatically generated">
              <a:extLst>
                <a:ext uri="{FF2B5EF4-FFF2-40B4-BE49-F238E27FC236}">
                  <a16:creationId xmlns:a16="http://schemas.microsoft.com/office/drawing/2014/main" id="{61D6D9C9-885E-297B-32E2-24CAB29EFA00}"/>
                </a:ext>
              </a:extLst>
            </p:cNvPr>
            <p:cNvPicPr>
              <a:picLocks noChangeAspect="1"/>
            </p:cNvPicPr>
            <p:nvPr/>
          </p:nvPicPr>
          <p:blipFill>
            <a:blip r:embed="rId5"/>
            <a:stretch>
              <a:fillRect/>
            </a:stretch>
          </p:blipFill>
          <p:spPr>
            <a:xfrm>
              <a:off x="7305817" y="1092466"/>
              <a:ext cx="4761446" cy="3600000"/>
            </a:xfrm>
            <a:prstGeom prst="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cxnSp>
          <p:nvCxnSpPr>
            <p:cNvPr id="8" name="Straight Arrow Connector 7">
              <a:extLst>
                <a:ext uri="{FF2B5EF4-FFF2-40B4-BE49-F238E27FC236}">
                  <a16:creationId xmlns:a16="http://schemas.microsoft.com/office/drawing/2014/main" id="{F12D41BB-A50A-022B-0F0C-22BB92ABA7D1}"/>
                </a:ext>
              </a:extLst>
            </p:cNvPr>
            <p:cNvCxnSpPr>
              <a:cxnSpLocks/>
              <a:stCxn id="5" idx="4"/>
            </p:cNvCxnSpPr>
            <p:nvPr/>
          </p:nvCxnSpPr>
          <p:spPr>
            <a:xfrm>
              <a:off x="3029194" y="3773976"/>
              <a:ext cx="341921" cy="166496"/>
            </a:xfrm>
            <a:prstGeom prst="straightConnector1">
              <a:avLst/>
            </a:prstGeom>
            <a:ln w="28575">
              <a:tailEnd type="triangle"/>
            </a:ln>
            <a:effectLst>
              <a:outerShdw blurRad="50800" dist="38100" dir="8100000" algn="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sp>
          <p:nvSpPr>
            <p:cNvPr id="9" name="Oval 8">
              <a:extLst>
                <a:ext uri="{FF2B5EF4-FFF2-40B4-BE49-F238E27FC236}">
                  <a16:creationId xmlns:a16="http://schemas.microsoft.com/office/drawing/2014/main" id="{2285ADBD-84E3-2A23-F0B3-701A4FFFC9F5}"/>
                </a:ext>
              </a:extLst>
            </p:cNvPr>
            <p:cNvSpPr/>
            <p:nvPr/>
          </p:nvSpPr>
          <p:spPr>
            <a:xfrm>
              <a:off x="5543539" y="4533086"/>
              <a:ext cx="1008000" cy="1008000"/>
            </a:xfrm>
            <a:prstGeom prst="ellipse">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70CBEF78-6241-9C1B-CEC3-31246097F7F8}"/>
                </a:ext>
              </a:extLst>
            </p:cNvPr>
            <p:cNvCxnSpPr>
              <a:cxnSpLocks/>
              <a:stCxn id="9" idx="7"/>
            </p:cNvCxnSpPr>
            <p:nvPr/>
          </p:nvCxnSpPr>
          <p:spPr>
            <a:xfrm flipV="1">
              <a:off x="6403921" y="3999678"/>
              <a:ext cx="901896" cy="681026"/>
            </a:xfrm>
            <a:prstGeom prst="straightConnector1">
              <a:avLst/>
            </a:prstGeom>
            <a:ln w="28575">
              <a:tailEnd type="triangle"/>
            </a:ln>
            <a:effectLst>
              <a:outerShdw blurRad="50800" dist="38100" dir="8100000" algn="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grpSp>
      <p:sp>
        <p:nvSpPr>
          <p:cNvPr id="11" name="TextBox 10">
            <a:extLst>
              <a:ext uri="{FF2B5EF4-FFF2-40B4-BE49-F238E27FC236}">
                <a16:creationId xmlns:a16="http://schemas.microsoft.com/office/drawing/2014/main" id="{387C055A-41DA-7A87-79FB-C754FA2E6528}"/>
              </a:ext>
            </a:extLst>
          </p:cNvPr>
          <p:cNvSpPr txBox="1"/>
          <p:nvPr/>
        </p:nvSpPr>
        <p:spPr>
          <a:xfrm>
            <a:off x="8710516" y="5190894"/>
            <a:ext cx="3140442" cy="646331"/>
          </a:xfrm>
          <a:prstGeom prst="rect">
            <a:avLst/>
          </a:prstGeom>
          <a:noFill/>
        </p:spPr>
        <p:txBody>
          <a:bodyPr wrap="square" rtlCol="0">
            <a:spAutoFit/>
          </a:bodyPr>
          <a:lstStyle/>
          <a:p>
            <a:pPr marL="285750" indent="-285750">
              <a:buClr>
                <a:schemeClr val="accent2"/>
              </a:buClr>
              <a:buSzPct val="130000"/>
              <a:buFont typeface="Wingdings" panose="05000000000000000000" pitchFamily="2" charset="2"/>
              <a:buChar char="Ø"/>
            </a:pPr>
            <a:r>
              <a:rPr lang="en-US" dirty="0"/>
              <a:t>A “</a:t>
            </a:r>
            <a:r>
              <a:rPr lang="en-US" dirty="0">
                <a:solidFill>
                  <a:schemeClr val="accent2"/>
                </a:solidFill>
              </a:rPr>
              <a:t>tooth</a:t>
            </a:r>
            <a:r>
              <a:rPr lang="en-US" dirty="0"/>
              <a:t>” is formed that undergoes a peak of stress.</a:t>
            </a:r>
          </a:p>
        </p:txBody>
      </p:sp>
    </p:spTree>
    <p:extLst>
      <p:ext uri="{BB962C8B-B14F-4D97-AF65-F5344CB8AC3E}">
        <p14:creationId xmlns:p14="http://schemas.microsoft.com/office/powerpoint/2010/main" val="1699360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F9C577-44D4-3B6E-7B45-C7BB9F3C6E8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243AD7-72E3-0452-64D0-83CB48975346}"/>
              </a:ext>
            </a:extLst>
          </p:cNvPr>
          <p:cNvSpPr>
            <a:spLocks noGrp="1"/>
          </p:cNvSpPr>
          <p:nvPr>
            <p:ph type="sldNum" sz="quarter" idx="4"/>
          </p:nvPr>
        </p:nvSpPr>
        <p:spPr/>
        <p:txBody>
          <a:bodyPr/>
          <a:lstStyle/>
          <a:p>
            <a:fld id="{A16AB2F8-5338-F742-A59E-35F5B82165E6}" type="slidenum">
              <a:rPr lang="en-GB" smtClean="0"/>
              <a:pPr/>
              <a:t>17</a:t>
            </a:fld>
            <a:endParaRPr lang="en-GB" dirty="0"/>
          </a:p>
        </p:txBody>
      </p:sp>
      <p:sp>
        <p:nvSpPr>
          <p:cNvPr id="3" name="Title 2">
            <a:extLst>
              <a:ext uri="{FF2B5EF4-FFF2-40B4-BE49-F238E27FC236}">
                <a16:creationId xmlns:a16="http://schemas.microsoft.com/office/drawing/2014/main" id="{2F3D1254-6BE2-EAE4-FFD5-84AADA0A4B4D}"/>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Stress Issue</a:t>
            </a:r>
          </a:p>
        </p:txBody>
      </p:sp>
      <p:sp>
        <p:nvSpPr>
          <p:cNvPr id="4" name="TextBox 3">
            <a:extLst>
              <a:ext uri="{FF2B5EF4-FFF2-40B4-BE49-F238E27FC236}">
                <a16:creationId xmlns:a16="http://schemas.microsoft.com/office/drawing/2014/main" id="{C8556B10-95BD-CE41-EBC0-01D24F6009D3}"/>
              </a:ext>
            </a:extLst>
          </p:cNvPr>
          <p:cNvSpPr txBox="1"/>
          <p:nvPr/>
        </p:nvSpPr>
        <p:spPr>
          <a:xfrm>
            <a:off x="230156" y="1117274"/>
            <a:ext cx="10282156" cy="369332"/>
          </a:xfrm>
          <a:prstGeom prst="rect">
            <a:avLst/>
          </a:prstGeom>
          <a:noFill/>
        </p:spPr>
        <p:txBody>
          <a:bodyPr wrap="square" rtlCol="0">
            <a:spAutoFit/>
          </a:bodyPr>
          <a:lstStyle/>
          <a:p>
            <a:pPr marL="285750" indent="-285750">
              <a:buClr>
                <a:schemeClr val="accent2"/>
              </a:buClr>
              <a:buSzPct val="130000"/>
              <a:buFont typeface="Wingdings" panose="05000000000000000000" pitchFamily="2" charset="2"/>
              <a:buChar char="Ø"/>
            </a:pPr>
            <a:r>
              <a:rPr lang="en-US" dirty="0"/>
              <a:t>If we </a:t>
            </a:r>
            <a:r>
              <a:rPr lang="en-US" dirty="0">
                <a:solidFill>
                  <a:schemeClr val="accent2"/>
                </a:solidFill>
              </a:rPr>
              <a:t>manually remove </a:t>
            </a:r>
            <a:r>
              <a:rPr lang="en-US" dirty="0"/>
              <a:t>the “tooth,” it </a:t>
            </a:r>
            <a:r>
              <a:rPr lang="en-US" dirty="0">
                <a:solidFill>
                  <a:schemeClr val="accent2"/>
                </a:solidFill>
              </a:rPr>
              <a:t>moves</a:t>
            </a:r>
            <a:r>
              <a:rPr lang="en-US" dirty="0"/>
              <a:t> to the first zone not excluded.</a:t>
            </a:r>
          </a:p>
        </p:txBody>
      </p:sp>
      <p:grpSp>
        <p:nvGrpSpPr>
          <p:cNvPr id="5" name="Group 4">
            <a:extLst>
              <a:ext uri="{FF2B5EF4-FFF2-40B4-BE49-F238E27FC236}">
                <a16:creationId xmlns:a16="http://schemas.microsoft.com/office/drawing/2014/main" id="{956C0DD0-5829-EE79-0223-A3F2990CCEBE}"/>
              </a:ext>
            </a:extLst>
          </p:cNvPr>
          <p:cNvGrpSpPr>
            <a:grpSpLocks noChangeAspect="1"/>
          </p:cNvGrpSpPr>
          <p:nvPr/>
        </p:nvGrpSpPr>
        <p:grpSpPr>
          <a:xfrm>
            <a:off x="82440" y="1579488"/>
            <a:ext cx="9184163" cy="4146114"/>
            <a:chOff x="550415" y="1393809"/>
            <a:chExt cx="10486863" cy="4734207"/>
          </a:xfrm>
        </p:grpSpPr>
        <p:grpSp>
          <p:nvGrpSpPr>
            <p:cNvPr id="6" name="Group 5">
              <a:extLst>
                <a:ext uri="{FF2B5EF4-FFF2-40B4-BE49-F238E27FC236}">
                  <a16:creationId xmlns:a16="http://schemas.microsoft.com/office/drawing/2014/main" id="{EF5A4F4E-431D-AD16-18A8-42DB669B9CE6}"/>
                </a:ext>
              </a:extLst>
            </p:cNvPr>
            <p:cNvGrpSpPr/>
            <p:nvPr/>
          </p:nvGrpSpPr>
          <p:grpSpPr>
            <a:xfrm>
              <a:off x="550415" y="1808016"/>
              <a:ext cx="5713735" cy="4320000"/>
              <a:chOff x="230155" y="880459"/>
              <a:chExt cx="5713735" cy="4320000"/>
            </a:xfrm>
          </p:grpSpPr>
          <p:pic>
            <p:nvPicPr>
              <p:cNvPr id="8" name="Picture 7" descr="A screen shot of a computer&#10;&#10;Description automatically generated">
                <a:extLst>
                  <a:ext uri="{FF2B5EF4-FFF2-40B4-BE49-F238E27FC236}">
                    <a16:creationId xmlns:a16="http://schemas.microsoft.com/office/drawing/2014/main" id="{C056A52D-E1DF-AE95-D3B9-E673B814CA31}"/>
                  </a:ext>
                </a:extLst>
              </p:cNvPr>
              <p:cNvPicPr>
                <a:picLocks noChangeAspect="1"/>
              </p:cNvPicPr>
              <p:nvPr/>
            </p:nvPicPr>
            <p:blipFill>
              <a:blip r:embed="rId3"/>
              <a:stretch>
                <a:fillRect/>
              </a:stretch>
            </p:blipFill>
            <p:spPr>
              <a:xfrm>
                <a:off x="230155" y="880459"/>
                <a:ext cx="5713735" cy="4320000"/>
              </a:xfrm>
              <a:prstGeom prst="rect">
                <a:avLst/>
              </a:prstGeom>
            </p:spPr>
          </p:pic>
          <p:sp>
            <p:nvSpPr>
              <p:cNvPr id="9" name="Oval 8">
                <a:extLst>
                  <a:ext uri="{FF2B5EF4-FFF2-40B4-BE49-F238E27FC236}">
                    <a16:creationId xmlns:a16="http://schemas.microsoft.com/office/drawing/2014/main" id="{0110C078-8CD8-600C-EAAB-4AD4BDC95640}"/>
                  </a:ext>
                </a:extLst>
              </p:cNvPr>
              <p:cNvSpPr/>
              <p:nvPr/>
            </p:nvSpPr>
            <p:spPr>
              <a:xfrm>
                <a:off x="3018576" y="3173838"/>
                <a:ext cx="1008000" cy="1008000"/>
              </a:xfrm>
              <a:prstGeom prst="ellipse">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88E34A4B-E0C6-7F69-1CF4-BFDD489275C4}"/>
                  </a:ext>
                </a:extLst>
              </p:cNvPr>
              <p:cNvCxnSpPr>
                <a:cxnSpLocks/>
                <a:stCxn id="9" idx="5"/>
              </p:cNvCxnSpPr>
              <p:nvPr/>
            </p:nvCxnSpPr>
            <p:spPr>
              <a:xfrm>
                <a:off x="3878958" y="4034219"/>
                <a:ext cx="1124325" cy="253675"/>
              </a:xfrm>
              <a:prstGeom prst="straightConnector1">
                <a:avLst/>
              </a:prstGeom>
              <a:ln w="28575">
                <a:tailEnd type="triangle"/>
              </a:ln>
              <a:effectLst>
                <a:outerShdw blurRad="50800" dist="38100" dir="13500000" algn="b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grpSp>
        <p:pic>
          <p:nvPicPr>
            <p:cNvPr id="7" name="Picture 6" descr="A screenshot of a computer&#10;&#10;Description automatically generated">
              <a:extLst>
                <a:ext uri="{FF2B5EF4-FFF2-40B4-BE49-F238E27FC236}">
                  <a16:creationId xmlns:a16="http://schemas.microsoft.com/office/drawing/2014/main" id="{C1C0EF01-4ADC-EE24-308F-4BE7140BECA7}"/>
                </a:ext>
              </a:extLst>
            </p:cNvPr>
            <p:cNvPicPr>
              <a:picLocks noChangeAspect="1"/>
            </p:cNvPicPr>
            <p:nvPr/>
          </p:nvPicPr>
          <p:blipFill>
            <a:blip r:embed="rId4"/>
            <a:stretch>
              <a:fillRect/>
            </a:stretch>
          </p:blipFill>
          <p:spPr>
            <a:xfrm>
              <a:off x="5323543" y="1393809"/>
              <a:ext cx="5713735" cy="4320000"/>
            </a:xfrm>
            <a:prstGeom prst="rect">
              <a:avLst/>
            </a:prstGeom>
            <a:ln>
              <a:noFill/>
            </a:ln>
            <a:effectLst>
              <a:outerShdw blurRad="50800" dist="38100" dir="18900000" algn="b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pic>
      </p:grpSp>
      <p:sp>
        <p:nvSpPr>
          <p:cNvPr id="11" name="TextBox 10">
            <a:extLst>
              <a:ext uri="{FF2B5EF4-FFF2-40B4-BE49-F238E27FC236}">
                <a16:creationId xmlns:a16="http://schemas.microsoft.com/office/drawing/2014/main" id="{6D0C9FE1-3403-CBC3-3495-AF4554EB5C94}"/>
              </a:ext>
            </a:extLst>
          </p:cNvPr>
          <p:cNvSpPr txBox="1"/>
          <p:nvPr/>
        </p:nvSpPr>
        <p:spPr>
          <a:xfrm>
            <a:off x="1078860" y="5828285"/>
            <a:ext cx="8624305" cy="369332"/>
          </a:xfrm>
          <a:prstGeom prst="rect">
            <a:avLst/>
          </a:prstGeom>
          <a:noFill/>
        </p:spPr>
        <p:txBody>
          <a:bodyPr wrap="square" rtlCol="0">
            <a:spAutoFit/>
          </a:bodyPr>
          <a:lstStyle/>
          <a:p>
            <a:pPr marL="285750" indent="-285750">
              <a:buClr>
                <a:schemeClr val="accent2"/>
              </a:buClr>
              <a:buSzPct val="130000"/>
              <a:buFont typeface="Wingdings" panose="05000000000000000000" pitchFamily="2" charset="2"/>
              <a:buChar char="Ø"/>
            </a:pPr>
            <a:r>
              <a:rPr lang="en-US" dirty="0"/>
              <a:t>This is due to the fact that wedges are infinitely rigid, and the coil wants to move inside.</a:t>
            </a:r>
          </a:p>
        </p:txBody>
      </p:sp>
      <p:pic>
        <p:nvPicPr>
          <p:cNvPr id="12" name="Picture 11" descr="A screen shot of a computer screen&#10;&#10;Description automatically generated">
            <a:extLst>
              <a:ext uri="{FF2B5EF4-FFF2-40B4-BE49-F238E27FC236}">
                <a16:creationId xmlns:a16="http://schemas.microsoft.com/office/drawing/2014/main" id="{98DA6AEB-1880-73FB-658E-5DC7CA429C3B}"/>
              </a:ext>
            </a:extLst>
          </p:cNvPr>
          <p:cNvPicPr>
            <a:picLocks noChangeAspect="1"/>
          </p:cNvPicPr>
          <p:nvPr/>
        </p:nvPicPr>
        <p:blipFill>
          <a:blip r:embed="rId5"/>
          <a:srcRect l="47465" b="48060"/>
          <a:stretch/>
        </p:blipFill>
        <p:spPr>
          <a:xfrm>
            <a:off x="9755793" y="4361738"/>
            <a:ext cx="2373501" cy="1872346"/>
          </a:xfrm>
          <a:prstGeom prst="rect">
            <a:avLst/>
          </a:prstGeom>
          <a:effectLst>
            <a:outerShdw blurRad="50800" dist="38100" dir="8100000" algn="tr" rotWithShape="0">
              <a:prstClr val="black">
                <a:alpha val="40000"/>
              </a:prstClr>
            </a:outerShdw>
          </a:effectLst>
        </p:spPr>
      </p:pic>
      <p:sp>
        <p:nvSpPr>
          <p:cNvPr id="13" name="Arrow: Left 12">
            <a:extLst>
              <a:ext uri="{FF2B5EF4-FFF2-40B4-BE49-F238E27FC236}">
                <a16:creationId xmlns:a16="http://schemas.microsoft.com/office/drawing/2014/main" id="{9D22DE59-FF1A-9367-42AD-BBB1D2E4A73E}"/>
              </a:ext>
            </a:extLst>
          </p:cNvPr>
          <p:cNvSpPr/>
          <p:nvPr/>
        </p:nvSpPr>
        <p:spPr>
          <a:xfrm>
            <a:off x="10449351" y="5631024"/>
            <a:ext cx="328585" cy="250358"/>
          </a:xfrm>
          <a:prstGeom prst="leftArrow">
            <a:avLst/>
          </a:prstGeom>
          <a:solidFill>
            <a:srgbClr val="FF0000"/>
          </a:solidFill>
          <a:ln>
            <a:noFill/>
          </a:ln>
          <a:effectLst/>
          <a:scene3d>
            <a:camera prst="orthographicFront">
              <a:rot lat="0" lon="0" rev="0"/>
            </a:camera>
            <a:lightRig rig="contrasting" dir="t">
              <a:rot lat="0" lon="0" rev="7800000"/>
            </a:lightRig>
          </a:scene3d>
          <a:sp3d>
            <a:bevelT w="139700" h="1397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1572838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CABD85-2A18-1218-78BF-5A8C4E7B0188}"/>
              </a:ext>
            </a:extLst>
          </p:cNvPr>
          <p:cNvSpPr>
            <a:spLocks noGrp="1"/>
          </p:cNvSpPr>
          <p:nvPr>
            <p:ph type="sldNum" sz="quarter" idx="4"/>
          </p:nvPr>
        </p:nvSpPr>
        <p:spPr/>
        <p:txBody>
          <a:bodyPr/>
          <a:lstStyle/>
          <a:p>
            <a:fld id="{A16AB2F8-5338-F742-A59E-35F5B82165E6}" type="slidenum">
              <a:rPr lang="en-GB" smtClean="0"/>
              <a:pPr/>
              <a:t>18</a:t>
            </a:fld>
            <a:endParaRPr lang="en-GB" dirty="0"/>
          </a:p>
        </p:txBody>
      </p:sp>
      <p:grpSp>
        <p:nvGrpSpPr>
          <p:cNvPr id="20" name="Group 19">
            <a:extLst>
              <a:ext uri="{FF2B5EF4-FFF2-40B4-BE49-F238E27FC236}">
                <a16:creationId xmlns:a16="http://schemas.microsoft.com/office/drawing/2014/main" id="{011F7670-1DE3-A587-78CA-049FB9160031}"/>
              </a:ext>
            </a:extLst>
          </p:cNvPr>
          <p:cNvGrpSpPr>
            <a:grpSpLocks noChangeAspect="1"/>
          </p:cNvGrpSpPr>
          <p:nvPr/>
        </p:nvGrpSpPr>
        <p:grpSpPr>
          <a:xfrm>
            <a:off x="4105470" y="2284178"/>
            <a:ext cx="4003140" cy="3994576"/>
            <a:chOff x="230155" y="1774528"/>
            <a:chExt cx="3201050" cy="3194202"/>
          </a:xfrm>
        </p:grpSpPr>
        <p:pic>
          <p:nvPicPr>
            <p:cNvPr id="17" name="Picture 16" descr="A screen shot of a computer&#10;&#10;Description automatically generated">
              <a:extLst>
                <a:ext uri="{FF2B5EF4-FFF2-40B4-BE49-F238E27FC236}">
                  <a16:creationId xmlns:a16="http://schemas.microsoft.com/office/drawing/2014/main" id="{F2F4494C-48CF-A6DB-D339-60CFEA62C9B8}"/>
                </a:ext>
              </a:extLst>
            </p:cNvPr>
            <p:cNvPicPr>
              <a:picLocks noChangeAspect="1"/>
            </p:cNvPicPr>
            <p:nvPr/>
          </p:nvPicPr>
          <p:blipFill>
            <a:blip r:embed="rId2"/>
            <a:stretch>
              <a:fillRect/>
            </a:stretch>
          </p:blipFill>
          <p:spPr>
            <a:xfrm>
              <a:off x="230155" y="1774528"/>
              <a:ext cx="3201050" cy="3190532"/>
            </a:xfrm>
            <a:prstGeom prst="rect">
              <a:avLst/>
            </a:prstGeom>
          </p:spPr>
        </p:pic>
        <p:pic>
          <p:nvPicPr>
            <p:cNvPr id="19" name="Picture 18" descr="A black background with white lines&#10;&#10;Description automatically generated">
              <a:extLst>
                <a:ext uri="{FF2B5EF4-FFF2-40B4-BE49-F238E27FC236}">
                  <a16:creationId xmlns:a16="http://schemas.microsoft.com/office/drawing/2014/main" id="{42143878-889B-2CA5-D8E7-B8767ED21746}"/>
                </a:ext>
              </a:extLst>
            </p:cNvPr>
            <p:cNvPicPr>
              <a:picLocks noChangeAspect="1"/>
            </p:cNvPicPr>
            <p:nvPr/>
          </p:nvPicPr>
          <p:blipFill>
            <a:blip r:embed="rId3">
              <a:alphaModFix amt="35000"/>
            </a:blip>
            <a:stretch>
              <a:fillRect/>
            </a:stretch>
          </p:blipFill>
          <p:spPr>
            <a:xfrm>
              <a:off x="235415" y="1778198"/>
              <a:ext cx="3194046" cy="3190532"/>
            </a:xfrm>
            <a:prstGeom prst="rect">
              <a:avLst/>
            </a:prstGeom>
          </p:spPr>
        </p:pic>
      </p:grpSp>
      <p:grpSp>
        <p:nvGrpSpPr>
          <p:cNvPr id="29" name="Group 28">
            <a:extLst>
              <a:ext uri="{FF2B5EF4-FFF2-40B4-BE49-F238E27FC236}">
                <a16:creationId xmlns:a16="http://schemas.microsoft.com/office/drawing/2014/main" id="{CC12F141-F4CD-45C6-AFFA-BCEF290B2F73}"/>
              </a:ext>
            </a:extLst>
          </p:cNvPr>
          <p:cNvGrpSpPr>
            <a:grpSpLocks noChangeAspect="1"/>
          </p:cNvGrpSpPr>
          <p:nvPr/>
        </p:nvGrpSpPr>
        <p:grpSpPr>
          <a:xfrm>
            <a:off x="49390" y="2284178"/>
            <a:ext cx="4020851" cy="3991975"/>
            <a:chOff x="4133741" y="1774528"/>
            <a:chExt cx="3215210" cy="3192122"/>
          </a:xfrm>
        </p:grpSpPr>
        <p:pic>
          <p:nvPicPr>
            <p:cNvPr id="22" name="Picture 21" descr="A screen shot of a computer&#10;&#10;Description automatically generated">
              <a:extLst>
                <a:ext uri="{FF2B5EF4-FFF2-40B4-BE49-F238E27FC236}">
                  <a16:creationId xmlns:a16="http://schemas.microsoft.com/office/drawing/2014/main" id="{5BB27FEB-EC95-BA72-92A5-37C18FE17F17}"/>
                </a:ext>
              </a:extLst>
            </p:cNvPr>
            <p:cNvPicPr>
              <a:picLocks noChangeAspect="1"/>
            </p:cNvPicPr>
            <p:nvPr/>
          </p:nvPicPr>
          <p:blipFill>
            <a:blip r:embed="rId4"/>
            <a:stretch>
              <a:fillRect/>
            </a:stretch>
          </p:blipFill>
          <p:spPr>
            <a:xfrm>
              <a:off x="4133741" y="1774528"/>
              <a:ext cx="3215210" cy="3190532"/>
            </a:xfrm>
            <a:prstGeom prst="rect">
              <a:avLst/>
            </a:prstGeom>
          </p:spPr>
        </p:pic>
        <p:pic>
          <p:nvPicPr>
            <p:cNvPr id="24" name="Picture 23" descr="A screenshot of a computer&#10;&#10;Description automatically generated">
              <a:extLst>
                <a:ext uri="{FF2B5EF4-FFF2-40B4-BE49-F238E27FC236}">
                  <a16:creationId xmlns:a16="http://schemas.microsoft.com/office/drawing/2014/main" id="{77AABF2A-047B-1292-8E53-91B88463578E}"/>
                </a:ext>
              </a:extLst>
            </p:cNvPr>
            <p:cNvPicPr>
              <a:picLocks noChangeAspect="1"/>
            </p:cNvPicPr>
            <p:nvPr/>
          </p:nvPicPr>
          <p:blipFill>
            <a:blip r:embed="rId5">
              <a:alphaModFix amt="35000"/>
            </a:blip>
            <a:stretch>
              <a:fillRect/>
            </a:stretch>
          </p:blipFill>
          <p:spPr>
            <a:xfrm>
              <a:off x="4134687" y="1776118"/>
              <a:ext cx="3201085" cy="3190532"/>
            </a:xfrm>
            <a:prstGeom prst="rect">
              <a:avLst/>
            </a:prstGeom>
          </p:spPr>
        </p:pic>
      </p:grpSp>
      <p:grpSp>
        <p:nvGrpSpPr>
          <p:cNvPr id="30" name="Group 29">
            <a:extLst>
              <a:ext uri="{FF2B5EF4-FFF2-40B4-BE49-F238E27FC236}">
                <a16:creationId xmlns:a16="http://schemas.microsoft.com/office/drawing/2014/main" id="{07C081BB-FE70-4D73-A83D-2AF43577ED3A}"/>
              </a:ext>
            </a:extLst>
          </p:cNvPr>
          <p:cNvGrpSpPr>
            <a:grpSpLocks noChangeAspect="1"/>
          </p:cNvGrpSpPr>
          <p:nvPr/>
        </p:nvGrpSpPr>
        <p:grpSpPr>
          <a:xfrm>
            <a:off x="8137293" y="2282190"/>
            <a:ext cx="4002329" cy="3991974"/>
            <a:chOff x="8375152" y="1853668"/>
            <a:chExt cx="2910057" cy="2902527"/>
          </a:xfrm>
        </p:grpSpPr>
        <p:pic>
          <p:nvPicPr>
            <p:cNvPr id="28" name="Picture 27" descr="A screen shot of a computer&#10;&#10;Description automatically generated">
              <a:extLst>
                <a:ext uri="{FF2B5EF4-FFF2-40B4-BE49-F238E27FC236}">
                  <a16:creationId xmlns:a16="http://schemas.microsoft.com/office/drawing/2014/main" id="{BF5D60FB-A577-EDFD-40F1-C5B30592D8F5}"/>
                </a:ext>
              </a:extLst>
            </p:cNvPr>
            <p:cNvPicPr>
              <a:picLocks noChangeAspect="1"/>
            </p:cNvPicPr>
            <p:nvPr/>
          </p:nvPicPr>
          <p:blipFill>
            <a:blip r:embed="rId6"/>
            <a:stretch>
              <a:fillRect/>
            </a:stretch>
          </p:blipFill>
          <p:spPr>
            <a:xfrm>
              <a:off x="8380935" y="1855113"/>
              <a:ext cx="2904274" cy="2901082"/>
            </a:xfrm>
            <a:prstGeom prst="rect">
              <a:avLst/>
            </a:prstGeom>
          </p:spPr>
        </p:pic>
        <p:pic>
          <p:nvPicPr>
            <p:cNvPr id="26" name="Picture 25" descr="A screen shot of a computer screen&#10;&#10;Description automatically generated">
              <a:extLst>
                <a:ext uri="{FF2B5EF4-FFF2-40B4-BE49-F238E27FC236}">
                  <a16:creationId xmlns:a16="http://schemas.microsoft.com/office/drawing/2014/main" id="{98AE45C9-C065-8E81-CEBA-8C4D039AF4EA}"/>
                </a:ext>
              </a:extLst>
            </p:cNvPr>
            <p:cNvPicPr>
              <a:picLocks noChangeAspect="1"/>
            </p:cNvPicPr>
            <p:nvPr/>
          </p:nvPicPr>
          <p:blipFill>
            <a:blip r:embed="rId7">
              <a:alphaModFix amt="35000"/>
            </a:blip>
            <a:stretch>
              <a:fillRect/>
            </a:stretch>
          </p:blipFill>
          <p:spPr>
            <a:xfrm>
              <a:off x="8375152" y="1853668"/>
              <a:ext cx="2904277" cy="2901082"/>
            </a:xfrm>
            <a:prstGeom prst="rect">
              <a:avLst/>
            </a:prstGeom>
          </p:spPr>
        </p:pic>
      </p:gr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42238A8B-6AAD-8DBF-E07F-653995D00DAF}"/>
                  </a:ext>
                </a:extLst>
              </p:cNvPr>
              <p:cNvSpPr txBox="1"/>
              <p:nvPr/>
            </p:nvSpPr>
            <p:spPr>
              <a:xfrm>
                <a:off x="4641747" y="5470103"/>
                <a:ext cx="2921826" cy="241476"/>
              </a:xfrm>
              <a:prstGeom prst="rect">
                <a:avLst/>
              </a:prstGeom>
              <a:noFill/>
              <a:ln>
                <a:solidFill>
                  <a:schemeClr val="bg1">
                    <a:lumMod val="85000"/>
                  </a:schemeClr>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𝑎</m:t>
                          </m:r>
                        </m:e>
                        <m:sub>
                          <m:r>
                            <a:rPr lang="en-US" sz="900" b="0" i="1" smtClean="0">
                              <a:solidFill>
                                <a:schemeClr val="bg1">
                                  <a:lumMod val="85000"/>
                                </a:schemeClr>
                              </a:solidFill>
                              <a:latin typeface="Cambria Math" panose="02040503050406030204" pitchFamily="18" charset="0"/>
                            </a:rPr>
                            <m:t>1</m:t>
                          </m:r>
                        </m:sub>
                      </m:sSub>
                      <m:r>
                        <a:rPr lang="en-US" sz="900" b="0" i="1" smtClean="0">
                          <a:solidFill>
                            <a:schemeClr val="bg1">
                              <a:lumMod val="85000"/>
                            </a:schemeClr>
                          </a:solidFill>
                          <a:latin typeface="Cambria Math" panose="02040503050406030204" pitchFamily="18" charset="0"/>
                        </a:rPr>
                        <m:t>=75</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 </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𝑤</m:t>
                          </m:r>
                        </m:e>
                        <m:sub>
                          <m:r>
                            <a:rPr lang="en-US" sz="900" b="0" i="1" smtClean="0">
                              <a:solidFill>
                                <a:schemeClr val="bg1">
                                  <a:lumMod val="85000"/>
                                </a:schemeClr>
                              </a:solidFill>
                              <a:latin typeface="Cambria Math" panose="02040503050406030204" pitchFamily="18" charset="0"/>
                            </a:rPr>
                            <m:t>𝑞𝑢𝑎𝑑</m:t>
                          </m:r>
                        </m:sub>
                      </m:sSub>
                      <m:r>
                        <a:rPr lang="en-US" sz="900" b="0" i="1" smtClean="0">
                          <a:solidFill>
                            <a:schemeClr val="bg1">
                              <a:lumMod val="85000"/>
                            </a:schemeClr>
                          </a:solidFill>
                          <a:latin typeface="Cambria Math" panose="02040503050406030204" pitchFamily="18" charset="0"/>
                        </a:rPr>
                        <m:t>=80</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𝑤</m:t>
                          </m:r>
                        </m:e>
                        <m:sub>
                          <m:r>
                            <a:rPr lang="en-US" sz="900" b="0" i="1" smtClean="0">
                              <a:solidFill>
                                <a:schemeClr val="bg1">
                                  <a:lumMod val="85000"/>
                                </a:schemeClr>
                              </a:solidFill>
                              <a:latin typeface="Cambria Math" panose="02040503050406030204" pitchFamily="18" charset="0"/>
                            </a:rPr>
                            <m:t>𝑑𝑖𝑝</m:t>
                          </m:r>
                        </m:sub>
                      </m:sSub>
                      <m:r>
                        <a:rPr lang="en-US" sz="900" b="0" i="1" smtClean="0">
                          <a:solidFill>
                            <a:schemeClr val="bg1">
                              <a:lumMod val="85000"/>
                            </a:schemeClr>
                          </a:solidFill>
                          <a:latin typeface="Cambria Math" panose="02040503050406030204" pitchFamily="18" charset="0"/>
                        </a:rPr>
                        <m:t>=80</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 </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𝑇</m:t>
                          </m:r>
                        </m:e>
                        <m:sub>
                          <m:r>
                            <a:rPr lang="en-US" sz="900" b="0" i="1" smtClean="0">
                              <a:solidFill>
                                <a:schemeClr val="bg1">
                                  <a:lumMod val="85000"/>
                                </a:schemeClr>
                              </a:solidFill>
                              <a:latin typeface="Cambria Math" panose="02040503050406030204" pitchFamily="18" charset="0"/>
                            </a:rPr>
                            <m:t>𝑜𝑝</m:t>
                          </m:r>
                        </m:sub>
                      </m:sSub>
                      <m:r>
                        <a:rPr lang="en-US" sz="900" b="0" i="1" smtClean="0">
                          <a:solidFill>
                            <a:schemeClr val="bg1">
                              <a:lumMod val="85000"/>
                            </a:schemeClr>
                          </a:solidFill>
                          <a:latin typeface="Cambria Math" panose="02040503050406030204" pitchFamily="18" charset="0"/>
                        </a:rPr>
                        <m:t>=20</m:t>
                      </m:r>
                      <m:r>
                        <a:rPr lang="en-US" sz="900" b="0" i="1" smtClean="0">
                          <a:solidFill>
                            <a:schemeClr val="bg1">
                              <a:lumMod val="85000"/>
                            </a:schemeClr>
                          </a:solidFill>
                          <a:latin typeface="Cambria Math" panose="02040503050406030204" pitchFamily="18" charset="0"/>
                        </a:rPr>
                        <m:t>𝐾</m:t>
                      </m:r>
                    </m:oMath>
                  </m:oMathPara>
                </a14:m>
                <a:endParaRPr lang="en-GB" sz="900" dirty="0">
                  <a:solidFill>
                    <a:schemeClr val="bg1">
                      <a:lumMod val="85000"/>
                    </a:schemeClr>
                  </a:solidFill>
                </a:endParaRPr>
              </a:p>
            </p:txBody>
          </p:sp>
        </mc:Choice>
        <mc:Fallback xmlns="">
          <p:sp>
            <p:nvSpPr>
              <p:cNvPr id="31" name="TextBox 30">
                <a:extLst>
                  <a:ext uri="{FF2B5EF4-FFF2-40B4-BE49-F238E27FC236}">
                    <a16:creationId xmlns:a16="http://schemas.microsoft.com/office/drawing/2014/main" id="{42238A8B-6AAD-8DBF-E07F-653995D00DAF}"/>
                  </a:ext>
                </a:extLst>
              </p:cNvPr>
              <p:cNvSpPr txBox="1">
                <a:spLocks noRot="1" noChangeAspect="1" noMove="1" noResize="1" noEditPoints="1" noAdjustHandles="1" noChangeArrowheads="1" noChangeShapeType="1" noTextEdit="1"/>
              </p:cNvSpPr>
              <p:nvPr/>
            </p:nvSpPr>
            <p:spPr>
              <a:xfrm>
                <a:off x="4641747" y="5470103"/>
                <a:ext cx="2921826" cy="241476"/>
              </a:xfrm>
              <a:prstGeom prst="rect">
                <a:avLst/>
              </a:prstGeom>
              <a:blipFill>
                <a:blip r:embed="rId8"/>
                <a:stretch>
                  <a:fillRect/>
                </a:stretch>
              </a:blipFill>
              <a:ln>
                <a:solidFill>
                  <a:schemeClr val="bg1">
                    <a:lumMod val="8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D375FACE-8074-04FE-C69A-FF5DC54D0B82}"/>
                  </a:ext>
                </a:extLst>
              </p:cNvPr>
              <p:cNvSpPr txBox="1"/>
              <p:nvPr/>
            </p:nvSpPr>
            <p:spPr>
              <a:xfrm>
                <a:off x="597204" y="5467711"/>
                <a:ext cx="2921826" cy="241476"/>
              </a:xfrm>
              <a:prstGeom prst="rect">
                <a:avLst/>
              </a:prstGeom>
              <a:noFill/>
              <a:ln>
                <a:solidFill>
                  <a:schemeClr val="bg1">
                    <a:lumMod val="85000"/>
                  </a:schemeClr>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𝑎</m:t>
                          </m:r>
                        </m:e>
                        <m:sub>
                          <m:r>
                            <a:rPr lang="en-US" sz="900" b="0" i="1" smtClean="0">
                              <a:solidFill>
                                <a:schemeClr val="bg1">
                                  <a:lumMod val="85000"/>
                                </a:schemeClr>
                              </a:solidFill>
                              <a:latin typeface="Cambria Math" panose="02040503050406030204" pitchFamily="18" charset="0"/>
                            </a:rPr>
                            <m:t>1</m:t>
                          </m:r>
                        </m:sub>
                      </m:sSub>
                      <m:r>
                        <a:rPr lang="en-US" sz="900" b="0" i="1" smtClean="0">
                          <a:solidFill>
                            <a:schemeClr val="bg1">
                              <a:lumMod val="85000"/>
                            </a:schemeClr>
                          </a:solidFill>
                          <a:latin typeface="Cambria Math" panose="02040503050406030204" pitchFamily="18" charset="0"/>
                        </a:rPr>
                        <m:t>=75</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 </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𝑤</m:t>
                          </m:r>
                        </m:e>
                        <m:sub>
                          <m:r>
                            <a:rPr lang="en-US" sz="900" b="0" i="1" smtClean="0">
                              <a:solidFill>
                                <a:schemeClr val="bg1">
                                  <a:lumMod val="85000"/>
                                </a:schemeClr>
                              </a:solidFill>
                              <a:latin typeface="Cambria Math" panose="02040503050406030204" pitchFamily="18" charset="0"/>
                            </a:rPr>
                            <m:t>𝑞𝑢𝑎𝑑</m:t>
                          </m:r>
                        </m:sub>
                      </m:sSub>
                      <m:r>
                        <a:rPr lang="en-US" sz="900" b="0" i="1" smtClean="0">
                          <a:solidFill>
                            <a:schemeClr val="bg1">
                              <a:lumMod val="85000"/>
                            </a:schemeClr>
                          </a:solidFill>
                          <a:latin typeface="Cambria Math" panose="02040503050406030204" pitchFamily="18" charset="0"/>
                        </a:rPr>
                        <m:t>=80</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𝑤</m:t>
                          </m:r>
                        </m:e>
                        <m:sub>
                          <m:r>
                            <a:rPr lang="en-US" sz="900" b="0" i="1" smtClean="0">
                              <a:solidFill>
                                <a:schemeClr val="bg1">
                                  <a:lumMod val="85000"/>
                                </a:schemeClr>
                              </a:solidFill>
                              <a:latin typeface="Cambria Math" panose="02040503050406030204" pitchFamily="18" charset="0"/>
                            </a:rPr>
                            <m:t>𝑑𝑖𝑝</m:t>
                          </m:r>
                        </m:sub>
                      </m:sSub>
                      <m:r>
                        <a:rPr lang="en-US" sz="900" b="0" i="1" smtClean="0">
                          <a:solidFill>
                            <a:schemeClr val="bg1">
                              <a:lumMod val="85000"/>
                            </a:schemeClr>
                          </a:solidFill>
                          <a:latin typeface="Cambria Math" panose="02040503050406030204" pitchFamily="18" charset="0"/>
                        </a:rPr>
                        <m:t>=10</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 </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𝑇</m:t>
                          </m:r>
                        </m:e>
                        <m:sub>
                          <m:r>
                            <a:rPr lang="en-US" sz="900" b="0" i="1" smtClean="0">
                              <a:solidFill>
                                <a:schemeClr val="bg1">
                                  <a:lumMod val="85000"/>
                                </a:schemeClr>
                              </a:solidFill>
                              <a:latin typeface="Cambria Math" panose="02040503050406030204" pitchFamily="18" charset="0"/>
                            </a:rPr>
                            <m:t>𝑜𝑝</m:t>
                          </m:r>
                        </m:sub>
                      </m:sSub>
                      <m:r>
                        <a:rPr lang="en-US" sz="900" b="0" i="1" smtClean="0">
                          <a:solidFill>
                            <a:schemeClr val="bg1">
                              <a:lumMod val="85000"/>
                            </a:schemeClr>
                          </a:solidFill>
                          <a:latin typeface="Cambria Math" panose="02040503050406030204" pitchFamily="18" charset="0"/>
                        </a:rPr>
                        <m:t>=20</m:t>
                      </m:r>
                      <m:r>
                        <a:rPr lang="en-US" sz="900" b="0" i="1" smtClean="0">
                          <a:solidFill>
                            <a:schemeClr val="bg1">
                              <a:lumMod val="85000"/>
                            </a:schemeClr>
                          </a:solidFill>
                          <a:latin typeface="Cambria Math" panose="02040503050406030204" pitchFamily="18" charset="0"/>
                        </a:rPr>
                        <m:t>𝐾</m:t>
                      </m:r>
                    </m:oMath>
                  </m:oMathPara>
                </a14:m>
                <a:endParaRPr lang="en-GB" sz="900" dirty="0">
                  <a:solidFill>
                    <a:schemeClr val="bg1">
                      <a:lumMod val="85000"/>
                    </a:schemeClr>
                  </a:solidFill>
                </a:endParaRPr>
              </a:p>
            </p:txBody>
          </p:sp>
        </mc:Choice>
        <mc:Fallback xmlns="">
          <p:sp>
            <p:nvSpPr>
              <p:cNvPr id="32" name="TextBox 31">
                <a:extLst>
                  <a:ext uri="{FF2B5EF4-FFF2-40B4-BE49-F238E27FC236}">
                    <a16:creationId xmlns:a16="http://schemas.microsoft.com/office/drawing/2014/main" id="{D375FACE-8074-04FE-C69A-FF5DC54D0B82}"/>
                  </a:ext>
                </a:extLst>
              </p:cNvPr>
              <p:cNvSpPr txBox="1">
                <a:spLocks noRot="1" noChangeAspect="1" noMove="1" noResize="1" noEditPoints="1" noAdjustHandles="1" noChangeArrowheads="1" noChangeShapeType="1" noTextEdit="1"/>
              </p:cNvSpPr>
              <p:nvPr/>
            </p:nvSpPr>
            <p:spPr>
              <a:xfrm>
                <a:off x="597204" y="5467711"/>
                <a:ext cx="2921826" cy="241476"/>
              </a:xfrm>
              <a:prstGeom prst="rect">
                <a:avLst/>
              </a:prstGeom>
              <a:blipFill>
                <a:blip r:embed="rId9"/>
                <a:stretch>
                  <a:fillRect/>
                </a:stretch>
              </a:blipFill>
              <a:ln>
                <a:solidFill>
                  <a:schemeClr val="bg1">
                    <a:lumMod val="8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34178637-2522-3BE4-AF2A-AE21BB1B4762}"/>
                  </a:ext>
                </a:extLst>
              </p:cNvPr>
              <p:cNvSpPr txBox="1"/>
              <p:nvPr/>
            </p:nvSpPr>
            <p:spPr>
              <a:xfrm>
                <a:off x="8813246" y="5467711"/>
                <a:ext cx="2921826" cy="241476"/>
              </a:xfrm>
              <a:prstGeom prst="rect">
                <a:avLst/>
              </a:prstGeom>
              <a:noFill/>
              <a:ln>
                <a:solidFill>
                  <a:schemeClr val="bg1">
                    <a:lumMod val="85000"/>
                  </a:schemeClr>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𝑎</m:t>
                          </m:r>
                        </m:e>
                        <m:sub>
                          <m:r>
                            <a:rPr lang="en-US" sz="900" b="0" i="1" smtClean="0">
                              <a:solidFill>
                                <a:schemeClr val="bg1">
                                  <a:lumMod val="85000"/>
                                </a:schemeClr>
                              </a:solidFill>
                              <a:latin typeface="Cambria Math" panose="02040503050406030204" pitchFamily="18" charset="0"/>
                            </a:rPr>
                            <m:t>1</m:t>
                          </m:r>
                        </m:sub>
                      </m:sSub>
                      <m:r>
                        <a:rPr lang="en-US" sz="900" b="0" i="1" smtClean="0">
                          <a:solidFill>
                            <a:schemeClr val="bg1">
                              <a:lumMod val="85000"/>
                            </a:schemeClr>
                          </a:solidFill>
                          <a:latin typeface="Cambria Math" panose="02040503050406030204" pitchFamily="18" charset="0"/>
                        </a:rPr>
                        <m:t>=75</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 </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𝑤</m:t>
                          </m:r>
                        </m:e>
                        <m:sub>
                          <m:r>
                            <a:rPr lang="en-US" sz="900" b="0" i="1" smtClean="0">
                              <a:solidFill>
                                <a:schemeClr val="bg1">
                                  <a:lumMod val="85000"/>
                                </a:schemeClr>
                              </a:solidFill>
                              <a:latin typeface="Cambria Math" panose="02040503050406030204" pitchFamily="18" charset="0"/>
                            </a:rPr>
                            <m:t>𝑞𝑢𝑎𝑑</m:t>
                          </m:r>
                        </m:sub>
                      </m:sSub>
                      <m:r>
                        <a:rPr lang="en-US" sz="900" b="0" i="1" smtClean="0">
                          <a:solidFill>
                            <a:schemeClr val="bg1">
                              <a:lumMod val="85000"/>
                            </a:schemeClr>
                          </a:solidFill>
                          <a:latin typeface="Cambria Math" panose="02040503050406030204" pitchFamily="18" charset="0"/>
                        </a:rPr>
                        <m:t>=10</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𝑤</m:t>
                          </m:r>
                        </m:e>
                        <m:sub>
                          <m:r>
                            <a:rPr lang="en-US" sz="900" b="0" i="1" smtClean="0">
                              <a:solidFill>
                                <a:schemeClr val="bg1">
                                  <a:lumMod val="85000"/>
                                </a:schemeClr>
                              </a:solidFill>
                              <a:latin typeface="Cambria Math" panose="02040503050406030204" pitchFamily="18" charset="0"/>
                            </a:rPr>
                            <m:t>𝑑𝑖𝑝</m:t>
                          </m:r>
                        </m:sub>
                      </m:sSub>
                      <m:r>
                        <a:rPr lang="en-US" sz="900" b="0" i="1" smtClean="0">
                          <a:solidFill>
                            <a:schemeClr val="bg1">
                              <a:lumMod val="85000"/>
                            </a:schemeClr>
                          </a:solidFill>
                          <a:latin typeface="Cambria Math" panose="02040503050406030204" pitchFamily="18" charset="0"/>
                        </a:rPr>
                        <m:t>=80</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 </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𝑇</m:t>
                          </m:r>
                        </m:e>
                        <m:sub>
                          <m:r>
                            <a:rPr lang="en-US" sz="900" b="0" i="1" smtClean="0">
                              <a:solidFill>
                                <a:schemeClr val="bg1">
                                  <a:lumMod val="85000"/>
                                </a:schemeClr>
                              </a:solidFill>
                              <a:latin typeface="Cambria Math" panose="02040503050406030204" pitchFamily="18" charset="0"/>
                            </a:rPr>
                            <m:t>𝑜𝑝</m:t>
                          </m:r>
                        </m:sub>
                      </m:sSub>
                      <m:r>
                        <a:rPr lang="en-US" sz="900" b="0" i="1" smtClean="0">
                          <a:solidFill>
                            <a:schemeClr val="bg1">
                              <a:lumMod val="85000"/>
                            </a:schemeClr>
                          </a:solidFill>
                          <a:latin typeface="Cambria Math" panose="02040503050406030204" pitchFamily="18" charset="0"/>
                        </a:rPr>
                        <m:t>=20</m:t>
                      </m:r>
                      <m:r>
                        <a:rPr lang="en-US" sz="900" b="0" i="1" smtClean="0">
                          <a:solidFill>
                            <a:schemeClr val="bg1">
                              <a:lumMod val="85000"/>
                            </a:schemeClr>
                          </a:solidFill>
                          <a:latin typeface="Cambria Math" panose="02040503050406030204" pitchFamily="18" charset="0"/>
                        </a:rPr>
                        <m:t>𝐾</m:t>
                      </m:r>
                    </m:oMath>
                  </m:oMathPara>
                </a14:m>
                <a:endParaRPr lang="en-GB" sz="900" dirty="0">
                  <a:solidFill>
                    <a:schemeClr val="bg1">
                      <a:lumMod val="85000"/>
                    </a:schemeClr>
                  </a:solidFill>
                </a:endParaRPr>
              </a:p>
            </p:txBody>
          </p:sp>
        </mc:Choice>
        <mc:Fallback xmlns="">
          <p:sp>
            <p:nvSpPr>
              <p:cNvPr id="33" name="TextBox 32">
                <a:extLst>
                  <a:ext uri="{FF2B5EF4-FFF2-40B4-BE49-F238E27FC236}">
                    <a16:creationId xmlns:a16="http://schemas.microsoft.com/office/drawing/2014/main" id="{34178637-2522-3BE4-AF2A-AE21BB1B4762}"/>
                  </a:ext>
                </a:extLst>
              </p:cNvPr>
              <p:cNvSpPr txBox="1">
                <a:spLocks noRot="1" noChangeAspect="1" noMove="1" noResize="1" noEditPoints="1" noAdjustHandles="1" noChangeArrowheads="1" noChangeShapeType="1" noTextEdit="1"/>
              </p:cNvSpPr>
              <p:nvPr/>
            </p:nvSpPr>
            <p:spPr>
              <a:xfrm>
                <a:off x="8813246" y="5467711"/>
                <a:ext cx="2921826" cy="241476"/>
              </a:xfrm>
              <a:prstGeom prst="rect">
                <a:avLst/>
              </a:prstGeom>
              <a:blipFill>
                <a:blip r:embed="rId10"/>
                <a:stretch>
                  <a:fillRect/>
                </a:stretch>
              </a:blipFill>
              <a:ln>
                <a:solidFill>
                  <a:schemeClr val="bg1">
                    <a:lumMod val="85000"/>
                  </a:schemeClr>
                </a:solidFill>
              </a:ln>
            </p:spPr>
            <p:txBody>
              <a:bodyPr/>
              <a:lstStyle/>
              <a:p>
                <a:r>
                  <a:rPr lang="en-GB">
                    <a:noFill/>
                  </a:rPr>
                  <a:t> </a:t>
                </a:r>
              </a:p>
            </p:txBody>
          </p:sp>
        </mc:Fallback>
      </mc:AlternateContent>
      <p:sp>
        <p:nvSpPr>
          <p:cNvPr id="4" name="Title 2">
            <a:extLst>
              <a:ext uri="{FF2B5EF4-FFF2-40B4-BE49-F238E27FC236}">
                <a16:creationId xmlns:a16="http://schemas.microsoft.com/office/drawing/2014/main" id="{3D79CA7F-E0F8-D07A-1E66-C1F6DEE3E52F}"/>
              </a:ext>
            </a:extLst>
          </p:cNvPr>
          <p:cNvSpPr txBox="1">
            <a:spLocks/>
          </p:cNvSpPr>
          <p:nvPr/>
        </p:nvSpPr>
        <p:spPr>
          <a:xfrm>
            <a:off x="2188923" y="186465"/>
            <a:ext cx="8091814" cy="681159"/>
          </a:xfrm>
          <a:prstGeom prst="rect">
            <a:avLst/>
          </a:prstGeom>
        </p:spPr>
        <p:txBody>
          <a:bodyPr/>
          <a:lstStyle>
            <a:lvl1pPr algn="ctr" defTabSz="914400" rtl="0" eaLnBrk="1" latinLnBrk="0" hangingPunct="1">
              <a:lnSpc>
                <a:spcPct val="90000"/>
              </a:lnSpc>
              <a:spcBef>
                <a:spcPct val="0"/>
              </a:spcBef>
              <a:buNone/>
              <a:defRPr sz="4400" b="1" kern="1200">
                <a:solidFill>
                  <a:srgbClr val="FC3647"/>
                </a:solidFill>
                <a:latin typeface="+mn-lt"/>
                <a:ea typeface="+mj-ea"/>
                <a:cs typeface="+mj-cs"/>
              </a:defRPr>
            </a:lvl1pPr>
          </a:lstStyle>
          <a:p>
            <a:r>
              <a:rPr lang="en-US" dirty="0" err="1">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Bsum</a:t>
            </a:r>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 + plf2d</a:t>
            </a:r>
          </a:p>
        </p:txBody>
      </p:sp>
    </p:spTree>
    <p:extLst>
      <p:ext uri="{BB962C8B-B14F-4D97-AF65-F5344CB8AC3E}">
        <p14:creationId xmlns:p14="http://schemas.microsoft.com/office/powerpoint/2010/main" val="3322629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966D75-F25F-761F-E84E-97F483D7173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9DB2F9-0328-5E2C-75D8-443586180402}"/>
              </a:ext>
            </a:extLst>
          </p:cNvPr>
          <p:cNvSpPr>
            <a:spLocks noGrp="1"/>
          </p:cNvSpPr>
          <p:nvPr>
            <p:ph type="sldNum" sz="quarter" idx="4"/>
          </p:nvPr>
        </p:nvSpPr>
        <p:spPr/>
        <p:txBody>
          <a:bodyPr/>
          <a:lstStyle/>
          <a:p>
            <a:fld id="{A16AB2F8-5338-F742-A59E-35F5B82165E6}" type="slidenum">
              <a:rPr lang="en-GB" smtClean="0"/>
              <a:pPr/>
              <a:t>1</a:t>
            </a:fld>
            <a:endParaRPr lang="en-GB" dirty="0"/>
          </a:p>
        </p:txBody>
      </p:sp>
      <p:sp>
        <p:nvSpPr>
          <p:cNvPr id="3" name="Title 2">
            <a:extLst>
              <a:ext uri="{FF2B5EF4-FFF2-40B4-BE49-F238E27FC236}">
                <a16:creationId xmlns:a16="http://schemas.microsoft.com/office/drawing/2014/main" id="{9861FA8C-23C8-D9F8-D1E0-C1F4CCDFF956}"/>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Nested Configurations</a:t>
            </a:r>
          </a:p>
        </p:txBody>
      </p:sp>
      <p:grpSp>
        <p:nvGrpSpPr>
          <p:cNvPr id="13" name="Group 12">
            <a:extLst>
              <a:ext uri="{FF2B5EF4-FFF2-40B4-BE49-F238E27FC236}">
                <a16:creationId xmlns:a16="http://schemas.microsoft.com/office/drawing/2014/main" id="{EA1457B9-2E7F-91CB-1206-8C67C8129E21}"/>
              </a:ext>
            </a:extLst>
          </p:cNvPr>
          <p:cNvGrpSpPr>
            <a:grpSpLocks noChangeAspect="1"/>
          </p:cNvGrpSpPr>
          <p:nvPr/>
        </p:nvGrpSpPr>
        <p:grpSpPr>
          <a:xfrm>
            <a:off x="6205588" y="1203789"/>
            <a:ext cx="3830439" cy="2847892"/>
            <a:chOff x="6095999" y="2379911"/>
            <a:chExt cx="4768759" cy="3545524"/>
          </a:xfrm>
        </p:grpSpPr>
        <p:pic>
          <p:nvPicPr>
            <p:cNvPr id="14" name="Picture 13" descr="A rainbow colored circle with lines and dots&#10;&#10;Description automatically generated with medium confidence">
              <a:extLst>
                <a:ext uri="{FF2B5EF4-FFF2-40B4-BE49-F238E27FC236}">
                  <a16:creationId xmlns:a16="http://schemas.microsoft.com/office/drawing/2014/main" id="{31CCA5BA-7072-FDF8-214D-F5012D24C3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379911"/>
              <a:ext cx="4768758" cy="3545524"/>
            </a:xfrm>
            <a:prstGeom prst="rect">
              <a:avLst/>
            </a:prstGeom>
          </p:spPr>
        </p:pic>
        <p:pic>
          <p:nvPicPr>
            <p:cNvPr id="15" name="Picture 14" descr="A black background with white lines and red dots&#10;&#10;Description automatically generated">
              <a:extLst>
                <a:ext uri="{FF2B5EF4-FFF2-40B4-BE49-F238E27FC236}">
                  <a16:creationId xmlns:a16="http://schemas.microsoft.com/office/drawing/2014/main" id="{1EF72438-8D9F-F16F-E33F-9A038CEAB231}"/>
                </a:ext>
              </a:extLst>
            </p:cNvPr>
            <p:cNvPicPr>
              <a:picLocks noChangeAspect="1"/>
            </p:cNvPicPr>
            <p:nvPr/>
          </p:nvPicPr>
          <p:blipFill rotWithShape="1">
            <a:blip r:embed="rId4">
              <a:alphaModFix amt="15000"/>
              <a:extLst>
                <a:ext uri="{28A0092B-C50C-407E-A947-70E740481C1C}">
                  <a14:useLocalDpi xmlns:a14="http://schemas.microsoft.com/office/drawing/2010/main" val="0"/>
                </a:ext>
              </a:extLst>
            </a:blip>
            <a:srcRect l="9282" t="41827" r="13832" b="2188"/>
            <a:stretch/>
          </p:blipFill>
          <p:spPr>
            <a:xfrm>
              <a:off x="6095999" y="2379911"/>
              <a:ext cx="4768758" cy="2947740"/>
            </a:xfrm>
            <a:prstGeom prst="rect">
              <a:avLst/>
            </a:prstGeom>
          </p:spPr>
        </p:pic>
      </p:grpSp>
      <p:grpSp>
        <p:nvGrpSpPr>
          <p:cNvPr id="16" name="Group 15">
            <a:extLst>
              <a:ext uri="{FF2B5EF4-FFF2-40B4-BE49-F238E27FC236}">
                <a16:creationId xmlns:a16="http://schemas.microsoft.com/office/drawing/2014/main" id="{0924B492-B39B-1FC6-F605-2083F3C487B9}"/>
              </a:ext>
            </a:extLst>
          </p:cNvPr>
          <p:cNvGrpSpPr>
            <a:grpSpLocks noChangeAspect="1"/>
          </p:cNvGrpSpPr>
          <p:nvPr/>
        </p:nvGrpSpPr>
        <p:grpSpPr>
          <a:xfrm>
            <a:off x="509814" y="1186595"/>
            <a:ext cx="3813791" cy="2865086"/>
            <a:chOff x="128259" y="2379910"/>
            <a:chExt cx="4719540" cy="3545524"/>
          </a:xfrm>
        </p:grpSpPr>
        <p:pic>
          <p:nvPicPr>
            <p:cNvPr id="17" name="Picture 16" descr="A rainbow colored circle with lines and dots&#10;&#10;Description automatically generated with medium confidence">
              <a:extLst>
                <a:ext uri="{FF2B5EF4-FFF2-40B4-BE49-F238E27FC236}">
                  <a16:creationId xmlns:a16="http://schemas.microsoft.com/office/drawing/2014/main" id="{5EB71AA0-2B2F-665E-457E-DF554BB4E5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260" y="2379910"/>
              <a:ext cx="4719539" cy="3545524"/>
            </a:xfrm>
            <a:prstGeom prst="rect">
              <a:avLst/>
            </a:prstGeom>
          </p:spPr>
        </p:pic>
        <p:pic>
          <p:nvPicPr>
            <p:cNvPr id="18" name="Picture 17" descr="A black background with red and white lines&#10;&#10;Description automatically generated">
              <a:extLst>
                <a:ext uri="{FF2B5EF4-FFF2-40B4-BE49-F238E27FC236}">
                  <a16:creationId xmlns:a16="http://schemas.microsoft.com/office/drawing/2014/main" id="{FED5F5AF-FE45-2780-29D4-FAD75F7829AF}"/>
                </a:ext>
              </a:extLst>
            </p:cNvPr>
            <p:cNvPicPr>
              <a:picLocks noChangeAspect="1"/>
            </p:cNvPicPr>
            <p:nvPr/>
          </p:nvPicPr>
          <p:blipFill rotWithShape="1">
            <a:blip r:embed="rId6">
              <a:alphaModFix amt="15000"/>
              <a:extLst>
                <a:ext uri="{28A0092B-C50C-407E-A947-70E740481C1C}">
                  <a14:useLocalDpi xmlns:a14="http://schemas.microsoft.com/office/drawing/2010/main" val="0"/>
                </a:ext>
              </a:extLst>
            </a:blip>
            <a:srcRect l="5754" t="38074" r="9662" b="1208"/>
            <a:stretch/>
          </p:blipFill>
          <p:spPr>
            <a:xfrm>
              <a:off x="128259" y="2401187"/>
              <a:ext cx="4719539" cy="2926464"/>
            </a:xfrm>
            <a:prstGeom prst="rect">
              <a:avLst/>
            </a:prstGeom>
          </p:spPr>
        </p:pic>
      </p:gr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1D8EEB9-D9F8-DF6C-E815-68A52F7FCD33}"/>
                  </a:ext>
                </a:extLst>
              </p:cNvPr>
              <p:cNvSpPr txBox="1"/>
              <p:nvPr/>
            </p:nvSpPr>
            <p:spPr>
              <a:xfrm>
                <a:off x="4393059" y="1203789"/>
                <a:ext cx="1743076" cy="1554272"/>
              </a:xfrm>
              <a:prstGeom prst="rect">
                <a:avLst/>
              </a:prstGeom>
              <a:noFill/>
            </p:spPr>
            <p:txBody>
              <a:bodyPr wrap="square">
                <a:spAutoFit/>
              </a:bodyPr>
              <a:lstStyle/>
              <a:p>
                <a:r>
                  <a:rPr lang="en-GB" sz="1600" u="sng" dirty="0">
                    <a:latin typeface="Calibri" panose="020F0502020204030204" pitchFamily="34" charset="0"/>
                    <a:ea typeface="Calibri" panose="020F0502020204030204" pitchFamily="34" charset="0"/>
                    <a:cs typeface="Calibri" panose="020F0502020204030204" pitchFamily="34" charset="0"/>
                  </a:rPr>
                  <a:t>Quad into dipole:</a:t>
                </a:r>
              </a:p>
              <a:p>
                <a:endParaRPr lang="en-GB" sz="500" u="sng" dirty="0">
                  <a:latin typeface="Calibri" panose="020F0502020204030204" pitchFamily="34" charset="0"/>
                  <a:ea typeface="Calibri" panose="020F0502020204030204" pitchFamily="34" charset="0"/>
                  <a:cs typeface="Calibri" panose="020F0502020204030204" pitchFamily="34" charset="0"/>
                </a:endParaRPr>
              </a:p>
              <a:p>
                <a:r>
                  <a:rPr lang="en-GB" sz="1400" dirty="0">
                    <a:latin typeface="Calibri" panose="020F0502020204030204" pitchFamily="34" charset="0"/>
                    <a:ea typeface="Calibri" panose="020F0502020204030204" pitchFamily="34" charset="0"/>
                    <a:cs typeface="Calibri" panose="020F0502020204030204" pitchFamily="34" charset="0"/>
                  </a:rPr>
                  <a:t>   (</a:t>
                </a:r>
                <a:r>
                  <a:rPr lang="en-GB" sz="1400" dirty="0" err="1">
                    <a:latin typeface="Calibri" panose="020F0502020204030204" pitchFamily="34" charset="0"/>
                    <a:ea typeface="Calibri" panose="020F0502020204030204" pitchFamily="34" charset="0"/>
                    <a:cs typeface="Calibri" panose="020F0502020204030204" pitchFamily="34" charset="0"/>
                  </a:rPr>
                  <a:t>ReBCO</a:t>
                </a:r>
                <a:r>
                  <a:rPr lang="en-GB" sz="1400" dirty="0">
                    <a:latin typeface="Calibri" panose="020F0502020204030204" pitchFamily="34" charset="0"/>
                    <a:ea typeface="Calibri" panose="020F0502020204030204" pitchFamily="34" charset="0"/>
                    <a:cs typeface="Calibri" panose="020F0502020204030204" pitchFamily="34" charset="0"/>
                  </a:rPr>
                  <a:t> @20 K)</a:t>
                </a:r>
              </a:p>
              <a:p>
                <a:endParaRPr lang="en-GB" sz="800" dirty="0">
                  <a:latin typeface="Calibri" panose="020F0502020204030204" pitchFamily="34" charset="0"/>
                  <a:ea typeface="Calibri" panose="020F0502020204030204" pitchFamily="34" charset="0"/>
                  <a:cs typeface="Calibri" panose="020F0502020204030204" pitchFamily="34" charset="0"/>
                </a:endParaRPr>
              </a:p>
              <a:p>
                <a:r>
                  <a:rPr lang="en-US" sz="1400" b="0" dirty="0"/>
                  <a:t>   </a:t>
                </a:r>
                <a14:m>
                  <m:oMath xmlns:m="http://schemas.openxmlformats.org/officeDocument/2006/math">
                    <m:r>
                      <a:rPr lang="en-US" sz="1400" b="0" i="1" smtClean="0">
                        <a:latin typeface="Cambria Math" panose="02040503050406030204" pitchFamily="18" charset="0"/>
                      </a:rPr>
                      <m:t>𝐽</m:t>
                    </m:r>
                    <m:r>
                      <a:rPr lang="en-US" sz="1400" b="0" i="1" smtClean="0">
                        <a:latin typeface="Cambria Math" panose="02040503050406030204" pitchFamily="18" charset="0"/>
                      </a:rPr>
                      <m:t>=3.5⋅</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10</m:t>
                        </m:r>
                      </m:e>
                      <m:sup>
                        <m:r>
                          <a:rPr lang="en-US" sz="1400" b="0" i="1" smtClean="0">
                            <a:latin typeface="Cambria Math" panose="02040503050406030204" pitchFamily="18" charset="0"/>
                          </a:rPr>
                          <m:t>8</m:t>
                        </m:r>
                      </m:sup>
                    </m:sSup>
                    <m:r>
                      <a:rPr lang="en-US" sz="1400" b="0" i="1" smtClean="0">
                        <a:latin typeface="Cambria Math" panose="02040503050406030204" pitchFamily="18" charset="0"/>
                      </a:rPr>
                      <m:t>𝐴</m:t>
                    </m:r>
                    <m:r>
                      <a:rPr lang="en-US" sz="1400" b="0" i="1" smtClean="0">
                        <a:latin typeface="Cambria Math" panose="02040503050406030204" pitchFamily="18" charset="0"/>
                      </a:rPr>
                      <m:t>/</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𝑚</m:t>
                        </m:r>
                      </m:e>
                      <m:sup>
                        <m:r>
                          <a:rPr lang="en-US" sz="1400" b="0" i="1" smtClean="0">
                            <a:latin typeface="Cambria Math" panose="02040503050406030204" pitchFamily="18" charset="0"/>
                          </a:rPr>
                          <m:t>2</m:t>
                        </m:r>
                      </m:sup>
                    </m:sSup>
                  </m:oMath>
                </a14:m>
                <a:endParaRPr lang="en-GB" sz="1400" dirty="0"/>
              </a:p>
              <a:p>
                <a:endParaRPr lang="en-GB" sz="500" dirty="0"/>
              </a:p>
              <a:p>
                <a:r>
                  <a:rPr lang="en-US" sz="1400" b="0" dirty="0"/>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𝐵</m:t>
                        </m:r>
                      </m:e>
                      <m:sub>
                        <m:r>
                          <a:rPr lang="en-US" sz="1400" b="0" i="1" smtClean="0">
                            <a:latin typeface="Cambria Math" panose="02040503050406030204" pitchFamily="18" charset="0"/>
                          </a:rPr>
                          <m:t> </m:t>
                        </m:r>
                      </m:sub>
                    </m:sSub>
                    <m:r>
                      <a:rPr lang="en-US" sz="1400" b="0" i="1" smtClean="0">
                        <a:latin typeface="Cambria Math" panose="02040503050406030204" pitchFamily="18" charset="0"/>
                      </a:rPr>
                      <m:t>∼</m:t>
                    </m:r>
                    <m:r>
                      <a:rPr lang="it-IT" sz="1400" b="0" i="1" smtClean="0">
                        <a:latin typeface="Cambria Math" panose="02040503050406030204" pitchFamily="18" charset="0"/>
                      </a:rPr>
                      <m:t>11.7</m:t>
                    </m:r>
                    <m:r>
                      <a:rPr lang="en-US" sz="1400" b="0" i="1" smtClean="0">
                        <a:latin typeface="Cambria Math" panose="02040503050406030204" pitchFamily="18" charset="0"/>
                      </a:rPr>
                      <m:t> </m:t>
                    </m:r>
                    <m:r>
                      <a:rPr lang="en-US" sz="1400" b="0" i="1" smtClean="0">
                        <a:latin typeface="Cambria Math" panose="02040503050406030204" pitchFamily="18" charset="0"/>
                      </a:rPr>
                      <m:t>𝑇</m:t>
                    </m:r>
                  </m:oMath>
                </a14:m>
                <a:endParaRPr lang="en-US" sz="1400" b="0" dirty="0"/>
              </a:p>
              <a:p>
                <a:endParaRPr lang="en-US" sz="500" b="0" dirty="0"/>
              </a:p>
              <a:p>
                <a:r>
                  <a:rPr lang="en-US" sz="1400" b="0" dirty="0"/>
                  <a:t>   </a:t>
                </a:r>
                <a14:m>
                  <m:oMath xmlns:m="http://schemas.openxmlformats.org/officeDocument/2006/math">
                    <m:r>
                      <a:rPr lang="en-US" sz="1400" b="0" i="1" smtClean="0">
                        <a:latin typeface="Cambria Math" panose="02040503050406030204" pitchFamily="18" charset="0"/>
                      </a:rPr>
                      <m:t>𝐺</m:t>
                    </m:r>
                    <m:r>
                      <a:rPr lang="en-US" sz="1400" b="0" i="1" smtClean="0">
                        <a:latin typeface="Cambria Math" panose="02040503050406030204" pitchFamily="18" charset="0"/>
                      </a:rPr>
                      <m:t>∼</m:t>
                    </m:r>
                    <m:r>
                      <a:rPr lang="it-IT" sz="1400" b="0" i="0" smtClean="0">
                        <a:latin typeface="Cambria Math" panose="02040503050406030204" pitchFamily="18" charset="0"/>
                      </a:rPr>
                      <m:t>143.3</m:t>
                    </m:r>
                    <m:r>
                      <a:rPr lang="en-US" sz="1400" b="0" i="0" smtClean="0">
                        <a:latin typeface="Cambria Math" panose="02040503050406030204" pitchFamily="18" charset="0"/>
                      </a:rPr>
                      <m:t> </m:t>
                    </m:r>
                    <m:r>
                      <m:rPr>
                        <m:sty m:val="p"/>
                      </m:rPr>
                      <a:rPr lang="en-US" sz="1400" b="0" i="0" smtClean="0">
                        <a:latin typeface="Cambria Math" panose="02040503050406030204" pitchFamily="18" charset="0"/>
                      </a:rPr>
                      <m:t>T</m:t>
                    </m:r>
                    <m:r>
                      <a:rPr lang="en-US" sz="1400" b="0" i="0" smtClean="0">
                        <a:latin typeface="Cambria Math" panose="02040503050406030204" pitchFamily="18" charset="0"/>
                      </a:rPr>
                      <m:t>/</m:t>
                    </m:r>
                    <m:r>
                      <m:rPr>
                        <m:sty m:val="p"/>
                      </m:rPr>
                      <a:rPr lang="en-US" sz="1400" b="0" i="0" smtClean="0">
                        <a:latin typeface="Cambria Math" panose="02040503050406030204" pitchFamily="18" charset="0"/>
                      </a:rPr>
                      <m:t>m</m:t>
                    </m:r>
                  </m:oMath>
                </a14:m>
                <a:endParaRPr lang="en-GB" sz="1400" dirty="0"/>
              </a:p>
            </p:txBody>
          </p:sp>
        </mc:Choice>
        <mc:Fallback xmlns="">
          <p:sp>
            <p:nvSpPr>
              <p:cNvPr id="19" name="TextBox 18">
                <a:extLst>
                  <a:ext uri="{FF2B5EF4-FFF2-40B4-BE49-F238E27FC236}">
                    <a16:creationId xmlns:a16="http://schemas.microsoft.com/office/drawing/2014/main" id="{11D8EEB9-D9F8-DF6C-E815-68A52F7FCD33}"/>
                  </a:ext>
                </a:extLst>
              </p:cNvPr>
              <p:cNvSpPr txBox="1">
                <a:spLocks noRot="1" noChangeAspect="1" noMove="1" noResize="1" noEditPoints="1" noAdjustHandles="1" noChangeArrowheads="1" noChangeShapeType="1" noTextEdit="1"/>
              </p:cNvSpPr>
              <p:nvPr/>
            </p:nvSpPr>
            <p:spPr>
              <a:xfrm>
                <a:off x="4393059" y="1203789"/>
                <a:ext cx="1743076" cy="1554272"/>
              </a:xfrm>
              <a:prstGeom prst="rect">
                <a:avLst/>
              </a:prstGeom>
              <a:blipFill>
                <a:blip r:embed="rId7"/>
                <a:stretch>
                  <a:fillRect l="-2098" t="-1176" b="-78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FA5EB9A7-1DAC-9F14-9FD5-C352E00FA9D8}"/>
                  </a:ext>
                </a:extLst>
              </p:cNvPr>
              <p:cNvSpPr txBox="1"/>
              <p:nvPr/>
            </p:nvSpPr>
            <p:spPr>
              <a:xfrm>
                <a:off x="10113087" y="1186595"/>
                <a:ext cx="1785189" cy="1800493"/>
              </a:xfrm>
              <a:prstGeom prst="rect">
                <a:avLst/>
              </a:prstGeom>
              <a:noFill/>
            </p:spPr>
            <p:txBody>
              <a:bodyPr wrap="square">
                <a:spAutoFit/>
              </a:bodyPr>
              <a:lstStyle/>
              <a:p>
                <a:r>
                  <a:rPr lang="en-GB" sz="1600" u="sng" dirty="0">
                    <a:latin typeface="Calibri" panose="020F0502020204030204" pitchFamily="34" charset="0"/>
                    <a:ea typeface="Calibri" panose="020F0502020204030204" pitchFamily="34" charset="0"/>
                    <a:cs typeface="Calibri" panose="020F0502020204030204" pitchFamily="34" charset="0"/>
                  </a:rPr>
                  <a:t>Dipole into quad:</a:t>
                </a:r>
              </a:p>
              <a:p>
                <a:endParaRPr lang="en-GB" sz="500" u="sng" dirty="0">
                  <a:latin typeface="Calibri" panose="020F0502020204030204" pitchFamily="34" charset="0"/>
                  <a:ea typeface="Calibri" panose="020F0502020204030204" pitchFamily="34" charset="0"/>
                  <a:cs typeface="Calibri" panose="020F0502020204030204" pitchFamily="34" charset="0"/>
                </a:endParaRPr>
              </a:p>
              <a:p>
                <a:r>
                  <a:rPr lang="en-GB" sz="1400" dirty="0">
                    <a:latin typeface="Calibri" panose="020F0502020204030204" pitchFamily="34" charset="0"/>
                    <a:ea typeface="Calibri" panose="020F0502020204030204" pitchFamily="34" charset="0"/>
                    <a:cs typeface="Calibri" panose="020F0502020204030204" pitchFamily="34" charset="0"/>
                  </a:rPr>
                  <a:t>   (</a:t>
                </a:r>
                <a:r>
                  <a:rPr lang="en-GB" sz="1400" dirty="0" err="1">
                    <a:latin typeface="Calibri" panose="020F0502020204030204" pitchFamily="34" charset="0"/>
                    <a:ea typeface="Calibri" panose="020F0502020204030204" pitchFamily="34" charset="0"/>
                    <a:cs typeface="Calibri" panose="020F0502020204030204" pitchFamily="34" charset="0"/>
                  </a:rPr>
                  <a:t>ReBCO</a:t>
                </a:r>
                <a:r>
                  <a:rPr lang="en-GB" sz="1400" dirty="0">
                    <a:latin typeface="Calibri" panose="020F0502020204030204" pitchFamily="34" charset="0"/>
                    <a:ea typeface="Calibri" panose="020F0502020204030204" pitchFamily="34" charset="0"/>
                    <a:cs typeface="Calibri" panose="020F0502020204030204" pitchFamily="34" charset="0"/>
                  </a:rPr>
                  <a:t> @20 K)</a:t>
                </a:r>
              </a:p>
              <a:p>
                <a:endParaRPr lang="en-GB" sz="800" dirty="0">
                  <a:latin typeface="Calibri" panose="020F0502020204030204" pitchFamily="34" charset="0"/>
                  <a:ea typeface="Calibri" panose="020F0502020204030204" pitchFamily="34" charset="0"/>
                  <a:cs typeface="Calibri" panose="020F0502020204030204" pitchFamily="34" charset="0"/>
                </a:endParaRPr>
              </a:p>
              <a:p>
                <a:r>
                  <a:rPr lang="en-US" sz="1400" b="0" dirty="0"/>
                  <a:t>   </a:t>
                </a:r>
                <a14:m>
                  <m:oMath xmlns:m="http://schemas.openxmlformats.org/officeDocument/2006/math">
                    <m:r>
                      <a:rPr lang="en-US" sz="1400" b="0" i="1" smtClean="0">
                        <a:latin typeface="Cambria Math" panose="02040503050406030204" pitchFamily="18" charset="0"/>
                      </a:rPr>
                      <m:t>𝐽</m:t>
                    </m:r>
                    <m:r>
                      <a:rPr lang="en-US" sz="1400" b="0" i="1" smtClean="0">
                        <a:latin typeface="Cambria Math" panose="02040503050406030204" pitchFamily="18" charset="0"/>
                      </a:rPr>
                      <m:t>=3.5⋅</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10</m:t>
                        </m:r>
                      </m:e>
                      <m:sup>
                        <m:r>
                          <a:rPr lang="en-US" sz="1400" b="0" i="1" smtClean="0">
                            <a:latin typeface="Cambria Math" panose="02040503050406030204" pitchFamily="18" charset="0"/>
                          </a:rPr>
                          <m:t>8</m:t>
                        </m:r>
                      </m:sup>
                    </m:sSup>
                    <m:r>
                      <a:rPr lang="en-US" sz="1400" b="0" i="1" smtClean="0">
                        <a:latin typeface="Cambria Math" panose="02040503050406030204" pitchFamily="18" charset="0"/>
                      </a:rPr>
                      <m:t>𝐴</m:t>
                    </m:r>
                    <m:r>
                      <a:rPr lang="en-US" sz="1400" b="0" i="1" smtClean="0">
                        <a:latin typeface="Cambria Math" panose="02040503050406030204" pitchFamily="18" charset="0"/>
                      </a:rPr>
                      <m:t>/</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𝑚</m:t>
                        </m:r>
                      </m:e>
                      <m:sup>
                        <m:r>
                          <a:rPr lang="en-US" sz="1400" b="0" i="1" smtClean="0">
                            <a:latin typeface="Cambria Math" panose="02040503050406030204" pitchFamily="18" charset="0"/>
                          </a:rPr>
                          <m:t>2</m:t>
                        </m:r>
                      </m:sup>
                    </m:sSup>
                  </m:oMath>
                </a14:m>
                <a:endParaRPr lang="en-GB" sz="1400" dirty="0"/>
              </a:p>
              <a:p>
                <a:endParaRPr lang="en-GB" sz="500" dirty="0"/>
              </a:p>
              <a:p>
                <a:r>
                  <a:rPr lang="en-US" sz="1400" b="0" dirty="0"/>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𝐵</m:t>
                        </m:r>
                      </m:e>
                      <m:sub>
                        <m:r>
                          <a:rPr lang="en-US" sz="1400" b="0" i="1" smtClean="0">
                            <a:latin typeface="Cambria Math" panose="02040503050406030204" pitchFamily="18" charset="0"/>
                          </a:rPr>
                          <m:t> </m:t>
                        </m:r>
                      </m:sub>
                    </m:sSub>
                    <m:r>
                      <a:rPr lang="en-US" sz="1400" b="0" i="1" smtClean="0">
                        <a:latin typeface="Cambria Math" panose="02040503050406030204" pitchFamily="18" charset="0"/>
                      </a:rPr>
                      <m:t>∼</m:t>
                    </m:r>
                    <m:r>
                      <a:rPr lang="it-IT" sz="1400" b="0" i="1" smtClean="0">
                        <a:latin typeface="Cambria Math" panose="02040503050406030204" pitchFamily="18" charset="0"/>
                      </a:rPr>
                      <m:t>12.4</m:t>
                    </m:r>
                    <m:r>
                      <a:rPr lang="en-US" sz="1400" b="0" i="1" smtClean="0">
                        <a:latin typeface="Cambria Math" panose="02040503050406030204" pitchFamily="18" charset="0"/>
                      </a:rPr>
                      <m:t> </m:t>
                    </m:r>
                    <m:r>
                      <a:rPr lang="en-US" sz="1400" b="0" i="1" smtClean="0">
                        <a:latin typeface="Cambria Math" panose="02040503050406030204" pitchFamily="18" charset="0"/>
                      </a:rPr>
                      <m:t>𝑇</m:t>
                    </m:r>
                  </m:oMath>
                </a14:m>
                <a:endParaRPr lang="en-US" sz="1400" b="0" dirty="0"/>
              </a:p>
              <a:p>
                <a:endParaRPr lang="en-US" sz="500" b="0" dirty="0"/>
              </a:p>
              <a:p>
                <a:r>
                  <a:rPr lang="en-US" sz="1400" b="0" dirty="0"/>
                  <a:t>   </a:t>
                </a:r>
                <a14:m>
                  <m:oMath xmlns:m="http://schemas.openxmlformats.org/officeDocument/2006/math">
                    <m:r>
                      <a:rPr lang="en-US" sz="1400" b="0" i="1" smtClean="0">
                        <a:latin typeface="Cambria Math" panose="02040503050406030204" pitchFamily="18" charset="0"/>
                      </a:rPr>
                      <m:t>𝐺</m:t>
                    </m:r>
                    <m:r>
                      <a:rPr lang="en-US" sz="1400" b="0" i="1" smtClean="0">
                        <a:latin typeface="Cambria Math" panose="02040503050406030204" pitchFamily="18" charset="0"/>
                      </a:rPr>
                      <m:t>∼</m:t>
                    </m:r>
                    <m:r>
                      <a:rPr lang="it-IT" sz="1400" b="0" i="0" smtClean="0">
                        <a:latin typeface="Cambria Math" panose="02040503050406030204" pitchFamily="18" charset="0"/>
                      </a:rPr>
                      <m:t>90.4</m:t>
                    </m:r>
                    <m:r>
                      <a:rPr lang="en-US" sz="1400" b="0" i="0" smtClean="0">
                        <a:latin typeface="Cambria Math" panose="02040503050406030204" pitchFamily="18" charset="0"/>
                      </a:rPr>
                      <m:t> </m:t>
                    </m:r>
                    <m:r>
                      <m:rPr>
                        <m:sty m:val="p"/>
                      </m:rPr>
                      <a:rPr lang="en-US" sz="1400" b="0" i="0" smtClean="0">
                        <a:latin typeface="Cambria Math" panose="02040503050406030204" pitchFamily="18" charset="0"/>
                      </a:rPr>
                      <m:t>T</m:t>
                    </m:r>
                    <m:r>
                      <a:rPr lang="en-US" sz="1400" b="0" i="0" smtClean="0">
                        <a:latin typeface="Cambria Math" panose="02040503050406030204" pitchFamily="18" charset="0"/>
                      </a:rPr>
                      <m:t>/</m:t>
                    </m:r>
                    <m:r>
                      <m:rPr>
                        <m:sty m:val="p"/>
                      </m:rPr>
                      <a:rPr lang="en-US" sz="1400" b="0" i="0" smtClean="0">
                        <a:latin typeface="Cambria Math" panose="02040503050406030204" pitchFamily="18" charset="0"/>
                      </a:rPr>
                      <m:t>m</m:t>
                    </m:r>
                  </m:oMath>
                </a14:m>
                <a:endParaRPr lang="en-GB" sz="1400" dirty="0"/>
              </a:p>
              <a:p>
                <a:endParaRPr lang="en-GB" sz="1600" dirty="0"/>
              </a:p>
            </p:txBody>
          </p:sp>
        </mc:Choice>
        <mc:Fallback xmlns="">
          <p:sp>
            <p:nvSpPr>
              <p:cNvPr id="20" name="TextBox 19">
                <a:extLst>
                  <a:ext uri="{FF2B5EF4-FFF2-40B4-BE49-F238E27FC236}">
                    <a16:creationId xmlns:a16="http://schemas.microsoft.com/office/drawing/2014/main" id="{FA5EB9A7-1DAC-9F14-9FD5-C352E00FA9D8}"/>
                  </a:ext>
                </a:extLst>
              </p:cNvPr>
              <p:cNvSpPr txBox="1">
                <a:spLocks noRot="1" noChangeAspect="1" noMove="1" noResize="1" noEditPoints="1" noAdjustHandles="1" noChangeArrowheads="1" noChangeShapeType="1" noTextEdit="1"/>
              </p:cNvSpPr>
              <p:nvPr/>
            </p:nvSpPr>
            <p:spPr>
              <a:xfrm>
                <a:off x="10113087" y="1186595"/>
                <a:ext cx="1785189" cy="1800493"/>
              </a:xfrm>
              <a:prstGeom prst="rect">
                <a:avLst/>
              </a:prstGeom>
              <a:blipFill>
                <a:blip r:embed="rId8"/>
                <a:stretch>
                  <a:fillRect l="-2048" t="-1017"/>
                </a:stretch>
              </a:blipFill>
            </p:spPr>
            <p:txBody>
              <a:bodyPr/>
              <a:lstStyle/>
              <a:p>
                <a:r>
                  <a:rPr lang="en-GB">
                    <a:noFill/>
                  </a:rPr>
                  <a:t> </a:t>
                </a:r>
              </a:p>
            </p:txBody>
          </p:sp>
        </mc:Fallback>
      </mc:AlternateContent>
      <p:pic>
        <p:nvPicPr>
          <p:cNvPr id="22" name="Immagine 9" descr="Immagine che contiene testo, schermata, Carattere, cerchio&#10;&#10;Descrizione generata automaticamente">
            <a:extLst>
              <a:ext uri="{FF2B5EF4-FFF2-40B4-BE49-F238E27FC236}">
                <a16:creationId xmlns:a16="http://schemas.microsoft.com/office/drawing/2014/main" id="{0C24B3B6-B89D-622C-225C-C395F00B0D46}"/>
              </a:ext>
            </a:extLst>
          </p:cNvPr>
          <p:cNvPicPr>
            <a:picLocks noChangeAspect="1"/>
          </p:cNvPicPr>
          <p:nvPr/>
        </p:nvPicPr>
        <p:blipFill rotWithShape="1">
          <a:blip r:embed="rId9"/>
          <a:srcRect t="729"/>
          <a:stretch/>
        </p:blipFill>
        <p:spPr>
          <a:xfrm>
            <a:off x="9371232" y="4215389"/>
            <a:ext cx="2715286" cy="2055441"/>
          </a:xfrm>
          <a:prstGeom prst="rect">
            <a:avLst/>
          </a:prstGeom>
          <a:ln>
            <a:noFill/>
          </a:ln>
          <a:effectLst>
            <a:outerShdw blurRad="292100" dist="139700" dir="2700000" algn="tl" rotWithShape="0">
              <a:srgbClr val="333333">
                <a:alpha val="65000"/>
              </a:srgbClr>
            </a:outerShdw>
          </a:effectLst>
        </p:spPr>
      </p:pic>
      <p:sp>
        <p:nvSpPr>
          <p:cNvPr id="29" name="TextBox 28">
            <a:extLst>
              <a:ext uri="{FF2B5EF4-FFF2-40B4-BE49-F238E27FC236}">
                <a16:creationId xmlns:a16="http://schemas.microsoft.com/office/drawing/2014/main" id="{8500B454-803D-2E71-9430-C3212519D841}"/>
              </a:ext>
            </a:extLst>
          </p:cNvPr>
          <p:cNvSpPr txBox="1"/>
          <p:nvPr/>
        </p:nvSpPr>
        <p:spPr>
          <a:xfrm>
            <a:off x="105482" y="4218158"/>
            <a:ext cx="5282207" cy="2000548"/>
          </a:xfrm>
          <a:prstGeom prst="rect">
            <a:avLst/>
          </a:prstGeom>
          <a:noFill/>
        </p:spPr>
        <p:txBody>
          <a:bodyPr wrap="square">
            <a:spAutoFit/>
          </a:bodyPr>
          <a:lstStyle/>
          <a:p>
            <a:pPr>
              <a:buClr>
                <a:srgbClr val="FF0000"/>
              </a:buClr>
            </a:pPr>
            <a:r>
              <a:rPr lang="en-US" sz="1600" b="1" dirty="0">
                <a:solidFill>
                  <a:srgbClr val="FF0000"/>
                </a:solidFill>
                <a:latin typeface="Calibri" panose="020F0502020204030204" pitchFamily="34" charset="0"/>
                <a:ea typeface="Calibri" panose="020F0502020204030204" pitchFamily="34" charset="0"/>
                <a:cs typeface="Calibri" panose="020F0502020204030204" pitchFamily="34" charset="0"/>
              </a:rPr>
              <a:t>Arc:</a:t>
            </a: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Combined function magnets: B1,  </a:t>
            </a:r>
            <a:r>
              <a:rPr lang="en-U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B1+B2  </a:t>
            </a:r>
            <a:r>
              <a:rPr lang="en-US" sz="1400" dirty="0">
                <a:latin typeface="Calibri" panose="020F0502020204030204" pitchFamily="34" charset="0"/>
                <a:ea typeface="Calibri" panose="020F0502020204030204" pitchFamily="34" charset="0"/>
                <a:cs typeface="Calibri" panose="020F0502020204030204" pitchFamily="34" charset="0"/>
              </a:rPr>
              <a:t>and </a:t>
            </a:r>
            <a:r>
              <a:rPr lang="en-U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B1+B3</a:t>
            </a: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B ≈ 8…16 T; G ≈ 320 T/m; G’ ≈ 7100 T/m</a:t>
            </a:r>
            <a:r>
              <a:rPr lang="en-US" sz="1400" baseline="30000" dirty="0">
                <a:latin typeface="Calibri" panose="020F0502020204030204" pitchFamily="34" charset="0"/>
                <a:ea typeface="Calibri" panose="020F0502020204030204" pitchFamily="34" charset="0"/>
                <a:cs typeface="Calibri" panose="020F0502020204030204" pitchFamily="34" charset="0"/>
              </a:rPr>
              <a:t>2</a:t>
            </a: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Aperture ≈ 160 mm</a:t>
            </a:r>
          </a:p>
          <a:p>
            <a:pPr>
              <a:lnSpc>
                <a:spcPct val="150000"/>
              </a:lnSpc>
              <a:buClr>
                <a:srgbClr val="FF0000"/>
              </a:buClr>
            </a:pPr>
            <a:r>
              <a:rPr lang="en-US" sz="1600" b="1" dirty="0">
                <a:solidFill>
                  <a:srgbClr val="FF0000"/>
                </a:solidFill>
                <a:latin typeface="Calibri" panose="020F0502020204030204" pitchFamily="34" charset="0"/>
                <a:ea typeface="Calibri" panose="020F0502020204030204" pitchFamily="34" charset="0"/>
                <a:cs typeface="Calibri" panose="020F0502020204030204" pitchFamily="34" charset="0"/>
              </a:rPr>
              <a:t>Final focus:</a:t>
            </a: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Combined function magnets: B1, B2, </a:t>
            </a:r>
            <a:r>
              <a:rPr lang="en-U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B1+B2  </a:t>
            </a:r>
            <a:r>
              <a:rPr lang="en-US" sz="1400" dirty="0">
                <a:latin typeface="Calibri" panose="020F0502020204030204" pitchFamily="34" charset="0"/>
                <a:ea typeface="Calibri" panose="020F0502020204030204" pitchFamily="34" charset="0"/>
                <a:cs typeface="Calibri" panose="020F0502020204030204" pitchFamily="34" charset="0"/>
              </a:rPr>
              <a:t>, </a:t>
            </a:r>
            <a:r>
              <a:rPr lang="en-U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B1+B3</a:t>
            </a: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B ≈ 4…16 T; G ≈ 100…300 T/m; G’ ≈ 12000 T/m</a:t>
            </a:r>
            <a:r>
              <a:rPr lang="en-US" sz="1400" baseline="30000" dirty="0">
                <a:latin typeface="Calibri" panose="020F0502020204030204" pitchFamily="34" charset="0"/>
                <a:ea typeface="Calibri" panose="020F0502020204030204" pitchFamily="34" charset="0"/>
                <a:cs typeface="Calibri" panose="020F0502020204030204" pitchFamily="34" charset="0"/>
              </a:rPr>
              <a:t>2</a:t>
            </a:r>
            <a:endParaRPr lang="en-US" sz="1400" dirty="0">
              <a:latin typeface="Calibri" panose="020F0502020204030204" pitchFamily="34" charset="0"/>
              <a:ea typeface="Calibri" panose="020F0502020204030204" pitchFamily="34" charset="0"/>
              <a:cs typeface="Calibri" panose="020F0502020204030204" pitchFamily="34" charset="0"/>
            </a:endParaRP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Aperture ≈ 120…300 mm</a:t>
            </a:r>
          </a:p>
        </p:txBody>
      </p:sp>
      <p:sp>
        <p:nvSpPr>
          <p:cNvPr id="31" name="Rectangle: Rounded Corners 30">
            <a:extLst>
              <a:ext uri="{FF2B5EF4-FFF2-40B4-BE49-F238E27FC236}">
                <a16:creationId xmlns:a16="http://schemas.microsoft.com/office/drawing/2014/main" id="{0F0535A9-1719-B1C9-4643-0D260A337CB8}"/>
              </a:ext>
            </a:extLst>
          </p:cNvPr>
          <p:cNvSpPr/>
          <p:nvPr/>
        </p:nvSpPr>
        <p:spPr>
          <a:xfrm>
            <a:off x="2968062" y="4525170"/>
            <a:ext cx="511921" cy="189204"/>
          </a:xfrm>
          <a:prstGeom prst="roundRect">
            <a:avLst/>
          </a:prstGeom>
          <a:noFill/>
          <a:ln w="12700">
            <a:solidFill>
              <a:srgbClr val="FF0000"/>
            </a:solidFill>
          </a:ln>
          <a:effectLst>
            <a:glow rad="381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Rounded Corners 31">
            <a:extLst>
              <a:ext uri="{FF2B5EF4-FFF2-40B4-BE49-F238E27FC236}">
                <a16:creationId xmlns:a16="http://schemas.microsoft.com/office/drawing/2014/main" id="{214B8AF0-A1BA-0F99-6C66-046ADD0FD736}"/>
              </a:ext>
            </a:extLst>
          </p:cNvPr>
          <p:cNvSpPr/>
          <p:nvPr/>
        </p:nvSpPr>
        <p:spPr>
          <a:xfrm>
            <a:off x="3182838" y="5527620"/>
            <a:ext cx="560281" cy="189205"/>
          </a:xfrm>
          <a:prstGeom prst="roundRect">
            <a:avLst/>
          </a:prstGeom>
          <a:noFill/>
          <a:ln w="12700">
            <a:solidFill>
              <a:srgbClr val="FF0000"/>
            </a:solidFill>
          </a:ln>
          <a:effectLst>
            <a:glow rad="381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CA8857E7-6B14-5978-6BF6-C8318C8CE803}"/>
              </a:ext>
            </a:extLst>
          </p:cNvPr>
          <p:cNvSpPr txBox="1"/>
          <p:nvPr/>
        </p:nvSpPr>
        <p:spPr>
          <a:xfrm>
            <a:off x="4976460" y="4581389"/>
            <a:ext cx="4095178" cy="1323439"/>
          </a:xfrm>
          <a:prstGeom prst="rect">
            <a:avLst/>
          </a:prstGeom>
          <a:noFill/>
          <a:ln w="19050">
            <a:gradFill flip="none" rotWithShape="1">
              <a:gsLst>
                <a:gs pos="0">
                  <a:srgbClr val="E53950"/>
                </a:gs>
                <a:gs pos="100000">
                  <a:srgbClr val="2D40BB"/>
                </a:gs>
              </a:gsLst>
              <a:lin ang="16200000" scaled="1"/>
              <a:tileRect/>
            </a:gradFill>
          </a:ln>
        </p:spPr>
        <p:txBody>
          <a:bodyPr wrap="square" rtlCol="0">
            <a:spAutoFit/>
          </a:bodyPr>
          <a:lstStyle/>
          <a:p>
            <a:r>
              <a:rPr lang="en-US" sz="1600" dirty="0"/>
              <a:t>The quadrupole into dipole configuration is the most efficient one, in accordance with US-MAP. Additionally, for combined function magnets in the muon collider, quadrupoles are generally required to be stronger than dipoles.</a:t>
            </a:r>
            <a:endParaRPr lang="en-GB" sz="1600" dirty="0"/>
          </a:p>
        </p:txBody>
      </p:sp>
      <p:sp>
        <p:nvSpPr>
          <p:cNvPr id="11" name="Arrow: Right 10">
            <a:extLst>
              <a:ext uri="{FF2B5EF4-FFF2-40B4-BE49-F238E27FC236}">
                <a16:creationId xmlns:a16="http://schemas.microsoft.com/office/drawing/2014/main" id="{5F093C02-7563-B2CA-FD19-6F2DCE66878B}"/>
              </a:ext>
            </a:extLst>
          </p:cNvPr>
          <p:cNvSpPr/>
          <p:nvPr/>
        </p:nvSpPr>
        <p:spPr>
          <a:xfrm rot="3576699">
            <a:off x="4198636" y="3418867"/>
            <a:ext cx="1623840" cy="519183"/>
          </a:xfrm>
          <a:prstGeom prst="rightArrow">
            <a:avLst/>
          </a:prstGeom>
          <a:gradFill flip="none" rotWithShape="1">
            <a:gsLst>
              <a:gs pos="0">
                <a:srgbClr val="E53950"/>
              </a:gs>
              <a:gs pos="100000">
                <a:srgbClr val="2D40BB"/>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3458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DF3131-EFC5-8BE5-B7B2-DE2BED872C82}"/>
              </a:ext>
            </a:extLst>
          </p:cNvPr>
          <p:cNvSpPr>
            <a:spLocks noGrp="1"/>
          </p:cNvSpPr>
          <p:nvPr>
            <p:ph type="sldNum" sz="quarter" idx="4"/>
          </p:nvPr>
        </p:nvSpPr>
        <p:spPr/>
        <p:txBody>
          <a:bodyPr/>
          <a:lstStyle/>
          <a:p>
            <a:fld id="{A16AB2F8-5338-F742-A59E-35F5B82165E6}" type="slidenum">
              <a:rPr lang="en-GB" smtClean="0"/>
              <a:pPr/>
              <a:t>2</a:t>
            </a:fld>
            <a:endParaRPr lang="en-GB" dirty="0"/>
          </a:p>
        </p:txBody>
      </p:sp>
      <p:pic>
        <p:nvPicPr>
          <p:cNvPr id="7" name="Picture 6" descr="A red lines on a black background&#10;&#10;Description automatically generated">
            <a:extLst>
              <a:ext uri="{FF2B5EF4-FFF2-40B4-BE49-F238E27FC236}">
                <a16:creationId xmlns:a16="http://schemas.microsoft.com/office/drawing/2014/main" id="{E90736F7-F14E-667C-ABA9-73D029B2F7E4}"/>
              </a:ext>
            </a:extLst>
          </p:cNvPr>
          <p:cNvPicPr>
            <a:picLocks noChangeAspect="1"/>
          </p:cNvPicPr>
          <p:nvPr/>
        </p:nvPicPr>
        <p:blipFill>
          <a:blip r:embed="rId2"/>
          <a:stretch>
            <a:fillRect/>
          </a:stretch>
        </p:blipFill>
        <p:spPr>
          <a:xfrm>
            <a:off x="6014287" y="2230088"/>
            <a:ext cx="3848529" cy="3778556"/>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75674DF-2DC0-F6EB-C57C-0B01C5254101}"/>
                  </a:ext>
                </a:extLst>
              </p:cNvPr>
              <p:cNvSpPr txBox="1"/>
              <p:nvPr/>
            </p:nvSpPr>
            <p:spPr>
              <a:xfrm>
                <a:off x="10251447" y="3147732"/>
                <a:ext cx="1619289" cy="9233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B</m:t>
                      </m:r>
                      <m:r>
                        <a:rPr lang="en-US" b="0" i="0" smtClean="0">
                          <a:latin typeface="Cambria Math" panose="02040503050406030204" pitchFamily="18" charset="0"/>
                        </a:rPr>
                        <m:t>=13 </m:t>
                      </m:r>
                      <m:r>
                        <m:rPr>
                          <m:sty m:val="p"/>
                        </m:rPr>
                        <a:rPr lang="en-US" b="0" i="0" smtClean="0">
                          <a:latin typeface="Cambria Math" panose="02040503050406030204" pitchFamily="18" charset="0"/>
                        </a:rPr>
                        <m:t>T</m:t>
                      </m:r>
                    </m:oMath>
                  </m:oMathPara>
                </a14:m>
                <a:endParaRPr lang="en-US" dirty="0"/>
              </a:p>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G</m:t>
                      </m:r>
                      <m:r>
                        <a:rPr lang="en-US" b="0" i="0" smtClean="0">
                          <a:latin typeface="Cambria Math" panose="02040503050406030204" pitchFamily="18" charset="0"/>
                        </a:rPr>
                        <m:t>=140 </m:t>
                      </m:r>
                      <m:r>
                        <m:rPr>
                          <m:sty m:val="p"/>
                        </m:rPr>
                        <a:rPr lang="en-US" b="0" i="0" smtClean="0">
                          <a:latin typeface="Cambria Math" panose="02040503050406030204" pitchFamily="18" charset="0"/>
                        </a:rPr>
                        <m:t>T</m:t>
                      </m:r>
                      <m:r>
                        <a:rPr lang="en-US" b="0" i="0" smtClean="0">
                          <a:latin typeface="Cambria Math" panose="02040503050406030204" pitchFamily="18" charset="0"/>
                        </a:rPr>
                        <m:t>/</m:t>
                      </m:r>
                      <m:r>
                        <m:rPr>
                          <m:sty m:val="p"/>
                        </m:rPr>
                        <a:rPr lang="en-US" b="0" i="0" smtClean="0">
                          <a:latin typeface="Cambria Math" panose="02040503050406030204" pitchFamily="18" charset="0"/>
                        </a:rPr>
                        <m:t>m</m:t>
                      </m:r>
                    </m:oMath>
                  </m:oMathPara>
                </a14:m>
                <a:endParaRPr lang="en-US" dirty="0"/>
              </a:p>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Ratio</m:t>
                      </m:r>
                      <m:r>
                        <a:rPr lang="en-US" b="0" i="0" smtClean="0">
                          <a:latin typeface="Cambria Math" panose="02040503050406030204" pitchFamily="18" charset="0"/>
                        </a:rPr>
                        <m:t>=0.5</m:t>
                      </m:r>
                    </m:oMath>
                  </m:oMathPara>
                </a14:m>
                <a:endParaRPr lang="en-US" dirty="0"/>
              </a:p>
            </p:txBody>
          </p:sp>
        </mc:Choice>
        <mc:Fallback xmlns="">
          <p:sp>
            <p:nvSpPr>
              <p:cNvPr id="8" name="TextBox 7">
                <a:extLst>
                  <a:ext uri="{FF2B5EF4-FFF2-40B4-BE49-F238E27FC236}">
                    <a16:creationId xmlns:a16="http://schemas.microsoft.com/office/drawing/2014/main" id="{075674DF-2DC0-F6EB-C57C-0B01C5254101}"/>
                  </a:ext>
                </a:extLst>
              </p:cNvPr>
              <p:cNvSpPr txBox="1">
                <a:spLocks noRot="1" noChangeAspect="1" noMove="1" noResize="1" noEditPoints="1" noAdjustHandles="1" noChangeArrowheads="1" noChangeShapeType="1" noTextEdit="1"/>
              </p:cNvSpPr>
              <p:nvPr/>
            </p:nvSpPr>
            <p:spPr>
              <a:xfrm>
                <a:off x="10251447" y="3147732"/>
                <a:ext cx="1619289" cy="923330"/>
              </a:xfrm>
              <a:prstGeom prst="rect">
                <a:avLst/>
              </a:prstGeom>
              <a:blipFill>
                <a:blip r:embed="rId3"/>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73724B91-9FBE-22F3-40E2-F1E6E21E26E6}"/>
              </a:ext>
            </a:extLst>
          </p:cNvPr>
          <p:cNvSpPr txBox="1"/>
          <p:nvPr/>
        </p:nvSpPr>
        <p:spPr>
          <a:xfrm>
            <a:off x="5177213" y="1197733"/>
            <a:ext cx="6117928" cy="307777"/>
          </a:xfrm>
          <a:prstGeom prst="rect">
            <a:avLst/>
          </a:prstGeom>
          <a:noFill/>
        </p:spPr>
        <p:txBody>
          <a:bodyPr wrap="square" rtlCol="0">
            <a:spAutoFit/>
          </a:bodyPr>
          <a:lstStyle/>
          <a:p>
            <a:r>
              <a:rPr lang="en-US" sz="1400" dirty="0">
                <a:solidFill>
                  <a:schemeClr val="tx1">
                    <a:lumMod val="50000"/>
                    <a:lumOff val="50000"/>
                  </a:schemeClr>
                </a:solidFill>
              </a:rPr>
              <a:t>As first approx. I used the same cable assumption of L. Alfonso.</a:t>
            </a:r>
            <a:endParaRPr lang="en-GB" sz="1400" dirty="0">
              <a:solidFill>
                <a:schemeClr val="tx1">
                  <a:lumMod val="50000"/>
                  <a:lumOff val="50000"/>
                </a:schemeClr>
              </a:solidFill>
            </a:endParaRPr>
          </a:p>
        </p:txBody>
      </p:sp>
      <p:pic>
        <p:nvPicPr>
          <p:cNvPr id="11" name="Picture 10" descr="A screenshot of a computer&#10;&#10;Description automatically generated">
            <a:extLst>
              <a:ext uri="{FF2B5EF4-FFF2-40B4-BE49-F238E27FC236}">
                <a16:creationId xmlns:a16="http://schemas.microsoft.com/office/drawing/2014/main" id="{30C94683-E8B5-1856-8B7B-FE2DD301EF7E}"/>
              </a:ext>
            </a:extLst>
          </p:cNvPr>
          <p:cNvPicPr>
            <a:picLocks noChangeAspect="1"/>
          </p:cNvPicPr>
          <p:nvPr/>
        </p:nvPicPr>
        <p:blipFill>
          <a:blip r:embed="rId4"/>
          <a:stretch>
            <a:fillRect/>
          </a:stretch>
        </p:blipFill>
        <p:spPr>
          <a:xfrm>
            <a:off x="284524" y="1231100"/>
            <a:ext cx="4826906" cy="804484"/>
          </a:xfrm>
          <a:prstGeom prst="rect">
            <a:avLst/>
          </a:prstGeom>
          <a:ln>
            <a:noFill/>
          </a:ln>
          <a:effectLst>
            <a:outerShdw blurRad="50800" dist="38100" dir="10800000" algn="r" rotWithShape="0">
              <a:prstClr val="black">
                <a:alpha val="40000"/>
              </a:prstClr>
            </a:outerShdw>
          </a:effectLst>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918A108B-EC2C-05B4-06D6-A1A2B82098E8}"/>
                  </a:ext>
                </a:extLst>
              </p:cNvPr>
              <p:cNvSpPr txBox="1"/>
              <p:nvPr/>
            </p:nvSpPr>
            <p:spPr>
              <a:xfrm>
                <a:off x="5177210" y="1449878"/>
                <a:ext cx="6955833" cy="584775"/>
              </a:xfrm>
              <a:prstGeom prst="rect">
                <a:avLst/>
              </a:prstGeom>
              <a:noFill/>
            </p:spPr>
            <p:txBody>
              <a:bodyPr wrap="square" rtlCol="0">
                <a:spAutoFit/>
              </a:bodyPr>
              <a:lstStyle/>
              <a:p>
                <a:r>
                  <a:rPr lang="en-US" sz="1600" dirty="0">
                    <a:solidFill>
                      <a:schemeClr val="accent2"/>
                    </a:solidFill>
                  </a:rPr>
                  <a:t>Optimization of </a:t>
                </a:r>
                <a14:m>
                  <m:oMath xmlns:m="http://schemas.openxmlformats.org/officeDocument/2006/math">
                    <m:sSub>
                      <m:sSubPr>
                        <m:ctrlPr>
                          <a:rPr lang="en-US" sz="1600" b="0" i="1" smtClean="0">
                            <a:solidFill>
                              <a:schemeClr val="accent2"/>
                            </a:solidFill>
                            <a:latin typeface="Cambria Math" panose="02040503050406030204" pitchFamily="18" charset="0"/>
                          </a:rPr>
                        </m:ctrlPr>
                      </m:sSubPr>
                      <m:e>
                        <m:r>
                          <a:rPr lang="en-US" sz="1600" i="1">
                            <a:solidFill>
                              <a:schemeClr val="accent2"/>
                            </a:solidFill>
                            <a:latin typeface="Cambria Math" panose="02040503050406030204" pitchFamily="18" charset="0"/>
                          </a:rPr>
                          <m:t>𝛼</m:t>
                        </m:r>
                      </m:e>
                      <m:sub>
                        <m:r>
                          <a:rPr lang="en-US" sz="1600" b="0" i="0" smtClean="0">
                            <a:solidFill>
                              <a:schemeClr val="accent2"/>
                            </a:solidFill>
                            <a:latin typeface="Cambria Math" panose="02040503050406030204" pitchFamily="18" charset="0"/>
                          </a:rPr>
                          <m:t>1</m:t>
                        </m:r>
                      </m:sub>
                    </m:sSub>
                    <m:r>
                      <a:rPr lang="en-US" sz="1600" b="0" i="0" smtClean="0">
                        <a:solidFill>
                          <a:schemeClr val="accent2"/>
                        </a:solidFill>
                        <a:latin typeface="Cambria Math" panose="02040503050406030204" pitchFamily="18" charset="0"/>
                      </a:rPr>
                      <m:t>,</m:t>
                    </m:r>
                    <m:sSub>
                      <m:sSubPr>
                        <m:ctrlPr>
                          <a:rPr lang="en-US" sz="1600" b="0" i="1" smtClean="0">
                            <a:solidFill>
                              <a:schemeClr val="accent2"/>
                            </a:solidFill>
                            <a:latin typeface="Cambria Math" panose="02040503050406030204" pitchFamily="18" charset="0"/>
                          </a:rPr>
                        </m:ctrlPr>
                      </m:sSubPr>
                      <m:e>
                        <m:r>
                          <a:rPr lang="en-US" sz="1600" b="0" i="1" smtClean="0">
                            <a:solidFill>
                              <a:schemeClr val="accent2"/>
                            </a:solidFill>
                            <a:latin typeface="Cambria Math" panose="02040503050406030204" pitchFamily="18" charset="0"/>
                          </a:rPr>
                          <m:t>𝛼</m:t>
                        </m:r>
                      </m:e>
                      <m:sub>
                        <m:r>
                          <a:rPr lang="en-US" sz="1600" b="0" i="1" smtClean="0">
                            <a:solidFill>
                              <a:schemeClr val="accent2"/>
                            </a:solidFill>
                            <a:latin typeface="Cambria Math" panose="02040503050406030204" pitchFamily="18" charset="0"/>
                          </a:rPr>
                          <m:t>2</m:t>
                        </m:r>
                      </m:sub>
                    </m:sSub>
                    <m:r>
                      <a:rPr lang="en-US" sz="1600" b="0" i="1" smtClean="0">
                        <a:solidFill>
                          <a:schemeClr val="accent2"/>
                        </a:solidFill>
                        <a:latin typeface="Cambria Math" panose="02040503050406030204" pitchFamily="18" charset="0"/>
                      </a:rPr>
                      <m:t>,</m:t>
                    </m:r>
                    <m:sSub>
                      <m:sSubPr>
                        <m:ctrlPr>
                          <a:rPr lang="en-US" sz="1600" b="0" i="1" smtClean="0">
                            <a:solidFill>
                              <a:schemeClr val="accent2"/>
                            </a:solidFill>
                            <a:latin typeface="Cambria Math" panose="02040503050406030204" pitchFamily="18" charset="0"/>
                          </a:rPr>
                        </m:ctrlPr>
                      </m:sSubPr>
                      <m:e>
                        <m:r>
                          <a:rPr lang="en-US" sz="1600" b="0" i="1" smtClean="0">
                            <a:solidFill>
                              <a:schemeClr val="accent2"/>
                            </a:solidFill>
                            <a:latin typeface="Cambria Math" panose="02040503050406030204" pitchFamily="18" charset="0"/>
                          </a:rPr>
                          <m:t>𝑁</m:t>
                        </m:r>
                      </m:e>
                      <m:sub>
                        <m:r>
                          <a:rPr lang="en-US" sz="1600" b="0" i="1" smtClean="0">
                            <a:solidFill>
                              <a:schemeClr val="accent2"/>
                            </a:solidFill>
                            <a:latin typeface="Cambria Math" panose="02040503050406030204" pitchFamily="18" charset="0"/>
                          </a:rPr>
                          <m:t>1</m:t>
                        </m:r>
                      </m:sub>
                    </m:sSub>
                    <m:r>
                      <a:rPr lang="en-US" sz="1600" b="0" i="1" smtClean="0">
                        <a:solidFill>
                          <a:schemeClr val="accent2"/>
                        </a:solidFill>
                        <a:latin typeface="Cambria Math" panose="02040503050406030204" pitchFamily="18" charset="0"/>
                      </a:rPr>
                      <m:t> </m:t>
                    </m:r>
                    <m:r>
                      <m:rPr>
                        <m:sty m:val="p"/>
                      </m:rPr>
                      <a:rPr lang="en-US" sz="1600" b="0" i="0" smtClean="0">
                        <a:solidFill>
                          <a:schemeClr val="accent2"/>
                        </a:solidFill>
                        <a:latin typeface="Cambria Math" panose="02040503050406030204" pitchFamily="18" charset="0"/>
                      </a:rPr>
                      <m:t>and</m:t>
                    </m:r>
                    <m:r>
                      <a:rPr lang="en-US" sz="1600" b="0" i="1" smtClean="0">
                        <a:solidFill>
                          <a:schemeClr val="accent2"/>
                        </a:solidFill>
                        <a:latin typeface="Cambria Math" panose="02040503050406030204" pitchFamily="18" charset="0"/>
                      </a:rPr>
                      <m:t> </m:t>
                    </m:r>
                    <m:sSub>
                      <m:sSubPr>
                        <m:ctrlPr>
                          <a:rPr lang="en-US" sz="1600" b="0" i="1" smtClean="0">
                            <a:solidFill>
                              <a:schemeClr val="accent2"/>
                            </a:solidFill>
                            <a:latin typeface="Cambria Math" panose="02040503050406030204" pitchFamily="18" charset="0"/>
                          </a:rPr>
                        </m:ctrlPr>
                      </m:sSubPr>
                      <m:e>
                        <m:r>
                          <a:rPr lang="en-US" sz="1600" b="0" i="1" smtClean="0">
                            <a:solidFill>
                              <a:schemeClr val="accent2"/>
                            </a:solidFill>
                            <a:latin typeface="Cambria Math" panose="02040503050406030204" pitchFamily="18" charset="0"/>
                          </a:rPr>
                          <m:t>𝑁</m:t>
                        </m:r>
                      </m:e>
                      <m:sub>
                        <m:r>
                          <a:rPr lang="en-US" sz="1600" b="0" i="1" smtClean="0">
                            <a:solidFill>
                              <a:schemeClr val="accent2"/>
                            </a:solidFill>
                            <a:latin typeface="Cambria Math" panose="02040503050406030204" pitchFamily="18" charset="0"/>
                          </a:rPr>
                          <m:t>2</m:t>
                        </m:r>
                      </m:sub>
                    </m:sSub>
                  </m:oMath>
                </a14:m>
                <a:r>
                  <a:rPr lang="en-US" sz="1600" dirty="0">
                    <a:solidFill>
                      <a:schemeClr val="accent2"/>
                    </a:solidFill>
                  </a:rPr>
                  <a:t> with ROXIE by</a:t>
                </a:r>
              </a:p>
              <a:p>
                <a:r>
                  <a:rPr lang="en-US" sz="1600" dirty="0">
                    <a:solidFill>
                      <a:schemeClr val="accent2"/>
                    </a:solidFill>
                  </a:rPr>
                  <a:t>maximizing</a:t>
                </a:r>
                <a14:m>
                  <m:oMath xmlns:m="http://schemas.openxmlformats.org/officeDocument/2006/math">
                    <m:r>
                      <a:rPr lang="en-US" sz="1600" b="0" i="0" smtClean="0">
                        <a:solidFill>
                          <a:schemeClr val="accent2"/>
                        </a:solidFill>
                        <a:latin typeface="Cambria Math" panose="02040503050406030204" pitchFamily="18" charset="0"/>
                      </a:rPr>
                      <m:t> </m:t>
                    </m:r>
                    <m:sSub>
                      <m:sSubPr>
                        <m:ctrlPr>
                          <a:rPr lang="en-US" sz="1600" b="0" i="1" smtClean="0">
                            <a:solidFill>
                              <a:schemeClr val="accent2"/>
                            </a:solidFill>
                            <a:latin typeface="Cambria Math" panose="02040503050406030204" pitchFamily="18" charset="0"/>
                          </a:rPr>
                        </m:ctrlPr>
                      </m:sSubPr>
                      <m:e>
                        <m:r>
                          <m:rPr>
                            <m:sty m:val="p"/>
                          </m:rPr>
                          <a:rPr lang="en-US" sz="1600" b="0" i="0" smtClean="0">
                            <a:solidFill>
                              <a:schemeClr val="accent2"/>
                            </a:solidFill>
                            <a:latin typeface="Cambria Math" panose="02040503050406030204" pitchFamily="18" charset="0"/>
                          </a:rPr>
                          <m:t>B</m:t>
                        </m:r>
                      </m:e>
                      <m:sub>
                        <m:r>
                          <a:rPr lang="en-US" sz="1600" b="0" i="0" smtClean="0">
                            <a:solidFill>
                              <a:schemeClr val="accent2"/>
                            </a:solidFill>
                            <a:latin typeface="Cambria Math" panose="02040503050406030204" pitchFamily="18" charset="0"/>
                          </a:rPr>
                          <m:t>2</m:t>
                        </m:r>
                      </m:sub>
                    </m:sSub>
                    <m:r>
                      <a:rPr lang="en-US" sz="1600" b="0" i="0" smtClean="0">
                        <a:solidFill>
                          <a:schemeClr val="accent2"/>
                        </a:solidFill>
                        <a:latin typeface="Cambria Math" panose="02040503050406030204" pitchFamily="18" charset="0"/>
                      </a:rPr>
                      <m:t>(@ </m:t>
                    </m:r>
                    <m:sSub>
                      <m:sSubPr>
                        <m:ctrlPr>
                          <a:rPr lang="en-US" sz="1600" b="0" i="1" smtClean="0">
                            <a:solidFill>
                              <a:schemeClr val="accent2"/>
                            </a:solidFill>
                            <a:latin typeface="Cambria Math" panose="02040503050406030204" pitchFamily="18" charset="0"/>
                          </a:rPr>
                        </m:ctrlPr>
                      </m:sSubPr>
                      <m:e>
                        <m:r>
                          <m:rPr>
                            <m:sty m:val="p"/>
                          </m:rPr>
                          <a:rPr lang="en-US" sz="1600" b="0" i="0" smtClean="0">
                            <a:solidFill>
                              <a:schemeClr val="accent2"/>
                            </a:solidFill>
                            <a:latin typeface="Cambria Math" panose="02040503050406030204" pitchFamily="18" charset="0"/>
                          </a:rPr>
                          <m:t>R</m:t>
                        </m:r>
                      </m:e>
                      <m:sub>
                        <m:r>
                          <m:rPr>
                            <m:sty m:val="p"/>
                          </m:rPr>
                          <a:rPr lang="en-US" sz="1600" b="0" i="0" smtClean="0">
                            <a:solidFill>
                              <a:schemeClr val="accent2"/>
                            </a:solidFill>
                            <a:latin typeface="Cambria Math" panose="02040503050406030204" pitchFamily="18" charset="0"/>
                          </a:rPr>
                          <m:t>ref</m:t>
                        </m:r>
                      </m:sub>
                    </m:sSub>
                    <m:r>
                      <a:rPr lang="en-US" sz="1600" b="0" i="1" smtClean="0">
                        <a:solidFill>
                          <a:schemeClr val="accent2"/>
                        </a:solidFill>
                        <a:latin typeface="Cambria Math" panose="02040503050406030204" pitchFamily="18" charset="0"/>
                      </a:rPr>
                      <m:t>=50 </m:t>
                    </m:r>
                    <m:r>
                      <a:rPr lang="en-US" sz="1600" b="0" i="1" smtClean="0">
                        <a:solidFill>
                          <a:schemeClr val="accent2"/>
                        </a:solidFill>
                        <a:latin typeface="Cambria Math" panose="02040503050406030204" pitchFamily="18" charset="0"/>
                      </a:rPr>
                      <m:t>𝑚𝑚</m:t>
                    </m:r>
                    <m:r>
                      <a:rPr lang="en-US" sz="1600" b="0" i="1" smtClean="0">
                        <a:solidFill>
                          <a:schemeClr val="accent2"/>
                        </a:solidFill>
                        <a:latin typeface="Cambria Math" panose="02040503050406030204" pitchFamily="18" charset="0"/>
                      </a:rPr>
                      <m:t>) </m:t>
                    </m:r>
                  </m:oMath>
                </a14:m>
                <a:r>
                  <a:rPr lang="en-US" sz="1600" dirty="0">
                    <a:solidFill>
                      <a:schemeClr val="accent2"/>
                    </a:solidFill>
                  </a:rPr>
                  <a:t>with a weight of 1 and </a:t>
                </a:r>
                <a14:m>
                  <m:oMath xmlns:m="http://schemas.openxmlformats.org/officeDocument/2006/math">
                    <m:sSub>
                      <m:sSubPr>
                        <m:ctrlPr>
                          <a:rPr lang="en-US" sz="1600" i="1">
                            <a:solidFill>
                              <a:schemeClr val="accent2"/>
                            </a:solidFill>
                            <a:latin typeface="Cambria Math" panose="02040503050406030204" pitchFamily="18" charset="0"/>
                          </a:rPr>
                        </m:ctrlPr>
                      </m:sSubPr>
                      <m:e>
                        <m:r>
                          <m:rPr>
                            <m:sty m:val="p"/>
                          </m:rPr>
                          <a:rPr lang="en-US" sz="1600" b="0" i="0" smtClean="0">
                            <a:solidFill>
                              <a:schemeClr val="accent2"/>
                            </a:solidFill>
                            <a:latin typeface="Cambria Math" panose="02040503050406030204" pitchFamily="18" charset="0"/>
                          </a:rPr>
                          <m:t>B</m:t>
                        </m:r>
                      </m:e>
                      <m:sub>
                        <m:r>
                          <a:rPr lang="en-US" sz="1600" b="0" i="1" smtClean="0">
                            <a:solidFill>
                              <a:schemeClr val="accent2"/>
                            </a:solidFill>
                            <a:latin typeface="Cambria Math" panose="02040503050406030204" pitchFamily="18" charset="0"/>
                          </a:rPr>
                          <m:t>1</m:t>
                        </m:r>
                      </m:sub>
                    </m:sSub>
                  </m:oMath>
                </a14:m>
                <a:r>
                  <a:rPr lang="en-US" sz="1600" dirty="0">
                    <a:solidFill>
                      <a:schemeClr val="accent2"/>
                    </a:solidFill>
                  </a:rPr>
                  <a:t> with a weight of 0.5 </a:t>
                </a:r>
                <a:endParaRPr lang="en-GB" sz="1600" dirty="0">
                  <a:solidFill>
                    <a:schemeClr val="accent2"/>
                  </a:solidFill>
                </a:endParaRPr>
              </a:p>
            </p:txBody>
          </p:sp>
        </mc:Choice>
        <mc:Fallback xmlns="">
          <p:sp>
            <p:nvSpPr>
              <p:cNvPr id="12" name="TextBox 11">
                <a:extLst>
                  <a:ext uri="{FF2B5EF4-FFF2-40B4-BE49-F238E27FC236}">
                    <a16:creationId xmlns:a16="http://schemas.microsoft.com/office/drawing/2014/main" id="{918A108B-EC2C-05B4-06D6-A1A2B82098E8}"/>
                  </a:ext>
                </a:extLst>
              </p:cNvPr>
              <p:cNvSpPr txBox="1">
                <a:spLocks noRot="1" noChangeAspect="1" noMove="1" noResize="1" noEditPoints="1" noAdjustHandles="1" noChangeArrowheads="1" noChangeShapeType="1" noTextEdit="1"/>
              </p:cNvSpPr>
              <p:nvPr/>
            </p:nvSpPr>
            <p:spPr>
              <a:xfrm>
                <a:off x="5177210" y="1449878"/>
                <a:ext cx="6955833" cy="584775"/>
              </a:xfrm>
              <a:prstGeom prst="rect">
                <a:avLst/>
              </a:prstGeom>
              <a:blipFill>
                <a:blip r:embed="rId5"/>
                <a:stretch>
                  <a:fillRect l="-438" t="-3125" b="-12500"/>
                </a:stretch>
              </a:blipFill>
            </p:spPr>
            <p:txBody>
              <a:bodyPr/>
              <a:lstStyle/>
              <a:p>
                <a:r>
                  <a:rPr lang="en-GB">
                    <a:noFill/>
                  </a:rPr>
                  <a:t> </a:t>
                </a:r>
              </a:p>
            </p:txBody>
          </p:sp>
        </mc:Fallback>
      </mc:AlternateContent>
      <p:sp>
        <p:nvSpPr>
          <p:cNvPr id="13" name="Arrow: Right 12">
            <a:extLst>
              <a:ext uri="{FF2B5EF4-FFF2-40B4-BE49-F238E27FC236}">
                <a16:creationId xmlns:a16="http://schemas.microsoft.com/office/drawing/2014/main" id="{139643EE-24FA-B5F6-A6EC-30BBC094D0A0}"/>
              </a:ext>
            </a:extLst>
          </p:cNvPr>
          <p:cNvSpPr/>
          <p:nvPr/>
        </p:nvSpPr>
        <p:spPr>
          <a:xfrm>
            <a:off x="4264351" y="3459963"/>
            <a:ext cx="1476000" cy="132302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a:t>ROXIE</a:t>
            </a:r>
          </a:p>
          <a:p>
            <a:pPr algn="ctr"/>
            <a:r>
              <a:rPr lang="en-US" sz="1400" b="1" dirty="0"/>
              <a:t>optimization</a:t>
            </a:r>
            <a:endParaRPr lang="en-GB" sz="1400" b="1" dirty="0"/>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C68F0079-2233-7A5E-DFE0-653883FD50A3}"/>
                  </a:ext>
                </a:extLst>
              </p:cNvPr>
              <p:cNvSpPr txBox="1"/>
              <p:nvPr/>
            </p:nvSpPr>
            <p:spPr>
              <a:xfrm>
                <a:off x="10163362" y="4233017"/>
                <a:ext cx="1795457" cy="56034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sz="1600" b="0" i="0" smtClean="0">
                          <a:latin typeface="Cambria Math" panose="02040503050406030204" pitchFamily="18" charset="0"/>
                        </a:rPr>
                        <m:t>Ratio</m:t>
                      </m:r>
                      <m:r>
                        <a:rPr lang="en-US" sz="1600" b="0" i="0" smtClean="0">
                          <a:latin typeface="Cambria Math" panose="02040503050406030204" pitchFamily="18" charset="0"/>
                        </a:rPr>
                        <m:t>=</m:t>
                      </m:r>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m:rPr>
                                  <m:sty m:val="p"/>
                                </m:rPr>
                                <a:rPr lang="en-US" sz="1600" b="0" i="0" smtClean="0">
                                  <a:latin typeface="Cambria Math" panose="02040503050406030204" pitchFamily="18" charset="0"/>
                                </a:rPr>
                                <m:t>B</m:t>
                              </m:r>
                            </m:e>
                            <m:sub>
                              <m:r>
                                <a:rPr lang="en-US" sz="1600" b="0" i="0" smtClean="0">
                                  <a:latin typeface="Cambria Math" panose="02040503050406030204" pitchFamily="18" charset="0"/>
                                </a:rPr>
                                <m:t>2</m:t>
                              </m:r>
                            </m:sub>
                          </m:sSub>
                          <m:r>
                            <a:rPr lang="en-US" sz="1600" b="0" i="0" smtClean="0">
                              <a:latin typeface="Cambria Math" panose="02040503050406030204" pitchFamily="18" charset="0"/>
                            </a:rPr>
                            <m:t>@</m:t>
                          </m:r>
                          <m:sSub>
                            <m:sSubPr>
                              <m:ctrlPr>
                                <a:rPr lang="en-US" sz="1600" b="0" i="1" smtClean="0">
                                  <a:latin typeface="Cambria Math" panose="02040503050406030204" pitchFamily="18" charset="0"/>
                                </a:rPr>
                              </m:ctrlPr>
                            </m:sSubPr>
                            <m:e>
                              <m:r>
                                <m:rPr>
                                  <m:sty m:val="p"/>
                                </m:rPr>
                                <a:rPr lang="en-US" sz="1600" b="0" i="0" smtClean="0">
                                  <a:latin typeface="Cambria Math" panose="02040503050406030204" pitchFamily="18" charset="0"/>
                                </a:rPr>
                                <m:t>R</m:t>
                              </m:r>
                            </m:e>
                            <m:sub>
                              <m:r>
                                <m:rPr>
                                  <m:sty m:val="p"/>
                                </m:rPr>
                                <a:rPr lang="en-US" sz="1600" b="0" i="0" smtClean="0">
                                  <a:latin typeface="Cambria Math" panose="02040503050406030204" pitchFamily="18" charset="0"/>
                                </a:rPr>
                                <m:t>ref</m:t>
                              </m:r>
                            </m:sub>
                          </m:sSub>
                        </m:num>
                        <m:den>
                          <m:r>
                            <m:rPr>
                              <m:sty m:val="p"/>
                            </m:rPr>
                            <a:rPr lang="en-US" sz="1600" b="0" i="0" smtClean="0">
                              <a:latin typeface="Cambria Math" panose="02040503050406030204" pitchFamily="18" charset="0"/>
                            </a:rPr>
                            <m:t>B</m:t>
                          </m:r>
                          <m:r>
                            <a:rPr lang="en-US" sz="1600" b="0" i="0" smtClean="0">
                              <a:latin typeface="Cambria Math" panose="02040503050406030204" pitchFamily="18" charset="0"/>
                            </a:rPr>
                            <m:t>1</m:t>
                          </m:r>
                        </m:den>
                      </m:f>
                    </m:oMath>
                  </m:oMathPara>
                </a14:m>
                <a:endParaRPr lang="en-GB" sz="1600" dirty="0"/>
              </a:p>
            </p:txBody>
          </p:sp>
        </mc:Choice>
        <mc:Fallback xmlns="">
          <p:sp>
            <p:nvSpPr>
              <p:cNvPr id="15" name="TextBox 14">
                <a:extLst>
                  <a:ext uri="{FF2B5EF4-FFF2-40B4-BE49-F238E27FC236}">
                    <a16:creationId xmlns:a16="http://schemas.microsoft.com/office/drawing/2014/main" id="{C68F0079-2233-7A5E-DFE0-653883FD50A3}"/>
                  </a:ext>
                </a:extLst>
              </p:cNvPr>
              <p:cNvSpPr txBox="1">
                <a:spLocks noRot="1" noChangeAspect="1" noMove="1" noResize="1" noEditPoints="1" noAdjustHandles="1" noChangeArrowheads="1" noChangeShapeType="1" noTextEdit="1"/>
              </p:cNvSpPr>
              <p:nvPr/>
            </p:nvSpPr>
            <p:spPr>
              <a:xfrm>
                <a:off x="10163362" y="4233017"/>
                <a:ext cx="1795457" cy="560346"/>
              </a:xfrm>
              <a:prstGeom prst="rect">
                <a:avLst/>
              </a:prstGeom>
              <a:blipFill>
                <a:blip r:embed="rId6"/>
                <a:stretch>
                  <a:fillRect/>
                </a:stretch>
              </a:blipFill>
            </p:spPr>
            <p:txBody>
              <a:bodyPr/>
              <a:lstStyle/>
              <a:p>
                <a:r>
                  <a:rPr lang="en-GB">
                    <a:noFill/>
                  </a:rPr>
                  <a:t> </a:t>
                </a:r>
              </a:p>
            </p:txBody>
          </p:sp>
        </mc:Fallback>
      </mc:AlternateContent>
      <p:grpSp>
        <p:nvGrpSpPr>
          <p:cNvPr id="3" name="Group 2">
            <a:extLst>
              <a:ext uri="{FF2B5EF4-FFF2-40B4-BE49-F238E27FC236}">
                <a16:creationId xmlns:a16="http://schemas.microsoft.com/office/drawing/2014/main" id="{CC9D30AF-2D19-9C00-429E-F4434351FC8F}"/>
              </a:ext>
            </a:extLst>
          </p:cNvPr>
          <p:cNvGrpSpPr>
            <a:grpSpLocks noChangeAspect="1"/>
          </p:cNvGrpSpPr>
          <p:nvPr/>
        </p:nvGrpSpPr>
        <p:grpSpPr>
          <a:xfrm>
            <a:off x="9062" y="2230088"/>
            <a:ext cx="4931875" cy="4124805"/>
            <a:chOff x="4832" y="1896718"/>
            <a:chExt cx="5623487" cy="4703233"/>
          </a:xfrm>
        </p:grpSpPr>
        <p:pic>
          <p:nvPicPr>
            <p:cNvPr id="5" name="Picture 4" descr="A red lines on a black background&#10;&#10;Description automatically generated">
              <a:extLst>
                <a:ext uri="{FF2B5EF4-FFF2-40B4-BE49-F238E27FC236}">
                  <a16:creationId xmlns:a16="http://schemas.microsoft.com/office/drawing/2014/main" id="{06136946-342C-05BE-E750-B6F91C119079}"/>
                </a:ext>
              </a:extLst>
            </p:cNvPr>
            <p:cNvPicPr>
              <a:picLocks noChangeAspect="1"/>
            </p:cNvPicPr>
            <p:nvPr/>
          </p:nvPicPr>
          <p:blipFill>
            <a:blip r:embed="rId7"/>
            <a:stretch>
              <a:fillRect/>
            </a:stretch>
          </p:blipFill>
          <p:spPr>
            <a:xfrm>
              <a:off x="81637" y="1896718"/>
              <a:ext cx="4335172" cy="4315172"/>
            </a:xfrm>
            <a:prstGeom prst="rect">
              <a:avLst/>
            </a:prstGeom>
          </p:spPr>
        </p:pic>
        <p:sp>
          <p:nvSpPr>
            <p:cNvPr id="16" name="Arc 15">
              <a:extLst>
                <a:ext uri="{FF2B5EF4-FFF2-40B4-BE49-F238E27FC236}">
                  <a16:creationId xmlns:a16="http://schemas.microsoft.com/office/drawing/2014/main" id="{01BBEE87-7A5C-5139-D56D-2E79D741878D}"/>
                </a:ext>
              </a:extLst>
            </p:cNvPr>
            <p:cNvSpPr/>
            <p:nvPr/>
          </p:nvSpPr>
          <p:spPr>
            <a:xfrm rot="15235767">
              <a:off x="1281384" y="3526981"/>
              <a:ext cx="785338" cy="907278"/>
            </a:xfrm>
            <a:prstGeom prst="arc">
              <a:avLst>
                <a:gd name="adj1" fmla="val 16595557"/>
                <a:gd name="adj2" fmla="val 18296208"/>
              </a:avLst>
            </a:prstGeom>
            <a:ln>
              <a:solidFill>
                <a:schemeClr val="bg1"/>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GB"/>
            </a:p>
          </p:txBody>
        </p:sp>
        <p:sp>
          <p:nvSpPr>
            <p:cNvPr id="17" name="Arc 16">
              <a:extLst>
                <a:ext uri="{FF2B5EF4-FFF2-40B4-BE49-F238E27FC236}">
                  <a16:creationId xmlns:a16="http://schemas.microsoft.com/office/drawing/2014/main" id="{258B1D81-40BD-5AFE-605D-8E0EDDDE64B8}"/>
                </a:ext>
              </a:extLst>
            </p:cNvPr>
            <p:cNvSpPr/>
            <p:nvPr/>
          </p:nvSpPr>
          <p:spPr>
            <a:xfrm rot="15235767">
              <a:off x="1807164" y="2472015"/>
              <a:ext cx="1976073" cy="2685331"/>
            </a:xfrm>
            <a:prstGeom prst="arc">
              <a:avLst>
                <a:gd name="adj1" fmla="val 16595557"/>
                <a:gd name="adj2" fmla="val 19851118"/>
              </a:avLst>
            </a:prstGeom>
            <a:ln>
              <a:solidFill>
                <a:schemeClr val="bg1"/>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GB"/>
            </a:p>
          </p:txBody>
        </p:sp>
        <p:sp>
          <p:nvSpPr>
            <p:cNvPr id="18" name="TextBox 17">
              <a:extLst>
                <a:ext uri="{FF2B5EF4-FFF2-40B4-BE49-F238E27FC236}">
                  <a16:creationId xmlns:a16="http://schemas.microsoft.com/office/drawing/2014/main" id="{634767B3-474D-9E08-864F-704829BFA8EE}"/>
                </a:ext>
              </a:extLst>
            </p:cNvPr>
            <p:cNvSpPr txBox="1"/>
            <p:nvPr/>
          </p:nvSpPr>
          <p:spPr>
            <a:xfrm>
              <a:off x="757925" y="3200112"/>
              <a:ext cx="412292" cy="369332"/>
            </a:xfrm>
            <a:prstGeom prst="rect">
              <a:avLst/>
            </a:prstGeom>
            <a:noFill/>
          </p:spPr>
          <p:txBody>
            <a:bodyPr wrap="none" rtlCol="0">
              <a:spAutoFit/>
            </a:bodyPr>
            <a:lstStyle/>
            <a:p>
              <a:r>
                <a:rPr lang="en-US" dirty="0">
                  <a:solidFill>
                    <a:schemeClr val="bg1"/>
                  </a:solidFill>
                </a:rPr>
                <a:t>N</a:t>
              </a:r>
              <a:r>
                <a:rPr lang="en-US" baseline="-25000" dirty="0">
                  <a:solidFill>
                    <a:schemeClr val="bg1"/>
                  </a:solidFill>
                </a:rPr>
                <a:t>1</a:t>
              </a:r>
              <a:endParaRPr lang="en-GB" baseline="-25000" dirty="0">
                <a:solidFill>
                  <a:schemeClr val="bg1"/>
                </a:solidFill>
              </a:endParaRPr>
            </a:p>
          </p:txBody>
        </p:sp>
        <p:sp>
          <p:nvSpPr>
            <p:cNvPr id="19" name="TextBox 18">
              <a:extLst>
                <a:ext uri="{FF2B5EF4-FFF2-40B4-BE49-F238E27FC236}">
                  <a16:creationId xmlns:a16="http://schemas.microsoft.com/office/drawing/2014/main" id="{248653BB-B4D8-198E-6802-15D19C8A7D1B}"/>
                </a:ext>
              </a:extLst>
            </p:cNvPr>
            <p:cNvSpPr txBox="1"/>
            <p:nvPr/>
          </p:nvSpPr>
          <p:spPr>
            <a:xfrm>
              <a:off x="2120006" y="2450726"/>
              <a:ext cx="412292" cy="369332"/>
            </a:xfrm>
            <a:prstGeom prst="rect">
              <a:avLst/>
            </a:prstGeom>
            <a:noFill/>
          </p:spPr>
          <p:txBody>
            <a:bodyPr wrap="none" rtlCol="0">
              <a:spAutoFit/>
            </a:bodyPr>
            <a:lstStyle/>
            <a:p>
              <a:r>
                <a:rPr lang="en-US" dirty="0">
                  <a:solidFill>
                    <a:schemeClr val="bg1"/>
                  </a:solidFill>
                </a:rPr>
                <a:t>N</a:t>
              </a:r>
              <a:r>
                <a:rPr lang="en-US" baseline="-25000" dirty="0">
                  <a:solidFill>
                    <a:schemeClr val="bg1"/>
                  </a:solidFill>
                </a:rPr>
                <a:t>2</a:t>
              </a:r>
              <a:endParaRPr lang="en-GB" baseline="-25000" dirty="0">
                <a:solidFill>
                  <a:schemeClr val="bg1"/>
                </a:solidFill>
              </a:endParaRP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F6F09AC1-8758-18F1-D654-4F934310F703}"/>
                    </a:ext>
                  </a:extLst>
                </p:cNvPr>
                <p:cNvSpPr txBox="1"/>
                <p:nvPr/>
              </p:nvSpPr>
              <p:spPr>
                <a:xfrm>
                  <a:off x="1707714" y="3263618"/>
                  <a:ext cx="412292" cy="369332"/>
                </a:xfrm>
                <a:prstGeom prst="rect">
                  <a:avLst/>
                </a:prstGeom>
                <a:noFill/>
              </p:spPr>
              <p:txBody>
                <a:bodyPr wrap="square">
                  <a:spAutoFit/>
                </a:bodyPr>
                <a:lstStyle/>
                <a:p>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𝛼</m:t>
                          </m:r>
                        </m:e>
                        <m:sub>
                          <m:r>
                            <a:rPr lang="en-US" b="0" i="1" smtClean="0">
                              <a:solidFill>
                                <a:schemeClr val="bg1"/>
                              </a:solidFill>
                              <a:latin typeface="Cambria Math" panose="02040503050406030204" pitchFamily="18" charset="0"/>
                            </a:rPr>
                            <m:t>2</m:t>
                          </m:r>
                        </m:sub>
                      </m:sSub>
                    </m:oMath>
                  </a14:m>
                  <a:r>
                    <a:rPr lang="en-GB" dirty="0">
                      <a:solidFill>
                        <a:schemeClr val="bg1"/>
                      </a:solidFill>
                    </a:rPr>
                    <a:t> </a:t>
                  </a:r>
                </a:p>
              </p:txBody>
            </p:sp>
          </mc:Choice>
          <mc:Fallback xmlns="">
            <p:sp>
              <p:nvSpPr>
                <p:cNvPr id="21" name="TextBox 20">
                  <a:extLst>
                    <a:ext uri="{FF2B5EF4-FFF2-40B4-BE49-F238E27FC236}">
                      <a16:creationId xmlns:a16="http://schemas.microsoft.com/office/drawing/2014/main" id="{F6F09AC1-8758-18F1-D654-4F934310F703}"/>
                    </a:ext>
                  </a:extLst>
                </p:cNvPr>
                <p:cNvSpPr txBox="1">
                  <a:spLocks noRot="1" noChangeAspect="1" noMove="1" noResize="1" noEditPoints="1" noAdjustHandles="1" noChangeArrowheads="1" noChangeShapeType="1" noTextEdit="1"/>
                </p:cNvSpPr>
                <p:nvPr/>
              </p:nvSpPr>
              <p:spPr>
                <a:xfrm>
                  <a:off x="1707714" y="3263618"/>
                  <a:ext cx="412292" cy="369332"/>
                </a:xfrm>
                <a:prstGeom prst="rect">
                  <a:avLst/>
                </a:prstGeom>
                <a:blipFill>
                  <a:blip r:embed="rId8"/>
                  <a:stretch>
                    <a:fillRect r="-6667" b="-111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0B82C699-A73C-4131-516F-737FFBC6DAE1}"/>
                    </a:ext>
                  </a:extLst>
                </p:cNvPr>
                <p:cNvSpPr txBox="1"/>
                <p:nvPr/>
              </p:nvSpPr>
              <p:spPr>
                <a:xfrm>
                  <a:off x="838202" y="3684007"/>
                  <a:ext cx="412292" cy="369332"/>
                </a:xfrm>
                <a:prstGeom prst="rect">
                  <a:avLst/>
                </a:prstGeom>
                <a:noFill/>
              </p:spPr>
              <p:txBody>
                <a:bodyPr wrap="square">
                  <a:spAutoFit/>
                </a:bodyPr>
                <a:lstStyle/>
                <a:p>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𝛼</m:t>
                          </m:r>
                        </m:e>
                        <m:sub>
                          <m:r>
                            <a:rPr lang="en-US" b="0" i="1" smtClean="0">
                              <a:solidFill>
                                <a:schemeClr val="bg1"/>
                              </a:solidFill>
                              <a:latin typeface="Cambria Math" panose="02040503050406030204" pitchFamily="18" charset="0"/>
                            </a:rPr>
                            <m:t>1</m:t>
                          </m:r>
                        </m:sub>
                      </m:sSub>
                    </m:oMath>
                  </a14:m>
                  <a:r>
                    <a:rPr lang="en-GB" dirty="0">
                      <a:solidFill>
                        <a:schemeClr val="bg1"/>
                      </a:solidFill>
                    </a:rPr>
                    <a:t> </a:t>
                  </a:r>
                </a:p>
              </p:txBody>
            </p:sp>
          </mc:Choice>
          <mc:Fallback xmlns="">
            <p:sp>
              <p:nvSpPr>
                <p:cNvPr id="22" name="TextBox 21">
                  <a:extLst>
                    <a:ext uri="{FF2B5EF4-FFF2-40B4-BE49-F238E27FC236}">
                      <a16:creationId xmlns:a16="http://schemas.microsoft.com/office/drawing/2014/main" id="{0B82C699-A73C-4131-516F-737FFBC6DAE1}"/>
                    </a:ext>
                  </a:extLst>
                </p:cNvPr>
                <p:cNvSpPr txBox="1">
                  <a:spLocks noRot="1" noChangeAspect="1" noMove="1" noResize="1" noEditPoints="1" noAdjustHandles="1" noChangeArrowheads="1" noChangeShapeType="1" noTextEdit="1"/>
                </p:cNvSpPr>
                <p:nvPr/>
              </p:nvSpPr>
              <p:spPr>
                <a:xfrm>
                  <a:off x="838202" y="3684007"/>
                  <a:ext cx="412292" cy="369332"/>
                </a:xfrm>
                <a:prstGeom prst="rect">
                  <a:avLst/>
                </a:prstGeom>
                <a:blipFill>
                  <a:blip r:embed="rId9"/>
                  <a:stretch>
                    <a:fillRect r="-5000" b="-13208"/>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5817EA58-B860-F7A5-5928-2DA4E2F03478}"/>
                </a:ext>
              </a:extLst>
            </p:cNvPr>
            <p:cNvSpPr txBox="1"/>
            <p:nvPr/>
          </p:nvSpPr>
          <p:spPr>
            <a:xfrm>
              <a:off x="4832" y="6205147"/>
              <a:ext cx="5623487" cy="394804"/>
            </a:xfrm>
            <a:prstGeom prst="rect">
              <a:avLst/>
            </a:prstGeom>
            <a:noFill/>
          </p:spPr>
          <p:txBody>
            <a:bodyPr wrap="square">
              <a:spAutoFit/>
            </a:bodyPr>
            <a:lstStyle/>
            <a:p>
              <a:r>
                <a:rPr lang="en-GB" sz="1050" dirty="0"/>
                <a:t>Starting from the experience of </a:t>
              </a:r>
              <a:r>
                <a:rPr lang="en-GB" sz="1050" dirty="0" err="1"/>
                <a:t>T.Ogitsu</a:t>
              </a:r>
              <a:r>
                <a:rPr lang="en-GB" sz="1050" dirty="0"/>
                <a:t>:</a:t>
              </a:r>
            </a:p>
            <a:p>
              <a:r>
                <a:rPr lang="en-GB" sz="600" i="1" u="sng" dirty="0"/>
                <a:t>https://indico.cern.ch/event/1043242/contributions/4448798/attachments/2279860/3873498/MCM20210712SCFM.pdf</a:t>
              </a:r>
            </a:p>
          </p:txBody>
        </p:sp>
      </p:grpSp>
      <p:sp>
        <p:nvSpPr>
          <p:cNvPr id="6" name="Title 2">
            <a:extLst>
              <a:ext uri="{FF2B5EF4-FFF2-40B4-BE49-F238E27FC236}">
                <a16:creationId xmlns:a16="http://schemas.microsoft.com/office/drawing/2014/main" id="{B42CFDCD-C0DD-9BF1-5D32-6BBC8712405B}"/>
              </a:ext>
            </a:extLst>
          </p:cNvPr>
          <p:cNvSpPr txBox="1">
            <a:spLocks/>
          </p:cNvSpPr>
          <p:nvPr/>
        </p:nvSpPr>
        <p:spPr>
          <a:xfrm>
            <a:off x="2188923" y="186465"/>
            <a:ext cx="8091814" cy="681159"/>
          </a:xfrm>
          <a:prstGeom prst="rect">
            <a:avLst/>
          </a:prstGeom>
        </p:spPr>
        <p:txBody>
          <a:bodyPr/>
          <a:lstStyle>
            <a:lvl1pPr algn="ctr" defTabSz="914400" rtl="0" eaLnBrk="1" latinLnBrk="0" hangingPunct="1">
              <a:lnSpc>
                <a:spcPct val="90000"/>
              </a:lnSpc>
              <a:spcBef>
                <a:spcPct val="0"/>
              </a:spcBef>
              <a:buNone/>
              <a:defRPr sz="4400" b="1" kern="1200">
                <a:solidFill>
                  <a:srgbClr val="FC3647"/>
                </a:solidFill>
                <a:latin typeface="+mn-lt"/>
                <a:ea typeface="+mj-ea"/>
                <a:cs typeface="+mj-cs"/>
              </a:defRPr>
            </a:lvl1p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Asymmetric Dipole</a:t>
            </a:r>
          </a:p>
        </p:txBody>
      </p:sp>
    </p:spTree>
    <p:extLst>
      <p:ext uri="{BB962C8B-B14F-4D97-AF65-F5344CB8AC3E}">
        <p14:creationId xmlns:p14="http://schemas.microsoft.com/office/powerpoint/2010/main" val="2090640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C0EC88-5E05-FC77-9684-412E4B97FA94}"/>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3777B69F-A3DB-F733-FDE8-3E9337D48346}"/>
                  </a:ext>
                </a:extLst>
              </p:cNvPr>
              <p:cNvSpPr txBox="1"/>
              <p:nvPr/>
            </p:nvSpPr>
            <p:spPr>
              <a:xfrm>
                <a:off x="10291021" y="3147732"/>
                <a:ext cx="1463029" cy="923330"/>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B</m:t>
                      </m:r>
                      <m:r>
                        <a:rPr lang="en-US" b="0" i="0" smtClean="0">
                          <a:latin typeface="Cambria Math" panose="02040503050406030204" pitchFamily="18" charset="0"/>
                        </a:rPr>
                        <m:t>=4 </m:t>
                      </m:r>
                      <m:r>
                        <m:rPr>
                          <m:sty m:val="p"/>
                        </m:rPr>
                        <a:rPr lang="en-US" b="0" i="0" smtClean="0">
                          <a:latin typeface="Cambria Math" panose="02040503050406030204" pitchFamily="18" charset="0"/>
                        </a:rPr>
                        <m:t>T</m:t>
                      </m:r>
                    </m:oMath>
                  </m:oMathPara>
                </a14:m>
                <a:endParaRPr lang="en-US" dirty="0"/>
              </a:p>
              <a:p>
                <a:pPr algn="ct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G</m:t>
                      </m:r>
                      <m:r>
                        <a:rPr lang="en-US" b="0" i="0" smtClean="0">
                          <a:latin typeface="Cambria Math" panose="02040503050406030204" pitchFamily="18" charset="0"/>
                        </a:rPr>
                        <m:t>=80 </m:t>
                      </m:r>
                      <m:r>
                        <m:rPr>
                          <m:sty m:val="p"/>
                        </m:rPr>
                        <a:rPr lang="en-US" b="0" i="0" smtClean="0">
                          <a:latin typeface="Cambria Math" panose="02040503050406030204" pitchFamily="18" charset="0"/>
                        </a:rPr>
                        <m:t>T</m:t>
                      </m:r>
                      <m:r>
                        <a:rPr lang="en-US" b="0" i="0" smtClean="0">
                          <a:latin typeface="Cambria Math" panose="02040503050406030204" pitchFamily="18" charset="0"/>
                        </a:rPr>
                        <m:t>/</m:t>
                      </m:r>
                      <m:r>
                        <m:rPr>
                          <m:sty m:val="p"/>
                        </m:rPr>
                        <a:rPr lang="en-US" b="0" i="0" smtClean="0">
                          <a:latin typeface="Cambria Math" panose="02040503050406030204" pitchFamily="18" charset="0"/>
                        </a:rPr>
                        <m:t>m</m:t>
                      </m:r>
                    </m:oMath>
                  </m:oMathPara>
                </a14:m>
                <a:endParaRPr lang="en-US" dirty="0"/>
              </a:p>
              <a:p>
                <a:pPr algn="ctr"/>
                <a14:m>
                  <m:oMath xmlns:m="http://schemas.openxmlformats.org/officeDocument/2006/math">
                    <m:r>
                      <m:rPr>
                        <m:sty m:val="p"/>
                      </m:rPr>
                      <a:rPr lang="en-US" b="0" i="0" smtClean="0">
                        <a:latin typeface="Cambria Math" panose="02040503050406030204" pitchFamily="18" charset="0"/>
                      </a:rPr>
                      <m:t>Ratio</m:t>
                    </m:r>
                    <m:r>
                      <a:rPr lang="en-US" b="0" i="0" smtClean="0">
                        <a:latin typeface="Cambria Math" panose="02040503050406030204" pitchFamily="18" charset="0"/>
                      </a:rPr>
                      <m:t>=0.</m:t>
                    </m:r>
                  </m:oMath>
                </a14:m>
                <a:r>
                  <a:rPr lang="en-US" dirty="0"/>
                  <a:t>2</a:t>
                </a:r>
              </a:p>
            </p:txBody>
          </p:sp>
        </mc:Choice>
        <mc:Fallback xmlns="">
          <p:sp>
            <p:nvSpPr>
              <p:cNvPr id="26" name="TextBox 25">
                <a:extLst>
                  <a:ext uri="{FF2B5EF4-FFF2-40B4-BE49-F238E27FC236}">
                    <a16:creationId xmlns:a16="http://schemas.microsoft.com/office/drawing/2014/main" id="{3777B69F-A3DB-F733-FDE8-3E9337D48346}"/>
                  </a:ext>
                </a:extLst>
              </p:cNvPr>
              <p:cNvSpPr txBox="1">
                <a:spLocks noRot="1" noChangeAspect="1" noMove="1" noResize="1" noEditPoints="1" noAdjustHandles="1" noChangeArrowheads="1" noChangeShapeType="1" noTextEdit="1"/>
              </p:cNvSpPr>
              <p:nvPr/>
            </p:nvSpPr>
            <p:spPr>
              <a:xfrm>
                <a:off x="10291021" y="3147732"/>
                <a:ext cx="1463029" cy="923330"/>
              </a:xfrm>
              <a:prstGeom prst="rect">
                <a:avLst/>
              </a:prstGeom>
              <a:blipFill>
                <a:blip r:embed="rId2"/>
                <a:stretch>
                  <a:fillRect b="-92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561D2FA5-42B6-E140-F8B0-5FACE8F0CC2C}"/>
                  </a:ext>
                </a:extLst>
              </p:cNvPr>
              <p:cNvSpPr txBox="1"/>
              <p:nvPr/>
            </p:nvSpPr>
            <p:spPr>
              <a:xfrm>
                <a:off x="10166455" y="4245297"/>
                <a:ext cx="1795457" cy="5965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sz="1600" b="0" i="0" smtClean="0">
                          <a:latin typeface="Cambria Math" panose="02040503050406030204" pitchFamily="18" charset="0"/>
                        </a:rPr>
                        <m:t>Ratio</m:t>
                      </m:r>
                      <m:r>
                        <a:rPr lang="en-US" sz="1600" b="0" i="0" smtClean="0">
                          <a:latin typeface="Cambria Math" panose="02040503050406030204" pitchFamily="18" charset="0"/>
                        </a:rPr>
                        <m:t>=</m:t>
                      </m:r>
                      <m:f>
                        <m:fPr>
                          <m:ctrlPr>
                            <a:rPr lang="en-US" sz="1600" b="0" i="1" smtClean="0">
                              <a:latin typeface="Cambria Math" panose="02040503050406030204" pitchFamily="18" charset="0"/>
                            </a:rPr>
                          </m:ctrlPr>
                        </m:fPr>
                        <m:num>
                          <m:r>
                            <m:rPr>
                              <m:sty m:val="p"/>
                            </m:rPr>
                            <a:rPr lang="en-US" sz="1600" b="0" i="0" smtClean="0">
                              <a:latin typeface="Cambria Math" panose="02040503050406030204" pitchFamily="18" charset="0"/>
                            </a:rPr>
                            <m:t>B</m:t>
                          </m:r>
                          <m:r>
                            <a:rPr lang="en-US" sz="1600" b="0" i="0" smtClean="0">
                              <a:latin typeface="Cambria Math" panose="02040503050406030204" pitchFamily="18" charset="0"/>
                            </a:rPr>
                            <m:t>1</m:t>
                          </m:r>
                        </m:num>
                        <m:den>
                          <m:sSub>
                            <m:sSubPr>
                              <m:ctrlPr>
                                <a:rPr lang="en-US" sz="1600" i="1">
                                  <a:latin typeface="Cambria Math" panose="02040503050406030204" pitchFamily="18" charset="0"/>
                                </a:rPr>
                              </m:ctrlPr>
                            </m:sSubPr>
                            <m:e>
                              <m:r>
                                <m:rPr>
                                  <m:sty m:val="p"/>
                                </m:rPr>
                                <a:rPr lang="en-US" sz="1600">
                                  <a:latin typeface="Cambria Math" panose="02040503050406030204" pitchFamily="18" charset="0"/>
                                </a:rPr>
                                <m:t>B</m:t>
                              </m:r>
                            </m:e>
                            <m:sub>
                              <m:r>
                                <a:rPr lang="en-US" sz="1600">
                                  <a:latin typeface="Cambria Math" panose="02040503050406030204" pitchFamily="18" charset="0"/>
                                </a:rPr>
                                <m:t>2</m:t>
                              </m:r>
                            </m:sub>
                          </m:sSub>
                          <m:r>
                            <a:rPr lang="en-US" sz="1600">
                              <a:latin typeface="Cambria Math" panose="02040503050406030204" pitchFamily="18" charset="0"/>
                            </a:rPr>
                            <m:t>@</m:t>
                          </m:r>
                          <m:sSub>
                            <m:sSubPr>
                              <m:ctrlPr>
                                <a:rPr lang="en-US" sz="1600" i="1">
                                  <a:latin typeface="Cambria Math" panose="02040503050406030204" pitchFamily="18" charset="0"/>
                                </a:rPr>
                              </m:ctrlPr>
                            </m:sSubPr>
                            <m:e>
                              <m:r>
                                <m:rPr>
                                  <m:sty m:val="p"/>
                                </m:rPr>
                                <a:rPr lang="en-US" sz="1600">
                                  <a:latin typeface="Cambria Math" panose="02040503050406030204" pitchFamily="18" charset="0"/>
                                </a:rPr>
                                <m:t>R</m:t>
                              </m:r>
                            </m:e>
                            <m:sub>
                              <m:r>
                                <m:rPr>
                                  <m:sty m:val="p"/>
                                </m:rPr>
                                <a:rPr lang="en-US" sz="1600">
                                  <a:latin typeface="Cambria Math" panose="02040503050406030204" pitchFamily="18" charset="0"/>
                                </a:rPr>
                                <m:t>ref</m:t>
                              </m:r>
                            </m:sub>
                          </m:sSub>
                        </m:den>
                      </m:f>
                    </m:oMath>
                  </m:oMathPara>
                </a14:m>
                <a:endParaRPr lang="en-GB" sz="1600" dirty="0"/>
              </a:p>
            </p:txBody>
          </p:sp>
        </mc:Choice>
        <mc:Fallback xmlns="">
          <p:sp>
            <p:nvSpPr>
              <p:cNvPr id="27" name="TextBox 26">
                <a:extLst>
                  <a:ext uri="{FF2B5EF4-FFF2-40B4-BE49-F238E27FC236}">
                    <a16:creationId xmlns:a16="http://schemas.microsoft.com/office/drawing/2014/main" id="{561D2FA5-42B6-E140-F8B0-5FACE8F0CC2C}"/>
                  </a:ext>
                </a:extLst>
              </p:cNvPr>
              <p:cNvSpPr txBox="1">
                <a:spLocks noRot="1" noChangeAspect="1" noMove="1" noResize="1" noEditPoints="1" noAdjustHandles="1" noChangeArrowheads="1" noChangeShapeType="1" noTextEdit="1"/>
              </p:cNvSpPr>
              <p:nvPr/>
            </p:nvSpPr>
            <p:spPr>
              <a:xfrm>
                <a:off x="10166455" y="4245297"/>
                <a:ext cx="1795457" cy="596510"/>
              </a:xfrm>
              <a:prstGeom prst="rect">
                <a:avLst/>
              </a:prstGeom>
              <a:blipFill>
                <a:blip r:embed="rId3"/>
                <a:stretch>
                  <a:fillRect/>
                </a:stretch>
              </a:blipFill>
            </p:spPr>
            <p:txBody>
              <a:bodyPr/>
              <a:lstStyle/>
              <a:p>
                <a:r>
                  <a:rPr lang="en-GB">
                    <a:noFill/>
                  </a:rPr>
                  <a:t> </a:t>
                </a:r>
              </a:p>
            </p:txBody>
          </p:sp>
        </mc:Fallback>
      </mc:AlternateContent>
      <p:pic>
        <p:nvPicPr>
          <p:cNvPr id="25" name="Picture 24">
            <a:extLst>
              <a:ext uri="{FF2B5EF4-FFF2-40B4-BE49-F238E27FC236}">
                <a16:creationId xmlns:a16="http://schemas.microsoft.com/office/drawing/2014/main" id="{BE1E2F8E-BC38-F3E2-ECBB-E40410839F72}"/>
              </a:ext>
            </a:extLst>
          </p:cNvPr>
          <p:cNvPicPr>
            <a:picLocks noChangeAspect="1"/>
          </p:cNvPicPr>
          <p:nvPr/>
        </p:nvPicPr>
        <p:blipFill>
          <a:blip r:embed="rId4"/>
          <a:srcRect/>
          <a:stretch/>
        </p:blipFill>
        <p:spPr>
          <a:xfrm>
            <a:off x="284524" y="1227149"/>
            <a:ext cx="4826906" cy="783952"/>
          </a:xfrm>
          <a:prstGeom prst="rect">
            <a:avLst/>
          </a:prstGeom>
          <a:ln>
            <a:noFill/>
          </a:ln>
          <a:effectLst>
            <a:outerShdw blurRad="50800" dist="38100" dir="10800000" algn="r" rotWithShape="0">
              <a:prstClr val="black">
                <a:alpha val="40000"/>
              </a:prstClr>
            </a:outerShdw>
          </a:effectLst>
        </p:spPr>
      </p:pic>
      <p:pic>
        <p:nvPicPr>
          <p:cNvPr id="24" name="Picture 23">
            <a:extLst>
              <a:ext uri="{FF2B5EF4-FFF2-40B4-BE49-F238E27FC236}">
                <a16:creationId xmlns:a16="http://schemas.microsoft.com/office/drawing/2014/main" id="{069B5E1D-1EEC-9F18-4D8E-252066D3E2ED}"/>
              </a:ext>
            </a:extLst>
          </p:cNvPr>
          <p:cNvPicPr>
            <a:picLocks noChangeAspect="1"/>
          </p:cNvPicPr>
          <p:nvPr/>
        </p:nvPicPr>
        <p:blipFill>
          <a:blip r:embed="rId5"/>
          <a:srcRect/>
          <a:stretch/>
        </p:blipFill>
        <p:spPr>
          <a:xfrm>
            <a:off x="6014288" y="2230088"/>
            <a:ext cx="3848528" cy="3778556"/>
          </a:xfrm>
          <a:prstGeom prst="rect">
            <a:avLst/>
          </a:prstGeom>
        </p:spPr>
      </p:pic>
      <p:grpSp>
        <p:nvGrpSpPr>
          <p:cNvPr id="10" name="Group 9">
            <a:extLst>
              <a:ext uri="{FF2B5EF4-FFF2-40B4-BE49-F238E27FC236}">
                <a16:creationId xmlns:a16="http://schemas.microsoft.com/office/drawing/2014/main" id="{748AA7E5-ABA2-6C4A-0808-8D5C7CB41CA0}"/>
              </a:ext>
            </a:extLst>
          </p:cNvPr>
          <p:cNvGrpSpPr/>
          <p:nvPr/>
        </p:nvGrpSpPr>
        <p:grpSpPr>
          <a:xfrm>
            <a:off x="76421" y="2230088"/>
            <a:ext cx="3799299" cy="3778556"/>
            <a:chOff x="81637" y="1911396"/>
            <a:chExt cx="4335172" cy="4285838"/>
          </a:xfrm>
        </p:grpSpPr>
        <p:pic>
          <p:nvPicPr>
            <p:cNvPr id="14" name="Picture 13">
              <a:extLst>
                <a:ext uri="{FF2B5EF4-FFF2-40B4-BE49-F238E27FC236}">
                  <a16:creationId xmlns:a16="http://schemas.microsoft.com/office/drawing/2014/main" id="{2BAC436F-EA22-4C7C-78A0-8A6C80F950F4}"/>
                </a:ext>
              </a:extLst>
            </p:cNvPr>
            <p:cNvPicPr>
              <a:picLocks noChangeAspect="1"/>
            </p:cNvPicPr>
            <p:nvPr/>
          </p:nvPicPr>
          <p:blipFill>
            <a:blip r:embed="rId6"/>
            <a:srcRect/>
            <a:stretch/>
          </p:blipFill>
          <p:spPr>
            <a:xfrm>
              <a:off x="81637" y="1911396"/>
              <a:ext cx="4335172" cy="4285838"/>
            </a:xfrm>
            <a:prstGeom prst="rect">
              <a:avLst/>
            </a:prstGeom>
          </p:spPr>
        </p:pic>
        <p:sp>
          <p:nvSpPr>
            <p:cNvPr id="20" name="Arc 19">
              <a:extLst>
                <a:ext uri="{FF2B5EF4-FFF2-40B4-BE49-F238E27FC236}">
                  <a16:creationId xmlns:a16="http://schemas.microsoft.com/office/drawing/2014/main" id="{747E91F8-217E-5D30-74E0-879C383C087A}"/>
                </a:ext>
              </a:extLst>
            </p:cNvPr>
            <p:cNvSpPr/>
            <p:nvPr/>
          </p:nvSpPr>
          <p:spPr>
            <a:xfrm rot="15235767">
              <a:off x="1681267" y="2485267"/>
              <a:ext cx="1976073" cy="2685331"/>
            </a:xfrm>
            <a:prstGeom prst="arc">
              <a:avLst>
                <a:gd name="adj1" fmla="val 16595557"/>
                <a:gd name="adj2" fmla="val 20142774"/>
              </a:avLst>
            </a:prstGeom>
            <a:ln>
              <a:solidFill>
                <a:schemeClr val="bg1"/>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82F5BF6F-A68A-DAC7-2A57-3C1792DEFDFD}"/>
                    </a:ext>
                  </a:extLst>
                </p:cNvPr>
                <p:cNvSpPr txBox="1"/>
                <p:nvPr/>
              </p:nvSpPr>
              <p:spPr>
                <a:xfrm>
                  <a:off x="1581819" y="3244334"/>
                  <a:ext cx="412292" cy="369332"/>
                </a:xfrm>
                <a:prstGeom prst="rect">
                  <a:avLst/>
                </a:prstGeom>
                <a:noFill/>
              </p:spPr>
              <p:txBody>
                <a:bodyPr wrap="square">
                  <a:spAutoFit/>
                </a:bodyPr>
                <a:lstStyle/>
                <a:p>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𝛼</m:t>
                          </m:r>
                        </m:e>
                        <m:sub>
                          <m:r>
                            <a:rPr lang="en-US" b="0" i="1" smtClean="0">
                              <a:solidFill>
                                <a:schemeClr val="bg1"/>
                              </a:solidFill>
                              <a:latin typeface="Cambria Math" panose="02040503050406030204" pitchFamily="18" charset="0"/>
                            </a:rPr>
                            <m:t>1</m:t>
                          </m:r>
                        </m:sub>
                      </m:sSub>
                    </m:oMath>
                  </a14:m>
                  <a:r>
                    <a:rPr lang="en-GB" dirty="0">
                      <a:solidFill>
                        <a:schemeClr val="bg1"/>
                      </a:solidFill>
                    </a:rPr>
                    <a:t> </a:t>
                  </a:r>
                </a:p>
              </p:txBody>
            </p:sp>
          </mc:Choice>
          <mc:Fallback xmlns="">
            <p:sp>
              <p:nvSpPr>
                <p:cNvPr id="23" name="TextBox 22">
                  <a:extLst>
                    <a:ext uri="{FF2B5EF4-FFF2-40B4-BE49-F238E27FC236}">
                      <a16:creationId xmlns:a16="http://schemas.microsoft.com/office/drawing/2014/main" id="{82F5BF6F-A68A-DAC7-2A57-3C1792DEFDFD}"/>
                    </a:ext>
                  </a:extLst>
                </p:cNvPr>
                <p:cNvSpPr txBox="1">
                  <a:spLocks noRot="1" noChangeAspect="1" noMove="1" noResize="1" noEditPoints="1" noAdjustHandles="1" noChangeArrowheads="1" noChangeShapeType="1" noTextEdit="1"/>
                </p:cNvSpPr>
                <p:nvPr/>
              </p:nvSpPr>
              <p:spPr>
                <a:xfrm>
                  <a:off x="1581819" y="3244334"/>
                  <a:ext cx="412292" cy="369332"/>
                </a:xfrm>
                <a:prstGeom prst="rect">
                  <a:avLst/>
                </a:prstGeom>
                <a:blipFill>
                  <a:blip r:embed="rId7"/>
                  <a:stretch>
                    <a:fillRect r="-6780" b="-13208"/>
                  </a:stretch>
                </a:blipFill>
              </p:spPr>
              <p:txBody>
                <a:bodyPr/>
                <a:lstStyle/>
                <a:p>
                  <a:r>
                    <a:rPr lang="en-GB">
                      <a:noFill/>
                    </a:rPr>
                    <a:t> </a:t>
                  </a:r>
                </a:p>
              </p:txBody>
            </p:sp>
          </mc:Fallback>
        </mc:AlternateContent>
      </p:grpSp>
      <p:sp>
        <p:nvSpPr>
          <p:cNvPr id="2" name="Slide Number Placeholder 1">
            <a:extLst>
              <a:ext uri="{FF2B5EF4-FFF2-40B4-BE49-F238E27FC236}">
                <a16:creationId xmlns:a16="http://schemas.microsoft.com/office/drawing/2014/main" id="{C8981FC0-A033-5DD6-C24E-B76D68FC88B2}"/>
              </a:ext>
            </a:extLst>
          </p:cNvPr>
          <p:cNvSpPr>
            <a:spLocks noGrp="1"/>
          </p:cNvSpPr>
          <p:nvPr>
            <p:ph type="sldNum" sz="quarter" idx="4"/>
          </p:nvPr>
        </p:nvSpPr>
        <p:spPr/>
        <p:txBody>
          <a:bodyPr/>
          <a:lstStyle/>
          <a:p>
            <a:fld id="{A16AB2F8-5338-F742-A59E-35F5B82165E6}" type="slidenum">
              <a:rPr lang="en-GB" smtClean="0"/>
              <a:pPr/>
              <a:t>3</a:t>
            </a:fld>
            <a:endParaRPr lang="en-GB" dirty="0"/>
          </a:p>
        </p:txBody>
      </p:sp>
      <p:sp>
        <p:nvSpPr>
          <p:cNvPr id="9" name="TextBox 8">
            <a:extLst>
              <a:ext uri="{FF2B5EF4-FFF2-40B4-BE49-F238E27FC236}">
                <a16:creationId xmlns:a16="http://schemas.microsoft.com/office/drawing/2014/main" id="{8C6F3E28-7F1E-F67E-83E3-81FAB8FE908E}"/>
              </a:ext>
            </a:extLst>
          </p:cNvPr>
          <p:cNvSpPr txBox="1"/>
          <p:nvPr/>
        </p:nvSpPr>
        <p:spPr>
          <a:xfrm>
            <a:off x="5177213" y="1197733"/>
            <a:ext cx="6117928" cy="307777"/>
          </a:xfrm>
          <a:prstGeom prst="rect">
            <a:avLst/>
          </a:prstGeom>
          <a:noFill/>
        </p:spPr>
        <p:txBody>
          <a:bodyPr wrap="square" rtlCol="0">
            <a:spAutoFit/>
          </a:bodyPr>
          <a:lstStyle/>
          <a:p>
            <a:r>
              <a:rPr lang="en-US" sz="1400" dirty="0">
                <a:solidFill>
                  <a:schemeClr val="tx1">
                    <a:lumMod val="50000"/>
                    <a:lumOff val="50000"/>
                  </a:schemeClr>
                </a:solidFill>
              </a:rPr>
              <a:t>As first approx. I used the same cable assumption of L. Alfonso.</a:t>
            </a:r>
            <a:endParaRPr lang="en-GB" sz="1400" dirty="0">
              <a:solidFill>
                <a:schemeClr val="tx1">
                  <a:lumMod val="50000"/>
                  <a:lumOff val="50000"/>
                </a:schemeClr>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9AF8EE1-E19F-66B9-DDBF-BAA029E14CFF}"/>
                  </a:ext>
                </a:extLst>
              </p:cNvPr>
              <p:cNvSpPr txBox="1"/>
              <p:nvPr/>
            </p:nvSpPr>
            <p:spPr>
              <a:xfrm>
                <a:off x="5177210" y="1449878"/>
                <a:ext cx="6955833" cy="584775"/>
              </a:xfrm>
              <a:prstGeom prst="rect">
                <a:avLst/>
              </a:prstGeom>
              <a:noFill/>
            </p:spPr>
            <p:txBody>
              <a:bodyPr wrap="square" rtlCol="0">
                <a:spAutoFit/>
              </a:bodyPr>
              <a:lstStyle/>
              <a:p>
                <a:r>
                  <a:rPr lang="en-US" sz="1600" dirty="0">
                    <a:solidFill>
                      <a:schemeClr val="accent2"/>
                    </a:solidFill>
                  </a:rPr>
                  <a:t>Optimization of </a:t>
                </a:r>
                <a14:m>
                  <m:oMath xmlns:m="http://schemas.openxmlformats.org/officeDocument/2006/math">
                    <m:sSub>
                      <m:sSubPr>
                        <m:ctrlPr>
                          <a:rPr lang="en-US" sz="1600" b="0" i="1" smtClean="0">
                            <a:solidFill>
                              <a:schemeClr val="accent2"/>
                            </a:solidFill>
                            <a:latin typeface="Cambria Math" panose="02040503050406030204" pitchFamily="18" charset="0"/>
                          </a:rPr>
                        </m:ctrlPr>
                      </m:sSubPr>
                      <m:e>
                        <m:r>
                          <a:rPr lang="en-US" sz="1600" i="1">
                            <a:solidFill>
                              <a:schemeClr val="accent2"/>
                            </a:solidFill>
                            <a:latin typeface="Cambria Math" panose="02040503050406030204" pitchFamily="18" charset="0"/>
                          </a:rPr>
                          <m:t>𝛼</m:t>
                        </m:r>
                      </m:e>
                      <m:sub>
                        <m:r>
                          <a:rPr lang="en-US" sz="1600" b="0" i="0" smtClean="0">
                            <a:solidFill>
                              <a:schemeClr val="accent2"/>
                            </a:solidFill>
                            <a:latin typeface="Cambria Math" panose="02040503050406030204" pitchFamily="18" charset="0"/>
                          </a:rPr>
                          <m:t>1</m:t>
                        </m:r>
                      </m:sub>
                    </m:sSub>
                  </m:oMath>
                </a14:m>
                <a:r>
                  <a:rPr lang="en-US" sz="1600" dirty="0">
                    <a:solidFill>
                      <a:schemeClr val="accent2"/>
                    </a:solidFill>
                  </a:rPr>
                  <a:t> with ROXIE by</a:t>
                </a:r>
              </a:p>
              <a:p>
                <a:r>
                  <a:rPr lang="en-US" sz="1600" dirty="0">
                    <a:solidFill>
                      <a:schemeClr val="accent2"/>
                    </a:solidFill>
                  </a:rPr>
                  <a:t>maximizing</a:t>
                </a:r>
                <a14:m>
                  <m:oMath xmlns:m="http://schemas.openxmlformats.org/officeDocument/2006/math">
                    <m:r>
                      <a:rPr lang="en-US" sz="1600" b="0" i="0" smtClean="0">
                        <a:solidFill>
                          <a:schemeClr val="accent2"/>
                        </a:solidFill>
                        <a:latin typeface="Cambria Math" panose="02040503050406030204" pitchFamily="18" charset="0"/>
                      </a:rPr>
                      <m:t> </m:t>
                    </m:r>
                    <m:sSub>
                      <m:sSubPr>
                        <m:ctrlPr>
                          <a:rPr lang="en-US" sz="1600" b="0" i="1" smtClean="0">
                            <a:solidFill>
                              <a:schemeClr val="accent2"/>
                            </a:solidFill>
                            <a:latin typeface="Cambria Math" panose="02040503050406030204" pitchFamily="18" charset="0"/>
                          </a:rPr>
                        </m:ctrlPr>
                      </m:sSubPr>
                      <m:e>
                        <m:r>
                          <m:rPr>
                            <m:sty m:val="p"/>
                          </m:rPr>
                          <a:rPr lang="en-US" sz="1600" b="0" i="0" smtClean="0">
                            <a:solidFill>
                              <a:schemeClr val="accent2"/>
                            </a:solidFill>
                            <a:latin typeface="Cambria Math" panose="02040503050406030204" pitchFamily="18" charset="0"/>
                          </a:rPr>
                          <m:t>B</m:t>
                        </m:r>
                      </m:e>
                      <m:sub>
                        <m:r>
                          <a:rPr lang="en-US" sz="1600" b="0" i="0" smtClean="0">
                            <a:solidFill>
                              <a:schemeClr val="accent2"/>
                            </a:solidFill>
                            <a:latin typeface="Cambria Math" panose="02040503050406030204" pitchFamily="18" charset="0"/>
                          </a:rPr>
                          <m:t>2</m:t>
                        </m:r>
                      </m:sub>
                    </m:sSub>
                    <m:r>
                      <a:rPr lang="en-US" sz="1600" b="0" i="0" smtClean="0">
                        <a:solidFill>
                          <a:schemeClr val="accent2"/>
                        </a:solidFill>
                        <a:latin typeface="Cambria Math" panose="02040503050406030204" pitchFamily="18" charset="0"/>
                      </a:rPr>
                      <m:t>(@ </m:t>
                    </m:r>
                    <m:sSub>
                      <m:sSubPr>
                        <m:ctrlPr>
                          <a:rPr lang="en-US" sz="1600" b="0" i="1" smtClean="0">
                            <a:solidFill>
                              <a:schemeClr val="accent2"/>
                            </a:solidFill>
                            <a:latin typeface="Cambria Math" panose="02040503050406030204" pitchFamily="18" charset="0"/>
                          </a:rPr>
                        </m:ctrlPr>
                      </m:sSubPr>
                      <m:e>
                        <m:r>
                          <m:rPr>
                            <m:sty m:val="p"/>
                          </m:rPr>
                          <a:rPr lang="en-US" sz="1600" b="0" i="0" smtClean="0">
                            <a:solidFill>
                              <a:schemeClr val="accent2"/>
                            </a:solidFill>
                            <a:latin typeface="Cambria Math" panose="02040503050406030204" pitchFamily="18" charset="0"/>
                          </a:rPr>
                          <m:t>R</m:t>
                        </m:r>
                      </m:e>
                      <m:sub>
                        <m:r>
                          <m:rPr>
                            <m:sty m:val="p"/>
                          </m:rPr>
                          <a:rPr lang="en-US" sz="1600" b="0" i="0" smtClean="0">
                            <a:solidFill>
                              <a:schemeClr val="accent2"/>
                            </a:solidFill>
                            <a:latin typeface="Cambria Math" panose="02040503050406030204" pitchFamily="18" charset="0"/>
                          </a:rPr>
                          <m:t>ref</m:t>
                        </m:r>
                      </m:sub>
                    </m:sSub>
                    <m:r>
                      <a:rPr lang="en-US" sz="1600" b="0" i="1" smtClean="0">
                        <a:solidFill>
                          <a:schemeClr val="accent2"/>
                        </a:solidFill>
                        <a:latin typeface="Cambria Math" panose="02040503050406030204" pitchFamily="18" charset="0"/>
                      </a:rPr>
                      <m:t>=50 </m:t>
                    </m:r>
                    <m:r>
                      <a:rPr lang="en-US" sz="1600" b="0" i="1" smtClean="0">
                        <a:solidFill>
                          <a:schemeClr val="accent2"/>
                        </a:solidFill>
                        <a:latin typeface="Cambria Math" panose="02040503050406030204" pitchFamily="18" charset="0"/>
                      </a:rPr>
                      <m:t>𝑚𝑚</m:t>
                    </m:r>
                    <m:r>
                      <a:rPr lang="en-US" sz="1600" b="0" i="1" smtClean="0">
                        <a:solidFill>
                          <a:schemeClr val="accent2"/>
                        </a:solidFill>
                        <a:latin typeface="Cambria Math" panose="02040503050406030204" pitchFamily="18" charset="0"/>
                      </a:rPr>
                      <m:t>) </m:t>
                    </m:r>
                  </m:oMath>
                </a14:m>
                <a:r>
                  <a:rPr lang="en-US" sz="1600" dirty="0">
                    <a:solidFill>
                      <a:schemeClr val="accent2"/>
                    </a:solidFill>
                  </a:rPr>
                  <a:t>with a weight of 0.5 and </a:t>
                </a:r>
                <a14:m>
                  <m:oMath xmlns:m="http://schemas.openxmlformats.org/officeDocument/2006/math">
                    <m:sSub>
                      <m:sSubPr>
                        <m:ctrlPr>
                          <a:rPr lang="en-US" sz="1600" i="1">
                            <a:solidFill>
                              <a:schemeClr val="accent2"/>
                            </a:solidFill>
                            <a:latin typeface="Cambria Math" panose="02040503050406030204" pitchFamily="18" charset="0"/>
                          </a:rPr>
                        </m:ctrlPr>
                      </m:sSubPr>
                      <m:e>
                        <m:r>
                          <m:rPr>
                            <m:sty m:val="p"/>
                          </m:rPr>
                          <a:rPr lang="en-US" sz="1600" b="0" i="0" smtClean="0">
                            <a:solidFill>
                              <a:schemeClr val="accent2"/>
                            </a:solidFill>
                            <a:latin typeface="Cambria Math" panose="02040503050406030204" pitchFamily="18" charset="0"/>
                          </a:rPr>
                          <m:t>B</m:t>
                        </m:r>
                      </m:e>
                      <m:sub>
                        <m:r>
                          <a:rPr lang="en-US" sz="1600" b="0" i="1" smtClean="0">
                            <a:solidFill>
                              <a:schemeClr val="accent2"/>
                            </a:solidFill>
                            <a:latin typeface="Cambria Math" panose="02040503050406030204" pitchFamily="18" charset="0"/>
                          </a:rPr>
                          <m:t>1</m:t>
                        </m:r>
                      </m:sub>
                    </m:sSub>
                  </m:oMath>
                </a14:m>
                <a:r>
                  <a:rPr lang="en-US" sz="1600" dirty="0">
                    <a:solidFill>
                      <a:schemeClr val="accent2"/>
                    </a:solidFill>
                  </a:rPr>
                  <a:t> with a weight of 1</a:t>
                </a:r>
                <a:endParaRPr lang="en-GB" sz="1600" dirty="0">
                  <a:solidFill>
                    <a:schemeClr val="accent2"/>
                  </a:solidFill>
                </a:endParaRPr>
              </a:p>
            </p:txBody>
          </p:sp>
        </mc:Choice>
        <mc:Fallback xmlns="">
          <p:sp>
            <p:nvSpPr>
              <p:cNvPr id="12" name="TextBox 11">
                <a:extLst>
                  <a:ext uri="{FF2B5EF4-FFF2-40B4-BE49-F238E27FC236}">
                    <a16:creationId xmlns:a16="http://schemas.microsoft.com/office/drawing/2014/main" id="{29AF8EE1-E19F-66B9-DDBF-BAA029E14CFF}"/>
                  </a:ext>
                </a:extLst>
              </p:cNvPr>
              <p:cNvSpPr txBox="1">
                <a:spLocks noRot="1" noChangeAspect="1" noMove="1" noResize="1" noEditPoints="1" noAdjustHandles="1" noChangeArrowheads="1" noChangeShapeType="1" noTextEdit="1"/>
              </p:cNvSpPr>
              <p:nvPr/>
            </p:nvSpPr>
            <p:spPr>
              <a:xfrm>
                <a:off x="5177210" y="1449878"/>
                <a:ext cx="6955833" cy="584775"/>
              </a:xfrm>
              <a:prstGeom prst="rect">
                <a:avLst/>
              </a:prstGeom>
              <a:blipFill>
                <a:blip r:embed="rId8"/>
                <a:stretch>
                  <a:fillRect l="-438" t="-3125" b="-12500"/>
                </a:stretch>
              </a:blipFill>
            </p:spPr>
            <p:txBody>
              <a:bodyPr/>
              <a:lstStyle/>
              <a:p>
                <a:r>
                  <a:rPr lang="en-GB">
                    <a:noFill/>
                  </a:rPr>
                  <a:t> </a:t>
                </a:r>
              </a:p>
            </p:txBody>
          </p:sp>
        </mc:Fallback>
      </mc:AlternateContent>
      <p:sp>
        <p:nvSpPr>
          <p:cNvPr id="13" name="Arrow: Right 12">
            <a:extLst>
              <a:ext uri="{FF2B5EF4-FFF2-40B4-BE49-F238E27FC236}">
                <a16:creationId xmlns:a16="http://schemas.microsoft.com/office/drawing/2014/main" id="{1B5F3DF8-758A-DEEA-1253-3BE61AC08CB5}"/>
              </a:ext>
            </a:extLst>
          </p:cNvPr>
          <p:cNvSpPr/>
          <p:nvPr/>
        </p:nvSpPr>
        <p:spPr>
          <a:xfrm>
            <a:off x="4264351" y="3459963"/>
            <a:ext cx="1476000" cy="132302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a:t>ROXIE</a:t>
            </a:r>
          </a:p>
          <a:p>
            <a:pPr algn="ctr"/>
            <a:r>
              <a:rPr lang="en-US" sz="1400" b="1" dirty="0"/>
              <a:t>optimization</a:t>
            </a:r>
            <a:endParaRPr lang="en-GB" sz="1400" b="1" dirty="0"/>
          </a:p>
        </p:txBody>
      </p:sp>
      <p:sp>
        <p:nvSpPr>
          <p:cNvPr id="6" name="Title 2">
            <a:extLst>
              <a:ext uri="{FF2B5EF4-FFF2-40B4-BE49-F238E27FC236}">
                <a16:creationId xmlns:a16="http://schemas.microsoft.com/office/drawing/2014/main" id="{A4CBCA19-A86F-B24C-5F2D-A06D54387D3B}"/>
              </a:ext>
            </a:extLst>
          </p:cNvPr>
          <p:cNvSpPr txBox="1">
            <a:spLocks/>
          </p:cNvSpPr>
          <p:nvPr/>
        </p:nvSpPr>
        <p:spPr>
          <a:xfrm>
            <a:off x="2188923" y="186465"/>
            <a:ext cx="8091814" cy="681159"/>
          </a:xfrm>
          <a:prstGeom prst="rect">
            <a:avLst/>
          </a:prstGeom>
        </p:spPr>
        <p:txBody>
          <a:bodyPr/>
          <a:lstStyle>
            <a:lvl1pPr algn="ctr" defTabSz="914400" rtl="0" eaLnBrk="1" latinLnBrk="0" hangingPunct="1">
              <a:lnSpc>
                <a:spcPct val="90000"/>
              </a:lnSpc>
              <a:spcBef>
                <a:spcPct val="0"/>
              </a:spcBef>
              <a:buNone/>
              <a:defRPr sz="4400" b="1" kern="1200">
                <a:solidFill>
                  <a:srgbClr val="FC3647"/>
                </a:solidFill>
                <a:latin typeface="+mn-lt"/>
                <a:ea typeface="+mj-ea"/>
                <a:cs typeface="+mj-cs"/>
              </a:defRPr>
            </a:lvl1p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Asymmetric Quadrupole</a:t>
            </a:r>
          </a:p>
        </p:txBody>
      </p:sp>
      <p:sp>
        <p:nvSpPr>
          <p:cNvPr id="28" name="TextBox 27">
            <a:extLst>
              <a:ext uri="{FF2B5EF4-FFF2-40B4-BE49-F238E27FC236}">
                <a16:creationId xmlns:a16="http://schemas.microsoft.com/office/drawing/2014/main" id="{29909CDB-1484-F603-586D-DC526D1837A4}"/>
              </a:ext>
            </a:extLst>
          </p:cNvPr>
          <p:cNvSpPr txBox="1"/>
          <p:nvPr/>
        </p:nvSpPr>
        <p:spPr>
          <a:xfrm>
            <a:off x="76420" y="6033655"/>
            <a:ext cx="12115579" cy="307777"/>
          </a:xfrm>
          <a:prstGeom prst="rect">
            <a:avLst/>
          </a:prstGeom>
          <a:noFill/>
        </p:spPr>
        <p:txBody>
          <a:bodyPr wrap="square" rtlCol="0">
            <a:spAutoFit/>
          </a:bodyPr>
          <a:lstStyle/>
          <a:p>
            <a:r>
              <a:rPr lang="en-US" sz="1400" dirty="0"/>
              <a:t>By also allowing the number of conductors to vary, it becomes again an asymmetric dipole.</a:t>
            </a:r>
            <a:endParaRPr lang="en-GB" sz="1400" dirty="0"/>
          </a:p>
        </p:txBody>
      </p:sp>
    </p:spTree>
    <p:extLst>
      <p:ext uri="{BB962C8B-B14F-4D97-AF65-F5344CB8AC3E}">
        <p14:creationId xmlns:p14="http://schemas.microsoft.com/office/powerpoint/2010/main" val="3033720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BA01B5-B70C-62A0-78F1-1A69673EDDD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84C6AFA-3EDD-4E77-C6A4-699548D497CC}"/>
              </a:ext>
            </a:extLst>
          </p:cNvPr>
          <p:cNvSpPr>
            <a:spLocks noGrp="1"/>
          </p:cNvSpPr>
          <p:nvPr>
            <p:ph type="sldNum" sz="quarter" idx="4"/>
          </p:nvPr>
        </p:nvSpPr>
        <p:spPr/>
        <p:txBody>
          <a:bodyPr/>
          <a:lstStyle/>
          <a:p>
            <a:fld id="{A16AB2F8-5338-F742-A59E-35F5B82165E6}" type="slidenum">
              <a:rPr lang="en-GB" smtClean="0"/>
              <a:pPr/>
              <a:t>4</a:t>
            </a:fld>
            <a:endParaRPr lang="en-GB" dirty="0"/>
          </a:p>
        </p:txBody>
      </p:sp>
      <p:sp>
        <p:nvSpPr>
          <p:cNvPr id="3" name="Title 2">
            <a:extLst>
              <a:ext uri="{FF2B5EF4-FFF2-40B4-BE49-F238E27FC236}">
                <a16:creationId xmlns:a16="http://schemas.microsoft.com/office/drawing/2014/main" id="{CD851904-C406-5CCA-82A1-7CFEC74F1600}"/>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Python-Ansys Interface</a:t>
            </a:r>
          </a:p>
        </p:txBody>
      </p:sp>
      <p:grpSp>
        <p:nvGrpSpPr>
          <p:cNvPr id="50" name="Group 49">
            <a:extLst>
              <a:ext uri="{FF2B5EF4-FFF2-40B4-BE49-F238E27FC236}">
                <a16:creationId xmlns:a16="http://schemas.microsoft.com/office/drawing/2014/main" id="{979E5104-2A18-36CE-15BD-5D203DCEBA42}"/>
              </a:ext>
            </a:extLst>
          </p:cNvPr>
          <p:cNvGrpSpPr/>
          <p:nvPr/>
        </p:nvGrpSpPr>
        <p:grpSpPr>
          <a:xfrm>
            <a:off x="97521" y="1111725"/>
            <a:ext cx="5743672" cy="5223129"/>
            <a:chOff x="248825" y="867624"/>
            <a:chExt cx="5800175" cy="5353532"/>
          </a:xfrm>
        </p:grpSpPr>
        <p:pic>
          <p:nvPicPr>
            <p:cNvPr id="10" name="Picture 9" descr="A circular object with a circular design&#10;&#10;Description automatically generated">
              <a:extLst>
                <a:ext uri="{FF2B5EF4-FFF2-40B4-BE49-F238E27FC236}">
                  <a16:creationId xmlns:a16="http://schemas.microsoft.com/office/drawing/2014/main" id="{5D5320A2-4A96-A5ED-AE62-7E6CD9E9A512}"/>
                </a:ext>
              </a:extLst>
            </p:cNvPr>
            <p:cNvPicPr/>
            <p:nvPr/>
          </p:nvPicPr>
          <p:blipFill>
            <a:blip r:embed="rId3"/>
            <a:stretch>
              <a:fillRect/>
            </a:stretch>
          </p:blipFill>
          <p:spPr>
            <a:xfrm>
              <a:off x="248825" y="867624"/>
              <a:ext cx="5800175" cy="5353532"/>
            </a:xfrm>
            <a:prstGeom prst="rect">
              <a:avLst/>
            </a:prstGeom>
            <a:ln>
              <a:noFill/>
            </a:ln>
            <a:effectLst>
              <a:softEdge rad="112500"/>
            </a:effectLst>
          </p:spPr>
        </p:pic>
        <p:sp>
          <p:nvSpPr>
            <p:cNvPr id="21" name="TextBox 20">
              <a:extLst>
                <a:ext uri="{FF2B5EF4-FFF2-40B4-BE49-F238E27FC236}">
                  <a16:creationId xmlns:a16="http://schemas.microsoft.com/office/drawing/2014/main" id="{B3F8CE66-BF43-2C5A-AFDB-3E748E2EF1E1}"/>
                </a:ext>
              </a:extLst>
            </p:cNvPr>
            <p:cNvSpPr txBox="1"/>
            <p:nvPr/>
          </p:nvSpPr>
          <p:spPr>
            <a:xfrm>
              <a:off x="2783957" y="3065271"/>
              <a:ext cx="830677" cy="307777"/>
            </a:xfrm>
            <a:prstGeom prst="rect">
              <a:avLst/>
            </a:prstGeom>
            <a:noFill/>
          </p:spPr>
          <p:txBody>
            <a:bodyPr wrap="none" rtlCol="0">
              <a:spAutoFit/>
            </a:bodyPr>
            <a:lstStyle/>
            <a:p>
              <a:r>
                <a:rPr lang="en-US" sz="1400" b="1" dirty="0"/>
                <a:t>a1_quad</a:t>
              </a:r>
              <a:endParaRPr lang="en-GB" sz="1400" b="1" dirty="0"/>
            </a:p>
          </p:txBody>
        </p:sp>
        <p:cxnSp>
          <p:nvCxnSpPr>
            <p:cNvPr id="37" name="Straight Arrow Connector 36">
              <a:extLst>
                <a:ext uri="{FF2B5EF4-FFF2-40B4-BE49-F238E27FC236}">
                  <a16:creationId xmlns:a16="http://schemas.microsoft.com/office/drawing/2014/main" id="{68520B36-E53F-08E8-E4A7-D271661BF984}"/>
                </a:ext>
              </a:extLst>
            </p:cNvPr>
            <p:cNvCxnSpPr>
              <a:cxnSpLocks/>
            </p:cNvCxnSpPr>
            <p:nvPr/>
          </p:nvCxnSpPr>
          <p:spPr>
            <a:xfrm flipH="1">
              <a:off x="2999760" y="3445234"/>
              <a:ext cx="269713" cy="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38" name="TextBox 37">
              <a:extLst>
                <a:ext uri="{FF2B5EF4-FFF2-40B4-BE49-F238E27FC236}">
                  <a16:creationId xmlns:a16="http://schemas.microsoft.com/office/drawing/2014/main" id="{9DB75236-C584-65A5-B741-F5FFD1838B30}"/>
                </a:ext>
              </a:extLst>
            </p:cNvPr>
            <p:cNvSpPr txBox="1"/>
            <p:nvPr/>
          </p:nvSpPr>
          <p:spPr>
            <a:xfrm>
              <a:off x="3517591" y="3130532"/>
              <a:ext cx="784189" cy="307777"/>
            </a:xfrm>
            <a:prstGeom prst="rect">
              <a:avLst/>
            </a:prstGeom>
            <a:noFill/>
          </p:spPr>
          <p:txBody>
            <a:bodyPr wrap="none" rtlCol="0">
              <a:spAutoFit/>
            </a:bodyPr>
            <a:lstStyle/>
            <a:p>
              <a:r>
                <a:rPr lang="en-US" sz="1400" b="1" dirty="0"/>
                <a:t>w_quad</a:t>
              </a:r>
              <a:endParaRPr lang="en-GB" sz="1400" b="1" dirty="0"/>
            </a:p>
          </p:txBody>
        </p:sp>
        <p:cxnSp>
          <p:nvCxnSpPr>
            <p:cNvPr id="39" name="Straight Arrow Connector 38">
              <a:extLst>
                <a:ext uri="{FF2B5EF4-FFF2-40B4-BE49-F238E27FC236}">
                  <a16:creationId xmlns:a16="http://schemas.microsoft.com/office/drawing/2014/main" id="{F9E62733-488A-9E53-EA3E-A5F2A8988760}"/>
                </a:ext>
              </a:extLst>
            </p:cNvPr>
            <p:cNvCxnSpPr>
              <a:cxnSpLocks/>
            </p:cNvCxnSpPr>
            <p:nvPr/>
          </p:nvCxnSpPr>
          <p:spPr>
            <a:xfrm flipH="1" flipV="1">
              <a:off x="3509780" y="3443648"/>
              <a:ext cx="792000" cy="1586"/>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40" name="TextBox 39">
              <a:extLst>
                <a:ext uri="{FF2B5EF4-FFF2-40B4-BE49-F238E27FC236}">
                  <a16:creationId xmlns:a16="http://schemas.microsoft.com/office/drawing/2014/main" id="{0776B42D-112A-C403-DB45-3C0AD0BF64CB}"/>
                </a:ext>
              </a:extLst>
            </p:cNvPr>
            <p:cNvSpPr txBox="1"/>
            <p:nvPr/>
          </p:nvSpPr>
          <p:spPr>
            <a:xfrm>
              <a:off x="4599347" y="3094500"/>
              <a:ext cx="644728" cy="307777"/>
            </a:xfrm>
            <a:prstGeom prst="rect">
              <a:avLst/>
            </a:prstGeom>
            <a:noFill/>
          </p:spPr>
          <p:txBody>
            <a:bodyPr wrap="none" rtlCol="0">
              <a:spAutoFit/>
            </a:bodyPr>
            <a:lstStyle/>
            <a:p>
              <a:r>
                <a:rPr lang="en-US" sz="1400" b="1" dirty="0"/>
                <a:t>w_dip</a:t>
              </a:r>
              <a:endParaRPr lang="en-GB" sz="1400" b="1" dirty="0"/>
            </a:p>
          </p:txBody>
        </p:sp>
        <p:cxnSp>
          <p:nvCxnSpPr>
            <p:cNvPr id="41" name="Straight Arrow Connector 40">
              <a:extLst>
                <a:ext uri="{FF2B5EF4-FFF2-40B4-BE49-F238E27FC236}">
                  <a16:creationId xmlns:a16="http://schemas.microsoft.com/office/drawing/2014/main" id="{55A151D0-6796-F63C-309F-507C7601A5F2}"/>
                </a:ext>
              </a:extLst>
            </p:cNvPr>
            <p:cNvCxnSpPr>
              <a:cxnSpLocks/>
            </p:cNvCxnSpPr>
            <p:nvPr/>
          </p:nvCxnSpPr>
          <p:spPr>
            <a:xfrm flipH="1" flipV="1">
              <a:off x="4591536" y="3407616"/>
              <a:ext cx="792000" cy="1586"/>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42" name="TextBox 41">
              <a:extLst>
                <a:ext uri="{FF2B5EF4-FFF2-40B4-BE49-F238E27FC236}">
                  <a16:creationId xmlns:a16="http://schemas.microsoft.com/office/drawing/2014/main" id="{76C8B52B-B85B-1313-466B-58BC482163BB}"/>
                </a:ext>
              </a:extLst>
            </p:cNvPr>
            <p:cNvSpPr txBox="1"/>
            <p:nvPr/>
          </p:nvSpPr>
          <p:spPr>
            <a:xfrm>
              <a:off x="1897844" y="3252792"/>
              <a:ext cx="699230" cy="307777"/>
            </a:xfrm>
            <a:prstGeom prst="rect">
              <a:avLst/>
            </a:prstGeom>
            <a:noFill/>
          </p:spPr>
          <p:txBody>
            <a:bodyPr wrap="none" rtlCol="0">
              <a:spAutoFit/>
            </a:bodyPr>
            <a:lstStyle/>
            <a:p>
              <a:r>
                <a:rPr lang="en-US" sz="1400" b="1" dirty="0"/>
                <a:t>30 mm</a:t>
              </a:r>
              <a:endParaRPr lang="en-GB" sz="1400" b="1" dirty="0"/>
            </a:p>
          </p:txBody>
        </p:sp>
        <p:cxnSp>
          <p:nvCxnSpPr>
            <p:cNvPr id="43" name="Straight Arrow Connector 42">
              <a:extLst>
                <a:ext uri="{FF2B5EF4-FFF2-40B4-BE49-F238E27FC236}">
                  <a16:creationId xmlns:a16="http://schemas.microsoft.com/office/drawing/2014/main" id="{BEE8062E-61AA-84DC-CA88-89ACF3242173}"/>
                </a:ext>
              </a:extLst>
            </p:cNvPr>
            <p:cNvCxnSpPr>
              <a:cxnSpLocks/>
            </p:cNvCxnSpPr>
            <p:nvPr/>
          </p:nvCxnSpPr>
          <p:spPr>
            <a:xfrm flipH="1" flipV="1">
              <a:off x="1872855" y="3155173"/>
              <a:ext cx="288000" cy="127975"/>
            </a:xfrm>
            <a:prstGeom prst="straightConnector1">
              <a:avLst/>
            </a:prstGeom>
            <a:ln>
              <a:headEnd type="triangle"/>
              <a:tailEnd type="triangle"/>
            </a:ln>
            <a:effectLst>
              <a:outerShdw blurRad="50800" dist="38100" dir="5400000" algn="t"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44" name="TextBox 43">
              <a:extLst>
                <a:ext uri="{FF2B5EF4-FFF2-40B4-BE49-F238E27FC236}">
                  <a16:creationId xmlns:a16="http://schemas.microsoft.com/office/drawing/2014/main" id="{E309256F-90B4-3215-8804-CC30094554D8}"/>
                </a:ext>
              </a:extLst>
            </p:cNvPr>
            <p:cNvSpPr txBox="1"/>
            <p:nvPr/>
          </p:nvSpPr>
          <p:spPr>
            <a:xfrm>
              <a:off x="906863" y="2273620"/>
              <a:ext cx="699230" cy="307777"/>
            </a:xfrm>
            <a:prstGeom prst="rect">
              <a:avLst/>
            </a:prstGeom>
            <a:noFill/>
          </p:spPr>
          <p:txBody>
            <a:bodyPr wrap="none" rtlCol="0">
              <a:spAutoFit/>
            </a:bodyPr>
            <a:lstStyle/>
            <a:p>
              <a:r>
                <a:rPr lang="en-US" sz="1400" b="1" dirty="0"/>
                <a:t>30 mm</a:t>
              </a:r>
              <a:endParaRPr lang="en-GB" sz="1400" b="1" dirty="0"/>
            </a:p>
          </p:txBody>
        </p:sp>
        <p:cxnSp>
          <p:nvCxnSpPr>
            <p:cNvPr id="45" name="Straight Arrow Connector 44">
              <a:extLst>
                <a:ext uri="{FF2B5EF4-FFF2-40B4-BE49-F238E27FC236}">
                  <a16:creationId xmlns:a16="http://schemas.microsoft.com/office/drawing/2014/main" id="{381C7AE1-3C41-D6D6-1F6C-57517FAF5E9E}"/>
                </a:ext>
              </a:extLst>
            </p:cNvPr>
            <p:cNvCxnSpPr>
              <a:cxnSpLocks/>
            </p:cNvCxnSpPr>
            <p:nvPr/>
          </p:nvCxnSpPr>
          <p:spPr>
            <a:xfrm>
              <a:off x="1004569" y="2153103"/>
              <a:ext cx="251909" cy="140754"/>
            </a:xfrm>
            <a:prstGeom prst="straightConnector1">
              <a:avLst/>
            </a:prstGeom>
            <a:ln>
              <a:headEnd type="triangle"/>
              <a:tailEnd type="triangle"/>
            </a:ln>
            <a:effectLst>
              <a:outerShdw blurRad="50800" dist="38100" dir="5400000" algn="t" rotWithShape="0">
                <a:prstClr val="black">
                  <a:alpha val="40000"/>
                </a:prstClr>
              </a:outerShdw>
            </a:effectLst>
          </p:spPr>
          <p:style>
            <a:lnRef idx="2">
              <a:schemeClr val="dk1"/>
            </a:lnRef>
            <a:fillRef idx="0">
              <a:schemeClr val="dk1"/>
            </a:fillRef>
            <a:effectRef idx="1">
              <a:schemeClr val="dk1"/>
            </a:effectRef>
            <a:fontRef idx="minor">
              <a:schemeClr val="tx1"/>
            </a:fontRef>
          </p:style>
        </p:cxnSp>
      </p:grpSp>
      <p:grpSp>
        <p:nvGrpSpPr>
          <p:cNvPr id="51" name="Group 50">
            <a:extLst>
              <a:ext uri="{FF2B5EF4-FFF2-40B4-BE49-F238E27FC236}">
                <a16:creationId xmlns:a16="http://schemas.microsoft.com/office/drawing/2014/main" id="{69BC4747-5E24-CDAA-A145-81BF7CE04FED}"/>
              </a:ext>
            </a:extLst>
          </p:cNvPr>
          <p:cNvGrpSpPr/>
          <p:nvPr/>
        </p:nvGrpSpPr>
        <p:grpSpPr>
          <a:xfrm>
            <a:off x="6026256" y="1186844"/>
            <a:ext cx="5310792" cy="5104459"/>
            <a:chOff x="5184441" y="577415"/>
            <a:chExt cx="5786690" cy="5714447"/>
          </a:xfrm>
        </p:grpSpPr>
        <p:sp>
          <p:nvSpPr>
            <p:cNvPr id="6" name="Rectangle 5">
              <a:extLst>
                <a:ext uri="{FF2B5EF4-FFF2-40B4-BE49-F238E27FC236}">
                  <a16:creationId xmlns:a16="http://schemas.microsoft.com/office/drawing/2014/main" id="{EE10E41B-A5CE-313C-5F22-F6A8B5DD55C7}"/>
                </a:ext>
              </a:extLst>
            </p:cNvPr>
            <p:cNvSpPr/>
            <p:nvPr/>
          </p:nvSpPr>
          <p:spPr>
            <a:xfrm>
              <a:off x="6095411" y="577415"/>
              <a:ext cx="1210453" cy="309033"/>
            </a:xfrm>
            <a:prstGeom prst="rect">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a:t>Initialization</a:t>
              </a:r>
              <a:endParaRPr lang="en-GB" sz="1200" dirty="0"/>
            </a:p>
          </p:txBody>
        </p:sp>
        <p:sp>
          <p:nvSpPr>
            <p:cNvPr id="7" name="Diamond 6">
              <a:extLst>
                <a:ext uri="{FF2B5EF4-FFF2-40B4-BE49-F238E27FC236}">
                  <a16:creationId xmlns:a16="http://schemas.microsoft.com/office/drawing/2014/main" id="{3B648555-D7FC-7BB5-9AF3-4F23CE3E4B35}"/>
                </a:ext>
              </a:extLst>
            </p:cNvPr>
            <p:cNvSpPr/>
            <p:nvPr/>
          </p:nvSpPr>
          <p:spPr>
            <a:xfrm>
              <a:off x="5773085" y="1119257"/>
              <a:ext cx="1855101" cy="776390"/>
            </a:xfrm>
            <a:prstGeom prst="diamond">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a1_quad </a:t>
              </a:r>
              <a:r>
                <a:rPr lang="en-US" sz="1200" dirty="0"/>
                <a:t>loop</a:t>
              </a:r>
            </a:p>
          </p:txBody>
        </p:sp>
        <p:sp>
          <p:nvSpPr>
            <p:cNvPr id="8" name="Diamond 7">
              <a:extLst>
                <a:ext uri="{FF2B5EF4-FFF2-40B4-BE49-F238E27FC236}">
                  <a16:creationId xmlns:a16="http://schemas.microsoft.com/office/drawing/2014/main" id="{7A518B5C-44F5-8618-E48F-1618CB0E4B28}"/>
                </a:ext>
              </a:extLst>
            </p:cNvPr>
            <p:cNvSpPr/>
            <p:nvPr/>
          </p:nvSpPr>
          <p:spPr>
            <a:xfrm>
              <a:off x="5833374" y="2134342"/>
              <a:ext cx="1736689" cy="789552"/>
            </a:xfrm>
            <a:prstGeom prst="diamond">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w_quad </a:t>
              </a:r>
              <a:r>
                <a:rPr lang="en-US" sz="1200" dirty="0"/>
                <a:t>loop</a:t>
              </a:r>
            </a:p>
          </p:txBody>
        </p:sp>
        <p:sp>
          <p:nvSpPr>
            <p:cNvPr id="9" name="Diamond 8">
              <a:extLst>
                <a:ext uri="{FF2B5EF4-FFF2-40B4-BE49-F238E27FC236}">
                  <a16:creationId xmlns:a16="http://schemas.microsoft.com/office/drawing/2014/main" id="{FDA1C76C-0618-24C2-D9EC-C17D39D76501}"/>
                </a:ext>
              </a:extLst>
            </p:cNvPr>
            <p:cNvSpPr/>
            <p:nvPr/>
          </p:nvSpPr>
          <p:spPr>
            <a:xfrm>
              <a:off x="5973717" y="3156196"/>
              <a:ext cx="1451637" cy="776390"/>
            </a:xfrm>
            <a:prstGeom prst="diamond">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w_dip</a:t>
              </a:r>
            </a:p>
            <a:p>
              <a:pPr algn="ctr"/>
              <a:r>
                <a:rPr lang="en-US" sz="1200" dirty="0"/>
                <a:t>loop</a:t>
              </a:r>
            </a:p>
          </p:txBody>
        </p:sp>
        <p:sp>
          <p:nvSpPr>
            <p:cNvPr id="11" name="Rectangle 10">
              <a:extLst>
                <a:ext uri="{FF2B5EF4-FFF2-40B4-BE49-F238E27FC236}">
                  <a16:creationId xmlns:a16="http://schemas.microsoft.com/office/drawing/2014/main" id="{7AD66423-CCE4-C10D-2071-4182069DDDFF}"/>
                </a:ext>
              </a:extLst>
            </p:cNvPr>
            <p:cNvSpPr/>
            <p:nvPr/>
          </p:nvSpPr>
          <p:spPr>
            <a:xfrm>
              <a:off x="8256964" y="1275388"/>
              <a:ext cx="1636942" cy="464127"/>
            </a:xfrm>
            <a:prstGeom prst="rect">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00" dirty="0"/>
                <a:t>Increment of 25mm</a:t>
              </a:r>
            </a:p>
            <a:p>
              <a:pPr algn="ctr"/>
              <a:r>
                <a:rPr lang="en-US" sz="1100" dirty="0"/>
                <a:t>(from 25 to 100)</a:t>
              </a:r>
              <a:endParaRPr lang="en-GB" sz="1100" dirty="0"/>
            </a:p>
          </p:txBody>
        </p:sp>
        <p:sp>
          <p:nvSpPr>
            <p:cNvPr id="12" name="Rectangle 11">
              <a:extLst>
                <a:ext uri="{FF2B5EF4-FFF2-40B4-BE49-F238E27FC236}">
                  <a16:creationId xmlns:a16="http://schemas.microsoft.com/office/drawing/2014/main" id="{B0DF2D89-B44C-AC76-685C-D1630EBEAE08}"/>
                </a:ext>
              </a:extLst>
            </p:cNvPr>
            <p:cNvSpPr/>
            <p:nvPr/>
          </p:nvSpPr>
          <p:spPr>
            <a:xfrm>
              <a:off x="8256964" y="2293857"/>
              <a:ext cx="1636942" cy="464127"/>
            </a:xfrm>
            <a:prstGeom prst="rect">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00" dirty="0"/>
                <a:t>Increment of 10mm</a:t>
              </a:r>
            </a:p>
            <a:p>
              <a:pPr algn="ctr"/>
              <a:r>
                <a:rPr lang="en-US" sz="1100" dirty="0"/>
                <a:t>(from 10 to 80)</a:t>
              </a:r>
              <a:endParaRPr lang="en-GB" sz="1100" dirty="0"/>
            </a:p>
          </p:txBody>
        </p:sp>
        <p:sp>
          <p:nvSpPr>
            <p:cNvPr id="13" name="Rectangle 12">
              <a:extLst>
                <a:ext uri="{FF2B5EF4-FFF2-40B4-BE49-F238E27FC236}">
                  <a16:creationId xmlns:a16="http://schemas.microsoft.com/office/drawing/2014/main" id="{B2844A6A-933A-5502-7396-2C0382F4DDB9}"/>
                </a:ext>
              </a:extLst>
            </p:cNvPr>
            <p:cNvSpPr/>
            <p:nvPr/>
          </p:nvSpPr>
          <p:spPr>
            <a:xfrm>
              <a:off x="8256964" y="3312327"/>
              <a:ext cx="1636942" cy="464127"/>
            </a:xfrm>
            <a:prstGeom prst="rect">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00" dirty="0"/>
                <a:t>Increment of 10mm</a:t>
              </a:r>
            </a:p>
            <a:p>
              <a:pPr algn="ctr"/>
              <a:r>
                <a:rPr lang="en-US" sz="1100" dirty="0"/>
                <a:t>(from 10 to 80)</a:t>
              </a:r>
              <a:endParaRPr lang="en-GB" sz="1100" dirty="0"/>
            </a:p>
          </p:txBody>
        </p:sp>
        <p:sp>
          <p:nvSpPr>
            <p:cNvPr id="14" name="Diamond 13">
              <a:extLst>
                <a:ext uri="{FF2B5EF4-FFF2-40B4-BE49-F238E27FC236}">
                  <a16:creationId xmlns:a16="http://schemas.microsoft.com/office/drawing/2014/main" id="{454B029D-9E30-8351-1F9B-83E74AAED5CC}"/>
                </a:ext>
              </a:extLst>
            </p:cNvPr>
            <p:cNvSpPr/>
            <p:nvPr/>
          </p:nvSpPr>
          <p:spPr>
            <a:xfrm>
              <a:off x="5184441" y="4145417"/>
              <a:ext cx="3032390" cy="933258"/>
            </a:xfrm>
            <a:prstGeom prst="diamond">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Current density</a:t>
              </a:r>
            </a:p>
            <a:p>
              <a:pPr algn="ctr"/>
              <a:r>
                <a:rPr lang="en-US" sz="1200" dirty="0"/>
                <a:t>optimization</a:t>
              </a:r>
            </a:p>
          </p:txBody>
        </p:sp>
        <p:cxnSp>
          <p:nvCxnSpPr>
            <p:cNvPr id="15" name="Straight Arrow Connector 14">
              <a:extLst>
                <a:ext uri="{FF2B5EF4-FFF2-40B4-BE49-F238E27FC236}">
                  <a16:creationId xmlns:a16="http://schemas.microsoft.com/office/drawing/2014/main" id="{BA930400-E0F5-6D6F-9BB2-C6E7746765E9}"/>
                </a:ext>
              </a:extLst>
            </p:cNvPr>
            <p:cNvCxnSpPr>
              <a:cxnSpLocks/>
              <a:stCxn id="6" idx="2"/>
              <a:endCxn id="7" idx="0"/>
            </p:cNvCxnSpPr>
            <p:nvPr/>
          </p:nvCxnSpPr>
          <p:spPr>
            <a:xfrm flipH="1">
              <a:off x="6700636" y="886448"/>
              <a:ext cx="2" cy="232809"/>
            </a:xfrm>
            <a:prstGeom prst="straightConnector1">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16" name="Straight Arrow Connector 15">
              <a:extLst>
                <a:ext uri="{FF2B5EF4-FFF2-40B4-BE49-F238E27FC236}">
                  <a16:creationId xmlns:a16="http://schemas.microsoft.com/office/drawing/2014/main" id="{B251A8CE-7D5D-1A0F-05A4-B12AD2343F3B}"/>
                </a:ext>
              </a:extLst>
            </p:cNvPr>
            <p:cNvCxnSpPr>
              <a:cxnSpLocks/>
              <a:stCxn id="7" idx="2"/>
              <a:endCxn id="8" idx="0"/>
            </p:cNvCxnSpPr>
            <p:nvPr/>
          </p:nvCxnSpPr>
          <p:spPr>
            <a:xfrm>
              <a:off x="6700636" y="1895647"/>
              <a:ext cx="1083" cy="238695"/>
            </a:xfrm>
            <a:prstGeom prst="straightConnector1">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17" name="Straight Arrow Connector 16">
              <a:extLst>
                <a:ext uri="{FF2B5EF4-FFF2-40B4-BE49-F238E27FC236}">
                  <a16:creationId xmlns:a16="http://schemas.microsoft.com/office/drawing/2014/main" id="{15E2AC9C-AAE6-56BC-BA17-0D7A57E0896C}"/>
                </a:ext>
              </a:extLst>
            </p:cNvPr>
            <p:cNvCxnSpPr>
              <a:cxnSpLocks/>
              <a:stCxn id="8" idx="2"/>
              <a:endCxn id="9" idx="0"/>
            </p:cNvCxnSpPr>
            <p:nvPr/>
          </p:nvCxnSpPr>
          <p:spPr>
            <a:xfrm flipH="1">
              <a:off x="6699536" y="2923894"/>
              <a:ext cx="2183" cy="232302"/>
            </a:xfrm>
            <a:prstGeom prst="straightConnector1">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18" name="Straight Arrow Connector 17">
              <a:extLst>
                <a:ext uri="{FF2B5EF4-FFF2-40B4-BE49-F238E27FC236}">
                  <a16:creationId xmlns:a16="http://schemas.microsoft.com/office/drawing/2014/main" id="{DD967870-73F9-7E45-2696-C6EEC0D7AC4C}"/>
                </a:ext>
              </a:extLst>
            </p:cNvPr>
            <p:cNvCxnSpPr>
              <a:cxnSpLocks/>
              <a:stCxn id="9" idx="2"/>
              <a:endCxn id="14" idx="0"/>
            </p:cNvCxnSpPr>
            <p:nvPr/>
          </p:nvCxnSpPr>
          <p:spPr>
            <a:xfrm>
              <a:off x="6699536" y="3932586"/>
              <a:ext cx="1100" cy="212831"/>
            </a:xfrm>
            <a:prstGeom prst="straightConnector1">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19" name="Oval 18">
              <a:extLst>
                <a:ext uri="{FF2B5EF4-FFF2-40B4-BE49-F238E27FC236}">
                  <a16:creationId xmlns:a16="http://schemas.microsoft.com/office/drawing/2014/main" id="{0A919EB8-CD2F-6B28-86DB-D235B1591C11}"/>
                </a:ext>
              </a:extLst>
            </p:cNvPr>
            <p:cNvSpPr/>
            <p:nvPr/>
          </p:nvSpPr>
          <p:spPr>
            <a:xfrm>
              <a:off x="8509086" y="4343918"/>
              <a:ext cx="1132697" cy="536256"/>
            </a:xfrm>
            <a:prstGeom prst="ellipse">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00" dirty="0"/>
                <a:t>Save the output</a:t>
              </a:r>
              <a:endParaRPr lang="en-GB" sz="1100" dirty="0"/>
            </a:p>
          </p:txBody>
        </p:sp>
        <p:sp>
          <p:nvSpPr>
            <p:cNvPr id="20" name="Rectangle 19">
              <a:extLst>
                <a:ext uri="{FF2B5EF4-FFF2-40B4-BE49-F238E27FC236}">
                  <a16:creationId xmlns:a16="http://schemas.microsoft.com/office/drawing/2014/main" id="{6A8CA7AF-A7CD-2C41-521D-E8969D51A272}"/>
                </a:ext>
              </a:extLst>
            </p:cNvPr>
            <p:cNvSpPr/>
            <p:nvPr/>
          </p:nvSpPr>
          <p:spPr>
            <a:xfrm>
              <a:off x="8865336" y="5824565"/>
              <a:ext cx="514737" cy="309033"/>
            </a:xfrm>
            <a:prstGeom prst="rect">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a:t>End </a:t>
              </a:r>
              <a:endParaRPr lang="en-GB" sz="1200" dirty="0"/>
            </a:p>
          </p:txBody>
        </p:sp>
        <p:cxnSp>
          <p:nvCxnSpPr>
            <p:cNvPr id="22" name="Straight Arrow Connector 21">
              <a:extLst>
                <a:ext uri="{FF2B5EF4-FFF2-40B4-BE49-F238E27FC236}">
                  <a16:creationId xmlns:a16="http://schemas.microsoft.com/office/drawing/2014/main" id="{E5A40F89-9A25-9475-9C53-774C388DBCB5}"/>
                </a:ext>
              </a:extLst>
            </p:cNvPr>
            <p:cNvCxnSpPr>
              <a:cxnSpLocks/>
              <a:stCxn id="14" idx="3"/>
              <a:endCxn id="19" idx="2"/>
            </p:cNvCxnSpPr>
            <p:nvPr/>
          </p:nvCxnSpPr>
          <p:spPr>
            <a:xfrm>
              <a:off x="8216831" y="4612046"/>
              <a:ext cx="292255" cy="0"/>
            </a:xfrm>
            <a:prstGeom prst="straightConnector1">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23" name="Straight Arrow Connector 22">
              <a:extLst>
                <a:ext uri="{FF2B5EF4-FFF2-40B4-BE49-F238E27FC236}">
                  <a16:creationId xmlns:a16="http://schemas.microsoft.com/office/drawing/2014/main" id="{B78EBE48-B552-F446-09FF-ACFC03A82464}"/>
                </a:ext>
              </a:extLst>
            </p:cNvPr>
            <p:cNvCxnSpPr>
              <a:cxnSpLocks/>
              <a:stCxn id="19" idx="0"/>
              <a:endCxn id="13" idx="2"/>
            </p:cNvCxnSpPr>
            <p:nvPr/>
          </p:nvCxnSpPr>
          <p:spPr>
            <a:xfrm flipV="1">
              <a:off x="9075435" y="3776454"/>
              <a:ext cx="0" cy="567464"/>
            </a:xfrm>
            <a:prstGeom prst="straightConnector1">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24" name="Straight Arrow Connector 23">
              <a:extLst>
                <a:ext uri="{FF2B5EF4-FFF2-40B4-BE49-F238E27FC236}">
                  <a16:creationId xmlns:a16="http://schemas.microsoft.com/office/drawing/2014/main" id="{F5F6B105-A6B0-7FDC-E7C4-AD6D85D49910}"/>
                </a:ext>
              </a:extLst>
            </p:cNvPr>
            <p:cNvCxnSpPr>
              <a:cxnSpLocks/>
              <a:stCxn id="13" idx="1"/>
              <a:endCxn id="9" idx="3"/>
            </p:cNvCxnSpPr>
            <p:nvPr/>
          </p:nvCxnSpPr>
          <p:spPr>
            <a:xfrm flipH="1">
              <a:off x="7425354" y="3544391"/>
              <a:ext cx="831610" cy="0"/>
            </a:xfrm>
            <a:prstGeom prst="straightConnector1">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25" name="Straight Arrow Connector 24">
              <a:extLst>
                <a:ext uri="{FF2B5EF4-FFF2-40B4-BE49-F238E27FC236}">
                  <a16:creationId xmlns:a16="http://schemas.microsoft.com/office/drawing/2014/main" id="{72B22500-E030-7990-7543-71B7EF468BE7}"/>
                </a:ext>
              </a:extLst>
            </p:cNvPr>
            <p:cNvCxnSpPr>
              <a:cxnSpLocks/>
              <a:stCxn id="12" idx="1"/>
              <a:endCxn id="8" idx="3"/>
            </p:cNvCxnSpPr>
            <p:nvPr/>
          </p:nvCxnSpPr>
          <p:spPr>
            <a:xfrm flipH="1">
              <a:off x="7570063" y="2525921"/>
              <a:ext cx="686901" cy="3197"/>
            </a:xfrm>
            <a:prstGeom prst="straightConnector1">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26" name="Connector: Elbow 25">
              <a:extLst>
                <a:ext uri="{FF2B5EF4-FFF2-40B4-BE49-F238E27FC236}">
                  <a16:creationId xmlns:a16="http://schemas.microsoft.com/office/drawing/2014/main" id="{4FCBFEB7-D5CB-19B0-E189-4B91BDC2AFDE}"/>
                </a:ext>
              </a:extLst>
            </p:cNvPr>
            <p:cNvCxnSpPr>
              <a:cxnSpLocks/>
              <a:stCxn id="19" idx="6"/>
              <a:endCxn id="12" idx="3"/>
            </p:cNvCxnSpPr>
            <p:nvPr/>
          </p:nvCxnSpPr>
          <p:spPr>
            <a:xfrm flipV="1">
              <a:off x="9641783" y="2525921"/>
              <a:ext cx="252123" cy="2086125"/>
            </a:xfrm>
            <a:prstGeom prst="bentConnector3">
              <a:avLst>
                <a:gd name="adj1" fmla="val 190670"/>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27" name="Connector: Elbow 26">
              <a:extLst>
                <a:ext uri="{FF2B5EF4-FFF2-40B4-BE49-F238E27FC236}">
                  <a16:creationId xmlns:a16="http://schemas.microsoft.com/office/drawing/2014/main" id="{658B0282-BE28-16DE-841D-AF5464DE7C3C}"/>
                </a:ext>
              </a:extLst>
            </p:cNvPr>
            <p:cNvCxnSpPr>
              <a:cxnSpLocks/>
              <a:stCxn id="19" idx="6"/>
              <a:endCxn id="11" idx="3"/>
            </p:cNvCxnSpPr>
            <p:nvPr/>
          </p:nvCxnSpPr>
          <p:spPr>
            <a:xfrm flipV="1">
              <a:off x="9641783" y="1507452"/>
              <a:ext cx="252123" cy="3104594"/>
            </a:xfrm>
            <a:prstGeom prst="bentConnector3">
              <a:avLst>
                <a:gd name="adj1" fmla="val 357660"/>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28" name="Straight Arrow Connector 27">
              <a:extLst>
                <a:ext uri="{FF2B5EF4-FFF2-40B4-BE49-F238E27FC236}">
                  <a16:creationId xmlns:a16="http://schemas.microsoft.com/office/drawing/2014/main" id="{BA96C1CA-135D-E6A4-78D8-938C7DFCDDA2}"/>
                </a:ext>
              </a:extLst>
            </p:cNvPr>
            <p:cNvCxnSpPr>
              <a:cxnSpLocks/>
              <a:stCxn id="11" idx="1"/>
              <a:endCxn id="7" idx="3"/>
            </p:cNvCxnSpPr>
            <p:nvPr/>
          </p:nvCxnSpPr>
          <p:spPr>
            <a:xfrm flipH="1">
              <a:off x="7628186" y="1507452"/>
              <a:ext cx="628778" cy="0"/>
            </a:xfrm>
            <a:prstGeom prst="straightConnector1">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29" name="TextBox 28">
              <a:extLst>
                <a:ext uri="{FF2B5EF4-FFF2-40B4-BE49-F238E27FC236}">
                  <a16:creationId xmlns:a16="http://schemas.microsoft.com/office/drawing/2014/main" id="{5744B4AD-95CB-DE2F-C163-C8265C6192C6}"/>
                </a:ext>
              </a:extLst>
            </p:cNvPr>
            <p:cNvSpPr txBox="1"/>
            <p:nvPr/>
          </p:nvSpPr>
          <p:spPr>
            <a:xfrm rot="5400000">
              <a:off x="9444175" y="3446774"/>
              <a:ext cx="1604850" cy="288314"/>
            </a:xfrm>
            <a:prstGeom prst="rect">
              <a:avLst/>
            </a:prstGeom>
            <a:noFill/>
          </p:spPr>
          <p:txBody>
            <a:bodyPr wrap="none" rtlCol="0">
              <a:spAutoFit/>
            </a:bodyPr>
            <a:lstStyle/>
            <a:p>
              <a:r>
                <a:rPr lang="en-US" sz="1050" dirty="0"/>
                <a:t>When w_dip = 80 mm</a:t>
              </a:r>
              <a:endParaRPr lang="en-GB" sz="1050" dirty="0"/>
            </a:p>
          </p:txBody>
        </p:sp>
        <p:sp>
          <p:nvSpPr>
            <p:cNvPr id="30" name="TextBox 29">
              <a:extLst>
                <a:ext uri="{FF2B5EF4-FFF2-40B4-BE49-F238E27FC236}">
                  <a16:creationId xmlns:a16="http://schemas.microsoft.com/office/drawing/2014/main" id="{CBD7AF90-F492-DC60-D242-4A60919B57C2}"/>
                </a:ext>
              </a:extLst>
            </p:cNvPr>
            <p:cNvSpPr txBox="1"/>
            <p:nvPr/>
          </p:nvSpPr>
          <p:spPr>
            <a:xfrm rot="5400000">
              <a:off x="9806262" y="2946407"/>
              <a:ext cx="1725141" cy="288314"/>
            </a:xfrm>
            <a:prstGeom prst="rect">
              <a:avLst/>
            </a:prstGeom>
            <a:noFill/>
          </p:spPr>
          <p:txBody>
            <a:bodyPr wrap="none" rtlCol="0">
              <a:spAutoFit/>
            </a:bodyPr>
            <a:lstStyle/>
            <a:p>
              <a:r>
                <a:rPr lang="en-US" sz="1050" dirty="0"/>
                <a:t>When w_quad = 80 mm</a:t>
              </a:r>
              <a:endParaRPr lang="en-GB" sz="1050" dirty="0"/>
            </a:p>
          </p:txBody>
        </p:sp>
        <p:sp>
          <p:nvSpPr>
            <p:cNvPr id="32" name="TextBox 31">
              <a:extLst>
                <a:ext uri="{FF2B5EF4-FFF2-40B4-BE49-F238E27FC236}">
                  <a16:creationId xmlns:a16="http://schemas.microsoft.com/office/drawing/2014/main" id="{0B1B5F4A-B9AD-3AF1-A302-19366A9DC7EB}"/>
                </a:ext>
              </a:extLst>
            </p:cNvPr>
            <p:cNvSpPr txBox="1"/>
            <p:nvPr/>
          </p:nvSpPr>
          <p:spPr>
            <a:xfrm>
              <a:off x="6663379" y="2884807"/>
              <a:ext cx="1216232" cy="302020"/>
            </a:xfrm>
            <a:prstGeom prst="rect">
              <a:avLst/>
            </a:prstGeom>
            <a:noFill/>
          </p:spPr>
          <p:txBody>
            <a:bodyPr wrap="none" rtlCol="0">
              <a:spAutoFit/>
            </a:bodyPr>
            <a:lstStyle/>
            <a:p>
              <a:r>
                <a:rPr lang="en-US" sz="1050" dirty="0"/>
                <a:t>w_dip = 10 mm</a:t>
              </a:r>
              <a:endParaRPr lang="en-GB" sz="1050" dirty="0"/>
            </a:p>
          </p:txBody>
        </p:sp>
        <p:sp>
          <p:nvSpPr>
            <p:cNvPr id="33" name="TextBox 32">
              <a:extLst>
                <a:ext uri="{FF2B5EF4-FFF2-40B4-BE49-F238E27FC236}">
                  <a16:creationId xmlns:a16="http://schemas.microsoft.com/office/drawing/2014/main" id="{09B74277-A84E-F6FB-F5F7-F1F8EDEABEA1}"/>
                </a:ext>
              </a:extLst>
            </p:cNvPr>
            <p:cNvSpPr txBox="1"/>
            <p:nvPr/>
          </p:nvSpPr>
          <p:spPr>
            <a:xfrm>
              <a:off x="6663378" y="1876103"/>
              <a:ext cx="1340003" cy="302020"/>
            </a:xfrm>
            <a:prstGeom prst="rect">
              <a:avLst/>
            </a:prstGeom>
            <a:noFill/>
          </p:spPr>
          <p:txBody>
            <a:bodyPr wrap="none" rtlCol="0">
              <a:spAutoFit/>
            </a:bodyPr>
            <a:lstStyle/>
            <a:p>
              <a:r>
                <a:rPr lang="en-US" sz="1050" dirty="0"/>
                <a:t>w_quad = 10 mm</a:t>
              </a:r>
              <a:endParaRPr lang="en-GB" sz="1050" dirty="0"/>
            </a:p>
          </p:txBody>
        </p:sp>
        <p:sp>
          <p:nvSpPr>
            <p:cNvPr id="34" name="TextBox 33">
              <a:extLst>
                <a:ext uri="{FF2B5EF4-FFF2-40B4-BE49-F238E27FC236}">
                  <a16:creationId xmlns:a16="http://schemas.microsoft.com/office/drawing/2014/main" id="{DD7F3C70-78E7-441F-D9EE-6D81D3295F33}"/>
                </a:ext>
              </a:extLst>
            </p:cNvPr>
            <p:cNvSpPr txBox="1"/>
            <p:nvPr/>
          </p:nvSpPr>
          <p:spPr>
            <a:xfrm>
              <a:off x="6663378" y="877625"/>
              <a:ext cx="1314784" cy="497444"/>
            </a:xfrm>
            <a:prstGeom prst="rect">
              <a:avLst/>
            </a:prstGeom>
            <a:noFill/>
          </p:spPr>
          <p:txBody>
            <a:bodyPr wrap="square" rtlCol="0">
              <a:spAutoFit/>
            </a:bodyPr>
            <a:lstStyle/>
            <a:p>
              <a:r>
                <a:rPr lang="en-US" sz="1050" dirty="0"/>
                <a:t>a1_quad = 25 mm</a:t>
              </a:r>
              <a:endParaRPr lang="en-GB" sz="1050" dirty="0"/>
            </a:p>
          </p:txBody>
        </p:sp>
        <p:sp>
          <p:nvSpPr>
            <p:cNvPr id="35" name="TextBox 34">
              <a:extLst>
                <a:ext uri="{FF2B5EF4-FFF2-40B4-BE49-F238E27FC236}">
                  <a16:creationId xmlns:a16="http://schemas.microsoft.com/office/drawing/2014/main" id="{6984C154-EE75-7397-CFEF-1F8F9C6D605B}"/>
                </a:ext>
              </a:extLst>
            </p:cNvPr>
            <p:cNvSpPr txBox="1"/>
            <p:nvPr/>
          </p:nvSpPr>
          <p:spPr>
            <a:xfrm>
              <a:off x="6663378" y="5118024"/>
              <a:ext cx="1443752" cy="861645"/>
            </a:xfrm>
            <a:prstGeom prst="rect">
              <a:avLst/>
            </a:prstGeom>
            <a:noFill/>
          </p:spPr>
          <p:txBody>
            <a:bodyPr wrap="none" rtlCol="0">
              <a:spAutoFit/>
            </a:bodyPr>
            <a:lstStyle/>
            <a:p>
              <a:r>
                <a:rPr lang="en-US" sz="1100" dirty="0"/>
                <a:t>If:</a:t>
              </a:r>
            </a:p>
            <a:p>
              <a:r>
                <a:rPr lang="en-US" sz="1050" dirty="0"/>
                <a:t>  a1_quad = 100mm</a:t>
              </a:r>
            </a:p>
            <a:p>
              <a:r>
                <a:rPr lang="en-US" sz="1050" dirty="0"/>
                <a:t>  w_quad = 80mm</a:t>
              </a:r>
            </a:p>
            <a:p>
              <a:r>
                <a:rPr lang="en-US" sz="1050" dirty="0"/>
                <a:t>  w_dip = 80mm</a:t>
              </a:r>
              <a:endParaRPr lang="en-GB" sz="1050" dirty="0"/>
            </a:p>
          </p:txBody>
        </p:sp>
        <p:cxnSp>
          <p:nvCxnSpPr>
            <p:cNvPr id="36" name="Connector: Elbow 35">
              <a:extLst>
                <a:ext uri="{FF2B5EF4-FFF2-40B4-BE49-F238E27FC236}">
                  <a16:creationId xmlns:a16="http://schemas.microsoft.com/office/drawing/2014/main" id="{6646B396-D9AA-E2D3-DB36-F455AB6BF291}"/>
                </a:ext>
              </a:extLst>
            </p:cNvPr>
            <p:cNvCxnSpPr>
              <a:cxnSpLocks/>
              <a:stCxn id="14" idx="2"/>
              <a:endCxn id="20" idx="1"/>
            </p:cNvCxnSpPr>
            <p:nvPr/>
          </p:nvCxnSpPr>
          <p:spPr>
            <a:xfrm rot="16200000" flipH="1">
              <a:off x="7332783" y="4446528"/>
              <a:ext cx="900407" cy="2164700"/>
            </a:xfrm>
            <a:prstGeom prst="bentConnector2">
              <a:avLst/>
            </a:prstGeom>
            <a:ln>
              <a:solidFill>
                <a:schemeClr val="bg1">
                  <a:lumMod val="5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46" name="Rectangle 45">
              <a:extLst>
                <a:ext uri="{FF2B5EF4-FFF2-40B4-BE49-F238E27FC236}">
                  <a16:creationId xmlns:a16="http://schemas.microsoft.com/office/drawing/2014/main" id="{448022BF-7531-AA6E-0D16-BB5CDA338902}"/>
                </a:ext>
              </a:extLst>
            </p:cNvPr>
            <p:cNvSpPr/>
            <p:nvPr/>
          </p:nvSpPr>
          <p:spPr>
            <a:xfrm>
              <a:off x="5931037" y="3224612"/>
              <a:ext cx="4112530" cy="1680066"/>
            </a:xfrm>
            <a:prstGeom prst="rect">
              <a:avLst/>
            </a:prstGeom>
            <a:noFill/>
            <a:ln w="3175">
              <a:solidFill>
                <a:schemeClr val="accent4">
                  <a:lumMod val="20000"/>
                  <a:lumOff val="80000"/>
                </a:schemeClr>
              </a:solidFill>
            </a:ln>
            <a:effectLst>
              <a:glow rad="127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47" name="Rectangle 46">
              <a:extLst>
                <a:ext uri="{FF2B5EF4-FFF2-40B4-BE49-F238E27FC236}">
                  <a16:creationId xmlns:a16="http://schemas.microsoft.com/office/drawing/2014/main" id="{E18FC647-6972-40C9-934B-A269FF166FF0}"/>
                </a:ext>
              </a:extLst>
            </p:cNvPr>
            <p:cNvSpPr/>
            <p:nvPr/>
          </p:nvSpPr>
          <p:spPr>
            <a:xfrm>
              <a:off x="5822092" y="2173726"/>
              <a:ext cx="4654340" cy="2854027"/>
            </a:xfrm>
            <a:prstGeom prst="rect">
              <a:avLst/>
            </a:prstGeom>
            <a:noFill/>
            <a:ln w="3175">
              <a:solidFill>
                <a:schemeClr val="accent2">
                  <a:lumMod val="20000"/>
                  <a:lumOff val="80000"/>
                </a:schemeClr>
              </a:solidFill>
            </a:ln>
            <a:effectLst>
              <a:glow rad="12700">
                <a:schemeClr val="accent2">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48" name="Rectangle 47">
              <a:extLst>
                <a:ext uri="{FF2B5EF4-FFF2-40B4-BE49-F238E27FC236}">
                  <a16:creationId xmlns:a16="http://schemas.microsoft.com/office/drawing/2014/main" id="{D08B24C9-F9CA-A3BB-AABB-86A7652C537C}"/>
                </a:ext>
              </a:extLst>
            </p:cNvPr>
            <p:cNvSpPr/>
            <p:nvPr/>
          </p:nvSpPr>
          <p:spPr>
            <a:xfrm>
              <a:off x="5716413" y="1111725"/>
              <a:ext cx="5192817" cy="4017346"/>
            </a:xfrm>
            <a:prstGeom prst="rect">
              <a:avLst/>
            </a:prstGeom>
            <a:noFill/>
            <a:ln w="3175">
              <a:solidFill>
                <a:schemeClr val="accent5">
                  <a:lumMod val="20000"/>
                  <a:lumOff val="80000"/>
                </a:schemeClr>
              </a:solidFill>
            </a:ln>
            <a:effectLst>
              <a:glow rad="12700">
                <a:srgbClr val="00B0F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49" name="Rectangle 48">
              <a:extLst>
                <a:ext uri="{FF2B5EF4-FFF2-40B4-BE49-F238E27FC236}">
                  <a16:creationId xmlns:a16="http://schemas.microsoft.com/office/drawing/2014/main" id="{C747DDCE-B265-41C7-309D-7B6C1F33A176}"/>
                </a:ext>
              </a:extLst>
            </p:cNvPr>
            <p:cNvSpPr/>
            <p:nvPr/>
          </p:nvSpPr>
          <p:spPr>
            <a:xfrm>
              <a:off x="9823248" y="5403477"/>
              <a:ext cx="1147883" cy="888385"/>
            </a:xfrm>
            <a:prstGeom prst="rect">
              <a:avLst/>
            </a:prstGeom>
            <a:solidFill>
              <a:srgbClr val="FF505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00" b="1" dirty="0">
                  <a:effectLst>
                    <a:outerShdw blurRad="38100" dist="38100" dir="2700000" algn="tl">
                      <a:srgbClr val="000000">
                        <a:alpha val="43137"/>
                      </a:srgbClr>
                    </a:outerShdw>
                  </a:effectLst>
                </a:rPr>
                <a:t>256 Ansys simulations</a:t>
              </a:r>
            </a:p>
            <a:p>
              <a:pPr algn="ctr"/>
              <a:r>
                <a:rPr lang="en-US" sz="1100" b="1" dirty="0">
                  <a:effectLst>
                    <a:outerShdw blurRad="38100" dist="38100" dir="2700000" algn="tl">
                      <a:srgbClr val="000000">
                        <a:alpha val="43137"/>
                      </a:srgbClr>
                    </a:outerShdw>
                  </a:effectLst>
                </a:rPr>
                <a:t>for each temperature</a:t>
              </a:r>
            </a:p>
          </p:txBody>
        </p:sp>
      </p:grpSp>
    </p:spTree>
    <p:extLst>
      <p:ext uri="{BB962C8B-B14F-4D97-AF65-F5344CB8AC3E}">
        <p14:creationId xmlns:p14="http://schemas.microsoft.com/office/powerpoint/2010/main" val="444148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B71B4-A2F8-83DF-E427-0DE62872613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A4C8D41-935B-1294-2E39-A7E9FD30FF2A}"/>
              </a:ext>
            </a:extLst>
          </p:cNvPr>
          <p:cNvSpPr>
            <a:spLocks noGrp="1"/>
          </p:cNvSpPr>
          <p:nvPr>
            <p:ph type="sldNum" sz="quarter" idx="4"/>
          </p:nvPr>
        </p:nvSpPr>
        <p:spPr/>
        <p:txBody>
          <a:bodyPr/>
          <a:lstStyle/>
          <a:p>
            <a:fld id="{A16AB2F8-5338-F742-A59E-35F5B82165E6}" type="slidenum">
              <a:rPr lang="en-GB" smtClean="0"/>
              <a:pPr/>
              <a:t>5</a:t>
            </a:fld>
            <a:endParaRPr lang="en-GB" dirty="0"/>
          </a:p>
        </p:txBody>
      </p:sp>
      <p:sp>
        <p:nvSpPr>
          <p:cNvPr id="3" name="Title 2">
            <a:extLst>
              <a:ext uri="{FF2B5EF4-FFF2-40B4-BE49-F238E27FC236}">
                <a16:creationId xmlns:a16="http://schemas.microsoft.com/office/drawing/2014/main" id="{F7E1FADC-A88F-0076-74D3-297BB61D98BB}"/>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Stress Issue</a:t>
            </a:r>
          </a:p>
        </p:txBody>
      </p:sp>
      <p:pic>
        <p:nvPicPr>
          <p:cNvPr id="4" name="Picture 3" descr="A screen shot of a computer&#10;&#10;Description automatically generated">
            <a:extLst>
              <a:ext uri="{FF2B5EF4-FFF2-40B4-BE49-F238E27FC236}">
                <a16:creationId xmlns:a16="http://schemas.microsoft.com/office/drawing/2014/main" id="{65CA5A45-D923-8A7A-3448-055D620FE5CD}"/>
              </a:ext>
            </a:extLst>
          </p:cNvPr>
          <p:cNvPicPr>
            <a:picLocks noChangeAspect="1"/>
          </p:cNvPicPr>
          <p:nvPr/>
        </p:nvPicPr>
        <p:blipFill>
          <a:blip r:embed="rId3"/>
          <a:stretch>
            <a:fillRect/>
          </a:stretch>
        </p:blipFill>
        <p:spPr>
          <a:xfrm>
            <a:off x="529053" y="2138142"/>
            <a:ext cx="4926289" cy="3626836"/>
          </a:xfrm>
          <a:prstGeom prst="rect">
            <a:avLst/>
          </a:prstGeom>
        </p:spPr>
      </p:pic>
      <p:sp>
        <p:nvSpPr>
          <p:cNvPr id="5" name="TextBox 4">
            <a:extLst>
              <a:ext uri="{FF2B5EF4-FFF2-40B4-BE49-F238E27FC236}">
                <a16:creationId xmlns:a16="http://schemas.microsoft.com/office/drawing/2014/main" id="{4B81E865-668A-3E11-8B33-02A99C2B4098}"/>
              </a:ext>
            </a:extLst>
          </p:cNvPr>
          <p:cNvSpPr txBox="1"/>
          <p:nvPr/>
        </p:nvSpPr>
        <p:spPr>
          <a:xfrm>
            <a:off x="170948" y="1248846"/>
            <a:ext cx="5665587" cy="646331"/>
          </a:xfrm>
          <a:prstGeom prst="rect">
            <a:avLst/>
          </a:prstGeom>
          <a:noFill/>
        </p:spPr>
        <p:txBody>
          <a:bodyPr wrap="square" rtlCol="0">
            <a:spAutoFit/>
          </a:bodyPr>
          <a:lstStyle/>
          <a:p>
            <a:pPr marL="285750" indent="-285750">
              <a:buClr>
                <a:schemeClr val="accent2"/>
              </a:buClr>
              <a:buSzPct val="130000"/>
              <a:buFont typeface="Wingdings" panose="05000000000000000000" pitchFamily="2" charset="2"/>
              <a:buChar char="Ø"/>
            </a:pPr>
            <a:r>
              <a:rPr lang="en-US" dirty="0"/>
              <a:t>Zoom-in on the displacements shows that this sector of the </a:t>
            </a:r>
            <a:r>
              <a:rPr lang="en-US" dirty="0">
                <a:solidFill>
                  <a:schemeClr val="accent2"/>
                </a:solidFill>
              </a:rPr>
              <a:t>quadrupole moves inward</a:t>
            </a:r>
          </a:p>
        </p:txBody>
      </p:sp>
      <p:cxnSp>
        <p:nvCxnSpPr>
          <p:cNvPr id="31" name="Straight Arrow Connector 30">
            <a:extLst>
              <a:ext uri="{FF2B5EF4-FFF2-40B4-BE49-F238E27FC236}">
                <a16:creationId xmlns:a16="http://schemas.microsoft.com/office/drawing/2014/main" id="{09CEBAC0-4E25-5D27-67EE-B2D4AA178D55}"/>
              </a:ext>
            </a:extLst>
          </p:cNvPr>
          <p:cNvCxnSpPr>
            <a:cxnSpLocks/>
          </p:cNvCxnSpPr>
          <p:nvPr/>
        </p:nvCxnSpPr>
        <p:spPr>
          <a:xfrm flipH="1">
            <a:off x="2624789" y="4907459"/>
            <a:ext cx="1064137" cy="103719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2" name="TextBox 51">
            <a:extLst>
              <a:ext uri="{FF2B5EF4-FFF2-40B4-BE49-F238E27FC236}">
                <a16:creationId xmlns:a16="http://schemas.microsoft.com/office/drawing/2014/main" id="{C5B2E6C6-1AD1-B4B7-3E49-849D20868AC5}"/>
              </a:ext>
            </a:extLst>
          </p:cNvPr>
          <p:cNvSpPr txBox="1"/>
          <p:nvPr/>
        </p:nvSpPr>
        <p:spPr>
          <a:xfrm>
            <a:off x="227702" y="5856512"/>
            <a:ext cx="5489350" cy="369332"/>
          </a:xfrm>
          <a:prstGeom prst="rect">
            <a:avLst/>
          </a:prstGeom>
          <a:noFill/>
        </p:spPr>
        <p:txBody>
          <a:bodyPr wrap="square">
            <a:spAutoFit/>
          </a:bodyPr>
          <a:lstStyle/>
          <a:p>
            <a:r>
              <a:rPr lang="en-US" dirty="0"/>
              <a:t>The Von Mises peak stress is on the inner part of the coil</a:t>
            </a:r>
          </a:p>
        </p:txBody>
      </p:sp>
      <p:pic>
        <p:nvPicPr>
          <p:cNvPr id="53" name="Picture 52" descr="A screen shot of a computer&#10;&#10;Description automatically generated">
            <a:extLst>
              <a:ext uri="{FF2B5EF4-FFF2-40B4-BE49-F238E27FC236}">
                <a16:creationId xmlns:a16="http://schemas.microsoft.com/office/drawing/2014/main" id="{2DA714CD-8EB7-6691-62A6-D8CC620C298B}"/>
              </a:ext>
            </a:extLst>
          </p:cNvPr>
          <p:cNvPicPr>
            <a:picLocks noChangeAspect="1"/>
          </p:cNvPicPr>
          <p:nvPr/>
        </p:nvPicPr>
        <p:blipFill rotWithShape="1">
          <a:blip r:embed="rId4"/>
          <a:srcRect l="8512" r="8292"/>
          <a:stretch/>
        </p:blipFill>
        <p:spPr>
          <a:xfrm>
            <a:off x="6096000" y="1203706"/>
            <a:ext cx="5912056" cy="4966125"/>
          </a:xfrm>
          <a:prstGeom prst="rect">
            <a:avLst/>
          </a:prstGeom>
        </p:spPr>
      </p:pic>
      <p:cxnSp>
        <p:nvCxnSpPr>
          <p:cNvPr id="54" name="Straight Arrow Connector 53">
            <a:extLst>
              <a:ext uri="{FF2B5EF4-FFF2-40B4-BE49-F238E27FC236}">
                <a16:creationId xmlns:a16="http://schemas.microsoft.com/office/drawing/2014/main" id="{97D5BF29-9DB2-8979-CA25-64D42FF2ABC7}"/>
              </a:ext>
            </a:extLst>
          </p:cNvPr>
          <p:cNvCxnSpPr>
            <a:cxnSpLocks/>
          </p:cNvCxnSpPr>
          <p:nvPr/>
        </p:nvCxnSpPr>
        <p:spPr>
          <a:xfrm flipH="1" flipV="1">
            <a:off x="5407459" y="1572011"/>
            <a:ext cx="4493059" cy="273816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712046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9FCFEF-73C1-20D6-8433-869565DA4484}"/>
            </a:ext>
          </a:extLst>
        </p:cNvPr>
        <p:cNvGrpSpPr/>
        <p:nvPr/>
      </p:nvGrpSpPr>
      <p:grpSpPr>
        <a:xfrm>
          <a:off x="0" y="0"/>
          <a:ext cx="0" cy="0"/>
          <a:chOff x="0" y="0"/>
          <a:chExt cx="0" cy="0"/>
        </a:xfrm>
      </p:grpSpPr>
      <p:grpSp>
        <p:nvGrpSpPr>
          <p:cNvPr id="7" name="Group 6">
            <a:extLst>
              <a:ext uri="{FF2B5EF4-FFF2-40B4-BE49-F238E27FC236}">
                <a16:creationId xmlns:a16="http://schemas.microsoft.com/office/drawing/2014/main" id="{52C17BD6-9348-4246-7EEB-CC0EA599CEFE}"/>
              </a:ext>
            </a:extLst>
          </p:cNvPr>
          <p:cNvGrpSpPr/>
          <p:nvPr/>
        </p:nvGrpSpPr>
        <p:grpSpPr>
          <a:xfrm>
            <a:off x="5843606" y="1578711"/>
            <a:ext cx="6118238" cy="4636442"/>
            <a:chOff x="5843606" y="1243212"/>
            <a:chExt cx="6118238" cy="4636442"/>
          </a:xfrm>
        </p:grpSpPr>
        <p:pic>
          <p:nvPicPr>
            <p:cNvPr id="8" name="Picture 7" descr="A screen shot of a computer&#10;&#10;Description automatically generated">
              <a:extLst>
                <a:ext uri="{FF2B5EF4-FFF2-40B4-BE49-F238E27FC236}">
                  <a16:creationId xmlns:a16="http://schemas.microsoft.com/office/drawing/2014/main" id="{17330164-E82E-FAB8-5430-E1EEC095F2EF}"/>
                </a:ext>
              </a:extLst>
            </p:cNvPr>
            <p:cNvPicPr>
              <a:picLocks noChangeAspect="1"/>
            </p:cNvPicPr>
            <p:nvPr/>
          </p:nvPicPr>
          <p:blipFill>
            <a:blip r:embed="rId3"/>
            <a:srcRect r="21899"/>
            <a:stretch/>
          </p:blipFill>
          <p:spPr>
            <a:xfrm>
              <a:off x="5843606" y="1243212"/>
              <a:ext cx="6118238" cy="4636442"/>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C822A66-96B4-77D7-9218-2AAFCECD34A6}"/>
                    </a:ext>
                  </a:extLst>
                </p:cNvPr>
                <p:cNvSpPr txBox="1"/>
                <p:nvPr/>
              </p:nvSpPr>
              <p:spPr>
                <a:xfrm>
                  <a:off x="7441812" y="1411221"/>
                  <a:ext cx="2921826" cy="241476"/>
                </a:xfrm>
                <a:prstGeom prst="rect">
                  <a:avLst/>
                </a:prstGeom>
                <a:noFill/>
                <a:ln>
                  <a:solidFill>
                    <a:schemeClr val="bg1">
                      <a:lumMod val="85000"/>
                    </a:schemeClr>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𝑎</m:t>
                            </m:r>
                          </m:e>
                          <m:sub>
                            <m:r>
                              <a:rPr lang="en-US" sz="900" b="0" i="1" smtClean="0">
                                <a:solidFill>
                                  <a:schemeClr val="bg1">
                                    <a:lumMod val="85000"/>
                                  </a:schemeClr>
                                </a:solidFill>
                                <a:latin typeface="Cambria Math" panose="02040503050406030204" pitchFamily="18" charset="0"/>
                              </a:rPr>
                              <m:t>1</m:t>
                            </m:r>
                          </m:sub>
                        </m:sSub>
                        <m:r>
                          <a:rPr lang="en-US" sz="900" b="0" i="1" smtClean="0">
                            <a:solidFill>
                              <a:schemeClr val="bg1">
                                <a:lumMod val="85000"/>
                              </a:schemeClr>
                            </a:solidFill>
                            <a:latin typeface="Cambria Math" panose="02040503050406030204" pitchFamily="18" charset="0"/>
                          </a:rPr>
                          <m:t>=75</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 </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𝑤</m:t>
                            </m:r>
                          </m:e>
                          <m:sub>
                            <m:r>
                              <a:rPr lang="en-US" sz="900" b="0" i="1" smtClean="0">
                                <a:solidFill>
                                  <a:schemeClr val="bg1">
                                    <a:lumMod val="85000"/>
                                  </a:schemeClr>
                                </a:solidFill>
                                <a:latin typeface="Cambria Math" panose="02040503050406030204" pitchFamily="18" charset="0"/>
                              </a:rPr>
                              <m:t>𝑞𝑢𝑎𝑑</m:t>
                            </m:r>
                          </m:sub>
                        </m:sSub>
                        <m:r>
                          <a:rPr lang="en-US" sz="900" b="0" i="1" smtClean="0">
                            <a:solidFill>
                              <a:schemeClr val="bg1">
                                <a:lumMod val="85000"/>
                              </a:schemeClr>
                            </a:solidFill>
                            <a:latin typeface="Cambria Math" panose="02040503050406030204" pitchFamily="18" charset="0"/>
                          </a:rPr>
                          <m:t>=80</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𝑤</m:t>
                            </m:r>
                          </m:e>
                          <m:sub>
                            <m:r>
                              <a:rPr lang="en-US" sz="900" b="0" i="1" smtClean="0">
                                <a:solidFill>
                                  <a:schemeClr val="bg1">
                                    <a:lumMod val="85000"/>
                                  </a:schemeClr>
                                </a:solidFill>
                                <a:latin typeface="Cambria Math" panose="02040503050406030204" pitchFamily="18" charset="0"/>
                              </a:rPr>
                              <m:t>𝑑𝑖𝑝</m:t>
                            </m:r>
                          </m:sub>
                        </m:sSub>
                        <m:r>
                          <a:rPr lang="en-US" sz="900" b="0" i="1" smtClean="0">
                            <a:solidFill>
                              <a:schemeClr val="bg1">
                                <a:lumMod val="85000"/>
                              </a:schemeClr>
                            </a:solidFill>
                            <a:latin typeface="Cambria Math" panose="02040503050406030204" pitchFamily="18" charset="0"/>
                          </a:rPr>
                          <m:t>=80</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 </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𝑇</m:t>
                            </m:r>
                          </m:e>
                          <m:sub>
                            <m:r>
                              <a:rPr lang="en-US" sz="900" b="0" i="1" smtClean="0">
                                <a:solidFill>
                                  <a:schemeClr val="bg1">
                                    <a:lumMod val="85000"/>
                                  </a:schemeClr>
                                </a:solidFill>
                                <a:latin typeface="Cambria Math" panose="02040503050406030204" pitchFamily="18" charset="0"/>
                              </a:rPr>
                              <m:t>𝑜𝑝</m:t>
                            </m:r>
                          </m:sub>
                        </m:sSub>
                        <m:r>
                          <a:rPr lang="en-US" sz="900" b="0" i="1" smtClean="0">
                            <a:solidFill>
                              <a:schemeClr val="bg1">
                                <a:lumMod val="85000"/>
                              </a:schemeClr>
                            </a:solidFill>
                            <a:latin typeface="Cambria Math" panose="02040503050406030204" pitchFamily="18" charset="0"/>
                          </a:rPr>
                          <m:t>=20</m:t>
                        </m:r>
                        <m:r>
                          <a:rPr lang="en-US" sz="900" b="0" i="1" smtClean="0">
                            <a:solidFill>
                              <a:schemeClr val="bg1">
                                <a:lumMod val="85000"/>
                              </a:schemeClr>
                            </a:solidFill>
                            <a:latin typeface="Cambria Math" panose="02040503050406030204" pitchFamily="18" charset="0"/>
                          </a:rPr>
                          <m:t>𝐾</m:t>
                        </m:r>
                      </m:oMath>
                    </m:oMathPara>
                  </a14:m>
                  <a:endParaRPr lang="en-GB" sz="900" dirty="0">
                    <a:solidFill>
                      <a:schemeClr val="bg1">
                        <a:lumMod val="85000"/>
                      </a:schemeClr>
                    </a:solidFill>
                  </a:endParaRPr>
                </a:p>
              </p:txBody>
            </p:sp>
          </mc:Choice>
          <mc:Fallback xmlns="">
            <p:sp>
              <p:nvSpPr>
                <p:cNvPr id="14" name="TextBox 13">
                  <a:extLst>
                    <a:ext uri="{FF2B5EF4-FFF2-40B4-BE49-F238E27FC236}">
                      <a16:creationId xmlns:a16="http://schemas.microsoft.com/office/drawing/2014/main" id="{99F8E4B1-5476-8392-1627-F5BF8097068B}"/>
                    </a:ext>
                  </a:extLst>
                </p:cNvPr>
                <p:cNvSpPr txBox="1">
                  <a:spLocks noRot="1" noChangeAspect="1" noMove="1" noResize="1" noEditPoints="1" noAdjustHandles="1" noChangeArrowheads="1" noChangeShapeType="1" noTextEdit="1"/>
                </p:cNvSpPr>
                <p:nvPr/>
              </p:nvSpPr>
              <p:spPr>
                <a:xfrm>
                  <a:off x="7441812" y="1411221"/>
                  <a:ext cx="2921826" cy="241476"/>
                </a:xfrm>
                <a:prstGeom prst="rect">
                  <a:avLst/>
                </a:prstGeom>
                <a:blipFill>
                  <a:blip r:embed="rId4"/>
                  <a:stretch>
                    <a:fillRect/>
                  </a:stretch>
                </a:blipFill>
                <a:ln>
                  <a:solidFill>
                    <a:schemeClr val="bg1">
                      <a:lumMod val="85000"/>
                    </a:schemeClr>
                  </a:solidFill>
                </a:ln>
              </p:spPr>
              <p:txBody>
                <a:bodyPr/>
                <a:lstStyle/>
                <a:p>
                  <a:r>
                    <a:rPr lang="en-GB">
                      <a:noFill/>
                    </a:rPr>
                    <a:t> </a:t>
                  </a:r>
                </a:p>
              </p:txBody>
            </p:sp>
          </mc:Fallback>
        </mc:AlternateContent>
      </p:grpSp>
      <p:sp>
        <p:nvSpPr>
          <p:cNvPr id="2" name="Slide Number Placeholder 1">
            <a:extLst>
              <a:ext uri="{FF2B5EF4-FFF2-40B4-BE49-F238E27FC236}">
                <a16:creationId xmlns:a16="http://schemas.microsoft.com/office/drawing/2014/main" id="{25EF9C62-AC9F-81A6-1EB1-FDFCBCC66B82}"/>
              </a:ext>
            </a:extLst>
          </p:cNvPr>
          <p:cNvSpPr>
            <a:spLocks noGrp="1"/>
          </p:cNvSpPr>
          <p:nvPr>
            <p:ph type="sldNum" sz="quarter" idx="4"/>
          </p:nvPr>
        </p:nvSpPr>
        <p:spPr/>
        <p:txBody>
          <a:bodyPr/>
          <a:lstStyle/>
          <a:p>
            <a:fld id="{A16AB2F8-5338-F742-A59E-35F5B82165E6}" type="slidenum">
              <a:rPr lang="en-GB" smtClean="0"/>
              <a:pPr/>
              <a:t>6</a:t>
            </a:fld>
            <a:endParaRPr lang="en-GB" dirty="0"/>
          </a:p>
        </p:txBody>
      </p:sp>
      <p:sp>
        <p:nvSpPr>
          <p:cNvPr id="3" name="Title 2">
            <a:extLst>
              <a:ext uri="{FF2B5EF4-FFF2-40B4-BE49-F238E27FC236}">
                <a16:creationId xmlns:a16="http://schemas.microsoft.com/office/drawing/2014/main" id="{AFB3D39D-D357-9649-874E-98FEBCF16B2C}"/>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Stress Issue</a:t>
            </a:r>
          </a:p>
        </p:txBody>
      </p:sp>
      <p:sp>
        <p:nvSpPr>
          <p:cNvPr id="4" name="TextBox 3">
            <a:extLst>
              <a:ext uri="{FF2B5EF4-FFF2-40B4-BE49-F238E27FC236}">
                <a16:creationId xmlns:a16="http://schemas.microsoft.com/office/drawing/2014/main" id="{0A5B4B68-B5B2-F90D-F529-797B4457F341}"/>
              </a:ext>
            </a:extLst>
          </p:cNvPr>
          <p:cNvSpPr txBox="1"/>
          <p:nvPr/>
        </p:nvSpPr>
        <p:spPr>
          <a:xfrm>
            <a:off x="230156" y="1209379"/>
            <a:ext cx="5058891" cy="4801314"/>
          </a:xfrm>
          <a:prstGeom prst="rect">
            <a:avLst/>
          </a:prstGeom>
          <a:noFill/>
        </p:spPr>
        <p:txBody>
          <a:bodyPr wrap="square" rtlCol="0">
            <a:spAutoFit/>
          </a:bodyPr>
          <a:lstStyle/>
          <a:p>
            <a:pPr marL="285750" indent="-285750">
              <a:buClr>
                <a:schemeClr val="accent2"/>
              </a:buClr>
              <a:buSzPct val="130000"/>
              <a:buFont typeface="Wingdings" panose="05000000000000000000" pitchFamily="2" charset="2"/>
              <a:buChar char="Ø"/>
            </a:pPr>
            <a:r>
              <a:rPr lang="en-US" dirty="0"/>
              <a:t>To address the issue, we insert an </a:t>
            </a:r>
            <a:r>
              <a:rPr lang="en-US" dirty="0">
                <a:solidFill>
                  <a:schemeClr val="accent2"/>
                </a:solidFill>
              </a:rPr>
              <a:t>infinitely rigid internal structure</a:t>
            </a:r>
            <a:r>
              <a:rPr lang="en-US" dirty="0"/>
              <a:t> to enable the study of stress behavior in the coils.</a:t>
            </a:r>
          </a:p>
          <a:p>
            <a:pPr marL="285750" indent="-285750">
              <a:buClr>
                <a:schemeClr val="accent2"/>
              </a:buClr>
              <a:buSzPct val="130000"/>
              <a:buFont typeface="Wingdings" panose="05000000000000000000" pitchFamily="2" charset="2"/>
              <a:buChar char="Ø"/>
            </a:pPr>
            <a:endParaRPr lang="en-US" dirty="0"/>
          </a:p>
          <a:p>
            <a:pPr marL="285750" indent="-285750">
              <a:buClr>
                <a:schemeClr val="accent2"/>
              </a:buClr>
              <a:buSzPct val="130000"/>
              <a:buFont typeface="Wingdings" panose="05000000000000000000" pitchFamily="2" charset="2"/>
              <a:buChar char="Ø"/>
            </a:pPr>
            <a:r>
              <a:rPr lang="en-US" dirty="0"/>
              <a:t>Now the </a:t>
            </a:r>
            <a:r>
              <a:rPr lang="en-US" dirty="0">
                <a:solidFill>
                  <a:schemeClr val="accent2"/>
                </a:solidFill>
              </a:rPr>
              <a:t>peak stress</a:t>
            </a:r>
            <a:r>
              <a:rPr lang="en-US" dirty="0"/>
              <a:t>, in the same configuration discussed so far, is on the dipole in compression on the midplane (by changing the parameters, the maximum could be shifted).</a:t>
            </a:r>
          </a:p>
          <a:p>
            <a:pPr marL="285750" indent="-285750">
              <a:buClr>
                <a:schemeClr val="accent2"/>
              </a:buClr>
              <a:buSzPct val="130000"/>
              <a:buFont typeface="Wingdings" panose="05000000000000000000" pitchFamily="2" charset="2"/>
              <a:buChar char="Ø"/>
            </a:pPr>
            <a:endParaRPr lang="en-US" dirty="0"/>
          </a:p>
          <a:p>
            <a:pPr marL="285750" indent="-285750">
              <a:buClr>
                <a:schemeClr val="accent2"/>
              </a:buClr>
              <a:buSzPct val="130000"/>
              <a:buFont typeface="Wingdings" panose="05000000000000000000" pitchFamily="2" charset="2"/>
              <a:buChar char="Ø"/>
            </a:pPr>
            <a:endParaRPr lang="en-US" dirty="0"/>
          </a:p>
          <a:p>
            <a:pPr marL="285750" indent="-285750">
              <a:buClr>
                <a:schemeClr val="accent2"/>
              </a:buClr>
              <a:buSzPct val="130000"/>
              <a:buFont typeface="Wingdings" panose="05000000000000000000" pitchFamily="2" charset="2"/>
              <a:buChar char="Ø"/>
            </a:pPr>
            <a:r>
              <a:rPr lang="en-US" dirty="0"/>
              <a:t>Now that we have a stress distribution in the coils, we can run the code and add a column with the peak stress to the data. </a:t>
            </a:r>
          </a:p>
          <a:p>
            <a:pPr marL="285750" indent="-285750">
              <a:buClr>
                <a:schemeClr val="accent2"/>
              </a:buClr>
              <a:buSzPct val="130000"/>
              <a:buFont typeface="Wingdings" panose="05000000000000000000" pitchFamily="2" charset="2"/>
              <a:buChar char="Ø"/>
            </a:pPr>
            <a:endParaRPr lang="en-US" dirty="0"/>
          </a:p>
          <a:p>
            <a:pPr marL="285750" indent="-285750">
              <a:buClr>
                <a:schemeClr val="accent2"/>
              </a:buClr>
              <a:buSzPct val="130000"/>
              <a:buFont typeface="Wingdings" panose="05000000000000000000" pitchFamily="2" charset="2"/>
              <a:buChar char="Ø"/>
            </a:pPr>
            <a:endParaRPr lang="en-US" dirty="0"/>
          </a:p>
          <a:p>
            <a:pPr marL="285750" indent="-285750">
              <a:buClr>
                <a:schemeClr val="accent2"/>
              </a:buClr>
              <a:buSzPct val="130000"/>
              <a:buFont typeface="Wingdings" panose="05000000000000000000" pitchFamily="2" charset="2"/>
              <a:buChar char="Ø"/>
            </a:pPr>
            <a:r>
              <a:rPr lang="en-US" dirty="0"/>
              <a:t>With all information we will try to create B-G plots for the combined.</a:t>
            </a:r>
          </a:p>
        </p:txBody>
      </p:sp>
      <p:cxnSp>
        <p:nvCxnSpPr>
          <p:cNvPr id="5" name="Straight Arrow Connector 4">
            <a:extLst>
              <a:ext uri="{FF2B5EF4-FFF2-40B4-BE49-F238E27FC236}">
                <a16:creationId xmlns:a16="http://schemas.microsoft.com/office/drawing/2014/main" id="{0B5398B9-2C98-64E2-BD30-00D49CFE27B7}"/>
              </a:ext>
            </a:extLst>
          </p:cNvPr>
          <p:cNvCxnSpPr>
            <a:cxnSpLocks/>
          </p:cNvCxnSpPr>
          <p:nvPr/>
        </p:nvCxnSpPr>
        <p:spPr>
          <a:xfrm flipH="1" flipV="1">
            <a:off x="4821980" y="1795908"/>
            <a:ext cx="3703649" cy="2874768"/>
          </a:xfrm>
          <a:prstGeom prst="straightConnector1">
            <a:avLst/>
          </a:prstGeom>
          <a:ln w="28575">
            <a:tailEnd type="triangle"/>
          </a:ln>
          <a:effectLst>
            <a:outerShdw blurRad="50800" dist="38100" dir="13500000" algn="b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6" name="Straight Arrow Connector 5">
            <a:extLst>
              <a:ext uri="{FF2B5EF4-FFF2-40B4-BE49-F238E27FC236}">
                <a16:creationId xmlns:a16="http://schemas.microsoft.com/office/drawing/2014/main" id="{B9B62704-A3B2-95F7-5AB7-A446CF286AB0}"/>
              </a:ext>
            </a:extLst>
          </p:cNvPr>
          <p:cNvCxnSpPr>
            <a:cxnSpLocks/>
          </p:cNvCxnSpPr>
          <p:nvPr/>
        </p:nvCxnSpPr>
        <p:spPr>
          <a:xfrm flipH="1" flipV="1">
            <a:off x="4936049" y="3280281"/>
            <a:ext cx="2071105" cy="1753148"/>
          </a:xfrm>
          <a:prstGeom prst="straightConnector1">
            <a:avLst/>
          </a:prstGeom>
          <a:ln w="28575">
            <a:tailEnd type="triangle"/>
          </a:ln>
          <a:effectLst>
            <a:outerShdw blurRad="50800" dist="38100" dir="13500000" algn="b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753217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D56E343-4BEC-8443-7569-1364DAF6F207}"/>
              </a:ext>
            </a:extLst>
          </p:cNvPr>
          <p:cNvSpPr>
            <a:spLocks noGrp="1"/>
          </p:cNvSpPr>
          <p:nvPr>
            <p:ph type="sldNum" sz="quarter" idx="4"/>
          </p:nvPr>
        </p:nvSpPr>
        <p:spPr/>
        <p:txBody>
          <a:bodyPr/>
          <a:lstStyle/>
          <a:p>
            <a:fld id="{A16AB2F8-5338-F742-A59E-35F5B82165E6}" type="slidenum">
              <a:rPr lang="en-GB" smtClean="0"/>
              <a:pPr/>
              <a:t>7</a:t>
            </a:fld>
            <a:endParaRPr lang="en-GB" dirty="0"/>
          </a:p>
        </p:txBody>
      </p:sp>
      <p:pic>
        <p:nvPicPr>
          <p:cNvPr id="49" name="Picture 48" descr="A screenshot of a computer&#10;&#10;Description automatically generated">
            <a:extLst>
              <a:ext uri="{FF2B5EF4-FFF2-40B4-BE49-F238E27FC236}">
                <a16:creationId xmlns:a16="http://schemas.microsoft.com/office/drawing/2014/main" id="{48CA5380-ED49-1D0C-533A-0B1153E6246D}"/>
              </a:ext>
            </a:extLst>
          </p:cNvPr>
          <p:cNvPicPr>
            <a:picLocks noChangeAspect="1"/>
          </p:cNvPicPr>
          <p:nvPr/>
        </p:nvPicPr>
        <p:blipFill rotWithShape="1">
          <a:blip r:embed="rId2"/>
          <a:srcRect t="5524" r="15775"/>
          <a:stretch/>
        </p:blipFill>
        <p:spPr>
          <a:xfrm>
            <a:off x="-92098" y="1139455"/>
            <a:ext cx="8400639" cy="5292079"/>
          </a:xfrm>
          <a:prstGeom prst="rect">
            <a:avLst/>
          </a:prstGeom>
        </p:spPr>
      </p:pic>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1A4ADA8E-AE47-384E-73EB-1DAE606C2B55}"/>
                  </a:ext>
                </a:extLst>
              </p:cNvPr>
              <p:cNvSpPr txBox="1"/>
              <p:nvPr/>
            </p:nvSpPr>
            <p:spPr>
              <a:xfrm>
                <a:off x="5888630" y="1139455"/>
                <a:ext cx="2419911" cy="954107"/>
              </a:xfrm>
              <a:prstGeom prst="rect">
                <a:avLst/>
              </a:prstGeom>
              <a:noFill/>
              <a:ln>
                <a:solidFill>
                  <a:schemeClr val="tx1"/>
                </a:solidFill>
              </a:ln>
            </p:spPr>
            <p:txBody>
              <a:bodyPr wrap="square" rtlCol="0">
                <a:spAutoFit/>
              </a:bodyPr>
              <a:lstStyle/>
              <a:p>
                <a:pPr marL="285750" indent="-285750">
                  <a:buSzPct val="150000"/>
                  <a:buFont typeface="Arial" panose="020B0604020202020204" pitchFamily="34" charset="0"/>
                  <a:buChar char="•"/>
                </a:pPr>
                <a14:m>
                  <m:oMath xmlns:m="http://schemas.openxmlformats.org/officeDocument/2006/math">
                    <m:r>
                      <a:rPr lang="en-US" sz="1400" b="1" i="0" smtClean="0">
                        <a:solidFill>
                          <a:srgbClr val="0E98CD"/>
                        </a:solidFill>
                        <a:latin typeface="Cambria Math" panose="02040503050406030204" pitchFamily="18" charset="0"/>
                      </a:rPr>
                      <m:t>𝐁𝐨𝐫𝐞</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𝐑𝐚𝐝𝐢𝐮𝐬</m:t>
                    </m:r>
                    <m:r>
                      <a:rPr lang="en-US" sz="1400" b="1" i="0" smtClean="0">
                        <a:solidFill>
                          <a:srgbClr val="0E98CD"/>
                        </a:solidFill>
                        <a:latin typeface="Cambria Math" panose="02040503050406030204" pitchFamily="18" charset="0"/>
                      </a:rPr>
                      <m:t>=</m:t>
                    </m:r>
                    <m:r>
                      <a:rPr lang="en-US" sz="1400" b="1" i="0" smtClean="0">
                        <a:solidFill>
                          <a:srgbClr val="0E98CD"/>
                        </a:solidFill>
                        <a:latin typeface="Cambria Math" panose="02040503050406030204" pitchFamily="18" charset="0"/>
                      </a:rPr>
                      <m:t>𝟐𝟓</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𝐦𝐦</m:t>
                    </m:r>
                  </m:oMath>
                </a14:m>
                <a:endParaRPr lang="en-US" sz="1400" b="1" dirty="0">
                  <a:solidFill>
                    <a:srgbClr val="0E98CD"/>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E16D30"/>
                        </a:solidFill>
                        <a:latin typeface="Cambria Math" panose="02040503050406030204" pitchFamily="18" charset="0"/>
                      </a:rPr>
                      <m:t>𝐁𝐨𝐫𝐞</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𝐑𝐚𝐝𝐢𝐮𝐬</m:t>
                    </m:r>
                    <m:r>
                      <a:rPr lang="en-US" sz="1400" b="1" i="0" smtClean="0">
                        <a:solidFill>
                          <a:srgbClr val="E16D30"/>
                        </a:solidFill>
                        <a:latin typeface="Cambria Math" panose="02040503050406030204" pitchFamily="18" charset="0"/>
                      </a:rPr>
                      <m:t>=</m:t>
                    </m:r>
                    <m:r>
                      <a:rPr lang="en-US" sz="1400" b="1" i="0" smtClean="0">
                        <a:solidFill>
                          <a:srgbClr val="E16D30"/>
                        </a:solidFill>
                        <a:latin typeface="Cambria Math" panose="02040503050406030204" pitchFamily="18" charset="0"/>
                      </a:rPr>
                      <m:t>𝟓𝟎</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𝐦𝐦</m:t>
                    </m:r>
                  </m:oMath>
                </a14:m>
                <a:endParaRPr lang="en-US" sz="1400" b="1" dirty="0">
                  <a:solidFill>
                    <a:srgbClr val="E16D30"/>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9A298E"/>
                        </a:solidFill>
                        <a:latin typeface="Cambria Math" panose="02040503050406030204" pitchFamily="18" charset="0"/>
                      </a:rPr>
                      <m:t>𝐁𝐨𝐫𝐞</m:t>
                    </m:r>
                    <m:r>
                      <a:rPr lang="en-US" sz="1400" b="1" i="0" smtClean="0">
                        <a:solidFill>
                          <a:srgbClr val="9A298E"/>
                        </a:solidFill>
                        <a:latin typeface="Cambria Math" panose="02040503050406030204" pitchFamily="18" charset="0"/>
                      </a:rPr>
                      <m:t> </m:t>
                    </m:r>
                    <m:r>
                      <a:rPr lang="en-US" sz="1400" b="1" i="0" smtClean="0">
                        <a:solidFill>
                          <a:srgbClr val="9A298E"/>
                        </a:solidFill>
                        <a:latin typeface="Cambria Math" panose="02040503050406030204" pitchFamily="18" charset="0"/>
                      </a:rPr>
                      <m:t>𝐑𝐚𝐝𝐢𝐮𝐬</m:t>
                    </m:r>
                    <m:r>
                      <a:rPr lang="en-US" sz="1400" b="1" i="0" smtClean="0">
                        <a:solidFill>
                          <a:srgbClr val="9A298E"/>
                        </a:solidFill>
                        <a:latin typeface="Cambria Math" panose="02040503050406030204" pitchFamily="18" charset="0"/>
                      </a:rPr>
                      <m:t>=</m:t>
                    </m:r>
                    <m:r>
                      <a:rPr lang="en-US" sz="1400" b="1" i="0" smtClean="0">
                        <a:solidFill>
                          <a:srgbClr val="9A298E"/>
                        </a:solidFill>
                        <a:latin typeface="Cambria Math" panose="02040503050406030204" pitchFamily="18" charset="0"/>
                      </a:rPr>
                      <m:t>𝟕𝟓</m:t>
                    </m:r>
                    <m:r>
                      <a:rPr lang="en-US" sz="1400" b="1" i="0" smtClean="0">
                        <a:solidFill>
                          <a:srgbClr val="9A298E"/>
                        </a:solidFill>
                        <a:latin typeface="Cambria Math" panose="02040503050406030204" pitchFamily="18" charset="0"/>
                      </a:rPr>
                      <m:t> </m:t>
                    </m:r>
                    <m:r>
                      <a:rPr lang="en-US" sz="1400" b="1" i="0" smtClean="0">
                        <a:solidFill>
                          <a:srgbClr val="9A298E"/>
                        </a:solidFill>
                        <a:latin typeface="Cambria Math" panose="02040503050406030204" pitchFamily="18" charset="0"/>
                      </a:rPr>
                      <m:t>𝐦𝐦</m:t>
                    </m:r>
                  </m:oMath>
                </a14:m>
                <a:endParaRPr lang="en-US" sz="1400" b="1" dirty="0">
                  <a:solidFill>
                    <a:srgbClr val="9A298E"/>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4BA12C"/>
                        </a:solidFill>
                        <a:latin typeface="Cambria Math" panose="02040503050406030204" pitchFamily="18" charset="0"/>
                      </a:rPr>
                      <m:t>𝐁𝐨𝐫𝐞</m:t>
                    </m:r>
                    <m:r>
                      <a:rPr lang="en-US" sz="1400" b="1" i="0" smtClean="0">
                        <a:solidFill>
                          <a:srgbClr val="4BA12C"/>
                        </a:solidFill>
                        <a:latin typeface="Cambria Math" panose="02040503050406030204" pitchFamily="18" charset="0"/>
                      </a:rPr>
                      <m:t> </m:t>
                    </m:r>
                    <m:r>
                      <a:rPr lang="en-US" sz="1400" b="1" i="0" smtClean="0">
                        <a:solidFill>
                          <a:srgbClr val="4BA12C"/>
                        </a:solidFill>
                        <a:latin typeface="Cambria Math" panose="02040503050406030204" pitchFamily="18" charset="0"/>
                      </a:rPr>
                      <m:t>𝐑𝐚𝐝𝐢𝐮𝐬</m:t>
                    </m:r>
                    <m:r>
                      <a:rPr lang="en-US" sz="1400" b="1" i="0" smtClean="0">
                        <a:solidFill>
                          <a:srgbClr val="4BA12C"/>
                        </a:solidFill>
                        <a:latin typeface="Cambria Math" panose="02040503050406030204" pitchFamily="18" charset="0"/>
                      </a:rPr>
                      <m:t>=</m:t>
                    </m:r>
                    <m:r>
                      <a:rPr lang="en-US" sz="1400" b="1" i="0" smtClean="0">
                        <a:solidFill>
                          <a:srgbClr val="4BA12C"/>
                        </a:solidFill>
                        <a:latin typeface="Cambria Math" panose="02040503050406030204" pitchFamily="18" charset="0"/>
                      </a:rPr>
                      <m:t>𝟏𝟎𝟎</m:t>
                    </m:r>
                    <m:r>
                      <a:rPr lang="en-US" sz="1400" b="1" i="0" smtClean="0">
                        <a:solidFill>
                          <a:srgbClr val="4BA12C"/>
                        </a:solidFill>
                        <a:latin typeface="Cambria Math" panose="02040503050406030204" pitchFamily="18" charset="0"/>
                      </a:rPr>
                      <m:t> </m:t>
                    </m:r>
                    <m:r>
                      <a:rPr lang="en-US" sz="1400" b="1" i="0" smtClean="0">
                        <a:solidFill>
                          <a:srgbClr val="4BA12C"/>
                        </a:solidFill>
                        <a:latin typeface="Cambria Math" panose="02040503050406030204" pitchFamily="18" charset="0"/>
                      </a:rPr>
                      <m:t>𝐦𝐦</m:t>
                    </m:r>
                  </m:oMath>
                </a14:m>
                <a:endParaRPr lang="en-US" sz="1400" b="1" dirty="0">
                  <a:solidFill>
                    <a:srgbClr val="4BA12C"/>
                  </a:solidFill>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50" name="TextBox 49">
                <a:extLst>
                  <a:ext uri="{FF2B5EF4-FFF2-40B4-BE49-F238E27FC236}">
                    <a16:creationId xmlns:a16="http://schemas.microsoft.com/office/drawing/2014/main" id="{1A4ADA8E-AE47-384E-73EB-1DAE606C2B55}"/>
                  </a:ext>
                </a:extLst>
              </p:cNvPr>
              <p:cNvSpPr txBox="1">
                <a:spLocks noRot="1" noChangeAspect="1" noMove="1" noResize="1" noEditPoints="1" noAdjustHandles="1" noChangeArrowheads="1" noChangeShapeType="1" noTextEdit="1"/>
              </p:cNvSpPr>
              <p:nvPr/>
            </p:nvSpPr>
            <p:spPr>
              <a:xfrm>
                <a:off x="5888630" y="1139455"/>
                <a:ext cx="2419911" cy="954107"/>
              </a:xfrm>
              <a:prstGeom prst="rect">
                <a:avLst/>
              </a:prstGeom>
              <a:blipFill>
                <a:blip r:embed="rId3"/>
                <a:stretch>
                  <a:fillRect l="-2256" t="-10759" b="-10127"/>
                </a:stretch>
              </a:blipFill>
              <a:ln>
                <a:solidFill>
                  <a:schemeClr val="tx1"/>
                </a:solidFill>
              </a:ln>
            </p:spPr>
            <p:txBody>
              <a:bodyPr/>
              <a:lstStyle/>
              <a:p>
                <a:r>
                  <a:rPr lang="en-GB">
                    <a:noFill/>
                  </a:rPr>
                  <a:t> </a:t>
                </a:r>
              </a:p>
            </p:txBody>
          </p:sp>
        </mc:Fallback>
      </mc:AlternateContent>
      <p:sp>
        <p:nvSpPr>
          <p:cNvPr id="54" name="Arrow: Right 53">
            <a:extLst>
              <a:ext uri="{FF2B5EF4-FFF2-40B4-BE49-F238E27FC236}">
                <a16:creationId xmlns:a16="http://schemas.microsoft.com/office/drawing/2014/main" id="{5D6F8791-0D7F-6139-05B0-A1FC59A050A4}"/>
              </a:ext>
            </a:extLst>
          </p:cNvPr>
          <p:cNvSpPr/>
          <p:nvPr/>
        </p:nvSpPr>
        <p:spPr>
          <a:xfrm rot="15668411">
            <a:off x="333095" y="3662681"/>
            <a:ext cx="756000" cy="612000"/>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w_dip</a:t>
            </a:r>
          </a:p>
        </p:txBody>
      </p:sp>
      <p:sp>
        <p:nvSpPr>
          <p:cNvPr id="55" name="Arrow: Right 54">
            <a:extLst>
              <a:ext uri="{FF2B5EF4-FFF2-40B4-BE49-F238E27FC236}">
                <a16:creationId xmlns:a16="http://schemas.microsoft.com/office/drawing/2014/main" id="{DB91D101-1AC1-7A32-86B9-8D6ADE3B3495}"/>
              </a:ext>
            </a:extLst>
          </p:cNvPr>
          <p:cNvSpPr/>
          <p:nvPr/>
        </p:nvSpPr>
        <p:spPr>
          <a:xfrm>
            <a:off x="1296919" y="4810465"/>
            <a:ext cx="864000" cy="569637"/>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w_quad</a:t>
            </a:r>
          </a:p>
        </p:txBody>
      </p:sp>
      <p:sp>
        <p:nvSpPr>
          <p:cNvPr id="6" name="Title 2">
            <a:extLst>
              <a:ext uri="{FF2B5EF4-FFF2-40B4-BE49-F238E27FC236}">
                <a16:creationId xmlns:a16="http://schemas.microsoft.com/office/drawing/2014/main" id="{B296A164-4611-5F2A-EC66-B2CD1761E97D}"/>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B-G plot at 4.5K</a:t>
            </a:r>
          </a:p>
        </p:txBody>
      </p:sp>
      <p:sp>
        <p:nvSpPr>
          <p:cNvPr id="9" name="Diamond 8">
            <a:extLst>
              <a:ext uri="{FF2B5EF4-FFF2-40B4-BE49-F238E27FC236}">
                <a16:creationId xmlns:a16="http://schemas.microsoft.com/office/drawing/2014/main" id="{61883D73-A841-ED85-0A82-48712BE5685D}"/>
              </a:ext>
            </a:extLst>
          </p:cNvPr>
          <p:cNvSpPr/>
          <p:nvPr/>
        </p:nvSpPr>
        <p:spPr>
          <a:xfrm>
            <a:off x="9124238" y="1222096"/>
            <a:ext cx="2783006" cy="833637"/>
          </a:xfrm>
          <a:prstGeom prst="diamond">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Current density</a:t>
            </a:r>
          </a:p>
          <a:p>
            <a:pPr algn="ctr"/>
            <a:r>
              <a:rPr lang="en-US" sz="1200" dirty="0"/>
              <a:t>optimization </a:t>
            </a:r>
            <a:r>
              <a:rPr lang="en-US" sz="1200" dirty="0">
                <a:highlight>
                  <a:srgbClr val="FFFF00"/>
                </a:highlight>
              </a:rPr>
              <a:t>(10%)</a:t>
            </a:r>
          </a:p>
        </p:txBody>
      </p:sp>
      <p:sp>
        <p:nvSpPr>
          <p:cNvPr id="10" name="TextBox 9">
            <a:extLst>
              <a:ext uri="{FF2B5EF4-FFF2-40B4-BE49-F238E27FC236}">
                <a16:creationId xmlns:a16="http://schemas.microsoft.com/office/drawing/2014/main" id="{818515D1-29D9-1CAD-E6EE-C0CC4E6824C6}"/>
              </a:ext>
            </a:extLst>
          </p:cNvPr>
          <p:cNvSpPr txBox="1"/>
          <p:nvPr/>
        </p:nvSpPr>
        <p:spPr>
          <a:xfrm>
            <a:off x="8986119" y="2155173"/>
            <a:ext cx="3085556" cy="2954655"/>
          </a:xfrm>
          <a:prstGeom prst="rect">
            <a:avLst/>
          </a:prstGeom>
          <a:noFill/>
        </p:spPr>
        <p:txBody>
          <a:bodyPr wrap="square" rtlCol="0">
            <a:spAutoFit/>
          </a:bodyPr>
          <a:lstStyle/>
          <a:p>
            <a:pPr algn="ctr"/>
            <a:r>
              <a:rPr lang="en-US" sz="1400" dirty="0"/>
              <a:t>Optimize </a:t>
            </a:r>
            <a:r>
              <a:rPr lang="en-US" sz="1400" dirty="0" err="1"/>
              <a:t>J_quad</a:t>
            </a:r>
            <a:r>
              <a:rPr lang="en-US" sz="1400" dirty="0"/>
              <a:t>​ and </a:t>
            </a:r>
            <a:r>
              <a:rPr lang="en-US" sz="1400" dirty="0" err="1"/>
              <a:t>J_dip</a:t>
            </a:r>
            <a:r>
              <a:rPr lang="en-US" sz="1400" dirty="0"/>
              <a:t>​ to be close to the critical current density:</a:t>
            </a:r>
          </a:p>
          <a:p>
            <a:r>
              <a:rPr lang="en-US" sz="1000" i="1" dirty="0">
                <a:solidFill>
                  <a:schemeClr val="bg2">
                    <a:lumMod val="50000"/>
                  </a:schemeClr>
                </a:solidFill>
              </a:rPr>
              <a:t>….</a:t>
            </a:r>
          </a:p>
          <a:p>
            <a:r>
              <a:rPr lang="en-GB" sz="1000" i="1" dirty="0">
                <a:solidFill>
                  <a:schemeClr val="bg2">
                    <a:lumMod val="50000"/>
                  </a:schemeClr>
                </a:solidFill>
              </a:rPr>
              <a:t>while not ( 0.9 &lt; f &lt; 1.1 ):</a:t>
            </a:r>
          </a:p>
          <a:p>
            <a:r>
              <a:rPr lang="en-GB" sz="1000" i="1" dirty="0">
                <a:solidFill>
                  <a:schemeClr val="bg2">
                    <a:lumMod val="50000"/>
                  </a:schemeClr>
                </a:solidFill>
              </a:rPr>
              <a:t>      …..</a:t>
            </a:r>
          </a:p>
          <a:p>
            <a:r>
              <a:rPr lang="en-GB" sz="1000" i="1" dirty="0">
                <a:solidFill>
                  <a:schemeClr val="bg2">
                    <a:lumMod val="50000"/>
                  </a:schemeClr>
                </a:solidFill>
              </a:rPr>
              <a:t>     → ANSYS input (a1, </a:t>
            </a:r>
            <a:r>
              <a:rPr lang="en-GB" sz="1000" i="1" dirty="0" err="1">
                <a:solidFill>
                  <a:schemeClr val="bg2">
                    <a:lumMod val="50000"/>
                  </a:schemeClr>
                </a:solidFill>
              </a:rPr>
              <a:t>w_quad</a:t>
            </a:r>
            <a:r>
              <a:rPr lang="en-GB" sz="1000" i="1" dirty="0">
                <a:solidFill>
                  <a:schemeClr val="bg2">
                    <a:lumMod val="50000"/>
                  </a:schemeClr>
                </a:solidFill>
              </a:rPr>
              <a:t>, </a:t>
            </a:r>
            <a:r>
              <a:rPr lang="en-GB" sz="1000" b="1" i="1" dirty="0" err="1">
                <a:solidFill>
                  <a:schemeClr val="bg2">
                    <a:lumMod val="50000"/>
                  </a:schemeClr>
                </a:solidFill>
              </a:rPr>
              <a:t>J_quad</a:t>
            </a:r>
            <a:r>
              <a:rPr lang="en-GB" sz="1000" i="1" dirty="0">
                <a:solidFill>
                  <a:schemeClr val="bg2">
                    <a:lumMod val="50000"/>
                  </a:schemeClr>
                </a:solidFill>
              </a:rPr>
              <a:t>, </a:t>
            </a:r>
            <a:r>
              <a:rPr lang="en-GB" sz="1000" i="1" dirty="0" err="1">
                <a:solidFill>
                  <a:schemeClr val="bg2">
                    <a:lumMod val="50000"/>
                  </a:schemeClr>
                </a:solidFill>
              </a:rPr>
              <a:t>w_dip</a:t>
            </a:r>
            <a:r>
              <a:rPr lang="en-GB" sz="1000" i="1" dirty="0">
                <a:solidFill>
                  <a:schemeClr val="bg2">
                    <a:lumMod val="50000"/>
                  </a:schemeClr>
                </a:solidFill>
              </a:rPr>
              <a:t>, </a:t>
            </a:r>
            <a:r>
              <a:rPr lang="en-GB" sz="1000" b="1" i="1" dirty="0" err="1">
                <a:solidFill>
                  <a:schemeClr val="bg2">
                    <a:lumMod val="50000"/>
                  </a:schemeClr>
                </a:solidFill>
              </a:rPr>
              <a:t>J_dip</a:t>
            </a:r>
            <a:r>
              <a:rPr lang="en-GB" sz="1000" i="1" dirty="0">
                <a:solidFill>
                  <a:schemeClr val="bg2">
                    <a:lumMod val="50000"/>
                  </a:schemeClr>
                </a:solidFill>
              </a:rPr>
              <a:t>)</a:t>
            </a:r>
          </a:p>
          <a:p>
            <a:r>
              <a:rPr lang="en-GB" sz="1000" i="1" dirty="0">
                <a:solidFill>
                  <a:schemeClr val="bg2">
                    <a:lumMod val="50000"/>
                  </a:schemeClr>
                </a:solidFill>
              </a:rPr>
              <a:t>     Run ANSYS</a:t>
            </a:r>
          </a:p>
          <a:p>
            <a:r>
              <a:rPr lang="en-GB" sz="1000" i="1" dirty="0">
                <a:solidFill>
                  <a:schemeClr val="bg2">
                    <a:lumMod val="50000"/>
                  </a:schemeClr>
                </a:solidFill>
              </a:rPr>
              <a:t>     ANSYS output →</a:t>
            </a:r>
          </a:p>
          <a:p>
            <a:r>
              <a:rPr lang="en-GB" sz="1000" i="1" dirty="0">
                <a:solidFill>
                  <a:schemeClr val="bg2">
                    <a:lumMod val="50000"/>
                  </a:schemeClr>
                </a:solidFill>
              </a:rPr>
              <a:t>     f = </a:t>
            </a:r>
            <a:r>
              <a:rPr lang="en-GB" sz="1000" i="1" dirty="0" err="1">
                <a:solidFill>
                  <a:schemeClr val="bg2">
                    <a:lumMod val="50000"/>
                  </a:schemeClr>
                </a:solidFill>
              </a:rPr>
              <a:t>J_c</a:t>
            </a:r>
            <a:r>
              <a:rPr lang="en-GB" sz="1000" i="1" dirty="0">
                <a:solidFill>
                  <a:schemeClr val="bg2">
                    <a:lumMod val="50000"/>
                  </a:schemeClr>
                </a:solidFill>
              </a:rPr>
              <a:t> (</a:t>
            </a:r>
            <a:r>
              <a:rPr lang="en-GB" sz="1000" i="1" dirty="0" err="1">
                <a:solidFill>
                  <a:schemeClr val="bg2">
                    <a:lumMod val="50000"/>
                  </a:schemeClr>
                </a:solidFill>
              </a:rPr>
              <a:t>B_peak</a:t>
            </a:r>
            <a:r>
              <a:rPr lang="en-GB" sz="1000" i="1" dirty="0">
                <a:solidFill>
                  <a:schemeClr val="bg2">
                    <a:lumMod val="50000"/>
                  </a:schemeClr>
                </a:solidFill>
              </a:rPr>
              <a:t>) / </a:t>
            </a:r>
            <a:r>
              <a:rPr lang="en-GB" sz="1000" b="1" i="1" dirty="0">
                <a:solidFill>
                  <a:schemeClr val="bg2">
                    <a:lumMod val="50000"/>
                  </a:schemeClr>
                </a:solidFill>
              </a:rPr>
              <a:t>J</a:t>
            </a:r>
          </a:p>
          <a:p>
            <a:r>
              <a:rPr lang="en-GB" sz="1000" i="1" dirty="0">
                <a:solidFill>
                  <a:schemeClr val="bg2">
                    <a:lumMod val="50000"/>
                  </a:schemeClr>
                </a:solidFill>
              </a:rPr>
              <a:t>     if f &gt; 1: </a:t>
            </a:r>
            <a:r>
              <a:rPr lang="en-GB" sz="1000" b="1" i="1" dirty="0">
                <a:solidFill>
                  <a:schemeClr val="bg2">
                    <a:lumMod val="50000"/>
                  </a:schemeClr>
                </a:solidFill>
              </a:rPr>
              <a:t>J</a:t>
            </a:r>
            <a:r>
              <a:rPr lang="en-GB" sz="1000" i="1" dirty="0">
                <a:solidFill>
                  <a:schemeClr val="bg2">
                    <a:lumMod val="50000"/>
                  </a:schemeClr>
                </a:solidFill>
              </a:rPr>
              <a:t>=</a:t>
            </a:r>
            <a:r>
              <a:rPr lang="en-GB" sz="1000" b="1" i="1" dirty="0">
                <a:solidFill>
                  <a:schemeClr val="bg2">
                    <a:lumMod val="50000"/>
                  </a:schemeClr>
                </a:solidFill>
              </a:rPr>
              <a:t>J</a:t>
            </a:r>
            <a:r>
              <a:rPr lang="en-GB" sz="1000" i="1" dirty="0">
                <a:solidFill>
                  <a:schemeClr val="bg2">
                    <a:lumMod val="50000"/>
                  </a:schemeClr>
                </a:solidFill>
              </a:rPr>
              <a:t>*1.1</a:t>
            </a:r>
          </a:p>
          <a:p>
            <a:r>
              <a:rPr lang="en-GB" sz="1000" i="1" dirty="0">
                <a:solidFill>
                  <a:schemeClr val="bg2">
                    <a:lumMod val="50000"/>
                  </a:schemeClr>
                </a:solidFill>
              </a:rPr>
              <a:t>     else: </a:t>
            </a:r>
            <a:r>
              <a:rPr lang="en-GB" sz="1000" b="1" i="1" dirty="0">
                <a:solidFill>
                  <a:schemeClr val="bg2">
                    <a:lumMod val="50000"/>
                  </a:schemeClr>
                </a:solidFill>
              </a:rPr>
              <a:t>J </a:t>
            </a:r>
            <a:r>
              <a:rPr lang="en-GB" sz="1000" i="1" dirty="0">
                <a:solidFill>
                  <a:schemeClr val="bg2">
                    <a:lumMod val="50000"/>
                  </a:schemeClr>
                </a:solidFill>
              </a:rPr>
              <a:t>= </a:t>
            </a:r>
            <a:r>
              <a:rPr lang="en-GB" sz="1000" b="1" i="1" dirty="0">
                <a:solidFill>
                  <a:schemeClr val="bg2">
                    <a:lumMod val="50000"/>
                  </a:schemeClr>
                </a:solidFill>
              </a:rPr>
              <a:t>J</a:t>
            </a:r>
            <a:r>
              <a:rPr lang="en-GB" sz="1000" i="1" dirty="0">
                <a:solidFill>
                  <a:schemeClr val="bg2">
                    <a:lumMod val="50000"/>
                  </a:schemeClr>
                </a:solidFill>
              </a:rPr>
              <a:t>*0.9</a:t>
            </a:r>
          </a:p>
          <a:p>
            <a:r>
              <a:rPr lang="en-GB" sz="1000" i="1" dirty="0">
                <a:solidFill>
                  <a:schemeClr val="bg2">
                    <a:lumMod val="50000"/>
                  </a:schemeClr>
                </a:solidFill>
              </a:rPr>
              <a:t>     …..</a:t>
            </a:r>
          </a:p>
          <a:p>
            <a:r>
              <a:rPr lang="en-GB" sz="1000" i="1" dirty="0">
                <a:solidFill>
                  <a:schemeClr val="bg2">
                    <a:lumMod val="50000"/>
                  </a:schemeClr>
                </a:solidFill>
              </a:rPr>
              <a:t>…..</a:t>
            </a:r>
            <a:endParaRPr lang="en-GB" sz="1000" i="1" dirty="0"/>
          </a:p>
          <a:p>
            <a:pPr algn="ctr"/>
            <a:r>
              <a:rPr lang="en-US" sz="1200" dirty="0"/>
              <a:t>the optimization acts on </a:t>
            </a:r>
            <a:r>
              <a:rPr lang="en-US" sz="1200" dirty="0" err="1"/>
              <a:t>J_quad</a:t>
            </a:r>
            <a:r>
              <a:rPr lang="en-US" sz="1200" dirty="0"/>
              <a:t> and </a:t>
            </a:r>
            <a:r>
              <a:rPr lang="en-US" sz="1200" dirty="0" err="1"/>
              <a:t>J_dip</a:t>
            </a:r>
            <a:r>
              <a:rPr lang="en-US" sz="1200" dirty="0"/>
              <a:t> </a:t>
            </a:r>
          </a:p>
          <a:p>
            <a:pPr algn="ctr"/>
            <a:r>
              <a:rPr lang="en-US" sz="1200" dirty="0"/>
              <a:t>with corrections of 10%, </a:t>
            </a:r>
          </a:p>
          <a:p>
            <a:pPr algn="ctr"/>
            <a:r>
              <a:rPr lang="en-US" sz="1200" dirty="0"/>
              <a:t>and the cycle closes when either </a:t>
            </a:r>
          </a:p>
          <a:p>
            <a:pPr algn="ctr"/>
            <a:r>
              <a:rPr lang="en-US" sz="1200" dirty="0" err="1"/>
              <a:t>J_quad</a:t>
            </a:r>
            <a:r>
              <a:rPr lang="en-US" sz="1200" dirty="0"/>
              <a:t> or </a:t>
            </a:r>
            <a:r>
              <a:rPr lang="en-US" sz="1200" dirty="0" err="1"/>
              <a:t>J_dip</a:t>
            </a:r>
            <a:r>
              <a:rPr lang="en-US" sz="1200" dirty="0"/>
              <a:t> is within 10% of </a:t>
            </a:r>
            <a:r>
              <a:rPr lang="en-US" sz="1200" dirty="0" err="1"/>
              <a:t>J_c</a:t>
            </a:r>
            <a:endParaRPr lang="en-GB" sz="900" i="1" dirty="0"/>
          </a:p>
        </p:txBody>
      </p:sp>
      <p:sp>
        <p:nvSpPr>
          <p:cNvPr id="14" name="Arrow: Right 13">
            <a:extLst>
              <a:ext uri="{FF2B5EF4-FFF2-40B4-BE49-F238E27FC236}">
                <a16:creationId xmlns:a16="http://schemas.microsoft.com/office/drawing/2014/main" id="{0D80EE46-0FD6-757D-960C-BDFE0D7B118A}"/>
              </a:ext>
            </a:extLst>
          </p:cNvPr>
          <p:cNvSpPr/>
          <p:nvPr/>
        </p:nvSpPr>
        <p:spPr>
          <a:xfrm rot="5400000">
            <a:off x="10310540" y="5064001"/>
            <a:ext cx="422234" cy="547620"/>
          </a:xfrm>
          <a:prstGeom prst="rightArrow">
            <a:avLst/>
          </a:prstGeom>
          <a:gradFill flip="none" rotWithShape="1">
            <a:gsLst>
              <a:gs pos="0">
                <a:srgbClr val="E53950"/>
              </a:gs>
              <a:gs pos="100000">
                <a:srgbClr val="2D40BB"/>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1B4ACE7B-3D1E-1765-7893-E3C1C799470D}"/>
              </a:ext>
            </a:extLst>
          </p:cNvPr>
          <p:cNvSpPr txBox="1"/>
          <p:nvPr/>
        </p:nvSpPr>
        <p:spPr>
          <a:xfrm>
            <a:off x="8981707" y="5599763"/>
            <a:ext cx="3085556" cy="584775"/>
          </a:xfrm>
          <a:prstGeom prst="rect">
            <a:avLst/>
          </a:prstGeom>
          <a:noFill/>
        </p:spPr>
        <p:txBody>
          <a:bodyPr wrap="square">
            <a:spAutoFit/>
          </a:bodyPr>
          <a:lstStyle/>
          <a:p>
            <a:pPr algn="ctr"/>
            <a:r>
              <a:rPr lang="en-US" sz="1600" dirty="0"/>
              <a:t>What if we performed a </a:t>
            </a:r>
          </a:p>
          <a:p>
            <a:pPr algn="ctr"/>
            <a:r>
              <a:rPr lang="en-US" sz="1600" dirty="0"/>
              <a:t>1% optimization ?</a:t>
            </a:r>
            <a:endParaRPr lang="en-GB" sz="1050" i="1" dirty="0"/>
          </a:p>
        </p:txBody>
      </p:sp>
      <p:sp>
        <p:nvSpPr>
          <p:cNvPr id="3" name="CasellaDiTesto 2">
            <a:extLst>
              <a:ext uri="{FF2B5EF4-FFF2-40B4-BE49-F238E27FC236}">
                <a16:creationId xmlns:a16="http://schemas.microsoft.com/office/drawing/2014/main" id="{690D4D96-F7CD-C2E3-533E-89A759DDA438}"/>
              </a:ext>
            </a:extLst>
          </p:cNvPr>
          <p:cNvSpPr txBox="1"/>
          <p:nvPr/>
        </p:nvSpPr>
        <p:spPr>
          <a:xfrm>
            <a:off x="445404" y="1150707"/>
            <a:ext cx="2257798" cy="369332"/>
          </a:xfrm>
          <a:prstGeom prst="rect">
            <a:avLst/>
          </a:prstGeom>
          <a:noFill/>
        </p:spPr>
        <p:txBody>
          <a:bodyPr wrap="none" rtlCol="0">
            <a:spAutoFit/>
          </a:bodyPr>
          <a:lstStyle/>
          <a:p>
            <a:r>
              <a:rPr lang="it-IT" b="1" i="1" u="sng" dirty="0" err="1">
                <a:solidFill>
                  <a:srgbClr val="FF0000"/>
                </a:solidFill>
              </a:rPr>
              <a:t>Only</a:t>
            </a:r>
            <a:r>
              <a:rPr lang="it-IT" b="1" i="1" u="sng" dirty="0">
                <a:solidFill>
                  <a:srgbClr val="FF0000"/>
                </a:solidFill>
              </a:rPr>
              <a:t> EM </a:t>
            </a:r>
            <a:r>
              <a:rPr lang="it-IT" b="1" i="1" u="sng" dirty="0" err="1">
                <a:solidFill>
                  <a:srgbClr val="FF0000"/>
                </a:solidFill>
              </a:rPr>
              <a:t>optimization</a:t>
            </a:r>
            <a:endParaRPr lang="it-IT" b="1" i="1" u="sng" dirty="0">
              <a:solidFill>
                <a:srgbClr val="FF0000"/>
              </a:solidFill>
            </a:endParaRPr>
          </a:p>
        </p:txBody>
      </p:sp>
    </p:spTree>
    <p:extLst>
      <p:ext uri="{BB962C8B-B14F-4D97-AF65-F5344CB8AC3E}">
        <p14:creationId xmlns:p14="http://schemas.microsoft.com/office/powerpoint/2010/main" val="807523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DBE0E9-69B5-4494-ED80-A498DCA0EE22}"/>
            </a:ext>
          </a:extLst>
        </p:cNvPr>
        <p:cNvGrpSpPr/>
        <p:nvPr/>
      </p:nvGrpSpPr>
      <p:grpSpPr>
        <a:xfrm>
          <a:off x="0" y="0"/>
          <a:ext cx="0" cy="0"/>
          <a:chOff x="0" y="0"/>
          <a:chExt cx="0" cy="0"/>
        </a:xfrm>
      </p:grpSpPr>
      <p:pic>
        <p:nvPicPr>
          <p:cNvPr id="36" name="Immagine 35">
            <a:extLst>
              <a:ext uri="{FF2B5EF4-FFF2-40B4-BE49-F238E27FC236}">
                <a16:creationId xmlns:a16="http://schemas.microsoft.com/office/drawing/2014/main" id="{3AF0C58B-3B62-2C7F-6B76-85D08EA0B8B6}"/>
              </a:ext>
            </a:extLst>
          </p:cNvPr>
          <p:cNvPicPr>
            <a:picLocks noChangeAspect="1"/>
          </p:cNvPicPr>
          <p:nvPr/>
        </p:nvPicPr>
        <p:blipFill>
          <a:blip r:embed="rId2"/>
          <a:srcRect l="1239" t="1160" r="12752" b="1160"/>
          <a:stretch/>
        </p:blipFill>
        <p:spPr>
          <a:xfrm>
            <a:off x="143325" y="1127678"/>
            <a:ext cx="8631559" cy="5240731"/>
          </a:xfrm>
          <a:prstGeom prst="rect">
            <a:avLst/>
          </a:prstGeom>
        </p:spPr>
      </p:pic>
      <p:sp>
        <p:nvSpPr>
          <p:cNvPr id="2" name="Slide Number Placeholder 1">
            <a:extLst>
              <a:ext uri="{FF2B5EF4-FFF2-40B4-BE49-F238E27FC236}">
                <a16:creationId xmlns:a16="http://schemas.microsoft.com/office/drawing/2014/main" id="{69C7E40D-F9B2-3BB2-90D6-86A85FCB742C}"/>
              </a:ext>
            </a:extLst>
          </p:cNvPr>
          <p:cNvSpPr>
            <a:spLocks noGrp="1"/>
          </p:cNvSpPr>
          <p:nvPr>
            <p:ph type="sldNum" sz="quarter" idx="4"/>
          </p:nvPr>
        </p:nvSpPr>
        <p:spPr/>
        <p:txBody>
          <a:bodyPr/>
          <a:lstStyle/>
          <a:p>
            <a:fld id="{A16AB2F8-5338-F742-A59E-35F5B82165E6}" type="slidenum">
              <a:rPr lang="en-GB" smtClean="0"/>
              <a:pPr/>
              <a:t>8</a:t>
            </a:fld>
            <a:endParaRPr lang="en-GB" dirty="0"/>
          </a:p>
        </p:txBody>
      </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F58423BC-AC02-5002-B520-A9CFE5794C9D}"/>
                  </a:ext>
                </a:extLst>
              </p:cNvPr>
              <p:cNvSpPr txBox="1"/>
              <p:nvPr/>
            </p:nvSpPr>
            <p:spPr>
              <a:xfrm>
                <a:off x="6061359" y="1221298"/>
                <a:ext cx="2419911" cy="954107"/>
              </a:xfrm>
              <a:prstGeom prst="rect">
                <a:avLst/>
              </a:prstGeom>
              <a:solidFill>
                <a:schemeClr val="bg1"/>
              </a:solidFill>
              <a:ln>
                <a:solidFill>
                  <a:schemeClr val="tx1"/>
                </a:solidFill>
              </a:ln>
            </p:spPr>
            <p:txBody>
              <a:bodyPr wrap="square" rtlCol="0">
                <a:spAutoFit/>
              </a:bodyPr>
              <a:lstStyle/>
              <a:p>
                <a:pPr marL="285750" indent="-285750">
                  <a:buSzPct val="150000"/>
                  <a:buFont typeface="Arial" panose="020B0604020202020204" pitchFamily="34" charset="0"/>
                  <a:buChar char="•"/>
                </a:pPr>
                <a14:m>
                  <m:oMath xmlns:m="http://schemas.openxmlformats.org/officeDocument/2006/math">
                    <m:r>
                      <a:rPr lang="en-US" sz="1400" b="1" i="0" smtClean="0">
                        <a:solidFill>
                          <a:srgbClr val="0E98CD"/>
                        </a:solidFill>
                        <a:latin typeface="Cambria Math" panose="02040503050406030204" pitchFamily="18" charset="0"/>
                      </a:rPr>
                      <m:t>𝐁𝐨𝐫𝐞</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𝐑𝐚𝐝𝐢𝐮𝐬</m:t>
                    </m:r>
                    <m:r>
                      <a:rPr lang="en-US" sz="1400" b="1" i="0" smtClean="0">
                        <a:solidFill>
                          <a:srgbClr val="0E98CD"/>
                        </a:solidFill>
                        <a:latin typeface="Cambria Math" panose="02040503050406030204" pitchFamily="18" charset="0"/>
                      </a:rPr>
                      <m:t>=</m:t>
                    </m:r>
                    <m:r>
                      <a:rPr lang="en-US" sz="1400" b="1" i="0" smtClean="0">
                        <a:solidFill>
                          <a:srgbClr val="0E98CD"/>
                        </a:solidFill>
                        <a:latin typeface="Cambria Math" panose="02040503050406030204" pitchFamily="18" charset="0"/>
                      </a:rPr>
                      <m:t>𝟐𝟓</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𝐦𝐦</m:t>
                    </m:r>
                  </m:oMath>
                </a14:m>
                <a:endParaRPr lang="en-US" sz="1400" b="1" dirty="0">
                  <a:solidFill>
                    <a:srgbClr val="0E98CD"/>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E16D30"/>
                        </a:solidFill>
                        <a:latin typeface="Cambria Math" panose="02040503050406030204" pitchFamily="18" charset="0"/>
                      </a:rPr>
                      <m:t>𝐁𝐨𝐫𝐞</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𝐑𝐚𝐝𝐢𝐮𝐬</m:t>
                    </m:r>
                    <m:r>
                      <a:rPr lang="en-US" sz="1400" b="1" i="0" smtClean="0">
                        <a:solidFill>
                          <a:srgbClr val="E16D30"/>
                        </a:solidFill>
                        <a:latin typeface="Cambria Math" panose="02040503050406030204" pitchFamily="18" charset="0"/>
                      </a:rPr>
                      <m:t>=</m:t>
                    </m:r>
                    <m:r>
                      <a:rPr lang="en-US" sz="1400" b="1" i="0" smtClean="0">
                        <a:solidFill>
                          <a:srgbClr val="E16D30"/>
                        </a:solidFill>
                        <a:latin typeface="Cambria Math" panose="02040503050406030204" pitchFamily="18" charset="0"/>
                      </a:rPr>
                      <m:t>𝟓𝟎</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𝐦𝐦</m:t>
                    </m:r>
                  </m:oMath>
                </a14:m>
                <a:endParaRPr lang="en-US" sz="1400" b="1" dirty="0">
                  <a:solidFill>
                    <a:srgbClr val="E16D30"/>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9A298E"/>
                        </a:solidFill>
                        <a:latin typeface="Cambria Math" panose="02040503050406030204" pitchFamily="18" charset="0"/>
                      </a:rPr>
                      <m:t>𝐁𝐨𝐫𝐞</m:t>
                    </m:r>
                    <m:r>
                      <a:rPr lang="en-US" sz="1400" b="1" i="0" smtClean="0">
                        <a:solidFill>
                          <a:srgbClr val="9A298E"/>
                        </a:solidFill>
                        <a:latin typeface="Cambria Math" panose="02040503050406030204" pitchFamily="18" charset="0"/>
                      </a:rPr>
                      <m:t> </m:t>
                    </m:r>
                    <m:r>
                      <a:rPr lang="en-US" sz="1400" b="1" i="0" smtClean="0">
                        <a:solidFill>
                          <a:srgbClr val="9A298E"/>
                        </a:solidFill>
                        <a:latin typeface="Cambria Math" panose="02040503050406030204" pitchFamily="18" charset="0"/>
                      </a:rPr>
                      <m:t>𝐑𝐚𝐝𝐢𝐮𝐬</m:t>
                    </m:r>
                    <m:r>
                      <a:rPr lang="en-US" sz="1400" b="1" i="0" smtClean="0">
                        <a:solidFill>
                          <a:srgbClr val="9A298E"/>
                        </a:solidFill>
                        <a:latin typeface="Cambria Math" panose="02040503050406030204" pitchFamily="18" charset="0"/>
                      </a:rPr>
                      <m:t>=</m:t>
                    </m:r>
                    <m:r>
                      <a:rPr lang="en-US" sz="1400" b="1" i="0" smtClean="0">
                        <a:solidFill>
                          <a:srgbClr val="9A298E"/>
                        </a:solidFill>
                        <a:latin typeface="Cambria Math" panose="02040503050406030204" pitchFamily="18" charset="0"/>
                      </a:rPr>
                      <m:t>𝟕𝟓</m:t>
                    </m:r>
                    <m:r>
                      <a:rPr lang="en-US" sz="1400" b="1" i="0" smtClean="0">
                        <a:solidFill>
                          <a:srgbClr val="9A298E"/>
                        </a:solidFill>
                        <a:latin typeface="Cambria Math" panose="02040503050406030204" pitchFamily="18" charset="0"/>
                      </a:rPr>
                      <m:t> </m:t>
                    </m:r>
                    <m:r>
                      <a:rPr lang="en-US" sz="1400" b="1" i="0" smtClean="0">
                        <a:solidFill>
                          <a:srgbClr val="9A298E"/>
                        </a:solidFill>
                        <a:latin typeface="Cambria Math" panose="02040503050406030204" pitchFamily="18" charset="0"/>
                      </a:rPr>
                      <m:t>𝐦𝐦</m:t>
                    </m:r>
                  </m:oMath>
                </a14:m>
                <a:endParaRPr lang="en-US" sz="1400" b="1" dirty="0">
                  <a:solidFill>
                    <a:srgbClr val="9A298E"/>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en-US" sz="1400" b="1" i="0" smtClean="0">
                        <a:solidFill>
                          <a:srgbClr val="4BA12C"/>
                        </a:solidFill>
                        <a:latin typeface="Cambria Math" panose="02040503050406030204" pitchFamily="18" charset="0"/>
                      </a:rPr>
                      <m:t>𝐁𝐨𝐫𝐞</m:t>
                    </m:r>
                    <m:r>
                      <a:rPr lang="en-US" sz="1400" b="1" i="0" smtClean="0">
                        <a:solidFill>
                          <a:srgbClr val="4BA12C"/>
                        </a:solidFill>
                        <a:latin typeface="Cambria Math" panose="02040503050406030204" pitchFamily="18" charset="0"/>
                      </a:rPr>
                      <m:t> </m:t>
                    </m:r>
                    <m:r>
                      <a:rPr lang="en-US" sz="1400" b="1" i="0" smtClean="0">
                        <a:solidFill>
                          <a:srgbClr val="4BA12C"/>
                        </a:solidFill>
                        <a:latin typeface="Cambria Math" panose="02040503050406030204" pitchFamily="18" charset="0"/>
                      </a:rPr>
                      <m:t>𝐑𝐚𝐝𝐢𝐮𝐬</m:t>
                    </m:r>
                    <m:r>
                      <a:rPr lang="en-US" sz="1400" b="1" i="0" smtClean="0">
                        <a:solidFill>
                          <a:srgbClr val="4BA12C"/>
                        </a:solidFill>
                        <a:latin typeface="Cambria Math" panose="02040503050406030204" pitchFamily="18" charset="0"/>
                      </a:rPr>
                      <m:t>=</m:t>
                    </m:r>
                    <m:r>
                      <a:rPr lang="en-US" sz="1400" b="1" i="0" smtClean="0">
                        <a:solidFill>
                          <a:srgbClr val="4BA12C"/>
                        </a:solidFill>
                        <a:latin typeface="Cambria Math" panose="02040503050406030204" pitchFamily="18" charset="0"/>
                      </a:rPr>
                      <m:t>𝟏𝟎𝟎</m:t>
                    </m:r>
                    <m:r>
                      <a:rPr lang="en-US" sz="1400" b="1" i="0" smtClean="0">
                        <a:solidFill>
                          <a:srgbClr val="4BA12C"/>
                        </a:solidFill>
                        <a:latin typeface="Cambria Math" panose="02040503050406030204" pitchFamily="18" charset="0"/>
                      </a:rPr>
                      <m:t> </m:t>
                    </m:r>
                    <m:r>
                      <a:rPr lang="en-US" sz="1400" b="1" i="0" smtClean="0">
                        <a:solidFill>
                          <a:srgbClr val="4BA12C"/>
                        </a:solidFill>
                        <a:latin typeface="Cambria Math" panose="02040503050406030204" pitchFamily="18" charset="0"/>
                      </a:rPr>
                      <m:t>𝐦𝐦</m:t>
                    </m:r>
                  </m:oMath>
                </a14:m>
                <a:endParaRPr lang="en-US" sz="1400" b="1" dirty="0">
                  <a:solidFill>
                    <a:srgbClr val="4BA12C"/>
                  </a:solidFill>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50" name="TextBox 49">
                <a:extLst>
                  <a:ext uri="{FF2B5EF4-FFF2-40B4-BE49-F238E27FC236}">
                    <a16:creationId xmlns:a16="http://schemas.microsoft.com/office/drawing/2014/main" id="{F58423BC-AC02-5002-B520-A9CFE5794C9D}"/>
                  </a:ext>
                </a:extLst>
              </p:cNvPr>
              <p:cNvSpPr txBox="1">
                <a:spLocks noRot="1" noChangeAspect="1" noMove="1" noResize="1" noEditPoints="1" noAdjustHandles="1" noChangeArrowheads="1" noChangeShapeType="1" noTextEdit="1"/>
              </p:cNvSpPr>
              <p:nvPr/>
            </p:nvSpPr>
            <p:spPr>
              <a:xfrm>
                <a:off x="6061359" y="1221298"/>
                <a:ext cx="2419911" cy="954107"/>
              </a:xfrm>
              <a:prstGeom prst="rect">
                <a:avLst/>
              </a:prstGeom>
              <a:blipFill>
                <a:blip r:embed="rId3"/>
                <a:stretch>
                  <a:fillRect l="-2256" t="-10692" b="-10063"/>
                </a:stretch>
              </a:blipFill>
              <a:ln>
                <a:solidFill>
                  <a:schemeClr val="tx1"/>
                </a:solidFill>
              </a:ln>
            </p:spPr>
            <p:txBody>
              <a:bodyPr/>
              <a:lstStyle/>
              <a:p>
                <a:r>
                  <a:rPr lang="it-IT">
                    <a:noFill/>
                  </a:rPr>
                  <a:t> </a:t>
                </a:r>
              </a:p>
            </p:txBody>
          </p:sp>
        </mc:Fallback>
      </mc:AlternateContent>
      <p:sp>
        <p:nvSpPr>
          <p:cNvPr id="54" name="Arrow: Right 53">
            <a:extLst>
              <a:ext uri="{FF2B5EF4-FFF2-40B4-BE49-F238E27FC236}">
                <a16:creationId xmlns:a16="http://schemas.microsoft.com/office/drawing/2014/main" id="{C4D03B95-63D8-1175-E1D7-75F2D17BB2A1}"/>
              </a:ext>
            </a:extLst>
          </p:cNvPr>
          <p:cNvSpPr/>
          <p:nvPr/>
        </p:nvSpPr>
        <p:spPr>
          <a:xfrm rot="15668411">
            <a:off x="383428" y="3747119"/>
            <a:ext cx="756000" cy="612000"/>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w_dip</a:t>
            </a:r>
          </a:p>
        </p:txBody>
      </p:sp>
      <p:sp>
        <p:nvSpPr>
          <p:cNvPr id="55" name="Arrow: Right 54">
            <a:extLst>
              <a:ext uri="{FF2B5EF4-FFF2-40B4-BE49-F238E27FC236}">
                <a16:creationId xmlns:a16="http://schemas.microsoft.com/office/drawing/2014/main" id="{4E9D6E0D-FFA1-557C-D986-12EE0C8DA6FA}"/>
              </a:ext>
            </a:extLst>
          </p:cNvPr>
          <p:cNvSpPr/>
          <p:nvPr/>
        </p:nvSpPr>
        <p:spPr>
          <a:xfrm>
            <a:off x="1296919" y="4810465"/>
            <a:ext cx="864000" cy="569637"/>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w_quad</a:t>
            </a:r>
          </a:p>
        </p:txBody>
      </p:sp>
      <p:sp>
        <p:nvSpPr>
          <p:cNvPr id="6" name="Title 2">
            <a:extLst>
              <a:ext uri="{FF2B5EF4-FFF2-40B4-BE49-F238E27FC236}">
                <a16:creationId xmlns:a16="http://schemas.microsoft.com/office/drawing/2014/main" id="{066ECA6F-7686-0434-87A0-0A8C924BC79D}"/>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B-G plot at 4.5K</a:t>
            </a:r>
          </a:p>
        </p:txBody>
      </p:sp>
      <p:sp>
        <p:nvSpPr>
          <p:cNvPr id="9" name="Diamond 8">
            <a:extLst>
              <a:ext uri="{FF2B5EF4-FFF2-40B4-BE49-F238E27FC236}">
                <a16:creationId xmlns:a16="http://schemas.microsoft.com/office/drawing/2014/main" id="{4840D0CC-C3BE-2157-8A0B-ABAF72FD0D15}"/>
              </a:ext>
            </a:extLst>
          </p:cNvPr>
          <p:cNvSpPr/>
          <p:nvPr/>
        </p:nvSpPr>
        <p:spPr>
          <a:xfrm>
            <a:off x="9124238" y="1222096"/>
            <a:ext cx="2783006" cy="833637"/>
          </a:xfrm>
          <a:prstGeom prst="diamond">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Current density</a:t>
            </a:r>
          </a:p>
          <a:p>
            <a:pPr algn="ctr"/>
            <a:r>
              <a:rPr lang="en-US" sz="1200" dirty="0"/>
              <a:t>Optimization </a:t>
            </a:r>
            <a:r>
              <a:rPr lang="en-US" sz="1200" dirty="0">
                <a:highlight>
                  <a:srgbClr val="FFFF00"/>
                </a:highlight>
              </a:rPr>
              <a:t>(1%)</a:t>
            </a:r>
          </a:p>
        </p:txBody>
      </p:sp>
      <p:sp>
        <p:nvSpPr>
          <p:cNvPr id="10" name="TextBox 9">
            <a:extLst>
              <a:ext uri="{FF2B5EF4-FFF2-40B4-BE49-F238E27FC236}">
                <a16:creationId xmlns:a16="http://schemas.microsoft.com/office/drawing/2014/main" id="{9CBA7877-D30C-AA71-2BD8-BCB8ECBFF274}"/>
              </a:ext>
            </a:extLst>
          </p:cNvPr>
          <p:cNvSpPr txBox="1"/>
          <p:nvPr/>
        </p:nvSpPr>
        <p:spPr>
          <a:xfrm>
            <a:off x="8986119" y="2155173"/>
            <a:ext cx="3085556" cy="2954655"/>
          </a:xfrm>
          <a:prstGeom prst="rect">
            <a:avLst/>
          </a:prstGeom>
          <a:noFill/>
        </p:spPr>
        <p:txBody>
          <a:bodyPr wrap="square" rtlCol="0">
            <a:spAutoFit/>
          </a:bodyPr>
          <a:lstStyle/>
          <a:p>
            <a:pPr algn="ctr"/>
            <a:r>
              <a:rPr lang="en-US" sz="1400" dirty="0"/>
              <a:t>Optimize </a:t>
            </a:r>
            <a:r>
              <a:rPr lang="en-US" sz="1400" dirty="0" err="1"/>
              <a:t>J_quad</a:t>
            </a:r>
            <a:r>
              <a:rPr lang="en-US" sz="1400" dirty="0"/>
              <a:t>​ and </a:t>
            </a:r>
            <a:r>
              <a:rPr lang="en-US" sz="1400" dirty="0" err="1"/>
              <a:t>J_dip</a:t>
            </a:r>
            <a:r>
              <a:rPr lang="en-US" sz="1400" dirty="0"/>
              <a:t>​ to be close to the critical current density:</a:t>
            </a:r>
          </a:p>
          <a:p>
            <a:r>
              <a:rPr lang="en-US" sz="1000" i="1" dirty="0">
                <a:solidFill>
                  <a:schemeClr val="bg2">
                    <a:lumMod val="50000"/>
                  </a:schemeClr>
                </a:solidFill>
              </a:rPr>
              <a:t>….</a:t>
            </a:r>
          </a:p>
          <a:p>
            <a:r>
              <a:rPr lang="en-GB" sz="1000" i="1" dirty="0">
                <a:solidFill>
                  <a:schemeClr val="bg2">
                    <a:lumMod val="50000"/>
                  </a:schemeClr>
                </a:solidFill>
              </a:rPr>
              <a:t>while not ( 0.99 &lt; f &lt; 1.01 ):</a:t>
            </a:r>
          </a:p>
          <a:p>
            <a:r>
              <a:rPr lang="en-GB" sz="1000" i="1" dirty="0">
                <a:solidFill>
                  <a:schemeClr val="bg2">
                    <a:lumMod val="50000"/>
                  </a:schemeClr>
                </a:solidFill>
              </a:rPr>
              <a:t>      …..</a:t>
            </a:r>
          </a:p>
          <a:p>
            <a:r>
              <a:rPr lang="en-GB" sz="1000" i="1" dirty="0">
                <a:solidFill>
                  <a:schemeClr val="bg2">
                    <a:lumMod val="50000"/>
                  </a:schemeClr>
                </a:solidFill>
              </a:rPr>
              <a:t>     → ANSYS input (a1, </a:t>
            </a:r>
            <a:r>
              <a:rPr lang="en-GB" sz="1000" i="1" dirty="0" err="1">
                <a:solidFill>
                  <a:schemeClr val="bg2">
                    <a:lumMod val="50000"/>
                  </a:schemeClr>
                </a:solidFill>
              </a:rPr>
              <a:t>w_quad</a:t>
            </a:r>
            <a:r>
              <a:rPr lang="en-GB" sz="1000" i="1" dirty="0">
                <a:solidFill>
                  <a:schemeClr val="bg2">
                    <a:lumMod val="50000"/>
                  </a:schemeClr>
                </a:solidFill>
              </a:rPr>
              <a:t>, </a:t>
            </a:r>
            <a:r>
              <a:rPr lang="en-GB" sz="1000" b="1" i="1" dirty="0" err="1">
                <a:solidFill>
                  <a:schemeClr val="bg2">
                    <a:lumMod val="50000"/>
                  </a:schemeClr>
                </a:solidFill>
              </a:rPr>
              <a:t>J_quad</a:t>
            </a:r>
            <a:r>
              <a:rPr lang="en-GB" sz="1000" i="1" dirty="0">
                <a:solidFill>
                  <a:schemeClr val="bg2">
                    <a:lumMod val="50000"/>
                  </a:schemeClr>
                </a:solidFill>
              </a:rPr>
              <a:t>, </a:t>
            </a:r>
            <a:r>
              <a:rPr lang="en-GB" sz="1000" i="1" dirty="0" err="1">
                <a:solidFill>
                  <a:schemeClr val="bg2">
                    <a:lumMod val="50000"/>
                  </a:schemeClr>
                </a:solidFill>
              </a:rPr>
              <a:t>w_dip</a:t>
            </a:r>
            <a:r>
              <a:rPr lang="en-GB" sz="1000" i="1" dirty="0">
                <a:solidFill>
                  <a:schemeClr val="bg2">
                    <a:lumMod val="50000"/>
                  </a:schemeClr>
                </a:solidFill>
              </a:rPr>
              <a:t>, </a:t>
            </a:r>
            <a:r>
              <a:rPr lang="en-GB" sz="1000" b="1" i="1" dirty="0" err="1">
                <a:solidFill>
                  <a:schemeClr val="bg2">
                    <a:lumMod val="50000"/>
                  </a:schemeClr>
                </a:solidFill>
              </a:rPr>
              <a:t>J_dip</a:t>
            </a:r>
            <a:r>
              <a:rPr lang="en-GB" sz="1000" i="1" dirty="0">
                <a:solidFill>
                  <a:schemeClr val="bg2">
                    <a:lumMod val="50000"/>
                  </a:schemeClr>
                </a:solidFill>
              </a:rPr>
              <a:t>)</a:t>
            </a:r>
          </a:p>
          <a:p>
            <a:r>
              <a:rPr lang="en-GB" sz="1000" i="1" dirty="0">
                <a:solidFill>
                  <a:schemeClr val="bg2">
                    <a:lumMod val="50000"/>
                  </a:schemeClr>
                </a:solidFill>
              </a:rPr>
              <a:t>     Run ANSYS</a:t>
            </a:r>
          </a:p>
          <a:p>
            <a:r>
              <a:rPr lang="en-GB" sz="1000" i="1" dirty="0">
                <a:solidFill>
                  <a:schemeClr val="bg2">
                    <a:lumMod val="50000"/>
                  </a:schemeClr>
                </a:solidFill>
              </a:rPr>
              <a:t>     ANSYS output →</a:t>
            </a:r>
          </a:p>
          <a:p>
            <a:r>
              <a:rPr lang="en-GB" sz="1000" i="1" dirty="0">
                <a:solidFill>
                  <a:schemeClr val="bg2">
                    <a:lumMod val="50000"/>
                  </a:schemeClr>
                </a:solidFill>
              </a:rPr>
              <a:t>     f = </a:t>
            </a:r>
            <a:r>
              <a:rPr lang="en-GB" sz="1000" i="1" dirty="0" err="1">
                <a:solidFill>
                  <a:schemeClr val="bg2">
                    <a:lumMod val="50000"/>
                  </a:schemeClr>
                </a:solidFill>
              </a:rPr>
              <a:t>J_c</a:t>
            </a:r>
            <a:r>
              <a:rPr lang="en-GB" sz="1000" i="1" dirty="0">
                <a:solidFill>
                  <a:schemeClr val="bg2">
                    <a:lumMod val="50000"/>
                  </a:schemeClr>
                </a:solidFill>
              </a:rPr>
              <a:t> (</a:t>
            </a:r>
            <a:r>
              <a:rPr lang="en-GB" sz="1000" i="1" dirty="0" err="1">
                <a:solidFill>
                  <a:schemeClr val="bg2">
                    <a:lumMod val="50000"/>
                  </a:schemeClr>
                </a:solidFill>
              </a:rPr>
              <a:t>B_peak</a:t>
            </a:r>
            <a:r>
              <a:rPr lang="en-GB" sz="1000" i="1" dirty="0">
                <a:solidFill>
                  <a:schemeClr val="bg2">
                    <a:lumMod val="50000"/>
                  </a:schemeClr>
                </a:solidFill>
              </a:rPr>
              <a:t>) / </a:t>
            </a:r>
            <a:r>
              <a:rPr lang="en-GB" sz="1000" b="1" i="1" dirty="0">
                <a:solidFill>
                  <a:schemeClr val="bg2">
                    <a:lumMod val="50000"/>
                  </a:schemeClr>
                </a:solidFill>
              </a:rPr>
              <a:t>J</a:t>
            </a:r>
          </a:p>
          <a:p>
            <a:r>
              <a:rPr lang="en-GB" sz="1000" i="1" dirty="0">
                <a:solidFill>
                  <a:schemeClr val="bg2">
                    <a:lumMod val="50000"/>
                  </a:schemeClr>
                </a:solidFill>
              </a:rPr>
              <a:t>     if f &gt; 1: </a:t>
            </a:r>
            <a:r>
              <a:rPr lang="en-GB" sz="1000" b="1" i="1" dirty="0">
                <a:solidFill>
                  <a:schemeClr val="bg2">
                    <a:lumMod val="50000"/>
                  </a:schemeClr>
                </a:solidFill>
              </a:rPr>
              <a:t>J</a:t>
            </a:r>
            <a:r>
              <a:rPr lang="en-GB" sz="1000" i="1" dirty="0">
                <a:solidFill>
                  <a:schemeClr val="bg2">
                    <a:lumMod val="50000"/>
                  </a:schemeClr>
                </a:solidFill>
              </a:rPr>
              <a:t>=</a:t>
            </a:r>
            <a:r>
              <a:rPr lang="en-GB" sz="1000" b="1" i="1" dirty="0">
                <a:solidFill>
                  <a:schemeClr val="bg2">
                    <a:lumMod val="50000"/>
                  </a:schemeClr>
                </a:solidFill>
              </a:rPr>
              <a:t>J</a:t>
            </a:r>
            <a:r>
              <a:rPr lang="en-GB" sz="1000" i="1" dirty="0">
                <a:solidFill>
                  <a:schemeClr val="bg2">
                    <a:lumMod val="50000"/>
                  </a:schemeClr>
                </a:solidFill>
              </a:rPr>
              <a:t>*1.01</a:t>
            </a:r>
          </a:p>
          <a:p>
            <a:r>
              <a:rPr lang="en-GB" sz="1000" i="1" dirty="0">
                <a:solidFill>
                  <a:schemeClr val="bg2">
                    <a:lumMod val="50000"/>
                  </a:schemeClr>
                </a:solidFill>
              </a:rPr>
              <a:t>     else: </a:t>
            </a:r>
            <a:r>
              <a:rPr lang="en-GB" sz="1000" b="1" i="1" dirty="0">
                <a:solidFill>
                  <a:schemeClr val="bg2">
                    <a:lumMod val="50000"/>
                  </a:schemeClr>
                </a:solidFill>
              </a:rPr>
              <a:t>J </a:t>
            </a:r>
            <a:r>
              <a:rPr lang="en-GB" sz="1000" i="1" dirty="0">
                <a:solidFill>
                  <a:schemeClr val="bg2">
                    <a:lumMod val="50000"/>
                  </a:schemeClr>
                </a:solidFill>
              </a:rPr>
              <a:t>= </a:t>
            </a:r>
            <a:r>
              <a:rPr lang="en-GB" sz="1000" b="1" i="1" dirty="0">
                <a:solidFill>
                  <a:schemeClr val="bg2">
                    <a:lumMod val="50000"/>
                  </a:schemeClr>
                </a:solidFill>
              </a:rPr>
              <a:t>J</a:t>
            </a:r>
            <a:r>
              <a:rPr lang="en-GB" sz="1000" i="1" dirty="0">
                <a:solidFill>
                  <a:schemeClr val="bg2">
                    <a:lumMod val="50000"/>
                  </a:schemeClr>
                </a:solidFill>
              </a:rPr>
              <a:t>*0.99</a:t>
            </a:r>
          </a:p>
          <a:p>
            <a:r>
              <a:rPr lang="en-GB" sz="1000" i="1" dirty="0">
                <a:solidFill>
                  <a:schemeClr val="bg2">
                    <a:lumMod val="50000"/>
                  </a:schemeClr>
                </a:solidFill>
              </a:rPr>
              <a:t>     …..</a:t>
            </a:r>
          </a:p>
          <a:p>
            <a:r>
              <a:rPr lang="en-GB" sz="1000" i="1" dirty="0">
                <a:solidFill>
                  <a:schemeClr val="bg2">
                    <a:lumMod val="50000"/>
                  </a:schemeClr>
                </a:solidFill>
              </a:rPr>
              <a:t>…..</a:t>
            </a:r>
            <a:endParaRPr lang="en-GB" sz="1000" i="1" dirty="0"/>
          </a:p>
          <a:p>
            <a:pPr algn="ctr"/>
            <a:r>
              <a:rPr lang="en-US" sz="1200" dirty="0"/>
              <a:t>the optimization acts on </a:t>
            </a:r>
            <a:r>
              <a:rPr lang="en-US" sz="1200" dirty="0" err="1"/>
              <a:t>J_quad</a:t>
            </a:r>
            <a:r>
              <a:rPr lang="en-US" sz="1200" dirty="0"/>
              <a:t> and </a:t>
            </a:r>
            <a:r>
              <a:rPr lang="en-US" sz="1200" dirty="0" err="1"/>
              <a:t>J_dip</a:t>
            </a:r>
            <a:r>
              <a:rPr lang="en-US" sz="1200" dirty="0"/>
              <a:t> </a:t>
            </a:r>
          </a:p>
          <a:p>
            <a:pPr algn="ctr"/>
            <a:r>
              <a:rPr lang="en-US" sz="1200" dirty="0"/>
              <a:t>with corrections of 1%, </a:t>
            </a:r>
          </a:p>
          <a:p>
            <a:pPr algn="ctr"/>
            <a:r>
              <a:rPr lang="en-US" sz="1200" dirty="0"/>
              <a:t>and the cycle closes when either </a:t>
            </a:r>
          </a:p>
          <a:p>
            <a:pPr algn="ctr"/>
            <a:r>
              <a:rPr lang="en-US" sz="1200" dirty="0" err="1"/>
              <a:t>J_quad</a:t>
            </a:r>
            <a:r>
              <a:rPr lang="en-US" sz="1200" dirty="0"/>
              <a:t> or </a:t>
            </a:r>
            <a:r>
              <a:rPr lang="en-US" sz="1200" dirty="0" err="1"/>
              <a:t>J_dip</a:t>
            </a:r>
            <a:r>
              <a:rPr lang="en-US" sz="1200" dirty="0"/>
              <a:t> is within 1% of </a:t>
            </a:r>
            <a:r>
              <a:rPr lang="en-US" sz="1200" dirty="0" err="1"/>
              <a:t>J_c</a:t>
            </a:r>
            <a:endParaRPr lang="en-GB" sz="900" i="1" dirty="0"/>
          </a:p>
        </p:txBody>
      </p:sp>
      <p:sp>
        <p:nvSpPr>
          <p:cNvPr id="3" name="Arrow: Right 2">
            <a:extLst>
              <a:ext uri="{FF2B5EF4-FFF2-40B4-BE49-F238E27FC236}">
                <a16:creationId xmlns:a16="http://schemas.microsoft.com/office/drawing/2014/main" id="{4614BA99-ECD8-3DA4-F131-9397F39316B6}"/>
              </a:ext>
            </a:extLst>
          </p:cNvPr>
          <p:cNvSpPr/>
          <p:nvPr/>
        </p:nvSpPr>
        <p:spPr>
          <a:xfrm rot="5400000">
            <a:off x="10310540" y="5057423"/>
            <a:ext cx="422234" cy="547620"/>
          </a:xfrm>
          <a:prstGeom prst="rightArrow">
            <a:avLst/>
          </a:prstGeom>
          <a:gradFill flip="none" rotWithShape="1">
            <a:gsLst>
              <a:gs pos="0">
                <a:srgbClr val="E53950"/>
              </a:gs>
              <a:gs pos="100000">
                <a:srgbClr val="2D40BB"/>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123EC4AA-D5AF-BF15-CC6A-7823F8F921BE}"/>
              </a:ext>
            </a:extLst>
          </p:cNvPr>
          <p:cNvSpPr txBox="1"/>
          <p:nvPr/>
        </p:nvSpPr>
        <p:spPr>
          <a:xfrm>
            <a:off x="8988285" y="5540561"/>
            <a:ext cx="3085556" cy="738664"/>
          </a:xfrm>
          <a:prstGeom prst="rect">
            <a:avLst/>
          </a:prstGeom>
          <a:noFill/>
        </p:spPr>
        <p:txBody>
          <a:bodyPr wrap="square">
            <a:spAutoFit/>
          </a:bodyPr>
          <a:lstStyle/>
          <a:p>
            <a:pPr algn="ctr"/>
            <a:r>
              <a:rPr lang="en-US" sz="1400" dirty="0"/>
              <a:t>This optimization requires more computational effort, but the result is more understandable graphs.</a:t>
            </a:r>
            <a:endParaRPr lang="en-GB" sz="1000" i="1" dirty="0"/>
          </a:p>
        </p:txBody>
      </p:sp>
      <p:pic>
        <p:nvPicPr>
          <p:cNvPr id="42" name="Immagine 41">
            <a:extLst>
              <a:ext uri="{FF2B5EF4-FFF2-40B4-BE49-F238E27FC236}">
                <a16:creationId xmlns:a16="http://schemas.microsoft.com/office/drawing/2014/main" id="{5EEBDB09-EDC2-3C45-A139-F811857D8FC3}"/>
              </a:ext>
            </a:extLst>
          </p:cNvPr>
          <p:cNvPicPr>
            <a:picLocks noChangeAspect="1"/>
          </p:cNvPicPr>
          <p:nvPr/>
        </p:nvPicPr>
        <p:blipFill>
          <a:blip r:embed="rId4"/>
          <a:stretch>
            <a:fillRect/>
          </a:stretch>
        </p:blipFill>
        <p:spPr>
          <a:xfrm>
            <a:off x="83973" y="3136435"/>
            <a:ext cx="190517" cy="769687"/>
          </a:xfrm>
          <a:prstGeom prst="rect">
            <a:avLst/>
          </a:prstGeom>
        </p:spPr>
      </p:pic>
      <p:pic>
        <p:nvPicPr>
          <p:cNvPr id="43" name="Immagine 42">
            <a:extLst>
              <a:ext uri="{FF2B5EF4-FFF2-40B4-BE49-F238E27FC236}">
                <a16:creationId xmlns:a16="http://schemas.microsoft.com/office/drawing/2014/main" id="{857E9535-3F1B-8D25-AE30-A5D4B7087023}"/>
              </a:ext>
            </a:extLst>
          </p:cNvPr>
          <p:cNvPicPr>
            <a:picLocks noChangeAspect="1"/>
          </p:cNvPicPr>
          <p:nvPr/>
        </p:nvPicPr>
        <p:blipFill>
          <a:blip r:embed="rId5"/>
          <a:stretch>
            <a:fillRect/>
          </a:stretch>
        </p:blipFill>
        <p:spPr>
          <a:xfrm>
            <a:off x="4729677" y="6170947"/>
            <a:ext cx="853514" cy="160034"/>
          </a:xfrm>
          <a:prstGeom prst="rect">
            <a:avLst/>
          </a:prstGeom>
        </p:spPr>
      </p:pic>
      <p:sp>
        <p:nvSpPr>
          <p:cNvPr id="5" name="CasellaDiTesto 4">
            <a:extLst>
              <a:ext uri="{FF2B5EF4-FFF2-40B4-BE49-F238E27FC236}">
                <a16:creationId xmlns:a16="http://schemas.microsoft.com/office/drawing/2014/main" id="{8526CD6E-F638-4782-B115-04E88A926BB7}"/>
              </a:ext>
            </a:extLst>
          </p:cNvPr>
          <p:cNvSpPr txBox="1"/>
          <p:nvPr/>
        </p:nvSpPr>
        <p:spPr>
          <a:xfrm>
            <a:off x="504127" y="1150707"/>
            <a:ext cx="2257798" cy="369332"/>
          </a:xfrm>
          <a:prstGeom prst="rect">
            <a:avLst/>
          </a:prstGeom>
          <a:noFill/>
        </p:spPr>
        <p:txBody>
          <a:bodyPr wrap="none" rtlCol="0">
            <a:spAutoFit/>
          </a:bodyPr>
          <a:lstStyle/>
          <a:p>
            <a:r>
              <a:rPr lang="it-IT" b="1" i="1" u="sng" dirty="0" err="1">
                <a:solidFill>
                  <a:srgbClr val="FF0000"/>
                </a:solidFill>
              </a:rPr>
              <a:t>Only</a:t>
            </a:r>
            <a:r>
              <a:rPr lang="it-IT" b="1" i="1" u="sng" dirty="0">
                <a:solidFill>
                  <a:srgbClr val="FF0000"/>
                </a:solidFill>
              </a:rPr>
              <a:t> EM </a:t>
            </a:r>
            <a:r>
              <a:rPr lang="it-IT" b="1" i="1" u="sng" dirty="0" err="1">
                <a:solidFill>
                  <a:srgbClr val="FF0000"/>
                </a:solidFill>
              </a:rPr>
              <a:t>optimization</a:t>
            </a:r>
            <a:endParaRPr lang="it-IT" b="1" i="1" u="sng" dirty="0">
              <a:solidFill>
                <a:srgbClr val="FF0000"/>
              </a:solidFill>
            </a:endParaRPr>
          </a:p>
        </p:txBody>
      </p:sp>
    </p:spTree>
    <p:extLst>
      <p:ext uri="{BB962C8B-B14F-4D97-AF65-F5344CB8AC3E}">
        <p14:creationId xmlns:p14="http://schemas.microsoft.com/office/powerpoint/2010/main" val="71653867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58501</TotalTime>
  <Words>2315</Words>
  <Application>Microsoft Office PowerPoint</Application>
  <PresentationFormat>Widescreen</PresentationFormat>
  <Paragraphs>336</Paragraphs>
  <Slides>19</Slides>
  <Notes>10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19</vt:i4>
      </vt:variant>
    </vt:vector>
  </HeadingPairs>
  <TitlesOfParts>
    <vt:vector size="26" baseType="lpstr">
      <vt:lpstr>Arial</vt:lpstr>
      <vt:lpstr>Arial Narrow</vt:lpstr>
      <vt:lpstr>Calibri</vt:lpstr>
      <vt:lpstr>Cambria Math</vt:lpstr>
      <vt:lpstr>Titillium Lt</vt:lpstr>
      <vt:lpstr>Wingdings</vt:lpstr>
      <vt:lpstr>Tema di Office</vt:lpstr>
      <vt:lpstr>Presentazione standard di PowerPoint</vt:lpstr>
      <vt:lpstr>Nested Configurations</vt:lpstr>
      <vt:lpstr>Presentazione standard di PowerPoint</vt:lpstr>
      <vt:lpstr>Presentazione standard di PowerPoint</vt:lpstr>
      <vt:lpstr>Python-Ansys Interface</vt:lpstr>
      <vt:lpstr>Stress Issue</vt:lpstr>
      <vt:lpstr>Stress Issue</vt:lpstr>
      <vt:lpstr>B-G plot at 4.5K</vt:lpstr>
      <vt:lpstr>B-G plot at 4.5K</vt:lpstr>
      <vt:lpstr>B-G plot at 10K</vt:lpstr>
      <vt:lpstr>B-G plot at 20K</vt:lpstr>
      <vt:lpstr>Stress and Cost considerations</vt:lpstr>
      <vt:lpstr>B-G plot at 4.5K</vt:lpstr>
      <vt:lpstr>3D plot</vt:lpstr>
      <vt:lpstr>Conclusions</vt:lpstr>
      <vt:lpstr>Presentazione standard di PowerPoint</vt:lpstr>
      <vt:lpstr>Stress Issue</vt:lpstr>
      <vt:lpstr>Stress Issue</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MuColl WP7 – task 4 Collider Complex</dc:title>
  <dc:creator>BARBARA CAIFFI</dc:creator>
  <cp:lastModifiedBy>Daniel Novelli</cp:lastModifiedBy>
  <cp:revision>393</cp:revision>
  <dcterms:created xsi:type="dcterms:W3CDTF">2022-09-13T13:16:53Z</dcterms:created>
  <dcterms:modified xsi:type="dcterms:W3CDTF">2024-11-06T10:34:46Z</dcterms:modified>
</cp:coreProperties>
</file>