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9" r:id="rId3"/>
    <p:sldId id="278" r:id="rId4"/>
    <p:sldId id="271" r:id="rId5"/>
    <p:sldId id="260" r:id="rId6"/>
    <p:sldId id="269" r:id="rId7"/>
    <p:sldId id="274" r:id="rId8"/>
    <p:sldId id="261" r:id="rId9"/>
    <p:sldId id="266" r:id="rId10"/>
    <p:sldId id="262" r:id="rId11"/>
    <p:sldId id="272" r:id="rId12"/>
    <p:sldId id="273" r:id="rId13"/>
    <p:sldId id="275" r:id="rId14"/>
    <p:sldId id="276" r:id="rId15"/>
    <p:sldId id="277" r:id="rId16"/>
    <p:sldId id="279" r:id="rId17"/>
    <p:sldId id="298" r:id="rId18"/>
    <p:sldId id="280" r:id="rId19"/>
    <p:sldId id="282" r:id="rId20"/>
    <p:sldId id="281" r:id="rId21"/>
    <p:sldId id="283" r:id="rId22"/>
    <p:sldId id="284" r:id="rId23"/>
    <p:sldId id="294" r:id="rId24"/>
    <p:sldId id="287" r:id="rId25"/>
    <p:sldId id="288" r:id="rId26"/>
    <p:sldId id="289" r:id="rId27"/>
    <p:sldId id="290" r:id="rId28"/>
    <p:sldId id="291" r:id="rId29"/>
    <p:sldId id="292" r:id="rId30"/>
    <p:sldId id="295" r:id="rId31"/>
    <p:sldId id="285" r:id="rId32"/>
    <p:sldId id="296" r:id="rId33"/>
    <p:sldId id="270" r:id="rId34"/>
    <p:sldId id="297" r:id="rId35"/>
    <p:sldId id="299" r:id="rId36"/>
    <p:sldId id="300" r:id="rId37"/>
    <p:sldId id="301" r:id="rId38"/>
    <p:sldId id="302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D8"/>
    <a:srgbClr val="FF383E"/>
    <a:srgbClr val="0043D9"/>
    <a:srgbClr val="8C3C87"/>
    <a:srgbClr val="110D0A"/>
    <a:srgbClr val="3140BB"/>
    <a:srgbClr val="4E3FAB"/>
    <a:srgbClr val="503FAB"/>
    <a:srgbClr val="D8395A"/>
    <a:srgbClr val="8D3C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82565" autoAdjust="0"/>
  </p:normalViewPr>
  <p:slideViewPr>
    <p:cSldViewPr snapToGrid="0">
      <p:cViewPr varScale="1">
        <p:scale>
          <a:sx n="80" d="100"/>
          <a:sy n="80" d="100"/>
        </p:scale>
        <p:origin x="1223" y="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278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585EA4-FFEF-FF65-125E-B11BCEA621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617889-2509-AB66-53F0-38CDF96F561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FEF84-9D04-4FA7-9F5B-1C0B10BB317B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C333FE-A57E-51F3-0658-783C727E674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AF54CD-F923-134A-85FF-D60A9245FC4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78337-5428-4F22-A05B-3AE9B6926C8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0336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C0680-B4AD-4C06-95D8-23FE5C6CEA93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3DB4A-764D-456E-8F2C-8E5EEABDEB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2304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3DB4A-764D-456E-8F2C-8E5EEABDEB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74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3DB4A-764D-456E-8F2C-8E5EEABDEB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949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33DB4A-764D-456E-8F2C-8E5EEABDEB3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84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7" descr="MUON-SlideGraph-LogoBkgnd2.png">
            <a:extLst>
              <a:ext uri="{FF2B5EF4-FFF2-40B4-BE49-F238E27FC236}">
                <a16:creationId xmlns:a16="http://schemas.microsoft.com/office/drawing/2014/main" id="{B4DA2B9A-A48C-8FDA-D6E2-6690F801DF65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5208104" y="544873"/>
            <a:ext cx="6983896" cy="3275938"/>
          </a:xfrm>
          <a:custGeom>
            <a:avLst/>
            <a:gdLst>
              <a:gd name="connsiteX0" fmla="*/ 0 w 6983896"/>
              <a:gd name="connsiteY0" fmla="*/ 0 h 3275938"/>
              <a:gd name="connsiteX1" fmla="*/ 6983896 w 6983896"/>
              <a:gd name="connsiteY1" fmla="*/ 0 h 3275938"/>
              <a:gd name="connsiteX2" fmla="*/ 6983896 w 6983896"/>
              <a:gd name="connsiteY2" fmla="*/ 3275938 h 3275938"/>
              <a:gd name="connsiteX3" fmla="*/ 0 w 6983896"/>
              <a:gd name="connsiteY3" fmla="*/ 3275938 h 3275938"/>
              <a:gd name="connsiteX4" fmla="*/ 0 w 6983896"/>
              <a:gd name="connsiteY4" fmla="*/ 0 h 327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3896" h="3275938" fill="none" extrusionOk="0">
                <a:moveTo>
                  <a:pt x="0" y="0"/>
                </a:moveTo>
                <a:cubicBezTo>
                  <a:pt x="2621071" y="-49533"/>
                  <a:pt x="3964147" y="-14809"/>
                  <a:pt x="6983896" y="0"/>
                </a:cubicBezTo>
                <a:cubicBezTo>
                  <a:pt x="7071535" y="1250797"/>
                  <a:pt x="6911217" y="2649583"/>
                  <a:pt x="6983896" y="3275938"/>
                </a:cubicBezTo>
                <a:cubicBezTo>
                  <a:pt x="4579169" y="3227707"/>
                  <a:pt x="3328956" y="3360393"/>
                  <a:pt x="0" y="3275938"/>
                </a:cubicBezTo>
                <a:cubicBezTo>
                  <a:pt x="-38581" y="2546385"/>
                  <a:pt x="63341" y="408963"/>
                  <a:pt x="0" y="0"/>
                </a:cubicBezTo>
                <a:close/>
              </a:path>
              <a:path w="6983896" h="3275938" stroke="0" extrusionOk="0">
                <a:moveTo>
                  <a:pt x="0" y="0"/>
                </a:moveTo>
                <a:cubicBezTo>
                  <a:pt x="1051161" y="118645"/>
                  <a:pt x="4568212" y="116012"/>
                  <a:pt x="6983896" y="0"/>
                </a:cubicBezTo>
                <a:cubicBezTo>
                  <a:pt x="6851014" y="585534"/>
                  <a:pt x="7068847" y="2562832"/>
                  <a:pt x="6983896" y="3275938"/>
                </a:cubicBezTo>
                <a:cubicBezTo>
                  <a:pt x="4377223" y="3410538"/>
                  <a:pt x="2706198" y="3118742"/>
                  <a:pt x="0" y="3275938"/>
                </a:cubicBezTo>
                <a:cubicBezTo>
                  <a:pt x="-20187" y="2127282"/>
                  <a:pt x="-152480" y="56058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 cmpd="dbl">
            <a:gradFill flip="none" rotWithShape="1">
              <a:gsLst>
                <a:gs pos="0">
                  <a:srgbClr val="FF383E"/>
                </a:gs>
                <a:gs pos="51000">
                  <a:srgbClr val="8A3C88"/>
                </a:gs>
                <a:gs pos="100000">
                  <a:srgbClr val="0043D6"/>
                </a:gs>
              </a:gsLst>
              <a:lin ang="0" scaled="1"/>
              <a:tileRect/>
            </a:gra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D01355A-CE99-FD14-B31D-B0C101FE0265}"/>
              </a:ext>
            </a:extLst>
          </p:cNvPr>
          <p:cNvCxnSpPr>
            <a:cxnSpLocks/>
          </p:cNvCxnSpPr>
          <p:nvPr userDrawn="1"/>
        </p:nvCxnSpPr>
        <p:spPr>
          <a:xfrm>
            <a:off x="659877" y="0"/>
            <a:ext cx="358218" cy="6858000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54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3795B69C-B49A-169A-8B1D-3B3B0D0DBB3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05679" y="6113604"/>
            <a:ext cx="1935386" cy="579860"/>
          </a:xfrm>
          <a:prstGeom prst="rect">
            <a:avLst/>
          </a:prstGeom>
        </p:spPr>
      </p:pic>
      <p:pic>
        <p:nvPicPr>
          <p:cNvPr id="10" name="Picture 9" descr="A logo with a circle and text&#10;&#10;Description automatically generated">
            <a:extLst>
              <a:ext uri="{FF2B5EF4-FFF2-40B4-BE49-F238E27FC236}">
                <a16:creationId xmlns:a16="http://schemas.microsoft.com/office/drawing/2014/main" id="{FB95C8A5-3703-C558-3BAA-14F05EDFBA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56" y="5949069"/>
            <a:ext cx="904827" cy="908931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1" name="Picture 8" descr="A blue logo with a black background">
            <a:extLst>
              <a:ext uri="{FF2B5EF4-FFF2-40B4-BE49-F238E27FC236}">
                <a16:creationId xmlns:a16="http://schemas.microsoft.com/office/drawing/2014/main" id="{E40BB518-93BE-414E-F401-4D9FD45526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21315" r="20838"/>
          <a:stretch/>
        </p:blipFill>
        <p:spPr>
          <a:xfrm>
            <a:off x="11166799" y="6060493"/>
            <a:ext cx="705549" cy="686082"/>
          </a:xfrm>
          <a:prstGeom prst="rect">
            <a:avLst/>
          </a:prstGeom>
          <a:ln>
            <a:noFill/>
          </a:ln>
        </p:spPr>
      </p:pic>
      <p:pic>
        <p:nvPicPr>
          <p:cNvPr id="12" name="Picture 11" descr="A purple text on a black background&#10;&#10;Description automatically generated">
            <a:extLst>
              <a:ext uri="{FF2B5EF4-FFF2-40B4-BE49-F238E27FC236}">
                <a16:creationId xmlns:a16="http://schemas.microsoft.com/office/drawing/2014/main" id="{BA318121-82DF-4030-BEC1-FA32CEA2357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109" y="6113604"/>
            <a:ext cx="1514392" cy="57986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8C34EEC-7B4D-29B7-06BC-0E75AD159173}"/>
              </a:ext>
            </a:extLst>
          </p:cNvPr>
          <p:cNvCxnSpPr>
            <a:cxnSpLocks/>
          </p:cNvCxnSpPr>
          <p:nvPr userDrawn="1"/>
        </p:nvCxnSpPr>
        <p:spPr>
          <a:xfrm flipV="1">
            <a:off x="-9571" y="5618375"/>
            <a:ext cx="12201571" cy="329937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108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2DD6564-D0D9-43C8-8B8E-0ACF2F8448F7}"/>
              </a:ext>
            </a:extLst>
          </p:cNvPr>
          <p:cNvSpPr txBox="1"/>
          <p:nvPr userDrawn="1"/>
        </p:nvSpPr>
        <p:spPr>
          <a:xfrm>
            <a:off x="1197204" y="622164"/>
            <a:ext cx="3553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D8395A"/>
                </a:solidFill>
              </a:rPr>
              <a:t>Dipole Magnets for Collider Ring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5DA4DA-4AAB-1250-C54B-E2858E603E73}"/>
              </a:ext>
            </a:extLst>
          </p:cNvPr>
          <p:cNvSpPr txBox="1"/>
          <p:nvPr userDrawn="1"/>
        </p:nvSpPr>
        <p:spPr>
          <a:xfrm>
            <a:off x="823224" y="3841440"/>
            <a:ext cx="441316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4E3FAB"/>
                </a:solidFill>
              </a:rPr>
              <a:t>Workshop on Muon Collider Superconducting Magnet Design</a:t>
            </a:r>
          </a:p>
          <a:p>
            <a:pPr algn="ctr">
              <a:spcBef>
                <a:spcPts val="600"/>
              </a:spcBef>
            </a:pPr>
            <a:r>
              <a:rPr lang="en-US" sz="1600" b="0" dirty="0">
                <a:solidFill>
                  <a:srgbClr val="4E3FAB"/>
                </a:solidFill>
              </a:rPr>
              <a:t>Milano, 07/10/2024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9CF0E9-900F-930C-C702-9B491BB03A96}"/>
              </a:ext>
            </a:extLst>
          </p:cNvPr>
          <p:cNvSpPr txBox="1"/>
          <p:nvPr userDrawn="1"/>
        </p:nvSpPr>
        <p:spPr>
          <a:xfrm>
            <a:off x="8672661" y="4094621"/>
            <a:ext cx="27243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baseline="30000" dirty="0">
                <a:solidFill>
                  <a:srgbClr val="3140BB"/>
                </a:solidFill>
              </a:rPr>
              <a:t>1</a:t>
            </a:r>
            <a:r>
              <a:rPr lang="en-US" sz="1400" i="1" dirty="0">
                <a:solidFill>
                  <a:srgbClr val="3140BB"/>
                </a:solidFill>
              </a:rPr>
              <a:t> INFN – Genova</a:t>
            </a:r>
          </a:p>
          <a:p>
            <a:r>
              <a:rPr lang="en-US" sz="1400" i="1" baseline="30000" dirty="0">
                <a:solidFill>
                  <a:srgbClr val="3140BB"/>
                </a:solidFill>
              </a:rPr>
              <a:t>2 </a:t>
            </a:r>
            <a:r>
              <a:rPr lang="en-US" sz="1400" i="1" dirty="0">
                <a:solidFill>
                  <a:srgbClr val="3140BB"/>
                </a:solidFill>
              </a:rPr>
              <a:t>Sapienza University of Rome </a:t>
            </a:r>
          </a:p>
          <a:p>
            <a:r>
              <a:rPr lang="en-US" sz="1400" i="1" baseline="30000" dirty="0">
                <a:solidFill>
                  <a:srgbClr val="3140BB"/>
                </a:solidFill>
              </a:rPr>
              <a:t>3 </a:t>
            </a:r>
            <a:r>
              <a:rPr lang="en-US" sz="1400" i="1" dirty="0">
                <a:solidFill>
                  <a:srgbClr val="3140BB"/>
                </a:solidFill>
              </a:rPr>
              <a:t>CERN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C1696F-4B53-81BF-0AE4-7215B51FF71C}"/>
              </a:ext>
            </a:extLst>
          </p:cNvPr>
          <p:cNvSpPr txBox="1"/>
          <p:nvPr userDrawn="1"/>
        </p:nvSpPr>
        <p:spPr>
          <a:xfrm>
            <a:off x="8672660" y="4709289"/>
            <a:ext cx="27243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baseline="30000" dirty="0">
                <a:solidFill>
                  <a:srgbClr val="3140BB"/>
                </a:solidFill>
              </a:rPr>
              <a:t>4 </a:t>
            </a:r>
            <a:r>
              <a:rPr lang="en-US" sz="1400" i="1" dirty="0">
                <a:solidFill>
                  <a:srgbClr val="3140BB"/>
                </a:solidFill>
              </a:rPr>
              <a:t>INFN – Milano</a:t>
            </a:r>
          </a:p>
          <a:p>
            <a:r>
              <a:rPr lang="en-US" sz="1400" i="1" baseline="30000" dirty="0">
                <a:solidFill>
                  <a:srgbClr val="3140BB"/>
                </a:solidFill>
              </a:rPr>
              <a:t>5 </a:t>
            </a:r>
            <a:r>
              <a:rPr lang="en-US" sz="1400" i="1" dirty="0">
                <a:solidFill>
                  <a:srgbClr val="3140BB"/>
                </a:solidFill>
              </a:rPr>
              <a:t>University of Milan </a:t>
            </a:r>
          </a:p>
          <a:p>
            <a:r>
              <a:rPr lang="en-US" sz="1400" i="1" baseline="30000" dirty="0">
                <a:solidFill>
                  <a:srgbClr val="3140BB"/>
                </a:solidFill>
              </a:rPr>
              <a:t>6 </a:t>
            </a:r>
            <a:r>
              <a:rPr lang="en-US" sz="1400" i="1" dirty="0">
                <a:solidFill>
                  <a:srgbClr val="3140BB"/>
                </a:solidFill>
              </a:rPr>
              <a:t>Tampere University</a:t>
            </a:r>
          </a:p>
        </p:txBody>
      </p:sp>
      <p:pic>
        <p:nvPicPr>
          <p:cNvPr id="21" name="Immagine 4">
            <a:extLst>
              <a:ext uri="{FF2B5EF4-FFF2-40B4-BE49-F238E27FC236}">
                <a16:creationId xmlns:a16="http://schemas.microsoft.com/office/drawing/2014/main" id="{B8CF1DB4-CFD3-3F8A-A5C9-5D3316AA52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10338" t="16055" r="11693" b="14565"/>
          <a:stretch/>
        </p:blipFill>
        <p:spPr>
          <a:xfrm>
            <a:off x="5351361" y="6152518"/>
            <a:ext cx="965911" cy="543680"/>
          </a:xfrm>
          <a:prstGeom prst="rect">
            <a:avLst/>
          </a:prstGeom>
        </p:spPr>
      </p:pic>
      <p:pic>
        <p:nvPicPr>
          <p:cNvPr id="3" name="Picture 2" descr="A logo of a university&#10;&#10;Description automatically generated">
            <a:extLst>
              <a:ext uri="{FF2B5EF4-FFF2-40B4-BE49-F238E27FC236}">
                <a16:creationId xmlns:a16="http://schemas.microsoft.com/office/drawing/2014/main" id="{B446D600-3F79-2442-18AE-2FC2427720E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68" y="5830196"/>
            <a:ext cx="1804245" cy="1216577"/>
          </a:xfrm>
          <a:prstGeom prst="rect">
            <a:avLst/>
          </a:prstGeom>
        </p:spPr>
      </p:pic>
      <p:sp>
        <p:nvSpPr>
          <p:cNvPr id="2" name="TextBox 16">
            <a:extLst>
              <a:ext uri="{FF2B5EF4-FFF2-40B4-BE49-F238E27FC236}">
                <a16:creationId xmlns:a16="http://schemas.microsoft.com/office/drawing/2014/main" id="{11B52299-1578-B368-B49C-10C3901D0C7F}"/>
              </a:ext>
            </a:extLst>
          </p:cNvPr>
          <p:cNvSpPr txBox="1"/>
          <p:nvPr userDrawn="1"/>
        </p:nvSpPr>
        <p:spPr>
          <a:xfrm>
            <a:off x="1197204" y="4940795"/>
            <a:ext cx="6872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solidFill>
                  <a:srgbClr val="3140BB"/>
                </a:solidFill>
              </a:rPr>
              <a:t>L. Alfonso </a:t>
            </a:r>
            <a:r>
              <a:rPr lang="en-US" sz="1600" u="none" baseline="30000" dirty="0">
                <a:solidFill>
                  <a:srgbClr val="3140BB"/>
                </a:solidFill>
              </a:rPr>
              <a:t>1</a:t>
            </a:r>
            <a:r>
              <a:rPr lang="en-US" sz="1600" u="none" dirty="0">
                <a:solidFill>
                  <a:srgbClr val="3140BB"/>
                </a:solidFill>
              </a:rPr>
              <a:t>, </a:t>
            </a:r>
            <a:r>
              <a:rPr lang="en-US" sz="1600" u="sng" dirty="0">
                <a:solidFill>
                  <a:srgbClr val="3140BB"/>
                </a:solidFill>
              </a:rPr>
              <a:t>F. Mariani</a:t>
            </a:r>
            <a:r>
              <a:rPr lang="en-US" sz="1600" u="none" dirty="0">
                <a:solidFill>
                  <a:srgbClr val="3140BB"/>
                </a:solidFill>
              </a:rPr>
              <a:t> </a:t>
            </a:r>
            <a:r>
              <a:rPr lang="en-US" sz="1600" u="none" baseline="30000" dirty="0">
                <a:solidFill>
                  <a:srgbClr val="3140BB"/>
                </a:solidFill>
              </a:rPr>
              <a:t>2,4 </a:t>
            </a:r>
            <a:r>
              <a:rPr lang="en-US" sz="1600" dirty="0">
                <a:solidFill>
                  <a:srgbClr val="3140BB"/>
                </a:solidFill>
              </a:rPr>
              <a:t>, A. </a:t>
            </a:r>
            <a:r>
              <a:rPr lang="en-US" sz="1600" dirty="0" err="1">
                <a:solidFill>
                  <a:srgbClr val="3140BB"/>
                </a:solidFill>
              </a:rPr>
              <a:t>Bersani</a:t>
            </a:r>
            <a:r>
              <a:rPr lang="en-US" sz="1600" dirty="0">
                <a:solidFill>
                  <a:srgbClr val="3140BB"/>
                </a:solidFill>
              </a:rPr>
              <a:t> </a:t>
            </a:r>
            <a:r>
              <a:rPr lang="en-US" sz="1600" baseline="30000" dirty="0">
                <a:solidFill>
                  <a:srgbClr val="3140BB"/>
                </a:solidFill>
              </a:rPr>
              <a:t>1</a:t>
            </a:r>
            <a:r>
              <a:rPr lang="en-US" sz="1600" dirty="0">
                <a:solidFill>
                  <a:srgbClr val="3140BB"/>
                </a:solidFill>
              </a:rPr>
              <a:t>, L. </a:t>
            </a:r>
            <a:r>
              <a:rPr lang="en-US" sz="1600" dirty="0" err="1">
                <a:solidFill>
                  <a:srgbClr val="3140BB"/>
                </a:solidFill>
              </a:rPr>
              <a:t>Bottura</a:t>
            </a:r>
            <a:r>
              <a:rPr lang="en-US" sz="1600" dirty="0">
                <a:solidFill>
                  <a:srgbClr val="3140BB"/>
                </a:solidFill>
              </a:rPr>
              <a:t> </a:t>
            </a:r>
            <a:r>
              <a:rPr lang="en-US" sz="1600" baseline="30000" dirty="0">
                <a:solidFill>
                  <a:srgbClr val="3140BB"/>
                </a:solidFill>
              </a:rPr>
              <a:t>3</a:t>
            </a:r>
            <a:r>
              <a:rPr lang="en-US" sz="1600" dirty="0">
                <a:solidFill>
                  <a:srgbClr val="3140BB"/>
                </a:solidFill>
              </a:rPr>
              <a:t>, B. </a:t>
            </a:r>
            <a:r>
              <a:rPr lang="en-US" sz="1600" dirty="0" err="1">
                <a:solidFill>
                  <a:srgbClr val="3140BB"/>
                </a:solidFill>
              </a:rPr>
              <a:t>Caiffi</a:t>
            </a:r>
            <a:r>
              <a:rPr lang="en-US" sz="1600" dirty="0">
                <a:solidFill>
                  <a:srgbClr val="3140BB"/>
                </a:solidFill>
              </a:rPr>
              <a:t> </a:t>
            </a:r>
            <a:r>
              <a:rPr lang="en-US" sz="1600" baseline="30000" dirty="0">
                <a:solidFill>
                  <a:srgbClr val="3140BB"/>
                </a:solidFill>
              </a:rPr>
              <a:t>1</a:t>
            </a:r>
            <a:r>
              <a:rPr lang="en-US" sz="1600" dirty="0">
                <a:solidFill>
                  <a:srgbClr val="3140BB"/>
                </a:solidFill>
              </a:rPr>
              <a:t>, S. </a:t>
            </a:r>
            <a:r>
              <a:rPr lang="en-US" sz="1600" dirty="0" err="1">
                <a:solidFill>
                  <a:srgbClr val="3140BB"/>
                </a:solidFill>
              </a:rPr>
              <a:t>Farinon</a:t>
            </a:r>
            <a:r>
              <a:rPr lang="en-US" sz="1600" dirty="0">
                <a:solidFill>
                  <a:srgbClr val="3140BB"/>
                </a:solidFill>
              </a:rPr>
              <a:t> </a:t>
            </a:r>
            <a:r>
              <a:rPr lang="en-US" sz="1600" baseline="30000" dirty="0">
                <a:solidFill>
                  <a:srgbClr val="3140BB"/>
                </a:solidFill>
              </a:rPr>
              <a:t>1</a:t>
            </a:r>
            <a:r>
              <a:rPr lang="en-US" sz="1600" dirty="0">
                <a:solidFill>
                  <a:srgbClr val="3140BB"/>
                </a:solidFill>
              </a:rPr>
              <a:t>, A. </a:t>
            </a:r>
            <a:r>
              <a:rPr lang="en-US" sz="1600" dirty="0" err="1">
                <a:solidFill>
                  <a:srgbClr val="3140BB"/>
                </a:solidFill>
              </a:rPr>
              <a:t>Gagno</a:t>
            </a:r>
            <a:r>
              <a:rPr lang="en-US" sz="1600" dirty="0">
                <a:solidFill>
                  <a:srgbClr val="3140BB"/>
                </a:solidFill>
              </a:rPr>
              <a:t> </a:t>
            </a:r>
            <a:r>
              <a:rPr lang="en-US" sz="1600" baseline="30000" dirty="0">
                <a:solidFill>
                  <a:srgbClr val="3140BB"/>
                </a:solidFill>
              </a:rPr>
              <a:t>1</a:t>
            </a:r>
            <a:r>
              <a:rPr lang="en-US" sz="1600" dirty="0">
                <a:solidFill>
                  <a:srgbClr val="3140BB"/>
                </a:solidFill>
              </a:rPr>
              <a:t>, S. Mariotto </a:t>
            </a:r>
            <a:r>
              <a:rPr lang="en-US" sz="1600" baseline="30000" dirty="0">
                <a:solidFill>
                  <a:srgbClr val="3140BB"/>
                </a:solidFill>
              </a:rPr>
              <a:t>4,5</a:t>
            </a:r>
            <a:r>
              <a:rPr lang="en-US" sz="1600" dirty="0">
                <a:solidFill>
                  <a:srgbClr val="3140BB"/>
                </a:solidFill>
              </a:rPr>
              <a:t>, D. </a:t>
            </a:r>
            <a:r>
              <a:rPr lang="en-US" sz="1600" dirty="0" err="1">
                <a:solidFill>
                  <a:srgbClr val="3140BB"/>
                </a:solidFill>
              </a:rPr>
              <a:t>Novelli</a:t>
            </a:r>
            <a:r>
              <a:rPr lang="en-US" sz="1600" dirty="0">
                <a:solidFill>
                  <a:srgbClr val="3140BB"/>
                </a:solidFill>
              </a:rPr>
              <a:t> </a:t>
            </a:r>
            <a:r>
              <a:rPr lang="en-US" sz="1600" baseline="30000" dirty="0">
                <a:solidFill>
                  <a:srgbClr val="3140BB"/>
                </a:solidFill>
              </a:rPr>
              <a:t>1,2</a:t>
            </a:r>
            <a:r>
              <a:rPr lang="en-US" sz="1600" dirty="0">
                <a:solidFill>
                  <a:srgbClr val="3140BB"/>
                </a:solidFill>
              </a:rPr>
              <a:t>, A. </a:t>
            </a:r>
            <a:r>
              <a:rPr lang="en-US" sz="1600" dirty="0" err="1">
                <a:solidFill>
                  <a:srgbClr val="3140BB"/>
                </a:solidFill>
              </a:rPr>
              <a:t>Pampaloni</a:t>
            </a:r>
            <a:r>
              <a:rPr lang="en-US" sz="1600" dirty="0">
                <a:solidFill>
                  <a:srgbClr val="3140BB"/>
                </a:solidFill>
              </a:rPr>
              <a:t> </a:t>
            </a:r>
            <a:r>
              <a:rPr lang="en-US" sz="1600" baseline="30000" dirty="0">
                <a:solidFill>
                  <a:srgbClr val="3140BB"/>
                </a:solidFill>
              </a:rPr>
              <a:t>1</a:t>
            </a:r>
            <a:r>
              <a:rPr lang="en-US" sz="1600" dirty="0">
                <a:solidFill>
                  <a:srgbClr val="3140BB"/>
                </a:solidFill>
              </a:rPr>
              <a:t>, T. Salmi </a:t>
            </a:r>
            <a:r>
              <a:rPr lang="en-US" sz="1600" baseline="30000" dirty="0">
                <a:solidFill>
                  <a:srgbClr val="3140BB"/>
                </a:solidFill>
              </a:rPr>
              <a:t>6</a:t>
            </a:r>
            <a:r>
              <a:rPr lang="en-US" sz="1600" dirty="0">
                <a:solidFill>
                  <a:srgbClr val="3140BB"/>
                </a:solidFill>
              </a:rPr>
              <a:t> , S. </a:t>
            </a:r>
            <a:r>
              <a:rPr lang="en-US" sz="1600" dirty="0" err="1">
                <a:solidFill>
                  <a:srgbClr val="3140BB"/>
                </a:solidFill>
              </a:rPr>
              <a:t>Sorti</a:t>
            </a:r>
            <a:r>
              <a:rPr lang="en-US" sz="1600" dirty="0">
                <a:solidFill>
                  <a:srgbClr val="3140BB"/>
                </a:solidFill>
              </a:rPr>
              <a:t> </a:t>
            </a:r>
            <a:r>
              <a:rPr lang="en-US" sz="1600" baseline="30000" dirty="0">
                <a:solidFill>
                  <a:srgbClr val="3140BB"/>
                </a:solidFill>
              </a:rPr>
              <a:t>4,5</a:t>
            </a:r>
            <a:endParaRPr lang="en-US" sz="1600" i="1" dirty="0">
              <a:solidFill>
                <a:srgbClr val="3140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162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2719997-DB14-4687-468E-D82B25897E45}"/>
              </a:ext>
            </a:extLst>
          </p:cNvPr>
          <p:cNvCxnSpPr>
            <a:cxnSpLocks/>
          </p:cNvCxnSpPr>
          <p:nvPr userDrawn="1"/>
        </p:nvCxnSpPr>
        <p:spPr>
          <a:xfrm>
            <a:off x="1489438" y="0"/>
            <a:ext cx="0" cy="6858000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54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le 12">
            <a:extLst>
              <a:ext uri="{FF2B5EF4-FFF2-40B4-BE49-F238E27FC236}">
                <a16:creationId xmlns:a16="http://schemas.microsoft.com/office/drawing/2014/main" id="{1B0D930F-61AE-741B-46E2-45FC9B638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5545" y="136525"/>
            <a:ext cx="7856455" cy="634116"/>
          </a:xfrm>
          <a:custGeom>
            <a:avLst/>
            <a:gdLst>
              <a:gd name="connsiteX0" fmla="*/ 0 w 7856455"/>
              <a:gd name="connsiteY0" fmla="*/ 0 h 634116"/>
              <a:gd name="connsiteX1" fmla="*/ 7856455 w 7856455"/>
              <a:gd name="connsiteY1" fmla="*/ 0 h 634116"/>
              <a:gd name="connsiteX2" fmla="*/ 7856455 w 7856455"/>
              <a:gd name="connsiteY2" fmla="*/ 634116 h 634116"/>
              <a:gd name="connsiteX3" fmla="*/ 0 w 7856455"/>
              <a:gd name="connsiteY3" fmla="*/ 634116 h 634116"/>
              <a:gd name="connsiteX4" fmla="*/ 0 w 7856455"/>
              <a:gd name="connsiteY4" fmla="*/ 0 h 63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455" h="634116" fill="none" extrusionOk="0">
                <a:moveTo>
                  <a:pt x="0" y="0"/>
                </a:moveTo>
                <a:cubicBezTo>
                  <a:pt x="1805170" y="-49533"/>
                  <a:pt x="5628417" y="-14809"/>
                  <a:pt x="7856455" y="0"/>
                </a:cubicBezTo>
                <a:cubicBezTo>
                  <a:pt x="7854637" y="169155"/>
                  <a:pt x="7828539" y="487226"/>
                  <a:pt x="7856455" y="634116"/>
                </a:cubicBezTo>
                <a:cubicBezTo>
                  <a:pt x="4162524" y="585885"/>
                  <a:pt x="1265876" y="718571"/>
                  <a:pt x="0" y="634116"/>
                </a:cubicBezTo>
                <a:cubicBezTo>
                  <a:pt x="-37098" y="338304"/>
                  <a:pt x="-49050" y="192365"/>
                  <a:pt x="0" y="0"/>
                </a:cubicBezTo>
                <a:close/>
              </a:path>
              <a:path w="7856455" h="634116" stroke="0" extrusionOk="0">
                <a:moveTo>
                  <a:pt x="0" y="0"/>
                </a:moveTo>
                <a:cubicBezTo>
                  <a:pt x="815435" y="118645"/>
                  <a:pt x="5783405" y="116012"/>
                  <a:pt x="7856455" y="0"/>
                </a:cubicBezTo>
                <a:cubicBezTo>
                  <a:pt x="7859772" y="88155"/>
                  <a:pt x="7875281" y="404060"/>
                  <a:pt x="7856455" y="634116"/>
                </a:cubicBezTo>
                <a:cubicBezTo>
                  <a:pt x="5396420" y="768716"/>
                  <a:pt x="2957447" y="476920"/>
                  <a:pt x="0" y="634116"/>
                </a:cubicBezTo>
                <a:cubicBezTo>
                  <a:pt x="17641" y="531987"/>
                  <a:pt x="-12145" y="91870"/>
                  <a:pt x="0" y="0"/>
                </a:cubicBezTo>
                <a:close/>
              </a:path>
            </a:pathLst>
          </a:custGeom>
          <a:ln cmpd="dbl">
            <a:gradFill flip="none" rotWithShape="1">
              <a:gsLst>
                <a:gs pos="0">
                  <a:srgbClr val="FF383E"/>
                </a:gs>
                <a:gs pos="55000">
                  <a:srgbClr val="8C3C87"/>
                </a:gs>
                <a:gs pos="100000">
                  <a:srgbClr val="0043D9"/>
                </a:gs>
              </a:gsLst>
              <a:lin ang="0" scaled="1"/>
              <a:tileRect/>
            </a:gra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/>
          <a:lstStyle>
            <a:lvl1pPr>
              <a:defRPr>
                <a:ln>
                  <a:noFill/>
                </a:ln>
                <a:gradFill flip="none" rotWithShape="1">
                  <a:gsLst>
                    <a:gs pos="0">
                      <a:srgbClr val="FF383E"/>
                    </a:gs>
                    <a:gs pos="59000">
                      <a:srgbClr val="8C3C87"/>
                    </a:gs>
                    <a:gs pos="100000">
                      <a:srgbClr val="0043D8"/>
                    </a:gs>
                  </a:gsLst>
                  <a:lin ang="0" scaled="1"/>
                  <a:tileRect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21B258F3-2770-637B-80BB-355DB777D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1592" y="6234144"/>
            <a:ext cx="4883478" cy="528066"/>
          </a:xfrm>
          <a:prstGeom prst="rect">
            <a:avLst/>
          </a:prstGeom>
        </p:spPr>
        <p:txBody>
          <a:bodyPr/>
          <a:lstStyle>
            <a:lvl1pPr algn="ctr">
              <a:defRPr sz="1400" i="1">
                <a:solidFill>
                  <a:srgbClr val="3140BB"/>
                </a:solidFill>
              </a:defRPr>
            </a:lvl1pPr>
          </a:lstStyle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4FC7725-A37C-6593-3CCF-91EAE1866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548" y="6315615"/>
            <a:ext cx="5436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140BB"/>
                </a:solidFill>
              </a:defRPr>
            </a:lvl1pPr>
          </a:lstStyle>
          <a:p>
            <a:fld id="{5DD364E6-EA62-4F1B-91F6-E9BE53806E2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19E970C-8500-03A4-7CDC-975A17A6BC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1712" y="6315615"/>
            <a:ext cx="1273402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rgbClr val="3140BB"/>
                </a:solidFill>
              </a:defRPr>
            </a:lvl1pPr>
          </a:lstStyle>
          <a:p>
            <a:r>
              <a:rPr lang="en-US" dirty="0"/>
              <a:t>07/10/2024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5FD84E4-0377-5A36-F696-124B77B0A46D}"/>
              </a:ext>
            </a:extLst>
          </p:cNvPr>
          <p:cNvCxnSpPr>
            <a:cxnSpLocks/>
          </p:cNvCxnSpPr>
          <p:nvPr userDrawn="1"/>
        </p:nvCxnSpPr>
        <p:spPr>
          <a:xfrm>
            <a:off x="6833796" y="963062"/>
            <a:ext cx="0" cy="4702447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162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A logo with a circle and text&#10;&#10;Description automatically generated">
            <a:extLst>
              <a:ext uri="{FF2B5EF4-FFF2-40B4-BE49-F238E27FC236}">
                <a16:creationId xmlns:a16="http://schemas.microsoft.com/office/drawing/2014/main" id="{5B5C2071-4215-63A8-C728-7CBB2FE367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2" y="54131"/>
            <a:ext cx="904827" cy="908931"/>
          </a:xfrm>
          <a:prstGeom prst="rect">
            <a:avLst/>
          </a:prstGeom>
          <a:effectLst>
            <a:softEdge rad="0"/>
          </a:effectLst>
        </p:spPr>
      </p:pic>
      <p:pic>
        <p:nvPicPr>
          <p:cNvPr id="38" name="Immagine 4">
            <a:extLst>
              <a:ext uri="{FF2B5EF4-FFF2-40B4-BE49-F238E27FC236}">
                <a16:creationId xmlns:a16="http://schemas.microsoft.com/office/drawing/2014/main" id="{A73FA1E2-EA14-D465-B36F-3C0A27DBBA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0338" t="16055" r="11693" b="14565"/>
          <a:stretch/>
        </p:blipFill>
        <p:spPr>
          <a:xfrm>
            <a:off x="201440" y="1161025"/>
            <a:ext cx="965911" cy="54368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CEA3414-EE61-7753-855A-28371C5AEB54}"/>
              </a:ext>
            </a:extLst>
          </p:cNvPr>
          <p:cNvCxnSpPr>
            <a:cxnSpLocks/>
          </p:cNvCxnSpPr>
          <p:nvPr userDrawn="1"/>
        </p:nvCxnSpPr>
        <p:spPr>
          <a:xfrm>
            <a:off x="1413238" y="0"/>
            <a:ext cx="0" cy="2952000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54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3E885DE-DF6E-7330-68D5-CFD29AE6FA5E}"/>
              </a:ext>
            </a:extLst>
          </p:cNvPr>
          <p:cNvCxnSpPr>
            <a:cxnSpLocks/>
          </p:cNvCxnSpPr>
          <p:nvPr userDrawn="1"/>
        </p:nvCxnSpPr>
        <p:spPr>
          <a:xfrm flipH="1">
            <a:off x="7810500" y="6105525"/>
            <a:ext cx="4381500" cy="0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2916BEE-18B9-24B3-F24E-B3DDC541FEB1}"/>
              </a:ext>
            </a:extLst>
          </p:cNvPr>
          <p:cNvCxnSpPr>
            <a:cxnSpLocks/>
          </p:cNvCxnSpPr>
          <p:nvPr userDrawn="1"/>
        </p:nvCxnSpPr>
        <p:spPr>
          <a:xfrm>
            <a:off x="-9571" y="6025397"/>
            <a:ext cx="12201571" cy="0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108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2821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482A086-EFDC-A936-3702-B21B9D6C9130}"/>
              </a:ext>
            </a:extLst>
          </p:cNvPr>
          <p:cNvCxnSpPr>
            <a:cxnSpLocks/>
          </p:cNvCxnSpPr>
          <p:nvPr userDrawn="1"/>
        </p:nvCxnSpPr>
        <p:spPr>
          <a:xfrm>
            <a:off x="1489438" y="0"/>
            <a:ext cx="0" cy="6858000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54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4271953-09FE-0123-6E89-7B5A16717227}"/>
              </a:ext>
            </a:extLst>
          </p:cNvPr>
          <p:cNvCxnSpPr>
            <a:cxnSpLocks/>
          </p:cNvCxnSpPr>
          <p:nvPr userDrawn="1"/>
        </p:nvCxnSpPr>
        <p:spPr>
          <a:xfrm>
            <a:off x="-9571" y="6025397"/>
            <a:ext cx="12201571" cy="0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108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12">
            <a:extLst>
              <a:ext uri="{FF2B5EF4-FFF2-40B4-BE49-F238E27FC236}">
                <a16:creationId xmlns:a16="http://schemas.microsoft.com/office/drawing/2014/main" id="{4CB8E99E-BD94-FCC0-0DC0-3CDCB015F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5545" y="136525"/>
            <a:ext cx="7856455" cy="634116"/>
          </a:xfrm>
          <a:custGeom>
            <a:avLst/>
            <a:gdLst>
              <a:gd name="connsiteX0" fmla="*/ 0 w 7856455"/>
              <a:gd name="connsiteY0" fmla="*/ 0 h 634116"/>
              <a:gd name="connsiteX1" fmla="*/ 7856455 w 7856455"/>
              <a:gd name="connsiteY1" fmla="*/ 0 h 634116"/>
              <a:gd name="connsiteX2" fmla="*/ 7856455 w 7856455"/>
              <a:gd name="connsiteY2" fmla="*/ 634116 h 634116"/>
              <a:gd name="connsiteX3" fmla="*/ 0 w 7856455"/>
              <a:gd name="connsiteY3" fmla="*/ 634116 h 634116"/>
              <a:gd name="connsiteX4" fmla="*/ 0 w 7856455"/>
              <a:gd name="connsiteY4" fmla="*/ 0 h 63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6455" h="634116" fill="none" extrusionOk="0">
                <a:moveTo>
                  <a:pt x="0" y="0"/>
                </a:moveTo>
                <a:cubicBezTo>
                  <a:pt x="1805170" y="-49533"/>
                  <a:pt x="5628417" y="-14809"/>
                  <a:pt x="7856455" y="0"/>
                </a:cubicBezTo>
                <a:cubicBezTo>
                  <a:pt x="7854637" y="169155"/>
                  <a:pt x="7828539" y="487226"/>
                  <a:pt x="7856455" y="634116"/>
                </a:cubicBezTo>
                <a:cubicBezTo>
                  <a:pt x="4162524" y="585885"/>
                  <a:pt x="1265876" y="718571"/>
                  <a:pt x="0" y="634116"/>
                </a:cubicBezTo>
                <a:cubicBezTo>
                  <a:pt x="-37098" y="338304"/>
                  <a:pt x="-49050" y="192365"/>
                  <a:pt x="0" y="0"/>
                </a:cubicBezTo>
                <a:close/>
              </a:path>
              <a:path w="7856455" h="634116" stroke="0" extrusionOk="0">
                <a:moveTo>
                  <a:pt x="0" y="0"/>
                </a:moveTo>
                <a:cubicBezTo>
                  <a:pt x="815435" y="118645"/>
                  <a:pt x="5783405" y="116012"/>
                  <a:pt x="7856455" y="0"/>
                </a:cubicBezTo>
                <a:cubicBezTo>
                  <a:pt x="7859772" y="88155"/>
                  <a:pt x="7875281" y="404060"/>
                  <a:pt x="7856455" y="634116"/>
                </a:cubicBezTo>
                <a:cubicBezTo>
                  <a:pt x="5396420" y="768716"/>
                  <a:pt x="2957447" y="476920"/>
                  <a:pt x="0" y="634116"/>
                </a:cubicBezTo>
                <a:cubicBezTo>
                  <a:pt x="17641" y="531987"/>
                  <a:pt x="-12145" y="91870"/>
                  <a:pt x="0" y="0"/>
                </a:cubicBezTo>
                <a:close/>
              </a:path>
            </a:pathLst>
          </a:custGeom>
          <a:ln cmpd="dbl">
            <a:gradFill flip="none" rotWithShape="1">
              <a:gsLst>
                <a:gs pos="0">
                  <a:srgbClr val="FF383E"/>
                </a:gs>
                <a:gs pos="55000">
                  <a:srgbClr val="8C3C87"/>
                </a:gs>
                <a:gs pos="100000">
                  <a:srgbClr val="0043D9"/>
                </a:gs>
              </a:gsLst>
              <a:lin ang="0" scaled="1"/>
              <a:tileRect/>
            </a:gra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/>
          <a:lstStyle>
            <a:lvl1pPr>
              <a:defRPr>
                <a:ln>
                  <a:noFill/>
                </a:ln>
                <a:gradFill flip="none" rotWithShape="1">
                  <a:gsLst>
                    <a:gs pos="0">
                      <a:srgbClr val="FF383E"/>
                    </a:gs>
                    <a:gs pos="59000">
                      <a:srgbClr val="8C3C87"/>
                    </a:gs>
                    <a:gs pos="100000">
                      <a:srgbClr val="0043D8"/>
                    </a:gs>
                  </a:gsLst>
                  <a:lin ang="0" scaled="1"/>
                  <a:tileRect/>
                </a:gra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31538149-CFF8-A563-4A23-5662E2F7C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31592" y="6234144"/>
            <a:ext cx="4883478" cy="528066"/>
          </a:xfrm>
          <a:prstGeom prst="rect">
            <a:avLst/>
          </a:prstGeom>
        </p:spPr>
        <p:txBody>
          <a:bodyPr/>
          <a:lstStyle>
            <a:lvl1pPr algn="ctr">
              <a:defRPr sz="1400" i="1">
                <a:solidFill>
                  <a:srgbClr val="3140BB"/>
                </a:solidFill>
              </a:defRPr>
            </a:lvl1pPr>
          </a:lstStyle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26226885-F9E5-B1F4-07AD-DA03824B0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548" y="6315615"/>
            <a:ext cx="5436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140BB"/>
                </a:solidFill>
              </a:defRPr>
            </a:lvl1pPr>
          </a:lstStyle>
          <a:p>
            <a:fld id="{5DD364E6-EA62-4F1B-91F6-E9BE53806E2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5E3363D4-1766-5E67-D97C-35B61D67BD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1712" y="6315615"/>
            <a:ext cx="1273402" cy="365125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rgbClr val="3140BB"/>
                </a:solidFill>
              </a:defRPr>
            </a:lvl1pPr>
          </a:lstStyle>
          <a:p>
            <a:r>
              <a:rPr lang="en-US" dirty="0"/>
              <a:t>07/10/2024</a:t>
            </a:r>
          </a:p>
        </p:txBody>
      </p:sp>
      <p:pic>
        <p:nvPicPr>
          <p:cNvPr id="25" name="Picture 24" descr="A logo with a circle and text&#10;&#10;Description automatically generated">
            <a:extLst>
              <a:ext uri="{FF2B5EF4-FFF2-40B4-BE49-F238E27FC236}">
                <a16:creationId xmlns:a16="http://schemas.microsoft.com/office/drawing/2014/main" id="{DFA9ED67-CF2A-0B77-B1F3-77C78F247B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2" y="54131"/>
            <a:ext cx="904827" cy="908931"/>
          </a:xfrm>
          <a:prstGeom prst="rect">
            <a:avLst/>
          </a:prstGeom>
          <a:effectLst>
            <a:softEdge rad="0"/>
          </a:effectLst>
        </p:spPr>
      </p:pic>
      <p:pic>
        <p:nvPicPr>
          <p:cNvPr id="26" name="Immagine 4">
            <a:extLst>
              <a:ext uri="{FF2B5EF4-FFF2-40B4-BE49-F238E27FC236}">
                <a16:creationId xmlns:a16="http://schemas.microsoft.com/office/drawing/2014/main" id="{CBA97CDA-3EDE-FA07-5BAF-1A1E7C1755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0338" t="16055" r="11693" b="14565"/>
          <a:stretch/>
        </p:blipFill>
        <p:spPr>
          <a:xfrm>
            <a:off x="201440" y="1161025"/>
            <a:ext cx="965911" cy="54368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CB8B57C-3AD2-A62B-5F00-E8D807979E89}"/>
              </a:ext>
            </a:extLst>
          </p:cNvPr>
          <p:cNvCxnSpPr>
            <a:cxnSpLocks/>
          </p:cNvCxnSpPr>
          <p:nvPr userDrawn="1"/>
        </p:nvCxnSpPr>
        <p:spPr>
          <a:xfrm>
            <a:off x="1413238" y="0"/>
            <a:ext cx="0" cy="2952000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54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3009F19-3075-3D4A-9E31-75FD1AFF0E38}"/>
              </a:ext>
            </a:extLst>
          </p:cNvPr>
          <p:cNvCxnSpPr>
            <a:cxnSpLocks/>
          </p:cNvCxnSpPr>
          <p:nvPr userDrawn="1"/>
        </p:nvCxnSpPr>
        <p:spPr>
          <a:xfrm flipH="1">
            <a:off x="7810500" y="6105525"/>
            <a:ext cx="4381500" cy="0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241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7" descr="MUON-SlideGraph-LogoBkgnd2.png">
            <a:extLst>
              <a:ext uri="{FF2B5EF4-FFF2-40B4-BE49-F238E27FC236}">
                <a16:creationId xmlns:a16="http://schemas.microsoft.com/office/drawing/2014/main" id="{B4DA2B9A-A48C-8FDA-D6E2-6690F801DF65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5208104" y="544873"/>
            <a:ext cx="6983896" cy="3275938"/>
          </a:xfrm>
          <a:custGeom>
            <a:avLst/>
            <a:gdLst>
              <a:gd name="connsiteX0" fmla="*/ 0 w 6983896"/>
              <a:gd name="connsiteY0" fmla="*/ 0 h 3275938"/>
              <a:gd name="connsiteX1" fmla="*/ 6983896 w 6983896"/>
              <a:gd name="connsiteY1" fmla="*/ 0 h 3275938"/>
              <a:gd name="connsiteX2" fmla="*/ 6983896 w 6983896"/>
              <a:gd name="connsiteY2" fmla="*/ 3275938 h 3275938"/>
              <a:gd name="connsiteX3" fmla="*/ 0 w 6983896"/>
              <a:gd name="connsiteY3" fmla="*/ 3275938 h 3275938"/>
              <a:gd name="connsiteX4" fmla="*/ 0 w 6983896"/>
              <a:gd name="connsiteY4" fmla="*/ 0 h 327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3896" h="3275938" fill="none" extrusionOk="0">
                <a:moveTo>
                  <a:pt x="0" y="0"/>
                </a:moveTo>
                <a:cubicBezTo>
                  <a:pt x="2621071" y="-49533"/>
                  <a:pt x="3964147" y="-14809"/>
                  <a:pt x="6983896" y="0"/>
                </a:cubicBezTo>
                <a:cubicBezTo>
                  <a:pt x="7071535" y="1250797"/>
                  <a:pt x="6911217" y="2649583"/>
                  <a:pt x="6983896" y="3275938"/>
                </a:cubicBezTo>
                <a:cubicBezTo>
                  <a:pt x="4579169" y="3227707"/>
                  <a:pt x="3328956" y="3360393"/>
                  <a:pt x="0" y="3275938"/>
                </a:cubicBezTo>
                <a:cubicBezTo>
                  <a:pt x="-38581" y="2546385"/>
                  <a:pt x="63341" y="408963"/>
                  <a:pt x="0" y="0"/>
                </a:cubicBezTo>
                <a:close/>
              </a:path>
              <a:path w="6983896" h="3275938" stroke="0" extrusionOk="0">
                <a:moveTo>
                  <a:pt x="0" y="0"/>
                </a:moveTo>
                <a:cubicBezTo>
                  <a:pt x="1051161" y="118645"/>
                  <a:pt x="4568212" y="116012"/>
                  <a:pt x="6983896" y="0"/>
                </a:cubicBezTo>
                <a:cubicBezTo>
                  <a:pt x="6851014" y="585534"/>
                  <a:pt x="7068847" y="2562832"/>
                  <a:pt x="6983896" y="3275938"/>
                </a:cubicBezTo>
                <a:cubicBezTo>
                  <a:pt x="4377223" y="3410538"/>
                  <a:pt x="2706198" y="3118742"/>
                  <a:pt x="0" y="3275938"/>
                </a:cubicBezTo>
                <a:cubicBezTo>
                  <a:pt x="-20187" y="2127282"/>
                  <a:pt x="-152480" y="56058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 cmpd="dbl">
            <a:gradFill flip="none" rotWithShape="1">
              <a:gsLst>
                <a:gs pos="0">
                  <a:srgbClr val="FF383E"/>
                </a:gs>
                <a:gs pos="51000">
                  <a:srgbClr val="8A3C88"/>
                </a:gs>
                <a:gs pos="100000">
                  <a:srgbClr val="0043D6"/>
                </a:gs>
              </a:gsLst>
              <a:lin ang="0" scaled="1"/>
              <a:tileRect/>
            </a:gra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D01355A-CE99-FD14-B31D-B0C101FE0265}"/>
              </a:ext>
            </a:extLst>
          </p:cNvPr>
          <p:cNvCxnSpPr>
            <a:cxnSpLocks/>
          </p:cNvCxnSpPr>
          <p:nvPr userDrawn="1"/>
        </p:nvCxnSpPr>
        <p:spPr>
          <a:xfrm>
            <a:off x="659877" y="0"/>
            <a:ext cx="358218" cy="6858000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54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3795B69C-B49A-169A-8B1D-3B3B0D0DBB3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05679" y="6113604"/>
            <a:ext cx="1935386" cy="579860"/>
          </a:xfrm>
          <a:prstGeom prst="rect">
            <a:avLst/>
          </a:prstGeom>
        </p:spPr>
      </p:pic>
      <p:pic>
        <p:nvPicPr>
          <p:cNvPr id="10" name="Picture 9" descr="A logo with a circle and text&#10;&#10;Description automatically generated">
            <a:extLst>
              <a:ext uri="{FF2B5EF4-FFF2-40B4-BE49-F238E27FC236}">
                <a16:creationId xmlns:a16="http://schemas.microsoft.com/office/drawing/2014/main" id="{FB95C8A5-3703-C558-3BAA-14F05EDFBA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56" y="5949069"/>
            <a:ext cx="904827" cy="908931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1" name="Picture 8" descr="A blue logo with a black background">
            <a:extLst>
              <a:ext uri="{FF2B5EF4-FFF2-40B4-BE49-F238E27FC236}">
                <a16:creationId xmlns:a16="http://schemas.microsoft.com/office/drawing/2014/main" id="{E40BB518-93BE-414E-F401-4D9FD45526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21315" r="20838"/>
          <a:stretch/>
        </p:blipFill>
        <p:spPr>
          <a:xfrm>
            <a:off x="11166799" y="6060493"/>
            <a:ext cx="705549" cy="686082"/>
          </a:xfrm>
          <a:prstGeom prst="rect">
            <a:avLst/>
          </a:prstGeom>
          <a:ln>
            <a:noFill/>
          </a:ln>
        </p:spPr>
      </p:pic>
      <p:pic>
        <p:nvPicPr>
          <p:cNvPr id="12" name="Picture 11" descr="A purple text on a black background&#10;&#10;Description automatically generated">
            <a:extLst>
              <a:ext uri="{FF2B5EF4-FFF2-40B4-BE49-F238E27FC236}">
                <a16:creationId xmlns:a16="http://schemas.microsoft.com/office/drawing/2014/main" id="{BA318121-82DF-4030-BEC1-FA32CEA2357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109" y="6113604"/>
            <a:ext cx="1514392" cy="57986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8C34EEC-7B4D-29B7-06BC-0E75AD159173}"/>
              </a:ext>
            </a:extLst>
          </p:cNvPr>
          <p:cNvCxnSpPr>
            <a:cxnSpLocks/>
          </p:cNvCxnSpPr>
          <p:nvPr userDrawn="1"/>
        </p:nvCxnSpPr>
        <p:spPr>
          <a:xfrm flipV="1">
            <a:off x="-9571" y="5618375"/>
            <a:ext cx="12201571" cy="329937"/>
          </a:xfrm>
          <a:prstGeom prst="line">
            <a:avLst/>
          </a:prstGeom>
          <a:ln w="28575" cmpd="dbl">
            <a:gradFill flip="none" rotWithShape="1">
              <a:gsLst>
                <a:gs pos="0">
                  <a:srgbClr val="FF383E"/>
                </a:gs>
                <a:gs pos="56000">
                  <a:srgbClr val="8D3C87"/>
                </a:gs>
                <a:gs pos="100000">
                  <a:srgbClr val="0043D9"/>
                </a:gs>
              </a:gsLst>
              <a:lin ang="10800000" scaled="1"/>
              <a:tileRect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Immagine 4">
            <a:extLst>
              <a:ext uri="{FF2B5EF4-FFF2-40B4-BE49-F238E27FC236}">
                <a16:creationId xmlns:a16="http://schemas.microsoft.com/office/drawing/2014/main" id="{B8CF1DB4-CFD3-3F8A-A5C9-5D3316AA52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10338" t="16055" r="11693" b="14565"/>
          <a:stretch/>
        </p:blipFill>
        <p:spPr>
          <a:xfrm>
            <a:off x="5351361" y="6152518"/>
            <a:ext cx="965911" cy="543680"/>
          </a:xfrm>
          <a:prstGeom prst="rect">
            <a:avLst/>
          </a:prstGeom>
        </p:spPr>
      </p:pic>
      <p:pic>
        <p:nvPicPr>
          <p:cNvPr id="3" name="Picture 2" descr="A logo of a university&#10;&#10;Description automatically generated">
            <a:extLst>
              <a:ext uri="{FF2B5EF4-FFF2-40B4-BE49-F238E27FC236}">
                <a16:creationId xmlns:a16="http://schemas.microsoft.com/office/drawing/2014/main" id="{B446D600-3F79-2442-18AE-2FC2427720E0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68" y="5830196"/>
            <a:ext cx="1804245" cy="1216577"/>
          </a:xfrm>
          <a:prstGeom prst="rect">
            <a:avLst/>
          </a:prstGeom>
        </p:spPr>
      </p:pic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DC35598-9C7C-55C1-6F54-2A35D6A19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548" y="6315615"/>
            <a:ext cx="54361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140BB"/>
                </a:solidFill>
              </a:defRPr>
            </a:lvl1pPr>
          </a:lstStyle>
          <a:p>
            <a:fld id="{5DD364E6-EA62-4F1B-91F6-E9BE53806E2E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06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725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3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microsoft.com/office/2007/relationships/media" Target="../media/media2.mp4"/><Relationship Id="rId7" Type="http://schemas.openxmlformats.org/officeDocument/2006/relationships/image" Target="../media/image4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2.gif"/><Relationship Id="rId5" Type="http://schemas.openxmlformats.org/officeDocument/2006/relationships/slideLayout" Target="../slideLayouts/slideLayout3.xml"/><Relationship Id="rId4" Type="http://schemas.openxmlformats.org/officeDocument/2006/relationships/video" Target="../media/media2.mp4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agnetic_moment" TargetMode="External"/><Relationship Id="rId2" Type="http://schemas.openxmlformats.org/officeDocument/2006/relationships/hyperlink" Target="https://en.wikipedia.org/wiki/Biot-Savart_law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46.png"/><Relationship Id="rId7" Type="http://schemas.openxmlformats.org/officeDocument/2006/relationships/image" Target="../media/image76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2.png"/><Relationship Id="rId3" Type="http://schemas.openxmlformats.org/officeDocument/2006/relationships/image" Target="../media/image53.png"/><Relationship Id="rId7" Type="http://schemas.openxmlformats.org/officeDocument/2006/relationships/image" Target="../media/image85.png"/><Relationship Id="rId12" Type="http://schemas.openxmlformats.org/officeDocument/2006/relationships/image" Target="../media/image91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63.png"/><Relationship Id="rId7" Type="http://schemas.openxmlformats.org/officeDocument/2006/relationships/image" Target="../media/image95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12" Type="http://schemas.openxmlformats.org/officeDocument/2006/relationships/image" Target="../media/image108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2.png"/><Relationship Id="rId11" Type="http://schemas.openxmlformats.org/officeDocument/2006/relationships/image" Target="../media/image107.png"/><Relationship Id="rId5" Type="http://schemas.openxmlformats.org/officeDocument/2006/relationships/image" Target="../media/image101.png"/><Relationship Id="rId10" Type="http://schemas.openxmlformats.org/officeDocument/2006/relationships/image" Target="../media/image106.png"/><Relationship Id="rId4" Type="http://schemas.openxmlformats.org/officeDocument/2006/relationships/image" Target="../media/image100.png"/><Relationship Id="rId9" Type="http://schemas.openxmlformats.org/officeDocument/2006/relationships/image" Target="../media/image10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image" Target="../media/image119.png"/><Relationship Id="rId3" Type="http://schemas.openxmlformats.org/officeDocument/2006/relationships/image" Target="../media/image46.png"/><Relationship Id="rId7" Type="http://schemas.openxmlformats.org/officeDocument/2006/relationships/image" Target="../media/image116.png"/><Relationship Id="rId12" Type="http://schemas.openxmlformats.org/officeDocument/2006/relationships/image" Target="../media/image118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5.png"/><Relationship Id="rId11" Type="http://schemas.openxmlformats.org/officeDocument/2006/relationships/image" Target="../media/image104.png"/><Relationship Id="rId5" Type="http://schemas.openxmlformats.org/officeDocument/2006/relationships/image" Target="../media/image114.png"/><Relationship Id="rId10" Type="http://schemas.openxmlformats.org/officeDocument/2006/relationships/image" Target="../media/image103.png"/><Relationship Id="rId4" Type="http://schemas.openxmlformats.org/officeDocument/2006/relationships/image" Target="../media/image1130.png"/><Relationship Id="rId9" Type="http://schemas.openxmlformats.org/officeDocument/2006/relationships/image" Target="../media/image102.png"/><Relationship Id="rId14" Type="http://schemas.openxmlformats.org/officeDocument/2006/relationships/image" Target="../media/image1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4.png"/><Relationship Id="rId4" Type="http://schemas.openxmlformats.org/officeDocument/2006/relationships/image" Target="../media/image12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124.png"/><Relationship Id="rId7" Type="http://schemas.openxmlformats.org/officeDocument/2006/relationships/image" Target="../media/image102.png"/><Relationship Id="rId12" Type="http://schemas.openxmlformats.org/officeDocument/2006/relationships/image" Target="../media/image12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7.png"/><Relationship Id="rId11" Type="http://schemas.openxmlformats.org/officeDocument/2006/relationships/image" Target="../media/image119.png"/><Relationship Id="rId5" Type="http://schemas.openxmlformats.org/officeDocument/2006/relationships/image" Target="../media/image116.png"/><Relationship Id="rId10" Type="http://schemas.openxmlformats.org/officeDocument/2006/relationships/image" Target="../media/image118.png"/><Relationship Id="rId4" Type="http://schemas.openxmlformats.org/officeDocument/2006/relationships/image" Target="../media/image115.png"/><Relationship Id="rId9" Type="http://schemas.openxmlformats.org/officeDocument/2006/relationships/image" Target="../media/image10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4.png"/><Relationship Id="rId4" Type="http://schemas.openxmlformats.org/officeDocument/2006/relationships/image" Target="../media/image12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04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74A6A-3621-BC35-5C3A-3A0837FA1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Iteration process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90C977-A9B7-5FC2-61C1-D222C7960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201517-E47B-B502-02FA-80E477ACF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326161-110B-7252-5E75-51591EE78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pic>
        <p:nvPicPr>
          <p:cNvPr id="11" name="Immagine 9">
            <a:extLst>
              <a:ext uri="{FF2B5EF4-FFF2-40B4-BE49-F238E27FC236}">
                <a16:creationId xmlns:a16="http://schemas.microsoft.com/office/drawing/2014/main" id="{ECE97547-BDF5-FBC5-88E0-8D5F48602A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828" t="7303" r="29869" b="6091"/>
          <a:stretch/>
        </p:blipFill>
        <p:spPr>
          <a:xfrm>
            <a:off x="7156708" y="1507621"/>
            <a:ext cx="4957667" cy="4467788"/>
          </a:xfrm>
          <a:prstGeom prst="rect">
            <a:avLst/>
          </a:prstGeom>
        </p:spPr>
      </p:pic>
      <p:pic>
        <p:nvPicPr>
          <p:cNvPr id="12" name="Immagine 10">
            <a:extLst>
              <a:ext uri="{FF2B5EF4-FFF2-40B4-BE49-F238E27FC236}">
                <a16:creationId xmlns:a16="http://schemas.microsoft.com/office/drawing/2014/main" id="{2ED01DAF-1FE8-A10A-1FFD-9C7C518213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73331" y="882591"/>
            <a:ext cx="4741044" cy="641883"/>
          </a:xfrm>
          <a:prstGeom prst="rect">
            <a:avLst/>
          </a:prstGeom>
        </p:spPr>
      </p:pic>
      <p:pic>
        <p:nvPicPr>
          <p:cNvPr id="13" name="Immagine 6">
            <a:extLst>
              <a:ext uri="{FF2B5EF4-FFF2-40B4-BE49-F238E27FC236}">
                <a16:creationId xmlns:a16="http://schemas.microsoft.com/office/drawing/2014/main" id="{B792B9B2-8D1A-8CD6-6D95-9C915E58BAB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79" t="7379" r="8792" b="10720"/>
          <a:stretch/>
        </p:blipFill>
        <p:spPr>
          <a:xfrm>
            <a:off x="2611976" y="4458401"/>
            <a:ext cx="3671901" cy="1212012"/>
          </a:xfrm>
          <a:prstGeom prst="rect">
            <a:avLst/>
          </a:prstGeom>
        </p:spPr>
      </p:pic>
      <p:sp>
        <p:nvSpPr>
          <p:cNvPr id="14" name="CasellaDiTesto 7">
            <a:extLst>
              <a:ext uri="{FF2B5EF4-FFF2-40B4-BE49-F238E27FC236}">
                <a16:creationId xmlns:a16="http://schemas.microsoft.com/office/drawing/2014/main" id="{6DBD1680-C044-ED5E-5030-3D7F15A04F30}"/>
              </a:ext>
            </a:extLst>
          </p:cNvPr>
          <p:cNvSpPr txBox="1"/>
          <p:nvPr/>
        </p:nvSpPr>
        <p:spPr>
          <a:xfrm>
            <a:off x="3925025" y="5663474"/>
            <a:ext cx="1187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rgbClr val="0043D8"/>
                </a:solidFill>
              </a:rPr>
              <a:t>Iteration</a:t>
            </a:r>
            <a:r>
              <a:rPr lang="it-IT" dirty="0">
                <a:solidFill>
                  <a:srgbClr val="0043D8"/>
                </a:solidFill>
              </a:rPr>
              <a:t> n</a:t>
            </a:r>
            <a:endParaRPr lang="en-GB" dirty="0">
              <a:solidFill>
                <a:srgbClr val="0043D8"/>
              </a:solidFill>
            </a:endParaRPr>
          </a:p>
        </p:txBody>
      </p:sp>
      <p:sp>
        <p:nvSpPr>
          <p:cNvPr id="16" name="CasellaDiTesto 8">
            <a:extLst>
              <a:ext uri="{FF2B5EF4-FFF2-40B4-BE49-F238E27FC236}">
                <a16:creationId xmlns:a16="http://schemas.microsoft.com/office/drawing/2014/main" id="{97AA51A3-0C97-DE70-F5E0-FDFA6D0DCCBB}"/>
              </a:ext>
            </a:extLst>
          </p:cNvPr>
          <p:cNvSpPr txBox="1"/>
          <p:nvPr/>
        </p:nvSpPr>
        <p:spPr>
          <a:xfrm>
            <a:off x="5991233" y="566347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43D8"/>
                </a:solidFill>
              </a:rPr>
              <a:t>100</a:t>
            </a:r>
            <a:endParaRPr lang="en-GB" dirty="0">
              <a:solidFill>
                <a:srgbClr val="0043D8"/>
              </a:solidFill>
            </a:endParaRPr>
          </a:p>
        </p:txBody>
      </p:sp>
      <p:sp>
        <p:nvSpPr>
          <p:cNvPr id="18" name="CasellaDiTesto 12">
            <a:extLst>
              <a:ext uri="{FF2B5EF4-FFF2-40B4-BE49-F238E27FC236}">
                <a16:creationId xmlns:a16="http://schemas.microsoft.com/office/drawing/2014/main" id="{E5F536BC-B6D6-EB2F-269E-190CF17844EB}"/>
              </a:ext>
            </a:extLst>
          </p:cNvPr>
          <p:cNvSpPr txBox="1"/>
          <p:nvPr/>
        </p:nvSpPr>
        <p:spPr>
          <a:xfrm>
            <a:off x="2444475" y="566347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0043D8"/>
                </a:solidFill>
              </a:rPr>
              <a:t>1</a:t>
            </a:r>
            <a:endParaRPr lang="en-GB" dirty="0">
              <a:solidFill>
                <a:srgbClr val="0043D8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13">
                <a:extLst>
                  <a:ext uri="{FF2B5EF4-FFF2-40B4-BE49-F238E27FC236}">
                    <a16:creationId xmlns:a16="http://schemas.microsoft.com/office/drawing/2014/main" id="{7D660EA7-D9B5-EE8F-B89A-715E662E7960}"/>
                  </a:ext>
                </a:extLst>
              </p:cNvPr>
              <p:cNvSpPr txBox="1"/>
              <p:nvPr/>
            </p:nvSpPr>
            <p:spPr>
              <a:xfrm rot="16200000">
                <a:off x="1955633" y="4802167"/>
                <a:ext cx="7758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43D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43D8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43D8"/>
                              </a:solidFill>
                              <a:latin typeface="Cambria Math" panose="02040503050406030204" pitchFamily="18" charset="0"/>
                            </a:rPr>
                            <m:t>𝑏𝑜𝑟𝑒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21" name="CasellaDiTesto 13">
                <a:extLst>
                  <a:ext uri="{FF2B5EF4-FFF2-40B4-BE49-F238E27FC236}">
                    <a16:creationId xmlns:a16="http://schemas.microsoft.com/office/drawing/2014/main" id="{7D660EA7-D9B5-EE8F-B89A-715E662E79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955633" y="4802167"/>
                <a:ext cx="77585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Segnaposto contenuto 1">
                <a:extLst>
                  <a:ext uri="{FF2B5EF4-FFF2-40B4-BE49-F238E27FC236}">
                    <a16:creationId xmlns:a16="http://schemas.microsoft.com/office/drawing/2014/main" id="{A053A035-62DF-684E-86F4-597FAA4DBC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39144" y="1197524"/>
                <a:ext cx="5417564" cy="3285085"/>
              </a:xfrm>
            </p:spPr>
            <p:txBody>
              <a:bodyPr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it-IT" sz="2400" dirty="0">
                    <a:solidFill>
                      <a:srgbClr val="0043D8"/>
                    </a:solidFill>
                  </a:rPr>
                  <a:t>The new value of sheet current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it-IT" sz="240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𝑞𝑝</m:t>
                        </m:r>
                      </m:sub>
                    </m:sSub>
                  </m:oMath>
                </a14:m>
                <a:r>
                  <a:rPr lang="it-IT" sz="2400" dirty="0">
                    <a:solidFill>
                      <a:srgbClr val="0043D8"/>
                    </a:solidFill>
                  </a:rPr>
                  <a:t> obtained by the Brandt formula </a:t>
                </a:r>
                <a:r>
                  <a:rPr lang="it-IT" sz="2400" dirty="0" err="1">
                    <a:solidFill>
                      <a:srgbClr val="0043D8"/>
                    </a:solidFill>
                  </a:rPr>
                  <a:t>will</a:t>
                </a:r>
                <a:r>
                  <a:rPr lang="it-IT" sz="2400" dirty="0">
                    <a:solidFill>
                      <a:srgbClr val="0043D8"/>
                    </a:solidFill>
                  </a:rPr>
                  <a:t> generate a new field </a:t>
                </a:r>
                <a:r>
                  <a:rPr lang="it-IT" sz="2400" dirty="0" err="1">
                    <a:solidFill>
                      <a:srgbClr val="0043D8"/>
                    </a:solidFill>
                  </a:rPr>
                  <a:t>map</a:t>
                </a:r>
                <a:r>
                  <a:rPr lang="it-IT" sz="2400" dirty="0">
                    <a:solidFill>
                      <a:srgbClr val="0043D8"/>
                    </a:solidFill>
                  </a:rPr>
                  <a:t> </a:t>
                </a:r>
                <a:r>
                  <a:rPr lang="it-IT" sz="2400" dirty="0" err="1">
                    <a:solidFill>
                      <a:srgbClr val="0043D8"/>
                    </a:solidFill>
                  </a:rPr>
                  <a:t>that</a:t>
                </a:r>
                <a:r>
                  <a:rPr lang="it-IT" sz="2400" dirty="0">
                    <a:solidFill>
                      <a:srgbClr val="0043D8"/>
                    </a:solidFill>
                  </a:rPr>
                  <a:t> </a:t>
                </a:r>
                <a:r>
                  <a:rPr lang="it-IT" sz="2400" dirty="0" err="1">
                    <a:solidFill>
                      <a:srgbClr val="0043D8"/>
                    </a:solidFill>
                  </a:rPr>
                  <a:t>will</a:t>
                </a:r>
                <a:r>
                  <a:rPr lang="it-IT" sz="2400" dirty="0">
                    <a:solidFill>
                      <a:srgbClr val="0043D8"/>
                    </a:solidFill>
                  </a:rPr>
                  <a:t> generate a new sheet current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it-IT" sz="24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𝑞𝑝</m:t>
                        </m:r>
                      </m:sub>
                    </m:sSub>
                  </m:oMath>
                </a14:m>
                <a:r>
                  <a:rPr lang="it-IT" sz="2400" dirty="0">
                    <a:solidFill>
                      <a:srgbClr val="0043D8"/>
                    </a:solidFill>
                  </a:rPr>
                  <a:t>.</a:t>
                </a:r>
              </a:p>
              <a:p>
                <a:pPr algn="just"/>
                <a:endParaRPr lang="it-IT" sz="2400" dirty="0">
                  <a:solidFill>
                    <a:srgbClr val="0043D8"/>
                  </a:solidFill>
                </a:endParaRPr>
              </a:p>
              <a:p>
                <a:pPr algn="just"/>
                <a:r>
                  <a:rPr lang="en-US" sz="2600" dirty="0">
                    <a:solidFill>
                      <a:srgbClr val="0043D8"/>
                    </a:solidFill>
                  </a:rPr>
                  <a:t>The process must be </a:t>
                </a:r>
                <a:r>
                  <a:rPr lang="en-US" sz="2600" b="1" dirty="0">
                    <a:solidFill>
                      <a:srgbClr val="0043D8"/>
                    </a:solidFill>
                  </a:rPr>
                  <a:t>iterated</a:t>
                </a:r>
                <a:r>
                  <a:rPr lang="en-US" sz="2600" dirty="0">
                    <a:solidFill>
                      <a:srgbClr val="0043D8"/>
                    </a:solidFill>
                  </a:rPr>
                  <a:t> several times until convergence is achieved.</a:t>
                </a:r>
                <a:endParaRPr lang="it-IT" sz="2600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22" name="Segnaposto contenuto 1">
                <a:extLst>
                  <a:ext uri="{FF2B5EF4-FFF2-40B4-BE49-F238E27FC236}">
                    <a16:creationId xmlns:a16="http://schemas.microsoft.com/office/drawing/2014/main" id="{A053A035-62DF-684E-86F4-597FAA4DBC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9144" y="1197524"/>
                <a:ext cx="5417564" cy="3285085"/>
              </a:xfr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1B72F8C9-0A46-5E68-CEAA-FA62A352D530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Open points</a:t>
            </a:r>
          </a:p>
        </p:txBody>
      </p:sp>
    </p:spTree>
    <p:extLst>
      <p:ext uri="{BB962C8B-B14F-4D97-AF65-F5344CB8AC3E}">
        <p14:creationId xmlns:p14="http://schemas.microsoft.com/office/powerpoint/2010/main" val="1932459492"/>
      </p:ext>
    </p:extLst>
  </p:cSld>
  <p:clrMapOvr>
    <a:masterClrMapping/>
  </p:clrMapOvr>
</p:sld>
</file>

<file path=ppt/slides/slide11.xml><?xml version="1.0" encoding="UTF-8" standalone="yes"?>
<p:sld xmlns:a="http://schemas.openxmlformats.org/drawingml/2006/main" xmlns:r="http://schemas.openxmlformats.org/officeDocument/2006/relationships" xmlns:p="http://schemas.openxmlformats.org/presentationml/2006/main"><p:cSld><p:spTree><p:nvGrpSpPr><p:cNvPr id="1" name=""><a:extLst><a:ext uri="{FF2B5EF4-FFF2-40B4-BE49-F238E27FC236}"><a16:creationId xmlns:a16="http://schemas.microsoft.com/office/drawing/2014/main" id="{D73CDE74-9C11-00DF-FC18-9670D8292A62}"/></a:ext></a:extLst></p:cNvPr><p:cNvGrpSpPr/><p:nvPr/></p:nvGrpSpPr><p:grpSpPr><a:xfrm><a:off x="0" y="0"/><a:ext cx="0" cy="0"/><a:chOff x="0" y="0"/><a:chExt cx="0" cy="0"/></a:xfrm></p:grpSpPr><p:sp><p:nvSpPr><p:cNvPr id="2" name="Title 1"><a:extLst><a:ext uri="{FF2B5EF4-FFF2-40B4-BE49-F238E27FC236}"><a16:creationId xmlns:a16="http://schemas.microsoft.com/office/drawing/2014/main" id="{F3207051-22D1-10B3-EA36-426753278E0C}"/></a:ext></a:extLst></p:cNvPr><p:cNvSpPr><a:spLocks noGrp="1"/></p:cNvSpPr><p:nvPr><p:ph type="title"/></p:nvPr></p:nvSpPr><p:spPr/><p:txBody><a:bodyPr/><a:lstStyle/><a:p><a:r><a:rPr lang="en-US" dirty="0"/><a:t>Magnetization calculation</a:t></a:r></a:p></p:txBody></p:sp><p:sp><p:nvSpPr><p:cNvPr id="3" name="Footer Placeholder 2"><a:extLst><a:ext uri="{FF2B5EF4-FFF2-40B4-BE49-F238E27FC236}"><a16:creationId xmlns:a16="http://schemas.microsoft.com/office/drawing/2014/main" id="{1E11A959-B0E6-7C69-322C-35FE10341A81}"/></a:ext></a:extLst></p:cNvPr><p:cNvSpPr><a:spLocks noGrp="1"/></p:cNvSpPr><p:nvPr><p:ph type="ftr" sz="quarter" idx="11"/></p:nvPr></p:nvSpPr><p:spPr/><p:txBody><a:bodyPr/><a:lstStyle/><a:p><a:r><a:rPr lang="en-US" dirty="0"/><a:t>Luca Alfonso – Francesco Mariani</a:t></a:r></a:p><a:p><a:r><a:rPr lang="en-US" dirty="0"/><a:t>Workshop on Muon Collider Superconducting Magnet Design</a:t></a:r></a:p></p:txBody></p:sp><p:sp><p:nvSpPr><p:cNvPr id="4" name="Slide Number Placeholder 3"><a:extLst><a:ext uri="{FF2B5EF4-FFF2-40B4-BE49-F238E27FC236}"><a16:creationId xmlns:a16="http://schemas.microsoft.com/office/drawing/2014/main" id="{D7DC939E-8C1D-4413-AB75-EAD026A1A544}"/></a:ext></a:extLst></p:cNvPr><p:cNvSpPr><a:spLocks noGrp="1"/></p:cNvSpPr><p:nvPr><p:ph type="sldNum" sz="quarter" idx="12"/></p:nvPr></p:nvSpPr><p:spPr/><p:txBody><a:bodyPr/><a:lstStyle/><a:p><a:fld id="{5DD364E6-EA62-4F1B-91F6-E9BE53806E2E}" type="slidenum"><a:rPr lang="en-US" smtClean="0"/><a:pPr/><a:t>10</a:t></a:fld><a:endParaRPr lang="en-US" dirty="0"/></a:p></p:txBody></p:sp><p:sp><p:nvSpPr><p:cNvPr id="5" name="Date Placeholder 4"><a:extLst><a:ext uri="{FF2B5EF4-FFF2-40B4-BE49-F238E27FC236}"><a16:creationId xmlns:a16="http://schemas.microsoft.com/office/drawing/2014/main" id="{CC188D1C-F30F-C2AF-865F-CC2999A43806}"/></a:ext></a:extLst></p:cNvPr><p:cNvSpPr><a:spLocks noGrp="1"/></p:cNvSpPr><p:nvPr><p:ph type="dt" sz="half" idx="10"/></p:nvPr></p:nvSpPr><p:spPr/><p:txBody><a:bodyPr/><a:lstStyle/><a:p><a:r><a:rPr lang="en-US"/><a:t>07/10/2024</a:t></a:r><a:endParaRPr lang="en-US" dirty="0"/></a:p></p:txBody></p:sp><mc:AlternateContent xmlns:mc="http://schemas.openxmlformats.org/markup-compatibility/2006"><mc:Choice xmlns:a14="http://schemas.microsoft.com/office/drawing/2010/main" Requires="a14"><p:sp><p:nvSpPr><p:cNvPr id="6" name="Segnaposto contenuto 1"><a:extLst><a:ext uri="{FF2B5EF4-FFF2-40B4-BE49-F238E27FC236}"><a16:creationId xmlns:a16="http://schemas.microsoft.com/office/drawing/2014/main" id="{C54DDE27-9CCC-7A70-9E3B-0EA7657AE375}"/></a:ext></a:extLst></p:cNvPr><p:cNvSpPr txBox="1"><a:spLocks/></p:cNvSpPr><p:nvPr/></p:nvSpPr><p:spPr><a:xfrm><a:off x="1622640" y="1191118"/><a:ext cx="8468417" cy="3598874"/></a:xfrm></p:spPr><p:txBody><a:bodyPr><a:normAutofit lnSpcReduction="10000"/></a:bodyPr><a:lstStyle><a:lvl1pPr marL="228600" indent="-228600" algn="l" defTabSz="914400" rtl="0" eaLnBrk="1" latinLnBrk="0" hangingPunct="1"><a:lnSpc><a:spcPct val="90000"/></a:lnSpc><a:spcBef><a:spcPts val="1000"/></a:spcBef><a:buFont typeface="Arial" panose="020B0604020202020204" pitchFamily="34" charset="0"/><a:buChar char="•"/><a:defRPr sz="2800" kern="1200"><a:solidFill><a:schemeClr val="tx1"/></a:solidFill><a:latin typeface="+mn-lt"/><a:ea typeface="+mn-ea"/><a:cs typeface="+mn-cs"/></a:defRPr></a:lvl1pPr><a:lvl2pPr marL="685800" indent="-228600" algn="l" defTabSz="914400" rtl="0" eaLnBrk="1" latinLnBrk="0" hangingPunct="1"><a:lnSpc><a:spcPct val="90000"/></a:lnSpc><a:spcBef><a:spcPts val="500"/></a:spcBef><a:buFont typeface="Arial" panose="020B0604020202020204" pitchFamily="34" charset="0"/><a:buChar char="•"/><a:defRPr sz="2400" kern="1200"><a:solidFill><a:schemeClr val="tx1"/></a:solidFill><a:latin typeface="+mn-lt"/><a:ea typeface="+mn-ea"/><a:cs typeface="+mn-cs"/></a:defRPr></a:lvl2pPr><a:lvl3pPr marL="1143000" indent="-228600" algn="l" defTabSz="914400" rtl="0" eaLnBrk="1" latinLnBrk="0" hangingPunct="1"><a:lnSpc><a:spcPct val="90000"/></a:lnSpc><a:spcBef><a:spcPts val="500"/></a:spcBef><a:buFont typeface="Arial" panose="020B0604020202020204" pitchFamily="34" charset="0"/><a:buChar char="•"/><a:defRPr sz="2000" kern="1200"><a:solidFill><a:schemeClr val="tx1"/></a:solidFill><a:latin typeface="+mn-lt"/><a:ea typeface="+mn-ea"/><a:cs typeface="+mn-cs"/></a:defRPr></a:lvl3pPr><a:lvl4pPr marL="1600200" indent="-228600" algn="l" defTabSz="914400" rtl="0" eaLnBrk="1" latinLnBrk="0" hangingPunct="1"><a:lnSpc><a:spcPct val="90000"/></a:lnSpc><a:spcBef><a:spcPts val="500"/></a:spcBef><a:buFont typeface="Arial" panose="020B0604020202020204" pitchFamily="34" charset="0"/><a:buChar char="•"/><a:defRPr sz="1800" kern="1200"><a:solidFill><a:schemeClr val="tx1"/></a:solidFill><a:latin typeface="+mn-lt"/><a:ea typeface="+mn-ea"/><a:cs typeface="+mn-cs"/></a:defRPr></a:lvl4pPr><a:lvl5pPr marL="2057400" indent="-228600" algn="l" defTabSz="914400" rtl="0" eaLnBrk="1" latinLnBrk="0" hangingPunct="1"><a:lnSpc><a:spcPct val="90000"/></a:lnSpc><a:spcBef><a:spcPts val="500"/></a:spcBef><a:buFont typeface="Arial" panose="020B0604020202020204" pitchFamily="34" charset="0"/><a:buChar char="•"/><a:defRPr sz="1800" kern="1200"><a:solidFill><a:schemeClr val="tx1"/></a:solidFill><a:latin typeface="+mn-lt"/><a:ea typeface="+mn-ea"/><a:cs typeface="+mn-cs"/></a:defRPr></a:lvl5pPr><a:lvl6pPr marL="2514600" indent="-228600" algn="l" defTabSz="914400" rtl="0" eaLnBrk="1" latinLnBrk="0" hangingPunct="1"><a:lnSpc><a:spcPct val="90000"/></a:lnSpc><a:spcBef><a:spcPts val="500"/></a:spcBef><a:buFont typeface="Arial" panose="020B0604020202020204" pitchFamily="34" charset="0"/><a:buChar char="•"/><a:defRPr sz="1800" kern="1200"><a:solidFill><a:schemeClr val="tx1"/></a:solidFill><a:latin typeface="+mn-lt"/><a:ea typeface="+mn-ea"/><a:cs typeface="+mn-cs"/></a:defRPr></a:lvl6pPr><a:lvl7pPr marL="2971800" indent="-228600" algn="l" defTabSz="914400" rtl="0" eaLnBrk="1" latinLnBrk="0" hangingPunct="1"><a:lnSpc><a:spcPct val="90000"/></a:lnSpc><a:spcBef><a:spcPts val="500"/></a:spcBef><a:buFont typeface="Arial" panose="020B0604020202020204" pitchFamily="34" charset="0"/><a:buChar char="•"/><a:defRPr sz="1800" kern="1200"><a:solidFill><a:schemeClr val="tx1"/></a:solidFill><a:latin typeface="+mn-lt"/><a:ea typeface="+mn-ea"/><a:cs typeface="+mn-cs"/></a:defRPr></a:lvl7pPr><a:lvl8pPr marL="3429000" indent="-228600" algn="l" defTabSz="914400" rtl="0" eaLnBrk="1" latinLnBrk="0" hangingPunct="1"><a:lnSpc><a:spcPct val="90000"/></a:lnSpc><a:spcBef><a:spcPts val="500"/></a:spcBef><a:buFont typeface="Arial" panose="020B0604020202020204" pitchFamily="34" charset="0"/><a:buChar char="•"/><a:defRPr sz="1800" kern="1200"><a:solidFill><a:schemeClr val="tx1"/></a:solidFill><a:latin typeface="+mn-lt"/><a:ea typeface="+mn-ea"/><a:cs typeface="+mn-cs"/></a:defRPr></a:lvl8pPr><a:lvl9pPr marL="3886200" indent="-228600" algn="l" defTabSz="914400" rtl="0" eaLnBrk="1" latinLnBrk="0" hangingPunct="1"><a:lnSpc><a:spcPct val="90000"/></a:lnSpc><a:spcBef><a:spcPts val="500"/></a:spcBef><a:buFont typeface="Arial" panose="020B0604020202020204" pitchFamily="34" charset="0"/><a:buChar char="•"/><a:defRPr sz="1800" kern="1200"><a:solidFill><a:schemeClr val="tx1"/></a:solidFill><a:latin typeface="+mn-lt"/><a:ea typeface="+mn-ea"/><a:cs typeface="+mn-cs"/></a:defRPr></a:lvl9pPr></a:lstStyle><a:p><a:r><a:rPr lang="it-IT" sz="2400" dirty="0"><a:solidFill><a:srgbClr val="0043D8"/></a:solidFill></a:rPr><a:t>Once the convergence in current distribution is achieved, the </a:t></a:r><a:r><a:rPr lang="it-IT" sz="2400" b="1" dirty="0"><a:solidFill><a:srgbClr val="0043D8"/></a:solidFill></a:rPr><a:t>magnetization </a:t></a:r><a:r><a:rPr lang="it-IT" sz="2400" dirty="0"><a:solidFill><a:srgbClr val="0043D8"/></a:solidFill></a:rPr><a:t> and the </a:t></a:r><a:r><a:rPr lang="it-IT" sz="2400" b="1" dirty="0"><a:solidFill><a:srgbClr val="0043D8"/></a:solidFill></a:rPr><a:t>hysteretic loss </a:t></a:r><a:r><a:rPr lang="it-IT" sz="2400" dirty="0"><a:solidFill><a:srgbClr val="0043D8"/></a:solidFill></a:rPr><a:t>produced inside each tape is calculated by the following </a:t></a:r><a:r><a:rPr lang="it-IT" sz="2400" dirty="0" err="1"><a:solidFill><a:srgbClr val="0043D8"/></a:solidFill></a:rPr><a:t>formulas</a:t></a:r><a:r><a:rPr lang="it-IT" sz="2400" dirty="0"><a:solidFill><a:srgbClr val="0043D8"/></a:solidFill></a:rPr><a:t>*:</a:t></a:r></a:p><a:p><a14:m><m:oMath xmlns:m="http://schemas.openxmlformats.org/officeDocument/2006/math"><m:sSub><m:sSubPr><m:ctrlPr><a:rPr lang="it-IT" sz="2400" i="1" smtClean="0"><a:solidFill><a:schemeClr val="tx1"/></a:solidFill><a:latin typeface="Cambria Math" panose="02040503050406030204" pitchFamily="18" charset="0"/></a:rPr></m:ctrlPr></m:sSubPr><m:e><m:r><a:rPr lang="it-IT" sz="2400" i="1" smtClean="0"><a:solidFill><a:schemeClr val="tx1"/></a:solidFill><a:latin typeface="Cambria Math" panose="02040503050406030204" pitchFamily="18" charset="0"/></a:rPr><m:t>𝑚</m:t></m:r></m:e><m:sub><m:r><a:rPr lang="it-IT" sz="2400" i="1" smtClean="0"><a:solidFill><a:schemeClr val="tx1"/></a:solidFill><a:latin typeface="Cambria Math" panose="02040503050406030204" pitchFamily="18" charset="0"/></a:rPr><m:t>𝑡𝑎𝑝𝑒</m:t></m:r></m:sub></m:sSub><m:r><a:rPr lang="it-IT" sz="2400" i="1" smtClean="0"><a:solidFill><a:schemeClr val="tx1"/></a:solidFill><a:latin typeface="Cambria Math" panose="02040503050406030204" pitchFamily="18" charset="0"/></a:rPr><m:t>=−</m:t></m:r><m:f><m:fPr><m:ctrlPr><a:rPr lang="it-IT" sz="2400" i="1" smtClean="0"><a:solidFill><a:schemeClr val="tx1"/></a:solidFill><a:latin typeface="Cambria Math" panose="02040503050406030204" pitchFamily="18" charset="0"/></a:rPr></m:ctrlPr></m:fPr><m:num><m:r><a:rPr lang="it-IT" sz="2400" i="1" smtClean="0"><a:solidFill><a:schemeClr val="tx1"/></a:solidFill><a:latin typeface="Cambria Math" panose="02040503050406030204" pitchFamily="18" charset="0"/></a:rPr><m:t>1</m:t></m:r></m:num><m:den><m:r><a:rPr lang="it-IT" sz="2400" i="1" smtClean="0"><a:solidFill><a:schemeClr val="tx1"/></a:solidFill><a:latin typeface="Cambria Math" panose="02040503050406030204" pitchFamily="18" charset="0"/></a:rPr><m:t>2</m:t></m:r></m:den></m:f><m:nary><m:naryPr><m:ctrlPr><a:rPr lang="it-IT" sz="2400" i="1" smtClean="0"><a:solidFill><a:schemeClr val="tx1"/></a:solidFill><a:latin typeface="Cambria Math" panose="02040503050406030204" pitchFamily="18" charset="0"/></a:rPr></m:ctrlPr></m:naryPr><m:sub><m:r><m:rPr><m:brk m:alnAt="23"/></m:rPr><a:rPr lang="it-IT" sz="2400" i="1" smtClean="0"><a:solidFill><a:schemeClr val="tx1"/></a:solidFill><a:latin typeface="Cambria Math" panose="02040503050406030204" pitchFamily="18" charset="0"/></a:rPr><m:t>−</m:t></m:r><m:r><a:rPr lang="it-IT" sz="2400" i="1" smtClean="0"><a:solidFill><a:schemeClr val="tx1"/></a:solidFill><a:latin typeface="Cambria Math" panose="02040503050406030204" pitchFamily="18" charset="0"/></a:rPr><m:t>𝑎</m:t></m:r></m:sub><m:sup><m:r><a:rPr lang="it-IT" sz="2400" i="1" smtClean="0"><a:solidFill><a:schemeClr val="tx1"/></a:solidFill><a:latin typeface="Cambria Math" panose="02040503050406030204" pitchFamily="18" charset="0"/></a:rPr><m:t>𝑎</m:t></m:r></m:sup><m:e><m:r><a:rPr lang="it-IT" sz="2400" i="1" smtClean="0"><a:solidFill><a:schemeClr val="tx1"/></a:solidFill><a:latin typeface="Cambria Math" panose="02040503050406030204" pitchFamily="18" charset="0"/></a:rPr><m:t> </m:t></m:r><m:r><a:rPr lang="it-IT" sz="2400" i="1" smtClean="0"><a:solidFill><a:schemeClr val="tx1"/></a:solidFill><a:latin typeface="Cambria Math" panose="02040503050406030204" pitchFamily="18" charset="0"/></a:rPr><m:t>𝐿</m:t></m:r><m:r><a:rPr lang="it-IT" sz="2400" i="1" smtClean="0"><a:solidFill><a:schemeClr val="tx1"/></a:solidFill><a:latin typeface="Cambria Math" panose="02040503050406030204" pitchFamily="18" charset="0"/></a:rPr><m:t>  </m:t></m:r><m:r><a:rPr lang="it-IT" sz="2400" b="0" i="1" smtClean="0"><a:solidFill><a:schemeClr val="tx1"/></a:solidFill><a:latin typeface="Cambria Math" panose="02040503050406030204" pitchFamily="18" charset="0"/></a:rPr><m:t>𝑦</m:t></m:r><m:sSub><m:sSubPr><m:ctrlPr><a:rPr lang="it-IT" sz="2400" i="1" smtClean="0"><a:solidFill><a:schemeClr val="tx1"/></a:solidFill><a:latin typeface="Cambria Math" panose="02040503050406030204" pitchFamily="18" charset="0"/></a:rPr></m:ctrlPr></m:sSubPr><m:e><m:r><a:rPr lang="it-IT" sz="2400" i="1" smtClean="0"><a:solidFill><a:schemeClr val="tx1"/></a:solidFill><a:latin typeface="Cambria Math" panose="02040503050406030204" pitchFamily="18" charset="0"/></a:rPr><m:t> </m:t></m:r><m:r><a:rPr lang="it-IT" sz="2400" i="1"><a:solidFill><a:schemeClr val="tx1"/></a:solidFill><a:latin typeface="Cambria Math" panose="02040503050406030204" pitchFamily="18" charset="0"/></a:rPr><m:t>𝐽</m:t></m:r></m:e><m:sub><m:r><a:rPr lang="it-IT" sz="2400" i="1" smtClean="0"><a:solidFill><a:schemeClr val="tx1"/></a:solidFill><a:latin typeface="Cambria Math" panose="02040503050406030204" pitchFamily="18" charset="0"/></a:rPr><m:t>𝑞𝑝</m:t></m:r></m:sub></m:sSub><m:r><a:rPr lang="it-IT" sz="2400" i="1" smtClean="0"><a:solidFill><a:schemeClr val="tx1"/></a:solidFill><a:latin typeface="Cambria Math" panose="02040503050406030204" pitchFamily="18" charset="0"/></a:rPr><m:t> </m:t></m:r><m:r><a:rPr lang="it-IT" sz="2400" i="1" smtClean="0"><a:solidFill><a:schemeClr val="tx1"/></a:solidFill><a:latin typeface="Cambria Math" panose="02040503050406030204" pitchFamily="18" charset="0"/><a:ea typeface="Cambria Math" panose="02040503050406030204" pitchFamily="18" charset="0"/></a:rPr><m:t>𝑑</m:t></m:r><m:r><a:rPr lang="it-IT" sz="2400" b="0" i="1" smtClean="0"><a:solidFill><a:schemeClr val="tx1"/></a:solidFill><a:latin typeface="Cambria Math" panose="02040503050406030204" pitchFamily="18" charset="0"/><a:ea typeface="Cambria Math" panose="02040503050406030204" pitchFamily="18" charset="0"/></a:rPr><m:t>𝑦</m:t></m:r></m:e></m:nary></m:oMath></a14:m><a:r><a:rPr lang="it-IT" sz="2400" dirty="0"><a:solidFill><a:schemeClr val="tx1"/></a:solidFill></a:rPr><a:t> ,     </a:t></a:r><a14:m><m:oMath xmlns:m="http://schemas.openxmlformats.org/officeDocument/2006/math"><m:r><a:rPr lang="it-IT" sz="2400" i="1"><a:solidFill><a:schemeClr val="tx1"/></a:solidFill><a:latin typeface="Cambria Math" panose="02040503050406030204" pitchFamily="18" charset="0"/></a:rPr><m:t>𝐿</m:t></m:r><m:r><a:rPr lang="it-IT" sz="2400" i="1" smtClean="0"><a:solidFill><a:schemeClr val="tx1"/></a:solidFill><a:latin typeface="Cambria Math" panose="02040503050406030204" pitchFamily="18" charset="0"/></a:rPr><m:t> :=</m:t></m:r><m:r><a:rPr lang="it-IT" sz="2400" i="1" smtClean="0"><a:solidFill><a:schemeClr val="tx1"/></a:solidFill><a:latin typeface="Cambria Math" panose="02040503050406030204" pitchFamily="18" charset="0"/></a:rPr><m:t>𝑚𝑎𝑔𝑛𝑒𝑡</m:t></m:r><m:r><a:rPr lang="it-IT" sz="2400" i="1" smtClean="0"><a:solidFill><a:schemeClr val="tx1"/></a:solidFill><a:latin typeface="Cambria Math" panose="02040503050406030204" pitchFamily="18" charset="0"/></a:rPr><m:t> </m:t></m:r><m:r><a:rPr lang="it-IT" sz="2400" i="1" smtClean="0"><a:solidFill><a:schemeClr val="tx1"/></a:solidFill><a:latin typeface="Cambria Math" panose="02040503050406030204" pitchFamily="18" charset="0"/></a:rPr><m:t>𝑙𝑒𝑛𝑔𝑡h</m:t></m:r></m:oMath></a14:m><a:endParaRPr lang="it-IT" sz="2400" dirty="0"><a:solidFill><a:schemeClr val="tx1"/></a:solidFill></a:endParaRPr></a:p><a:p><a14:m><m:oMath xmlns:m="http://schemas.openxmlformats.org/officeDocument/2006/math"><m:sSub><m:sSubPr><m:ctrlPr><a:rPr lang="it-IT" sz="2400" i="1" dirty="0"><a:solidFill><a:schemeClr val="tx1"/></a:solidFill><a:latin typeface="Cambria Math" panose="02040503050406030204" pitchFamily="18" charset="0"/></a:rPr></m:ctrlPr></m:sSubPr><m:e><m:r><a:rPr lang="it-IT" sz="2400" i="1" dirty="0"><a:solidFill><a:schemeClr val="tx1"/></a:solidFill><a:latin typeface="Cambria Math" panose="02040503050406030204" pitchFamily="18" charset="0"/></a:rPr><m:t>𝑀</m:t></m:r></m:e><m:sub><m:r><a:rPr lang="it-IT" sz="2400" i="1" dirty="0"><a:solidFill><a:schemeClr val="tx1"/></a:solidFill><a:latin typeface="Cambria Math" panose="02040503050406030204" pitchFamily="18" charset="0"/></a:rPr><m:t>𝑡𝑎𝑝𝑒</m:t></m:r></m:sub></m:sSub><m:r><a:rPr lang="it-IT" sz="2400" i="1" smtClean="0"><a:solidFill><a:schemeClr val="tx1"/></a:solidFill><a:latin typeface="Cambria Math" panose="02040503050406030204" pitchFamily="18" charset="0"/></a:rPr><m:t>=</m:t></m:r><m:sSub><m:sSubPr><m:ctrlPr><a:rPr lang="it-IT" sz="2400" i="1"><a:solidFill><a:schemeClr val="tx1"/></a:solidFill><a:latin typeface="Cambria Math" panose="02040503050406030204" pitchFamily="18" charset="0"/></a:rPr></m:ctrlPr></m:sSubPr><m:e><m:r><a:rPr lang="it-IT" sz="2400" i="1"><a:solidFill><a:schemeClr val="tx1"/></a:solidFill><a:latin typeface="Cambria Math" panose="02040503050406030204" pitchFamily="18" charset="0"/></a:rPr><m:t>𝑚</m:t></m:r></m:e><m:sub><m:r><a:rPr lang="it-IT" sz="2400" i="1"><a:solidFill><a:schemeClr val="tx1"/></a:solidFill><a:latin typeface="Cambria Math" panose="02040503050406030204" pitchFamily="18" charset="0"/></a:rPr><m:t>𝑡𝑎𝑝𝑒</m:t></m:r></m:sub></m:sSub><m:r><a:rPr lang="it-IT" sz="2400" i="1" smtClean="0"><a:solidFill><a:schemeClr val="tx1"/></a:solidFill><a:latin typeface="Cambria Math" panose="02040503050406030204" pitchFamily="18" charset="0"/></a:rPr><m:t>/</m:t></m:r></m:oMath></a14:m><a:r><a:rPr lang="it-IT" sz="2400" dirty="0"><a:solidFill><a:schemeClr val="tx1"/></a:solidFill></a:rPr><a:t> </a:t></a:r><a14:m><m:oMath xmlns:m="http://schemas.openxmlformats.org/officeDocument/2006/math"><m:sSub><m:sSubPr><m:ctrlPr><a:rPr lang="it-IT" sz="2400" i="1"><a:solidFill><a:schemeClr val="tx1"/></a:solidFill><a:latin typeface="Cambria Math" panose="02040503050406030204" pitchFamily="18" charset="0"/></a:rPr></m:ctrlPr></m:sSubPr><m:e><m:r><a:rPr lang="it-IT" sz="2400" i="1" smtClean="0"><a:solidFill><a:schemeClr val="tx1"/></a:solidFill><a:latin typeface="Cambria Math" panose="02040503050406030204" pitchFamily="18" charset="0"/></a:rPr><m:t>𝑉</m:t></m:r></m:e><m:sub><m:r><a:rPr lang="it-IT" sz="2400" i="1"><a:solidFill><a:schemeClr val="tx1"/></a:solidFill><a:latin typeface="Cambria Math" panose="02040503050406030204" pitchFamily="18" charset="0"/></a:rPr><m:t>𝑡𝑎𝑝𝑒</m:t></m:r></m:sub></m:sSub><m:r><a:rPr lang="it-IT" sz="2400" i="1"><a:solidFill><a:schemeClr val="tx1"/></a:solidFill><a:latin typeface="Cambria Math" panose="02040503050406030204" pitchFamily="18" charset="0"/></a:rPr><m:t> =</m:t></m:r><m:f><m:fPr><m:ctrlPr><a:rPr lang="it-IT" sz="2400" i="1"><a:solidFill><a:schemeClr val="tx1"/></a:solidFill><a:latin typeface="Cambria Math" panose="02040503050406030204" pitchFamily="18" charset="0"/></a:rPr></m:ctrlPr></m:fPr><m:num><m:sSub><m:sSubPr><m:ctrlPr><a:rPr lang="it-IT" sz="2400" i="1"><a:solidFill><a:schemeClr val="tx1"/></a:solidFill><a:latin typeface="Cambria Math" panose="02040503050406030204" pitchFamily="18" charset="0"/></a:rPr></m:ctrlPr></m:sSubPr><m:e><m:r><a:rPr lang="it-IT" sz="2400" i="1"><a:solidFill><a:schemeClr val="tx1"/></a:solidFill><a:latin typeface="Cambria Math" panose="02040503050406030204" pitchFamily="18" charset="0"/></a:rPr><m:t>𝑚</m:t></m:r></m:e><m:sub><m:r><a:rPr lang="it-IT" sz="2400" i="1"><a:solidFill><a:schemeClr val="tx1"/></a:solidFill><a:latin typeface="Cambria Math" panose="02040503050406030204" pitchFamily="18" charset="0"/></a:rPr><m:t>𝑡𝑎𝑝𝑒</m:t></m:r></m:sub></m:sSub></m:num><m:den><m:r><a:rPr lang="it-IT" sz="2400" i="1"><a:solidFill><a:schemeClr val="tx1"/></a:solidFill><a:latin typeface="Cambria Math" panose="02040503050406030204" pitchFamily="18" charset="0"/></a:rPr><m:t>2</m:t></m:r><m:r><a:rPr lang="it-IT" sz="2400" i="1"><a:solidFill><a:schemeClr val="tx1"/></a:solidFill><a:latin typeface="Cambria Math" panose="02040503050406030204" pitchFamily="18" charset="0"/></a:rPr><m:t>𝑎𝐿𝑡</m:t></m:r></m:den></m:f><m:r><a:rPr lang="it-IT" sz="2400" i="1" smtClean="0"><a:solidFill><a:schemeClr val="tx1"/></a:solidFill><a:latin typeface="Cambria Math" panose="02040503050406030204" pitchFamily="18" charset="0"/><a:ea typeface="Cambria Math" panose="02040503050406030204" pitchFamily="18" charset="0"/></a:rPr><m:t> </m:t></m:r><m:r><a:rPr lang="it-IT" sz="2400" i="1"><a:latin typeface="Cambria Math" panose="02040503050406030204" pitchFamily="18" charset="0"/><a:ea typeface="Cambria Math" panose="02040503050406030204" pitchFamily="18" charset="0"/></a:rPr><m:t>𝑡</m:t></m:r></m:oMath></a14:m><a:r><a:rPr lang="it-IT" sz="2400" dirty="0"><a:solidFill><a:schemeClr val="tx1"/></a:solidFill></a:rPr><a:t> </a:t></a:r><a14:m><m:oMath xmlns:m="http://schemas.openxmlformats.org/officeDocument/2006/math"><m:r><a:rPr lang="it-IT" sz="2400" i="1" smtClean="0"><a:latin typeface="Cambria Math" panose="02040503050406030204" pitchFamily="18" charset="0"/></a:rPr><m:t>≔</m:t></m:r><m:r><a:rPr lang="it-IT" sz="2400" i="1" smtClean="0"><a:latin typeface="Cambria Math" panose="02040503050406030204" pitchFamily="18" charset="0"/></a:rPr><m:t>𝑡h𝑖</m:t></m:r><m:r><a:rPr lang="it-IT" sz="2400" b="0" i="1" smtClean="0"><a:latin typeface="Cambria Math" panose="02040503050406030204" pitchFamily="18" charset="0"/></a:rPr><m:t>𝑐𝑘𝑛𝑒𝑠𝑠<m:oMath xmlns:m="http://schemas.openxmlformats.org/officeDocument/2006/math"><m:r><a:rPr lang="it-IT" sz="2400" i="1" smtClean="0"><a:latin typeface="Cambria Math" panose="02040503050406030204" pitchFamily="18" charset="0"/></a:rPr><m:t>≔</m:t></m:r><m:r><a:rPr lang="it-IT" sz="2400" i="1" smtClean="0"><a:latin typeface="Cambria Math" panose="02040503050406030204" pitchFamily="18" charset="0"/></a:rPr><m:t>𝑡h𝑖</m:t></m:r><m:r><a:rPr lang="it-IT" sz="2400" b="0" i="1" smtClean="0"><a:latin typeface="Cambria Math" panose="02040503050406030204" pitchFamily="18" charset="0"/></a:rPr><m:t>𝑐𝑘𝑛𝑒𝑠𝑠</a14:m><a:endParaRPr lang="it-IT" sz="2400" b="0" i="1" dirty="0"><a:latin typeface="Cambria Math" panose="02040503050406030204" pitchFamily="18" charset="0"/></a:endParaRPr></a:p><a:p><a14:m><m:oMath xmlns:m="http://schemas.openxmlformats.org/officeDocument/2006/math"><m:sSub><m:sSubPr><m:ctrlPr><a:rPr lang="it-IT" sz="2400" i="1" smtClean="0"><a:solidFill><a:schemeClr val="tx1"/></a:solidFill><a:latin typeface="Cambria Math" panose="02040503050406030204" pitchFamily="18" charset="0"/></a:rPr></m:ctrlPr></m:sSubPr><m:e><m:r><a:rPr lang="it-IT" sz="2400" i="1" smtClean="0"><a:solidFill><a:schemeClr val="tx1"/></a:solidFill><a:latin typeface="Cambria Math" panose="02040503050406030204" pitchFamily="18" charset="0"/></a:rPr><m:t>𝑃</m:t></m:r></m:e><m:sub><m:r><a:rPr lang="it-IT" sz="2400" i="1" smtClean="0"><a:solidFill><a:schemeClr val="tx1"/></a:solidFill><a:latin typeface="Cambria Math" panose="02040503050406030204" pitchFamily="18" charset="0"/></a:rPr><m:t>𝑡𝑎𝑝𝑒</m:t></m:r></m:sub></m:sSub><m:r><a:rPr lang="it-IT" sz="2400" i="1" smtClean="0"><a:solidFill><a:schemeClr val="tx1"/></a:solidFill><a:latin typeface="Cambria Math" panose="02040503050406030204" pitchFamily="18" charset="0"/></a:rPr><m:t>=</m:t></m:r><m:sSub><m:sSubPr><m:ctrlPr><a:rPr lang="it-IT" sz="2400" i="1" dirty="0"><a:solidFill><a:schemeClr val="tx1"/></a:solidFill><a:latin typeface="Cambria Math" panose="02040503050406030204" pitchFamily="18" charset="0"/></a:rPr></m:ctrlPr></m:sSubPr><m:e><m:r><a:rPr lang="it-IT" sz="2400" i="1" dirty="0"><a:solidFill><a:schemeClr val="tx1"/></a:solidFill><a:latin typeface="Cambria Math" panose="02040503050406030204" pitchFamily="18" charset="0"/></a:rPr><m:t>𝑀</m:t></m:r></m:e><m:sub><m:r><a:rPr lang="it-IT" sz="2400" i="1" dirty="0"><a:solidFill><a:schemeClr val="tx1"/></a:solidFill><a:latin typeface="Cambria Math" panose="02040503050406030204" pitchFamily="18" charset="0"/></a:rPr><m:t>𝑡𝑎𝑝𝑒</m:t></m:r></m:sub></m:sSub><m:nary><m:naryPr><m:ctrlPr><a:rPr lang="it-IT" sz="2400" i="1" smtClean="0"><a:solidFill><a:schemeClr val="tx1"/></a:solidFill><a:latin typeface="Cambria Math" panose="02040503050406030204" pitchFamily="18" charset="0"/></a:rPr></m:ctrlPr></m:naryPr><m:sub><m:r><m:rPr><m:brk m:alnAt="23"/></m:rPr><a:rPr lang="it-IT" sz="2400" i="1"><a:solidFill><a:schemeClr val="tx1"/></a:solidFill><a:latin typeface="Cambria Math" panose="02040503050406030204" pitchFamily="18" charset="0"/></a:rPr><m:t>−</m:t></m:r><m:r><a:rPr lang="it-IT" sz="2400" i="1"><a:solidFill><a:schemeClr val="tx1"/></a:solidFill><a:latin typeface="Cambria Math" panose="02040503050406030204" pitchFamily="18" charset="0"/></a:rPr><m:t>𝑎</m:t></m:r></m:sub><m:sup><m:r><a:rPr lang="it-IT" sz="2400" i="1"><a:solidFill><a:schemeClr val="tx1"/></a:solidFill><a:latin typeface="Cambria Math" panose="02040503050406030204" pitchFamily="18" charset="0"/></a:rPr><m:t>𝑎</m:t></m:r></m:sup><m:e><m:sSub><m:sSubPr><m:ctrlPr><a:rPr lang="it-IT" sz="2400" i="1" dirty="0"><a:solidFill><a:schemeClr val="tx1"/></a:solidFill><a:latin typeface="Cambria Math" panose="02040503050406030204" pitchFamily="18" charset="0"/></a:rPr></m:ctrlPr></m:sSubPr><m:e><m:acc><m:accPr><m:chr m:val="̇"/><m:ctrlPr><a:rPr lang="it-IT" sz="2400" i="1"><a:solidFill><a:schemeClr val="tx1"/></a:solidFill><a:latin typeface="Cambria Math" panose="02040503050406030204" pitchFamily="18" charset="0"/></a:rPr></m:ctrlPr></m:accPr><m:e><m:sSub><m:sSubPr><m:ctrlPr><a:rPr lang="it-IT" sz="2400" i="1"><a:solidFill><a:schemeClr val="tx1"/></a:solidFill><a:latin typeface="Cambria Math" panose="02040503050406030204" pitchFamily="18" charset="0"/></a:rPr></m:ctrlPr></m:sSubPr><m:e><m:r><a:rPr lang="it-IT" sz="2400" i="1"><a:solidFill><a:schemeClr val="tx1"/></a:solidFill><a:latin typeface="Cambria Math" panose="02040503050406030204" pitchFamily="18" charset="0"/></a:rPr><m:t>𝐵</m:t></m:r></m:e><m:sub><m:r><a:rPr lang="it-IT" sz="2400" b="1" i="1"><a:solidFill><a:schemeClr val="tx1"/></a:solidFill><a:latin typeface="Cambria Math" panose="02040503050406030204" pitchFamily="18" charset="0"/></a:rPr><m:t>┴</m:t></m:r></m:sub></m:sSub></m:e></m:acc></m:e><m:sub><m:r><a:rPr lang="it-IT" sz="2400" i="1" dirty="0"><a:solidFill><a:schemeClr val="tx1"/></a:solidFill><a:latin typeface="Cambria Math" panose="02040503050406030204" pitchFamily="18" charset="0"/></a:rPr><m:t>𝑞𝑝</m:t></m:r></m:sub></m:sSub><m:r><a:rPr lang="it-IT" sz="2400" i="1"><a:solidFill><a:schemeClr val="tx1"/></a:solidFill><a:latin typeface="Cambria Math" panose="02040503050406030204" pitchFamily="18" charset="0"/></a:rPr><m:t>𝐿</m:t></m:r><m:r><a:rPr lang="it-IT" sz="2400" b="0" i="1" smtClean="0"><a:solidFill><a:schemeClr val="tx1"/></a:solidFill><a:latin typeface="Cambria Math" panose="02040503050406030204" pitchFamily="18" charset="0"/></a:rPr><m:t>𝑡</m:t></m:r><m:r><a:rPr lang="it-IT" sz="2400" b="0" i="1" smtClean="0"><a:solidFill><a:schemeClr val="tx1"/></a:solidFill><a:latin typeface="Cambria Math" panose="02040503050406030204" pitchFamily="18" charset="0"/></a:rPr><m:t> </m:t></m:r><m:r><a:rPr lang="it-IT" sz="2400" i="1"><a:solidFill><a:schemeClr val="tx1"/></a:solidFill><a:latin typeface="Cambria Math" panose="02040503050406030204" pitchFamily="18" charset="0"/><a:ea typeface="Cambria Math" panose="02040503050406030204" pitchFamily="18" charset="0"/></a:rPr><m:t>𝑑𝑦</m:t></m:r></m:e></m:nary></m:oMath></a14:m><a:endParaRPr lang="it-IT" sz="2400" dirty="0"><a:solidFill><a:srgbClr val="0043D8"/></a:solidFill></a:endParaRPr></a:p><a:p><a:r><a:rPr lang="it-IT" sz="2400" dirty="0"><a:solidFill><a:srgbClr val="0043D8"/></a:solidFill></a:rPr><a:t>The </a:t></a:r><a:r><a:rPr lang="it-IT" sz="2400" dirty="0" err="1"><a:solidFill><a:srgbClr val="0043D8"/></a:solidFill></a:rPr><a:t>total</a:t></a:r><a:r><a:rPr lang="it-IT" sz="2400" dirty="0"><a:solidFill><a:srgbClr val="0043D8"/></a:solidFill></a:rPr><a:t> loss </a:t></a:r><a:r><a:rPr lang="it-IT" sz="2400" dirty="0" err="1"><a:solidFill><a:srgbClr val="0043D8"/></a:solidFill></a:rPr><a:t>at</a:t></a:r><a:r><a:rPr lang="it-IT" sz="2400" dirty="0"><a:solidFill><a:srgbClr val="0043D8"/></a:solidFill></a:rPr><a:t> each current value </a:t></a:r><a:r><a:rPr lang="it-IT" sz="2400" dirty="0" err="1"><a:solidFill><a:srgbClr val="0043D8"/></a:solidFill></a:rPr><a:t>is</a:t></a:r><a:r><a:rPr lang="it-IT" sz="2400" dirty="0"><a:solidFill><a:srgbClr val="0043D8"/></a:solidFill></a:rPr><a:t> </a:t></a:r><a:r><a:rPr lang="it-IT" sz="2400" dirty="0" err="1"><a:solidFill><a:srgbClr val="0043D8"/></a:solidFill></a:rPr><a:t>obtained</a:t></a:r><a:r><a:rPr lang="it-IT" sz="2400" dirty="0"><a:solidFill><a:srgbClr val="0043D8"/></a:solidFill></a:rPr><a:t> by</a:t></a:r></a:p><a:p><a:pPr marL="0" indent="0"><a:buFont typeface="Arial" panose="020B0604020202020204" pitchFamily="34" charset="0"/><a:buNone/></a:pPr><a:r><a:rPr lang="it-IT" sz="2400" dirty="0"><a:solidFill><a:srgbClr val="0043D8"/></a:solidFill></a:rPr><a:t>   </a:t></a:r><a:r><a:rPr lang="it-IT" sz="2400" dirty="0" err="1"><a:solidFill><a:srgbClr val="0043D8"/></a:solidFill></a:rPr><a:t>considering</a:t></a:r><a:r><a:rPr lang="it-IT" sz="2400" dirty="0"><a:solidFill><a:srgbClr val="0043D8"/></a:solidFill></a:rPr><a:t> the </a:t></a:r><a:r><a:rPr lang="it-IT" sz="2400" dirty="0" err="1"><a:solidFill><a:srgbClr val="0043D8"/></a:solidFill></a:rPr><a:t>contibution</a:t></a:r><a:r><a:rPr lang="it-IT" sz="2400" dirty="0"><a:solidFill><a:srgbClr val="0043D8"/></a:solidFill></a:rPr><a:t> of each tape.</a:t></a:r></a:p></p:txBody></p:sp></mc:Choice><mc:Fallback><p:sp><p:nvSpPr><p:cNvPr id="6" name="Segnaposto contenuto 1"><a:extLst><a:ext uri="{FF2B5EF4-FFF2-40B4-BE49-F238E27FC236}"><a16:creationId xmlns:a16="http://schemas.microsoft.com/office/drawing/2014/main" id="{C54DDE27-9CCC-7A70-9E3B-0EA7657AE375}"/></a:ext></a:extLst></p:cNvPr><p:cNvSpPr txBox="1"><a:spLocks noRot="1" noChangeAspect="1" noMove="1" noResize="1" noEditPoints="1" noAdjustHandles="1" noChangeArrowheads="1" noChangeShapeType="1" noTextEdit="1"/></p:cNvSpPr><p:nvPr/></p:nvSpPr><p:spPr><a:xfrm><a:off x="1622640" y="1191118"/><a:ext cx="8468417" cy="3598874"/></a:xfrm><a:blipFill><a:blip r:embed="rId3"/><a:stretch><a:fillRect/></a:stretch></a:blipFill></p:spPr><p:txBody><a:bodyPr/><a:lstStyle/><a:p><a:r><a:rPr lang="en-GB"><a:noFill/></a:rPr><a:t> </a:t></a:r></a:p></p:txBody></p:sp></mc:Fallback></mc:AlternateContent><p:sp><p:nvSpPr><p:cNvPr id="7" name="CasellaDiTesto 6"><a:extLst><a:ext uri="{FF2B5EF4-FFF2-40B4-BE49-F238E27FC236}"><a16:creationId xmlns:a16="http://schemas.microsoft.com/office/drawing/2014/main" id="{2C1F31E4-8155-1516-A630-E3B25999686E}"/></a:ext></a:extLst></p:cNvPr><p:cNvSpPr txBox="1"/><p:nvPr/></p:nvSpPr><p:spPr><a:xfrm><a:off x="1902555" y="5056836"/><a:ext cx="3681072" cy="369332"/></a:xfrm><a:prstGeom prst="rect"><a:avLst/></a:prstGeom><a:noFill/></p:spPr><p:txBody><a:bodyPr wrap="none" rtlCol="0"><a:spAutoFit/></a:bodyPr><a:lstStyle/><a:p><a:r><a:rPr lang="it-IT" dirty="0"/><a:t>*general formula for </a:t></a:r><a:r><a:rPr lang="it-IT" dirty="0" err="1"/><a:t>magnetization</a:t></a:r><a:r><a:rPr lang="it-IT" dirty="0"/><a:t>:</a:t></a:r><a:endParaRPr lang="en-GB" dirty="0"/></a:p></p:txBody></p:sp><mc:AlternateContent xmlns:mc="http://schemas.openxmlformats.org/markup-compatibility/2006"><mc:Choice xmlns:a14="http://schemas.microsoft.com/office/drawing/2010/main" Requires="a14"><p:sp><p:nvSpPr><p:cNvPr id="9" name="CasellaDiTesto 7"><a:extLst><a:ext uri="{FF2B5EF4-FFF2-40B4-BE49-F238E27FC236}"><a16:creationId xmlns:a16="http://schemas.microsoft.com/office/drawing/2014/main" id="{8446DAD1-C64E-12F6-FC6A-6E764E5063E5}"/></a:ext></a:extLst></p:cNvPr><p:cNvSpPr txBox="1"/><p:nvPr/></p:nvSpPr><p:spPr><a:xfrm><a:off x="2011542" y="5379285"/><a:ext cx="5840100" cy="419923"/></a:xfrm><a:prstGeom prst="rect"><a:avLst/></a:prstGeom><a:noFill/></p:spPr><p:txBody><a:bodyPr wrap="square" lIns="0" tIns="0" rIns="0" bIns="0" rtlCol="0"><a:spAutoFit/></a:bodyPr><a:lstStyle/><a:p><a14:m><m:oMath xmlns:m="http://schemas.openxmlformats.org/officeDocument/2006/math"><m:acc><m:accPr><m:chr m:val="⃗"/><m:ctrlPr><a:rPr lang="en-GB" i="1" smtClean="0"><a:solidFill><a:schemeClr val="tx1"/></a:solidFill><a:latin typeface="Cambria Math" panose="02040503050406030204" pitchFamily="18" charset="0"/></a:rPr></m:ctrlPr></m:accPr><m:e><m:r><a:rPr lang="it-IT" b="0" i="1" smtClean="0"><a:solidFill><a:schemeClr val="tx1"/></a:solidFill><a:latin typeface="Cambria Math" panose="02040503050406030204" pitchFamily="18" charset="0"/></a:rPr><m:t>𝑚</m:t></m:r></m:e></m:acc><m:r><a:rPr lang="it-IT" b="0" i="1" smtClean="0"><a:solidFill><a:schemeClr val="tx1"/></a:solidFill><a:latin typeface="Cambria Math" panose="02040503050406030204" pitchFamily="18" charset="0"/></a:rPr><m:t>=−</m:t></m:r><m:f><m:fPr><m:ctrlPr><a:rPr lang="it-IT" b="0" i="1" smtClean="0"><a:solidFill><a:schemeClr val="tx1"/></a:solidFill><a:latin typeface="Cambria Math" panose="02040503050406030204" pitchFamily="18" charset="0"/></a:rPr></m:ctrlPr></m:fPr><m:num><m:r><a:rPr lang="it-IT" b="0" i="1" smtClean="0"><a:solidFill><a:schemeClr val="tx1"/></a:solidFill><a:latin typeface="Cambria Math" panose="02040503050406030204" pitchFamily="18" charset="0"/></a:rPr><m:t>1</m:t></m:r></m:num><m:den><m:r><a:rPr lang="it-IT" b="0" i="1" smtClean="0"><a:solidFill><a:schemeClr val="tx1"/></a:solidFill><a:latin typeface="Cambria Math" panose="02040503050406030204" pitchFamily="18" charset="0"/></a:rPr><m:t>2</m:t></m:r></m:den></m:f><m:nary><m:naryPr><m:limLoc m:val="undOvr"/><m:ctrlPr><a:rPr lang="it-IT" b="0" i="1" smtClean="0"><a:solidFill><a:schemeClr val="tx1"/></a:solidFill><a:latin typeface="Cambria Math" panose="02040503050406030204" pitchFamily="18" charset="0"/></a:rPr></m:ctrlPr></m:naryPr><m:sub><m:r><m:rPr><m:brk m:alnAt="24"/></m:rPr><a:rPr lang="it-IT" b="0" i="1" smtClean="0"><a:solidFill><a:schemeClr val="tx1"/></a:solidFill><a:latin typeface="Cambria Math" panose="02040503050406030204" pitchFamily="18" charset="0"/></a:rPr><m:t>𝑉</m:t></m:r></m:sub><m:sup/><m:e><m:acc><m:accPr><m:chr m:val="⃗"/><m:ctrlPr><a:rPr lang="it-IT" b="0" i="1" smtClean="0"><a:solidFill><a:schemeClr val="tx1"/></a:solidFill><a:latin typeface="Cambria Math" panose="02040503050406030204" pitchFamily="18" charset="0"/></a:rPr></m:ctrlPr></m:accPr><m:e><m:r><a:rPr lang="it-IT" b="0" i="1" smtClean="0"><a:solidFill><a:schemeClr val="tx1"/></a:solidFill><a:latin typeface="Cambria Math" panose="02040503050406030204" pitchFamily="18" charset="0"/></a:rPr><m:t>𝑟</m:t></m:r></m:e></m:acc><m:r><a:rPr lang="en-GB" i="1" smtClean="0"><a:solidFill><a:schemeClr val="tx1"/></a:solidFill><a:latin typeface="Cambria Math" panose="02040503050406030204" pitchFamily="18" charset="0"/><a:ea typeface="Cambria Math" panose="02040503050406030204" pitchFamily="18" charset="0"/></a:rPr><m:t>×</m:t></m:r><m:acc><m:accPr><m:chr m:val="⃗"/><m:ctrlPr><a:rPr lang="en-GB" i="1" smtClean="0"><a:solidFill><a:schemeClr val="tx1"/></a:solidFill><a:latin typeface="Cambria Math" panose="02040503050406030204" pitchFamily="18" charset="0"/><a:ea typeface="Cambria Math" panose="02040503050406030204" pitchFamily="18" charset="0"/></a:rPr></m:ctrlPr></m:accPr><m:e><m:r><a:rPr lang="it-IT" b="0" i="1" smtClean="0"><a:solidFill><a:schemeClr val="tx1"/></a:solidFill><a:latin typeface="Cambria Math" panose="02040503050406030204" pitchFamily="18" charset="0"/><a:ea typeface="Cambria Math" panose="02040503050406030204" pitchFamily="18" charset="0"/></a:rPr><m:t>𝐽</m:t></m:r></m:e></m:acc><m:d><m:dPr><m:ctrlPr><a:rPr lang="it-IT" b="0" i="1" smtClean="0"><a:solidFill><a:schemeClr val="tx1"/></a:solidFill><a:latin typeface="Cambria Math" panose="02040503050406030204" pitchFamily="18" charset="0"/></a:rPr></m:ctrlPr></m:dPr><m:e><m:r><a:rPr lang="it-IT" b="0" i="1" smtClean="0"><a:solidFill><a:schemeClr val="tx1"/></a:solidFill><a:latin typeface="Cambria Math" panose="02040503050406030204" pitchFamily="18" charset="0"/></a:rPr><m:t>𝐵</m:t></m:r></m:e></m:d><m:r><a:rPr lang="it-IT" b="0" i="1" smtClean="0"><a:solidFill><a:schemeClr val="tx1"/></a:solidFill><a:latin typeface="Cambria Math" panose="02040503050406030204" pitchFamily="18" charset="0"/></a:rPr><m:t>𝑑𝑉</m:t></m:r></m:e></m:nary></m:oMath></a14:m><a:r><a:rPr lang="en-GB" dirty="0"><a:solidFill><a:srgbClr val="0043D8"/></a:solidFill></a:rPr><a:t>,  with </a:t></a:r><a14:m><m:oMath xmlns:m="http://schemas.openxmlformats.org/officeDocument/2006/math"><m:acc><m:accPr><m:chr m:val="⃗"/><m:ctrlPr><a:rPr lang="it-IT" i="1" smtClean="0"><a:solidFill><a:schemeClr val="tx1"/></a:solidFill><a:latin typeface="Cambria Math" panose="02040503050406030204" pitchFamily="18" charset="0"/></a:rPr></m:ctrlPr></m:accPr><m:e><m:r><a:rPr lang="it-IT" i="1"><a:solidFill><a:schemeClr val="tx1"/></a:solidFill><a:latin typeface="Cambria Math" panose="02040503050406030204" pitchFamily="18" charset="0"/></a:rPr><m:t>𝑟</m:t></m:r></m:e></m:acc><m:r><a:rPr lang="it-IT" b="0" i="1" smtClean="0"><a:solidFill><a:schemeClr val="tx1"/></a:solidFill><a:latin typeface="Cambria Math" panose="02040503050406030204" pitchFamily="18" charset="0"/></a:rPr><m:t>=</m:t></m:r><m:r><a:rPr lang="it-IT" b="0" i="1" smtClean="0"><a:solidFill><a:schemeClr val="tx1"/></a:solidFill><a:latin typeface="Cambria Math" panose="02040503050406030204" pitchFamily="18" charset="0"/></a:rPr><m:t>𝑦</m:t></m:r><m:r><a:rPr lang="it-IT" b="0" i="1" smtClean="0"><a:solidFill><a:srgbClr val="0043D8"/></a:solidFill><a:latin typeface="Cambria Math" panose="02040503050406030204" pitchFamily="18" charset="0"/></a:rPr><m:t>,  </m:t></m:r><m:acc><m:accPr><m:chr m:val="⃗"/><m:ctrlPr><a:rPr lang="en-GB" i="1" smtClean="0"><a:solidFill><a:schemeClr val="tx1"/></a:solidFill><a:latin typeface="Cambria Math" panose="02040503050406030204" pitchFamily="18" charset="0"/><a:ea typeface="Cambria Math" panose="02040503050406030204" pitchFamily="18" charset="0"/></a:rPr></m:ctrlPr></m:accPr><m:e><m:r><a:rPr lang="it-IT" i="1"><a:solidFill><a:schemeClr val="tx1"/></a:solidFill><a:latin typeface="Cambria Math" panose="02040503050406030204" pitchFamily="18" charset="0"/><a:ea typeface="Cambria Math" panose="02040503050406030204" pitchFamily="18" charset="0"/></a:rPr><m:t>𝐽</m:t></m:r></m:e></m:acc><m:r><a:rPr lang="it-IT" b="0" i="0" smtClean="0"><a:solidFill><a:schemeClr val="tx1"/></a:solidFill><a:latin typeface="Cambria Math" panose="02040503050406030204" pitchFamily="18" charset="0"/><a:ea typeface="Cambria Math" panose="02040503050406030204" pitchFamily="18" charset="0"/></a:rPr><m:t>=</m:t></m:r><m:f><m:fPr><m:ctrlPr><a:rPr lang="it-IT" b="0" i="1" smtClean="0"><a:solidFill><a:schemeClr val="tx1"/></a:solidFill><a:latin typeface="Cambria Math" panose="02040503050406030204" pitchFamily="18" charset="0"/></a:rPr></m:ctrlPr></m:fPr><m:num><m:sSub><m:sSubPr><m:ctrlPr><a:rPr lang="it-IT" i="1"><a:solidFill><a:schemeClr val="tx1"/></a:solidFill><a:latin typeface="Cambria Math" panose="02040503050406030204" pitchFamily="18" charset="0"/></a:rPr></m:ctrlPr></m:sSubPr><m:e><m:r><a:rPr lang="it-IT" i="1"><a:solidFill><a:schemeClr val="tx1"/></a:solidFill><a:latin typeface="Cambria Math" panose="02040503050406030204" pitchFamily="18" charset="0"/></a:rPr><m:t> </m:t></m:r><m:r><a:rPr lang="it-IT" i="1"><a:solidFill><a:schemeClr val="tx1"/></a:solidFill><a:latin typeface="Cambria Math" panose="02040503050406030204" pitchFamily="18" charset="0"/></a:rPr><m:t>𝐽</m:t></m:r></m:e><m:sub><m:r><a:rPr lang="it-IT" i="1"><a:solidFill><a:schemeClr val="tx1"/></a:solidFill><a:latin typeface="Cambria Math" panose="02040503050406030204" pitchFamily="18" charset="0"/></a:rPr><m:t>𝑞𝑝</m:t></m:r></m:sub></m:sSub></m:num><m:den><m:r><a:rPr lang="it-IT" i="1"><a:solidFill><a:schemeClr val="tx1"/></a:solidFill><a:latin typeface="Cambria Math" panose="02040503050406030204" pitchFamily="18" charset="0"/><a:ea typeface="Cambria Math" panose="02040503050406030204" pitchFamily="18" charset="0"/></a:rPr><m:t>𝑡</m:t></m:r></m:den></m:f><m:r><a:rPr lang="it-IT" b="0" i="1" smtClean="0"><a:solidFill><a:schemeClr val="tx1"/></a:solidFill><a:latin typeface="Cambria Math" panose="02040503050406030204" pitchFamily="18" charset="0"/><a:ea typeface="Cambria Math" panose="02040503050406030204" pitchFamily="18" charset="0"/></a:rPr><m:t>,</m:t></m:r><m:r><a:rPr lang="it-IT" b="0" i="1" smtClean="0"><a:solidFill><a:schemeClr val="tx1"/></a:solidFill><a:latin typeface="Cambria Math" panose="02040503050406030204" pitchFamily="18" charset="0"/><a:ea typeface="Cambria Math" panose="02040503050406030204" pitchFamily="18" charset="0"/></a:rPr><m:t>𝑑𝑉</m:t></m:r><m:r><a:rPr lang="it-IT" b="0" i="1" smtClean="0"><a:solidFill><a:schemeClr val="tx1"/></a:solidFill><a:latin typeface="Cambria Math" panose="02040503050406030204" pitchFamily="18" charset="0"/><a:ea typeface="Cambria Math" panose="02040503050406030204" pitchFamily="18" charset="0"/></a:rPr><m:t>=</m:t></m:r><m:r><a:rPr lang="it-IT" b="0" i="1" smtClean="0"><a:solidFill><a:schemeClr val="tx1"/></a:solidFill><a:latin typeface="Cambria Math" panose="02040503050406030204" pitchFamily="18" charset="0"/><a:ea typeface="Cambria Math" panose="02040503050406030204" pitchFamily="18" charset="0"/></a:rPr><m:t>𝐿</m:t></m:r><m:r><a:rPr lang="it-IT" b="0" i="1" smtClean="0"><a:solidFill><a:schemeClr val="tx1"/></a:solidFill><a:latin typeface="Cambria Math" panose="02040503050406030204" pitchFamily="18" charset="0"/><a:ea typeface="Cambria Math" panose="02040503050406030204" pitchFamily="18" charset="0"/></a:rPr><m:t> </m:t></m:r><m:r><a:rPr lang="it-IT" b="0" i="1" smtClean="0"><a:solidFill><a:schemeClr val="tx1"/></a:solidFill><a:latin typeface="Cambria Math" panose="02040503050406030204" pitchFamily="18" charset="0"/><a:ea typeface="Cambria Math" panose="02040503050406030204" pitchFamily="18" charset="0"/></a:rPr><m:t>𝑡</m:t></m:r><m:r><a:rPr lang="it-IT" b="0" i="1" smtClean="0"><a:solidFill><a:schemeClr val="tx1"/></a:solidFill><a:latin typeface="Cambria Math" panose="02040503050406030204" pitchFamily="18" charset="0"/><a:ea typeface="Cambria Math" panose="02040503050406030204" pitchFamily="18" charset="0"/></a:rPr><m:t> </m:t></m:r><m:r><a:rPr lang="it-IT" i="1"><a:solidFill><a:schemeClr val="tx1"/></a:solidFill><a:latin typeface="Cambria Math" panose="02040503050406030204" pitchFamily="18" charset="0"/><a:ea typeface="Cambria Math" panose="02040503050406030204" pitchFamily="18" charset="0"/></a:rPr><m:t>𝑑𝑦</m:t></m:r></m:oMath></a14:m><a:endParaRPr lang="en-GB" dirty="0"><a:solidFill><a:srgbClr val="0043D8"/></a:solidFill></a:endParaRPr></a:p></p:txBody></p:sp></mc:Choice><mc:Fallback><p:sp><p:nvSpPr><p:cNvPr id="9" name="CasellaDiTesto 7"><a:extLst><a:ext uri="{FF2B5EF4-FFF2-40B4-BE49-F238E27FC236}"><a16:creationId xmlns:a16="http://schemas.microsoft.com/office/drawing/2014/main" id="{8446DAD1-C64E-12F6-FC6A-6E764E5063E5}"/></a:ext></a:extLst></p:cNvPr><p:cNvSpPr txBox="1"><a:spLocks noRot="1" noChangeAspect="1" noMove="1" noResize="1" noEditPoints="1" noAdjustHandles="1" noChangeArrowheads="1" noChangeShapeType="1" noTextEdit="1"/></p:cNvSpPr><p:nvPr/></p:nvSpPr><p:spPr><a:xfrm><a:off x="2011542" y="5379285"/><a:ext cx="5840100" cy="419923"/></a:xfrm><a:prstGeom prst="rect"><a:avLst/></a:prstGeom><a:blipFill><a:blip r:embed="rId4"/><a:stretch><a:fillRect l="-1044" t="-121739" b="-195652"/></a:stretch></a:blipFill></p:spPr><p:txBody><a:bodyPr/><a:lstStyle/><a:p><a:r><a:rPr lang="en-GB"><a:noFill/></a:rPr><a:t> </a:t></a:r></a:p></p:txBody></p:sp></mc:Fallback></mc:AlternateContent><p:sp><p:nvSpPr><p:cNvPr id="15" name="CasellaDiTesto 2"><a:extLst><a:ext uri="{FF2B5EF4-FFF2-40B4-BE49-F238E27FC236}"><a16:creationId xmlns:a16="http://schemas.microsoft.com/office/drawing/2014/main" id="{50651357-5FE5-9A69-A61E-6FE864A3CE8B}"/></a:ext></a:extLst></p:cNvPr><p:cNvSpPr txBox="1"/><p:nvPr/></p:nvSpPr><p:spPr><a:xfrm><a:off x="9541450" y="1845461"/><a:ext cx="2055819" cy="369332"/></a:xfrm><a:prstGeom prst="rect"><a:avLst/></a:prstGeom><a:noFill/></p:spPr><p:txBody><a:bodyPr wrap="none" rtlCol="0"><a:spAutoFit/></a:bodyPr><a:lstStyle/><a:p><a:r><a:rPr lang="it-IT" b="1" dirty="0" err="1"><a:ln w="0"/><a:effectLst><a:outerShdw blurRad="38100" dist="19050" dir="2700000" algn="tl" rotWithShape="0"><a:schemeClr val="dk1"><a:alpha val="40000"/></a:schemeClr></a:outerShdw></a:effectLst></a:rPr><a:t>Hysteretic</a:t></a:r><a:r><a:rPr lang="it-IT" b="1" dirty="0"/><a:t> </a:t></a:r><a:r><a:rPr lang="it-IT" b="1" dirty="0" err="1"/><a:t>Losses</a:t></a:r><a:endParaRPr lang="en-GB" b="1" dirty="0"/></a:p></p:txBody></p:sp><p:pic><p:nvPicPr><p:cNvPr id="17" name="Immagine 12"><a:extLst><a:ext uri="{FF2B5EF4-FFF2-40B4-BE49-F238E27FC236}"><a16:creationId xmlns:a16="http://schemas.microsoft.com/office/drawing/2014/main" id="{BA4ADA34-6CCE-A1B6-C5D9-55DE95571ECD}"/></a:ext></a:extLst></p:cNvPr><p:cNvPicPr><a:picLocks noChangeAspect="1"/></p:cNvPicPr><p:nvPr/></p:nvPicPr><p:blipFill><a:blip r:embed="rId5"><a:clrChange><a:clrFrom><a:srgbClr val="FFFFFF"/></a:clrFrom><a:clrTo><a:srgbClr val="FFFFFF"><a:alpha val="0"/></a:srgbClr></a:clrTo></a:clrChange></a:blip><a:stretch><a:fillRect/></a:stretch></p:blipFill><p:spPr><a:xfrm><a:off x="8453104" y="2107890"/><a:ext cx="3725051" cy="3481357"/></a:xfrm><a:prstGeom prst="rect"><a:avLst/></a:prstGeom></p:spPr></p:pic><p:sp><p:nvSpPr><p:cNvPr id="10" name="TextBox 9"><a:extLst><a:ext uri="{FF2B5EF4-FFF2-40B4-BE49-F238E27FC236}"><a16:creationId xmlns:a16="http://schemas.microsoft.com/office/drawing/2014/main" id="{51566C27-7B2B-E839-4C39-B11255FF3A5F}"/></a:ext></a:extLst></p:cNvPr><p:cNvSpPr txBox="1"/><p:nvPr/></p:nvSpPr><p:spPr><a:xfrm><a:off x="0" y="3406706"/><a:ext cx="1473200" cy="830997"/></a:xfrm><a:prstGeom prst="rect"><a:avLst/></a:prstGeom><a:noFill/></p:spPr><p:txBody><a:bodyPr wrap="square" rtlCol="0"><a:spAutoFit/></a:bodyPr><a:lstStyle/><a:p><a:pPr marL="228600" indent="-228600"><a:buAutoNum type="arabicPeriod"/></a:pPr><a:r><a:rPr lang="en-US" sz="1200" dirty="0"><a:solidFill><a:srgbClr val="0043D8"/></a:solidFill></a:rPr><a:t>Requirements</a:t></a:r></a:p><a:p><a:pPr marL="228600" indent="-228600"><a:buAutoNum type="arabicPeriod"/></a:pPr><a:r><a:rPr lang="en-US" sz="1200" dirty="0"><a:solidFill><a:srgbClr val="FF383E"/></a:solidFill></a:rPr><a:t>Brandt model</a:t></a:r></a:p><a:p><a:pPr marL="228600" indent="-228600"><a:buAutoNum type="arabicPeriod"/></a:pPr><a:r><a:rPr lang="en-US" sz="1200" dirty="0"><a:solidFill><a:srgbClr val="0043D9"/></a:solidFill></a:rPr><a:t>Bean model</a:t></a:r></a:p><a:p><a:pPr marL="228600" indent="-228600"><a:buAutoNum type="arabicPeriod"/></a:pPr><a:r><a:rPr lang="en-US" sz="1200" dirty="0"><a:solidFill><a:srgbClr val="0043D9"/></a:solidFill></a:rPr><a:t>Open points</a:t></a:r></a:p></p:txBody></p:sp><p:sp><p:nvSpPr><p:cNvPr id="8" name="Cornice 7"><a:extLst><a:ext uri="{FF2B5EF4-FFF2-40B4-BE49-F238E27FC236}"><a16:creationId xmlns:a16="http://schemas.microsoft.com/office/drawing/2014/main" id="{BC18F4D7-6D68-016F-BC94-C64A3C8FD91A}"/></a:ext></a:extLst></p:cNvPr><p:cNvSpPr/><p:nvPr/></p:nvSpPr><p:spPr><a:xfrm><a:off x="1796275" y="4978951"/><a:ext cx="6830464" cy="928362"/></a:xfrm><a:prstGeom prst="frame"><a:avLst><a:gd name="adj1" fmla="val 7092"/></a:avLst></a:prstGeom><a:solidFill><a:srgbClr val="FFC000"/></a:solidFill></p:spPr><p:style><a:lnRef idx="2"><a:schemeClr val="accent2"><a:shade val="15000"/></a:schemeClr></a:lnRef><a:fillRef idx="1"><a:schemeClr val="accent2"/></a:fillRef><a:effectRef idx="0"><a:schemeClr val="accent2"/></a:effectRef><a:fontRef idx="minor"><a:schemeClr val="lt1"/></a:fontRef></p:style><p:txBody><a:bodyPr rtlCol="0" anchor="ctr"/><a:lstStyle/><a:p><a:pPr algn="ctr"/><a:endParaRPr lang="en-GB" dirty="0"><a:solidFill><a:schemeClr val="tx1"/></a:solidFill></a:endParaRPr></a:p></p:txBody></p:sp></p:spTree><p:extLst><p:ext uri="{BB962C8B-B14F-4D97-AF65-F5344CB8AC3E}"><p14:creationId xmlns:p14="http://schemas.microsoft.com/office/powerpoint/2010/main" val="2934440626"/></p:ext></p:extLst></p:cSld><p:clrMapOvr><a:masterClrMapping/></p:clrMapOvr>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7F5CA-DC51-B41E-5C9C-74E4D066C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2B76C-7DCC-4BF7-1F9C-CA9B449D8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Field, Current, Losses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98E4C7-B707-65EB-FA2D-6239C6EFA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6E2E77-6B66-8B40-3C13-B94D993F1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53771B-61D4-7DA7-1E20-183FE09C9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pic>
        <p:nvPicPr>
          <p:cNvPr id="11" name="Immagine 7" descr="Immagine che contiene testo, Rettangolo, schermata, diagramma">
            <a:extLst>
              <a:ext uri="{FF2B5EF4-FFF2-40B4-BE49-F238E27FC236}">
                <a16:creationId xmlns:a16="http://schemas.microsoft.com/office/drawing/2014/main" id="{9734D895-4F43-3FF4-CC4D-00CC590A724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998" t="1" r="6336" b="1624"/>
          <a:stretch/>
        </p:blipFill>
        <p:spPr>
          <a:xfrm>
            <a:off x="8785332" y="1817914"/>
            <a:ext cx="3365235" cy="3699006"/>
          </a:xfrm>
          <a:prstGeom prst="rect">
            <a:avLst/>
          </a:prstGeom>
        </p:spPr>
      </p:pic>
      <p:pic>
        <p:nvPicPr>
          <p:cNvPr id="12" name="newfile_B">
            <a:hlinkClick r:id="" action="ppaction://media"/>
            <a:extLst>
              <a:ext uri="{FF2B5EF4-FFF2-40B4-BE49-F238E27FC236}">
                <a16:creationId xmlns:a16="http://schemas.microsoft.com/office/drawing/2014/main" id="{B0F9C7F8-9A52-A582-CA6F-1BF363F70E9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2647" t="7780" r="8841" b="6796"/>
          <a:stretch/>
        </p:blipFill>
        <p:spPr>
          <a:xfrm>
            <a:off x="1559086" y="1981200"/>
            <a:ext cx="3880754" cy="3535720"/>
          </a:xfrm>
          <a:prstGeom prst="rect">
            <a:avLst/>
          </a:prstGeom>
        </p:spPr>
      </p:pic>
      <p:pic>
        <p:nvPicPr>
          <p:cNvPr id="13" name="newfile_J_Jc">
            <a:hlinkClick r:id="" action="ppaction://media"/>
            <a:extLst>
              <a:ext uri="{FF2B5EF4-FFF2-40B4-BE49-F238E27FC236}">
                <a16:creationId xmlns:a16="http://schemas.microsoft.com/office/drawing/2014/main" id="{09260135-223E-3CFE-5C71-EC526453DAF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6949" t="7301" r="8513" b="6513"/>
          <a:stretch/>
        </p:blipFill>
        <p:spPr>
          <a:xfrm>
            <a:off x="5426205" y="1981200"/>
            <a:ext cx="3365236" cy="3535720"/>
          </a:xfrm>
          <a:prstGeom prst="rect">
            <a:avLst/>
          </a:prstGeom>
        </p:spPr>
      </p:pic>
      <p:sp>
        <p:nvSpPr>
          <p:cNvPr id="14" name="CasellaDiTesto 12">
            <a:extLst>
              <a:ext uri="{FF2B5EF4-FFF2-40B4-BE49-F238E27FC236}">
                <a16:creationId xmlns:a16="http://schemas.microsoft.com/office/drawing/2014/main" id="{993CA56C-E4ED-D8DD-50F0-1E4FF711F0A1}"/>
              </a:ext>
            </a:extLst>
          </p:cNvPr>
          <p:cNvSpPr txBox="1"/>
          <p:nvPr/>
        </p:nvSpPr>
        <p:spPr>
          <a:xfrm>
            <a:off x="5447367" y="1331940"/>
            <a:ext cx="333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accent1"/>
                </a:solidFill>
              </a:rPr>
              <a:t>CURRENT DISTRIBUTION (J/</a:t>
            </a:r>
            <a:r>
              <a:rPr lang="it-IT" b="1" dirty="0" err="1">
                <a:solidFill>
                  <a:schemeClr val="accent1"/>
                </a:solidFill>
              </a:rPr>
              <a:t>Jc</a:t>
            </a:r>
            <a:r>
              <a:rPr lang="it-IT" b="1" dirty="0">
                <a:solidFill>
                  <a:schemeClr val="accent1"/>
                </a:solidFill>
              </a:rPr>
              <a:t>)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6" name="CasellaDiTesto 13">
            <a:extLst>
              <a:ext uri="{FF2B5EF4-FFF2-40B4-BE49-F238E27FC236}">
                <a16:creationId xmlns:a16="http://schemas.microsoft.com/office/drawing/2014/main" id="{CFEBB6DC-EA91-E461-0DDF-A03C692E7698}"/>
              </a:ext>
            </a:extLst>
          </p:cNvPr>
          <p:cNvSpPr txBox="1"/>
          <p:nvPr/>
        </p:nvSpPr>
        <p:spPr>
          <a:xfrm>
            <a:off x="9168592" y="1341080"/>
            <a:ext cx="2689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accent1"/>
                </a:solidFill>
              </a:rPr>
              <a:t>HYSTERETIC LOSSES (P)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8" name="CasellaDiTesto 18">
            <a:extLst>
              <a:ext uri="{FF2B5EF4-FFF2-40B4-BE49-F238E27FC236}">
                <a16:creationId xmlns:a16="http://schemas.microsoft.com/office/drawing/2014/main" id="{22EEE971-6E3B-D9E7-C3C3-4F56A183D9F8}"/>
              </a:ext>
            </a:extLst>
          </p:cNvPr>
          <p:cNvSpPr txBox="1"/>
          <p:nvPr/>
        </p:nvSpPr>
        <p:spPr>
          <a:xfrm>
            <a:off x="2314478" y="1341080"/>
            <a:ext cx="31117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1"/>
                </a:solidFill>
              </a:rPr>
              <a:t>MAGNETIC FIELD (B)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4C4A67-87E5-8004-5AAB-56C74DA56FBB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Open points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DD7B444-BE20-8AAC-74DE-B21C66EB915B}"/>
              </a:ext>
            </a:extLst>
          </p:cNvPr>
          <p:cNvSpPr txBox="1"/>
          <p:nvPr/>
        </p:nvSpPr>
        <p:spPr>
          <a:xfrm rot="16200000">
            <a:off x="8664114" y="3691399"/>
            <a:ext cx="74734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100" dirty="0"/>
              <a:t>P(W/m)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99176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80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video>
              <p:cMediaNode vol="80000">
                <p:cTn id="20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7F5CA-DC51-B41E-5C9C-74E4D066C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2B76C-7DCC-4BF7-1F9C-CA9B449D8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98E4C7-B707-65EB-FA2D-6239C6EFA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6E2E77-6B66-8B40-3C13-B94D993F1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53771B-61D4-7DA7-1E20-183FE09C9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sp>
        <p:nvSpPr>
          <p:cNvPr id="6" name="CasellaDiTesto 8">
            <a:extLst>
              <a:ext uri="{FF2B5EF4-FFF2-40B4-BE49-F238E27FC236}">
                <a16:creationId xmlns:a16="http://schemas.microsoft.com/office/drawing/2014/main" id="{F2426A47-2012-997E-3FBB-7154C3DCD81A}"/>
              </a:ext>
            </a:extLst>
          </p:cNvPr>
          <p:cNvSpPr txBox="1"/>
          <p:nvPr/>
        </p:nvSpPr>
        <p:spPr>
          <a:xfrm>
            <a:off x="1650362" y="1511802"/>
            <a:ext cx="1004858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43D8"/>
                </a:solidFill>
                <a:latin typeface="NimbusRomNo9L-Regu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https://en.wikipedia.org/wiki/Biot-Savart_law</a:t>
            </a:r>
            <a:endParaRPr lang="en-GB" sz="1800" b="0" i="0" u="none" strike="noStrike" baseline="0" dirty="0">
              <a:solidFill>
                <a:srgbClr val="0043D8"/>
              </a:solidFill>
              <a:latin typeface="NimbusRomNo9L-Regu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b="0" i="0" u="none" strike="noStrike" baseline="0" dirty="0">
              <a:solidFill>
                <a:srgbClr val="0043D8"/>
              </a:solidFill>
              <a:latin typeface="NimbusRomNo9L-Regu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43D8"/>
                </a:solidFill>
                <a:latin typeface="NimbusRomNo9L-Regu"/>
              </a:rPr>
              <a:t>E. H. Brandt and M. </a:t>
            </a:r>
            <a:r>
              <a:rPr lang="en-GB" sz="1800" b="0" i="0" u="none" strike="noStrike" baseline="0" dirty="0" err="1">
                <a:solidFill>
                  <a:srgbClr val="0043D8"/>
                </a:solidFill>
                <a:latin typeface="NimbusRomNo9L-Regu"/>
              </a:rPr>
              <a:t>Indenbom</a:t>
            </a:r>
            <a:r>
              <a:rPr lang="en-GB" sz="1800" b="0" i="0" u="none" strike="noStrike" baseline="0" dirty="0">
                <a:solidFill>
                  <a:srgbClr val="0043D8"/>
                </a:solidFill>
                <a:latin typeface="NimbusRomNo9L-Regu"/>
              </a:rPr>
              <a:t>, “Type-ii-superconductor strip with current in a perpendicular magnetic field” , </a:t>
            </a:r>
          </a:p>
          <a:p>
            <a:pPr algn="l"/>
            <a:r>
              <a:rPr lang="en-GB" dirty="0">
                <a:solidFill>
                  <a:srgbClr val="0043D8"/>
                </a:solidFill>
                <a:latin typeface="NimbusRomNo9L-Regu"/>
              </a:rPr>
              <a:t>     </a:t>
            </a:r>
            <a:r>
              <a:rPr lang="en-GB" sz="1800" b="0" i="0" u="none" strike="noStrike" baseline="0" dirty="0">
                <a:solidFill>
                  <a:srgbClr val="0043D8"/>
                </a:solidFill>
                <a:latin typeface="NimbusRomNo9L-ReguItal"/>
              </a:rPr>
              <a:t>Physical review B</a:t>
            </a:r>
            <a:r>
              <a:rPr lang="en-GB" sz="1800" b="0" i="0" u="none" strike="noStrike" baseline="0" dirty="0">
                <a:solidFill>
                  <a:srgbClr val="0043D8"/>
                </a:solidFill>
                <a:latin typeface="NimbusRomNo9L-Regu"/>
              </a:rPr>
              <a:t>, vol. 48, no. 17, p. 12893, 1993.</a:t>
            </a:r>
          </a:p>
          <a:p>
            <a:pPr algn="l"/>
            <a:endParaRPr lang="en-GB" sz="1800" b="0" i="0" u="none" strike="noStrike" baseline="0" dirty="0">
              <a:solidFill>
                <a:srgbClr val="0043D8"/>
              </a:solidFill>
              <a:latin typeface="NimbusRomNo9L-Regu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43D8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https://en.wikipedia.org/wiki/Magnetic_moment</a:t>
            </a:r>
            <a:endParaRPr lang="en-GB" dirty="0">
              <a:solidFill>
                <a:srgbClr val="0043D8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450C77-796B-AE48-1B76-64C765B16E6D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Open points</a:t>
            </a:r>
          </a:p>
        </p:txBody>
      </p:sp>
    </p:spTree>
    <p:extLst>
      <p:ext uri="{BB962C8B-B14F-4D97-AF65-F5344CB8AC3E}">
        <p14:creationId xmlns:p14="http://schemas.microsoft.com/office/powerpoint/2010/main" val="814977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183D09-8CC4-095E-A935-F4FB9872E3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5D26A6-B7C1-8DF0-2084-912E81E9A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7488" y="6315075"/>
            <a:ext cx="544512" cy="365125"/>
          </a:xfrm>
          <a:prstGeom prst="rect">
            <a:avLst/>
          </a:prstGeom>
        </p:spPr>
        <p:txBody>
          <a:bodyPr/>
          <a:lstStyle/>
          <a:p>
            <a:fld id="{5DD364E6-EA62-4F1B-91F6-E9BE53806E2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Image 7" descr="MUON-SlideGraph-LogoBkgnd2.png">
            <a:extLst>
              <a:ext uri="{FF2B5EF4-FFF2-40B4-BE49-F238E27FC236}">
                <a16:creationId xmlns:a16="http://schemas.microsoft.com/office/drawing/2014/main" id="{8DBDB0FE-F4C5-AD70-F7BB-3938567F16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208104" y="544873"/>
            <a:ext cx="6983896" cy="3275938"/>
          </a:xfrm>
          <a:custGeom>
            <a:avLst/>
            <a:gdLst>
              <a:gd name="connsiteX0" fmla="*/ 0 w 6983896"/>
              <a:gd name="connsiteY0" fmla="*/ 0 h 3275938"/>
              <a:gd name="connsiteX1" fmla="*/ 6983896 w 6983896"/>
              <a:gd name="connsiteY1" fmla="*/ 0 h 3275938"/>
              <a:gd name="connsiteX2" fmla="*/ 6983896 w 6983896"/>
              <a:gd name="connsiteY2" fmla="*/ 3275938 h 3275938"/>
              <a:gd name="connsiteX3" fmla="*/ 0 w 6983896"/>
              <a:gd name="connsiteY3" fmla="*/ 3275938 h 3275938"/>
              <a:gd name="connsiteX4" fmla="*/ 0 w 6983896"/>
              <a:gd name="connsiteY4" fmla="*/ 0 h 327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3896" h="3275938" fill="none" extrusionOk="0">
                <a:moveTo>
                  <a:pt x="0" y="0"/>
                </a:moveTo>
                <a:cubicBezTo>
                  <a:pt x="2621071" y="-49533"/>
                  <a:pt x="3964147" y="-14809"/>
                  <a:pt x="6983896" y="0"/>
                </a:cubicBezTo>
                <a:cubicBezTo>
                  <a:pt x="7071535" y="1250797"/>
                  <a:pt x="6911217" y="2649583"/>
                  <a:pt x="6983896" y="3275938"/>
                </a:cubicBezTo>
                <a:cubicBezTo>
                  <a:pt x="4579169" y="3227707"/>
                  <a:pt x="3328956" y="3360393"/>
                  <a:pt x="0" y="3275938"/>
                </a:cubicBezTo>
                <a:cubicBezTo>
                  <a:pt x="-38581" y="2546385"/>
                  <a:pt x="63341" y="408963"/>
                  <a:pt x="0" y="0"/>
                </a:cubicBezTo>
                <a:close/>
              </a:path>
              <a:path w="6983896" h="3275938" stroke="0" extrusionOk="0">
                <a:moveTo>
                  <a:pt x="0" y="0"/>
                </a:moveTo>
                <a:cubicBezTo>
                  <a:pt x="1051161" y="118645"/>
                  <a:pt x="4568212" y="116012"/>
                  <a:pt x="6983896" y="0"/>
                </a:cubicBezTo>
                <a:cubicBezTo>
                  <a:pt x="6851014" y="585534"/>
                  <a:pt x="7068847" y="2562832"/>
                  <a:pt x="6983896" y="3275938"/>
                </a:cubicBezTo>
                <a:cubicBezTo>
                  <a:pt x="4377223" y="3410538"/>
                  <a:pt x="2706198" y="3118742"/>
                  <a:pt x="0" y="3275938"/>
                </a:cubicBezTo>
                <a:cubicBezTo>
                  <a:pt x="-20187" y="2127282"/>
                  <a:pt x="-152480" y="56058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 cmpd="dbl">
            <a:gradFill flip="none" rotWithShape="1">
              <a:gsLst>
                <a:gs pos="0">
                  <a:srgbClr val="FF383E"/>
                </a:gs>
                <a:gs pos="51000">
                  <a:srgbClr val="8A3C88"/>
                </a:gs>
                <a:gs pos="100000">
                  <a:srgbClr val="0043D6"/>
                </a:gs>
              </a:gsLst>
              <a:lin ang="0" scaled="1"/>
              <a:tileRect/>
            </a:gra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C44ACC-8999-2032-6BE7-E935F6B7B3D2}"/>
              </a:ext>
            </a:extLst>
          </p:cNvPr>
          <p:cNvSpPr txBox="1"/>
          <p:nvPr/>
        </p:nvSpPr>
        <p:spPr>
          <a:xfrm>
            <a:off x="2103934" y="4341067"/>
            <a:ext cx="97094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D8395A"/>
                </a:solidFill>
              </a:rPr>
              <a:t>Estimation of the hysteretic losses in SC layer via Brandt Model</a:t>
            </a:r>
          </a:p>
        </p:txBody>
      </p:sp>
      <p:pic>
        <p:nvPicPr>
          <p:cNvPr id="9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9572B5A6-0A22-2477-3E37-95EF0F95F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679" y="6113604"/>
            <a:ext cx="1935386" cy="579860"/>
          </a:xfrm>
          <a:prstGeom prst="rect">
            <a:avLst/>
          </a:prstGeom>
        </p:spPr>
      </p:pic>
      <p:pic>
        <p:nvPicPr>
          <p:cNvPr id="10" name="Picture 9" descr="A logo with a circle and text&#10;&#10;Description automatically generated">
            <a:extLst>
              <a:ext uri="{FF2B5EF4-FFF2-40B4-BE49-F238E27FC236}">
                <a16:creationId xmlns:a16="http://schemas.microsoft.com/office/drawing/2014/main" id="{E40FE352-D25E-925D-F162-0937F585EE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56" y="5949069"/>
            <a:ext cx="904827" cy="908931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1" name="Picture 8" descr="A blue logo with a black background">
            <a:extLst>
              <a:ext uri="{FF2B5EF4-FFF2-40B4-BE49-F238E27FC236}">
                <a16:creationId xmlns:a16="http://schemas.microsoft.com/office/drawing/2014/main" id="{410822D3-6010-11C7-74C7-0BCC458648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315" r="20838"/>
          <a:stretch/>
        </p:blipFill>
        <p:spPr>
          <a:xfrm>
            <a:off x="11166799" y="6060493"/>
            <a:ext cx="705549" cy="686082"/>
          </a:xfrm>
          <a:prstGeom prst="rect">
            <a:avLst/>
          </a:prstGeom>
          <a:ln>
            <a:noFill/>
          </a:ln>
        </p:spPr>
      </p:pic>
      <p:pic>
        <p:nvPicPr>
          <p:cNvPr id="12" name="Picture 11" descr="A purple text on a black background&#10;&#10;Description automatically generated">
            <a:extLst>
              <a:ext uri="{FF2B5EF4-FFF2-40B4-BE49-F238E27FC236}">
                <a16:creationId xmlns:a16="http://schemas.microsoft.com/office/drawing/2014/main" id="{E6194937-15DE-786F-3E97-021F6294F0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109" y="6113604"/>
            <a:ext cx="1514392" cy="579860"/>
          </a:xfrm>
          <a:prstGeom prst="rect">
            <a:avLst/>
          </a:prstGeom>
        </p:spPr>
      </p:pic>
      <p:pic>
        <p:nvPicPr>
          <p:cNvPr id="13" name="Immagine 4">
            <a:extLst>
              <a:ext uri="{FF2B5EF4-FFF2-40B4-BE49-F238E27FC236}">
                <a16:creationId xmlns:a16="http://schemas.microsoft.com/office/drawing/2014/main" id="{FC36DA7E-E738-43CB-A85F-95E7EF2E28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338" t="16055" r="11693" b="14565"/>
          <a:stretch/>
        </p:blipFill>
        <p:spPr>
          <a:xfrm>
            <a:off x="5351361" y="6152518"/>
            <a:ext cx="965911" cy="543680"/>
          </a:xfrm>
          <a:prstGeom prst="rect">
            <a:avLst/>
          </a:prstGeom>
        </p:spPr>
      </p:pic>
      <p:pic>
        <p:nvPicPr>
          <p:cNvPr id="14" name="Picture 13" descr="A logo of a university&#10;&#10;Description automatically generated">
            <a:extLst>
              <a:ext uri="{FF2B5EF4-FFF2-40B4-BE49-F238E27FC236}">
                <a16:creationId xmlns:a16="http://schemas.microsoft.com/office/drawing/2014/main" id="{7A08255D-6E20-40BB-FBB1-61BC619555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68" y="5830196"/>
            <a:ext cx="1804245" cy="121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60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22307-4381-8C06-FC3F-64116D68EE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9CC52-D126-42AA-39B9-A4E0DD67F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912CEE-E850-2020-9111-6CE154C5B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5F000C-FB5F-9B51-7A63-050006552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DB3A8C-CB8F-DB65-A5BD-6A0E1EE93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sp>
        <p:nvSpPr>
          <p:cNvPr id="7" name="Segnaposto contenuto 1">
            <a:extLst>
              <a:ext uri="{FF2B5EF4-FFF2-40B4-BE49-F238E27FC236}">
                <a16:creationId xmlns:a16="http://schemas.microsoft.com/office/drawing/2014/main" id="{9741E7BA-35FF-1F71-4C6F-6CF97B4AE3B1}"/>
              </a:ext>
            </a:extLst>
          </p:cNvPr>
          <p:cNvSpPr txBox="1">
            <a:spLocks/>
          </p:cNvSpPr>
          <p:nvPr/>
        </p:nvSpPr>
        <p:spPr>
          <a:xfrm>
            <a:off x="1737940" y="1910278"/>
            <a:ext cx="5759566" cy="2963379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>
                <a:solidFill>
                  <a:srgbClr val="0043D8"/>
                </a:solidFill>
              </a:rPr>
              <a:t>Although the loss mechanism is of a resistive nature, the resistance is highly nonlinear, with the results that the loss per cycle is independent of the cycle time.</a:t>
            </a:r>
          </a:p>
          <a:p>
            <a:pPr algn="just"/>
            <a:r>
              <a:rPr lang="en-US" sz="1800" dirty="0">
                <a:solidFill>
                  <a:srgbClr val="0043D8"/>
                </a:solidFill>
              </a:rPr>
              <a:t>Hysteretic losses = red area between the two curves.</a:t>
            </a:r>
          </a:p>
          <a:p>
            <a:pPr algn="just"/>
            <a:r>
              <a:rPr lang="en-US" sz="1800" dirty="0">
                <a:solidFill>
                  <a:srgbClr val="0043D8"/>
                </a:solidFill>
              </a:rPr>
              <a:t>Problem: we do not know the trend of the curves.</a:t>
            </a:r>
          </a:p>
          <a:p>
            <a:pPr algn="just"/>
            <a:r>
              <a:rPr lang="en-US" sz="1800" dirty="0">
                <a:solidFill>
                  <a:srgbClr val="0043D8"/>
                </a:solidFill>
              </a:rPr>
              <a:t>We can estimate hysteretic losses by circumscribing the hysteresis losses with a rectangle.</a:t>
            </a:r>
          </a:p>
          <a:p>
            <a:pPr algn="just"/>
            <a:r>
              <a:rPr lang="en-US" sz="1800" dirty="0">
                <a:solidFill>
                  <a:srgbClr val="0043D8"/>
                </a:solidFill>
              </a:rPr>
              <a:t>We are only interested in the ramping phase of the magnet </a:t>
            </a:r>
            <a:r>
              <a:rPr lang="en-US" sz="1800" dirty="0">
                <a:solidFill>
                  <a:srgbClr val="0043D8"/>
                </a:solidFill>
                <a:sym typeface="Wingdings" panose="05000000000000000000" pitchFamily="2" charset="2"/>
              </a:rPr>
              <a:t> we can only consider half rectangle.</a:t>
            </a:r>
            <a:endParaRPr lang="en-US" sz="1800" dirty="0">
              <a:solidFill>
                <a:srgbClr val="0043D8"/>
              </a:solidFill>
            </a:endParaRPr>
          </a:p>
        </p:txBody>
      </p:sp>
      <p:pic>
        <p:nvPicPr>
          <p:cNvPr id="12" name="Picture 11" descr="A red and black graph&#10;&#10;Description automatically generated">
            <a:extLst>
              <a:ext uri="{FF2B5EF4-FFF2-40B4-BE49-F238E27FC236}">
                <a16:creationId xmlns:a16="http://schemas.microsoft.com/office/drawing/2014/main" id="{EA01EF08-E51B-5501-8837-11134255FA7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3" r="13606"/>
          <a:stretch/>
        </p:blipFill>
        <p:spPr>
          <a:xfrm>
            <a:off x="8415792" y="848153"/>
            <a:ext cx="2990641" cy="208787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4780ADF-2BE1-66A1-6CAA-D853F20E4B99}"/>
              </a:ext>
            </a:extLst>
          </p:cNvPr>
          <p:cNvGrpSpPr>
            <a:grpSpLocks noChangeAspect="1"/>
          </p:cNvGrpSpPr>
          <p:nvPr/>
        </p:nvGrpSpPr>
        <p:grpSpPr>
          <a:xfrm>
            <a:off x="8263772" y="3444414"/>
            <a:ext cx="3573116" cy="2473362"/>
            <a:chOff x="2137215" y="8640001"/>
            <a:chExt cx="5567786" cy="382745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43619D2-FDE8-C42F-AA1E-1215FB178F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09" r="11829"/>
            <a:stretch/>
          </p:blipFill>
          <p:spPr>
            <a:xfrm>
              <a:off x="2137215" y="8640001"/>
              <a:ext cx="5567786" cy="382745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BA76655-AF0B-A460-1503-8CA79BBB07E1}"/>
                </a:ext>
              </a:extLst>
            </p:cNvPr>
            <p:cNvSpPr/>
            <p:nvPr/>
          </p:nvSpPr>
          <p:spPr>
            <a:xfrm>
              <a:off x="3027387" y="10410613"/>
              <a:ext cx="4288907" cy="123418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551CCC2-A5D0-92E1-BC59-930447791EC3}"/>
              </a:ext>
            </a:extLst>
          </p:cNvPr>
          <p:cNvCxnSpPr>
            <a:cxnSpLocks/>
          </p:cNvCxnSpPr>
          <p:nvPr/>
        </p:nvCxnSpPr>
        <p:spPr>
          <a:xfrm>
            <a:off x="10050330" y="3026004"/>
            <a:ext cx="0" cy="380702"/>
          </a:xfrm>
          <a:prstGeom prst="straightConnector1">
            <a:avLst/>
          </a:prstGeom>
          <a:ln w="44450">
            <a:solidFill>
              <a:srgbClr val="0043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6DC8883-6CDA-22B4-504A-B638C12069EA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3325862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523C6-DBF2-543D-1FE0-23646B0BE5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EEC5D-D576-F567-3A5F-B5D412359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554807-2055-A33F-DC5F-DBD411EC1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E71ECA-1DA0-1DB7-D570-09C45F2A1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E8C610-229E-4921-5D3B-8E3BED67B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C6C598F-8D78-C480-7CD5-BE30125580D3}"/>
              </a:ext>
            </a:extLst>
          </p:cNvPr>
          <p:cNvGrpSpPr>
            <a:grpSpLocks noChangeAspect="1"/>
          </p:cNvGrpSpPr>
          <p:nvPr/>
        </p:nvGrpSpPr>
        <p:grpSpPr>
          <a:xfrm>
            <a:off x="7636855" y="904023"/>
            <a:ext cx="4281014" cy="2963379"/>
            <a:chOff x="2137215" y="8640001"/>
            <a:chExt cx="5567786" cy="382745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71EE244-ABA1-D945-7C7C-DFDEBE9CE3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09" r="11829"/>
            <a:stretch/>
          </p:blipFill>
          <p:spPr>
            <a:xfrm>
              <a:off x="2137215" y="8640001"/>
              <a:ext cx="5567786" cy="382745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7C8C5CA-9FA7-BBFD-2A6F-E12ABA04C29E}"/>
                </a:ext>
              </a:extLst>
            </p:cNvPr>
            <p:cNvSpPr/>
            <p:nvPr/>
          </p:nvSpPr>
          <p:spPr>
            <a:xfrm>
              <a:off x="3027387" y="10410613"/>
              <a:ext cx="4288907" cy="123418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egnaposto contenuto 1">
                <a:extLst>
                  <a:ext uri="{FF2B5EF4-FFF2-40B4-BE49-F238E27FC236}">
                    <a16:creationId xmlns:a16="http://schemas.microsoft.com/office/drawing/2014/main" id="{D777A318-77C5-12F2-C3F3-F667C3BA3A1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75363" y="925907"/>
                <a:ext cx="5759566" cy="1973565"/>
              </a:xfr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0043D8"/>
                    </a:solidFill>
                  </a:rPr>
                  <a:t>: peak-to-peak amplitude of oscillating field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0043D8"/>
                    </a:solidFill>
                  </a:rPr>
                  <a:t>: amplitude of field oscillation which just penetrates to the </a:t>
                </a:r>
                <a:r>
                  <a:rPr lang="en-US" sz="1800" dirty="0" err="1">
                    <a:solidFill>
                      <a:srgbClr val="0043D8"/>
                    </a:solidFill>
                  </a:rPr>
                  <a:t>centre</a:t>
                </a:r>
                <a:r>
                  <a:rPr lang="en-US" sz="1800" dirty="0">
                    <a:solidFill>
                      <a:srgbClr val="0043D8"/>
                    </a:solidFill>
                  </a:rPr>
                  <a:t> of the sample (penetration field)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1800" dirty="0">
                    <a:solidFill>
                      <a:srgbClr val="0043D8"/>
                    </a:solidFill>
                  </a:rPr>
                  <a:t>: magnetization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0043D8"/>
                    </a:solidFill>
                  </a:rPr>
                  <a:t>: fully penetrated magnetization</a:t>
                </a:r>
              </a:p>
            </p:txBody>
          </p:sp>
        </mc:Choice>
        <mc:Fallback xmlns="">
          <p:sp>
            <p:nvSpPr>
              <p:cNvPr id="6" name="Segnaposto contenuto 1">
                <a:extLst>
                  <a:ext uri="{FF2B5EF4-FFF2-40B4-BE49-F238E27FC236}">
                    <a16:creationId xmlns:a16="http://schemas.microsoft.com/office/drawing/2014/main" id="{D777A318-77C5-12F2-C3F3-F667C3BA3A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363" y="925907"/>
                <a:ext cx="5759566" cy="1973565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4666B0B0-DB38-FCB0-2D2F-B59FECBE46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9961" y="3867402"/>
            <a:ext cx="4737764" cy="211261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745AC4-07E4-8881-BA56-50BFA7985500}"/>
              </a:ext>
            </a:extLst>
          </p:cNvPr>
          <p:cNvCxnSpPr/>
          <p:nvPr/>
        </p:nvCxnSpPr>
        <p:spPr>
          <a:xfrm>
            <a:off x="4335545" y="2738800"/>
            <a:ext cx="0" cy="493126"/>
          </a:xfrm>
          <a:prstGeom prst="straightConnector1">
            <a:avLst/>
          </a:prstGeom>
          <a:ln w="44450">
            <a:solidFill>
              <a:srgbClr val="0043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Segnaposto contenuto 1">
                <a:extLst>
                  <a:ext uri="{FF2B5EF4-FFF2-40B4-BE49-F238E27FC236}">
                    <a16:creationId xmlns:a16="http://schemas.microsoft.com/office/drawing/2014/main" id="{F1AA6BE6-B5F4-9784-53C7-9A3043F7094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75126" y="3351562"/>
                <a:ext cx="5759566" cy="1192158"/>
              </a:xfr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en-US" sz="1800" dirty="0">
                    <a:solidFill>
                      <a:srgbClr val="0043D8"/>
                    </a:solidFill>
                  </a:rPr>
                  <a:t>We have to calculate:</a:t>
                </a: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sz="1800" dirty="0">
                  <a:solidFill>
                    <a:srgbClr val="0043D8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endParaRPr lang="en-US" sz="1800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16" name="Segnaposto contenuto 1">
                <a:extLst>
                  <a:ext uri="{FF2B5EF4-FFF2-40B4-BE49-F238E27FC236}">
                    <a16:creationId xmlns:a16="http://schemas.microsoft.com/office/drawing/2014/main" id="{F1AA6BE6-B5F4-9784-53C7-9A3043F709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126" y="3351562"/>
                <a:ext cx="5759566" cy="1192158"/>
              </a:xfr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3BB718B-1429-F4E4-A021-4EDEB7AEC2EE}"/>
              </a:ext>
            </a:extLst>
          </p:cNvPr>
          <p:cNvCxnSpPr>
            <a:cxnSpLocks/>
          </p:cNvCxnSpPr>
          <p:nvPr/>
        </p:nvCxnSpPr>
        <p:spPr>
          <a:xfrm flipH="1">
            <a:off x="3525625" y="4543720"/>
            <a:ext cx="809920" cy="452090"/>
          </a:xfrm>
          <a:prstGeom prst="straightConnector1">
            <a:avLst/>
          </a:prstGeom>
          <a:ln w="44450">
            <a:solidFill>
              <a:srgbClr val="0043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5A952B-2D3B-92A9-3F36-14C85749C530}"/>
              </a:ext>
            </a:extLst>
          </p:cNvPr>
          <p:cNvCxnSpPr>
            <a:cxnSpLocks/>
          </p:cNvCxnSpPr>
          <p:nvPr/>
        </p:nvCxnSpPr>
        <p:spPr>
          <a:xfrm>
            <a:off x="4335544" y="4543720"/>
            <a:ext cx="886905" cy="452090"/>
          </a:xfrm>
          <a:prstGeom prst="straightConnector1">
            <a:avLst/>
          </a:prstGeom>
          <a:ln w="44450">
            <a:solidFill>
              <a:srgbClr val="0043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E349275-84DF-7DB1-162C-1FDD0C3457B2}"/>
                  </a:ext>
                </a:extLst>
              </p:cNvPr>
              <p:cNvSpPr txBox="1"/>
              <p:nvPr/>
            </p:nvSpPr>
            <p:spPr>
              <a:xfrm>
                <a:off x="1675126" y="5065766"/>
                <a:ext cx="266041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b="1" dirty="0">
                    <a:solidFill>
                      <a:srgbClr val="0043D9"/>
                    </a:solidFill>
                  </a:rPr>
                  <a:t>Without</a:t>
                </a:r>
                <a:r>
                  <a:rPr lang="en-US" dirty="0">
                    <a:solidFill>
                      <a:srgbClr val="0043D9"/>
                    </a:solidFill>
                  </a:rPr>
                  <a:t> the presence of transport current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=0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E349275-84DF-7DB1-162C-1FDD0C3457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5126" y="5065766"/>
                <a:ext cx="2660418" cy="646331"/>
              </a:xfrm>
              <a:prstGeom prst="rect">
                <a:avLst/>
              </a:prstGeom>
              <a:blipFill>
                <a:blip r:embed="rId6"/>
                <a:stretch>
                  <a:fillRect l="-2064" t="-4717" r="-1835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16AFB1B-D126-2D8C-B954-3589A1DA77EB}"/>
                  </a:ext>
                </a:extLst>
              </p:cNvPr>
              <p:cNvSpPr txBox="1"/>
              <p:nvPr/>
            </p:nvSpPr>
            <p:spPr>
              <a:xfrm>
                <a:off x="4554908" y="5065766"/>
                <a:ext cx="278857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b="1" dirty="0">
                    <a:solidFill>
                      <a:srgbClr val="0043D9"/>
                    </a:solidFill>
                  </a:rPr>
                  <a:t>With</a:t>
                </a:r>
                <a:r>
                  <a:rPr lang="en-US" dirty="0">
                    <a:solidFill>
                      <a:srgbClr val="0043D9"/>
                    </a:solidFill>
                  </a:rPr>
                  <a:t> the presence of transport current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0)</m:t>
                    </m:r>
                  </m:oMath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16AFB1B-D126-2D8C-B954-3589A1DA77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908" y="5065766"/>
                <a:ext cx="2788571" cy="646331"/>
              </a:xfrm>
              <a:prstGeom prst="rect">
                <a:avLst/>
              </a:prstGeom>
              <a:blipFill>
                <a:blip r:embed="rId7"/>
                <a:stretch>
                  <a:fillRect l="-1747" t="-4717" r="-1747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1A22333-E76E-92E6-C8E2-FCBF1B2248E4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2789012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68856-3C00-C3C5-B385-4DEAB05883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6FE53-D4C3-9246-A67E-35380E2F6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configuration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85F737-C729-AE3E-0D7D-8983E1BC2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274B4-F694-8E1B-63E3-9D96C8EA7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CCA13-F9AB-2B51-3298-C140F19E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9D2E853-E4F9-9784-03AA-2A0C4204A0AB}"/>
              </a:ext>
            </a:extLst>
          </p:cNvPr>
          <p:cNvGrpSpPr>
            <a:grpSpLocks noChangeAspect="1"/>
          </p:cNvGrpSpPr>
          <p:nvPr/>
        </p:nvGrpSpPr>
        <p:grpSpPr>
          <a:xfrm>
            <a:off x="2224002" y="1026758"/>
            <a:ext cx="4427621" cy="4637260"/>
            <a:chOff x="32277955" y="22100425"/>
            <a:chExt cx="5383206" cy="568195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C90AB25-D358-39A5-C6FC-C71F43F256FC}"/>
                </a:ext>
              </a:extLst>
            </p:cNvPr>
            <p:cNvGrpSpPr/>
            <p:nvPr/>
          </p:nvGrpSpPr>
          <p:grpSpPr>
            <a:xfrm>
              <a:off x="32277955" y="22100425"/>
              <a:ext cx="5383206" cy="5681950"/>
              <a:chOff x="32521795" y="22342881"/>
              <a:chExt cx="5504756" cy="5681950"/>
            </a:xfrm>
          </p:grpSpPr>
          <p:pic>
            <p:nvPicPr>
              <p:cNvPr id="12" name="Picture 11" descr="A rainbow colored diagram of a building&#10;&#10;Description automatically generated with medium confidence">
                <a:extLst>
                  <a:ext uri="{FF2B5EF4-FFF2-40B4-BE49-F238E27FC236}">
                    <a16:creationId xmlns:a16="http://schemas.microsoft.com/office/drawing/2014/main" id="{B95F0856-CF83-BD9E-399C-06CB517F3A0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2721" r="19957"/>
              <a:stretch/>
            </p:blipFill>
            <p:spPr>
              <a:xfrm>
                <a:off x="32521795" y="22342881"/>
                <a:ext cx="5504756" cy="5401892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EC048BDD-BA3E-F52D-D1A7-6FE28332A35F}"/>
                      </a:ext>
                    </a:extLst>
                  </p:cNvPr>
                  <p:cNvSpPr txBox="1"/>
                  <p:nvPr/>
                </p:nvSpPr>
                <p:spPr>
                  <a:xfrm>
                    <a:off x="34798035" y="22516878"/>
                    <a:ext cx="1183209" cy="369332"/>
                  </a:xfrm>
                  <a:prstGeom prst="rect">
                    <a:avLst/>
                  </a:prstGeom>
                  <a:noFill/>
                </p:spPr>
                <p:txBody>
                  <a:bodyPr wrap="square" lIns="180000" rtlCol="0">
                    <a:spAutoFit/>
                  </a:bodyPr>
                  <a:lstStyle/>
                  <a:p>
                    <a:pPr algn="just">
                      <a:spcBef>
                        <a:spcPts val="600"/>
                      </a:spcBef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𝑠𝑢𝑚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</m:oMath>
                      </m:oMathPara>
                    </a14:m>
                    <a:endParaRPr lang="en-GB" dirty="0">
                      <a:latin typeface="Titillium Lt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C08B0F48-872F-FA8D-4F36-23153A538B3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798035" y="22516878"/>
                    <a:ext cx="1183209" cy="369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r="-62393" b="-864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8" name="Left Brace 17">
                <a:extLst>
                  <a:ext uri="{FF2B5EF4-FFF2-40B4-BE49-F238E27FC236}">
                    <a16:creationId xmlns:a16="http://schemas.microsoft.com/office/drawing/2014/main" id="{8EA5F4AF-8E00-E98D-B044-65FCAADA74A6}"/>
                  </a:ext>
                </a:extLst>
              </p:cNvPr>
              <p:cNvSpPr/>
              <p:nvPr/>
            </p:nvSpPr>
            <p:spPr>
              <a:xfrm>
                <a:off x="33436789" y="26084842"/>
                <a:ext cx="78455" cy="333427"/>
              </a:xfrm>
              <a:prstGeom prst="leftBrace">
                <a:avLst>
                  <a:gd name="adj1" fmla="val 25215"/>
                  <a:gd name="adj2" fmla="val 5000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Left Brace 18">
                <a:extLst>
                  <a:ext uri="{FF2B5EF4-FFF2-40B4-BE49-F238E27FC236}">
                    <a16:creationId xmlns:a16="http://schemas.microsoft.com/office/drawing/2014/main" id="{D2580E9E-4C97-B02F-2CF1-4CBF2CA2A20C}"/>
                  </a:ext>
                </a:extLst>
              </p:cNvPr>
              <p:cNvSpPr/>
              <p:nvPr/>
            </p:nvSpPr>
            <p:spPr>
              <a:xfrm rot="16200000">
                <a:off x="33857423" y="27341784"/>
                <a:ext cx="87492" cy="358568"/>
              </a:xfrm>
              <a:prstGeom prst="leftBrace">
                <a:avLst>
                  <a:gd name="adj1" fmla="val 25215"/>
                  <a:gd name="adj2" fmla="val 5000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Left Brace 20">
                <a:extLst>
                  <a:ext uri="{FF2B5EF4-FFF2-40B4-BE49-F238E27FC236}">
                    <a16:creationId xmlns:a16="http://schemas.microsoft.com/office/drawing/2014/main" id="{036AE8B3-EE80-9BF7-CF1A-E3E4CDE7E80A}"/>
                  </a:ext>
                </a:extLst>
              </p:cNvPr>
              <p:cNvSpPr/>
              <p:nvPr/>
            </p:nvSpPr>
            <p:spPr>
              <a:xfrm rot="16200000">
                <a:off x="34283592" y="27349155"/>
                <a:ext cx="87492" cy="344129"/>
              </a:xfrm>
              <a:prstGeom prst="leftBrace">
                <a:avLst>
                  <a:gd name="adj1" fmla="val 25215"/>
                  <a:gd name="adj2" fmla="val 5000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387CCED-AE3A-6DA3-D529-61474FC4C75E}"/>
                  </a:ext>
                </a:extLst>
              </p:cNvPr>
              <p:cNvSpPr txBox="1"/>
              <p:nvPr/>
            </p:nvSpPr>
            <p:spPr>
              <a:xfrm>
                <a:off x="33571484" y="27451377"/>
                <a:ext cx="358568" cy="571617"/>
              </a:xfrm>
              <a:prstGeom prst="rect">
                <a:avLst/>
              </a:prstGeom>
              <a:noFill/>
            </p:spPr>
            <p:txBody>
              <a:bodyPr wrap="square" lIns="180000" rtlCol="0">
                <a:spAutoFit/>
              </a:bodyPr>
              <a:lstStyle/>
              <a:p>
                <a:pPr algn="just">
                  <a:spcBef>
                    <a:spcPts val="1200"/>
                  </a:spcBef>
                </a:pPr>
                <a:r>
                  <a:rPr lang="en-GB" sz="2000" dirty="0">
                    <a:latin typeface="Titillium Lt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4F7A975-8797-06AE-F82C-A5B13E45E55D}"/>
                  </a:ext>
                </a:extLst>
              </p:cNvPr>
              <p:cNvSpPr txBox="1"/>
              <p:nvPr/>
            </p:nvSpPr>
            <p:spPr>
              <a:xfrm>
                <a:off x="34006736" y="27453214"/>
                <a:ext cx="358568" cy="571617"/>
              </a:xfrm>
              <a:prstGeom prst="rect">
                <a:avLst/>
              </a:prstGeom>
              <a:noFill/>
            </p:spPr>
            <p:txBody>
              <a:bodyPr wrap="square" lIns="180000" rtlCol="0">
                <a:spAutoFit/>
              </a:bodyPr>
              <a:lstStyle/>
              <a:p>
                <a:pPr algn="just">
                  <a:spcBef>
                    <a:spcPts val="1200"/>
                  </a:spcBef>
                </a:pPr>
                <a:r>
                  <a:rPr lang="en-GB" sz="2000" dirty="0">
                    <a:latin typeface="Titillium Lt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3E1BE0A-6AA3-6809-EF62-694C66D60BF1}"/>
                  </a:ext>
                </a:extLst>
              </p:cNvPr>
              <p:cNvSpPr txBox="1"/>
              <p:nvPr/>
            </p:nvSpPr>
            <p:spPr>
              <a:xfrm>
                <a:off x="32986319" y="25965954"/>
                <a:ext cx="333506" cy="571617"/>
              </a:xfrm>
              <a:prstGeom prst="rect">
                <a:avLst/>
              </a:prstGeom>
              <a:noFill/>
            </p:spPr>
            <p:txBody>
              <a:bodyPr wrap="square" lIns="180000" rtlCol="0">
                <a:spAutoFit/>
              </a:bodyPr>
              <a:lstStyle/>
              <a:p>
                <a:pPr algn="just">
                  <a:spcBef>
                    <a:spcPts val="1200"/>
                  </a:spcBef>
                </a:pPr>
                <a:r>
                  <a:rPr lang="en-GB" sz="2000" dirty="0">
                    <a:latin typeface="Titillium Lt"/>
                    <a:cs typeface="Arial" panose="020B0604020202020204" pitchFamily="34" charset="0"/>
                  </a:rPr>
                  <a:t>3</a:t>
                </a: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08633A5-2369-D882-E390-D9B7EE55CFE3}"/>
                </a:ext>
              </a:extLst>
            </p:cNvPr>
            <p:cNvSpPr txBox="1"/>
            <p:nvPr/>
          </p:nvSpPr>
          <p:spPr>
            <a:xfrm>
              <a:off x="33159579" y="26553042"/>
              <a:ext cx="403197" cy="307777"/>
            </a:xfrm>
            <a:prstGeom prst="rect">
              <a:avLst/>
            </a:prstGeom>
            <a:noFill/>
          </p:spPr>
          <p:txBody>
            <a:bodyPr wrap="square" lIns="180000" rtlCol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GB" sz="1400" dirty="0">
                  <a:solidFill>
                    <a:schemeClr val="bg1"/>
                  </a:solidFill>
                  <a:latin typeface="Titillium Lt"/>
                  <a:cs typeface="Arial" panose="020B0604020202020204" pitchFamily="34" charset="0"/>
                </a:rPr>
                <a:t>x</a:t>
              </a:r>
            </a:p>
          </p:txBody>
        </p:sp>
      </p:grp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B381CFA2-8D56-5FF9-D883-61CFC22D2D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264912"/>
              </p:ext>
            </p:extLst>
          </p:nvPr>
        </p:nvGraphicFramePr>
        <p:xfrm>
          <a:off x="7856555" y="2270985"/>
          <a:ext cx="3328494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5484">
                  <a:extLst>
                    <a:ext uri="{9D8B030D-6E8A-4147-A177-3AD203B41FA5}">
                      <a16:colId xmlns:a16="http://schemas.microsoft.com/office/drawing/2014/main" val="966598382"/>
                    </a:ext>
                  </a:extLst>
                </a:gridCol>
                <a:gridCol w="1733010">
                  <a:extLst>
                    <a:ext uri="{9D8B030D-6E8A-4147-A177-3AD203B41FA5}">
                      <a16:colId xmlns:a16="http://schemas.microsoft.com/office/drawing/2014/main" val="3009867009"/>
                    </a:ext>
                  </a:extLst>
                </a:gridCol>
              </a:tblGrid>
              <a:tr h="23496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N° double pancakes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N° tapes</a:t>
                      </a:r>
                    </a:p>
                    <a:p>
                      <a:pPr algn="ctr"/>
                      <a:r>
                        <a:rPr lang="en-US" sz="1600" dirty="0"/>
                        <a:t>(m/m)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130313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1048 (524+524)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8257529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1048 (524+524)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8208312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1080 (540+540)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090894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383E"/>
                          </a:solidFill>
                        </a:rPr>
                        <a:t>3176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891168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A691F6A9-3FC0-90D7-8C37-C7FA5D162EE5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4046292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63F25-0D0E-5DD0-3C80-31EAEE0D3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1AF5C7E-C399-7811-BDE7-14D46BB34E2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Assumptions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1AF5C7E-C399-7811-BDE7-14D46BB34E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FF2460-F743-D7D4-EAD9-D86063413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ADD7F-5738-A837-8EE0-277B2B360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C8E49E-C59F-7631-7387-AED2CC18F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A9CFEED-A4C6-031B-77BD-0C689BDAC21E}"/>
                  </a:ext>
                </a:extLst>
              </p:cNvPr>
              <p:cNvSpPr txBox="1"/>
              <p:nvPr/>
            </p:nvSpPr>
            <p:spPr>
              <a:xfrm>
                <a:off x="1768899" y="1318182"/>
                <a:ext cx="6325385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8"/>
                    </a:solidFill>
                  </a:rPr>
                  <a:t>Ramp oscillation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8"/>
                    </a:solidFill>
                  </a:rPr>
                  <a:t>Bean model:</a:t>
                </a:r>
              </a:p>
              <a:p>
                <a:pPr marL="742950" lvl="1" indent="-285750">
                  <a:spcBef>
                    <a:spcPts val="600"/>
                  </a:spcBef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rgbClr val="0043D8"/>
                    </a:solidFill>
                  </a:rPr>
                  <a:t>Current density: 0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dirty="0">
                  <a:solidFill>
                    <a:srgbClr val="0043D8"/>
                  </a:solidFill>
                </a:endParaRPr>
              </a:p>
              <a:p>
                <a:pPr marL="742950" lvl="1" indent="-285750">
                  <a:spcBef>
                    <a:spcPts val="600"/>
                  </a:spcBef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rgbClr val="0043D8"/>
                    </a:solidFill>
                  </a:rPr>
                  <a:t>Penetration of the external field with constant gradient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8"/>
                    </a:solidFill>
                  </a:rPr>
                  <a:t>External field perpendicular to the broad face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A9CFEED-A4C6-031B-77BD-0C689BDAC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8899" y="1318182"/>
                <a:ext cx="6325385" cy="1785104"/>
              </a:xfrm>
              <a:prstGeom prst="rect">
                <a:avLst/>
              </a:prstGeom>
              <a:blipFill>
                <a:blip r:embed="rId3"/>
                <a:stretch>
                  <a:fillRect l="-578" t="-1365" b="-4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5351F3A7-0632-329C-EC7C-F1278DBBA478}"/>
              </a:ext>
            </a:extLst>
          </p:cNvPr>
          <p:cNvSpPr/>
          <p:nvPr/>
        </p:nvSpPr>
        <p:spPr>
          <a:xfrm>
            <a:off x="4685122" y="4422369"/>
            <a:ext cx="3591612" cy="528066"/>
          </a:xfrm>
          <a:prstGeom prst="rect">
            <a:avLst/>
          </a:prstGeom>
          <a:noFill/>
          <a:ln w="34925">
            <a:solidFill>
              <a:srgbClr val="0043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4450748-4FFD-5196-C4FE-CBB5FCE8F562}"/>
              </a:ext>
            </a:extLst>
          </p:cNvPr>
          <p:cNvCxnSpPr/>
          <p:nvPr/>
        </p:nvCxnSpPr>
        <p:spPr>
          <a:xfrm flipV="1">
            <a:off x="8276734" y="3817856"/>
            <a:ext cx="565608" cy="604513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68185A-BD8B-8593-6C35-E8F673FC36E6}"/>
              </a:ext>
            </a:extLst>
          </p:cNvPr>
          <p:cNvCxnSpPr/>
          <p:nvPr/>
        </p:nvCxnSpPr>
        <p:spPr>
          <a:xfrm flipV="1">
            <a:off x="8263772" y="4345287"/>
            <a:ext cx="565608" cy="604513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C4F4934-0465-E275-BE46-C44E44315383}"/>
              </a:ext>
            </a:extLst>
          </p:cNvPr>
          <p:cNvCxnSpPr/>
          <p:nvPr/>
        </p:nvCxnSpPr>
        <p:spPr>
          <a:xfrm flipV="1">
            <a:off x="4687478" y="3817985"/>
            <a:ext cx="565608" cy="604513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EEAC32-6B3E-534E-494C-87428EE24CAD}"/>
              </a:ext>
            </a:extLst>
          </p:cNvPr>
          <p:cNvCxnSpPr/>
          <p:nvPr/>
        </p:nvCxnSpPr>
        <p:spPr>
          <a:xfrm>
            <a:off x="5253086" y="3817856"/>
            <a:ext cx="3589256" cy="0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79B43B-E247-6ABF-1C0D-A60FA73ADB17}"/>
              </a:ext>
            </a:extLst>
          </p:cNvPr>
          <p:cNvCxnSpPr/>
          <p:nvPr/>
        </p:nvCxnSpPr>
        <p:spPr>
          <a:xfrm>
            <a:off x="8829380" y="3817856"/>
            <a:ext cx="0" cy="527431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5E9296D-63F0-EBEB-36F2-ADB5CB1D7472}"/>
              </a:ext>
            </a:extLst>
          </p:cNvPr>
          <p:cNvCxnSpPr>
            <a:cxnSpLocks/>
          </p:cNvCxnSpPr>
          <p:nvPr/>
        </p:nvCxnSpPr>
        <p:spPr>
          <a:xfrm flipV="1">
            <a:off x="10059577" y="3737160"/>
            <a:ext cx="0" cy="1498825"/>
          </a:xfrm>
          <a:prstGeom prst="straightConnector1">
            <a:avLst/>
          </a:prstGeom>
          <a:ln>
            <a:solidFill>
              <a:srgbClr val="FF383E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D3DAAB4-42CB-C7A9-435E-797B513925D1}"/>
                  </a:ext>
                </a:extLst>
              </p:cNvPr>
              <p:cNvSpPr txBox="1"/>
              <p:nvPr/>
            </p:nvSpPr>
            <p:spPr>
              <a:xfrm>
                <a:off x="9143706" y="4259564"/>
                <a:ext cx="7447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383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383E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383E"/>
                              </a:solidFill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383E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D3DAAB4-42CB-C7A9-435E-797B513925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706" y="4259564"/>
                <a:ext cx="74471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883C914-E674-14BF-F466-D35D027C4A5F}"/>
              </a:ext>
            </a:extLst>
          </p:cNvPr>
          <p:cNvCxnSpPr>
            <a:cxnSpLocks/>
          </p:cNvCxnSpPr>
          <p:nvPr/>
        </p:nvCxnSpPr>
        <p:spPr>
          <a:xfrm>
            <a:off x="4524865" y="5487681"/>
            <a:ext cx="3864989" cy="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CB3E1EA-A569-028A-56F0-5B09DC346C29}"/>
              </a:ext>
            </a:extLst>
          </p:cNvPr>
          <p:cNvCxnSpPr>
            <a:cxnSpLocks/>
            <a:stCxn id="8" idx="1"/>
          </p:cNvCxnSpPr>
          <p:nvPr/>
        </p:nvCxnSpPr>
        <p:spPr>
          <a:xfrm>
            <a:off x="4685122" y="4686402"/>
            <a:ext cx="0" cy="94140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BC21EDE-DD6A-A520-3B5A-858A992AD45D}"/>
              </a:ext>
            </a:extLst>
          </p:cNvPr>
          <p:cNvCxnSpPr>
            <a:cxnSpLocks/>
          </p:cNvCxnSpPr>
          <p:nvPr/>
        </p:nvCxnSpPr>
        <p:spPr>
          <a:xfrm>
            <a:off x="8278306" y="4701081"/>
            <a:ext cx="0" cy="94140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8FCC50D-A977-D9AB-C5AB-D8498F2C6267}"/>
              </a:ext>
            </a:extLst>
          </p:cNvPr>
          <p:cNvCxnSpPr/>
          <p:nvPr/>
        </p:nvCxnSpPr>
        <p:spPr>
          <a:xfrm flipH="1">
            <a:off x="4581427" y="5382705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0B4EBEA-C001-B9EB-BFA1-6158805BFE2B}"/>
              </a:ext>
            </a:extLst>
          </p:cNvPr>
          <p:cNvCxnSpPr/>
          <p:nvPr/>
        </p:nvCxnSpPr>
        <p:spPr>
          <a:xfrm flipH="1">
            <a:off x="8160077" y="5379051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02BAB84-8FCF-C95E-AC38-1227DF121D06}"/>
                  </a:ext>
                </a:extLst>
              </p:cNvPr>
              <p:cNvSpPr txBox="1"/>
              <p:nvPr/>
            </p:nvSpPr>
            <p:spPr>
              <a:xfrm>
                <a:off x="6058492" y="5533071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02BAB84-8FCF-C95E-AC38-1227DF121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8492" y="5533071"/>
                <a:ext cx="74471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0ACAB3C-137C-9ABF-3674-AFC7EE1571C6}"/>
              </a:ext>
            </a:extLst>
          </p:cNvPr>
          <p:cNvCxnSpPr>
            <a:cxnSpLocks/>
            <a:stCxn id="8" idx="0"/>
          </p:cNvCxnSpPr>
          <p:nvPr/>
        </p:nvCxnSpPr>
        <p:spPr>
          <a:xfrm flipH="1">
            <a:off x="4015851" y="4422369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08AF195-81BA-FF3D-0053-BF0601F3E08B}"/>
              </a:ext>
            </a:extLst>
          </p:cNvPr>
          <p:cNvCxnSpPr>
            <a:cxnSpLocks/>
          </p:cNvCxnSpPr>
          <p:nvPr/>
        </p:nvCxnSpPr>
        <p:spPr>
          <a:xfrm flipH="1">
            <a:off x="4015851" y="4947044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B372FD3-7B31-0E21-51F1-EE0973B53EC7}"/>
              </a:ext>
            </a:extLst>
          </p:cNvPr>
          <p:cNvCxnSpPr/>
          <p:nvPr/>
        </p:nvCxnSpPr>
        <p:spPr>
          <a:xfrm>
            <a:off x="4132476" y="4310429"/>
            <a:ext cx="0" cy="740535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999AF06-E612-8A4A-8624-C38B43F65BD9}"/>
              </a:ext>
            </a:extLst>
          </p:cNvPr>
          <p:cNvCxnSpPr/>
          <p:nvPr/>
        </p:nvCxnSpPr>
        <p:spPr>
          <a:xfrm flipH="1">
            <a:off x="4033658" y="4824495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DA90347-E11E-FFB6-1D25-C05438A3EB7D}"/>
              </a:ext>
            </a:extLst>
          </p:cNvPr>
          <p:cNvCxnSpPr/>
          <p:nvPr/>
        </p:nvCxnSpPr>
        <p:spPr>
          <a:xfrm flipH="1">
            <a:off x="4033658" y="4299820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3E8E14F-25E6-B88D-4288-CF4891195E58}"/>
                  </a:ext>
                </a:extLst>
              </p:cNvPr>
              <p:cNvSpPr txBox="1"/>
              <p:nvPr/>
            </p:nvSpPr>
            <p:spPr>
              <a:xfrm>
                <a:off x="3328644" y="4486573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3E8E14F-25E6-B88D-4288-CF4891195E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8644" y="4486573"/>
                <a:ext cx="74471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415EBD0-D1BC-8E8E-DFDD-F92AEEE04756}"/>
              </a:ext>
            </a:extLst>
          </p:cNvPr>
          <p:cNvCxnSpPr>
            <a:stCxn id="8" idx="2"/>
            <a:endCxn id="8" idx="0"/>
          </p:cNvCxnSpPr>
          <p:nvPr/>
        </p:nvCxnSpPr>
        <p:spPr>
          <a:xfrm flipV="1">
            <a:off x="6480928" y="4422369"/>
            <a:ext cx="0" cy="528066"/>
          </a:xfrm>
          <a:prstGeom prst="line">
            <a:avLst/>
          </a:prstGeom>
          <a:ln>
            <a:solidFill>
              <a:srgbClr val="FF38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5777156-4489-57A6-56C9-C129683E63AF}"/>
              </a:ext>
            </a:extLst>
          </p:cNvPr>
          <p:cNvCxnSpPr/>
          <p:nvPr/>
        </p:nvCxnSpPr>
        <p:spPr>
          <a:xfrm flipV="1">
            <a:off x="6457359" y="3825144"/>
            <a:ext cx="565608" cy="604513"/>
          </a:xfrm>
          <a:prstGeom prst="line">
            <a:avLst/>
          </a:prstGeom>
          <a:ln w="19050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471BD5-5A70-A9C1-9BD5-9809583970FF}"/>
                  </a:ext>
                </a:extLst>
              </p:cNvPr>
              <p:cNvSpPr txBox="1"/>
              <p:nvPr/>
            </p:nvSpPr>
            <p:spPr>
              <a:xfrm>
                <a:off x="5115745" y="4503829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41471BD5-5A70-A9C1-9BD5-980958397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745" y="4503829"/>
                <a:ext cx="816008" cy="369332"/>
              </a:xfrm>
              <a:prstGeom prst="rect">
                <a:avLst/>
              </a:prstGeom>
              <a:blipFill>
                <a:blip r:embed="rId7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20E7D4E-4AC4-5DAB-D500-C2F4B07B515B}"/>
                  </a:ext>
                </a:extLst>
              </p:cNvPr>
              <p:cNvSpPr txBox="1"/>
              <p:nvPr/>
            </p:nvSpPr>
            <p:spPr>
              <a:xfrm>
                <a:off x="6896691" y="4496030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20E7D4E-4AC4-5DAB-D500-C2F4B07B51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6691" y="4496030"/>
                <a:ext cx="816008" cy="369332"/>
              </a:xfrm>
              <a:prstGeom prst="rect">
                <a:avLst/>
              </a:prstGeom>
              <a:blipFill>
                <a:blip r:embed="rId8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7" name="Group 66">
            <a:extLst>
              <a:ext uri="{FF2B5EF4-FFF2-40B4-BE49-F238E27FC236}">
                <a16:creationId xmlns:a16="http://schemas.microsoft.com/office/drawing/2014/main" id="{C8E30158-F053-FE95-6EF5-EF366CD614C6}"/>
              </a:ext>
            </a:extLst>
          </p:cNvPr>
          <p:cNvGrpSpPr/>
          <p:nvPr/>
        </p:nvGrpSpPr>
        <p:grpSpPr>
          <a:xfrm>
            <a:off x="5920170" y="4353010"/>
            <a:ext cx="1367469" cy="1001836"/>
            <a:chOff x="1634415" y="4462877"/>
            <a:chExt cx="1367469" cy="1001836"/>
          </a:xfrm>
        </p:grpSpPr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86F85717-1248-2D10-DCCC-366F28BE5E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750" y="4544917"/>
              <a:ext cx="0" cy="114535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80493FF9-B8B9-8625-8944-D217671479AE}"/>
                </a:ext>
              </a:extLst>
            </p:cNvPr>
            <p:cNvCxnSpPr>
              <a:cxnSpLocks/>
            </p:cNvCxnSpPr>
            <p:nvPr/>
          </p:nvCxnSpPr>
          <p:spPr>
            <a:xfrm>
              <a:off x="2190750" y="5062781"/>
              <a:ext cx="514350" cy="0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ABFD2234-AC2F-41BB-002B-0A92632CCC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089" y="4701081"/>
              <a:ext cx="319088" cy="368511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F3254F6A-4863-CD72-7BC4-14ACF8FB71C3}"/>
                    </a:ext>
                  </a:extLst>
                </p:cNvPr>
                <p:cNvSpPr txBox="1"/>
                <p:nvPr/>
              </p:nvSpPr>
              <p:spPr>
                <a:xfrm>
                  <a:off x="1634415" y="4462877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F3254F6A-4863-CD72-7BC4-14ACF8FB71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4415" y="4462877"/>
                  <a:ext cx="744717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655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D02B1AE9-7D33-1957-6AF7-6DDF7671612F}"/>
                    </a:ext>
                  </a:extLst>
                </p:cNvPr>
                <p:cNvSpPr txBox="1"/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D02B1AE9-7D33-1957-6AF7-6DDF767161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86364ED-41F5-3A5A-79C6-0687D2299738}"/>
                    </a:ext>
                  </a:extLst>
                </p:cNvPr>
                <p:cNvSpPr txBox="1"/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786364ED-41F5-3A5A-79C6-0687D22997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3A393F3-4D1D-3D30-B247-7904A9D6D7F0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338689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61B87-9C77-A68A-1AEB-253A3F014B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79B5F-7647-2DF8-6F67-F3A17887A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Magnetization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736745-20B2-909D-F3C5-128FCF8F8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1C5E85-CB44-9B94-0234-05E8F08EE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6E5FCE-AC8E-0E19-2D16-910525C8A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08A811C-3024-8A22-5B76-769A6A9D51C5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8991600" cy="1069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Definition: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acc>
                      </m:e>
                    </m:nary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𝑑𝑉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		where: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= magnetic moment	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08A811C-3024-8A22-5B76-769A6A9D51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8991600" cy="1069652"/>
              </a:xfrm>
              <a:prstGeom prst="rect">
                <a:avLst/>
              </a:prstGeom>
              <a:blipFill>
                <a:blip r:embed="rId2"/>
                <a:stretch>
                  <a:fillRect l="-407" t="-17714" b="-46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C994EB4-B7CE-E7F7-2BED-099E7AEB58E2}"/>
                  </a:ext>
                </a:extLst>
              </p:cNvPr>
              <p:cNvSpPr txBox="1"/>
              <p:nvPr/>
            </p:nvSpPr>
            <p:spPr>
              <a:xfrm>
                <a:off x="1714500" y="2184648"/>
                <a:ext cx="8991600" cy="1611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Cross product: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i="1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acc>
                              </m:e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acc>
                              </m:e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acc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sub>
                          </m:sSub>
                          <m:r>
                            <a:rPr lang="en-US" b="0" i="0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acc>
                      <m:r>
                        <a:rPr lang="en-US" b="0" i="0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sub>
                          </m:sSub>
                          <m:r>
                            <a:rPr lang="en-US" b="0" i="0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</m:acc>
                      <m:r>
                        <a:rPr lang="en-US" b="0" i="0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sub>
                          </m:sSub>
                          <m:r>
                            <a:rPr lang="en-US" b="0" i="0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  <m:r>
                        <a:rPr lang="en-US" b="0" i="0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b="0" dirty="0">
                  <a:solidFill>
                    <a:srgbClr val="0043D9"/>
                  </a:solidFill>
                </a:endParaRPr>
              </a:p>
              <a:p>
                <a:pPr lvl="1"/>
                <a:r>
                  <a:rPr lang="en-US" dirty="0">
                    <a:solidFill>
                      <a:srgbClr val="0043D9"/>
                    </a:solidFill>
                  </a:rPr>
                  <a:t>			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e>
                    </m:d>
                    <m:acc>
                      <m:accPr>
                        <m:chr m:val="⃗"/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  <m:r>
                      <a:rPr lang="en-US" b="0" i="0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+(−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z</m:t>
                        </m:r>
                      </m:sub>
                    </m:sSub>
                    <m:r>
                      <a:rPr lang="en-US" b="0" i="0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+0 </m:t>
                    </m:r>
                    <m:acc>
                      <m:accPr>
                        <m:chr m:val="⃗"/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C994EB4-B7CE-E7F7-2BED-099E7AEB58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2184648"/>
                <a:ext cx="8991600" cy="1611916"/>
              </a:xfrm>
              <a:prstGeom prst="rect">
                <a:avLst/>
              </a:prstGeom>
              <a:blipFill>
                <a:blip r:embed="rId3"/>
                <a:stretch>
                  <a:fillRect l="-407" t="-1509" b="-1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3A05A1C-A9F3-D7AA-8644-6DEE4B7CBFAE}"/>
              </a:ext>
            </a:extLst>
          </p:cNvPr>
          <p:cNvCxnSpPr>
            <a:cxnSpLocks/>
          </p:cNvCxnSpPr>
          <p:nvPr/>
        </p:nvCxnSpPr>
        <p:spPr>
          <a:xfrm flipH="1">
            <a:off x="5648325" y="2779031"/>
            <a:ext cx="561975" cy="475269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082028E-1AA9-6875-B4FC-EDA8C276D828}"/>
              </a:ext>
            </a:extLst>
          </p:cNvPr>
          <p:cNvCxnSpPr>
            <a:cxnSpLocks/>
          </p:cNvCxnSpPr>
          <p:nvPr/>
        </p:nvCxnSpPr>
        <p:spPr>
          <a:xfrm flipH="1">
            <a:off x="7239000" y="2779031"/>
            <a:ext cx="561975" cy="475269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5E2477D-B657-E2DD-DCB0-748ABCAFC1DC}"/>
              </a:ext>
            </a:extLst>
          </p:cNvPr>
          <p:cNvCxnSpPr>
            <a:cxnSpLocks/>
          </p:cNvCxnSpPr>
          <p:nvPr/>
        </p:nvCxnSpPr>
        <p:spPr>
          <a:xfrm flipH="1">
            <a:off x="8162925" y="2779030"/>
            <a:ext cx="561975" cy="475269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7B7DF44-6D21-A09F-842F-3C944F851356}"/>
              </a:ext>
            </a:extLst>
          </p:cNvPr>
          <p:cNvCxnSpPr>
            <a:cxnSpLocks/>
          </p:cNvCxnSpPr>
          <p:nvPr/>
        </p:nvCxnSpPr>
        <p:spPr>
          <a:xfrm flipH="1">
            <a:off x="8966200" y="2779030"/>
            <a:ext cx="561975" cy="475269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337965A-895F-35BA-9340-7F6730284BC3}"/>
                  </a:ext>
                </a:extLst>
              </p:cNvPr>
              <p:cNvSpPr txBox="1"/>
              <p:nvPr/>
            </p:nvSpPr>
            <p:spPr>
              <a:xfrm>
                <a:off x="1714500" y="3979586"/>
                <a:ext cx="7251700" cy="7328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acc>
                      </m:e>
                    </m:nary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𝑑𝑉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  <m:t>𝑑𝑉</m:t>
                                </m:r>
                              </m:e>
                            </m:d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acc>
                          </m:e>
                        </m:nary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r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z</m:t>
                                    </m:r>
                                  </m:sub>
                                </m:s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  <m:t>𝑑𝑉</m:t>
                                </m:r>
                              </m:e>
                            </m:d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acc>
                          </m:e>
                        </m:nary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=4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𝐿𝑏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337965A-895F-35BA-9340-7F6730284B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3979586"/>
                <a:ext cx="7251700" cy="732893"/>
              </a:xfrm>
              <a:prstGeom prst="rect">
                <a:avLst/>
              </a:prstGeom>
              <a:blipFill>
                <a:blip r:embed="rId4"/>
                <a:stretch>
                  <a:fillRect t="-68333" b="-7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A312D37-6377-359E-40C8-D75B2E18BA01}"/>
              </a:ext>
            </a:extLst>
          </p:cNvPr>
          <p:cNvCxnSpPr>
            <a:cxnSpLocks/>
          </p:cNvCxnSpPr>
          <p:nvPr/>
        </p:nvCxnSpPr>
        <p:spPr>
          <a:xfrm flipH="1">
            <a:off x="4335545" y="4018278"/>
            <a:ext cx="561975" cy="475269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1988F34-9258-B054-5178-40936D1A0DBF}"/>
                  </a:ext>
                </a:extLst>
              </p:cNvPr>
              <p:cNvSpPr txBox="1"/>
              <p:nvPr/>
            </p:nvSpPr>
            <p:spPr>
              <a:xfrm>
                <a:off x="1714500" y="4544100"/>
                <a:ext cx="9753600" cy="7871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Magnetization (with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for Bean model):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4</m:t>
                    </m:r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𝐿𝑏</m:t>
                    </m:r>
                    <m:sSup>
                      <m:sSup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		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1988F34-9258-B054-5178-40936D1A0D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4544100"/>
                <a:ext cx="9753600" cy="787139"/>
              </a:xfrm>
              <a:prstGeom prst="rect">
                <a:avLst/>
              </a:prstGeom>
              <a:blipFill>
                <a:blip r:embed="rId5"/>
                <a:stretch>
                  <a:fillRect l="-375" t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89CA0A9-B3C5-997F-EAD7-D8788CBAB3F9}"/>
                  </a:ext>
                </a:extLst>
              </p:cNvPr>
              <p:cNvSpPr txBox="1"/>
              <p:nvPr/>
            </p:nvSpPr>
            <p:spPr>
              <a:xfrm>
                <a:off x="9370242" y="3849657"/>
                <a:ext cx="561975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89CA0A9-B3C5-997F-EAD7-D8788CBAB3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0242" y="3849657"/>
                <a:ext cx="561975" cy="7101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090B50-5996-918E-5B53-11F34D0EC528}"/>
                  </a:ext>
                </a:extLst>
              </p:cNvPr>
              <p:cNvSpPr txBox="1"/>
              <p:nvPr/>
            </p:nvSpPr>
            <p:spPr>
              <a:xfrm>
                <a:off x="10234486" y="3863161"/>
                <a:ext cx="18506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43D9"/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b="0" dirty="0">
                  <a:solidFill>
                    <a:srgbClr val="0043D9"/>
                  </a:solidFill>
                </a:endParaRPr>
              </a:p>
              <a:p>
                <a:r>
                  <a:rPr lang="en-US" dirty="0">
                    <a:solidFill>
                      <a:srgbClr val="0043D9"/>
                    </a:solidFill>
                  </a:rPr>
                  <a:t>if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090B50-5996-918E-5B53-11F34D0EC5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4486" y="3863161"/>
                <a:ext cx="1850678" cy="646331"/>
              </a:xfrm>
              <a:prstGeom prst="rect">
                <a:avLst/>
              </a:prstGeom>
              <a:blipFill>
                <a:blip r:embed="rId7"/>
                <a:stretch>
                  <a:fillRect l="-2970" t="-4717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BF2367C1-2489-31C1-F7AE-B65C29123D90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2017424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16415-719D-CB0B-6CBC-0722E67C6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41E4C9-DA91-F690-1C5E-01000ACE1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Luca Alfonso – Francesco Mariani</a:t>
            </a:r>
          </a:p>
          <a:p>
            <a:r>
              <a:rPr lang="en-US"/>
              <a:t>Workshop on Muon Collider Superconducting Magnet Design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41695F-0B3C-E044-C994-0681E8915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4A75DE-D1AC-1CA0-1D34-BDCB2BEBA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6633FC-0931-FC21-44FD-2A5DB165FF2A}"/>
              </a:ext>
            </a:extLst>
          </p:cNvPr>
          <p:cNvSpPr/>
          <p:nvPr/>
        </p:nvSpPr>
        <p:spPr>
          <a:xfrm>
            <a:off x="3328712" y="1795246"/>
            <a:ext cx="5424891" cy="528066"/>
          </a:xfrm>
          <a:custGeom>
            <a:avLst/>
            <a:gdLst>
              <a:gd name="connsiteX0" fmla="*/ 0 w 5424891"/>
              <a:gd name="connsiteY0" fmla="*/ 0 h 528066"/>
              <a:gd name="connsiteX1" fmla="*/ 623862 w 5424891"/>
              <a:gd name="connsiteY1" fmla="*/ 0 h 528066"/>
              <a:gd name="connsiteX2" fmla="*/ 1139227 w 5424891"/>
              <a:gd name="connsiteY2" fmla="*/ 0 h 528066"/>
              <a:gd name="connsiteX3" fmla="*/ 1925836 w 5424891"/>
              <a:gd name="connsiteY3" fmla="*/ 0 h 528066"/>
              <a:gd name="connsiteX4" fmla="*/ 2549699 w 5424891"/>
              <a:gd name="connsiteY4" fmla="*/ 0 h 528066"/>
              <a:gd name="connsiteX5" fmla="*/ 3173561 w 5424891"/>
              <a:gd name="connsiteY5" fmla="*/ 0 h 528066"/>
              <a:gd name="connsiteX6" fmla="*/ 3960170 w 5424891"/>
              <a:gd name="connsiteY6" fmla="*/ 0 h 528066"/>
              <a:gd name="connsiteX7" fmla="*/ 4529784 w 5424891"/>
              <a:gd name="connsiteY7" fmla="*/ 0 h 528066"/>
              <a:gd name="connsiteX8" fmla="*/ 5424891 w 5424891"/>
              <a:gd name="connsiteY8" fmla="*/ 0 h 528066"/>
              <a:gd name="connsiteX9" fmla="*/ 5424891 w 5424891"/>
              <a:gd name="connsiteY9" fmla="*/ 528066 h 528066"/>
              <a:gd name="connsiteX10" fmla="*/ 4855277 w 5424891"/>
              <a:gd name="connsiteY10" fmla="*/ 528066 h 528066"/>
              <a:gd name="connsiteX11" fmla="*/ 4177166 w 5424891"/>
              <a:gd name="connsiteY11" fmla="*/ 528066 h 528066"/>
              <a:gd name="connsiteX12" fmla="*/ 3553304 w 5424891"/>
              <a:gd name="connsiteY12" fmla="*/ 528066 h 528066"/>
              <a:gd name="connsiteX13" fmla="*/ 2766694 w 5424891"/>
              <a:gd name="connsiteY13" fmla="*/ 528066 h 528066"/>
              <a:gd name="connsiteX14" fmla="*/ 1980085 w 5424891"/>
              <a:gd name="connsiteY14" fmla="*/ 528066 h 528066"/>
              <a:gd name="connsiteX15" fmla="*/ 1410472 w 5424891"/>
              <a:gd name="connsiteY15" fmla="*/ 528066 h 528066"/>
              <a:gd name="connsiteX16" fmla="*/ 732360 w 5424891"/>
              <a:gd name="connsiteY16" fmla="*/ 528066 h 528066"/>
              <a:gd name="connsiteX17" fmla="*/ 0 w 5424891"/>
              <a:gd name="connsiteY17" fmla="*/ 528066 h 528066"/>
              <a:gd name="connsiteX18" fmla="*/ 0 w 5424891"/>
              <a:gd name="connsiteY18" fmla="*/ 0 h 52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24891" h="528066" extrusionOk="0">
                <a:moveTo>
                  <a:pt x="0" y="0"/>
                </a:moveTo>
                <a:cubicBezTo>
                  <a:pt x="267524" y="-26877"/>
                  <a:pt x="476041" y="19422"/>
                  <a:pt x="623862" y="0"/>
                </a:cubicBezTo>
                <a:cubicBezTo>
                  <a:pt x="771683" y="-19422"/>
                  <a:pt x="998517" y="-881"/>
                  <a:pt x="1139227" y="0"/>
                </a:cubicBezTo>
                <a:cubicBezTo>
                  <a:pt x="1279938" y="881"/>
                  <a:pt x="1657653" y="-4693"/>
                  <a:pt x="1925836" y="0"/>
                </a:cubicBezTo>
                <a:cubicBezTo>
                  <a:pt x="2194019" y="4693"/>
                  <a:pt x="2404336" y="-9437"/>
                  <a:pt x="2549699" y="0"/>
                </a:cubicBezTo>
                <a:cubicBezTo>
                  <a:pt x="2695062" y="9437"/>
                  <a:pt x="2909213" y="20024"/>
                  <a:pt x="3173561" y="0"/>
                </a:cubicBezTo>
                <a:cubicBezTo>
                  <a:pt x="3437909" y="-20024"/>
                  <a:pt x="3791626" y="-6855"/>
                  <a:pt x="3960170" y="0"/>
                </a:cubicBezTo>
                <a:cubicBezTo>
                  <a:pt x="4128714" y="6855"/>
                  <a:pt x="4254978" y="26391"/>
                  <a:pt x="4529784" y="0"/>
                </a:cubicBezTo>
                <a:cubicBezTo>
                  <a:pt x="4804590" y="-26391"/>
                  <a:pt x="4986036" y="-2976"/>
                  <a:pt x="5424891" y="0"/>
                </a:cubicBezTo>
                <a:cubicBezTo>
                  <a:pt x="5440782" y="124835"/>
                  <a:pt x="5406683" y="369370"/>
                  <a:pt x="5424891" y="528066"/>
                </a:cubicBezTo>
                <a:cubicBezTo>
                  <a:pt x="5280735" y="521308"/>
                  <a:pt x="5011896" y="526477"/>
                  <a:pt x="4855277" y="528066"/>
                </a:cubicBezTo>
                <a:cubicBezTo>
                  <a:pt x="4698658" y="529655"/>
                  <a:pt x="4348278" y="560506"/>
                  <a:pt x="4177166" y="528066"/>
                </a:cubicBezTo>
                <a:cubicBezTo>
                  <a:pt x="4006054" y="495626"/>
                  <a:pt x="3862127" y="542974"/>
                  <a:pt x="3553304" y="528066"/>
                </a:cubicBezTo>
                <a:cubicBezTo>
                  <a:pt x="3244481" y="513158"/>
                  <a:pt x="3119310" y="499862"/>
                  <a:pt x="2766694" y="528066"/>
                </a:cubicBezTo>
                <a:cubicBezTo>
                  <a:pt x="2414078" y="556271"/>
                  <a:pt x="2183622" y="514108"/>
                  <a:pt x="1980085" y="528066"/>
                </a:cubicBezTo>
                <a:cubicBezTo>
                  <a:pt x="1776548" y="542024"/>
                  <a:pt x="1670011" y="544340"/>
                  <a:pt x="1410472" y="528066"/>
                </a:cubicBezTo>
                <a:cubicBezTo>
                  <a:pt x="1150933" y="511792"/>
                  <a:pt x="1022191" y="514685"/>
                  <a:pt x="732360" y="528066"/>
                </a:cubicBezTo>
                <a:cubicBezTo>
                  <a:pt x="442529" y="541447"/>
                  <a:pt x="239440" y="550792"/>
                  <a:pt x="0" y="528066"/>
                </a:cubicBezTo>
                <a:cubicBezTo>
                  <a:pt x="18325" y="322654"/>
                  <a:pt x="2202" y="209160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43D8"/>
                </a:solidFill>
              </a:rPr>
              <a:t>1. Requirements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DE2DA4-BBE7-D52D-20A1-4E31C2E8B3D7}"/>
              </a:ext>
            </a:extLst>
          </p:cNvPr>
          <p:cNvSpPr/>
          <p:nvPr/>
        </p:nvSpPr>
        <p:spPr>
          <a:xfrm>
            <a:off x="4107219" y="2653897"/>
            <a:ext cx="5424891" cy="528066"/>
          </a:xfrm>
          <a:custGeom>
            <a:avLst/>
            <a:gdLst>
              <a:gd name="connsiteX0" fmla="*/ 0 w 5424891"/>
              <a:gd name="connsiteY0" fmla="*/ 0 h 528066"/>
              <a:gd name="connsiteX1" fmla="*/ 623862 w 5424891"/>
              <a:gd name="connsiteY1" fmla="*/ 0 h 528066"/>
              <a:gd name="connsiteX2" fmla="*/ 1139227 w 5424891"/>
              <a:gd name="connsiteY2" fmla="*/ 0 h 528066"/>
              <a:gd name="connsiteX3" fmla="*/ 1925836 w 5424891"/>
              <a:gd name="connsiteY3" fmla="*/ 0 h 528066"/>
              <a:gd name="connsiteX4" fmla="*/ 2549699 w 5424891"/>
              <a:gd name="connsiteY4" fmla="*/ 0 h 528066"/>
              <a:gd name="connsiteX5" fmla="*/ 3173561 w 5424891"/>
              <a:gd name="connsiteY5" fmla="*/ 0 h 528066"/>
              <a:gd name="connsiteX6" fmla="*/ 3960170 w 5424891"/>
              <a:gd name="connsiteY6" fmla="*/ 0 h 528066"/>
              <a:gd name="connsiteX7" fmla="*/ 4529784 w 5424891"/>
              <a:gd name="connsiteY7" fmla="*/ 0 h 528066"/>
              <a:gd name="connsiteX8" fmla="*/ 5424891 w 5424891"/>
              <a:gd name="connsiteY8" fmla="*/ 0 h 528066"/>
              <a:gd name="connsiteX9" fmla="*/ 5424891 w 5424891"/>
              <a:gd name="connsiteY9" fmla="*/ 528066 h 528066"/>
              <a:gd name="connsiteX10" fmla="*/ 4855277 w 5424891"/>
              <a:gd name="connsiteY10" fmla="*/ 528066 h 528066"/>
              <a:gd name="connsiteX11" fmla="*/ 4177166 w 5424891"/>
              <a:gd name="connsiteY11" fmla="*/ 528066 h 528066"/>
              <a:gd name="connsiteX12" fmla="*/ 3553304 w 5424891"/>
              <a:gd name="connsiteY12" fmla="*/ 528066 h 528066"/>
              <a:gd name="connsiteX13" fmla="*/ 2766694 w 5424891"/>
              <a:gd name="connsiteY13" fmla="*/ 528066 h 528066"/>
              <a:gd name="connsiteX14" fmla="*/ 1980085 w 5424891"/>
              <a:gd name="connsiteY14" fmla="*/ 528066 h 528066"/>
              <a:gd name="connsiteX15" fmla="*/ 1410472 w 5424891"/>
              <a:gd name="connsiteY15" fmla="*/ 528066 h 528066"/>
              <a:gd name="connsiteX16" fmla="*/ 732360 w 5424891"/>
              <a:gd name="connsiteY16" fmla="*/ 528066 h 528066"/>
              <a:gd name="connsiteX17" fmla="*/ 0 w 5424891"/>
              <a:gd name="connsiteY17" fmla="*/ 528066 h 528066"/>
              <a:gd name="connsiteX18" fmla="*/ 0 w 5424891"/>
              <a:gd name="connsiteY18" fmla="*/ 0 h 52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24891" h="528066" extrusionOk="0">
                <a:moveTo>
                  <a:pt x="0" y="0"/>
                </a:moveTo>
                <a:cubicBezTo>
                  <a:pt x="267524" y="-26877"/>
                  <a:pt x="476041" y="19422"/>
                  <a:pt x="623862" y="0"/>
                </a:cubicBezTo>
                <a:cubicBezTo>
                  <a:pt x="771683" y="-19422"/>
                  <a:pt x="998517" y="-881"/>
                  <a:pt x="1139227" y="0"/>
                </a:cubicBezTo>
                <a:cubicBezTo>
                  <a:pt x="1279938" y="881"/>
                  <a:pt x="1657653" y="-4693"/>
                  <a:pt x="1925836" y="0"/>
                </a:cubicBezTo>
                <a:cubicBezTo>
                  <a:pt x="2194019" y="4693"/>
                  <a:pt x="2404336" y="-9437"/>
                  <a:pt x="2549699" y="0"/>
                </a:cubicBezTo>
                <a:cubicBezTo>
                  <a:pt x="2695062" y="9437"/>
                  <a:pt x="2909213" y="20024"/>
                  <a:pt x="3173561" y="0"/>
                </a:cubicBezTo>
                <a:cubicBezTo>
                  <a:pt x="3437909" y="-20024"/>
                  <a:pt x="3791626" y="-6855"/>
                  <a:pt x="3960170" y="0"/>
                </a:cubicBezTo>
                <a:cubicBezTo>
                  <a:pt x="4128714" y="6855"/>
                  <a:pt x="4254978" y="26391"/>
                  <a:pt x="4529784" y="0"/>
                </a:cubicBezTo>
                <a:cubicBezTo>
                  <a:pt x="4804590" y="-26391"/>
                  <a:pt x="4986036" y="-2976"/>
                  <a:pt x="5424891" y="0"/>
                </a:cubicBezTo>
                <a:cubicBezTo>
                  <a:pt x="5440782" y="124835"/>
                  <a:pt x="5406683" y="369370"/>
                  <a:pt x="5424891" y="528066"/>
                </a:cubicBezTo>
                <a:cubicBezTo>
                  <a:pt x="5280735" y="521308"/>
                  <a:pt x="5011896" y="526477"/>
                  <a:pt x="4855277" y="528066"/>
                </a:cubicBezTo>
                <a:cubicBezTo>
                  <a:pt x="4698658" y="529655"/>
                  <a:pt x="4348278" y="560506"/>
                  <a:pt x="4177166" y="528066"/>
                </a:cubicBezTo>
                <a:cubicBezTo>
                  <a:pt x="4006054" y="495626"/>
                  <a:pt x="3862127" y="542974"/>
                  <a:pt x="3553304" y="528066"/>
                </a:cubicBezTo>
                <a:cubicBezTo>
                  <a:pt x="3244481" y="513158"/>
                  <a:pt x="3119310" y="499862"/>
                  <a:pt x="2766694" y="528066"/>
                </a:cubicBezTo>
                <a:cubicBezTo>
                  <a:pt x="2414078" y="556271"/>
                  <a:pt x="2183622" y="514108"/>
                  <a:pt x="1980085" y="528066"/>
                </a:cubicBezTo>
                <a:cubicBezTo>
                  <a:pt x="1776548" y="542024"/>
                  <a:pt x="1670011" y="544340"/>
                  <a:pt x="1410472" y="528066"/>
                </a:cubicBezTo>
                <a:cubicBezTo>
                  <a:pt x="1150933" y="511792"/>
                  <a:pt x="1022191" y="514685"/>
                  <a:pt x="732360" y="528066"/>
                </a:cubicBezTo>
                <a:cubicBezTo>
                  <a:pt x="442529" y="541447"/>
                  <a:pt x="239440" y="550792"/>
                  <a:pt x="0" y="528066"/>
                </a:cubicBezTo>
                <a:cubicBezTo>
                  <a:pt x="18325" y="322654"/>
                  <a:pt x="2202" y="209160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43D8"/>
                </a:solidFill>
              </a:rPr>
              <a:t>2. Brandt model (cos-theta)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AF4698-AD64-EE8B-BFED-66231687EB56}"/>
              </a:ext>
            </a:extLst>
          </p:cNvPr>
          <p:cNvSpPr/>
          <p:nvPr/>
        </p:nvSpPr>
        <p:spPr>
          <a:xfrm>
            <a:off x="5221873" y="3512548"/>
            <a:ext cx="5424891" cy="528066"/>
          </a:xfrm>
          <a:custGeom>
            <a:avLst/>
            <a:gdLst>
              <a:gd name="connsiteX0" fmla="*/ 0 w 5424891"/>
              <a:gd name="connsiteY0" fmla="*/ 0 h 528066"/>
              <a:gd name="connsiteX1" fmla="*/ 623862 w 5424891"/>
              <a:gd name="connsiteY1" fmla="*/ 0 h 528066"/>
              <a:gd name="connsiteX2" fmla="*/ 1139227 w 5424891"/>
              <a:gd name="connsiteY2" fmla="*/ 0 h 528066"/>
              <a:gd name="connsiteX3" fmla="*/ 1925836 w 5424891"/>
              <a:gd name="connsiteY3" fmla="*/ 0 h 528066"/>
              <a:gd name="connsiteX4" fmla="*/ 2549699 w 5424891"/>
              <a:gd name="connsiteY4" fmla="*/ 0 h 528066"/>
              <a:gd name="connsiteX5" fmla="*/ 3173561 w 5424891"/>
              <a:gd name="connsiteY5" fmla="*/ 0 h 528066"/>
              <a:gd name="connsiteX6" fmla="*/ 3960170 w 5424891"/>
              <a:gd name="connsiteY6" fmla="*/ 0 h 528066"/>
              <a:gd name="connsiteX7" fmla="*/ 4529784 w 5424891"/>
              <a:gd name="connsiteY7" fmla="*/ 0 h 528066"/>
              <a:gd name="connsiteX8" fmla="*/ 5424891 w 5424891"/>
              <a:gd name="connsiteY8" fmla="*/ 0 h 528066"/>
              <a:gd name="connsiteX9" fmla="*/ 5424891 w 5424891"/>
              <a:gd name="connsiteY9" fmla="*/ 528066 h 528066"/>
              <a:gd name="connsiteX10" fmla="*/ 4855277 w 5424891"/>
              <a:gd name="connsiteY10" fmla="*/ 528066 h 528066"/>
              <a:gd name="connsiteX11" fmla="*/ 4177166 w 5424891"/>
              <a:gd name="connsiteY11" fmla="*/ 528066 h 528066"/>
              <a:gd name="connsiteX12" fmla="*/ 3553304 w 5424891"/>
              <a:gd name="connsiteY12" fmla="*/ 528066 h 528066"/>
              <a:gd name="connsiteX13" fmla="*/ 2766694 w 5424891"/>
              <a:gd name="connsiteY13" fmla="*/ 528066 h 528066"/>
              <a:gd name="connsiteX14" fmla="*/ 1980085 w 5424891"/>
              <a:gd name="connsiteY14" fmla="*/ 528066 h 528066"/>
              <a:gd name="connsiteX15" fmla="*/ 1410472 w 5424891"/>
              <a:gd name="connsiteY15" fmla="*/ 528066 h 528066"/>
              <a:gd name="connsiteX16" fmla="*/ 732360 w 5424891"/>
              <a:gd name="connsiteY16" fmla="*/ 528066 h 528066"/>
              <a:gd name="connsiteX17" fmla="*/ 0 w 5424891"/>
              <a:gd name="connsiteY17" fmla="*/ 528066 h 528066"/>
              <a:gd name="connsiteX18" fmla="*/ 0 w 5424891"/>
              <a:gd name="connsiteY18" fmla="*/ 0 h 52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24891" h="528066" extrusionOk="0">
                <a:moveTo>
                  <a:pt x="0" y="0"/>
                </a:moveTo>
                <a:cubicBezTo>
                  <a:pt x="267524" y="-26877"/>
                  <a:pt x="476041" y="19422"/>
                  <a:pt x="623862" y="0"/>
                </a:cubicBezTo>
                <a:cubicBezTo>
                  <a:pt x="771683" y="-19422"/>
                  <a:pt x="998517" y="-881"/>
                  <a:pt x="1139227" y="0"/>
                </a:cubicBezTo>
                <a:cubicBezTo>
                  <a:pt x="1279938" y="881"/>
                  <a:pt x="1657653" y="-4693"/>
                  <a:pt x="1925836" y="0"/>
                </a:cubicBezTo>
                <a:cubicBezTo>
                  <a:pt x="2194019" y="4693"/>
                  <a:pt x="2404336" y="-9437"/>
                  <a:pt x="2549699" y="0"/>
                </a:cubicBezTo>
                <a:cubicBezTo>
                  <a:pt x="2695062" y="9437"/>
                  <a:pt x="2909213" y="20024"/>
                  <a:pt x="3173561" y="0"/>
                </a:cubicBezTo>
                <a:cubicBezTo>
                  <a:pt x="3437909" y="-20024"/>
                  <a:pt x="3791626" y="-6855"/>
                  <a:pt x="3960170" y="0"/>
                </a:cubicBezTo>
                <a:cubicBezTo>
                  <a:pt x="4128714" y="6855"/>
                  <a:pt x="4254978" y="26391"/>
                  <a:pt x="4529784" y="0"/>
                </a:cubicBezTo>
                <a:cubicBezTo>
                  <a:pt x="4804590" y="-26391"/>
                  <a:pt x="4986036" y="-2976"/>
                  <a:pt x="5424891" y="0"/>
                </a:cubicBezTo>
                <a:cubicBezTo>
                  <a:pt x="5440782" y="124835"/>
                  <a:pt x="5406683" y="369370"/>
                  <a:pt x="5424891" y="528066"/>
                </a:cubicBezTo>
                <a:cubicBezTo>
                  <a:pt x="5280735" y="521308"/>
                  <a:pt x="5011896" y="526477"/>
                  <a:pt x="4855277" y="528066"/>
                </a:cubicBezTo>
                <a:cubicBezTo>
                  <a:pt x="4698658" y="529655"/>
                  <a:pt x="4348278" y="560506"/>
                  <a:pt x="4177166" y="528066"/>
                </a:cubicBezTo>
                <a:cubicBezTo>
                  <a:pt x="4006054" y="495626"/>
                  <a:pt x="3862127" y="542974"/>
                  <a:pt x="3553304" y="528066"/>
                </a:cubicBezTo>
                <a:cubicBezTo>
                  <a:pt x="3244481" y="513158"/>
                  <a:pt x="3119310" y="499862"/>
                  <a:pt x="2766694" y="528066"/>
                </a:cubicBezTo>
                <a:cubicBezTo>
                  <a:pt x="2414078" y="556271"/>
                  <a:pt x="2183622" y="514108"/>
                  <a:pt x="1980085" y="528066"/>
                </a:cubicBezTo>
                <a:cubicBezTo>
                  <a:pt x="1776548" y="542024"/>
                  <a:pt x="1670011" y="544340"/>
                  <a:pt x="1410472" y="528066"/>
                </a:cubicBezTo>
                <a:cubicBezTo>
                  <a:pt x="1150933" y="511792"/>
                  <a:pt x="1022191" y="514685"/>
                  <a:pt x="732360" y="528066"/>
                </a:cubicBezTo>
                <a:cubicBezTo>
                  <a:pt x="442529" y="541447"/>
                  <a:pt x="239440" y="550792"/>
                  <a:pt x="0" y="528066"/>
                </a:cubicBezTo>
                <a:cubicBezTo>
                  <a:pt x="18325" y="322654"/>
                  <a:pt x="2202" y="209160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43D8"/>
                </a:solidFill>
              </a:rPr>
              <a:t>3. Bean model (block coil)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971242-1B73-A7F9-EDFA-C2A1D92373A0}"/>
              </a:ext>
            </a:extLst>
          </p:cNvPr>
          <p:cNvSpPr/>
          <p:nvPr/>
        </p:nvSpPr>
        <p:spPr>
          <a:xfrm>
            <a:off x="6041157" y="4371199"/>
            <a:ext cx="5424891" cy="528066"/>
          </a:xfrm>
          <a:custGeom>
            <a:avLst/>
            <a:gdLst>
              <a:gd name="connsiteX0" fmla="*/ 0 w 5424891"/>
              <a:gd name="connsiteY0" fmla="*/ 0 h 528066"/>
              <a:gd name="connsiteX1" fmla="*/ 623862 w 5424891"/>
              <a:gd name="connsiteY1" fmla="*/ 0 h 528066"/>
              <a:gd name="connsiteX2" fmla="*/ 1139227 w 5424891"/>
              <a:gd name="connsiteY2" fmla="*/ 0 h 528066"/>
              <a:gd name="connsiteX3" fmla="*/ 1925836 w 5424891"/>
              <a:gd name="connsiteY3" fmla="*/ 0 h 528066"/>
              <a:gd name="connsiteX4" fmla="*/ 2549699 w 5424891"/>
              <a:gd name="connsiteY4" fmla="*/ 0 h 528066"/>
              <a:gd name="connsiteX5" fmla="*/ 3173561 w 5424891"/>
              <a:gd name="connsiteY5" fmla="*/ 0 h 528066"/>
              <a:gd name="connsiteX6" fmla="*/ 3960170 w 5424891"/>
              <a:gd name="connsiteY6" fmla="*/ 0 h 528066"/>
              <a:gd name="connsiteX7" fmla="*/ 4529784 w 5424891"/>
              <a:gd name="connsiteY7" fmla="*/ 0 h 528066"/>
              <a:gd name="connsiteX8" fmla="*/ 5424891 w 5424891"/>
              <a:gd name="connsiteY8" fmla="*/ 0 h 528066"/>
              <a:gd name="connsiteX9" fmla="*/ 5424891 w 5424891"/>
              <a:gd name="connsiteY9" fmla="*/ 528066 h 528066"/>
              <a:gd name="connsiteX10" fmla="*/ 4855277 w 5424891"/>
              <a:gd name="connsiteY10" fmla="*/ 528066 h 528066"/>
              <a:gd name="connsiteX11" fmla="*/ 4177166 w 5424891"/>
              <a:gd name="connsiteY11" fmla="*/ 528066 h 528066"/>
              <a:gd name="connsiteX12" fmla="*/ 3553304 w 5424891"/>
              <a:gd name="connsiteY12" fmla="*/ 528066 h 528066"/>
              <a:gd name="connsiteX13" fmla="*/ 2766694 w 5424891"/>
              <a:gd name="connsiteY13" fmla="*/ 528066 h 528066"/>
              <a:gd name="connsiteX14" fmla="*/ 1980085 w 5424891"/>
              <a:gd name="connsiteY14" fmla="*/ 528066 h 528066"/>
              <a:gd name="connsiteX15" fmla="*/ 1410472 w 5424891"/>
              <a:gd name="connsiteY15" fmla="*/ 528066 h 528066"/>
              <a:gd name="connsiteX16" fmla="*/ 732360 w 5424891"/>
              <a:gd name="connsiteY16" fmla="*/ 528066 h 528066"/>
              <a:gd name="connsiteX17" fmla="*/ 0 w 5424891"/>
              <a:gd name="connsiteY17" fmla="*/ 528066 h 528066"/>
              <a:gd name="connsiteX18" fmla="*/ 0 w 5424891"/>
              <a:gd name="connsiteY18" fmla="*/ 0 h 52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24891" h="528066" extrusionOk="0">
                <a:moveTo>
                  <a:pt x="0" y="0"/>
                </a:moveTo>
                <a:cubicBezTo>
                  <a:pt x="267524" y="-26877"/>
                  <a:pt x="476041" y="19422"/>
                  <a:pt x="623862" y="0"/>
                </a:cubicBezTo>
                <a:cubicBezTo>
                  <a:pt x="771683" y="-19422"/>
                  <a:pt x="998517" y="-881"/>
                  <a:pt x="1139227" y="0"/>
                </a:cubicBezTo>
                <a:cubicBezTo>
                  <a:pt x="1279938" y="881"/>
                  <a:pt x="1657653" y="-4693"/>
                  <a:pt x="1925836" y="0"/>
                </a:cubicBezTo>
                <a:cubicBezTo>
                  <a:pt x="2194019" y="4693"/>
                  <a:pt x="2404336" y="-9437"/>
                  <a:pt x="2549699" y="0"/>
                </a:cubicBezTo>
                <a:cubicBezTo>
                  <a:pt x="2695062" y="9437"/>
                  <a:pt x="2909213" y="20024"/>
                  <a:pt x="3173561" y="0"/>
                </a:cubicBezTo>
                <a:cubicBezTo>
                  <a:pt x="3437909" y="-20024"/>
                  <a:pt x="3791626" y="-6855"/>
                  <a:pt x="3960170" y="0"/>
                </a:cubicBezTo>
                <a:cubicBezTo>
                  <a:pt x="4128714" y="6855"/>
                  <a:pt x="4254978" y="26391"/>
                  <a:pt x="4529784" y="0"/>
                </a:cubicBezTo>
                <a:cubicBezTo>
                  <a:pt x="4804590" y="-26391"/>
                  <a:pt x="4986036" y="-2976"/>
                  <a:pt x="5424891" y="0"/>
                </a:cubicBezTo>
                <a:cubicBezTo>
                  <a:pt x="5440782" y="124835"/>
                  <a:pt x="5406683" y="369370"/>
                  <a:pt x="5424891" y="528066"/>
                </a:cubicBezTo>
                <a:cubicBezTo>
                  <a:pt x="5280735" y="521308"/>
                  <a:pt x="5011896" y="526477"/>
                  <a:pt x="4855277" y="528066"/>
                </a:cubicBezTo>
                <a:cubicBezTo>
                  <a:pt x="4698658" y="529655"/>
                  <a:pt x="4348278" y="560506"/>
                  <a:pt x="4177166" y="528066"/>
                </a:cubicBezTo>
                <a:cubicBezTo>
                  <a:pt x="4006054" y="495626"/>
                  <a:pt x="3862127" y="542974"/>
                  <a:pt x="3553304" y="528066"/>
                </a:cubicBezTo>
                <a:cubicBezTo>
                  <a:pt x="3244481" y="513158"/>
                  <a:pt x="3119310" y="499862"/>
                  <a:pt x="2766694" y="528066"/>
                </a:cubicBezTo>
                <a:cubicBezTo>
                  <a:pt x="2414078" y="556271"/>
                  <a:pt x="2183622" y="514108"/>
                  <a:pt x="1980085" y="528066"/>
                </a:cubicBezTo>
                <a:cubicBezTo>
                  <a:pt x="1776548" y="542024"/>
                  <a:pt x="1670011" y="544340"/>
                  <a:pt x="1410472" y="528066"/>
                </a:cubicBezTo>
                <a:cubicBezTo>
                  <a:pt x="1150933" y="511792"/>
                  <a:pt x="1022191" y="514685"/>
                  <a:pt x="732360" y="528066"/>
                </a:cubicBezTo>
                <a:cubicBezTo>
                  <a:pt x="442529" y="541447"/>
                  <a:pt x="239440" y="550792"/>
                  <a:pt x="0" y="528066"/>
                </a:cubicBezTo>
                <a:cubicBezTo>
                  <a:pt x="18325" y="322654"/>
                  <a:pt x="2202" y="209160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43D8"/>
                </a:solidFill>
              </a:rPr>
              <a:t>4. Open points</a:t>
            </a:r>
          </a:p>
        </p:txBody>
      </p:sp>
    </p:spTree>
    <p:extLst>
      <p:ext uri="{BB962C8B-B14F-4D97-AF65-F5344CB8AC3E}">
        <p14:creationId xmlns:p14="http://schemas.microsoft.com/office/powerpoint/2010/main" val="3580278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3D10B-3F12-D881-1A62-3959776DB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8B441-45D6-AFE9-0DCB-DAC851E37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Magnetization (M)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CB664C-FC02-0993-78CA-78E32D6C8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76BFD8-8FE5-F86B-FEB2-44405949D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E6BCBA-9030-6E33-6F32-C65F16B4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A0FDE58-0309-9617-57AF-20BB04D4F591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14657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We take into account a factor 2 for the “closure at infinity” (to take the end of the magnet into account):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  <a:p>
                <a:pPr lvl="1"/>
                <a:r>
                  <a:rPr lang="en-US" dirty="0">
                    <a:solidFill>
                      <a:srgbClr val="0043D9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A0FDE58-0309-9617-57AF-20BB04D4F5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1465786"/>
              </a:xfrm>
              <a:prstGeom prst="rect">
                <a:avLst/>
              </a:prstGeom>
              <a:blipFill>
                <a:blip r:embed="rId2"/>
                <a:stretch>
                  <a:fillRect l="-353" t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F41AE37F-8968-1EE2-A032-DFA4F7925AC9}"/>
              </a:ext>
            </a:extLst>
          </p:cNvPr>
          <p:cNvGrpSpPr>
            <a:grpSpLocks noChangeAspect="1"/>
          </p:cNvGrpSpPr>
          <p:nvPr/>
        </p:nvGrpSpPr>
        <p:grpSpPr>
          <a:xfrm>
            <a:off x="4759325" y="2732611"/>
            <a:ext cx="4281014" cy="2963379"/>
            <a:chOff x="2137215" y="8640001"/>
            <a:chExt cx="5567786" cy="3827455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CC831963-0170-B19F-2808-98B2DA0F1D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09" r="11829"/>
            <a:stretch/>
          </p:blipFill>
          <p:spPr>
            <a:xfrm>
              <a:off x="2137215" y="8640001"/>
              <a:ext cx="5567786" cy="3827455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CACB2D1-7329-D0C9-8A64-90D0725EFD20}"/>
                </a:ext>
              </a:extLst>
            </p:cNvPr>
            <p:cNvSpPr/>
            <p:nvPr/>
          </p:nvSpPr>
          <p:spPr>
            <a:xfrm>
              <a:off x="3027387" y="10410613"/>
              <a:ext cx="4288907" cy="123418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1336414-C3BE-3F5E-D3A8-FE899F33E150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1887632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62F056-A890-C1FA-C654-0133152E0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2529A-C667-DA9F-8BC5-317A09945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Peak-to-peak amplitude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C24375-76D4-496B-BF3A-C5D53F0B7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0213F9-F785-DC2F-78C4-B9B9EF446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9A5FE0-B79F-1005-E6B0-49AC69D7A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2F5888A-AD51-3997-7364-B051FAD7D721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945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We assume that the value of the peak-to-peak amplitude of oscillating field is equal to the average field inside the </a:t>
                </a:r>
                <a:r>
                  <a:rPr lang="en-US" dirty="0" err="1">
                    <a:solidFill>
                      <a:srgbClr val="0043D9"/>
                    </a:solidFill>
                  </a:rPr>
                  <a:t>SClayer</a:t>
                </a:r>
                <a:r>
                  <a:rPr lang="en-US" dirty="0">
                    <a:solidFill>
                      <a:srgbClr val="0043D9"/>
                    </a:solidFill>
                  </a:rPr>
                  <a:t> (slab)</a:t>
                </a:r>
              </a:p>
              <a:p>
                <a:pPr lvl="1"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𝑎𝑣𝑔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2F5888A-AD51-3997-7364-B051FAD7D7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945900"/>
              </a:xfrm>
              <a:prstGeom prst="rect">
                <a:avLst/>
              </a:prstGeom>
              <a:blipFill>
                <a:blip r:embed="rId2"/>
                <a:stretch>
                  <a:fillRect l="-353" t="-3226" b="-1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E30DB5A8-7429-BECB-A7BA-EE878312ADBC}"/>
              </a:ext>
            </a:extLst>
          </p:cNvPr>
          <p:cNvGrpSpPr>
            <a:grpSpLocks noChangeAspect="1"/>
          </p:cNvGrpSpPr>
          <p:nvPr/>
        </p:nvGrpSpPr>
        <p:grpSpPr>
          <a:xfrm>
            <a:off x="4759325" y="2708909"/>
            <a:ext cx="4281014" cy="2963379"/>
            <a:chOff x="2137215" y="8640001"/>
            <a:chExt cx="5567786" cy="382745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5CE57F3-483D-5F76-C5F4-FDED2BE3D9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09" r="11829"/>
            <a:stretch/>
          </p:blipFill>
          <p:spPr>
            <a:xfrm>
              <a:off x="2137215" y="8640001"/>
              <a:ext cx="5567786" cy="3827455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4E6AE84-F60D-17E8-C678-187825BBEBEB}"/>
                </a:ext>
              </a:extLst>
            </p:cNvPr>
            <p:cNvSpPr/>
            <p:nvPr/>
          </p:nvSpPr>
          <p:spPr>
            <a:xfrm>
              <a:off x="3027387" y="10410613"/>
              <a:ext cx="4288907" cy="123418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64590E2-D983-12C6-9CF6-FD653FA38619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1591302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7B781B-ABD3-71AF-25AF-528093939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2833E8A-867D-30DD-698C-B4D6DC220CD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Hysteretic losses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2833E8A-867D-30DD-698C-B4D6DC220C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8B78D1-5224-CCCB-C73A-2992059A0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20812-5302-F6CD-FDF9-BDA2D49C6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5E21C2-6B07-9C73-6334-ADD2F1B7A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7A4FC14-D233-E2F0-A1F3-1B69D99C57B3}"/>
              </a:ext>
            </a:extLst>
          </p:cNvPr>
          <p:cNvGrpSpPr>
            <a:grpSpLocks noChangeAspect="1"/>
          </p:cNvGrpSpPr>
          <p:nvPr/>
        </p:nvGrpSpPr>
        <p:grpSpPr>
          <a:xfrm>
            <a:off x="3955493" y="2863466"/>
            <a:ext cx="4281014" cy="2963379"/>
            <a:chOff x="2137215" y="8640001"/>
            <a:chExt cx="5567786" cy="382745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EFCF425-D2FD-BA0F-330B-ABDC0E24E6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09" r="11829"/>
            <a:stretch/>
          </p:blipFill>
          <p:spPr>
            <a:xfrm>
              <a:off x="2137215" y="8640001"/>
              <a:ext cx="5567786" cy="382745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08B9F78-D6AA-37FB-D60C-3FA5BF8554C8}"/>
                </a:ext>
              </a:extLst>
            </p:cNvPr>
            <p:cNvSpPr/>
            <p:nvPr/>
          </p:nvSpPr>
          <p:spPr>
            <a:xfrm>
              <a:off x="3027387" y="10410613"/>
              <a:ext cx="4288907" cy="123418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8AD9211-8F93-E319-5810-7F283FC8A6AB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895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Hysteretic losses per unit volume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= red area:</a:t>
                </a:r>
              </a:p>
              <a:p>
                <a:pPr lvl="1"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𝑎𝑣𝑔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8AD9211-8F93-E319-5810-7F283FC8A6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895630"/>
              </a:xfrm>
              <a:prstGeom prst="rect">
                <a:avLst/>
              </a:prstGeom>
              <a:blipFill>
                <a:blip r:embed="rId4"/>
                <a:stretch>
                  <a:fillRect l="-353" t="-34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7969DDE-EE8F-2AF4-62DD-78DA8491576F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18807816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1A5CF-671B-F7A5-129D-0B017E5E6C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BC3F850-525F-14B6-1843-C4EC51ECB86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Hysteretic losses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BC3F850-525F-14B6-1843-C4EC51ECB8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565FC3-5C4E-DD21-E5CC-36D123A97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E76FF-4F1A-5C8E-7F38-FEABF267C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557548-5E61-94F6-73DD-341A4D3A1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8EFD6A0-B617-59CE-DE27-326487EC8C76}"/>
              </a:ext>
            </a:extLst>
          </p:cNvPr>
          <p:cNvGrpSpPr>
            <a:grpSpLocks noChangeAspect="1"/>
          </p:cNvGrpSpPr>
          <p:nvPr/>
        </p:nvGrpSpPr>
        <p:grpSpPr>
          <a:xfrm>
            <a:off x="2046859" y="2900343"/>
            <a:ext cx="4281014" cy="2963379"/>
            <a:chOff x="2137215" y="8640001"/>
            <a:chExt cx="5567786" cy="382745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EC408B1-0C31-629C-21D8-52D6320E0C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09" r="11829"/>
            <a:stretch/>
          </p:blipFill>
          <p:spPr>
            <a:xfrm>
              <a:off x="2137215" y="8640001"/>
              <a:ext cx="5567786" cy="382745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52F1A6A-FA98-4668-2EC6-92D57C1993F7}"/>
                </a:ext>
              </a:extLst>
            </p:cNvPr>
            <p:cNvSpPr/>
            <p:nvPr/>
          </p:nvSpPr>
          <p:spPr>
            <a:xfrm>
              <a:off x="3027387" y="10410613"/>
              <a:ext cx="4288907" cy="123418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1D053C0-9D39-37AF-636D-0105B2FB1676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8708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Hysteretic losses per unit length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:</a:t>
                </a:r>
              </a:p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∙2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en-US" b="0" i="0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    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1D053C0-9D39-37AF-636D-0105B2FB16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870816"/>
              </a:xfrm>
              <a:prstGeom prst="rect">
                <a:avLst/>
              </a:prstGeom>
              <a:blipFill>
                <a:blip r:embed="rId4"/>
                <a:stretch>
                  <a:fillRect l="-353" t="-34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3221AB9C-9DA4-964A-35CF-661F28126D7E}"/>
              </a:ext>
            </a:extLst>
          </p:cNvPr>
          <p:cNvSpPr/>
          <p:nvPr/>
        </p:nvSpPr>
        <p:spPr>
          <a:xfrm>
            <a:off x="7824248" y="4257111"/>
            <a:ext cx="3591612" cy="528066"/>
          </a:xfrm>
          <a:prstGeom prst="rect">
            <a:avLst/>
          </a:prstGeom>
          <a:noFill/>
          <a:ln w="34925">
            <a:solidFill>
              <a:srgbClr val="0043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EEEF71D-52F8-0094-ECCB-5A58F6139B62}"/>
              </a:ext>
            </a:extLst>
          </p:cNvPr>
          <p:cNvCxnSpPr/>
          <p:nvPr/>
        </p:nvCxnSpPr>
        <p:spPr>
          <a:xfrm flipV="1">
            <a:off x="11415860" y="3652598"/>
            <a:ext cx="565608" cy="604513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AC953B3-4F80-4FBE-7670-683E2C8FB710}"/>
              </a:ext>
            </a:extLst>
          </p:cNvPr>
          <p:cNvCxnSpPr/>
          <p:nvPr/>
        </p:nvCxnSpPr>
        <p:spPr>
          <a:xfrm flipV="1">
            <a:off x="11402898" y="4180029"/>
            <a:ext cx="565608" cy="604513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25FEA7-16B6-FEE9-56B4-3B0D5AE94079}"/>
              </a:ext>
            </a:extLst>
          </p:cNvPr>
          <p:cNvCxnSpPr/>
          <p:nvPr/>
        </p:nvCxnSpPr>
        <p:spPr>
          <a:xfrm flipV="1">
            <a:off x="7826604" y="3652727"/>
            <a:ext cx="565608" cy="604513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27FAA45-B755-CDF2-9D3C-24E087117B69}"/>
              </a:ext>
            </a:extLst>
          </p:cNvPr>
          <p:cNvCxnSpPr/>
          <p:nvPr/>
        </p:nvCxnSpPr>
        <p:spPr>
          <a:xfrm>
            <a:off x="8392212" y="3652598"/>
            <a:ext cx="3589256" cy="0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AB062FE-E215-2E59-246E-A4BB33B6E9E8}"/>
              </a:ext>
            </a:extLst>
          </p:cNvPr>
          <p:cNvCxnSpPr/>
          <p:nvPr/>
        </p:nvCxnSpPr>
        <p:spPr>
          <a:xfrm>
            <a:off x="11968506" y="3652598"/>
            <a:ext cx="0" cy="527431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DD81C65-6F81-3880-E9C7-73571730E06C}"/>
              </a:ext>
            </a:extLst>
          </p:cNvPr>
          <p:cNvCxnSpPr>
            <a:cxnSpLocks/>
          </p:cNvCxnSpPr>
          <p:nvPr/>
        </p:nvCxnSpPr>
        <p:spPr>
          <a:xfrm>
            <a:off x="7663991" y="5322423"/>
            <a:ext cx="3864989" cy="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F6758C0-C586-5C64-9258-9C6E3F65F9FA}"/>
              </a:ext>
            </a:extLst>
          </p:cNvPr>
          <p:cNvCxnSpPr>
            <a:cxnSpLocks/>
            <a:stCxn id="6" idx="1"/>
          </p:cNvCxnSpPr>
          <p:nvPr/>
        </p:nvCxnSpPr>
        <p:spPr>
          <a:xfrm>
            <a:off x="7824248" y="4521144"/>
            <a:ext cx="0" cy="94140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194CE2B-83A4-A112-3A62-16A7E150C96D}"/>
              </a:ext>
            </a:extLst>
          </p:cNvPr>
          <p:cNvCxnSpPr>
            <a:cxnSpLocks/>
          </p:cNvCxnSpPr>
          <p:nvPr/>
        </p:nvCxnSpPr>
        <p:spPr>
          <a:xfrm>
            <a:off x="11417432" y="4535823"/>
            <a:ext cx="0" cy="94140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6038343-DEF0-75B5-20AC-470B2FCB87E3}"/>
              </a:ext>
            </a:extLst>
          </p:cNvPr>
          <p:cNvCxnSpPr/>
          <p:nvPr/>
        </p:nvCxnSpPr>
        <p:spPr>
          <a:xfrm flipH="1">
            <a:off x="7720553" y="5217447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682AD2D-CAB3-E27A-8475-C02469613F09}"/>
              </a:ext>
            </a:extLst>
          </p:cNvPr>
          <p:cNvCxnSpPr/>
          <p:nvPr/>
        </p:nvCxnSpPr>
        <p:spPr>
          <a:xfrm flipH="1">
            <a:off x="11299203" y="5213793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22F586D-EC75-C164-A902-CC1D85BC6CA0}"/>
              </a:ext>
            </a:extLst>
          </p:cNvPr>
          <p:cNvCxnSpPr>
            <a:cxnSpLocks/>
            <a:stCxn id="6" idx="0"/>
          </p:cNvCxnSpPr>
          <p:nvPr/>
        </p:nvCxnSpPr>
        <p:spPr>
          <a:xfrm flipH="1">
            <a:off x="7154977" y="4257111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5070070-D684-D224-E53A-2E687A89D775}"/>
              </a:ext>
            </a:extLst>
          </p:cNvPr>
          <p:cNvCxnSpPr>
            <a:cxnSpLocks/>
          </p:cNvCxnSpPr>
          <p:nvPr/>
        </p:nvCxnSpPr>
        <p:spPr>
          <a:xfrm flipH="1">
            <a:off x="7154977" y="4781786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263A8DD-074D-F0A4-FC12-D7C93E58A4EE}"/>
              </a:ext>
            </a:extLst>
          </p:cNvPr>
          <p:cNvCxnSpPr/>
          <p:nvPr/>
        </p:nvCxnSpPr>
        <p:spPr>
          <a:xfrm>
            <a:off x="7271602" y="4145171"/>
            <a:ext cx="0" cy="740535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3CF4E16-6940-1F39-D28A-6FEA377C7DF6}"/>
              </a:ext>
            </a:extLst>
          </p:cNvPr>
          <p:cNvCxnSpPr/>
          <p:nvPr/>
        </p:nvCxnSpPr>
        <p:spPr>
          <a:xfrm flipH="1">
            <a:off x="7172784" y="4659237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FE5BD15-AC19-7B29-DA1B-2D4CFC429D17}"/>
              </a:ext>
            </a:extLst>
          </p:cNvPr>
          <p:cNvCxnSpPr/>
          <p:nvPr/>
        </p:nvCxnSpPr>
        <p:spPr>
          <a:xfrm flipH="1">
            <a:off x="7172784" y="4134562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059E80E-EE52-A4AB-FFFE-52BB3F219BC2}"/>
                  </a:ext>
                </a:extLst>
              </p:cNvPr>
              <p:cNvSpPr txBox="1"/>
              <p:nvPr/>
            </p:nvSpPr>
            <p:spPr>
              <a:xfrm>
                <a:off x="6467770" y="4321315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059E80E-EE52-A4AB-FFFE-52BB3F219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7770" y="4321315"/>
                <a:ext cx="74471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C466914-051B-60FB-994E-5B14659C917E}"/>
              </a:ext>
            </a:extLst>
          </p:cNvPr>
          <p:cNvCxnSpPr>
            <a:stCxn id="6" idx="2"/>
            <a:endCxn id="6" idx="0"/>
          </p:cNvCxnSpPr>
          <p:nvPr/>
        </p:nvCxnSpPr>
        <p:spPr>
          <a:xfrm flipV="1">
            <a:off x="9620054" y="4257111"/>
            <a:ext cx="0" cy="528066"/>
          </a:xfrm>
          <a:prstGeom prst="line">
            <a:avLst/>
          </a:prstGeom>
          <a:ln>
            <a:solidFill>
              <a:srgbClr val="FF383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8550454-9351-0359-B767-BA94EE86E4A7}"/>
              </a:ext>
            </a:extLst>
          </p:cNvPr>
          <p:cNvCxnSpPr/>
          <p:nvPr/>
        </p:nvCxnSpPr>
        <p:spPr>
          <a:xfrm flipV="1">
            <a:off x="9596485" y="3659886"/>
            <a:ext cx="565608" cy="604513"/>
          </a:xfrm>
          <a:prstGeom prst="line">
            <a:avLst/>
          </a:prstGeom>
          <a:ln w="19050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F6C1BDC-284D-ED6E-215F-3BBF7A77AF50}"/>
                  </a:ext>
                </a:extLst>
              </p:cNvPr>
              <p:cNvSpPr txBox="1"/>
              <p:nvPr/>
            </p:nvSpPr>
            <p:spPr>
              <a:xfrm>
                <a:off x="8254871" y="4338571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F6C1BDC-284D-ED6E-215F-3BBF7A77AF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4871" y="4338571"/>
                <a:ext cx="816008" cy="369332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D87E6E1-D6E5-3A28-7E4E-D1D8A80048DE}"/>
                  </a:ext>
                </a:extLst>
              </p:cNvPr>
              <p:cNvSpPr txBox="1"/>
              <p:nvPr/>
            </p:nvSpPr>
            <p:spPr>
              <a:xfrm>
                <a:off x="10035817" y="4330772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D87E6E1-D6E5-3A28-7E4E-D1D8A80048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5817" y="4330772"/>
                <a:ext cx="816008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32">
            <a:extLst>
              <a:ext uri="{FF2B5EF4-FFF2-40B4-BE49-F238E27FC236}">
                <a16:creationId xmlns:a16="http://schemas.microsoft.com/office/drawing/2014/main" id="{587AE6CC-E477-D512-C5BC-B10747C9EFA8}"/>
              </a:ext>
            </a:extLst>
          </p:cNvPr>
          <p:cNvGrpSpPr/>
          <p:nvPr/>
        </p:nvGrpSpPr>
        <p:grpSpPr>
          <a:xfrm>
            <a:off x="9059296" y="4187752"/>
            <a:ext cx="1367469" cy="1001836"/>
            <a:chOff x="1634415" y="4462877"/>
            <a:chExt cx="1367469" cy="1001836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B603AE45-4C31-E474-3AC7-0B106ED98B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750" y="4544917"/>
              <a:ext cx="0" cy="114535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56BAC651-7E55-82EA-B153-C6C30732C7AA}"/>
                </a:ext>
              </a:extLst>
            </p:cNvPr>
            <p:cNvCxnSpPr>
              <a:cxnSpLocks/>
            </p:cNvCxnSpPr>
            <p:nvPr/>
          </p:nvCxnSpPr>
          <p:spPr>
            <a:xfrm>
              <a:off x="2190750" y="5062781"/>
              <a:ext cx="514350" cy="0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748AFF3-E22F-1403-EEE9-A33F3BD531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089" y="4701081"/>
              <a:ext cx="319088" cy="368511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9530A019-95FA-D50E-665F-2C7C7CB54719}"/>
                    </a:ext>
                  </a:extLst>
                </p:cNvPr>
                <p:cNvSpPr txBox="1"/>
                <p:nvPr/>
              </p:nvSpPr>
              <p:spPr>
                <a:xfrm>
                  <a:off x="1634415" y="4462877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9530A019-95FA-D50E-665F-2C7C7CB547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4415" y="4462877"/>
                  <a:ext cx="744717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491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BA30CBC-B3E6-1371-C649-235509E186E6}"/>
                    </a:ext>
                  </a:extLst>
                </p:cNvPr>
                <p:cNvSpPr txBox="1"/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BA30CBC-B3E6-1371-C649-235509E186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57939298-0696-A243-D061-F3102AC813C3}"/>
                    </a:ext>
                  </a:extLst>
                </p:cNvPr>
                <p:cNvSpPr txBox="1"/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57939298-0696-A243-D061-F3102AC813C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6A633A3-35AA-7D30-7226-189881F0DE9A}"/>
                  </a:ext>
                </a:extLst>
              </p:cNvPr>
              <p:cNvSpPr txBox="1"/>
              <p:nvPr/>
            </p:nvSpPr>
            <p:spPr>
              <a:xfrm>
                <a:off x="9385264" y="5447506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6A633A3-35AA-7D30-7226-189881F0DE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5264" y="5447506"/>
                <a:ext cx="744717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1394FF1-EF0A-170D-4F10-2D23868A0BA3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42681412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19706-F313-CA15-04A7-A55B98C77B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14BE0BB-374E-DCF2-EE2E-169A87ACBD3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Assumptions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14BE0BB-374E-DCF2-EE2E-169A87ACBD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BAC562-B1E0-A746-6A6B-5C2533A9C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AEC02-638E-8B31-23B7-57669C936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D3D93F-3AFA-7467-D056-C2409ECE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764EC2C-9864-5933-8CD3-63C5BC294D71}"/>
                  </a:ext>
                </a:extLst>
              </p:cNvPr>
              <p:cNvSpPr txBox="1"/>
              <p:nvPr/>
            </p:nvSpPr>
            <p:spPr>
              <a:xfrm>
                <a:off x="1768899" y="1318182"/>
                <a:ext cx="6325385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8"/>
                    </a:solidFill>
                  </a:rPr>
                  <a:t>Ramp oscillation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8"/>
                    </a:solidFill>
                  </a:rPr>
                  <a:t>Bean model:</a:t>
                </a:r>
              </a:p>
              <a:p>
                <a:pPr marL="742950" lvl="1" indent="-285750">
                  <a:spcBef>
                    <a:spcPts val="600"/>
                  </a:spcBef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rgbClr val="0043D8"/>
                    </a:solidFill>
                  </a:rPr>
                  <a:t>Current density: 0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dirty="0">
                  <a:solidFill>
                    <a:srgbClr val="0043D8"/>
                  </a:solidFill>
                </a:endParaRPr>
              </a:p>
              <a:p>
                <a:pPr marL="742950" lvl="1" indent="-285750">
                  <a:spcBef>
                    <a:spcPts val="600"/>
                  </a:spcBef>
                  <a:buFont typeface="Courier New" panose="02070309020205020404" pitchFamily="49" charset="0"/>
                  <a:buChar char="o"/>
                </a:pPr>
                <a:r>
                  <a:rPr lang="en-US" dirty="0">
                    <a:solidFill>
                      <a:srgbClr val="0043D8"/>
                    </a:solidFill>
                  </a:rPr>
                  <a:t>Penetration of the external field with constant gradient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8"/>
                    </a:solidFill>
                  </a:rPr>
                  <a:t>External field perpendicular to the broad face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764EC2C-9864-5933-8CD3-63C5BC294D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8899" y="1318182"/>
                <a:ext cx="6325385" cy="1785104"/>
              </a:xfrm>
              <a:prstGeom prst="rect">
                <a:avLst/>
              </a:prstGeom>
              <a:blipFill>
                <a:blip r:embed="rId3"/>
                <a:stretch>
                  <a:fillRect l="-578" t="-1365" b="-4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CCB5F88B-6EB1-2867-0B36-EC13405CAA56}"/>
              </a:ext>
            </a:extLst>
          </p:cNvPr>
          <p:cNvSpPr/>
          <p:nvPr/>
        </p:nvSpPr>
        <p:spPr>
          <a:xfrm>
            <a:off x="4611769" y="4033513"/>
            <a:ext cx="3591612" cy="528066"/>
          </a:xfrm>
          <a:prstGeom prst="rect">
            <a:avLst/>
          </a:prstGeom>
          <a:noFill/>
          <a:ln w="34925">
            <a:solidFill>
              <a:srgbClr val="0043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DC583EA-545D-E38D-ED75-AECA78F9BA20}"/>
              </a:ext>
            </a:extLst>
          </p:cNvPr>
          <p:cNvCxnSpPr/>
          <p:nvPr/>
        </p:nvCxnSpPr>
        <p:spPr>
          <a:xfrm flipV="1">
            <a:off x="8203381" y="3429000"/>
            <a:ext cx="565608" cy="604513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85BC74-FE56-9BC5-EFFE-7DB186307C06}"/>
              </a:ext>
            </a:extLst>
          </p:cNvPr>
          <p:cNvCxnSpPr/>
          <p:nvPr/>
        </p:nvCxnSpPr>
        <p:spPr>
          <a:xfrm flipV="1">
            <a:off x="8190419" y="3956431"/>
            <a:ext cx="565608" cy="604513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6BE7176-9F13-7B87-94C5-373782A29674}"/>
              </a:ext>
            </a:extLst>
          </p:cNvPr>
          <p:cNvCxnSpPr/>
          <p:nvPr/>
        </p:nvCxnSpPr>
        <p:spPr>
          <a:xfrm flipV="1">
            <a:off x="4614125" y="3429129"/>
            <a:ext cx="565608" cy="604513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3BC2E75-55C0-4DCD-3C1E-A9CBC2B90E5F}"/>
              </a:ext>
            </a:extLst>
          </p:cNvPr>
          <p:cNvCxnSpPr/>
          <p:nvPr/>
        </p:nvCxnSpPr>
        <p:spPr>
          <a:xfrm>
            <a:off x="5179733" y="3429000"/>
            <a:ext cx="3589256" cy="0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4C2168F-E762-3F65-A5A6-67AE677ABB78}"/>
              </a:ext>
            </a:extLst>
          </p:cNvPr>
          <p:cNvCxnSpPr/>
          <p:nvPr/>
        </p:nvCxnSpPr>
        <p:spPr>
          <a:xfrm>
            <a:off x="8756027" y="3429000"/>
            <a:ext cx="0" cy="527431"/>
          </a:xfrm>
          <a:prstGeom prst="line">
            <a:avLst/>
          </a:prstGeom>
          <a:ln w="34925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D3AA3E8-F025-3138-D3C5-AD06A8EC8B35}"/>
              </a:ext>
            </a:extLst>
          </p:cNvPr>
          <p:cNvCxnSpPr>
            <a:cxnSpLocks/>
          </p:cNvCxnSpPr>
          <p:nvPr/>
        </p:nvCxnSpPr>
        <p:spPr>
          <a:xfrm flipV="1">
            <a:off x="9986224" y="3348304"/>
            <a:ext cx="0" cy="1498825"/>
          </a:xfrm>
          <a:prstGeom prst="straightConnector1">
            <a:avLst/>
          </a:prstGeom>
          <a:ln>
            <a:solidFill>
              <a:srgbClr val="FF383E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A48385C-FA33-0DF3-9EED-307593A4A627}"/>
                  </a:ext>
                </a:extLst>
              </p:cNvPr>
              <p:cNvSpPr txBox="1"/>
              <p:nvPr/>
            </p:nvSpPr>
            <p:spPr>
              <a:xfrm>
                <a:off x="9070353" y="3870708"/>
                <a:ext cx="7447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383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383E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383E"/>
                              </a:solidFill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383E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A48385C-FA33-0DF3-9EED-307593A4A6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0353" y="3870708"/>
                <a:ext cx="74471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67EDFB-DD0A-3EAE-E067-8E0F4234FE9D}"/>
              </a:ext>
            </a:extLst>
          </p:cNvPr>
          <p:cNvCxnSpPr>
            <a:cxnSpLocks/>
          </p:cNvCxnSpPr>
          <p:nvPr/>
        </p:nvCxnSpPr>
        <p:spPr>
          <a:xfrm>
            <a:off x="4451512" y="5601745"/>
            <a:ext cx="3864989" cy="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5664116-9ECA-CB5C-6D4F-9FB30A620DB5}"/>
              </a:ext>
            </a:extLst>
          </p:cNvPr>
          <p:cNvCxnSpPr>
            <a:cxnSpLocks/>
          </p:cNvCxnSpPr>
          <p:nvPr/>
        </p:nvCxnSpPr>
        <p:spPr>
          <a:xfrm>
            <a:off x="4611769" y="4480426"/>
            <a:ext cx="0" cy="1216001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09A8AEF-3B09-3B0D-2A87-4675701A32D6}"/>
              </a:ext>
            </a:extLst>
          </p:cNvPr>
          <p:cNvCxnSpPr>
            <a:cxnSpLocks/>
          </p:cNvCxnSpPr>
          <p:nvPr/>
        </p:nvCxnSpPr>
        <p:spPr>
          <a:xfrm>
            <a:off x="8204953" y="4495105"/>
            <a:ext cx="0" cy="1201322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997749B-5541-258B-905F-CA15B3CC3C51}"/>
              </a:ext>
            </a:extLst>
          </p:cNvPr>
          <p:cNvCxnSpPr/>
          <p:nvPr/>
        </p:nvCxnSpPr>
        <p:spPr>
          <a:xfrm flipH="1">
            <a:off x="4508074" y="5496769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5381B4E-DFCD-4C3C-7611-A909C246A9A6}"/>
              </a:ext>
            </a:extLst>
          </p:cNvPr>
          <p:cNvCxnSpPr/>
          <p:nvPr/>
        </p:nvCxnSpPr>
        <p:spPr>
          <a:xfrm flipH="1">
            <a:off x="8086724" y="5493115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7A9FF90-A7A5-0295-0C2F-70E9E47F2CD8}"/>
                  </a:ext>
                </a:extLst>
              </p:cNvPr>
              <p:cNvSpPr txBox="1"/>
              <p:nvPr/>
            </p:nvSpPr>
            <p:spPr>
              <a:xfrm>
                <a:off x="5985139" y="5647135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7A9FF90-A7A5-0295-0C2F-70E9E47F2C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139" y="5647135"/>
                <a:ext cx="74471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65EFC31-BA32-FF1B-7421-2633A2211D7B}"/>
              </a:ext>
            </a:extLst>
          </p:cNvPr>
          <p:cNvCxnSpPr>
            <a:cxnSpLocks/>
            <a:stCxn id="8" idx="0"/>
          </p:cNvCxnSpPr>
          <p:nvPr/>
        </p:nvCxnSpPr>
        <p:spPr>
          <a:xfrm flipH="1">
            <a:off x="3942498" y="4033513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0CC9FAA-EE5C-A383-A5EB-65537B85635B}"/>
              </a:ext>
            </a:extLst>
          </p:cNvPr>
          <p:cNvCxnSpPr>
            <a:cxnSpLocks/>
          </p:cNvCxnSpPr>
          <p:nvPr/>
        </p:nvCxnSpPr>
        <p:spPr>
          <a:xfrm flipH="1">
            <a:off x="3942498" y="4558188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446E6CC-0506-BC26-F8A7-2E97BFC0CE3A}"/>
              </a:ext>
            </a:extLst>
          </p:cNvPr>
          <p:cNvCxnSpPr/>
          <p:nvPr/>
        </p:nvCxnSpPr>
        <p:spPr>
          <a:xfrm>
            <a:off x="4059123" y="3921573"/>
            <a:ext cx="0" cy="740535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5C7DB9E-EE1F-E9A9-A4DC-4F66C65130B0}"/>
              </a:ext>
            </a:extLst>
          </p:cNvPr>
          <p:cNvCxnSpPr/>
          <p:nvPr/>
        </p:nvCxnSpPr>
        <p:spPr>
          <a:xfrm flipH="1">
            <a:off x="3960305" y="4435639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2C5E63B-A242-E5D8-732A-20F15508B608}"/>
              </a:ext>
            </a:extLst>
          </p:cNvPr>
          <p:cNvCxnSpPr/>
          <p:nvPr/>
        </p:nvCxnSpPr>
        <p:spPr>
          <a:xfrm flipH="1">
            <a:off x="3960305" y="3910964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25B36CB-06FA-3AAE-B292-9BEA1A567B43}"/>
                  </a:ext>
                </a:extLst>
              </p:cNvPr>
              <p:cNvSpPr txBox="1"/>
              <p:nvPr/>
            </p:nvSpPr>
            <p:spPr>
              <a:xfrm>
                <a:off x="3280867" y="4156061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25B36CB-06FA-3AAE-B292-9BEA1A567B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0867" y="4156061"/>
                <a:ext cx="74471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816AA78-2062-A78A-1759-CE1B09361E1A}"/>
              </a:ext>
            </a:extLst>
          </p:cNvPr>
          <p:cNvCxnSpPr>
            <a:cxnSpLocks/>
          </p:cNvCxnSpPr>
          <p:nvPr/>
        </p:nvCxnSpPr>
        <p:spPr>
          <a:xfrm flipV="1">
            <a:off x="6854981" y="4040801"/>
            <a:ext cx="0" cy="528066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28EA43C-2007-4917-F082-2255D6B1D4F4}"/>
              </a:ext>
            </a:extLst>
          </p:cNvPr>
          <p:cNvCxnSpPr/>
          <p:nvPr/>
        </p:nvCxnSpPr>
        <p:spPr>
          <a:xfrm flipV="1">
            <a:off x="6836496" y="3436288"/>
            <a:ext cx="565608" cy="604513"/>
          </a:xfrm>
          <a:prstGeom prst="line">
            <a:avLst/>
          </a:prstGeom>
          <a:ln w="19050"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13CF63E-09A4-D132-5FFA-FBCB28FB1207}"/>
                  </a:ext>
                </a:extLst>
              </p:cNvPr>
              <p:cNvSpPr txBox="1"/>
              <p:nvPr/>
            </p:nvSpPr>
            <p:spPr>
              <a:xfrm>
                <a:off x="5042392" y="4114973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13CF63E-09A4-D132-5FFA-FBCB28FB1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2392" y="4114973"/>
                <a:ext cx="816008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D1FF899-D26D-AA87-FDDE-9874BA2F1935}"/>
                  </a:ext>
                </a:extLst>
              </p:cNvPr>
              <p:cNvSpPr txBox="1"/>
              <p:nvPr/>
            </p:nvSpPr>
            <p:spPr>
              <a:xfrm>
                <a:off x="7351307" y="4107174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D1FF899-D26D-AA87-FDDE-9874BA2F19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1307" y="4107174"/>
                <a:ext cx="816008" cy="369332"/>
              </a:xfrm>
              <a:prstGeom prst="rect">
                <a:avLst/>
              </a:prstGeom>
              <a:blipFill>
                <a:blip r:embed="rId8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7" name="Group 66">
            <a:extLst>
              <a:ext uri="{FF2B5EF4-FFF2-40B4-BE49-F238E27FC236}">
                <a16:creationId xmlns:a16="http://schemas.microsoft.com/office/drawing/2014/main" id="{82C06733-AA9F-BD9D-58E8-9BACDF9C118B}"/>
              </a:ext>
            </a:extLst>
          </p:cNvPr>
          <p:cNvGrpSpPr/>
          <p:nvPr/>
        </p:nvGrpSpPr>
        <p:grpSpPr>
          <a:xfrm>
            <a:off x="6299308" y="3964154"/>
            <a:ext cx="1367468" cy="1001836"/>
            <a:chOff x="1634416" y="4462877"/>
            <a:chExt cx="1367468" cy="1001836"/>
          </a:xfrm>
        </p:grpSpPr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97BAD366-69C0-91A9-A6AE-5DB3C5F349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088" y="4544917"/>
              <a:ext cx="662" cy="522673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E1DBAE87-1238-7DBA-E151-EBC1339714A1}"/>
                </a:ext>
              </a:extLst>
            </p:cNvPr>
            <p:cNvCxnSpPr>
              <a:cxnSpLocks/>
            </p:cNvCxnSpPr>
            <p:nvPr/>
          </p:nvCxnSpPr>
          <p:spPr>
            <a:xfrm>
              <a:off x="2190750" y="5062781"/>
              <a:ext cx="514350" cy="0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A174986A-7FA1-D991-6A60-9A1B7D29D1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089" y="4701081"/>
              <a:ext cx="319088" cy="368511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A2EB9CB3-BD81-3164-E837-AC96FCCD5372}"/>
                    </a:ext>
                  </a:extLst>
                </p:cNvPr>
                <p:cNvSpPr txBox="1"/>
                <p:nvPr/>
              </p:nvSpPr>
              <p:spPr>
                <a:xfrm>
                  <a:off x="1634416" y="4462877"/>
                  <a:ext cx="4892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A2EB9CB3-BD81-3164-E837-AC96FCCD53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4416" y="4462877"/>
                  <a:ext cx="489258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655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0AA881D-2ECB-55D7-4211-341A8C7082DD}"/>
                    </a:ext>
                  </a:extLst>
                </p:cNvPr>
                <p:cNvSpPr txBox="1"/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F0AA881D-2ECB-55D7-4211-341A8C7082D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D2FA5BE7-4C29-C683-50A9-D1E140B62941}"/>
                    </a:ext>
                  </a:extLst>
                </p:cNvPr>
                <p:cNvSpPr txBox="1"/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D2FA5BE7-4C29-C683-50A9-D1E140B6294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3EAC5F5-965F-3875-EAC3-C2A5798984DF}"/>
              </a:ext>
            </a:extLst>
          </p:cNvPr>
          <p:cNvCxnSpPr>
            <a:cxnSpLocks/>
          </p:cNvCxnSpPr>
          <p:nvPr/>
        </p:nvCxnSpPr>
        <p:spPr>
          <a:xfrm>
            <a:off x="4451512" y="5059155"/>
            <a:ext cx="3864989" cy="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93DB13E-B822-3DC0-5201-A57471A728C7}"/>
              </a:ext>
            </a:extLst>
          </p:cNvPr>
          <p:cNvCxnSpPr/>
          <p:nvPr/>
        </p:nvCxnSpPr>
        <p:spPr>
          <a:xfrm flipH="1">
            <a:off x="4508074" y="4954179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0BDD5B9-BC0E-1279-0A9D-9C260D05C528}"/>
              </a:ext>
            </a:extLst>
          </p:cNvPr>
          <p:cNvCxnSpPr/>
          <p:nvPr/>
        </p:nvCxnSpPr>
        <p:spPr>
          <a:xfrm flipH="1">
            <a:off x="8086724" y="4950525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F45BF9A-729D-13CE-13E1-16030B90733C}"/>
              </a:ext>
            </a:extLst>
          </p:cNvPr>
          <p:cNvCxnSpPr>
            <a:cxnSpLocks/>
          </p:cNvCxnSpPr>
          <p:nvPr/>
        </p:nvCxnSpPr>
        <p:spPr>
          <a:xfrm>
            <a:off x="6865545" y="4568867"/>
            <a:ext cx="5120" cy="62511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CEE6FCF-81A4-51C2-0C39-FC89474B5517}"/>
              </a:ext>
            </a:extLst>
          </p:cNvPr>
          <p:cNvCxnSpPr/>
          <p:nvPr/>
        </p:nvCxnSpPr>
        <p:spPr>
          <a:xfrm flipH="1">
            <a:off x="6766971" y="4934962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14EA823-A930-67E7-2078-CCFD49D41F7A}"/>
                  </a:ext>
                </a:extLst>
              </p:cNvPr>
              <p:cNvSpPr txBox="1"/>
              <p:nvPr/>
            </p:nvSpPr>
            <p:spPr>
              <a:xfrm>
                <a:off x="5343133" y="5052426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14EA823-A930-67E7-2078-CCFD49D41F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133" y="5052426"/>
                <a:ext cx="744717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B05A1D5-71F9-DC86-9166-5A127B0D9916}"/>
                  </a:ext>
                </a:extLst>
              </p:cNvPr>
              <p:cNvSpPr txBox="1"/>
              <p:nvPr/>
            </p:nvSpPr>
            <p:spPr>
              <a:xfrm>
                <a:off x="7063879" y="5091510"/>
                <a:ext cx="8727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B05A1D5-71F9-DC86-9166-5A127B0D9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879" y="5091510"/>
                <a:ext cx="87278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TextBox 123">
            <a:extLst>
              <a:ext uri="{FF2B5EF4-FFF2-40B4-BE49-F238E27FC236}">
                <a16:creationId xmlns:a16="http://schemas.microsoft.com/office/drawing/2014/main" id="{E92B1BD2-EF58-FB3B-06DF-0355243634F9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2218779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A7331-B1C4-69BF-115E-550C4157F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61B79-42C5-8A0F-B3D4-644E060AF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Magnetization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E4E829-6ED9-B730-E344-0410F9753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98C118-94DD-1977-76F4-CA4F14A74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706C6-93F9-0224-F932-7AD325EDB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8C18C9C-92A9-E0F7-0F4B-713B21E6D25C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8991600" cy="1069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Definition: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acc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acc>
                      </m:e>
                    </m:nary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𝑑𝑉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		where: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= magnetic moment	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8C18C9C-92A9-E0F7-0F4B-713B21E6D2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8991600" cy="1069652"/>
              </a:xfrm>
              <a:prstGeom prst="rect">
                <a:avLst/>
              </a:prstGeom>
              <a:blipFill>
                <a:blip r:embed="rId2"/>
                <a:stretch>
                  <a:fillRect l="-407" t="-17714" b="-46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519272D-B78F-A4E4-5BF3-FB374E956375}"/>
                  </a:ext>
                </a:extLst>
              </p:cNvPr>
              <p:cNvSpPr txBox="1"/>
              <p:nvPr/>
            </p:nvSpPr>
            <p:spPr>
              <a:xfrm>
                <a:off x="1714500" y="2184648"/>
                <a:ext cx="8991600" cy="1611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Cross product: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i="1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e>
                                </m:acc>
                              </m:e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</m:acc>
                              </m:e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acc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sub>
                          </m:sSub>
                          <m:r>
                            <a:rPr lang="en-US" b="0" i="0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acc>
                      <m:r>
                        <a:rPr lang="en-US" b="0" i="0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sub>
                          </m:sSub>
                          <m:r>
                            <a:rPr lang="en-US" b="0" i="0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</m:acc>
                      <m:r>
                        <a:rPr lang="en-US" b="0" i="0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sub>
                          </m:sSub>
                          <m:r>
                            <a:rPr lang="en-US" b="0" i="0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</m:sub>
                          </m:sSub>
                        </m:e>
                      </m:d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  <m:r>
                        <a:rPr lang="en-US" b="0" i="0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b="0" dirty="0">
                  <a:solidFill>
                    <a:srgbClr val="0043D9"/>
                  </a:solidFill>
                </a:endParaRPr>
              </a:p>
              <a:p>
                <a:pPr lvl="1"/>
                <a:r>
                  <a:rPr lang="en-US" dirty="0">
                    <a:solidFill>
                      <a:srgbClr val="0043D9"/>
                    </a:solidFill>
                  </a:rPr>
                  <a:t>			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e>
                    </m:d>
                    <m:acc>
                      <m:accPr>
                        <m:chr m:val="⃗"/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acc>
                    <m:r>
                      <a:rPr lang="en-US" b="0" i="0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+(−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z</m:t>
                        </m:r>
                      </m:sub>
                    </m:sSub>
                    <m:r>
                      <a:rPr lang="en-US" b="0" i="0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+0 </m:t>
                    </m:r>
                    <m:acc>
                      <m:accPr>
                        <m:chr m:val="⃗"/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519272D-B78F-A4E4-5BF3-FB374E9563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2184648"/>
                <a:ext cx="8991600" cy="1611916"/>
              </a:xfrm>
              <a:prstGeom prst="rect">
                <a:avLst/>
              </a:prstGeom>
              <a:blipFill>
                <a:blip r:embed="rId3"/>
                <a:stretch>
                  <a:fillRect l="-407" t="-1509" b="-1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A64745A-E561-F3ED-BD61-86D21A1317EC}"/>
              </a:ext>
            </a:extLst>
          </p:cNvPr>
          <p:cNvCxnSpPr>
            <a:cxnSpLocks/>
          </p:cNvCxnSpPr>
          <p:nvPr/>
        </p:nvCxnSpPr>
        <p:spPr>
          <a:xfrm flipH="1">
            <a:off x="5648325" y="2779031"/>
            <a:ext cx="561975" cy="475269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F968816-746E-5605-2E87-5ECD0F831464}"/>
              </a:ext>
            </a:extLst>
          </p:cNvPr>
          <p:cNvCxnSpPr>
            <a:cxnSpLocks/>
          </p:cNvCxnSpPr>
          <p:nvPr/>
        </p:nvCxnSpPr>
        <p:spPr>
          <a:xfrm flipH="1">
            <a:off x="7239000" y="2779031"/>
            <a:ext cx="561975" cy="475269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D62A11B-228D-C0DB-E10D-C8B1478E93B8}"/>
              </a:ext>
            </a:extLst>
          </p:cNvPr>
          <p:cNvCxnSpPr>
            <a:cxnSpLocks/>
          </p:cNvCxnSpPr>
          <p:nvPr/>
        </p:nvCxnSpPr>
        <p:spPr>
          <a:xfrm flipH="1">
            <a:off x="8162925" y="2779030"/>
            <a:ext cx="561975" cy="475269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1B68C14-6CA1-5C3E-1A17-79A10DCC8BB2}"/>
              </a:ext>
            </a:extLst>
          </p:cNvPr>
          <p:cNvCxnSpPr>
            <a:cxnSpLocks/>
          </p:cNvCxnSpPr>
          <p:nvPr/>
        </p:nvCxnSpPr>
        <p:spPr>
          <a:xfrm flipH="1">
            <a:off x="8966200" y="2779030"/>
            <a:ext cx="561975" cy="475269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93128C-05D7-B1C8-26D9-118214E9E619}"/>
                  </a:ext>
                </a:extLst>
              </p:cNvPr>
              <p:cNvSpPr txBox="1"/>
              <p:nvPr/>
            </p:nvSpPr>
            <p:spPr>
              <a:xfrm>
                <a:off x="1714500" y="3979586"/>
                <a:ext cx="7251700" cy="455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acc>
                      </m:e>
                    </m:nary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𝑑𝑉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  <m:t>𝑑𝑉</m:t>
                                </m:r>
                              </m:e>
                            </m:d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e>
                            </m:acc>
                          </m:e>
                        </m:nary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d>
                              <m:d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r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x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J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solidFill>
                                          <a:srgbClr val="0043D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z</m:t>
                                    </m:r>
                                  </m:sub>
                                </m:s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  <m:t>𝑑𝑉</m:t>
                                </m:r>
                              </m:e>
                            </m:d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</m:acc>
                          </m:e>
                        </m:nary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93128C-05D7-B1C8-26D9-118214E9E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3979586"/>
                <a:ext cx="7251700" cy="455894"/>
              </a:xfrm>
              <a:prstGeom prst="rect">
                <a:avLst/>
              </a:prstGeom>
              <a:blipFill>
                <a:blip r:embed="rId4"/>
                <a:stretch>
                  <a:fillRect t="-109333" b="-174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07B5AEA-44A4-AB0A-59A5-2B62D197B0FF}"/>
              </a:ext>
            </a:extLst>
          </p:cNvPr>
          <p:cNvCxnSpPr>
            <a:cxnSpLocks/>
          </p:cNvCxnSpPr>
          <p:nvPr/>
        </p:nvCxnSpPr>
        <p:spPr>
          <a:xfrm flipH="1">
            <a:off x="4243093" y="4012782"/>
            <a:ext cx="561975" cy="475269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D752280-927E-97F4-0286-CBD2D210B88E}"/>
                  </a:ext>
                </a:extLst>
              </p:cNvPr>
              <p:cNvSpPr txBox="1"/>
              <p:nvPr/>
            </p:nvSpPr>
            <p:spPr>
              <a:xfrm>
                <a:off x="1714500" y="5015441"/>
                <a:ext cx="9753600" cy="7871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Magnetization (with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for Bean model):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𝐿𝑏</m:t>
                    </m:r>
                    <m:d>
                      <m:d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dirty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 dirty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b="0" i="1" dirty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(4</m:t>
                    </m:r>
                    <m:sSup>
                      <m:sSup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−4</m:t>
                    </m:r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0043D9"/>
                        </a:solidFill>
                      </a:rPr>
                      <m:t>	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		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D752280-927E-97F4-0286-CBD2D210B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5015441"/>
                <a:ext cx="9753600" cy="787139"/>
              </a:xfrm>
              <a:prstGeom prst="rect">
                <a:avLst/>
              </a:prstGeom>
              <a:blipFill>
                <a:blip r:embed="rId5"/>
                <a:stretch>
                  <a:fillRect l="-375" t="-38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8ADE86E-D1C4-7CB6-A0FD-210D772B60C2}"/>
                  </a:ext>
                </a:extLst>
              </p:cNvPr>
              <p:cNvSpPr txBox="1"/>
              <p:nvPr/>
            </p:nvSpPr>
            <p:spPr>
              <a:xfrm>
                <a:off x="9153425" y="3909817"/>
                <a:ext cx="561975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8ADE86E-D1C4-7CB6-A0FD-210D772B60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3425" y="3909817"/>
                <a:ext cx="561975" cy="7101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7E8D9EE-E689-C364-D7DA-0D60344E121F}"/>
                  </a:ext>
                </a:extLst>
              </p:cNvPr>
              <p:cNvSpPr txBox="1"/>
              <p:nvPr/>
            </p:nvSpPr>
            <p:spPr>
              <a:xfrm>
                <a:off x="10017669" y="3923321"/>
                <a:ext cx="21711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43D9"/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endParaRPr lang="en-US" b="0" dirty="0">
                  <a:solidFill>
                    <a:srgbClr val="0043D9"/>
                  </a:solidFill>
                </a:endParaRPr>
              </a:p>
              <a:p>
                <a:r>
                  <a:rPr lang="en-US" dirty="0">
                    <a:solidFill>
                      <a:srgbClr val="0043D9"/>
                    </a:solidFill>
                  </a:rPr>
                  <a:t>if    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0&lt;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&lt;2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7E8D9EE-E689-C364-D7DA-0D60344E12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7669" y="3923321"/>
                <a:ext cx="2171188" cy="646331"/>
              </a:xfrm>
              <a:prstGeom prst="rect">
                <a:avLst/>
              </a:prstGeom>
              <a:blipFill>
                <a:blip r:embed="rId7"/>
                <a:stretch>
                  <a:fillRect l="-2247" t="-4717" b="-150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542CBA0-6354-523A-6348-472103C4D082}"/>
                  </a:ext>
                </a:extLst>
              </p:cNvPr>
              <p:cNvSpPr txBox="1"/>
              <p:nvPr/>
            </p:nvSpPr>
            <p:spPr>
              <a:xfrm>
                <a:off x="1714500" y="4500218"/>
                <a:ext cx="7251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                           =2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𝐿𝑏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(4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−4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542CBA0-6354-523A-6348-472103C4D0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4500218"/>
                <a:ext cx="7251700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21C8E6BE-B466-9401-3E5D-2A53E6CD99CD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3494797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4B7FC-1942-011E-7CD0-EFE63C986F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7DDC0-5512-581D-2351-A21D7830E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Magnetization (M)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2CD541-AA4C-69B7-16BC-3BB292F3F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03F94-6345-4AD1-F6AD-574470E08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D4A0EF-37A7-E425-1973-B6B36066D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D36E617-7959-F4FF-6F60-2987AB3601FE}"/>
                  </a:ext>
                </a:extLst>
              </p:cNvPr>
              <p:cNvSpPr txBox="1"/>
              <p:nvPr/>
            </p:nvSpPr>
            <p:spPr>
              <a:xfrm>
                <a:off x="1573096" y="1266825"/>
                <a:ext cx="10606333" cy="761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We take into account a factor 2 for the “closure at infinity” (to take the end of the magnet into account):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𝑡𝑜𝑡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dirty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dirty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dirty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(4</m:t>
                    </m:r>
                    <m:sSup>
                      <m:sSup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−4</m:t>
                    </m:r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0043D9"/>
                        </a:solidFill>
                      </a:rPr>
                      <m:t>	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D36E617-7959-F4FF-6F60-2987AB3601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3096" y="1266825"/>
                <a:ext cx="10606333" cy="761940"/>
              </a:xfrm>
              <a:prstGeom prst="rect">
                <a:avLst/>
              </a:prstGeom>
              <a:blipFill>
                <a:blip r:embed="rId2"/>
                <a:stretch>
                  <a:fillRect l="-345" t="-4000" b="-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04F3663D-53E3-ABD2-1DB3-FC6DB091B4C6}"/>
              </a:ext>
            </a:extLst>
          </p:cNvPr>
          <p:cNvGrpSpPr>
            <a:grpSpLocks noChangeAspect="1"/>
          </p:cNvGrpSpPr>
          <p:nvPr/>
        </p:nvGrpSpPr>
        <p:grpSpPr>
          <a:xfrm>
            <a:off x="4759325" y="2732611"/>
            <a:ext cx="4281014" cy="2963379"/>
            <a:chOff x="2137215" y="8640001"/>
            <a:chExt cx="5567786" cy="3827455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E87F2286-056D-BE54-F815-1144347AD3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09" r="11829"/>
            <a:stretch/>
          </p:blipFill>
          <p:spPr>
            <a:xfrm>
              <a:off x="2137215" y="8640001"/>
              <a:ext cx="5567786" cy="3827455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9148F9D-7A1E-1B7F-1C72-186862024485}"/>
                </a:ext>
              </a:extLst>
            </p:cNvPr>
            <p:cNvSpPr/>
            <p:nvPr/>
          </p:nvSpPr>
          <p:spPr>
            <a:xfrm>
              <a:off x="3027387" y="10410613"/>
              <a:ext cx="4288907" cy="123418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5DBF828-362C-3C15-BA42-751D735FEBC5}"/>
              </a:ext>
            </a:extLst>
          </p:cNvPr>
          <p:cNvSpPr txBox="1"/>
          <p:nvPr/>
        </p:nvSpPr>
        <p:spPr>
          <a:xfrm>
            <a:off x="0" y="3406706"/>
            <a:ext cx="147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</p:txBody>
      </p:sp>
    </p:spTree>
    <p:extLst>
      <p:ext uri="{BB962C8B-B14F-4D97-AF65-F5344CB8AC3E}">
        <p14:creationId xmlns:p14="http://schemas.microsoft.com/office/powerpoint/2010/main" val="39882508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96415-CEE1-8A04-9A11-A7327230D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0885E-4047-18F3-1C5A-99334B85D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Magnetization (M)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13B884-DBE3-337D-3153-48174B06A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D3996-5618-E1DF-1CD2-0FD0FCF16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D395B6-6FDA-75BF-0EF5-09040BF3C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441ED70-A918-02F6-4CCB-994093EBA6AB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We determine the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value as a function of transport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</a:t>
                </a:r>
                <a:r>
                  <a:rPr lang="en-US" dirty="0">
                    <a:solidFill>
                      <a:srgbClr val="0043D9"/>
                    </a:solidFill>
                    <a:sym typeface="Wingdings" panose="05000000000000000000" pitchFamily="2" charset="2"/>
                  </a:rPr>
                  <a:t> we balance the currents</a:t>
                </a:r>
                <a:r>
                  <a:rPr lang="en-US" dirty="0">
                    <a:solidFill>
                      <a:srgbClr val="0043D9"/>
                    </a:solidFill>
                  </a:rPr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∙2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→     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→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441ED70-A918-02F6-4CCB-994093EBA6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646331"/>
              </a:xfrm>
              <a:prstGeom prst="rect">
                <a:avLst/>
              </a:prstGeom>
              <a:blipFill>
                <a:blip r:embed="rId2"/>
                <a:stretch>
                  <a:fillRect l="-353" t="-6604" b="-4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BF03159E-7300-0B00-33BD-021F2AA2238F}"/>
              </a:ext>
            </a:extLst>
          </p:cNvPr>
          <p:cNvSpPr/>
          <p:nvPr/>
        </p:nvSpPr>
        <p:spPr>
          <a:xfrm>
            <a:off x="4611769" y="3392487"/>
            <a:ext cx="3591612" cy="528066"/>
          </a:xfrm>
          <a:prstGeom prst="rect">
            <a:avLst/>
          </a:prstGeom>
          <a:noFill/>
          <a:ln w="34925">
            <a:solidFill>
              <a:srgbClr val="0043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D516479-0B84-AE05-5060-1673515344FD}"/>
              </a:ext>
            </a:extLst>
          </p:cNvPr>
          <p:cNvCxnSpPr>
            <a:cxnSpLocks/>
          </p:cNvCxnSpPr>
          <p:nvPr/>
        </p:nvCxnSpPr>
        <p:spPr>
          <a:xfrm>
            <a:off x="4451512" y="4960719"/>
            <a:ext cx="3864989" cy="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855395-A97F-FDED-21CD-7B3A61F262D6}"/>
              </a:ext>
            </a:extLst>
          </p:cNvPr>
          <p:cNvCxnSpPr>
            <a:cxnSpLocks/>
          </p:cNvCxnSpPr>
          <p:nvPr/>
        </p:nvCxnSpPr>
        <p:spPr>
          <a:xfrm>
            <a:off x="4611769" y="3839400"/>
            <a:ext cx="0" cy="1216001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94484CA-4D83-8EB6-BC5D-F26354C37259}"/>
              </a:ext>
            </a:extLst>
          </p:cNvPr>
          <p:cNvCxnSpPr/>
          <p:nvPr/>
        </p:nvCxnSpPr>
        <p:spPr>
          <a:xfrm flipH="1">
            <a:off x="4508074" y="4855743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1DF5C7C-1308-131E-350F-81E0BDBAF94C}"/>
              </a:ext>
            </a:extLst>
          </p:cNvPr>
          <p:cNvCxnSpPr/>
          <p:nvPr/>
        </p:nvCxnSpPr>
        <p:spPr>
          <a:xfrm flipH="1">
            <a:off x="8086724" y="4852089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7DA9F48-AC00-0B5D-DC23-3307C7A81980}"/>
                  </a:ext>
                </a:extLst>
              </p:cNvPr>
              <p:cNvSpPr txBox="1"/>
              <p:nvPr/>
            </p:nvSpPr>
            <p:spPr>
              <a:xfrm>
                <a:off x="5985139" y="5006109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7DA9F48-AC00-0B5D-DC23-3307C7A81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139" y="5006109"/>
                <a:ext cx="74471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EB4997-7865-B54D-9087-9EE9E32FA993}"/>
              </a:ext>
            </a:extLst>
          </p:cNvPr>
          <p:cNvCxnSpPr>
            <a:cxnSpLocks/>
            <a:stCxn id="7" idx="0"/>
          </p:cNvCxnSpPr>
          <p:nvPr/>
        </p:nvCxnSpPr>
        <p:spPr>
          <a:xfrm flipH="1">
            <a:off x="3942498" y="3392487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24B3D54-76A8-7AC6-06C5-EC4B433B54F3}"/>
              </a:ext>
            </a:extLst>
          </p:cNvPr>
          <p:cNvCxnSpPr>
            <a:cxnSpLocks/>
          </p:cNvCxnSpPr>
          <p:nvPr/>
        </p:nvCxnSpPr>
        <p:spPr>
          <a:xfrm flipH="1">
            <a:off x="3942498" y="3917162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8418A2B-9370-7284-A6BA-8AD7EEB21523}"/>
              </a:ext>
            </a:extLst>
          </p:cNvPr>
          <p:cNvCxnSpPr/>
          <p:nvPr/>
        </p:nvCxnSpPr>
        <p:spPr>
          <a:xfrm>
            <a:off x="4059123" y="3280547"/>
            <a:ext cx="0" cy="740535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75BC7E8-65CC-20F0-5E24-1D5FF179EF29}"/>
              </a:ext>
            </a:extLst>
          </p:cNvPr>
          <p:cNvCxnSpPr/>
          <p:nvPr/>
        </p:nvCxnSpPr>
        <p:spPr>
          <a:xfrm flipH="1">
            <a:off x="3960305" y="3794613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0B154AB-B6B2-095C-EAD0-9DD869C43F56}"/>
                  </a:ext>
                </a:extLst>
              </p:cNvPr>
              <p:cNvSpPr txBox="1"/>
              <p:nvPr/>
            </p:nvSpPr>
            <p:spPr>
              <a:xfrm>
                <a:off x="5042392" y="3473947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0B154AB-B6B2-095C-EAD0-9DD869C43F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2392" y="3473947"/>
                <a:ext cx="816008" cy="369332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6FEB2FA-E689-CD4C-3927-2FE9AD74D66E}"/>
                  </a:ext>
                </a:extLst>
              </p:cNvPr>
              <p:cNvSpPr txBox="1"/>
              <p:nvPr/>
            </p:nvSpPr>
            <p:spPr>
              <a:xfrm>
                <a:off x="7351307" y="3466148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6FEB2FA-E689-CD4C-3927-2FE9AD74D6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1307" y="3466148"/>
                <a:ext cx="816008" cy="369332"/>
              </a:xfrm>
              <a:prstGeom prst="rect">
                <a:avLst/>
              </a:prstGeom>
              <a:blipFill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CB7E4669-8707-F46F-C24E-35053ED35899}"/>
              </a:ext>
            </a:extLst>
          </p:cNvPr>
          <p:cNvGrpSpPr/>
          <p:nvPr/>
        </p:nvGrpSpPr>
        <p:grpSpPr>
          <a:xfrm>
            <a:off x="6299308" y="3323128"/>
            <a:ext cx="1367468" cy="1001836"/>
            <a:chOff x="1634416" y="4462877"/>
            <a:chExt cx="1367468" cy="1001836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4045016-58C9-D330-0EAC-DAD670981B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088" y="4544917"/>
              <a:ext cx="662" cy="522673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3123653-D359-BA2B-BADC-486BA875A799}"/>
                </a:ext>
              </a:extLst>
            </p:cNvPr>
            <p:cNvCxnSpPr>
              <a:cxnSpLocks/>
            </p:cNvCxnSpPr>
            <p:nvPr/>
          </p:nvCxnSpPr>
          <p:spPr>
            <a:xfrm>
              <a:off x="2190750" y="5062781"/>
              <a:ext cx="514350" cy="0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97C130D-A5C2-D8D4-1C2D-5CFE495222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089" y="4701081"/>
              <a:ext cx="319088" cy="368511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BA96267-3E9F-3F95-3B3A-74D08AC6D8FC}"/>
                    </a:ext>
                  </a:extLst>
                </p:cNvPr>
                <p:cNvSpPr txBox="1"/>
                <p:nvPr/>
              </p:nvSpPr>
              <p:spPr>
                <a:xfrm>
                  <a:off x="1634416" y="4462877"/>
                  <a:ext cx="4892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BA96267-3E9F-3F95-3B3A-74D08AC6D8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4416" y="4462877"/>
                  <a:ext cx="489258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655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216CF44-AEBF-D9C1-210D-137647BF66D5}"/>
                    </a:ext>
                  </a:extLst>
                </p:cNvPr>
                <p:cNvSpPr txBox="1"/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216CF44-AEBF-D9C1-210D-137647BF66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D6D93B4-04CB-EFF8-632C-48B91009D4CD}"/>
                    </a:ext>
                  </a:extLst>
                </p:cNvPr>
                <p:cNvSpPr txBox="1"/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D6D93B4-04CB-EFF8-632C-48B91009D4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4CFD5C9-C417-3F71-185C-C73A51F05D87}"/>
              </a:ext>
            </a:extLst>
          </p:cNvPr>
          <p:cNvCxnSpPr>
            <a:cxnSpLocks/>
          </p:cNvCxnSpPr>
          <p:nvPr/>
        </p:nvCxnSpPr>
        <p:spPr>
          <a:xfrm>
            <a:off x="4451512" y="4418129"/>
            <a:ext cx="3864989" cy="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D0F76E1-F9F0-E411-CB3D-B8F4CDC97B8A}"/>
              </a:ext>
            </a:extLst>
          </p:cNvPr>
          <p:cNvCxnSpPr/>
          <p:nvPr/>
        </p:nvCxnSpPr>
        <p:spPr>
          <a:xfrm flipH="1">
            <a:off x="4508074" y="4313153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76F9633-A2C3-072B-C851-887610F1DFBD}"/>
              </a:ext>
            </a:extLst>
          </p:cNvPr>
          <p:cNvCxnSpPr/>
          <p:nvPr/>
        </p:nvCxnSpPr>
        <p:spPr>
          <a:xfrm flipH="1">
            <a:off x="8086724" y="4309499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9388DA4-730F-7CD1-6B3A-CFF7C75C34C7}"/>
              </a:ext>
            </a:extLst>
          </p:cNvPr>
          <p:cNvCxnSpPr>
            <a:cxnSpLocks/>
          </p:cNvCxnSpPr>
          <p:nvPr/>
        </p:nvCxnSpPr>
        <p:spPr>
          <a:xfrm>
            <a:off x="6865545" y="3927841"/>
            <a:ext cx="5120" cy="62511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A44949-1E28-2C5D-78D3-CED7955690F2}"/>
              </a:ext>
            </a:extLst>
          </p:cNvPr>
          <p:cNvCxnSpPr/>
          <p:nvPr/>
        </p:nvCxnSpPr>
        <p:spPr>
          <a:xfrm flipH="1">
            <a:off x="6766971" y="4293936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0381836-0CFE-8932-139B-7EA506921446}"/>
                  </a:ext>
                </a:extLst>
              </p:cNvPr>
              <p:cNvSpPr txBox="1"/>
              <p:nvPr/>
            </p:nvSpPr>
            <p:spPr>
              <a:xfrm>
                <a:off x="5343133" y="4411400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0381836-0CFE-8932-139B-7EA5069214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133" y="4411400"/>
                <a:ext cx="74471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AA13744-348C-79A9-3CFF-CC7B5F4C29BA}"/>
                  </a:ext>
                </a:extLst>
              </p:cNvPr>
              <p:cNvSpPr txBox="1"/>
              <p:nvPr/>
            </p:nvSpPr>
            <p:spPr>
              <a:xfrm>
                <a:off x="7063879" y="4450484"/>
                <a:ext cx="8727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AA13744-348C-79A9-3CFF-CC7B5F4C29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879" y="4450484"/>
                <a:ext cx="87278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D812DBB-7592-500E-D681-CEF1F6321D04}"/>
                  </a:ext>
                </a:extLst>
              </p:cNvPr>
              <p:cNvSpPr txBox="1"/>
              <p:nvPr/>
            </p:nvSpPr>
            <p:spPr>
              <a:xfrm>
                <a:off x="3280867" y="3515035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D812DBB-7592-500E-D681-CEF1F6321D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0867" y="3515035"/>
                <a:ext cx="744717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58E382E-D356-F63D-2B53-98301CEE72FD}"/>
              </a:ext>
            </a:extLst>
          </p:cNvPr>
          <p:cNvCxnSpPr/>
          <p:nvPr/>
        </p:nvCxnSpPr>
        <p:spPr>
          <a:xfrm flipH="1">
            <a:off x="3961875" y="3277709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21E9C2D-9BFE-7120-4A6A-945FEA4590CA}"/>
              </a:ext>
            </a:extLst>
          </p:cNvPr>
          <p:cNvCxnSpPr>
            <a:cxnSpLocks/>
          </p:cNvCxnSpPr>
          <p:nvPr/>
        </p:nvCxnSpPr>
        <p:spPr>
          <a:xfrm>
            <a:off x="8204955" y="3859822"/>
            <a:ext cx="0" cy="1216001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BB7EBB4-BB63-91A1-410A-55530E6ADD1A}"/>
              </a:ext>
            </a:extLst>
          </p:cNvPr>
          <p:cNvCxnSpPr>
            <a:cxnSpLocks/>
          </p:cNvCxnSpPr>
          <p:nvPr/>
        </p:nvCxnSpPr>
        <p:spPr>
          <a:xfrm flipH="1">
            <a:off x="2790333" y="1589990"/>
            <a:ext cx="332558" cy="323166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269927E-0762-5171-685C-0F432CBBDCB6}"/>
              </a:ext>
            </a:extLst>
          </p:cNvPr>
          <p:cNvCxnSpPr>
            <a:cxnSpLocks/>
          </p:cNvCxnSpPr>
          <p:nvPr/>
        </p:nvCxnSpPr>
        <p:spPr>
          <a:xfrm flipH="1">
            <a:off x="4002987" y="1589990"/>
            <a:ext cx="332558" cy="323166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FC77309-0AC6-595E-937A-6F700F6981A6}"/>
              </a:ext>
            </a:extLst>
          </p:cNvPr>
          <p:cNvCxnSpPr>
            <a:cxnSpLocks/>
          </p:cNvCxnSpPr>
          <p:nvPr/>
        </p:nvCxnSpPr>
        <p:spPr>
          <a:xfrm flipH="1">
            <a:off x="5715491" y="1580223"/>
            <a:ext cx="332558" cy="323166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155B565-F18E-A63E-90BB-428E95FE61D2}"/>
                  </a:ext>
                </a:extLst>
              </p:cNvPr>
              <p:cNvSpPr txBox="1"/>
              <p:nvPr/>
            </p:nvSpPr>
            <p:spPr>
              <a:xfrm>
                <a:off x="1714500" y="1966715"/>
                <a:ext cx="10370664" cy="534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155B565-F18E-A63E-90BB-428E95FE61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966715"/>
                <a:ext cx="10370664" cy="534249"/>
              </a:xfrm>
              <a:prstGeom prst="rect">
                <a:avLst/>
              </a:prstGeom>
              <a:blipFill>
                <a:blip r:embed="rId12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CFAAC33E-F08C-FADE-A99A-537684C5CD35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1404300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FAC74-AC15-9AEE-964A-AD932F883D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4BFF3-DF18-2133-96E0-036389404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Magnetization (M)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98C629-375E-8C5C-267F-8F2F59EF4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4CA9FC-9DCB-DB08-C942-B5020B5D8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EDCB38-7795-9794-44D3-79AAFE857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E437AA7-CFBE-CE77-9BE5-FC6ABA2E4AFF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849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We substitute the value of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in the total magnetization expression: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𝑡𝑜𝑡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dirty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dirty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dirty="0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m:rPr>
                        <m:nor/>
                      </m:rPr>
                      <a:rPr lang="en-US" dirty="0">
                        <a:solidFill>
                          <a:srgbClr val="0043D9"/>
                        </a:solidFill>
                      </a:rPr>
                      <m:t>	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E437AA7-CFBE-CE77-9BE5-FC6ABA2E4A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849015"/>
              </a:xfrm>
              <a:prstGeom prst="rect">
                <a:avLst/>
              </a:prstGeom>
              <a:blipFill>
                <a:blip r:embed="rId2"/>
                <a:stretch>
                  <a:fillRect l="-353" t="-3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F9CF8D5D-CB15-ECE9-DA94-8159841EAA5C}"/>
              </a:ext>
            </a:extLst>
          </p:cNvPr>
          <p:cNvGrpSpPr>
            <a:grpSpLocks noChangeAspect="1"/>
          </p:cNvGrpSpPr>
          <p:nvPr/>
        </p:nvGrpSpPr>
        <p:grpSpPr>
          <a:xfrm>
            <a:off x="4396819" y="2973236"/>
            <a:ext cx="4281014" cy="2963379"/>
            <a:chOff x="2137215" y="8640001"/>
            <a:chExt cx="5567786" cy="3827455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A9080624-3723-6408-63F2-01C8E103E0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09" r="11829"/>
            <a:stretch/>
          </p:blipFill>
          <p:spPr>
            <a:xfrm>
              <a:off x="2137215" y="8640001"/>
              <a:ext cx="5567786" cy="3827455"/>
            </a:xfrm>
            <a:prstGeom prst="rect">
              <a:avLst/>
            </a:prstGeom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6044F9F-20E4-1925-9471-7F0C0D298547}"/>
                </a:ext>
              </a:extLst>
            </p:cNvPr>
            <p:cNvSpPr/>
            <p:nvPr/>
          </p:nvSpPr>
          <p:spPr>
            <a:xfrm>
              <a:off x="3027387" y="10410613"/>
              <a:ext cx="4288907" cy="123418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Right Brace 6">
            <a:extLst>
              <a:ext uri="{FF2B5EF4-FFF2-40B4-BE49-F238E27FC236}">
                <a16:creationId xmlns:a16="http://schemas.microsoft.com/office/drawing/2014/main" id="{377C5D8B-5AE3-9C2F-EF60-7059D8F0DC8B}"/>
              </a:ext>
            </a:extLst>
          </p:cNvPr>
          <p:cNvSpPr/>
          <p:nvPr/>
        </p:nvSpPr>
        <p:spPr>
          <a:xfrm rot="5400000">
            <a:off x="6311886" y="1882708"/>
            <a:ext cx="187255" cy="619028"/>
          </a:xfrm>
          <a:prstGeom prst="rightBrace">
            <a:avLst>
              <a:gd name="adj1" fmla="val 24848"/>
              <a:gd name="adj2" fmla="val 49475"/>
            </a:avLst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CE93704-05BC-C1B8-D15D-C6506248BEE9}"/>
                  </a:ext>
                </a:extLst>
              </p:cNvPr>
              <p:cNvSpPr txBox="1"/>
              <p:nvPr/>
            </p:nvSpPr>
            <p:spPr>
              <a:xfrm>
                <a:off x="4500710" y="2364576"/>
                <a:ext cx="4798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43D9"/>
                    </a:solidFill>
                  </a:rPr>
                  <a:t>Same expression as in the case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CE93704-05BC-C1B8-D15D-C6506248B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0710" y="2364576"/>
                <a:ext cx="4798243" cy="369332"/>
              </a:xfrm>
              <a:prstGeom prst="rect">
                <a:avLst/>
              </a:prstGeom>
              <a:blipFill>
                <a:blip r:embed="rId4"/>
                <a:stretch>
                  <a:fillRect l="-1017" t="-8333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E6D7C98-7BEC-43C2-CEA6-857FA6D665A2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13996281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379A2-7BBB-4135-A4E6-AA6BCC2D3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2F55C-1EE0-AE40-39BA-B2CB35E09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Peak-to-peak amplitude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A4B810-0949-D442-0982-2293E75A0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01BAF4-F58D-D9E2-945F-C7E0D164A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1300A7-AEEE-FB63-001D-3B8FC303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7162105-6B63-E6BC-8699-5A2A7DB83A25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945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We assume that the value of the peak-to-peak amplitude of oscillating field is equal to the average field inside the Sc layer (slab)</a:t>
                </a:r>
              </a:p>
              <a:p>
                <a:pPr lvl="1"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𝑎𝑣𝑔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7162105-6B63-E6BC-8699-5A2A7DB83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945900"/>
              </a:xfrm>
              <a:prstGeom prst="rect">
                <a:avLst/>
              </a:prstGeom>
              <a:blipFill>
                <a:blip r:embed="rId2"/>
                <a:stretch>
                  <a:fillRect l="-353" t="-3226" b="-1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42612510-DF3D-3E89-5636-0D2604475CCF}"/>
              </a:ext>
            </a:extLst>
          </p:cNvPr>
          <p:cNvGrpSpPr>
            <a:grpSpLocks noChangeAspect="1"/>
          </p:cNvGrpSpPr>
          <p:nvPr/>
        </p:nvGrpSpPr>
        <p:grpSpPr>
          <a:xfrm>
            <a:off x="4759325" y="2708909"/>
            <a:ext cx="4281014" cy="2963379"/>
            <a:chOff x="2137215" y="8640001"/>
            <a:chExt cx="5567786" cy="382745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29AAFDB-240D-4852-18BC-1DB8836526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09" r="11829"/>
            <a:stretch/>
          </p:blipFill>
          <p:spPr>
            <a:xfrm>
              <a:off x="2137215" y="8640001"/>
              <a:ext cx="5567786" cy="3827455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02A373E-E595-8447-986F-30492B4E5399}"/>
                </a:ext>
              </a:extLst>
            </p:cNvPr>
            <p:cNvSpPr/>
            <p:nvPr/>
          </p:nvSpPr>
          <p:spPr>
            <a:xfrm>
              <a:off x="3027387" y="10410613"/>
              <a:ext cx="4288907" cy="123418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020CA98-C897-7531-1F7D-FB4DDF9D57CC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872863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DBF233-8C6F-534B-9967-E49B7EEBF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96448-020D-5AEA-6CD5-63B1D360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F71586-4A38-4F69-680E-67E6DEB35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Luca Alfonso – Francesco Mariani</a:t>
            </a:r>
          </a:p>
          <a:p>
            <a:r>
              <a:rPr lang="en-US"/>
              <a:t>Workshop on Muon Collider Superconducting Magnet Design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537E21-672A-5BF6-0C8C-8D1EE9F2E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A03388-EAA0-1BE4-1642-F1EF57BCB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3C7B07-20B5-B602-6562-1AAB0895D083}"/>
              </a:ext>
            </a:extLst>
          </p:cNvPr>
          <p:cNvSpPr/>
          <p:nvPr/>
        </p:nvSpPr>
        <p:spPr>
          <a:xfrm>
            <a:off x="4041485" y="1145128"/>
            <a:ext cx="5424891" cy="528066"/>
          </a:xfrm>
          <a:custGeom>
            <a:avLst/>
            <a:gdLst>
              <a:gd name="connsiteX0" fmla="*/ 0 w 5424891"/>
              <a:gd name="connsiteY0" fmla="*/ 0 h 528066"/>
              <a:gd name="connsiteX1" fmla="*/ 623862 w 5424891"/>
              <a:gd name="connsiteY1" fmla="*/ 0 h 528066"/>
              <a:gd name="connsiteX2" fmla="*/ 1139227 w 5424891"/>
              <a:gd name="connsiteY2" fmla="*/ 0 h 528066"/>
              <a:gd name="connsiteX3" fmla="*/ 1925836 w 5424891"/>
              <a:gd name="connsiteY3" fmla="*/ 0 h 528066"/>
              <a:gd name="connsiteX4" fmla="*/ 2549699 w 5424891"/>
              <a:gd name="connsiteY4" fmla="*/ 0 h 528066"/>
              <a:gd name="connsiteX5" fmla="*/ 3173561 w 5424891"/>
              <a:gd name="connsiteY5" fmla="*/ 0 h 528066"/>
              <a:gd name="connsiteX6" fmla="*/ 3960170 w 5424891"/>
              <a:gd name="connsiteY6" fmla="*/ 0 h 528066"/>
              <a:gd name="connsiteX7" fmla="*/ 4529784 w 5424891"/>
              <a:gd name="connsiteY7" fmla="*/ 0 h 528066"/>
              <a:gd name="connsiteX8" fmla="*/ 5424891 w 5424891"/>
              <a:gd name="connsiteY8" fmla="*/ 0 h 528066"/>
              <a:gd name="connsiteX9" fmla="*/ 5424891 w 5424891"/>
              <a:gd name="connsiteY9" fmla="*/ 528066 h 528066"/>
              <a:gd name="connsiteX10" fmla="*/ 4855277 w 5424891"/>
              <a:gd name="connsiteY10" fmla="*/ 528066 h 528066"/>
              <a:gd name="connsiteX11" fmla="*/ 4177166 w 5424891"/>
              <a:gd name="connsiteY11" fmla="*/ 528066 h 528066"/>
              <a:gd name="connsiteX12" fmla="*/ 3553304 w 5424891"/>
              <a:gd name="connsiteY12" fmla="*/ 528066 h 528066"/>
              <a:gd name="connsiteX13" fmla="*/ 2766694 w 5424891"/>
              <a:gd name="connsiteY13" fmla="*/ 528066 h 528066"/>
              <a:gd name="connsiteX14" fmla="*/ 1980085 w 5424891"/>
              <a:gd name="connsiteY14" fmla="*/ 528066 h 528066"/>
              <a:gd name="connsiteX15" fmla="*/ 1410472 w 5424891"/>
              <a:gd name="connsiteY15" fmla="*/ 528066 h 528066"/>
              <a:gd name="connsiteX16" fmla="*/ 732360 w 5424891"/>
              <a:gd name="connsiteY16" fmla="*/ 528066 h 528066"/>
              <a:gd name="connsiteX17" fmla="*/ 0 w 5424891"/>
              <a:gd name="connsiteY17" fmla="*/ 528066 h 528066"/>
              <a:gd name="connsiteX18" fmla="*/ 0 w 5424891"/>
              <a:gd name="connsiteY18" fmla="*/ 0 h 52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24891" h="528066" extrusionOk="0">
                <a:moveTo>
                  <a:pt x="0" y="0"/>
                </a:moveTo>
                <a:cubicBezTo>
                  <a:pt x="267524" y="-26877"/>
                  <a:pt x="476041" y="19422"/>
                  <a:pt x="623862" y="0"/>
                </a:cubicBezTo>
                <a:cubicBezTo>
                  <a:pt x="771683" y="-19422"/>
                  <a:pt x="998517" y="-881"/>
                  <a:pt x="1139227" y="0"/>
                </a:cubicBezTo>
                <a:cubicBezTo>
                  <a:pt x="1279938" y="881"/>
                  <a:pt x="1657653" y="-4693"/>
                  <a:pt x="1925836" y="0"/>
                </a:cubicBezTo>
                <a:cubicBezTo>
                  <a:pt x="2194019" y="4693"/>
                  <a:pt x="2404336" y="-9437"/>
                  <a:pt x="2549699" y="0"/>
                </a:cubicBezTo>
                <a:cubicBezTo>
                  <a:pt x="2695062" y="9437"/>
                  <a:pt x="2909213" y="20024"/>
                  <a:pt x="3173561" y="0"/>
                </a:cubicBezTo>
                <a:cubicBezTo>
                  <a:pt x="3437909" y="-20024"/>
                  <a:pt x="3791626" y="-6855"/>
                  <a:pt x="3960170" y="0"/>
                </a:cubicBezTo>
                <a:cubicBezTo>
                  <a:pt x="4128714" y="6855"/>
                  <a:pt x="4254978" y="26391"/>
                  <a:pt x="4529784" y="0"/>
                </a:cubicBezTo>
                <a:cubicBezTo>
                  <a:pt x="4804590" y="-26391"/>
                  <a:pt x="4986036" y="-2976"/>
                  <a:pt x="5424891" y="0"/>
                </a:cubicBezTo>
                <a:cubicBezTo>
                  <a:pt x="5440782" y="124835"/>
                  <a:pt x="5406683" y="369370"/>
                  <a:pt x="5424891" y="528066"/>
                </a:cubicBezTo>
                <a:cubicBezTo>
                  <a:pt x="5280735" y="521308"/>
                  <a:pt x="5011896" y="526477"/>
                  <a:pt x="4855277" y="528066"/>
                </a:cubicBezTo>
                <a:cubicBezTo>
                  <a:pt x="4698658" y="529655"/>
                  <a:pt x="4348278" y="560506"/>
                  <a:pt x="4177166" y="528066"/>
                </a:cubicBezTo>
                <a:cubicBezTo>
                  <a:pt x="4006054" y="495626"/>
                  <a:pt x="3862127" y="542974"/>
                  <a:pt x="3553304" y="528066"/>
                </a:cubicBezTo>
                <a:cubicBezTo>
                  <a:pt x="3244481" y="513158"/>
                  <a:pt x="3119310" y="499862"/>
                  <a:pt x="2766694" y="528066"/>
                </a:cubicBezTo>
                <a:cubicBezTo>
                  <a:pt x="2414078" y="556271"/>
                  <a:pt x="2183622" y="514108"/>
                  <a:pt x="1980085" y="528066"/>
                </a:cubicBezTo>
                <a:cubicBezTo>
                  <a:pt x="1776548" y="542024"/>
                  <a:pt x="1670011" y="544340"/>
                  <a:pt x="1410472" y="528066"/>
                </a:cubicBezTo>
                <a:cubicBezTo>
                  <a:pt x="1150933" y="511792"/>
                  <a:pt x="1022191" y="514685"/>
                  <a:pt x="732360" y="528066"/>
                </a:cubicBezTo>
                <a:cubicBezTo>
                  <a:pt x="442529" y="541447"/>
                  <a:pt x="239440" y="550792"/>
                  <a:pt x="0" y="528066"/>
                </a:cubicBezTo>
                <a:cubicBezTo>
                  <a:pt x="18325" y="322654"/>
                  <a:pt x="2202" y="209160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43D8"/>
                </a:solidFill>
              </a:rPr>
              <a:t>Estimation of the hysteretic losses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82C37F0-3AC0-F198-9F5C-ABCB760657FF}"/>
              </a:ext>
            </a:extLst>
          </p:cNvPr>
          <p:cNvCxnSpPr>
            <a:stCxn id="7" idx="2"/>
          </p:cNvCxnSpPr>
          <p:nvPr/>
        </p:nvCxnSpPr>
        <p:spPr>
          <a:xfrm flipH="1">
            <a:off x="4027394" y="1673194"/>
            <a:ext cx="2726537" cy="754000"/>
          </a:xfrm>
          <a:prstGeom prst="straightConnector1">
            <a:avLst/>
          </a:prstGeom>
          <a:ln>
            <a:solidFill>
              <a:srgbClr val="0043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284359-D3E3-DB24-9232-E418599672E5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6753931" y="1673194"/>
            <a:ext cx="2781095" cy="805311"/>
          </a:xfrm>
          <a:prstGeom prst="straightConnector1">
            <a:avLst/>
          </a:prstGeom>
          <a:ln>
            <a:solidFill>
              <a:srgbClr val="0043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823C318-53BD-F4D1-08CB-0F5238A74C21}"/>
              </a:ext>
            </a:extLst>
          </p:cNvPr>
          <p:cNvSpPr/>
          <p:nvPr/>
        </p:nvSpPr>
        <p:spPr>
          <a:xfrm>
            <a:off x="2190011" y="2662864"/>
            <a:ext cx="3674765" cy="528066"/>
          </a:xfrm>
          <a:custGeom>
            <a:avLst/>
            <a:gdLst>
              <a:gd name="connsiteX0" fmla="*/ 0 w 3674765"/>
              <a:gd name="connsiteY0" fmla="*/ 0 h 528066"/>
              <a:gd name="connsiteX1" fmla="*/ 575713 w 3674765"/>
              <a:gd name="connsiteY1" fmla="*/ 0 h 528066"/>
              <a:gd name="connsiteX2" fmla="*/ 1077931 w 3674765"/>
              <a:gd name="connsiteY2" fmla="*/ 0 h 528066"/>
              <a:gd name="connsiteX3" fmla="*/ 1763887 w 3674765"/>
              <a:gd name="connsiteY3" fmla="*/ 0 h 528066"/>
              <a:gd name="connsiteX4" fmla="*/ 2339600 w 3674765"/>
              <a:gd name="connsiteY4" fmla="*/ 0 h 528066"/>
              <a:gd name="connsiteX5" fmla="*/ 2915314 w 3674765"/>
              <a:gd name="connsiteY5" fmla="*/ 0 h 528066"/>
              <a:gd name="connsiteX6" fmla="*/ 3674765 w 3674765"/>
              <a:gd name="connsiteY6" fmla="*/ 0 h 528066"/>
              <a:gd name="connsiteX7" fmla="*/ 3674765 w 3674765"/>
              <a:gd name="connsiteY7" fmla="*/ 528066 h 528066"/>
              <a:gd name="connsiteX8" fmla="*/ 3062304 w 3674765"/>
              <a:gd name="connsiteY8" fmla="*/ 528066 h 528066"/>
              <a:gd name="connsiteX9" fmla="*/ 2560086 w 3674765"/>
              <a:gd name="connsiteY9" fmla="*/ 528066 h 528066"/>
              <a:gd name="connsiteX10" fmla="*/ 1947625 w 3674765"/>
              <a:gd name="connsiteY10" fmla="*/ 528066 h 528066"/>
              <a:gd name="connsiteX11" fmla="*/ 1335165 w 3674765"/>
              <a:gd name="connsiteY11" fmla="*/ 528066 h 528066"/>
              <a:gd name="connsiteX12" fmla="*/ 759451 w 3674765"/>
              <a:gd name="connsiteY12" fmla="*/ 528066 h 528066"/>
              <a:gd name="connsiteX13" fmla="*/ 0 w 3674765"/>
              <a:gd name="connsiteY13" fmla="*/ 528066 h 528066"/>
              <a:gd name="connsiteX14" fmla="*/ 0 w 3674765"/>
              <a:gd name="connsiteY14" fmla="*/ 0 h 52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74765" h="528066" extrusionOk="0">
                <a:moveTo>
                  <a:pt x="0" y="0"/>
                </a:moveTo>
                <a:cubicBezTo>
                  <a:pt x="171350" y="6418"/>
                  <a:pt x="295256" y="26963"/>
                  <a:pt x="575713" y="0"/>
                </a:cubicBezTo>
                <a:cubicBezTo>
                  <a:pt x="856170" y="-26963"/>
                  <a:pt x="933363" y="5703"/>
                  <a:pt x="1077931" y="0"/>
                </a:cubicBezTo>
                <a:cubicBezTo>
                  <a:pt x="1222499" y="-5703"/>
                  <a:pt x="1486653" y="-7312"/>
                  <a:pt x="1763887" y="0"/>
                </a:cubicBezTo>
                <a:cubicBezTo>
                  <a:pt x="2041121" y="7312"/>
                  <a:pt x="2128496" y="10337"/>
                  <a:pt x="2339600" y="0"/>
                </a:cubicBezTo>
                <a:cubicBezTo>
                  <a:pt x="2550704" y="-10337"/>
                  <a:pt x="2739999" y="3951"/>
                  <a:pt x="2915314" y="0"/>
                </a:cubicBezTo>
                <a:cubicBezTo>
                  <a:pt x="3090629" y="-3951"/>
                  <a:pt x="3445852" y="-14496"/>
                  <a:pt x="3674765" y="0"/>
                </a:cubicBezTo>
                <a:cubicBezTo>
                  <a:pt x="3699813" y="228929"/>
                  <a:pt x="3667048" y="330896"/>
                  <a:pt x="3674765" y="528066"/>
                </a:cubicBezTo>
                <a:cubicBezTo>
                  <a:pt x="3421885" y="518126"/>
                  <a:pt x="3202385" y="501117"/>
                  <a:pt x="3062304" y="528066"/>
                </a:cubicBezTo>
                <a:cubicBezTo>
                  <a:pt x="2922223" y="555015"/>
                  <a:pt x="2717177" y="523216"/>
                  <a:pt x="2560086" y="528066"/>
                </a:cubicBezTo>
                <a:cubicBezTo>
                  <a:pt x="2402995" y="532916"/>
                  <a:pt x="2117646" y="546173"/>
                  <a:pt x="1947625" y="528066"/>
                </a:cubicBezTo>
                <a:cubicBezTo>
                  <a:pt x="1777604" y="509959"/>
                  <a:pt x="1487954" y="504669"/>
                  <a:pt x="1335165" y="528066"/>
                </a:cubicBezTo>
                <a:cubicBezTo>
                  <a:pt x="1182376" y="551463"/>
                  <a:pt x="973469" y="542623"/>
                  <a:pt x="759451" y="528066"/>
                </a:cubicBezTo>
                <a:cubicBezTo>
                  <a:pt x="545433" y="513509"/>
                  <a:pt x="332685" y="505514"/>
                  <a:pt x="0" y="528066"/>
                </a:cubicBezTo>
                <a:cubicBezTo>
                  <a:pt x="-5944" y="324392"/>
                  <a:pt x="3189" y="164547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43D8"/>
                </a:solidFill>
              </a:rPr>
              <a:t>Block coil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6737997-B94E-1254-C20A-4DEE49BF7165}"/>
              </a:ext>
            </a:extLst>
          </p:cNvPr>
          <p:cNvSpPr/>
          <p:nvPr/>
        </p:nvSpPr>
        <p:spPr>
          <a:xfrm>
            <a:off x="7628993" y="2691227"/>
            <a:ext cx="3674765" cy="528066"/>
          </a:xfrm>
          <a:custGeom>
            <a:avLst/>
            <a:gdLst>
              <a:gd name="connsiteX0" fmla="*/ 0 w 3674765"/>
              <a:gd name="connsiteY0" fmla="*/ 0 h 528066"/>
              <a:gd name="connsiteX1" fmla="*/ 575713 w 3674765"/>
              <a:gd name="connsiteY1" fmla="*/ 0 h 528066"/>
              <a:gd name="connsiteX2" fmla="*/ 1077931 w 3674765"/>
              <a:gd name="connsiteY2" fmla="*/ 0 h 528066"/>
              <a:gd name="connsiteX3" fmla="*/ 1763887 w 3674765"/>
              <a:gd name="connsiteY3" fmla="*/ 0 h 528066"/>
              <a:gd name="connsiteX4" fmla="*/ 2339600 w 3674765"/>
              <a:gd name="connsiteY4" fmla="*/ 0 h 528066"/>
              <a:gd name="connsiteX5" fmla="*/ 2915314 w 3674765"/>
              <a:gd name="connsiteY5" fmla="*/ 0 h 528066"/>
              <a:gd name="connsiteX6" fmla="*/ 3674765 w 3674765"/>
              <a:gd name="connsiteY6" fmla="*/ 0 h 528066"/>
              <a:gd name="connsiteX7" fmla="*/ 3674765 w 3674765"/>
              <a:gd name="connsiteY7" fmla="*/ 528066 h 528066"/>
              <a:gd name="connsiteX8" fmla="*/ 3062304 w 3674765"/>
              <a:gd name="connsiteY8" fmla="*/ 528066 h 528066"/>
              <a:gd name="connsiteX9" fmla="*/ 2560086 w 3674765"/>
              <a:gd name="connsiteY9" fmla="*/ 528066 h 528066"/>
              <a:gd name="connsiteX10" fmla="*/ 1947625 w 3674765"/>
              <a:gd name="connsiteY10" fmla="*/ 528066 h 528066"/>
              <a:gd name="connsiteX11" fmla="*/ 1335165 w 3674765"/>
              <a:gd name="connsiteY11" fmla="*/ 528066 h 528066"/>
              <a:gd name="connsiteX12" fmla="*/ 759451 w 3674765"/>
              <a:gd name="connsiteY12" fmla="*/ 528066 h 528066"/>
              <a:gd name="connsiteX13" fmla="*/ 0 w 3674765"/>
              <a:gd name="connsiteY13" fmla="*/ 528066 h 528066"/>
              <a:gd name="connsiteX14" fmla="*/ 0 w 3674765"/>
              <a:gd name="connsiteY14" fmla="*/ 0 h 52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74765" h="528066" extrusionOk="0">
                <a:moveTo>
                  <a:pt x="0" y="0"/>
                </a:moveTo>
                <a:cubicBezTo>
                  <a:pt x="171350" y="6418"/>
                  <a:pt x="295256" y="26963"/>
                  <a:pt x="575713" y="0"/>
                </a:cubicBezTo>
                <a:cubicBezTo>
                  <a:pt x="856170" y="-26963"/>
                  <a:pt x="933363" y="5703"/>
                  <a:pt x="1077931" y="0"/>
                </a:cubicBezTo>
                <a:cubicBezTo>
                  <a:pt x="1222499" y="-5703"/>
                  <a:pt x="1486653" y="-7312"/>
                  <a:pt x="1763887" y="0"/>
                </a:cubicBezTo>
                <a:cubicBezTo>
                  <a:pt x="2041121" y="7312"/>
                  <a:pt x="2128496" y="10337"/>
                  <a:pt x="2339600" y="0"/>
                </a:cubicBezTo>
                <a:cubicBezTo>
                  <a:pt x="2550704" y="-10337"/>
                  <a:pt x="2739999" y="3951"/>
                  <a:pt x="2915314" y="0"/>
                </a:cubicBezTo>
                <a:cubicBezTo>
                  <a:pt x="3090629" y="-3951"/>
                  <a:pt x="3445852" y="-14496"/>
                  <a:pt x="3674765" y="0"/>
                </a:cubicBezTo>
                <a:cubicBezTo>
                  <a:pt x="3699813" y="228929"/>
                  <a:pt x="3667048" y="330896"/>
                  <a:pt x="3674765" y="528066"/>
                </a:cubicBezTo>
                <a:cubicBezTo>
                  <a:pt x="3421885" y="518126"/>
                  <a:pt x="3202385" y="501117"/>
                  <a:pt x="3062304" y="528066"/>
                </a:cubicBezTo>
                <a:cubicBezTo>
                  <a:pt x="2922223" y="555015"/>
                  <a:pt x="2717177" y="523216"/>
                  <a:pt x="2560086" y="528066"/>
                </a:cubicBezTo>
                <a:cubicBezTo>
                  <a:pt x="2402995" y="532916"/>
                  <a:pt x="2117646" y="546173"/>
                  <a:pt x="1947625" y="528066"/>
                </a:cubicBezTo>
                <a:cubicBezTo>
                  <a:pt x="1777604" y="509959"/>
                  <a:pt x="1487954" y="504669"/>
                  <a:pt x="1335165" y="528066"/>
                </a:cubicBezTo>
                <a:cubicBezTo>
                  <a:pt x="1182376" y="551463"/>
                  <a:pt x="973469" y="542623"/>
                  <a:pt x="759451" y="528066"/>
                </a:cubicBezTo>
                <a:cubicBezTo>
                  <a:pt x="545433" y="513509"/>
                  <a:pt x="332685" y="505514"/>
                  <a:pt x="0" y="528066"/>
                </a:cubicBezTo>
                <a:cubicBezTo>
                  <a:pt x="-5944" y="324392"/>
                  <a:pt x="3189" y="164547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43D8"/>
                </a:solidFill>
              </a:rPr>
              <a:t>Cos-theta coil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6FA02EE-21DC-9A17-469A-FE3E599CE121}"/>
              </a:ext>
            </a:extLst>
          </p:cNvPr>
          <p:cNvCxnSpPr>
            <a:cxnSpLocks/>
          </p:cNvCxnSpPr>
          <p:nvPr/>
        </p:nvCxnSpPr>
        <p:spPr>
          <a:xfrm flipH="1">
            <a:off x="4027393" y="3370083"/>
            <a:ext cx="1" cy="787181"/>
          </a:xfrm>
          <a:prstGeom prst="straightConnector1">
            <a:avLst/>
          </a:prstGeom>
          <a:ln>
            <a:solidFill>
              <a:srgbClr val="0043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4A2CF35-C259-14BD-BC5C-B3F9710A783D}"/>
              </a:ext>
            </a:extLst>
          </p:cNvPr>
          <p:cNvCxnSpPr>
            <a:cxnSpLocks/>
          </p:cNvCxnSpPr>
          <p:nvPr/>
        </p:nvCxnSpPr>
        <p:spPr>
          <a:xfrm flipH="1">
            <a:off x="9637912" y="3370082"/>
            <a:ext cx="1" cy="787181"/>
          </a:xfrm>
          <a:prstGeom prst="straightConnector1">
            <a:avLst/>
          </a:prstGeom>
          <a:ln>
            <a:solidFill>
              <a:srgbClr val="0043D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3A071B5-63C6-4383-533D-20B9641AAF91}"/>
              </a:ext>
            </a:extLst>
          </p:cNvPr>
          <p:cNvSpPr/>
          <p:nvPr/>
        </p:nvSpPr>
        <p:spPr>
          <a:xfrm>
            <a:off x="2190011" y="4520681"/>
            <a:ext cx="3674765" cy="528066"/>
          </a:xfrm>
          <a:custGeom>
            <a:avLst/>
            <a:gdLst>
              <a:gd name="connsiteX0" fmla="*/ 0 w 3674765"/>
              <a:gd name="connsiteY0" fmla="*/ 0 h 528066"/>
              <a:gd name="connsiteX1" fmla="*/ 575713 w 3674765"/>
              <a:gd name="connsiteY1" fmla="*/ 0 h 528066"/>
              <a:gd name="connsiteX2" fmla="*/ 1077931 w 3674765"/>
              <a:gd name="connsiteY2" fmla="*/ 0 h 528066"/>
              <a:gd name="connsiteX3" fmla="*/ 1763887 w 3674765"/>
              <a:gd name="connsiteY3" fmla="*/ 0 h 528066"/>
              <a:gd name="connsiteX4" fmla="*/ 2339600 w 3674765"/>
              <a:gd name="connsiteY4" fmla="*/ 0 h 528066"/>
              <a:gd name="connsiteX5" fmla="*/ 2915314 w 3674765"/>
              <a:gd name="connsiteY5" fmla="*/ 0 h 528066"/>
              <a:gd name="connsiteX6" fmla="*/ 3674765 w 3674765"/>
              <a:gd name="connsiteY6" fmla="*/ 0 h 528066"/>
              <a:gd name="connsiteX7" fmla="*/ 3674765 w 3674765"/>
              <a:gd name="connsiteY7" fmla="*/ 528066 h 528066"/>
              <a:gd name="connsiteX8" fmla="*/ 3062304 w 3674765"/>
              <a:gd name="connsiteY8" fmla="*/ 528066 h 528066"/>
              <a:gd name="connsiteX9" fmla="*/ 2560086 w 3674765"/>
              <a:gd name="connsiteY9" fmla="*/ 528066 h 528066"/>
              <a:gd name="connsiteX10" fmla="*/ 1947625 w 3674765"/>
              <a:gd name="connsiteY10" fmla="*/ 528066 h 528066"/>
              <a:gd name="connsiteX11" fmla="*/ 1335165 w 3674765"/>
              <a:gd name="connsiteY11" fmla="*/ 528066 h 528066"/>
              <a:gd name="connsiteX12" fmla="*/ 759451 w 3674765"/>
              <a:gd name="connsiteY12" fmla="*/ 528066 h 528066"/>
              <a:gd name="connsiteX13" fmla="*/ 0 w 3674765"/>
              <a:gd name="connsiteY13" fmla="*/ 528066 h 528066"/>
              <a:gd name="connsiteX14" fmla="*/ 0 w 3674765"/>
              <a:gd name="connsiteY14" fmla="*/ 0 h 52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74765" h="528066" extrusionOk="0">
                <a:moveTo>
                  <a:pt x="0" y="0"/>
                </a:moveTo>
                <a:cubicBezTo>
                  <a:pt x="171350" y="6418"/>
                  <a:pt x="295256" y="26963"/>
                  <a:pt x="575713" y="0"/>
                </a:cubicBezTo>
                <a:cubicBezTo>
                  <a:pt x="856170" y="-26963"/>
                  <a:pt x="933363" y="5703"/>
                  <a:pt x="1077931" y="0"/>
                </a:cubicBezTo>
                <a:cubicBezTo>
                  <a:pt x="1222499" y="-5703"/>
                  <a:pt x="1486653" y="-7312"/>
                  <a:pt x="1763887" y="0"/>
                </a:cubicBezTo>
                <a:cubicBezTo>
                  <a:pt x="2041121" y="7312"/>
                  <a:pt x="2128496" y="10337"/>
                  <a:pt x="2339600" y="0"/>
                </a:cubicBezTo>
                <a:cubicBezTo>
                  <a:pt x="2550704" y="-10337"/>
                  <a:pt x="2739999" y="3951"/>
                  <a:pt x="2915314" y="0"/>
                </a:cubicBezTo>
                <a:cubicBezTo>
                  <a:pt x="3090629" y="-3951"/>
                  <a:pt x="3445852" y="-14496"/>
                  <a:pt x="3674765" y="0"/>
                </a:cubicBezTo>
                <a:cubicBezTo>
                  <a:pt x="3699813" y="228929"/>
                  <a:pt x="3667048" y="330896"/>
                  <a:pt x="3674765" y="528066"/>
                </a:cubicBezTo>
                <a:cubicBezTo>
                  <a:pt x="3421885" y="518126"/>
                  <a:pt x="3202385" y="501117"/>
                  <a:pt x="3062304" y="528066"/>
                </a:cubicBezTo>
                <a:cubicBezTo>
                  <a:pt x="2922223" y="555015"/>
                  <a:pt x="2717177" y="523216"/>
                  <a:pt x="2560086" y="528066"/>
                </a:cubicBezTo>
                <a:cubicBezTo>
                  <a:pt x="2402995" y="532916"/>
                  <a:pt x="2117646" y="546173"/>
                  <a:pt x="1947625" y="528066"/>
                </a:cubicBezTo>
                <a:cubicBezTo>
                  <a:pt x="1777604" y="509959"/>
                  <a:pt x="1487954" y="504669"/>
                  <a:pt x="1335165" y="528066"/>
                </a:cubicBezTo>
                <a:cubicBezTo>
                  <a:pt x="1182376" y="551463"/>
                  <a:pt x="973469" y="542623"/>
                  <a:pt x="759451" y="528066"/>
                </a:cubicBezTo>
                <a:cubicBezTo>
                  <a:pt x="545433" y="513509"/>
                  <a:pt x="332685" y="505514"/>
                  <a:pt x="0" y="528066"/>
                </a:cubicBezTo>
                <a:cubicBezTo>
                  <a:pt x="-5944" y="324392"/>
                  <a:pt x="3189" y="164547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43D8"/>
                </a:solidFill>
              </a:rPr>
              <a:t>Bean model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7CC0269-2208-C149-4685-CFAA96786A7B}"/>
              </a:ext>
            </a:extLst>
          </p:cNvPr>
          <p:cNvSpPr/>
          <p:nvPr/>
        </p:nvSpPr>
        <p:spPr>
          <a:xfrm>
            <a:off x="7628992" y="4481602"/>
            <a:ext cx="3674765" cy="528066"/>
          </a:xfrm>
          <a:custGeom>
            <a:avLst/>
            <a:gdLst>
              <a:gd name="connsiteX0" fmla="*/ 0 w 3674765"/>
              <a:gd name="connsiteY0" fmla="*/ 0 h 528066"/>
              <a:gd name="connsiteX1" fmla="*/ 575713 w 3674765"/>
              <a:gd name="connsiteY1" fmla="*/ 0 h 528066"/>
              <a:gd name="connsiteX2" fmla="*/ 1077931 w 3674765"/>
              <a:gd name="connsiteY2" fmla="*/ 0 h 528066"/>
              <a:gd name="connsiteX3" fmla="*/ 1763887 w 3674765"/>
              <a:gd name="connsiteY3" fmla="*/ 0 h 528066"/>
              <a:gd name="connsiteX4" fmla="*/ 2339600 w 3674765"/>
              <a:gd name="connsiteY4" fmla="*/ 0 h 528066"/>
              <a:gd name="connsiteX5" fmla="*/ 2915314 w 3674765"/>
              <a:gd name="connsiteY5" fmla="*/ 0 h 528066"/>
              <a:gd name="connsiteX6" fmla="*/ 3674765 w 3674765"/>
              <a:gd name="connsiteY6" fmla="*/ 0 h 528066"/>
              <a:gd name="connsiteX7" fmla="*/ 3674765 w 3674765"/>
              <a:gd name="connsiteY7" fmla="*/ 528066 h 528066"/>
              <a:gd name="connsiteX8" fmla="*/ 3062304 w 3674765"/>
              <a:gd name="connsiteY8" fmla="*/ 528066 h 528066"/>
              <a:gd name="connsiteX9" fmla="*/ 2560086 w 3674765"/>
              <a:gd name="connsiteY9" fmla="*/ 528066 h 528066"/>
              <a:gd name="connsiteX10" fmla="*/ 1947625 w 3674765"/>
              <a:gd name="connsiteY10" fmla="*/ 528066 h 528066"/>
              <a:gd name="connsiteX11" fmla="*/ 1335165 w 3674765"/>
              <a:gd name="connsiteY11" fmla="*/ 528066 h 528066"/>
              <a:gd name="connsiteX12" fmla="*/ 759451 w 3674765"/>
              <a:gd name="connsiteY12" fmla="*/ 528066 h 528066"/>
              <a:gd name="connsiteX13" fmla="*/ 0 w 3674765"/>
              <a:gd name="connsiteY13" fmla="*/ 528066 h 528066"/>
              <a:gd name="connsiteX14" fmla="*/ 0 w 3674765"/>
              <a:gd name="connsiteY14" fmla="*/ 0 h 52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74765" h="528066" extrusionOk="0">
                <a:moveTo>
                  <a:pt x="0" y="0"/>
                </a:moveTo>
                <a:cubicBezTo>
                  <a:pt x="171350" y="6418"/>
                  <a:pt x="295256" y="26963"/>
                  <a:pt x="575713" y="0"/>
                </a:cubicBezTo>
                <a:cubicBezTo>
                  <a:pt x="856170" y="-26963"/>
                  <a:pt x="933363" y="5703"/>
                  <a:pt x="1077931" y="0"/>
                </a:cubicBezTo>
                <a:cubicBezTo>
                  <a:pt x="1222499" y="-5703"/>
                  <a:pt x="1486653" y="-7312"/>
                  <a:pt x="1763887" y="0"/>
                </a:cubicBezTo>
                <a:cubicBezTo>
                  <a:pt x="2041121" y="7312"/>
                  <a:pt x="2128496" y="10337"/>
                  <a:pt x="2339600" y="0"/>
                </a:cubicBezTo>
                <a:cubicBezTo>
                  <a:pt x="2550704" y="-10337"/>
                  <a:pt x="2739999" y="3951"/>
                  <a:pt x="2915314" y="0"/>
                </a:cubicBezTo>
                <a:cubicBezTo>
                  <a:pt x="3090629" y="-3951"/>
                  <a:pt x="3445852" y="-14496"/>
                  <a:pt x="3674765" y="0"/>
                </a:cubicBezTo>
                <a:cubicBezTo>
                  <a:pt x="3699813" y="228929"/>
                  <a:pt x="3667048" y="330896"/>
                  <a:pt x="3674765" y="528066"/>
                </a:cubicBezTo>
                <a:cubicBezTo>
                  <a:pt x="3421885" y="518126"/>
                  <a:pt x="3202385" y="501117"/>
                  <a:pt x="3062304" y="528066"/>
                </a:cubicBezTo>
                <a:cubicBezTo>
                  <a:pt x="2922223" y="555015"/>
                  <a:pt x="2717177" y="523216"/>
                  <a:pt x="2560086" y="528066"/>
                </a:cubicBezTo>
                <a:cubicBezTo>
                  <a:pt x="2402995" y="532916"/>
                  <a:pt x="2117646" y="546173"/>
                  <a:pt x="1947625" y="528066"/>
                </a:cubicBezTo>
                <a:cubicBezTo>
                  <a:pt x="1777604" y="509959"/>
                  <a:pt x="1487954" y="504669"/>
                  <a:pt x="1335165" y="528066"/>
                </a:cubicBezTo>
                <a:cubicBezTo>
                  <a:pt x="1182376" y="551463"/>
                  <a:pt x="973469" y="542623"/>
                  <a:pt x="759451" y="528066"/>
                </a:cubicBezTo>
                <a:cubicBezTo>
                  <a:pt x="545433" y="513509"/>
                  <a:pt x="332685" y="505514"/>
                  <a:pt x="0" y="528066"/>
                </a:cubicBezTo>
                <a:cubicBezTo>
                  <a:pt x="-5944" y="324392"/>
                  <a:pt x="3189" y="164547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rgbClr val="0043D8"/>
                </a:solidFill>
              </a:rPr>
              <a:t>Brandt model</a:t>
            </a:r>
            <a:endParaRPr lang="en-US" sz="2400" dirty="0">
              <a:solidFill>
                <a:srgbClr val="0043D8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731F62-75F3-2B2F-E712-D62F114B6120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Open points</a:t>
            </a:r>
          </a:p>
        </p:txBody>
      </p:sp>
    </p:spTree>
    <p:extLst>
      <p:ext uri="{BB962C8B-B14F-4D97-AF65-F5344CB8AC3E}">
        <p14:creationId xmlns:p14="http://schemas.microsoft.com/office/powerpoint/2010/main" val="7984253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867CEE-1EA1-8EA2-8DD2-3260F9523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2C2284E-4805-8D1F-F9DB-4B6BE2F66D9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Hysteretic losses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2C2284E-4805-8D1F-F9DB-4B6BE2F66D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C316CD-4720-BEC8-F609-F12802D6B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CA3D2B-5FF7-8C0E-9FA8-53477B0DD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AC0B2B-87B7-C8E8-240B-B435A1338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00745B-A190-625C-49AA-082D8DFBDC63}"/>
              </a:ext>
            </a:extLst>
          </p:cNvPr>
          <p:cNvGrpSpPr>
            <a:grpSpLocks noChangeAspect="1"/>
          </p:cNvGrpSpPr>
          <p:nvPr/>
        </p:nvGrpSpPr>
        <p:grpSpPr>
          <a:xfrm>
            <a:off x="3955493" y="2953704"/>
            <a:ext cx="4281014" cy="2963379"/>
            <a:chOff x="2137215" y="8640001"/>
            <a:chExt cx="5567786" cy="382745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43A8221-F0F7-B1D2-D882-34853851EE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09" r="11829"/>
            <a:stretch/>
          </p:blipFill>
          <p:spPr>
            <a:xfrm>
              <a:off x="2137215" y="8640001"/>
              <a:ext cx="5567786" cy="382745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6CE6862-C4FA-B5F6-0DF8-AD6EFB45D243}"/>
                </a:ext>
              </a:extLst>
            </p:cNvPr>
            <p:cNvSpPr/>
            <p:nvPr/>
          </p:nvSpPr>
          <p:spPr>
            <a:xfrm>
              <a:off x="3027387" y="10410613"/>
              <a:ext cx="4288907" cy="123418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2CC4559-D26C-FBF7-6FCB-85475F333828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9999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Hysteretic losses per unit volume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= red area:</a:t>
                </a:r>
              </a:p>
              <a:p>
                <a:pPr lvl="1"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𝑎𝑣𝑔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US" i="1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rgbClr val="0043D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rgbClr val="0043D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2CC4559-D26C-FBF7-6FCB-85475F333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999954"/>
              </a:xfrm>
              <a:prstGeom prst="rect">
                <a:avLst/>
              </a:prstGeom>
              <a:blipFill>
                <a:blip r:embed="rId4"/>
                <a:stretch>
                  <a:fillRect l="-353" t="-3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Brace 5">
            <a:extLst>
              <a:ext uri="{FF2B5EF4-FFF2-40B4-BE49-F238E27FC236}">
                <a16:creationId xmlns:a16="http://schemas.microsoft.com/office/drawing/2014/main" id="{0C0AE155-4058-1403-3B67-29B270050323}"/>
              </a:ext>
            </a:extLst>
          </p:cNvPr>
          <p:cNvSpPr/>
          <p:nvPr/>
        </p:nvSpPr>
        <p:spPr>
          <a:xfrm rot="5400000">
            <a:off x="4079324" y="1736244"/>
            <a:ext cx="187255" cy="1171073"/>
          </a:xfrm>
          <a:prstGeom prst="rightBrace">
            <a:avLst>
              <a:gd name="adj1" fmla="val 24848"/>
              <a:gd name="adj2" fmla="val 49475"/>
            </a:avLst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2DA79B-5114-89EC-7117-D2E57016664F}"/>
                  </a:ext>
                </a:extLst>
              </p:cNvPr>
              <p:cNvSpPr txBox="1"/>
              <p:nvPr/>
            </p:nvSpPr>
            <p:spPr>
              <a:xfrm>
                <a:off x="1992126" y="2421943"/>
                <a:ext cx="4798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43D9"/>
                    </a:solidFill>
                  </a:rPr>
                  <a:t>Same expression as in the case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2DA79B-5114-89EC-7117-D2E5701666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2126" y="2421943"/>
                <a:ext cx="4798243" cy="369332"/>
              </a:xfrm>
              <a:prstGeom prst="rect">
                <a:avLst/>
              </a:prstGeom>
              <a:blipFill>
                <a:blip r:embed="rId5"/>
                <a:stretch>
                  <a:fillRect l="-1144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DD58FA1-64B0-6E8C-9FC2-105CEE111DF6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40753002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28A14-3F34-C390-87B4-E2DD09E52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DE1E733-96F9-18F1-D34E-31C6B1F42AE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Hysteretic losses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DE1E733-96F9-18F1-D34E-31C6B1F42A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51DC98-7ED2-4A35-2EEA-AA7B75D86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B7CCCF-490B-80F3-F272-1BB094D15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A3C0AA-0A41-F935-5369-93FCFF815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DAE76A-5DAC-6C78-4A2C-AD84AC05B53A}"/>
              </a:ext>
            </a:extLst>
          </p:cNvPr>
          <p:cNvGrpSpPr>
            <a:grpSpLocks noChangeAspect="1"/>
          </p:cNvGrpSpPr>
          <p:nvPr/>
        </p:nvGrpSpPr>
        <p:grpSpPr>
          <a:xfrm>
            <a:off x="2046859" y="2900343"/>
            <a:ext cx="4281014" cy="2963379"/>
            <a:chOff x="2137215" y="8640001"/>
            <a:chExt cx="5567786" cy="382745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BCA1F63-D764-791B-3873-A627159CE4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09" r="11829"/>
            <a:stretch/>
          </p:blipFill>
          <p:spPr>
            <a:xfrm>
              <a:off x="2137215" y="8640001"/>
              <a:ext cx="5567786" cy="382745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59DE708-2C32-A5A4-B767-7CE1A76F7308}"/>
                </a:ext>
              </a:extLst>
            </p:cNvPr>
            <p:cNvSpPr/>
            <p:nvPr/>
          </p:nvSpPr>
          <p:spPr>
            <a:xfrm>
              <a:off x="3027387" y="10410613"/>
              <a:ext cx="4288907" cy="1234182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B7E88D3-3A80-D290-AA3F-C0D53A119074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925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9"/>
                    </a:solidFill>
                  </a:rPr>
                  <a:t>Hysteretic losses per unit length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:</a:t>
                </a:r>
              </a:p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i="1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d>
                      <m:d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    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B7E88D3-3A80-D290-AA3F-C0D53A1190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925959"/>
              </a:xfrm>
              <a:prstGeom prst="rect">
                <a:avLst/>
              </a:prstGeom>
              <a:blipFill>
                <a:blip r:embed="rId4"/>
                <a:stretch>
                  <a:fillRect l="-353" t="-3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ight Brace 15">
            <a:extLst>
              <a:ext uri="{FF2B5EF4-FFF2-40B4-BE49-F238E27FC236}">
                <a16:creationId xmlns:a16="http://schemas.microsoft.com/office/drawing/2014/main" id="{94E14342-A3D6-B290-D2CD-45861C798AE0}"/>
              </a:ext>
            </a:extLst>
          </p:cNvPr>
          <p:cNvSpPr/>
          <p:nvPr/>
        </p:nvSpPr>
        <p:spPr>
          <a:xfrm rot="5400000">
            <a:off x="6971003" y="1705192"/>
            <a:ext cx="187255" cy="1171073"/>
          </a:xfrm>
          <a:prstGeom prst="rightBrace">
            <a:avLst>
              <a:gd name="adj1" fmla="val 24848"/>
              <a:gd name="adj2" fmla="val 49475"/>
            </a:avLst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3553C08-221F-73BF-411E-9898EC1842AA}"/>
                  </a:ext>
                </a:extLst>
              </p:cNvPr>
              <p:cNvSpPr txBox="1"/>
              <p:nvPr/>
            </p:nvSpPr>
            <p:spPr>
              <a:xfrm>
                <a:off x="4883805" y="2390891"/>
                <a:ext cx="47982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43D9"/>
                    </a:solidFill>
                  </a:rPr>
                  <a:t>Same expression as in the case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3553C08-221F-73BF-411E-9898EC1842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805" y="2390891"/>
                <a:ext cx="4798243" cy="369332"/>
              </a:xfrm>
              <a:prstGeom prst="rect">
                <a:avLst/>
              </a:prstGeom>
              <a:blipFill>
                <a:blip r:embed="rId5"/>
                <a:stretch>
                  <a:fillRect l="-1017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 40">
            <a:extLst>
              <a:ext uri="{FF2B5EF4-FFF2-40B4-BE49-F238E27FC236}">
                <a16:creationId xmlns:a16="http://schemas.microsoft.com/office/drawing/2014/main" id="{AE5BEF5E-4058-BB46-E60B-17AE0465DC27}"/>
              </a:ext>
            </a:extLst>
          </p:cNvPr>
          <p:cNvSpPr/>
          <p:nvPr/>
        </p:nvSpPr>
        <p:spPr>
          <a:xfrm>
            <a:off x="7909810" y="3753434"/>
            <a:ext cx="3591612" cy="528066"/>
          </a:xfrm>
          <a:prstGeom prst="rect">
            <a:avLst/>
          </a:prstGeom>
          <a:noFill/>
          <a:ln w="34925">
            <a:solidFill>
              <a:srgbClr val="0043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848D657-F7A6-7E35-D3B0-DF8E3972020F}"/>
              </a:ext>
            </a:extLst>
          </p:cNvPr>
          <p:cNvCxnSpPr>
            <a:cxnSpLocks/>
          </p:cNvCxnSpPr>
          <p:nvPr/>
        </p:nvCxnSpPr>
        <p:spPr>
          <a:xfrm>
            <a:off x="7749553" y="5321666"/>
            <a:ext cx="3864989" cy="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051E76A-8278-82E0-9DFA-E14FA2172A6D}"/>
              </a:ext>
            </a:extLst>
          </p:cNvPr>
          <p:cNvCxnSpPr>
            <a:cxnSpLocks/>
          </p:cNvCxnSpPr>
          <p:nvPr/>
        </p:nvCxnSpPr>
        <p:spPr>
          <a:xfrm>
            <a:off x="7909810" y="4200347"/>
            <a:ext cx="0" cy="1216001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71FB8F-2840-05CB-F9F7-5CECE0C8C5F5}"/>
              </a:ext>
            </a:extLst>
          </p:cNvPr>
          <p:cNvCxnSpPr/>
          <p:nvPr/>
        </p:nvCxnSpPr>
        <p:spPr>
          <a:xfrm flipH="1">
            <a:off x="7806115" y="5216690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797D675-3DC9-CDC7-284A-A22E9C75F586}"/>
              </a:ext>
            </a:extLst>
          </p:cNvPr>
          <p:cNvCxnSpPr/>
          <p:nvPr/>
        </p:nvCxnSpPr>
        <p:spPr>
          <a:xfrm flipH="1">
            <a:off x="11384765" y="5213036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B3B78DC-60A6-1FCE-9F98-AB9B33B13075}"/>
                  </a:ext>
                </a:extLst>
              </p:cNvPr>
              <p:cNvSpPr txBox="1"/>
              <p:nvPr/>
            </p:nvSpPr>
            <p:spPr>
              <a:xfrm>
                <a:off x="9283180" y="5367056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B3B78DC-60A6-1FCE-9F98-AB9B33B13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3180" y="5367056"/>
                <a:ext cx="74471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7CD991C-799D-6229-292F-45D883C70C23}"/>
              </a:ext>
            </a:extLst>
          </p:cNvPr>
          <p:cNvCxnSpPr>
            <a:cxnSpLocks/>
            <a:stCxn id="41" idx="0"/>
          </p:cNvCxnSpPr>
          <p:nvPr/>
        </p:nvCxnSpPr>
        <p:spPr>
          <a:xfrm flipH="1">
            <a:off x="7240539" y="3753434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8C4F5EB-DF08-0EDB-7DAD-E53E956172F3}"/>
              </a:ext>
            </a:extLst>
          </p:cNvPr>
          <p:cNvCxnSpPr>
            <a:cxnSpLocks/>
          </p:cNvCxnSpPr>
          <p:nvPr/>
        </p:nvCxnSpPr>
        <p:spPr>
          <a:xfrm flipH="1">
            <a:off x="7240539" y="4278109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82EE07C-C383-7FAE-B8FD-A4281A109C38}"/>
              </a:ext>
            </a:extLst>
          </p:cNvPr>
          <p:cNvCxnSpPr/>
          <p:nvPr/>
        </p:nvCxnSpPr>
        <p:spPr>
          <a:xfrm>
            <a:off x="7357164" y="3641494"/>
            <a:ext cx="0" cy="740535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7B59AE9-18B3-151B-5F82-A3A36CC6DE98}"/>
              </a:ext>
            </a:extLst>
          </p:cNvPr>
          <p:cNvCxnSpPr/>
          <p:nvPr/>
        </p:nvCxnSpPr>
        <p:spPr>
          <a:xfrm flipH="1">
            <a:off x="7258346" y="4155560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FBA2BBE0-7E30-66DD-B271-32B1252C2CE9}"/>
                  </a:ext>
                </a:extLst>
              </p:cNvPr>
              <p:cNvSpPr txBox="1"/>
              <p:nvPr/>
            </p:nvSpPr>
            <p:spPr>
              <a:xfrm>
                <a:off x="8340433" y="3834894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FBA2BBE0-7E30-66DD-B271-32B1252C2C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0433" y="3834894"/>
                <a:ext cx="816008" cy="369332"/>
              </a:xfrm>
              <a:prstGeom prst="rect">
                <a:avLst/>
              </a:prstGeom>
              <a:blipFill>
                <a:blip r:embed="rId7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8AC93C3E-184B-DFDB-A63D-F488E82346C5}"/>
                  </a:ext>
                </a:extLst>
              </p:cNvPr>
              <p:cNvSpPr txBox="1"/>
              <p:nvPr/>
            </p:nvSpPr>
            <p:spPr>
              <a:xfrm>
                <a:off x="10649348" y="3827095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8AC93C3E-184B-DFDB-A63D-F488E82346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9348" y="3827095"/>
                <a:ext cx="816008" cy="369332"/>
              </a:xfrm>
              <a:prstGeom prst="rect">
                <a:avLst/>
              </a:prstGeom>
              <a:blipFill>
                <a:blip r:embed="rId8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Group 53">
            <a:extLst>
              <a:ext uri="{FF2B5EF4-FFF2-40B4-BE49-F238E27FC236}">
                <a16:creationId xmlns:a16="http://schemas.microsoft.com/office/drawing/2014/main" id="{D84B5311-CED8-7E54-6FFC-F17ED6D9FDEE}"/>
              </a:ext>
            </a:extLst>
          </p:cNvPr>
          <p:cNvGrpSpPr/>
          <p:nvPr/>
        </p:nvGrpSpPr>
        <p:grpSpPr>
          <a:xfrm>
            <a:off x="9597349" y="3684075"/>
            <a:ext cx="1367468" cy="1001836"/>
            <a:chOff x="1634416" y="4462877"/>
            <a:chExt cx="1367468" cy="1001836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DF6A1785-DD3C-12C8-0596-B83F89385B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088" y="4544917"/>
              <a:ext cx="662" cy="522673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74ABC35D-5199-8801-7B45-38C941ACEEBD}"/>
                </a:ext>
              </a:extLst>
            </p:cNvPr>
            <p:cNvCxnSpPr>
              <a:cxnSpLocks/>
            </p:cNvCxnSpPr>
            <p:nvPr/>
          </p:nvCxnSpPr>
          <p:spPr>
            <a:xfrm>
              <a:off x="2190750" y="5062781"/>
              <a:ext cx="514350" cy="0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BE8282FD-9E40-945F-1E33-1B49706163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089" y="4701081"/>
              <a:ext cx="319088" cy="368511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B53D8EE5-523E-227A-89D0-2AA3C1AF86AE}"/>
                    </a:ext>
                  </a:extLst>
                </p:cNvPr>
                <p:cNvSpPr txBox="1"/>
                <p:nvPr/>
              </p:nvSpPr>
              <p:spPr>
                <a:xfrm>
                  <a:off x="1634416" y="4462877"/>
                  <a:ext cx="4892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BA96267-3E9F-3F95-3B3A-74D08AC6D8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4416" y="4462877"/>
                  <a:ext cx="489258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655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A01053A3-485C-BD3C-3D45-EC84AA2B2F5E}"/>
                    </a:ext>
                  </a:extLst>
                </p:cNvPr>
                <p:cNvSpPr txBox="1"/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216CF44-AEBF-D9C1-210D-137647BF66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00ACFCCF-BBD6-2E3F-1D7E-6FBCE99BFC6C}"/>
                    </a:ext>
                  </a:extLst>
                </p:cNvPr>
                <p:cNvSpPr txBox="1"/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D6D93B4-04CB-EFF8-632C-48B91009D4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7248AC0-19CF-CC38-351E-D503E3A79B6E}"/>
              </a:ext>
            </a:extLst>
          </p:cNvPr>
          <p:cNvCxnSpPr>
            <a:cxnSpLocks/>
          </p:cNvCxnSpPr>
          <p:nvPr/>
        </p:nvCxnSpPr>
        <p:spPr>
          <a:xfrm>
            <a:off x="7749553" y="4779076"/>
            <a:ext cx="3864989" cy="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6A7EBD9-32AE-8C72-A5AE-C47A766637E3}"/>
              </a:ext>
            </a:extLst>
          </p:cNvPr>
          <p:cNvCxnSpPr/>
          <p:nvPr/>
        </p:nvCxnSpPr>
        <p:spPr>
          <a:xfrm flipH="1">
            <a:off x="7806115" y="4674100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A1B0B23-9D8A-ED24-E5C6-E266C201914B}"/>
              </a:ext>
            </a:extLst>
          </p:cNvPr>
          <p:cNvCxnSpPr/>
          <p:nvPr/>
        </p:nvCxnSpPr>
        <p:spPr>
          <a:xfrm flipH="1">
            <a:off x="11384765" y="4670446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F33085A-031B-4121-C885-B6002134E286}"/>
              </a:ext>
            </a:extLst>
          </p:cNvPr>
          <p:cNvCxnSpPr>
            <a:cxnSpLocks/>
          </p:cNvCxnSpPr>
          <p:nvPr/>
        </p:nvCxnSpPr>
        <p:spPr>
          <a:xfrm>
            <a:off x="10163586" y="4288788"/>
            <a:ext cx="5120" cy="62511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B9B20B0-5DE8-B215-0872-3C5E346DC0FC}"/>
              </a:ext>
            </a:extLst>
          </p:cNvPr>
          <p:cNvCxnSpPr/>
          <p:nvPr/>
        </p:nvCxnSpPr>
        <p:spPr>
          <a:xfrm flipH="1">
            <a:off x="10065012" y="4654883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C59C467-F8CF-95F8-D3CC-22925B88833F}"/>
                  </a:ext>
                </a:extLst>
              </p:cNvPr>
              <p:cNvSpPr txBox="1"/>
              <p:nvPr/>
            </p:nvSpPr>
            <p:spPr>
              <a:xfrm>
                <a:off x="8641174" y="4772347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C59C467-F8CF-95F8-D3CC-22925B8883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1174" y="4772347"/>
                <a:ext cx="744717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E42830F-BC30-AE16-6BE1-EF9670E01766}"/>
                  </a:ext>
                </a:extLst>
              </p:cNvPr>
              <p:cNvSpPr txBox="1"/>
              <p:nvPr/>
            </p:nvSpPr>
            <p:spPr>
              <a:xfrm>
                <a:off x="10361920" y="4811431"/>
                <a:ext cx="8727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E42830F-BC30-AE16-6BE1-EF9670E017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1920" y="4811431"/>
                <a:ext cx="87278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A648109-2288-3065-285F-2760F1F74498}"/>
                  </a:ext>
                </a:extLst>
              </p:cNvPr>
              <p:cNvSpPr txBox="1"/>
              <p:nvPr/>
            </p:nvSpPr>
            <p:spPr>
              <a:xfrm>
                <a:off x="6578908" y="3875982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A648109-2288-3065-285F-2760F1F744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8908" y="3875982"/>
                <a:ext cx="744717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98DB7E7-F414-9253-57AA-02AF4AD60D33}"/>
              </a:ext>
            </a:extLst>
          </p:cNvPr>
          <p:cNvCxnSpPr/>
          <p:nvPr/>
        </p:nvCxnSpPr>
        <p:spPr>
          <a:xfrm flipH="1">
            <a:off x="7259916" y="3638656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0984C82-4B77-222D-4CC3-ED2463FC0BC2}"/>
              </a:ext>
            </a:extLst>
          </p:cNvPr>
          <p:cNvCxnSpPr>
            <a:cxnSpLocks/>
          </p:cNvCxnSpPr>
          <p:nvPr/>
        </p:nvCxnSpPr>
        <p:spPr>
          <a:xfrm>
            <a:off x="11502996" y="4220769"/>
            <a:ext cx="0" cy="1216001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2C73F693-B0AB-3E3B-95BD-B221A80BE764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16770370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27597-4BB8-1449-80E3-D5E0380914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CE4C3-E3AE-99B8-ED61-73A949CD7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192A72-4AC8-CD0C-BC63-522B011D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447799-750C-1A63-3A56-081CBD807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DCD19F-C3BD-3137-A754-1558E20F8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38EEF5-2995-1AB9-C3A7-D5D8C9C65FA5}"/>
              </a:ext>
            </a:extLst>
          </p:cNvPr>
          <p:cNvSpPr/>
          <p:nvPr/>
        </p:nvSpPr>
        <p:spPr>
          <a:xfrm>
            <a:off x="2297588" y="1103005"/>
            <a:ext cx="3867888" cy="528066"/>
          </a:xfrm>
          <a:custGeom>
            <a:avLst/>
            <a:gdLst>
              <a:gd name="connsiteX0" fmla="*/ 0 w 3867888"/>
              <a:gd name="connsiteY0" fmla="*/ 0 h 528066"/>
              <a:gd name="connsiteX1" fmla="*/ 605969 w 3867888"/>
              <a:gd name="connsiteY1" fmla="*/ 0 h 528066"/>
              <a:gd name="connsiteX2" fmla="*/ 1134580 w 3867888"/>
              <a:gd name="connsiteY2" fmla="*/ 0 h 528066"/>
              <a:gd name="connsiteX3" fmla="*/ 1856586 w 3867888"/>
              <a:gd name="connsiteY3" fmla="*/ 0 h 528066"/>
              <a:gd name="connsiteX4" fmla="*/ 2462555 w 3867888"/>
              <a:gd name="connsiteY4" fmla="*/ 0 h 528066"/>
              <a:gd name="connsiteX5" fmla="*/ 3068524 w 3867888"/>
              <a:gd name="connsiteY5" fmla="*/ 0 h 528066"/>
              <a:gd name="connsiteX6" fmla="*/ 3867888 w 3867888"/>
              <a:gd name="connsiteY6" fmla="*/ 0 h 528066"/>
              <a:gd name="connsiteX7" fmla="*/ 3867888 w 3867888"/>
              <a:gd name="connsiteY7" fmla="*/ 528066 h 528066"/>
              <a:gd name="connsiteX8" fmla="*/ 3223240 w 3867888"/>
              <a:gd name="connsiteY8" fmla="*/ 528066 h 528066"/>
              <a:gd name="connsiteX9" fmla="*/ 2694629 w 3867888"/>
              <a:gd name="connsiteY9" fmla="*/ 528066 h 528066"/>
              <a:gd name="connsiteX10" fmla="*/ 2049981 w 3867888"/>
              <a:gd name="connsiteY10" fmla="*/ 528066 h 528066"/>
              <a:gd name="connsiteX11" fmla="*/ 1405333 w 3867888"/>
              <a:gd name="connsiteY11" fmla="*/ 528066 h 528066"/>
              <a:gd name="connsiteX12" fmla="*/ 799364 w 3867888"/>
              <a:gd name="connsiteY12" fmla="*/ 528066 h 528066"/>
              <a:gd name="connsiteX13" fmla="*/ 0 w 3867888"/>
              <a:gd name="connsiteY13" fmla="*/ 528066 h 528066"/>
              <a:gd name="connsiteX14" fmla="*/ 0 w 3867888"/>
              <a:gd name="connsiteY14" fmla="*/ 0 h 52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67888" h="528066" extrusionOk="0">
                <a:moveTo>
                  <a:pt x="0" y="0"/>
                </a:moveTo>
                <a:cubicBezTo>
                  <a:pt x="233402" y="-28456"/>
                  <a:pt x="339283" y="-26360"/>
                  <a:pt x="605969" y="0"/>
                </a:cubicBezTo>
                <a:cubicBezTo>
                  <a:pt x="872655" y="26360"/>
                  <a:pt x="1026891" y="-354"/>
                  <a:pt x="1134580" y="0"/>
                </a:cubicBezTo>
                <a:cubicBezTo>
                  <a:pt x="1242269" y="354"/>
                  <a:pt x="1695598" y="-20092"/>
                  <a:pt x="1856586" y="0"/>
                </a:cubicBezTo>
                <a:cubicBezTo>
                  <a:pt x="2017574" y="20092"/>
                  <a:pt x="2233517" y="-5540"/>
                  <a:pt x="2462555" y="0"/>
                </a:cubicBezTo>
                <a:cubicBezTo>
                  <a:pt x="2691593" y="5540"/>
                  <a:pt x="2837289" y="-18727"/>
                  <a:pt x="3068524" y="0"/>
                </a:cubicBezTo>
                <a:cubicBezTo>
                  <a:pt x="3299759" y="18727"/>
                  <a:pt x="3488673" y="4446"/>
                  <a:pt x="3867888" y="0"/>
                </a:cubicBezTo>
                <a:cubicBezTo>
                  <a:pt x="3892936" y="228929"/>
                  <a:pt x="3860171" y="330896"/>
                  <a:pt x="3867888" y="528066"/>
                </a:cubicBezTo>
                <a:cubicBezTo>
                  <a:pt x="3572010" y="547927"/>
                  <a:pt x="3511569" y="499022"/>
                  <a:pt x="3223240" y="528066"/>
                </a:cubicBezTo>
                <a:cubicBezTo>
                  <a:pt x="2934911" y="557110"/>
                  <a:pt x="2911209" y="525139"/>
                  <a:pt x="2694629" y="528066"/>
                </a:cubicBezTo>
                <a:cubicBezTo>
                  <a:pt x="2478049" y="530993"/>
                  <a:pt x="2286900" y="505710"/>
                  <a:pt x="2049981" y="528066"/>
                </a:cubicBezTo>
                <a:cubicBezTo>
                  <a:pt x="1813062" y="550422"/>
                  <a:pt x="1600899" y="546961"/>
                  <a:pt x="1405333" y="528066"/>
                </a:cubicBezTo>
                <a:cubicBezTo>
                  <a:pt x="1209767" y="509171"/>
                  <a:pt x="1001950" y="553428"/>
                  <a:pt x="799364" y="528066"/>
                </a:cubicBezTo>
                <a:cubicBezTo>
                  <a:pt x="596778" y="502704"/>
                  <a:pt x="273622" y="510879"/>
                  <a:pt x="0" y="528066"/>
                </a:cubicBezTo>
                <a:cubicBezTo>
                  <a:pt x="-5944" y="324392"/>
                  <a:pt x="3189" y="164547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43D8"/>
                </a:solidFill>
              </a:rPr>
              <a:t>Block coil with Bean model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F36112-9B93-FE63-5D58-A63D6F9A6CF9}"/>
              </a:ext>
            </a:extLst>
          </p:cNvPr>
          <p:cNvSpPr/>
          <p:nvPr/>
        </p:nvSpPr>
        <p:spPr>
          <a:xfrm>
            <a:off x="7539699" y="1103005"/>
            <a:ext cx="4105454" cy="528066"/>
          </a:xfrm>
          <a:custGeom>
            <a:avLst/>
            <a:gdLst>
              <a:gd name="connsiteX0" fmla="*/ 0 w 4105454"/>
              <a:gd name="connsiteY0" fmla="*/ 0 h 528066"/>
              <a:gd name="connsiteX1" fmla="*/ 643188 w 4105454"/>
              <a:gd name="connsiteY1" fmla="*/ 0 h 528066"/>
              <a:gd name="connsiteX2" fmla="*/ 1204267 w 4105454"/>
              <a:gd name="connsiteY2" fmla="*/ 0 h 528066"/>
              <a:gd name="connsiteX3" fmla="*/ 1970618 w 4105454"/>
              <a:gd name="connsiteY3" fmla="*/ 0 h 528066"/>
              <a:gd name="connsiteX4" fmla="*/ 2613806 w 4105454"/>
              <a:gd name="connsiteY4" fmla="*/ 0 h 528066"/>
              <a:gd name="connsiteX5" fmla="*/ 3256994 w 4105454"/>
              <a:gd name="connsiteY5" fmla="*/ 0 h 528066"/>
              <a:gd name="connsiteX6" fmla="*/ 4105454 w 4105454"/>
              <a:gd name="connsiteY6" fmla="*/ 0 h 528066"/>
              <a:gd name="connsiteX7" fmla="*/ 4105454 w 4105454"/>
              <a:gd name="connsiteY7" fmla="*/ 528066 h 528066"/>
              <a:gd name="connsiteX8" fmla="*/ 3421212 w 4105454"/>
              <a:gd name="connsiteY8" fmla="*/ 528066 h 528066"/>
              <a:gd name="connsiteX9" fmla="*/ 2860133 w 4105454"/>
              <a:gd name="connsiteY9" fmla="*/ 528066 h 528066"/>
              <a:gd name="connsiteX10" fmla="*/ 2175891 w 4105454"/>
              <a:gd name="connsiteY10" fmla="*/ 528066 h 528066"/>
              <a:gd name="connsiteX11" fmla="*/ 1491648 w 4105454"/>
              <a:gd name="connsiteY11" fmla="*/ 528066 h 528066"/>
              <a:gd name="connsiteX12" fmla="*/ 848460 w 4105454"/>
              <a:gd name="connsiteY12" fmla="*/ 528066 h 528066"/>
              <a:gd name="connsiteX13" fmla="*/ 0 w 4105454"/>
              <a:gd name="connsiteY13" fmla="*/ 528066 h 528066"/>
              <a:gd name="connsiteX14" fmla="*/ 0 w 4105454"/>
              <a:gd name="connsiteY14" fmla="*/ 0 h 528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05454" h="528066" extrusionOk="0">
                <a:moveTo>
                  <a:pt x="0" y="0"/>
                </a:moveTo>
                <a:cubicBezTo>
                  <a:pt x="214734" y="19178"/>
                  <a:pt x="333892" y="-9057"/>
                  <a:pt x="643188" y="0"/>
                </a:cubicBezTo>
                <a:cubicBezTo>
                  <a:pt x="952484" y="9057"/>
                  <a:pt x="924775" y="-15578"/>
                  <a:pt x="1204267" y="0"/>
                </a:cubicBezTo>
                <a:cubicBezTo>
                  <a:pt x="1483759" y="15578"/>
                  <a:pt x="1816603" y="-12827"/>
                  <a:pt x="1970618" y="0"/>
                </a:cubicBezTo>
                <a:cubicBezTo>
                  <a:pt x="2124633" y="12827"/>
                  <a:pt x="2372157" y="-19267"/>
                  <a:pt x="2613806" y="0"/>
                </a:cubicBezTo>
                <a:cubicBezTo>
                  <a:pt x="2855455" y="19267"/>
                  <a:pt x="2989402" y="-7002"/>
                  <a:pt x="3256994" y="0"/>
                </a:cubicBezTo>
                <a:cubicBezTo>
                  <a:pt x="3524586" y="7002"/>
                  <a:pt x="3732539" y="-13616"/>
                  <a:pt x="4105454" y="0"/>
                </a:cubicBezTo>
                <a:cubicBezTo>
                  <a:pt x="4130502" y="228929"/>
                  <a:pt x="4097737" y="330896"/>
                  <a:pt x="4105454" y="528066"/>
                </a:cubicBezTo>
                <a:cubicBezTo>
                  <a:pt x="3920138" y="540402"/>
                  <a:pt x="3592256" y="544215"/>
                  <a:pt x="3421212" y="528066"/>
                </a:cubicBezTo>
                <a:cubicBezTo>
                  <a:pt x="3250168" y="511917"/>
                  <a:pt x="3109829" y="510339"/>
                  <a:pt x="2860133" y="528066"/>
                </a:cubicBezTo>
                <a:cubicBezTo>
                  <a:pt x="2610437" y="545793"/>
                  <a:pt x="2506682" y="517393"/>
                  <a:pt x="2175891" y="528066"/>
                </a:cubicBezTo>
                <a:cubicBezTo>
                  <a:pt x="1845100" y="538739"/>
                  <a:pt x="1629671" y="544672"/>
                  <a:pt x="1491648" y="528066"/>
                </a:cubicBezTo>
                <a:cubicBezTo>
                  <a:pt x="1353625" y="511460"/>
                  <a:pt x="1006770" y="512646"/>
                  <a:pt x="848460" y="528066"/>
                </a:cubicBezTo>
                <a:cubicBezTo>
                  <a:pt x="690150" y="543486"/>
                  <a:pt x="190129" y="511285"/>
                  <a:pt x="0" y="528066"/>
                </a:cubicBezTo>
                <a:cubicBezTo>
                  <a:pt x="-5944" y="324392"/>
                  <a:pt x="3189" y="164547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43D8"/>
                </a:solidFill>
              </a:rPr>
              <a:t>Cos-theta with Brandt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CFEAEF81-8F98-59AB-909D-EC4A692E73B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56563453"/>
                  </p:ext>
                </p:extLst>
              </p:nvPr>
            </p:nvGraphicFramePr>
            <p:xfrm>
              <a:off x="2230613" y="2065306"/>
              <a:ext cx="4001838" cy="11522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3946">
                      <a:extLst>
                        <a:ext uri="{9D8B030D-6E8A-4147-A177-3AD203B41FA5}">
                          <a16:colId xmlns:a16="http://schemas.microsoft.com/office/drawing/2014/main" val="56694729"/>
                        </a:ext>
                      </a:extLst>
                    </a:gridCol>
                    <a:gridCol w="1333946">
                      <a:extLst>
                        <a:ext uri="{9D8B030D-6E8A-4147-A177-3AD203B41FA5}">
                          <a16:colId xmlns:a16="http://schemas.microsoft.com/office/drawing/2014/main" val="3356113596"/>
                        </a:ext>
                      </a:extLst>
                    </a:gridCol>
                    <a:gridCol w="1333946">
                      <a:extLst>
                        <a:ext uri="{9D8B030D-6E8A-4147-A177-3AD203B41FA5}">
                          <a16:colId xmlns:a16="http://schemas.microsoft.com/office/drawing/2014/main" val="36783317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U.M.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48462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=0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527.52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kJ/m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364101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≠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651.6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kJ/m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6892904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CFEAEF81-8F98-59AB-909D-EC4A692E73B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56563453"/>
                  </p:ext>
                </p:extLst>
              </p:nvPr>
            </p:nvGraphicFramePr>
            <p:xfrm>
              <a:off x="2230613" y="2065306"/>
              <a:ext cx="4001838" cy="11522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3946">
                      <a:extLst>
                        <a:ext uri="{9D8B030D-6E8A-4147-A177-3AD203B41FA5}">
                          <a16:colId xmlns:a16="http://schemas.microsoft.com/office/drawing/2014/main" val="56694729"/>
                        </a:ext>
                      </a:extLst>
                    </a:gridCol>
                    <a:gridCol w="1333946">
                      <a:extLst>
                        <a:ext uri="{9D8B030D-6E8A-4147-A177-3AD203B41FA5}">
                          <a16:colId xmlns:a16="http://schemas.microsoft.com/office/drawing/2014/main" val="3356113596"/>
                        </a:ext>
                      </a:extLst>
                    </a:gridCol>
                    <a:gridCol w="1333946">
                      <a:extLst>
                        <a:ext uri="{9D8B030D-6E8A-4147-A177-3AD203B41FA5}">
                          <a16:colId xmlns:a16="http://schemas.microsoft.com/office/drawing/2014/main" val="36783317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U.M.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4846275"/>
                      </a:ext>
                    </a:extLst>
                  </a:tr>
                  <a:tr h="39071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57" t="-100000" r="-202283" b="-11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527.52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kJ/m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36410132"/>
                      </a:ext>
                    </a:extLst>
                  </a:tr>
                  <a:tr h="39071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57" t="-203125" r="-202283" b="-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651.6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kJ/m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6892904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CE6B98EB-7C59-A2CF-5F1B-5331DD1B1BC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3231601"/>
                  </p:ext>
                </p:extLst>
              </p:nvPr>
            </p:nvGraphicFramePr>
            <p:xfrm>
              <a:off x="7591507" y="2128520"/>
              <a:ext cx="4001838" cy="11323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3946">
                      <a:extLst>
                        <a:ext uri="{9D8B030D-6E8A-4147-A177-3AD203B41FA5}">
                          <a16:colId xmlns:a16="http://schemas.microsoft.com/office/drawing/2014/main" val="56694729"/>
                        </a:ext>
                      </a:extLst>
                    </a:gridCol>
                    <a:gridCol w="1333946">
                      <a:extLst>
                        <a:ext uri="{9D8B030D-6E8A-4147-A177-3AD203B41FA5}">
                          <a16:colId xmlns:a16="http://schemas.microsoft.com/office/drawing/2014/main" val="3356113596"/>
                        </a:ext>
                      </a:extLst>
                    </a:gridCol>
                    <a:gridCol w="1333946">
                      <a:extLst>
                        <a:ext uri="{9D8B030D-6E8A-4147-A177-3AD203B41FA5}">
                          <a16:colId xmlns:a16="http://schemas.microsoft.com/office/drawing/2014/main" val="36783317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U.M.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48462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=0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kJ/m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364101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6892904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CE6B98EB-7C59-A2CF-5F1B-5331DD1B1BC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3231601"/>
                  </p:ext>
                </p:extLst>
              </p:nvPr>
            </p:nvGraphicFramePr>
            <p:xfrm>
              <a:off x="7591507" y="2128520"/>
              <a:ext cx="4001838" cy="11323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33946">
                      <a:extLst>
                        <a:ext uri="{9D8B030D-6E8A-4147-A177-3AD203B41FA5}">
                          <a16:colId xmlns:a16="http://schemas.microsoft.com/office/drawing/2014/main" val="56694729"/>
                        </a:ext>
                      </a:extLst>
                    </a:gridCol>
                    <a:gridCol w="1333946">
                      <a:extLst>
                        <a:ext uri="{9D8B030D-6E8A-4147-A177-3AD203B41FA5}">
                          <a16:colId xmlns:a16="http://schemas.microsoft.com/office/drawing/2014/main" val="3356113596"/>
                        </a:ext>
                      </a:extLst>
                    </a:gridCol>
                    <a:gridCol w="1333946">
                      <a:extLst>
                        <a:ext uri="{9D8B030D-6E8A-4147-A177-3AD203B41FA5}">
                          <a16:colId xmlns:a16="http://schemas.microsoft.com/office/drawing/2014/main" val="36783317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U.M.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4846275"/>
                      </a:ext>
                    </a:extLst>
                  </a:tr>
                  <a:tr h="39071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57" t="-101563" r="-201826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kJ/m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364101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6892904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ABFA3E6D-B2B6-4D53-60D8-C7136AC7F37B}"/>
              </a:ext>
            </a:extLst>
          </p:cNvPr>
          <p:cNvSpPr txBox="1"/>
          <p:nvPr/>
        </p:nvSpPr>
        <p:spPr>
          <a:xfrm>
            <a:off x="1931712" y="3467147"/>
            <a:ext cx="4584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43D8"/>
                </a:solidFill>
              </a:rPr>
              <a:t>Results referred to the entire cross section (not a quarter!)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E2F22C-43FE-7D6F-8B03-4B0C2156BEE3}"/>
              </a:ext>
            </a:extLst>
          </p:cNvPr>
          <p:cNvSpPr txBox="1"/>
          <p:nvPr/>
        </p:nvSpPr>
        <p:spPr>
          <a:xfrm>
            <a:off x="7229324" y="3467147"/>
            <a:ext cx="4584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43D8"/>
                </a:solidFill>
              </a:rPr>
              <a:t>Results referred to the entire cross section (not a quarter!)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29EFD1-8E19-6E73-BABF-080042BF21EA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10940061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F88CB-8259-6EB5-1527-1F9B8F98A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2407E-719A-2BE5-BA2A-3E63A4C54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points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41D404-E439-0DAF-FA35-3753607BC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Luca Alfonso – Francesco Mariani</a:t>
            </a:r>
          </a:p>
          <a:p>
            <a:r>
              <a:rPr lang="en-US"/>
              <a:t>Workshop on Muon Collider Superconducting Magnet Design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DA88C-9B7B-768D-38EF-A68B994D1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4946E9-72FF-CC4E-A275-701D30FFE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51ECFE-44AD-7BED-E007-74B947CE2BE2}"/>
              </a:ext>
            </a:extLst>
          </p:cNvPr>
          <p:cNvSpPr/>
          <p:nvPr/>
        </p:nvSpPr>
        <p:spPr>
          <a:xfrm>
            <a:off x="2174789" y="5069840"/>
            <a:ext cx="9224519" cy="768191"/>
          </a:xfrm>
          <a:custGeom>
            <a:avLst/>
            <a:gdLst>
              <a:gd name="connsiteX0" fmla="*/ 0 w 9224519"/>
              <a:gd name="connsiteY0" fmla="*/ 0 h 768191"/>
              <a:gd name="connsiteX1" fmla="*/ 566649 w 9224519"/>
              <a:gd name="connsiteY1" fmla="*/ 0 h 768191"/>
              <a:gd name="connsiteX2" fmla="*/ 948808 w 9224519"/>
              <a:gd name="connsiteY2" fmla="*/ 0 h 768191"/>
              <a:gd name="connsiteX3" fmla="*/ 1792192 w 9224519"/>
              <a:gd name="connsiteY3" fmla="*/ 0 h 768191"/>
              <a:gd name="connsiteX4" fmla="*/ 2358841 w 9224519"/>
              <a:gd name="connsiteY4" fmla="*/ 0 h 768191"/>
              <a:gd name="connsiteX5" fmla="*/ 2925490 w 9224519"/>
              <a:gd name="connsiteY5" fmla="*/ 0 h 768191"/>
              <a:gd name="connsiteX6" fmla="*/ 3768875 w 9224519"/>
              <a:gd name="connsiteY6" fmla="*/ 0 h 768191"/>
              <a:gd name="connsiteX7" fmla="*/ 4243279 w 9224519"/>
              <a:gd name="connsiteY7" fmla="*/ 0 h 768191"/>
              <a:gd name="connsiteX8" fmla="*/ 5086663 w 9224519"/>
              <a:gd name="connsiteY8" fmla="*/ 0 h 768191"/>
              <a:gd name="connsiteX9" fmla="*/ 5930048 w 9224519"/>
              <a:gd name="connsiteY9" fmla="*/ 0 h 768191"/>
              <a:gd name="connsiteX10" fmla="*/ 6588942 w 9224519"/>
              <a:gd name="connsiteY10" fmla="*/ 0 h 768191"/>
              <a:gd name="connsiteX11" fmla="*/ 7432327 w 9224519"/>
              <a:gd name="connsiteY11" fmla="*/ 0 h 768191"/>
              <a:gd name="connsiteX12" fmla="*/ 7998976 w 9224519"/>
              <a:gd name="connsiteY12" fmla="*/ 0 h 768191"/>
              <a:gd name="connsiteX13" fmla="*/ 8565625 w 9224519"/>
              <a:gd name="connsiteY13" fmla="*/ 0 h 768191"/>
              <a:gd name="connsiteX14" fmla="*/ 9224519 w 9224519"/>
              <a:gd name="connsiteY14" fmla="*/ 0 h 768191"/>
              <a:gd name="connsiteX15" fmla="*/ 9224519 w 9224519"/>
              <a:gd name="connsiteY15" fmla="*/ 376414 h 768191"/>
              <a:gd name="connsiteX16" fmla="*/ 9224519 w 9224519"/>
              <a:gd name="connsiteY16" fmla="*/ 768191 h 768191"/>
              <a:gd name="connsiteX17" fmla="*/ 8473380 w 9224519"/>
              <a:gd name="connsiteY17" fmla="*/ 768191 h 768191"/>
              <a:gd name="connsiteX18" fmla="*/ 7814485 w 9224519"/>
              <a:gd name="connsiteY18" fmla="*/ 768191 h 768191"/>
              <a:gd name="connsiteX19" fmla="*/ 7432327 w 9224519"/>
              <a:gd name="connsiteY19" fmla="*/ 768191 h 768191"/>
              <a:gd name="connsiteX20" fmla="*/ 6957923 w 9224519"/>
              <a:gd name="connsiteY20" fmla="*/ 768191 h 768191"/>
              <a:gd name="connsiteX21" fmla="*/ 6114538 w 9224519"/>
              <a:gd name="connsiteY21" fmla="*/ 768191 h 768191"/>
              <a:gd name="connsiteX22" fmla="*/ 5455644 w 9224519"/>
              <a:gd name="connsiteY22" fmla="*/ 768191 h 768191"/>
              <a:gd name="connsiteX23" fmla="*/ 4981240 w 9224519"/>
              <a:gd name="connsiteY23" fmla="*/ 768191 h 768191"/>
              <a:gd name="connsiteX24" fmla="*/ 4322346 w 9224519"/>
              <a:gd name="connsiteY24" fmla="*/ 768191 h 768191"/>
              <a:gd name="connsiteX25" fmla="*/ 3940187 w 9224519"/>
              <a:gd name="connsiteY25" fmla="*/ 768191 h 768191"/>
              <a:gd name="connsiteX26" fmla="*/ 3558029 w 9224519"/>
              <a:gd name="connsiteY26" fmla="*/ 768191 h 768191"/>
              <a:gd name="connsiteX27" fmla="*/ 2899135 w 9224519"/>
              <a:gd name="connsiteY27" fmla="*/ 768191 h 768191"/>
              <a:gd name="connsiteX28" fmla="*/ 2424731 w 9224519"/>
              <a:gd name="connsiteY28" fmla="*/ 768191 h 768191"/>
              <a:gd name="connsiteX29" fmla="*/ 1673591 w 9224519"/>
              <a:gd name="connsiteY29" fmla="*/ 768191 h 768191"/>
              <a:gd name="connsiteX30" fmla="*/ 1199187 w 9224519"/>
              <a:gd name="connsiteY30" fmla="*/ 768191 h 768191"/>
              <a:gd name="connsiteX31" fmla="*/ 0 w 9224519"/>
              <a:gd name="connsiteY31" fmla="*/ 768191 h 768191"/>
              <a:gd name="connsiteX32" fmla="*/ 0 w 9224519"/>
              <a:gd name="connsiteY32" fmla="*/ 407141 h 768191"/>
              <a:gd name="connsiteX33" fmla="*/ 0 w 9224519"/>
              <a:gd name="connsiteY33" fmla="*/ 0 h 76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9224519" h="768191" extrusionOk="0">
                <a:moveTo>
                  <a:pt x="0" y="0"/>
                </a:moveTo>
                <a:cubicBezTo>
                  <a:pt x="263532" y="294"/>
                  <a:pt x="440268" y="24986"/>
                  <a:pt x="566649" y="0"/>
                </a:cubicBezTo>
                <a:cubicBezTo>
                  <a:pt x="693030" y="-24986"/>
                  <a:pt x="858865" y="-5743"/>
                  <a:pt x="948808" y="0"/>
                </a:cubicBezTo>
                <a:cubicBezTo>
                  <a:pt x="1038751" y="5743"/>
                  <a:pt x="1590906" y="-39702"/>
                  <a:pt x="1792192" y="0"/>
                </a:cubicBezTo>
                <a:cubicBezTo>
                  <a:pt x="1993478" y="39702"/>
                  <a:pt x="2144831" y="8479"/>
                  <a:pt x="2358841" y="0"/>
                </a:cubicBezTo>
                <a:cubicBezTo>
                  <a:pt x="2572851" y="-8479"/>
                  <a:pt x="2685520" y="27952"/>
                  <a:pt x="2925490" y="0"/>
                </a:cubicBezTo>
                <a:cubicBezTo>
                  <a:pt x="3165460" y="-27952"/>
                  <a:pt x="3466368" y="39348"/>
                  <a:pt x="3768875" y="0"/>
                </a:cubicBezTo>
                <a:cubicBezTo>
                  <a:pt x="4071382" y="-39348"/>
                  <a:pt x="4078753" y="-21483"/>
                  <a:pt x="4243279" y="0"/>
                </a:cubicBezTo>
                <a:cubicBezTo>
                  <a:pt x="4407805" y="21483"/>
                  <a:pt x="4753068" y="-41511"/>
                  <a:pt x="5086663" y="0"/>
                </a:cubicBezTo>
                <a:cubicBezTo>
                  <a:pt x="5420258" y="41511"/>
                  <a:pt x="5621117" y="-36393"/>
                  <a:pt x="5930048" y="0"/>
                </a:cubicBezTo>
                <a:cubicBezTo>
                  <a:pt x="6238979" y="36393"/>
                  <a:pt x="6284670" y="-27501"/>
                  <a:pt x="6588942" y="0"/>
                </a:cubicBezTo>
                <a:cubicBezTo>
                  <a:pt x="6893214" y="27501"/>
                  <a:pt x="7260963" y="30595"/>
                  <a:pt x="7432327" y="0"/>
                </a:cubicBezTo>
                <a:cubicBezTo>
                  <a:pt x="7603692" y="-30595"/>
                  <a:pt x="7812103" y="6861"/>
                  <a:pt x="7998976" y="0"/>
                </a:cubicBezTo>
                <a:cubicBezTo>
                  <a:pt x="8185849" y="-6861"/>
                  <a:pt x="8407183" y="6283"/>
                  <a:pt x="8565625" y="0"/>
                </a:cubicBezTo>
                <a:cubicBezTo>
                  <a:pt x="8724067" y="-6283"/>
                  <a:pt x="8973514" y="-1546"/>
                  <a:pt x="9224519" y="0"/>
                </a:cubicBezTo>
                <a:cubicBezTo>
                  <a:pt x="9220288" y="188125"/>
                  <a:pt x="9234825" y="214351"/>
                  <a:pt x="9224519" y="376414"/>
                </a:cubicBezTo>
                <a:cubicBezTo>
                  <a:pt x="9214213" y="538477"/>
                  <a:pt x="9227810" y="662399"/>
                  <a:pt x="9224519" y="768191"/>
                </a:cubicBezTo>
                <a:cubicBezTo>
                  <a:pt x="9068058" y="777183"/>
                  <a:pt x="8722920" y="760910"/>
                  <a:pt x="8473380" y="768191"/>
                </a:cubicBezTo>
                <a:cubicBezTo>
                  <a:pt x="8223840" y="775472"/>
                  <a:pt x="8128102" y="742802"/>
                  <a:pt x="7814485" y="768191"/>
                </a:cubicBezTo>
                <a:cubicBezTo>
                  <a:pt x="7500869" y="793580"/>
                  <a:pt x="7578650" y="751181"/>
                  <a:pt x="7432327" y="768191"/>
                </a:cubicBezTo>
                <a:cubicBezTo>
                  <a:pt x="7286004" y="785201"/>
                  <a:pt x="7135058" y="789548"/>
                  <a:pt x="6957923" y="768191"/>
                </a:cubicBezTo>
                <a:cubicBezTo>
                  <a:pt x="6780788" y="746834"/>
                  <a:pt x="6457964" y="775344"/>
                  <a:pt x="6114538" y="768191"/>
                </a:cubicBezTo>
                <a:cubicBezTo>
                  <a:pt x="5771113" y="761038"/>
                  <a:pt x="5630236" y="798974"/>
                  <a:pt x="5455644" y="768191"/>
                </a:cubicBezTo>
                <a:cubicBezTo>
                  <a:pt x="5281052" y="737408"/>
                  <a:pt x="5134679" y="750407"/>
                  <a:pt x="4981240" y="768191"/>
                </a:cubicBezTo>
                <a:cubicBezTo>
                  <a:pt x="4827801" y="785975"/>
                  <a:pt x="4533933" y="798003"/>
                  <a:pt x="4322346" y="768191"/>
                </a:cubicBezTo>
                <a:cubicBezTo>
                  <a:pt x="4110759" y="738379"/>
                  <a:pt x="4058252" y="754874"/>
                  <a:pt x="3940187" y="768191"/>
                </a:cubicBezTo>
                <a:cubicBezTo>
                  <a:pt x="3822122" y="781508"/>
                  <a:pt x="3708193" y="762008"/>
                  <a:pt x="3558029" y="768191"/>
                </a:cubicBezTo>
                <a:cubicBezTo>
                  <a:pt x="3407865" y="774374"/>
                  <a:pt x="3165463" y="735831"/>
                  <a:pt x="2899135" y="768191"/>
                </a:cubicBezTo>
                <a:cubicBezTo>
                  <a:pt x="2632807" y="800551"/>
                  <a:pt x="2542895" y="754441"/>
                  <a:pt x="2424731" y="768191"/>
                </a:cubicBezTo>
                <a:cubicBezTo>
                  <a:pt x="2306567" y="781941"/>
                  <a:pt x="1986132" y="760233"/>
                  <a:pt x="1673591" y="768191"/>
                </a:cubicBezTo>
                <a:cubicBezTo>
                  <a:pt x="1361050" y="776149"/>
                  <a:pt x="1426088" y="749585"/>
                  <a:pt x="1199187" y="768191"/>
                </a:cubicBezTo>
                <a:cubicBezTo>
                  <a:pt x="972286" y="786797"/>
                  <a:pt x="583199" y="765446"/>
                  <a:pt x="0" y="768191"/>
                </a:cubicBezTo>
                <a:cubicBezTo>
                  <a:pt x="-15535" y="638520"/>
                  <a:pt x="17349" y="539654"/>
                  <a:pt x="0" y="407141"/>
                </a:cubicBezTo>
                <a:cubicBezTo>
                  <a:pt x="-17349" y="274628"/>
                  <a:pt x="-18870" y="91369"/>
                  <a:pt x="0" y="0"/>
                </a:cubicBezTo>
                <a:close/>
              </a:path>
            </a:pathLst>
          </a:custGeom>
          <a:noFill/>
          <a:ln cmpd="dbl">
            <a:solidFill>
              <a:srgbClr val="0043D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43D8"/>
                </a:solidFill>
              </a:rPr>
              <a:t>Goal: draw conclusions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DB7601C-E15C-361C-1E59-EEC99E87BE15}"/>
              </a:ext>
            </a:extLst>
          </p:cNvPr>
          <p:cNvSpPr/>
          <p:nvPr/>
        </p:nvSpPr>
        <p:spPr>
          <a:xfrm>
            <a:off x="1872209" y="2050292"/>
            <a:ext cx="2934406" cy="2115724"/>
          </a:xfrm>
          <a:custGeom>
            <a:avLst/>
            <a:gdLst>
              <a:gd name="connsiteX0" fmla="*/ 0 w 2934406"/>
              <a:gd name="connsiteY0" fmla="*/ 1057862 h 2115724"/>
              <a:gd name="connsiteX1" fmla="*/ 1467203 w 2934406"/>
              <a:gd name="connsiteY1" fmla="*/ 0 h 2115724"/>
              <a:gd name="connsiteX2" fmla="*/ 2934406 w 2934406"/>
              <a:gd name="connsiteY2" fmla="*/ 1057862 h 2115724"/>
              <a:gd name="connsiteX3" fmla="*/ 1467203 w 2934406"/>
              <a:gd name="connsiteY3" fmla="*/ 2115724 h 2115724"/>
              <a:gd name="connsiteX4" fmla="*/ 0 w 2934406"/>
              <a:gd name="connsiteY4" fmla="*/ 1057862 h 2115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4406" h="2115724" extrusionOk="0">
                <a:moveTo>
                  <a:pt x="0" y="1057862"/>
                </a:moveTo>
                <a:cubicBezTo>
                  <a:pt x="-161674" y="373897"/>
                  <a:pt x="637855" y="7144"/>
                  <a:pt x="1467203" y="0"/>
                </a:cubicBezTo>
                <a:cubicBezTo>
                  <a:pt x="2341412" y="13451"/>
                  <a:pt x="2801659" y="477842"/>
                  <a:pt x="2934406" y="1057862"/>
                </a:cubicBezTo>
                <a:cubicBezTo>
                  <a:pt x="2833480" y="1740663"/>
                  <a:pt x="2268425" y="2165976"/>
                  <a:pt x="1467203" y="2115724"/>
                </a:cubicBezTo>
                <a:cubicBezTo>
                  <a:pt x="592614" y="2080558"/>
                  <a:pt x="68138" y="1674660"/>
                  <a:pt x="0" y="1057862"/>
                </a:cubicBezTo>
                <a:close/>
              </a:path>
            </a:pathLst>
          </a:custGeom>
          <a:noFill/>
          <a:ln cmpd="dbl">
            <a:solidFill>
              <a:srgbClr val="0043D8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43D9"/>
                </a:solidFill>
              </a:rPr>
              <a:t>Do these values constitute a problem from a cryogenic point of view 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1F2456B-1FBC-150B-07AB-7E017D4157DC}"/>
              </a:ext>
            </a:extLst>
          </p:cNvPr>
          <p:cNvCxnSpPr>
            <a:cxnSpLocks/>
            <a:stCxn id="9" idx="4"/>
          </p:cNvCxnSpPr>
          <p:nvPr/>
        </p:nvCxnSpPr>
        <p:spPr>
          <a:xfrm>
            <a:off x="3339412" y="4166016"/>
            <a:ext cx="0" cy="903824"/>
          </a:xfrm>
          <a:prstGeom prst="line">
            <a:avLst/>
          </a:prstGeom>
          <a:ln w="28575" cmpd="dbl"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85D9279B-69AB-4F88-9C96-3FCE847DC5FC}"/>
              </a:ext>
            </a:extLst>
          </p:cNvPr>
          <p:cNvSpPr/>
          <p:nvPr/>
        </p:nvSpPr>
        <p:spPr>
          <a:xfrm>
            <a:off x="8659058" y="2494180"/>
            <a:ext cx="3426106" cy="2115723"/>
          </a:xfrm>
          <a:custGeom>
            <a:avLst/>
            <a:gdLst>
              <a:gd name="connsiteX0" fmla="*/ 0 w 3426106"/>
              <a:gd name="connsiteY0" fmla="*/ 1057862 h 2115723"/>
              <a:gd name="connsiteX1" fmla="*/ 1713053 w 3426106"/>
              <a:gd name="connsiteY1" fmla="*/ 0 h 2115723"/>
              <a:gd name="connsiteX2" fmla="*/ 3426106 w 3426106"/>
              <a:gd name="connsiteY2" fmla="*/ 1057862 h 2115723"/>
              <a:gd name="connsiteX3" fmla="*/ 1713053 w 3426106"/>
              <a:gd name="connsiteY3" fmla="*/ 2115724 h 2115723"/>
              <a:gd name="connsiteX4" fmla="*/ 0 w 3426106"/>
              <a:gd name="connsiteY4" fmla="*/ 1057862 h 2115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106" h="2115723" extrusionOk="0">
                <a:moveTo>
                  <a:pt x="0" y="1057862"/>
                </a:moveTo>
                <a:cubicBezTo>
                  <a:pt x="-149717" y="381272"/>
                  <a:pt x="660746" y="39864"/>
                  <a:pt x="1713053" y="0"/>
                </a:cubicBezTo>
                <a:cubicBezTo>
                  <a:pt x="2723041" y="13451"/>
                  <a:pt x="3293359" y="477842"/>
                  <a:pt x="3426106" y="1057862"/>
                </a:cubicBezTo>
                <a:cubicBezTo>
                  <a:pt x="3352914" y="1713579"/>
                  <a:pt x="2620938" y="2326914"/>
                  <a:pt x="1713053" y="2115724"/>
                </a:cubicBezTo>
                <a:cubicBezTo>
                  <a:pt x="702685" y="2080558"/>
                  <a:pt x="68138" y="1674660"/>
                  <a:pt x="0" y="1057862"/>
                </a:cubicBezTo>
                <a:close/>
              </a:path>
            </a:pathLst>
          </a:custGeom>
          <a:noFill/>
          <a:ln cmpd="dbl">
            <a:solidFill>
              <a:srgbClr val="0043D8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43D9"/>
                </a:solidFill>
              </a:rPr>
              <a:t>Considering the workforce and time schedule, does it make sense to further investigate the hysteretic losses ?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B5DDFB-8D81-9BD7-8188-BDA144B19ACE}"/>
              </a:ext>
            </a:extLst>
          </p:cNvPr>
          <p:cNvCxnSpPr>
            <a:cxnSpLocks/>
            <a:stCxn id="12" idx="4"/>
          </p:cNvCxnSpPr>
          <p:nvPr/>
        </p:nvCxnSpPr>
        <p:spPr>
          <a:xfrm>
            <a:off x="10372111" y="4609903"/>
            <a:ext cx="0" cy="459937"/>
          </a:xfrm>
          <a:prstGeom prst="line">
            <a:avLst/>
          </a:prstGeom>
          <a:ln w="28575" cmpd="dbl"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C52080E9-8D6A-C9F3-8278-B0F7354E0DDC}"/>
              </a:ext>
            </a:extLst>
          </p:cNvPr>
          <p:cNvSpPr/>
          <p:nvPr/>
        </p:nvSpPr>
        <p:spPr>
          <a:xfrm>
            <a:off x="5446519" y="976381"/>
            <a:ext cx="3426106" cy="2115723"/>
          </a:xfrm>
          <a:custGeom>
            <a:avLst/>
            <a:gdLst>
              <a:gd name="connsiteX0" fmla="*/ 0 w 3426106"/>
              <a:gd name="connsiteY0" fmla="*/ 1057862 h 2115723"/>
              <a:gd name="connsiteX1" fmla="*/ 1713053 w 3426106"/>
              <a:gd name="connsiteY1" fmla="*/ 0 h 2115723"/>
              <a:gd name="connsiteX2" fmla="*/ 3426106 w 3426106"/>
              <a:gd name="connsiteY2" fmla="*/ 1057862 h 2115723"/>
              <a:gd name="connsiteX3" fmla="*/ 1713053 w 3426106"/>
              <a:gd name="connsiteY3" fmla="*/ 2115724 h 2115723"/>
              <a:gd name="connsiteX4" fmla="*/ 0 w 3426106"/>
              <a:gd name="connsiteY4" fmla="*/ 1057862 h 2115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106" h="2115723" extrusionOk="0">
                <a:moveTo>
                  <a:pt x="0" y="1057862"/>
                </a:moveTo>
                <a:cubicBezTo>
                  <a:pt x="-149717" y="381272"/>
                  <a:pt x="660746" y="39864"/>
                  <a:pt x="1713053" y="0"/>
                </a:cubicBezTo>
                <a:cubicBezTo>
                  <a:pt x="2723041" y="13451"/>
                  <a:pt x="3293359" y="477842"/>
                  <a:pt x="3426106" y="1057862"/>
                </a:cubicBezTo>
                <a:cubicBezTo>
                  <a:pt x="3352914" y="1713579"/>
                  <a:pt x="2620938" y="2326914"/>
                  <a:pt x="1713053" y="2115724"/>
                </a:cubicBezTo>
                <a:cubicBezTo>
                  <a:pt x="702685" y="2080558"/>
                  <a:pt x="68138" y="1674660"/>
                  <a:pt x="0" y="1057862"/>
                </a:cubicBezTo>
                <a:close/>
              </a:path>
            </a:pathLst>
          </a:custGeom>
          <a:noFill/>
          <a:ln cmpd="dbl">
            <a:solidFill>
              <a:srgbClr val="0043D8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43D9"/>
                </a:solidFill>
              </a:rPr>
              <a:t>Is there a maximum time limit for the ramp phase of the magnet ?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D5A8863-D11E-D482-6D25-72C8F20AEA64}"/>
              </a:ext>
            </a:extLst>
          </p:cNvPr>
          <p:cNvCxnSpPr>
            <a:cxnSpLocks/>
          </p:cNvCxnSpPr>
          <p:nvPr/>
        </p:nvCxnSpPr>
        <p:spPr>
          <a:xfrm>
            <a:off x="7159572" y="3108154"/>
            <a:ext cx="0" cy="1961686"/>
          </a:xfrm>
          <a:prstGeom prst="line">
            <a:avLst/>
          </a:prstGeom>
          <a:ln w="28575" cmpd="dbl"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F170BD6-05D8-8F86-A460-A3E8836DCA30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Open points</a:t>
            </a:r>
          </a:p>
        </p:txBody>
      </p:sp>
    </p:spTree>
    <p:extLst>
      <p:ext uri="{BB962C8B-B14F-4D97-AF65-F5344CB8AC3E}">
        <p14:creationId xmlns:p14="http://schemas.microsoft.com/office/powerpoint/2010/main" val="33978159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720355D-F434-1DC3-6206-CFEA632F1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6E168-816D-750A-6981-FA5D1354D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033" y="136525"/>
            <a:ext cx="9893968" cy="634116"/>
          </a:xfrm>
        </p:spPr>
        <p:txBody>
          <a:bodyPr/>
          <a:lstStyle/>
          <a:p>
            <a:r>
              <a:rPr lang="en-US" dirty="0"/>
              <a:t>How we implemented the method in Ansys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B31B5C-ACAF-953A-5687-A276FB3CF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0E93C-368E-C733-D295-7AAD321AC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1CF120-211A-29B8-D1AC-D40850BF0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50C08C-F466-0BD4-C98D-88A524E44FD7}"/>
              </a:ext>
            </a:extLst>
          </p:cNvPr>
          <p:cNvSpPr txBox="1"/>
          <p:nvPr/>
        </p:nvSpPr>
        <p:spPr>
          <a:xfrm>
            <a:off x="1626387" y="2698616"/>
            <a:ext cx="5225575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apply a uniform engineering current density to each pancake in ANSYS.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extrapolate the field map.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create a path of 100 points corresponding to each SC layers (for simplicity of calculation, we divide the thickness of each pancake by the number of SC layers).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know the field distribution </a:t>
            </a:r>
            <a:r>
              <a:rPr lang="en-US" dirty="0">
                <a:solidFill>
                  <a:srgbClr val="0043D8"/>
                </a:solidFill>
                <a:sym typeface="Wingdings" panose="05000000000000000000" pitchFamily="2" charset="2"/>
              </a:rPr>
              <a:t> we can calculate the average field inside each SC layer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43D8"/>
              </a:solidFill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43D8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1985ACB-5076-F60A-EC3E-FEEC99BD15F0}"/>
              </a:ext>
            </a:extLst>
          </p:cNvPr>
          <p:cNvGrpSpPr>
            <a:grpSpLocks noChangeAspect="1"/>
          </p:cNvGrpSpPr>
          <p:nvPr/>
        </p:nvGrpSpPr>
        <p:grpSpPr>
          <a:xfrm>
            <a:off x="8763939" y="984194"/>
            <a:ext cx="3282744" cy="3438175"/>
            <a:chOff x="32277955" y="22100425"/>
            <a:chExt cx="5383206" cy="568195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06D3B1A-4981-8BC1-C355-4DDCF9516774}"/>
                </a:ext>
              </a:extLst>
            </p:cNvPr>
            <p:cNvGrpSpPr/>
            <p:nvPr/>
          </p:nvGrpSpPr>
          <p:grpSpPr>
            <a:xfrm>
              <a:off x="32277955" y="22100425"/>
              <a:ext cx="5383206" cy="5681950"/>
              <a:chOff x="32521795" y="22342881"/>
              <a:chExt cx="5504756" cy="5681950"/>
            </a:xfrm>
          </p:grpSpPr>
          <p:pic>
            <p:nvPicPr>
              <p:cNvPr id="14" name="Picture 13" descr="A rainbow colored diagram of a building&#10;&#10;Description automatically generated with medium confidence">
                <a:extLst>
                  <a:ext uri="{FF2B5EF4-FFF2-40B4-BE49-F238E27FC236}">
                    <a16:creationId xmlns:a16="http://schemas.microsoft.com/office/drawing/2014/main" id="{E1B546CB-FC2E-0100-4D65-1A243C9B303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2721" r="19957"/>
              <a:stretch/>
            </p:blipFill>
            <p:spPr>
              <a:xfrm>
                <a:off x="32521795" y="22342881"/>
                <a:ext cx="5504756" cy="5401892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D5BBF048-8EFB-6EBB-D990-359F71A5115E}"/>
                      </a:ext>
                    </a:extLst>
                  </p:cNvPr>
                  <p:cNvSpPr txBox="1"/>
                  <p:nvPr/>
                </p:nvSpPr>
                <p:spPr>
                  <a:xfrm>
                    <a:off x="34798035" y="22516878"/>
                    <a:ext cx="1183209" cy="369332"/>
                  </a:xfrm>
                  <a:prstGeom prst="rect">
                    <a:avLst/>
                  </a:prstGeom>
                  <a:noFill/>
                </p:spPr>
                <p:txBody>
                  <a:bodyPr wrap="square" lIns="180000" rtlCol="0">
                    <a:spAutoFit/>
                  </a:bodyPr>
                  <a:lstStyle/>
                  <a:p>
                    <a:pPr algn="just">
                      <a:spcBef>
                        <a:spcPts val="600"/>
                      </a:spcBef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𝑠𝑢𝑚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 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)</m:t>
                          </m:r>
                        </m:oMath>
                      </m:oMathPara>
                    </a14:m>
                    <a:endParaRPr lang="en-GB" dirty="0">
                      <a:latin typeface="Titillium Lt"/>
                      <a:cs typeface="Arial" panose="020B0604020202020204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C08B0F48-872F-FA8D-4F36-23153A538B3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798035" y="22516878"/>
                    <a:ext cx="1183209" cy="369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r="-62393" b="-8648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8" name="Left Brace 17">
                <a:extLst>
                  <a:ext uri="{FF2B5EF4-FFF2-40B4-BE49-F238E27FC236}">
                    <a16:creationId xmlns:a16="http://schemas.microsoft.com/office/drawing/2014/main" id="{DD229C48-3C95-2CAC-3F6B-0F65D87288E7}"/>
                  </a:ext>
                </a:extLst>
              </p:cNvPr>
              <p:cNvSpPr/>
              <p:nvPr/>
            </p:nvSpPr>
            <p:spPr>
              <a:xfrm>
                <a:off x="33436789" y="26084842"/>
                <a:ext cx="78455" cy="333427"/>
              </a:xfrm>
              <a:prstGeom prst="leftBrace">
                <a:avLst>
                  <a:gd name="adj1" fmla="val 25215"/>
                  <a:gd name="adj2" fmla="val 5000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Left Brace 18">
                <a:extLst>
                  <a:ext uri="{FF2B5EF4-FFF2-40B4-BE49-F238E27FC236}">
                    <a16:creationId xmlns:a16="http://schemas.microsoft.com/office/drawing/2014/main" id="{F36B29AD-AB52-7751-F10D-B924BA251922}"/>
                  </a:ext>
                </a:extLst>
              </p:cNvPr>
              <p:cNvSpPr/>
              <p:nvPr/>
            </p:nvSpPr>
            <p:spPr>
              <a:xfrm rot="16200000">
                <a:off x="33857423" y="27341784"/>
                <a:ext cx="87492" cy="358568"/>
              </a:xfrm>
              <a:prstGeom prst="leftBrace">
                <a:avLst>
                  <a:gd name="adj1" fmla="val 25215"/>
                  <a:gd name="adj2" fmla="val 5000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Left Brace 19">
                <a:extLst>
                  <a:ext uri="{FF2B5EF4-FFF2-40B4-BE49-F238E27FC236}">
                    <a16:creationId xmlns:a16="http://schemas.microsoft.com/office/drawing/2014/main" id="{DB128FE5-D8B4-766C-F54D-DE870A1F4907}"/>
                  </a:ext>
                </a:extLst>
              </p:cNvPr>
              <p:cNvSpPr/>
              <p:nvPr/>
            </p:nvSpPr>
            <p:spPr>
              <a:xfrm rot="16200000">
                <a:off x="34283592" y="27349155"/>
                <a:ext cx="87492" cy="344129"/>
              </a:xfrm>
              <a:prstGeom prst="leftBrace">
                <a:avLst>
                  <a:gd name="adj1" fmla="val 25215"/>
                  <a:gd name="adj2" fmla="val 5000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58FE9E2-D6B7-8E86-C76B-0D90EE6E84C8}"/>
                  </a:ext>
                </a:extLst>
              </p:cNvPr>
              <p:cNvSpPr txBox="1"/>
              <p:nvPr/>
            </p:nvSpPr>
            <p:spPr>
              <a:xfrm>
                <a:off x="33571484" y="27451377"/>
                <a:ext cx="358568" cy="571617"/>
              </a:xfrm>
              <a:prstGeom prst="rect">
                <a:avLst/>
              </a:prstGeom>
              <a:noFill/>
            </p:spPr>
            <p:txBody>
              <a:bodyPr wrap="square" lIns="180000" rtlCol="0">
                <a:spAutoFit/>
              </a:bodyPr>
              <a:lstStyle/>
              <a:p>
                <a:pPr algn="just">
                  <a:spcBef>
                    <a:spcPts val="1200"/>
                  </a:spcBef>
                </a:pPr>
                <a:r>
                  <a:rPr lang="en-GB" sz="2000" dirty="0">
                    <a:latin typeface="Titillium Lt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FA7C192-BA68-ABD0-0BF5-C2037B31CE59}"/>
                  </a:ext>
                </a:extLst>
              </p:cNvPr>
              <p:cNvSpPr txBox="1"/>
              <p:nvPr/>
            </p:nvSpPr>
            <p:spPr>
              <a:xfrm>
                <a:off x="34006736" y="27453214"/>
                <a:ext cx="358568" cy="571617"/>
              </a:xfrm>
              <a:prstGeom prst="rect">
                <a:avLst/>
              </a:prstGeom>
              <a:noFill/>
            </p:spPr>
            <p:txBody>
              <a:bodyPr wrap="square" lIns="180000" rtlCol="0">
                <a:spAutoFit/>
              </a:bodyPr>
              <a:lstStyle/>
              <a:p>
                <a:pPr algn="just">
                  <a:spcBef>
                    <a:spcPts val="1200"/>
                  </a:spcBef>
                </a:pPr>
                <a:r>
                  <a:rPr lang="en-GB" sz="2000" dirty="0">
                    <a:latin typeface="Titillium Lt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E7FD3B2-26C1-DB96-61E7-8C7FA1504513}"/>
                  </a:ext>
                </a:extLst>
              </p:cNvPr>
              <p:cNvSpPr txBox="1"/>
              <p:nvPr/>
            </p:nvSpPr>
            <p:spPr>
              <a:xfrm>
                <a:off x="32986319" y="25965954"/>
                <a:ext cx="333506" cy="571617"/>
              </a:xfrm>
              <a:prstGeom prst="rect">
                <a:avLst/>
              </a:prstGeom>
              <a:noFill/>
            </p:spPr>
            <p:txBody>
              <a:bodyPr wrap="square" lIns="180000" rtlCol="0">
                <a:spAutoFit/>
              </a:bodyPr>
              <a:lstStyle/>
              <a:p>
                <a:pPr algn="just">
                  <a:spcBef>
                    <a:spcPts val="1200"/>
                  </a:spcBef>
                </a:pPr>
                <a:r>
                  <a:rPr lang="en-GB" sz="2000" dirty="0">
                    <a:latin typeface="Titillium Lt"/>
                    <a:cs typeface="Arial" panose="020B0604020202020204" pitchFamily="34" charset="0"/>
                  </a:rPr>
                  <a:t>3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94B643B-AFA9-1159-093B-1BA6B4858F06}"/>
                </a:ext>
              </a:extLst>
            </p:cNvPr>
            <p:cNvSpPr txBox="1"/>
            <p:nvPr/>
          </p:nvSpPr>
          <p:spPr>
            <a:xfrm>
              <a:off x="33159579" y="26553042"/>
              <a:ext cx="403197" cy="307777"/>
            </a:xfrm>
            <a:prstGeom prst="rect">
              <a:avLst/>
            </a:prstGeom>
            <a:noFill/>
          </p:spPr>
          <p:txBody>
            <a:bodyPr wrap="square" lIns="180000" rtlCol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GB" sz="1400" dirty="0">
                  <a:solidFill>
                    <a:schemeClr val="bg1"/>
                  </a:solidFill>
                  <a:latin typeface="Titillium Lt"/>
                  <a:cs typeface="Arial" panose="020B0604020202020204" pitchFamily="34" charset="0"/>
                </a:rPr>
                <a:t>x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DEEE3B0E-74FB-0A7E-92FF-1788CB4DCB62}"/>
              </a:ext>
            </a:extLst>
          </p:cNvPr>
          <p:cNvGrpSpPr/>
          <p:nvPr/>
        </p:nvGrpSpPr>
        <p:grpSpPr>
          <a:xfrm>
            <a:off x="6997711" y="4003511"/>
            <a:ext cx="2129589" cy="1981239"/>
            <a:chOff x="6997711" y="4003511"/>
            <a:chExt cx="2129589" cy="1981239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107498F-DAFD-E563-9969-582D7D8BAE3E}"/>
                </a:ext>
              </a:extLst>
            </p:cNvPr>
            <p:cNvSpPr/>
            <p:nvPr/>
          </p:nvSpPr>
          <p:spPr>
            <a:xfrm>
              <a:off x="6997711" y="4003511"/>
              <a:ext cx="2129589" cy="1981239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3D52ADC-4FED-993C-5F78-99F1AA934EF5}"/>
                </a:ext>
              </a:extLst>
            </p:cNvPr>
            <p:cNvCxnSpPr/>
            <p:nvPr/>
          </p:nvCxnSpPr>
          <p:spPr>
            <a:xfrm>
              <a:off x="7435340" y="5720006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3F9C46B-A2BE-38F0-F26C-47171CA231C0}"/>
                </a:ext>
              </a:extLst>
            </p:cNvPr>
            <p:cNvCxnSpPr/>
            <p:nvPr/>
          </p:nvCxnSpPr>
          <p:spPr>
            <a:xfrm>
              <a:off x="7435340" y="5658824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BF0B5B4-61D9-3993-6003-A248B075EFBC}"/>
                </a:ext>
              </a:extLst>
            </p:cNvPr>
            <p:cNvCxnSpPr/>
            <p:nvPr/>
          </p:nvCxnSpPr>
          <p:spPr>
            <a:xfrm>
              <a:off x="7435340" y="5792312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72187BB-3FB0-3E1D-DC62-49B54733428E}"/>
                </a:ext>
              </a:extLst>
            </p:cNvPr>
            <p:cNvCxnSpPr/>
            <p:nvPr/>
          </p:nvCxnSpPr>
          <p:spPr>
            <a:xfrm>
              <a:off x="7435340" y="5590966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096C322-70C1-0421-B304-A1772EE3827E}"/>
                </a:ext>
              </a:extLst>
            </p:cNvPr>
            <p:cNvCxnSpPr/>
            <p:nvPr/>
          </p:nvCxnSpPr>
          <p:spPr>
            <a:xfrm>
              <a:off x="7435340" y="5445241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DDBE9BA-7A47-C0E7-9FF3-DD6B9686EA71}"/>
                </a:ext>
              </a:extLst>
            </p:cNvPr>
            <p:cNvCxnSpPr/>
            <p:nvPr/>
          </p:nvCxnSpPr>
          <p:spPr>
            <a:xfrm>
              <a:off x="7435340" y="5384059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4963338-9097-768C-414E-5D948634065D}"/>
                </a:ext>
              </a:extLst>
            </p:cNvPr>
            <p:cNvCxnSpPr/>
            <p:nvPr/>
          </p:nvCxnSpPr>
          <p:spPr>
            <a:xfrm>
              <a:off x="7435340" y="5517547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869A642-AE81-1FD6-F39B-07FE1E68498D}"/>
                </a:ext>
              </a:extLst>
            </p:cNvPr>
            <p:cNvCxnSpPr/>
            <p:nvPr/>
          </p:nvCxnSpPr>
          <p:spPr>
            <a:xfrm>
              <a:off x="7435340" y="5316201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61B354E-2735-1DB3-BAA9-D0034C8F1E9A}"/>
                </a:ext>
              </a:extLst>
            </p:cNvPr>
            <p:cNvCxnSpPr/>
            <p:nvPr/>
          </p:nvCxnSpPr>
          <p:spPr>
            <a:xfrm>
              <a:off x="7435340" y="5171589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0499EF8-AD61-583F-F6FE-EFCBE6CE075B}"/>
                </a:ext>
              </a:extLst>
            </p:cNvPr>
            <p:cNvCxnSpPr/>
            <p:nvPr/>
          </p:nvCxnSpPr>
          <p:spPr>
            <a:xfrm>
              <a:off x="7435340" y="5110407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18E6BDC-5930-7C97-8788-0F9A682C1BAF}"/>
                </a:ext>
              </a:extLst>
            </p:cNvPr>
            <p:cNvCxnSpPr/>
            <p:nvPr/>
          </p:nvCxnSpPr>
          <p:spPr>
            <a:xfrm>
              <a:off x="7435340" y="5243895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D094497-31D7-C7E2-D00D-C571E2C6AA18}"/>
                </a:ext>
              </a:extLst>
            </p:cNvPr>
            <p:cNvCxnSpPr/>
            <p:nvPr/>
          </p:nvCxnSpPr>
          <p:spPr>
            <a:xfrm>
              <a:off x="7435340" y="5042549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4D3FC48-8072-A8DB-2EC5-328DA7695CDE}"/>
                </a:ext>
              </a:extLst>
            </p:cNvPr>
            <p:cNvCxnSpPr/>
            <p:nvPr/>
          </p:nvCxnSpPr>
          <p:spPr>
            <a:xfrm>
              <a:off x="7435340" y="4896824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7D18055-2833-7531-6D94-8753F41DB195}"/>
                </a:ext>
              </a:extLst>
            </p:cNvPr>
            <p:cNvCxnSpPr/>
            <p:nvPr/>
          </p:nvCxnSpPr>
          <p:spPr>
            <a:xfrm>
              <a:off x="7435340" y="4835642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2311A4D-8713-04A6-CC1A-B9419AA4D2DA}"/>
                </a:ext>
              </a:extLst>
            </p:cNvPr>
            <p:cNvCxnSpPr/>
            <p:nvPr/>
          </p:nvCxnSpPr>
          <p:spPr>
            <a:xfrm>
              <a:off x="7435340" y="4969130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098CF6A-EBE5-42AB-15F1-A8BA6A785F3B}"/>
                </a:ext>
              </a:extLst>
            </p:cNvPr>
            <p:cNvCxnSpPr/>
            <p:nvPr/>
          </p:nvCxnSpPr>
          <p:spPr>
            <a:xfrm>
              <a:off x="7435340" y="4767784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279D650E-4748-81E7-DA0B-9CFA79BCADDA}"/>
                </a:ext>
              </a:extLst>
            </p:cNvPr>
            <p:cNvCxnSpPr/>
            <p:nvPr/>
          </p:nvCxnSpPr>
          <p:spPr>
            <a:xfrm>
              <a:off x="7435340" y="4623716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23587EA0-9E13-7B49-134B-B3A571AB3550}"/>
                </a:ext>
              </a:extLst>
            </p:cNvPr>
            <p:cNvCxnSpPr/>
            <p:nvPr/>
          </p:nvCxnSpPr>
          <p:spPr>
            <a:xfrm>
              <a:off x="7435340" y="4562534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E18C1F8D-9D8D-0E8A-564E-C28DDD9616DE}"/>
                </a:ext>
              </a:extLst>
            </p:cNvPr>
            <p:cNvCxnSpPr/>
            <p:nvPr/>
          </p:nvCxnSpPr>
          <p:spPr>
            <a:xfrm>
              <a:off x="7435340" y="4696022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415FD2AE-2B83-39F5-9053-DC21D754CD0D}"/>
                </a:ext>
              </a:extLst>
            </p:cNvPr>
            <p:cNvCxnSpPr/>
            <p:nvPr/>
          </p:nvCxnSpPr>
          <p:spPr>
            <a:xfrm>
              <a:off x="7435340" y="4494676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B74C29CF-2D65-7F21-7792-32F2A941258D}"/>
                </a:ext>
              </a:extLst>
            </p:cNvPr>
            <p:cNvCxnSpPr/>
            <p:nvPr/>
          </p:nvCxnSpPr>
          <p:spPr>
            <a:xfrm>
              <a:off x="7435340" y="4348951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5A03E329-AFAA-625D-27C2-97D3A2385F3B}"/>
                </a:ext>
              </a:extLst>
            </p:cNvPr>
            <p:cNvCxnSpPr/>
            <p:nvPr/>
          </p:nvCxnSpPr>
          <p:spPr>
            <a:xfrm>
              <a:off x="7435340" y="4287769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8BCEDE0B-E3C8-3826-D38A-782F69EEC36E}"/>
                </a:ext>
              </a:extLst>
            </p:cNvPr>
            <p:cNvCxnSpPr/>
            <p:nvPr/>
          </p:nvCxnSpPr>
          <p:spPr>
            <a:xfrm>
              <a:off x="7435340" y="4421257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C017C23-DBDA-732B-3EB2-30BE23ACEB99}"/>
                </a:ext>
              </a:extLst>
            </p:cNvPr>
            <p:cNvCxnSpPr/>
            <p:nvPr/>
          </p:nvCxnSpPr>
          <p:spPr>
            <a:xfrm>
              <a:off x="7435340" y="4219911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68237584-140C-4E99-ECAF-C120FDB7A393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5742254"/>
              <a:ext cx="496715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38D5D5F1-7135-4D74-8BBA-E7BF4D939668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5681072"/>
              <a:ext cx="57053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4C94F01-4867-3225-A13D-8DDF9D5FE6BA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5814560"/>
              <a:ext cx="367095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76309BB-C1A1-F4D2-CC61-A85E04B9B531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5613214"/>
              <a:ext cx="6014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F20CF6C9-B57D-5BF2-02FF-2109FEE8CA34}"/>
                </a:ext>
              </a:extLst>
            </p:cNvPr>
            <p:cNvCxnSpPr/>
            <p:nvPr/>
          </p:nvCxnSpPr>
          <p:spPr>
            <a:xfrm>
              <a:off x="8306766" y="5467489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D0155921-88A9-538F-E494-015F86E971E1}"/>
                </a:ext>
              </a:extLst>
            </p:cNvPr>
            <p:cNvCxnSpPr/>
            <p:nvPr/>
          </p:nvCxnSpPr>
          <p:spPr>
            <a:xfrm>
              <a:off x="8306766" y="5406307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A3C91BEA-5481-47EB-7EDC-A9D387174F3A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5539795"/>
              <a:ext cx="644353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5EB43FCE-2CCE-D6E0-0FF7-846190C27FF6}"/>
                </a:ext>
              </a:extLst>
            </p:cNvPr>
            <p:cNvCxnSpPr/>
            <p:nvPr/>
          </p:nvCxnSpPr>
          <p:spPr>
            <a:xfrm>
              <a:off x="8306766" y="5338449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759446A5-DF22-2BF8-9AE9-09F65D57D705}"/>
                </a:ext>
              </a:extLst>
            </p:cNvPr>
            <p:cNvCxnSpPr/>
            <p:nvPr/>
          </p:nvCxnSpPr>
          <p:spPr>
            <a:xfrm>
              <a:off x="8306766" y="5193837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1A7ECD9A-5CC6-72FF-661C-69C8BF154811}"/>
                </a:ext>
              </a:extLst>
            </p:cNvPr>
            <p:cNvCxnSpPr/>
            <p:nvPr/>
          </p:nvCxnSpPr>
          <p:spPr>
            <a:xfrm>
              <a:off x="8306766" y="5132655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88118F11-A64E-992C-7D09-0BABA4B8DCF0}"/>
                </a:ext>
              </a:extLst>
            </p:cNvPr>
            <p:cNvCxnSpPr/>
            <p:nvPr/>
          </p:nvCxnSpPr>
          <p:spPr>
            <a:xfrm>
              <a:off x="8306766" y="5266143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B937EF24-1D7D-6C14-8674-6B90FC255AC1}"/>
                </a:ext>
              </a:extLst>
            </p:cNvPr>
            <p:cNvCxnSpPr/>
            <p:nvPr/>
          </p:nvCxnSpPr>
          <p:spPr>
            <a:xfrm>
              <a:off x="8306766" y="5064797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DF9BE4C-8A0E-F62F-068A-3696DD55A0F1}"/>
                </a:ext>
              </a:extLst>
            </p:cNvPr>
            <p:cNvCxnSpPr/>
            <p:nvPr/>
          </p:nvCxnSpPr>
          <p:spPr>
            <a:xfrm>
              <a:off x="8306766" y="4919072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C1E8D43-AB16-2038-2ECF-6CF293D3A5D4}"/>
                </a:ext>
              </a:extLst>
            </p:cNvPr>
            <p:cNvCxnSpPr/>
            <p:nvPr/>
          </p:nvCxnSpPr>
          <p:spPr>
            <a:xfrm>
              <a:off x="8306766" y="4857890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8F229FB-B8F4-F9EB-5652-6196B7738A1F}"/>
                </a:ext>
              </a:extLst>
            </p:cNvPr>
            <p:cNvCxnSpPr/>
            <p:nvPr/>
          </p:nvCxnSpPr>
          <p:spPr>
            <a:xfrm>
              <a:off x="8306766" y="4991378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4CA8F44-FA93-7ED6-A277-CCDAA1AD6172}"/>
                </a:ext>
              </a:extLst>
            </p:cNvPr>
            <p:cNvCxnSpPr/>
            <p:nvPr/>
          </p:nvCxnSpPr>
          <p:spPr>
            <a:xfrm>
              <a:off x="8306766" y="4790032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B674D99C-C075-9229-0488-EB2F60B0847A}"/>
                </a:ext>
              </a:extLst>
            </p:cNvPr>
            <p:cNvCxnSpPr/>
            <p:nvPr/>
          </p:nvCxnSpPr>
          <p:spPr>
            <a:xfrm>
              <a:off x="8306766" y="4645964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897C7BFD-1392-4F77-1014-1DAC6BF55301}"/>
                </a:ext>
              </a:extLst>
            </p:cNvPr>
            <p:cNvCxnSpPr/>
            <p:nvPr/>
          </p:nvCxnSpPr>
          <p:spPr>
            <a:xfrm>
              <a:off x="8306766" y="4584782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1F4155BE-68C8-887A-D10E-3E937BCC61F9}"/>
                </a:ext>
              </a:extLst>
            </p:cNvPr>
            <p:cNvCxnSpPr/>
            <p:nvPr/>
          </p:nvCxnSpPr>
          <p:spPr>
            <a:xfrm>
              <a:off x="8306766" y="4718270"/>
              <a:ext cx="7341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C21D3D88-F721-737C-62A8-16D738BDC632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4516924"/>
              <a:ext cx="706265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13C29CA3-FABE-1773-69D4-6F9D0A4A5623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4371199"/>
              <a:ext cx="60149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FF3274A-1AC5-59F6-232E-9D2DFD598778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4310017"/>
              <a:ext cx="570534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FD9B4BC9-AC28-88B4-4AD5-FA1A62CED0C3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4443505"/>
              <a:ext cx="644353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811FEF1E-292B-25E1-6C0D-F68259C8CD56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4242159"/>
              <a:ext cx="406228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FAE0BA32-9019-4D1B-2BD6-C6E2282E4ED0}"/>
                </a:ext>
              </a:extLst>
            </p:cNvPr>
            <p:cNvCxnSpPr>
              <a:cxnSpLocks/>
            </p:cNvCxnSpPr>
            <p:nvPr/>
          </p:nvCxnSpPr>
          <p:spPr>
            <a:xfrm>
              <a:off x="7475710" y="4163577"/>
              <a:ext cx="693820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8C81A0B6-E4EA-1894-BB8D-9B1659313BCF}"/>
                </a:ext>
              </a:extLst>
            </p:cNvPr>
            <p:cNvCxnSpPr>
              <a:cxnSpLocks/>
            </p:cNvCxnSpPr>
            <p:nvPr/>
          </p:nvCxnSpPr>
          <p:spPr>
            <a:xfrm>
              <a:off x="7570552" y="4109166"/>
              <a:ext cx="598978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F8B6C001-0936-A0D7-056B-083E29D75979}"/>
                </a:ext>
              </a:extLst>
            </p:cNvPr>
            <p:cNvCxnSpPr>
              <a:cxnSpLocks/>
            </p:cNvCxnSpPr>
            <p:nvPr/>
          </p:nvCxnSpPr>
          <p:spPr>
            <a:xfrm>
              <a:off x="7759292" y="4054041"/>
              <a:ext cx="406228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3D08B34C-7CD7-5980-7962-7F6DA6FE0328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4182628"/>
              <a:ext cx="406228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7BF33C7-BC83-AC4F-DB39-DF47D5CD23A4}"/>
                </a:ext>
              </a:extLst>
            </p:cNvPr>
            <p:cNvCxnSpPr>
              <a:cxnSpLocks/>
            </p:cNvCxnSpPr>
            <p:nvPr/>
          </p:nvCxnSpPr>
          <p:spPr>
            <a:xfrm>
              <a:off x="8306766" y="4135640"/>
              <a:ext cx="300745" cy="0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F85B87FB-C5DE-F2CB-F4A0-FC287E759DC9}"/>
                </a:ext>
              </a:extLst>
            </p:cNvPr>
            <p:cNvCxnSpPr>
              <a:cxnSpLocks/>
            </p:cNvCxnSpPr>
            <p:nvPr/>
          </p:nvCxnSpPr>
          <p:spPr>
            <a:xfrm>
              <a:off x="8308085" y="4085714"/>
              <a:ext cx="201795" cy="5354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Oval 126">
            <a:extLst>
              <a:ext uri="{FF2B5EF4-FFF2-40B4-BE49-F238E27FC236}">
                <a16:creationId xmlns:a16="http://schemas.microsoft.com/office/drawing/2014/main" id="{86A1C301-AE5B-E430-C6E8-E900724EA9DD}"/>
              </a:ext>
            </a:extLst>
          </p:cNvPr>
          <p:cNvSpPr/>
          <p:nvPr/>
        </p:nvSpPr>
        <p:spPr>
          <a:xfrm>
            <a:off x="9418798" y="3846545"/>
            <a:ext cx="309949" cy="3053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1989CB96-8398-E0FE-1E59-85FCE3F94C39}"/>
              </a:ext>
            </a:extLst>
          </p:cNvPr>
          <p:cNvCxnSpPr>
            <a:cxnSpLocks/>
            <a:stCxn id="127" idx="0"/>
            <a:endCxn id="24" idx="0"/>
          </p:cNvCxnSpPr>
          <p:nvPr/>
        </p:nvCxnSpPr>
        <p:spPr>
          <a:xfrm flipH="1">
            <a:off x="8062506" y="3846545"/>
            <a:ext cx="1511267" cy="1569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F49156C3-8699-2950-3FC4-A79C864E419A}"/>
              </a:ext>
            </a:extLst>
          </p:cNvPr>
          <p:cNvCxnSpPr>
            <a:cxnSpLocks/>
            <a:stCxn id="127" idx="5"/>
          </p:cNvCxnSpPr>
          <p:nvPr/>
        </p:nvCxnSpPr>
        <p:spPr>
          <a:xfrm flipH="1">
            <a:off x="9011929" y="4107198"/>
            <a:ext cx="671427" cy="133588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8152CDEF-2446-085F-4CEA-B5FCFC2EFC41}"/>
              </a:ext>
            </a:extLst>
          </p:cNvPr>
          <p:cNvSpPr txBox="1"/>
          <p:nvPr/>
        </p:nvSpPr>
        <p:spPr>
          <a:xfrm>
            <a:off x="1629628" y="1020035"/>
            <a:ext cx="6535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must calculate each parameter of the following formula: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20C3B863-DEE9-4ED3-B651-AC0C62A59CAC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572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d>
                      <m:d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     </a:t>
                </a:r>
              </a:p>
            </p:txBody>
          </p:sp>
        </mc:Choice>
        <mc:Fallback xmlns="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20C3B863-DEE9-4ED3-B651-AC0C62A59C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5720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2FFB9995-AB14-2F22-C3C4-CB58CC306E39}"/>
                  </a:ext>
                </a:extLst>
              </p:cNvPr>
              <p:cNvSpPr/>
              <p:nvPr/>
            </p:nvSpPr>
            <p:spPr>
              <a:xfrm>
                <a:off x="1626387" y="2190680"/>
                <a:ext cx="6132905" cy="439218"/>
              </a:xfrm>
              <a:custGeom>
                <a:avLst/>
                <a:gdLst>
                  <a:gd name="connsiteX0" fmla="*/ 0 w 6132905"/>
                  <a:gd name="connsiteY0" fmla="*/ 0 h 439218"/>
                  <a:gd name="connsiteX1" fmla="*/ 620105 w 6132905"/>
                  <a:gd name="connsiteY1" fmla="*/ 0 h 439218"/>
                  <a:gd name="connsiteX2" fmla="*/ 1117552 w 6132905"/>
                  <a:gd name="connsiteY2" fmla="*/ 0 h 439218"/>
                  <a:gd name="connsiteX3" fmla="*/ 1921644 w 6132905"/>
                  <a:gd name="connsiteY3" fmla="*/ 0 h 439218"/>
                  <a:gd name="connsiteX4" fmla="*/ 2541748 w 6132905"/>
                  <a:gd name="connsiteY4" fmla="*/ 0 h 439218"/>
                  <a:gd name="connsiteX5" fmla="*/ 3161853 w 6132905"/>
                  <a:gd name="connsiteY5" fmla="*/ 0 h 439218"/>
                  <a:gd name="connsiteX6" fmla="*/ 3965945 w 6132905"/>
                  <a:gd name="connsiteY6" fmla="*/ 0 h 439218"/>
                  <a:gd name="connsiteX7" fmla="*/ 4524721 w 6132905"/>
                  <a:gd name="connsiteY7" fmla="*/ 0 h 439218"/>
                  <a:gd name="connsiteX8" fmla="*/ 5328813 w 6132905"/>
                  <a:gd name="connsiteY8" fmla="*/ 0 h 439218"/>
                  <a:gd name="connsiteX9" fmla="*/ 6132905 w 6132905"/>
                  <a:gd name="connsiteY9" fmla="*/ 0 h 439218"/>
                  <a:gd name="connsiteX10" fmla="*/ 6132905 w 6132905"/>
                  <a:gd name="connsiteY10" fmla="*/ 439218 h 439218"/>
                  <a:gd name="connsiteX11" fmla="*/ 5451471 w 6132905"/>
                  <a:gd name="connsiteY11" fmla="*/ 439218 h 439218"/>
                  <a:gd name="connsiteX12" fmla="*/ 4831366 w 6132905"/>
                  <a:gd name="connsiteY12" fmla="*/ 439218 h 439218"/>
                  <a:gd name="connsiteX13" fmla="*/ 4027274 w 6132905"/>
                  <a:gd name="connsiteY13" fmla="*/ 439218 h 439218"/>
                  <a:gd name="connsiteX14" fmla="*/ 3223182 w 6132905"/>
                  <a:gd name="connsiteY14" fmla="*/ 439218 h 439218"/>
                  <a:gd name="connsiteX15" fmla="*/ 2664407 w 6132905"/>
                  <a:gd name="connsiteY15" fmla="*/ 439218 h 439218"/>
                  <a:gd name="connsiteX16" fmla="*/ 1982973 w 6132905"/>
                  <a:gd name="connsiteY16" fmla="*/ 439218 h 439218"/>
                  <a:gd name="connsiteX17" fmla="*/ 1178881 w 6132905"/>
                  <a:gd name="connsiteY17" fmla="*/ 439218 h 439218"/>
                  <a:gd name="connsiteX18" fmla="*/ 0 w 6132905"/>
                  <a:gd name="connsiteY18" fmla="*/ 439218 h 439218"/>
                  <a:gd name="connsiteX19" fmla="*/ 0 w 6132905"/>
                  <a:gd name="connsiteY19" fmla="*/ 0 h 43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132905" h="439218" extrusionOk="0">
                    <a:moveTo>
                      <a:pt x="0" y="0"/>
                    </a:moveTo>
                    <a:cubicBezTo>
                      <a:pt x="152689" y="11778"/>
                      <a:pt x="359347" y="18939"/>
                      <a:pt x="620105" y="0"/>
                    </a:cubicBezTo>
                    <a:cubicBezTo>
                      <a:pt x="880863" y="-18939"/>
                      <a:pt x="937947" y="4547"/>
                      <a:pt x="1117552" y="0"/>
                    </a:cubicBezTo>
                    <a:cubicBezTo>
                      <a:pt x="1297157" y="-4547"/>
                      <a:pt x="1639531" y="-36617"/>
                      <a:pt x="1921644" y="0"/>
                    </a:cubicBezTo>
                    <a:cubicBezTo>
                      <a:pt x="2203757" y="36617"/>
                      <a:pt x="2304210" y="-6981"/>
                      <a:pt x="2541748" y="0"/>
                    </a:cubicBezTo>
                    <a:cubicBezTo>
                      <a:pt x="2779286" y="6981"/>
                      <a:pt x="2910896" y="-18761"/>
                      <a:pt x="3161853" y="0"/>
                    </a:cubicBezTo>
                    <a:cubicBezTo>
                      <a:pt x="3412811" y="18761"/>
                      <a:pt x="3782681" y="-23167"/>
                      <a:pt x="3965945" y="0"/>
                    </a:cubicBezTo>
                    <a:cubicBezTo>
                      <a:pt x="4149209" y="23167"/>
                      <a:pt x="4319270" y="-27461"/>
                      <a:pt x="4524721" y="0"/>
                    </a:cubicBezTo>
                    <a:cubicBezTo>
                      <a:pt x="4730172" y="27461"/>
                      <a:pt x="5107515" y="8567"/>
                      <a:pt x="5328813" y="0"/>
                    </a:cubicBezTo>
                    <a:cubicBezTo>
                      <a:pt x="5550111" y="-8567"/>
                      <a:pt x="5856848" y="-31790"/>
                      <a:pt x="6132905" y="0"/>
                    </a:cubicBezTo>
                    <a:cubicBezTo>
                      <a:pt x="6111570" y="163916"/>
                      <a:pt x="6114318" y="325636"/>
                      <a:pt x="6132905" y="439218"/>
                    </a:cubicBezTo>
                    <a:cubicBezTo>
                      <a:pt x="5815969" y="428699"/>
                      <a:pt x="5728052" y="425398"/>
                      <a:pt x="5451471" y="439218"/>
                    </a:cubicBezTo>
                    <a:cubicBezTo>
                      <a:pt x="5174890" y="453038"/>
                      <a:pt x="5124698" y="462995"/>
                      <a:pt x="4831366" y="439218"/>
                    </a:cubicBezTo>
                    <a:cubicBezTo>
                      <a:pt x="4538034" y="415441"/>
                      <a:pt x="4224162" y="472266"/>
                      <a:pt x="4027274" y="439218"/>
                    </a:cubicBezTo>
                    <a:cubicBezTo>
                      <a:pt x="3830386" y="406170"/>
                      <a:pt x="3543669" y="445634"/>
                      <a:pt x="3223182" y="439218"/>
                    </a:cubicBezTo>
                    <a:cubicBezTo>
                      <a:pt x="2902695" y="432802"/>
                      <a:pt x="2941415" y="447098"/>
                      <a:pt x="2664407" y="439218"/>
                    </a:cubicBezTo>
                    <a:cubicBezTo>
                      <a:pt x="2387400" y="431338"/>
                      <a:pt x="2230168" y="427087"/>
                      <a:pt x="1982973" y="439218"/>
                    </a:cubicBezTo>
                    <a:cubicBezTo>
                      <a:pt x="1735778" y="451349"/>
                      <a:pt x="1491972" y="411944"/>
                      <a:pt x="1178881" y="439218"/>
                    </a:cubicBezTo>
                    <a:cubicBezTo>
                      <a:pt x="865790" y="466492"/>
                      <a:pt x="342036" y="426398"/>
                      <a:pt x="0" y="439218"/>
                    </a:cubicBezTo>
                    <a:cubicBezTo>
                      <a:pt x="-16117" y="318472"/>
                      <a:pt x="3137" y="212949"/>
                      <a:pt x="0" y="0"/>
                    </a:cubicBezTo>
                    <a:close/>
                  </a:path>
                </a:pathLst>
              </a:custGeom>
              <a:noFill/>
              <a:ln cmpd="dbl">
                <a:solidFill>
                  <a:srgbClr val="0043D9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rgbClr val="0043D8"/>
                    </a:solidFill>
                  </a:rPr>
                  <a:t>Calculation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</m:oMath>
                </a14:m>
                <a:endParaRPr lang="en-US" sz="2400" b="0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2FFB9995-AB14-2F22-C3C4-CB58CC306E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6387" y="2190680"/>
                <a:ext cx="6132905" cy="439218"/>
              </a:xfrm>
              <a:prstGeom prst="rect">
                <a:avLst/>
              </a:prstGeom>
              <a:blipFill>
                <a:blip r:embed="rId6"/>
                <a:stretch>
                  <a:fillRect t="-7407" b="-23457"/>
                </a:stretch>
              </a:blipFill>
              <a:ln cmpd="dbl">
                <a:solidFill>
                  <a:srgbClr val="0043D9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6132905"/>
                          <a:gd name="connsiteY0" fmla="*/ 0 h 439218"/>
                          <a:gd name="connsiteX1" fmla="*/ 620105 w 6132905"/>
                          <a:gd name="connsiteY1" fmla="*/ 0 h 439218"/>
                          <a:gd name="connsiteX2" fmla="*/ 1117552 w 6132905"/>
                          <a:gd name="connsiteY2" fmla="*/ 0 h 439218"/>
                          <a:gd name="connsiteX3" fmla="*/ 1921644 w 6132905"/>
                          <a:gd name="connsiteY3" fmla="*/ 0 h 439218"/>
                          <a:gd name="connsiteX4" fmla="*/ 2541748 w 6132905"/>
                          <a:gd name="connsiteY4" fmla="*/ 0 h 439218"/>
                          <a:gd name="connsiteX5" fmla="*/ 3161853 w 6132905"/>
                          <a:gd name="connsiteY5" fmla="*/ 0 h 439218"/>
                          <a:gd name="connsiteX6" fmla="*/ 3965945 w 6132905"/>
                          <a:gd name="connsiteY6" fmla="*/ 0 h 439218"/>
                          <a:gd name="connsiteX7" fmla="*/ 4524721 w 6132905"/>
                          <a:gd name="connsiteY7" fmla="*/ 0 h 439218"/>
                          <a:gd name="connsiteX8" fmla="*/ 5328813 w 6132905"/>
                          <a:gd name="connsiteY8" fmla="*/ 0 h 439218"/>
                          <a:gd name="connsiteX9" fmla="*/ 6132905 w 6132905"/>
                          <a:gd name="connsiteY9" fmla="*/ 0 h 439218"/>
                          <a:gd name="connsiteX10" fmla="*/ 6132905 w 6132905"/>
                          <a:gd name="connsiteY10" fmla="*/ 439218 h 439218"/>
                          <a:gd name="connsiteX11" fmla="*/ 5451471 w 6132905"/>
                          <a:gd name="connsiteY11" fmla="*/ 439218 h 439218"/>
                          <a:gd name="connsiteX12" fmla="*/ 4831366 w 6132905"/>
                          <a:gd name="connsiteY12" fmla="*/ 439218 h 439218"/>
                          <a:gd name="connsiteX13" fmla="*/ 4027274 w 6132905"/>
                          <a:gd name="connsiteY13" fmla="*/ 439218 h 439218"/>
                          <a:gd name="connsiteX14" fmla="*/ 3223182 w 6132905"/>
                          <a:gd name="connsiteY14" fmla="*/ 439218 h 439218"/>
                          <a:gd name="connsiteX15" fmla="*/ 2664407 w 6132905"/>
                          <a:gd name="connsiteY15" fmla="*/ 439218 h 439218"/>
                          <a:gd name="connsiteX16" fmla="*/ 1982973 w 6132905"/>
                          <a:gd name="connsiteY16" fmla="*/ 439218 h 439218"/>
                          <a:gd name="connsiteX17" fmla="*/ 1178881 w 6132905"/>
                          <a:gd name="connsiteY17" fmla="*/ 439218 h 439218"/>
                          <a:gd name="connsiteX18" fmla="*/ 0 w 6132905"/>
                          <a:gd name="connsiteY18" fmla="*/ 439218 h 439218"/>
                          <a:gd name="connsiteX19" fmla="*/ 0 w 6132905"/>
                          <a:gd name="connsiteY19" fmla="*/ 0 h 4392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6132905" h="439218" extrusionOk="0">
                            <a:moveTo>
                              <a:pt x="0" y="0"/>
                            </a:moveTo>
                            <a:cubicBezTo>
                              <a:pt x="152689" y="11778"/>
                              <a:pt x="359347" y="18939"/>
                              <a:pt x="620105" y="0"/>
                            </a:cubicBezTo>
                            <a:cubicBezTo>
                              <a:pt x="880863" y="-18939"/>
                              <a:pt x="937947" y="4547"/>
                              <a:pt x="1117552" y="0"/>
                            </a:cubicBezTo>
                            <a:cubicBezTo>
                              <a:pt x="1297157" y="-4547"/>
                              <a:pt x="1639531" y="-36617"/>
                              <a:pt x="1921644" y="0"/>
                            </a:cubicBezTo>
                            <a:cubicBezTo>
                              <a:pt x="2203757" y="36617"/>
                              <a:pt x="2304210" y="-6981"/>
                              <a:pt x="2541748" y="0"/>
                            </a:cubicBezTo>
                            <a:cubicBezTo>
                              <a:pt x="2779286" y="6981"/>
                              <a:pt x="2910896" y="-18761"/>
                              <a:pt x="3161853" y="0"/>
                            </a:cubicBezTo>
                            <a:cubicBezTo>
                              <a:pt x="3412811" y="18761"/>
                              <a:pt x="3782681" y="-23167"/>
                              <a:pt x="3965945" y="0"/>
                            </a:cubicBezTo>
                            <a:cubicBezTo>
                              <a:pt x="4149209" y="23167"/>
                              <a:pt x="4319270" y="-27461"/>
                              <a:pt x="4524721" y="0"/>
                            </a:cubicBezTo>
                            <a:cubicBezTo>
                              <a:pt x="4730172" y="27461"/>
                              <a:pt x="5107515" y="8567"/>
                              <a:pt x="5328813" y="0"/>
                            </a:cubicBezTo>
                            <a:cubicBezTo>
                              <a:pt x="5550111" y="-8567"/>
                              <a:pt x="5856848" y="-31790"/>
                              <a:pt x="6132905" y="0"/>
                            </a:cubicBezTo>
                            <a:cubicBezTo>
                              <a:pt x="6111570" y="163916"/>
                              <a:pt x="6114318" y="325636"/>
                              <a:pt x="6132905" y="439218"/>
                            </a:cubicBezTo>
                            <a:cubicBezTo>
                              <a:pt x="5815969" y="428699"/>
                              <a:pt x="5728052" y="425398"/>
                              <a:pt x="5451471" y="439218"/>
                            </a:cubicBezTo>
                            <a:cubicBezTo>
                              <a:pt x="5174890" y="453038"/>
                              <a:pt x="5124698" y="462995"/>
                              <a:pt x="4831366" y="439218"/>
                            </a:cubicBezTo>
                            <a:cubicBezTo>
                              <a:pt x="4538034" y="415441"/>
                              <a:pt x="4224162" y="472266"/>
                              <a:pt x="4027274" y="439218"/>
                            </a:cubicBezTo>
                            <a:cubicBezTo>
                              <a:pt x="3830386" y="406170"/>
                              <a:pt x="3543669" y="445634"/>
                              <a:pt x="3223182" y="439218"/>
                            </a:cubicBezTo>
                            <a:cubicBezTo>
                              <a:pt x="2902695" y="432802"/>
                              <a:pt x="2941415" y="447098"/>
                              <a:pt x="2664407" y="439218"/>
                            </a:cubicBezTo>
                            <a:cubicBezTo>
                              <a:pt x="2387400" y="431338"/>
                              <a:pt x="2230168" y="427087"/>
                              <a:pt x="1982973" y="439218"/>
                            </a:cubicBezTo>
                            <a:cubicBezTo>
                              <a:pt x="1735778" y="451349"/>
                              <a:pt x="1491972" y="411944"/>
                              <a:pt x="1178881" y="439218"/>
                            </a:cubicBezTo>
                            <a:cubicBezTo>
                              <a:pt x="865790" y="466492"/>
                              <a:pt x="342036" y="426398"/>
                              <a:pt x="0" y="439218"/>
                            </a:cubicBezTo>
                            <a:cubicBezTo>
                              <a:pt x="-16117" y="318472"/>
                              <a:pt x="3137" y="212949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80845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601E9FE-9B92-E507-0554-267E463B2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70D13-0A07-8EB9-A73B-34C9C8A16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033" y="136525"/>
            <a:ext cx="9893968" cy="634116"/>
          </a:xfrm>
        </p:spPr>
        <p:txBody>
          <a:bodyPr/>
          <a:lstStyle/>
          <a:p>
            <a:r>
              <a:rPr lang="en-US" dirty="0"/>
              <a:t>How we implemented the method in Ansys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AFAC83-FBB0-15DA-778F-BE919E111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13E23-8A19-8F61-1869-903FE2ED2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126BDB-F12B-3B66-A5DB-BCEB9334C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0C3C50-459D-888E-3080-3AB62D07FA3B}"/>
              </a:ext>
            </a:extLst>
          </p:cNvPr>
          <p:cNvSpPr txBox="1"/>
          <p:nvPr/>
        </p:nvSpPr>
        <p:spPr>
          <a:xfrm>
            <a:off x="1626387" y="3165579"/>
            <a:ext cx="522557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can use the critical current density fit </a:t>
            </a:r>
          </a:p>
          <a:p>
            <a:pPr lvl="1" algn="just"/>
            <a:r>
              <a:rPr lang="en-US" dirty="0">
                <a:solidFill>
                  <a:srgbClr val="0043D8"/>
                </a:solidFill>
                <a:sym typeface="Wingdings" panose="05000000000000000000" pitchFamily="2" charset="2"/>
              </a:rPr>
              <a:t>We calculate the critical current density for each SC layer with the previously calculated average field values.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43D8"/>
              </a:solidFill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43D8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172111F3-1DCA-C2A9-8AC7-368682489C77}"/>
                  </a:ext>
                </a:extLst>
              </p:cNvPr>
              <p:cNvSpPr/>
              <p:nvPr/>
            </p:nvSpPr>
            <p:spPr>
              <a:xfrm>
                <a:off x="1626387" y="2564287"/>
                <a:ext cx="6132905" cy="439218"/>
              </a:xfrm>
              <a:custGeom>
                <a:avLst/>
                <a:gdLst>
                  <a:gd name="connsiteX0" fmla="*/ 0 w 6132905"/>
                  <a:gd name="connsiteY0" fmla="*/ 0 h 439218"/>
                  <a:gd name="connsiteX1" fmla="*/ 620105 w 6132905"/>
                  <a:gd name="connsiteY1" fmla="*/ 0 h 439218"/>
                  <a:gd name="connsiteX2" fmla="*/ 1117552 w 6132905"/>
                  <a:gd name="connsiteY2" fmla="*/ 0 h 439218"/>
                  <a:gd name="connsiteX3" fmla="*/ 1921644 w 6132905"/>
                  <a:gd name="connsiteY3" fmla="*/ 0 h 439218"/>
                  <a:gd name="connsiteX4" fmla="*/ 2541748 w 6132905"/>
                  <a:gd name="connsiteY4" fmla="*/ 0 h 439218"/>
                  <a:gd name="connsiteX5" fmla="*/ 3161853 w 6132905"/>
                  <a:gd name="connsiteY5" fmla="*/ 0 h 439218"/>
                  <a:gd name="connsiteX6" fmla="*/ 3965945 w 6132905"/>
                  <a:gd name="connsiteY6" fmla="*/ 0 h 439218"/>
                  <a:gd name="connsiteX7" fmla="*/ 4524721 w 6132905"/>
                  <a:gd name="connsiteY7" fmla="*/ 0 h 439218"/>
                  <a:gd name="connsiteX8" fmla="*/ 5328813 w 6132905"/>
                  <a:gd name="connsiteY8" fmla="*/ 0 h 439218"/>
                  <a:gd name="connsiteX9" fmla="*/ 6132905 w 6132905"/>
                  <a:gd name="connsiteY9" fmla="*/ 0 h 439218"/>
                  <a:gd name="connsiteX10" fmla="*/ 6132905 w 6132905"/>
                  <a:gd name="connsiteY10" fmla="*/ 439218 h 439218"/>
                  <a:gd name="connsiteX11" fmla="*/ 5451471 w 6132905"/>
                  <a:gd name="connsiteY11" fmla="*/ 439218 h 439218"/>
                  <a:gd name="connsiteX12" fmla="*/ 4831366 w 6132905"/>
                  <a:gd name="connsiteY12" fmla="*/ 439218 h 439218"/>
                  <a:gd name="connsiteX13" fmla="*/ 4027274 w 6132905"/>
                  <a:gd name="connsiteY13" fmla="*/ 439218 h 439218"/>
                  <a:gd name="connsiteX14" fmla="*/ 3223182 w 6132905"/>
                  <a:gd name="connsiteY14" fmla="*/ 439218 h 439218"/>
                  <a:gd name="connsiteX15" fmla="*/ 2664407 w 6132905"/>
                  <a:gd name="connsiteY15" fmla="*/ 439218 h 439218"/>
                  <a:gd name="connsiteX16" fmla="*/ 1982973 w 6132905"/>
                  <a:gd name="connsiteY16" fmla="*/ 439218 h 439218"/>
                  <a:gd name="connsiteX17" fmla="*/ 1178881 w 6132905"/>
                  <a:gd name="connsiteY17" fmla="*/ 439218 h 439218"/>
                  <a:gd name="connsiteX18" fmla="*/ 0 w 6132905"/>
                  <a:gd name="connsiteY18" fmla="*/ 439218 h 439218"/>
                  <a:gd name="connsiteX19" fmla="*/ 0 w 6132905"/>
                  <a:gd name="connsiteY19" fmla="*/ 0 h 43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132905" h="439218" extrusionOk="0">
                    <a:moveTo>
                      <a:pt x="0" y="0"/>
                    </a:moveTo>
                    <a:cubicBezTo>
                      <a:pt x="152689" y="11778"/>
                      <a:pt x="359347" y="18939"/>
                      <a:pt x="620105" y="0"/>
                    </a:cubicBezTo>
                    <a:cubicBezTo>
                      <a:pt x="880863" y="-18939"/>
                      <a:pt x="937947" y="4547"/>
                      <a:pt x="1117552" y="0"/>
                    </a:cubicBezTo>
                    <a:cubicBezTo>
                      <a:pt x="1297157" y="-4547"/>
                      <a:pt x="1639531" y="-36617"/>
                      <a:pt x="1921644" y="0"/>
                    </a:cubicBezTo>
                    <a:cubicBezTo>
                      <a:pt x="2203757" y="36617"/>
                      <a:pt x="2304210" y="-6981"/>
                      <a:pt x="2541748" y="0"/>
                    </a:cubicBezTo>
                    <a:cubicBezTo>
                      <a:pt x="2779286" y="6981"/>
                      <a:pt x="2910896" y="-18761"/>
                      <a:pt x="3161853" y="0"/>
                    </a:cubicBezTo>
                    <a:cubicBezTo>
                      <a:pt x="3412811" y="18761"/>
                      <a:pt x="3782681" y="-23167"/>
                      <a:pt x="3965945" y="0"/>
                    </a:cubicBezTo>
                    <a:cubicBezTo>
                      <a:pt x="4149209" y="23167"/>
                      <a:pt x="4319270" y="-27461"/>
                      <a:pt x="4524721" y="0"/>
                    </a:cubicBezTo>
                    <a:cubicBezTo>
                      <a:pt x="4730172" y="27461"/>
                      <a:pt x="5107515" y="8567"/>
                      <a:pt x="5328813" y="0"/>
                    </a:cubicBezTo>
                    <a:cubicBezTo>
                      <a:pt x="5550111" y="-8567"/>
                      <a:pt x="5856848" y="-31790"/>
                      <a:pt x="6132905" y="0"/>
                    </a:cubicBezTo>
                    <a:cubicBezTo>
                      <a:pt x="6111570" y="163916"/>
                      <a:pt x="6114318" y="325636"/>
                      <a:pt x="6132905" y="439218"/>
                    </a:cubicBezTo>
                    <a:cubicBezTo>
                      <a:pt x="5815969" y="428699"/>
                      <a:pt x="5728052" y="425398"/>
                      <a:pt x="5451471" y="439218"/>
                    </a:cubicBezTo>
                    <a:cubicBezTo>
                      <a:pt x="5174890" y="453038"/>
                      <a:pt x="5124698" y="462995"/>
                      <a:pt x="4831366" y="439218"/>
                    </a:cubicBezTo>
                    <a:cubicBezTo>
                      <a:pt x="4538034" y="415441"/>
                      <a:pt x="4224162" y="472266"/>
                      <a:pt x="4027274" y="439218"/>
                    </a:cubicBezTo>
                    <a:cubicBezTo>
                      <a:pt x="3830386" y="406170"/>
                      <a:pt x="3543669" y="445634"/>
                      <a:pt x="3223182" y="439218"/>
                    </a:cubicBezTo>
                    <a:cubicBezTo>
                      <a:pt x="2902695" y="432802"/>
                      <a:pt x="2941415" y="447098"/>
                      <a:pt x="2664407" y="439218"/>
                    </a:cubicBezTo>
                    <a:cubicBezTo>
                      <a:pt x="2387400" y="431338"/>
                      <a:pt x="2230168" y="427087"/>
                      <a:pt x="1982973" y="439218"/>
                    </a:cubicBezTo>
                    <a:cubicBezTo>
                      <a:pt x="1735778" y="451349"/>
                      <a:pt x="1491972" y="411944"/>
                      <a:pt x="1178881" y="439218"/>
                    </a:cubicBezTo>
                    <a:cubicBezTo>
                      <a:pt x="865790" y="466492"/>
                      <a:pt x="342036" y="426398"/>
                      <a:pt x="0" y="439218"/>
                    </a:cubicBezTo>
                    <a:cubicBezTo>
                      <a:pt x="-16117" y="318472"/>
                      <a:pt x="3137" y="212949"/>
                      <a:pt x="0" y="0"/>
                    </a:cubicBezTo>
                    <a:close/>
                  </a:path>
                </a:pathLst>
              </a:custGeom>
              <a:noFill/>
              <a:ln cmpd="dbl">
                <a:solidFill>
                  <a:srgbClr val="0043D9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rgbClr val="0043D8"/>
                    </a:solidFill>
                  </a:rPr>
                  <a:t>Calculation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𝐽𝑐</m:t>
                    </m:r>
                  </m:oMath>
                </a14:m>
                <a:endParaRPr lang="en-US" sz="2400" b="0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172111F3-1DCA-C2A9-8AC7-368682489C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6387" y="2564287"/>
                <a:ext cx="6132905" cy="439218"/>
              </a:xfrm>
              <a:prstGeom prst="rect">
                <a:avLst/>
              </a:prstGeom>
              <a:blipFill>
                <a:blip r:embed="rId2"/>
                <a:stretch>
                  <a:fillRect t="-7407" b="-23457"/>
                </a:stretch>
              </a:blipFill>
              <a:ln cmpd="dbl">
                <a:solidFill>
                  <a:srgbClr val="0043D9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6132905"/>
                          <a:gd name="connsiteY0" fmla="*/ 0 h 439218"/>
                          <a:gd name="connsiteX1" fmla="*/ 620105 w 6132905"/>
                          <a:gd name="connsiteY1" fmla="*/ 0 h 439218"/>
                          <a:gd name="connsiteX2" fmla="*/ 1117552 w 6132905"/>
                          <a:gd name="connsiteY2" fmla="*/ 0 h 439218"/>
                          <a:gd name="connsiteX3" fmla="*/ 1921644 w 6132905"/>
                          <a:gd name="connsiteY3" fmla="*/ 0 h 439218"/>
                          <a:gd name="connsiteX4" fmla="*/ 2541748 w 6132905"/>
                          <a:gd name="connsiteY4" fmla="*/ 0 h 439218"/>
                          <a:gd name="connsiteX5" fmla="*/ 3161853 w 6132905"/>
                          <a:gd name="connsiteY5" fmla="*/ 0 h 439218"/>
                          <a:gd name="connsiteX6" fmla="*/ 3965945 w 6132905"/>
                          <a:gd name="connsiteY6" fmla="*/ 0 h 439218"/>
                          <a:gd name="connsiteX7" fmla="*/ 4524721 w 6132905"/>
                          <a:gd name="connsiteY7" fmla="*/ 0 h 439218"/>
                          <a:gd name="connsiteX8" fmla="*/ 5328813 w 6132905"/>
                          <a:gd name="connsiteY8" fmla="*/ 0 h 439218"/>
                          <a:gd name="connsiteX9" fmla="*/ 6132905 w 6132905"/>
                          <a:gd name="connsiteY9" fmla="*/ 0 h 439218"/>
                          <a:gd name="connsiteX10" fmla="*/ 6132905 w 6132905"/>
                          <a:gd name="connsiteY10" fmla="*/ 439218 h 439218"/>
                          <a:gd name="connsiteX11" fmla="*/ 5451471 w 6132905"/>
                          <a:gd name="connsiteY11" fmla="*/ 439218 h 439218"/>
                          <a:gd name="connsiteX12" fmla="*/ 4831366 w 6132905"/>
                          <a:gd name="connsiteY12" fmla="*/ 439218 h 439218"/>
                          <a:gd name="connsiteX13" fmla="*/ 4027274 w 6132905"/>
                          <a:gd name="connsiteY13" fmla="*/ 439218 h 439218"/>
                          <a:gd name="connsiteX14" fmla="*/ 3223182 w 6132905"/>
                          <a:gd name="connsiteY14" fmla="*/ 439218 h 439218"/>
                          <a:gd name="connsiteX15" fmla="*/ 2664407 w 6132905"/>
                          <a:gd name="connsiteY15" fmla="*/ 439218 h 439218"/>
                          <a:gd name="connsiteX16" fmla="*/ 1982973 w 6132905"/>
                          <a:gd name="connsiteY16" fmla="*/ 439218 h 439218"/>
                          <a:gd name="connsiteX17" fmla="*/ 1178881 w 6132905"/>
                          <a:gd name="connsiteY17" fmla="*/ 439218 h 439218"/>
                          <a:gd name="connsiteX18" fmla="*/ 0 w 6132905"/>
                          <a:gd name="connsiteY18" fmla="*/ 439218 h 439218"/>
                          <a:gd name="connsiteX19" fmla="*/ 0 w 6132905"/>
                          <a:gd name="connsiteY19" fmla="*/ 0 h 4392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6132905" h="439218" extrusionOk="0">
                            <a:moveTo>
                              <a:pt x="0" y="0"/>
                            </a:moveTo>
                            <a:cubicBezTo>
                              <a:pt x="152689" y="11778"/>
                              <a:pt x="359347" y="18939"/>
                              <a:pt x="620105" y="0"/>
                            </a:cubicBezTo>
                            <a:cubicBezTo>
                              <a:pt x="880863" y="-18939"/>
                              <a:pt x="937947" y="4547"/>
                              <a:pt x="1117552" y="0"/>
                            </a:cubicBezTo>
                            <a:cubicBezTo>
                              <a:pt x="1297157" y="-4547"/>
                              <a:pt x="1639531" y="-36617"/>
                              <a:pt x="1921644" y="0"/>
                            </a:cubicBezTo>
                            <a:cubicBezTo>
                              <a:pt x="2203757" y="36617"/>
                              <a:pt x="2304210" y="-6981"/>
                              <a:pt x="2541748" y="0"/>
                            </a:cubicBezTo>
                            <a:cubicBezTo>
                              <a:pt x="2779286" y="6981"/>
                              <a:pt x="2910896" y="-18761"/>
                              <a:pt x="3161853" y="0"/>
                            </a:cubicBezTo>
                            <a:cubicBezTo>
                              <a:pt x="3412811" y="18761"/>
                              <a:pt x="3782681" y="-23167"/>
                              <a:pt x="3965945" y="0"/>
                            </a:cubicBezTo>
                            <a:cubicBezTo>
                              <a:pt x="4149209" y="23167"/>
                              <a:pt x="4319270" y="-27461"/>
                              <a:pt x="4524721" y="0"/>
                            </a:cubicBezTo>
                            <a:cubicBezTo>
                              <a:pt x="4730172" y="27461"/>
                              <a:pt x="5107515" y="8567"/>
                              <a:pt x="5328813" y="0"/>
                            </a:cubicBezTo>
                            <a:cubicBezTo>
                              <a:pt x="5550111" y="-8567"/>
                              <a:pt x="5856848" y="-31790"/>
                              <a:pt x="6132905" y="0"/>
                            </a:cubicBezTo>
                            <a:cubicBezTo>
                              <a:pt x="6111570" y="163916"/>
                              <a:pt x="6114318" y="325636"/>
                              <a:pt x="6132905" y="439218"/>
                            </a:cubicBezTo>
                            <a:cubicBezTo>
                              <a:pt x="5815969" y="428699"/>
                              <a:pt x="5728052" y="425398"/>
                              <a:pt x="5451471" y="439218"/>
                            </a:cubicBezTo>
                            <a:cubicBezTo>
                              <a:pt x="5174890" y="453038"/>
                              <a:pt x="5124698" y="462995"/>
                              <a:pt x="4831366" y="439218"/>
                            </a:cubicBezTo>
                            <a:cubicBezTo>
                              <a:pt x="4538034" y="415441"/>
                              <a:pt x="4224162" y="472266"/>
                              <a:pt x="4027274" y="439218"/>
                            </a:cubicBezTo>
                            <a:cubicBezTo>
                              <a:pt x="3830386" y="406170"/>
                              <a:pt x="3543669" y="445634"/>
                              <a:pt x="3223182" y="439218"/>
                            </a:cubicBezTo>
                            <a:cubicBezTo>
                              <a:pt x="2902695" y="432802"/>
                              <a:pt x="2941415" y="447098"/>
                              <a:pt x="2664407" y="439218"/>
                            </a:cubicBezTo>
                            <a:cubicBezTo>
                              <a:pt x="2387400" y="431338"/>
                              <a:pt x="2230168" y="427087"/>
                              <a:pt x="1982973" y="439218"/>
                            </a:cubicBezTo>
                            <a:cubicBezTo>
                              <a:pt x="1735778" y="451349"/>
                              <a:pt x="1491972" y="411944"/>
                              <a:pt x="1178881" y="439218"/>
                            </a:cubicBezTo>
                            <a:cubicBezTo>
                              <a:pt x="865790" y="466492"/>
                              <a:pt x="342036" y="426398"/>
                              <a:pt x="0" y="439218"/>
                            </a:cubicBezTo>
                            <a:cubicBezTo>
                              <a:pt x="-16117" y="318472"/>
                              <a:pt x="3137" y="212949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22D0EE56-3D62-8DA4-9177-7523C0E059D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1441449"/>
            <a:ext cx="4355850" cy="291741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CC6E895-C82D-650E-B43F-97A53C2CB70D}"/>
              </a:ext>
            </a:extLst>
          </p:cNvPr>
          <p:cNvCxnSpPr>
            <a:cxnSpLocks/>
          </p:cNvCxnSpPr>
          <p:nvPr/>
        </p:nvCxnSpPr>
        <p:spPr>
          <a:xfrm flipV="1">
            <a:off x="10601325" y="3710781"/>
            <a:ext cx="0" cy="3230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8159EE3-5B1B-E487-5832-492C71729A5D}"/>
              </a:ext>
            </a:extLst>
          </p:cNvPr>
          <p:cNvCxnSpPr>
            <a:cxnSpLocks/>
          </p:cNvCxnSpPr>
          <p:nvPr/>
        </p:nvCxnSpPr>
        <p:spPr>
          <a:xfrm flipH="1">
            <a:off x="8540750" y="3729831"/>
            <a:ext cx="20605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B012EAA-0F8E-3F77-9C03-45BC88F8B875}"/>
                  </a:ext>
                </a:extLst>
              </p:cNvPr>
              <p:cNvSpPr txBox="1"/>
              <p:nvPr/>
            </p:nvSpPr>
            <p:spPr>
              <a:xfrm>
                <a:off x="10229850" y="4033838"/>
                <a:ext cx="742949" cy="391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43D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8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8"/>
                              </a:solidFill>
                              <a:latin typeface="Cambria Math" panose="02040503050406030204" pitchFamily="18" charset="0"/>
                            </a:rPr>
                            <m:t>𝑎𝑣𝑔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B012EAA-0F8E-3F77-9C03-45BC88F8B8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9850" y="4033838"/>
                <a:ext cx="742949" cy="391902"/>
              </a:xfrm>
              <a:prstGeom prst="rect">
                <a:avLst/>
              </a:prstGeom>
              <a:blipFill>
                <a:blip r:embed="rId4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0BFFA3F6-8DD7-1B1D-2EF8-EEACE500419C}"/>
              </a:ext>
            </a:extLst>
          </p:cNvPr>
          <p:cNvSpPr txBox="1"/>
          <p:nvPr/>
        </p:nvSpPr>
        <p:spPr>
          <a:xfrm>
            <a:off x="1629628" y="1020035"/>
            <a:ext cx="6535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must calculate each parameter of the following formula: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9806542-F3C0-540D-D994-F8C0FD71BB50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572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d>
                      <m:d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     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9806542-F3C0-540D-D994-F8C0FD71BB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5720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D3543C4-86C8-00F7-14C0-D37B46667FE8}"/>
              </a:ext>
            </a:extLst>
          </p:cNvPr>
          <p:cNvCxnSpPr>
            <a:cxnSpLocks/>
          </p:cNvCxnSpPr>
          <p:nvPr/>
        </p:nvCxnSpPr>
        <p:spPr>
          <a:xfrm flipV="1">
            <a:off x="3829050" y="1389367"/>
            <a:ext cx="590550" cy="449474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A5EA21F-CA09-7771-A5EC-B64F4E9DBBE6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5184382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5F244A4-A557-3ADE-D016-6F8B09B031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0E001-1DD2-AEFA-DBAE-3BE0D8558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033" y="136525"/>
            <a:ext cx="9893968" cy="634116"/>
          </a:xfrm>
        </p:spPr>
        <p:txBody>
          <a:bodyPr/>
          <a:lstStyle/>
          <a:p>
            <a:r>
              <a:rPr lang="en-US" dirty="0"/>
              <a:t>How we implemented the method in Ansys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BB4CE0-47F9-4D00-051C-A5E2C01B1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BB6BBF-6665-21E8-AFF6-50B7237BF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3E1148-DFA7-94CD-C6D2-E4301AE1C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68E44F-BFA7-2F67-548D-37280EDD8376}"/>
              </a:ext>
            </a:extLst>
          </p:cNvPr>
          <p:cNvSpPr txBox="1"/>
          <p:nvPr/>
        </p:nvSpPr>
        <p:spPr>
          <a:xfrm>
            <a:off x="1626387" y="3165579"/>
            <a:ext cx="52255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know the cross section of the SC layer</a:t>
            </a:r>
            <a:r>
              <a:rPr lang="en-US" dirty="0">
                <a:solidFill>
                  <a:srgbClr val="0043D8"/>
                </a:solidFill>
                <a:sym typeface="Wingdings" panose="05000000000000000000" pitchFamily="2" charset="2"/>
              </a:rPr>
              <a:t>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43D8"/>
              </a:solidFill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43D8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C042EAB0-D859-0ECD-60B1-EF28133DB5B5}"/>
                  </a:ext>
                </a:extLst>
              </p:cNvPr>
              <p:cNvSpPr/>
              <p:nvPr/>
            </p:nvSpPr>
            <p:spPr>
              <a:xfrm>
                <a:off x="1626387" y="2564287"/>
                <a:ext cx="6132905" cy="439218"/>
              </a:xfrm>
              <a:custGeom>
                <a:avLst/>
                <a:gdLst>
                  <a:gd name="connsiteX0" fmla="*/ 0 w 6132905"/>
                  <a:gd name="connsiteY0" fmla="*/ 0 h 439218"/>
                  <a:gd name="connsiteX1" fmla="*/ 620105 w 6132905"/>
                  <a:gd name="connsiteY1" fmla="*/ 0 h 439218"/>
                  <a:gd name="connsiteX2" fmla="*/ 1117552 w 6132905"/>
                  <a:gd name="connsiteY2" fmla="*/ 0 h 439218"/>
                  <a:gd name="connsiteX3" fmla="*/ 1921644 w 6132905"/>
                  <a:gd name="connsiteY3" fmla="*/ 0 h 439218"/>
                  <a:gd name="connsiteX4" fmla="*/ 2541748 w 6132905"/>
                  <a:gd name="connsiteY4" fmla="*/ 0 h 439218"/>
                  <a:gd name="connsiteX5" fmla="*/ 3161853 w 6132905"/>
                  <a:gd name="connsiteY5" fmla="*/ 0 h 439218"/>
                  <a:gd name="connsiteX6" fmla="*/ 3965945 w 6132905"/>
                  <a:gd name="connsiteY6" fmla="*/ 0 h 439218"/>
                  <a:gd name="connsiteX7" fmla="*/ 4524721 w 6132905"/>
                  <a:gd name="connsiteY7" fmla="*/ 0 h 439218"/>
                  <a:gd name="connsiteX8" fmla="*/ 5328813 w 6132905"/>
                  <a:gd name="connsiteY8" fmla="*/ 0 h 439218"/>
                  <a:gd name="connsiteX9" fmla="*/ 6132905 w 6132905"/>
                  <a:gd name="connsiteY9" fmla="*/ 0 h 439218"/>
                  <a:gd name="connsiteX10" fmla="*/ 6132905 w 6132905"/>
                  <a:gd name="connsiteY10" fmla="*/ 439218 h 439218"/>
                  <a:gd name="connsiteX11" fmla="*/ 5451471 w 6132905"/>
                  <a:gd name="connsiteY11" fmla="*/ 439218 h 439218"/>
                  <a:gd name="connsiteX12" fmla="*/ 4831366 w 6132905"/>
                  <a:gd name="connsiteY12" fmla="*/ 439218 h 439218"/>
                  <a:gd name="connsiteX13" fmla="*/ 4027274 w 6132905"/>
                  <a:gd name="connsiteY13" fmla="*/ 439218 h 439218"/>
                  <a:gd name="connsiteX14" fmla="*/ 3223182 w 6132905"/>
                  <a:gd name="connsiteY14" fmla="*/ 439218 h 439218"/>
                  <a:gd name="connsiteX15" fmla="*/ 2664407 w 6132905"/>
                  <a:gd name="connsiteY15" fmla="*/ 439218 h 439218"/>
                  <a:gd name="connsiteX16" fmla="*/ 1982973 w 6132905"/>
                  <a:gd name="connsiteY16" fmla="*/ 439218 h 439218"/>
                  <a:gd name="connsiteX17" fmla="*/ 1178881 w 6132905"/>
                  <a:gd name="connsiteY17" fmla="*/ 439218 h 439218"/>
                  <a:gd name="connsiteX18" fmla="*/ 0 w 6132905"/>
                  <a:gd name="connsiteY18" fmla="*/ 439218 h 439218"/>
                  <a:gd name="connsiteX19" fmla="*/ 0 w 6132905"/>
                  <a:gd name="connsiteY19" fmla="*/ 0 h 43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132905" h="439218" extrusionOk="0">
                    <a:moveTo>
                      <a:pt x="0" y="0"/>
                    </a:moveTo>
                    <a:cubicBezTo>
                      <a:pt x="152689" y="11778"/>
                      <a:pt x="359347" y="18939"/>
                      <a:pt x="620105" y="0"/>
                    </a:cubicBezTo>
                    <a:cubicBezTo>
                      <a:pt x="880863" y="-18939"/>
                      <a:pt x="937947" y="4547"/>
                      <a:pt x="1117552" y="0"/>
                    </a:cubicBezTo>
                    <a:cubicBezTo>
                      <a:pt x="1297157" y="-4547"/>
                      <a:pt x="1639531" y="-36617"/>
                      <a:pt x="1921644" y="0"/>
                    </a:cubicBezTo>
                    <a:cubicBezTo>
                      <a:pt x="2203757" y="36617"/>
                      <a:pt x="2304210" y="-6981"/>
                      <a:pt x="2541748" y="0"/>
                    </a:cubicBezTo>
                    <a:cubicBezTo>
                      <a:pt x="2779286" y="6981"/>
                      <a:pt x="2910896" y="-18761"/>
                      <a:pt x="3161853" y="0"/>
                    </a:cubicBezTo>
                    <a:cubicBezTo>
                      <a:pt x="3412811" y="18761"/>
                      <a:pt x="3782681" y="-23167"/>
                      <a:pt x="3965945" y="0"/>
                    </a:cubicBezTo>
                    <a:cubicBezTo>
                      <a:pt x="4149209" y="23167"/>
                      <a:pt x="4319270" y="-27461"/>
                      <a:pt x="4524721" y="0"/>
                    </a:cubicBezTo>
                    <a:cubicBezTo>
                      <a:pt x="4730172" y="27461"/>
                      <a:pt x="5107515" y="8567"/>
                      <a:pt x="5328813" y="0"/>
                    </a:cubicBezTo>
                    <a:cubicBezTo>
                      <a:pt x="5550111" y="-8567"/>
                      <a:pt x="5856848" y="-31790"/>
                      <a:pt x="6132905" y="0"/>
                    </a:cubicBezTo>
                    <a:cubicBezTo>
                      <a:pt x="6111570" y="163916"/>
                      <a:pt x="6114318" y="325636"/>
                      <a:pt x="6132905" y="439218"/>
                    </a:cubicBezTo>
                    <a:cubicBezTo>
                      <a:pt x="5815969" y="428699"/>
                      <a:pt x="5728052" y="425398"/>
                      <a:pt x="5451471" y="439218"/>
                    </a:cubicBezTo>
                    <a:cubicBezTo>
                      <a:pt x="5174890" y="453038"/>
                      <a:pt x="5124698" y="462995"/>
                      <a:pt x="4831366" y="439218"/>
                    </a:cubicBezTo>
                    <a:cubicBezTo>
                      <a:pt x="4538034" y="415441"/>
                      <a:pt x="4224162" y="472266"/>
                      <a:pt x="4027274" y="439218"/>
                    </a:cubicBezTo>
                    <a:cubicBezTo>
                      <a:pt x="3830386" y="406170"/>
                      <a:pt x="3543669" y="445634"/>
                      <a:pt x="3223182" y="439218"/>
                    </a:cubicBezTo>
                    <a:cubicBezTo>
                      <a:pt x="2902695" y="432802"/>
                      <a:pt x="2941415" y="447098"/>
                      <a:pt x="2664407" y="439218"/>
                    </a:cubicBezTo>
                    <a:cubicBezTo>
                      <a:pt x="2387400" y="431338"/>
                      <a:pt x="2230168" y="427087"/>
                      <a:pt x="1982973" y="439218"/>
                    </a:cubicBezTo>
                    <a:cubicBezTo>
                      <a:pt x="1735778" y="451349"/>
                      <a:pt x="1491972" y="411944"/>
                      <a:pt x="1178881" y="439218"/>
                    </a:cubicBezTo>
                    <a:cubicBezTo>
                      <a:pt x="865790" y="466492"/>
                      <a:pt x="342036" y="426398"/>
                      <a:pt x="0" y="439218"/>
                    </a:cubicBezTo>
                    <a:cubicBezTo>
                      <a:pt x="-16117" y="318472"/>
                      <a:pt x="3137" y="212949"/>
                      <a:pt x="0" y="0"/>
                    </a:cubicBezTo>
                    <a:close/>
                  </a:path>
                </a:pathLst>
              </a:custGeom>
              <a:noFill/>
              <a:ln cmpd="dbl">
                <a:solidFill>
                  <a:srgbClr val="0043D9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rgbClr val="0043D8"/>
                    </a:solidFill>
                  </a:rPr>
                  <a:t>Calculation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sz="2400" b="0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C042EAB0-D859-0ECD-60B1-EF28133DB5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6387" y="2564287"/>
                <a:ext cx="6132905" cy="439218"/>
              </a:xfrm>
              <a:prstGeom prst="rect">
                <a:avLst/>
              </a:prstGeom>
              <a:blipFill>
                <a:blip r:embed="rId2"/>
                <a:stretch>
                  <a:fillRect t="-7407" b="-23457"/>
                </a:stretch>
              </a:blipFill>
              <a:ln cmpd="dbl">
                <a:solidFill>
                  <a:srgbClr val="0043D9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6132905"/>
                          <a:gd name="connsiteY0" fmla="*/ 0 h 439218"/>
                          <a:gd name="connsiteX1" fmla="*/ 620105 w 6132905"/>
                          <a:gd name="connsiteY1" fmla="*/ 0 h 439218"/>
                          <a:gd name="connsiteX2" fmla="*/ 1117552 w 6132905"/>
                          <a:gd name="connsiteY2" fmla="*/ 0 h 439218"/>
                          <a:gd name="connsiteX3" fmla="*/ 1921644 w 6132905"/>
                          <a:gd name="connsiteY3" fmla="*/ 0 h 439218"/>
                          <a:gd name="connsiteX4" fmla="*/ 2541748 w 6132905"/>
                          <a:gd name="connsiteY4" fmla="*/ 0 h 439218"/>
                          <a:gd name="connsiteX5" fmla="*/ 3161853 w 6132905"/>
                          <a:gd name="connsiteY5" fmla="*/ 0 h 439218"/>
                          <a:gd name="connsiteX6" fmla="*/ 3965945 w 6132905"/>
                          <a:gd name="connsiteY6" fmla="*/ 0 h 439218"/>
                          <a:gd name="connsiteX7" fmla="*/ 4524721 w 6132905"/>
                          <a:gd name="connsiteY7" fmla="*/ 0 h 439218"/>
                          <a:gd name="connsiteX8" fmla="*/ 5328813 w 6132905"/>
                          <a:gd name="connsiteY8" fmla="*/ 0 h 439218"/>
                          <a:gd name="connsiteX9" fmla="*/ 6132905 w 6132905"/>
                          <a:gd name="connsiteY9" fmla="*/ 0 h 439218"/>
                          <a:gd name="connsiteX10" fmla="*/ 6132905 w 6132905"/>
                          <a:gd name="connsiteY10" fmla="*/ 439218 h 439218"/>
                          <a:gd name="connsiteX11" fmla="*/ 5451471 w 6132905"/>
                          <a:gd name="connsiteY11" fmla="*/ 439218 h 439218"/>
                          <a:gd name="connsiteX12" fmla="*/ 4831366 w 6132905"/>
                          <a:gd name="connsiteY12" fmla="*/ 439218 h 439218"/>
                          <a:gd name="connsiteX13" fmla="*/ 4027274 w 6132905"/>
                          <a:gd name="connsiteY13" fmla="*/ 439218 h 439218"/>
                          <a:gd name="connsiteX14" fmla="*/ 3223182 w 6132905"/>
                          <a:gd name="connsiteY14" fmla="*/ 439218 h 439218"/>
                          <a:gd name="connsiteX15" fmla="*/ 2664407 w 6132905"/>
                          <a:gd name="connsiteY15" fmla="*/ 439218 h 439218"/>
                          <a:gd name="connsiteX16" fmla="*/ 1982973 w 6132905"/>
                          <a:gd name="connsiteY16" fmla="*/ 439218 h 439218"/>
                          <a:gd name="connsiteX17" fmla="*/ 1178881 w 6132905"/>
                          <a:gd name="connsiteY17" fmla="*/ 439218 h 439218"/>
                          <a:gd name="connsiteX18" fmla="*/ 0 w 6132905"/>
                          <a:gd name="connsiteY18" fmla="*/ 439218 h 439218"/>
                          <a:gd name="connsiteX19" fmla="*/ 0 w 6132905"/>
                          <a:gd name="connsiteY19" fmla="*/ 0 h 4392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6132905" h="439218" extrusionOk="0">
                            <a:moveTo>
                              <a:pt x="0" y="0"/>
                            </a:moveTo>
                            <a:cubicBezTo>
                              <a:pt x="152689" y="11778"/>
                              <a:pt x="359347" y="18939"/>
                              <a:pt x="620105" y="0"/>
                            </a:cubicBezTo>
                            <a:cubicBezTo>
                              <a:pt x="880863" y="-18939"/>
                              <a:pt x="937947" y="4547"/>
                              <a:pt x="1117552" y="0"/>
                            </a:cubicBezTo>
                            <a:cubicBezTo>
                              <a:pt x="1297157" y="-4547"/>
                              <a:pt x="1639531" y="-36617"/>
                              <a:pt x="1921644" y="0"/>
                            </a:cubicBezTo>
                            <a:cubicBezTo>
                              <a:pt x="2203757" y="36617"/>
                              <a:pt x="2304210" y="-6981"/>
                              <a:pt x="2541748" y="0"/>
                            </a:cubicBezTo>
                            <a:cubicBezTo>
                              <a:pt x="2779286" y="6981"/>
                              <a:pt x="2910896" y="-18761"/>
                              <a:pt x="3161853" y="0"/>
                            </a:cubicBezTo>
                            <a:cubicBezTo>
                              <a:pt x="3412811" y="18761"/>
                              <a:pt x="3782681" y="-23167"/>
                              <a:pt x="3965945" y="0"/>
                            </a:cubicBezTo>
                            <a:cubicBezTo>
                              <a:pt x="4149209" y="23167"/>
                              <a:pt x="4319270" y="-27461"/>
                              <a:pt x="4524721" y="0"/>
                            </a:cubicBezTo>
                            <a:cubicBezTo>
                              <a:pt x="4730172" y="27461"/>
                              <a:pt x="5107515" y="8567"/>
                              <a:pt x="5328813" y="0"/>
                            </a:cubicBezTo>
                            <a:cubicBezTo>
                              <a:pt x="5550111" y="-8567"/>
                              <a:pt x="5856848" y="-31790"/>
                              <a:pt x="6132905" y="0"/>
                            </a:cubicBezTo>
                            <a:cubicBezTo>
                              <a:pt x="6111570" y="163916"/>
                              <a:pt x="6114318" y="325636"/>
                              <a:pt x="6132905" y="439218"/>
                            </a:cubicBezTo>
                            <a:cubicBezTo>
                              <a:pt x="5815969" y="428699"/>
                              <a:pt x="5728052" y="425398"/>
                              <a:pt x="5451471" y="439218"/>
                            </a:cubicBezTo>
                            <a:cubicBezTo>
                              <a:pt x="5174890" y="453038"/>
                              <a:pt x="5124698" y="462995"/>
                              <a:pt x="4831366" y="439218"/>
                            </a:cubicBezTo>
                            <a:cubicBezTo>
                              <a:pt x="4538034" y="415441"/>
                              <a:pt x="4224162" y="472266"/>
                              <a:pt x="4027274" y="439218"/>
                            </a:cubicBezTo>
                            <a:cubicBezTo>
                              <a:pt x="3830386" y="406170"/>
                              <a:pt x="3543669" y="445634"/>
                              <a:pt x="3223182" y="439218"/>
                            </a:cubicBezTo>
                            <a:cubicBezTo>
                              <a:pt x="2902695" y="432802"/>
                              <a:pt x="2941415" y="447098"/>
                              <a:pt x="2664407" y="439218"/>
                            </a:cubicBezTo>
                            <a:cubicBezTo>
                              <a:pt x="2387400" y="431338"/>
                              <a:pt x="2230168" y="427087"/>
                              <a:pt x="1982973" y="439218"/>
                            </a:cubicBezTo>
                            <a:cubicBezTo>
                              <a:pt x="1735778" y="451349"/>
                              <a:pt x="1491972" y="411944"/>
                              <a:pt x="1178881" y="439218"/>
                            </a:cubicBezTo>
                            <a:cubicBezTo>
                              <a:pt x="865790" y="466492"/>
                              <a:pt x="342036" y="426398"/>
                              <a:pt x="0" y="439218"/>
                            </a:cubicBezTo>
                            <a:cubicBezTo>
                              <a:pt x="-16117" y="318472"/>
                              <a:pt x="3137" y="212949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F9092473-4635-34B9-870B-A0F6A7CAF51C}"/>
              </a:ext>
            </a:extLst>
          </p:cNvPr>
          <p:cNvSpPr txBox="1"/>
          <p:nvPr/>
        </p:nvSpPr>
        <p:spPr>
          <a:xfrm>
            <a:off x="1629628" y="1020035"/>
            <a:ext cx="6535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must calculate each parameter of the following formula: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F44204F-2C27-B2C2-EA34-F988D7FD9684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572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d>
                      <m:d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     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F44204F-2C27-B2C2-EA34-F988D7FD9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5720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AE68D6-05A3-67E4-792D-511FE534E9F0}"/>
              </a:ext>
            </a:extLst>
          </p:cNvPr>
          <p:cNvCxnSpPr>
            <a:cxnSpLocks/>
          </p:cNvCxnSpPr>
          <p:nvPr/>
        </p:nvCxnSpPr>
        <p:spPr>
          <a:xfrm flipV="1">
            <a:off x="3829050" y="1389367"/>
            <a:ext cx="590550" cy="449474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73EB60-1548-BA16-B219-B7D86F92FC07}"/>
              </a:ext>
            </a:extLst>
          </p:cNvPr>
          <p:cNvCxnSpPr>
            <a:cxnSpLocks/>
          </p:cNvCxnSpPr>
          <p:nvPr/>
        </p:nvCxnSpPr>
        <p:spPr>
          <a:xfrm flipV="1">
            <a:off x="3563714" y="1356443"/>
            <a:ext cx="590550" cy="449474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D53B758B-B6B5-6880-A860-9952EE72B9B0}"/>
              </a:ext>
            </a:extLst>
          </p:cNvPr>
          <p:cNvSpPr/>
          <p:nvPr/>
        </p:nvSpPr>
        <p:spPr>
          <a:xfrm>
            <a:off x="7909810" y="3753434"/>
            <a:ext cx="3591612" cy="528066"/>
          </a:xfrm>
          <a:prstGeom prst="rect">
            <a:avLst/>
          </a:prstGeom>
          <a:noFill/>
          <a:ln w="34925">
            <a:solidFill>
              <a:srgbClr val="0043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C63FB22-695F-62FC-C83F-3474018FBB9A}"/>
              </a:ext>
            </a:extLst>
          </p:cNvPr>
          <p:cNvCxnSpPr>
            <a:cxnSpLocks/>
          </p:cNvCxnSpPr>
          <p:nvPr/>
        </p:nvCxnSpPr>
        <p:spPr>
          <a:xfrm>
            <a:off x="7749553" y="5321666"/>
            <a:ext cx="3864989" cy="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D2CF158-08D1-7B6D-F309-CD5C29B924D0}"/>
              </a:ext>
            </a:extLst>
          </p:cNvPr>
          <p:cNvCxnSpPr>
            <a:cxnSpLocks/>
          </p:cNvCxnSpPr>
          <p:nvPr/>
        </p:nvCxnSpPr>
        <p:spPr>
          <a:xfrm>
            <a:off x="7909810" y="4200347"/>
            <a:ext cx="0" cy="1216001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0F7F16D-09A6-AD42-8271-4C71C2413E3E}"/>
              </a:ext>
            </a:extLst>
          </p:cNvPr>
          <p:cNvCxnSpPr/>
          <p:nvPr/>
        </p:nvCxnSpPr>
        <p:spPr>
          <a:xfrm flipH="1">
            <a:off x="7806115" y="5216690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9238BA2-6455-9FC5-F9BB-CE8028FA9611}"/>
              </a:ext>
            </a:extLst>
          </p:cNvPr>
          <p:cNvCxnSpPr/>
          <p:nvPr/>
        </p:nvCxnSpPr>
        <p:spPr>
          <a:xfrm flipH="1">
            <a:off x="11384765" y="5213036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70EC820-852F-6162-B679-D33429B60740}"/>
                  </a:ext>
                </a:extLst>
              </p:cNvPr>
              <p:cNvSpPr txBox="1"/>
              <p:nvPr/>
            </p:nvSpPr>
            <p:spPr>
              <a:xfrm>
                <a:off x="9283180" y="5367056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870EC820-852F-6162-B679-D33429B60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3180" y="5367056"/>
                <a:ext cx="74471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7A18CC5-1EF9-570D-F449-17F970D7D3B9}"/>
              </a:ext>
            </a:extLst>
          </p:cNvPr>
          <p:cNvCxnSpPr>
            <a:cxnSpLocks/>
            <a:stCxn id="52" idx="0"/>
          </p:cNvCxnSpPr>
          <p:nvPr/>
        </p:nvCxnSpPr>
        <p:spPr>
          <a:xfrm flipH="1">
            <a:off x="7240539" y="3753434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15BF237-5F8C-F43C-11DD-3C55329E3EA2}"/>
              </a:ext>
            </a:extLst>
          </p:cNvPr>
          <p:cNvCxnSpPr>
            <a:cxnSpLocks/>
          </p:cNvCxnSpPr>
          <p:nvPr/>
        </p:nvCxnSpPr>
        <p:spPr>
          <a:xfrm flipH="1">
            <a:off x="7240539" y="4278109"/>
            <a:ext cx="2465077" cy="5484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2CA4515-F628-AC4D-5C0E-09A053324220}"/>
              </a:ext>
            </a:extLst>
          </p:cNvPr>
          <p:cNvCxnSpPr/>
          <p:nvPr/>
        </p:nvCxnSpPr>
        <p:spPr>
          <a:xfrm>
            <a:off x="7357164" y="3641494"/>
            <a:ext cx="0" cy="740535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D21C9A2-FF14-E504-00A0-F6B75ECC40F9}"/>
              </a:ext>
            </a:extLst>
          </p:cNvPr>
          <p:cNvCxnSpPr/>
          <p:nvPr/>
        </p:nvCxnSpPr>
        <p:spPr>
          <a:xfrm flipH="1">
            <a:off x="7258346" y="4155560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BB732F2-D903-3E88-D5EA-3B070354EFD7}"/>
                  </a:ext>
                </a:extLst>
              </p:cNvPr>
              <p:cNvSpPr txBox="1"/>
              <p:nvPr/>
            </p:nvSpPr>
            <p:spPr>
              <a:xfrm>
                <a:off x="8340433" y="3834894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BB732F2-D903-3E88-D5EA-3B070354E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0433" y="3834894"/>
                <a:ext cx="816008" cy="369332"/>
              </a:xfrm>
              <a:prstGeom prst="rect">
                <a:avLst/>
              </a:prstGeom>
              <a:blipFill>
                <a:blip r:embed="rId5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B78484FA-B236-94AD-EC7F-7360611A720E}"/>
                  </a:ext>
                </a:extLst>
              </p:cNvPr>
              <p:cNvSpPr txBox="1"/>
              <p:nvPr/>
            </p:nvSpPr>
            <p:spPr>
              <a:xfrm>
                <a:off x="10649348" y="3827095"/>
                <a:ext cx="816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9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B78484FA-B236-94AD-EC7F-7360611A72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9348" y="3827095"/>
                <a:ext cx="816008" cy="369332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79A5B46-BF0A-5885-5294-63B588E475DB}"/>
              </a:ext>
            </a:extLst>
          </p:cNvPr>
          <p:cNvGrpSpPr/>
          <p:nvPr/>
        </p:nvGrpSpPr>
        <p:grpSpPr>
          <a:xfrm>
            <a:off x="9597349" y="3684075"/>
            <a:ext cx="1367468" cy="1001836"/>
            <a:chOff x="1634416" y="4462877"/>
            <a:chExt cx="1367468" cy="1001836"/>
          </a:xfrm>
        </p:grpSpPr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968CA9CB-43BF-DFAF-4073-BA3DE693B2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088" y="4544917"/>
              <a:ext cx="662" cy="522673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AE931F6F-3360-D011-28C8-2018CE40974C}"/>
                </a:ext>
              </a:extLst>
            </p:cNvPr>
            <p:cNvCxnSpPr>
              <a:cxnSpLocks/>
            </p:cNvCxnSpPr>
            <p:nvPr/>
          </p:nvCxnSpPr>
          <p:spPr>
            <a:xfrm>
              <a:off x="2190750" y="5062781"/>
              <a:ext cx="514350" cy="0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2B0B7307-6281-E3CE-E5AA-4FCD4E83B3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089" y="4701081"/>
              <a:ext cx="319088" cy="368511"/>
            </a:xfrm>
            <a:prstGeom prst="straightConnector1">
              <a:avLst/>
            </a:prstGeom>
            <a:ln>
              <a:solidFill>
                <a:srgbClr val="FF383E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87B11F7A-ECFC-1B38-0637-60D0736698B3}"/>
                    </a:ext>
                  </a:extLst>
                </p:cNvPr>
                <p:cNvSpPr txBox="1"/>
                <p:nvPr/>
              </p:nvSpPr>
              <p:spPr>
                <a:xfrm>
                  <a:off x="1634416" y="4462877"/>
                  <a:ext cx="48925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BA96267-3E9F-3F95-3B3A-74D08AC6D8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4416" y="4462877"/>
                  <a:ext cx="489258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655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8B67DF29-5778-B589-C5ED-EEFF84223044}"/>
                    </a:ext>
                  </a:extLst>
                </p:cNvPr>
                <p:cNvSpPr txBox="1"/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216CF44-AEBF-D9C1-210D-137647BF66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5215" y="5095381"/>
                  <a:ext cx="744717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1096257C-F716-799E-C8FA-4C938F77E9B6}"/>
                    </a:ext>
                  </a:extLst>
                </p:cNvPr>
                <p:cNvSpPr txBox="1"/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83E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US" dirty="0">
                    <a:solidFill>
                      <a:srgbClr val="FF383E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D6D93B4-04CB-EFF8-632C-48B91009D4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7167" y="4503829"/>
                  <a:ext cx="744717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1548C50F-84D3-421A-51E1-57BEED63C6F4}"/>
              </a:ext>
            </a:extLst>
          </p:cNvPr>
          <p:cNvCxnSpPr>
            <a:cxnSpLocks/>
          </p:cNvCxnSpPr>
          <p:nvPr/>
        </p:nvCxnSpPr>
        <p:spPr>
          <a:xfrm>
            <a:off x="7749553" y="4779076"/>
            <a:ext cx="3864989" cy="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804DA6C0-7098-EB97-957F-88E2F3EE3381}"/>
              </a:ext>
            </a:extLst>
          </p:cNvPr>
          <p:cNvCxnSpPr/>
          <p:nvPr/>
        </p:nvCxnSpPr>
        <p:spPr>
          <a:xfrm flipH="1">
            <a:off x="7806115" y="4674100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8803CDDD-8C2B-59DE-B873-0E7CC2FA21A4}"/>
              </a:ext>
            </a:extLst>
          </p:cNvPr>
          <p:cNvCxnSpPr/>
          <p:nvPr/>
        </p:nvCxnSpPr>
        <p:spPr>
          <a:xfrm flipH="1">
            <a:off x="11384765" y="4670446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575497AB-9A2E-B058-D35C-775311FAEC49}"/>
              </a:ext>
            </a:extLst>
          </p:cNvPr>
          <p:cNvCxnSpPr>
            <a:cxnSpLocks/>
          </p:cNvCxnSpPr>
          <p:nvPr/>
        </p:nvCxnSpPr>
        <p:spPr>
          <a:xfrm>
            <a:off x="10163586" y="4288788"/>
            <a:ext cx="5120" cy="625110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77B2C166-9EF3-999D-AFFB-114F5198338E}"/>
              </a:ext>
            </a:extLst>
          </p:cNvPr>
          <p:cNvCxnSpPr/>
          <p:nvPr/>
        </p:nvCxnSpPr>
        <p:spPr>
          <a:xfrm flipH="1">
            <a:off x="10065012" y="4654883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A9E1007B-590D-F2FC-63FA-6518D352A4AD}"/>
                  </a:ext>
                </a:extLst>
              </p:cNvPr>
              <p:cNvSpPr txBox="1"/>
              <p:nvPr/>
            </p:nvSpPr>
            <p:spPr>
              <a:xfrm>
                <a:off x="8641174" y="4772347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A9E1007B-590D-F2FC-63FA-6518D352A4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1174" y="4772347"/>
                <a:ext cx="744717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0FD7125D-549E-D360-8FC6-7B13CC11CA13}"/>
                  </a:ext>
                </a:extLst>
              </p:cNvPr>
              <p:cNvSpPr txBox="1"/>
              <p:nvPr/>
            </p:nvSpPr>
            <p:spPr>
              <a:xfrm>
                <a:off x="10361920" y="4811431"/>
                <a:ext cx="8727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0FD7125D-549E-D360-8FC6-7B13CC11C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1920" y="4811431"/>
                <a:ext cx="87278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A5B9A70D-8E4C-C905-2E9B-84AE49D9EB5A}"/>
                  </a:ext>
                </a:extLst>
              </p:cNvPr>
              <p:cNvSpPr txBox="1"/>
              <p:nvPr/>
            </p:nvSpPr>
            <p:spPr>
              <a:xfrm>
                <a:off x="6578908" y="3875982"/>
                <a:ext cx="74471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0043D9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US" dirty="0">
                  <a:solidFill>
                    <a:srgbClr val="0043D9"/>
                  </a:solidFill>
                </a:endParaRPr>
              </a:p>
            </p:txBody>
          </p:sp>
        </mc:Choice>
        <mc:Fallback xmlns="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A5B9A70D-8E4C-C905-2E9B-84AE49D9EB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8908" y="3875982"/>
                <a:ext cx="744717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C9434812-8A4D-51F3-1DED-1F6B0B8DB9D6}"/>
              </a:ext>
            </a:extLst>
          </p:cNvPr>
          <p:cNvCxnSpPr/>
          <p:nvPr/>
        </p:nvCxnSpPr>
        <p:spPr>
          <a:xfrm flipH="1">
            <a:off x="7259916" y="3638656"/>
            <a:ext cx="207390" cy="245097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D85EC580-8C1F-0F71-C92E-75EF281E212B}"/>
              </a:ext>
            </a:extLst>
          </p:cNvPr>
          <p:cNvCxnSpPr>
            <a:cxnSpLocks/>
          </p:cNvCxnSpPr>
          <p:nvPr/>
        </p:nvCxnSpPr>
        <p:spPr>
          <a:xfrm>
            <a:off x="11502996" y="4220769"/>
            <a:ext cx="0" cy="1216001"/>
          </a:xfrm>
          <a:prstGeom prst="line">
            <a:avLst/>
          </a:prstGeom>
          <a:ln>
            <a:solidFill>
              <a:srgbClr val="0043D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B99F64A6-0BFD-27D0-507F-5073136EA699}"/>
              </a:ext>
            </a:extLst>
          </p:cNvPr>
          <p:cNvCxnSpPr>
            <a:cxnSpLocks/>
          </p:cNvCxnSpPr>
          <p:nvPr/>
        </p:nvCxnSpPr>
        <p:spPr>
          <a:xfrm flipV="1">
            <a:off x="4832899" y="1612016"/>
            <a:ext cx="295275" cy="224737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B0271603-FFC2-51FB-47CB-0DE2DB6FC704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8892254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B5A2A23-DFCD-FEA8-4368-1A1C6847D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F14E0-96C6-4EE5-B39D-A6F07E669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033" y="136525"/>
            <a:ext cx="9893968" cy="634116"/>
          </a:xfrm>
        </p:spPr>
        <p:txBody>
          <a:bodyPr/>
          <a:lstStyle/>
          <a:p>
            <a:r>
              <a:rPr lang="en-US" dirty="0"/>
              <a:t>How we implemented the method in Ansys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29A613-A9D7-2516-D48A-C16B75859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941A49-B579-AAEA-B4DA-C5FE670F4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10A9E7-47CA-8192-8E7E-2F9C11689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2479EC-C7C7-068B-39FB-2FADFFE4F695}"/>
              </a:ext>
            </a:extLst>
          </p:cNvPr>
          <p:cNvSpPr txBox="1"/>
          <p:nvPr/>
        </p:nvSpPr>
        <p:spPr>
          <a:xfrm>
            <a:off x="1626387" y="3165579"/>
            <a:ext cx="522557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can use the critical current density fit </a:t>
            </a:r>
          </a:p>
          <a:p>
            <a:pPr lvl="1" algn="just"/>
            <a:r>
              <a:rPr lang="en-US" dirty="0">
                <a:solidFill>
                  <a:srgbClr val="0043D8"/>
                </a:solidFill>
                <a:sym typeface="Wingdings" panose="05000000000000000000" pitchFamily="2" charset="2"/>
              </a:rPr>
              <a:t>We calculate the critical current density for each SC layer with the previously calculated average field values.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43D8"/>
              </a:solidFill>
            </a:endParaRP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43D8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56C39CA7-4358-1612-E2AB-AB60521DFA25}"/>
                  </a:ext>
                </a:extLst>
              </p:cNvPr>
              <p:cNvSpPr/>
              <p:nvPr/>
            </p:nvSpPr>
            <p:spPr>
              <a:xfrm>
                <a:off x="1626387" y="2564287"/>
                <a:ext cx="6132905" cy="439218"/>
              </a:xfrm>
              <a:custGeom>
                <a:avLst/>
                <a:gdLst>
                  <a:gd name="connsiteX0" fmla="*/ 0 w 6132905"/>
                  <a:gd name="connsiteY0" fmla="*/ 0 h 439218"/>
                  <a:gd name="connsiteX1" fmla="*/ 620105 w 6132905"/>
                  <a:gd name="connsiteY1" fmla="*/ 0 h 439218"/>
                  <a:gd name="connsiteX2" fmla="*/ 1117552 w 6132905"/>
                  <a:gd name="connsiteY2" fmla="*/ 0 h 439218"/>
                  <a:gd name="connsiteX3" fmla="*/ 1921644 w 6132905"/>
                  <a:gd name="connsiteY3" fmla="*/ 0 h 439218"/>
                  <a:gd name="connsiteX4" fmla="*/ 2541748 w 6132905"/>
                  <a:gd name="connsiteY4" fmla="*/ 0 h 439218"/>
                  <a:gd name="connsiteX5" fmla="*/ 3161853 w 6132905"/>
                  <a:gd name="connsiteY5" fmla="*/ 0 h 439218"/>
                  <a:gd name="connsiteX6" fmla="*/ 3965945 w 6132905"/>
                  <a:gd name="connsiteY6" fmla="*/ 0 h 439218"/>
                  <a:gd name="connsiteX7" fmla="*/ 4524721 w 6132905"/>
                  <a:gd name="connsiteY7" fmla="*/ 0 h 439218"/>
                  <a:gd name="connsiteX8" fmla="*/ 5328813 w 6132905"/>
                  <a:gd name="connsiteY8" fmla="*/ 0 h 439218"/>
                  <a:gd name="connsiteX9" fmla="*/ 6132905 w 6132905"/>
                  <a:gd name="connsiteY9" fmla="*/ 0 h 439218"/>
                  <a:gd name="connsiteX10" fmla="*/ 6132905 w 6132905"/>
                  <a:gd name="connsiteY10" fmla="*/ 439218 h 439218"/>
                  <a:gd name="connsiteX11" fmla="*/ 5451471 w 6132905"/>
                  <a:gd name="connsiteY11" fmla="*/ 439218 h 439218"/>
                  <a:gd name="connsiteX12" fmla="*/ 4831366 w 6132905"/>
                  <a:gd name="connsiteY12" fmla="*/ 439218 h 439218"/>
                  <a:gd name="connsiteX13" fmla="*/ 4027274 w 6132905"/>
                  <a:gd name="connsiteY13" fmla="*/ 439218 h 439218"/>
                  <a:gd name="connsiteX14" fmla="*/ 3223182 w 6132905"/>
                  <a:gd name="connsiteY14" fmla="*/ 439218 h 439218"/>
                  <a:gd name="connsiteX15" fmla="*/ 2664407 w 6132905"/>
                  <a:gd name="connsiteY15" fmla="*/ 439218 h 439218"/>
                  <a:gd name="connsiteX16" fmla="*/ 1982973 w 6132905"/>
                  <a:gd name="connsiteY16" fmla="*/ 439218 h 439218"/>
                  <a:gd name="connsiteX17" fmla="*/ 1178881 w 6132905"/>
                  <a:gd name="connsiteY17" fmla="*/ 439218 h 439218"/>
                  <a:gd name="connsiteX18" fmla="*/ 0 w 6132905"/>
                  <a:gd name="connsiteY18" fmla="*/ 439218 h 439218"/>
                  <a:gd name="connsiteX19" fmla="*/ 0 w 6132905"/>
                  <a:gd name="connsiteY19" fmla="*/ 0 h 43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132905" h="439218" extrusionOk="0">
                    <a:moveTo>
                      <a:pt x="0" y="0"/>
                    </a:moveTo>
                    <a:cubicBezTo>
                      <a:pt x="152689" y="11778"/>
                      <a:pt x="359347" y="18939"/>
                      <a:pt x="620105" y="0"/>
                    </a:cubicBezTo>
                    <a:cubicBezTo>
                      <a:pt x="880863" y="-18939"/>
                      <a:pt x="937947" y="4547"/>
                      <a:pt x="1117552" y="0"/>
                    </a:cubicBezTo>
                    <a:cubicBezTo>
                      <a:pt x="1297157" y="-4547"/>
                      <a:pt x="1639531" y="-36617"/>
                      <a:pt x="1921644" y="0"/>
                    </a:cubicBezTo>
                    <a:cubicBezTo>
                      <a:pt x="2203757" y="36617"/>
                      <a:pt x="2304210" y="-6981"/>
                      <a:pt x="2541748" y="0"/>
                    </a:cubicBezTo>
                    <a:cubicBezTo>
                      <a:pt x="2779286" y="6981"/>
                      <a:pt x="2910896" y="-18761"/>
                      <a:pt x="3161853" y="0"/>
                    </a:cubicBezTo>
                    <a:cubicBezTo>
                      <a:pt x="3412811" y="18761"/>
                      <a:pt x="3782681" y="-23167"/>
                      <a:pt x="3965945" y="0"/>
                    </a:cubicBezTo>
                    <a:cubicBezTo>
                      <a:pt x="4149209" y="23167"/>
                      <a:pt x="4319270" y="-27461"/>
                      <a:pt x="4524721" y="0"/>
                    </a:cubicBezTo>
                    <a:cubicBezTo>
                      <a:pt x="4730172" y="27461"/>
                      <a:pt x="5107515" y="8567"/>
                      <a:pt x="5328813" y="0"/>
                    </a:cubicBezTo>
                    <a:cubicBezTo>
                      <a:pt x="5550111" y="-8567"/>
                      <a:pt x="5856848" y="-31790"/>
                      <a:pt x="6132905" y="0"/>
                    </a:cubicBezTo>
                    <a:cubicBezTo>
                      <a:pt x="6111570" y="163916"/>
                      <a:pt x="6114318" y="325636"/>
                      <a:pt x="6132905" y="439218"/>
                    </a:cubicBezTo>
                    <a:cubicBezTo>
                      <a:pt x="5815969" y="428699"/>
                      <a:pt x="5728052" y="425398"/>
                      <a:pt x="5451471" y="439218"/>
                    </a:cubicBezTo>
                    <a:cubicBezTo>
                      <a:pt x="5174890" y="453038"/>
                      <a:pt x="5124698" y="462995"/>
                      <a:pt x="4831366" y="439218"/>
                    </a:cubicBezTo>
                    <a:cubicBezTo>
                      <a:pt x="4538034" y="415441"/>
                      <a:pt x="4224162" y="472266"/>
                      <a:pt x="4027274" y="439218"/>
                    </a:cubicBezTo>
                    <a:cubicBezTo>
                      <a:pt x="3830386" y="406170"/>
                      <a:pt x="3543669" y="445634"/>
                      <a:pt x="3223182" y="439218"/>
                    </a:cubicBezTo>
                    <a:cubicBezTo>
                      <a:pt x="2902695" y="432802"/>
                      <a:pt x="2941415" y="447098"/>
                      <a:pt x="2664407" y="439218"/>
                    </a:cubicBezTo>
                    <a:cubicBezTo>
                      <a:pt x="2387400" y="431338"/>
                      <a:pt x="2230168" y="427087"/>
                      <a:pt x="1982973" y="439218"/>
                    </a:cubicBezTo>
                    <a:cubicBezTo>
                      <a:pt x="1735778" y="451349"/>
                      <a:pt x="1491972" y="411944"/>
                      <a:pt x="1178881" y="439218"/>
                    </a:cubicBezTo>
                    <a:cubicBezTo>
                      <a:pt x="865790" y="466492"/>
                      <a:pt x="342036" y="426398"/>
                      <a:pt x="0" y="439218"/>
                    </a:cubicBezTo>
                    <a:cubicBezTo>
                      <a:pt x="-16117" y="318472"/>
                      <a:pt x="3137" y="212949"/>
                      <a:pt x="0" y="0"/>
                    </a:cubicBezTo>
                    <a:close/>
                  </a:path>
                </a:pathLst>
              </a:custGeom>
              <a:noFill/>
              <a:ln cmpd="dbl">
                <a:solidFill>
                  <a:srgbClr val="0043D9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rgbClr val="0043D8"/>
                    </a:solidFill>
                  </a:rPr>
                  <a:t>Calculation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𝐽𝑐</m:t>
                    </m:r>
                  </m:oMath>
                </a14:m>
                <a:endParaRPr lang="en-US" sz="2400" b="0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56C39CA7-4358-1612-E2AB-AB60521DFA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6387" y="2564287"/>
                <a:ext cx="6132905" cy="439218"/>
              </a:xfrm>
              <a:prstGeom prst="rect">
                <a:avLst/>
              </a:prstGeom>
              <a:blipFill>
                <a:blip r:embed="rId2"/>
                <a:stretch>
                  <a:fillRect t="-7407" b="-23457"/>
                </a:stretch>
              </a:blipFill>
              <a:ln cmpd="dbl">
                <a:solidFill>
                  <a:srgbClr val="0043D9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6132905"/>
                          <a:gd name="connsiteY0" fmla="*/ 0 h 439218"/>
                          <a:gd name="connsiteX1" fmla="*/ 620105 w 6132905"/>
                          <a:gd name="connsiteY1" fmla="*/ 0 h 439218"/>
                          <a:gd name="connsiteX2" fmla="*/ 1117552 w 6132905"/>
                          <a:gd name="connsiteY2" fmla="*/ 0 h 439218"/>
                          <a:gd name="connsiteX3" fmla="*/ 1921644 w 6132905"/>
                          <a:gd name="connsiteY3" fmla="*/ 0 h 439218"/>
                          <a:gd name="connsiteX4" fmla="*/ 2541748 w 6132905"/>
                          <a:gd name="connsiteY4" fmla="*/ 0 h 439218"/>
                          <a:gd name="connsiteX5" fmla="*/ 3161853 w 6132905"/>
                          <a:gd name="connsiteY5" fmla="*/ 0 h 439218"/>
                          <a:gd name="connsiteX6" fmla="*/ 3965945 w 6132905"/>
                          <a:gd name="connsiteY6" fmla="*/ 0 h 439218"/>
                          <a:gd name="connsiteX7" fmla="*/ 4524721 w 6132905"/>
                          <a:gd name="connsiteY7" fmla="*/ 0 h 439218"/>
                          <a:gd name="connsiteX8" fmla="*/ 5328813 w 6132905"/>
                          <a:gd name="connsiteY8" fmla="*/ 0 h 439218"/>
                          <a:gd name="connsiteX9" fmla="*/ 6132905 w 6132905"/>
                          <a:gd name="connsiteY9" fmla="*/ 0 h 439218"/>
                          <a:gd name="connsiteX10" fmla="*/ 6132905 w 6132905"/>
                          <a:gd name="connsiteY10" fmla="*/ 439218 h 439218"/>
                          <a:gd name="connsiteX11" fmla="*/ 5451471 w 6132905"/>
                          <a:gd name="connsiteY11" fmla="*/ 439218 h 439218"/>
                          <a:gd name="connsiteX12" fmla="*/ 4831366 w 6132905"/>
                          <a:gd name="connsiteY12" fmla="*/ 439218 h 439218"/>
                          <a:gd name="connsiteX13" fmla="*/ 4027274 w 6132905"/>
                          <a:gd name="connsiteY13" fmla="*/ 439218 h 439218"/>
                          <a:gd name="connsiteX14" fmla="*/ 3223182 w 6132905"/>
                          <a:gd name="connsiteY14" fmla="*/ 439218 h 439218"/>
                          <a:gd name="connsiteX15" fmla="*/ 2664407 w 6132905"/>
                          <a:gd name="connsiteY15" fmla="*/ 439218 h 439218"/>
                          <a:gd name="connsiteX16" fmla="*/ 1982973 w 6132905"/>
                          <a:gd name="connsiteY16" fmla="*/ 439218 h 439218"/>
                          <a:gd name="connsiteX17" fmla="*/ 1178881 w 6132905"/>
                          <a:gd name="connsiteY17" fmla="*/ 439218 h 439218"/>
                          <a:gd name="connsiteX18" fmla="*/ 0 w 6132905"/>
                          <a:gd name="connsiteY18" fmla="*/ 439218 h 439218"/>
                          <a:gd name="connsiteX19" fmla="*/ 0 w 6132905"/>
                          <a:gd name="connsiteY19" fmla="*/ 0 h 4392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6132905" h="439218" extrusionOk="0">
                            <a:moveTo>
                              <a:pt x="0" y="0"/>
                            </a:moveTo>
                            <a:cubicBezTo>
                              <a:pt x="152689" y="11778"/>
                              <a:pt x="359347" y="18939"/>
                              <a:pt x="620105" y="0"/>
                            </a:cubicBezTo>
                            <a:cubicBezTo>
                              <a:pt x="880863" y="-18939"/>
                              <a:pt x="937947" y="4547"/>
                              <a:pt x="1117552" y="0"/>
                            </a:cubicBezTo>
                            <a:cubicBezTo>
                              <a:pt x="1297157" y="-4547"/>
                              <a:pt x="1639531" y="-36617"/>
                              <a:pt x="1921644" y="0"/>
                            </a:cubicBezTo>
                            <a:cubicBezTo>
                              <a:pt x="2203757" y="36617"/>
                              <a:pt x="2304210" y="-6981"/>
                              <a:pt x="2541748" y="0"/>
                            </a:cubicBezTo>
                            <a:cubicBezTo>
                              <a:pt x="2779286" y="6981"/>
                              <a:pt x="2910896" y="-18761"/>
                              <a:pt x="3161853" y="0"/>
                            </a:cubicBezTo>
                            <a:cubicBezTo>
                              <a:pt x="3412811" y="18761"/>
                              <a:pt x="3782681" y="-23167"/>
                              <a:pt x="3965945" y="0"/>
                            </a:cubicBezTo>
                            <a:cubicBezTo>
                              <a:pt x="4149209" y="23167"/>
                              <a:pt x="4319270" y="-27461"/>
                              <a:pt x="4524721" y="0"/>
                            </a:cubicBezTo>
                            <a:cubicBezTo>
                              <a:pt x="4730172" y="27461"/>
                              <a:pt x="5107515" y="8567"/>
                              <a:pt x="5328813" y="0"/>
                            </a:cubicBezTo>
                            <a:cubicBezTo>
                              <a:pt x="5550111" y="-8567"/>
                              <a:pt x="5856848" y="-31790"/>
                              <a:pt x="6132905" y="0"/>
                            </a:cubicBezTo>
                            <a:cubicBezTo>
                              <a:pt x="6111570" y="163916"/>
                              <a:pt x="6114318" y="325636"/>
                              <a:pt x="6132905" y="439218"/>
                            </a:cubicBezTo>
                            <a:cubicBezTo>
                              <a:pt x="5815969" y="428699"/>
                              <a:pt x="5728052" y="425398"/>
                              <a:pt x="5451471" y="439218"/>
                            </a:cubicBezTo>
                            <a:cubicBezTo>
                              <a:pt x="5174890" y="453038"/>
                              <a:pt x="5124698" y="462995"/>
                              <a:pt x="4831366" y="439218"/>
                            </a:cubicBezTo>
                            <a:cubicBezTo>
                              <a:pt x="4538034" y="415441"/>
                              <a:pt x="4224162" y="472266"/>
                              <a:pt x="4027274" y="439218"/>
                            </a:cubicBezTo>
                            <a:cubicBezTo>
                              <a:pt x="3830386" y="406170"/>
                              <a:pt x="3543669" y="445634"/>
                              <a:pt x="3223182" y="439218"/>
                            </a:cubicBezTo>
                            <a:cubicBezTo>
                              <a:pt x="2902695" y="432802"/>
                              <a:pt x="2941415" y="447098"/>
                              <a:pt x="2664407" y="439218"/>
                            </a:cubicBezTo>
                            <a:cubicBezTo>
                              <a:pt x="2387400" y="431338"/>
                              <a:pt x="2230168" y="427087"/>
                              <a:pt x="1982973" y="439218"/>
                            </a:cubicBezTo>
                            <a:cubicBezTo>
                              <a:pt x="1735778" y="451349"/>
                              <a:pt x="1491972" y="411944"/>
                              <a:pt x="1178881" y="439218"/>
                            </a:cubicBezTo>
                            <a:cubicBezTo>
                              <a:pt x="865790" y="466492"/>
                              <a:pt x="342036" y="426398"/>
                              <a:pt x="0" y="439218"/>
                            </a:cubicBezTo>
                            <a:cubicBezTo>
                              <a:pt x="-16117" y="318472"/>
                              <a:pt x="3137" y="212949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7A67D23F-3D26-54AD-CA9A-C5B842C80E8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1441449"/>
            <a:ext cx="4355850" cy="291741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C30663C-AD1B-5DB8-3013-A03A52ECD719}"/>
              </a:ext>
            </a:extLst>
          </p:cNvPr>
          <p:cNvCxnSpPr>
            <a:cxnSpLocks/>
          </p:cNvCxnSpPr>
          <p:nvPr/>
        </p:nvCxnSpPr>
        <p:spPr>
          <a:xfrm flipV="1">
            <a:off x="10601325" y="3710781"/>
            <a:ext cx="0" cy="3230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0179A8-698C-C942-A2C1-FF7ED5E5E7FF}"/>
              </a:ext>
            </a:extLst>
          </p:cNvPr>
          <p:cNvCxnSpPr>
            <a:cxnSpLocks/>
          </p:cNvCxnSpPr>
          <p:nvPr/>
        </p:nvCxnSpPr>
        <p:spPr>
          <a:xfrm flipH="1">
            <a:off x="8540750" y="3729831"/>
            <a:ext cx="20605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1C99EB2-5FEA-4084-7CE9-C56A5E5C2D64}"/>
                  </a:ext>
                </a:extLst>
              </p:cNvPr>
              <p:cNvSpPr txBox="1"/>
              <p:nvPr/>
            </p:nvSpPr>
            <p:spPr>
              <a:xfrm>
                <a:off x="10229850" y="4033838"/>
                <a:ext cx="742949" cy="391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43D8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43D8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43D8"/>
                              </a:solidFill>
                              <a:latin typeface="Cambria Math" panose="02040503050406030204" pitchFamily="18" charset="0"/>
                            </a:rPr>
                            <m:t>𝑎𝑣𝑔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1C99EB2-5FEA-4084-7CE9-C56A5E5C2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9850" y="4033838"/>
                <a:ext cx="742949" cy="391902"/>
              </a:xfrm>
              <a:prstGeom prst="rect">
                <a:avLst/>
              </a:prstGeom>
              <a:blipFill>
                <a:blip r:embed="rId4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1D428DF3-8D7E-7713-9B17-35508A905B57}"/>
              </a:ext>
            </a:extLst>
          </p:cNvPr>
          <p:cNvSpPr txBox="1"/>
          <p:nvPr/>
        </p:nvSpPr>
        <p:spPr>
          <a:xfrm>
            <a:off x="1629628" y="1020035"/>
            <a:ext cx="6535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must calculate each parameter of the following formula: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2E41798-17CA-15C9-A266-778F201D09B9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572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d>
                      <m:d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     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E2E41798-17CA-15C9-A266-778F201D09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5720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271C53F-14CE-66B5-177E-8619991A9708}"/>
              </a:ext>
            </a:extLst>
          </p:cNvPr>
          <p:cNvCxnSpPr>
            <a:cxnSpLocks/>
          </p:cNvCxnSpPr>
          <p:nvPr/>
        </p:nvCxnSpPr>
        <p:spPr>
          <a:xfrm flipV="1">
            <a:off x="3829050" y="1389367"/>
            <a:ext cx="590550" cy="449474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5CCFA78-EC80-6401-E259-CF15A00040B2}"/>
              </a:ext>
            </a:extLst>
          </p:cNvPr>
          <p:cNvCxnSpPr>
            <a:cxnSpLocks/>
          </p:cNvCxnSpPr>
          <p:nvPr/>
        </p:nvCxnSpPr>
        <p:spPr>
          <a:xfrm flipV="1">
            <a:off x="3563714" y="1356443"/>
            <a:ext cx="590550" cy="449474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351C76C-17EE-9422-336A-4E23D799AAC2}"/>
              </a:ext>
            </a:extLst>
          </p:cNvPr>
          <p:cNvCxnSpPr>
            <a:cxnSpLocks/>
          </p:cNvCxnSpPr>
          <p:nvPr/>
        </p:nvCxnSpPr>
        <p:spPr>
          <a:xfrm flipV="1">
            <a:off x="4832899" y="1612016"/>
            <a:ext cx="295275" cy="224737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508162D-CC06-C45D-834A-63FFF0571CAE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21477559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9CD644B-817F-A8F9-A1FB-BD469FE76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4582F-2EA6-EC5D-F66F-3C2AE1CF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033" y="136525"/>
            <a:ext cx="9893968" cy="634116"/>
          </a:xfrm>
        </p:spPr>
        <p:txBody>
          <a:bodyPr/>
          <a:lstStyle/>
          <a:p>
            <a:r>
              <a:rPr lang="en-US" dirty="0"/>
              <a:t>How we implemented the method in Ansys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41631D-5082-3BFB-0309-D4AB0ABFB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9D68AE-FB3F-E1CD-54D9-F41D17F9A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CB714-CD78-AFA7-30C0-5567A79A2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D497483-34B3-7397-CCED-607D2D7EA5F0}"/>
                  </a:ext>
                </a:extLst>
              </p:cNvPr>
              <p:cNvSpPr txBox="1"/>
              <p:nvPr/>
            </p:nvSpPr>
            <p:spPr>
              <a:xfrm>
                <a:off x="3652037" y="3165579"/>
                <a:ext cx="5606263" cy="2533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8"/>
                    </a:solidFill>
                  </a:rPr>
                  <a:t>We know the engineering current density and the filling factor of the tape (from geometric consideration)</a:t>
                </a:r>
              </a:p>
              <a:p>
                <a:pPr algn="just"/>
                <a:r>
                  <a:rPr lang="en-US" b="0" dirty="0">
                    <a:solidFill>
                      <a:srgbClr val="0043D8"/>
                    </a:solidFill>
                    <a:sym typeface="Wingdings" panose="05000000000000000000" pitchFamily="2" charset="2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𝑠𝑐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𝐴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𝑡𝑜𝑡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=0.018</m:t>
                    </m:r>
                  </m:oMath>
                </a14:m>
                <a:endParaRPr lang="en-US" dirty="0">
                  <a:solidFill>
                    <a:srgbClr val="0043D8"/>
                  </a:solidFill>
                  <a:sym typeface="Wingdings" panose="05000000000000000000" pitchFamily="2" charset="2"/>
                </a:endParaRP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43D8"/>
                    </a:solidFill>
                    <a:sym typeface="Wingdings" panose="05000000000000000000" pitchFamily="2" charset="2"/>
                  </a:rPr>
                  <a:t>We can calculate the transport current density in each SC layer</a:t>
                </a:r>
              </a:p>
              <a:p>
                <a:pPr marL="742950" lvl="1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𝑆𝐶</m:t>
                        </m:r>
                      </m:sub>
                    </m:sSub>
                    <m:r>
                      <a:rPr lang="en-US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𝑜𝑝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43D8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𝑓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D497483-34B3-7397-CCED-607D2D7EA5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2037" y="3165579"/>
                <a:ext cx="5606263" cy="2533579"/>
              </a:xfrm>
              <a:prstGeom prst="rect">
                <a:avLst/>
              </a:prstGeom>
              <a:blipFill>
                <a:blip r:embed="rId2"/>
                <a:stretch>
                  <a:fillRect l="-652" t="-962" r="-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FA5A78FA-0435-981B-C264-4079874A7EB4}"/>
                  </a:ext>
                </a:extLst>
              </p:cNvPr>
              <p:cNvSpPr/>
              <p:nvPr/>
            </p:nvSpPr>
            <p:spPr>
              <a:xfrm>
                <a:off x="3474237" y="2564287"/>
                <a:ext cx="6132905" cy="439218"/>
              </a:xfrm>
              <a:custGeom>
                <a:avLst/>
                <a:gdLst>
                  <a:gd name="connsiteX0" fmla="*/ 0 w 6132905"/>
                  <a:gd name="connsiteY0" fmla="*/ 0 h 439218"/>
                  <a:gd name="connsiteX1" fmla="*/ 620105 w 6132905"/>
                  <a:gd name="connsiteY1" fmla="*/ 0 h 439218"/>
                  <a:gd name="connsiteX2" fmla="*/ 1117552 w 6132905"/>
                  <a:gd name="connsiteY2" fmla="*/ 0 h 439218"/>
                  <a:gd name="connsiteX3" fmla="*/ 1921644 w 6132905"/>
                  <a:gd name="connsiteY3" fmla="*/ 0 h 439218"/>
                  <a:gd name="connsiteX4" fmla="*/ 2541748 w 6132905"/>
                  <a:gd name="connsiteY4" fmla="*/ 0 h 439218"/>
                  <a:gd name="connsiteX5" fmla="*/ 3161853 w 6132905"/>
                  <a:gd name="connsiteY5" fmla="*/ 0 h 439218"/>
                  <a:gd name="connsiteX6" fmla="*/ 3965945 w 6132905"/>
                  <a:gd name="connsiteY6" fmla="*/ 0 h 439218"/>
                  <a:gd name="connsiteX7" fmla="*/ 4524721 w 6132905"/>
                  <a:gd name="connsiteY7" fmla="*/ 0 h 439218"/>
                  <a:gd name="connsiteX8" fmla="*/ 5328813 w 6132905"/>
                  <a:gd name="connsiteY8" fmla="*/ 0 h 439218"/>
                  <a:gd name="connsiteX9" fmla="*/ 6132905 w 6132905"/>
                  <a:gd name="connsiteY9" fmla="*/ 0 h 439218"/>
                  <a:gd name="connsiteX10" fmla="*/ 6132905 w 6132905"/>
                  <a:gd name="connsiteY10" fmla="*/ 439218 h 439218"/>
                  <a:gd name="connsiteX11" fmla="*/ 5451471 w 6132905"/>
                  <a:gd name="connsiteY11" fmla="*/ 439218 h 439218"/>
                  <a:gd name="connsiteX12" fmla="*/ 4831366 w 6132905"/>
                  <a:gd name="connsiteY12" fmla="*/ 439218 h 439218"/>
                  <a:gd name="connsiteX13" fmla="*/ 4027274 w 6132905"/>
                  <a:gd name="connsiteY13" fmla="*/ 439218 h 439218"/>
                  <a:gd name="connsiteX14" fmla="*/ 3223182 w 6132905"/>
                  <a:gd name="connsiteY14" fmla="*/ 439218 h 439218"/>
                  <a:gd name="connsiteX15" fmla="*/ 2664407 w 6132905"/>
                  <a:gd name="connsiteY15" fmla="*/ 439218 h 439218"/>
                  <a:gd name="connsiteX16" fmla="*/ 1982973 w 6132905"/>
                  <a:gd name="connsiteY16" fmla="*/ 439218 h 439218"/>
                  <a:gd name="connsiteX17" fmla="*/ 1178881 w 6132905"/>
                  <a:gd name="connsiteY17" fmla="*/ 439218 h 439218"/>
                  <a:gd name="connsiteX18" fmla="*/ 0 w 6132905"/>
                  <a:gd name="connsiteY18" fmla="*/ 439218 h 439218"/>
                  <a:gd name="connsiteX19" fmla="*/ 0 w 6132905"/>
                  <a:gd name="connsiteY19" fmla="*/ 0 h 439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132905" h="439218" extrusionOk="0">
                    <a:moveTo>
                      <a:pt x="0" y="0"/>
                    </a:moveTo>
                    <a:cubicBezTo>
                      <a:pt x="152689" y="11778"/>
                      <a:pt x="359347" y="18939"/>
                      <a:pt x="620105" y="0"/>
                    </a:cubicBezTo>
                    <a:cubicBezTo>
                      <a:pt x="880863" y="-18939"/>
                      <a:pt x="937947" y="4547"/>
                      <a:pt x="1117552" y="0"/>
                    </a:cubicBezTo>
                    <a:cubicBezTo>
                      <a:pt x="1297157" y="-4547"/>
                      <a:pt x="1639531" y="-36617"/>
                      <a:pt x="1921644" y="0"/>
                    </a:cubicBezTo>
                    <a:cubicBezTo>
                      <a:pt x="2203757" y="36617"/>
                      <a:pt x="2304210" y="-6981"/>
                      <a:pt x="2541748" y="0"/>
                    </a:cubicBezTo>
                    <a:cubicBezTo>
                      <a:pt x="2779286" y="6981"/>
                      <a:pt x="2910896" y="-18761"/>
                      <a:pt x="3161853" y="0"/>
                    </a:cubicBezTo>
                    <a:cubicBezTo>
                      <a:pt x="3412811" y="18761"/>
                      <a:pt x="3782681" y="-23167"/>
                      <a:pt x="3965945" y="0"/>
                    </a:cubicBezTo>
                    <a:cubicBezTo>
                      <a:pt x="4149209" y="23167"/>
                      <a:pt x="4319270" y="-27461"/>
                      <a:pt x="4524721" y="0"/>
                    </a:cubicBezTo>
                    <a:cubicBezTo>
                      <a:pt x="4730172" y="27461"/>
                      <a:pt x="5107515" y="8567"/>
                      <a:pt x="5328813" y="0"/>
                    </a:cubicBezTo>
                    <a:cubicBezTo>
                      <a:pt x="5550111" y="-8567"/>
                      <a:pt x="5856848" y="-31790"/>
                      <a:pt x="6132905" y="0"/>
                    </a:cubicBezTo>
                    <a:cubicBezTo>
                      <a:pt x="6111570" y="163916"/>
                      <a:pt x="6114318" y="325636"/>
                      <a:pt x="6132905" y="439218"/>
                    </a:cubicBezTo>
                    <a:cubicBezTo>
                      <a:pt x="5815969" y="428699"/>
                      <a:pt x="5728052" y="425398"/>
                      <a:pt x="5451471" y="439218"/>
                    </a:cubicBezTo>
                    <a:cubicBezTo>
                      <a:pt x="5174890" y="453038"/>
                      <a:pt x="5124698" y="462995"/>
                      <a:pt x="4831366" y="439218"/>
                    </a:cubicBezTo>
                    <a:cubicBezTo>
                      <a:pt x="4538034" y="415441"/>
                      <a:pt x="4224162" y="472266"/>
                      <a:pt x="4027274" y="439218"/>
                    </a:cubicBezTo>
                    <a:cubicBezTo>
                      <a:pt x="3830386" y="406170"/>
                      <a:pt x="3543669" y="445634"/>
                      <a:pt x="3223182" y="439218"/>
                    </a:cubicBezTo>
                    <a:cubicBezTo>
                      <a:pt x="2902695" y="432802"/>
                      <a:pt x="2941415" y="447098"/>
                      <a:pt x="2664407" y="439218"/>
                    </a:cubicBezTo>
                    <a:cubicBezTo>
                      <a:pt x="2387400" y="431338"/>
                      <a:pt x="2230168" y="427087"/>
                      <a:pt x="1982973" y="439218"/>
                    </a:cubicBezTo>
                    <a:cubicBezTo>
                      <a:pt x="1735778" y="451349"/>
                      <a:pt x="1491972" y="411944"/>
                      <a:pt x="1178881" y="439218"/>
                    </a:cubicBezTo>
                    <a:cubicBezTo>
                      <a:pt x="865790" y="466492"/>
                      <a:pt x="342036" y="426398"/>
                      <a:pt x="0" y="439218"/>
                    </a:cubicBezTo>
                    <a:cubicBezTo>
                      <a:pt x="-16117" y="318472"/>
                      <a:pt x="3137" y="212949"/>
                      <a:pt x="0" y="0"/>
                    </a:cubicBezTo>
                    <a:close/>
                  </a:path>
                </a:pathLst>
              </a:custGeom>
              <a:noFill/>
              <a:ln cmpd="dbl">
                <a:solidFill>
                  <a:srgbClr val="0043D9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prstGeom prst="rect">
                        <a:avLst/>
                      </a:pr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rgbClr val="0043D8"/>
                    </a:solidFill>
                  </a:rPr>
                  <a:t>Calculation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𝐽𝑡</m:t>
                    </m:r>
                  </m:oMath>
                </a14:m>
                <a:endParaRPr lang="en-US" sz="2400" b="0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FA5A78FA-0435-981B-C264-4079874A7E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4237" y="2564287"/>
                <a:ext cx="6132905" cy="439218"/>
              </a:xfrm>
              <a:prstGeom prst="rect">
                <a:avLst/>
              </a:prstGeom>
              <a:blipFill>
                <a:blip r:embed="rId3"/>
                <a:stretch>
                  <a:fillRect t="-7407" b="-23457"/>
                </a:stretch>
              </a:blipFill>
              <a:ln cmpd="dbl">
                <a:solidFill>
                  <a:srgbClr val="0043D9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6132905"/>
                          <a:gd name="connsiteY0" fmla="*/ 0 h 439218"/>
                          <a:gd name="connsiteX1" fmla="*/ 620105 w 6132905"/>
                          <a:gd name="connsiteY1" fmla="*/ 0 h 439218"/>
                          <a:gd name="connsiteX2" fmla="*/ 1117552 w 6132905"/>
                          <a:gd name="connsiteY2" fmla="*/ 0 h 439218"/>
                          <a:gd name="connsiteX3" fmla="*/ 1921644 w 6132905"/>
                          <a:gd name="connsiteY3" fmla="*/ 0 h 439218"/>
                          <a:gd name="connsiteX4" fmla="*/ 2541748 w 6132905"/>
                          <a:gd name="connsiteY4" fmla="*/ 0 h 439218"/>
                          <a:gd name="connsiteX5" fmla="*/ 3161853 w 6132905"/>
                          <a:gd name="connsiteY5" fmla="*/ 0 h 439218"/>
                          <a:gd name="connsiteX6" fmla="*/ 3965945 w 6132905"/>
                          <a:gd name="connsiteY6" fmla="*/ 0 h 439218"/>
                          <a:gd name="connsiteX7" fmla="*/ 4524721 w 6132905"/>
                          <a:gd name="connsiteY7" fmla="*/ 0 h 439218"/>
                          <a:gd name="connsiteX8" fmla="*/ 5328813 w 6132905"/>
                          <a:gd name="connsiteY8" fmla="*/ 0 h 439218"/>
                          <a:gd name="connsiteX9" fmla="*/ 6132905 w 6132905"/>
                          <a:gd name="connsiteY9" fmla="*/ 0 h 439218"/>
                          <a:gd name="connsiteX10" fmla="*/ 6132905 w 6132905"/>
                          <a:gd name="connsiteY10" fmla="*/ 439218 h 439218"/>
                          <a:gd name="connsiteX11" fmla="*/ 5451471 w 6132905"/>
                          <a:gd name="connsiteY11" fmla="*/ 439218 h 439218"/>
                          <a:gd name="connsiteX12" fmla="*/ 4831366 w 6132905"/>
                          <a:gd name="connsiteY12" fmla="*/ 439218 h 439218"/>
                          <a:gd name="connsiteX13" fmla="*/ 4027274 w 6132905"/>
                          <a:gd name="connsiteY13" fmla="*/ 439218 h 439218"/>
                          <a:gd name="connsiteX14" fmla="*/ 3223182 w 6132905"/>
                          <a:gd name="connsiteY14" fmla="*/ 439218 h 439218"/>
                          <a:gd name="connsiteX15" fmla="*/ 2664407 w 6132905"/>
                          <a:gd name="connsiteY15" fmla="*/ 439218 h 439218"/>
                          <a:gd name="connsiteX16" fmla="*/ 1982973 w 6132905"/>
                          <a:gd name="connsiteY16" fmla="*/ 439218 h 439218"/>
                          <a:gd name="connsiteX17" fmla="*/ 1178881 w 6132905"/>
                          <a:gd name="connsiteY17" fmla="*/ 439218 h 439218"/>
                          <a:gd name="connsiteX18" fmla="*/ 0 w 6132905"/>
                          <a:gd name="connsiteY18" fmla="*/ 439218 h 439218"/>
                          <a:gd name="connsiteX19" fmla="*/ 0 w 6132905"/>
                          <a:gd name="connsiteY19" fmla="*/ 0 h 4392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</a:cxnLst>
                        <a:rect l="l" t="t" r="r" b="b"/>
                        <a:pathLst>
                          <a:path w="6132905" h="439218" extrusionOk="0">
                            <a:moveTo>
                              <a:pt x="0" y="0"/>
                            </a:moveTo>
                            <a:cubicBezTo>
                              <a:pt x="152689" y="11778"/>
                              <a:pt x="359347" y="18939"/>
                              <a:pt x="620105" y="0"/>
                            </a:cubicBezTo>
                            <a:cubicBezTo>
                              <a:pt x="880863" y="-18939"/>
                              <a:pt x="937947" y="4547"/>
                              <a:pt x="1117552" y="0"/>
                            </a:cubicBezTo>
                            <a:cubicBezTo>
                              <a:pt x="1297157" y="-4547"/>
                              <a:pt x="1639531" y="-36617"/>
                              <a:pt x="1921644" y="0"/>
                            </a:cubicBezTo>
                            <a:cubicBezTo>
                              <a:pt x="2203757" y="36617"/>
                              <a:pt x="2304210" y="-6981"/>
                              <a:pt x="2541748" y="0"/>
                            </a:cubicBezTo>
                            <a:cubicBezTo>
                              <a:pt x="2779286" y="6981"/>
                              <a:pt x="2910896" y="-18761"/>
                              <a:pt x="3161853" y="0"/>
                            </a:cubicBezTo>
                            <a:cubicBezTo>
                              <a:pt x="3412811" y="18761"/>
                              <a:pt x="3782681" y="-23167"/>
                              <a:pt x="3965945" y="0"/>
                            </a:cubicBezTo>
                            <a:cubicBezTo>
                              <a:pt x="4149209" y="23167"/>
                              <a:pt x="4319270" y="-27461"/>
                              <a:pt x="4524721" y="0"/>
                            </a:cubicBezTo>
                            <a:cubicBezTo>
                              <a:pt x="4730172" y="27461"/>
                              <a:pt x="5107515" y="8567"/>
                              <a:pt x="5328813" y="0"/>
                            </a:cubicBezTo>
                            <a:cubicBezTo>
                              <a:pt x="5550111" y="-8567"/>
                              <a:pt x="5856848" y="-31790"/>
                              <a:pt x="6132905" y="0"/>
                            </a:cubicBezTo>
                            <a:cubicBezTo>
                              <a:pt x="6111570" y="163916"/>
                              <a:pt x="6114318" y="325636"/>
                              <a:pt x="6132905" y="439218"/>
                            </a:cubicBezTo>
                            <a:cubicBezTo>
                              <a:pt x="5815969" y="428699"/>
                              <a:pt x="5728052" y="425398"/>
                              <a:pt x="5451471" y="439218"/>
                            </a:cubicBezTo>
                            <a:cubicBezTo>
                              <a:pt x="5174890" y="453038"/>
                              <a:pt x="5124698" y="462995"/>
                              <a:pt x="4831366" y="439218"/>
                            </a:cubicBezTo>
                            <a:cubicBezTo>
                              <a:pt x="4538034" y="415441"/>
                              <a:pt x="4224162" y="472266"/>
                              <a:pt x="4027274" y="439218"/>
                            </a:cubicBezTo>
                            <a:cubicBezTo>
                              <a:pt x="3830386" y="406170"/>
                              <a:pt x="3543669" y="445634"/>
                              <a:pt x="3223182" y="439218"/>
                            </a:cubicBezTo>
                            <a:cubicBezTo>
                              <a:pt x="2902695" y="432802"/>
                              <a:pt x="2941415" y="447098"/>
                              <a:pt x="2664407" y="439218"/>
                            </a:cubicBezTo>
                            <a:cubicBezTo>
                              <a:pt x="2387400" y="431338"/>
                              <a:pt x="2230168" y="427087"/>
                              <a:pt x="1982973" y="439218"/>
                            </a:cubicBezTo>
                            <a:cubicBezTo>
                              <a:pt x="1735778" y="451349"/>
                              <a:pt x="1491972" y="411944"/>
                              <a:pt x="1178881" y="439218"/>
                            </a:cubicBezTo>
                            <a:cubicBezTo>
                              <a:pt x="865790" y="466492"/>
                              <a:pt x="342036" y="426398"/>
                              <a:pt x="0" y="439218"/>
                            </a:cubicBezTo>
                            <a:cubicBezTo>
                              <a:pt x="-16117" y="318472"/>
                              <a:pt x="3137" y="212949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Freehand/>
                      </ask:type>
                    </ask:lineSketchStyleProps>
                  </a:ext>
                </a:extLst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A337F9B9-7D7C-890C-EAD7-E3D81930C8FD}"/>
              </a:ext>
            </a:extLst>
          </p:cNvPr>
          <p:cNvSpPr txBox="1"/>
          <p:nvPr/>
        </p:nvSpPr>
        <p:spPr>
          <a:xfrm>
            <a:off x="1629628" y="1020035"/>
            <a:ext cx="6535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3D8"/>
                </a:solidFill>
              </a:rPr>
              <a:t>We must calculate each parameter of the following formula: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7DCB03A-0AA4-0254-C97E-4B07B3D843B3}"/>
                  </a:ext>
                </a:extLst>
              </p:cNvPr>
              <p:cNvSpPr txBox="1"/>
              <p:nvPr/>
            </p:nvSpPr>
            <p:spPr>
              <a:xfrm>
                <a:off x="1714500" y="1266825"/>
                <a:ext cx="10370664" cy="572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1">
                  <a:spcBef>
                    <a:spcPts val="60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</m:t>
                        </m:r>
                      </m:sub>
                    </m:sSub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𝑎𝑣𝑔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𝑏</m:t>
                    </m:r>
                    <m:d>
                      <m:dPr>
                        <m:ctrlP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0043D9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r>
                          <a:rPr lang="en-US" i="1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b="0" i="1" smtClean="0">
                        <a:solidFill>
                          <a:srgbClr val="0043D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43D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rgbClr val="0043D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rgbClr val="0043D9"/>
                    </a:solidFill>
                  </a:rPr>
                  <a:t>      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7DCB03A-0AA4-0254-C97E-4B07B3D84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500" y="1266825"/>
                <a:ext cx="10370664" cy="5720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19CABE4-5753-A273-9B77-7939B247266A}"/>
              </a:ext>
            </a:extLst>
          </p:cNvPr>
          <p:cNvCxnSpPr>
            <a:cxnSpLocks/>
          </p:cNvCxnSpPr>
          <p:nvPr/>
        </p:nvCxnSpPr>
        <p:spPr>
          <a:xfrm flipV="1">
            <a:off x="3829050" y="1389367"/>
            <a:ext cx="590550" cy="449474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9965639-EA17-613C-5F47-E7FF3A808E9E}"/>
              </a:ext>
            </a:extLst>
          </p:cNvPr>
          <p:cNvCxnSpPr>
            <a:cxnSpLocks/>
          </p:cNvCxnSpPr>
          <p:nvPr/>
        </p:nvCxnSpPr>
        <p:spPr>
          <a:xfrm flipV="1">
            <a:off x="3563714" y="1356443"/>
            <a:ext cx="590550" cy="449474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3CD943B-5AFF-10C7-A9EC-D4EF887D762C}"/>
              </a:ext>
            </a:extLst>
          </p:cNvPr>
          <p:cNvCxnSpPr>
            <a:cxnSpLocks/>
          </p:cNvCxnSpPr>
          <p:nvPr/>
        </p:nvCxnSpPr>
        <p:spPr>
          <a:xfrm flipV="1">
            <a:off x="4209197" y="1400582"/>
            <a:ext cx="590550" cy="449474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E07F30A-71BC-ABC6-AFB6-A08C3DCEA9D9}"/>
              </a:ext>
            </a:extLst>
          </p:cNvPr>
          <p:cNvCxnSpPr>
            <a:cxnSpLocks/>
          </p:cNvCxnSpPr>
          <p:nvPr/>
        </p:nvCxnSpPr>
        <p:spPr>
          <a:xfrm flipV="1">
            <a:off x="4832899" y="1612016"/>
            <a:ext cx="295275" cy="224737"/>
          </a:xfrm>
          <a:prstGeom prst="line">
            <a:avLst/>
          </a:prstGeom>
          <a:ln>
            <a:solidFill>
              <a:srgbClr val="0043D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C55F64F-C17D-827A-ADA6-B479ECF8D432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Open</a:t>
            </a:r>
            <a:r>
              <a:rPr lang="en-US" sz="1200" dirty="0">
                <a:solidFill>
                  <a:srgbClr val="FF383E"/>
                </a:solidFill>
              </a:rPr>
              <a:t> </a:t>
            </a:r>
            <a:r>
              <a:rPr lang="en-US" sz="1200" dirty="0">
                <a:solidFill>
                  <a:srgbClr val="0043D8"/>
                </a:solidFill>
              </a:rPr>
              <a:t>points</a:t>
            </a:r>
          </a:p>
        </p:txBody>
      </p:sp>
    </p:spTree>
    <p:extLst>
      <p:ext uri="{BB962C8B-B14F-4D97-AF65-F5344CB8AC3E}">
        <p14:creationId xmlns:p14="http://schemas.microsoft.com/office/powerpoint/2010/main" val="1321006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8C286-2EC5-6FAC-0C3E-311439065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7488" y="6315075"/>
            <a:ext cx="544512" cy="365125"/>
          </a:xfrm>
          <a:prstGeom prst="rect">
            <a:avLst/>
          </a:prstGeom>
        </p:spPr>
        <p:txBody>
          <a:bodyPr/>
          <a:lstStyle/>
          <a:p>
            <a:fld id="{5DD364E6-EA62-4F1B-91F6-E9BE53806E2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Image 7" descr="MUON-SlideGraph-LogoBkgnd2.png">
            <a:extLst>
              <a:ext uri="{FF2B5EF4-FFF2-40B4-BE49-F238E27FC236}">
                <a16:creationId xmlns:a16="http://schemas.microsoft.com/office/drawing/2014/main" id="{433A47F9-9161-568D-20FE-4FBF2F39521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208104" y="544873"/>
            <a:ext cx="6983896" cy="3275938"/>
          </a:xfrm>
          <a:custGeom>
            <a:avLst/>
            <a:gdLst>
              <a:gd name="connsiteX0" fmla="*/ 0 w 6983896"/>
              <a:gd name="connsiteY0" fmla="*/ 0 h 3275938"/>
              <a:gd name="connsiteX1" fmla="*/ 6983896 w 6983896"/>
              <a:gd name="connsiteY1" fmla="*/ 0 h 3275938"/>
              <a:gd name="connsiteX2" fmla="*/ 6983896 w 6983896"/>
              <a:gd name="connsiteY2" fmla="*/ 3275938 h 3275938"/>
              <a:gd name="connsiteX3" fmla="*/ 0 w 6983896"/>
              <a:gd name="connsiteY3" fmla="*/ 3275938 h 3275938"/>
              <a:gd name="connsiteX4" fmla="*/ 0 w 6983896"/>
              <a:gd name="connsiteY4" fmla="*/ 0 h 3275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3896" h="3275938" fill="none" extrusionOk="0">
                <a:moveTo>
                  <a:pt x="0" y="0"/>
                </a:moveTo>
                <a:cubicBezTo>
                  <a:pt x="2621071" y="-49533"/>
                  <a:pt x="3964147" y="-14809"/>
                  <a:pt x="6983896" y="0"/>
                </a:cubicBezTo>
                <a:cubicBezTo>
                  <a:pt x="7071535" y="1250797"/>
                  <a:pt x="6911217" y="2649583"/>
                  <a:pt x="6983896" y="3275938"/>
                </a:cubicBezTo>
                <a:cubicBezTo>
                  <a:pt x="4579169" y="3227707"/>
                  <a:pt x="3328956" y="3360393"/>
                  <a:pt x="0" y="3275938"/>
                </a:cubicBezTo>
                <a:cubicBezTo>
                  <a:pt x="-38581" y="2546385"/>
                  <a:pt x="63341" y="408963"/>
                  <a:pt x="0" y="0"/>
                </a:cubicBezTo>
                <a:close/>
              </a:path>
              <a:path w="6983896" h="3275938" stroke="0" extrusionOk="0">
                <a:moveTo>
                  <a:pt x="0" y="0"/>
                </a:moveTo>
                <a:cubicBezTo>
                  <a:pt x="1051161" y="118645"/>
                  <a:pt x="4568212" y="116012"/>
                  <a:pt x="6983896" y="0"/>
                </a:cubicBezTo>
                <a:cubicBezTo>
                  <a:pt x="6851014" y="585534"/>
                  <a:pt x="7068847" y="2562832"/>
                  <a:pt x="6983896" y="3275938"/>
                </a:cubicBezTo>
                <a:cubicBezTo>
                  <a:pt x="4377223" y="3410538"/>
                  <a:pt x="2706198" y="3118742"/>
                  <a:pt x="0" y="3275938"/>
                </a:cubicBezTo>
                <a:cubicBezTo>
                  <a:pt x="-20187" y="2127282"/>
                  <a:pt x="-152480" y="560587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 cmpd="dbl">
            <a:gradFill flip="none" rotWithShape="1">
              <a:gsLst>
                <a:gs pos="0">
                  <a:srgbClr val="FF383E"/>
                </a:gs>
                <a:gs pos="51000">
                  <a:srgbClr val="8A3C88"/>
                </a:gs>
                <a:gs pos="100000">
                  <a:srgbClr val="0043D6"/>
                </a:gs>
              </a:gsLst>
              <a:lin ang="0" scaled="1"/>
              <a:tileRect/>
            </a:gra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1E358F-375C-AA18-6ACF-9035A00013CE}"/>
              </a:ext>
            </a:extLst>
          </p:cNvPr>
          <p:cNvSpPr txBox="1"/>
          <p:nvPr/>
        </p:nvSpPr>
        <p:spPr>
          <a:xfrm>
            <a:off x="2103934" y="4341067"/>
            <a:ext cx="97094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D8395A"/>
                </a:solidFill>
              </a:rPr>
              <a:t>Implementation of Brandt Model in MATLAB for REBCO magnetization effect</a:t>
            </a:r>
          </a:p>
        </p:txBody>
      </p:sp>
      <p:pic>
        <p:nvPicPr>
          <p:cNvPr id="9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C5A129E5-D29B-8E44-2BEE-0847EBCE4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5679" y="6113604"/>
            <a:ext cx="1935386" cy="579860"/>
          </a:xfrm>
          <a:prstGeom prst="rect">
            <a:avLst/>
          </a:prstGeom>
        </p:spPr>
      </p:pic>
      <p:pic>
        <p:nvPicPr>
          <p:cNvPr id="10" name="Picture 9" descr="A logo with a circle and text&#10;&#10;Description automatically generated">
            <a:extLst>
              <a:ext uri="{FF2B5EF4-FFF2-40B4-BE49-F238E27FC236}">
                <a16:creationId xmlns:a16="http://schemas.microsoft.com/office/drawing/2014/main" id="{F6859E30-18EC-F679-E124-2FAD303534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556" y="5949069"/>
            <a:ext cx="904827" cy="908931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1" name="Picture 8" descr="A blue logo with a black background">
            <a:extLst>
              <a:ext uri="{FF2B5EF4-FFF2-40B4-BE49-F238E27FC236}">
                <a16:creationId xmlns:a16="http://schemas.microsoft.com/office/drawing/2014/main" id="{2487B89E-DFC2-563E-6C2F-D9F5CACDFE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315" r="20838"/>
          <a:stretch/>
        </p:blipFill>
        <p:spPr>
          <a:xfrm>
            <a:off x="11166799" y="6060493"/>
            <a:ext cx="705549" cy="686082"/>
          </a:xfrm>
          <a:prstGeom prst="rect">
            <a:avLst/>
          </a:prstGeom>
          <a:ln>
            <a:noFill/>
          </a:ln>
        </p:spPr>
      </p:pic>
      <p:pic>
        <p:nvPicPr>
          <p:cNvPr id="12" name="Picture 11" descr="A purple text on a black background&#10;&#10;Description automatically generated">
            <a:extLst>
              <a:ext uri="{FF2B5EF4-FFF2-40B4-BE49-F238E27FC236}">
                <a16:creationId xmlns:a16="http://schemas.microsoft.com/office/drawing/2014/main" id="{1B7134B6-BF04-D1B9-0628-F57861DC5E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109" y="6113604"/>
            <a:ext cx="1514392" cy="579860"/>
          </a:xfrm>
          <a:prstGeom prst="rect">
            <a:avLst/>
          </a:prstGeom>
        </p:spPr>
      </p:pic>
      <p:pic>
        <p:nvPicPr>
          <p:cNvPr id="13" name="Immagine 4">
            <a:extLst>
              <a:ext uri="{FF2B5EF4-FFF2-40B4-BE49-F238E27FC236}">
                <a16:creationId xmlns:a16="http://schemas.microsoft.com/office/drawing/2014/main" id="{AB73574F-1747-F612-9A29-A94AE4D5CB4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338" t="16055" r="11693" b="14565"/>
          <a:stretch/>
        </p:blipFill>
        <p:spPr>
          <a:xfrm>
            <a:off x="5351361" y="6152518"/>
            <a:ext cx="965911" cy="543680"/>
          </a:xfrm>
          <a:prstGeom prst="rect">
            <a:avLst/>
          </a:prstGeom>
        </p:spPr>
      </p:pic>
      <p:pic>
        <p:nvPicPr>
          <p:cNvPr id="14" name="Picture 13" descr="A logo of a university&#10;&#10;Description automatically generated">
            <a:extLst>
              <a:ext uri="{FF2B5EF4-FFF2-40B4-BE49-F238E27FC236}">
                <a16:creationId xmlns:a16="http://schemas.microsoft.com/office/drawing/2014/main" id="{89B4E877-3531-1A6F-06EF-7FF416AA81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68" y="5830196"/>
            <a:ext cx="1804245" cy="121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157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19C01-D1C5-0163-1D37-C3CCA2B04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Quadrature points “</a:t>
            </a:r>
            <a:r>
              <a:rPr lang="en-US" dirty="0" err="1"/>
              <a:t>qp</a:t>
            </a:r>
            <a:r>
              <a:rPr lang="en-US" dirty="0"/>
              <a:t>” in </a:t>
            </a:r>
            <a:r>
              <a:rPr lang="en-US" dirty="0" err="1"/>
              <a:t>Matlab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075068-C539-4B7E-0134-BCE83E15A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8C286-2EC5-6FAC-0C3E-311439065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581431-9A17-7A22-E2E0-C70F2EA60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22">
                <a:extLst>
                  <a:ext uri="{FF2B5EF4-FFF2-40B4-BE49-F238E27FC236}">
                    <a16:creationId xmlns:a16="http://schemas.microsoft.com/office/drawing/2014/main" id="{D0C6E66B-BFC5-5A93-10C6-2F90F8179E01}"/>
                  </a:ext>
                </a:extLst>
              </p:cNvPr>
              <p:cNvSpPr txBox="1"/>
              <p:nvPr/>
            </p:nvSpPr>
            <p:spPr>
              <a:xfrm>
                <a:off x="1593568" y="1643303"/>
                <a:ext cx="3829112" cy="3691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400" dirty="0">
                    <a:solidFill>
                      <a:srgbClr val="0043D8"/>
                    </a:solidFill>
                  </a:rPr>
                  <a:t>Inside </a:t>
                </a:r>
                <a:r>
                  <a:rPr lang="en-GB" sz="2400" dirty="0">
                    <a:solidFill>
                      <a:srgbClr val="0043D8"/>
                    </a:solidFill>
                  </a:rPr>
                  <a:t>each block of the magnet, a </a:t>
                </a:r>
                <a:r>
                  <a:rPr lang="en-GB" sz="2400" b="1" dirty="0">
                    <a:solidFill>
                      <a:srgbClr val="0043D8"/>
                    </a:solidFill>
                  </a:rPr>
                  <a:t>grid of quadrature points</a:t>
                </a:r>
                <a:r>
                  <a:rPr lang="en-GB" sz="2400" dirty="0">
                    <a:solidFill>
                      <a:srgbClr val="0043D8"/>
                    </a:solidFill>
                  </a:rPr>
                  <a:t> was </a:t>
                </a:r>
                <a:r>
                  <a:rPr lang="en-GB" sz="2400" dirty="0">
                    <a:solidFill>
                      <a:srgbClr val="0043D8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built</a:t>
                </a:r>
                <a:r>
                  <a:rPr lang="en-GB" sz="2400" dirty="0">
                    <a:solidFill>
                      <a:srgbClr val="0043D8"/>
                    </a:solidFill>
                  </a:rPr>
                  <a:t>;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sz="2000" dirty="0">
                  <a:solidFill>
                    <a:srgbClr val="0043D8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400" dirty="0">
                    <a:solidFill>
                      <a:srgbClr val="0043D8"/>
                    </a:solidFill>
                  </a:rPr>
                  <a:t>Each point is characterized by a value of sheet current </a:t>
                </a:r>
                <a:r>
                  <a:rPr lang="it-IT" sz="2400" dirty="0" err="1">
                    <a:solidFill>
                      <a:srgbClr val="0043D8"/>
                    </a:solidFill>
                  </a:rPr>
                  <a:t>density</a:t>
                </a:r>
                <a:r>
                  <a:rPr lang="it-IT" sz="2400" dirty="0">
                    <a:solidFill>
                      <a:srgbClr val="0043D8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it-IT" sz="24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𝑞𝑝</m:t>
                        </m:r>
                      </m:sub>
                    </m:sSub>
                  </m:oMath>
                </a14:m>
                <a:r>
                  <a:rPr lang="it-IT" sz="2400" b="0" dirty="0">
                    <a:solidFill>
                      <a:srgbClr val="0043D8"/>
                    </a:solidFill>
                    <a:ea typeface="Cambria Math" panose="02040503050406030204" pitchFamily="18" charset="0"/>
                  </a:rPr>
                  <a:t>(A/m).</a:t>
                </a:r>
              </a:p>
              <a:p>
                <a:endParaRPr lang="it-IT" sz="2000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11" name="CasellaDiTesto 22">
                <a:extLst>
                  <a:ext uri="{FF2B5EF4-FFF2-40B4-BE49-F238E27FC236}">
                    <a16:creationId xmlns:a16="http://schemas.microsoft.com/office/drawing/2014/main" id="{D0C6E66B-BFC5-5A93-10C6-2F90F8179E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3568" y="1643303"/>
                <a:ext cx="3829112" cy="3691075"/>
              </a:xfrm>
              <a:prstGeom prst="rect">
                <a:avLst/>
              </a:prstGeom>
              <a:blipFill>
                <a:blip r:embed="rId2"/>
                <a:stretch>
                  <a:fillRect l="-2067" t="-13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3">
            <a:extLst>
              <a:ext uri="{FF2B5EF4-FFF2-40B4-BE49-F238E27FC236}">
                <a16:creationId xmlns:a16="http://schemas.microsoft.com/office/drawing/2014/main" id="{C3FD60A0-3684-94C2-42D3-5EE93715739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122" t="7077" r="27314" b="5455"/>
          <a:stretch/>
        </p:blipFill>
        <p:spPr>
          <a:xfrm>
            <a:off x="8919599" y="1752788"/>
            <a:ext cx="3271364" cy="3229424"/>
          </a:xfrm>
          <a:prstGeom prst="rect">
            <a:avLst/>
          </a:prstGeom>
        </p:spPr>
      </p:pic>
      <p:pic>
        <p:nvPicPr>
          <p:cNvPr id="13" name="Immagine 17">
            <a:extLst>
              <a:ext uri="{FF2B5EF4-FFF2-40B4-BE49-F238E27FC236}">
                <a16:creationId xmlns:a16="http://schemas.microsoft.com/office/drawing/2014/main" id="{07A0FDF6-EB2C-731F-19F7-AC04E9CAB8F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484" t="6915" r="27793" b="5455"/>
          <a:stretch/>
        </p:blipFill>
        <p:spPr>
          <a:xfrm>
            <a:off x="5019387" y="1560922"/>
            <a:ext cx="3745757" cy="3691075"/>
          </a:xfrm>
          <a:prstGeom prst="rect">
            <a:avLst/>
          </a:prstGeom>
        </p:spPr>
      </p:pic>
      <p:sp>
        <p:nvSpPr>
          <p:cNvPr id="14" name="Freccia a destra 20">
            <a:extLst>
              <a:ext uri="{FF2B5EF4-FFF2-40B4-BE49-F238E27FC236}">
                <a16:creationId xmlns:a16="http://schemas.microsoft.com/office/drawing/2014/main" id="{76B59E88-2E34-75CB-D111-4C3166E4F645}"/>
              </a:ext>
            </a:extLst>
          </p:cNvPr>
          <p:cNvSpPr/>
          <p:nvPr/>
        </p:nvSpPr>
        <p:spPr>
          <a:xfrm>
            <a:off x="6590498" y="3094370"/>
            <a:ext cx="2258001" cy="193115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5" name="Segnaposto immagine 19" descr="Lente di ingrandimento contorno">
            <a:extLst>
              <a:ext uri="{FF2B5EF4-FFF2-40B4-BE49-F238E27FC236}">
                <a16:creationId xmlns:a16="http://schemas.microsoft.com/office/drawing/2014/main" id="{85ECE568-E8C5-DC4A-3C9A-65940B2C57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2385" b="2385"/>
          <a:stretch>
            <a:fillRect/>
          </a:stretch>
        </p:blipFill>
        <p:spPr>
          <a:xfrm>
            <a:off x="5819958" y="2858992"/>
            <a:ext cx="867484" cy="8256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2926C9-76FC-F2E6-AE2A-7CD75174F0C7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Open points</a:t>
            </a:r>
          </a:p>
        </p:txBody>
      </p:sp>
    </p:spTree>
    <p:extLst>
      <p:ext uri="{BB962C8B-B14F-4D97-AF65-F5344CB8AC3E}">
        <p14:creationId xmlns:p14="http://schemas.microsoft.com/office/powerpoint/2010/main" val="1214081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CA312BD-064F-829A-E3CB-34BE28DDD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Inizialization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525D11-8AC8-3551-18EF-6008C3DCF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Luca Alfonso – Francesco Mariani</a:t>
            </a:r>
          </a:p>
          <a:p>
            <a:r>
              <a:rPr lang="en-US"/>
              <a:t>Workshop on Muon Collider Superconducting Magnet Design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613C4-BFBD-3471-594C-FFD461A7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6DAC35-B609-13AD-7B2E-5112496E2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pic>
        <p:nvPicPr>
          <p:cNvPr id="7" name="Immagine 7">
            <a:extLst>
              <a:ext uri="{FF2B5EF4-FFF2-40B4-BE49-F238E27FC236}">
                <a16:creationId xmlns:a16="http://schemas.microsoft.com/office/drawing/2014/main" id="{9433AB25-F5DF-1A47-B606-EF66D105FA1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451" t="7199" r="29895" b="5015"/>
          <a:stretch/>
        </p:blipFill>
        <p:spPr>
          <a:xfrm>
            <a:off x="7322499" y="1108320"/>
            <a:ext cx="4684459" cy="44700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88D7F38-8BFA-4A5E-2C49-D181E7555C22}"/>
                  </a:ext>
                </a:extLst>
              </p:cNvPr>
              <p:cNvSpPr txBox="1"/>
              <p:nvPr/>
            </p:nvSpPr>
            <p:spPr>
              <a:xfrm>
                <a:off x="1688263" y="1978459"/>
                <a:ext cx="5294563" cy="26138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sz="2400" dirty="0">
                    <a:solidFill>
                      <a:srgbClr val="0043D8"/>
                    </a:solidFill>
                  </a:rPr>
                  <a:t>a </a:t>
                </a:r>
                <a:r>
                  <a:rPr lang="en-GB" sz="2400" b="1" dirty="0">
                    <a:solidFill>
                      <a:srgbClr val="0043D8"/>
                    </a:solidFill>
                  </a:rPr>
                  <a:t>uniform</a:t>
                </a:r>
                <a:r>
                  <a:rPr lang="it-IT" sz="2400" b="1" dirty="0">
                    <a:solidFill>
                      <a:srgbClr val="0043D8"/>
                    </a:solidFill>
                  </a:rPr>
                  <a:t> current distribution </a:t>
                </a:r>
                <a:r>
                  <a:rPr lang="it-IT" sz="2400" dirty="0">
                    <a:solidFill>
                      <a:srgbClr val="0043D8"/>
                    </a:solidFill>
                  </a:rPr>
                  <a:t>was supposed to flow inside the magnet</a:t>
                </a:r>
              </a:p>
              <a:p>
                <a:pPr marL="0" indent="0" algn="just">
                  <a:buNone/>
                </a:pPr>
                <a:r>
                  <a:rPr lang="it-IT" sz="2400" dirty="0">
                    <a:solidFill>
                      <a:srgbClr val="0043D8"/>
                    </a:solidFill>
                  </a:rPr>
                  <a:t>      (i.e. same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it-IT" sz="24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𝑞𝑝</m:t>
                        </m:r>
                      </m:sub>
                    </m:sSub>
                  </m:oMath>
                </a14:m>
                <a:r>
                  <a:rPr lang="it-IT" sz="2400" dirty="0">
                    <a:solidFill>
                      <a:srgbClr val="0043D8"/>
                    </a:solidFill>
                  </a:rPr>
                  <a:t> for each </a:t>
                </a:r>
                <a14:m>
                  <m:oMath xmlns:m="http://schemas.openxmlformats.org/officeDocument/2006/math">
                    <m:r>
                      <a:rPr lang="it-IT" sz="2400" i="1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𝑞𝑝</m:t>
                    </m:r>
                  </m:oMath>
                </a14:m>
                <a:r>
                  <a:rPr lang="it-IT" sz="2400" dirty="0">
                    <a:solidFill>
                      <a:srgbClr val="0043D8"/>
                    </a:solidFill>
                  </a:rPr>
                  <a:t>).</a:t>
                </a:r>
              </a:p>
              <a:p>
                <a:pPr algn="just"/>
                <a:endParaRPr lang="it-IT" sz="1800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sz="2400" dirty="0">
                    <a:solidFill>
                      <a:srgbClr val="0043D8"/>
                    </a:solidFill>
                  </a:rPr>
                  <a:t>The</a:t>
                </a:r>
                <a:r>
                  <a:rPr lang="it-IT" sz="2400" dirty="0"/>
                  <a:t> </a:t>
                </a:r>
                <a:r>
                  <a:rPr lang="it-IT" sz="2400" b="1" dirty="0">
                    <a:solidFill>
                      <a:schemeClr val="accent1"/>
                    </a:solidFill>
                  </a:rPr>
                  <a:t>magnetic</a:t>
                </a:r>
                <a:r>
                  <a:rPr lang="it-IT" sz="2400" dirty="0"/>
                  <a:t> </a:t>
                </a:r>
                <a:r>
                  <a:rPr lang="it-IT" sz="2400" b="1" dirty="0">
                    <a:solidFill>
                      <a:srgbClr val="11DFD5"/>
                    </a:solidFill>
                  </a:rPr>
                  <a:t>flux</a:t>
                </a:r>
                <a:r>
                  <a:rPr lang="it-IT" sz="2400" b="1" dirty="0">
                    <a:solidFill>
                      <a:schemeClr val="accent1"/>
                    </a:solidFill>
                  </a:rPr>
                  <a:t> </a:t>
                </a:r>
                <a:r>
                  <a:rPr lang="it-IT" sz="2400" b="1" dirty="0">
                    <a:solidFill>
                      <a:srgbClr val="92D050"/>
                    </a:solidFill>
                  </a:rPr>
                  <a:t>density </a:t>
                </a:r>
                <a:r>
                  <a:rPr lang="it-IT" sz="2400" b="1" dirty="0">
                    <a:solidFill>
                      <a:srgbClr val="FFC000"/>
                    </a:solidFill>
                  </a:rPr>
                  <a:t>value</a:t>
                </a:r>
                <a:r>
                  <a:rPr lang="it-IT" sz="2400" b="1" dirty="0">
                    <a:solidFill>
                      <a:schemeClr val="accent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it-IT" sz="2400" b="1" dirty="0">
                    <a:solidFill>
                      <a:schemeClr val="accent1"/>
                    </a:solidFill>
                  </a:rPr>
                  <a:t> </a:t>
                </a:r>
                <a:r>
                  <a:rPr lang="it-IT" sz="2400" dirty="0">
                    <a:solidFill>
                      <a:srgbClr val="0043D8"/>
                    </a:solidFill>
                  </a:rPr>
                  <a:t>was</a:t>
                </a:r>
                <a:r>
                  <a:rPr lang="it-IT" sz="2400" dirty="0"/>
                  <a:t> </a:t>
                </a:r>
                <a:r>
                  <a:rPr lang="it-IT" sz="2400" dirty="0">
                    <a:solidFill>
                      <a:srgbClr val="0043D8"/>
                    </a:solidFill>
                  </a:rPr>
                  <a:t>calculated in each quadrature point.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88D7F38-8BFA-4A5E-2C49-D181E7555C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8263" y="1978459"/>
                <a:ext cx="5294563" cy="2613857"/>
              </a:xfrm>
              <a:prstGeom prst="rect">
                <a:avLst/>
              </a:prstGeom>
              <a:blipFill>
                <a:blip r:embed="rId3"/>
                <a:stretch>
                  <a:fillRect l="-1613" t="-1869" r="-1728" b="-46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magine 10">
            <a:extLst>
              <a:ext uri="{FF2B5EF4-FFF2-40B4-BE49-F238E27FC236}">
                <a16:creationId xmlns:a16="http://schemas.microsoft.com/office/drawing/2014/main" id="{1276D19F-F253-AF64-3092-99EB000B429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21627" y="4602201"/>
            <a:ext cx="5654715" cy="7024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991B4B-6D6C-6309-A4D7-7EEC15216597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Open points</a:t>
            </a:r>
          </a:p>
        </p:txBody>
      </p:sp>
    </p:spTree>
    <p:extLst>
      <p:ext uri="{BB962C8B-B14F-4D97-AF65-F5344CB8AC3E}">
        <p14:creationId xmlns:p14="http://schemas.microsoft.com/office/powerpoint/2010/main" val="2214178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55231-B186-E6DD-2063-BBD86E5B30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E401C4F6-A6B3-6038-DD07-6A5D3BFD00B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Critical sheet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𝑞𝑝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E401C4F6-A6B3-6038-DD07-6A5D3BFD00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F70A5F-D112-1613-1825-EA93903DA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Luca Alfonso – Francesco Mariani</a:t>
            </a:r>
          </a:p>
          <a:p>
            <a:r>
              <a:rPr lang="en-US"/>
              <a:t>Workshop on Muon Collider Superconducting Magnet Design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AAB9B-0677-8A34-5628-67A621279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D07D08-4FD3-FDFD-87E8-8612AE67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13">
                <a:extLst>
                  <a:ext uri="{FF2B5EF4-FFF2-40B4-BE49-F238E27FC236}">
                    <a16:creationId xmlns:a16="http://schemas.microsoft.com/office/drawing/2014/main" id="{929833CE-1F0D-D40A-3A1F-FD9B9B2A4696}"/>
                  </a:ext>
                </a:extLst>
              </p:cNvPr>
              <p:cNvSpPr txBox="1"/>
              <p:nvPr/>
            </p:nvSpPr>
            <p:spPr>
              <a:xfrm>
                <a:off x="10233484" y="970407"/>
                <a:ext cx="2016039" cy="431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8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sSub>
                            <m:sSubPr>
                              <m:ctrlPr>
                                <a:rPr lang="it-IT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it-IT" sz="1800" i="1">
                                  <a:latin typeface="Cambria Math" panose="02040503050406030204" pitchFamily="18" charset="0"/>
                                </a:rPr>
                                <m:t>𝑞𝑝</m:t>
                              </m:r>
                            </m:sub>
                          </m:sSub>
                        </m:sub>
                      </m:sSub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)(×</m:t>
                      </m:r>
                      <m:sSup>
                        <m:sSupPr>
                          <m:ctrlPr>
                            <a:rPr lang="it-IT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it-IT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CasellaDiTesto 13">
                <a:extLst>
                  <a:ext uri="{FF2B5EF4-FFF2-40B4-BE49-F238E27FC236}">
                    <a16:creationId xmlns:a16="http://schemas.microsoft.com/office/drawing/2014/main" id="{929833CE-1F0D-D40A-3A1F-FD9B9B2A46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3484" y="970407"/>
                <a:ext cx="2016039" cy="431272"/>
              </a:xfrm>
              <a:prstGeom prst="rect">
                <a:avLst/>
              </a:prstGeom>
              <a:blipFill>
                <a:blip r:embed="rId4"/>
                <a:stretch>
                  <a:fillRect b="-2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AAAB837-A3B6-2609-8010-EEADA703FAB0}"/>
                  </a:ext>
                </a:extLst>
              </p:cNvPr>
              <p:cNvSpPr txBox="1"/>
              <p:nvPr/>
            </p:nvSpPr>
            <p:spPr>
              <a:xfrm>
                <a:off x="1565275" y="1138123"/>
                <a:ext cx="5393155" cy="47805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it-IT" sz="2400" dirty="0">
                    <a:solidFill>
                      <a:srgbClr val="0043D8"/>
                    </a:solidFill>
                  </a:rPr>
                  <a:t>For each </a:t>
                </a:r>
                <a14:m>
                  <m:oMath xmlns:m="http://schemas.openxmlformats.org/officeDocument/2006/math">
                    <m:r>
                      <a:rPr lang="it-IT" sz="2400" i="1" dirty="0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it-IT" sz="2400" b="0" i="1" dirty="0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𝑢𝑎𝑑𝑟𝑎𝑡𝑢𝑟𝑒</m:t>
                    </m:r>
                    <m:r>
                      <a:rPr lang="it-IT" sz="2400" b="0" i="1" dirty="0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400" b="0" i="1" dirty="0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𝑝𝑜𝑖𝑛𝑡</m:t>
                    </m:r>
                  </m:oMath>
                </a14:m>
                <a:r>
                  <a:rPr lang="it-IT" sz="2400" dirty="0">
                    <a:solidFill>
                      <a:srgbClr val="0043D8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2400" b="0" i="1" dirty="0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it-IT" sz="2400" dirty="0">
                    <a:solidFill>
                      <a:srgbClr val="0043D8"/>
                    </a:solidFill>
                  </a:rPr>
                  <a:t> the value of </a:t>
                </a:r>
                <a:r>
                  <a:rPr lang="it-IT" sz="2400" b="1" dirty="0">
                    <a:solidFill>
                      <a:srgbClr val="0043D8"/>
                    </a:solidFill>
                  </a:rPr>
                  <a:t>critical sheet current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it-IT" sz="24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_</m:t>
                        </m:r>
                        <m:r>
                          <a:rPr lang="it-IT" sz="24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𝑞𝑝</m:t>
                        </m:r>
                        <m:r>
                          <a:rPr lang="it-IT" sz="24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it-IT" sz="24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it-IT" sz="2400" i="1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2400" dirty="0">
                    <a:solidFill>
                      <a:srgbClr val="0043D8"/>
                    </a:solidFill>
                  </a:rPr>
                  <a:t>has been calculated taking into account both the </a:t>
                </a:r>
                <a:r>
                  <a:rPr lang="it-IT" sz="2400" u="sng" dirty="0">
                    <a:solidFill>
                      <a:srgbClr val="0043D8"/>
                    </a:solidFill>
                  </a:rPr>
                  <a:t>intensity</a:t>
                </a:r>
                <a:r>
                  <a:rPr lang="it-IT" sz="2400" dirty="0">
                    <a:solidFill>
                      <a:srgbClr val="0043D8"/>
                    </a:solidFill>
                  </a:rPr>
                  <a:t> and the </a:t>
                </a:r>
                <a:r>
                  <a:rPr lang="it-IT" sz="2400" u="sng" dirty="0">
                    <a:solidFill>
                      <a:srgbClr val="0043D8"/>
                    </a:solidFill>
                  </a:rPr>
                  <a:t>direction</a:t>
                </a:r>
                <a:r>
                  <a:rPr lang="it-IT" sz="2400" dirty="0">
                    <a:solidFill>
                      <a:srgbClr val="0043D8"/>
                    </a:solidFill>
                  </a:rPr>
                  <a:t> of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it-IT" sz="2400" dirty="0">
                    <a:solidFill>
                      <a:srgbClr val="0043D8"/>
                    </a:solidFill>
                  </a:rPr>
                  <a:t>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it-IT" sz="2400" dirty="0">
                  <a:solidFill>
                    <a:srgbClr val="0043D8"/>
                  </a:solidFill>
                </a:endParaRP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it-IT" sz="2400" dirty="0">
                    <a:solidFill>
                      <a:srgbClr val="0043D8"/>
                    </a:solidFill>
                  </a:rPr>
                  <a:t>For each tape was calculated the </a:t>
                </a:r>
                <a:r>
                  <a:rPr lang="it-IT" sz="2400" b="1" dirty="0">
                    <a:solidFill>
                      <a:srgbClr val="0043D8"/>
                    </a:solidFill>
                  </a:rPr>
                  <a:t>mean critical sheet current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it-IT" sz="2400" dirty="0">
                    <a:solidFill>
                      <a:srgbClr val="0043D8"/>
                    </a:solidFill>
                  </a:rPr>
                  <a:t>, useful to implement </a:t>
                </a:r>
                <a:r>
                  <a:rPr lang="it-IT" sz="2400" b="1" i="1" dirty="0">
                    <a:solidFill>
                      <a:srgbClr val="00B050"/>
                    </a:solidFill>
                  </a:rPr>
                  <a:t>Brandt Formula</a:t>
                </a:r>
                <a:r>
                  <a:rPr lang="it-IT" sz="2400" dirty="0"/>
                  <a:t>.</a:t>
                </a:r>
              </a:p>
              <a:p>
                <a:pPr marL="285750" indent="-285750" algn="just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endParaRPr lang="it-IT" sz="2400" dirty="0"/>
              </a:p>
              <a:p>
                <a:pPr marL="0" indent="0" algn="just">
                  <a:buNone/>
                </a:pPr>
                <a:r>
                  <a:rPr lang="it-IT" sz="1800" b="0" dirty="0">
                    <a:solidFill>
                      <a:srgbClr val="0043D8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it-IT" sz="20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𝑱</m:t>
                        </m:r>
                      </m:e>
                      <m:sub>
                        <m:r>
                          <a:rPr lang="it-I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it-IT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it-I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den>
                    </m:f>
                    <m:nary>
                      <m:naryPr>
                        <m:chr m:val="∑"/>
                        <m:ctrlPr>
                          <a:rPr lang="it-I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it-I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it-I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it-IT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sup>
                      <m:e>
                        <m:sSub>
                          <m:sSubPr>
                            <m:ctrlPr>
                              <a:rPr lang="it-IT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𝑱</m:t>
                            </m:r>
                          </m:e>
                          <m:sub>
                            <m:r>
                              <a:rPr lang="it-IT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  <m:r>
                              <a:rPr lang="it-IT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𝒒𝒑</m:t>
                            </m:r>
                            <m:r>
                              <a:rPr lang="it-IT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it-IT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sub>
                        </m:sSub>
                      </m:e>
                    </m:nary>
                  </m:oMath>
                </a14:m>
                <a:r>
                  <a:rPr lang="it-IT" sz="2000" b="1" dirty="0">
                    <a:solidFill>
                      <a:schemeClr val="tx1"/>
                    </a:solidFill>
                  </a:rPr>
                  <a:t> </a:t>
                </a:r>
                <a:r>
                  <a:rPr lang="it-IT" sz="2000" b="1" dirty="0">
                    <a:solidFill>
                      <a:srgbClr val="0043D8"/>
                    </a:solidFill>
                  </a:rPr>
                  <a:t>,</a:t>
                </a:r>
                <a14:m>
                  <m:oMath xmlns:m="http://schemas.openxmlformats.org/officeDocument/2006/math">
                    <m:r>
                      <a:rPr lang="it-IT" sz="2000" b="1" i="0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       </m:t>
                    </m:r>
                    <m:r>
                      <a:rPr lang="it-IT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it-IT" sz="20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𝒒𝒑</m:t>
                    </m:r>
                    <m:r>
                      <a:rPr lang="it-IT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𝒊𝒏</m:t>
                    </m:r>
                    <m:r>
                      <a:rPr lang="it-IT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𝒐𝒏𝒆</m:t>
                    </m:r>
                    <m:r>
                      <a:rPr lang="it-IT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𝒕𝒂𝒑𝒆</m:t>
                    </m:r>
                  </m:oMath>
                </a14:m>
                <a:endParaRPr lang="it-IT" sz="2000" b="1" dirty="0">
                  <a:solidFill>
                    <a:srgbClr val="0043D8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AAAB837-A3B6-2609-8010-EEADA703FA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5275" y="1138123"/>
                <a:ext cx="5393155" cy="4780539"/>
              </a:xfrm>
              <a:prstGeom prst="rect">
                <a:avLst/>
              </a:prstGeom>
              <a:blipFill>
                <a:blip r:embed="rId5"/>
                <a:stretch>
                  <a:fillRect l="-1584" t="-1020" r="-1810" b="-2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DF67A8DB-6909-CBDD-5301-14E40480FC87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Open points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65E596C9-D365-E77F-4C63-68BD98BC21F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6488"/>
          <a:stretch/>
        </p:blipFill>
        <p:spPr>
          <a:xfrm>
            <a:off x="7050505" y="1401679"/>
            <a:ext cx="5061694" cy="460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4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B2D7D-1E4B-C007-E467-A3AB9B143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Brandt Formula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3B82D2-7A83-7AB0-10A1-4B5DDCBBF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Alfonso – Francesco Mariani</a:t>
            </a:r>
          </a:p>
          <a:p>
            <a:r>
              <a:rPr lang="en-US" dirty="0"/>
              <a:t>Workshop on Muon Collider Superconducting Magnet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8956D-9F83-65BD-C8C6-72904D968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4732BB-A521-7BF7-A0D6-207DDF9BB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Segnaposto contenuto 1">
                <a:extLst>
                  <a:ext uri="{FF2B5EF4-FFF2-40B4-BE49-F238E27FC236}">
                    <a16:creationId xmlns:a16="http://schemas.microsoft.com/office/drawing/2014/main" id="{78288E6F-2EF7-E0F2-3B50-B94C7B4942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40410" y="958607"/>
                <a:ext cx="6569019" cy="4329271"/>
              </a:xfr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it-IT" sz="1800" dirty="0">
                    <a:solidFill>
                      <a:srgbClr val="0043D8"/>
                    </a:solidFill>
                  </a:rPr>
                  <a:t>To </a:t>
                </a:r>
                <a:r>
                  <a:rPr lang="en-GB" sz="1800" dirty="0">
                    <a:solidFill>
                      <a:srgbClr val="0043D8"/>
                    </a:solidFill>
                  </a:rPr>
                  <a:t>calculate</a:t>
                </a:r>
                <a:r>
                  <a:rPr lang="it-IT" sz="1800" dirty="0">
                    <a:solidFill>
                      <a:srgbClr val="0043D8"/>
                    </a:solidFill>
                  </a:rPr>
                  <a:t> the new </a:t>
                </a:r>
                <a:r>
                  <a:rPr lang="it-IT" sz="1800" b="1" dirty="0">
                    <a:solidFill>
                      <a:srgbClr val="0043D8"/>
                    </a:solidFill>
                  </a:rPr>
                  <a:t>sheet current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it-IT" sz="1800" i="1">
                            <a:solidFill>
                              <a:srgbClr val="0043D8"/>
                            </a:solidFill>
                            <a:latin typeface="Cambria Math" panose="02040503050406030204" pitchFamily="18" charset="0"/>
                          </a:rPr>
                          <m:t>𝑞𝑝</m:t>
                        </m:r>
                      </m:sub>
                    </m:sSub>
                    <m:r>
                      <a:rPr lang="it-IT" sz="1800" i="1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800" dirty="0">
                    <a:solidFill>
                      <a:srgbClr val="0043D8"/>
                    </a:solidFill>
                  </a:rPr>
                  <a:t>for each </a:t>
                </a:r>
                <a14:m>
                  <m:oMath xmlns:m="http://schemas.openxmlformats.org/officeDocument/2006/math">
                    <m:r>
                      <a:rPr lang="it-IT" sz="1800" i="1" dirty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𝑞𝑝</m:t>
                    </m:r>
                  </m:oMath>
                </a14:m>
                <a:r>
                  <a:rPr lang="it-IT" sz="1800" dirty="0">
                    <a:solidFill>
                      <a:srgbClr val="0043D8"/>
                    </a:solidFill>
                  </a:rPr>
                  <a:t> by the following formula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𝑞𝑝</m:t>
                        </m:r>
                      </m:sub>
                    </m:sSub>
                    <m:d>
                      <m:dPr>
                        <m:ctrlP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[ </m:t>
                    </m:r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𝑗</m:t>
                    </m:r>
                    <m:d>
                      <m:dPr>
                        <m:ctrlP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𝑡𝑗</m:t>
                    </m:r>
                    <m:d>
                      <m:dPr>
                        <m:ctrlP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it-IT" sz="180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it-IT" sz="1800" dirty="0">
                  <a:solidFill>
                    <a:schemeClr val="tx1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it-IT" sz="1800" dirty="0" err="1">
                    <a:solidFill>
                      <a:srgbClr val="0043D8"/>
                    </a:solidFill>
                  </a:rPr>
                  <a:t>where</a:t>
                </a:r>
                <a:r>
                  <a:rPr lang="it-IT" sz="1800" dirty="0">
                    <a:solidFill>
                      <a:srgbClr val="0043D8"/>
                    </a:solidFill>
                  </a:rPr>
                  <a:t> </a:t>
                </a:r>
              </a:p>
              <a:p>
                <a:endParaRPr lang="it-IT" sz="1800" dirty="0">
                  <a:solidFill>
                    <a:srgbClr val="0043D8"/>
                  </a:solidFill>
                </a:endParaRPr>
              </a:p>
              <a:p>
                <a:endParaRPr lang="it-IT" sz="1800" dirty="0">
                  <a:solidFill>
                    <a:srgbClr val="0043D8"/>
                  </a:solidFill>
                </a:endParaRPr>
              </a:p>
              <a:p>
                <a:endParaRPr lang="it-IT" sz="1800" dirty="0">
                  <a:solidFill>
                    <a:srgbClr val="0043D8"/>
                  </a:solidFill>
                </a:endParaRPr>
              </a:p>
              <a:p>
                <a:endParaRPr lang="it-IT" sz="1800" dirty="0">
                  <a:solidFill>
                    <a:srgbClr val="0043D8"/>
                  </a:solidFill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it-IT" sz="1800" dirty="0">
                    <a:solidFill>
                      <a:srgbClr val="0043D8"/>
                    </a:solidFill>
                  </a:rPr>
                  <a:t>the values of </a:t>
                </a:r>
                <a14:m>
                  <m:oMath xmlns:m="http://schemas.openxmlformats.org/officeDocument/2006/math">
                    <m:r>
                      <a:rPr lang="it-IT" sz="1800" b="1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it-IT" sz="1800" b="1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sz="1800" b="1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𝒘</m:t>
                    </m:r>
                  </m:oMath>
                </a14:m>
                <a:r>
                  <a:rPr lang="it-IT" sz="1800" b="1" dirty="0">
                    <a:solidFill>
                      <a:srgbClr val="0043D8"/>
                    </a:solidFill>
                  </a:rPr>
                  <a:t> </a:t>
                </a:r>
                <a:r>
                  <a:rPr lang="it-IT" sz="1800" dirty="0">
                    <a:solidFill>
                      <a:srgbClr val="0043D8"/>
                    </a:solidFill>
                  </a:rPr>
                  <a:t>for each tape must be </a:t>
                </a:r>
                <a:r>
                  <a:rPr lang="it-IT" sz="1800" dirty="0" err="1">
                    <a:solidFill>
                      <a:srgbClr val="0043D8"/>
                    </a:solidFill>
                  </a:rPr>
                  <a:t>obtained</a:t>
                </a:r>
                <a:endParaRPr lang="it-IT" sz="1800" dirty="0">
                  <a:solidFill>
                    <a:srgbClr val="0043D8"/>
                  </a:solidFill>
                </a:endParaRPr>
              </a:p>
              <a:p>
                <a:pPr marL="0" indent="0">
                  <a:spcBef>
                    <a:spcPts val="600"/>
                  </a:spcBef>
                  <a:buFont typeface="Arial" panose="020B0604020202020204" pitchFamily="34" charset="0"/>
                  <a:buNone/>
                </a:pPr>
                <a:r>
                  <a:rPr lang="it-IT" sz="1800" dirty="0">
                    <a:solidFill>
                      <a:srgbClr val="0043D8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it-IT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𝑡𝑎𝑝𝑒</m:t>
                    </m:r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𝑤𝑖𝑑𝑡h</m:t>
                    </m:r>
                    <m:r>
                      <a:rPr lang="it-IT" sz="180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800" dirty="0">
                    <a:solidFill>
                      <a:srgbClr val="0043D8"/>
                    </a:solidFill>
                  </a:rPr>
                  <a:t>and </a:t>
                </a:r>
                <a:r>
                  <a:rPr lang="it-IT" sz="1800" dirty="0"/>
                  <a:t>				).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it-IT" sz="1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it-IT" sz="1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it-IT" sz="1800" dirty="0"/>
              </a:p>
            </p:txBody>
          </p:sp>
        </mc:Choice>
        <mc:Fallback>
          <p:sp>
            <p:nvSpPr>
              <p:cNvPr id="7" name="Segnaposto contenuto 1">
                <a:extLst>
                  <a:ext uri="{FF2B5EF4-FFF2-40B4-BE49-F238E27FC236}">
                    <a16:creationId xmlns:a16="http://schemas.microsoft.com/office/drawing/2014/main" id="{78288E6F-2EF7-E0F2-3B50-B94C7B4942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0410" y="958607"/>
                <a:ext cx="6569019" cy="432927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rnice 12">
                <a:extLst>
                  <a:ext uri="{FF2B5EF4-FFF2-40B4-BE49-F238E27FC236}">
                    <a16:creationId xmlns:a16="http://schemas.microsoft.com/office/drawing/2014/main" id="{2B733C33-55C8-EA4B-A065-3C8CA7BF85A3}"/>
                  </a:ext>
                </a:extLst>
              </p:cNvPr>
              <p:cNvSpPr/>
              <p:nvPr/>
            </p:nvSpPr>
            <p:spPr>
              <a:xfrm>
                <a:off x="1626337" y="4944620"/>
                <a:ext cx="7680020" cy="734663"/>
              </a:xfrm>
              <a:prstGeom prst="frame">
                <a:avLst>
                  <a:gd name="adj1" fmla="val 6117"/>
                </a:avLst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it-IT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1800" dirty="0">
                    <a:solidFill>
                      <a:srgbClr val="C00000"/>
                    </a:solidFill>
                  </a:rPr>
                  <a:t>N.B. </a:t>
                </a:r>
                <a:r>
                  <a:rPr lang="it-IT" sz="1800" dirty="0">
                    <a:solidFill>
                      <a:srgbClr val="0043D8"/>
                    </a:solidFill>
                  </a:rPr>
                  <a:t>the parameter </a:t>
                </a:r>
                <a14:m>
                  <m:oMath xmlns:m="http://schemas.openxmlformats.org/officeDocument/2006/math"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=+1</m:t>
                    </m:r>
                  </m:oMath>
                </a14:m>
                <a:r>
                  <a:rPr lang="it-IT" sz="1800" dirty="0">
                    <a:solidFill>
                      <a:schemeClr val="tx1"/>
                    </a:solidFill>
                  </a:rPr>
                  <a:t> </a:t>
                </a:r>
                <a:r>
                  <a:rPr lang="it-IT" sz="1800" dirty="0">
                    <a:solidFill>
                      <a:srgbClr val="0043D8"/>
                    </a:solidFill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it-IT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it-IT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it-IT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sSub>
                          <m:sSubPr>
                            <m:ctrlPr>
                              <a:rPr lang="it-IT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it-IT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  <m:r>
                      <a:rPr lang="it-IT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&gt;1 </m:t>
                    </m:r>
                  </m:oMath>
                </a14:m>
                <a:r>
                  <a:rPr lang="it-IT" sz="1800" dirty="0">
                    <a:solidFill>
                      <a:srgbClr val="0043D8"/>
                    </a:solidFill>
                  </a:rPr>
                  <a:t>, while</a:t>
                </a:r>
                <a14:m>
                  <m:oMath xmlns:m="http://schemas.openxmlformats.org/officeDocument/2006/math">
                    <m:r>
                      <a:rPr lang="it-IT" sz="180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it-IT" sz="1800" dirty="0">
                    <a:solidFill>
                      <a:srgbClr val="0043D8"/>
                    </a:solidFill>
                  </a:rPr>
                  <a:t> if </a:t>
                </a:r>
                <a14:m>
                  <m:oMath xmlns:m="http://schemas.openxmlformats.org/officeDocument/2006/math"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it-IT" sz="1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it-IT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it-IT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sSub>
                          <m:sSubPr>
                            <m:ctrlPr>
                              <a:rPr lang="it-IT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it-IT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den>
                    </m:f>
                    <m:r>
                      <a:rPr lang="it-IT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 </m:t>
                    </m:r>
                  </m:oMath>
                </a14:m>
                <a:endParaRPr lang="it-IT" sz="1800" dirty="0"/>
              </a:p>
            </p:txBody>
          </p:sp>
        </mc:Choice>
        <mc:Fallback>
          <p:sp>
            <p:nvSpPr>
              <p:cNvPr id="9" name="Cornice 12">
                <a:extLst>
                  <a:ext uri="{FF2B5EF4-FFF2-40B4-BE49-F238E27FC236}">
                    <a16:creationId xmlns:a16="http://schemas.microsoft.com/office/drawing/2014/main" id="{2B733C33-55C8-EA4B-A065-3C8CA7BF85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6337" y="4944620"/>
                <a:ext cx="7680020" cy="734663"/>
              </a:xfrm>
              <a:prstGeom prst="frame">
                <a:avLst>
                  <a:gd name="adj1" fmla="val 6117"/>
                </a:avLst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magine 9">
            <a:extLst>
              <a:ext uri="{FF2B5EF4-FFF2-40B4-BE49-F238E27FC236}">
                <a16:creationId xmlns:a16="http://schemas.microsoft.com/office/drawing/2014/main" id="{7C2BF4C8-3F71-7A39-1F16-44B9AD5A92F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9459" y="2682640"/>
            <a:ext cx="5551174" cy="1448132"/>
          </a:xfrm>
          <a:prstGeom prst="rect">
            <a:avLst/>
          </a:prstGeom>
        </p:spPr>
      </p:pic>
      <p:pic>
        <p:nvPicPr>
          <p:cNvPr id="11" name="Immagine 11">
            <a:extLst>
              <a:ext uri="{FF2B5EF4-FFF2-40B4-BE49-F238E27FC236}">
                <a16:creationId xmlns:a16="http://schemas.microsoft.com/office/drawing/2014/main" id="{3077DB33-97F2-D42B-6D30-56A5F897449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7744" y="4568904"/>
            <a:ext cx="2929534" cy="320168"/>
          </a:xfrm>
          <a:prstGeom prst="rect">
            <a:avLst/>
          </a:prstGeom>
        </p:spPr>
      </p:pic>
      <p:pic>
        <p:nvPicPr>
          <p:cNvPr id="12" name="Immagine 13">
            <a:extLst>
              <a:ext uri="{FF2B5EF4-FFF2-40B4-BE49-F238E27FC236}">
                <a16:creationId xmlns:a16="http://schemas.microsoft.com/office/drawing/2014/main" id="{EB771209-1956-CEBC-8138-B8951571664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25524" y="958607"/>
            <a:ext cx="2954033" cy="2646414"/>
          </a:xfrm>
          <a:prstGeom prst="rect">
            <a:avLst/>
          </a:prstGeom>
        </p:spPr>
      </p:pic>
      <p:sp>
        <p:nvSpPr>
          <p:cNvPr id="13" name="CasellaDiTesto 17">
            <a:extLst>
              <a:ext uri="{FF2B5EF4-FFF2-40B4-BE49-F238E27FC236}">
                <a16:creationId xmlns:a16="http://schemas.microsoft.com/office/drawing/2014/main" id="{F70E7765-2C10-06F2-0E24-6CFA8EEE1333}"/>
              </a:ext>
            </a:extLst>
          </p:cNvPr>
          <p:cNvSpPr txBox="1"/>
          <p:nvPr/>
        </p:nvSpPr>
        <p:spPr>
          <a:xfrm>
            <a:off x="9068869" y="2020204"/>
            <a:ext cx="47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qp</a:t>
            </a:r>
            <a:r>
              <a:rPr lang="it-IT" sz="1400" dirty="0"/>
              <a:t> 1</a:t>
            </a:r>
          </a:p>
        </p:txBody>
      </p:sp>
      <p:sp>
        <p:nvSpPr>
          <p:cNvPr id="14" name="CasellaDiTesto 18">
            <a:extLst>
              <a:ext uri="{FF2B5EF4-FFF2-40B4-BE49-F238E27FC236}">
                <a16:creationId xmlns:a16="http://schemas.microsoft.com/office/drawing/2014/main" id="{83A5A29C-0BB8-C5CA-8612-10E70425DDF0}"/>
              </a:ext>
            </a:extLst>
          </p:cNvPr>
          <p:cNvSpPr txBox="1"/>
          <p:nvPr/>
        </p:nvSpPr>
        <p:spPr>
          <a:xfrm>
            <a:off x="9320430" y="2019178"/>
            <a:ext cx="47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qp</a:t>
            </a:r>
            <a:r>
              <a:rPr lang="it-IT" sz="1400" dirty="0"/>
              <a:t> 2</a:t>
            </a:r>
          </a:p>
        </p:txBody>
      </p:sp>
      <p:sp>
        <p:nvSpPr>
          <p:cNvPr id="15" name="CasellaDiTesto 19">
            <a:extLst>
              <a:ext uri="{FF2B5EF4-FFF2-40B4-BE49-F238E27FC236}">
                <a16:creationId xmlns:a16="http://schemas.microsoft.com/office/drawing/2014/main" id="{F7D94F4B-73F3-CA25-89B1-5AC66F52B28F}"/>
              </a:ext>
            </a:extLst>
          </p:cNvPr>
          <p:cNvSpPr txBox="1"/>
          <p:nvPr/>
        </p:nvSpPr>
        <p:spPr>
          <a:xfrm>
            <a:off x="9580788" y="2019178"/>
            <a:ext cx="47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qp</a:t>
            </a:r>
            <a:r>
              <a:rPr lang="it-IT" sz="1400" dirty="0"/>
              <a:t> 3</a:t>
            </a:r>
          </a:p>
        </p:txBody>
      </p:sp>
      <p:sp>
        <p:nvSpPr>
          <p:cNvPr id="16" name="CasellaDiTesto 25">
            <a:extLst>
              <a:ext uri="{FF2B5EF4-FFF2-40B4-BE49-F238E27FC236}">
                <a16:creationId xmlns:a16="http://schemas.microsoft.com/office/drawing/2014/main" id="{B223CE3B-481F-7D12-0B4E-44394CE06D78}"/>
              </a:ext>
            </a:extLst>
          </p:cNvPr>
          <p:cNvSpPr txBox="1"/>
          <p:nvPr/>
        </p:nvSpPr>
        <p:spPr>
          <a:xfrm>
            <a:off x="9801930" y="2019178"/>
            <a:ext cx="47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qp</a:t>
            </a:r>
            <a:r>
              <a:rPr lang="it-IT" sz="1400" dirty="0"/>
              <a:t> 4</a:t>
            </a:r>
          </a:p>
        </p:txBody>
      </p:sp>
      <p:sp>
        <p:nvSpPr>
          <p:cNvPr id="17" name="CasellaDiTesto 26">
            <a:extLst>
              <a:ext uri="{FF2B5EF4-FFF2-40B4-BE49-F238E27FC236}">
                <a16:creationId xmlns:a16="http://schemas.microsoft.com/office/drawing/2014/main" id="{CBFBB7D1-B117-D1F4-5755-F213E6709278}"/>
              </a:ext>
            </a:extLst>
          </p:cNvPr>
          <p:cNvSpPr txBox="1"/>
          <p:nvPr/>
        </p:nvSpPr>
        <p:spPr>
          <a:xfrm>
            <a:off x="10076553" y="2019178"/>
            <a:ext cx="47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qp</a:t>
            </a:r>
            <a:r>
              <a:rPr lang="it-IT" sz="1400" dirty="0"/>
              <a:t> 5</a:t>
            </a:r>
          </a:p>
        </p:txBody>
      </p:sp>
      <p:sp>
        <p:nvSpPr>
          <p:cNvPr id="19" name="CasellaDiTesto 27">
            <a:extLst>
              <a:ext uri="{FF2B5EF4-FFF2-40B4-BE49-F238E27FC236}">
                <a16:creationId xmlns:a16="http://schemas.microsoft.com/office/drawing/2014/main" id="{B18631ED-67C6-0FCD-692B-5D5DAE5C8020}"/>
              </a:ext>
            </a:extLst>
          </p:cNvPr>
          <p:cNvSpPr txBox="1"/>
          <p:nvPr/>
        </p:nvSpPr>
        <p:spPr>
          <a:xfrm>
            <a:off x="10894874" y="2005269"/>
            <a:ext cx="47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err="1"/>
              <a:t>qp</a:t>
            </a:r>
            <a:r>
              <a:rPr lang="it-IT" sz="1400" dirty="0"/>
              <a:t> n</a:t>
            </a:r>
          </a:p>
        </p:txBody>
      </p:sp>
      <p:sp>
        <p:nvSpPr>
          <p:cNvPr id="20" name="CasellaDiTesto 28">
            <a:extLst>
              <a:ext uri="{FF2B5EF4-FFF2-40B4-BE49-F238E27FC236}">
                <a16:creationId xmlns:a16="http://schemas.microsoft.com/office/drawing/2014/main" id="{097AF144-98D3-2577-9426-21485A8EECAF}"/>
              </a:ext>
            </a:extLst>
          </p:cNvPr>
          <p:cNvSpPr txBox="1"/>
          <p:nvPr/>
        </p:nvSpPr>
        <p:spPr>
          <a:xfrm>
            <a:off x="10345734" y="2218559"/>
            <a:ext cx="721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6">
                <a:extLst>
                  <a:ext uri="{FF2B5EF4-FFF2-40B4-BE49-F238E27FC236}">
                    <a16:creationId xmlns:a16="http://schemas.microsoft.com/office/drawing/2014/main" id="{BA026CFC-12C3-DC1D-155A-0923EBBDB442}"/>
                  </a:ext>
                </a:extLst>
              </p:cNvPr>
              <p:cNvSpPr txBox="1"/>
              <p:nvPr/>
            </p:nvSpPr>
            <p:spPr>
              <a:xfrm>
                <a:off x="10760978" y="4622015"/>
                <a:ext cx="3713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CasellaDiTesto 6">
                <a:extLst>
                  <a:ext uri="{FF2B5EF4-FFF2-40B4-BE49-F238E27FC236}">
                    <a16:creationId xmlns:a16="http://schemas.microsoft.com/office/drawing/2014/main" id="{BA026CFC-12C3-DC1D-155A-0923EBBDB4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0978" y="4622015"/>
                <a:ext cx="371384" cy="369332"/>
              </a:xfrm>
              <a:prstGeom prst="rect">
                <a:avLst/>
              </a:prstGeom>
              <a:blipFill>
                <a:blip r:embed="rId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7">
                <a:extLst>
                  <a:ext uri="{FF2B5EF4-FFF2-40B4-BE49-F238E27FC236}">
                    <a16:creationId xmlns:a16="http://schemas.microsoft.com/office/drawing/2014/main" id="{30FD2B62-BDE8-0FCE-7885-F8260875D4B6}"/>
                  </a:ext>
                </a:extLst>
              </p:cNvPr>
              <p:cNvSpPr txBox="1"/>
              <p:nvPr/>
            </p:nvSpPr>
            <p:spPr>
              <a:xfrm>
                <a:off x="9822318" y="3644411"/>
                <a:ext cx="367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CasellaDiTesto 7">
                <a:extLst>
                  <a:ext uri="{FF2B5EF4-FFF2-40B4-BE49-F238E27FC236}">
                    <a16:creationId xmlns:a16="http://schemas.microsoft.com/office/drawing/2014/main" id="{30FD2B62-BDE8-0FCE-7885-F8260875D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2318" y="3644411"/>
                <a:ext cx="36798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ttore 2 10">
            <a:extLst>
              <a:ext uri="{FF2B5EF4-FFF2-40B4-BE49-F238E27FC236}">
                <a16:creationId xmlns:a16="http://schemas.microsoft.com/office/drawing/2014/main" id="{06DE2BAB-11F0-AC8E-C419-FFEFF94F96D0}"/>
              </a:ext>
            </a:extLst>
          </p:cNvPr>
          <p:cNvCxnSpPr/>
          <p:nvPr/>
        </p:nvCxnSpPr>
        <p:spPr>
          <a:xfrm>
            <a:off x="10039418" y="4630277"/>
            <a:ext cx="9144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14">
            <a:extLst>
              <a:ext uri="{FF2B5EF4-FFF2-40B4-BE49-F238E27FC236}">
                <a16:creationId xmlns:a16="http://schemas.microsoft.com/office/drawing/2014/main" id="{7E13D3D9-F76D-761D-2470-580CBB20E593}"/>
              </a:ext>
            </a:extLst>
          </p:cNvPr>
          <p:cNvCxnSpPr>
            <a:cxnSpLocks/>
          </p:cNvCxnSpPr>
          <p:nvPr/>
        </p:nvCxnSpPr>
        <p:spPr>
          <a:xfrm flipH="1" flipV="1">
            <a:off x="10189333" y="3777100"/>
            <a:ext cx="26413" cy="9700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7993B5F-8E69-B4FB-14F9-463F1AD4E6E0}"/>
              </a:ext>
            </a:extLst>
          </p:cNvPr>
          <p:cNvSpPr txBox="1"/>
          <p:nvPr/>
        </p:nvSpPr>
        <p:spPr>
          <a:xfrm>
            <a:off x="0" y="3406706"/>
            <a:ext cx="147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Bean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39A227DF-B3DF-ED75-9C74-D5078B56638F}"/>
                  </a:ext>
                </a:extLst>
              </p:cNvPr>
              <p:cNvSpPr txBox="1"/>
              <p:nvPr/>
            </p:nvSpPr>
            <p:spPr>
              <a:xfrm>
                <a:off x="1521328" y="5679283"/>
                <a:ext cx="39712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/>
                  <a:t>*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it-IT" i="1" dirty="0" smtClean="0">
                        <a:latin typeface="Cambria Math" panose="02040503050406030204" pitchFamily="18" charset="0"/>
                      </a:rPr>
                      <m:t>≔</m:t>
                    </m:r>
                  </m:oMath>
                </a14:m>
                <a:r>
                  <a:rPr lang="en-GB" i="1" dirty="0"/>
                  <a:t> </a:t>
                </a:r>
                <a:r>
                  <a:rPr lang="en-GB" b="1" i="1" dirty="0"/>
                  <a:t>self-field</a:t>
                </a:r>
                <a:r>
                  <a:rPr lang="en-GB" i="1" dirty="0"/>
                  <a:t> </a:t>
                </a:r>
                <a:r>
                  <a:rPr lang="en-GB" dirty="0"/>
                  <a:t>versus </a:t>
                </a:r>
                <a:r>
                  <a:rPr lang="en-GB" b="1" i="1" dirty="0"/>
                  <a:t>field </a:t>
                </a:r>
                <a:r>
                  <a:rPr lang="en-GB" dirty="0"/>
                  <a:t>contribute</a:t>
                </a:r>
              </a:p>
            </p:txBody>
          </p:sp>
        </mc:Choice>
        <mc:Fallback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39A227DF-B3DF-ED75-9C74-D5078B5663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328" y="5679283"/>
                <a:ext cx="3971280" cy="369332"/>
              </a:xfrm>
              <a:prstGeom prst="rect">
                <a:avLst/>
              </a:prstGeom>
              <a:blipFill>
                <a:blip r:embed="rId9"/>
                <a:stretch>
                  <a:fillRect l="-1382" t="-8333" r="-614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0965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4D64E-C5C3-E196-4A5B-BFA33F2DB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b, w values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283CD3-3D40-98A4-DBC8-4339F3537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Luca Alfonso – Francesco Mariani</a:t>
            </a:r>
          </a:p>
          <a:p>
            <a:r>
              <a:rPr lang="en-US"/>
              <a:t>Workshop on Muon Collider Superconducting Magnet Design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1B45A-B6A2-0ECC-F98B-31863D983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64E6-EA62-4F1B-91F6-E9BE53806E2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509793-3B5D-5B13-FCA7-CF50423B9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07/10/2024</a:t>
            </a:r>
            <a:endParaRPr lang="en-US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85282F1-33DD-33C6-F45A-0FA9D0BF90CD}"/>
              </a:ext>
            </a:extLst>
          </p:cNvPr>
          <p:cNvSpPr/>
          <p:nvPr/>
        </p:nvSpPr>
        <p:spPr>
          <a:xfrm>
            <a:off x="9301480" y="1051560"/>
            <a:ext cx="1611488" cy="2489200"/>
          </a:xfrm>
          <a:custGeom>
            <a:avLst/>
            <a:gdLst>
              <a:gd name="connsiteX0" fmla="*/ 1610360 w 1611488"/>
              <a:gd name="connsiteY0" fmla="*/ 2489200 h 2489200"/>
              <a:gd name="connsiteX1" fmla="*/ 1600200 w 1611488"/>
              <a:gd name="connsiteY1" fmla="*/ 2148840 h 2489200"/>
              <a:gd name="connsiteX2" fmla="*/ 1529080 w 1611488"/>
              <a:gd name="connsiteY2" fmla="*/ 1833880 h 2489200"/>
              <a:gd name="connsiteX3" fmla="*/ 1432560 w 1611488"/>
              <a:gd name="connsiteY3" fmla="*/ 1493520 h 2489200"/>
              <a:gd name="connsiteX4" fmla="*/ 1310640 w 1611488"/>
              <a:gd name="connsiteY4" fmla="*/ 1249680 h 2489200"/>
              <a:gd name="connsiteX5" fmla="*/ 1137920 w 1611488"/>
              <a:gd name="connsiteY5" fmla="*/ 955040 h 2489200"/>
              <a:gd name="connsiteX6" fmla="*/ 909320 w 1611488"/>
              <a:gd name="connsiteY6" fmla="*/ 660400 h 2489200"/>
              <a:gd name="connsiteX7" fmla="*/ 614680 w 1611488"/>
              <a:gd name="connsiteY7" fmla="*/ 406400 h 2489200"/>
              <a:gd name="connsiteX8" fmla="*/ 421640 w 1611488"/>
              <a:gd name="connsiteY8" fmla="*/ 254000 h 2489200"/>
              <a:gd name="connsiteX9" fmla="*/ 0 w 1611488"/>
              <a:gd name="connsiteY9" fmla="*/ 0 h 248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11488" h="2489200">
                <a:moveTo>
                  <a:pt x="1610360" y="2489200"/>
                </a:moveTo>
                <a:cubicBezTo>
                  <a:pt x="1612053" y="2373630"/>
                  <a:pt x="1613747" y="2258060"/>
                  <a:pt x="1600200" y="2148840"/>
                </a:cubicBezTo>
                <a:cubicBezTo>
                  <a:pt x="1586653" y="2039620"/>
                  <a:pt x="1557020" y="1943100"/>
                  <a:pt x="1529080" y="1833880"/>
                </a:cubicBezTo>
                <a:cubicBezTo>
                  <a:pt x="1501140" y="1724660"/>
                  <a:pt x="1468967" y="1590886"/>
                  <a:pt x="1432560" y="1493520"/>
                </a:cubicBezTo>
                <a:cubicBezTo>
                  <a:pt x="1396153" y="1396154"/>
                  <a:pt x="1359747" y="1339427"/>
                  <a:pt x="1310640" y="1249680"/>
                </a:cubicBezTo>
                <a:cubicBezTo>
                  <a:pt x="1261533" y="1159933"/>
                  <a:pt x="1204807" y="1053253"/>
                  <a:pt x="1137920" y="955040"/>
                </a:cubicBezTo>
                <a:cubicBezTo>
                  <a:pt x="1071033" y="856827"/>
                  <a:pt x="996527" y="751840"/>
                  <a:pt x="909320" y="660400"/>
                </a:cubicBezTo>
                <a:cubicBezTo>
                  <a:pt x="822113" y="568960"/>
                  <a:pt x="695960" y="474133"/>
                  <a:pt x="614680" y="406400"/>
                </a:cubicBezTo>
                <a:cubicBezTo>
                  <a:pt x="533400" y="338667"/>
                  <a:pt x="524087" y="321733"/>
                  <a:pt x="421640" y="254000"/>
                </a:cubicBezTo>
                <a:cubicBezTo>
                  <a:pt x="319193" y="186267"/>
                  <a:pt x="159596" y="93133"/>
                  <a:pt x="0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magine 12">
            <a:extLst>
              <a:ext uri="{FF2B5EF4-FFF2-40B4-BE49-F238E27FC236}">
                <a16:creationId xmlns:a16="http://schemas.microsoft.com/office/drawing/2014/main" id="{ACC3ED76-45F1-52AB-951D-77BCAF83E51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6050" y="2126922"/>
            <a:ext cx="2760570" cy="360714"/>
          </a:xfrm>
          <a:prstGeom prst="rect">
            <a:avLst/>
          </a:prstGeom>
        </p:spPr>
      </p:pic>
      <p:sp>
        <p:nvSpPr>
          <p:cNvPr id="12" name="Freccia in giù 16">
            <a:extLst>
              <a:ext uri="{FF2B5EF4-FFF2-40B4-BE49-F238E27FC236}">
                <a16:creationId xmlns:a16="http://schemas.microsoft.com/office/drawing/2014/main" id="{4F5D2524-5362-1D93-F824-B3F4E9AD1047}"/>
              </a:ext>
            </a:extLst>
          </p:cNvPr>
          <p:cNvSpPr/>
          <p:nvPr/>
        </p:nvSpPr>
        <p:spPr>
          <a:xfrm>
            <a:off x="4756355" y="2645677"/>
            <a:ext cx="228300" cy="58720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8">
            <a:extLst>
              <a:ext uri="{FF2B5EF4-FFF2-40B4-BE49-F238E27FC236}">
                <a16:creationId xmlns:a16="http://schemas.microsoft.com/office/drawing/2014/main" id="{BCD9296A-E6D2-19BB-E4AC-E722A41399B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2752" y="5268692"/>
            <a:ext cx="1366316" cy="323170"/>
          </a:xfrm>
          <a:prstGeom prst="rect">
            <a:avLst/>
          </a:prstGeom>
        </p:spPr>
      </p:pic>
      <p:sp>
        <p:nvSpPr>
          <p:cNvPr id="14" name="Freccia in giù 19">
            <a:extLst>
              <a:ext uri="{FF2B5EF4-FFF2-40B4-BE49-F238E27FC236}">
                <a16:creationId xmlns:a16="http://schemas.microsoft.com/office/drawing/2014/main" id="{96C45241-C310-8192-D936-E45D63B3417C}"/>
              </a:ext>
            </a:extLst>
          </p:cNvPr>
          <p:cNvSpPr/>
          <p:nvPr/>
        </p:nvSpPr>
        <p:spPr>
          <a:xfrm>
            <a:off x="4820326" y="4278303"/>
            <a:ext cx="228300" cy="805389"/>
          </a:xfrm>
          <a:prstGeom prst="down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21">
            <a:extLst>
              <a:ext uri="{FF2B5EF4-FFF2-40B4-BE49-F238E27FC236}">
                <a16:creationId xmlns:a16="http://schemas.microsoft.com/office/drawing/2014/main" id="{126A20B7-4CFE-1296-894D-0D3413327C2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0268" y="5269254"/>
            <a:ext cx="1429692" cy="297852"/>
          </a:xfrm>
          <a:prstGeom prst="rect">
            <a:avLst/>
          </a:prstGeom>
        </p:spPr>
      </p:pic>
      <p:sp>
        <p:nvSpPr>
          <p:cNvPr id="16" name="Freccia in giù 22">
            <a:extLst>
              <a:ext uri="{FF2B5EF4-FFF2-40B4-BE49-F238E27FC236}">
                <a16:creationId xmlns:a16="http://schemas.microsoft.com/office/drawing/2014/main" id="{CAF0D1FE-2D9A-D7F7-9DDE-C9E1DA2992F0}"/>
              </a:ext>
            </a:extLst>
          </p:cNvPr>
          <p:cNvSpPr/>
          <p:nvPr/>
        </p:nvSpPr>
        <p:spPr>
          <a:xfrm>
            <a:off x="3159853" y="4271748"/>
            <a:ext cx="228300" cy="805389"/>
          </a:xfrm>
          <a:prstGeom prst="down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in giù 23">
            <a:extLst>
              <a:ext uri="{FF2B5EF4-FFF2-40B4-BE49-F238E27FC236}">
                <a16:creationId xmlns:a16="http://schemas.microsoft.com/office/drawing/2014/main" id="{05930E1A-B021-6B66-2CA3-27263C64A3FD}"/>
              </a:ext>
            </a:extLst>
          </p:cNvPr>
          <p:cNvSpPr/>
          <p:nvPr/>
        </p:nvSpPr>
        <p:spPr>
          <a:xfrm rot="16200000">
            <a:off x="6494884" y="3385508"/>
            <a:ext cx="228300" cy="805389"/>
          </a:xfrm>
          <a:prstGeom prst="down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ornice 27">
            <a:extLst>
              <a:ext uri="{FF2B5EF4-FFF2-40B4-BE49-F238E27FC236}">
                <a16:creationId xmlns:a16="http://schemas.microsoft.com/office/drawing/2014/main" id="{0C7D7AED-9C56-A0CF-B086-A3BDA3BC9240}"/>
              </a:ext>
            </a:extLst>
          </p:cNvPr>
          <p:cNvSpPr/>
          <p:nvPr/>
        </p:nvSpPr>
        <p:spPr>
          <a:xfrm>
            <a:off x="2602237" y="1841655"/>
            <a:ext cx="3106259" cy="863661"/>
          </a:xfrm>
          <a:prstGeom prst="frame">
            <a:avLst>
              <a:gd name="adj1" fmla="val 7518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9" name="Freccia in giù 30">
            <a:extLst>
              <a:ext uri="{FF2B5EF4-FFF2-40B4-BE49-F238E27FC236}">
                <a16:creationId xmlns:a16="http://schemas.microsoft.com/office/drawing/2014/main" id="{A563666D-945B-2E17-0658-3029C6605D64}"/>
              </a:ext>
            </a:extLst>
          </p:cNvPr>
          <p:cNvSpPr/>
          <p:nvPr/>
        </p:nvSpPr>
        <p:spPr>
          <a:xfrm rot="2344782">
            <a:off x="5060916" y="1106738"/>
            <a:ext cx="445573" cy="762229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14">
                <a:extLst>
                  <a:ext uri="{FF2B5EF4-FFF2-40B4-BE49-F238E27FC236}">
                    <a16:creationId xmlns:a16="http://schemas.microsoft.com/office/drawing/2014/main" id="{DD905C39-5F25-E46F-AFDB-313B394B0E15}"/>
                  </a:ext>
                </a:extLst>
              </p:cNvPr>
              <p:cNvSpPr txBox="1"/>
              <p:nvPr/>
            </p:nvSpPr>
            <p:spPr>
              <a:xfrm>
                <a:off x="7417192" y="2041434"/>
                <a:ext cx="150957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𝑎𝑓𝑐</m:t>
                      </m:r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6" name="CasellaDiTesto 14">
                <a:extLst>
                  <a:ext uri="{FF2B5EF4-FFF2-40B4-BE49-F238E27FC236}">
                    <a16:creationId xmlns:a16="http://schemas.microsoft.com/office/drawing/2014/main" id="{DD905C39-5F25-E46F-AFDB-313B394B0E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192" y="2041434"/>
                <a:ext cx="1509570" cy="369332"/>
              </a:xfrm>
              <a:prstGeom prst="rect">
                <a:avLst/>
              </a:prstGeom>
              <a:blipFill>
                <a:blip r:embed="rId6"/>
                <a:stretch>
                  <a:fillRect t="-1667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4">
                <a:extLst>
                  <a:ext uri="{FF2B5EF4-FFF2-40B4-BE49-F238E27FC236}">
                    <a16:creationId xmlns:a16="http://schemas.microsoft.com/office/drawing/2014/main" id="{B36BDEEE-23CB-2E81-E748-BF2B26A28D08}"/>
                  </a:ext>
                </a:extLst>
              </p:cNvPr>
              <p:cNvSpPr txBox="1"/>
              <p:nvPr/>
            </p:nvSpPr>
            <p:spPr>
              <a:xfrm>
                <a:off x="7443516" y="3272173"/>
                <a:ext cx="4266441" cy="12519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it-IT" sz="28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it-IT" sz="2400" dirty="0" err="1">
                    <a:solidFill>
                      <a:srgbClr val="0043D8"/>
                    </a:solidFill>
                  </a:rPr>
                  <a:t>perpendicular</a:t>
                </a:r>
                <a:r>
                  <a:rPr lang="it-IT" sz="2400" dirty="0">
                    <a:solidFill>
                      <a:srgbClr val="0043D8"/>
                    </a:solidFill>
                  </a:rPr>
                  <a:t> magnetic field </a:t>
                </a:r>
                <a:r>
                  <a:rPr lang="it-IT" sz="2400" dirty="0" err="1">
                    <a:solidFill>
                      <a:srgbClr val="0043D8"/>
                    </a:solidFill>
                  </a:rPr>
                  <a:t>averaged</a:t>
                </a:r>
                <a:r>
                  <a:rPr lang="it-IT" sz="2400" dirty="0">
                    <a:solidFill>
                      <a:srgbClr val="0043D8"/>
                    </a:solidFill>
                  </a:rPr>
                  <a:t> </a:t>
                </a:r>
                <a:r>
                  <a:rPr lang="it-IT" sz="2400" dirty="0" err="1">
                    <a:solidFill>
                      <a:srgbClr val="0043D8"/>
                    </a:solidFill>
                  </a:rPr>
                  <a:t>along</a:t>
                </a:r>
                <a:r>
                  <a:rPr lang="it-IT" sz="2400" dirty="0">
                    <a:solidFill>
                      <a:srgbClr val="0043D8"/>
                    </a:solidFill>
                  </a:rPr>
                  <a:t> the tape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it-IT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it-IT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┴</m:t>
                            </m:r>
                          </m:sub>
                        </m:sSub>
                      </m:e>
                    </m:acc>
                    <m:r>
                      <a:rPr lang="it-IT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2400" b="0" i="1" smtClean="0">
                        <a:solidFill>
                          <a:srgbClr val="0043D8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2400" dirty="0">
                    <a:solidFill>
                      <a:srgbClr val="0043D8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28" name="CasellaDiTesto 24">
                <a:extLst>
                  <a:ext uri="{FF2B5EF4-FFF2-40B4-BE49-F238E27FC236}">
                    <a16:creationId xmlns:a16="http://schemas.microsoft.com/office/drawing/2014/main" id="{B36BDEEE-23CB-2E81-E748-BF2B26A28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3516" y="3272173"/>
                <a:ext cx="4266441" cy="1251946"/>
              </a:xfrm>
              <a:prstGeom prst="rect">
                <a:avLst/>
              </a:prstGeom>
              <a:blipFill>
                <a:blip r:embed="rId7"/>
                <a:stretch>
                  <a:fillRect l="-2143" r="-2000" b="-10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ornice 29">
            <a:extLst>
              <a:ext uri="{FF2B5EF4-FFF2-40B4-BE49-F238E27FC236}">
                <a16:creationId xmlns:a16="http://schemas.microsoft.com/office/drawing/2014/main" id="{AB2B6875-D9A5-56B2-7B7F-5F8CE8D50132}"/>
              </a:ext>
            </a:extLst>
          </p:cNvPr>
          <p:cNvSpPr/>
          <p:nvPr/>
        </p:nvSpPr>
        <p:spPr>
          <a:xfrm>
            <a:off x="7472214" y="1924145"/>
            <a:ext cx="1454548" cy="597978"/>
          </a:xfrm>
          <a:prstGeom prst="frame">
            <a:avLst>
              <a:gd name="adj1" fmla="val 6402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0" name="Freccia in giù 31">
            <a:extLst>
              <a:ext uri="{FF2B5EF4-FFF2-40B4-BE49-F238E27FC236}">
                <a16:creationId xmlns:a16="http://schemas.microsoft.com/office/drawing/2014/main" id="{5B920208-7D61-424B-9DD1-F9AAEFC7C26F}"/>
              </a:ext>
            </a:extLst>
          </p:cNvPr>
          <p:cNvSpPr/>
          <p:nvPr/>
        </p:nvSpPr>
        <p:spPr>
          <a:xfrm rot="18828303">
            <a:off x="7158961" y="1095040"/>
            <a:ext cx="445573" cy="762229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Freccia in giù 16">
            <a:extLst>
              <a:ext uri="{FF2B5EF4-FFF2-40B4-BE49-F238E27FC236}">
                <a16:creationId xmlns:a16="http://schemas.microsoft.com/office/drawing/2014/main" id="{49E5EF63-2D31-85D3-D688-D6A3642C78E5}"/>
              </a:ext>
            </a:extLst>
          </p:cNvPr>
          <p:cNvSpPr/>
          <p:nvPr/>
        </p:nvSpPr>
        <p:spPr>
          <a:xfrm>
            <a:off x="3231540" y="2684971"/>
            <a:ext cx="228300" cy="58720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3" name="Immagine 9">
            <a:extLst>
              <a:ext uri="{FF2B5EF4-FFF2-40B4-BE49-F238E27FC236}">
                <a16:creationId xmlns:a16="http://schemas.microsoft.com/office/drawing/2014/main" id="{3A4A4DE1-590C-DDAF-A573-46F613CB2692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353" y="3490618"/>
            <a:ext cx="1444395" cy="657238"/>
          </a:xfrm>
          <a:prstGeom prst="rect">
            <a:avLst/>
          </a:prstGeom>
        </p:spPr>
      </p:pic>
      <p:sp>
        <p:nvSpPr>
          <p:cNvPr id="34" name="Cornice 25">
            <a:extLst>
              <a:ext uri="{FF2B5EF4-FFF2-40B4-BE49-F238E27FC236}">
                <a16:creationId xmlns:a16="http://schemas.microsoft.com/office/drawing/2014/main" id="{FFADA62C-F774-A051-BCCB-B34A60BE837C}"/>
              </a:ext>
            </a:extLst>
          </p:cNvPr>
          <p:cNvSpPr/>
          <p:nvPr/>
        </p:nvSpPr>
        <p:spPr>
          <a:xfrm>
            <a:off x="4211274" y="3394550"/>
            <a:ext cx="1543695" cy="803781"/>
          </a:xfrm>
          <a:prstGeom prst="frame">
            <a:avLst>
              <a:gd name="adj1" fmla="val 608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0" name="Cornice 26">
            <a:extLst>
              <a:ext uri="{FF2B5EF4-FFF2-40B4-BE49-F238E27FC236}">
                <a16:creationId xmlns:a16="http://schemas.microsoft.com/office/drawing/2014/main" id="{59D55269-15D6-D54C-212C-F14C8AA07E14}"/>
              </a:ext>
            </a:extLst>
          </p:cNvPr>
          <p:cNvSpPr/>
          <p:nvPr/>
        </p:nvSpPr>
        <p:spPr>
          <a:xfrm>
            <a:off x="2731008" y="3396705"/>
            <a:ext cx="1219200" cy="782997"/>
          </a:xfrm>
          <a:prstGeom prst="frame">
            <a:avLst>
              <a:gd name="adj1" fmla="val 608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51" name="Immagine 2">
            <a:extLst>
              <a:ext uri="{FF2B5EF4-FFF2-40B4-BE49-F238E27FC236}">
                <a16:creationId xmlns:a16="http://schemas.microsoft.com/office/drawing/2014/main" id="{0CE3E4BB-0567-078B-FFC8-1CB59C1AABAC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3019" y="3472857"/>
            <a:ext cx="1077941" cy="6432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4DA73F-7E18-E2B2-BB3C-7CEBD0FC2CA2}"/>
              </a:ext>
            </a:extLst>
          </p:cNvPr>
          <p:cNvSpPr txBox="1"/>
          <p:nvPr/>
        </p:nvSpPr>
        <p:spPr>
          <a:xfrm>
            <a:off x="0" y="3406706"/>
            <a:ext cx="147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8"/>
                </a:solidFill>
              </a:rPr>
              <a:t>Requirements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FF383E"/>
                </a:solidFill>
              </a:rPr>
              <a:t>Brandt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Bean model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rgbClr val="0043D9"/>
                </a:solidFill>
              </a:rPr>
              <a:t>Open points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8C6980C3-47AE-9061-AC2F-C6BF6E3302B0}"/>
                  </a:ext>
                </a:extLst>
              </p:cNvPr>
              <p:cNvSpPr txBox="1"/>
              <p:nvPr/>
            </p:nvSpPr>
            <p:spPr>
              <a:xfrm>
                <a:off x="5647764" y="2985247"/>
                <a:ext cx="24365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a:fld id="{825F15A7-03F4-43D7-82C5-3E23DA2F108C}" type="mathplaceholder">
                        <a:rPr lang="en-GB" i="1" smtClean="0">
                          <a:latin typeface="Cambria Math" panose="02040503050406030204" pitchFamily="18" charset="0"/>
                        </a:rPr>
                        <a:t>Digitare l'equazione qui.</a:t>
                      </a:fl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8C6980C3-47AE-9061-AC2F-C6BF6E3302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7764" y="2985247"/>
                <a:ext cx="2436564" cy="276999"/>
              </a:xfrm>
              <a:prstGeom prst="rect">
                <a:avLst/>
              </a:prstGeom>
              <a:blipFill>
                <a:blip r:embed="rId10"/>
                <a:stretch>
                  <a:fillRect l="-2750" t="-4444" r="-3250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3DF13071-991A-4E3D-15EF-F29F7D8289D5}"/>
                  </a:ext>
                </a:extLst>
              </p:cNvPr>
              <p:cNvSpPr txBox="1"/>
              <p:nvPr/>
            </p:nvSpPr>
            <p:spPr>
              <a:xfrm>
                <a:off x="5327189" y="2120662"/>
                <a:ext cx="3650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dirty="0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3DF13071-991A-4E3D-15EF-F29F7D828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189" y="2120662"/>
                <a:ext cx="36503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6404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5317</TotalTime>
  <Words>2734</Words>
  <Application>Microsoft Office PowerPoint</Application>
  <PresentationFormat>Widescreen</PresentationFormat>
  <Paragraphs>584</Paragraphs>
  <Slides>38</Slides>
  <Notes>3</Notes>
  <HiddenSlides>5</HiddenSlides>
  <MMClips>2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47" baseType="lpstr">
      <vt:lpstr>Aptos</vt:lpstr>
      <vt:lpstr>Arial</vt:lpstr>
      <vt:lpstr>Cambria Math</vt:lpstr>
      <vt:lpstr>Courier New</vt:lpstr>
      <vt:lpstr>NimbusRomNo9L-Regu</vt:lpstr>
      <vt:lpstr>NimbusRomNo9L-ReguItal</vt:lpstr>
      <vt:lpstr>Titillium Lt</vt:lpstr>
      <vt:lpstr>Wingdings</vt:lpstr>
      <vt:lpstr>Office Theme</vt:lpstr>
      <vt:lpstr>Presentazione standard di PowerPoint</vt:lpstr>
      <vt:lpstr>Outline</vt:lpstr>
      <vt:lpstr>Requirements</vt:lpstr>
      <vt:lpstr>Presentazione standard di PowerPoint</vt:lpstr>
      <vt:lpstr>Quadrature points “qp” in Matlab</vt:lpstr>
      <vt:lpstr>Inizialization</vt:lpstr>
      <vt:lpstr>Critical sheet current J_(c_qp)</vt:lpstr>
      <vt:lpstr>Brandt Formula</vt:lpstr>
      <vt:lpstr>b, w values</vt:lpstr>
      <vt:lpstr>Iteration process</vt:lpstr>
      <vt:lpstr>Magnetization calculation</vt:lpstr>
      <vt:lpstr>Field, Current, Losses</vt:lpstr>
      <vt:lpstr>References</vt:lpstr>
      <vt:lpstr>Presentazione standard di PowerPoint</vt:lpstr>
      <vt:lpstr>Goals</vt:lpstr>
      <vt:lpstr>Goals</vt:lpstr>
      <vt:lpstr>Studied configuration</vt:lpstr>
      <vt:lpstr>Assumptions with I_t=0</vt:lpstr>
      <vt:lpstr>Magnetization</vt:lpstr>
      <vt:lpstr>Magnetization (M)</vt:lpstr>
      <vt:lpstr>Peak-to-peak amplitude</vt:lpstr>
      <vt:lpstr>Hysteretic losses (J/m^3 )</vt:lpstr>
      <vt:lpstr>Hysteretic losses (J/m)</vt:lpstr>
      <vt:lpstr>Assumptions with I_t≠0</vt:lpstr>
      <vt:lpstr>Magnetization</vt:lpstr>
      <vt:lpstr>Magnetization (M)</vt:lpstr>
      <vt:lpstr>Magnetization (M)</vt:lpstr>
      <vt:lpstr>Magnetization (M)</vt:lpstr>
      <vt:lpstr>Peak-to-peak amplitude</vt:lpstr>
      <vt:lpstr>Hysteretic losses (J/m^3 )</vt:lpstr>
      <vt:lpstr>Hysteretic losses (J/m)</vt:lpstr>
      <vt:lpstr>Results </vt:lpstr>
      <vt:lpstr>Open points</vt:lpstr>
      <vt:lpstr>How we implemented the method in Ansys </vt:lpstr>
      <vt:lpstr>How we implemented the method in Ansys </vt:lpstr>
      <vt:lpstr>How we implemented the method in Ansys </vt:lpstr>
      <vt:lpstr>How we implemented the method in Ansys </vt:lpstr>
      <vt:lpstr>How we implemented the method in Ansys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Alfonso</dc:creator>
  <cp:lastModifiedBy>Francesco Mariani</cp:lastModifiedBy>
  <cp:revision>376</cp:revision>
  <dcterms:created xsi:type="dcterms:W3CDTF">2024-10-31T08:38:16Z</dcterms:created>
  <dcterms:modified xsi:type="dcterms:W3CDTF">2024-11-07T13:53:54Z</dcterms:modified>
</cp:coreProperties>
</file>