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0"/>
  </p:notesMasterIdLst>
  <p:sldIdLst>
    <p:sldId id="364" r:id="rId2"/>
    <p:sldId id="355" r:id="rId3"/>
    <p:sldId id="356" r:id="rId4"/>
    <p:sldId id="357" r:id="rId5"/>
    <p:sldId id="301" r:id="rId6"/>
    <p:sldId id="383" r:id="rId7"/>
    <p:sldId id="358" r:id="rId8"/>
    <p:sldId id="384" r:id="rId9"/>
    <p:sldId id="360" r:id="rId10"/>
    <p:sldId id="385" r:id="rId11"/>
    <p:sldId id="386" r:id="rId12"/>
    <p:sldId id="387" r:id="rId13"/>
    <p:sldId id="388" r:id="rId14"/>
    <p:sldId id="389" r:id="rId15"/>
    <p:sldId id="390" r:id="rId16"/>
    <p:sldId id="369" r:id="rId17"/>
    <p:sldId id="391" r:id="rId18"/>
    <p:sldId id="365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176B6AD-DE5B-7E00-92C6-9414C68C78A3}" name="Alessandra Pampaloni" initials="AP" userId="S::apampaloni@infn.it::0a8fc503-fc10-4cb3-a29e-5d6dce8926c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5FF"/>
    <a:srgbClr val="2D2D1B"/>
    <a:srgbClr val="00FFFF"/>
    <a:srgbClr val="7F7F7F"/>
    <a:srgbClr val="5B9BD5"/>
    <a:srgbClr val="ED7D31"/>
    <a:srgbClr val="A5A5A5"/>
    <a:srgbClr val="79BD61"/>
    <a:srgbClr val="FFC000"/>
    <a:srgbClr val="FF3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5033" autoAdjust="0"/>
  </p:normalViewPr>
  <p:slideViewPr>
    <p:cSldViewPr snapToGrid="0">
      <p:cViewPr varScale="1">
        <p:scale>
          <a:sx n="78" d="100"/>
          <a:sy n="78" d="100"/>
        </p:scale>
        <p:origin x="869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A3834-CADF-4BB8-9425-32B6FC6E6DE9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D972E-0056-4BF1-90FE-D1ABF2EF4DC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4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62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EE1A3-6A6F-BD29-4373-81357E77C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82A2B1-4099-1BFB-278D-117683CFE4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CEC952-741D-23AE-6E42-A6E9EB97B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B6D15-B876-CBF5-CCF2-0086C49DD1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67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428038-3114-D6DF-C699-71456D04F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33C9D2-7E73-1639-31F4-0FAE5DE61F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6416B5-044C-6CB5-ED5B-327A648A5A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FEA237-41A9-5141-ACEE-7E135CB5F9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981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E328E-2A8C-9174-9DA6-48648D0B36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E07543-78CD-5FC4-2376-A5B74635F9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90C39F-04AC-A4F6-64CD-C7C48CE5F3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CC375E-CC1A-5BE6-25DA-0618B3088A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913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45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9F145-8C1E-B197-F542-05E9A0814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C04AFE-4919-83FC-4CB0-AADF7DD57B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BBDB5D-9D79-C109-2201-832470B5C4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42D4E-938A-2C61-DA2C-BC39130197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94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07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479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72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57888-5037-EF7A-2C63-68A839F5D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C5FC38-0E5B-9311-414B-19548129B9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422917-0213-78D2-40C5-E73253B93E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4F705-7A01-3E57-C150-B670969CF3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63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30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B89CD-C487-509D-EDAB-05CFF00A2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89C782-0095-53F7-F6E7-D02D37738C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FB3E71-803D-1632-3F26-2029EBE810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E228F8-74AB-00B4-080E-265CF94B5E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54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9865B-BBBF-38E1-EB6E-CD4FA7566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608854-5612-DC02-E19C-DFE3982F00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614A2F-BFFB-DBF0-A8E0-3C8C856D02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759231-6F92-4412-14F5-BDC2576DAB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16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6A787-99DF-A49B-3463-F53D922E9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8ED5C6-4626-2FF7-51CD-C0A44543F2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0E27BC-EDC5-BD8B-5480-57DE048B35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9F1E6-A79F-9F1F-E37E-6F184B7168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15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Col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7" descr="MUON-SlideGraph-LogoBkgnd2.png">
            <a:extLst>
              <a:ext uri="{FF2B5EF4-FFF2-40B4-BE49-F238E27FC236}">
                <a16:creationId xmlns:a16="http://schemas.microsoft.com/office/drawing/2014/main" id="{CDD86A70-1684-5687-9B24-688C9B637BEF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614989" cy="6862191"/>
          </a:xfrm>
          <a:prstGeom prst="rect">
            <a:avLst/>
          </a:prstGeom>
        </p:spPr>
      </p:pic>
      <p:pic>
        <p:nvPicPr>
          <p:cNvPr id="23" name="Image 9" descr="MUON-SlideGraph-gradient.png">
            <a:extLst>
              <a:ext uri="{FF2B5EF4-FFF2-40B4-BE49-F238E27FC236}">
                <a16:creationId xmlns:a16="http://schemas.microsoft.com/office/drawing/2014/main" id="{55A27F31-ECF5-8501-7734-AB97FBAB61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-81807" y="3909027"/>
            <a:ext cx="12500795" cy="2972732"/>
          </a:xfrm>
          <a:prstGeom prst="rect">
            <a:avLst/>
          </a:prstGeom>
        </p:spPr>
      </p:pic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6C521FE5-D103-75B1-DE28-0B4E6C62DB7A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47" y="102694"/>
            <a:ext cx="1834109" cy="1840374"/>
          </a:xfrm>
          <a:prstGeom prst="rect">
            <a:avLst/>
          </a:prstGeom>
        </p:spPr>
      </p:pic>
      <p:pic>
        <p:nvPicPr>
          <p:cNvPr id="9" name="Immagine 4">
            <a:extLst>
              <a:ext uri="{FF2B5EF4-FFF2-40B4-BE49-F238E27FC236}">
                <a16:creationId xmlns:a16="http://schemas.microsoft.com/office/drawing/2014/main" id="{98F8D478-02F7-1482-EE57-FEC0C8FD9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0338" t="16055" r="11693" b="14565"/>
          <a:stretch/>
        </p:blipFill>
        <p:spPr>
          <a:xfrm>
            <a:off x="10490741" y="102694"/>
            <a:ext cx="1598956" cy="900000"/>
          </a:xfrm>
          <a:prstGeom prst="rect">
            <a:avLst/>
          </a:prstGeom>
        </p:spPr>
      </p:pic>
      <p:sp>
        <p:nvSpPr>
          <p:cNvPr id="10" name="Segnaposto data 3">
            <a:extLst>
              <a:ext uri="{FF2B5EF4-FFF2-40B4-BE49-F238E27FC236}">
                <a16:creationId xmlns:a16="http://schemas.microsoft.com/office/drawing/2014/main" id="{6FCD0CB2-11EE-3A65-99E3-E28B7356B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" y="6536301"/>
            <a:ext cx="1454448" cy="24253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5BC658-28E3-4B4A-B928-1E68A3E2462B}" type="datetime3">
              <a:rPr lang="en-US" sz="1200" b="1" smtClean="0">
                <a:solidFill>
                  <a:schemeClr val="bg1"/>
                </a:solidFill>
              </a:rPr>
              <a:t>5 November 2024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pic>
        <p:nvPicPr>
          <p:cNvPr id="16" name="Picture 8" descr="A blue logo with a black background">
            <a:extLst>
              <a:ext uri="{FF2B5EF4-FFF2-40B4-BE49-F238E27FC236}">
                <a16:creationId xmlns:a16="http://schemas.microsoft.com/office/drawing/2014/main" id="{BDEA27BB-EE44-3A67-19C0-244EC654B1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21315" r="20838"/>
          <a:stretch/>
        </p:blipFill>
        <p:spPr>
          <a:xfrm>
            <a:off x="6767288" y="102694"/>
            <a:ext cx="925538" cy="90000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8B5E67C-BE51-0205-E88C-3DD9005E414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52" y="6060581"/>
            <a:ext cx="12333730" cy="3751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600" b="1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Affiliazioni</a:t>
            </a:r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58B7D1FF-1167-D02F-3953-14DC673F72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20212" y="2765729"/>
            <a:ext cx="7514253" cy="18809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GB" sz="3600" b="1" kern="12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TITOLO</a:t>
            </a:r>
            <a:endParaRPr lang="en-GB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5C2EB20-FFD4-92A9-3F7F-B9B3395DC11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351" y="5091685"/>
            <a:ext cx="12333731" cy="75457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200" b="1" kern="1200" dirty="0">
                <a:ln w="6350" cap="flat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Autori</a:t>
            </a:r>
            <a:endParaRPr lang="en-US" dirty="0"/>
          </a:p>
        </p:txBody>
      </p:sp>
      <p:pic>
        <p:nvPicPr>
          <p:cNvPr id="3" name="Picture 2" descr="A black background with a yellow blue and red logo&#10;&#10;Description automatically generated">
            <a:extLst>
              <a:ext uri="{FF2B5EF4-FFF2-40B4-BE49-F238E27FC236}">
                <a16:creationId xmlns:a16="http://schemas.microsoft.com/office/drawing/2014/main" id="{E72E7E33-4E4C-501F-6905-CD2FF479C5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7" t="29297" r="17493" b="29760"/>
          <a:stretch/>
        </p:blipFill>
        <p:spPr>
          <a:xfrm>
            <a:off x="7835542" y="102694"/>
            <a:ext cx="2512483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64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2015"/>
            <a:ext cx="12189822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en-GB" sz="105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04C28E-3835-4CAE-A18C-DDD38CD5C178}" type="datetime3">
              <a:rPr lang="en-US" smtClean="0"/>
              <a:t>5 November 2024</a:t>
            </a:fld>
            <a:endParaRPr lang="en-GB" dirty="0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994" y="308170"/>
            <a:ext cx="9553371" cy="68115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GB" sz="4400" b="1" kern="1200" cap="smal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A425A5-E202-730C-E988-F0D493B28D49}"/>
              </a:ext>
            </a:extLst>
          </p:cNvPr>
          <p:cNvSpPr txBox="1">
            <a:spLocks/>
          </p:cNvSpPr>
          <p:nvPr userDrawn="1"/>
        </p:nvSpPr>
        <p:spPr>
          <a:xfrm>
            <a:off x="735496" y="6546328"/>
            <a:ext cx="2998304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502DF86-BCC2-6C4F-811D-421817A93AF9}"/>
              </a:ext>
            </a:extLst>
          </p:cNvPr>
          <p:cNvSpPr txBox="1">
            <a:spLocks/>
          </p:cNvSpPr>
          <p:nvPr userDrawn="1"/>
        </p:nvSpPr>
        <p:spPr>
          <a:xfrm>
            <a:off x="4141304" y="5362927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2F0AE32-5762-9601-80C5-0370FF74A8CB}"/>
              </a:ext>
            </a:extLst>
          </p:cNvPr>
          <p:cNvSpPr txBox="1">
            <a:spLocks/>
          </p:cNvSpPr>
          <p:nvPr userDrawn="1"/>
        </p:nvSpPr>
        <p:spPr>
          <a:xfrm>
            <a:off x="838200" y="5362927"/>
            <a:ext cx="3179556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634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8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9.png"/><Relationship Id="rId3" Type="http://schemas.openxmlformats.org/officeDocument/2006/relationships/image" Target="../media/image120.png"/><Relationship Id="rId7" Type="http://schemas.openxmlformats.org/officeDocument/2006/relationships/image" Target="../media/image18.png"/><Relationship Id="rId12" Type="http://schemas.openxmlformats.org/officeDocument/2006/relationships/image" Target="../media/image1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11" Type="http://schemas.openxmlformats.org/officeDocument/2006/relationships/image" Target="../media/image16.png"/><Relationship Id="rId5" Type="http://schemas.openxmlformats.org/officeDocument/2006/relationships/image" Target="../media/image140.png"/><Relationship Id="rId10" Type="http://schemas.openxmlformats.org/officeDocument/2006/relationships/image" Target="../media/image15.png"/><Relationship Id="rId4" Type="http://schemas.openxmlformats.org/officeDocument/2006/relationships/image" Target="../media/image130.png"/><Relationship Id="rId9" Type="http://schemas.openxmlformats.org/officeDocument/2006/relationships/image" Target="../media/image20.png"/><Relationship Id="rId1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9CEF08-B44B-66D4-3578-9DD76FF18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60581"/>
            <a:ext cx="12192000" cy="375125"/>
          </a:xfrm>
        </p:spPr>
        <p:txBody>
          <a:bodyPr/>
          <a:lstStyle/>
          <a:p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–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LASA – Milano,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GB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University of Milan,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CERN,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5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Università degli Studi di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Sapienza Università di Roma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A02371-8D4F-B9A1-773A-398BF5C56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822" y="2261372"/>
            <a:ext cx="9762682" cy="1920526"/>
          </a:xfrm>
        </p:spPr>
        <p:txBody>
          <a:bodyPr wrap="square">
            <a:spAutoFit/>
          </a:bodyPr>
          <a:lstStyle/>
          <a:p>
            <a:r>
              <a:rPr lang="en-US" sz="44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design of the large aperture HTS superconducting dipoles for the accelerator ring of the Muon Collider</a:t>
            </a:r>
            <a:endParaRPr lang="en-GB" sz="44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AC2C7-56C2-40FC-37FC-65972E2FB20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36000" y="5091685"/>
            <a:ext cx="11520000" cy="75457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it-IT" sz="2400" b="1" u="sng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Maiello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1,4,5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Alfonso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Balconi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Bersani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Bottura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Caiffi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Fabbri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Farinon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Gagno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1,5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Levi</a:t>
            </a:r>
            <a:r>
              <a:rPr lang="it-IT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Mariani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Mariotto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D. Novelli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Pampaloni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D. Rinaldoni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C. Santini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Sorti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          M. Statera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G. Vernassa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it-IT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magine 8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C50BA772-8C0D-F0FB-C117-519EDAF78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15" y="168126"/>
            <a:ext cx="1416425" cy="1401594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6D0CF673-F90E-9256-0FAC-109E9D061CA9}"/>
              </a:ext>
            </a:extLst>
          </p:cNvPr>
          <p:cNvSpPr/>
          <p:nvPr/>
        </p:nvSpPr>
        <p:spPr>
          <a:xfrm>
            <a:off x="6705600" y="91440"/>
            <a:ext cx="1066800" cy="975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129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88288-2C10-DC8A-391F-16CB7CB9B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AD2EF-B46C-ED5F-3F30-B99F3D9499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E0A7255-5622-D559-DB10-4AF7913AD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Aligned Magnetic Design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3F49710F-41C6-8726-3810-23F288943B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142922"/>
              </p:ext>
            </p:extLst>
          </p:nvPr>
        </p:nvGraphicFramePr>
        <p:xfrm>
          <a:off x="1489063" y="1240428"/>
          <a:ext cx="4019340" cy="1074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868">
                  <a:extLst>
                    <a:ext uri="{9D8B030D-6E8A-4147-A177-3AD203B41FA5}">
                      <a16:colId xmlns:a16="http://schemas.microsoft.com/office/drawing/2014/main" val="803915908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3379597224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41031615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2839275299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735771453"/>
                    </a:ext>
                  </a:extLst>
                </a:gridCol>
              </a:tblGrid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I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sz="1100" b="0" u="none" strike="noStrike" baseline="-25000" dirty="0" err="1">
                          <a:solidFill>
                            <a:schemeClr val="bg1"/>
                          </a:solidFill>
                          <a:effectLst/>
                        </a:rPr>
                        <a:t>eng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[A/mm</a:t>
                      </a:r>
                      <a:r>
                        <a:rPr lang="en-US" sz="1100" b="0" u="none" strike="noStrike" baseline="30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[T]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[T]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/B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  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594202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2392.00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738.27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599045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085C4929-7357-7C3C-7739-3EB08CAAC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25554"/>
              </p:ext>
            </p:extLst>
          </p:nvPr>
        </p:nvGraphicFramePr>
        <p:xfrm>
          <a:off x="543501" y="3789836"/>
          <a:ext cx="2474286" cy="116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2">
                  <a:extLst>
                    <a:ext uri="{9D8B030D-6E8A-4147-A177-3AD203B41FA5}">
                      <a16:colId xmlns:a16="http://schemas.microsoft.com/office/drawing/2014/main" val="3405028393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2781963092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1388682266"/>
                    </a:ext>
                  </a:extLst>
                </a:gridCol>
              </a:tblGrid>
              <a:tr h="5806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Racetrack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conductors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tapes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970237"/>
                  </a:ext>
                </a:extLst>
              </a:tr>
              <a:tr h="58065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:a16="http://schemas.microsoft.com/office/drawing/2014/main" val="1955293342"/>
                  </a:ext>
                </a:extLst>
              </a:tr>
            </a:tbl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1BA1F6BC-FBDF-CAE9-2DAF-8B6A42CC5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9F1A357E-B54B-BF3A-FC08-83DBADA1A4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graphicFrame>
        <p:nvGraphicFramePr>
          <p:cNvPr id="8" name="Table 36">
            <a:extLst>
              <a:ext uri="{FF2B5EF4-FFF2-40B4-BE49-F238E27FC236}">
                <a16:creationId xmlns:a16="http://schemas.microsoft.com/office/drawing/2014/main" id="{E3B2A7CD-A1F7-1D3D-36A5-A4AD6C48DC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5012"/>
              </p:ext>
            </p:extLst>
          </p:nvPr>
        </p:nvGraphicFramePr>
        <p:xfrm>
          <a:off x="951029" y="2517633"/>
          <a:ext cx="5002812" cy="1074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5691">
                  <a:extLst>
                    <a:ext uri="{9D8B030D-6E8A-4147-A177-3AD203B41FA5}">
                      <a16:colId xmlns:a16="http://schemas.microsoft.com/office/drawing/2014/main" val="803915908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3379597224"/>
                    </a:ext>
                  </a:extLst>
                </a:gridCol>
                <a:gridCol w="843280">
                  <a:extLst>
                    <a:ext uri="{9D8B030D-6E8A-4147-A177-3AD203B41FA5}">
                      <a16:colId xmlns:a16="http://schemas.microsoft.com/office/drawing/2014/main" val="41031615"/>
                    </a:ext>
                  </a:extLst>
                </a:gridCol>
                <a:gridCol w="833120">
                  <a:extLst>
                    <a:ext uri="{9D8B030D-6E8A-4147-A177-3AD203B41FA5}">
                      <a16:colId xmlns:a16="http://schemas.microsoft.com/office/drawing/2014/main" val="2839275299"/>
                    </a:ext>
                  </a:extLst>
                </a:gridCol>
                <a:gridCol w="802640">
                  <a:extLst>
                    <a:ext uri="{9D8B030D-6E8A-4147-A177-3AD203B41FA5}">
                      <a16:colId xmlns:a16="http://schemas.microsoft.com/office/drawing/2014/main" val="735771453"/>
                    </a:ext>
                  </a:extLst>
                </a:gridCol>
                <a:gridCol w="985601">
                  <a:extLst>
                    <a:ext uri="{9D8B030D-6E8A-4147-A177-3AD203B41FA5}">
                      <a16:colId xmlns:a16="http://schemas.microsoft.com/office/drawing/2014/main" val="2886971822"/>
                    </a:ext>
                  </a:extLst>
                </a:gridCol>
              </a:tblGrid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T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op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[K]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T margin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[K]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Mag Length [m]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Mec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Length [m]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Yoke radius [m]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Coord. Point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 [mm]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594202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&gt;2.5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~1.3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~1.6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(159.53;105.00)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599045"/>
                  </a:ext>
                </a:extLst>
              </a:tr>
            </a:tbl>
          </a:graphicData>
        </a:graphic>
      </p:graphicFrame>
      <p:graphicFrame>
        <p:nvGraphicFramePr>
          <p:cNvPr id="9" name="Table 38">
            <a:extLst>
              <a:ext uri="{FF2B5EF4-FFF2-40B4-BE49-F238E27FC236}">
                <a16:creationId xmlns:a16="http://schemas.microsoft.com/office/drawing/2014/main" id="{43B1928A-48E4-3D2C-D6FD-E378F2F7D9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09687"/>
              </p:ext>
            </p:extLst>
          </p:nvPr>
        </p:nvGraphicFramePr>
        <p:xfrm>
          <a:off x="3742180" y="3789836"/>
          <a:ext cx="2474286" cy="116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2">
                  <a:extLst>
                    <a:ext uri="{9D8B030D-6E8A-4147-A177-3AD203B41FA5}">
                      <a16:colId xmlns:a16="http://schemas.microsoft.com/office/drawing/2014/main" val="3405028393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2781963092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1388682266"/>
                    </a:ext>
                  </a:extLst>
                </a:gridCol>
              </a:tblGrid>
              <a:tr h="5806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Racetrack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conductors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tapes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970237"/>
                  </a:ext>
                </a:extLst>
              </a:tr>
              <a:tr h="58065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:a16="http://schemas.microsoft.com/office/drawing/2014/main" val="1955293342"/>
                  </a:ext>
                </a:extLst>
              </a:tr>
            </a:tbl>
          </a:graphicData>
        </a:graphic>
      </p:graphicFrame>
      <p:graphicFrame>
        <p:nvGraphicFramePr>
          <p:cNvPr id="10" name="Table 38">
            <a:extLst>
              <a:ext uri="{FF2B5EF4-FFF2-40B4-BE49-F238E27FC236}">
                <a16:creationId xmlns:a16="http://schemas.microsoft.com/office/drawing/2014/main" id="{74CC337B-5AB4-159C-F46F-EEB843034E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53982"/>
              </p:ext>
            </p:extLst>
          </p:nvPr>
        </p:nvGraphicFramePr>
        <p:xfrm>
          <a:off x="2261523" y="5155369"/>
          <a:ext cx="2474286" cy="116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2">
                  <a:extLst>
                    <a:ext uri="{9D8B030D-6E8A-4147-A177-3AD203B41FA5}">
                      <a16:colId xmlns:a16="http://schemas.microsoft.com/office/drawing/2014/main" val="3405028393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2781963092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1388682266"/>
                    </a:ext>
                  </a:extLst>
                </a:gridCol>
              </a:tblGrid>
              <a:tr h="5806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Racetrack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conductors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tapes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970237"/>
                  </a:ext>
                </a:extLst>
              </a:tr>
              <a:tr h="58065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</a:t>
                      </a: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</a:t>
                      </a: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:a16="http://schemas.microsoft.com/office/drawing/2014/main" val="1955293342"/>
                  </a:ext>
                </a:extLst>
              </a:tr>
            </a:tbl>
          </a:graphicData>
        </a:graphic>
      </p:graphicFrame>
      <p:pic>
        <p:nvPicPr>
          <p:cNvPr id="3" name="Immagine 2">
            <a:extLst>
              <a:ext uri="{FF2B5EF4-FFF2-40B4-BE49-F238E27FC236}">
                <a16:creationId xmlns:a16="http://schemas.microsoft.com/office/drawing/2014/main" id="{10CE1644-B95D-2E0C-8F86-64FDA578007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081" t="11980" r="21081" b="11556"/>
          <a:stretch/>
        </p:blipFill>
        <p:spPr>
          <a:xfrm>
            <a:off x="6809112" y="1243723"/>
            <a:ext cx="4525899" cy="449229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6989DECF-5048-C2FC-4F71-23A93236539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846" t="94324" r="5286" b="352"/>
          <a:stretch/>
        </p:blipFill>
        <p:spPr>
          <a:xfrm>
            <a:off x="4735809" y="5689600"/>
            <a:ext cx="7456191" cy="448458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462C45CE-91B6-1A75-E935-BA2E3CE745FA}"/>
              </a:ext>
            </a:extLst>
          </p:cNvPr>
          <p:cNvSpPr/>
          <p:nvPr/>
        </p:nvSpPr>
        <p:spPr>
          <a:xfrm>
            <a:off x="6576373" y="5224843"/>
            <a:ext cx="658488" cy="474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59C331F-6C1B-CFDB-874E-CB2C4D8A5142}"/>
              </a:ext>
            </a:extLst>
          </p:cNvPr>
          <p:cNvSpPr txBox="1"/>
          <p:nvPr/>
        </p:nvSpPr>
        <p:spPr>
          <a:xfrm>
            <a:off x="11284526" y="5420677"/>
            <a:ext cx="628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B [T]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3EB0378-F833-B66A-5021-5771EFABE8F7}"/>
              </a:ext>
            </a:extLst>
          </p:cNvPr>
          <p:cNvSpPr txBox="1"/>
          <p:nvPr/>
        </p:nvSpPr>
        <p:spPr>
          <a:xfrm>
            <a:off x="8994913" y="3498575"/>
            <a:ext cx="636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/>
              <a:t>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BD525BF-F7ED-62AE-6D7D-7F095DCB7767}"/>
              </a:ext>
            </a:extLst>
          </p:cNvPr>
          <p:cNvSpPr txBox="1"/>
          <p:nvPr/>
        </p:nvSpPr>
        <p:spPr>
          <a:xfrm>
            <a:off x="9039101" y="3854946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9F7946B-807D-BC49-0415-34B1B67A6F53}"/>
              </a:ext>
            </a:extLst>
          </p:cNvPr>
          <p:cNvSpPr txBox="1"/>
          <p:nvPr/>
        </p:nvSpPr>
        <p:spPr>
          <a:xfrm>
            <a:off x="7879536" y="5130467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1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4B1A6FE-1F71-8923-7FD8-EE0FF6DC7B5C}"/>
              </a:ext>
            </a:extLst>
          </p:cNvPr>
          <p:cNvSpPr txBox="1"/>
          <p:nvPr/>
        </p:nvSpPr>
        <p:spPr>
          <a:xfrm>
            <a:off x="7853032" y="4746155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2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295ED10-B53A-53AC-DF60-1D0CEFA26AF9}"/>
              </a:ext>
            </a:extLst>
          </p:cNvPr>
          <p:cNvSpPr txBox="1"/>
          <p:nvPr/>
        </p:nvSpPr>
        <p:spPr>
          <a:xfrm>
            <a:off x="7488602" y="4361842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406334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D7CB6-DFA0-B614-EC7A-4BEA36D3C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060288-62C4-AE53-0475-1F531C9F86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F41F7A-320C-4B11-6410-4341C4944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Aligned Magnetic Design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A159DC3-F16D-D8A2-3320-AA4C1D90C1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9B755879-FFC4-CA9F-0576-64DB41E61E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795DDA9-A4FE-831F-A7BB-8AB215BF1D53}"/>
              </a:ext>
            </a:extLst>
          </p:cNvPr>
          <p:cNvSpPr txBox="1"/>
          <p:nvPr/>
        </p:nvSpPr>
        <p:spPr>
          <a:xfrm>
            <a:off x="2811781" y="1164219"/>
            <a:ext cx="6568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Margin in temperature</a:t>
            </a:r>
            <a:endParaRPr lang="it-IT" sz="2000" b="1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7853805-986B-723C-09A4-04B80D93F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9882" y="1633066"/>
            <a:ext cx="7053594" cy="4810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6465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E692F-673E-79B3-E757-B506BBB79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055EA-5810-75A6-B86D-B9877AB31F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618F1D-9705-9BCA-4EB3-4729FC8EE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Aligned Magnetic Design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3B52F3E-B3C6-0D14-D44C-B9F438209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8" name="Immagine 7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66CE05BF-3CA5-1685-CCFF-EA46F77724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743DCDC-6C16-619E-6140-7DE53E33E874}"/>
              </a:ext>
            </a:extLst>
          </p:cNvPr>
          <p:cNvSpPr txBox="1">
            <a:spLocks/>
          </p:cNvSpPr>
          <p:nvPr/>
        </p:nvSpPr>
        <p:spPr>
          <a:xfrm>
            <a:off x="997066" y="1174273"/>
            <a:ext cx="5981145" cy="15201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en-GB" sz="105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GB" b="1" dirty="0">
                <a:solidFill>
                  <a:srgbClr val="0070C0"/>
                </a:solidFill>
              </a:rPr>
              <a:t>Results:</a:t>
            </a:r>
            <a:endParaRPr lang="en-US" dirty="0"/>
          </a:p>
          <a:p>
            <a:pPr algn="ctr"/>
            <a:r>
              <a:rPr lang="en-US" dirty="0"/>
              <a:t>All harmonics </a:t>
            </a:r>
            <a:r>
              <a:rPr lang="en-US" b="1" dirty="0"/>
              <a:t>greatly less </a:t>
            </a:r>
            <a:r>
              <a:rPr lang="en-US" dirty="0"/>
              <a:t>then </a:t>
            </a:r>
            <a:r>
              <a:rPr lang="en-US" b="1" dirty="0"/>
              <a:t>10</a:t>
            </a:r>
            <a:r>
              <a:rPr lang="en-US" dirty="0"/>
              <a:t> </a:t>
            </a:r>
            <a:r>
              <a:rPr lang="en-US" b="1" dirty="0"/>
              <a:t>units</a:t>
            </a:r>
            <a:endParaRPr lang="en-US" dirty="0"/>
          </a:p>
          <a:p>
            <a:pPr algn="ctr"/>
            <a:r>
              <a:rPr lang="en-US" dirty="0"/>
              <a:t>The harmonics higher than the 7</a:t>
            </a:r>
            <a:r>
              <a:rPr lang="en-US" baseline="30000" dirty="0"/>
              <a:t>th</a:t>
            </a:r>
            <a:r>
              <a:rPr lang="en-US" dirty="0"/>
              <a:t> order are </a:t>
            </a:r>
            <a:r>
              <a:rPr lang="en-US" b="1" dirty="0"/>
              <a:t>negligible</a:t>
            </a:r>
            <a:r>
              <a:rPr lang="en-US" dirty="0"/>
              <a:t> (less than 0.003 units)</a:t>
            </a:r>
          </a:p>
          <a:p>
            <a:pPr algn="ctr"/>
            <a:r>
              <a:rPr lang="en-US" dirty="0"/>
              <a:t>The field </a:t>
            </a:r>
            <a:r>
              <a:rPr lang="en-US" b="1" dirty="0"/>
              <a:t>homogeneity</a:t>
            </a:r>
            <a:r>
              <a:rPr lang="en-US" dirty="0"/>
              <a:t> evaluated at x = 25 mm is about </a:t>
            </a:r>
            <a:r>
              <a:rPr lang="en-US" b="1" dirty="0"/>
              <a:t>0.033%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BED991B-814F-36BD-AE35-ABD684DFD990}"/>
              </a:ext>
            </a:extLst>
          </p:cNvPr>
          <p:cNvSpPr txBox="1"/>
          <p:nvPr/>
        </p:nvSpPr>
        <p:spPr>
          <a:xfrm>
            <a:off x="8745193" y="1279258"/>
            <a:ext cx="242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Field along paths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2F3A3849-D377-A398-7CA3-FB947D561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6447" y="1660389"/>
            <a:ext cx="4615811" cy="4260749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3BC71B62-2C75-4F22-CED5-A5344ADB8563}"/>
              </a:ext>
            </a:extLst>
          </p:cNvPr>
          <p:cNvSpPr txBox="1"/>
          <p:nvPr/>
        </p:nvSpPr>
        <p:spPr>
          <a:xfrm>
            <a:off x="9321556" y="5932937"/>
            <a:ext cx="103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x [mm]</a:t>
            </a:r>
          </a:p>
        </p:txBody>
      </p:sp>
      <p:cxnSp>
        <p:nvCxnSpPr>
          <p:cNvPr id="2" name="Connettore 2 19">
            <a:extLst>
              <a:ext uri="{FF2B5EF4-FFF2-40B4-BE49-F238E27FC236}">
                <a16:creationId xmlns:a16="http://schemas.microsoft.com/office/drawing/2014/main" id="{B6A57FBD-5381-73D1-274C-BCE936008FE1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10508413" y="3158702"/>
            <a:ext cx="109850" cy="11126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sellaDiTesto 20">
            <a:extLst>
              <a:ext uri="{FF2B5EF4-FFF2-40B4-BE49-F238E27FC236}">
                <a16:creationId xmlns:a16="http://schemas.microsoft.com/office/drawing/2014/main" id="{61A16834-61AF-C8E4-BAC7-426474A8F688}"/>
              </a:ext>
            </a:extLst>
          </p:cNvPr>
          <p:cNvSpPr txBox="1"/>
          <p:nvPr/>
        </p:nvSpPr>
        <p:spPr>
          <a:xfrm>
            <a:off x="9843069" y="4271313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lower path</a:t>
            </a:r>
          </a:p>
        </p:txBody>
      </p:sp>
      <p:cxnSp>
        <p:nvCxnSpPr>
          <p:cNvPr id="7" name="Connettore 2 21">
            <a:extLst>
              <a:ext uri="{FF2B5EF4-FFF2-40B4-BE49-F238E27FC236}">
                <a16:creationId xmlns:a16="http://schemas.microsoft.com/office/drawing/2014/main" id="{62D972A6-3057-7282-8AA3-E7010813920B}"/>
              </a:ext>
            </a:extLst>
          </p:cNvPr>
          <p:cNvCxnSpPr>
            <a:cxnSpLocks/>
          </p:cNvCxnSpPr>
          <p:nvPr/>
        </p:nvCxnSpPr>
        <p:spPr>
          <a:xfrm flipH="1">
            <a:off x="9378743" y="2134706"/>
            <a:ext cx="863600" cy="1152882"/>
          </a:xfrm>
          <a:prstGeom prst="straightConnector1">
            <a:avLst/>
          </a:prstGeom>
          <a:ln>
            <a:solidFill>
              <a:srgbClr val="555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26">
            <a:extLst>
              <a:ext uri="{FF2B5EF4-FFF2-40B4-BE49-F238E27FC236}">
                <a16:creationId xmlns:a16="http://schemas.microsoft.com/office/drawing/2014/main" id="{42E9127C-3AA1-0A81-557C-6FCB96465822}"/>
              </a:ext>
            </a:extLst>
          </p:cNvPr>
          <p:cNvSpPr txBox="1"/>
          <p:nvPr/>
        </p:nvSpPr>
        <p:spPr>
          <a:xfrm>
            <a:off x="8713399" y="3268693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5555FF"/>
                </a:solidFill>
              </a:rPr>
              <a:t>higher path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5AA36F06-5F91-84F8-07BA-5B7D1A932D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5357" y="2672017"/>
            <a:ext cx="5604562" cy="393725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9588B62-1D39-4835-39DC-E52E52D8825D}"/>
              </a:ext>
            </a:extLst>
          </p:cNvPr>
          <p:cNvSpPr txBox="1"/>
          <p:nvPr/>
        </p:nvSpPr>
        <p:spPr>
          <a:xfrm>
            <a:off x="7366447" y="1506500"/>
            <a:ext cx="628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B [T]</a:t>
            </a:r>
          </a:p>
        </p:txBody>
      </p:sp>
    </p:spTree>
    <p:extLst>
      <p:ext uri="{BB962C8B-B14F-4D97-AF65-F5344CB8AC3E}">
        <p14:creationId xmlns:p14="http://schemas.microsoft.com/office/powerpoint/2010/main" val="673054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CD138-3D36-DCEF-1F39-756887B63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105D7346-1888-D73D-A125-2FA38CC844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023" t="94676" r="5620" b="337"/>
          <a:stretch/>
        </p:blipFill>
        <p:spPr>
          <a:xfrm>
            <a:off x="4680155" y="5736022"/>
            <a:ext cx="7460747" cy="42665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E980E-7C49-D0AC-187B-B0AF8154DC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342219-114C-CDD2-5395-9BDFE77F9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 Aligned Magnetic Design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4AF37383-25E3-3588-BC3F-C8D2E5B22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472022"/>
              </p:ext>
            </p:extLst>
          </p:nvPr>
        </p:nvGraphicFramePr>
        <p:xfrm>
          <a:off x="1489063" y="1240428"/>
          <a:ext cx="4019340" cy="1074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868">
                  <a:extLst>
                    <a:ext uri="{9D8B030D-6E8A-4147-A177-3AD203B41FA5}">
                      <a16:colId xmlns:a16="http://schemas.microsoft.com/office/drawing/2014/main" val="803915908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3379597224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41031615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2839275299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735771453"/>
                    </a:ext>
                  </a:extLst>
                </a:gridCol>
              </a:tblGrid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I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sz="1100" b="0" u="none" strike="noStrike" baseline="-25000" dirty="0" err="1">
                          <a:solidFill>
                            <a:schemeClr val="bg1"/>
                          </a:solidFill>
                          <a:effectLst/>
                        </a:rPr>
                        <a:t>eng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[A/mm</a:t>
                      </a:r>
                      <a:r>
                        <a:rPr lang="en-US" sz="1100" b="0" u="none" strike="noStrike" baseline="30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[T]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[T]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/B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  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594202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2347.61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724.47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599045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3959CCE4-A1DB-A147-2090-AA9DEE728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898424"/>
              </p:ext>
            </p:extLst>
          </p:nvPr>
        </p:nvGraphicFramePr>
        <p:xfrm>
          <a:off x="543501" y="3789836"/>
          <a:ext cx="2474286" cy="116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2">
                  <a:extLst>
                    <a:ext uri="{9D8B030D-6E8A-4147-A177-3AD203B41FA5}">
                      <a16:colId xmlns:a16="http://schemas.microsoft.com/office/drawing/2014/main" val="3405028393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2781963092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1388682266"/>
                    </a:ext>
                  </a:extLst>
                </a:gridCol>
              </a:tblGrid>
              <a:tr h="5806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Racetrack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conductors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tapes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970237"/>
                  </a:ext>
                </a:extLst>
              </a:tr>
              <a:tr h="58065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219</a:t>
                      </a: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438</a:t>
                      </a: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:a16="http://schemas.microsoft.com/office/drawing/2014/main" val="1955293342"/>
                  </a:ext>
                </a:extLst>
              </a:tr>
            </a:tbl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D47A1E49-9CD9-10DC-4E47-8F836A9E7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307201DA-47B3-930C-1974-167DE8A850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graphicFrame>
        <p:nvGraphicFramePr>
          <p:cNvPr id="8" name="Table 36">
            <a:extLst>
              <a:ext uri="{FF2B5EF4-FFF2-40B4-BE49-F238E27FC236}">
                <a16:creationId xmlns:a16="http://schemas.microsoft.com/office/drawing/2014/main" id="{A758BA4C-B21D-42FF-1BE2-34A7462D54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01360"/>
              </p:ext>
            </p:extLst>
          </p:nvPr>
        </p:nvGraphicFramePr>
        <p:xfrm>
          <a:off x="951029" y="2517633"/>
          <a:ext cx="5002812" cy="1074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5691">
                  <a:extLst>
                    <a:ext uri="{9D8B030D-6E8A-4147-A177-3AD203B41FA5}">
                      <a16:colId xmlns:a16="http://schemas.microsoft.com/office/drawing/2014/main" val="803915908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3379597224"/>
                    </a:ext>
                  </a:extLst>
                </a:gridCol>
                <a:gridCol w="843280">
                  <a:extLst>
                    <a:ext uri="{9D8B030D-6E8A-4147-A177-3AD203B41FA5}">
                      <a16:colId xmlns:a16="http://schemas.microsoft.com/office/drawing/2014/main" val="41031615"/>
                    </a:ext>
                  </a:extLst>
                </a:gridCol>
                <a:gridCol w="833120">
                  <a:extLst>
                    <a:ext uri="{9D8B030D-6E8A-4147-A177-3AD203B41FA5}">
                      <a16:colId xmlns:a16="http://schemas.microsoft.com/office/drawing/2014/main" val="2839275299"/>
                    </a:ext>
                  </a:extLst>
                </a:gridCol>
                <a:gridCol w="802640">
                  <a:extLst>
                    <a:ext uri="{9D8B030D-6E8A-4147-A177-3AD203B41FA5}">
                      <a16:colId xmlns:a16="http://schemas.microsoft.com/office/drawing/2014/main" val="735771453"/>
                    </a:ext>
                  </a:extLst>
                </a:gridCol>
                <a:gridCol w="985601">
                  <a:extLst>
                    <a:ext uri="{9D8B030D-6E8A-4147-A177-3AD203B41FA5}">
                      <a16:colId xmlns:a16="http://schemas.microsoft.com/office/drawing/2014/main" val="2886971822"/>
                    </a:ext>
                  </a:extLst>
                </a:gridCol>
              </a:tblGrid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T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op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[K]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T margin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[K]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Mag Length [m]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Mec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Length [m]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Yoke radius [m]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Coord. Point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 [mm]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594202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&gt;2.5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~1.3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~1.6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(157.70;114.30)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599045"/>
                  </a:ext>
                </a:extLst>
              </a:tr>
            </a:tbl>
          </a:graphicData>
        </a:graphic>
      </p:graphicFrame>
      <p:graphicFrame>
        <p:nvGraphicFramePr>
          <p:cNvPr id="9" name="Table 38">
            <a:extLst>
              <a:ext uri="{FF2B5EF4-FFF2-40B4-BE49-F238E27FC236}">
                <a16:creationId xmlns:a16="http://schemas.microsoft.com/office/drawing/2014/main" id="{FD87D76F-E105-4EFB-978B-612A3E7F6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679624"/>
              </p:ext>
            </p:extLst>
          </p:nvPr>
        </p:nvGraphicFramePr>
        <p:xfrm>
          <a:off x="3742180" y="3789836"/>
          <a:ext cx="2474286" cy="116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2">
                  <a:extLst>
                    <a:ext uri="{9D8B030D-6E8A-4147-A177-3AD203B41FA5}">
                      <a16:colId xmlns:a16="http://schemas.microsoft.com/office/drawing/2014/main" val="3405028393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2781963092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1388682266"/>
                    </a:ext>
                  </a:extLst>
                </a:gridCol>
              </a:tblGrid>
              <a:tr h="5806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Racetrack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conductors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tapes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970237"/>
                  </a:ext>
                </a:extLst>
              </a:tr>
              <a:tr h="58065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:a16="http://schemas.microsoft.com/office/drawing/2014/main" val="1955293342"/>
                  </a:ext>
                </a:extLst>
              </a:tr>
            </a:tbl>
          </a:graphicData>
        </a:graphic>
      </p:graphicFrame>
      <p:graphicFrame>
        <p:nvGraphicFramePr>
          <p:cNvPr id="10" name="Table 38">
            <a:extLst>
              <a:ext uri="{FF2B5EF4-FFF2-40B4-BE49-F238E27FC236}">
                <a16:creationId xmlns:a16="http://schemas.microsoft.com/office/drawing/2014/main" id="{9C176FCA-40D0-1C81-476C-52F0CA8D0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083055"/>
              </p:ext>
            </p:extLst>
          </p:nvPr>
        </p:nvGraphicFramePr>
        <p:xfrm>
          <a:off x="2261523" y="5155369"/>
          <a:ext cx="2474286" cy="116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2">
                  <a:extLst>
                    <a:ext uri="{9D8B030D-6E8A-4147-A177-3AD203B41FA5}">
                      <a16:colId xmlns:a16="http://schemas.microsoft.com/office/drawing/2014/main" val="3405028393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2781963092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1388682266"/>
                    </a:ext>
                  </a:extLst>
                </a:gridCol>
              </a:tblGrid>
              <a:tr h="5806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Racetrack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conductors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tapes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970237"/>
                  </a:ext>
                </a:extLst>
              </a:tr>
              <a:tr h="58065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</a:t>
                      </a: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:a16="http://schemas.microsoft.com/office/drawing/2014/main" val="1955293342"/>
                  </a:ext>
                </a:extLst>
              </a:tr>
            </a:tbl>
          </a:graphicData>
        </a:graphic>
      </p:graphicFrame>
      <p:pic>
        <p:nvPicPr>
          <p:cNvPr id="3" name="Immagine 2">
            <a:extLst>
              <a:ext uri="{FF2B5EF4-FFF2-40B4-BE49-F238E27FC236}">
                <a16:creationId xmlns:a16="http://schemas.microsoft.com/office/drawing/2014/main" id="{6EE67CFD-7F1D-89AE-C102-FF050B8690B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193" t="11979" r="20859" b="11853"/>
          <a:stretch/>
        </p:blipFill>
        <p:spPr>
          <a:xfrm>
            <a:off x="6940859" y="1214502"/>
            <a:ext cx="4525294" cy="4465705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0AC1C908-C177-E0CC-BBEF-3AF9C0F48C01}"/>
              </a:ext>
            </a:extLst>
          </p:cNvPr>
          <p:cNvSpPr/>
          <p:nvPr/>
        </p:nvSpPr>
        <p:spPr>
          <a:xfrm>
            <a:off x="6797705" y="5233591"/>
            <a:ext cx="658488" cy="474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8BA44D8-ABFE-F43A-55BC-A431F8132427}"/>
              </a:ext>
            </a:extLst>
          </p:cNvPr>
          <p:cNvSpPr txBox="1"/>
          <p:nvPr/>
        </p:nvSpPr>
        <p:spPr>
          <a:xfrm>
            <a:off x="11379265" y="5412659"/>
            <a:ext cx="628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B [T]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635538B-2439-51D3-5DAE-A396F1B2DDA0}"/>
              </a:ext>
            </a:extLst>
          </p:cNvPr>
          <p:cNvSpPr txBox="1"/>
          <p:nvPr/>
        </p:nvSpPr>
        <p:spPr>
          <a:xfrm>
            <a:off x="9104243" y="3329609"/>
            <a:ext cx="636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/>
              <a:t>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8F908A0-5462-B3F6-C735-D2A81D9FA2FA}"/>
              </a:ext>
            </a:extLst>
          </p:cNvPr>
          <p:cNvSpPr txBox="1"/>
          <p:nvPr/>
        </p:nvSpPr>
        <p:spPr>
          <a:xfrm>
            <a:off x="9148431" y="3685980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688B977-5BA4-CC47-456E-C998D11CF49F}"/>
              </a:ext>
            </a:extLst>
          </p:cNvPr>
          <p:cNvSpPr txBox="1"/>
          <p:nvPr/>
        </p:nvSpPr>
        <p:spPr>
          <a:xfrm>
            <a:off x="7939171" y="5090711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1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815B329-1CB3-EE1F-6284-7F74261E5BAF}"/>
              </a:ext>
            </a:extLst>
          </p:cNvPr>
          <p:cNvSpPr txBox="1"/>
          <p:nvPr/>
        </p:nvSpPr>
        <p:spPr>
          <a:xfrm>
            <a:off x="7892789" y="4726274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2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A02B4C6-C1FA-616E-C0CF-BB590D691D8D}"/>
              </a:ext>
            </a:extLst>
          </p:cNvPr>
          <p:cNvSpPr txBox="1"/>
          <p:nvPr/>
        </p:nvSpPr>
        <p:spPr>
          <a:xfrm>
            <a:off x="7548232" y="4172998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608196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74883-AB50-A943-4624-9F79D1362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2C500B-4F0F-054F-D857-6FAF3B1C6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164AED-B3EF-D630-242F-E1BF859DA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 Aligned Magnetic Design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2956F04-8A1C-252D-D2B2-BAAA60625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230ED502-BB07-F6C4-B739-1785655838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3198435-6DFE-2B3A-7521-BBD3B52D13C4}"/>
              </a:ext>
            </a:extLst>
          </p:cNvPr>
          <p:cNvSpPr txBox="1"/>
          <p:nvPr/>
        </p:nvSpPr>
        <p:spPr>
          <a:xfrm>
            <a:off x="2811781" y="1164219"/>
            <a:ext cx="6568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Margin in temperature</a:t>
            </a:r>
            <a:endParaRPr lang="it-IT" sz="2000" b="1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2AE6741-9136-1345-1148-2DAF9B0EF4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6532" y="1705934"/>
            <a:ext cx="6798935" cy="465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1958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8E806-D86C-C4A8-422C-7692C3E0A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619604-B68A-12CA-3754-8B4F33A883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CF122E1-18FF-A622-02FD-6CD4D10BD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 Aligned Magnetic Design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9AD8254-4FEB-ECD9-C5BD-A3059126A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8" name="Immagine 7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E6CBF976-6F1E-02F6-92CD-86FE9D7AD4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1D8B96D-76E4-9C13-312E-8B04340B5843}"/>
              </a:ext>
            </a:extLst>
          </p:cNvPr>
          <p:cNvSpPr txBox="1">
            <a:spLocks/>
          </p:cNvSpPr>
          <p:nvPr/>
        </p:nvSpPr>
        <p:spPr>
          <a:xfrm>
            <a:off x="997066" y="1174273"/>
            <a:ext cx="5981145" cy="15201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en-GB" sz="105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GB" b="1" dirty="0">
                <a:solidFill>
                  <a:srgbClr val="0070C0"/>
                </a:solidFill>
              </a:rPr>
              <a:t>Results:</a:t>
            </a:r>
            <a:endParaRPr lang="en-US" dirty="0"/>
          </a:p>
          <a:p>
            <a:pPr algn="ctr"/>
            <a:r>
              <a:rPr lang="en-US" dirty="0"/>
              <a:t>All harmonics </a:t>
            </a:r>
            <a:r>
              <a:rPr lang="en-US" b="1" dirty="0"/>
              <a:t>greatly less </a:t>
            </a:r>
            <a:r>
              <a:rPr lang="en-US" dirty="0"/>
              <a:t>then </a:t>
            </a:r>
            <a:r>
              <a:rPr lang="en-US" b="1" dirty="0"/>
              <a:t>10</a:t>
            </a:r>
            <a:r>
              <a:rPr lang="en-US" dirty="0"/>
              <a:t> </a:t>
            </a:r>
            <a:r>
              <a:rPr lang="en-US" b="1" dirty="0"/>
              <a:t>units</a:t>
            </a:r>
            <a:endParaRPr lang="en-US" dirty="0"/>
          </a:p>
          <a:p>
            <a:pPr algn="ctr"/>
            <a:r>
              <a:rPr lang="en-US" dirty="0"/>
              <a:t>The harmonics higher than the 7</a:t>
            </a:r>
            <a:r>
              <a:rPr lang="en-US" baseline="30000" dirty="0"/>
              <a:t>th</a:t>
            </a:r>
            <a:r>
              <a:rPr lang="en-US" dirty="0"/>
              <a:t> order are </a:t>
            </a:r>
            <a:r>
              <a:rPr lang="en-US" b="1" dirty="0"/>
              <a:t>negligible</a:t>
            </a:r>
            <a:r>
              <a:rPr lang="en-US" dirty="0"/>
              <a:t> (less than 0.003 units)</a:t>
            </a:r>
          </a:p>
          <a:p>
            <a:pPr algn="ctr"/>
            <a:r>
              <a:rPr lang="en-US" dirty="0"/>
              <a:t>The field </a:t>
            </a:r>
            <a:r>
              <a:rPr lang="en-US" b="1" dirty="0"/>
              <a:t>homogeneity</a:t>
            </a:r>
            <a:r>
              <a:rPr lang="en-US" dirty="0"/>
              <a:t> evaluated at x = 25 mm is about </a:t>
            </a:r>
            <a:r>
              <a:rPr lang="en-US" b="1" dirty="0"/>
              <a:t>0.016%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BE21F855-0FA9-4EA6-415E-061FD150D4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7710" y="1602752"/>
            <a:ext cx="4549970" cy="4223836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171FC55-2A97-A589-888D-E18BEEF4D265}"/>
              </a:ext>
            </a:extLst>
          </p:cNvPr>
          <p:cNvSpPr txBox="1"/>
          <p:nvPr/>
        </p:nvSpPr>
        <p:spPr>
          <a:xfrm>
            <a:off x="8847450" y="1279258"/>
            <a:ext cx="242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Field along paths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10BF0CC-E186-4D67-E166-1C50F7CE28A8}"/>
              </a:ext>
            </a:extLst>
          </p:cNvPr>
          <p:cNvSpPr txBox="1"/>
          <p:nvPr/>
        </p:nvSpPr>
        <p:spPr>
          <a:xfrm>
            <a:off x="9443476" y="5826588"/>
            <a:ext cx="103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x [mm]</a:t>
            </a:r>
          </a:p>
        </p:txBody>
      </p:sp>
      <p:cxnSp>
        <p:nvCxnSpPr>
          <p:cNvPr id="2" name="Connettore 2 19">
            <a:extLst>
              <a:ext uri="{FF2B5EF4-FFF2-40B4-BE49-F238E27FC236}">
                <a16:creationId xmlns:a16="http://schemas.microsoft.com/office/drawing/2014/main" id="{32821AE5-314D-7356-F1CF-2FD83A3A19E6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10373495" y="3188874"/>
            <a:ext cx="109850" cy="11126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sellaDiTesto 20">
            <a:extLst>
              <a:ext uri="{FF2B5EF4-FFF2-40B4-BE49-F238E27FC236}">
                <a16:creationId xmlns:a16="http://schemas.microsoft.com/office/drawing/2014/main" id="{0B2F4D29-DBBF-E7A2-A9AA-BACBE9378881}"/>
              </a:ext>
            </a:extLst>
          </p:cNvPr>
          <p:cNvSpPr txBox="1"/>
          <p:nvPr/>
        </p:nvSpPr>
        <p:spPr>
          <a:xfrm>
            <a:off x="9708151" y="4301485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lower path</a:t>
            </a:r>
          </a:p>
        </p:txBody>
      </p:sp>
      <p:cxnSp>
        <p:nvCxnSpPr>
          <p:cNvPr id="7" name="Connettore 2 21">
            <a:extLst>
              <a:ext uri="{FF2B5EF4-FFF2-40B4-BE49-F238E27FC236}">
                <a16:creationId xmlns:a16="http://schemas.microsoft.com/office/drawing/2014/main" id="{19DA6471-4386-8E80-10E8-98F3ABF3A85E}"/>
              </a:ext>
            </a:extLst>
          </p:cNvPr>
          <p:cNvCxnSpPr>
            <a:cxnSpLocks/>
          </p:cNvCxnSpPr>
          <p:nvPr/>
        </p:nvCxnSpPr>
        <p:spPr>
          <a:xfrm flipH="1">
            <a:off x="9156782" y="2474161"/>
            <a:ext cx="863600" cy="1152882"/>
          </a:xfrm>
          <a:prstGeom prst="straightConnector1">
            <a:avLst/>
          </a:prstGeom>
          <a:ln>
            <a:solidFill>
              <a:srgbClr val="555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26">
            <a:extLst>
              <a:ext uri="{FF2B5EF4-FFF2-40B4-BE49-F238E27FC236}">
                <a16:creationId xmlns:a16="http://schemas.microsoft.com/office/drawing/2014/main" id="{C2869041-A1A8-2A01-995C-C05964F9C64C}"/>
              </a:ext>
            </a:extLst>
          </p:cNvPr>
          <p:cNvSpPr txBox="1"/>
          <p:nvPr/>
        </p:nvSpPr>
        <p:spPr>
          <a:xfrm>
            <a:off x="8491438" y="3608148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5555FF"/>
                </a:solidFill>
              </a:rPr>
              <a:t>higher path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38E425B-3A02-1CE1-B4D0-27B3453B4E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1045" y="2740624"/>
            <a:ext cx="5603468" cy="386038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21B9C5B-A5D0-0A52-F7E7-B97AD405A1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7315" y="2689829"/>
            <a:ext cx="5750927" cy="3961975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33052A0-240C-1788-A9FE-E0B8A7713D64}"/>
              </a:ext>
            </a:extLst>
          </p:cNvPr>
          <p:cNvSpPr txBox="1"/>
          <p:nvPr/>
        </p:nvSpPr>
        <p:spPr>
          <a:xfrm>
            <a:off x="7367710" y="1448863"/>
            <a:ext cx="628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B [T]</a:t>
            </a:r>
          </a:p>
        </p:txBody>
      </p:sp>
    </p:spTree>
    <p:extLst>
      <p:ext uri="{BB962C8B-B14F-4D97-AF65-F5344CB8AC3E}">
        <p14:creationId xmlns:p14="http://schemas.microsoft.com/office/powerpoint/2010/main" val="694983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76029-3CB0-74B2-BED7-1B1C1F250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86C1D0-0570-0BB6-B777-E6C281E15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Cost Model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B52E5E0-11A7-81C1-D797-14799060A36D}"/>
              </a:ext>
            </a:extLst>
          </p:cNvPr>
          <p:cNvGrpSpPr/>
          <p:nvPr/>
        </p:nvGrpSpPr>
        <p:grpSpPr>
          <a:xfrm>
            <a:off x="6868278" y="1189276"/>
            <a:ext cx="4987128" cy="4967126"/>
            <a:chOff x="6868278" y="1189276"/>
            <a:chExt cx="4987128" cy="4967126"/>
          </a:xfrm>
        </p:grpSpPr>
        <p:pic>
          <p:nvPicPr>
            <p:cNvPr id="6" name="Picture 5" descr="A blue and grey curved object with red stripes&#10;&#10;Description automatically generated">
              <a:extLst>
                <a:ext uri="{FF2B5EF4-FFF2-40B4-BE49-F238E27FC236}">
                  <a16:creationId xmlns:a16="http://schemas.microsoft.com/office/drawing/2014/main" id="{654B3236-3E1C-C13D-E28D-18FB7208B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8278" y="1189276"/>
              <a:ext cx="4987128" cy="4967126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228BEA-BEDD-FB77-D1EA-CDBF513FB0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13244" y="5827972"/>
              <a:ext cx="807721" cy="240799"/>
            </a:xfrm>
            <a:prstGeom prst="rect">
              <a:avLst/>
            </a:prstGeom>
            <a:solidFill>
              <a:schemeClr val="accent6">
                <a:alpha val="65000"/>
              </a:schemeClr>
            </a:solidFill>
            <a:ln w="3175"/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en-US" sz="900" b="1" i="0" u="none" strike="noStrike" kern="1200" cap="small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Aperture</a:t>
              </a:r>
              <a:endParaRPr lang="en-US" sz="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2A4C3B2-174B-9928-B985-A40854F50B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550864"/>
              </p:ext>
            </p:extLst>
          </p:nvPr>
        </p:nvGraphicFramePr>
        <p:xfrm>
          <a:off x="693574" y="3571239"/>
          <a:ext cx="5852160" cy="18542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926080">
                  <a:extLst>
                    <a:ext uri="{9D8B030D-6E8A-4147-A177-3AD203B41FA5}">
                      <a16:colId xmlns:a16="http://schemas.microsoft.com/office/drawing/2014/main" val="4078475064"/>
                    </a:ext>
                  </a:extLst>
                </a:gridCol>
                <a:gridCol w="2926080">
                  <a:extLst>
                    <a:ext uri="{9D8B030D-6E8A-4147-A177-3AD203B41FA5}">
                      <a16:colId xmlns:a16="http://schemas.microsoft.com/office/drawing/2014/main" val="3934168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Conductor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/>
                        <a:t>160 k€/m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136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Iron yoke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/>
                        <a:t>14 k€/m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173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Mechanical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/>
                        <a:t>3 k€/m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4716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/>
                        <a:t>Assembly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/>
                        <a:t>20 k€/m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650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/>
                        <a:t>Total cost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/>
                        <a:t>197 k€/m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619770"/>
                  </a:ext>
                </a:extLst>
              </a:tr>
            </a:tbl>
          </a:graphicData>
        </a:graphic>
      </p:graphicFrame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8C9A0BD-00C7-A7E3-A1F8-AC191EE65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994" y="1431924"/>
            <a:ext cx="4719320" cy="1732280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Costs hypothesis:</a:t>
            </a:r>
            <a:endParaRPr lang="en-US" dirty="0"/>
          </a:p>
          <a:p>
            <a:pPr algn="ctr"/>
            <a:r>
              <a:rPr lang="en-US" dirty="0"/>
              <a:t>2500 €/kg of YBCO superconductor.</a:t>
            </a:r>
          </a:p>
          <a:p>
            <a:pPr algn="ctr"/>
            <a:r>
              <a:rPr lang="en-US" dirty="0"/>
              <a:t>8 €/kg of iron.</a:t>
            </a:r>
          </a:p>
          <a:p>
            <a:pPr algn="ctr"/>
            <a:r>
              <a:rPr lang="en-US" dirty="0"/>
              <a:t>10  €/kg of SS for mechanical structure and conservative configuration (total space filling)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6ADC83A-0B6A-62F5-87C9-E887437336FE}"/>
              </a:ext>
            </a:extLst>
          </p:cNvPr>
          <p:cNvSpPr/>
          <p:nvPr/>
        </p:nvSpPr>
        <p:spPr>
          <a:xfrm>
            <a:off x="7325360" y="4196080"/>
            <a:ext cx="395605" cy="16318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430DFA64-0D2E-508C-5904-C8D09BD7986C}"/>
              </a:ext>
            </a:extLst>
          </p:cNvPr>
          <p:cNvSpPr/>
          <p:nvPr/>
        </p:nvSpPr>
        <p:spPr>
          <a:xfrm>
            <a:off x="7323455" y="4180840"/>
            <a:ext cx="471805" cy="164465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C38B0E0-DA4C-849A-57AD-1DDCFA497620}"/>
              </a:ext>
            </a:extLst>
          </p:cNvPr>
          <p:cNvCxnSpPr>
            <a:cxnSpLocks/>
          </p:cNvCxnSpPr>
          <p:nvPr/>
        </p:nvCxnSpPr>
        <p:spPr>
          <a:xfrm>
            <a:off x="7320915" y="4177665"/>
            <a:ext cx="3810" cy="1649730"/>
          </a:xfrm>
          <a:prstGeom prst="line">
            <a:avLst/>
          </a:prstGeom>
          <a:ln w="3175">
            <a:solidFill>
              <a:srgbClr val="2D2D1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E84AEBF9-F4F7-A6D4-0309-BC90EAB4612A}"/>
              </a:ext>
            </a:extLst>
          </p:cNvPr>
          <p:cNvCxnSpPr>
            <a:cxnSpLocks/>
          </p:cNvCxnSpPr>
          <p:nvPr/>
        </p:nvCxnSpPr>
        <p:spPr>
          <a:xfrm>
            <a:off x="6913244" y="5038725"/>
            <a:ext cx="415291" cy="0"/>
          </a:xfrm>
          <a:prstGeom prst="line">
            <a:avLst/>
          </a:prstGeom>
          <a:ln w="3175">
            <a:solidFill>
              <a:srgbClr val="2D2D1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A425EFE0-5BE7-D4ED-14CB-71FAD29B0E82}"/>
              </a:ext>
            </a:extLst>
          </p:cNvPr>
          <p:cNvCxnSpPr>
            <a:cxnSpLocks/>
          </p:cNvCxnSpPr>
          <p:nvPr/>
        </p:nvCxnSpPr>
        <p:spPr>
          <a:xfrm>
            <a:off x="7327900" y="5824220"/>
            <a:ext cx="2009140" cy="0"/>
          </a:xfrm>
          <a:prstGeom prst="line">
            <a:avLst/>
          </a:prstGeom>
          <a:ln w="3175">
            <a:solidFill>
              <a:srgbClr val="2D2D1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78009447-EA62-6231-3202-5FA3325EA720}"/>
              </a:ext>
            </a:extLst>
          </p:cNvPr>
          <p:cNvCxnSpPr>
            <a:cxnSpLocks/>
          </p:cNvCxnSpPr>
          <p:nvPr/>
        </p:nvCxnSpPr>
        <p:spPr>
          <a:xfrm>
            <a:off x="7319009" y="4179898"/>
            <a:ext cx="415291" cy="0"/>
          </a:xfrm>
          <a:prstGeom prst="line">
            <a:avLst/>
          </a:prstGeom>
          <a:ln w="3175">
            <a:solidFill>
              <a:srgbClr val="2D2D1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Immagine 36">
            <a:extLst>
              <a:ext uri="{FF2B5EF4-FFF2-40B4-BE49-F238E27FC236}">
                <a16:creationId xmlns:a16="http://schemas.microsoft.com/office/drawing/2014/main" id="{81982AA3-0CFD-7CB5-73A4-C02828425F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38" name="Immagine 37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3B7B8186-55B1-AB32-E01C-8FE4F9DC90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487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FFD13-1B29-FBDA-98A0-A1F726F57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magine 30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4A57B4FB-CBC7-364C-0962-13FB47CC6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510" y="2510183"/>
            <a:ext cx="4005594" cy="3213121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5B88455C-9CA4-6F3C-363A-99B021462A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73" t="9333" r="36653" b="10767"/>
          <a:stretch/>
        </p:blipFill>
        <p:spPr>
          <a:xfrm>
            <a:off x="46124" y="2395884"/>
            <a:ext cx="3198759" cy="313665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7FA8D0-BCEA-6C09-DB0B-572E7A3463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8AB97D-26AA-E2EF-33F4-6C58E9E41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Studies</a:t>
            </a:r>
          </a:p>
        </p:txBody>
      </p:sp>
      <p:pic>
        <p:nvPicPr>
          <p:cNvPr id="37" name="Immagine 36">
            <a:extLst>
              <a:ext uri="{FF2B5EF4-FFF2-40B4-BE49-F238E27FC236}">
                <a16:creationId xmlns:a16="http://schemas.microsoft.com/office/drawing/2014/main" id="{2DCA61FB-2275-27AE-E4B2-9D12EC4A48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38" name="Immagine 37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AAECF1FA-05AC-B708-E765-4CCA59FCBC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B09227C-B5D0-0521-F46F-56CE51F388C6}"/>
              </a:ext>
            </a:extLst>
          </p:cNvPr>
          <p:cNvSpPr txBox="1"/>
          <p:nvPr/>
        </p:nvSpPr>
        <p:spPr>
          <a:xfrm>
            <a:off x="2012417" y="1215228"/>
            <a:ext cx="816716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Since the iron pole is practically saturated, a future magnetic analysis involves studying various configurations by removing the pole and inserting holes inside the yoke to manage its saturation.</a:t>
            </a:r>
            <a:endParaRPr lang="en-US" sz="2000" dirty="0"/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16C3FB36-C700-89BB-48D3-895130917189}"/>
              </a:ext>
            </a:extLst>
          </p:cNvPr>
          <p:cNvGrpSpPr/>
          <p:nvPr/>
        </p:nvGrpSpPr>
        <p:grpSpPr>
          <a:xfrm>
            <a:off x="9175121" y="2550823"/>
            <a:ext cx="2958193" cy="2963764"/>
            <a:chOff x="1029709" y="2625846"/>
            <a:chExt cx="3650705" cy="3644209"/>
          </a:xfrm>
        </p:grpSpPr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15F84155-5253-CFF1-8C89-B0D99F36A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29709" y="2625846"/>
              <a:ext cx="3650705" cy="3644209"/>
            </a:xfrm>
            <a:prstGeom prst="rect">
              <a:avLst/>
            </a:prstGeom>
          </p:spPr>
        </p:pic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9AD2EDE8-DC9E-5448-0951-F58978EC4A3C}"/>
                </a:ext>
              </a:extLst>
            </p:cNvPr>
            <p:cNvSpPr/>
            <p:nvPr/>
          </p:nvSpPr>
          <p:spPr>
            <a:xfrm>
              <a:off x="3847294" y="2625846"/>
              <a:ext cx="833120" cy="619760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253878B6-E80F-243F-AF43-F4E88ABFFEA4}"/>
                </a:ext>
              </a:extLst>
            </p:cNvPr>
            <p:cNvSpPr/>
            <p:nvPr/>
          </p:nvSpPr>
          <p:spPr>
            <a:xfrm>
              <a:off x="1039869" y="4846320"/>
              <a:ext cx="833120" cy="705606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F2B74BE0-5AAB-871F-055E-3DDD9BDD4D07}"/>
                </a:ext>
              </a:extLst>
            </p:cNvPr>
            <p:cNvSpPr/>
            <p:nvPr/>
          </p:nvSpPr>
          <p:spPr>
            <a:xfrm>
              <a:off x="3345180" y="5023606"/>
              <a:ext cx="833120" cy="705606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Ovale 22">
              <a:extLst>
                <a:ext uri="{FF2B5EF4-FFF2-40B4-BE49-F238E27FC236}">
                  <a16:creationId xmlns:a16="http://schemas.microsoft.com/office/drawing/2014/main" id="{B37A11E6-3F72-C118-5EC4-55D1520201C0}"/>
                </a:ext>
              </a:extLst>
            </p:cNvPr>
            <p:cNvSpPr/>
            <p:nvPr/>
          </p:nvSpPr>
          <p:spPr>
            <a:xfrm>
              <a:off x="1671320" y="3453886"/>
              <a:ext cx="833120" cy="705606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8" name="Straight Arrow Connector 39">
            <a:extLst>
              <a:ext uri="{FF2B5EF4-FFF2-40B4-BE49-F238E27FC236}">
                <a16:creationId xmlns:a16="http://schemas.microsoft.com/office/drawing/2014/main" id="{214BDB98-EC85-F771-814A-6EC0DBA4BA35}"/>
              </a:ext>
            </a:extLst>
          </p:cNvPr>
          <p:cNvCxnSpPr>
            <a:cxnSpLocks/>
          </p:cNvCxnSpPr>
          <p:nvPr/>
        </p:nvCxnSpPr>
        <p:spPr>
          <a:xfrm flipV="1">
            <a:off x="7205714" y="4029290"/>
            <a:ext cx="184304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ABC49911-448B-7744-DAEF-2CAD1BF3EF16}"/>
              </a:ext>
            </a:extLst>
          </p:cNvPr>
          <p:cNvSpPr txBox="1"/>
          <p:nvPr/>
        </p:nvSpPr>
        <p:spPr>
          <a:xfrm>
            <a:off x="7761685" y="2684835"/>
            <a:ext cx="10146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0" dirty="0">
                <a:solidFill>
                  <a:srgbClr val="2D2D1B"/>
                </a:solidFill>
              </a:rPr>
              <a:t>?</a:t>
            </a:r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B3B8D569-B0EC-191D-D9B5-0DA54555878C}"/>
              </a:ext>
            </a:extLst>
          </p:cNvPr>
          <p:cNvSpPr/>
          <p:nvPr/>
        </p:nvSpPr>
        <p:spPr>
          <a:xfrm>
            <a:off x="4897120" y="4176840"/>
            <a:ext cx="60960" cy="45719"/>
          </a:xfrm>
          <a:prstGeom prst="ellipse">
            <a:avLst/>
          </a:prstGeom>
          <a:solidFill>
            <a:srgbClr val="2D2D1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3" name="Straight Arrow Connector 39">
            <a:extLst>
              <a:ext uri="{FF2B5EF4-FFF2-40B4-BE49-F238E27FC236}">
                <a16:creationId xmlns:a16="http://schemas.microsoft.com/office/drawing/2014/main" id="{76E0E937-8C15-1D1B-1E21-EC9925A929A9}"/>
              </a:ext>
            </a:extLst>
          </p:cNvPr>
          <p:cNvCxnSpPr>
            <a:cxnSpLocks/>
          </p:cNvCxnSpPr>
          <p:nvPr/>
        </p:nvCxnSpPr>
        <p:spPr>
          <a:xfrm flipH="1">
            <a:off x="4003040" y="4250861"/>
            <a:ext cx="894080" cy="158674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34278EF9-9E79-85A6-D9D8-A2C0AFD1765D}"/>
              </a:ext>
            </a:extLst>
          </p:cNvPr>
          <p:cNvSpPr txBox="1"/>
          <p:nvPr/>
        </p:nvSpPr>
        <p:spPr>
          <a:xfrm>
            <a:off x="2581460" y="5811138"/>
            <a:ext cx="2843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Nominal current: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2336.12 A</a:t>
            </a:r>
          </a:p>
          <a:p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BACB903C-85E0-731C-7C70-5F76A3341225}"/>
                  </a:ext>
                </a:extLst>
              </p:cNvPr>
              <p:cNvSpPr txBox="1"/>
              <p:nvPr/>
            </p:nvSpPr>
            <p:spPr>
              <a:xfrm>
                <a:off x="86777" y="6272803"/>
                <a:ext cx="10245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9.3 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BACB903C-85E0-731C-7C70-5F76A33412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7" y="6272803"/>
                <a:ext cx="102451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88C72DB0-6509-EF94-E860-EE8737BFE886}"/>
              </a:ext>
            </a:extLst>
          </p:cNvPr>
          <p:cNvSpPr txBox="1"/>
          <p:nvPr/>
        </p:nvSpPr>
        <p:spPr>
          <a:xfrm>
            <a:off x="965919" y="5665911"/>
            <a:ext cx="628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B [T]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4123BD4-D8A8-B6F3-B8A0-075F02BA0C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289" t="95084" r="28089"/>
          <a:stretch/>
        </p:blipFill>
        <p:spPr>
          <a:xfrm>
            <a:off x="0" y="5550887"/>
            <a:ext cx="3514534" cy="197641"/>
          </a:xfrm>
          <a:prstGeom prst="rect">
            <a:avLst/>
          </a:prstGeom>
        </p:spPr>
      </p:pic>
      <p:cxnSp>
        <p:nvCxnSpPr>
          <p:cNvPr id="41" name="Straight Arrow Connector 39">
            <a:extLst>
              <a:ext uri="{FF2B5EF4-FFF2-40B4-BE49-F238E27FC236}">
                <a16:creationId xmlns:a16="http://schemas.microsoft.com/office/drawing/2014/main" id="{AA693126-D9CE-077E-63D6-4B2746BEF241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243840" y="4738541"/>
            <a:ext cx="355197" cy="15342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9285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C90A751B-5804-ACB5-B62A-068FDA08E896}"/>
              </a:ext>
            </a:extLst>
          </p:cNvPr>
          <p:cNvSpPr txBox="1">
            <a:spLocks/>
          </p:cNvSpPr>
          <p:nvPr/>
        </p:nvSpPr>
        <p:spPr>
          <a:xfrm>
            <a:off x="1214659" y="3078135"/>
            <a:ext cx="9762682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600" b="1" kern="12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440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</a:t>
            </a:r>
          </a:p>
        </p:txBody>
      </p:sp>
      <p:pic>
        <p:nvPicPr>
          <p:cNvPr id="9" name="Immagine 8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4D3CB87B-63EF-6E2A-C152-3A7B78875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15" y="168126"/>
            <a:ext cx="1416425" cy="1401594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B9E1B033-E793-6C79-1314-B2B4A0C86C86}"/>
              </a:ext>
            </a:extLst>
          </p:cNvPr>
          <p:cNvSpPr/>
          <p:nvPr/>
        </p:nvSpPr>
        <p:spPr>
          <a:xfrm>
            <a:off x="6705600" y="91440"/>
            <a:ext cx="1066800" cy="975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D3C7F2F5-23C0-B080-F3B8-66FEFCE6D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60581"/>
            <a:ext cx="12192000" cy="375125"/>
          </a:xfrm>
        </p:spPr>
        <p:txBody>
          <a:bodyPr/>
          <a:lstStyle/>
          <a:p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–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LASA – Milano,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GB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University of Milan,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CERN,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5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Università degli Studi di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Sapienza Università di Roma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8A70BEB-CEE1-3E88-DF0B-938F2D66830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36000" y="5091685"/>
            <a:ext cx="11520000" cy="75457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it-IT" sz="2400" b="1" u="sng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Maiello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1,4,5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Alfonso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Balconi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Bersani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Bottura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Caiffi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Fabbri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Farinon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Gagno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1,5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Levi</a:t>
            </a:r>
            <a:r>
              <a:rPr lang="it-IT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Mariani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Mariotto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D. Novelli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Pampaloni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D. Rinaldoni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C. Santini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Sorti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          M. Statera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G. Vernassa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it-IT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9707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775C5174-F267-2C62-E056-8AEE23062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F12FAA30-6F5A-6C14-211C-348D531D3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2320" y="826160"/>
            <a:ext cx="1244851" cy="35721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388D0F86-77A8-D787-2FFD-D78E5076C532}"/>
              </a:ext>
            </a:extLst>
          </p:cNvPr>
          <p:cNvGrpSpPr/>
          <p:nvPr/>
        </p:nvGrpSpPr>
        <p:grpSpPr>
          <a:xfrm>
            <a:off x="4367621" y="2678554"/>
            <a:ext cx="6438311" cy="3523715"/>
            <a:chOff x="558667" y="4373123"/>
            <a:chExt cx="4222884" cy="2311202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71DEEF0-D026-4271-55B1-6602E4F1E213}"/>
                </a:ext>
              </a:extLst>
            </p:cNvPr>
            <p:cNvSpPr/>
            <p:nvPr/>
          </p:nvSpPr>
          <p:spPr>
            <a:xfrm>
              <a:off x="1767440" y="5440237"/>
              <a:ext cx="3014111" cy="176973"/>
            </a:xfrm>
            <a:prstGeom prst="rect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rgbClr val="C00000"/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Picture 44" descr="A close-up of a stack of rings&#10;&#10;Description automatically generated">
              <a:extLst>
                <a:ext uri="{FF2B5EF4-FFF2-40B4-BE49-F238E27FC236}">
                  <a16:creationId xmlns:a16="http://schemas.microsoft.com/office/drawing/2014/main" id="{9079247C-D663-C4BB-B724-3F4428256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67" y="4373123"/>
              <a:ext cx="3291098" cy="2311202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050C6B-E2C3-8497-44B5-74BD4FDED0C6}"/>
                </a:ext>
              </a:extLst>
            </p:cNvPr>
            <p:cNvSpPr/>
            <p:nvPr/>
          </p:nvSpPr>
          <p:spPr>
            <a:xfrm>
              <a:off x="1678781" y="5376863"/>
              <a:ext cx="1014413" cy="302418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3175"/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16E2384-8AC3-9594-2B7E-DD2F5314232B}"/>
                </a:ext>
              </a:extLst>
            </p:cNvPr>
            <p:cNvSpPr/>
            <p:nvPr/>
          </p:nvSpPr>
          <p:spPr>
            <a:xfrm>
              <a:off x="2031206" y="5484324"/>
              <a:ext cx="309564" cy="92564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3175"/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DB5C1FC-010F-ED38-BA0F-B1FDB1890D28}"/>
                </a:ext>
              </a:extLst>
            </p:cNvPr>
            <p:cNvCxnSpPr/>
            <p:nvPr/>
          </p:nvCxnSpPr>
          <p:spPr>
            <a:xfrm>
              <a:off x="1677301" y="5376863"/>
              <a:ext cx="353905" cy="104775"/>
            </a:xfrm>
            <a:prstGeom prst="line">
              <a:avLst/>
            </a:prstGeom>
            <a:ln w="3175"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21EAD4F-2028-4A0D-5AEB-BF4A1AF664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7301" y="5574506"/>
              <a:ext cx="353905" cy="104775"/>
            </a:xfrm>
            <a:prstGeom prst="line">
              <a:avLst/>
            </a:prstGeom>
            <a:ln w="3175"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FEA7071A-AB20-3A82-49B5-99A6D98BDE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40770" y="5574506"/>
              <a:ext cx="352424" cy="104775"/>
            </a:xfrm>
            <a:prstGeom prst="line">
              <a:avLst/>
            </a:prstGeom>
            <a:ln w="3175"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E7D4300-BDA3-5AC9-F4BD-D43155B317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39289" y="5376863"/>
              <a:ext cx="353905" cy="104775"/>
            </a:xfrm>
            <a:prstGeom prst="line">
              <a:avLst/>
            </a:prstGeom>
            <a:ln w="3175"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59EF4E7-ABCE-5E67-7298-9D94A0529614}"/>
              </a:ext>
            </a:extLst>
          </p:cNvPr>
          <p:cNvSpPr/>
          <p:nvPr/>
        </p:nvSpPr>
        <p:spPr>
          <a:xfrm>
            <a:off x="9381248" y="-114300"/>
            <a:ext cx="3110807" cy="7286625"/>
          </a:xfrm>
          <a:custGeom>
            <a:avLst/>
            <a:gdLst>
              <a:gd name="connsiteX0" fmla="*/ 0 w 2886075"/>
              <a:gd name="connsiteY0" fmla="*/ 19050 h 7286625"/>
              <a:gd name="connsiteX1" fmla="*/ 285750 w 2886075"/>
              <a:gd name="connsiteY1" fmla="*/ 552450 h 7286625"/>
              <a:gd name="connsiteX2" fmla="*/ 523875 w 2886075"/>
              <a:gd name="connsiteY2" fmla="*/ 1190625 h 7286625"/>
              <a:gd name="connsiteX3" fmla="*/ 714375 w 2886075"/>
              <a:gd name="connsiteY3" fmla="*/ 1762125 h 7286625"/>
              <a:gd name="connsiteX4" fmla="*/ 876300 w 2886075"/>
              <a:gd name="connsiteY4" fmla="*/ 2619375 h 7286625"/>
              <a:gd name="connsiteX5" fmla="*/ 942975 w 2886075"/>
              <a:gd name="connsiteY5" fmla="*/ 3343275 h 7286625"/>
              <a:gd name="connsiteX6" fmla="*/ 962025 w 2886075"/>
              <a:gd name="connsiteY6" fmla="*/ 4600575 h 7286625"/>
              <a:gd name="connsiteX7" fmla="*/ 847725 w 2886075"/>
              <a:gd name="connsiteY7" fmla="*/ 5324475 h 7286625"/>
              <a:gd name="connsiteX8" fmla="*/ 695325 w 2886075"/>
              <a:gd name="connsiteY8" fmla="*/ 6010275 h 7286625"/>
              <a:gd name="connsiteX9" fmla="*/ 533400 w 2886075"/>
              <a:gd name="connsiteY9" fmla="*/ 6543675 h 7286625"/>
              <a:gd name="connsiteX10" fmla="*/ 247650 w 2886075"/>
              <a:gd name="connsiteY10" fmla="*/ 7286625 h 7286625"/>
              <a:gd name="connsiteX11" fmla="*/ 2886075 w 2886075"/>
              <a:gd name="connsiteY11" fmla="*/ 7229475 h 7286625"/>
              <a:gd name="connsiteX12" fmla="*/ 2867025 w 2886075"/>
              <a:gd name="connsiteY12" fmla="*/ 0 h 7286625"/>
              <a:gd name="connsiteX13" fmla="*/ 0 w 2886075"/>
              <a:gd name="connsiteY13" fmla="*/ 19050 h 7286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86075" h="7286625">
                <a:moveTo>
                  <a:pt x="0" y="19050"/>
                </a:moveTo>
                <a:lnTo>
                  <a:pt x="285750" y="552450"/>
                </a:lnTo>
                <a:lnTo>
                  <a:pt x="523875" y="1190625"/>
                </a:lnTo>
                <a:lnTo>
                  <a:pt x="714375" y="1762125"/>
                </a:lnTo>
                <a:lnTo>
                  <a:pt x="876300" y="2619375"/>
                </a:lnTo>
                <a:lnTo>
                  <a:pt x="942975" y="3343275"/>
                </a:lnTo>
                <a:lnTo>
                  <a:pt x="962025" y="4600575"/>
                </a:lnTo>
                <a:lnTo>
                  <a:pt x="847725" y="5324475"/>
                </a:lnTo>
                <a:lnTo>
                  <a:pt x="695325" y="6010275"/>
                </a:lnTo>
                <a:lnTo>
                  <a:pt x="533400" y="6543675"/>
                </a:lnTo>
                <a:lnTo>
                  <a:pt x="247650" y="7286625"/>
                </a:lnTo>
                <a:lnTo>
                  <a:pt x="2886075" y="7229475"/>
                </a:lnTo>
                <a:lnTo>
                  <a:pt x="2867025" y="0"/>
                </a:lnTo>
                <a:lnTo>
                  <a:pt x="0" y="19050"/>
                </a:lnTo>
                <a:close/>
              </a:path>
            </a:pathLst>
          </a:custGeom>
          <a:gradFill flip="none" rotWithShape="1">
            <a:gsLst>
              <a:gs pos="50000">
                <a:srgbClr val="FF383E"/>
              </a:gs>
              <a:gs pos="0">
                <a:srgbClr val="C00000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6F746-3DA0-23B7-05DE-F70B82B5D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8BDBE924-4A84-BA11-090B-A5C7F657083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56396" y="981891"/>
            <a:ext cx="10917901" cy="14742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defTabSz="456291">
              <a:buNone/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characteristics:</a:t>
            </a:r>
          </a:p>
          <a:p>
            <a:pPr marL="285750" indent="-285750" algn="ctr" defTabSz="456291"/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 midplane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dipole to avoid deposition of the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radiation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muon decay</a:t>
            </a:r>
          </a:p>
          <a:p>
            <a:pPr marL="285750" indent="-285750" algn="ctr" defTabSz="456291"/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T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central field </a:t>
            </a:r>
          </a:p>
          <a:p>
            <a:pPr marL="285750" indent="-285750" algn="ctr" defTabSz="456291"/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Rectangular aperture of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 mm x 30 mm </a:t>
            </a:r>
          </a:p>
        </p:txBody>
      </p:sp>
      <p:sp>
        <p:nvSpPr>
          <p:cNvPr id="49" name="Arc 48">
            <a:extLst>
              <a:ext uri="{FF2B5EF4-FFF2-40B4-BE49-F238E27FC236}">
                <a16:creationId xmlns:a16="http://schemas.microsoft.com/office/drawing/2014/main" id="{729B5192-C1DF-5F26-9023-059BDDB7BF84}"/>
              </a:ext>
            </a:extLst>
          </p:cNvPr>
          <p:cNvSpPr/>
          <p:nvPr/>
        </p:nvSpPr>
        <p:spPr>
          <a:xfrm>
            <a:off x="-6123382" y="-4513006"/>
            <a:ext cx="16491278" cy="16491278"/>
          </a:xfrm>
          <a:prstGeom prst="arc">
            <a:avLst>
              <a:gd name="adj1" fmla="val 19839629"/>
              <a:gd name="adj2" fmla="val 1500523"/>
            </a:avLst>
          </a:prstGeom>
          <a:ln w="317500">
            <a:gradFill>
              <a:gsLst>
                <a:gs pos="0">
                  <a:srgbClr val="0043D9"/>
                </a:gs>
                <a:gs pos="100000">
                  <a:srgbClr val="FF383E"/>
                </a:gs>
              </a:gsLst>
              <a:lin ang="5400000" scaled="1"/>
            </a:gradFill>
          </a:ln>
          <a:effectLst>
            <a:softEdge rad="762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" name="Picture 47" descr="A white and grey striped object&#10;&#10;Description automatically generated">
            <a:extLst>
              <a:ext uri="{FF2B5EF4-FFF2-40B4-BE49-F238E27FC236}">
                <a16:creationId xmlns:a16="http://schemas.microsoft.com/office/drawing/2014/main" id="{18D19F63-70D1-6D36-0088-60E5F84E53C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584" y="1568361"/>
            <a:ext cx="1541709" cy="469430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6D25A44-02AE-20B0-7143-69334D1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the SC dipoles</a:t>
            </a:r>
            <a:endParaRPr lang="en-GB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A135BC7-4486-9766-53F2-91986AB3B045}"/>
              </a:ext>
            </a:extLst>
          </p:cNvPr>
          <p:cNvSpPr>
            <a:spLocks noChangeAspect="1"/>
          </p:cNvSpPr>
          <p:nvPr/>
        </p:nvSpPr>
        <p:spPr>
          <a:xfrm>
            <a:off x="1123673" y="5092701"/>
            <a:ext cx="2841231" cy="847032"/>
          </a:xfrm>
          <a:prstGeom prst="rect">
            <a:avLst/>
          </a:prstGeom>
          <a:solidFill>
            <a:schemeClr val="accent6">
              <a:alpha val="50000"/>
            </a:schemeClr>
          </a:solidFill>
          <a:ln w="31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US" sz="2000" b="1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Aperture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959D6B-EA0E-1650-F4D8-93633909CADC}"/>
              </a:ext>
            </a:extLst>
          </p:cNvPr>
          <p:cNvCxnSpPr>
            <a:cxnSpLocks/>
          </p:cNvCxnSpPr>
          <p:nvPr/>
        </p:nvCxnSpPr>
        <p:spPr>
          <a:xfrm>
            <a:off x="1123673" y="6036391"/>
            <a:ext cx="284123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3C35004-EEF3-0B24-1261-5A49333B7120}"/>
              </a:ext>
            </a:extLst>
          </p:cNvPr>
          <p:cNvCxnSpPr>
            <a:cxnSpLocks/>
          </p:cNvCxnSpPr>
          <p:nvPr/>
        </p:nvCxnSpPr>
        <p:spPr>
          <a:xfrm flipV="1">
            <a:off x="1008481" y="5092701"/>
            <a:ext cx="0" cy="8470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085042A0-2954-4EBD-6A87-CA1D52967F65}"/>
              </a:ext>
            </a:extLst>
          </p:cNvPr>
          <p:cNvSpPr txBox="1"/>
          <p:nvPr/>
        </p:nvSpPr>
        <p:spPr>
          <a:xfrm>
            <a:off x="2039131" y="6133050"/>
            <a:ext cx="1010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 mm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8B1EED7-1662-460E-95AF-7070379CFD03}"/>
              </a:ext>
            </a:extLst>
          </p:cNvPr>
          <p:cNvSpPr txBox="1"/>
          <p:nvPr/>
        </p:nvSpPr>
        <p:spPr>
          <a:xfrm>
            <a:off x="54041" y="5331551"/>
            <a:ext cx="890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 mm</a:t>
            </a:r>
            <a:endParaRPr lang="en-US" dirty="0"/>
          </a:p>
        </p:txBody>
      </p:sp>
      <p:cxnSp>
        <p:nvCxnSpPr>
          <p:cNvPr id="77" name="Connector: Curved 76">
            <a:extLst>
              <a:ext uri="{FF2B5EF4-FFF2-40B4-BE49-F238E27FC236}">
                <a16:creationId xmlns:a16="http://schemas.microsoft.com/office/drawing/2014/main" id="{EB99E78A-A71A-1DD8-0928-D3ADE560C01F}"/>
              </a:ext>
            </a:extLst>
          </p:cNvPr>
          <p:cNvCxnSpPr>
            <a:stCxn id="51" idx="1"/>
            <a:endCxn id="67" idx="0"/>
          </p:cNvCxnSpPr>
          <p:nvPr/>
        </p:nvCxnSpPr>
        <p:spPr>
          <a:xfrm rot="10800000" flipV="1">
            <a:off x="2544290" y="4439417"/>
            <a:ext cx="3531085" cy="653283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4E8718D-AE8B-EC42-A1D5-56B93E1B94B8}"/>
              </a:ext>
            </a:extLst>
          </p:cNvPr>
          <p:cNvSpPr txBox="1"/>
          <p:nvPr/>
        </p:nvSpPr>
        <p:spPr>
          <a:xfrm>
            <a:off x="364233" y="3277166"/>
            <a:ext cx="43601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algn="ctr" defTabSz="456291">
              <a:buNone/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Proposed solution: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 defTabSz="456291">
              <a:buClr>
                <a:srgbClr val="FF0000"/>
              </a:buClr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 design based on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metal insulated HTS racetracks</a:t>
            </a: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defTabSz="456291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645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5">
                <a:extLst>
                  <a:ext uri="{FF2B5EF4-FFF2-40B4-BE49-F238E27FC236}">
                    <a16:creationId xmlns:a16="http://schemas.microsoft.com/office/drawing/2014/main" id="{8BDBE924-4A84-BA11-090B-A5C7F6570833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1570990" y="1228633"/>
                <a:ext cx="9050020" cy="147425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ctr" defTabSz="456291">
                  <a:buNone/>
                </a:pPr>
                <a:r>
                  <a:rPr lang="en-GB" b="1" dirty="0">
                    <a:solidFill>
                      <a:srgbClr val="0070C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Field quality requirements:</a:t>
                </a:r>
              </a:p>
              <a:p>
                <a:pPr marL="285750" indent="-285750" algn="ctr" defTabSz="456291"/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Rectangular aperture of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100 mm x 30 mm </a:t>
                </a:r>
              </a:p>
              <a:p>
                <a:pPr marL="285750" indent="-285750" algn="ctr" defTabSz="456291"/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Rectangular good field region of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50 mm x 20 mm </a:t>
                </a:r>
              </a:p>
              <a:p>
                <a:pPr marL="285750" indent="-285750" algn="ctr" defTabSz="456291"/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Field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quality</a:t>
                </a:r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en-US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units in beam radius of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10 mm</a:t>
                </a:r>
              </a:p>
            </p:txBody>
          </p:sp>
        </mc:Choice>
        <mc:Fallback xmlns="">
          <p:sp>
            <p:nvSpPr>
              <p:cNvPr id="4" name="Content Placeholder 5">
                <a:extLst>
                  <a:ext uri="{FF2B5EF4-FFF2-40B4-BE49-F238E27FC236}">
                    <a16:creationId xmlns:a16="http://schemas.microsoft.com/office/drawing/2014/main" id="{8BDBE924-4A84-BA11-090B-A5C7F6570833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70990" y="1228633"/>
                <a:ext cx="9050020" cy="1474250"/>
              </a:xfrm>
              <a:prstGeom prst="rect">
                <a:avLst/>
              </a:prstGeom>
              <a:blipFill>
                <a:blip r:embed="rId3"/>
                <a:stretch>
                  <a:fillRect t="-3734" b="-66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D6D25A44-02AE-20B0-7143-69334D1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the SC dipoles</a:t>
            </a:r>
            <a:endParaRPr lang="en-GB" dirty="0"/>
          </a:p>
        </p:txBody>
      </p:sp>
      <p:sp>
        <p:nvSpPr>
          <p:cNvPr id="34" name="Slide Number Placeholder 4">
            <a:extLst>
              <a:ext uri="{FF2B5EF4-FFF2-40B4-BE49-F238E27FC236}">
                <a16:creationId xmlns:a16="http://schemas.microsoft.com/office/drawing/2014/main" id="{147FF7BE-19E9-92EE-7E94-566CA3F9E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084F3C0-E143-8EF2-4E5C-F9446CC60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217B9369-70D7-2B50-A148-888A9B26B783}"/>
              </a:ext>
            </a:extLst>
          </p:cNvPr>
          <p:cNvCxnSpPr>
            <a:cxnSpLocks/>
          </p:cNvCxnSpPr>
          <p:nvPr/>
        </p:nvCxnSpPr>
        <p:spPr>
          <a:xfrm>
            <a:off x="8591811" y="2167715"/>
            <a:ext cx="151738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C9CB4443-CE53-9E42-4492-967D91F3BD70}"/>
              </a:ext>
            </a:extLst>
          </p:cNvPr>
          <p:cNvGrpSpPr/>
          <p:nvPr/>
        </p:nvGrpSpPr>
        <p:grpSpPr>
          <a:xfrm>
            <a:off x="1005643" y="2718532"/>
            <a:ext cx="9558721" cy="3861709"/>
            <a:chOff x="1729361" y="1916299"/>
            <a:chExt cx="8733277" cy="3511731"/>
          </a:xfrm>
        </p:grpSpPr>
        <p:pic>
          <p:nvPicPr>
            <p:cNvPr id="21" name="Immagine 20" descr="Immagine che contiene schermata, testo, diagramma, linea&#10;&#10;Descrizione generata automaticamente">
              <a:extLst>
                <a:ext uri="{FF2B5EF4-FFF2-40B4-BE49-F238E27FC236}">
                  <a16:creationId xmlns:a16="http://schemas.microsoft.com/office/drawing/2014/main" id="{D4A23D9F-FF04-7193-6C44-E1BC6750C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9361" y="1916299"/>
              <a:ext cx="8733277" cy="3025402"/>
            </a:xfrm>
            <a:prstGeom prst="rect">
              <a:avLst/>
            </a:prstGeom>
          </p:spPr>
        </p:pic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0DF03D3F-2FBF-4315-A639-E26A1C63DC39}"/>
                </a:ext>
              </a:extLst>
            </p:cNvPr>
            <p:cNvGrpSpPr/>
            <p:nvPr/>
          </p:nvGrpSpPr>
          <p:grpSpPr>
            <a:xfrm>
              <a:off x="5518161" y="2653199"/>
              <a:ext cx="3254514" cy="1396286"/>
              <a:chOff x="5206664" y="2514600"/>
              <a:chExt cx="4300691" cy="1830442"/>
            </a:xfrm>
          </p:grpSpPr>
          <p:sp>
            <p:nvSpPr>
              <p:cNvPr id="43" name="Oval 9">
                <a:extLst>
                  <a:ext uri="{FF2B5EF4-FFF2-40B4-BE49-F238E27FC236}">
                    <a16:creationId xmlns:a16="http://schemas.microsoft.com/office/drawing/2014/main" id="{361F77EA-66E2-FAF9-473E-7C5320424301}"/>
                  </a:ext>
                </a:extLst>
              </p:cNvPr>
              <p:cNvSpPr/>
              <p:nvPr/>
            </p:nvSpPr>
            <p:spPr>
              <a:xfrm>
                <a:off x="5206664" y="2516242"/>
                <a:ext cx="1828800" cy="1828800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Oval 11">
                <a:extLst>
                  <a:ext uri="{FF2B5EF4-FFF2-40B4-BE49-F238E27FC236}">
                    <a16:creationId xmlns:a16="http://schemas.microsoft.com/office/drawing/2014/main" id="{59D02318-80BB-9AD2-AAC2-1F7D9728AAD0}"/>
                  </a:ext>
                </a:extLst>
              </p:cNvPr>
              <p:cNvSpPr/>
              <p:nvPr/>
            </p:nvSpPr>
            <p:spPr>
              <a:xfrm>
                <a:off x="5849484" y="2516243"/>
                <a:ext cx="1828800" cy="1828799"/>
              </a:xfrm>
              <a:prstGeom prst="ellipse">
                <a:avLst/>
              </a:prstGeom>
              <a:noFill/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12">
                <a:extLst>
                  <a:ext uri="{FF2B5EF4-FFF2-40B4-BE49-F238E27FC236}">
                    <a16:creationId xmlns:a16="http://schemas.microsoft.com/office/drawing/2014/main" id="{C9388A01-16CC-646F-4359-5E9DFD5AC080}"/>
                  </a:ext>
                </a:extLst>
              </p:cNvPr>
              <p:cNvSpPr/>
              <p:nvPr/>
            </p:nvSpPr>
            <p:spPr>
              <a:xfrm>
                <a:off x="6760928" y="2516243"/>
                <a:ext cx="1828800" cy="1828799"/>
              </a:xfrm>
              <a:prstGeom prst="ellipse">
                <a:avLst/>
              </a:prstGeom>
              <a:noFill/>
              <a:ln w="158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13">
                <a:extLst>
                  <a:ext uri="{FF2B5EF4-FFF2-40B4-BE49-F238E27FC236}">
                    <a16:creationId xmlns:a16="http://schemas.microsoft.com/office/drawing/2014/main" id="{DAE51E2A-EF4F-696B-B8D0-E269927F4F28}"/>
                  </a:ext>
                </a:extLst>
              </p:cNvPr>
              <p:cNvSpPr/>
              <p:nvPr/>
            </p:nvSpPr>
            <p:spPr>
              <a:xfrm>
                <a:off x="7678555" y="2514600"/>
                <a:ext cx="1828800" cy="1828799"/>
              </a:xfrm>
              <a:prstGeom prst="ellipse">
                <a:avLst/>
              </a:prstGeom>
              <a:noFill/>
              <a:ln w="15875">
                <a:solidFill>
                  <a:srgbClr val="0606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23" name="Straight Connector 35">
              <a:extLst>
                <a:ext uri="{FF2B5EF4-FFF2-40B4-BE49-F238E27FC236}">
                  <a16:creationId xmlns:a16="http://schemas.microsoft.com/office/drawing/2014/main" id="{C178E833-ED8A-22D1-FE6B-6C2F5BD1D7B3}"/>
                </a:ext>
              </a:extLst>
            </p:cNvPr>
            <p:cNvCxnSpPr>
              <a:cxnSpLocks/>
            </p:cNvCxnSpPr>
            <p:nvPr/>
          </p:nvCxnSpPr>
          <p:spPr>
            <a:xfrm>
              <a:off x="6187793" y="3360283"/>
              <a:ext cx="0" cy="1776517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4" name="Straight Connector 36">
              <a:extLst>
                <a:ext uri="{FF2B5EF4-FFF2-40B4-BE49-F238E27FC236}">
                  <a16:creationId xmlns:a16="http://schemas.microsoft.com/office/drawing/2014/main" id="{9EE5C538-9963-7E8C-D2C1-16B2C28B33F4}"/>
                </a:ext>
              </a:extLst>
            </p:cNvPr>
            <p:cNvCxnSpPr>
              <a:cxnSpLocks/>
              <a:endCxn id="39" idx="0"/>
            </p:cNvCxnSpPr>
            <p:nvPr/>
          </p:nvCxnSpPr>
          <p:spPr>
            <a:xfrm>
              <a:off x="6694338" y="3346101"/>
              <a:ext cx="0" cy="1778400"/>
            </a:xfrm>
            <a:prstGeom prst="line">
              <a:avLst/>
            </a:prstGeom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9" name="Straight Connector 40">
              <a:extLst>
                <a:ext uri="{FF2B5EF4-FFF2-40B4-BE49-F238E27FC236}">
                  <a16:creationId xmlns:a16="http://schemas.microsoft.com/office/drawing/2014/main" id="{7C18D849-07C9-CA16-6A7C-6A0DB279DFAC}"/>
                </a:ext>
              </a:extLst>
            </p:cNvPr>
            <p:cNvCxnSpPr>
              <a:cxnSpLocks/>
            </p:cNvCxnSpPr>
            <p:nvPr/>
          </p:nvCxnSpPr>
          <p:spPr>
            <a:xfrm>
              <a:off x="7384689" y="3345404"/>
              <a:ext cx="1614" cy="1791396"/>
            </a:xfrm>
            <a:prstGeom prst="line">
              <a:avLst/>
            </a:prstGeom>
            <a:ln w="19050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5" name="Straight Connector 46">
              <a:extLst>
                <a:ext uri="{FF2B5EF4-FFF2-40B4-BE49-F238E27FC236}">
                  <a16:creationId xmlns:a16="http://schemas.microsoft.com/office/drawing/2014/main" id="{1BC83C4D-A29C-D372-1339-FB6FCAB90A05}"/>
                </a:ext>
              </a:extLst>
            </p:cNvPr>
            <p:cNvCxnSpPr>
              <a:cxnSpLocks/>
            </p:cNvCxnSpPr>
            <p:nvPr/>
          </p:nvCxnSpPr>
          <p:spPr>
            <a:xfrm>
              <a:off x="8078268" y="3360283"/>
              <a:ext cx="0" cy="1778400"/>
            </a:xfrm>
            <a:prstGeom prst="line">
              <a:avLst/>
            </a:prstGeom>
            <a:ln w="19050" cap="flat" cmpd="sng" algn="ctr">
              <a:solidFill>
                <a:srgbClr val="0606FF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8" name="TextBox 56">
              <a:extLst>
                <a:ext uri="{FF2B5EF4-FFF2-40B4-BE49-F238E27FC236}">
                  <a16:creationId xmlns:a16="http://schemas.microsoft.com/office/drawing/2014/main" id="{A9FC24F7-A341-5E0D-C963-71FA36717BEB}"/>
                </a:ext>
              </a:extLst>
            </p:cNvPr>
            <p:cNvSpPr txBox="1"/>
            <p:nvPr/>
          </p:nvSpPr>
          <p:spPr>
            <a:xfrm>
              <a:off x="5835621" y="5150984"/>
              <a:ext cx="7244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0 mm</a:t>
              </a:r>
              <a:endParaRPr lang="en-US" sz="1200" dirty="0"/>
            </a:p>
          </p:txBody>
        </p:sp>
        <p:sp>
          <p:nvSpPr>
            <p:cNvPr id="39" name="TextBox 58">
              <a:extLst>
                <a:ext uri="{FF2B5EF4-FFF2-40B4-BE49-F238E27FC236}">
                  <a16:creationId xmlns:a16="http://schemas.microsoft.com/office/drawing/2014/main" id="{BCA4FBF0-A4EF-24E0-55B3-7C30620E2594}"/>
                </a:ext>
              </a:extLst>
            </p:cNvPr>
            <p:cNvSpPr txBox="1"/>
            <p:nvPr/>
          </p:nvSpPr>
          <p:spPr>
            <a:xfrm>
              <a:off x="6332118" y="5150984"/>
              <a:ext cx="7244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5 mm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0" name="TextBox 59">
              <a:extLst>
                <a:ext uri="{FF2B5EF4-FFF2-40B4-BE49-F238E27FC236}">
                  <a16:creationId xmlns:a16="http://schemas.microsoft.com/office/drawing/2014/main" id="{A3D29F5A-1F81-B842-CD9E-68C545C9C796}"/>
                </a:ext>
              </a:extLst>
            </p:cNvPr>
            <p:cNvSpPr txBox="1"/>
            <p:nvPr/>
          </p:nvSpPr>
          <p:spPr>
            <a:xfrm>
              <a:off x="7022469" y="5151031"/>
              <a:ext cx="7244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B05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15 mm</a:t>
              </a:r>
              <a:endParaRPr lang="en-US" sz="1200" dirty="0">
                <a:solidFill>
                  <a:srgbClr val="00B050"/>
                </a:solidFill>
              </a:endParaRPr>
            </a:p>
          </p:txBody>
        </p:sp>
        <p:sp>
          <p:nvSpPr>
            <p:cNvPr id="42" name="TextBox 61">
              <a:extLst>
                <a:ext uri="{FF2B5EF4-FFF2-40B4-BE49-F238E27FC236}">
                  <a16:creationId xmlns:a16="http://schemas.microsoft.com/office/drawing/2014/main" id="{DEB6A502-5267-71C6-9AA1-EAE0B23E61CD}"/>
                </a:ext>
              </a:extLst>
            </p:cNvPr>
            <p:cNvSpPr txBox="1"/>
            <p:nvPr/>
          </p:nvSpPr>
          <p:spPr>
            <a:xfrm>
              <a:off x="7712819" y="5150984"/>
              <a:ext cx="7244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606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25 mm</a:t>
              </a:r>
              <a:endParaRPr lang="en-US" sz="1200" dirty="0">
                <a:solidFill>
                  <a:srgbClr val="0606FF"/>
                </a:solidFill>
              </a:endParaRPr>
            </a:p>
          </p:txBody>
        </p:sp>
      </p:grpSp>
      <p:pic>
        <p:nvPicPr>
          <p:cNvPr id="49" name="Immagine 48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76F8EDC4-B12E-0E34-E23A-B1246B94A6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53" name="TextBox 70">
            <a:extLst>
              <a:ext uri="{FF2B5EF4-FFF2-40B4-BE49-F238E27FC236}">
                <a16:creationId xmlns:a16="http://schemas.microsoft.com/office/drawing/2014/main" id="{F4F9C03C-A328-DD5D-C848-3617F52AD93D}"/>
              </a:ext>
            </a:extLst>
          </p:cNvPr>
          <p:cNvSpPr txBox="1"/>
          <p:nvPr/>
        </p:nvSpPr>
        <p:spPr>
          <a:xfrm>
            <a:off x="8339631" y="3422318"/>
            <a:ext cx="1592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800" b="1" i="0" u="none" strike="noStrike" kern="1200" cap="small" spc="0" normalizeH="0" baseline="0" noProof="0" dirty="0">
                <a:ln>
                  <a:noFill/>
                </a:ln>
                <a:gradFill>
                  <a:gsLst>
                    <a:gs pos="100000">
                      <a:srgbClr val="0606FF"/>
                    </a:gs>
                    <a:gs pos="67906">
                      <a:srgbClr val="00B050"/>
                    </a:gs>
                    <a:gs pos="34900">
                      <a:srgbClr val="FF0000"/>
                    </a:gs>
                    <a:gs pos="0">
                      <a:schemeClr val="tx1"/>
                    </a:gs>
                  </a:gsLst>
                  <a:lin ang="0" scaled="0"/>
                </a:gra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Harmonic coils</a:t>
            </a:r>
            <a:endParaRPr lang="en-US" dirty="0">
              <a:gradFill>
                <a:gsLst>
                  <a:gs pos="100000">
                    <a:srgbClr val="0606FF"/>
                  </a:gs>
                  <a:gs pos="67906">
                    <a:srgbClr val="00B050"/>
                  </a:gs>
                  <a:gs pos="34900">
                    <a:srgbClr val="FF0000"/>
                  </a:gs>
                  <a:gs pos="0">
                    <a:schemeClr val="tx1"/>
                  </a:gs>
                </a:gsLst>
                <a:lin ang="0" scaled="0"/>
              </a:gra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978F87E-2E63-0727-833E-93EE5A063845}"/>
              </a:ext>
            </a:extLst>
          </p:cNvPr>
          <p:cNvSpPr txBox="1"/>
          <p:nvPr/>
        </p:nvSpPr>
        <p:spPr>
          <a:xfrm>
            <a:off x="9908192" y="1567550"/>
            <a:ext cx="2225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First question: are these numbers confirmed, or can they be reduced?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33013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o 25">
            <a:extLst>
              <a:ext uri="{FF2B5EF4-FFF2-40B4-BE49-F238E27FC236}">
                <a16:creationId xmlns:a16="http://schemas.microsoft.com/office/drawing/2014/main" id="{0B2556C6-5D11-86C1-DF68-CA1C8DA8B41A}"/>
              </a:ext>
            </a:extLst>
          </p:cNvPr>
          <p:cNvGrpSpPr/>
          <p:nvPr/>
        </p:nvGrpSpPr>
        <p:grpSpPr>
          <a:xfrm>
            <a:off x="1418365" y="2641607"/>
            <a:ext cx="9656036" cy="3664871"/>
            <a:chOff x="1729361" y="1916296"/>
            <a:chExt cx="8733278" cy="3025398"/>
          </a:xfrm>
        </p:grpSpPr>
        <p:pic>
          <p:nvPicPr>
            <p:cNvPr id="27" name="Immagine 26" descr="Immagine che contiene schermata, testo, diagramma, linea&#10;&#10;Descrizione generata automaticamente">
              <a:extLst>
                <a:ext uri="{FF2B5EF4-FFF2-40B4-BE49-F238E27FC236}">
                  <a16:creationId xmlns:a16="http://schemas.microsoft.com/office/drawing/2014/main" id="{A10C3850-6BE7-FD4B-2AA3-238B70E55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9361" y="1916296"/>
              <a:ext cx="8733278" cy="3025398"/>
            </a:xfrm>
            <a:prstGeom prst="rect">
              <a:avLst/>
            </a:prstGeom>
          </p:spPr>
        </p:pic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78D91699-996F-8FFB-B7D2-067D20F4DCF0}"/>
                </a:ext>
              </a:extLst>
            </p:cNvPr>
            <p:cNvGrpSpPr/>
            <p:nvPr/>
          </p:nvGrpSpPr>
          <p:grpSpPr>
            <a:xfrm>
              <a:off x="6194963" y="2654706"/>
              <a:ext cx="1896983" cy="678425"/>
              <a:chOff x="6176949" y="2449667"/>
              <a:chExt cx="1388602" cy="594169"/>
            </a:xfrm>
          </p:grpSpPr>
          <p:cxnSp>
            <p:nvCxnSpPr>
              <p:cNvPr id="44" name="Straight Connector 79">
                <a:extLst>
                  <a:ext uri="{FF2B5EF4-FFF2-40B4-BE49-F238E27FC236}">
                    <a16:creationId xmlns:a16="http://schemas.microsoft.com/office/drawing/2014/main" id="{6FA0B476-6ADD-A435-9056-2717FA1512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6950" y="3043836"/>
                <a:ext cx="1381875" cy="0"/>
              </a:xfrm>
              <a:prstGeom prst="line">
                <a:avLst/>
              </a:prstGeom>
              <a:ln w="38100">
                <a:solidFill>
                  <a:srgbClr val="5B9BD5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82">
                <a:extLst>
                  <a:ext uri="{FF2B5EF4-FFF2-40B4-BE49-F238E27FC236}">
                    <a16:creationId xmlns:a16="http://schemas.microsoft.com/office/drawing/2014/main" id="{2045F07E-A46E-9182-B4B7-697487C7E2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6949" y="2857329"/>
                <a:ext cx="1381875" cy="0"/>
              </a:xfrm>
              <a:prstGeom prst="line">
                <a:avLst/>
              </a:prstGeom>
              <a:ln w="38100">
                <a:solidFill>
                  <a:srgbClr val="ED7D3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83">
                <a:extLst>
                  <a:ext uri="{FF2B5EF4-FFF2-40B4-BE49-F238E27FC236}">
                    <a16:creationId xmlns:a16="http://schemas.microsoft.com/office/drawing/2014/main" id="{6D5FBB33-AA04-3A08-D6CC-A09AB17FC1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83676" y="2653526"/>
                <a:ext cx="1381875" cy="0"/>
              </a:xfrm>
              <a:prstGeom prst="line">
                <a:avLst/>
              </a:prstGeom>
              <a:ln w="38100">
                <a:solidFill>
                  <a:srgbClr val="A5A5A5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84">
                <a:extLst>
                  <a:ext uri="{FF2B5EF4-FFF2-40B4-BE49-F238E27FC236}">
                    <a16:creationId xmlns:a16="http://schemas.microsoft.com/office/drawing/2014/main" id="{9AFD1B72-36D6-A780-7C8F-9C27FAA3B5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6950" y="2449667"/>
                <a:ext cx="1381875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86">
              <a:extLst>
                <a:ext uri="{FF2B5EF4-FFF2-40B4-BE49-F238E27FC236}">
                  <a16:creationId xmlns:a16="http://schemas.microsoft.com/office/drawing/2014/main" id="{ABCFB168-D784-1DD3-1138-19396F801397}"/>
                </a:ext>
              </a:extLst>
            </p:cNvPr>
            <p:cNvSpPr txBox="1"/>
            <p:nvPr/>
          </p:nvSpPr>
          <p:spPr>
            <a:xfrm rot="16200000">
              <a:off x="7717356" y="2832655"/>
              <a:ext cx="93897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0" lang="en-US" sz="1200" b="1" i="0" u="none" strike="noStrike" kern="1200" cap="small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FFC000"/>
                      </a:gs>
                      <a:gs pos="67906">
                        <a:srgbClr val="A5A5A5"/>
                      </a:gs>
                      <a:gs pos="34900">
                        <a:srgbClr val="ED7D31"/>
                      </a:gs>
                      <a:gs pos="0">
                        <a:srgbClr val="5B9BD5"/>
                      </a:gs>
                    </a:gsLst>
                    <a:lin ang="0" scaled="0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Field</a:t>
              </a:r>
              <a:r>
                <a:rPr kumimoji="0" lang="en-US" sz="1400" b="1" i="0" u="none" strike="noStrike" kern="1200" cap="small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FFC000"/>
                      </a:gs>
                      <a:gs pos="67906">
                        <a:srgbClr val="A5A5A5"/>
                      </a:gs>
                      <a:gs pos="34900">
                        <a:srgbClr val="ED7D31"/>
                      </a:gs>
                      <a:gs pos="0">
                        <a:srgbClr val="5B9BD5"/>
                      </a:gs>
                    </a:gsLst>
                    <a:lin ang="0" scaled="0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Paths</a:t>
              </a:r>
              <a:endParaRPr lang="en-US" sz="1400" dirty="0">
                <a:gradFill>
                  <a:gsLst>
                    <a:gs pos="100000">
                      <a:srgbClr val="FFC000"/>
                    </a:gs>
                    <a:gs pos="67906">
                      <a:srgbClr val="A5A5A5"/>
                    </a:gs>
                    <a:gs pos="34900">
                      <a:srgbClr val="ED7D31"/>
                    </a:gs>
                    <a:gs pos="0">
                      <a:srgbClr val="5B9BD5"/>
                    </a:gs>
                  </a:gsLst>
                  <a:lin ang="0" scaled="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sp>
          <p:nvSpPr>
            <p:cNvPr id="31" name="TextBox 58">
              <a:extLst>
                <a:ext uri="{FF2B5EF4-FFF2-40B4-BE49-F238E27FC236}">
                  <a16:creationId xmlns:a16="http://schemas.microsoft.com/office/drawing/2014/main" id="{101670AA-A65E-43AA-D047-C1F954C5E508}"/>
                </a:ext>
              </a:extLst>
            </p:cNvPr>
            <p:cNvSpPr txBox="1"/>
            <p:nvPr/>
          </p:nvSpPr>
          <p:spPr>
            <a:xfrm>
              <a:off x="4752940" y="2259670"/>
              <a:ext cx="92465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/>
                <a:t>10 mm</a:t>
              </a:r>
            </a:p>
          </p:txBody>
        </p:sp>
        <p:sp>
          <p:nvSpPr>
            <p:cNvPr id="32" name="TextBox 58">
              <a:extLst>
                <a:ext uri="{FF2B5EF4-FFF2-40B4-BE49-F238E27FC236}">
                  <a16:creationId xmlns:a16="http://schemas.microsoft.com/office/drawing/2014/main" id="{B57C8527-AAEB-F5DC-DF2C-E53C4518982C}"/>
                </a:ext>
              </a:extLst>
            </p:cNvPr>
            <p:cNvSpPr txBox="1"/>
            <p:nvPr/>
          </p:nvSpPr>
          <p:spPr>
            <a:xfrm>
              <a:off x="4750319" y="2490610"/>
              <a:ext cx="92465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/>
                <a:t>6.6 mm</a:t>
              </a:r>
            </a:p>
          </p:txBody>
        </p:sp>
        <p:sp>
          <p:nvSpPr>
            <p:cNvPr id="33" name="TextBox 58">
              <a:extLst>
                <a:ext uri="{FF2B5EF4-FFF2-40B4-BE49-F238E27FC236}">
                  <a16:creationId xmlns:a16="http://schemas.microsoft.com/office/drawing/2014/main" id="{1B05E3C3-74E3-BFF9-58E2-824AD253F25B}"/>
                </a:ext>
              </a:extLst>
            </p:cNvPr>
            <p:cNvSpPr txBox="1"/>
            <p:nvPr/>
          </p:nvSpPr>
          <p:spPr>
            <a:xfrm>
              <a:off x="4750320" y="2733808"/>
              <a:ext cx="92465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/>
                <a:t>3.3 mm</a:t>
              </a:r>
            </a:p>
          </p:txBody>
        </p:sp>
        <p:cxnSp>
          <p:nvCxnSpPr>
            <p:cNvPr id="39" name="Straight Connector 36">
              <a:extLst>
                <a:ext uri="{FF2B5EF4-FFF2-40B4-BE49-F238E27FC236}">
                  <a16:creationId xmlns:a16="http://schemas.microsoft.com/office/drawing/2014/main" id="{3FDC1A0B-D840-2263-700C-B6D5E33CB7D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86402" y="2409609"/>
              <a:ext cx="717755" cy="245099"/>
            </a:xfrm>
            <a:prstGeom prst="line">
              <a:avLst/>
            </a:prstGeom>
            <a:ln w="38100" cap="flat" cmpd="sng" algn="ctr">
              <a:solidFill>
                <a:srgbClr val="FFC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0" name="TextBox 58">
              <a:extLst>
                <a:ext uri="{FF2B5EF4-FFF2-40B4-BE49-F238E27FC236}">
                  <a16:creationId xmlns:a16="http://schemas.microsoft.com/office/drawing/2014/main" id="{F0E98DB5-DD38-E527-0AA9-306794FFE2C4}"/>
                </a:ext>
              </a:extLst>
            </p:cNvPr>
            <p:cNvSpPr txBox="1"/>
            <p:nvPr/>
          </p:nvSpPr>
          <p:spPr>
            <a:xfrm>
              <a:off x="4818480" y="2958595"/>
              <a:ext cx="92465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/>
                <a:t>0 mm</a:t>
              </a:r>
            </a:p>
          </p:txBody>
        </p:sp>
        <p:cxnSp>
          <p:nvCxnSpPr>
            <p:cNvPr id="41" name="Straight Connector 36">
              <a:extLst>
                <a:ext uri="{FF2B5EF4-FFF2-40B4-BE49-F238E27FC236}">
                  <a16:creationId xmlns:a16="http://schemas.microsoft.com/office/drawing/2014/main" id="{0DE9C171-7120-C78D-5994-8012375F64D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89021" y="2646549"/>
              <a:ext cx="717755" cy="245099"/>
            </a:xfrm>
            <a:prstGeom prst="line">
              <a:avLst/>
            </a:prstGeom>
            <a:ln w="38100" cap="flat" cmpd="sng" algn="ctr">
              <a:solidFill>
                <a:srgbClr val="A5A5A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2" name="Straight Connector 36">
              <a:extLst>
                <a:ext uri="{FF2B5EF4-FFF2-40B4-BE49-F238E27FC236}">
                  <a16:creationId xmlns:a16="http://schemas.microsoft.com/office/drawing/2014/main" id="{93D401F0-5CEB-9749-9DE5-E567AA07803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86400" y="2879495"/>
              <a:ext cx="717755" cy="245099"/>
            </a:xfrm>
            <a:prstGeom prst="line">
              <a:avLst/>
            </a:prstGeom>
            <a:ln w="38100" cap="flat" cmpd="sng" algn="ctr">
              <a:solidFill>
                <a:srgbClr val="ED7D3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3" name="Straight Connector 36">
              <a:extLst>
                <a:ext uri="{FF2B5EF4-FFF2-40B4-BE49-F238E27FC236}">
                  <a16:creationId xmlns:a16="http://schemas.microsoft.com/office/drawing/2014/main" id="{DFC73A87-E21A-EEA6-EB5A-381BF5C8B18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86400" y="3092392"/>
              <a:ext cx="717755" cy="245099"/>
            </a:xfrm>
            <a:prstGeom prst="line">
              <a:avLst/>
            </a:prstGeom>
            <a:ln w="38100" cap="flat" cmpd="sng" algn="ctr">
              <a:solidFill>
                <a:srgbClr val="5B9BD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D6D25A44-02AE-20B0-7143-69334D1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the SC dipoles</a:t>
            </a:r>
            <a:endParaRPr lang="en-GB" dirty="0"/>
          </a:p>
        </p:txBody>
      </p:sp>
      <p:sp>
        <p:nvSpPr>
          <p:cNvPr id="34" name="Slide Number Placeholder 4">
            <a:extLst>
              <a:ext uri="{FF2B5EF4-FFF2-40B4-BE49-F238E27FC236}">
                <a16:creationId xmlns:a16="http://schemas.microsoft.com/office/drawing/2014/main" id="{147FF7BE-19E9-92EE-7E94-566CA3F9E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4158A2A-A4A8-1AE3-6612-837EB68D2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5EE68DA6-0782-121F-48A5-66ACE87BF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18" name="Immagine 17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2266D51A-DC61-040F-38AB-44A4B79D55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ontent Placeholder 5">
                <a:extLst>
                  <a:ext uri="{FF2B5EF4-FFF2-40B4-BE49-F238E27FC236}">
                    <a16:creationId xmlns:a16="http://schemas.microsoft.com/office/drawing/2014/main" id="{323CCF49-79A3-DE3B-A98E-355DC501B65F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1570990" y="1228633"/>
                <a:ext cx="9050020" cy="147425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ctr" defTabSz="456291">
                  <a:buNone/>
                </a:pPr>
                <a:r>
                  <a:rPr lang="en-GB" b="1" dirty="0">
                    <a:solidFill>
                      <a:srgbClr val="0070C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Field quality requirements:</a:t>
                </a:r>
              </a:p>
              <a:p>
                <a:pPr marL="285750" indent="-285750" algn="ctr" defTabSz="456291"/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Rectangular aperture of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100 mm x 30 mm </a:t>
                </a:r>
              </a:p>
              <a:p>
                <a:pPr marL="285750" indent="-285750" algn="ctr" defTabSz="456291"/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Rectangular good field region of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50 mm x 20 mm </a:t>
                </a:r>
              </a:p>
              <a:p>
                <a:pPr marL="285750" indent="-285750" algn="ctr" defTabSz="456291"/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Field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homogeneity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1% in the good field region</a:t>
                </a:r>
              </a:p>
            </p:txBody>
          </p:sp>
        </mc:Choice>
        <mc:Fallback xmlns="">
          <p:sp>
            <p:nvSpPr>
              <p:cNvPr id="55" name="Content Placeholder 5">
                <a:extLst>
                  <a:ext uri="{FF2B5EF4-FFF2-40B4-BE49-F238E27FC236}">
                    <a16:creationId xmlns:a16="http://schemas.microsoft.com/office/drawing/2014/main" id="{323CCF49-79A3-DE3B-A98E-355DC501B65F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70990" y="1228633"/>
                <a:ext cx="9050020" cy="1474250"/>
              </a:xfrm>
              <a:prstGeom prst="rect">
                <a:avLst/>
              </a:prstGeom>
              <a:blipFill>
                <a:blip r:embed="rId6"/>
                <a:stretch>
                  <a:fillRect t="-3734" b="-66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C79D5D59-7CEE-C85A-C51E-68132E674D26}"/>
              </a:ext>
            </a:extLst>
          </p:cNvPr>
          <p:cNvCxnSpPr>
            <a:cxnSpLocks/>
          </p:cNvCxnSpPr>
          <p:nvPr/>
        </p:nvCxnSpPr>
        <p:spPr>
          <a:xfrm>
            <a:off x="8591811" y="2167715"/>
            <a:ext cx="151738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6A7EA39F-0A3B-7CEF-05E0-E490FD48BDCD}"/>
              </a:ext>
            </a:extLst>
          </p:cNvPr>
          <p:cNvSpPr txBox="1"/>
          <p:nvPr/>
        </p:nvSpPr>
        <p:spPr>
          <a:xfrm>
            <a:off x="9908192" y="1567550"/>
            <a:ext cx="2225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First question: are these numbers confirmed, or can they be reduced?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98026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D8A7C9-2D9B-F2E1-9074-10ED528EE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6AB2F8-5338-F742-A59E-35F5B82165E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8478C6C-4B64-3CAE-A4E1-99EB5BDED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313" y="318002"/>
            <a:ext cx="9553371" cy="681159"/>
          </a:xfrm>
        </p:spPr>
        <p:txBody>
          <a:bodyPr/>
          <a:lstStyle/>
          <a:p>
            <a:r>
              <a:rPr lang="en-US" dirty="0"/>
              <a:t> HTS Cable Assumptions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EFC2AE-88CE-61DF-4ABF-C1FCDA0DACC6}"/>
              </a:ext>
            </a:extLst>
          </p:cNvPr>
          <p:cNvGrpSpPr/>
          <p:nvPr/>
        </p:nvGrpSpPr>
        <p:grpSpPr>
          <a:xfrm>
            <a:off x="5136251" y="2539839"/>
            <a:ext cx="7055749" cy="3992209"/>
            <a:chOff x="754359" y="1195807"/>
            <a:chExt cx="10089561" cy="5708769"/>
          </a:xfrm>
        </p:grpSpPr>
        <p:sp>
          <p:nvSpPr>
            <p:cNvPr id="2" name="Rectangle 3">
              <a:extLst>
                <a:ext uri="{FF2B5EF4-FFF2-40B4-BE49-F238E27FC236}">
                  <a16:creationId xmlns:a16="http://schemas.microsoft.com/office/drawing/2014/main" id="{D90D4EE0-6EAF-0124-76E5-59E204BD90CE}"/>
                </a:ext>
              </a:extLst>
            </p:cNvPr>
            <p:cNvSpPr/>
            <p:nvPr/>
          </p:nvSpPr>
          <p:spPr>
            <a:xfrm>
              <a:off x="3108960" y="1195807"/>
              <a:ext cx="6400800" cy="228600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36523B40-4F88-8980-DCFF-B18784423315}"/>
                </a:ext>
              </a:extLst>
            </p:cNvPr>
            <p:cNvSpPr/>
            <p:nvPr/>
          </p:nvSpPr>
          <p:spPr>
            <a:xfrm>
              <a:off x="3291840" y="1378687"/>
              <a:ext cx="6035040" cy="19202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F49C1D94-7A78-5465-860E-EA22B1104047}"/>
                </a:ext>
              </a:extLst>
            </p:cNvPr>
            <p:cNvSpPr/>
            <p:nvPr/>
          </p:nvSpPr>
          <p:spPr>
            <a:xfrm>
              <a:off x="3291840" y="2279371"/>
              <a:ext cx="6035040" cy="118872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E132E1AE-8650-D32B-C617-453ACBC4F225}"/>
                </a:ext>
              </a:extLst>
            </p:cNvPr>
            <p:cNvSpPr/>
            <p:nvPr/>
          </p:nvSpPr>
          <p:spPr>
            <a:xfrm>
              <a:off x="3108960" y="3481807"/>
              <a:ext cx="6400800" cy="228600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7">
              <a:extLst>
                <a:ext uri="{FF2B5EF4-FFF2-40B4-BE49-F238E27FC236}">
                  <a16:creationId xmlns:a16="http://schemas.microsoft.com/office/drawing/2014/main" id="{4020E47D-2684-B40C-B78B-6FD3E1A3BDB2}"/>
                </a:ext>
              </a:extLst>
            </p:cNvPr>
            <p:cNvSpPr/>
            <p:nvPr/>
          </p:nvSpPr>
          <p:spPr>
            <a:xfrm>
              <a:off x="3291840" y="3664687"/>
              <a:ext cx="6035040" cy="19202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8">
              <a:extLst>
                <a:ext uri="{FF2B5EF4-FFF2-40B4-BE49-F238E27FC236}">
                  <a16:creationId xmlns:a16="http://schemas.microsoft.com/office/drawing/2014/main" id="{B9AA9381-6B77-8DAF-10AC-6509B8D577AA}"/>
                </a:ext>
              </a:extLst>
            </p:cNvPr>
            <p:cNvSpPr/>
            <p:nvPr/>
          </p:nvSpPr>
          <p:spPr>
            <a:xfrm>
              <a:off x="3291840" y="4565371"/>
              <a:ext cx="6035040" cy="118872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985D8379-DE6B-DBC8-1D4C-97C59136E1F3}"/>
                </a:ext>
              </a:extLst>
            </p:cNvPr>
            <p:cNvSpPr/>
            <p:nvPr/>
          </p:nvSpPr>
          <p:spPr>
            <a:xfrm>
              <a:off x="3108960" y="5767807"/>
              <a:ext cx="6400800" cy="4572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1">
              <a:extLst>
                <a:ext uri="{FF2B5EF4-FFF2-40B4-BE49-F238E27FC236}">
                  <a16:creationId xmlns:a16="http://schemas.microsoft.com/office/drawing/2014/main" id="{B05D9096-A214-9AA1-A017-ABA9EA34DA9D}"/>
                </a:ext>
              </a:extLst>
            </p:cNvPr>
            <p:cNvCxnSpPr>
              <a:cxnSpLocks/>
            </p:cNvCxnSpPr>
            <p:nvPr/>
          </p:nvCxnSpPr>
          <p:spPr>
            <a:xfrm>
              <a:off x="9326880" y="2338806"/>
              <a:ext cx="638573" cy="0"/>
            </a:xfrm>
            <a:prstGeom prst="straightConnector1">
              <a:avLst/>
            </a:prstGeom>
            <a:ln>
              <a:solidFill>
                <a:srgbClr val="0F9ED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4">
                  <a:extLst>
                    <a:ext uri="{FF2B5EF4-FFF2-40B4-BE49-F238E27FC236}">
                      <a16:creationId xmlns:a16="http://schemas.microsoft.com/office/drawing/2014/main" id="{972EE3FC-2B6D-4AAA-082A-08D9A16C672E}"/>
                    </a:ext>
                  </a:extLst>
                </p:cNvPr>
                <p:cNvSpPr txBox="1"/>
                <p:nvPr/>
              </p:nvSpPr>
              <p:spPr>
                <a:xfrm>
                  <a:off x="9965454" y="2200306"/>
                  <a:ext cx="726930" cy="2640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2.5 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7" name="TextBox 14">
                  <a:extLst>
                    <a:ext uri="{FF2B5EF4-FFF2-40B4-BE49-F238E27FC236}">
                      <a16:creationId xmlns:a16="http://schemas.microsoft.com/office/drawing/2014/main" id="{972EE3FC-2B6D-4AAA-082A-08D9A16C67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65454" y="2200306"/>
                  <a:ext cx="726930" cy="264068"/>
                </a:xfrm>
                <a:prstGeom prst="rect">
                  <a:avLst/>
                </a:prstGeom>
                <a:blipFill>
                  <a:blip r:embed="rId2"/>
                  <a:stretch>
                    <a:fillRect l="-4762" r="-4762" b="-2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5">
              <a:extLst>
                <a:ext uri="{FF2B5EF4-FFF2-40B4-BE49-F238E27FC236}">
                  <a16:creationId xmlns:a16="http://schemas.microsoft.com/office/drawing/2014/main" id="{E3D174E2-6B24-743F-4431-A6561712145D}"/>
                </a:ext>
              </a:extLst>
            </p:cNvPr>
            <p:cNvCxnSpPr>
              <a:cxnSpLocks/>
            </p:cNvCxnSpPr>
            <p:nvPr/>
          </p:nvCxnSpPr>
          <p:spPr>
            <a:xfrm>
              <a:off x="9515856" y="3343308"/>
              <a:ext cx="649224" cy="0"/>
            </a:xfrm>
            <a:prstGeom prst="straightConnector1">
              <a:avLst/>
            </a:prstGeom>
            <a:ln>
              <a:solidFill>
                <a:srgbClr val="E9713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6">
                  <a:extLst>
                    <a:ext uri="{FF2B5EF4-FFF2-40B4-BE49-F238E27FC236}">
                      <a16:creationId xmlns:a16="http://schemas.microsoft.com/office/drawing/2014/main" id="{E75433CE-4C91-6ECF-732C-B1D880992CF3}"/>
                    </a:ext>
                  </a:extLst>
                </p:cNvPr>
                <p:cNvSpPr txBox="1"/>
                <p:nvPr/>
              </p:nvSpPr>
              <p:spPr>
                <a:xfrm>
                  <a:off x="10165080" y="3204808"/>
                  <a:ext cx="678840" cy="2640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20 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9" name="TextBox 16">
                  <a:extLst>
                    <a:ext uri="{FF2B5EF4-FFF2-40B4-BE49-F238E27FC236}">
                      <a16:creationId xmlns:a16="http://schemas.microsoft.com/office/drawing/2014/main" id="{E75433CE-4C91-6ECF-732C-B1D880992C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5080" y="3204808"/>
                  <a:ext cx="678840" cy="264068"/>
                </a:xfrm>
                <a:prstGeom prst="rect">
                  <a:avLst/>
                </a:prstGeom>
                <a:blipFill>
                  <a:blip r:embed="rId3"/>
                  <a:stretch>
                    <a:fillRect l="-5128" r="-6410" b="-193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7">
              <a:extLst>
                <a:ext uri="{FF2B5EF4-FFF2-40B4-BE49-F238E27FC236}">
                  <a16:creationId xmlns:a16="http://schemas.microsoft.com/office/drawing/2014/main" id="{B5B1E321-2DDB-15BD-DF73-E8F453A9BF0A}"/>
                </a:ext>
              </a:extLst>
            </p:cNvPr>
            <p:cNvCxnSpPr>
              <a:cxnSpLocks/>
            </p:cNvCxnSpPr>
            <p:nvPr/>
          </p:nvCxnSpPr>
          <p:spPr>
            <a:xfrm>
              <a:off x="9515856" y="6004212"/>
              <a:ext cx="649224" cy="0"/>
            </a:xfrm>
            <a:prstGeom prst="straightConnector1">
              <a:avLst/>
            </a:prstGeom>
            <a:ln>
              <a:solidFill>
                <a:srgbClr val="7F7F7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18">
                  <a:extLst>
                    <a:ext uri="{FF2B5EF4-FFF2-40B4-BE49-F238E27FC236}">
                      <a16:creationId xmlns:a16="http://schemas.microsoft.com/office/drawing/2014/main" id="{9BD00E66-6C8E-C7A2-C007-6041455BD02F}"/>
                    </a:ext>
                  </a:extLst>
                </p:cNvPr>
                <p:cNvSpPr txBox="1"/>
                <p:nvPr/>
              </p:nvSpPr>
              <p:spPr>
                <a:xfrm>
                  <a:off x="10165080" y="5865713"/>
                  <a:ext cx="678840" cy="2640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0 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1" name="TextBox 18">
                  <a:extLst>
                    <a:ext uri="{FF2B5EF4-FFF2-40B4-BE49-F238E27FC236}">
                      <a16:creationId xmlns:a16="http://schemas.microsoft.com/office/drawing/2014/main" id="{9BD00E66-6C8E-C7A2-C007-6041455BD0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5080" y="5865713"/>
                  <a:ext cx="678840" cy="264068"/>
                </a:xfrm>
                <a:prstGeom prst="rect">
                  <a:avLst/>
                </a:prstGeom>
                <a:blipFill>
                  <a:blip r:embed="rId4"/>
                  <a:stretch>
                    <a:fillRect l="-5128" r="-6410" b="-2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CasellaDiTesto 25">
              <a:extLst>
                <a:ext uri="{FF2B5EF4-FFF2-40B4-BE49-F238E27FC236}">
                  <a16:creationId xmlns:a16="http://schemas.microsoft.com/office/drawing/2014/main" id="{82A550EE-5F91-E066-B93C-A59FDBC21FE1}"/>
                </a:ext>
              </a:extLst>
            </p:cNvPr>
            <p:cNvSpPr txBox="1"/>
            <p:nvPr/>
          </p:nvSpPr>
          <p:spPr>
            <a:xfrm>
              <a:off x="1170432" y="2154141"/>
              <a:ext cx="716280" cy="374096"/>
            </a:xfrm>
            <a:prstGeom prst="rect">
              <a:avLst/>
            </a:prstGeom>
            <a:solidFill>
              <a:srgbClr val="E97132"/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Cu</a:t>
              </a:r>
            </a:p>
          </p:txBody>
        </p:sp>
        <p:cxnSp>
          <p:nvCxnSpPr>
            <p:cNvPr id="23" name="Straight Arrow Connector 20">
              <a:extLst>
                <a:ext uri="{FF2B5EF4-FFF2-40B4-BE49-F238E27FC236}">
                  <a16:creationId xmlns:a16="http://schemas.microsoft.com/office/drawing/2014/main" id="{C9634187-11D8-4A5B-DA74-12D60490AF7B}"/>
                </a:ext>
              </a:extLst>
            </p:cNvPr>
            <p:cNvCxnSpPr>
              <a:cxnSpLocks/>
              <a:stCxn id="22" idx="3"/>
              <a:endCxn id="2" idx="1"/>
            </p:cNvCxnSpPr>
            <p:nvPr/>
          </p:nvCxnSpPr>
          <p:spPr>
            <a:xfrm flipV="1">
              <a:off x="1886711" y="2338808"/>
              <a:ext cx="1222249" cy="2381"/>
            </a:xfrm>
            <a:prstGeom prst="straightConnector1">
              <a:avLst/>
            </a:prstGeom>
            <a:ln>
              <a:solidFill>
                <a:srgbClr val="E9713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sellaDiTesto 25">
              <a:extLst>
                <a:ext uri="{FF2B5EF4-FFF2-40B4-BE49-F238E27FC236}">
                  <a16:creationId xmlns:a16="http://schemas.microsoft.com/office/drawing/2014/main" id="{46963A4B-3F20-82EB-D438-5E711AC7ED6E}"/>
                </a:ext>
              </a:extLst>
            </p:cNvPr>
            <p:cNvSpPr txBox="1"/>
            <p:nvPr/>
          </p:nvSpPr>
          <p:spPr>
            <a:xfrm>
              <a:off x="984504" y="1397974"/>
              <a:ext cx="716280" cy="374096"/>
            </a:xfrm>
            <a:prstGeom prst="rect">
              <a:avLst/>
            </a:prstGeom>
            <a:solidFill>
              <a:srgbClr val="0F9ED5"/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</a:t>
              </a:r>
            </a:p>
          </p:txBody>
        </p:sp>
        <p:cxnSp>
          <p:nvCxnSpPr>
            <p:cNvPr id="25" name="Straight Arrow Connector 25">
              <a:extLst>
                <a:ext uri="{FF2B5EF4-FFF2-40B4-BE49-F238E27FC236}">
                  <a16:creationId xmlns:a16="http://schemas.microsoft.com/office/drawing/2014/main" id="{3BCD58E8-69F0-7BA9-4C87-BA68993898BF}"/>
                </a:ext>
              </a:extLst>
            </p:cNvPr>
            <p:cNvCxnSpPr>
              <a:cxnSpLocks/>
              <a:stCxn id="24" idx="3"/>
              <a:endCxn id="11" idx="1"/>
            </p:cNvCxnSpPr>
            <p:nvPr/>
          </p:nvCxnSpPr>
          <p:spPr>
            <a:xfrm>
              <a:off x="1700784" y="1585023"/>
              <a:ext cx="1591056" cy="753785"/>
            </a:xfrm>
            <a:prstGeom prst="straightConnector1">
              <a:avLst/>
            </a:prstGeom>
            <a:ln>
              <a:solidFill>
                <a:srgbClr val="0F9ED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CAF36B1B-6D29-2A37-9654-188BB565AF28}"/>
                </a:ext>
              </a:extLst>
            </p:cNvPr>
            <p:cNvSpPr txBox="1"/>
            <p:nvPr/>
          </p:nvSpPr>
          <p:spPr>
            <a:xfrm>
              <a:off x="1137121" y="3067678"/>
              <a:ext cx="1261872" cy="374096"/>
            </a:xfrm>
            <a:prstGeom prst="rect">
              <a:avLst/>
            </a:prstGeom>
            <a:solidFill>
              <a:srgbClr val="156082"/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Substrates</a:t>
              </a:r>
            </a:p>
          </p:txBody>
        </p:sp>
        <p:cxnSp>
          <p:nvCxnSpPr>
            <p:cNvPr id="27" name="Straight Arrow Connector 28">
              <a:extLst>
                <a:ext uri="{FF2B5EF4-FFF2-40B4-BE49-F238E27FC236}">
                  <a16:creationId xmlns:a16="http://schemas.microsoft.com/office/drawing/2014/main" id="{8F056AE7-781B-DF8A-47B8-9D2AD0A2FC5D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 flipV="1">
              <a:off x="2398993" y="2911651"/>
              <a:ext cx="886750" cy="343074"/>
            </a:xfrm>
            <a:prstGeom prst="straightConnector1">
              <a:avLst/>
            </a:prstGeom>
            <a:ln>
              <a:solidFill>
                <a:srgbClr val="15608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32">
              <a:extLst>
                <a:ext uri="{FF2B5EF4-FFF2-40B4-BE49-F238E27FC236}">
                  <a16:creationId xmlns:a16="http://schemas.microsoft.com/office/drawing/2014/main" id="{0B82C3BE-EAED-6483-6986-B20A4B7325DE}"/>
                </a:ext>
              </a:extLst>
            </p:cNvPr>
            <p:cNvCxnSpPr>
              <a:cxnSpLocks/>
            </p:cNvCxnSpPr>
            <p:nvPr/>
          </p:nvCxnSpPr>
          <p:spPr>
            <a:xfrm>
              <a:off x="3026664" y="3481807"/>
              <a:ext cx="0" cy="22860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33">
                  <a:extLst>
                    <a:ext uri="{FF2B5EF4-FFF2-40B4-BE49-F238E27FC236}">
                      <a16:creationId xmlns:a16="http://schemas.microsoft.com/office/drawing/2014/main" id="{3D37C970-837D-4F10-C4CE-6E707F0E3AF1}"/>
                    </a:ext>
                  </a:extLst>
                </p:cNvPr>
                <p:cNvSpPr txBox="1"/>
                <p:nvPr/>
              </p:nvSpPr>
              <p:spPr>
                <a:xfrm>
                  <a:off x="2128144" y="4486307"/>
                  <a:ext cx="807081" cy="2640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110 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9" name="TextBox 33">
                  <a:extLst>
                    <a:ext uri="{FF2B5EF4-FFF2-40B4-BE49-F238E27FC236}">
                      <a16:creationId xmlns:a16="http://schemas.microsoft.com/office/drawing/2014/main" id="{3D37C970-837D-4F10-C4CE-6E707F0E3A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28144" y="4486307"/>
                  <a:ext cx="807081" cy="264068"/>
                </a:xfrm>
                <a:prstGeom prst="rect">
                  <a:avLst/>
                </a:prstGeom>
                <a:blipFill>
                  <a:blip r:embed="rId5"/>
                  <a:stretch>
                    <a:fillRect l="-4301" r="-4301" b="-193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Arrow Connector 34">
              <a:extLst>
                <a:ext uri="{FF2B5EF4-FFF2-40B4-BE49-F238E27FC236}">
                  <a16:creationId xmlns:a16="http://schemas.microsoft.com/office/drawing/2014/main" id="{C80FD49F-F78E-2EF5-0E91-85FEE607968D}"/>
                </a:ext>
              </a:extLst>
            </p:cNvPr>
            <p:cNvCxnSpPr>
              <a:cxnSpLocks/>
            </p:cNvCxnSpPr>
            <p:nvPr/>
          </p:nvCxnSpPr>
          <p:spPr>
            <a:xfrm>
              <a:off x="3108960" y="6307303"/>
              <a:ext cx="64008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5">
                  <a:extLst>
                    <a:ext uri="{FF2B5EF4-FFF2-40B4-BE49-F238E27FC236}">
                      <a16:creationId xmlns:a16="http://schemas.microsoft.com/office/drawing/2014/main" id="{A443A8CB-9FB6-13B2-758C-C88BB8894E3E}"/>
                    </a:ext>
                  </a:extLst>
                </p:cNvPr>
                <p:cNvSpPr txBox="1"/>
                <p:nvPr/>
              </p:nvSpPr>
              <p:spPr>
                <a:xfrm>
                  <a:off x="5936277" y="6307303"/>
                  <a:ext cx="746166" cy="2640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12 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1" name="TextBox 35">
                  <a:extLst>
                    <a:ext uri="{FF2B5EF4-FFF2-40B4-BE49-F238E27FC236}">
                      <a16:creationId xmlns:a16="http://schemas.microsoft.com/office/drawing/2014/main" id="{A443A8CB-9FB6-13B2-758C-C88BB8894E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36277" y="6307303"/>
                  <a:ext cx="746166" cy="264068"/>
                </a:xfrm>
                <a:prstGeom prst="rect">
                  <a:avLst/>
                </a:prstGeom>
                <a:blipFill>
                  <a:blip r:embed="rId6"/>
                  <a:stretch>
                    <a:fillRect l="-4651" r="-2326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8">
                  <a:extLst>
                    <a:ext uri="{FF2B5EF4-FFF2-40B4-BE49-F238E27FC236}">
                      <a16:creationId xmlns:a16="http://schemas.microsoft.com/office/drawing/2014/main" id="{6B88C042-0548-E9AB-82FD-E11E5755EFA1}"/>
                    </a:ext>
                  </a:extLst>
                </p:cNvPr>
                <p:cNvSpPr txBox="1"/>
                <p:nvPr/>
              </p:nvSpPr>
              <p:spPr>
                <a:xfrm>
                  <a:off x="754359" y="6640508"/>
                  <a:ext cx="1741953" cy="2640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𝑡𝑜𝑡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=3.24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2" name="TextBox 38">
                  <a:extLst>
                    <a:ext uri="{FF2B5EF4-FFF2-40B4-BE49-F238E27FC236}">
                      <a16:creationId xmlns:a16="http://schemas.microsoft.com/office/drawing/2014/main" id="{6B88C042-0548-E9AB-82FD-E11E5755EF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359" y="6640508"/>
                  <a:ext cx="1741953" cy="264068"/>
                </a:xfrm>
                <a:prstGeom prst="rect">
                  <a:avLst/>
                </a:prstGeom>
                <a:blipFill>
                  <a:blip r:embed="rId7"/>
                  <a:stretch>
                    <a:fillRect l="-503" b="-96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9">
                  <a:extLst>
                    <a:ext uri="{FF2B5EF4-FFF2-40B4-BE49-F238E27FC236}">
                      <a16:creationId xmlns:a16="http://schemas.microsoft.com/office/drawing/2014/main" id="{744FF6EF-A323-DDFF-AFEB-00571371783A}"/>
                    </a:ext>
                  </a:extLst>
                </p:cNvPr>
                <p:cNvSpPr txBox="1"/>
                <p:nvPr/>
              </p:nvSpPr>
              <p:spPr>
                <a:xfrm>
                  <a:off x="2590767" y="6640508"/>
                  <a:ext cx="1943481" cy="2640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𝑆𝐶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=0.0598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3" name="TextBox 39">
                  <a:extLst>
                    <a:ext uri="{FF2B5EF4-FFF2-40B4-BE49-F238E27FC236}">
                      <a16:creationId xmlns:a16="http://schemas.microsoft.com/office/drawing/2014/main" id="{744FF6EF-A323-DDFF-AFEB-0057137178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0767" y="6640508"/>
                  <a:ext cx="1943481" cy="264068"/>
                </a:xfrm>
                <a:prstGeom prst="rect">
                  <a:avLst/>
                </a:prstGeom>
                <a:blipFill>
                  <a:blip r:embed="rId8"/>
                  <a:stretch>
                    <a:fillRect b="-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40">
                  <a:extLst>
                    <a:ext uri="{FF2B5EF4-FFF2-40B4-BE49-F238E27FC236}">
                      <a16:creationId xmlns:a16="http://schemas.microsoft.com/office/drawing/2014/main" id="{15A04D55-D964-8D11-F6EA-C012AFC2B8FC}"/>
                    </a:ext>
                  </a:extLst>
                </p:cNvPr>
                <p:cNvSpPr txBox="1"/>
                <p:nvPr/>
              </p:nvSpPr>
              <p:spPr>
                <a:xfrm>
                  <a:off x="4628704" y="6640508"/>
                  <a:ext cx="1961563" cy="2640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𝐶𝑢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=0.9656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4" name="TextBox 40">
                  <a:extLst>
                    <a:ext uri="{FF2B5EF4-FFF2-40B4-BE49-F238E27FC236}">
                      <a16:creationId xmlns:a16="http://schemas.microsoft.com/office/drawing/2014/main" id="{15A04D55-D964-8D11-F6EA-C012AFC2B8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28704" y="6640508"/>
                  <a:ext cx="1961563" cy="264068"/>
                </a:xfrm>
                <a:prstGeom prst="rect">
                  <a:avLst/>
                </a:prstGeom>
                <a:blipFill>
                  <a:blip r:embed="rId9"/>
                  <a:stretch>
                    <a:fillRect b="-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39AECB0-76C0-916F-6DFA-053A7EEE15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19313" y="1283505"/>
                <a:ext cx="6136963" cy="787423"/>
              </a:xfrm>
            </p:spPr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b="1" dirty="0"/>
                  <a:t>conductor</a:t>
                </a:r>
                <a:r>
                  <a:rPr lang="en-US" dirty="0"/>
                  <a:t> consists of </a:t>
                </a:r>
                <a:r>
                  <a:rPr lang="en-US" b="1" dirty="0"/>
                  <a:t>two</a:t>
                </a:r>
                <a:r>
                  <a:rPr lang="en-US" dirty="0"/>
                  <a:t> </a:t>
                </a:r>
                <a:r>
                  <a:rPr lang="en-US" b="1" dirty="0"/>
                  <a:t>tapes</a:t>
                </a:r>
                <a:r>
                  <a:rPr lang="en-US" dirty="0"/>
                  <a:t> and </a:t>
                </a:r>
                <a:r>
                  <a:rPr lang="en-US" b="1" dirty="0"/>
                  <a:t>one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SS</a:t>
                </a:r>
                <a:r>
                  <a:rPr lang="en-US" dirty="0"/>
                  <a:t> </a:t>
                </a:r>
                <a:r>
                  <a:rPr lang="en-US" b="1" dirty="0"/>
                  <a:t>strip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The </a:t>
                </a:r>
                <a:r>
                  <a:rPr lang="en-US" b="1" dirty="0"/>
                  <a:t>SC </a:t>
                </a:r>
                <a:r>
                  <a:rPr lang="en-US" dirty="0"/>
                  <a:t>is based on a commercial </a:t>
                </a:r>
                <a:r>
                  <a:rPr lang="en-US" b="1" dirty="0"/>
                  <a:t>YBCO</a:t>
                </a:r>
                <a:r>
                  <a:rPr lang="en-US" dirty="0"/>
                  <a:t> tape from </a:t>
                </a:r>
                <a:r>
                  <a:rPr lang="en-US" b="1" dirty="0"/>
                  <a:t>Fujikura</a:t>
                </a: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39AECB0-76C0-916F-6DFA-053A7EEE15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19313" y="1283505"/>
                <a:ext cx="6136963" cy="787423"/>
              </a:xfrm>
              <a:blipFill>
                <a:blip r:embed="rId10"/>
                <a:stretch>
                  <a:fillRect l="-596" t="-7752" r="-199" b="-31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diagram of a step&#10;&#10;Description automatically generated with medium confidence">
            <a:extLst>
              <a:ext uri="{FF2B5EF4-FFF2-40B4-BE49-F238E27FC236}">
                <a16:creationId xmlns:a16="http://schemas.microsoft.com/office/drawing/2014/main" id="{52479E7E-240C-0808-1F3A-B079EFA0B31E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4F4F3"/>
              </a:clrFrom>
              <a:clrTo>
                <a:srgbClr val="F4F4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0979"/>
            <a:ext cx="5394960" cy="2583194"/>
          </a:xfrm>
          <a:prstGeom prst="rect">
            <a:avLst/>
          </a:prstGeom>
        </p:spPr>
      </p:pic>
      <p:pic>
        <p:nvPicPr>
          <p:cNvPr id="36" name="Picture 35" descr="A table with text and numbers&#10;&#10;Description automatically generated">
            <a:extLst>
              <a:ext uri="{FF2B5EF4-FFF2-40B4-BE49-F238E27FC236}">
                <a16:creationId xmlns:a16="http://schemas.microsoft.com/office/drawing/2014/main" id="{D99D7CA5-ECF0-BB50-89D9-312F1B3C3A99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4F4F3"/>
              </a:clrFrom>
              <a:clrTo>
                <a:srgbClr val="F4F4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94512"/>
            <a:ext cx="5394960" cy="1530443"/>
          </a:xfrm>
          <a:prstGeom prst="rect">
            <a:avLst/>
          </a:prstGeom>
        </p:spPr>
      </p:pic>
      <p:sp>
        <p:nvSpPr>
          <p:cNvPr id="43" name="Arrow: Left 42">
            <a:extLst>
              <a:ext uri="{FF2B5EF4-FFF2-40B4-BE49-F238E27FC236}">
                <a16:creationId xmlns:a16="http://schemas.microsoft.com/office/drawing/2014/main" id="{16427BA1-5A9B-6D25-EC00-083B16442A34}"/>
              </a:ext>
            </a:extLst>
          </p:cNvPr>
          <p:cNvSpPr/>
          <p:nvPr/>
        </p:nvSpPr>
        <p:spPr>
          <a:xfrm>
            <a:off x="5297194" y="5774461"/>
            <a:ext cx="533158" cy="264088"/>
          </a:xfrm>
          <a:prstGeom prst="leftArrow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244AEB59-EF24-9D92-ACE0-79F1806445D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37" name="Immagine 3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408FDEAD-EED3-580D-019C-E1E03DCB1C7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cxnSp>
        <p:nvCxnSpPr>
          <p:cNvPr id="39" name="Straight Arrow Connector 39">
            <a:extLst>
              <a:ext uri="{FF2B5EF4-FFF2-40B4-BE49-F238E27FC236}">
                <a16:creationId xmlns:a16="http://schemas.microsoft.com/office/drawing/2014/main" id="{BA8C841F-C9D6-89C2-8E59-1CD333A1C230}"/>
              </a:ext>
            </a:extLst>
          </p:cNvPr>
          <p:cNvCxnSpPr>
            <a:cxnSpLocks/>
          </p:cNvCxnSpPr>
          <p:nvPr/>
        </p:nvCxnSpPr>
        <p:spPr>
          <a:xfrm flipV="1">
            <a:off x="7609978" y="1613345"/>
            <a:ext cx="184304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DB3469B4-39F1-3ED4-FBD5-740506AEB49E}"/>
              </a:ext>
            </a:extLst>
          </p:cNvPr>
          <p:cNvSpPr txBox="1"/>
          <p:nvPr/>
        </p:nvSpPr>
        <p:spPr>
          <a:xfrm>
            <a:off x="9606720" y="1327255"/>
            <a:ext cx="28042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Same assumption as for the </a:t>
            </a:r>
            <a:r>
              <a:rPr lang="en-US" sz="1800" b="1" dirty="0"/>
              <a:t>collider</a:t>
            </a:r>
            <a:r>
              <a:rPr lang="en-US" sz="1800" dirty="0"/>
              <a:t> studies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73286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587FE-F084-D55D-56AF-54CA4F2E3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65B8D4F-FAC7-58E0-0D01-DC074C773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6AB2F8-5338-F742-A59E-35F5B82165E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F13D138-6C65-B136-94A6-0D8538235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313" y="318002"/>
            <a:ext cx="9553371" cy="681159"/>
          </a:xfrm>
        </p:spPr>
        <p:txBody>
          <a:bodyPr/>
          <a:lstStyle/>
          <a:p>
            <a:r>
              <a:rPr lang="en-US" dirty="0"/>
              <a:t> Configurations</a:t>
            </a:r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F879E519-BB05-E5A6-19B8-63B47C237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37" name="Immagine 3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0C535861-4624-5795-554E-0A04B7BC68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9C5023B5-E284-1F2A-C861-51185F2A2708}"/>
              </a:ext>
            </a:extLst>
          </p:cNvPr>
          <p:cNvSpPr txBox="1"/>
          <p:nvPr/>
        </p:nvSpPr>
        <p:spPr>
          <a:xfrm>
            <a:off x="2811779" y="1339110"/>
            <a:ext cx="6568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Several configurations were found to meet various magnetic requirements. Since 3 racetracks are required, the possibilities are:</a:t>
            </a:r>
            <a:endParaRPr lang="it-IT" sz="2000" dirty="0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E76A1098-FC93-BC58-9DE0-8EDC4CAC6CD8}"/>
              </a:ext>
            </a:extLst>
          </p:cNvPr>
          <p:cNvSpPr txBox="1"/>
          <p:nvPr/>
        </p:nvSpPr>
        <p:spPr>
          <a:xfrm>
            <a:off x="9555799" y="2461906"/>
            <a:ext cx="147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no </a:t>
            </a:r>
            <a:r>
              <a:rPr lang="en-US" b="1" dirty="0"/>
              <a:t>aligned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2321753-633E-4496-F10A-08EE6948AAED}"/>
              </a:ext>
            </a:extLst>
          </p:cNvPr>
          <p:cNvSpPr txBox="1"/>
          <p:nvPr/>
        </p:nvSpPr>
        <p:spPr>
          <a:xfrm>
            <a:off x="5359398" y="2466271"/>
            <a:ext cx="147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2 </a:t>
            </a:r>
            <a:r>
              <a:rPr lang="en-US" b="1" dirty="0"/>
              <a:t>aligned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91C00236-DB32-DE9F-9921-D60C24878E55}"/>
              </a:ext>
            </a:extLst>
          </p:cNvPr>
          <p:cNvSpPr txBox="1"/>
          <p:nvPr/>
        </p:nvSpPr>
        <p:spPr>
          <a:xfrm>
            <a:off x="1162997" y="2470998"/>
            <a:ext cx="147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3 </a:t>
            </a:r>
            <a:r>
              <a:rPr lang="en-US" b="1" dirty="0"/>
              <a:t>aligned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D46A9D49-73B9-5EF5-78D6-F96F1BD6DE01}"/>
              </a:ext>
            </a:extLst>
          </p:cNvPr>
          <p:cNvGrpSpPr/>
          <p:nvPr/>
        </p:nvGrpSpPr>
        <p:grpSpPr>
          <a:xfrm>
            <a:off x="95033" y="2840330"/>
            <a:ext cx="3609128" cy="3520747"/>
            <a:chOff x="553397" y="2835603"/>
            <a:chExt cx="3609128" cy="3520747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92CC42D5-5D26-30DC-E023-145F7BE1C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9653" t="9034" r="20507" b="11971"/>
            <a:stretch/>
          </p:blipFill>
          <p:spPr>
            <a:xfrm>
              <a:off x="610256" y="2835603"/>
              <a:ext cx="3552269" cy="3520747"/>
            </a:xfrm>
            <a:prstGeom prst="rect">
              <a:avLst/>
            </a:prstGeom>
          </p:spPr>
        </p:pic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8A766160-B39C-2362-2624-CDBBD3C4B1EF}"/>
                </a:ext>
              </a:extLst>
            </p:cNvPr>
            <p:cNvSpPr/>
            <p:nvPr/>
          </p:nvSpPr>
          <p:spPr>
            <a:xfrm>
              <a:off x="553397" y="5857928"/>
              <a:ext cx="609600" cy="4984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BE26DCF0-7863-F174-62A9-B7F0C9F4D187}"/>
              </a:ext>
            </a:extLst>
          </p:cNvPr>
          <p:cNvGrpSpPr/>
          <p:nvPr/>
        </p:nvGrpSpPr>
        <p:grpSpPr>
          <a:xfrm>
            <a:off x="4269845" y="2842693"/>
            <a:ext cx="3602288" cy="3523110"/>
            <a:chOff x="4269845" y="2842693"/>
            <a:chExt cx="3602288" cy="3523110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3E35B67A-5BC2-9526-0195-829E89E5B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4274" t="28674" r="40160" b="24301"/>
            <a:stretch/>
          </p:blipFill>
          <p:spPr>
            <a:xfrm>
              <a:off x="4319863" y="2842693"/>
              <a:ext cx="3552270" cy="3516020"/>
            </a:xfrm>
            <a:prstGeom prst="rect">
              <a:avLst/>
            </a:prstGeom>
          </p:spPr>
        </p:pic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8FFDBB1-BAB5-4926-E54F-AE9BE158680E}"/>
                </a:ext>
              </a:extLst>
            </p:cNvPr>
            <p:cNvSpPr/>
            <p:nvPr/>
          </p:nvSpPr>
          <p:spPr>
            <a:xfrm>
              <a:off x="4269845" y="5867381"/>
              <a:ext cx="609600" cy="4984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D4C52CBF-17A1-CCE3-D954-BAD600FB982D}"/>
              </a:ext>
            </a:extLst>
          </p:cNvPr>
          <p:cNvGrpSpPr/>
          <p:nvPr/>
        </p:nvGrpSpPr>
        <p:grpSpPr>
          <a:xfrm>
            <a:off x="8417805" y="2763899"/>
            <a:ext cx="3650729" cy="3601904"/>
            <a:chOff x="8417805" y="2763899"/>
            <a:chExt cx="3650729" cy="3601904"/>
          </a:xfrm>
        </p:grpSpPr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A8794743-707C-DE08-17FF-2F745AFB1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5771" t="4637" r="16202" b="4637"/>
            <a:stretch/>
          </p:blipFill>
          <p:spPr>
            <a:xfrm>
              <a:off x="8516264" y="2763899"/>
              <a:ext cx="3552270" cy="3520747"/>
            </a:xfrm>
            <a:prstGeom prst="rect">
              <a:avLst/>
            </a:prstGeom>
          </p:spPr>
        </p:pic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CA0667CA-78E2-5E5F-09F6-C67D516606AA}"/>
                </a:ext>
              </a:extLst>
            </p:cNvPr>
            <p:cNvSpPr/>
            <p:nvPr/>
          </p:nvSpPr>
          <p:spPr>
            <a:xfrm>
              <a:off x="8417805" y="5867381"/>
              <a:ext cx="609600" cy="4984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41082602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76029-3CB0-74B2-BED7-1B1C1F250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86C1D0-0570-0BB6-B777-E6C281E15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Aligned Magnetic Design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B84E28B5-0FC8-E968-22B2-ED4A896DA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640936"/>
              </p:ext>
            </p:extLst>
          </p:nvPr>
        </p:nvGraphicFramePr>
        <p:xfrm>
          <a:off x="1489063" y="1240428"/>
          <a:ext cx="4019340" cy="1074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868">
                  <a:extLst>
                    <a:ext uri="{9D8B030D-6E8A-4147-A177-3AD203B41FA5}">
                      <a16:colId xmlns:a16="http://schemas.microsoft.com/office/drawing/2014/main" val="803915908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3379597224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41031615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2839275299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735771453"/>
                    </a:ext>
                  </a:extLst>
                </a:gridCol>
              </a:tblGrid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I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sz="1100" b="0" u="none" strike="noStrike" baseline="-25000" dirty="0" err="1">
                          <a:solidFill>
                            <a:schemeClr val="bg1"/>
                          </a:solidFill>
                          <a:effectLst/>
                        </a:rPr>
                        <a:t>eng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[A/mm</a:t>
                      </a:r>
                      <a:r>
                        <a:rPr lang="en-US" sz="1100" b="0" u="none" strike="noStrike" baseline="30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[T]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[T]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/B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  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594202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2336.12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721.02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599045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73E4ED4C-212C-2834-3434-CE193DBF46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892298"/>
              </p:ext>
            </p:extLst>
          </p:nvPr>
        </p:nvGraphicFramePr>
        <p:xfrm>
          <a:off x="543501" y="3789836"/>
          <a:ext cx="2474286" cy="116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2">
                  <a:extLst>
                    <a:ext uri="{9D8B030D-6E8A-4147-A177-3AD203B41FA5}">
                      <a16:colId xmlns:a16="http://schemas.microsoft.com/office/drawing/2014/main" val="3405028393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2781963092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1388682266"/>
                    </a:ext>
                  </a:extLst>
                </a:gridCol>
              </a:tblGrid>
              <a:tr h="5806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Racetrack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conductors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tapes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970237"/>
                  </a:ext>
                </a:extLst>
              </a:tr>
              <a:tr h="58065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:a16="http://schemas.microsoft.com/office/drawing/2014/main" val="1955293342"/>
                  </a:ext>
                </a:extLst>
              </a:tr>
            </a:tbl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869F894F-60CA-FF34-B0F8-3C256B197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20AF3415-9048-4104-9989-16BF57EE84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graphicFrame>
        <p:nvGraphicFramePr>
          <p:cNvPr id="8" name="Table 36">
            <a:extLst>
              <a:ext uri="{FF2B5EF4-FFF2-40B4-BE49-F238E27FC236}">
                <a16:creationId xmlns:a16="http://schemas.microsoft.com/office/drawing/2014/main" id="{934088A4-1083-6F0A-D139-407765940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911622"/>
              </p:ext>
            </p:extLst>
          </p:nvPr>
        </p:nvGraphicFramePr>
        <p:xfrm>
          <a:off x="951029" y="2517633"/>
          <a:ext cx="5002812" cy="1074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5691">
                  <a:extLst>
                    <a:ext uri="{9D8B030D-6E8A-4147-A177-3AD203B41FA5}">
                      <a16:colId xmlns:a16="http://schemas.microsoft.com/office/drawing/2014/main" val="803915908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3379597224"/>
                    </a:ext>
                  </a:extLst>
                </a:gridCol>
                <a:gridCol w="843280">
                  <a:extLst>
                    <a:ext uri="{9D8B030D-6E8A-4147-A177-3AD203B41FA5}">
                      <a16:colId xmlns:a16="http://schemas.microsoft.com/office/drawing/2014/main" val="41031615"/>
                    </a:ext>
                  </a:extLst>
                </a:gridCol>
                <a:gridCol w="833120">
                  <a:extLst>
                    <a:ext uri="{9D8B030D-6E8A-4147-A177-3AD203B41FA5}">
                      <a16:colId xmlns:a16="http://schemas.microsoft.com/office/drawing/2014/main" val="2839275299"/>
                    </a:ext>
                  </a:extLst>
                </a:gridCol>
                <a:gridCol w="802640">
                  <a:extLst>
                    <a:ext uri="{9D8B030D-6E8A-4147-A177-3AD203B41FA5}">
                      <a16:colId xmlns:a16="http://schemas.microsoft.com/office/drawing/2014/main" val="735771453"/>
                    </a:ext>
                  </a:extLst>
                </a:gridCol>
                <a:gridCol w="985601">
                  <a:extLst>
                    <a:ext uri="{9D8B030D-6E8A-4147-A177-3AD203B41FA5}">
                      <a16:colId xmlns:a16="http://schemas.microsoft.com/office/drawing/2014/main" val="2886971822"/>
                    </a:ext>
                  </a:extLst>
                </a:gridCol>
              </a:tblGrid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T</a:t>
                      </a:r>
                      <a:r>
                        <a:rPr lang="en-US" sz="11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op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[K]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T margin </a:t>
                      </a:r>
                    </a:p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[K]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Mag Length [m]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Mec</a:t>
                      </a:r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Length [m]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Yoke radius [m]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Coord. Point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 [mm]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594202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&gt;2.5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~1.3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~1.6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(150.22;116.98)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599045"/>
                  </a:ext>
                </a:extLst>
              </a:tr>
            </a:tbl>
          </a:graphicData>
        </a:graphic>
      </p:graphicFrame>
      <p:graphicFrame>
        <p:nvGraphicFramePr>
          <p:cNvPr id="9" name="Table 38">
            <a:extLst>
              <a:ext uri="{FF2B5EF4-FFF2-40B4-BE49-F238E27FC236}">
                <a16:creationId xmlns:a16="http://schemas.microsoft.com/office/drawing/2014/main" id="{3FE0B0EE-1E00-F8FA-119B-20B2A45BB7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54531"/>
              </p:ext>
            </p:extLst>
          </p:nvPr>
        </p:nvGraphicFramePr>
        <p:xfrm>
          <a:off x="3742180" y="3789836"/>
          <a:ext cx="2474286" cy="116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2">
                  <a:extLst>
                    <a:ext uri="{9D8B030D-6E8A-4147-A177-3AD203B41FA5}">
                      <a16:colId xmlns:a16="http://schemas.microsoft.com/office/drawing/2014/main" val="3405028393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2781963092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1388682266"/>
                    </a:ext>
                  </a:extLst>
                </a:gridCol>
              </a:tblGrid>
              <a:tr h="5806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Racetrack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conductors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tapes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970237"/>
                  </a:ext>
                </a:extLst>
              </a:tr>
              <a:tr h="58065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:a16="http://schemas.microsoft.com/office/drawing/2014/main" val="1955293342"/>
                  </a:ext>
                </a:extLst>
              </a:tr>
            </a:tbl>
          </a:graphicData>
        </a:graphic>
      </p:graphicFrame>
      <p:graphicFrame>
        <p:nvGraphicFramePr>
          <p:cNvPr id="10" name="Table 38">
            <a:extLst>
              <a:ext uri="{FF2B5EF4-FFF2-40B4-BE49-F238E27FC236}">
                <a16:creationId xmlns:a16="http://schemas.microsoft.com/office/drawing/2014/main" id="{ACCFEADA-3B3D-94E7-E444-BC777575D6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669847"/>
              </p:ext>
            </p:extLst>
          </p:nvPr>
        </p:nvGraphicFramePr>
        <p:xfrm>
          <a:off x="2261523" y="5155369"/>
          <a:ext cx="2474286" cy="116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2">
                  <a:extLst>
                    <a:ext uri="{9D8B030D-6E8A-4147-A177-3AD203B41FA5}">
                      <a16:colId xmlns:a16="http://schemas.microsoft.com/office/drawing/2014/main" val="3405028393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2781963092"/>
                    </a:ext>
                  </a:extLst>
                </a:gridCol>
                <a:gridCol w="824762">
                  <a:extLst>
                    <a:ext uri="{9D8B030D-6E8A-4147-A177-3AD203B41FA5}">
                      <a16:colId xmlns:a16="http://schemas.microsoft.com/office/drawing/2014/main" val="1388682266"/>
                    </a:ext>
                  </a:extLst>
                </a:gridCol>
              </a:tblGrid>
              <a:tr h="5806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Racetrack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conductors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tapes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970237"/>
                  </a:ext>
                </a:extLst>
              </a:tr>
              <a:tr h="58065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:a16="http://schemas.microsoft.com/office/drawing/2014/main" val="1955293342"/>
                  </a:ext>
                </a:extLst>
              </a:tr>
            </a:tbl>
          </a:graphicData>
        </a:graphic>
      </p:graphicFrame>
      <p:pic>
        <p:nvPicPr>
          <p:cNvPr id="50" name="Immagine 49">
            <a:extLst>
              <a:ext uri="{FF2B5EF4-FFF2-40B4-BE49-F238E27FC236}">
                <a16:creationId xmlns:a16="http://schemas.microsoft.com/office/drawing/2014/main" id="{835AD3BF-3299-44DD-ABE2-C827E345843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73" t="9333" r="36653" b="10767"/>
          <a:stretch/>
        </p:blipFill>
        <p:spPr>
          <a:xfrm>
            <a:off x="6649698" y="1187356"/>
            <a:ext cx="4617949" cy="4528289"/>
          </a:xfrm>
          <a:prstGeom prst="rect">
            <a:avLst/>
          </a:prstGeom>
        </p:spPr>
      </p:pic>
      <p:pic>
        <p:nvPicPr>
          <p:cNvPr id="52" name="Immagine 51">
            <a:extLst>
              <a:ext uri="{FF2B5EF4-FFF2-40B4-BE49-F238E27FC236}">
                <a16:creationId xmlns:a16="http://schemas.microsoft.com/office/drawing/2014/main" id="{EDBD5109-AC77-C857-3DA7-92DD22F6812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289" t="95084" r="28089"/>
          <a:stretch/>
        </p:blipFill>
        <p:spPr>
          <a:xfrm>
            <a:off x="5109122" y="5690921"/>
            <a:ext cx="7027346" cy="395185"/>
          </a:xfrm>
          <a:prstGeom prst="rect">
            <a:avLst/>
          </a:prstGeom>
        </p:spPr>
      </p:pic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157C6B25-4067-E130-0338-3C4B8FE3DB7E}"/>
              </a:ext>
            </a:extLst>
          </p:cNvPr>
          <p:cNvSpPr txBox="1"/>
          <p:nvPr/>
        </p:nvSpPr>
        <p:spPr>
          <a:xfrm>
            <a:off x="11233726" y="5420677"/>
            <a:ext cx="628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B [T]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03082D0-5C70-42A7-A0BC-19F702D598EE}"/>
              </a:ext>
            </a:extLst>
          </p:cNvPr>
          <p:cNvSpPr txBox="1"/>
          <p:nvPr/>
        </p:nvSpPr>
        <p:spPr>
          <a:xfrm>
            <a:off x="8736495" y="3309731"/>
            <a:ext cx="636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/>
              <a:t>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C7ADFBF-969D-F0E7-F1FE-463B9CD7B5E3}"/>
              </a:ext>
            </a:extLst>
          </p:cNvPr>
          <p:cNvSpPr txBox="1"/>
          <p:nvPr/>
        </p:nvSpPr>
        <p:spPr>
          <a:xfrm>
            <a:off x="8780683" y="3666102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80AF873-E5D2-1D97-FDFB-C40D117F8E04}"/>
              </a:ext>
            </a:extLst>
          </p:cNvPr>
          <p:cNvSpPr txBox="1"/>
          <p:nvPr/>
        </p:nvSpPr>
        <p:spPr>
          <a:xfrm>
            <a:off x="7621118" y="5130467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1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FBDA378-EFD7-8F87-8110-CCE4B0CAD6B5}"/>
              </a:ext>
            </a:extLst>
          </p:cNvPr>
          <p:cNvSpPr txBox="1"/>
          <p:nvPr/>
        </p:nvSpPr>
        <p:spPr>
          <a:xfrm>
            <a:off x="7584675" y="4557311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9338594-FBD1-2B27-2761-481CD870C745}"/>
              </a:ext>
            </a:extLst>
          </p:cNvPr>
          <p:cNvSpPr txBox="1"/>
          <p:nvPr/>
        </p:nvSpPr>
        <p:spPr>
          <a:xfrm>
            <a:off x="7597927" y="4172998"/>
            <a:ext cx="63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93518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69E5C-489A-1E9A-B9CD-0C23B26DE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C8D924-A6AD-B75A-014C-2DCFA6F45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5F9976-77B2-E811-1071-52AD700FB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Aligned Magnetic Design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C94EDF3-A001-AA9C-DBDE-C3C95A0B6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02B0A223-7589-6BD3-927B-0727DA6208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212FA01-ED85-9E45-FBB6-3EE79536F215}"/>
              </a:ext>
            </a:extLst>
          </p:cNvPr>
          <p:cNvSpPr txBox="1"/>
          <p:nvPr/>
        </p:nvSpPr>
        <p:spPr>
          <a:xfrm>
            <a:off x="2811781" y="1164219"/>
            <a:ext cx="6568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Margin in temperature</a:t>
            </a:r>
            <a:endParaRPr lang="it-IT" sz="2000" b="1" dirty="0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DF3FC415-9F04-67F9-5243-0C510D32D2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5236" y="1564329"/>
            <a:ext cx="7141529" cy="483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7791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76029-3CB0-74B2-BED7-1B1C1F250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86C1D0-0570-0BB6-B777-E6C281E15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Aligned Magnetic Design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68DF434-1CAB-76DC-A586-15F8FEF3B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8" name="Immagine 7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C5433678-FDF7-F4A4-80A8-E128E9B511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27FEBD06-AD31-8892-742F-6B0DB92FC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066" y="1174273"/>
            <a:ext cx="5981145" cy="152017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Results:</a:t>
            </a:r>
            <a:endParaRPr lang="en-US" dirty="0"/>
          </a:p>
          <a:p>
            <a:pPr algn="ctr"/>
            <a:r>
              <a:rPr lang="en-US" dirty="0"/>
              <a:t>All harmonics </a:t>
            </a:r>
            <a:r>
              <a:rPr lang="en-US" b="1" dirty="0"/>
              <a:t>greatly less </a:t>
            </a:r>
            <a:r>
              <a:rPr lang="en-US" dirty="0"/>
              <a:t>then </a:t>
            </a:r>
            <a:r>
              <a:rPr lang="en-US" b="1" dirty="0"/>
              <a:t>10</a:t>
            </a:r>
            <a:r>
              <a:rPr lang="en-US" dirty="0"/>
              <a:t> </a:t>
            </a:r>
            <a:r>
              <a:rPr lang="en-US" b="1" dirty="0"/>
              <a:t>units</a:t>
            </a:r>
            <a:endParaRPr lang="en-US" dirty="0"/>
          </a:p>
          <a:p>
            <a:pPr algn="ctr"/>
            <a:r>
              <a:rPr lang="en-US" dirty="0"/>
              <a:t>The harmonics higher than the 7</a:t>
            </a:r>
            <a:r>
              <a:rPr lang="en-US" baseline="30000" dirty="0"/>
              <a:t>th</a:t>
            </a:r>
            <a:r>
              <a:rPr lang="en-US" dirty="0"/>
              <a:t> order are </a:t>
            </a:r>
            <a:r>
              <a:rPr lang="en-US" b="1" dirty="0"/>
              <a:t>negligible</a:t>
            </a:r>
            <a:r>
              <a:rPr lang="en-US" dirty="0"/>
              <a:t> (less than 0.003 units)</a:t>
            </a:r>
          </a:p>
          <a:p>
            <a:pPr algn="ctr"/>
            <a:r>
              <a:rPr lang="en-US" dirty="0"/>
              <a:t>The field </a:t>
            </a:r>
            <a:r>
              <a:rPr lang="en-US" b="1" dirty="0"/>
              <a:t>homogeneity</a:t>
            </a:r>
            <a:r>
              <a:rPr lang="en-US" dirty="0"/>
              <a:t> evaluated at x = 25 mm is about </a:t>
            </a:r>
            <a:r>
              <a:rPr lang="en-US" b="1" dirty="0"/>
              <a:t>0.029%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D32C5FF-7738-F2C2-14AA-F2AB846C1DC8}"/>
              </a:ext>
            </a:extLst>
          </p:cNvPr>
          <p:cNvSpPr txBox="1"/>
          <p:nvPr/>
        </p:nvSpPr>
        <p:spPr>
          <a:xfrm>
            <a:off x="8671390" y="1279258"/>
            <a:ext cx="242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Field along paths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6B5044B1-CB39-DE44-6384-8B3CD2723A75}"/>
              </a:ext>
            </a:extLst>
          </p:cNvPr>
          <p:cNvGrpSpPr/>
          <p:nvPr/>
        </p:nvGrpSpPr>
        <p:grpSpPr>
          <a:xfrm>
            <a:off x="7101538" y="1648590"/>
            <a:ext cx="4801352" cy="4403216"/>
            <a:chOff x="7101538" y="1648590"/>
            <a:chExt cx="4801352" cy="4403216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833F782E-7A0D-DE58-99EB-DE063841E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20622" y="1648590"/>
              <a:ext cx="4482268" cy="4403216"/>
            </a:xfrm>
            <a:prstGeom prst="rect">
              <a:avLst/>
            </a:prstGeom>
          </p:spPr>
        </p:pic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BC6D9667-7D87-2446-6C39-157AE8E3DBF2}"/>
                </a:ext>
              </a:extLst>
            </p:cNvPr>
            <p:cNvSpPr/>
            <p:nvPr/>
          </p:nvSpPr>
          <p:spPr>
            <a:xfrm>
              <a:off x="7101538" y="4869587"/>
              <a:ext cx="658488" cy="2587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39014914-5A6F-64A9-5287-ED7E3C0C2F0C}"/>
              </a:ext>
            </a:extLst>
          </p:cNvPr>
          <p:cNvCxnSpPr>
            <a:cxnSpLocks/>
            <a:endCxn id="21" idx="0"/>
          </p:cNvCxnSpPr>
          <p:nvPr/>
        </p:nvCxnSpPr>
        <p:spPr>
          <a:xfrm flipH="1">
            <a:off x="10365110" y="3098800"/>
            <a:ext cx="109850" cy="11126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2319FB7-FA96-42C9-C376-8826522982A3}"/>
              </a:ext>
            </a:extLst>
          </p:cNvPr>
          <p:cNvSpPr txBox="1"/>
          <p:nvPr/>
        </p:nvSpPr>
        <p:spPr>
          <a:xfrm>
            <a:off x="9699766" y="4211411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lower path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5F611679-7562-F9D0-E6A5-84DF2C7ABA7A}"/>
              </a:ext>
            </a:extLst>
          </p:cNvPr>
          <p:cNvCxnSpPr>
            <a:cxnSpLocks/>
          </p:cNvCxnSpPr>
          <p:nvPr/>
        </p:nvCxnSpPr>
        <p:spPr>
          <a:xfrm flipH="1">
            <a:off x="9235440" y="2399268"/>
            <a:ext cx="863600" cy="1152882"/>
          </a:xfrm>
          <a:prstGeom prst="straightConnector1">
            <a:avLst/>
          </a:prstGeom>
          <a:ln>
            <a:solidFill>
              <a:srgbClr val="555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526797D2-65A1-88A2-011C-D92AF5A581C0}"/>
              </a:ext>
            </a:extLst>
          </p:cNvPr>
          <p:cNvSpPr txBox="1"/>
          <p:nvPr/>
        </p:nvSpPr>
        <p:spPr>
          <a:xfrm>
            <a:off x="8570096" y="3533255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5555FF"/>
                </a:solidFill>
              </a:rPr>
              <a:t>higher path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0510786-2DC5-E039-1ECA-6AA89DE3EC1E}"/>
              </a:ext>
            </a:extLst>
          </p:cNvPr>
          <p:cNvSpPr txBox="1"/>
          <p:nvPr/>
        </p:nvSpPr>
        <p:spPr>
          <a:xfrm>
            <a:off x="9579105" y="5745639"/>
            <a:ext cx="103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x [mm]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953A424-2EA6-3BD3-3D69-F7B140AF85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553" y="2696250"/>
            <a:ext cx="5604700" cy="393735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460D895-75B2-C2AD-0ED4-E221E7D8646C}"/>
              </a:ext>
            </a:extLst>
          </p:cNvPr>
          <p:cNvSpPr txBox="1"/>
          <p:nvPr/>
        </p:nvSpPr>
        <p:spPr>
          <a:xfrm>
            <a:off x="7417513" y="1494701"/>
            <a:ext cx="628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B [T]</a:t>
            </a:r>
          </a:p>
        </p:txBody>
      </p:sp>
    </p:spTree>
    <p:extLst>
      <p:ext uri="{BB962C8B-B14F-4D97-AF65-F5344CB8AC3E}">
        <p14:creationId xmlns:p14="http://schemas.microsoft.com/office/powerpoint/2010/main" val="4824094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1190</Words>
  <Application>Microsoft Office PowerPoint</Application>
  <PresentationFormat>Widescreen</PresentationFormat>
  <Paragraphs>308</Paragraphs>
  <Slides>18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4" baseType="lpstr">
      <vt:lpstr>Aptos</vt:lpstr>
      <vt:lpstr>Arial</vt:lpstr>
      <vt:lpstr>Calibri</vt:lpstr>
      <vt:lpstr>Cambria Math</vt:lpstr>
      <vt:lpstr>Wingdings</vt:lpstr>
      <vt:lpstr>Office Theme</vt:lpstr>
      <vt:lpstr>Magnetic design of the large aperture HTS superconducting dipoles for the accelerator ring of the Muon Collider</vt:lpstr>
      <vt:lpstr>Requirements for the SC dipoles</vt:lpstr>
      <vt:lpstr>Requirements for the SC dipoles</vt:lpstr>
      <vt:lpstr>Requirements for the SC dipoles</vt:lpstr>
      <vt:lpstr> HTS Cable Assumptions</vt:lpstr>
      <vt:lpstr> Configurations</vt:lpstr>
      <vt:lpstr>3 Aligned Magnetic Design</vt:lpstr>
      <vt:lpstr>3 Aligned Magnetic Design</vt:lpstr>
      <vt:lpstr>3 Aligned Magnetic Design</vt:lpstr>
      <vt:lpstr>2 Aligned Magnetic Design</vt:lpstr>
      <vt:lpstr>2 Aligned Magnetic Design</vt:lpstr>
      <vt:lpstr>2 Aligned Magnetic Design</vt:lpstr>
      <vt:lpstr>0 Aligned Magnetic Design</vt:lpstr>
      <vt:lpstr>0 Aligned Magnetic Design</vt:lpstr>
      <vt:lpstr>0 Aligned Magnetic Design</vt:lpstr>
      <vt:lpstr>Preliminary Cost Model</vt:lpstr>
      <vt:lpstr>Future Studies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TOMMASO MAIELLO</dc:creator>
  <cp:lastModifiedBy>tommaso</cp:lastModifiedBy>
  <cp:revision>32</cp:revision>
  <dcterms:created xsi:type="dcterms:W3CDTF">2024-06-05T17:04:12Z</dcterms:created>
  <dcterms:modified xsi:type="dcterms:W3CDTF">2024-11-05T13:57:42Z</dcterms:modified>
</cp:coreProperties>
</file>