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364" r:id="rId2"/>
    <p:sldId id="355" r:id="rId3"/>
    <p:sldId id="361" r:id="rId4"/>
    <p:sldId id="383" r:id="rId5"/>
    <p:sldId id="384" r:id="rId6"/>
    <p:sldId id="385" r:id="rId7"/>
    <p:sldId id="367" r:id="rId8"/>
    <p:sldId id="386" r:id="rId9"/>
    <p:sldId id="387" r:id="rId10"/>
    <p:sldId id="388" r:id="rId11"/>
    <p:sldId id="389" r:id="rId12"/>
    <p:sldId id="365" r:id="rId13"/>
    <p:sldId id="370" r:id="rId14"/>
    <p:sldId id="390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176B6AD-DE5B-7E00-92C6-9414C68C78A3}" name="Alessandra Pampaloni" initials="AP" userId="S::apampaloni@infn.it::0a8fc503-fc10-4cb3-a29e-5d6dce8926c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1B"/>
    <a:srgbClr val="5555FF"/>
    <a:srgbClr val="00FFFF"/>
    <a:srgbClr val="7F7F7F"/>
    <a:srgbClr val="5B9BD5"/>
    <a:srgbClr val="ED7D31"/>
    <a:srgbClr val="A5A5A5"/>
    <a:srgbClr val="79BD61"/>
    <a:srgbClr val="FFC000"/>
    <a:srgbClr val="FF3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95033" autoAdjust="0"/>
  </p:normalViewPr>
  <p:slideViewPr>
    <p:cSldViewPr snapToGrid="0">
      <p:cViewPr varScale="1">
        <p:scale>
          <a:sx n="78" d="100"/>
          <a:sy n="78" d="100"/>
        </p:scale>
        <p:origin x="715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A3834-CADF-4BB8-9425-32B6FC6E6DE9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D972E-0056-4BF1-90FE-D1ABF2EF4DC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4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62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28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A2912-F1C6-7210-1C32-14E019A6B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D4BBD6-A161-C116-CC99-C6CB4B8797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609B0A-3BE4-45B7-E505-9D1EAEE48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D1973-386F-A722-23DA-90096B57D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43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6FC5C-3D35-B39B-AB33-8D7527343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688650-8733-D421-42B1-ACAD497283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D2017C-741F-815B-690C-CD38DBFDF9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44F30-DFB9-BA99-25FF-8F6C4E8866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99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90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Col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" descr="MUON-SlideGraph-LogoBkgnd2.png">
            <a:extLst>
              <a:ext uri="{FF2B5EF4-FFF2-40B4-BE49-F238E27FC236}">
                <a16:creationId xmlns:a16="http://schemas.microsoft.com/office/drawing/2014/main" id="{CDD86A70-1684-5687-9B24-688C9B637BE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614989" cy="6862191"/>
          </a:xfrm>
          <a:prstGeom prst="rect">
            <a:avLst/>
          </a:prstGeom>
        </p:spPr>
      </p:pic>
      <p:pic>
        <p:nvPicPr>
          <p:cNvPr id="23" name="Image 9" descr="MUON-SlideGraph-gradient.png">
            <a:extLst>
              <a:ext uri="{FF2B5EF4-FFF2-40B4-BE49-F238E27FC236}">
                <a16:creationId xmlns:a16="http://schemas.microsoft.com/office/drawing/2014/main" id="{55A27F31-ECF5-8501-7734-AB97FBAB61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-81807" y="3909027"/>
            <a:ext cx="12500795" cy="2972732"/>
          </a:xfrm>
          <a:prstGeom prst="rect">
            <a:avLst/>
          </a:prstGeom>
        </p:spPr>
      </p:pic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6C521FE5-D103-75B1-DE28-0B4E6C62DB7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47" y="102694"/>
            <a:ext cx="1834109" cy="1840374"/>
          </a:xfrm>
          <a:prstGeom prst="rect">
            <a:avLst/>
          </a:prstGeom>
        </p:spPr>
      </p:pic>
      <p:pic>
        <p:nvPicPr>
          <p:cNvPr id="9" name="Immagine 4">
            <a:extLst>
              <a:ext uri="{FF2B5EF4-FFF2-40B4-BE49-F238E27FC236}">
                <a16:creationId xmlns:a16="http://schemas.microsoft.com/office/drawing/2014/main" id="{98F8D478-02F7-1482-EE57-FEC0C8FD9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10490741" y="102694"/>
            <a:ext cx="1598956" cy="900000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6FCD0CB2-11EE-3A65-99E3-E28B7356B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" y="6536301"/>
            <a:ext cx="1454448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5BC658-28E3-4B4A-B928-1E68A3E2462B}" type="datetime3">
              <a:rPr lang="en-US" sz="1200" b="1" smtClean="0">
                <a:solidFill>
                  <a:schemeClr val="bg1"/>
                </a:solidFill>
              </a:rPr>
              <a:t>5 November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16" name="Picture 8" descr="A blue logo with a black background">
            <a:extLst>
              <a:ext uri="{FF2B5EF4-FFF2-40B4-BE49-F238E27FC236}">
                <a16:creationId xmlns:a16="http://schemas.microsoft.com/office/drawing/2014/main" id="{BDEA27BB-EE44-3A67-19C0-244EC654B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21315" r="20838"/>
          <a:stretch/>
        </p:blipFill>
        <p:spPr>
          <a:xfrm>
            <a:off x="6767288" y="102694"/>
            <a:ext cx="925538" cy="9000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8B5E67C-BE51-0205-E88C-3DD9005E41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52" y="6060581"/>
            <a:ext cx="12333730" cy="37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Affiliazioni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B7D1FF-1167-D02F-3953-14DC673F7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0212" y="2765729"/>
            <a:ext cx="7514253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TITOLO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5C2EB20-FFD4-92A9-3F7F-B9B3395DC11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351" y="5091685"/>
            <a:ext cx="12333731" cy="7545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200" b="1" kern="1200" dirty="0">
                <a:ln w="6350" cap="flat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Autori</a:t>
            </a:r>
            <a:endParaRPr lang="en-US" dirty="0"/>
          </a:p>
        </p:txBody>
      </p:sp>
      <p:pic>
        <p:nvPicPr>
          <p:cNvPr id="3" name="Picture 2" descr="A black background with a yellow blue and red logo&#10;&#10;Description automatically generated">
            <a:extLst>
              <a:ext uri="{FF2B5EF4-FFF2-40B4-BE49-F238E27FC236}">
                <a16:creationId xmlns:a16="http://schemas.microsoft.com/office/drawing/2014/main" id="{E72E7E33-4E4C-501F-6905-CD2FF479C5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t="29297" r="17493" b="29760"/>
          <a:stretch/>
        </p:blipFill>
        <p:spPr>
          <a:xfrm>
            <a:off x="7835542" y="102694"/>
            <a:ext cx="2512483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64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5 November 2024</a:t>
            </a:fld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4" y="308170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63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s://iopscience.iop.org/article/10.1088/0953-2048/28/4/04501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iopscience.iop.org/article/10.1088/0953-2048/28/4/045011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10" Type="http://schemas.openxmlformats.org/officeDocument/2006/relationships/image" Target="../media/image38.png"/><Relationship Id="rId4" Type="http://schemas.openxmlformats.org/officeDocument/2006/relationships/image" Target="../media/image9.pn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0953-2048/28/4/04501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2" Type="http://schemas.openxmlformats.org/officeDocument/2006/relationships/hyperlink" Target="https://iopscience.iop.org/article/10.1088/0953-2048/28/4/04501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iopscience.iop.org/article/10.1088/0953-2048/28/4/045011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iopscience.iop.org/article/10.1088/0953-2048/28/4/045011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A02371-8D4F-B9A1-773A-398BF5C5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822" y="2261372"/>
            <a:ext cx="9762682" cy="2529923"/>
          </a:xfrm>
        </p:spPr>
        <p:txBody>
          <a:bodyPr wrap="square">
            <a:spAutoFit/>
          </a:bodyPr>
          <a:lstStyle/>
          <a:p>
            <a:r>
              <a:rPr lang="en-US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 mechanical design of the large aperture HTS superconducting dipoles for the accelerator ring of the Muon Collider</a:t>
            </a:r>
            <a:endParaRPr lang="en-GB" sz="44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Immagine 8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C50BA772-8C0D-F0FB-C117-519EDAF78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15" y="168126"/>
            <a:ext cx="1416425" cy="1401594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D0CF673-F90E-9256-0FAC-109E9D061CA9}"/>
              </a:ext>
            </a:extLst>
          </p:cNvPr>
          <p:cNvSpPr/>
          <p:nvPr/>
        </p:nvSpPr>
        <p:spPr>
          <a:xfrm>
            <a:off x="6705600" y="91440"/>
            <a:ext cx="1066800" cy="975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CD20131-A0AE-B4B2-AF5E-FCB97ED95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192000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LASA – Milano,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Milan,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9163ACC-E154-7171-F950-446A5DD4C0A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36000" y="5091685"/>
            <a:ext cx="11520000" cy="75457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1,4,5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Balconi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Caiffi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Farinon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Levi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Mariani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Mariotto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Novelli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Pampaloni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Rinaldoni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Santini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Sorti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         M. Statera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G. Vernassa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412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75FD1-7E7E-61CA-EEEE-DE8974535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F0D4FBE-94DA-51F3-0512-00F44C5201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76" t="10491" r="15547" b="11312"/>
          <a:stretch/>
        </p:blipFill>
        <p:spPr>
          <a:xfrm>
            <a:off x="6893099" y="1582074"/>
            <a:ext cx="4373408" cy="37277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E59E5-F54C-A50B-E13F-D32F89052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494B6B-DE8D-F78B-CA5C-F0A1EC4AC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Aligned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EAB35D-0C67-3C71-237D-5D08AD3FC54B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3"/>
              </a:rPr>
              <a:t>https://iopscience.iop.org/article/10.1088/0953-2048/28/4/045011</a:t>
            </a:r>
            <a:endParaRPr lang="en-US" sz="12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2B29B734-A972-9DE7-0465-D0EDB7251429}"/>
              </a:ext>
            </a:extLst>
          </p:cNvPr>
          <p:cNvGrpSpPr/>
          <p:nvPr/>
        </p:nvGrpSpPr>
        <p:grpSpPr>
          <a:xfrm>
            <a:off x="925493" y="1171861"/>
            <a:ext cx="5041736" cy="2971519"/>
            <a:chOff x="364571" y="2191373"/>
            <a:chExt cx="5041736" cy="2971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3AACA6B4-00D6-C92F-9CBA-9B4A504C5B5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ctr">
                  <a:spAutoFit/>
                </a:bodyPr>
                <a:lstStyle>
                  <a:defPPr>
                    <a:defRPr lang="en-US"/>
                  </a:defPPr>
                  <a:lvl1pPr marL="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en-GB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0" algn="ctr" defTabSz="456291">
                    <a:buFont typeface="Wingdings" panose="05000000000000000000" pitchFamily="2" charset="2"/>
                    <a:buNone/>
                  </a:pPr>
                  <a:r>
                    <a:rPr lang="en-GB" b="1" dirty="0">
                      <a:solidFill>
                        <a:srgbClr val="0070C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 forces effect evaluation:</a:t>
                  </a:r>
                </a:p>
                <a:p>
                  <a:pPr indent="0" algn="ctr" defTabSz="456291">
                    <a:buNone/>
                  </a:pP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This very simple model has the aim of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evaluate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stress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associated to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forces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,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not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for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dimensioning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of the mechanical structure.</a:t>
                  </a:r>
                  <a:endPara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Infinitely </a:t>
                  </a:r>
                  <a:r>
                    <a:rPr 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rigid</a:t>
                  </a:r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structure.</a:t>
                  </a: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Homogenous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material for racetracks:</a:t>
                  </a: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=150 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𝐺𝑃𝑎</m:t>
                      </m:r>
                    </m:oMath>
                  </a14:m>
                  <a:endPara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𝜈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=0.3</m:t>
                      </m:r>
                    </m:oMath>
                  </a14:m>
                  <a:endPara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Frictionless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system.</a:t>
                  </a:r>
                </a:p>
              </p:txBody>
            </p:sp>
          </mc:Choice>
          <mc:Fallback xmlns="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3AACA6B4-00D6-C92F-9CBA-9B4A504C5B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  <a:blipFill>
                  <a:blip r:embed="rId4"/>
                  <a:stretch>
                    <a:fillRect t="-1434" r="-726" b="-286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98FB75C-3BA9-0443-2C6C-8C7EFC4E352B}"/>
                </a:ext>
              </a:extLst>
            </p:cNvPr>
            <p:cNvSpPr txBox="1"/>
            <p:nvPr/>
          </p:nvSpPr>
          <p:spPr>
            <a:xfrm>
              <a:off x="3872327" y="4030915"/>
              <a:ext cx="365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dirty="0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D688853E-1165-0F88-F186-758DC4F05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C424CB63-5FF7-3F42-1E9D-CFA9E8939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DDD46DE0-1311-8567-B8B0-3135791FF1EF}"/>
                  </a:ext>
                </a:extLst>
              </p:cNvPr>
              <p:cNvSpPr txBox="1"/>
              <p:nvPr/>
            </p:nvSpPr>
            <p:spPr>
              <a:xfrm>
                <a:off x="8625542" y="5829869"/>
                <a:ext cx="746150" cy="19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𝑉𝑀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DDD46DE0-1311-8567-B8B0-3135791FF1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5542" y="5829869"/>
                <a:ext cx="746150" cy="190652"/>
              </a:xfrm>
              <a:prstGeom prst="rect">
                <a:avLst/>
              </a:prstGeom>
              <a:blipFill>
                <a:blip r:embed="rId8"/>
                <a:stretch>
                  <a:fillRect l="-6557" t="-3125" r="-18852" b="-468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1F315F9A-6492-9C76-F4A4-AAAB657C84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689760"/>
                  </p:ext>
                </p:extLst>
              </p:nvPr>
            </p:nvGraphicFramePr>
            <p:xfrm>
              <a:off x="100972" y="4159207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dirty="0">
                              <a:latin typeface="Aptos (body)"/>
                            </a:rPr>
                            <a:t>Peak</a:t>
                          </a:r>
                          <a:r>
                            <a:rPr lang="en-US" sz="1400" b="0" baseline="0" dirty="0">
                              <a:latin typeface="Aptos (body)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𝑉𝑀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MPa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961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532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529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-1547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4972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-2833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1F315F9A-6492-9C76-F4A4-AAAB657C84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689760"/>
                  </p:ext>
                </p:extLst>
              </p:nvPr>
            </p:nvGraphicFramePr>
            <p:xfrm>
              <a:off x="100972" y="4159207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326364" t="-1639" r="-1818" b="-4065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961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532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529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-1547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4972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-2833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37">
            <a:extLst>
              <a:ext uri="{FF2B5EF4-FFF2-40B4-BE49-F238E27FC236}">
                <a16:creationId xmlns:a16="http://schemas.microsoft.com/office/drawing/2014/main" id="{9A4D2AF5-B811-ABAF-93EC-64035E301D9E}"/>
              </a:ext>
            </a:extLst>
          </p:cNvPr>
          <p:cNvSpPr txBox="1"/>
          <p:nvPr/>
        </p:nvSpPr>
        <p:spPr>
          <a:xfrm>
            <a:off x="6245079" y="121274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D7962A6B-C277-CC4A-9AA9-EAB4461D8A80}"/>
              </a:ext>
            </a:extLst>
          </p:cNvPr>
          <p:cNvSpPr txBox="1"/>
          <p:nvPr/>
        </p:nvSpPr>
        <p:spPr>
          <a:xfrm>
            <a:off x="11267570" y="12431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FC710026-F4F8-81A3-5015-021988144914}"/>
              </a:ext>
            </a:extLst>
          </p:cNvPr>
          <p:cNvSpPr txBox="1"/>
          <p:nvPr/>
        </p:nvSpPr>
        <p:spPr>
          <a:xfrm>
            <a:off x="6224773" y="17689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51</a:t>
            </a:r>
            <a:endParaRPr lang="en-US" dirty="0"/>
          </a:p>
        </p:txBody>
      </p:sp>
      <p:sp>
        <p:nvSpPr>
          <p:cNvPr id="20" name="TextBox 40">
            <a:extLst>
              <a:ext uri="{FF2B5EF4-FFF2-40B4-BE49-F238E27FC236}">
                <a16:creationId xmlns:a16="http://schemas.microsoft.com/office/drawing/2014/main" id="{557CFC34-1DAF-F163-7B20-C434D7F29DA4}"/>
              </a:ext>
            </a:extLst>
          </p:cNvPr>
          <p:cNvSpPr txBox="1"/>
          <p:nvPr/>
        </p:nvSpPr>
        <p:spPr>
          <a:xfrm>
            <a:off x="6245079" y="3554326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43</a:t>
            </a:r>
            <a:endParaRPr lang="en-US" dirty="0"/>
          </a:p>
        </p:txBody>
      </p:sp>
      <p:sp>
        <p:nvSpPr>
          <p:cNvPr id="21" name="TextBox 41">
            <a:extLst>
              <a:ext uri="{FF2B5EF4-FFF2-40B4-BE49-F238E27FC236}">
                <a16:creationId xmlns:a16="http://schemas.microsoft.com/office/drawing/2014/main" id="{0B9F40C0-396C-A1B6-7E38-A3FD7D1EB652}"/>
              </a:ext>
            </a:extLst>
          </p:cNvPr>
          <p:cNvSpPr txBox="1"/>
          <p:nvPr/>
        </p:nvSpPr>
        <p:spPr>
          <a:xfrm>
            <a:off x="11367908" y="17689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155</a:t>
            </a:r>
            <a:endParaRPr lang="en-US" dirty="0"/>
          </a:p>
        </p:txBody>
      </p:sp>
      <p:sp>
        <p:nvSpPr>
          <p:cNvPr id="22" name="TextBox 42">
            <a:extLst>
              <a:ext uri="{FF2B5EF4-FFF2-40B4-BE49-F238E27FC236}">
                <a16:creationId xmlns:a16="http://schemas.microsoft.com/office/drawing/2014/main" id="{DC539EEC-CCED-3262-7479-B3C4345C5C20}"/>
              </a:ext>
            </a:extLst>
          </p:cNvPr>
          <p:cNvSpPr txBox="1"/>
          <p:nvPr/>
        </p:nvSpPr>
        <p:spPr>
          <a:xfrm>
            <a:off x="11367908" y="3559044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167</a:t>
            </a:r>
            <a:endParaRPr lang="en-US" dirty="0"/>
          </a:p>
        </p:txBody>
      </p:sp>
      <p:sp>
        <p:nvSpPr>
          <p:cNvPr id="23" name="TextBox 43">
            <a:extLst>
              <a:ext uri="{FF2B5EF4-FFF2-40B4-BE49-F238E27FC236}">
                <a16:creationId xmlns:a16="http://schemas.microsoft.com/office/drawing/2014/main" id="{F1FB4B03-3F5D-4B45-2B9C-B764CE01933A}"/>
              </a:ext>
            </a:extLst>
          </p:cNvPr>
          <p:cNvSpPr txBox="1"/>
          <p:nvPr/>
        </p:nvSpPr>
        <p:spPr>
          <a:xfrm>
            <a:off x="6264596" y="479791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44</a:t>
            </a:r>
            <a:endParaRPr lang="en-US" dirty="0"/>
          </a:p>
        </p:txBody>
      </p:sp>
      <p:sp>
        <p:nvSpPr>
          <p:cNvPr id="24" name="TextBox 44">
            <a:extLst>
              <a:ext uri="{FF2B5EF4-FFF2-40B4-BE49-F238E27FC236}">
                <a16:creationId xmlns:a16="http://schemas.microsoft.com/office/drawing/2014/main" id="{38A2AD6E-1313-99AB-F88A-ABA1F50A86C9}"/>
              </a:ext>
            </a:extLst>
          </p:cNvPr>
          <p:cNvSpPr txBox="1"/>
          <p:nvPr/>
        </p:nvSpPr>
        <p:spPr>
          <a:xfrm>
            <a:off x="11367908" y="479791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219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BE98F6AB-E7B8-9E06-5FEA-A5C2A13D8F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81" t="94676" r="5228" b="2328"/>
          <a:stretch/>
        </p:blipFill>
        <p:spPr>
          <a:xfrm>
            <a:off x="5805235" y="5513398"/>
            <a:ext cx="6386764" cy="21874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69B790A-5B7F-9ACE-AFAF-DD9BBB21CE19}"/>
              </a:ext>
            </a:extLst>
          </p:cNvPr>
          <p:cNvSpPr txBox="1"/>
          <p:nvPr/>
        </p:nvSpPr>
        <p:spPr>
          <a:xfrm>
            <a:off x="8903157" y="4738746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1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DFFF08D-FE01-6EB2-3D52-14DD60A8D1EF}"/>
              </a:ext>
            </a:extLst>
          </p:cNvPr>
          <p:cNvSpPr txBox="1"/>
          <p:nvPr/>
        </p:nvSpPr>
        <p:spPr>
          <a:xfrm>
            <a:off x="8903157" y="3508159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2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2D78E2F-BBA9-A691-CFAB-F3D84A01E409}"/>
              </a:ext>
            </a:extLst>
          </p:cNvPr>
          <p:cNvSpPr txBox="1"/>
          <p:nvPr/>
        </p:nvSpPr>
        <p:spPr>
          <a:xfrm>
            <a:off x="8896101" y="1719859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25FF4243-33A4-70A7-2E9C-7B70AB6AF264}"/>
              </a:ext>
            </a:extLst>
          </p:cNvPr>
          <p:cNvSpPr txBox="1"/>
          <p:nvPr/>
        </p:nvSpPr>
        <p:spPr>
          <a:xfrm>
            <a:off x="8578948" y="11735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rt</a:t>
            </a:r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6070C51-29EC-7695-6E14-A8FE6FE8E4FA}"/>
              </a:ext>
            </a:extLst>
          </p:cNvPr>
          <p:cNvSpPr txBox="1"/>
          <p:nvPr/>
        </p:nvSpPr>
        <p:spPr>
          <a:xfrm>
            <a:off x="5760719" y="5665078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32852.1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043487C-3A9B-663F-5DFA-F780406F49C8}"/>
              </a:ext>
            </a:extLst>
          </p:cNvPr>
          <p:cNvSpPr txBox="1"/>
          <p:nvPr/>
        </p:nvSpPr>
        <p:spPr>
          <a:xfrm>
            <a:off x="6473741" y="5720309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.965E+07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562F82C-680E-0AD0-9510-CD2DBC98A84C}"/>
              </a:ext>
            </a:extLst>
          </p:cNvPr>
          <p:cNvSpPr txBox="1"/>
          <p:nvPr/>
        </p:nvSpPr>
        <p:spPr>
          <a:xfrm>
            <a:off x="7148615" y="5671714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.193E+08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990B7AA-FC90-84D3-5D49-E09D2164D932}"/>
              </a:ext>
            </a:extLst>
          </p:cNvPr>
          <p:cNvSpPr txBox="1"/>
          <p:nvPr/>
        </p:nvSpPr>
        <p:spPr>
          <a:xfrm>
            <a:off x="7852759" y="5733476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.289E+08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3978F3A-972A-0F5A-0A0D-4AB6CC3C9951}"/>
              </a:ext>
            </a:extLst>
          </p:cNvPr>
          <p:cNvSpPr txBox="1"/>
          <p:nvPr/>
        </p:nvSpPr>
        <p:spPr>
          <a:xfrm>
            <a:off x="8575660" y="5662549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.385E+08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8F30751-40F2-F7D6-5E5C-6514E5F6BAF9}"/>
              </a:ext>
            </a:extLst>
          </p:cNvPr>
          <p:cNvSpPr txBox="1"/>
          <p:nvPr/>
        </p:nvSpPr>
        <p:spPr>
          <a:xfrm>
            <a:off x="9314800" y="5709370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.481E+08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19345DB-1074-9A6D-6B79-06F6A428CE8F}"/>
              </a:ext>
            </a:extLst>
          </p:cNvPr>
          <p:cNvSpPr txBox="1"/>
          <p:nvPr/>
        </p:nvSpPr>
        <p:spPr>
          <a:xfrm>
            <a:off x="10012286" y="5671714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.577E+08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9CE21BA-96EF-C1B8-3879-E5F3170642F8}"/>
              </a:ext>
            </a:extLst>
          </p:cNvPr>
          <p:cNvSpPr txBox="1"/>
          <p:nvPr/>
        </p:nvSpPr>
        <p:spPr>
          <a:xfrm>
            <a:off x="10751426" y="5721510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.673E+08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FD9EDCF-2C87-4239-FA16-AFE3D723F044}"/>
              </a:ext>
            </a:extLst>
          </p:cNvPr>
          <p:cNvSpPr txBox="1"/>
          <p:nvPr/>
        </p:nvSpPr>
        <p:spPr>
          <a:xfrm>
            <a:off x="11635346" y="5669878"/>
            <a:ext cx="7639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.802E+08</a:t>
            </a:r>
          </a:p>
        </p:txBody>
      </p:sp>
    </p:spTree>
    <p:extLst>
      <p:ext uri="{BB962C8B-B14F-4D97-AF65-F5344CB8AC3E}">
        <p14:creationId xmlns:p14="http://schemas.microsoft.com/office/powerpoint/2010/main" val="20156452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A8FA8-5658-038B-F7FC-57F5BB6E5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DD6F212A-6E33-CE69-260E-3040B9830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0BD4E-6DBB-C107-0182-EFFCE7B80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FB5CF0B5-B882-0315-D54C-DE3D9A858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700" y="1308883"/>
            <a:ext cx="5366313" cy="38656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The new field </a:t>
            </a:r>
            <a:r>
              <a:rPr lang="en-US" b="1" dirty="0"/>
              <a:t>homogeneity</a:t>
            </a:r>
            <a:r>
              <a:rPr lang="en-US" dirty="0"/>
              <a:t> at x = 25 mm is about </a:t>
            </a:r>
            <a:r>
              <a:rPr lang="en-US" b="1" dirty="0"/>
              <a:t>0.030%.</a:t>
            </a:r>
            <a:endParaRPr lang="en-US" dirty="0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1B6E62EE-F3CB-584D-7823-D003700B2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298526"/>
              </p:ext>
            </p:extLst>
          </p:nvPr>
        </p:nvGraphicFramePr>
        <p:xfrm>
          <a:off x="1432154" y="1695452"/>
          <a:ext cx="4019340" cy="1612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4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4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2395.09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739.22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12.20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7664221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F9E08FB4-3B03-CA5D-7A50-FC704BEF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Aligned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ED26624-C1F1-4DE5-A933-17429B4590E7}"/>
              </a:ext>
            </a:extLst>
          </p:cNvPr>
          <p:cNvSpPr txBox="1"/>
          <p:nvPr/>
        </p:nvSpPr>
        <p:spPr>
          <a:xfrm>
            <a:off x="8633362" y="6018748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10B185B-0F9E-FB92-3EDB-E7BDAC245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9AF50EC-30E4-4FAD-AECC-4D57C3A0D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6961" y="1308883"/>
            <a:ext cx="5023887" cy="4808577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9AE2FCA0-3985-5E2B-3832-220638C0C80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793" t="7141" r="8264" b="3824"/>
          <a:stretch/>
        </p:blipFill>
        <p:spPr>
          <a:xfrm>
            <a:off x="869527" y="3385153"/>
            <a:ext cx="4718366" cy="3221282"/>
          </a:xfrm>
          <a:prstGeom prst="rect">
            <a:avLst/>
          </a:prstGeom>
        </p:spPr>
      </p:pic>
      <p:cxnSp>
        <p:nvCxnSpPr>
          <p:cNvPr id="2" name="Connettore 2 19">
            <a:extLst>
              <a:ext uri="{FF2B5EF4-FFF2-40B4-BE49-F238E27FC236}">
                <a16:creationId xmlns:a16="http://schemas.microsoft.com/office/drawing/2014/main" id="{9756B59F-6681-84B3-551A-06BDD7763FF7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9427486" y="3297901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0">
            <a:extLst>
              <a:ext uri="{FF2B5EF4-FFF2-40B4-BE49-F238E27FC236}">
                <a16:creationId xmlns:a16="http://schemas.microsoft.com/office/drawing/2014/main" id="{8548D36D-D9C9-4814-1045-09EB6603EE71}"/>
              </a:ext>
            </a:extLst>
          </p:cNvPr>
          <p:cNvSpPr txBox="1"/>
          <p:nvPr/>
        </p:nvSpPr>
        <p:spPr>
          <a:xfrm>
            <a:off x="8762142" y="4410512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lower path</a:t>
            </a:r>
          </a:p>
        </p:txBody>
      </p:sp>
      <p:cxnSp>
        <p:nvCxnSpPr>
          <p:cNvPr id="6" name="Connettore 2 21">
            <a:extLst>
              <a:ext uri="{FF2B5EF4-FFF2-40B4-BE49-F238E27FC236}">
                <a16:creationId xmlns:a16="http://schemas.microsoft.com/office/drawing/2014/main" id="{79A0B3AB-1897-B805-9273-5B13563232E2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9203816" y="2101940"/>
            <a:ext cx="469415" cy="475651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26">
            <a:extLst>
              <a:ext uri="{FF2B5EF4-FFF2-40B4-BE49-F238E27FC236}">
                <a16:creationId xmlns:a16="http://schemas.microsoft.com/office/drawing/2014/main" id="{9A301D48-44FA-20FA-73C4-C2F5AA7551E0}"/>
              </a:ext>
            </a:extLst>
          </p:cNvPr>
          <p:cNvSpPr txBox="1"/>
          <p:nvPr/>
        </p:nvSpPr>
        <p:spPr>
          <a:xfrm>
            <a:off x="9007887" y="1732608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555FF"/>
                </a:solidFill>
              </a:rPr>
              <a:t>higher path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1016536-A605-216F-1F44-8B7D67C60E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917" y="3354622"/>
            <a:ext cx="4718365" cy="331469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5A93D20-F17E-1AF0-4AFF-F3993EC4DEE0}"/>
              </a:ext>
            </a:extLst>
          </p:cNvPr>
          <p:cNvSpPr txBox="1"/>
          <p:nvPr/>
        </p:nvSpPr>
        <p:spPr>
          <a:xfrm>
            <a:off x="6213415" y="1008145"/>
            <a:ext cx="84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[T]</a:t>
            </a:r>
          </a:p>
        </p:txBody>
      </p:sp>
    </p:spTree>
    <p:extLst>
      <p:ext uri="{BB962C8B-B14F-4D97-AF65-F5344CB8AC3E}">
        <p14:creationId xmlns:p14="http://schemas.microsoft.com/office/powerpoint/2010/main" val="2553410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C90A751B-5804-ACB5-B62A-068FDA08E896}"/>
              </a:ext>
            </a:extLst>
          </p:cNvPr>
          <p:cNvSpPr txBox="1">
            <a:spLocks/>
          </p:cNvSpPr>
          <p:nvPr/>
        </p:nvSpPr>
        <p:spPr>
          <a:xfrm>
            <a:off x="1214659" y="3078135"/>
            <a:ext cx="9762682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</a:t>
            </a:r>
          </a:p>
        </p:txBody>
      </p:sp>
      <p:pic>
        <p:nvPicPr>
          <p:cNvPr id="9" name="Immagine 8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4D3CB87B-63EF-6E2A-C152-3A7B78875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15" y="168126"/>
            <a:ext cx="1416425" cy="1401594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9E1B033-E793-6C79-1314-B2B4A0C86C86}"/>
              </a:ext>
            </a:extLst>
          </p:cNvPr>
          <p:cNvSpPr/>
          <p:nvPr/>
        </p:nvSpPr>
        <p:spPr>
          <a:xfrm>
            <a:off x="6705600" y="91440"/>
            <a:ext cx="1066800" cy="975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1FA9A39-3BF9-1035-969E-B6E5DE7DE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192000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LASA – Milano,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GB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Milan,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F4BAE0B-0DCA-35C1-E004-AF3650F38AC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36000" y="5091685"/>
            <a:ext cx="11520000" cy="75457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T. 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1,4,5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Balconi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Caiffi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Farinon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it-IT" sz="24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1,5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Levi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Mariani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Mariotto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Novelli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1,6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Pampaloni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Rinaldoni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C. Santini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Sorti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         M. Statera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G. Vernassa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970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76029-3CB0-74B2-BED7-1B1C1F250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6C1D0-0570-0BB6-B777-E6C281E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</a:t>
            </a:r>
          </a:p>
        </p:txBody>
      </p:sp>
      <p:pic>
        <p:nvPicPr>
          <p:cNvPr id="3" name="Picture 2" descr="A blue and grey striped object&#10;&#10;Description automatically generated">
            <a:extLst>
              <a:ext uri="{FF2B5EF4-FFF2-40B4-BE49-F238E27FC236}">
                <a16:creationId xmlns:a16="http://schemas.microsoft.com/office/drawing/2014/main" id="{41A221E4-BCB5-97AD-A018-C4EF60FA28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679" y="447040"/>
            <a:ext cx="2744574" cy="5963920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E8CCF99-8CFE-C36C-B836-73F10B39A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548141"/>
            <a:ext cx="5449389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Very preliminary mechanical concept:</a:t>
            </a:r>
            <a:endParaRPr lang="en-US" dirty="0"/>
          </a:p>
          <a:p>
            <a:r>
              <a:rPr lang="en-US" dirty="0"/>
              <a:t>SS both inside and outside of the racetrack.</a:t>
            </a:r>
          </a:p>
          <a:p>
            <a:r>
              <a:rPr lang="en-US" dirty="0"/>
              <a:t>Threads to convey the preload from outside.</a:t>
            </a:r>
          </a:p>
          <a:p>
            <a:endParaRPr lang="en-US" dirty="0"/>
          </a:p>
        </p:txBody>
      </p:sp>
      <p:pic>
        <p:nvPicPr>
          <p:cNvPr id="11" name="Picture 10" descr="A black and white image of a screw&#10;&#10;Description automatically generated">
            <a:extLst>
              <a:ext uri="{FF2B5EF4-FFF2-40B4-BE49-F238E27FC236}">
                <a16:creationId xmlns:a16="http://schemas.microsoft.com/office/drawing/2014/main" id="{B15DA560-D825-EBE4-A88F-861574C153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8982">
            <a:off x="9106693" y="392892"/>
            <a:ext cx="449304" cy="450251"/>
          </a:xfrm>
          <a:prstGeom prst="rect">
            <a:avLst/>
          </a:prstGeom>
        </p:spPr>
      </p:pic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7C7EFDB0-56AA-364E-561B-B9840541F9F4}"/>
              </a:ext>
            </a:extLst>
          </p:cNvPr>
          <p:cNvGrpSpPr/>
          <p:nvPr/>
        </p:nvGrpSpPr>
        <p:grpSpPr>
          <a:xfrm>
            <a:off x="8610591" y="1056206"/>
            <a:ext cx="1063444" cy="4764215"/>
            <a:chOff x="8645426" y="899445"/>
            <a:chExt cx="1063444" cy="4764215"/>
          </a:xfrm>
        </p:grpSpPr>
        <p:pic>
          <p:nvPicPr>
            <p:cNvPr id="12" name="Picture 11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DA7A5C36-04F2-6FB2-A61D-F33792280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259093" y="898971"/>
              <a:ext cx="449304" cy="450251"/>
            </a:xfrm>
            <a:prstGeom prst="rect">
              <a:avLst/>
            </a:prstGeom>
          </p:spPr>
        </p:pic>
        <p:pic>
          <p:nvPicPr>
            <p:cNvPr id="13" name="Picture 12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A9D33632-9FDE-19EA-C781-E834C4133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203213" y="1238994"/>
              <a:ext cx="449304" cy="450251"/>
            </a:xfrm>
            <a:prstGeom prst="rect">
              <a:avLst/>
            </a:prstGeom>
          </p:spPr>
        </p:pic>
        <p:pic>
          <p:nvPicPr>
            <p:cNvPr id="14" name="Picture 13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E9F357F3-B4BF-BB3D-1CDB-07AF30FE4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159876" y="1580129"/>
              <a:ext cx="449304" cy="450251"/>
            </a:xfrm>
            <a:prstGeom prst="rect">
              <a:avLst/>
            </a:prstGeom>
          </p:spPr>
        </p:pic>
        <p:pic>
          <p:nvPicPr>
            <p:cNvPr id="15" name="Picture 14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0F3D2E7B-7FC4-E171-28EE-1F5983C42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103996" y="1920152"/>
              <a:ext cx="449304" cy="450251"/>
            </a:xfrm>
            <a:prstGeom prst="rect">
              <a:avLst/>
            </a:prstGeom>
          </p:spPr>
        </p:pic>
        <p:pic>
          <p:nvPicPr>
            <p:cNvPr id="16" name="Picture 15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ACA35993-8365-247A-B9DD-C44CE151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078752" y="2205258"/>
              <a:ext cx="449304" cy="450251"/>
            </a:xfrm>
            <a:prstGeom prst="rect">
              <a:avLst/>
            </a:prstGeom>
          </p:spPr>
        </p:pic>
        <p:pic>
          <p:nvPicPr>
            <p:cNvPr id="17" name="Picture 16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7182F68B-59D9-D4BA-0065-F15CBAD91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022872" y="2545281"/>
              <a:ext cx="449304" cy="450251"/>
            </a:xfrm>
            <a:prstGeom prst="rect">
              <a:avLst/>
            </a:prstGeom>
          </p:spPr>
        </p:pic>
        <p:pic>
          <p:nvPicPr>
            <p:cNvPr id="18" name="Picture 17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8A14E907-4D56-206D-1AA9-33237E574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979535" y="2886416"/>
              <a:ext cx="449304" cy="450251"/>
            </a:xfrm>
            <a:prstGeom prst="rect">
              <a:avLst/>
            </a:prstGeom>
          </p:spPr>
        </p:pic>
        <p:pic>
          <p:nvPicPr>
            <p:cNvPr id="19" name="Picture 18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D5706A1D-1F02-6BD5-52FC-524D376D0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923655" y="3226439"/>
              <a:ext cx="449304" cy="450251"/>
            </a:xfrm>
            <a:prstGeom prst="rect">
              <a:avLst/>
            </a:prstGeom>
          </p:spPr>
        </p:pic>
        <p:pic>
          <p:nvPicPr>
            <p:cNvPr id="21" name="Picture 20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9330442A-9559-D544-77DD-B7E5BE6D7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869578" y="3566460"/>
              <a:ext cx="449304" cy="450251"/>
            </a:xfrm>
            <a:prstGeom prst="rect">
              <a:avLst/>
            </a:prstGeom>
          </p:spPr>
        </p:pic>
        <p:pic>
          <p:nvPicPr>
            <p:cNvPr id="22" name="Picture 21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879A4CDA-AFF3-12C4-AA47-CF90B799B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826241" y="3907595"/>
              <a:ext cx="449304" cy="450251"/>
            </a:xfrm>
            <a:prstGeom prst="rect">
              <a:avLst/>
            </a:prstGeom>
          </p:spPr>
        </p:pic>
        <p:pic>
          <p:nvPicPr>
            <p:cNvPr id="23" name="Picture 22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E117091D-BD82-B6BB-B6B3-03112E9F8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770361" y="4247618"/>
              <a:ext cx="449304" cy="450251"/>
            </a:xfrm>
            <a:prstGeom prst="rect">
              <a:avLst/>
            </a:prstGeom>
          </p:spPr>
        </p:pic>
        <p:pic>
          <p:nvPicPr>
            <p:cNvPr id="24" name="Picture 23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82605F5E-059B-3920-ADE6-6A351B0BC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745117" y="4532724"/>
              <a:ext cx="449304" cy="450251"/>
            </a:xfrm>
            <a:prstGeom prst="rect">
              <a:avLst/>
            </a:prstGeom>
          </p:spPr>
        </p:pic>
        <p:pic>
          <p:nvPicPr>
            <p:cNvPr id="25" name="Picture 24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36F64156-3FE9-7654-AA9B-26190258A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689237" y="4872747"/>
              <a:ext cx="449304" cy="450251"/>
            </a:xfrm>
            <a:prstGeom prst="rect">
              <a:avLst/>
            </a:prstGeom>
          </p:spPr>
        </p:pic>
        <p:pic>
          <p:nvPicPr>
            <p:cNvPr id="26" name="Picture 25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E290B330-05EE-90E9-3205-5E93BD13D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645900" y="5213882"/>
              <a:ext cx="449304" cy="450251"/>
            </a:xfrm>
            <a:prstGeom prst="rect">
              <a:avLst/>
            </a:prstGeom>
          </p:spPr>
        </p:pic>
      </p:grpSp>
      <p:pic>
        <p:nvPicPr>
          <p:cNvPr id="28" name="Picture 27" descr="A black and white image of a screw&#10;&#10;Description automatically generated">
            <a:extLst>
              <a:ext uri="{FF2B5EF4-FFF2-40B4-BE49-F238E27FC236}">
                <a16:creationId xmlns:a16="http://schemas.microsoft.com/office/drawing/2014/main" id="{7476B8DF-2192-618A-ECC0-31AC8B87843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4505">
            <a:off x="8816727" y="174867"/>
            <a:ext cx="449304" cy="450251"/>
          </a:xfrm>
          <a:prstGeom prst="rect">
            <a:avLst/>
          </a:prstGeom>
        </p:spPr>
      </p:pic>
      <p:pic>
        <p:nvPicPr>
          <p:cNvPr id="29" name="Picture 28" descr="A black and white image of a screw&#10;&#10;Description automatically generated">
            <a:extLst>
              <a:ext uri="{FF2B5EF4-FFF2-40B4-BE49-F238E27FC236}">
                <a16:creationId xmlns:a16="http://schemas.microsoft.com/office/drawing/2014/main" id="{E6FB7583-8559-0C06-06B6-203D2ECF0D8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68829">
            <a:off x="8402841" y="157143"/>
            <a:ext cx="449304" cy="450251"/>
          </a:xfrm>
          <a:prstGeom prst="rect">
            <a:avLst/>
          </a:prstGeom>
        </p:spPr>
      </p:pic>
      <p:pic>
        <p:nvPicPr>
          <p:cNvPr id="30" name="Picture 29" descr="A black and white image of a screw&#10;&#10;Description automatically generated">
            <a:extLst>
              <a:ext uri="{FF2B5EF4-FFF2-40B4-BE49-F238E27FC236}">
                <a16:creationId xmlns:a16="http://schemas.microsoft.com/office/drawing/2014/main" id="{2783FC82-710D-23B4-5275-F2E66C78D36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1018" flipH="1">
            <a:off x="8030400" y="336470"/>
            <a:ext cx="449304" cy="450251"/>
          </a:xfrm>
          <a:prstGeom prst="rect">
            <a:avLst/>
          </a:prstGeom>
        </p:spPr>
      </p:pic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AE15A3C4-F1F4-EDEC-AE2B-7F8F874A492B}"/>
              </a:ext>
            </a:extLst>
          </p:cNvPr>
          <p:cNvGrpSpPr/>
          <p:nvPr/>
        </p:nvGrpSpPr>
        <p:grpSpPr>
          <a:xfrm rot="11139388">
            <a:off x="6909949" y="795978"/>
            <a:ext cx="1063444" cy="4764215"/>
            <a:chOff x="8797826" y="1051845"/>
            <a:chExt cx="1063444" cy="4764215"/>
          </a:xfrm>
        </p:grpSpPr>
        <p:pic>
          <p:nvPicPr>
            <p:cNvPr id="1038" name="Picture 1037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1C4B6780-C993-8898-53E1-1953A9B69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411493" y="1051371"/>
              <a:ext cx="449304" cy="450251"/>
            </a:xfrm>
            <a:prstGeom prst="rect">
              <a:avLst/>
            </a:prstGeom>
          </p:spPr>
        </p:pic>
        <p:pic>
          <p:nvPicPr>
            <p:cNvPr id="1039" name="Picture 1038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053C83CC-088B-BC18-2C78-FFBF7CC43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355613" y="1391394"/>
              <a:ext cx="449304" cy="450251"/>
            </a:xfrm>
            <a:prstGeom prst="rect">
              <a:avLst/>
            </a:prstGeom>
          </p:spPr>
        </p:pic>
        <p:pic>
          <p:nvPicPr>
            <p:cNvPr id="1040" name="Picture 1039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6B9C633E-E277-E1C2-58BA-B2E65BFB9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312276" y="1732529"/>
              <a:ext cx="449304" cy="450251"/>
            </a:xfrm>
            <a:prstGeom prst="rect">
              <a:avLst/>
            </a:prstGeom>
          </p:spPr>
        </p:pic>
        <p:pic>
          <p:nvPicPr>
            <p:cNvPr id="1041" name="Picture 1040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EDF924C4-F883-E364-DF3D-43E1272D2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256396" y="2072552"/>
              <a:ext cx="449304" cy="450251"/>
            </a:xfrm>
            <a:prstGeom prst="rect">
              <a:avLst/>
            </a:prstGeom>
          </p:spPr>
        </p:pic>
        <p:pic>
          <p:nvPicPr>
            <p:cNvPr id="1042" name="Picture 1041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91B5E344-02FE-1CB2-EF12-1DB5574A0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231152" y="2357658"/>
              <a:ext cx="449304" cy="450251"/>
            </a:xfrm>
            <a:prstGeom prst="rect">
              <a:avLst/>
            </a:prstGeom>
          </p:spPr>
        </p:pic>
        <p:pic>
          <p:nvPicPr>
            <p:cNvPr id="1043" name="Picture 1042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5AAE8705-00B8-343B-DC5A-5F3B15F3F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175272" y="2697681"/>
              <a:ext cx="449304" cy="450251"/>
            </a:xfrm>
            <a:prstGeom prst="rect">
              <a:avLst/>
            </a:prstGeom>
          </p:spPr>
        </p:pic>
        <p:pic>
          <p:nvPicPr>
            <p:cNvPr id="1044" name="Picture 1043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19698900-67EA-994A-055D-140FB4650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131935" y="3038816"/>
              <a:ext cx="449304" cy="450251"/>
            </a:xfrm>
            <a:prstGeom prst="rect">
              <a:avLst/>
            </a:prstGeom>
          </p:spPr>
        </p:pic>
        <p:pic>
          <p:nvPicPr>
            <p:cNvPr id="1045" name="Picture 1044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34C4FAA7-B392-7E29-FEC7-DBF45AF69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076055" y="3378839"/>
              <a:ext cx="449304" cy="450251"/>
            </a:xfrm>
            <a:prstGeom prst="rect">
              <a:avLst/>
            </a:prstGeom>
          </p:spPr>
        </p:pic>
        <p:pic>
          <p:nvPicPr>
            <p:cNvPr id="1046" name="Picture 1045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02C18F75-9CB5-493C-43CF-77F12320B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9021978" y="3718860"/>
              <a:ext cx="449304" cy="450251"/>
            </a:xfrm>
            <a:prstGeom prst="rect">
              <a:avLst/>
            </a:prstGeom>
          </p:spPr>
        </p:pic>
        <p:pic>
          <p:nvPicPr>
            <p:cNvPr id="1047" name="Picture 1046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C7DDF514-3DE2-6D9D-0A1E-2870ED5CE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978641" y="4059995"/>
              <a:ext cx="449304" cy="450251"/>
            </a:xfrm>
            <a:prstGeom prst="rect">
              <a:avLst/>
            </a:prstGeom>
          </p:spPr>
        </p:pic>
        <p:pic>
          <p:nvPicPr>
            <p:cNvPr id="1048" name="Picture 1047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2CCF0FEA-A419-366B-CBE7-729EBD462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922761" y="4400018"/>
              <a:ext cx="449304" cy="450251"/>
            </a:xfrm>
            <a:prstGeom prst="rect">
              <a:avLst/>
            </a:prstGeom>
          </p:spPr>
        </p:pic>
        <p:pic>
          <p:nvPicPr>
            <p:cNvPr id="1049" name="Picture 1048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DE15CD83-10B6-5DF8-420F-FB06F0965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897517" y="4685124"/>
              <a:ext cx="449304" cy="450251"/>
            </a:xfrm>
            <a:prstGeom prst="rect">
              <a:avLst/>
            </a:prstGeom>
          </p:spPr>
        </p:pic>
        <p:pic>
          <p:nvPicPr>
            <p:cNvPr id="1050" name="Picture 1049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D5FD2F29-A366-CE36-26C1-1358F7772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841637" y="5025147"/>
              <a:ext cx="449304" cy="450251"/>
            </a:xfrm>
            <a:prstGeom prst="rect">
              <a:avLst/>
            </a:prstGeom>
          </p:spPr>
        </p:pic>
        <p:pic>
          <p:nvPicPr>
            <p:cNvPr id="1051" name="Picture 1050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57402AB9-7AB7-EB84-7A52-25790A7AB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4431">
              <a:off x="8798300" y="5366282"/>
              <a:ext cx="449304" cy="450251"/>
            </a:xfrm>
            <a:prstGeom prst="rect">
              <a:avLst/>
            </a:prstGeom>
          </p:spPr>
        </p:pic>
      </p:grpSp>
      <p:grpSp>
        <p:nvGrpSpPr>
          <p:cNvPr id="1057" name="Group 1056">
            <a:extLst>
              <a:ext uri="{FF2B5EF4-FFF2-40B4-BE49-F238E27FC236}">
                <a16:creationId xmlns:a16="http://schemas.microsoft.com/office/drawing/2014/main" id="{A737856D-8F2E-E68F-B09C-8B56FEFEB6F6}"/>
              </a:ext>
            </a:extLst>
          </p:cNvPr>
          <p:cNvGrpSpPr/>
          <p:nvPr/>
        </p:nvGrpSpPr>
        <p:grpSpPr>
          <a:xfrm rot="191693" flipH="1" flipV="1">
            <a:off x="6947991" y="5857340"/>
            <a:ext cx="1525597" cy="685526"/>
            <a:chOff x="8182800" y="310017"/>
            <a:chExt cx="1525597" cy="685526"/>
          </a:xfrm>
        </p:grpSpPr>
        <p:pic>
          <p:nvPicPr>
            <p:cNvPr id="1053" name="Picture 1052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25E57016-4415-01AC-B0FF-C96A284FC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48982">
              <a:off x="9259093" y="545292"/>
              <a:ext cx="449304" cy="450251"/>
            </a:xfrm>
            <a:prstGeom prst="rect">
              <a:avLst/>
            </a:prstGeom>
          </p:spPr>
        </p:pic>
        <p:pic>
          <p:nvPicPr>
            <p:cNvPr id="1054" name="Picture 1053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B0342763-EC24-771D-73F4-F86FFF7F0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74505">
              <a:off x="8969127" y="327267"/>
              <a:ext cx="449304" cy="450251"/>
            </a:xfrm>
            <a:prstGeom prst="rect">
              <a:avLst/>
            </a:prstGeom>
          </p:spPr>
        </p:pic>
        <p:pic>
          <p:nvPicPr>
            <p:cNvPr id="1055" name="Picture 1054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ADD43491-CBC7-BF43-4B02-E9A30D80F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68829">
              <a:off x="8555241" y="309543"/>
              <a:ext cx="449304" cy="450251"/>
            </a:xfrm>
            <a:prstGeom prst="rect">
              <a:avLst/>
            </a:prstGeom>
          </p:spPr>
        </p:pic>
        <p:pic>
          <p:nvPicPr>
            <p:cNvPr id="1056" name="Picture 1055" descr="A black and white image of a screw&#10;&#10;Description automatically generated">
              <a:extLst>
                <a:ext uri="{FF2B5EF4-FFF2-40B4-BE49-F238E27FC236}">
                  <a16:creationId xmlns:a16="http://schemas.microsoft.com/office/drawing/2014/main" id="{4FD4DE78-8D14-B2BC-32B9-15DC98FAC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51018" flipH="1">
              <a:off x="8182800" y="488870"/>
              <a:ext cx="449304" cy="450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66272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A6AEE-698C-C006-231C-1303785BE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>
            <a:extLst>
              <a:ext uri="{FF2B5EF4-FFF2-40B4-BE49-F238E27FC236}">
                <a16:creationId xmlns:a16="http://schemas.microsoft.com/office/drawing/2014/main" id="{9C149DC7-2045-9204-2DE8-B50BB65056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882" t="95190" r="5007" b="2414"/>
          <a:stretch/>
        </p:blipFill>
        <p:spPr>
          <a:xfrm>
            <a:off x="5721755" y="5535491"/>
            <a:ext cx="6470245" cy="16329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3FA8323A-89D4-5691-5E68-95B75C5535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42" t="11621" r="27494" b="12070"/>
          <a:stretch/>
        </p:blipFill>
        <p:spPr>
          <a:xfrm>
            <a:off x="7557858" y="1656740"/>
            <a:ext cx="2946647" cy="377133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BDE9D-E207-3DFD-7C86-9515E015D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403AEB-3B81-2E4F-97BE-EFAC86F55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41637BC-895E-01F7-72DB-AD63FE4DA6DD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3"/>
              </a:rPr>
              <a:t>https://iopscience.iop.org/article/10.1088/0953-2048/28/4/045011</a:t>
            </a:r>
            <a:endParaRPr lang="en-US" sz="12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F77003A-2700-6613-8CC2-518EF4076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692D32E6-3324-4C85-FBC6-7CCAFE4489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1554D346-2B08-C89E-A24B-729C15B7FE18}"/>
                  </a:ext>
                </a:extLst>
              </p:cNvPr>
              <p:cNvSpPr txBox="1"/>
              <p:nvPr/>
            </p:nvSpPr>
            <p:spPr>
              <a:xfrm>
                <a:off x="8553110" y="5887192"/>
                <a:ext cx="746150" cy="19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𝑉𝑀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CDBD9E12-C3F5-8CB4-FCA8-1FCF3B31C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3110" y="5887192"/>
                <a:ext cx="746150" cy="190652"/>
              </a:xfrm>
              <a:prstGeom prst="rect">
                <a:avLst/>
              </a:prstGeom>
              <a:blipFill>
                <a:blip r:embed="rId8"/>
                <a:stretch>
                  <a:fillRect l="-5738" t="-6452" r="-18852" b="-51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E467BC7C-37DC-92F3-45A0-B306AB4165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5424684"/>
                  </p:ext>
                </p:extLst>
              </p:nvPr>
            </p:nvGraphicFramePr>
            <p:xfrm>
              <a:off x="57931" y="4194860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dirty="0">
                              <a:latin typeface="Aptos (body)"/>
                            </a:rPr>
                            <a:t>Peak</a:t>
                          </a:r>
                          <a:r>
                            <a:rPr lang="en-US" sz="1400" b="0" baseline="0" dirty="0">
                              <a:latin typeface="Aptos (body)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𝑉𝑀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MPa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1019      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799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76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993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698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-378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927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632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-418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-1797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5068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-2567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E467BC7C-37DC-92F3-45A0-B306AB4165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5424684"/>
                  </p:ext>
                </p:extLst>
              </p:nvPr>
            </p:nvGraphicFramePr>
            <p:xfrm>
              <a:off x="57931" y="4194860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326364" t="-1639" r="-1818" b="-4065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1019      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799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76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993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698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-93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-378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74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75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927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632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-418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-1797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5068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-2567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37">
            <a:extLst>
              <a:ext uri="{FF2B5EF4-FFF2-40B4-BE49-F238E27FC236}">
                <a16:creationId xmlns:a16="http://schemas.microsoft.com/office/drawing/2014/main" id="{E7D8B267-F882-9799-988E-37C48EB707CF}"/>
              </a:ext>
            </a:extLst>
          </p:cNvPr>
          <p:cNvSpPr txBox="1"/>
          <p:nvPr/>
        </p:nvSpPr>
        <p:spPr>
          <a:xfrm>
            <a:off x="6562393" y="1177143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9E7B6312-F3CA-3877-ED6A-9BEFEF1DFB08}"/>
              </a:ext>
            </a:extLst>
          </p:cNvPr>
          <p:cNvSpPr txBox="1"/>
          <p:nvPr/>
        </p:nvSpPr>
        <p:spPr>
          <a:xfrm>
            <a:off x="10376699" y="1179118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077F56D6-8D95-AB15-AB0D-C8726EAD3B81}"/>
              </a:ext>
            </a:extLst>
          </p:cNvPr>
          <p:cNvSpPr txBox="1"/>
          <p:nvPr/>
        </p:nvSpPr>
        <p:spPr>
          <a:xfrm>
            <a:off x="6562393" y="1805488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46</a:t>
            </a:r>
            <a:endParaRPr lang="en-US" dirty="0"/>
          </a:p>
        </p:txBody>
      </p:sp>
      <p:sp>
        <p:nvSpPr>
          <p:cNvPr id="20" name="TextBox 40">
            <a:extLst>
              <a:ext uri="{FF2B5EF4-FFF2-40B4-BE49-F238E27FC236}">
                <a16:creationId xmlns:a16="http://schemas.microsoft.com/office/drawing/2014/main" id="{17FB89BF-2631-C3E2-3413-5B556AF655B0}"/>
              </a:ext>
            </a:extLst>
          </p:cNvPr>
          <p:cNvSpPr txBox="1"/>
          <p:nvPr/>
        </p:nvSpPr>
        <p:spPr>
          <a:xfrm>
            <a:off x="6562393" y="305207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</a:t>
            </a:r>
            <a:endParaRPr lang="en-US" dirty="0"/>
          </a:p>
        </p:txBody>
      </p:sp>
      <p:sp>
        <p:nvSpPr>
          <p:cNvPr id="21" name="TextBox 41">
            <a:extLst>
              <a:ext uri="{FF2B5EF4-FFF2-40B4-BE49-F238E27FC236}">
                <a16:creationId xmlns:a16="http://schemas.microsoft.com/office/drawing/2014/main" id="{3D25C19D-153D-EBC5-D3BF-0F3E4A3324E1}"/>
              </a:ext>
            </a:extLst>
          </p:cNvPr>
          <p:cNvSpPr txBox="1"/>
          <p:nvPr/>
        </p:nvSpPr>
        <p:spPr>
          <a:xfrm>
            <a:off x="10393175" y="1790637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159</a:t>
            </a:r>
            <a:endParaRPr lang="en-US" dirty="0"/>
          </a:p>
        </p:txBody>
      </p:sp>
      <p:sp>
        <p:nvSpPr>
          <p:cNvPr id="22" name="TextBox 42">
            <a:extLst>
              <a:ext uri="{FF2B5EF4-FFF2-40B4-BE49-F238E27FC236}">
                <a16:creationId xmlns:a16="http://schemas.microsoft.com/office/drawing/2014/main" id="{36396CED-AAE9-EA68-7581-B8C6532DCA6C}"/>
              </a:ext>
            </a:extLst>
          </p:cNvPr>
          <p:cNvSpPr txBox="1"/>
          <p:nvPr/>
        </p:nvSpPr>
        <p:spPr>
          <a:xfrm>
            <a:off x="10450246" y="305207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160</a:t>
            </a:r>
            <a:endParaRPr lang="en-US" dirty="0"/>
          </a:p>
        </p:txBody>
      </p:sp>
      <p:sp>
        <p:nvSpPr>
          <p:cNvPr id="23" name="TextBox 43">
            <a:extLst>
              <a:ext uri="{FF2B5EF4-FFF2-40B4-BE49-F238E27FC236}">
                <a16:creationId xmlns:a16="http://schemas.microsoft.com/office/drawing/2014/main" id="{49BE9C95-2D8E-B9F7-DAA4-DC66CEC06362}"/>
              </a:ext>
            </a:extLst>
          </p:cNvPr>
          <p:cNvSpPr txBox="1"/>
          <p:nvPr/>
        </p:nvSpPr>
        <p:spPr>
          <a:xfrm>
            <a:off x="6562393" y="492397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47</a:t>
            </a:r>
            <a:endParaRPr lang="en-US" dirty="0"/>
          </a:p>
        </p:txBody>
      </p:sp>
      <p:sp>
        <p:nvSpPr>
          <p:cNvPr id="24" name="TextBox 44">
            <a:extLst>
              <a:ext uri="{FF2B5EF4-FFF2-40B4-BE49-F238E27FC236}">
                <a16:creationId xmlns:a16="http://schemas.microsoft.com/office/drawing/2014/main" id="{15EBB1C0-118C-3720-7615-75FB6571B7FD}"/>
              </a:ext>
            </a:extLst>
          </p:cNvPr>
          <p:cNvSpPr txBox="1"/>
          <p:nvPr/>
        </p:nvSpPr>
        <p:spPr>
          <a:xfrm>
            <a:off x="10461679" y="4911585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158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69583D-F3E3-7AF3-E8C3-9E322D535770}"/>
              </a:ext>
            </a:extLst>
          </p:cNvPr>
          <p:cNvSpPr txBox="1"/>
          <p:nvPr/>
        </p:nvSpPr>
        <p:spPr>
          <a:xfrm>
            <a:off x="8854538" y="4911585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1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3611BEB-9450-C9CB-DD0D-99FAAFB4922E}"/>
              </a:ext>
            </a:extLst>
          </p:cNvPr>
          <p:cNvSpPr txBox="1"/>
          <p:nvPr/>
        </p:nvSpPr>
        <p:spPr>
          <a:xfrm>
            <a:off x="8854538" y="3011403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6A49BB8-AD57-E5F9-7BDC-9A9FFE45F998}"/>
              </a:ext>
            </a:extLst>
          </p:cNvPr>
          <p:cNvSpPr txBox="1"/>
          <p:nvPr/>
        </p:nvSpPr>
        <p:spPr>
          <a:xfrm>
            <a:off x="8854537" y="1759321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  <p:sp>
        <p:nvSpPr>
          <p:cNvPr id="12" name="TextBox 37">
            <a:extLst>
              <a:ext uri="{FF2B5EF4-FFF2-40B4-BE49-F238E27FC236}">
                <a16:creationId xmlns:a16="http://schemas.microsoft.com/office/drawing/2014/main" id="{66FE6848-A70C-B5B4-684F-D9339F8F2751}"/>
              </a:ext>
            </a:extLst>
          </p:cNvPr>
          <p:cNvSpPr txBox="1"/>
          <p:nvPr/>
        </p:nvSpPr>
        <p:spPr>
          <a:xfrm>
            <a:off x="8537384" y="11735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rt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51ECF67-C7FA-4324-EED3-3E0AD8437873}"/>
                  </a:ext>
                </a:extLst>
              </p:cNvPr>
              <p:cNvSpPr txBox="1"/>
              <p:nvPr/>
            </p:nvSpPr>
            <p:spPr>
              <a:xfrm>
                <a:off x="675649" y="1840247"/>
                <a:ext cx="4468825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456291"/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To get an idea of what happens to the mechanics using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𝐸</m:t>
                    </m:r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=174 </m:t>
                    </m:r>
                    <m:r>
                      <a:rPr lang="en-US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𝐺𝑃𝑎</m:t>
                    </m:r>
                  </m:oMath>
                </a14:m>
                <a:r>
                  <a: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 test was done and the variation of the values is so small that with the precision shown in the tables the numbers do not change</a:t>
                </a:r>
                <a:endParaRPr lang="en-GB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851ECF67-C7FA-4324-EED3-3E0AD8437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49" y="1840247"/>
                <a:ext cx="4468825" cy="1477328"/>
              </a:xfrm>
              <a:prstGeom prst="rect">
                <a:avLst/>
              </a:prstGeom>
              <a:blipFill>
                <a:blip r:embed="rId10"/>
                <a:stretch>
                  <a:fillRect t="-2479" b="-57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70598801-5DB5-CC09-16CF-E74F76C00EBF}"/>
              </a:ext>
            </a:extLst>
          </p:cNvPr>
          <p:cNvSpPr txBox="1"/>
          <p:nvPr/>
        </p:nvSpPr>
        <p:spPr>
          <a:xfrm>
            <a:off x="5676900" y="5642407"/>
            <a:ext cx="628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28844.4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7C2C14C-ED93-5F4F-7EE9-03FF91DE30B4}"/>
              </a:ext>
            </a:extLst>
          </p:cNvPr>
          <p:cNvSpPr txBox="1"/>
          <p:nvPr/>
        </p:nvSpPr>
        <p:spPr>
          <a:xfrm>
            <a:off x="6322694" y="5692476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.923E+07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FC2B130-85D5-1A48-9D85-608B52C016E3}"/>
              </a:ext>
            </a:extLst>
          </p:cNvPr>
          <p:cNvSpPr txBox="1"/>
          <p:nvPr/>
        </p:nvSpPr>
        <p:spPr>
          <a:xfrm>
            <a:off x="7062872" y="5642743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.184E+08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51FA7E7-FD2B-6D9B-6136-F1258644D006}"/>
              </a:ext>
            </a:extLst>
          </p:cNvPr>
          <p:cNvSpPr txBox="1"/>
          <p:nvPr/>
        </p:nvSpPr>
        <p:spPr>
          <a:xfrm>
            <a:off x="7771531" y="5694921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.276E+08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21685B0-4417-FA82-4F63-2862911A9AE1}"/>
              </a:ext>
            </a:extLst>
          </p:cNvPr>
          <p:cNvSpPr txBox="1"/>
          <p:nvPr/>
        </p:nvSpPr>
        <p:spPr>
          <a:xfrm>
            <a:off x="8532928" y="5642407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.368E+08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37B32ED-7CE2-DADE-3A35-4DC7DE16DCCD}"/>
              </a:ext>
            </a:extLst>
          </p:cNvPr>
          <p:cNvSpPr txBox="1"/>
          <p:nvPr/>
        </p:nvSpPr>
        <p:spPr>
          <a:xfrm>
            <a:off x="9255309" y="5687569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.460E+08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F7E38FD-3214-22A8-2AB0-3BEA9D6F108B}"/>
              </a:ext>
            </a:extLst>
          </p:cNvPr>
          <p:cNvSpPr txBox="1"/>
          <p:nvPr/>
        </p:nvSpPr>
        <p:spPr>
          <a:xfrm>
            <a:off x="10016706" y="5636692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.552E+08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F1D16D0-DEF7-3D58-A93C-5F1788E27955}"/>
              </a:ext>
            </a:extLst>
          </p:cNvPr>
          <p:cNvSpPr txBox="1"/>
          <p:nvPr/>
        </p:nvSpPr>
        <p:spPr>
          <a:xfrm>
            <a:off x="10753076" y="5690555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.644E+08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81B39E6-9A35-87AE-CC62-4770F26DA28D}"/>
              </a:ext>
            </a:extLst>
          </p:cNvPr>
          <p:cNvSpPr txBox="1"/>
          <p:nvPr/>
        </p:nvSpPr>
        <p:spPr>
          <a:xfrm>
            <a:off x="11640806" y="5636692"/>
            <a:ext cx="69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.767E+08</a:t>
            </a:r>
          </a:p>
        </p:txBody>
      </p:sp>
    </p:spTree>
    <p:extLst>
      <p:ext uri="{BB962C8B-B14F-4D97-AF65-F5344CB8AC3E}">
        <p14:creationId xmlns:p14="http://schemas.microsoft.com/office/powerpoint/2010/main" val="42601453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775C5174-F267-2C62-E056-8AEE23062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F12FAA30-6F5A-6C14-211C-348D531D3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2320" y="826160"/>
            <a:ext cx="1244851" cy="3572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388D0F86-77A8-D787-2FFD-D78E5076C532}"/>
              </a:ext>
            </a:extLst>
          </p:cNvPr>
          <p:cNvGrpSpPr/>
          <p:nvPr/>
        </p:nvGrpSpPr>
        <p:grpSpPr>
          <a:xfrm>
            <a:off x="4367621" y="2678554"/>
            <a:ext cx="6438311" cy="3523715"/>
            <a:chOff x="558667" y="4373123"/>
            <a:chExt cx="4222884" cy="231120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71DEEF0-D026-4271-55B1-6602E4F1E213}"/>
                </a:ext>
              </a:extLst>
            </p:cNvPr>
            <p:cNvSpPr/>
            <p:nvPr/>
          </p:nvSpPr>
          <p:spPr>
            <a:xfrm>
              <a:off x="1767440" y="5440237"/>
              <a:ext cx="3014111" cy="176973"/>
            </a:xfrm>
            <a:prstGeom prst="rect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rgbClr val="C00000"/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44" descr="A close-up of a stack of rings&#10;&#10;Description automatically generated">
              <a:extLst>
                <a:ext uri="{FF2B5EF4-FFF2-40B4-BE49-F238E27FC236}">
                  <a16:creationId xmlns:a16="http://schemas.microsoft.com/office/drawing/2014/main" id="{9079247C-D663-C4BB-B724-3F4428256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67" y="4373123"/>
              <a:ext cx="3291098" cy="2311202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050C6B-E2C3-8497-44B5-74BD4FDED0C6}"/>
                </a:ext>
              </a:extLst>
            </p:cNvPr>
            <p:cNvSpPr/>
            <p:nvPr/>
          </p:nvSpPr>
          <p:spPr>
            <a:xfrm>
              <a:off x="1678781" y="5376863"/>
              <a:ext cx="1014413" cy="302418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3175"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16E2384-8AC3-9594-2B7E-DD2F5314232B}"/>
                </a:ext>
              </a:extLst>
            </p:cNvPr>
            <p:cNvSpPr/>
            <p:nvPr/>
          </p:nvSpPr>
          <p:spPr>
            <a:xfrm>
              <a:off x="2031206" y="5484324"/>
              <a:ext cx="309564" cy="92564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 w="3175"/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DB5C1FC-010F-ED38-BA0F-B1FDB1890D28}"/>
                </a:ext>
              </a:extLst>
            </p:cNvPr>
            <p:cNvCxnSpPr/>
            <p:nvPr/>
          </p:nvCxnSpPr>
          <p:spPr>
            <a:xfrm>
              <a:off x="1677301" y="5376863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21EAD4F-2028-4A0D-5AEB-BF4A1AF664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7301" y="5574506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EA7071A-AB20-3A82-49B5-99A6D98BDE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40770" y="5574506"/>
              <a:ext cx="352424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E7D4300-BDA3-5AC9-F4BD-D43155B317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9289" y="5376863"/>
              <a:ext cx="353905" cy="104775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59EF4E7-ABCE-5E67-7298-9D94A0529614}"/>
              </a:ext>
            </a:extLst>
          </p:cNvPr>
          <p:cNvSpPr/>
          <p:nvPr/>
        </p:nvSpPr>
        <p:spPr>
          <a:xfrm>
            <a:off x="9381248" y="-114300"/>
            <a:ext cx="3110807" cy="7286625"/>
          </a:xfrm>
          <a:custGeom>
            <a:avLst/>
            <a:gdLst>
              <a:gd name="connsiteX0" fmla="*/ 0 w 2886075"/>
              <a:gd name="connsiteY0" fmla="*/ 19050 h 7286625"/>
              <a:gd name="connsiteX1" fmla="*/ 285750 w 2886075"/>
              <a:gd name="connsiteY1" fmla="*/ 552450 h 7286625"/>
              <a:gd name="connsiteX2" fmla="*/ 523875 w 2886075"/>
              <a:gd name="connsiteY2" fmla="*/ 1190625 h 7286625"/>
              <a:gd name="connsiteX3" fmla="*/ 714375 w 2886075"/>
              <a:gd name="connsiteY3" fmla="*/ 1762125 h 7286625"/>
              <a:gd name="connsiteX4" fmla="*/ 876300 w 2886075"/>
              <a:gd name="connsiteY4" fmla="*/ 2619375 h 7286625"/>
              <a:gd name="connsiteX5" fmla="*/ 942975 w 2886075"/>
              <a:gd name="connsiteY5" fmla="*/ 3343275 h 7286625"/>
              <a:gd name="connsiteX6" fmla="*/ 962025 w 2886075"/>
              <a:gd name="connsiteY6" fmla="*/ 4600575 h 7286625"/>
              <a:gd name="connsiteX7" fmla="*/ 847725 w 2886075"/>
              <a:gd name="connsiteY7" fmla="*/ 5324475 h 7286625"/>
              <a:gd name="connsiteX8" fmla="*/ 695325 w 2886075"/>
              <a:gd name="connsiteY8" fmla="*/ 6010275 h 7286625"/>
              <a:gd name="connsiteX9" fmla="*/ 533400 w 2886075"/>
              <a:gd name="connsiteY9" fmla="*/ 6543675 h 7286625"/>
              <a:gd name="connsiteX10" fmla="*/ 247650 w 2886075"/>
              <a:gd name="connsiteY10" fmla="*/ 7286625 h 7286625"/>
              <a:gd name="connsiteX11" fmla="*/ 2886075 w 2886075"/>
              <a:gd name="connsiteY11" fmla="*/ 7229475 h 7286625"/>
              <a:gd name="connsiteX12" fmla="*/ 2867025 w 2886075"/>
              <a:gd name="connsiteY12" fmla="*/ 0 h 7286625"/>
              <a:gd name="connsiteX13" fmla="*/ 0 w 2886075"/>
              <a:gd name="connsiteY13" fmla="*/ 19050 h 728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86075" h="7286625">
                <a:moveTo>
                  <a:pt x="0" y="19050"/>
                </a:moveTo>
                <a:lnTo>
                  <a:pt x="285750" y="552450"/>
                </a:lnTo>
                <a:lnTo>
                  <a:pt x="523875" y="1190625"/>
                </a:lnTo>
                <a:lnTo>
                  <a:pt x="714375" y="1762125"/>
                </a:lnTo>
                <a:lnTo>
                  <a:pt x="876300" y="2619375"/>
                </a:lnTo>
                <a:lnTo>
                  <a:pt x="942975" y="3343275"/>
                </a:lnTo>
                <a:lnTo>
                  <a:pt x="962025" y="4600575"/>
                </a:lnTo>
                <a:lnTo>
                  <a:pt x="847725" y="5324475"/>
                </a:lnTo>
                <a:lnTo>
                  <a:pt x="695325" y="6010275"/>
                </a:lnTo>
                <a:lnTo>
                  <a:pt x="533400" y="6543675"/>
                </a:lnTo>
                <a:lnTo>
                  <a:pt x="247650" y="7286625"/>
                </a:lnTo>
                <a:lnTo>
                  <a:pt x="2886075" y="7229475"/>
                </a:lnTo>
                <a:lnTo>
                  <a:pt x="2867025" y="0"/>
                </a:lnTo>
                <a:lnTo>
                  <a:pt x="0" y="19050"/>
                </a:lnTo>
                <a:close/>
              </a:path>
            </a:pathLst>
          </a:custGeom>
          <a:gradFill flip="none" rotWithShape="1">
            <a:gsLst>
              <a:gs pos="50000">
                <a:srgbClr val="FF383E"/>
              </a:gs>
              <a:gs pos="0">
                <a:srgbClr val="C00000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8BDBE924-4A84-BA11-090B-A5C7F657083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56396" y="981891"/>
            <a:ext cx="10917901" cy="14742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456291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characteristics:</a:t>
            </a:r>
          </a:p>
          <a:p>
            <a:pPr marL="285750" indent="-285750" algn="ctr" defTabSz="456291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midplane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dipole to avoid deposition of the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muon decay</a:t>
            </a:r>
          </a:p>
          <a:p>
            <a:pPr marL="285750" indent="-285750" algn="ctr" defTabSz="456291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T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central field </a:t>
            </a:r>
          </a:p>
          <a:p>
            <a:pPr marL="285750" indent="-285750" algn="ctr" defTabSz="456291"/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Rectangular aperture of </a:t>
            </a: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mm x 30 mm </a:t>
            </a:r>
          </a:p>
        </p:txBody>
      </p:sp>
      <p:sp>
        <p:nvSpPr>
          <p:cNvPr id="49" name="Arc 48">
            <a:extLst>
              <a:ext uri="{FF2B5EF4-FFF2-40B4-BE49-F238E27FC236}">
                <a16:creationId xmlns:a16="http://schemas.microsoft.com/office/drawing/2014/main" id="{729B5192-C1DF-5F26-9023-059BDDB7BF84}"/>
              </a:ext>
            </a:extLst>
          </p:cNvPr>
          <p:cNvSpPr/>
          <p:nvPr/>
        </p:nvSpPr>
        <p:spPr>
          <a:xfrm>
            <a:off x="-6123382" y="-4513006"/>
            <a:ext cx="16491278" cy="16491278"/>
          </a:xfrm>
          <a:prstGeom prst="arc">
            <a:avLst>
              <a:gd name="adj1" fmla="val 19839629"/>
              <a:gd name="adj2" fmla="val 1500523"/>
            </a:avLst>
          </a:prstGeom>
          <a:ln w="317500">
            <a:gradFill>
              <a:gsLst>
                <a:gs pos="0">
                  <a:srgbClr val="0043D9"/>
                </a:gs>
                <a:gs pos="100000">
                  <a:srgbClr val="FF383E"/>
                </a:gs>
              </a:gsLst>
              <a:lin ang="5400000" scaled="1"/>
            </a:gradFill>
          </a:ln>
          <a:effectLst>
            <a:softEdge rad="762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Picture 47" descr="A white and grey striped object&#10;&#10;Description automatically generated">
            <a:extLst>
              <a:ext uri="{FF2B5EF4-FFF2-40B4-BE49-F238E27FC236}">
                <a16:creationId xmlns:a16="http://schemas.microsoft.com/office/drawing/2014/main" id="{18D19F63-70D1-6D36-0088-60E5F84E53C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84" y="1568361"/>
            <a:ext cx="1541709" cy="469430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SC dipoles</a:t>
            </a:r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A135BC7-4486-9766-53F2-91986AB3B045}"/>
              </a:ext>
            </a:extLst>
          </p:cNvPr>
          <p:cNvSpPr>
            <a:spLocks noChangeAspect="1"/>
          </p:cNvSpPr>
          <p:nvPr/>
        </p:nvSpPr>
        <p:spPr>
          <a:xfrm>
            <a:off x="1123673" y="5092701"/>
            <a:ext cx="2841231" cy="847032"/>
          </a:xfrm>
          <a:prstGeom prst="rect">
            <a:avLst/>
          </a:prstGeom>
          <a:solidFill>
            <a:schemeClr val="accent6">
              <a:alpha val="50000"/>
            </a:schemeClr>
          </a:solidFill>
          <a:ln w="3175"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sz="2000" b="1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959D6B-EA0E-1650-F4D8-93633909CADC}"/>
              </a:ext>
            </a:extLst>
          </p:cNvPr>
          <p:cNvCxnSpPr>
            <a:cxnSpLocks/>
          </p:cNvCxnSpPr>
          <p:nvPr/>
        </p:nvCxnSpPr>
        <p:spPr>
          <a:xfrm>
            <a:off x="1123673" y="6036391"/>
            <a:ext cx="28412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3C35004-EEF3-0B24-1261-5A49333B7120}"/>
              </a:ext>
            </a:extLst>
          </p:cNvPr>
          <p:cNvCxnSpPr>
            <a:cxnSpLocks/>
          </p:cNvCxnSpPr>
          <p:nvPr/>
        </p:nvCxnSpPr>
        <p:spPr>
          <a:xfrm flipV="1">
            <a:off x="1008481" y="5092701"/>
            <a:ext cx="0" cy="8470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085042A0-2954-4EBD-6A87-CA1D52967F65}"/>
              </a:ext>
            </a:extLst>
          </p:cNvPr>
          <p:cNvSpPr txBox="1"/>
          <p:nvPr/>
        </p:nvSpPr>
        <p:spPr>
          <a:xfrm>
            <a:off x="2039131" y="6133050"/>
            <a:ext cx="1010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 mm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8B1EED7-1662-460E-95AF-7070379CFD03}"/>
              </a:ext>
            </a:extLst>
          </p:cNvPr>
          <p:cNvSpPr txBox="1"/>
          <p:nvPr/>
        </p:nvSpPr>
        <p:spPr>
          <a:xfrm>
            <a:off x="54041" y="5331551"/>
            <a:ext cx="890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mm</a:t>
            </a:r>
            <a:endParaRPr lang="en-US" dirty="0"/>
          </a:p>
        </p:txBody>
      </p:sp>
      <p:cxnSp>
        <p:nvCxnSpPr>
          <p:cNvPr id="77" name="Connector: Curved 76">
            <a:extLst>
              <a:ext uri="{FF2B5EF4-FFF2-40B4-BE49-F238E27FC236}">
                <a16:creationId xmlns:a16="http://schemas.microsoft.com/office/drawing/2014/main" id="{EB99E78A-A71A-1DD8-0928-D3ADE560C01F}"/>
              </a:ext>
            </a:extLst>
          </p:cNvPr>
          <p:cNvCxnSpPr>
            <a:stCxn id="51" idx="1"/>
            <a:endCxn id="67" idx="0"/>
          </p:cNvCxnSpPr>
          <p:nvPr/>
        </p:nvCxnSpPr>
        <p:spPr>
          <a:xfrm rot="10800000" flipV="1">
            <a:off x="2544290" y="4439417"/>
            <a:ext cx="3531085" cy="65328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4E8718D-AE8B-EC42-A1D5-56B93E1B94B8}"/>
              </a:ext>
            </a:extLst>
          </p:cNvPr>
          <p:cNvSpPr txBox="1"/>
          <p:nvPr/>
        </p:nvSpPr>
        <p:spPr>
          <a:xfrm>
            <a:off x="364233" y="3277166"/>
            <a:ext cx="43601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algn="ctr" defTabSz="456291">
              <a:buNone/>
            </a:pP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Proposed solution: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 defTabSz="456291">
              <a:buClr>
                <a:srgbClr val="FF0000"/>
              </a:buClr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design based on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metal insulated HTS racetracks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456291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645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DD523-93B9-9072-FECD-FEBD29956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06DFEF-B0A2-15FD-34EA-8FB2B4B49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Performance</a:t>
            </a:r>
          </a:p>
        </p:txBody>
      </p:sp>
      <p:pic>
        <p:nvPicPr>
          <p:cNvPr id="11" name="Content Placeholder 10" descr="A red and black lines on a gray surface&#10;&#10;Description automatically generated">
            <a:extLst>
              <a:ext uri="{FF2B5EF4-FFF2-40B4-BE49-F238E27FC236}">
                <a16:creationId xmlns:a16="http://schemas.microsoft.com/office/drawing/2014/main" id="{942CD138-E384-7547-E84D-F16BDA071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695" y="1501463"/>
            <a:ext cx="3524125" cy="4351338"/>
          </a:xfr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D063D2B-CD3C-5CE2-8D63-3352433C2497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3"/>
              </a:rPr>
              <a:t>https://iopscience.iop.org/article/10.1088/0953-2048/28/4/045011</a:t>
            </a:r>
            <a:endParaRPr lang="en-US" sz="12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327B8E00-9D96-A72B-32E8-158102915B72}"/>
              </a:ext>
            </a:extLst>
          </p:cNvPr>
          <p:cNvGrpSpPr/>
          <p:nvPr/>
        </p:nvGrpSpPr>
        <p:grpSpPr>
          <a:xfrm>
            <a:off x="925493" y="1171861"/>
            <a:ext cx="5041736" cy="2971519"/>
            <a:chOff x="364571" y="2191373"/>
            <a:chExt cx="5041736" cy="2971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8FF188CC-89A5-6E05-D9B7-C1B7B4468C0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ctr">
                  <a:spAutoFit/>
                </a:bodyPr>
                <a:lstStyle>
                  <a:defPPr>
                    <a:defRPr lang="en-US"/>
                  </a:defPPr>
                  <a:lvl1pPr marL="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en-GB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0" algn="ctr" defTabSz="456291">
                    <a:buFont typeface="Wingdings" panose="05000000000000000000" pitchFamily="2" charset="2"/>
                    <a:buNone/>
                  </a:pPr>
                  <a:r>
                    <a:rPr lang="en-GB" b="1" dirty="0">
                      <a:solidFill>
                        <a:srgbClr val="0070C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 forces effect evaluation:</a:t>
                  </a:r>
                </a:p>
                <a:p>
                  <a:pPr indent="0" algn="ctr" defTabSz="456291">
                    <a:buNone/>
                  </a:pP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This very simple model has the aim of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evaluate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stress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associated to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forces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,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not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for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dimensioning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of the mechanical structure.</a:t>
                  </a:r>
                  <a:endPara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Infinitely </a:t>
                  </a:r>
                  <a:r>
                    <a:rPr 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rigid</a:t>
                  </a:r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structure.</a:t>
                  </a: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Homogenous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material for racetracks:</a:t>
                  </a: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=150 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𝐺𝑃𝑎</m:t>
                      </m:r>
                    </m:oMath>
                  </a14:m>
                  <a:endPara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𝜈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=0.3</m:t>
                      </m:r>
                    </m:oMath>
                  </a14:m>
                  <a:endPara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Frictionless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system.</a:t>
                  </a:r>
                </a:p>
              </p:txBody>
            </p:sp>
          </mc:Choice>
          <mc:Fallback xmlns="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8FF188CC-89A5-6E05-D9B7-C1B7B4468C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  <a:blipFill>
                  <a:blip r:embed="rId4"/>
                  <a:stretch>
                    <a:fillRect t="-1434" r="-726" b="-286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DE64B28-E49C-7CCB-77AB-22CA73FAB9DC}"/>
                </a:ext>
              </a:extLst>
            </p:cNvPr>
            <p:cNvSpPr txBox="1"/>
            <p:nvPr/>
          </p:nvSpPr>
          <p:spPr>
            <a:xfrm>
              <a:off x="3872327" y="4030915"/>
              <a:ext cx="365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dirty="0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78392C26-1B0C-C06F-0FE7-95343AE60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1FAE43A8-B1B1-19FB-D7D7-2E2A08E700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2" name="Parentesi graffa chiusa 1">
            <a:extLst>
              <a:ext uri="{FF2B5EF4-FFF2-40B4-BE49-F238E27FC236}">
                <a16:creationId xmlns:a16="http://schemas.microsoft.com/office/drawing/2014/main" id="{D02D4A09-C14A-B584-A1AD-23AC9703C11A}"/>
              </a:ext>
            </a:extLst>
          </p:cNvPr>
          <p:cNvSpPr/>
          <p:nvPr/>
        </p:nvSpPr>
        <p:spPr>
          <a:xfrm>
            <a:off x="10382865" y="1501463"/>
            <a:ext cx="98322" cy="24867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1B9BEA5-1777-D9FA-26D3-3890A2706160}"/>
              </a:ext>
            </a:extLst>
          </p:cNvPr>
          <p:cNvSpPr txBox="1"/>
          <p:nvPr/>
        </p:nvSpPr>
        <p:spPr>
          <a:xfrm>
            <a:off x="10432026" y="1448400"/>
            <a:ext cx="99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 mm</a:t>
            </a:r>
          </a:p>
        </p:txBody>
      </p:sp>
    </p:spTree>
    <p:extLst>
      <p:ext uri="{BB962C8B-B14F-4D97-AF65-F5344CB8AC3E}">
        <p14:creationId xmlns:p14="http://schemas.microsoft.com/office/powerpoint/2010/main" val="35126540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813B4-E836-479A-C557-B1D633230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2B3E5-39A3-2762-0872-B4E53F9B34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9682E5-2B22-565F-3ACC-B6D730984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Performance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F333A4-62EB-EAA0-0F36-28A5D86FD686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2"/>
              </a:rPr>
              <a:t>https://iopscience.iop.org/article/10.1088/0953-2048/28/4/045011</a:t>
            </a:r>
            <a:endParaRPr lang="en-US" sz="12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659407AA-6363-CE1A-BE5C-322521B81AC6}"/>
              </a:ext>
            </a:extLst>
          </p:cNvPr>
          <p:cNvGrpSpPr/>
          <p:nvPr/>
        </p:nvGrpSpPr>
        <p:grpSpPr>
          <a:xfrm>
            <a:off x="925493" y="1171861"/>
            <a:ext cx="5041736" cy="2971519"/>
            <a:chOff x="364571" y="2191373"/>
            <a:chExt cx="5041736" cy="2971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C7F49B0F-3B73-3B21-4448-A7579B29D12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ctr">
                  <a:spAutoFit/>
                </a:bodyPr>
                <a:lstStyle>
                  <a:defPPr>
                    <a:defRPr lang="en-US"/>
                  </a:defPPr>
                  <a:lvl1pPr marL="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en-GB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0" algn="ctr" defTabSz="456291">
                    <a:buFont typeface="Wingdings" panose="05000000000000000000" pitchFamily="2" charset="2"/>
                    <a:buNone/>
                  </a:pPr>
                  <a:r>
                    <a:rPr lang="en-GB" b="1" dirty="0">
                      <a:solidFill>
                        <a:srgbClr val="0070C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 forces effect evaluation:</a:t>
                  </a:r>
                </a:p>
                <a:p>
                  <a:pPr indent="0" algn="ctr" defTabSz="456291">
                    <a:buNone/>
                  </a:pP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This very simple model has the aim of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evaluate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stress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associated to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forces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,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not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for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dimensioning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of the mechanical structure.</a:t>
                  </a:r>
                  <a:endPara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Infinitely </a:t>
                  </a:r>
                  <a:r>
                    <a:rPr 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rigid</a:t>
                  </a:r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structure.</a:t>
                  </a: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Homogenous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material for racetracks:</a:t>
                  </a: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=150 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𝐺𝑃𝑎</m:t>
                      </m:r>
                    </m:oMath>
                  </a14:m>
                  <a:endPara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𝜈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=0.3</m:t>
                      </m:r>
                    </m:oMath>
                  </a14:m>
                  <a:endPara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Frictionless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system.</a:t>
                  </a:r>
                </a:p>
              </p:txBody>
            </p:sp>
          </mc:Choice>
          <mc:Fallback xmlns="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C7F49B0F-3B73-3B21-4448-A7579B29D1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  <a:blipFill>
                  <a:blip r:embed="rId3"/>
                  <a:stretch>
                    <a:fillRect t="-1434" r="-726" b="-286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D71CA9F-D5F9-A527-25E7-215686780594}"/>
                </a:ext>
              </a:extLst>
            </p:cNvPr>
            <p:cNvSpPr txBox="1"/>
            <p:nvPr/>
          </p:nvSpPr>
          <p:spPr>
            <a:xfrm>
              <a:off x="3872327" y="4030915"/>
              <a:ext cx="365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dirty="0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632C116D-65D5-1DDD-3866-93A3333EF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575B428F-5E89-B630-AED8-FD6EA6BD60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28">
                <a:extLst>
                  <a:ext uri="{FF2B5EF4-FFF2-40B4-BE49-F238E27FC236}">
                    <a16:creationId xmlns:a16="http://schemas.microsoft.com/office/drawing/2014/main" id="{B4C4AAD1-9F67-C1F3-952A-3717CE854A8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8237327"/>
                  </p:ext>
                </p:extLst>
              </p:nvPr>
            </p:nvGraphicFramePr>
            <p:xfrm>
              <a:off x="260202" y="4143380"/>
              <a:ext cx="5347924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dirty="0">
                              <a:latin typeface="Aptos (body)"/>
                            </a:rPr>
                            <a:t>Peak</a:t>
                          </a:r>
                          <a:r>
                            <a:rPr lang="en-US" sz="1400" b="0" baseline="0" dirty="0">
                              <a:latin typeface="Aptos (body)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𝑉𝑀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MPa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1793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140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150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1670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-407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146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1546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-2151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137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-2418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28">
                <a:extLst>
                  <a:ext uri="{FF2B5EF4-FFF2-40B4-BE49-F238E27FC236}">
                    <a16:creationId xmlns:a16="http://schemas.microsoft.com/office/drawing/2014/main" id="{B4C4AAD1-9F67-C1F3-952A-3717CE854A8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8237327"/>
                  </p:ext>
                </p:extLst>
              </p:nvPr>
            </p:nvGraphicFramePr>
            <p:xfrm>
              <a:off x="260202" y="4143380"/>
              <a:ext cx="5347924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133698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ctr">
                        <a:blipFill>
                          <a:blip r:embed="rId7"/>
                          <a:stretch>
                            <a:fillRect l="-301370" t="-1639" r="-2283" b="-4081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1793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140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150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1670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-407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146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1546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-2151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137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5009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-2418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3AF9F624-1DF7-A8E5-CE12-E5173A4611D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9011" t="11980" r="29226" b="10847"/>
          <a:stretch/>
        </p:blipFill>
        <p:spPr>
          <a:xfrm>
            <a:off x="7301782" y="957366"/>
            <a:ext cx="3227311" cy="447740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8B919BC-ABD8-53BB-12CD-965D8BDFC4E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9098" t="94676" r="5008" b="2226"/>
          <a:stretch/>
        </p:blipFill>
        <p:spPr>
          <a:xfrm>
            <a:off x="5683827" y="5440214"/>
            <a:ext cx="6457075" cy="1985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A787B0A2-278C-7470-2ADB-2D7EA86C5280}"/>
                  </a:ext>
                </a:extLst>
              </p:cNvPr>
              <p:cNvSpPr txBox="1"/>
              <p:nvPr/>
            </p:nvSpPr>
            <p:spPr>
              <a:xfrm>
                <a:off x="8542362" y="5784444"/>
                <a:ext cx="746150" cy="19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𝑉𝑀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A787B0A2-278C-7470-2ADB-2D7EA86C5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2362" y="5784444"/>
                <a:ext cx="746150" cy="190652"/>
              </a:xfrm>
              <a:prstGeom prst="rect">
                <a:avLst/>
              </a:prstGeom>
              <a:blipFill>
                <a:blip r:embed="rId9"/>
                <a:stretch>
                  <a:fillRect l="-5691" t="-3226" r="-17886" b="-51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E7C109A5-2E76-72DC-16E8-20A6D8BAE60D}"/>
              </a:ext>
            </a:extLst>
          </p:cNvPr>
          <p:cNvSpPr txBox="1"/>
          <p:nvPr/>
        </p:nvSpPr>
        <p:spPr>
          <a:xfrm>
            <a:off x="8735717" y="4781579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1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D9E938-9C8D-7A7C-9742-261DB42A0F92}"/>
              </a:ext>
            </a:extLst>
          </p:cNvPr>
          <p:cNvSpPr txBox="1"/>
          <p:nvPr/>
        </p:nvSpPr>
        <p:spPr>
          <a:xfrm>
            <a:off x="8735717" y="2549738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40597E0-5B1E-B127-32D4-F9D108E88863}"/>
              </a:ext>
            </a:extLst>
          </p:cNvPr>
          <p:cNvSpPr txBox="1"/>
          <p:nvPr/>
        </p:nvSpPr>
        <p:spPr>
          <a:xfrm>
            <a:off x="8735718" y="1021518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8761EAB-4F1E-44DC-C441-A869CF1D6880}"/>
              </a:ext>
            </a:extLst>
          </p:cNvPr>
          <p:cNvSpPr txBox="1"/>
          <p:nvPr/>
        </p:nvSpPr>
        <p:spPr>
          <a:xfrm>
            <a:off x="5596240" y="5569000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24442.8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C828D4-74C0-0236-2EDF-4AE83950A191}"/>
              </a:ext>
            </a:extLst>
          </p:cNvPr>
          <p:cNvSpPr txBox="1"/>
          <p:nvPr/>
        </p:nvSpPr>
        <p:spPr>
          <a:xfrm>
            <a:off x="6315060" y="5619534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.180E+08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E4889E4-0A6A-A904-809F-3C2B1CBCF63E}"/>
              </a:ext>
            </a:extLst>
          </p:cNvPr>
          <p:cNvSpPr txBox="1"/>
          <p:nvPr/>
        </p:nvSpPr>
        <p:spPr>
          <a:xfrm>
            <a:off x="7021994" y="5562155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.359E+08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E2331F5-A9E9-986B-C5E1-C471C333B6DB}"/>
              </a:ext>
            </a:extLst>
          </p:cNvPr>
          <p:cNvSpPr txBox="1"/>
          <p:nvPr/>
        </p:nvSpPr>
        <p:spPr>
          <a:xfrm>
            <a:off x="7748142" y="5612194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.539E+08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439E3A0-FA8F-041E-282F-110CB1702439}"/>
              </a:ext>
            </a:extLst>
          </p:cNvPr>
          <p:cNvSpPr txBox="1"/>
          <p:nvPr/>
        </p:nvSpPr>
        <p:spPr>
          <a:xfrm>
            <a:off x="8523994" y="5569000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.719E+08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1C81609-1E23-BB11-1156-CF31DF7AB83A}"/>
              </a:ext>
            </a:extLst>
          </p:cNvPr>
          <p:cNvSpPr txBox="1"/>
          <p:nvPr/>
        </p:nvSpPr>
        <p:spPr>
          <a:xfrm>
            <a:off x="9250142" y="5620751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.898E+08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22EA491-71A7-89EB-4974-BED59B4763D7}"/>
              </a:ext>
            </a:extLst>
          </p:cNvPr>
          <p:cNvSpPr txBox="1"/>
          <p:nvPr/>
        </p:nvSpPr>
        <p:spPr>
          <a:xfrm>
            <a:off x="9963411" y="5569000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.108E+09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72CA6A5-41E9-90DB-A6AE-613F7000C512}"/>
              </a:ext>
            </a:extLst>
          </p:cNvPr>
          <p:cNvSpPr txBox="1"/>
          <p:nvPr/>
        </p:nvSpPr>
        <p:spPr>
          <a:xfrm>
            <a:off x="10701788" y="5612976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.126E+09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DFFADB1-38DA-4F62-DCB7-19DEED478C82}"/>
              </a:ext>
            </a:extLst>
          </p:cNvPr>
          <p:cNvSpPr txBox="1"/>
          <p:nvPr/>
        </p:nvSpPr>
        <p:spPr>
          <a:xfrm>
            <a:off x="11637271" y="5562155"/>
            <a:ext cx="701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.150E+09</a:t>
            </a:r>
          </a:p>
        </p:txBody>
      </p:sp>
    </p:spTree>
    <p:extLst>
      <p:ext uri="{BB962C8B-B14F-4D97-AF65-F5344CB8AC3E}">
        <p14:creationId xmlns:p14="http://schemas.microsoft.com/office/powerpoint/2010/main" val="3930878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230B8-2A21-0097-9C1A-6FA4CFD05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o 47">
            <a:extLst>
              <a:ext uri="{FF2B5EF4-FFF2-40B4-BE49-F238E27FC236}">
                <a16:creationId xmlns:a16="http://schemas.microsoft.com/office/drawing/2014/main" id="{EF8E59D3-A35A-E911-A77B-F27BA961E9DE}"/>
              </a:ext>
            </a:extLst>
          </p:cNvPr>
          <p:cNvGrpSpPr/>
          <p:nvPr/>
        </p:nvGrpSpPr>
        <p:grpSpPr>
          <a:xfrm>
            <a:off x="7030938" y="1980798"/>
            <a:ext cx="4566896" cy="4352401"/>
            <a:chOff x="3757505" y="1992829"/>
            <a:chExt cx="4708069" cy="4557001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9A3DAFAB-1088-9E65-0195-38E12D78F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728" t="3920" r="15364" b="4003"/>
            <a:stretch/>
          </p:blipFill>
          <p:spPr>
            <a:xfrm>
              <a:off x="3883742" y="1992829"/>
              <a:ext cx="4581832" cy="4530827"/>
            </a:xfrm>
            <a:prstGeom prst="rect">
              <a:avLst/>
            </a:prstGeom>
          </p:spPr>
        </p:pic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503FA0E1-4C92-588F-4740-23250B28B74C}"/>
                </a:ext>
              </a:extLst>
            </p:cNvPr>
            <p:cNvSpPr/>
            <p:nvPr/>
          </p:nvSpPr>
          <p:spPr>
            <a:xfrm>
              <a:off x="3757505" y="5868671"/>
              <a:ext cx="707922" cy="681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8379B-FCCD-E6BA-9A43-C12042AB87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CDA518-1AEA-A93C-7B3F-F007416D5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management Strategy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D46DBB14-4B49-6BE9-1910-FF41DB6AAE62}"/>
              </a:ext>
            </a:extLst>
          </p:cNvPr>
          <p:cNvSpPr txBox="1">
            <a:spLocks/>
          </p:cNvSpPr>
          <p:nvPr/>
        </p:nvSpPr>
        <p:spPr>
          <a:xfrm>
            <a:off x="3362715" y="1152599"/>
            <a:ext cx="5347927" cy="8402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456291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mm vertical sector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splitting the racetracks into two was inserted to reduce the stress. The position of each sector is the result of an optimization study.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13A8C34F-408F-D812-A28B-7FAD81578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24" name="Immagine 23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371BB973-780D-8AB7-F384-A7B7EDDCF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grpSp>
        <p:nvGrpSpPr>
          <p:cNvPr id="49" name="Gruppo 48">
            <a:extLst>
              <a:ext uri="{FF2B5EF4-FFF2-40B4-BE49-F238E27FC236}">
                <a16:creationId xmlns:a16="http://schemas.microsoft.com/office/drawing/2014/main" id="{C68A1C43-5DD1-FE8B-3D82-0243B0710E07}"/>
              </a:ext>
            </a:extLst>
          </p:cNvPr>
          <p:cNvGrpSpPr/>
          <p:nvPr/>
        </p:nvGrpSpPr>
        <p:grpSpPr>
          <a:xfrm>
            <a:off x="1053181" y="2144068"/>
            <a:ext cx="4271603" cy="4189131"/>
            <a:chOff x="553397" y="2835603"/>
            <a:chExt cx="3609128" cy="3520747"/>
          </a:xfrm>
        </p:grpSpPr>
        <p:pic>
          <p:nvPicPr>
            <p:cNvPr id="50" name="Immagine 49">
              <a:extLst>
                <a:ext uri="{FF2B5EF4-FFF2-40B4-BE49-F238E27FC236}">
                  <a16:creationId xmlns:a16="http://schemas.microsoft.com/office/drawing/2014/main" id="{B6341583-CC09-5CF6-3DCC-26490B512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9653" t="9034" r="20507" b="11971"/>
            <a:stretch/>
          </p:blipFill>
          <p:spPr>
            <a:xfrm>
              <a:off x="610256" y="2835603"/>
              <a:ext cx="3552269" cy="3520747"/>
            </a:xfrm>
            <a:prstGeom prst="rect">
              <a:avLst/>
            </a:prstGeom>
          </p:spPr>
        </p:pic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AB934807-69D2-8AEB-A1FE-509CB49EA027}"/>
                </a:ext>
              </a:extLst>
            </p:cNvPr>
            <p:cNvSpPr/>
            <p:nvPr/>
          </p:nvSpPr>
          <p:spPr>
            <a:xfrm>
              <a:off x="553397" y="5857928"/>
              <a:ext cx="609600" cy="498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AF1634C4-879D-7624-E2D7-CA28E5CAEF4D}"/>
              </a:ext>
            </a:extLst>
          </p:cNvPr>
          <p:cNvCxnSpPr>
            <a:cxnSpLocks/>
          </p:cNvCxnSpPr>
          <p:nvPr/>
        </p:nvCxnSpPr>
        <p:spPr>
          <a:xfrm>
            <a:off x="5208608" y="4203909"/>
            <a:ext cx="1658610" cy="0"/>
          </a:xfrm>
          <a:prstGeom prst="straightConnector1">
            <a:avLst/>
          </a:prstGeom>
          <a:ln w="57150">
            <a:solidFill>
              <a:srgbClr val="2D2D1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6110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F9F70-270B-71BB-88D1-90B508B2F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2AFEEDAB-0089-5B01-6762-8F8E1CCF68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36" t="94676" r="4899" b="2345"/>
          <a:stretch/>
        </p:blipFill>
        <p:spPr>
          <a:xfrm>
            <a:off x="5756100" y="5526931"/>
            <a:ext cx="6435900" cy="1964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07775FD-72D4-F5B1-397D-A1BCFC8578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073" t="10896" r="27288" b="10846"/>
          <a:stretch/>
        </p:blipFill>
        <p:spPr>
          <a:xfrm>
            <a:off x="7435725" y="1643605"/>
            <a:ext cx="2980920" cy="383756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34541-C625-3503-0F56-552885609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7D9B04-7E9F-F7CF-47F4-ED56F21A5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E168F-6610-5036-43B9-4D0BF566B2C8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3"/>
              </a:rPr>
              <a:t>https://iopscience.iop.org/article/10.1088/0953-2048/28/4/045011</a:t>
            </a:r>
            <a:endParaRPr lang="en-US" sz="12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71B410F4-17A9-0EF0-3F72-0BFB06A3DD1E}"/>
              </a:ext>
            </a:extLst>
          </p:cNvPr>
          <p:cNvGrpSpPr/>
          <p:nvPr/>
        </p:nvGrpSpPr>
        <p:grpSpPr>
          <a:xfrm>
            <a:off x="925493" y="1171861"/>
            <a:ext cx="5041736" cy="2971519"/>
            <a:chOff x="364571" y="2191373"/>
            <a:chExt cx="5041736" cy="2971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4EBACFEB-E72B-5021-EA76-241C6ECC832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ctr">
                  <a:spAutoFit/>
                </a:bodyPr>
                <a:lstStyle>
                  <a:defPPr>
                    <a:defRPr lang="en-US"/>
                  </a:defPPr>
                  <a:lvl1pPr marL="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en-GB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0" algn="ctr" defTabSz="456291">
                    <a:buFont typeface="Wingdings" panose="05000000000000000000" pitchFamily="2" charset="2"/>
                    <a:buNone/>
                  </a:pPr>
                  <a:r>
                    <a:rPr lang="en-GB" b="1" dirty="0">
                      <a:solidFill>
                        <a:srgbClr val="0070C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 forces effect evaluation:</a:t>
                  </a:r>
                </a:p>
                <a:p>
                  <a:pPr indent="0" algn="ctr" defTabSz="456291">
                    <a:buNone/>
                  </a:pP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This very simple model has the aim of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evaluate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stress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associated to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forces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,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not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for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dimensioning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of the mechanical structure.</a:t>
                  </a:r>
                  <a:endPara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Infinitely </a:t>
                  </a:r>
                  <a:r>
                    <a:rPr 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rigid</a:t>
                  </a:r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structure.</a:t>
                  </a: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Homogenous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material for racetracks:</a:t>
                  </a: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=150 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𝐺𝑃𝑎</m:t>
                      </m:r>
                    </m:oMath>
                  </a14:m>
                  <a:endPara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𝜈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=0.3</m:t>
                      </m:r>
                    </m:oMath>
                  </a14:m>
                  <a:endPara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Frictionless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system.</a:t>
                  </a:r>
                </a:p>
              </p:txBody>
            </p:sp>
          </mc:Choice>
          <mc:Fallback xmlns="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4EBACFEB-E72B-5021-EA76-241C6ECC83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  <a:blipFill>
                  <a:blip r:embed="rId4"/>
                  <a:stretch>
                    <a:fillRect t="-1434" r="-726" b="-286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685E02D-2FC4-1736-4544-6AAD232EE3CD}"/>
                </a:ext>
              </a:extLst>
            </p:cNvPr>
            <p:cNvSpPr txBox="1"/>
            <p:nvPr/>
          </p:nvSpPr>
          <p:spPr>
            <a:xfrm>
              <a:off x="3872327" y="4030915"/>
              <a:ext cx="365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dirty="0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694D79F0-9AFB-A18A-8E78-EB4F04957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574DA063-FE29-3B86-1441-393A9502EE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CDBD9E12-C3F5-8CB4-FCA8-1FCF3B31C981}"/>
                  </a:ext>
                </a:extLst>
              </p:cNvPr>
              <p:cNvSpPr txBox="1"/>
              <p:nvPr/>
            </p:nvSpPr>
            <p:spPr>
              <a:xfrm>
                <a:off x="8553110" y="5887192"/>
                <a:ext cx="746150" cy="19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𝑉𝑀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CDBD9E12-C3F5-8CB4-FCA8-1FCF3B31C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3110" y="5887192"/>
                <a:ext cx="746150" cy="190652"/>
              </a:xfrm>
              <a:prstGeom prst="rect">
                <a:avLst/>
              </a:prstGeom>
              <a:blipFill>
                <a:blip r:embed="rId8"/>
                <a:stretch>
                  <a:fillRect l="-5738" t="-6452" r="-18852" b="-51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1701833E-E342-8A5D-1F6A-80A6951E33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072497"/>
                  </p:ext>
                </p:extLst>
              </p:nvPr>
            </p:nvGraphicFramePr>
            <p:xfrm>
              <a:off x="57931" y="4194860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dirty="0">
                              <a:latin typeface="Aptos (body)"/>
                            </a:rPr>
                            <a:t>Peak</a:t>
                          </a:r>
                          <a:r>
                            <a:rPr lang="en-US" sz="1400" b="0" baseline="0" dirty="0">
                              <a:latin typeface="Aptos (body)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𝑉𝑀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MPa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1019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76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77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698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-378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75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632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-418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-1797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5068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-2567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1701833E-E342-8A5D-1F6A-80A6951E336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072497"/>
                  </p:ext>
                </p:extLst>
              </p:nvPr>
            </p:nvGraphicFramePr>
            <p:xfrm>
              <a:off x="57931" y="4194860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326364" t="-1639" r="-1818" b="-4065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1019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76        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77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698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-93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-378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75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632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-418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-1797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5068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-2567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37">
            <a:extLst>
              <a:ext uri="{FF2B5EF4-FFF2-40B4-BE49-F238E27FC236}">
                <a16:creationId xmlns:a16="http://schemas.microsoft.com/office/drawing/2014/main" id="{C9C747FA-2141-F6B7-7D72-4C1C3C16F7EE}"/>
              </a:ext>
            </a:extLst>
          </p:cNvPr>
          <p:cNvSpPr txBox="1"/>
          <p:nvPr/>
        </p:nvSpPr>
        <p:spPr>
          <a:xfrm>
            <a:off x="6562393" y="1177143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45F2824B-4B57-E939-CDC5-B672C58CC69B}"/>
              </a:ext>
            </a:extLst>
          </p:cNvPr>
          <p:cNvSpPr txBox="1"/>
          <p:nvPr/>
        </p:nvSpPr>
        <p:spPr>
          <a:xfrm>
            <a:off x="10376699" y="1179118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C3D35268-53DB-60CB-7A18-584E648FC460}"/>
              </a:ext>
            </a:extLst>
          </p:cNvPr>
          <p:cNvSpPr txBox="1"/>
          <p:nvPr/>
        </p:nvSpPr>
        <p:spPr>
          <a:xfrm>
            <a:off x="6562393" y="1805488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46</a:t>
            </a:r>
            <a:endParaRPr lang="en-US" dirty="0"/>
          </a:p>
        </p:txBody>
      </p:sp>
      <p:sp>
        <p:nvSpPr>
          <p:cNvPr id="20" name="TextBox 40">
            <a:extLst>
              <a:ext uri="{FF2B5EF4-FFF2-40B4-BE49-F238E27FC236}">
                <a16:creationId xmlns:a16="http://schemas.microsoft.com/office/drawing/2014/main" id="{B3AD905B-6B3A-0292-6570-292C84F0663A}"/>
              </a:ext>
            </a:extLst>
          </p:cNvPr>
          <p:cNvSpPr txBox="1"/>
          <p:nvPr/>
        </p:nvSpPr>
        <p:spPr>
          <a:xfrm>
            <a:off x="6562393" y="305207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</a:t>
            </a:r>
            <a:endParaRPr lang="en-US" dirty="0"/>
          </a:p>
        </p:txBody>
      </p:sp>
      <p:sp>
        <p:nvSpPr>
          <p:cNvPr id="21" name="TextBox 41">
            <a:extLst>
              <a:ext uri="{FF2B5EF4-FFF2-40B4-BE49-F238E27FC236}">
                <a16:creationId xmlns:a16="http://schemas.microsoft.com/office/drawing/2014/main" id="{CCB0137D-471C-9A6E-974E-FC14E5A7A4F1}"/>
              </a:ext>
            </a:extLst>
          </p:cNvPr>
          <p:cNvSpPr txBox="1"/>
          <p:nvPr/>
        </p:nvSpPr>
        <p:spPr>
          <a:xfrm>
            <a:off x="10393175" y="1790637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159</a:t>
            </a:r>
            <a:endParaRPr lang="en-US" dirty="0"/>
          </a:p>
        </p:txBody>
      </p:sp>
      <p:sp>
        <p:nvSpPr>
          <p:cNvPr id="22" name="TextBox 42">
            <a:extLst>
              <a:ext uri="{FF2B5EF4-FFF2-40B4-BE49-F238E27FC236}">
                <a16:creationId xmlns:a16="http://schemas.microsoft.com/office/drawing/2014/main" id="{C8B2BD54-26B1-2F34-F696-4427FEAE00A4}"/>
              </a:ext>
            </a:extLst>
          </p:cNvPr>
          <p:cNvSpPr txBox="1"/>
          <p:nvPr/>
        </p:nvSpPr>
        <p:spPr>
          <a:xfrm>
            <a:off x="10450246" y="305207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160</a:t>
            </a:r>
            <a:endParaRPr lang="en-US" dirty="0"/>
          </a:p>
        </p:txBody>
      </p:sp>
      <p:sp>
        <p:nvSpPr>
          <p:cNvPr id="23" name="TextBox 43">
            <a:extLst>
              <a:ext uri="{FF2B5EF4-FFF2-40B4-BE49-F238E27FC236}">
                <a16:creationId xmlns:a16="http://schemas.microsoft.com/office/drawing/2014/main" id="{92DC419F-45F1-BE49-4CE1-B3149012128F}"/>
              </a:ext>
            </a:extLst>
          </p:cNvPr>
          <p:cNvSpPr txBox="1"/>
          <p:nvPr/>
        </p:nvSpPr>
        <p:spPr>
          <a:xfrm>
            <a:off x="6562393" y="492397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47</a:t>
            </a:r>
            <a:endParaRPr lang="en-US" dirty="0"/>
          </a:p>
        </p:txBody>
      </p:sp>
      <p:sp>
        <p:nvSpPr>
          <p:cNvPr id="24" name="TextBox 44">
            <a:extLst>
              <a:ext uri="{FF2B5EF4-FFF2-40B4-BE49-F238E27FC236}">
                <a16:creationId xmlns:a16="http://schemas.microsoft.com/office/drawing/2014/main" id="{1BFF2E09-8038-E573-A726-F889EB6251F4}"/>
              </a:ext>
            </a:extLst>
          </p:cNvPr>
          <p:cNvSpPr txBox="1"/>
          <p:nvPr/>
        </p:nvSpPr>
        <p:spPr>
          <a:xfrm>
            <a:off x="10461679" y="4911585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158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869CFEB-1FD7-84F0-BC4C-A50811A0D4B4}"/>
              </a:ext>
            </a:extLst>
          </p:cNvPr>
          <p:cNvSpPr txBox="1"/>
          <p:nvPr/>
        </p:nvSpPr>
        <p:spPr>
          <a:xfrm>
            <a:off x="8854538" y="4911585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1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CEFC835-1106-68D9-59F1-7EAB4BBE1C4C}"/>
              </a:ext>
            </a:extLst>
          </p:cNvPr>
          <p:cNvSpPr txBox="1"/>
          <p:nvPr/>
        </p:nvSpPr>
        <p:spPr>
          <a:xfrm>
            <a:off x="8854538" y="3011403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5622974-B038-453F-6BE2-7F30C9B86431}"/>
              </a:ext>
            </a:extLst>
          </p:cNvPr>
          <p:cNvSpPr txBox="1"/>
          <p:nvPr/>
        </p:nvSpPr>
        <p:spPr>
          <a:xfrm>
            <a:off x="8854537" y="1759321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  <p:sp>
        <p:nvSpPr>
          <p:cNvPr id="12" name="TextBox 37">
            <a:extLst>
              <a:ext uri="{FF2B5EF4-FFF2-40B4-BE49-F238E27FC236}">
                <a16:creationId xmlns:a16="http://schemas.microsoft.com/office/drawing/2014/main" id="{7462697B-9D1C-1AD9-97AD-9CF67E2B3BD7}"/>
              </a:ext>
            </a:extLst>
          </p:cNvPr>
          <p:cNvSpPr txBox="1"/>
          <p:nvPr/>
        </p:nvSpPr>
        <p:spPr>
          <a:xfrm>
            <a:off x="8537384" y="11735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rt</a:t>
            </a:r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3CE5D12-0DCF-8D65-5EE8-6BC24E878D82}"/>
              </a:ext>
            </a:extLst>
          </p:cNvPr>
          <p:cNvSpPr txBox="1"/>
          <p:nvPr/>
        </p:nvSpPr>
        <p:spPr>
          <a:xfrm>
            <a:off x="5734520" y="5661250"/>
            <a:ext cx="6043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28842.7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DA2892B-7908-A3A9-DAE2-9DD0D037740C}"/>
              </a:ext>
            </a:extLst>
          </p:cNvPr>
          <p:cNvSpPr txBox="1"/>
          <p:nvPr/>
        </p:nvSpPr>
        <p:spPr>
          <a:xfrm>
            <a:off x="6414134" y="5714590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.923E+07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50F30A6-C65E-297D-06B3-3A09686F0A66}"/>
              </a:ext>
            </a:extLst>
          </p:cNvPr>
          <p:cNvSpPr txBox="1"/>
          <p:nvPr/>
        </p:nvSpPr>
        <p:spPr>
          <a:xfrm>
            <a:off x="7148124" y="5668460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.184E+08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FDBC3E2-EB53-7BB7-AFDA-183897692C2B}"/>
              </a:ext>
            </a:extLst>
          </p:cNvPr>
          <p:cNvSpPr txBox="1"/>
          <p:nvPr/>
        </p:nvSpPr>
        <p:spPr>
          <a:xfrm>
            <a:off x="7834549" y="5705861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.276E+08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CCD08A1-72CD-18FE-F4BF-4663375C7036}"/>
              </a:ext>
            </a:extLst>
          </p:cNvPr>
          <p:cNvSpPr txBox="1"/>
          <p:nvPr/>
        </p:nvSpPr>
        <p:spPr>
          <a:xfrm>
            <a:off x="8568539" y="5656360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.368E+08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3C3DC52-17EA-3B6B-B1F2-34CE70201721}"/>
              </a:ext>
            </a:extLst>
          </p:cNvPr>
          <p:cNvSpPr txBox="1"/>
          <p:nvPr/>
        </p:nvSpPr>
        <p:spPr>
          <a:xfrm>
            <a:off x="9298566" y="5712745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.460E+08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EA96B72-6FE2-E230-F9B9-E88B8975221E}"/>
              </a:ext>
            </a:extLst>
          </p:cNvPr>
          <p:cNvSpPr txBox="1"/>
          <p:nvPr/>
        </p:nvSpPr>
        <p:spPr>
          <a:xfrm>
            <a:off x="10015256" y="5657089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.552E+08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29565D9C-A37E-6572-424D-8E4583309651}"/>
              </a:ext>
            </a:extLst>
          </p:cNvPr>
          <p:cNvSpPr txBox="1"/>
          <p:nvPr/>
        </p:nvSpPr>
        <p:spPr>
          <a:xfrm>
            <a:off x="10746579" y="5712745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.644E+08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569FEA4-D7EB-DF34-4A77-85DB6F54B4F6}"/>
              </a:ext>
            </a:extLst>
          </p:cNvPr>
          <p:cNvSpPr txBox="1"/>
          <p:nvPr/>
        </p:nvSpPr>
        <p:spPr>
          <a:xfrm>
            <a:off x="11630499" y="5656360"/>
            <a:ext cx="664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.767E+08</a:t>
            </a:r>
          </a:p>
        </p:txBody>
      </p:sp>
    </p:spTree>
    <p:extLst>
      <p:ext uri="{BB962C8B-B14F-4D97-AF65-F5344CB8AC3E}">
        <p14:creationId xmlns:p14="http://schemas.microsoft.com/office/powerpoint/2010/main" val="2481364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D30726EA-3E10-91F2-A3CD-0A085A8EF0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76029-3CB0-74B2-BED7-1B1C1F2504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27FEBD06-AD31-8892-742F-6B0DB92F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400" y="1308883"/>
            <a:ext cx="5366313" cy="38656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The new field </a:t>
            </a:r>
            <a:r>
              <a:rPr lang="en-US" b="1" dirty="0"/>
              <a:t>homogeneity</a:t>
            </a:r>
            <a:r>
              <a:rPr lang="en-US" dirty="0"/>
              <a:t> at x = 25 mm is about </a:t>
            </a:r>
            <a:r>
              <a:rPr lang="en-US" b="1" dirty="0"/>
              <a:t>0.058%.</a:t>
            </a:r>
            <a:endParaRPr lang="en-US" dirty="0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B84E28B5-0FC8-E968-22B2-ED4A896DA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112731"/>
              </p:ext>
            </p:extLst>
          </p:nvPr>
        </p:nvGraphicFramePr>
        <p:xfrm>
          <a:off x="1494886" y="1677851"/>
          <a:ext cx="4019340" cy="1612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4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4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7664221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086C1D0-0570-0BB6-B777-E6C281E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Aligned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F6A694A-C82D-FA4E-F257-EACA83930186}"/>
              </a:ext>
            </a:extLst>
          </p:cNvPr>
          <p:cNvGrpSpPr/>
          <p:nvPr/>
        </p:nvGrpSpPr>
        <p:grpSpPr>
          <a:xfrm>
            <a:off x="6333615" y="1208251"/>
            <a:ext cx="5011169" cy="4742445"/>
            <a:chOff x="6104660" y="1130957"/>
            <a:chExt cx="5298332" cy="508830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738E45DF-4193-53FE-3D7C-5700BA141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4660" y="1130957"/>
              <a:ext cx="5298332" cy="5088307"/>
            </a:xfrm>
            <a:prstGeom prst="rect">
              <a:avLst/>
            </a:prstGeom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5E39D87-C481-EE45-BD0E-E1F87E655E65}"/>
                </a:ext>
              </a:extLst>
            </p:cNvPr>
            <p:cNvSpPr/>
            <p:nvPr/>
          </p:nvSpPr>
          <p:spPr>
            <a:xfrm>
              <a:off x="6104660" y="5254906"/>
              <a:ext cx="226692" cy="150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B111B90-BA7B-90A9-10EF-ECD1F1536DD1}"/>
              </a:ext>
            </a:extLst>
          </p:cNvPr>
          <p:cNvSpPr txBox="1"/>
          <p:nvPr/>
        </p:nvSpPr>
        <p:spPr>
          <a:xfrm>
            <a:off x="8591811" y="5800286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FA9EC7A8-FE89-DE8F-CA24-E325D2C7D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cxnSp>
        <p:nvCxnSpPr>
          <p:cNvPr id="2" name="Connettore 2 19">
            <a:extLst>
              <a:ext uri="{FF2B5EF4-FFF2-40B4-BE49-F238E27FC236}">
                <a16:creationId xmlns:a16="http://schemas.microsoft.com/office/drawing/2014/main" id="{232FB96A-5F95-AA83-4D6B-7CF0D9A750D8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10454127" y="3029822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20">
            <a:extLst>
              <a:ext uri="{FF2B5EF4-FFF2-40B4-BE49-F238E27FC236}">
                <a16:creationId xmlns:a16="http://schemas.microsoft.com/office/drawing/2014/main" id="{F854BB57-13D6-7782-A028-BC85151D9C47}"/>
              </a:ext>
            </a:extLst>
          </p:cNvPr>
          <p:cNvSpPr txBox="1"/>
          <p:nvPr/>
        </p:nvSpPr>
        <p:spPr>
          <a:xfrm>
            <a:off x="9788783" y="4142433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lower path</a:t>
            </a:r>
          </a:p>
        </p:txBody>
      </p:sp>
      <p:cxnSp>
        <p:nvCxnSpPr>
          <p:cNvPr id="7" name="Connettore 2 21">
            <a:extLst>
              <a:ext uri="{FF2B5EF4-FFF2-40B4-BE49-F238E27FC236}">
                <a16:creationId xmlns:a16="http://schemas.microsoft.com/office/drawing/2014/main" id="{3F5A413C-B110-8660-360E-6C253307F0A7}"/>
              </a:ext>
            </a:extLst>
          </p:cNvPr>
          <p:cNvCxnSpPr>
            <a:cxnSpLocks/>
            <a:endCxn id="8" idx="2"/>
          </p:cNvCxnSpPr>
          <p:nvPr/>
        </p:nvCxnSpPr>
        <p:spPr>
          <a:xfrm flipH="1" flipV="1">
            <a:off x="9617861" y="1931434"/>
            <a:ext cx="1205336" cy="379383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26">
            <a:extLst>
              <a:ext uri="{FF2B5EF4-FFF2-40B4-BE49-F238E27FC236}">
                <a16:creationId xmlns:a16="http://schemas.microsoft.com/office/drawing/2014/main" id="{CF65BBA7-E82C-D85A-21F2-BA718969729A}"/>
              </a:ext>
            </a:extLst>
          </p:cNvPr>
          <p:cNvSpPr txBox="1"/>
          <p:nvPr/>
        </p:nvSpPr>
        <p:spPr>
          <a:xfrm>
            <a:off x="8952517" y="1562102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555FF"/>
                </a:solidFill>
              </a:rPr>
              <a:t>higher path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6AFD1AF-44AD-A8AF-22E5-1FCF920F1215}"/>
              </a:ext>
            </a:extLst>
          </p:cNvPr>
          <p:cNvSpPr txBox="1"/>
          <p:nvPr/>
        </p:nvSpPr>
        <p:spPr>
          <a:xfrm>
            <a:off x="6125028" y="999280"/>
            <a:ext cx="84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[T]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1A03983-8974-4D4C-32CE-119E4869A4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917" y="3354548"/>
            <a:ext cx="4731552" cy="325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87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66979-48CD-C896-E40A-DE52FC5FE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481BAB4A-9CBC-ACD8-9A9F-B110ABE3B2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94" t="11980" r="11920" b="10845"/>
          <a:stretch/>
        </p:blipFill>
        <p:spPr>
          <a:xfrm>
            <a:off x="7128605" y="2003373"/>
            <a:ext cx="4404126" cy="332761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85EA8-289D-509C-9DA4-29CF38D01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5F81B4-282E-E98B-D81E-5DB54F93D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Aligned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3459C25-4E8E-642C-075F-E3B54A330D08}"/>
              </a:ext>
            </a:extLst>
          </p:cNvPr>
          <p:cNvSpPr txBox="1"/>
          <p:nvPr/>
        </p:nvSpPr>
        <p:spPr>
          <a:xfrm>
            <a:off x="27715" y="6114163"/>
            <a:ext cx="107973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taken from “</a:t>
            </a:r>
            <a:r>
              <a:rPr lang="en-US" sz="1200" b="0" i="0" u="none" strike="noStrike" baseline="0" dirty="0">
                <a:latin typeface="ArialUnicodeMS"/>
              </a:rPr>
              <a:t>Electro-mechanical properties of REBCO coated conductors from various industrial manufacturers at 77 K, self-field and 4.2 K, 19 T”</a:t>
            </a:r>
          </a:p>
          <a:p>
            <a:pPr algn="l"/>
            <a:r>
              <a:rPr lang="en-US" sz="1200" dirty="0">
                <a:hlinkClick r:id="rId3"/>
              </a:rPr>
              <a:t>https://iopscience.iop.org/article/10.1088/0953-2048/28/4/045011</a:t>
            </a:r>
            <a:endParaRPr lang="en-US" sz="12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A5514142-64F3-8B3F-E907-54F3BB08766E}"/>
              </a:ext>
            </a:extLst>
          </p:cNvPr>
          <p:cNvGrpSpPr/>
          <p:nvPr/>
        </p:nvGrpSpPr>
        <p:grpSpPr>
          <a:xfrm>
            <a:off x="925493" y="1171861"/>
            <a:ext cx="5041736" cy="2971519"/>
            <a:chOff x="364571" y="2191373"/>
            <a:chExt cx="5041736" cy="2971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12789886-A6D1-1985-9967-DB47CE80CD4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 anchor="ctr">
                  <a:spAutoFit/>
                </a:bodyPr>
                <a:lstStyle>
                  <a:defPPr>
                    <a:defRPr lang="en-US"/>
                  </a:defPPr>
                  <a:lvl1pPr marL="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it-IT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Clr>
                      <a:srgbClr val="FF0000"/>
                    </a:buClr>
                    <a:buFont typeface="Wingdings" panose="05000000000000000000" pitchFamily="2" charset="2"/>
                    <a:buChar char="§"/>
                    <a:defRPr lang="en-GB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0" algn="ctr" defTabSz="456291">
                    <a:buFont typeface="Wingdings" panose="05000000000000000000" pitchFamily="2" charset="2"/>
                    <a:buNone/>
                  </a:pPr>
                  <a:r>
                    <a:rPr lang="en-GB" b="1" dirty="0">
                      <a:solidFill>
                        <a:srgbClr val="0070C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 forces effect evaluation:</a:t>
                  </a:r>
                </a:p>
                <a:p>
                  <a:pPr indent="0" algn="ctr" defTabSz="456291">
                    <a:buNone/>
                  </a:pP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This very simple model has the aim of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evaluate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stress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associated to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Lorentz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forces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,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not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for the </a:t>
                  </a:r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dimensioning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of the mechanical structure.</a:t>
                  </a:r>
                  <a:endPara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Infinitely </a:t>
                  </a:r>
                  <a:r>
                    <a:rPr lang="en-US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rigid</a:t>
                  </a:r>
                  <a:r>
                    <a:rPr lang="en-US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structure.</a:t>
                  </a: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Homogenous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material for racetracks:</a:t>
                  </a: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=150 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𝐺𝑃𝑎</m:t>
                      </m:r>
                    </m:oMath>
                  </a14:m>
                  <a:endParaRPr lang="en-GB" baseline="30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742950" lvl="1" indent="-285750" algn="ctr" defTabSz="456291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𝜈</m:t>
                      </m:r>
                      <m:r>
                        <a:rPr lang="en-U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=0.3</m:t>
                      </m:r>
                    </m:oMath>
                  </a14:m>
                  <a:endPara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 algn="ctr" defTabSz="456291"/>
                  <a:r>
                    <a:rPr lang="en-GB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Frictionless</a:t>
                  </a:r>
                  <a:r>
                    <a:rPr lang="en-GB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system.</a:t>
                  </a:r>
                </a:p>
              </p:txBody>
            </p:sp>
          </mc:Choice>
          <mc:Fallback xmlns="">
            <p:sp>
              <p:nvSpPr>
                <p:cNvPr id="33" name="Content Placeholder 5">
                  <a:extLst>
                    <a:ext uri="{FF2B5EF4-FFF2-40B4-BE49-F238E27FC236}">
                      <a16:creationId xmlns:a16="http://schemas.microsoft.com/office/drawing/2014/main" id="{12789886-A6D1-1985-9967-DB47CE80CD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571" y="2191373"/>
                  <a:ext cx="5041736" cy="2971519"/>
                </a:xfrm>
                <a:prstGeom prst="rect">
                  <a:avLst/>
                </a:prstGeom>
                <a:blipFill>
                  <a:blip r:embed="rId4"/>
                  <a:stretch>
                    <a:fillRect t="-1434" r="-726" b="-2869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F61DAD8-DEAB-0E13-CC38-5FE1479DF960}"/>
                </a:ext>
              </a:extLst>
            </p:cNvPr>
            <p:cNvSpPr txBox="1"/>
            <p:nvPr/>
          </p:nvSpPr>
          <p:spPr>
            <a:xfrm>
              <a:off x="3872327" y="4030915"/>
              <a:ext cx="365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dirty="0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3718DFD8-C2D0-6B36-7E48-A666A2C6D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  <p:pic>
        <p:nvPicPr>
          <p:cNvPr id="7" name="Immagine 6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DF38EF2B-53AD-B020-6D2C-D3F8F5BEAC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CD8EA82B-672E-A5DA-0929-E89A056CF507}"/>
                  </a:ext>
                </a:extLst>
              </p:cNvPr>
              <p:cNvSpPr txBox="1"/>
              <p:nvPr/>
            </p:nvSpPr>
            <p:spPr>
              <a:xfrm>
                <a:off x="8957593" y="5833277"/>
                <a:ext cx="746150" cy="19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𝑉𝑀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6">
                <a:extLst>
                  <a:ext uri="{FF2B5EF4-FFF2-40B4-BE49-F238E27FC236}">
                    <a16:creationId xmlns:a16="http://schemas.microsoft.com/office/drawing/2014/main" id="{CD8EA82B-672E-A5DA-0929-E89A056CF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7593" y="5833277"/>
                <a:ext cx="746150" cy="190652"/>
              </a:xfrm>
              <a:prstGeom prst="rect">
                <a:avLst/>
              </a:prstGeom>
              <a:blipFill>
                <a:blip r:embed="rId8"/>
                <a:stretch>
                  <a:fillRect l="-5691" t="-3226" r="-17886" b="-51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BCEFC45B-0E33-A315-A2D0-D5E61BA046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235093"/>
                  </p:ext>
                </p:extLst>
              </p:nvPr>
            </p:nvGraphicFramePr>
            <p:xfrm>
              <a:off x="66254" y="4159207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dirty="0">
                              <a:latin typeface="Aptos (body)"/>
                            </a:rPr>
                            <a:t>Peak</a:t>
                          </a:r>
                          <a:r>
                            <a:rPr lang="en-US" sz="1400" b="0" baseline="0" dirty="0">
                              <a:latin typeface="Aptos (body)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𝑉𝑀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MPa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949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524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70      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338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-1525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1169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1140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-323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-1081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4918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-2878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28">
                <a:extLst>
                  <a:ext uri="{FF2B5EF4-FFF2-40B4-BE49-F238E27FC236}">
                    <a16:creationId xmlns:a16="http://schemas.microsoft.com/office/drawing/2014/main" id="{BCEFC45B-0E33-A315-A2D0-D5E61BA046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235093"/>
                  </p:ext>
                </p:extLst>
              </p:nvPr>
            </p:nvGraphicFramePr>
            <p:xfrm>
              <a:off x="66254" y="4159207"/>
              <a:ext cx="5704263" cy="18466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6981">
                      <a:extLst>
                        <a:ext uri="{9D8B030D-6E8A-4147-A177-3AD203B41FA5}">
                          <a16:colId xmlns:a16="http://schemas.microsoft.com/office/drawing/2014/main" val="803915908"/>
                        </a:ext>
                      </a:extLst>
                    </a:gridCol>
                    <a:gridCol w="1024827">
                      <a:extLst>
                        <a:ext uri="{9D8B030D-6E8A-4147-A177-3AD203B41FA5}">
                          <a16:colId xmlns:a16="http://schemas.microsoft.com/office/drawing/2014/main" val="3379597224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13513311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41031615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364676898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2839275299"/>
                        </a:ext>
                      </a:extLst>
                    </a:gridCol>
                    <a:gridCol w="668491">
                      <a:extLst>
                        <a:ext uri="{9D8B030D-6E8A-4147-A177-3AD203B41FA5}">
                          <a16:colId xmlns:a16="http://schemas.microsoft.com/office/drawing/2014/main" val="3424103796"/>
                        </a:ext>
                      </a:extLst>
                    </a:gridCol>
                  </a:tblGrid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Racetrack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x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F</a:t>
                          </a:r>
                          <a:r>
                            <a:rPr lang="en-US" sz="1400" b="0" u="none" strike="noStrike" baseline="-25000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y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 [</a:t>
                          </a:r>
                          <a:r>
                            <a:rPr lang="en-US" sz="1400" b="0" u="none" strike="noStrike" dirty="0" err="1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kN</a:t>
                          </a:r>
                          <a:r>
                            <a:rPr lang="en-US" sz="1400" b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Aptos (body)"/>
                            </a:rPr>
                            <a:t>/m]</a:t>
                          </a:r>
                          <a:endParaRPr lang="en-US" sz="1400" b="0" i="0" u="none" strike="noStrike" dirty="0">
                            <a:solidFill>
                              <a:schemeClr val="bg1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ctr">
                        <a:blipFill>
                          <a:blip r:embed="rId9"/>
                          <a:stretch>
                            <a:fillRect l="-326364" t="-1639" r="-1818" b="-40655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594202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949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524 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53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70      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3218599045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798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338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-144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 -1525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61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4157164529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1169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1140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-323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-1081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89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699769874"/>
                      </a:ext>
                    </a:extLst>
                  </a:tr>
                  <a:tr h="369333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tot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4918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(body)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-2878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(body)"/>
                            </a:rPr>
                            <a:t>/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29418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37">
            <a:extLst>
              <a:ext uri="{FF2B5EF4-FFF2-40B4-BE49-F238E27FC236}">
                <a16:creationId xmlns:a16="http://schemas.microsoft.com/office/drawing/2014/main" id="{FB28ED1E-A3DA-CBDC-31FA-72AABE0E5CD5}"/>
              </a:ext>
            </a:extLst>
          </p:cNvPr>
          <p:cNvSpPr txBox="1"/>
          <p:nvPr/>
        </p:nvSpPr>
        <p:spPr>
          <a:xfrm>
            <a:off x="6245079" y="1212742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E9970743-2D21-A7D6-7DB3-AF8F821A8177}"/>
              </a:ext>
            </a:extLst>
          </p:cNvPr>
          <p:cNvSpPr txBox="1"/>
          <p:nvPr/>
        </p:nvSpPr>
        <p:spPr>
          <a:xfrm>
            <a:off x="11267570" y="1243159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</a:t>
            </a:r>
            <a:endParaRPr lang="en-US" dirty="0"/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C2F50B19-1A85-CBF9-F7D9-912497966F07}"/>
              </a:ext>
            </a:extLst>
          </p:cNvPr>
          <p:cNvSpPr txBox="1"/>
          <p:nvPr/>
        </p:nvSpPr>
        <p:spPr>
          <a:xfrm>
            <a:off x="6255273" y="213011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52</a:t>
            </a:r>
            <a:endParaRPr lang="en-US" dirty="0"/>
          </a:p>
        </p:txBody>
      </p:sp>
      <p:sp>
        <p:nvSpPr>
          <p:cNvPr id="20" name="TextBox 40">
            <a:extLst>
              <a:ext uri="{FF2B5EF4-FFF2-40B4-BE49-F238E27FC236}">
                <a16:creationId xmlns:a16="http://schemas.microsoft.com/office/drawing/2014/main" id="{1FD70F61-8E59-06BB-32A9-F9E902DBFBDA}"/>
              </a:ext>
            </a:extLst>
          </p:cNvPr>
          <p:cNvSpPr txBox="1"/>
          <p:nvPr/>
        </p:nvSpPr>
        <p:spPr>
          <a:xfrm>
            <a:off x="6255273" y="3448830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39</a:t>
            </a:r>
            <a:endParaRPr lang="en-US" dirty="0"/>
          </a:p>
        </p:txBody>
      </p:sp>
      <p:sp>
        <p:nvSpPr>
          <p:cNvPr id="21" name="TextBox 41">
            <a:extLst>
              <a:ext uri="{FF2B5EF4-FFF2-40B4-BE49-F238E27FC236}">
                <a16:creationId xmlns:a16="http://schemas.microsoft.com/office/drawing/2014/main" id="{DD579922-370F-6098-C9AA-03939E72E530}"/>
              </a:ext>
            </a:extLst>
          </p:cNvPr>
          <p:cNvSpPr txBox="1"/>
          <p:nvPr/>
        </p:nvSpPr>
        <p:spPr>
          <a:xfrm>
            <a:off x="11367908" y="2130111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99</a:t>
            </a:r>
            <a:endParaRPr lang="en-US" dirty="0"/>
          </a:p>
        </p:txBody>
      </p:sp>
      <p:sp>
        <p:nvSpPr>
          <p:cNvPr id="22" name="TextBox 42">
            <a:extLst>
              <a:ext uri="{FF2B5EF4-FFF2-40B4-BE49-F238E27FC236}">
                <a16:creationId xmlns:a16="http://schemas.microsoft.com/office/drawing/2014/main" id="{180DD363-06CA-F2D3-F311-57BBF48E920B}"/>
              </a:ext>
            </a:extLst>
          </p:cNvPr>
          <p:cNvSpPr txBox="1"/>
          <p:nvPr/>
        </p:nvSpPr>
        <p:spPr>
          <a:xfrm>
            <a:off x="11367908" y="3448830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171</a:t>
            </a:r>
            <a:endParaRPr lang="en-US" dirty="0"/>
          </a:p>
        </p:txBody>
      </p:sp>
      <p:sp>
        <p:nvSpPr>
          <p:cNvPr id="23" name="TextBox 43">
            <a:extLst>
              <a:ext uri="{FF2B5EF4-FFF2-40B4-BE49-F238E27FC236}">
                <a16:creationId xmlns:a16="http://schemas.microsoft.com/office/drawing/2014/main" id="{1FA99917-281F-F2B4-D488-D4DFE38FC583}"/>
              </a:ext>
            </a:extLst>
          </p:cNvPr>
          <p:cNvSpPr txBox="1"/>
          <p:nvPr/>
        </p:nvSpPr>
        <p:spPr>
          <a:xfrm>
            <a:off x="6245079" y="4795444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43</a:t>
            </a:r>
            <a:endParaRPr lang="en-US" dirty="0"/>
          </a:p>
        </p:txBody>
      </p:sp>
      <p:sp>
        <p:nvSpPr>
          <p:cNvPr id="24" name="TextBox 44">
            <a:extLst>
              <a:ext uri="{FF2B5EF4-FFF2-40B4-BE49-F238E27FC236}">
                <a16:creationId xmlns:a16="http://schemas.microsoft.com/office/drawing/2014/main" id="{D3C3C1B7-0B49-53B8-70DF-AE23EB1D4FB3}"/>
              </a:ext>
            </a:extLst>
          </p:cNvPr>
          <p:cNvSpPr txBox="1"/>
          <p:nvPr/>
        </p:nvSpPr>
        <p:spPr>
          <a:xfrm>
            <a:off x="11367908" y="4792590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167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3EA3484-F0DC-8BEA-C669-BFE92054EE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07" t="94676" r="4974" b="2340"/>
          <a:stretch/>
        </p:blipFill>
        <p:spPr>
          <a:xfrm>
            <a:off x="5770517" y="5526785"/>
            <a:ext cx="6421484" cy="19508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B8806FA7-F6C5-3CFB-625D-D1BA69D6F414}"/>
              </a:ext>
            </a:extLst>
          </p:cNvPr>
          <p:cNvSpPr txBox="1"/>
          <p:nvPr/>
        </p:nvSpPr>
        <p:spPr>
          <a:xfrm>
            <a:off x="9154021" y="4746423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1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876743-71AC-33FA-ED90-C6E2D05FEB05}"/>
              </a:ext>
            </a:extLst>
          </p:cNvPr>
          <p:cNvSpPr txBox="1"/>
          <p:nvPr/>
        </p:nvSpPr>
        <p:spPr>
          <a:xfrm>
            <a:off x="9155505" y="3396328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2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FD7F7D9-DD48-7AFB-C710-888A2A3C22F9}"/>
              </a:ext>
            </a:extLst>
          </p:cNvPr>
          <p:cNvSpPr txBox="1"/>
          <p:nvPr/>
        </p:nvSpPr>
        <p:spPr>
          <a:xfrm>
            <a:off x="9154021" y="2080351"/>
            <a:ext cx="353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</a:t>
            </a:r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2FFF6302-2742-BA36-8D43-FED1CCA4C964}"/>
              </a:ext>
            </a:extLst>
          </p:cNvPr>
          <p:cNvSpPr txBox="1"/>
          <p:nvPr/>
        </p:nvSpPr>
        <p:spPr>
          <a:xfrm>
            <a:off x="8897583" y="1160337"/>
            <a:ext cx="873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rt</a:t>
            </a:r>
            <a:endParaRPr lang="en-US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12CC1C0-C812-2B1F-21F1-D6FE7EB18A00}"/>
              </a:ext>
            </a:extLst>
          </p:cNvPr>
          <p:cNvSpPr txBox="1"/>
          <p:nvPr/>
        </p:nvSpPr>
        <p:spPr>
          <a:xfrm>
            <a:off x="5719191" y="5669379"/>
            <a:ext cx="577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31054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B0C470D-6888-FF5A-060F-C6468ED167A5}"/>
              </a:ext>
            </a:extLst>
          </p:cNvPr>
          <p:cNvSpPr txBox="1"/>
          <p:nvPr/>
        </p:nvSpPr>
        <p:spPr>
          <a:xfrm>
            <a:off x="6387801" y="5705467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.108E+08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2308D1B-6408-D1DC-D2B0-B59B384F8A2E}"/>
              </a:ext>
            </a:extLst>
          </p:cNvPr>
          <p:cNvSpPr txBox="1"/>
          <p:nvPr/>
        </p:nvSpPr>
        <p:spPr>
          <a:xfrm>
            <a:off x="7135985" y="5660939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.216E+08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F044A0F-68DE-B4C1-940A-99EBA54ADB1C}"/>
              </a:ext>
            </a:extLst>
          </p:cNvPr>
          <p:cNvSpPr txBox="1"/>
          <p:nvPr/>
        </p:nvSpPr>
        <p:spPr>
          <a:xfrm>
            <a:off x="7861790" y="5703292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.324E+08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02B8D9F-0581-5F4F-CCC0-C361568ACFB7}"/>
              </a:ext>
            </a:extLst>
          </p:cNvPr>
          <p:cNvSpPr txBox="1"/>
          <p:nvPr/>
        </p:nvSpPr>
        <p:spPr>
          <a:xfrm>
            <a:off x="8587595" y="5659263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.431E+08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219E114-C119-9DB5-D315-9D8015900DAF}"/>
              </a:ext>
            </a:extLst>
          </p:cNvPr>
          <p:cNvSpPr txBox="1"/>
          <p:nvPr/>
        </p:nvSpPr>
        <p:spPr>
          <a:xfrm>
            <a:off x="9293993" y="5688057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.539E+08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C212023-281C-6302-AE60-E3FFD58A9039}"/>
              </a:ext>
            </a:extLst>
          </p:cNvPr>
          <p:cNvSpPr txBox="1"/>
          <p:nvPr/>
        </p:nvSpPr>
        <p:spPr>
          <a:xfrm>
            <a:off x="10041568" y="5659263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.647E+08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D8545D1-AECC-E59D-B8D8-F27CF2FC96D5}"/>
              </a:ext>
            </a:extLst>
          </p:cNvPr>
          <p:cNvSpPr txBox="1"/>
          <p:nvPr/>
        </p:nvSpPr>
        <p:spPr>
          <a:xfrm>
            <a:off x="10779200" y="5705467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.755E+08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A8669B0-9498-9C17-C69C-7CBB52CE125D}"/>
              </a:ext>
            </a:extLst>
          </p:cNvPr>
          <p:cNvSpPr txBox="1"/>
          <p:nvPr/>
        </p:nvSpPr>
        <p:spPr>
          <a:xfrm>
            <a:off x="11640260" y="5651645"/>
            <a:ext cx="778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.898E+08</a:t>
            </a:r>
          </a:p>
        </p:txBody>
      </p:sp>
    </p:spTree>
    <p:extLst>
      <p:ext uri="{BB962C8B-B14F-4D97-AF65-F5344CB8AC3E}">
        <p14:creationId xmlns:p14="http://schemas.microsoft.com/office/powerpoint/2010/main" val="625555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611BA-04DA-3BDB-1766-773132ECB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Carattere, bianco, Elementi grafici, design&#10;&#10;Descrizione generata automaticamente">
            <a:extLst>
              <a:ext uri="{FF2B5EF4-FFF2-40B4-BE49-F238E27FC236}">
                <a16:creationId xmlns:a16="http://schemas.microsoft.com/office/drawing/2014/main" id="{EA99528A-805C-D595-274E-8576261F5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" y="1214502"/>
            <a:ext cx="845986" cy="8371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0A834-AE32-21B9-45FF-0D977CC35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75BBD29F-6CF7-344F-A548-E4274EDA1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700" y="1308883"/>
            <a:ext cx="5366313" cy="38656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The new field </a:t>
            </a:r>
            <a:r>
              <a:rPr lang="en-US" b="1" dirty="0"/>
              <a:t>homogeneity</a:t>
            </a:r>
            <a:r>
              <a:rPr lang="en-US" dirty="0"/>
              <a:t> at x = 25 mm is about </a:t>
            </a:r>
            <a:r>
              <a:rPr lang="en-US" b="1" dirty="0"/>
              <a:t>0.036%.</a:t>
            </a:r>
            <a:endParaRPr lang="en-US" dirty="0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1B01A7A-6693-C3E7-AA00-12E503B02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839956"/>
              </p:ext>
            </p:extLst>
          </p:nvPr>
        </p:nvGraphicFramePr>
        <p:xfrm>
          <a:off x="1432154" y="1695452"/>
          <a:ext cx="4019340" cy="1612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868">
                  <a:extLst>
                    <a:ext uri="{9D8B030D-6E8A-4147-A177-3AD203B41FA5}">
                      <a16:colId xmlns:a16="http://schemas.microsoft.com/office/drawing/2014/main" val="803915908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3379597224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41031615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2839275299"/>
                    </a:ext>
                  </a:extLst>
                </a:gridCol>
                <a:gridCol w="803868">
                  <a:extLst>
                    <a:ext uri="{9D8B030D-6E8A-4147-A177-3AD203B41FA5}">
                      <a16:colId xmlns:a16="http://schemas.microsoft.com/office/drawing/2014/main" val="735771453"/>
                    </a:ext>
                  </a:extLst>
                </a:gridCol>
              </a:tblGrid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I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US" sz="1400" b="0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eng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[A/mm</a:t>
                      </a:r>
                      <a:r>
                        <a:rPr lang="en-US" sz="1400" b="0" u="none" strike="noStrike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[T]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/B</a:t>
                      </a:r>
                      <a:r>
                        <a:rPr lang="en-US" sz="1400" b="0" u="none" strike="noStrike" baseline="-25000" dirty="0">
                          <a:solidFill>
                            <a:schemeClr val="bg1"/>
                          </a:solidFill>
                          <a:effectLst/>
                        </a:rPr>
                        <a:t>0  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8594202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2441.72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753.62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8599045"/>
                  </a:ext>
                </a:extLst>
              </a:tr>
              <a:tr h="537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+2.1%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7664221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D5E5C1F3-4637-D1C5-0BB1-B652C6766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Aligned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49059A7-E5CB-BFE6-F97B-8ABD7A4FA93E}"/>
              </a:ext>
            </a:extLst>
          </p:cNvPr>
          <p:cNvSpPr txBox="1"/>
          <p:nvPr/>
        </p:nvSpPr>
        <p:spPr>
          <a:xfrm>
            <a:off x="8654144" y="6018748"/>
            <a:ext cx="103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 [mm]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2B6613D2-216E-9A1A-4A5D-D1A197F904A3}"/>
              </a:ext>
            </a:extLst>
          </p:cNvPr>
          <p:cNvGrpSpPr/>
          <p:nvPr/>
        </p:nvGrpSpPr>
        <p:grpSpPr>
          <a:xfrm>
            <a:off x="5709460" y="1189495"/>
            <a:ext cx="5804097" cy="4860983"/>
            <a:chOff x="5397730" y="1073745"/>
            <a:chExt cx="5804097" cy="4860983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E2016024-627E-D332-AC63-1C2BC428B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1795" y="1073745"/>
              <a:ext cx="5220032" cy="4860983"/>
            </a:xfrm>
            <a:prstGeom prst="rect">
              <a:avLst/>
            </a:prstGeom>
          </p:spPr>
        </p:pic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6B201648-6D06-17BA-B544-DD3F0C0A8797}"/>
                </a:ext>
              </a:extLst>
            </p:cNvPr>
            <p:cNvSpPr/>
            <p:nvPr/>
          </p:nvSpPr>
          <p:spPr>
            <a:xfrm>
              <a:off x="5397730" y="4717583"/>
              <a:ext cx="686695" cy="650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D829B3D-1881-62D5-0C4B-E65129A03966}"/>
                </a:ext>
              </a:extLst>
            </p:cNvPr>
            <p:cNvSpPr/>
            <p:nvPr/>
          </p:nvSpPr>
          <p:spPr>
            <a:xfrm>
              <a:off x="5782597" y="5089171"/>
              <a:ext cx="686695" cy="1984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" name="Connettore 2 19">
            <a:extLst>
              <a:ext uri="{FF2B5EF4-FFF2-40B4-BE49-F238E27FC236}">
                <a16:creationId xmlns:a16="http://schemas.microsoft.com/office/drawing/2014/main" id="{662F135D-48A6-AEAC-B23A-6AD7D8313C3F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10647870" y="3317565"/>
            <a:ext cx="109850" cy="1112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0">
            <a:extLst>
              <a:ext uri="{FF2B5EF4-FFF2-40B4-BE49-F238E27FC236}">
                <a16:creationId xmlns:a16="http://schemas.microsoft.com/office/drawing/2014/main" id="{C099B479-9F04-96B5-1F98-DA94127C240C}"/>
              </a:ext>
            </a:extLst>
          </p:cNvPr>
          <p:cNvSpPr txBox="1"/>
          <p:nvPr/>
        </p:nvSpPr>
        <p:spPr>
          <a:xfrm>
            <a:off x="9982526" y="4430176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lower path</a:t>
            </a:r>
          </a:p>
        </p:txBody>
      </p:sp>
      <p:cxnSp>
        <p:nvCxnSpPr>
          <p:cNvPr id="7" name="Connettore 2 21">
            <a:extLst>
              <a:ext uri="{FF2B5EF4-FFF2-40B4-BE49-F238E27FC236}">
                <a16:creationId xmlns:a16="http://schemas.microsoft.com/office/drawing/2014/main" id="{DEC62215-FD52-D0D2-A384-B1C9C8914495}"/>
              </a:ext>
            </a:extLst>
          </p:cNvPr>
          <p:cNvCxnSpPr>
            <a:cxnSpLocks/>
            <a:endCxn id="9" idx="2"/>
          </p:cNvCxnSpPr>
          <p:nvPr/>
        </p:nvCxnSpPr>
        <p:spPr>
          <a:xfrm flipH="1" flipV="1">
            <a:off x="9670371" y="1918744"/>
            <a:ext cx="1205336" cy="379383"/>
          </a:xfrm>
          <a:prstGeom prst="straightConnector1">
            <a:avLst/>
          </a:prstGeom>
          <a:ln>
            <a:solidFill>
              <a:srgbClr val="555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26">
            <a:extLst>
              <a:ext uri="{FF2B5EF4-FFF2-40B4-BE49-F238E27FC236}">
                <a16:creationId xmlns:a16="http://schemas.microsoft.com/office/drawing/2014/main" id="{13BF7ED0-AD85-7CE3-1A2F-5D15640F120B}"/>
              </a:ext>
            </a:extLst>
          </p:cNvPr>
          <p:cNvSpPr txBox="1"/>
          <p:nvPr/>
        </p:nvSpPr>
        <p:spPr>
          <a:xfrm>
            <a:off x="9005027" y="1549412"/>
            <a:ext cx="133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555FF"/>
                </a:solidFill>
              </a:rPr>
              <a:t>higher path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28B06657-10F7-CD08-ECAB-925A871E6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245" y="3395043"/>
            <a:ext cx="4779128" cy="3292475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34E91B6-D6CB-C4FE-D0FF-FC8ECDC58F7A}"/>
              </a:ext>
            </a:extLst>
          </p:cNvPr>
          <p:cNvSpPr txBox="1"/>
          <p:nvPr/>
        </p:nvSpPr>
        <p:spPr>
          <a:xfrm>
            <a:off x="6182242" y="987363"/>
            <a:ext cx="84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[T]</a:t>
            </a:r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3F05B1C7-6234-6255-84CD-ACF5AE7C52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1360" y="821542"/>
            <a:ext cx="1259542" cy="35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04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1620</Words>
  <Application>Microsoft Office PowerPoint</Application>
  <PresentationFormat>Widescreen</PresentationFormat>
  <Paragraphs>411</Paragraphs>
  <Slides>14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2" baseType="lpstr">
      <vt:lpstr>Aptos</vt:lpstr>
      <vt:lpstr>Aptos (body)</vt:lpstr>
      <vt:lpstr>Arial</vt:lpstr>
      <vt:lpstr>ArialUnicodeMS</vt:lpstr>
      <vt:lpstr>Calibri</vt:lpstr>
      <vt:lpstr>Cambria Math</vt:lpstr>
      <vt:lpstr>Wingdings</vt:lpstr>
      <vt:lpstr>Office Theme</vt:lpstr>
      <vt:lpstr>Preliminary mechanical design of the large aperture HTS superconducting dipoles for the accelerator ring of the Muon Collider</vt:lpstr>
      <vt:lpstr>Requirements for the SC dipoles</vt:lpstr>
      <vt:lpstr>Mechanical Performance</vt:lpstr>
      <vt:lpstr>Mechanical Performance</vt:lpstr>
      <vt:lpstr>Stress management Strategy</vt:lpstr>
      <vt:lpstr>3 Aligned</vt:lpstr>
      <vt:lpstr>3 Aligned</vt:lpstr>
      <vt:lpstr>2 Aligned</vt:lpstr>
      <vt:lpstr>2 Aligned</vt:lpstr>
      <vt:lpstr>0 Aligned</vt:lpstr>
      <vt:lpstr>0 Aligned</vt:lpstr>
      <vt:lpstr>Presentazione standard di PowerPoint</vt:lpstr>
      <vt:lpstr>case</vt:lpstr>
      <vt:lpstr>3 Aligned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TOMMASO MAIELLO</dc:creator>
  <cp:lastModifiedBy>tommaso</cp:lastModifiedBy>
  <cp:revision>35</cp:revision>
  <dcterms:created xsi:type="dcterms:W3CDTF">2024-06-05T17:04:12Z</dcterms:created>
  <dcterms:modified xsi:type="dcterms:W3CDTF">2024-11-05T23:58:46Z</dcterms:modified>
</cp:coreProperties>
</file>