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1"/>
  </p:notesMasterIdLst>
  <p:sldIdLst>
    <p:sldId id="261" r:id="rId2"/>
    <p:sldId id="418" r:id="rId3"/>
    <p:sldId id="419" r:id="rId4"/>
    <p:sldId id="423" r:id="rId5"/>
    <p:sldId id="424" r:id="rId6"/>
    <p:sldId id="425" r:id="rId7"/>
    <p:sldId id="420" r:id="rId8"/>
    <p:sldId id="426" r:id="rId9"/>
    <p:sldId id="421" r:id="rId10"/>
  </p:sldIdLst>
  <p:sldSz cx="12192000" cy="6858000"/>
  <p:notesSz cx="6858000" cy="9144000"/>
  <p:embeddedFontLst>
    <p:embeddedFont>
      <p:font typeface="Segoe UI" panose="020B0502040204020203" pitchFamily="34" charset="0"/>
      <p:regular r:id="rId12"/>
      <p:bold r:id="rId13"/>
      <p:italic r:id="rId14"/>
      <p:boldItalic r:id="rId15"/>
    </p:embeddedFont>
    <p:embeddedFont>
      <p:font typeface="Segoe UI Semibold" panose="020B0702040204020203" pitchFamily="34" charset="0"/>
      <p:bold r:id="rId16"/>
      <p:boldItalic r:id="rId17"/>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17BC1"/>
    <a:srgbClr val="EDB120"/>
    <a:srgbClr val="C40005"/>
    <a:srgbClr val="1406E7"/>
    <a:srgbClr val="D80003"/>
    <a:srgbClr val="690002"/>
    <a:srgbClr val="616161"/>
    <a:srgbClr val="156082"/>
    <a:srgbClr val="0164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napToGrid="0">
      <p:cViewPr varScale="1">
        <p:scale>
          <a:sx n="70" d="100"/>
          <a:sy n="70" d="100"/>
        </p:scale>
        <p:origin x="536" y="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4D221B-8F72-4946-BBF5-42F07D38D306}" type="datetimeFigureOut">
              <a:rPr lang="it-IT" smtClean="0"/>
              <a:t>05/11/2024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52113C-6C99-49C6-8950-3AAFA76F4A33}" type="slidenum">
              <a:rPr lang="it-IT" smtClean="0"/>
              <a:t>‹N›</a:t>
            </a:fld>
            <a:endParaRPr lang="it-IT"/>
          </a:p>
        </p:txBody>
      </p:sp>
    </p:spTree>
    <p:extLst>
      <p:ext uri="{BB962C8B-B14F-4D97-AF65-F5344CB8AC3E}">
        <p14:creationId xmlns:p14="http://schemas.microsoft.com/office/powerpoint/2010/main" val="1889628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089B1160-28A9-466B-8AF5-78E7CEC76BE0}" type="slidenum">
              <a:rPr lang="it-IT" smtClean="0"/>
              <a:t>1</a:t>
            </a:fld>
            <a:endParaRPr lang="it-IT"/>
          </a:p>
        </p:txBody>
      </p:sp>
    </p:spTree>
    <p:extLst>
      <p:ext uri="{BB962C8B-B14F-4D97-AF65-F5344CB8AC3E}">
        <p14:creationId xmlns:p14="http://schemas.microsoft.com/office/powerpoint/2010/main" val="29064014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Slides">
    <p:spTree>
      <p:nvGrpSpPr>
        <p:cNvPr id="1" name=""/>
        <p:cNvGrpSpPr/>
        <p:nvPr/>
      </p:nvGrpSpPr>
      <p:grpSpPr>
        <a:xfrm>
          <a:off x="0" y="0"/>
          <a:ext cx="0" cy="0"/>
          <a:chOff x="0" y="0"/>
          <a:chExt cx="0" cy="0"/>
        </a:xfrm>
      </p:grpSpPr>
      <p:pic>
        <p:nvPicPr>
          <p:cNvPr id="8" name="Image 8" descr="MUON-Slide-graphBase-pagebottom.jpg">
            <a:extLst>
              <a:ext uri="{FF2B5EF4-FFF2-40B4-BE49-F238E27FC236}">
                <a16:creationId xmlns:a16="http://schemas.microsoft.com/office/drawing/2014/main" id="{350BEA5F-1B10-B171-D79C-B69782B03397}"/>
              </a:ext>
            </a:extLst>
          </p:cNvPr>
          <p:cNvPicPr>
            <a:picLocks noChangeAspect="1"/>
          </p:cNvPicPr>
          <p:nvPr userDrawn="1"/>
        </p:nvPicPr>
        <p:blipFill>
          <a:blip r:embed="rId2"/>
          <a:stretch>
            <a:fillRect/>
          </a:stretch>
        </p:blipFill>
        <p:spPr>
          <a:xfrm>
            <a:off x="0" y="5881876"/>
            <a:ext cx="12193200" cy="986589"/>
          </a:xfrm>
          <a:prstGeom prst="rect">
            <a:avLst/>
          </a:prstGeom>
        </p:spPr>
      </p:pic>
      <p:sp>
        <p:nvSpPr>
          <p:cNvPr id="3" name="Segnaposto numero diapositiva 5">
            <a:extLst>
              <a:ext uri="{FF2B5EF4-FFF2-40B4-BE49-F238E27FC236}">
                <a16:creationId xmlns:a16="http://schemas.microsoft.com/office/drawing/2014/main" id="{A8A59D69-32C9-A97A-D618-118FE5191F8A}"/>
              </a:ext>
            </a:extLst>
          </p:cNvPr>
          <p:cNvSpPr>
            <a:spLocks noGrp="1"/>
          </p:cNvSpPr>
          <p:nvPr>
            <p:ph type="sldNum" sz="quarter" idx="4"/>
          </p:nvPr>
        </p:nvSpPr>
        <p:spPr>
          <a:xfrm>
            <a:off x="10202091" y="6226071"/>
            <a:ext cx="818836" cy="642394"/>
          </a:xfrm>
          <a:prstGeom prst="rect">
            <a:avLst/>
          </a:prstGeom>
        </p:spPr>
        <p:txBody>
          <a:bodyPr vert="horz" lIns="91440" tIns="45720" rIns="91440" bIns="45720" rtlCol="0" anchor="ctr"/>
          <a:lstStyle>
            <a:lvl1pPr algn="ctr">
              <a:defRPr sz="1600">
                <a:solidFill>
                  <a:schemeClr val="bg1"/>
                </a:solidFill>
                <a:latin typeface="Arial" panose="020B0604020202020204" pitchFamily="34" charset="0"/>
                <a:ea typeface="Open Sans" pitchFamily="2" charset="0"/>
                <a:cs typeface="Arial" panose="020B0604020202020204" pitchFamily="34" charset="0"/>
              </a:defRPr>
            </a:lvl1pPr>
          </a:lstStyle>
          <a:p>
            <a:fld id="{97672CED-E27C-4372-964F-447ACAE2F905}" type="slidenum">
              <a:rPr lang="it-IT" smtClean="0"/>
              <a:pPr/>
              <a:t>‹N›</a:t>
            </a:fld>
            <a:endParaRPr lang="it-IT"/>
          </a:p>
        </p:txBody>
      </p:sp>
      <p:pic>
        <p:nvPicPr>
          <p:cNvPr id="10" name="Immagine 9">
            <a:extLst>
              <a:ext uri="{FF2B5EF4-FFF2-40B4-BE49-F238E27FC236}">
                <a16:creationId xmlns:a16="http://schemas.microsoft.com/office/drawing/2014/main" id="{1407CE67-46D9-30A1-CC72-18D191D297BE}"/>
              </a:ext>
            </a:extLst>
          </p:cNvPr>
          <p:cNvPicPr>
            <a:picLocks noChangeAspect="1"/>
          </p:cNvPicPr>
          <p:nvPr userDrawn="1"/>
        </p:nvPicPr>
        <p:blipFill>
          <a:blip r:embed="rId3"/>
          <a:stretch>
            <a:fillRect/>
          </a:stretch>
        </p:blipFill>
        <p:spPr>
          <a:xfrm>
            <a:off x="9943095" y="113706"/>
            <a:ext cx="2172424" cy="1270594"/>
          </a:xfrm>
          <a:prstGeom prst="rect">
            <a:avLst/>
          </a:prstGeom>
        </p:spPr>
      </p:pic>
      <p:pic>
        <p:nvPicPr>
          <p:cNvPr id="12" name="Image 6" descr="MCC-inernational-finalV01.png">
            <a:extLst>
              <a:ext uri="{FF2B5EF4-FFF2-40B4-BE49-F238E27FC236}">
                <a16:creationId xmlns:a16="http://schemas.microsoft.com/office/drawing/2014/main" id="{CC66A678-3ED3-B1BE-167A-592D4CAE2C6F}"/>
              </a:ext>
            </a:extLst>
          </p:cNvPr>
          <p:cNvPicPr>
            <a:picLocks noChangeAspect="1"/>
          </p:cNvPicPr>
          <p:nvPr userDrawn="1"/>
        </p:nvPicPr>
        <p:blipFill>
          <a:blip r:embed="rId4"/>
          <a:stretch>
            <a:fillRect/>
          </a:stretch>
        </p:blipFill>
        <p:spPr>
          <a:xfrm>
            <a:off x="129200" y="133349"/>
            <a:ext cx="1382100" cy="1382100"/>
          </a:xfrm>
          <a:prstGeom prst="rect">
            <a:avLst/>
          </a:prstGeom>
        </p:spPr>
      </p:pic>
    </p:spTree>
    <p:extLst>
      <p:ext uri="{BB962C8B-B14F-4D97-AF65-F5344CB8AC3E}">
        <p14:creationId xmlns:p14="http://schemas.microsoft.com/office/powerpoint/2010/main" val="2497556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lides">
    <p:spTree>
      <p:nvGrpSpPr>
        <p:cNvPr id="1" name=""/>
        <p:cNvGrpSpPr/>
        <p:nvPr/>
      </p:nvGrpSpPr>
      <p:grpSpPr>
        <a:xfrm>
          <a:off x="0" y="0"/>
          <a:ext cx="0" cy="0"/>
          <a:chOff x="0" y="0"/>
          <a:chExt cx="0" cy="0"/>
        </a:xfrm>
      </p:grpSpPr>
      <p:sp>
        <p:nvSpPr>
          <p:cNvPr id="7" name="Segnaposto piè di pagina 2">
            <a:extLst>
              <a:ext uri="{FF2B5EF4-FFF2-40B4-BE49-F238E27FC236}">
                <a16:creationId xmlns:a16="http://schemas.microsoft.com/office/drawing/2014/main" id="{C51E1FBB-3EB5-E480-FC0C-15B090523FC7}"/>
              </a:ext>
            </a:extLst>
          </p:cNvPr>
          <p:cNvSpPr>
            <a:spLocks noGrp="1"/>
          </p:cNvSpPr>
          <p:nvPr>
            <p:ph type="ftr" sz="quarter" idx="3"/>
          </p:nvPr>
        </p:nvSpPr>
        <p:spPr>
          <a:xfrm>
            <a:off x="1134526" y="6331970"/>
            <a:ext cx="5354600" cy="446926"/>
          </a:xfrm>
          <a:prstGeom prst="rect">
            <a:avLst/>
          </a:prstGeom>
        </p:spPr>
        <p:txBody>
          <a:bodyPr anchor="ctr"/>
          <a:lstStyle>
            <a:lvl1pPr>
              <a:defRPr sz="1400">
                <a:solidFill>
                  <a:schemeClr val="bg1">
                    <a:lumMod val="50000"/>
                  </a:schemeClr>
                </a:solidFill>
                <a:latin typeface="Segoe UI" panose="020B0502040204020203" pitchFamily="34" charset="0"/>
                <a:ea typeface="Open Sans" pitchFamily="2" charset="0"/>
                <a:cs typeface="Segoe UI" panose="020B0502040204020203" pitchFamily="34" charset="0"/>
              </a:defRPr>
            </a:lvl1pPr>
          </a:lstStyle>
          <a:p>
            <a:r>
              <a:rPr lang="en-US"/>
              <a:t>S. Mariotto - Preliminary Parameters of a 3 T HTS IDEA Solenoid</a:t>
            </a:r>
            <a:endParaRPr lang="it-IT" dirty="0"/>
          </a:p>
        </p:txBody>
      </p:sp>
      <p:pic>
        <p:nvPicPr>
          <p:cNvPr id="11" name="Immagine 10">
            <a:extLst>
              <a:ext uri="{FF2B5EF4-FFF2-40B4-BE49-F238E27FC236}">
                <a16:creationId xmlns:a16="http://schemas.microsoft.com/office/drawing/2014/main" id="{5585D829-F740-0C37-3476-26217B47F097}"/>
              </a:ext>
            </a:extLst>
          </p:cNvPr>
          <p:cNvPicPr>
            <a:picLocks noChangeAspect="1"/>
          </p:cNvPicPr>
          <p:nvPr userDrawn="1"/>
        </p:nvPicPr>
        <p:blipFill>
          <a:blip r:embed="rId2"/>
          <a:stretch>
            <a:fillRect/>
          </a:stretch>
        </p:blipFill>
        <p:spPr>
          <a:xfrm>
            <a:off x="-11415" y="6216084"/>
            <a:ext cx="1094592" cy="640198"/>
          </a:xfrm>
          <a:prstGeom prst="rect">
            <a:avLst/>
          </a:prstGeom>
        </p:spPr>
      </p:pic>
      <p:cxnSp>
        <p:nvCxnSpPr>
          <p:cNvPr id="19" name="Connettore diritto 18">
            <a:extLst>
              <a:ext uri="{FF2B5EF4-FFF2-40B4-BE49-F238E27FC236}">
                <a16:creationId xmlns:a16="http://schemas.microsoft.com/office/drawing/2014/main" id="{CC708506-4270-CE88-B0CA-5F3BCCE89907}"/>
              </a:ext>
            </a:extLst>
          </p:cNvPr>
          <p:cNvCxnSpPr>
            <a:cxnSpLocks/>
          </p:cNvCxnSpPr>
          <p:nvPr userDrawn="1"/>
        </p:nvCxnSpPr>
        <p:spPr>
          <a:xfrm>
            <a:off x="1056849" y="6235200"/>
            <a:ext cx="0" cy="622800"/>
          </a:xfrm>
          <a:prstGeom prst="line">
            <a:avLst/>
          </a:prstGeom>
          <a:ln w="15875">
            <a:solidFill>
              <a:srgbClr val="162D4D"/>
            </a:solidFill>
          </a:ln>
        </p:spPr>
        <p:style>
          <a:lnRef idx="1">
            <a:schemeClr val="accent1"/>
          </a:lnRef>
          <a:fillRef idx="0">
            <a:schemeClr val="accent1"/>
          </a:fillRef>
          <a:effectRef idx="0">
            <a:schemeClr val="accent1"/>
          </a:effectRef>
          <a:fontRef idx="minor">
            <a:schemeClr val="tx1"/>
          </a:fontRef>
        </p:style>
      </p:cxnSp>
      <p:sp>
        <p:nvSpPr>
          <p:cNvPr id="3" name="Segnaposto numero diapositiva 5">
            <a:extLst>
              <a:ext uri="{FF2B5EF4-FFF2-40B4-BE49-F238E27FC236}">
                <a16:creationId xmlns:a16="http://schemas.microsoft.com/office/drawing/2014/main" id="{A8A59D69-32C9-A97A-D618-118FE5191F8A}"/>
              </a:ext>
            </a:extLst>
          </p:cNvPr>
          <p:cNvSpPr>
            <a:spLocks noGrp="1"/>
          </p:cNvSpPr>
          <p:nvPr>
            <p:ph type="sldNum" sz="quarter" idx="4"/>
          </p:nvPr>
        </p:nvSpPr>
        <p:spPr>
          <a:xfrm>
            <a:off x="11649339" y="6403585"/>
            <a:ext cx="465409" cy="365125"/>
          </a:xfrm>
          <a:prstGeom prst="rect">
            <a:avLst/>
          </a:prstGeom>
        </p:spPr>
        <p:txBody>
          <a:bodyPr vert="horz" lIns="91440" tIns="45720" rIns="91440" bIns="45720" rtlCol="0" anchor="ctr"/>
          <a:lstStyle>
            <a:lvl1pPr algn="ctr">
              <a:defRPr sz="1200">
                <a:solidFill>
                  <a:srgbClr val="01648D"/>
                </a:solidFill>
                <a:latin typeface="Arial" panose="020B0604020202020204" pitchFamily="34" charset="0"/>
                <a:ea typeface="Open Sans" pitchFamily="2" charset="0"/>
                <a:cs typeface="Arial" panose="020B0604020202020204" pitchFamily="34" charset="0"/>
              </a:defRPr>
            </a:lvl1pPr>
          </a:lstStyle>
          <a:p>
            <a:fld id="{97672CED-E27C-4372-964F-447ACAE2F905}" type="slidenum">
              <a:rPr lang="it-IT" smtClean="0"/>
              <a:pPr/>
              <a:t>‹N›</a:t>
            </a:fld>
            <a:endParaRPr lang="it-IT"/>
          </a:p>
        </p:txBody>
      </p:sp>
    </p:spTree>
    <p:extLst>
      <p:ext uri="{BB962C8B-B14F-4D97-AF65-F5344CB8AC3E}">
        <p14:creationId xmlns:p14="http://schemas.microsoft.com/office/powerpoint/2010/main" val="645342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36186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A9E38E8-571F-D1A9-4C22-1FDDA356A9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74E09B2-1B95-9D7D-2C69-D3A8D667B2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FC13723-2EC7-C77C-CA39-53B1D21470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it-IT"/>
          </a:p>
        </p:txBody>
      </p:sp>
      <p:sp>
        <p:nvSpPr>
          <p:cNvPr id="5" name="Segnaposto piè di pagina 4">
            <a:extLst>
              <a:ext uri="{FF2B5EF4-FFF2-40B4-BE49-F238E27FC236}">
                <a16:creationId xmlns:a16="http://schemas.microsoft.com/office/drawing/2014/main" id="{46916EF4-9807-73B5-1790-BDF084A981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S. Mariotto - Preliminary Parameters of a 3 T HTS IDEA Solenoid</a:t>
            </a:r>
            <a:endParaRPr lang="it-IT"/>
          </a:p>
        </p:txBody>
      </p:sp>
      <p:sp>
        <p:nvSpPr>
          <p:cNvPr id="6" name="Segnaposto numero diapositiva 5">
            <a:extLst>
              <a:ext uri="{FF2B5EF4-FFF2-40B4-BE49-F238E27FC236}">
                <a16:creationId xmlns:a16="http://schemas.microsoft.com/office/drawing/2014/main" id="{9D3BA57B-343D-AB7E-EC81-CF2B1A4C97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054B89F-3129-4273-9785-12F2C2ACCFD9}" type="slidenum">
              <a:rPr lang="it-IT" smtClean="0"/>
              <a:t>‹N›</a:t>
            </a:fld>
            <a:endParaRPr lang="it-IT"/>
          </a:p>
        </p:txBody>
      </p:sp>
    </p:spTree>
    <p:extLst>
      <p:ext uri="{BB962C8B-B14F-4D97-AF65-F5344CB8AC3E}">
        <p14:creationId xmlns:p14="http://schemas.microsoft.com/office/powerpoint/2010/main" val="17618488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0"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a:extLst>
              <a:ext uri="{FF2B5EF4-FFF2-40B4-BE49-F238E27FC236}">
                <a16:creationId xmlns:a16="http://schemas.microsoft.com/office/drawing/2014/main" id="{DE4D8C2C-FDD4-E2D9-EA65-F27B3A3F4456}"/>
              </a:ext>
            </a:extLst>
          </p:cNvPr>
          <p:cNvPicPr>
            <a:picLocks noChangeAspect="1"/>
          </p:cNvPicPr>
          <p:nvPr/>
        </p:nvPicPr>
        <p:blipFill>
          <a:blip r:embed="rId3"/>
          <a:stretch>
            <a:fillRect/>
          </a:stretch>
        </p:blipFill>
        <p:spPr>
          <a:xfrm>
            <a:off x="-32111" y="-9632"/>
            <a:ext cx="12256222" cy="2932970"/>
          </a:xfrm>
          <a:prstGeom prst="rect">
            <a:avLst/>
          </a:prstGeom>
        </p:spPr>
      </p:pic>
      <p:sp>
        <p:nvSpPr>
          <p:cNvPr id="27" name="Figura a mano libera: forma 26">
            <a:extLst>
              <a:ext uri="{FF2B5EF4-FFF2-40B4-BE49-F238E27FC236}">
                <a16:creationId xmlns:a16="http://schemas.microsoft.com/office/drawing/2014/main" id="{EA1D2F55-D107-43B5-C568-02EDCF061B45}"/>
              </a:ext>
            </a:extLst>
          </p:cNvPr>
          <p:cNvSpPr/>
          <p:nvPr/>
        </p:nvSpPr>
        <p:spPr>
          <a:xfrm>
            <a:off x="4378960" y="-9632"/>
            <a:ext cx="7845151" cy="2932970"/>
          </a:xfrm>
          <a:custGeom>
            <a:avLst/>
            <a:gdLst>
              <a:gd name="connsiteX0" fmla="*/ 1523616 w 6677320"/>
              <a:gd name="connsiteY0" fmla="*/ 0 h 2638981"/>
              <a:gd name="connsiteX1" fmla="*/ 6677320 w 6677320"/>
              <a:gd name="connsiteY1" fmla="*/ 0 h 2638981"/>
              <a:gd name="connsiteX2" fmla="*/ 6677320 w 6677320"/>
              <a:gd name="connsiteY2" fmla="*/ 2638981 h 2638981"/>
              <a:gd name="connsiteX3" fmla="*/ 0 w 6677320"/>
              <a:gd name="connsiteY3" fmla="*/ 2638981 h 2638981"/>
            </a:gdLst>
            <a:ahLst/>
            <a:cxnLst>
              <a:cxn ang="0">
                <a:pos x="connsiteX0" y="connsiteY0"/>
              </a:cxn>
              <a:cxn ang="0">
                <a:pos x="connsiteX1" y="connsiteY1"/>
              </a:cxn>
              <a:cxn ang="0">
                <a:pos x="connsiteX2" y="connsiteY2"/>
              </a:cxn>
              <a:cxn ang="0">
                <a:pos x="connsiteX3" y="connsiteY3"/>
              </a:cxn>
            </a:cxnLst>
            <a:rect l="l" t="t" r="r" b="b"/>
            <a:pathLst>
              <a:path w="6677320" h="2638981">
                <a:moveTo>
                  <a:pt x="1523616" y="0"/>
                </a:moveTo>
                <a:lnTo>
                  <a:pt x="6677320" y="0"/>
                </a:lnTo>
                <a:lnTo>
                  <a:pt x="6677320" y="2638981"/>
                </a:lnTo>
                <a:lnTo>
                  <a:pt x="0" y="2638981"/>
                </a:lnTo>
                <a:close/>
              </a:path>
            </a:pathLst>
          </a:custGeom>
          <a:gradFill flip="none" rotWithShape="1">
            <a:gsLst>
              <a:gs pos="33000">
                <a:schemeClr val="bg1">
                  <a:alpha val="0"/>
                </a:schemeClr>
              </a:gs>
              <a:gs pos="100000">
                <a:srgbClr val="FFFFFF"/>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it-IT" dirty="0"/>
          </a:p>
        </p:txBody>
      </p:sp>
      <p:sp>
        <p:nvSpPr>
          <p:cNvPr id="2" name="Titolo 1">
            <a:extLst>
              <a:ext uri="{FF2B5EF4-FFF2-40B4-BE49-F238E27FC236}">
                <a16:creationId xmlns:a16="http://schemas.microsoft.com/office/drawing/2014/main" id="{C7ACAD92-096A-80FF-686D-8864E418F4D7}"/>
              </a:ext>
            </a:extLst>
          </p:cNvPr>
          <p:cNvSpPr>
            <a:spLocks noGrp="1"/>
          </p:cNvSpPr>
          <p:nvPr>
            <p:ph type="ctrTitle" idx="4294967295"/>
          </p:nvPr>
        </p:nvSpPr>
        <p:spPr>
          <a:xfrm>
            <a:off x="1430372" y="3309938"/>
            <a:ext cx="9331257" cy="1285875"/>
          </a:xfrm>
          <a:noFill/>
        </p:spPr>
        <p:txBody>
          <a:bodyPr anchor="ctr">
            <a:noAutofit/>
          </a:bodyPr>
          <a:lstStyle/>
          <a:p>
            <a:pPr algn="ctr"/>
            <a:r>
              <a:rPr lang="en-US" sz="3600" dirty="0">
                <a:solidFill>
                  <a:srgbClr val="01648D"/>
                </a:solidFill>
                <a:latin typeface="Segoe UI Semibold" panose="020B0702040204020203" pitchFamily="34" charset="0"/>
                <a:cs typeface="Segoe UI Semibold" panose="020B0702040204020203" pitchFamily="34" charset="0"/>
              </a:rPr>
              <a:t>Workshop on Muon Collider Superconducting Magnet Design</a:t>
            </a:r>
            <a:endParaRPr lang="it-IT" sz="2800" dirty="0">
              <a:solidFill>
                <a:srgbClr val="01648D"/>
              </a:solidFill>
              <a:latin typeface="Segoe UI Semibold" panose="020B0702040204020203" pitchFamily="34" charset="0"/>
              <a:cs typeface="Segoe UI Semibold" panose="020B0702040204020203" pitchFamily="34" charset="0"/>
            </a:endParaRPr>
          </a:p>
        </p:txBody>
      </p:sp>
      <p:sp>
        <p:nvSpPr>
          <p:cNvPr id="7" name="CasellaDiTesto 6">
            <a:extLst>
              <a:ext uri="{FF2B5EF4-FFF2-40B4-BE49-F238E27FC236}">
                <a16:creationId xmlns:a16="http://schemas.microsoft.com/office/drawing/2014/main" id="{B2D2A36B-AC78-F371-412F-CAF49EF83F2E}"/>
              </a:ext>
            </a:extLst>
          </p:cNvPr>
          <p:cNvSpPr txBox="1"/>
          <p:nvPr/>
        </p:nvSpPr>
        <p:spPr>
          <a:xfrm>
            <a:off x="6776942" y="2092385"/>
            <a:ext cx="5256173" cy="646331"/>
          </a:xfrm>
          <a:prstGeom prst="rect">
            <a:avLst/>
          </a:prstGeom>
          <a:noFill/>
        </p:spPr>
        <p:txBody>
          <a:bodyPr wrap="square" anchor="b">
            <a:spAutoFit/>
          </a:bodyPr>
          <a:lstStyle/>
          <a:p>
            <a:pPr algn="r"/>
            <a:r>
              <a:rPr lang="en-US" dirty="0">
                <a:latin typeface="Segoe UI Semibold" panose="020B0702040204020203" pitchFamily="34" charset="0"/>
                <a:cs typeface="Segoe UI Semibold" panose="020B0702040204020203" pitchFamily="34" charset="0"/>
              </a:rPr>
              <a:t>Muon Collider Workshop @ LASA</a:t>
            </a:r>
          </a:p>
          <a:p>
            <a:pPr algn="r"/>
            <a:r>
              <a:rPr lang="en-US" b="0" i="0" dirty="0">
                <a:effectLst/>
                <a:latin typeface="Segoe UI" panose="020B0502040204020203" pitchFamily="34" charset="0"/>
                <a:cs typeface="Segoe UI" panose="020B0502040204020203" pitchFamily="34" charset="0"/>
              </a:rPr>
              <a:t>6</a:t>
            </a:r>
            <a:r>
              <a:rPr lang="en-US" b="0" i="0" baseline="30000" dirty="0">
                <a:effectLst/>
                <a:latin typeface="Segoe UI" panose="020B0502040204020203" pitchFamily="34" charset="0"/>
                <a:cs typeface="Segoe UI" panose="020B0502040204020203" pitchFamily="34" charset="0"/>
              </a:rPr>
              <a:t>th</a:t>
            </a:r>
            <a:r>
              <a:rPr lang="en-US" b="0" i="0" dirty="0">
                <a:effectLst/>
                <a:latin typeface="Segoe UI" panose="020B0502040204020203" pitchFamily="34" charset="0"/>
                <a:cs typeface="Segoe UI" panose="020B0502040204020203" pitchFamily="34" charset="0"/>
              </a:rPr>
              <a:t>-7</a:t>
            </a:r>
            <a:r>
              <a:rPr lang="en-US" b="0" i="0" baseline="30000" dirty="0">
                <a:effectLst/>
                <a:latin typeface="Segoe UI" panose="020B0502040204020203" pitchFamily="34" charset="0"/>
                <a:cs typeface="Segoe UI" panose="020B0502040204020203" pitchFamily="34" charset="0"/>
              </a:rPr>
              <a:t>th</a:t>
            </a:r>
            <a:r>
              <a:rPr lang="en-US" b="0" i="0" dirty="0">
                <a:effectLst/>
                <a:latin typeface="Segoe UI" panose="020B0502040204020203" pitchFamily="34" charset="0"/>
                <a:cs typeface="Segoe UI" panose="020B0502040204020203" pitchFamily="34" charset="0"/>
              </a:rPr>
              <a:t> November 2024 | Milan, Italy</a:t>
            </a:r>
            <a:endParaRPr lang="it-IT" dirty="0">
              <a:latin typeface="Segoe UI" panose="020B0502040204020203" pitchFamily="34" charset="0"/>
              <a:cs typeface="Segoe UI" panose="020B0502040204020203" pitchFamily="34" charset="0"/>
            </a:endParaRPr>
          </a:p>
        </p:txBody>
      </p:sp>
      <p:sp>
        <p:nvSpPr>
          <p:cNvPr id="15" name="CasellaDiTesto 14">
            <a:extLst>
              <a:ext uri="{FF2B5EF4-FFF2-40B4-BE49-F238E27FC236}">
                <a16:creationId xmlns:a16="http://schemas.microsoft.com/office/drawing/2014/main" id="{050FC520-2933-4E6B-FED6-8A6D440A6785}"/>
              </a:ext>
            </a:extLst>
          </p:cNvPr>
          <p:cNvSpPr txBox="1"/>
          <p:nvPr/>
        </p:nvSpPr>
        <p:spPr>
          <a:xfrm>
            <a:off x="3597010" y="4599640"/>
            <a:ext cx="4997979" cy="400110"/>
          </a:xfrm>
          <a:prstGeom prst="rect">
            <a:avLst/>
          </a:prstGeom>
          <a:noFill/>
        </p:spPr>
        <p:txBody>
          <a:bodyPr wrap="square">
            <a:spAutoFit/>
          </a:bodyPr>
          <a:lstStyle/>
          <a:p>
            <a:pPr marL="0" indent="0" algn="ctr">
              <a:buNone/>
            </a:pPr>
            <a:r>
              <a:rPr lang="it-IT" sz="2000" u="sng" dirty="0">
                <a:latin typeface="Segoe UI" panose="020B0502040204020203" pitchFamily="34" charset="0"/>
                <a:ea typeface="Open Sans" pitchFamily="2" charset="0"/>
                <a:cs typeface="Segoe UI" panose="020B0502040204020203" pitchFamily="34" charset="0"/>
              </a:rPr>
              <a:t>S. Mariotto</a:t>
            </a:r>
            <a:r>
              <a:rPr lang="it-IT" sz="2000" dirty="0">
                <a:latin typeface="Segoe UI" panose="020B0502040204020203" pitchFamily="34" charset="0"/>
                <a:ea typeface="Open Sans" pitchFamily="2" charset="0"/>
                <a:cs typeface="Segoe UI" panose="020B0502040204020203" pitchFamily="34" charset="0"/>
              </a:rPr>
              <a:t>, B. Caiffi, A. Pampaloni</a:t>
            </a:r>
            <a:endParaRPr lang="it-IT" sz="2000" baseline="30000" dirty="0">
              <a:latin typeface="Segoe UI" panose="020B0502040204020203" pitchFamily="34" charset="0"/>
              <a:ea typeface="Open Sans" pitchFamily="2" charset="0"/>
              <a:cs typeface="Segoe UI" panose="020B0502040204020203" pitchFamily="34" charset="0"/>
            </a:endParaRPr>
          </a:p>
        </p:txBody>
      </p:sp>
      <p:grpSp>
        <p:nvGrpSpPr>
          <p:cNvPr id="5" name="Gruppo 4">
            <a:extLst>
              <a:ext uri="{FF2B5EF4-FFF2-40B4-BE49-F238E27FC236}">
                <a16:creationId xmlns:a16="http://schemas.microsoft.com/office/drawing/2014/main" id="{D5794D08-D184-9EFC-86D1-8980769DDD3B}"/>
              </a:ext>
            </a:extLst>
          </p:cNvPr>
          <p:cNvGrpSpPr/>
          <p:nvPr/>
        </p:nvGrpSpPr>
        <p:grpSpPr>
          <a:xfrm>
            <a:off x="3538505" y="5374409"/>
            <a:ext cx="5114991" cy="900000"/>
            <a:chOff x="3929685" y="5450609"/>
            <a:chExt cx="5114991" cy="900000"/>
          </a:xfrm>
        </p:grpSpPr>
        <p:pic>
          <p:nvPicPr>
            <p:cNvPr id="13" name="Picture 8">
              <a:extLst>
                <a:ext uri="{FF2B5EF4-FFF2-40B4-BE49-F238E27FC236}">
                  <a16:creationId xmlns:a16="http://schemas.microsoft.com/office/drawing/2014/main" id="{99CE3C1C-E85A-A3B5-AEC9-85D0042EF7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9685" y="5450609"/>
              <a:ext cx="898550" cy="900000"/>
            </a:xfrm>
            <a:prstGeom prst="rect">
              <a:avLst/>
            </a:prstGeom>
            <a:noFill/>
            <a:extLst>
              <a:ext uri="{909E8E84-426E-40DD-AFC4-6F175D3DCCD1}">
                <a14:hiddenFill xmlns:a14="http://schemas.microsoft.com/office/drawing/2010/main">
                  <a:solidFill>
                    <a:srgbClr val="FFFFFF"/>
                  </a:solidFill>
                </a14:hiddenFill>
              </a:ext>
            </a:extLst>
          </p:spPr>
        </p:pic>
        <p:pic>
          <p:nvPicPr>
            <p:cNvPr id="24" name="Image 4">
              <a:extLst>
                <a:ext uri="{FF2B5EF4-FFF2-40B4-BE49-F238E27FC236}">
                  <a16:creationId xmlns:a16="http://schemas.microsoft.com/office/drawing/2014/main" id="{B77F4CD1-EE25-7791-BB60-3B700A255A97}"/>
                </a:ext>
              </a:extLst>
            </p:cNvPr>
            <p:cNvPicPr>
              <a:picLocks noChangeAspect="1"/>
            </p:cNvPicPr>
            <p:nvPr/>
          </p:nvPicPr>
          <p:blipFill>
            <a:blip r:embed="rId5"/>
            <a:stretch>
              <a:fillRect/>
            </a:stretch>
          </p:blipFill>
          <p:spPr>
            <a:xfrm>
              <a:off x="6739195" y="5450609"/>
              <a:ext cx="900000" cy="900000"/>
            </a:xfrm>
            <a:prstGeom prst="rect">
              <a:avLst/>
            </a:prstGeom>
          </p:spPr>
        </p:pic>
        <p:pic>
          <p:nvPicPr>
            <p:cNvPr id="25" name="Picture 12" descr="Tampere University">
              <a:extLst>
                <a:ext uri="{FF2B5EF4-FFF2-40B4-BE49-F238E27FC236}">
                  <a16:creationId xmlns:a16="http://schemas.microsoft.com/office/drawing/2014/main" id="{3AC639C7-EECF-3FEA-0E18-1B416E81468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44676" y="5450609"/>
              <a:ext cx="9000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0">
              <a:extLst>
                <a:ext uri="{FF2B5EF4-FFF2-40B4-BE49-F238E27FC236}">
                  <a16:creationId xmlns:a16="http://schemas.microsoft.com/office/drawing/2014/main" id="{AD16002A-A976-DC74-BEC5-0FADAAEA40C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3715" y="5450609"/>
              <a:ext cx="900000" cy="900000"/>
            </a:xfrm>
            <a:prstGeom prst="rect">
              <a:avLst/>
            </a:prstGeom>
            <a:noFill/>
            <a:extLst>
              <a:ext uri="{909E8E84-426E-40DD-AFC4-6F175D3DCCD1}">
                <a14:hiddenFill xmlns:a14="http://schemas.microsoft.com/office/drawing/2010/main">
                  <a:solidFill>
                    <a:srgbClr val="FFFFFF"/>
                  </a:solidFill>
                </a14:hiddenFill>
              </a:ext>
            </a:extLst>
          </p:spPr>
        </p:pic>
      </p:grpSp>
      <p:pic>
        <p:nvPicPr>
          <p:cNvPr id="4" name="Immagine 3" descr="Immagine che contiene arte, Elementi grafici, Policromia, cerchio&#10;&#10;Descrizione generata automaticamente">
            <a:extLst>
              <a:ext uri="{FF2B5EF4-FFF2-40B4-BE49-F238E27FC236}">
                <a16:creationId xmlns:a16="http://schemas.microsoft.com/office/drawing/2014/main" id="{99068070-8CE2-FA7D-2606-4A00C9B4DB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02496" y="825350"/>
            <a:ext cx="1121664" cy="1148908"/>
          </a:xfrm>
          <a:prstGeom prst="rect">
            <a:avLst/>
          </a:prstGeom>
        </p:spPr>
      </p:pic>
      <p:pic>
        <p:nvPicPr>
          <p:cNvPr id="6" name="Immagine 5" descr="Immagine che contiene Elementi grafici, grafica, Carattere, uccello&#10;&#10;Descrizione generata automaticamente">
            <a:extLst>
              <a:ext uri="{FF2B5EF4-FFF2-40B4-BE49-F238E27FC236}">
                <a16:creationId xmlns:a16="http://schemas.microsoft.com/office/drawing/2014/main" id="{52F45705-3662-E6A9-577E-31959D678B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659824" y="825350"/>
            <a:ext cx="1033634" cy="1148908"/>
          </a:xfrm>
          <a:prstGeom prst="rect">
            <a:avLst/>
          </a:prstGeom>
        </p:spPr>
      </p:pic>
    </p:spTree>
    <p:extLst>
      <p:ext uri="{BB962C8B-B14F-4D97-AF65-F5344CB8AC3E}">
        <p14:creationId xmlns:p14="http://schemas.microsoft.com/office/powerpoint/2010/main" val="2224273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0A3CF5-7E03-1830-472B-A06013749622}"/>
            </a:ext>
          </a:extLst>
        </p:cNvPr>
        <p:cNvGrpSpPr/>
        <p:nvPr/>
      </p:nvGrpSpPr>
      <p:grpSpPr>
        <a:xfrm>
          <a:off x="0" y="0"/>
          <a:ext cx="0" cy="0"/>
          <a:chOff x="0" y="0"/>
          <a:chExt cx="0" cy="0"/>
        </a:xfrm>
      </p:grpSpPr>
      <p:sp>
        <p:nvSpPr>
          <p:cNvPr id="9" name="Titolo 1">
            <a:extLst>
              <a:ext uri="{FF2B5EF4-FFF2-40B4-BE49-F238E27FC236}">
                <a16:creationId xmlns:a16="http://schemas.microsoft.com/office/drawing/2014/main" id="{C4221426-3BC6-58DD-D390-E71E949BC235}"/>
              </a:ext>
            </a:extLst>
          </p:cNvPr>
          <p:cNvSpPr txBox="1">
            <a:spLocks/>
          </p:cNvSpPr>
          <p:nvPr/>
        </p:nvSpPr>
        <p:spPr>
          <a:xfrm>
            <a:off x="2035675" y="322720"/>
            <a:ext cx="10156325" cy="93106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rgbClr val="01648D"/>
                </a:solidFill>
                <a:latin typeface="Segoe UI Semibold" panose="020B0702040204020203" pitchFamily="34" charset="0"/>
                <a:cs typeface="Segoe UI Semibold" panose="020B0702040204020203" pitchFamily="34" charset="0"/>
              </a:rPr>
              <a:t>Workshop Introduction</a:t>
            </a:r>
          </a:p>
        </p:txBody>
      </p:sp>
      <p:sp>
        <p:nvSpPr>
          <p:cNvPr id="2" name="Segnaposto numero diapositiva 1">
            <a:extLst>
              <a:ext uri="{FF2B5EF4-FFF2-40B4-BE49-F238E27FC236}">
                <a16:creationId xmlns:a16="http://schemas.microsoft.com/office/drawing/2014/main" id="{B5133F57-6A98-7774-A179-915C066E25CE}"/>
              </a:ext>
            </a:extLst>
          </p:cNvPr>
          <p:cNvSpPr>
            <a:spLocks noGrp="1"/>
          </p:cNvSpPr>
          <p:nvPr>
            <p:ph type="sldNum" sz="quarter" idx="4"/>
          </p:nvPr>
        </p:nvSpPr>
        <p:spPr/>
        <p:txBody>
          <a:bodyPr/>
          <a:lstStyle/>
          <a:p>
            <a:fld id="{7054B89F-3129-4273-9785-12F2C2ACCFD9}" type="slidenum">
              <a:rPr lang="it-IT" smtClean="0"/>
              <a:t>2</a:t>
            </a:fld>
            <a:endParaRPr lang="it-IT"/>
          </a:p>
        </p:txBody>
      </p:sp>
      <p:pic>
        <p:nvPicPr>
          <p:cNvPr id="4" name="Immagine 3">
            <a:extLst>
              <a:ext uri="{FF2B5EF4-FFF2-40B4-BE49-F238E27FC236}">
                <a16:creationId xmlns:a16="http://schemas.microsoft.com/office/drawing/2014/main" id="{1F6F5B7B-ECE7-9BF7-B2D3-280D39E1B920}"/>
              </a:ext>
            </a:extLst>
          </p:cNvPr>
          <p:cNvPicPr>
            <a:picLocks noChangeAspect="1"/>
          </p:cNvPicPr>
          <p:nvPr/>
        </p:nvPicPr>
        <p:blipFill>
          <a:blip r:embed="rId2"/>
          <a:stretch>
            <a:fillRect/>
          </a:stretch>
        </p:blipFill>
        <p:spPr>
          <a:xfrm>
            <a:off x="6290256" y="2871008"/>
            <a:ext cx="5444544" cy="3170099"/>
          </a:xfrm>
          <a:prstGeom prst="rect">
            <a:avLst/>
          </a:prstGeom>
          <a:effectLst>
            <a:outerShdw blurRad="215900" dist="139700" dir="8100000" sx="104000" sy="104000" algn="tr" rotWithShape="0">
              <a:prstClr val="black">
                <a:alpha val="40000"/>
              </a:prstClr>
            </a:outerShdw>
          </a:effectLst>
        </p:spPr>
      </p:pic>
      <p:sp>
        <p:nvSpPr>
          <p:cNvPr id="5" name="CasellaDiTesto 4">
            <a:extLst>
              <a:ext uri="{FF2B5EF4-FFF2-40B4-BE49-F238E27FC236}">
                <a16:creationId xmlns:a16="http://schemas.microsoft.com/office/drawing/2014/main" id="{5E4FBC3D-763F-2061-395C-E34B9B01E624}"/>
              </a:ext>
            </a:extLst>
          </p:cNvPr>
          <p:cNvSpPr txBox="1"/>
          <p:nvPr/>
        </p:nvSpPr>
        <p:spPr>
          <a:xfrm>
            <a:off x="717415" y="1647484"/>
            <a:ext cx="10788785" cy="1015663"/>
          </a:xfrm>
          <a:prstGeom prst="rect">
            <a:avLst/>
          </a:prstGeom>
          <a:noFill/>
        </p:spPr>
        <p:txBody>
          <a:bodyPr wrap="square">
            <a:spAutoFit/>
          </a:bodyPr>
          <a:lstStyle/>
          <a:p>
            <a:pPr algn="just"/>
            <a:r>
              <a:rPr lang="en-US" sz="2000" b="1" i="0" u="none" strike="noStrike" baseline="0" dirty="0">
                <a:latin typeface="Segoe UI" panose="020B0502040204020203" pitchFamily="34" charset="0"/>
                <a:cs typeface="Segoe UI" panose="020B0502040204020203" pitchFamily="34" charset="0"/>
              </a:rPr>
              <a:t>First Workshop on 15</a:t>
            </a:r>
            <a:r>
              <a:rPr lang="en-US" sz="2000" b="1" i="0" u="none" strike="noStrike" baseline="30000" dirty="0">
                <a:latin typeface="Segoe UI" panose="020B0502040204020203" pitchFamily="34" charset="0"/>
                <a:cs typeface="Segoe UI" panose="020B0502040204020203" pitchFamily="34" charset="0"/>
              </a:rPr>
              <a:t>th</a:t>
            </a:r>
            <a:r>
              <a:rPr lang="en-US" sz="2000" b="1" i="0" u="none" strike="noStrike" baseline="0" dirty="0">
                <a:latin typeface="Segoe UI" panose="020B0502040204020203" pitchFamily="34" charset="0"/>
                <a:cs typeface="Segoe UI" panose="020B0502040204020203" pitchFamily="34" charset="0"/>
              </a:rPr>
              <a:t> -17</a:t>
            </a:r>
            <a:r>
              <a:rPr lang="en-US" sz="2000" b="1" i="0" u="none" strike="noStrike" baseline="30000" dirty="0">
                <a:latin typeface="Segoe UI" panose="020B0502040204020203" pitchFamily="34" charset="0"/>
                <a:cs typeface="Segoe UI" panose="020B0502040204020203" pitchFamily="34" charset="0"/>
              </a:rPr>
              <a:t>th</a:t>
            </a:r>
            <a:r>
              <a:rPr lang="en-US" sz="2000" b="1" i="0" u="none" strike="noStrike" baseline="0" dirty="0">
                <a:latin typeface="Segoe UI" panose="020B0502040204020203" pitchFamily="34" charset="0"/>
                <a:cs typeface="Segoe UI" panose="020B0502040204020203" pitchFamily="34" charset="0"/>
              </a:rPr>
              <a:t>  Novembre 2023 </a:t>
            </a:r>
            <a:r>
              <a:rPr lang="en-US" sz="2000" i="0" u="none" strike="noStrike" baseline="0" dirty="0">
                <a:latin typeface="Segoe UI" panose="020B0502040204020203" pitchFamily="34" charset="0"/>
                <a:cs typeface="Segoe UI" panose="020B0502040204020203" pitchFamily="34" charset="0"/>
              </a:rPr>
              <a:t>dedicated to superconducting magnet organized at </a:t>
            </a:r>
            <a:r>
              <a:rPr lang="en-US" sz="2000" b="1" i="0" u="none" strike="noStrike" baseline="0" dirty="0">
                <a:latin typeface="Segoe UI" panose="020B0502040204020203" pitchFamily="34" charset="0"/>
                <a:cs typeface="Segoe UI" panose="020B0502040204020203" pitchFamily="34" charset="0"/>
              </a:rPr>
              <a:t>LASA </a:t>
            </a:r>
            <a:r>
              <a:rPr lang="en-US" sz="2000" i="0" u="none" strike="noStrike" baseline="0" dirty="0">
                <a:latin typeface="Segoe UI" panose="020B0502040204020203" pitchFamily="34" charset="0"/>
                <a:cs typeface="Segoe UI" panose="020B0502040204020203" pitchFamily="34" charset="0"/>
              </a:rPr>
              <a:t>to discuss detailed topics on magne</a:t>
            </a:r>
            <a:r>
              <a:rPr lang="en-US" sz="2000" dirty="0">
                <a:latin typeface="Segoe UI" panose="020B0502040204020203" pitchFamily="34" charset="0"/>
                <a:cs typeface="Segoe UI" panose="020B0502040204020203" pitchFamily="34" charset="0"/>
              </a:rPr>
              <a:t>t design and scaling law for the </a:t>
            </a:r>
            <a:r>
              <a:rPr lang="en-US" sz="2000" b="1" dirty="0">
                <a:latin typeface="Segoe UI" panose="020B0502040204020203" pitchFamily="34" charset="0"/>
                <a:cs typeface="Segoe UI" panose="020B0502040204020203" pitchFamily="34" charset="0"/>
              </a:rPr>
              <a:t>Muon Collider conceptual design study</a:t>
            </a:r>
            <a:endParaRPr lang="en-US" sz="2000" b="1" i="0" u="none" strike="noStrike" baseline="0" dirty="0">
              <a:latin typeface="Segoe UI" panose="020B0502040204020203" pitchFamily="34" charset="0"/>
              <a:cs typeface="Segoe UI" panose="020B0502040204020203" pitchFamily="34" charset="0"/>
            </a:endParaRPr>
          </a:p>
        </p:txBody>
      </p:sp>
      <p:sp>
        <p:nvSpPr>
          <p:cNvPr id="6" name="CasellaDiTesto 5">
            <a:extLst>
              <a:ext uri="{FF2B5EF4-FFF2-40B4-BE49-F238E27FC236}">
                <a16:creationId xmlns:a16="http://schemas.microsoft.com/office/drawing/2014/main" id="{0119C009-9C6C-60EA-11BC-ADB9EC9DFA6A}"/>
              </a:ext>
            </a:extLst>
          </p:cNvPr>
          <p:cNvSpPr txBox="1"/>
          <p:nvPr/>
        </p:nvSpPr>
        <p:spPr>
          <a:xfrm>
            <a:off x="717415" y="2941936"/>
            <a:ext cx="5184330" cy="2862322"/>
          </a:xfrm>
          <a:prstGeom prst="rect">
            <a:avLst/>
          </a:prstGeom>
          <a:noFill/>
        </p:spPr>
        <p:txBody>
          <a:bodyPr wrap="square">
            <a:spAutoFit/>
          </a:bodyPr>
          <a:lstStyle/>
          <a:p>
            <a:pPr algn="just"/>
            <a:r>
              <a:rPr lang="en-US" sz="2000" b="1" i="0" u="none" strike="noStrike" baseline="0" dirty="0">
                <a:latin typeface="Segoe UI" panose="020B0502040204020203" pitchFamily="34" charset="0"/>
                <a:cs typeface="Segoe UI" panose="020B0502040204020203" pitchFamily="34" charset="0"/>
              </a:rPr>
              <a:t>Outcome of the discussion useful for magnet detailed design work in 2023-2024 and interaction with other WP</a:t>
            </a:r>
          </a:p>
          <a:p>
            <a:pPr algn="just"/>
            <a:endParaRPr lang="en-US" sz="2000" b="1" dirty="0">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r>
              <a:rPr lang="en-US" sz="2000" b="1" dirty="0">
                <a:latin typeface="Segoe UI" panose="020B0502040204020203" pitchFamily="34" charset="0"/>
                <a:cs typeface="Segoe UI" panose="020B0502040204020203" pitchFamily="34" charset="0"/>
              </a:rPr>
              <a:t>IMCC MDI Workshop (1 presentation)</a:t>
            </a:r>
          </a:p>
          <a:p>
            <a:pPr marL="285750" indent="-285750">
              <a:buFont typeface="Arial" panose="020B0604020202020204" pitchFamily="34" charset="0"/>
              <a:buChar char="•"/>
            </a:pPr>
            <a:r>
              <a:rPr lang="en-US" sz="2000" b="1" i="0" u="none" strike="noStrike" baseline="0" dirty="0">
                <a:latin typeface="Segoe UI" panose="020B0502040204020203" pitchFamily="34" charset="0"/>
                <a:cs typeface="Segoe UI" panose="020B0502040204020203" pitchFamily="34" charset="0"/>
              </a:rPr>
              <a:t>IMCC Annual Meeting </a:t>
            </a:r>
            <a:r>
              <a:rPr lang="en-US" sz="2000" b="1" dirty="0">
                <a:latin typeface="Segoe UI" panose="020B0502040204020203" pitchFamily="34" charset="0"/>
                <a:cs typeface="Segoe UI" panose="020B0502040204020203" pitchFamily="34" charset="0"/>
              </a:rPr>
              <a:t>(1 presentation)</a:t>
            </a:r>
            <a:endParaRPr lang="en-US" sz="2000" b="1" i="0" u="none" strike="noStrike" baseline="0" dirty="0">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r>
              <a:rPr lang="en-US" sz="2000" b="1" dirty="0">
                <a:latin typeface="Segoe UI" panose="020B0502040204020203" pitchFamily="34" charset="0"/>
                <a:cs typeface="Segoe UI" panose="020B0502040204020203" pitchFamily="34" charset="0"/>
              </a:rPr>
              <a:t>ASC 2024</a:t>
            </a:r>
          </a:p>
          <a:p>
            <a:pPr marL="742950" lvl="1" indent="-285750">
              <a:buFont typeface="Arial" panose="020B0604020202020204" pitchFamily="34" charset="0"/>
              <a:buChar char="•"/>
            </a:pPr>
            <a:r>
              <a:rPr lang="en-US" sz="2000" b="1" dirty="0">
                <a:latin typeface="Segoe UI" panose="020B0502040204020203" pitchFamily="34" charset="0"/>
                <a:cs typeface="Segoe UI" panose="020B0502040204020203" pitchFamily="34" charset="0"/>
              </a:rPr>
              <a:t>2 presentations</a:t>
            </a:r>
          </a:p>
          <a:p>
            <a:pPr marL="742950" lvl="1" indent="-285750" algn="just">
              <a:buFont typeface="Arial" panose="020B0604020202020204" pitchFamily="34" charset="0"/>
              <a:buChar char="•"/>
            </a:pPr>
            <a:r>
              <a:rPr lang="en-US" sz="2000" b="1" dirty="0">
                <a:latin typeface="Segoe UI" panose="020B0502040204020203" pitchFamily="34" charset="0"/>
                <a:cs typeface="Segoe UI" panose="020B0502040204020203" pitchFamily="34" charset="0"/>
              </a:rPr>
              <a:t>3 posters</a:t>
            </a:r>
            <a:endParaRPr lang="en-US" sz="2000" b="1" i="0" u="none" strike="noStrike" baseline="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9015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39D86-1849-C8FA-607D-6604298ED90A}"/>
            </a:ext>
          </a:extLst>
        </p:cNvPr>
        <p:cNvGrpSpPr/>
        <p:nvPr/>
      </p:nvGrpSpPr>
      <p:grpSpPr>
        <a:xfrm>
          <a:off x="0" y="0"/>
          <a:ext cx="0" cy="0"/>
          <a:chOff x="0" y="0"/>
          <a:chExt cx="0" cy="0"/>
        </a:xfrm>
      </p:grpSpPr>
      <p:sp>
        <p:nvSpPr>
          <p:cNvPr id="9" name="Titolo 1">
            <a:extLst>
              <a:ext uri="{FF2B5EF4-FFF2-40B4-BE49-F238E27FC236}">
                <a16:creationId xmlns:a16="http://schemas.microsoft.com/office/drawing/2014/main" id="{9266F31F-50F0-F959-677B-3B01D6BB4A43}"/>
              </a:ext>
            </a:extLst>
          </p:cNvPr>
          <p:cNvSpPr txBox="1">
            <a:spLocks/>
          </p:cNvSpPr>
          <p:nvPr/>
        </p:nvSpPr>
        <p:spPr>
          <a:xfrm>
            <a:off x="2035675" y="322720"/>
            <a:ext cx="10156325" cy="93106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rgbClr val="01648D"/>
                </a:solidFill>
                <a:latin typeface="Segoe UI Semibold" panose="020B0702040204020203" pitchFamily="34" charset="0"/>
                <a:cs typeface="Segoe UI Semibold" panose="020B0702040204020203" pitchFamily="34" charset="0"/>
              </a:rPr>
              <a:t>Timetable: 6</a:t>
            </a:r>
            <a:r>
              <a:rPr lang="en-US" sz="3600" baseline="30000" dirty="0">
                <a:solidFill>
                  <a:srgbClr val="01648D"/>
                </a:solidFill>
                <a:latin typeface="Segoe UI Semibold" panose="020B0702040204020203" pitchFamily="34" charset="0"/>
                <a:cs typeface="Segoe UI Semibold" panose="020B0702040204020203" pitchFamily="34" charset="0"/>
              </a:rPr>
              <a:t>th</a:t>
            </a:r>
            <a:r>
              <a:rPr lang="en-US" sz="3600" dirty="0">
                <a:solidFill>
                  <a:srgbClr val="01648D"/>
                </a:solidFill>
                <a:latin typeface="Segoe UI Semibold" panose="020B0702040204020203" pitchFamily="34" charset="0"/>
                <a:cs typeface="Segoe UI Semibold" panose="020B0702040204020203" pitchFamily="34" charset="0"/>
              </a:rPr>
              <a:t> November</a:t>
            </a:r>
          </a:p>
        </p:txBody>
      </p:sp>
      <p:sp>
        <p:nvSpPr>
          <p:cNvPr id="2" name="Segnaposto numero diapositiva 1">
            <a:extLst>
              <a:ext uri="{FF2B5EF4-FFF2-40B4-BE49-F238E27FC236}">
                <a16:creationId xmlns:a16="http://schemas.microsoft.com/office/drawing/2014/main" id="{F5B547E0-88D1-7B73-36A0-ADDC811611D5}"/>
              </a:ext>
            </a:extLst>
          </p:cNvPr>
          <p:cNvSpPr>
            <a:spLocks noGrp="1"/>
          </p:cNvSpPr>
          <p:nvPr>
            <p:ph type="sldNum" sz="quarter" idx="4"/>
          </p:nvPr>
        </p:nvSpPr>
        <p:spPr/>
        <p:txBody>
          <a:bodyPr/>
          <a:lstStyle/>
          <a:p>
            <a:fld id="{7054B89F-3129-4273-9785-12F2C2ACCFD9}" type="slidenum">
              <a:rPr lang="it-IT" smtClean="0"/>
              <a:t>3</a:t>
            </a:fld>
            <a:endParaRPr lang="it-IT"/>
          </a:p>
        </p:txBody>
      </p:sp>
      <p:pic>
        <p:nvPicPr>
          <p:cNvPr id="4" name="Immagine 3">
            <a:extLst>
              <a:ext uri="{FF2B5EF4-FFF2-40B4-BE49-F238E27FC236}">
                <a16:creationId xmlns:a16="http://schemas.microsoft.com/office/drawing/2014/main" id="{2F48CBED-DEB1-7871-0B96-B60B44D721B9}"/>
              </a:ext>
            </a:extLst>
          </p:cNvPr>
          <p:cNvPicPr>
            <a:picLocks noChangeAspect="1"/>
          </p:cNvPicPr>
          <p:nvPr/>
        </p:nvPicPr>
        <p:blipFill>
          <a:blip r:embed="rId2"/>
          <a:stretch>
            <a:fillRect/>
          </a:stretch>
        </p:blipFill>
        <p:spPr>
          <a:xfrm>
            <a:off x="248267" y="2400300"/>
            <a:ext cx="6442574" cy="2581619"/>
          </a:xfrm>
          <a:prstGeom prst="rect">
            <a:avLst/>
          </a:prstGeom>
        </p:spPr>
      </p:pic>
      <p:sp>
        <p:nvSpPr>
          <p:cNvPr id="5" name="CasellaDiTesto 4">
            <a:extLst>
              <a:ext uri="{FF2B5EF4-FFF2-40B4-BE49-F238E27FC236}">
                <a16:creationId xmlns:a16="http://schemas.microsoft.com/office/drawing/2014/main" id="{E2BCF42A-8011-50FF-0140-92E8604A5F8D}"/>
              </a:ext>
            </a:extLst>
          </p:cNvPr>
          <p:cNvSpPr txBox="1"/>
          <p:nvPr/>
        </p:nvSpPr>
        <p:spPr>
          <a:xfrm>
            <a:off x="943475" y="1877067"/>
            <a:ext cx="10788785" cy="400110"/>
          </a:xfrm>
          <a:prstGeom prst="rect">
            <a:avLst/>
          </a:prstGeom>
          <a:noFill/>
        </p:spPr>
        <p:txBody>
          <a:bodyPr wrap="square">
            <a:spAutoFit/>
          </a:bodyPr>
          <a:lstStyle/>
          <a:p>
            <a:pPr algn="just"/>
            <a:r>
              <a:rPr lang="en-US" sz="2000" b="1" i="0" u="none" strike="noStrike" baseline="0" dirty="0">
                <a:solidFill>
                  <a:schemeClr val="tx2"/>
                </a:solidFill>
                <a:latin typeface="Segoe UI" panose="020B0502040204020203" pitchFamily="34" charset="0"/>
                <a:cs typeface="Segoe UI" panose="020B0502040204020203" pitchFamily="34" charset="0"/>
              </a:rPr>
              <a:t>Accelerator Superconducting Dipol</a:t>
            </a:r>
            <a:r>
              <a:rPr lang="en-US" sz="2000" b="1" dirty="0">
                <a:solidFill>
                  <a:schemeClr val="tx2"/>
                </a:solidFill>
                <a:latin typeface="Segoe UI" panose="020B0502040204020203" pitchFamily="34" charset="0"/>
                <a:cs typeface="Segoe UI" panose="020B0502040204020203" pitchFamily="34" charset="0"/>
              </a:rPr>
              <a:t>e</a:t>
            </a:r>
            <a:endParaRPr lang="en-US" sz="2000" b="1" i="0" u="none" strike="noStrike" baseline="0" dirty="0">
              <a:solidFill>
                <a:schemeClr val="tx2"/>
              </a:solidFill>
              <a:latin typeface="Segoe UI" panose="020B0502040204020203" pitchFamily="34" charset="0"/>
              <a:cs typeface="Segoe UI" panose="020B0502040204020203" pitchFamily="34" charset="0"/>
            </a:endParaRPr>
          </a:p>
        </p:txBody>
      </p:sp>
      <p:pic>
        <p:nvPicPr>
          <p:cNvPr id="10" name="Immagine 9">
            <a:extLst>
              <a:ext uri="{FF2B5EF4-FFF2-40B4-BE49-F238E27FC236}">
                <a16:creationId xmlns:a16="http://schemas.microsoft.com/office/drawing/2014/main" id="{4C33B105-03CF-7F88-E84A-7A4BCD48BC0E}"/>
              </a:ext>
            </a:extLst>
          </p:cNvPr>
          <p:cNvPicPr>
            <a:picLocks noChangeAspect="1"/>
          </p:cNvPicPr>
          <p:nvPr/>
        </p:nvPicPr>
        <p:blipFill>
          <a:blip r:embed="rId3"/>
          <a:stretch>
            <a:fillRect/>
          </a:stretch>
        </p:blipFill>
        <p:spPr>
          <a:xfrm>
            <a:off x="5483860" y="3691109"/>
            <a:ext cx="6248400" cy="2045606"/>
          </a:xfrm>
          <a:prstGeom prst="rect">
            <a:avLst/>
          </a:prstGeom>
        </p:spPr>
      </p:pic>
      <p:sp>
        <p:nvSpPr>
          <p:cNvPr id="11" name="CasellaDiTesto 10">
            <a:extLst>
              <a:ext uri="{FF2B5EF4-FFF2-40B4-BE49-F238E27FC236}">
                <a16:creationId xmlns:a16="http://schemas.microsoft.com/office/drawing/2014/main" id="{8E728A6B-0826-7FDC-673C-004578606E5A}"/>
              </a:ext>
            </a:extLst>
          </p:cNvPr>
          <p:cNvSpPr txBox="1"/>
          <p:nvPr/>
        </p:nvSpPr>
        <p:spPr>
          <a:xfrm>
            <a:off x="8026401" y="3246376"/>
            <a:ext cx="3506334" cy="400110"/>
          </a:xfrm>
          <a:prstGeom prst="rect">
            <a:avLst/>
          </a:prstGeom>
          <a:noFill/>
        </p:spPr>
        <p:txBody>
          <a:bodyPr wrap="square">
            <a:spAutoFit/>
          </a:bodyPr>
          <a:lstStyle/>
          <a:p>
            <a:pPr algn="r"/>
            <a:r>
              <a:rPr lang="en-US" sz="2000" b="1" dirty="0">
                <a:solidFill>
                  <a:schemeClr val="tx2"/>
                </a:solidFill>
                <a:latin typeface="Segoe UI" panose="020B0502040204020203" pitchFamily="34" charset="0"/>
                <a:cs typeface="Segoe UI" panose="020B0502040204020203" pitchFamily="34" charset="0"/>
              </a:rPr>
              <a:t>Guided tour of LASA</a:t>
            </a:r>
            <a:endParaRPr lang="en-US" sz="2000" b="1" i="0" u="none" strike="noStrike" baseline="0" dirty="0">
              <a:solidFill>
                <a:schemeClr val="tx2"/>
              </a:solidFill>
              <a:latin typeface="Segoe UI" panose="020B0502040204020203" pitchFamily="34" charset="0"/>
              <a:cs typeface="Segoe UI" panose="020B0502040204020203" pitchFamily="34" charset="0"/>
            </a:endParaRPr>
          </a:p>
        </p:txBody>
      </p:sp>
      <p:sp>
        <p:nvSpPr>
          <p:cNvPr id="12" name="CasellaDiTesto 11">
            <a:extLst>
              <a:ext uri="{FF2B5EF4-FFF2-40B4-BE49-F238E27FC236}">
                <a16:creationId xmlns:a16="http://schemas.microsoft.com/office/drawing/2014/main" id="{CB0E1A58-0539-88C0-CB5B-4177E592F503}"/>
              </a:ext>
            </a:extLst>
          </p:cNvPr>
          <p:cNvSpPr txBox="1"/>
          <p:nvPr/>
        </p:nvSpPr>
        <p:spPr>
          <a:xfrm>
            <a:off x="2035675" y="1031608"/>
            <a:ext cx="10788785" cy="400110"/>
          </a:xfrm>
          <a:prstGeom prst="rect">
            <a:avLst/>
          </a:prstGeom>
          <a:noFill/>
        </p:spPr>
        <p:txBody>
          <a:bodyPr wrap="square">
            <a:spAutoFit/>
          </a:bodyPr>
          <a:lstStyle/>
          <a:p>
            <a:pPr algn="just"/>
            <a:r>
              <a:rPr lang="en-US" sz="2000" b="1" i="0" u="none" strike="noStrike" baseline="0" dirty="0">
                <a:solidFill>
                  <a:schemeClr val="tx2"/>
                </a:solidFill>
                <a:latin typeface="Segoe UI" panose="020B0502040204020203" pitchFamily="34" charset="0"/>
                <a:cs typeface="Segoe UI" panose="020B0502040204020203" pitchFamily="34" charset="0"/>
              </a:rPr>
              <a:t>Morning</a:t>
            </a:r>
          </a:p>
        </p:txBody>
      </p:sp>
    </p:spTree>
    <p:extLst>
      <p:ext uri="{BB962C8B-B14F-4D97-AF65-F5344CB8AC3E}">
        <p14:creationId xmlns:p14="http://schemas.microsoft.com/office/powerpoint/2010/main" val="3990609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88D0E-ADCD-40BB-4D50-FD84483F9BBB}"/>
            </a:ext>
          </a:extLst>
        </p:cNvPr>
        <p:cNvGrpSpPr/>
        <p:nvPr/>
      </p:nvGrpSpPr>
      <p:grpSpPr>
        <a:xfrm>
          <a:off x="0" y="0"/>
          <a:ext cx="0" cy="0"/>
          <a:chOff x="0" y="0"/>
          <a:chExt cx="0" cy="0"/>
        </a:xfrm>
      </p:grpSpPr>
      <p:sp>
        <p:nvSpPr>
          <p:cNvPr id="9" name="Titolo 1">
            <a:extLst>
              <a:ext uri="{FF2B5EF4-FFF2-40B4-BE49-F238E27FC236}">
                <a16:creationId xmlns:a16="http://schemas.microsoft.com/office/drawing/2014/main" id="{061D06CD-278D-7A82-AAB8-4B37D650CF1E}"/>
              </a:ext>
            </a:extLst>
          </p:cNvPr>
          <p:cNvSpPr txBox="1">
            <a:spLocks/>
          </p:cNvSpPr>
          <p:nvPr/>
        </p:nvSpPr>
        <p:spPr>
          <a:xfrm>
            <a:off x="2035675" y="322720"/>
            <a:ext cx="10156325" cy="93106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rgbClr val="01648D"/>
                </a:solidFill>
                <a:latin typeface="Segoe UI Semibold" panose="020B0702040204020203" pitchFamily="34" charset="0"/>
                <a:cs typeface="Segoe UI Semibold" panose="020B0702040204020203" pitchFamily="34" charset="0"/>
              </a:rPr>
              <a:t>Timetable: 6</a:t>
            </a:r>
            <a:r>
              <a:rPr lang="en-US" sz="3600" baseline="30000" dirty="0">
                <a:solidFill>
                  <a:srgbClr val="01648D"/>
                </a:solidFill>
                <a:latin typeface="Segoe UI Semibold" panose="020B0702040204020203" pitchFamily="34" charset="0"/>
                <a:cs typeface="Segoe UI Semibold" panose="020B0702040204020203" pitchFamily="34" charset="0"/>
              </a:rPr>
              <a:t>th</a:t>
            </a:r>
            <a:r>
              <a:rPr lang="en-US" sz="3600" dirty="0">
                <a:solidFill>
                  <a:srgbClr val="01648D"/>
                </a:solidFill>
                <a:latin typeface="Segoe UI Semibold" panose="020B0702040204020203" pitchFamily="34" charset="0"/>
                <a:cs typeface="Segoe UI Semibold" panose="020B0702040204020203" pitchFamily="34" charset="0"/>
              </a:rPr>
              <a:t> November</a:t>
            </a:r>
          </a:p>
        </p:txBody>
      </p:sp>
      <p:sp>
        <p:nvSpPr>
          <p:cNvPr id="2" name="Segnaposto numero diapositiva 1">
            <a:extLst>
              <a:ext uri="{FF2B5EF4-FFF2-40B4-BE49-F238E27FC236}">
                <a16:creationId xmlns:a16="http://schemas.microsoft.com/office/drawing/2014/main" id="{4EDDF389-00ED-77F8-D8DB-374FC237CAA8}"/>
              </a:ext>
            </a:extLst>
          </p:cNvPr>
          <p:cNvSpPr>
            <a:spLocks noGrp="1"/>
          </p:cNvSpPr>
          <p:nvPr>
            <p:ph type="sldNum" sz="quarter" idx="4"/>
          </p:nvPr>
        </p:nvSpPr>
        <p:spPr/>
        <p:txBody>
          <a:bodyPr/>
          <a:lstStyle/>
          <a:p>
            <a:fld id="{7054B89F-3129-4273-9785-12F2C2ACCFD9}" type="slidenum">
              <a:rPr lang="it-IT" smtClean="0"/>
              <a:t>4</a:t>
            </a:fld>
            <a:endParaRPr lang="it-IT"/>
          </a:p>
        </p:txBody>
      </p:sp>
      <p:sp>
        <p:nvSpPr>
          <p:cNvPr id="5" name="CasellaDiTesto 4">
            <a:extLst>
              <a:ext uri="{FF2B5EF4-FFF2-40B4-BE49-F238E27FC236}">
                <a16:creationId xmlns:a16="http://schemas.microsoft.com/office/drawing/2014/main" id="{463929B6-6949-C069-D3B7-E63BEB233FF1}"/>
              </a:ext>
            </a:extLst>
          </p:cNvPr>
          <p:cNvSpPr txBox="1"/>
          <p:nvPr/>
        </p:nvSpPr>
        <p:spPr>
          <a:xfrm>
            <a:off x="1719444" y="2461267"/>
            <a:ext cx="10788785" cy="707886"/>
          </a:xfrm>
          <a:prstGeom prst="rect">
            <a:avLst/>
          </a:prstGeom>
          <a:noFill/>
        </p:spPr>
        <p:txBody>
          <a:bodyPr wrap="square">
            <a:spAutoFit/>
          </a:bodyPr>
          <a:lstStyle/>
          <a:p>
            <a:pPr algn="just"/>
            <a:r>
              <a:rPr lang="en-US" sz="2000" b="1" i="0" u="none" strike="noStrike" baseline="0" dirty="0">
                <a:solidFill>
                  <a:schemeClr val="tx2"/>
                </a:solidFill>
                <a:latin typeface="Segoe UI" panose="020B0502040204020203" pitchFamily="34" charset="0"/>
                <a:cs typeface="Segoe UI" panose="020B0502040204020203" pitchFamily="34" charset="0"/>
              </a:rPr>
              <a:t>Combined Function </a:t>
            </a:r>
          </a:p>
          <a:p>
            <a:pPr algn="just"/>
            <a:r>
              <a:rPr lang="en-US" sz="2000" b="1" i="0" u="none" strike="noStrike" baseline="0" dirty="0">
                <a:solidFill>
                  <a:schemeClr val="tx2"/>
                </a:solidFill>
                <a:latin typeface="Segoe UI" panose="020B0502040204020203" pitchFamily="34" charset="0"/>
                <a:cs typeface="Segoe UI" panose="020B0502040204020203" pitchFamily="34" charset="0"/>
              </a:rPr>
              <a:t>Magnet Discussion</a:t>
            </a:r>
          </a:p>
        </p:txBody>
      </p:sp>
      <p:pic>
        <p:nvPicPr>
          <p:cNvPr id="6" name="Immagine 5">
            <a:extLst>
              <a:ext uri="{FF2B5EF4-FFF2-40B4-BE49-F238E27FC236}">
                <a16:creationId xmlns:a16="http://schemas.microsoft.com/office/drawing/2014/main" id="{41C441D1-6C16-93D8-61CA-0817A38368B3}"/>
              </a:ext>
            </a:extLst>
          </p:cNvPr>
          <p:cNvPicPr>
            <a:picLocks noChangeAspect="1"/>
          </p:cNvPicPr>
          <p:nvPr/>
        </p:nvPicPr>
        <p:blipFill>
          <a:blip r:embed="rId2"/>
          <a:stretch>
            <a:fillRect/>
          </a:stretch>
        </p:blipFill>
        <p:spPr>
          <a:xfrm>
            <a:off x="5040115" y="1772856"/>
            <a:ext cx="6551310" cy="4277488"/>
          </a:xfrm>
          <a:prstGeom prst="rect">
            <a:avLst/>
          </a:prstGeom>
        </p:spPr>
      </p:pic>
      <p:sp>
        <p:nvSpPr>
          <p:cNvPr id="7" name="CasellaDiTesto 6">
            <a:extLst>
              <a:ext uri="{FF2B5EF4-FFF2-40B4-BE49-F238E27FC236}">
                <a16:creationId xmlns:a16="http://schemas.microsoft.com/office/drawing/2014/main" id="{E3EB2EE3-28EA-2E7C-B584-A0C126226C4E}"/>
              </a:ext>
            </a:extLst>
          </p:cNvPr>
          <p:cNvSpPr txBox="1"/>
          <p:nvPr/>
        </p:nvSpPr>
        <p:spPr>
          <a:xfrm>
            <a:off x="2035675" y="1031608"/>
            <a:ext cx="10788785" cy="400110"/>
          </a:xfrm>
          <a:prstGeom prst="rect">
            <a:avLst/>
          </a:prstGeom>
          <a:noFill/>
        </p:spPr>
        <p:txBody>
          <a:bodyPr wrap="square">
            <a:spAutoFit/>
          </a:bodyPr>
          <a:lstStyle/>
          <a:p>
            <a:pPr algn="just"/>
            <a:r>
              <a:rPr lang="en-US" sz="2000" b="1" i="0" u="none" strike="noStrike" baseline="0" dirty="0">
                <a:solidFill>
                  <a:schemeClr val="tx2"/>
                </a:solidFill>
                <a:latin typeface="Segoe UI" panose="020B0502040204020203" pitchFamily="34" charset="0"/>
                <a:cs typeface="Segoe UI" panose="020B0502040204020203" pitchFamily="34" charset="0"/>
              </a:rPr>
              <a:t>Afternoon</a:t>
            </a:r>
          </a:p>
        </p:txBody>
      </p:sp>
    </p:spTree>
    <p:extLst>
      <p:ext uri="{BB962C8B-B14F-4D97-AF65-F5344CB8AC3E}">
        <p14:creationId xmlns:p14="http://schemas.microsoft.com/office/powerpoint/2010/main" val="3258801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270E1-1C3E-F9E8-7795-033606FACD68}"/>
            </a:ext>
          </a:extLst>
        </p:cNvPr>
        <p:cNvGrpSpPr/>
        <p:nvPr/>
      </p:nvGrpSpPr>
      <p:grpSpPr>
        <a:xfrm>
          <a:off x="0" y="0"/>
          <a:ext cx="0" cy="0"/>
          <a:chOff x="0" y="0"/>
          <a:chExt cx="0" cy="0"/>
        </a:xfrm>
      </p:grpSpPr>
      <p:sp>
        <p:nvSpPr>
          <p:cNvPr id="9" name="Titolo 1">
            <a:extLst>
              <a:ext uri="{FF2B5EF4-FFF2-40B4-BE49-F238E27FC236}">
                <a16:creationId xmlns:a16="http://schemas.microsoft.com/office/drawing/2014/main" id="{C1CA79A9-856D-864B-6CDC-D739846E1672}"/>
              </a:ext>
            </a:extLst>
          </p:cNvPr>
          <p:cNvSpPr txBox="1">
            <a:spLocks/>
          </p:cNvSpPr>
          <p:nvPr/>
        </p:nvSpPr>
        <p:spPr>
          <a:xfrm>
            <a:off x="2035675" y="322720"/>
            <a:ext cx="10156325" cy="93106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rgbClr val="01648D"/>
                </a:solidFill>
                <a:latin typeface="Segoe UI Semibold" panose="020B0702040204020203" pitchFamily="34" charset="0"/>
                <a:cs typeface="Segoe UI Semibold" panose="020B0702040204020203" pitchFamily="34" charset="0"/>
              </a:rPr>
              <a:t>Timetable: 7</a:t>
            </a:r>
            <a:r>
              <a:rPr lang="en-US" sz="3600" baseline="30000" dirty="0">
                <a:solidFill>
                  <a:srgbClr val="01648D"/>
                </a:solidFill>
                <a:latin typeface="Segoe UI Semibold" panose="020B0702040204020203" pitchFamily="34" charset="0"/>
                <a:cs typeface="Segoe UI Semibold" panose="020B0702040204020203" pitchFamily="34" charset="0"/>
              </a:rPr>
              <a:t>th</a:t>
            </a:r>
            <a:r>
              <a:rPr lang="en-US" sz="3600" dirty="0">
                <a:solidFill>
                  <a:srgbClr val="01648D"/>
                </a:solidFill>
                <a:latin typeface="Segoe UI Semibold" panose="020B0702040204020203" pitchFamily="34" charset="0"/>
                <a:cs typeface="Segoe UI Semibold" panose="020B0702040204020203" pitchFamily="34" charset="0"/>
              </a:rPr>
              <a:t> November</a:t>
            </a:r>
          </a:p>
        </p:txBody>
      </p:sp>
      <p:sp>
        <p:nvSpPr>
          <p:cNvPr id="2" name="Segnaposto numero diapositiva 1">
            <a:extLst>
              <a:ext uri="{FF2B5EF4-FFF2-40B4-BE49-F238E27FC236}">
                <a16:creationId xmlns:a16="http://schemas.microsoft.com/office/drawing/2014/main" id="{6F434BAE-39A1-2DE0-08B3-236E8AC26417}"/>
              </a:ext>
            </a:extLst>
          </p:cNvPr>
          <p:cNvSpPr>
            <a:spLocks noGrp="1"/>
          </p:cNvSpPr>
          <p:nvPr>
            <p:ph type="sldNum" sz="quarter" idx="4"/>
          </p:nvPr>
        </p:nvSpPr>
        <p:spPr/>
        <p:txBody>
          <a:bodyPr/>
          <a:lstStyle/>
          <a:p>
            <a:fld id="{7054B89F-3129-4273-9785-12F2C2ACCFD9}" type="slidenum">
              <a:rPr lang="it-IT" smtClean="0"/>
              <a:t>5</a:t>
            </a:fld>
            <a:endParaRPr lang="it-IT"/>
          </a:p>
        </p:txBody>
      </p:sp>
      <p:sp>
        <p:nvSpPr>
          <p:cNvPr id="3" name="CasellaDiTesto 2">
            <a:extLst>
              <a:ext uri="{FF2B5EF4-FFF2-40B4-BE49-F238E27FC236}">
                <a16:creationId xmlns:a16="http://schemas.microsoft.com/office/drawing/2014/main" id="{88D089CA-8643-2B30-DC96-67F7F2BAF72A}"/>
              </a:ext>
            </a:extLst>
          </p:cNvPr>
          <p:cNvSpPr txBox="1"/>
          <p:nvPr/>
        </p:nvSpPr>
        <p:spPr>
          <a:xfrm>
            <a:off x="2035675" y="1031608"/>
            <a:ext cx="10788785" cy="400110"/>
          </a:xfrm>
          <a:prstGeom prst="rect">
            <a:avLst/>
          </a:prstGeom>
          <a:noFill/>
        </p:spPr>
        <p:txBody>
          <a:bodyPr wrap="square">
            <a:spAutoFit/>
          </a:bodyPr>
          <a:lstStyle/>
          <a:p>
            <a:pPr algn="just"/>
            <a:r>
              <a:rPr lang="en-US" sz="2000" b="1" i="0" u="none" strike="noStrike" baseline="0" dirty="0">
                <a:solidFill>
                  <a:schemeClr val="tx2"/>
                </a:solidFill>
                <a:latin typeface="Segoe UI" panose="020B0502040204020203" pitchFamily="34" charset="0"/>
                <a:cs typeface="Segoe UI" panose="020B0502040204020203" pitchFamily="34" charset="0"/>
              </a:rPr>
              <a:t>Morning</a:t>
            </a:r>
          </a:p>
        </p:txBody>
      </p:sp>
      <p:pic>
        <p:nvPicPr>
          <p:cNvPr id="7" name="Immagine 6">
            <a:extLst>
              <a:ext uri="{FF2B5EF4-FFF2-40B4-BE49-F238E27FC236}">
                <a16:creationId xmlns:a16="http://schemas.microsoft.com/office/drawing/2014/main" id="{6C0901F7-0730-6816-40B8-9E89C21FFCDB}"/>
              </a:ext>
            </a:extLst>
          </p:cNvPr>
          <p:cNvPicPr>
            <a:picLocks noChangeAspect="1"/>
          </p:cNvPicPr>
          <p:nvPr/>
        </p:nvPicPr>
        <p:blipFill>
          <a:blip r:embed="rId2"/>
          <a:stretch>
            <a:fillRect/>
          </a:stretch>
        </p:blipFill>
        <p:spPr>
          <a:xfrm>
            <a:off x="914222" y="2277177"/>
            <a:ext cx="6934556" cy="4102311"/>
          </a:xfrm>
          <a:prstGeom prst="rect">
            <a:avLst/>
          </a:prstGeom>
        </p:spPr>
      </p:pic>
      <p:sp>
        <p:nvSpPr>
          <p:cNvPr id="8" name="CasellaDiTesto 7">
            <a:extLst>
              <a:ext uri="{FF2B5EF4-FFF2-40B4-BE49-F238E27FC236}">
                <a16:creationId xmlns:a16="http://schemas.microsoft.com/office/drawing/2014/main" id="{D0768D1E-294F-573F-DE6A-DBE0F629FB95}"/>
              </a:ext>
            </a:extLst>
          </p:cNvPr>
          <p:cNvSpPr txBox="1"/>
          <p:nvPr/>
        </p:nvSpPr>
        <p:spPr>
          <a:xfrm>
            <a:off x="7848778" y="5403232"/>
            <a:ext cx="10788785" cy="400110"/>
          </a:xfrm>
          <a:prstGeom prst="rect">
            <a:avLst/>
          </a:prstGeom>
          <a:noFill/>
        </p:spPr>
        <p:txBody>
          <a:bodyPr wrap="square">
            <a:spAutoFit/>
          </a:bodyPr>
          <a:lstStyle/>
          <a:p>
            <a:pPr algn="just"/>
            <a:r>
              <a:rPr lang="en-US" sz="2000" b="1" i="0" u="none" strike="noStrike" baseline="0" dirty="0">
                <a:solidFill>
                  <a:schemeClr val="tx2"/>
                </a:solidFill>
                <a:latin typeface="Segoe UI" panose="020B0502040204020203" pitchFamily="34" charset="0"/>
                <a:cs typeface="Segoe UI" panose="020B0502040204020203" pitchFamily="34" charset="0"/>
              </a:rPr>
              <a:t>Dipole Magnet Design</a:t>
            </a:r>
          </a:p>
        </p:txBody>
      </p:sp>
      <p:sp>
        <p:nvSpPr>
          <p:cNvPr id="5" name="CasellaDiTesto 4">
            <a:extLst>
              <a:ext uri="{FF2B5EF4-FFF2-40B4-BE49-F238E27FC236}">
                <a16:creationId xmlns:a16="http://schemas.microsoft.com/office/drawing/2014/main" id="{AE5853E0-D09E-F77E-0445-6E858D734102}"/>
              </a:ext>
            </a:extLst>
          </p:cNvPr>
          <p:cNvSpPr txBox="1"/>
          <p:nvPr/>
        </p:nvSpPr>
        <p:spPr>
          <a:xfrm>
            <a:off x="5626534" y="2750928"/>
            <a:ext cx="10788785" cy="400110"/>
          </a:xfrm>
          <a:prstGeom prst="rect">
            <a:avLst/>
          </a:prstGeom>
          <a:noFill/>
        </p:spPr>
        <p:txBody>
          <a:bodyPr wrap="square">
            <a:spAutoFit/>
          </a:bodyPr>
          <a:lstStyle/>
          <a:p>
            <a:pPr algn="just"/>
            <a:r>
              <a:rPr lang="en-US" sz="2000" b="1" i="0" u="none" strike="noStrike" baseline="0" dirty="0">
                <a:solidFill>
                  <a:schemeClr val="tx2"/>
                </a:solidFill>
                <a:latin typeface="Segoe UI" panose="020B0502040204020203" pitchFamily="34" charset="0"/>
                <a:cs typeface="Segoe UI" panose="020B0502040204020203" pitchFamily="34" charset="0"/>
              </a:rPr>
              <a:t>Magnet Protection and Cable Assumptions</a:t>
            </a:r>
          </a:p>
        </p:txBody>
      </p:sp>
    </p:spTree>
    <p:extLst>
      <p:ext uri="{BB962C8B-B14F-4D97-AF65-F5344CB8AC3E}">
        <p14:creationId xmlns:p14="http://schemas.microsoft.com/office/powerpoint/2010/main" val="1093348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B8A73-00C0-264A-A589-4BED0B03362F}"/>
            </a:ext>
          </a:extLst>
        </p:cNvPr>
        <p:cNvGrpSpPr/>
        <p:nvPr/>
      </p:nvGrpSpPr>
      <p:grpSpPr>
        <a:xfrm>
          <a:off x="0" y="0"/>
          <a:ext cx="0" cy="0"/>
          <a:chOff x="0" y="0"/>
          <a:chExt cx="0" cy="0"/>
        </a:xfrm>
      </p:grpSpPr>
      <p:pic>
        <p:nvPicPr>
          <p:cNvPr id="7" name="Immagine 6">
            <a:extLst>
              <a:ext uri="{FF2B5EF4-FFF2-40B4-BE49-F238E27FC236}">
                <a16:creationId xmlns:a16="http://schemas.microsoft.com/office/drawing/2014/main" id="{031E593D-93A7-F7AD-60E6-F612B8CFD054}"/>
              </a:ext>
            </a:extLst>
          </p:cNvPr>
          <p:cNvPicPr>
            <a:picLocks noChangeAspect="1"/>
          </p:cNvPicPr>
          <p:nvPr/>
        </p:nvPicPr>
        <p:blipFill>
          <a:blip r:embed="rId2"/>
          <a:stretch>
            <a:fillRect/>
          </a:stretch>
        </p:blipFill>
        <p:spPr>
          <a:xfrm>
            <a:off x="4035235" y="1431718"/>
            <a:ext cx="7398130" cy="4921503"/>
          </a:xfrm>
          <a:prstGeom prst="rect">
            <a:avLst/>
          </a:prstGeom>
        </p:spPr>
      </p:pic>
      <p:sp>
        <p:nvSpPr>
          <p:cNvPr id="9" name="Titolo 1">
            <a:extLst>
              <a:ext uri="{FF2B5EF4-FFF2-40B4-BE49-F238E27FC236}">
                <a16:creationId xmlns:a16="http://schemas.microsoft.com/office/drawing/2014/main" id="{0E363F48-6B8E-716D-F8A4-5DBEF65C88A3}"/>
              </a:ext>
            </a:extLst>
          </p:cNvPr>
          <p:cNvSpPr txBox="1">
            <a:spLocks/>
          </p:cNvSpPr>
          <p:nvPr/>
        </p:nvSpPr>
        <p:spPr>
          <a:xfrm>
            <a:off x="2035675" y="322720"/>
            <a:ext cx="10156325" cy="93106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rgbClr val="01648D"/>
                </a:solidFill>
                <a:latin typeface="Segoe UI Semibold" panose="020B0702040204020203" pitchFamily="34" charset="0"/>
                <a:cs typeface="Segoe UI Semibold" panose="020B0702040204020203" pitchFamily="34" charset="0"/>
              </a:rPr>
              <a:t>Timetable: 7</a:t>
            </a:r>
            <a:r>
              <a:rPr lang="en-US" sz="3600" baseline="30000" dirty="0">
                <a:solidFill>
                  <a:srgbClr val="01648D"/>
                </a:solidFill>
                <a:latin typeface="Segoe UI Semibold" panose="020B0702040204020203" pitchFamily="34" charset="0"/>
                <a:cs typeface="Segoe UI Semibold" panose="020B0702040204020203" pitchFamily="34" charset="0"/>
              </a:rPr>
              <a:t>th</a:t>
            </a:r>
            <a:r>
              <a:rPr lang="en-US" sz="3600" dirty="0">
                <a:solidFill>
                  <a:srgbClr val="01648D"/>
                </a:solidFill>
                <a:latin typeface="Segoe UI Semibold" panose="020B0702040204020203" pitchFamily="34" charset="0"/>
                <a:cs typeface="Segoe UI Semibold" panose="020B0702040204020203" pitchFamily="34" charset="0"/>
              </a:rPr>
              <a:t> November</a:t>
            </a:r>
          </a:p>
        </p:txBody>
      </p:sp>
      <p:sp>
        <p:nvSpPr>
          <p:cNvPr id="2" name="Segnaposto numero diapositiva 1">
            <a:extLst>
              <a:ext uri="{FF2B5EF4-FFF2-40B4-BE49-F238E27FC236}">
                <a16:creationId xmlns:a16="http://schemas.microsoft.com/office/drawing/2014/main" id="{A53066C1-7249-F0FF-11EF-A23D64F897B3}"/>
              </a:ext>
            </a:extLst>
          </p:cNvPr>
          <p:cNvSpPr>
            <a:spLocks noGrp="1"/>
          </p:cNvSpPr>
          <p:nvPr>
            <p:ph type="sldNum" sz="quarter" idx="4"/>
          </p:nvPr>
        </p:nvSpPr>
        <p:spPr/>
        <p:txBody>
          <a:bodyPr/>
          <a:lstStyle/>
          <a:p>
            <a:fld id="{7054B89F-3129-4273-9785-12F2C2ACCFD9}" type="slidenum">
              <a:rPr lang="it-IT" smtClean="0"/>
              <a:t>6</a:t>
            </a:fld>
            <a:endParaRPr lang="it-IT"/>
          </a:p>
        </p:txBody>
      </p:sp>
      <p:sp>
        <p:nvSpPr>
          <p:cNvPr id="5" name="CasellaDiTesto 4">
            <a:extLst>
              <a:ext uri="{FF2B5EF4-FFF2-40B4-BE49-F238E27FC236}">
                <a16:creationId xmlns:a16="http://schemas.microsoft.com/office/drawing/2014/main" id="{EE10484A-C048-1A1F-B200-19B27D630656}"/>
              </a:ext>
            </a:extLst>
          </p:cNvPr>
          <p:cNvSpPr txBox="1"/>
          <p:nvPr/>
        </p:nvSpPr>
        <p:spPr>
          <a:xfrm>
            <a:off x="2595744" y="1940551"/>
            <a:ext cx="10788785" cy="400110"/>
          </a:xfrm>
          <a:prstGeom prst="rect">
            <a:avLst/>
          </a:prstGeom>
          <a:noFill/>
        </p:spPr>
        <p:txBody>
          <a:bodyPr wrap="square">
            <a:spAutoFit/>
          </a:bodyPr>
          <a:lstStyle/>
          <a:p>
            <a:pPr algn="just"/>
            <a:r>
              <a:rPr lang="en-US" sz="2000" b="1" i="0" u="none" strike="noStrike" baseline="0" dirty="0">
                <a:solidFill>
                  <a:schemeClr val="tx2"/>
                </a:solidFill>
                <a:latin typeface="Segoe UI" panose="020B0502040204020203" pitchFamily="34" charset="0"/>
                <a:cs typeface="Segoe UI" panose="020B0502040204020203" pitchFamily="34" charset="0"/>
              </a:rPr>
              <a:t>Dipole Magnet Design</a:t>
            </a:r>
          </a:p>
        </p:txBody>
      </p:sp>
      <p:sp>
        <p:nvSpPr>
          <p:cNvPr id="3" name="CasellaDiTesto 2">
            <a:extLst>
              <a:ext uri="{FF2B5EF4-FFF2-40B4-BE49-F238E27FC236}">
                <a16:creationId xmlns:a16="http://schemas.microsoft.com/office/drawing/2014/main" id="{767B9D86-C2E8-5D62-9393-C54BAAFEC7E8}"/>
              </a:ext>
            </a:extLst>
          </p:cNvPr>
          <p:cNvSpPr txBox="1"/>
          <p:nvPr/>
        </p:nvSpPr>
        <p:spPr>
          <a:xfrm>
            <a:off x="2035675" y="1031608"/>
            <a:ext cx="10788785" cy="400110"/>
          </a:xfrm>
          <a:prstGeom prst="rect">
            <a:avLst/>
          </a:prstGeom>
          <a:noFill/>
        </p:spPr>
        <p:txBody>
          <a:bodyPr wrap="square">
            <a:spAutoFit/>
          </a:bodyPr>
          <a:lstStyle/>
          <a:p>
            <a:pPr algn="just"/>
            <a:r>
              <a:rPr lang="en-US" sz="2000" b="1" i="0" u="none" strike="noStrike" baseline="0" dirty="0">
                <a:solidFill>
                  <a:schemeClr val="tx2"/>
                </a:solidFill>
                <a:latin typeface="Segoe UI" panose="020B0502040204020203" pitchFamily="34" charset="0"/>
                <a:cs typeface="Segoe UI" panose="020B0502040204020203" pitchFamily="34" charset="0"/>
              </a:rPr>
              <a:t>Afternoon</a:t>
            </a:r>
          </a:p>
        </p:txBody>
      </p:sp>
      <p:sp>
        <p:nvSpPr>
          <p:cNvPr id="8" name="CasellaDiTesto 7">
            <a:extLst>
              <a:ext uri="{FF2B5EF4-FFF2-40B4-BE49-F238E27FC236}">
                <a16:creationId xmlns:a16="http://schemas.microsoft.com/office/drawing/2014/main" id="{ACC1999E-345E-B77B-0EC2-442481777375}"/>
              </a:ext>
            </a:extLst>
          </p:cNvPr>
          <p:cNvSpPr txBox="1"/>
          <p:nvPr/>
        </p:nvSpPr>
        <p:spPr>
          <a:xfrm>
            <a:off x="1160644" y="4421584"/>
            <a:ext cx="10788785" cy="400110"/>
          </a:xfrm>
          <a:prstGeom prst="rect">
            <a:avLst/>
          </a:prstGeom>
          <a:noFill/>
        </p:spPr>
        <p:txBody>
          <a:bodyPr wrap="square">
            <a:spAutoFit/>
          </a:bodyPr>
          <a:lstStyle/>
          <a:p>
            <a:pPr algn="just"/>
            <a:r>
              <a:rPr lang="en-US" sz="2000" b="1" i="0" u="none" strike="noStrike" baseline="0" dirty="0">
                <a:solidFill>
                  <a:schemeClr val="tx2"/>
                </a:solidFill>
                <a:latin typeface="Segoe UI" panose="020B0502040204020203" pitchFamily="34" charset="0"/>
                <a:cs typeface="Segoe UI" panose="020B0502040204020203" pitchFamily="34" charset="0"/>
              </a:rPr>
              <a:t>Models for Magnetization</a:t>
            </a:r>
          </a:p>
        </p:txBody>
      </p:sp>
    </p:spTree>
    <p:extLst>
      <p:ext uri="{BB962C8B-B14F-4D97-AF65-F5344CB8AC3E}">
        <p14:creationId xmlns:p14="http://schemas.microsoft.com/office/powerpoint/2010/main" val="1257241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1746AF-507D-BF0B-A860-5DC937B6818B}"/>
            </a:ext>
          </a:extLst>
        </p:cNvPr>
        <p:cNvGrpSpPr/>
        <p:nvPr/>
      </p:nvGrpSpPr>
      <p:grpSpPr>
        <a:xfrm>
          <a:off x="0" y="0"/>
          <a:ext cx="0" cy="0"/>
          <a:chOff x="0" y="0"/>
          <a:chExt cx="0" cy="0"/>
        </a:xfrm>
      </p:grpSpPr>
      <p:sp>
        <p:nvSpPr>
          <p:cNvPr id="9" name="Titolo 1">
            <a:extLst>
              <a:ext uri="{FF2B5EF4-FFF2-40B4-BE49-F238E27FC236}">
                <a16:creationId xmlns:a16="http://schemas.microsoft.com/office/drawing/2014/main" id="{B6EA1C76-F652-F1CB-10B9-797A450B32EB}"/>
              </a:ext>
            </a:extLst>
          </p:cNvPr>
          <p:cNvSpPr txBox="1">
            <a:spLocks/>
          </p:cNvSpPr>
          <p:nvPr/>
        </p:nvSpPr>
        <p:spPr>
          <a:xfrm>
            <a:off x="2035675" y="322720"/>
            <a:ext cx="10156325" cy="93106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rgbClr val="01648D"/>
                </a:solidFill>
                <a:latin typeface="Segoe UI Semibold" panose="020B0702040204020203" pitchFamily="34" charset="0"/>
                <a:cs typeface="Segoe UI Semibold" panose="020B0702040204020203" pitchFamily="34" charset="0"/>
              </a:rPr>
              <a:t>Outcome of the Workshop</a:t>
            </a:r>
          </a:p>
        </p:txBody>
      </p:sp>
      <p:sp>
        <p:nvSpPr>
          <p:cNvPr id="2" name="Segnaposto numero diapositiva 1">
            <a:extLst>
              <a:ext uri="{FF2B5EF4-FFF2-40B4-BE49-F238E27FC236}">
                <a16:creationId xmlns:a16="http://schemas.microsoft.com/office/drawing/2014/main" id="{95B636DE-2DD3-6F34-1AA8-5F96993EBA9F}"/>
              </a:ext>
            </a:extLst>
          </p:cNvPr>
          <p:cNvSpPr>
            <a:spLocks noGrp="1"/>
          </p:cNvSpPr>
          <p:nvPr>
            <p:ph type="sldNum" sz="quarter" idx="4"/>
          </p:nvPr>
        </p:nvSpPr>
        <p:spPr/>
        <p:txBody>
          <a:bodyPr/>
          <a:lstStyle/>
          <a:p>
            <a:fld id="{7054B89F-3129-4273-9785-12F2C2ACCFD9}" type="slidenum">
              <a:rPr lang="it-IT" smtClean="0"/>
              <a:t>7</a:t>
            </a:fld>
            <a:endParaRPr lang="it-IT"/>
          </a:p>
        </p:txBody>
      </p:sp>
      <p:sp>
        <p:nvSpPr>
          <p:cNvPr id="5" name="CasellaDiTesto 4">
            <a:extLst>
              <a:ext uri="{FF2B5EF4-FFF2-40B4-BE49-F238E27FC236}">
                <a16:creationId xmlns:a16="http://schemas.microsoft.com/office/drawing/2014/main" id="{ACA856CD-DA43-9635-B922-04D1ABDACED3}"/>
              </a:ext>
            </a:extLst>
          </p:cNvPr>
          <p:cNvSpPr txBox="1"/>
          <p:nvPr/>
        </p:nvSpPr>
        <p:spPr>
          <a:xfrm>
            <a:off x="955784" y="1811639"/>
            <a:ext cx="10956816" cy="4678204"/>
          </a:xfrm>
          <a:prstGeom prst="rect">
            <a:avLst/>
          </a:prstGeom>
          <a:noFill/>
        </p:spPr>
        <p:txBody>
          <a:bodyPr wrap="square" rtlCol="0">
            <a:spAutoFit/>
          </a:bodyPr>
          <a:lstStyle/>
          <a:p>
            <a:pPr marL="457200" indent="-457200">
              <a:buAutoNum type="arabicParenR"/>
            </a:pPr>
            <a:r>
              <a:rPr lang="en-GB" sz="2000" b="1" dirty="0">
                <a:latin typeface="Segoe UI" panose="020B0502040204020203" pitchFamily="34" charset="0"/>
                <a:cs typeface="Segoe UI" panose="020B0502040204020203" pitchFamily="34" charset="0"/>
              </a:rPr>
              <a:t>Definition of the assumptions for magnet design</a:t>
            </a:r>
          </a:p>
          <a:p>
            <a:pPr marL="914400" lvl="1" indent="-457200">
              <a:buFont typeface="Arial" panose="020B0604020202020204" pitchFamily="34" charset="0"/>
              <a:buChar char="•"/>
            </a:pPr>
            <a:r>
              <a:rPr lang="en-GB" sz="2000" b="1" dirty="0">
                <a:latin typeface="Segoe UI" panose="020B0502040204020203" pitchFamily="34" charset="0"/>
                <a:cs typeface="Segoe UI" panose="020B0502040204020203" pitchFamily="34" charset="0"/>
              </a:rPr>
              <a:t>Cable</a:t>
            </a:r>
            <a:r>
              <a:rPr lang="en-GB" sz="2000" dirty="0">
                <a:latin typeface="Segoe UI" panose="020B0502040204020203" pitchFamily="34" charset="0"/>
                <a:cs typeface="Segoe UI" panose="020B0502040204020203" pitchFamily="34" charset="0"/>
              </a:rPr>
              <a:t>: tapes arrangement, geometric parameters, </a:t>
            </a:r>
            <a:r>
              <a:rPr lang="en-GB" sz="2000" dirty="0" err="1">
                <a:latin typeface="Segoe UI" panose="020B0502040204020203" pitchFamily="34" charset="0"/>
                <a:cs typeface="Segoe UI" panose="020B0502040204020203" pitchFamily="34" charset="0"/>
              </a:rPr>
              <a:t>J</a:t>
            </a:r>
            <a:r>
              <a:rPr lang="en-GB" sz="2000" baseline="-25000" dirty="0" err="1">
                <a:latin typeface="Segoe UI" panose="020B0502040204020203" pitchFamily="34" charset="0"/>
                <a:cs typeface="Segoe UI" panose="020B0502040204020203" pitchFamily="34" charset="0"/>
              </a:rPr>
              <a:t>c</a:t>
            </a:r>
            <a:r>
              <a:rPr lang="en-GB" sz="2000" dirty="0">
                <a:latin typeface="Segoe UI" panose="020B0502040204020203" pitchFamily="34" charset="0"/>
                <a:cs typeface="Segoe UI" panose="020B0502040204020203" pitchFamily="34" charset="0"/>
              </a:rPr>
              <a:t> </a:t>
            </a:r>
          </a:p>
          <a:p>
            <a:pPr marL="914400" lvl="1" indent="-457200">
              <a:buFont typeface="Arial" panose="020B0604020202020204" pitchFamily="34" charset="0"/>
              <a:buChar char="•"/>
            </a:pPr>
            <a:r>
              <a:rPr lang="en-GB" sz="2000" b="1" dirty="0">
                <a:latin typeface="Segoe UI" panose="020B0502040204020203" pitchFamily="34" charset="0"/>
                <a:cs typeface="Segoe UI" panose="020B0502040204020203" pitchFamily="34" charset="0"/>
              </a:rPr>
              <a:t>Protection</a:t>
            </a:r>
            <a:r>
              <a:rPr lang="en-GB" sz="2000" dirty="0">
                <a:latin typeface="Segoe UI" panose="020B0502040204020203" pitchFamily="34" charset="0"/>
                <a:cs typeface="Segoe UI" panose="020B0502040204020203" pitchFamily="34" charset="0"/>
              </a:rPr>
              <a:t>: metal insulation, not insulated and insulated to be studied in parallel?</a:t>
            </a:r>
          </a:p>
          <a:p>
            <a:pPr marL="1371600" lvl="2" indent="-457200">
              <a:buFont typeface="Arial" panose="020B0604020202020204" pitchFamily="34" charset="0"/>
              <a:buChar char="•"/>
            </a:pPr>
            <a:r>
              <a:rPr lang="en-GB" dirty="0">
                <a:latin typeface="Segoe UI" panose="020B0502040204020203" pitchFamily="34" charset="0"/>
                <a:cs typeface="Segoe UI" panose="020B0502040204020203" pitchFamily="34" charset="0"/>
              </a:rPr>
              <a:t>Need of refined </a:t>
            </a:r>
            <a:r>
              <a:rPr lang="en-GB" b="1" dirty="0">
                <a:latin typeface="Segoe UI" panose="020B0502040204020203" pitchFamily="34" charset="0"/>
                <a:cs typeface="Segoe UI" panose="020B0502040204020203" pitchFamily="34" charset="0"/>
              </a:rPr>
              <a:t>protection scheme </a:t>
            </a:r>
            <a:r>
              <a:rPr lang="en-GB" dirty="0">
                <a:latin typeface="Segoe UI" panose="020B0502040204020203" pitchFamily="34" charset="0"/>
                <a:cs typeface="Segoe UI" panose="020B0502040204020203" pitchFamily="34" charset="0"/>
              </a:rPr>
              <a:t>according to the work on magnet cross-section</a:t>
            </a:r>
          </a:p>
          <a:p>
            <a:pPr marL="457200" indent="-457200">
              <a:buAutoNum type="arabicParenR"/>
            </a:pPr>
            <a:endParaRPr lang="en-GB" sz="2000" b="1" dirty="0">
              <a:latin typeface="Segoe UI" panose="020B0502040204020203" pitchFamily="34" charset="0"/>
              <a:cs typeface="Segoe UI" panose="020B0502040204020203" pitchFamily="34" charset="0"/>
            </a:endParaRPr>
          </a:p>
          <a:p>
            <a:pPr marL="457200" indent="-457200">
              <a:buAutoNum type="arabicParenR"/>
            </a:pPr>
            <a:endParaRPr lang="en-GB" sz="2000" b="1" dirty="0">
              <a:latin typeface="Segoe UI" panose="020B0502040204020203" pitchFamily="34" charset="0"/>
              <a:cs typeface="Segoe UI" panose="020B0502040204020203" pitchFamily="34" charset="0"/>
            </a:endParaRPr>
          </a:p>
          <a:p>
            <a:pPr marL="457200" indent="-457200">
              <a:buAutoNum type="arabicParenR"/>
            </a:pPr>
            <a:r>
              <a:rPr lang="en-GB" sz="2000" b="1" dirty="0">
                <a:latin typeface="Segoe UI" panose="020B0502040204020203" pitchFamily="34" charset="0"/>
                <a:cs typeface="Segoe UI" panose="020B0502040204020203" pitchFamily="34" charset="0"/>
              </a:rPr>
              <a:t>Description of all analyzed magnet performances</a:t>
            </a:r>
          </a:p>
          <a:p>
            <a:pPr marL="914400" lvl="1" indent="-457200">
              <a:buFont typeface="Arial" panose="020B0604020202020204" pitchFamily="34" charset="0"/>
              <a:buChar char="•"/>
            </a:pPr>
            <a:r>
              <a:rPr lang="en-GB" sz="2000" dirty="0">
                <a:latin typeface="Segoe UI" panose="020B0502040204020203" pitchFamily="34" charset="0"/>
                <a:cs typeface="Segoe UI" panose="020B0502040204020203" pitchFamily="34" charset="0"/>
              </a:rPr>
              <a:t>Define </a:t>
            </a:r>
            <a:r>
              <a:rPr lang="en-GB" sz="2000" b="1" dirty="0">
                <a:latin typeface="Segoe UI" panose="020B0502040204020203" pitchFamily="34" charset="0"/>
                <a:cs typeface="Segoe UI" panose="020B0502040204020203" pitchFamily="34" charset="0"/>
              </a:rPr>
              <a:t>final version of AB plots and BG/A plot</a:t>
            </a:r>
          </a:p>
          <a:p>
            <a:pPr marL="914400" lvl="1" indent="-457200">
              <a:buFont typeface="Arial" panose="020B0604020202020204" pitchFamily="34" charset="0"/>
              <a:buChar char="•"/>
            </a:pPr>
            <a:r>
              <a:rPr lang="en-GB" sz="2000" b="1" dirty="0">
                <a:latin typeface="Segoe UI" panose="020B0502040204020203" pitchFamily="34" charset="0"/>
                <a:cs typeface="Segoe UI" panose="020B0502040204020203" pitchFamily="34" charset="0"/>
              </a:rPr>
              <a:t>How to present results of analysis at other WP</a:t>
            </a:r>
          </a:p>
          <a:p>
            <a:pPr marL="1371600" lvl="2" indent="-457200">
              <a:buFont typeface="Arial" panose="020B0604020202020204" pitchFamily="34" charset="0"/>
              <a:buChar char="•"/>
            </a:pPr>
            <a:r>
              <a:rPr lang="en-GB" sz="2000" b="1" dirty="0">
                <a:latin typeface="Segoe UI" panose="020B0502040204020203" pitchFamily="34" charset="0"/>
                <a:cs typeface="Segoe UI" panose="020B0502040204020203" pitchFamily="34" charset="0"/>
              </a:rPr>
              <a:t>MORE IMPORTANT: how to present them outside IMCC collaboration? </a:t>
            </a:r>
          </a:p>
          <a:p>
            <a:pPr lvl="3"/>
            <a:r>
              <a:rPr lang="en-GB" sz="2000" dirty="0">
                <a:latin typeface="Segoe UI" panose="020B0502040204020203" pitchFamily="34" charset="0"/>
                <a:cs typeface="Segoe UI" panose="020B0502040204020203" pitchFamily="34" charset="0"/>
              </a:rPr>
              <a:t>Comparison of the difference in assumptions and results with other programs</a:t>
            </a:r>
          </a:p>
          <a:p>
            <a:pPr marL="1714500" lvl="3"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HFM</a:t>
            </a:r>
          </a:p>
          <a:p>
            <a:pPr marL="1714500" lvl="3"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USMDP</a:t>
            </a:r>
          </a:p>
          <a:p>
            <a:pPr marL="1714500" lvl="3" indent="-34290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a:p>
            <a:endParaRPr lang="en-GB" sz="2000" b="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373597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61F61-C897-98D2-6A5A-73AF3718BDAC}"/>
            </a:ext>
          </a:extLst>
        </p:cNvPr>
        <p:cNvGrpSpPr/>
        <p:nvPr/>
      </p:nvGrpSpPr>
      <p:grpSpPr>
        <a:xfrm>
          <a:off x="0" y="0"/>
          <a:ext cx="0" cy="0"/>
          <a:chOff x="0" y="0"/>
          <a:chExt cx="0" cy="0"/>
        </a:xfrm>
      </p:grpSpPr>
      <p:sp>
        <p:nvSpPr>
          <p:cNvPr id="9" name="Titolo 1">
            <a:extLst>
              <a:ext uri="{FF2B5EF4-FFF2-40B4-BE49-F238E27FC236}">
                <a16:creationId xmlns:a16="http://schemas.microsoft.com/office/drawing/2014/main" id="{CB4EB2BF-A847-3B67-11AA-4EC9F0F8BB7F}"/>
              </a:ext>
            </a:extLst>
          </p:cNvPr>
          <p:cNvSpPr txBox="1">
            <a:spLocks/>
          </p:cNvSpPr>
          <p:nvPr/>
        </p:nvSpPr>
        <p:spPr>
          <a:xfrm>
            <a:off x="2035675" y="322720"/>
            <a:ext cx="10156325" cy="93106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rgbClr val="01648D"/>
                </a:solidFill>
                <a:latin typeface="Segoe UI Semibold" panose="020B0702040204020203" pitchFamily="34" charset="0"/>
                <a:cs typeface="Segoe UI Semibold" panose="020B0702040204020203" pitchFamily="34" charset="0"/>
              </a:rPr>
              <a:t>Outcome of the Workshop</a:t>
            </a:r>
          </a:p>
        </p:txBody>
      </p:sp>
      <p:sp>
        <p:nvSpPr>
          <p:cNvPr id="2" name="Segnaposto numero diapositiva 1">
            <a:extLst>
              <a:ext uri="{FF2B5EF4-FFF2-40B4-BE49-F238E27FC236}">
                <a16:creationId xmlns:a16="http://schemas.microsoft.com/office/drawing/2014/main" id="{860F18B1-BB16-5574-1467-E7E80A3284B8}"/>
              </a:ext>
            </a:extLst>
          </p:cNvPr>
          <p:cNvSpPr>
            <a:spLocks noGrp="1"/>
          </p:cNvSpPr>
          <p:nvPr>
            <p:ph type="sldNum" sz="quarter" idx="4"/>
          </p:nvPr>
        </p:nvSpPr>
        <p:spPr/>
        <p:txBody>
          <a:bodyPr/>
          <a:lstStyle/>
          <a:p>
            <a:fld id="{7054B89F-3129-4273-9785-12F2C2ACCFD9}" type="slidenum">
              <a:rPr lang="it-IT" smtClean="0"/>
              <a:t>8</a:t>
            </a:fld>
            <a:endParaRPr lang="it-IT"/>
          </a:p>
        </p:txBody>
      </p:sp>
      <p:sp>
        <p:nvSpPr>
          <p:cNvPr id="5" name="CasellaDiTesto 4">
            <a:extLst>
              <a:ext uri="{FF2B5EF4-FFF2-40B4-BE49-F238E27FC236}">
                <a16:creationId xmlns:a16="http://schemas.microsoft.com/office/drawing/2014/main" id="{5A3C4FD5-6B7C-7609-B620-92317D39BD61}"/>
              </a:ext>
            </a:extLst>
          </p:cNvPr>
          <p:cNvSpPr txBox="1"/>
          <p:nvPr/>
        </p:nvSpPr>
        <p:spPr>
          <a:xfrm>
            <a:off x="955784" y="1811639"/>
            <a:ext cx="10956816" cy="4647426"/>
          </a:xfrm>
          <a:prstGeom prst="rect">
            <a:avLst/>
          </a:prstGeom>
          <a:noFill/>
        </p:spPr>
        <p:txBody>
          <a:bodyPr wrap="square" rtlCol="0">
            <a:spAutoFit/>
          </a:bodyPr>
          <a:lstStyle/>
          <a:p>
            <a:pPr marL="457200" indent="-457200">
              <a:buFont typeface="+mj-lt"/>
              <a:buAutoNum type="arabicParenR" startAt="3"/>
            </a:pPr>
            <a:r>
              <a:rPr lang="it-IT" sz="2000" b="1" dirty="0">
                <a:latin typeface="Segoe UI" panose="020B0502040204020203" pitchFamily="34" charset="0"/>
                <a:cs typeface="Segoe UI" panose="020B0502040204020203" pitchFamily="34" charset="0"/>
              </a:rPr>
              <a:t>EM and </a:t>
            </a:r>
            <a:r>
              <a:rPr lang="it-IT" sz="2000" b="1" dirty="0" err="1">
                <a:latin typeface="Segoe UI" panose="020B0502040204020203" pitchFamily="34" charset="0"/>
                <a:cs typeface="Segoe UI" panose="020B0502040204020203" pitchFamily="34" charset="0"/>
              </a:rPr>
              <a:t>Mechanical</a:t>
            </a:r>
            <a:r>
              <a:rPr lang="it-IT" sz="2000" b="1" dirty="0">
                <a:latin typeface="Segoe UI" panose="020B0502040204020203" pitchFamily="34" charset="0"/>
                <a:cs typeface="Segoe UI" panose="020B0502040204020203" pitchFamily="34" charset="0"/>
              </a:rPr>
              <a:t> Design</a:t>
            </a:r>
          </a:p>
          <a:p>
            <a:pPr marL="914400" lvl="1" indent="-457200">
              <a:buFont typeface="Arial" panose="020B0604020202020204" pitchFamily="34" charset="0"/>
              <a:buChar char="•"/>
            </a:pPr>
            <a:r>
              <a:rPr lang="it-IT" sz="2000" dirty="0" err="1">
                <a:latin typeface="Segoe UI" panose="020B0502040204020203" pitchFamily="34" charset="0"/>
                <a:cs typeface="Segoe UI" panose="020B0502040204020203" pitchFamily="34" charset="0"/>
              </a:rPr>
              <a:t>Define</a:t>
            </a:r>
            <a:r>
              <a:rPr lang="it-IT" sz="2000" dirty="0">
                <a:latin typeface="Segoe UI" panose="020B0502040204020203" pitchFamily="34" charset="0"/>
                <a:cs typeface="Segoe UI" panose="020B0502040204020203" pitchFamily="34" charset="0"/>
              </a:rPr>
              <a:t> the </a:t>
            </a:r>
            <a:r>
              <a:rPr lang="it-IT" sz="2000" b="1" dirty="0" err="1">
                <a:latin typeface="Segoe UI" panose="020B0502040204020203" pitchFamily="34" charset="0"/>
                <a:cs typeface="Segoe UI" panose="020B0502040204020203" pitchFamily="34" charset="0"/>
              </a:rPr>
              <a:t>material</a:t>
            </a:r>
            <a:r>
              <a:rPr lang="it-IT" sz="2000" b="1" dirty="0">
                <a:latin typeface="Segoe UI" panose="020B0502040204020203" pitchFamily="34" charset="0"/>
                <a:cs typeface="Segoe UI" panose="020B0502040204020203" pitchFamily="34" charset="0"/>
              </a:rPr>
              <a:t> </a:t>
            </a:r>
            <a:r>
              <a:rPr lang="it-IT" sz="2000" b="1" dirty="0" err="1">
                <a:latin typeface="Segoe UI" panose="020B0502040204020203" pitchFamily="34" charset="0"/>
                <a:cs typeface="Segoe UI" panose="020B0502040204020203" pitchFamily="34" charset="0"/>
              </a:rPr>
              <a:t>properties</a:t>
            </a:r>
            <a:r>
              <a:rPr lang="it-IT" sz="2000" b="1" dirty="0">
                <a:latin typeface="Segoe UI" panose="020B0502040204020203" pitchFamily="34" charset="0"/>
                <a:cs typeface="Segoe UI" panose="020B0502040204020203" pitchFamily="34" charset="0"/>
              </a:rPr>
              <a:t> </a:t>
            </a:r>
            <a:r>
              <a:rPr lang="it-IT" sz="2000" dirty="0">
                <a:latin typeface="Segoe UI" panose="020B0502040204020203" pitchFamily="34" charset="0"/>
                <a:cs typeface="Segoe UI" panose="020B0502040204020203" pitchFamily="34" charset="0"/>
              </a:rPr>
              <a:t>to be </a:t>
            </a:r>
            <a:r>
              <a:rPr lang="it-IT" sz="2000" dirty="0" err="1">
                <a:latin typeface="Segoe UI" panose="020B0502040204020203" pitchFamily="34" charset="0"/>
                <a:cs typeface="Segoe UI" panose="020B0502040204020203" pitchFamily="34" charset="0"/>
              </a:rPr>
              <a:t>used</a:t>
            </a:r>
            <a:r>
              <a:rPr lang="it-IT" sz="2000" dirty="0">
                <a:latin typeface="Segoe UI" panose="020B0502040204020203" pitchFamily="34" charset="0"/>
                <a:cs typeface="Segoe UI" panose="020B0502040204020203" pitchFamily="34" charset="0"/>
              </a:rPr>
              <a:t> in the </a:t>
            </a:r>
            <a:r>
              <a:rPr lang="it-IT" sz="2000" dirty="0" err="1">
                <a:latin typeface="Segoe UI" panose="020B0502040204020203" pitchFamily="34" charset="0"/>
                <a:cs typeface="Segoe UI" panose="020B0502040204020203" pitchFamily="34" charset="0"/>
              </a:rPr>
              <a:t>simulations</a:t>
            </a:r>
            <a:endParaRPr lang="it-IT" sz="2000" dirty="0">
              <a:latin typeface="Segoe UI" panose="020B0502040204020203" pitchFamily="34" charset="0"/>
              <a:cs typeface="Segoe UI" panose="020B0502040204020203" pitchFamily="34" charset="0"/>
            </a:endParaRPr>
          </a:p>
          <a:p>
            <a:pPr marL="914400" lvl="1" indent="-457200" algn="just">
              <a:buFont typeface="Arial" panose="020B0604020202020204" pitchFamily="34" charset="0"/>
              <a:buChar char="•"/>
            </a:pPr>
            <a:r>
              <a:rPr lang="it-IT" sz="2000" dirty="0" err="1">
                <a:latin typeface="Segoe UI" panose="020B0502040204020203" pitchFamily="34" charset="0"/>
                <a:cs typeface="Segoe UI" panose="020B0502040204020203" pitchFamily="34" charset="0"/>
              </a:rPr>
              <a:t>Which</a:t>
            </a:r>
            <a:r>
              <a:rPr lang="it-IT" sz="2000" dirty="0">
                <a:latin typeface="Segoe UI" panose="020B0502040204020203" pitchFamily="34" charset="0"/>
                <a:cs typeface="Segoe UI" panose="020B0502040204020203" pitchFamily="34" charset="0"/>
              </a:rPr>
              <a:t> </a:t>
            </a:r>
            <a:r>
              <a:rPr lang="it-IT" sz="2000" b="1" dirty="0">
                <a:latin typeface="Segoe UI" panose="020B0502040204020203" pitchFamily="34" charset="0"/>
                <a:cs typeface="Segoe UI" panose="020B0502040204020203" pitchFamily="34" charset="0"/>
              </a:rPr>
              <a:t>FQ target </a:t>
            </a:r>
            <a:r>
              <a:rPr lang="it-IT" sz="2000" dirty="0">
                <a:latin typeface="Segoe UI" panose="020B0502040204020203" pitchFamily="34" charset="0"/>
                <a:cs typeface="Segoe UI" panose="020B0502040204020203" pitchFamily="34" charset="0"/>
              </a:rPr>
              <a:t>do </a:t>
            </a:r>
            <a:r>
              <a:rPr lang="it-IT" sz="2000" dirty="0" err="1">
                <a:latin typeface="Segoe UI" panose="020B0502040204020203" pitchFamily="34" charset="0"/>
                <a:cs typeface="Segoe UI" panose="020B0502040204020203" pitchFamily="34" charset="0"/>
              </a:rPr>
              <a:t>we</a:t>
            </a:r>
            <a:r>
              <a:rPr lang="it-IT" sz="2000" dirty="0">
                <a:latin typeface="Segoe UI" panose="020B0502040204020203" pitchFamily="34" charset="0"/>
                <a:cs typeface="Segoe UI" panose="020B0502040204020203" pitchFamily="34" charset="0"/>
              </a:rPr>
              <a:t> use for the </a:t>
            </a:r>
            <a:r>
              <a:rPr lang="it-IT" sz="2000" b="1" dirty="0">
                <a:latin typeface="Segoe UI" panose="020B0502040204020203" pitchFamily="34" charset="0"/>
                <a:cs typeface="Segoe UI" panose="020B0502040204020203" pitchFamily="34" charset="0"/>
              </a:rPr>
              <a:t>design </a:t>
            </a:r>
            <a:r>
              <a:rPr lang="it-IT" sz="2000" b="1" dirty="0" err="1">
                <a:latin typeface="Segoe UI" panose="020B0502040204020203" pitchFamily="34" charset="0"/>
                <a:cs typeface="Segoe UI" panose="020B0502040204020203" pitchFamily="34" charset="0"/>
              </a:rPr>
              <a:t>optimization</a:t>
            </a:r>
            <a:r>
              <a:rPr lang="it-IT" sz="2000" b="1" dirty="0">
                <a:latin typeface="Segoe UI" panose="020B0502040204020203" pitchFamily="34" charset="0"/>
                <a:cs typeface="Segoe UI" panose="020B0502040204020203" pitchFamily="34" charset="0"/>
              </a:rPr>
              <a:t>?</a:t>
            </a:r>
          </a:p>
          <a:p>
            <a:pPr marL="1371600" lvl="2" indent="-457200" algn="just">
              <a:buFont typeface="Arial" panose="020B0604020202020204" pitchFamily="34" charset="0"/>
              <a:buChar char="•"/>
            </a:pPr>
            <a:r>
              <a:rPr lang="it-IT" b="1" dirty="0" err="1">
                <a:latin typeface="Segoe UI" panose="020B0502040204020203" pitchFamily="34" charset="0"/>
                <a:cs typeface="Segoe UI" panose="020B0502040204020203" pitchFamily="34" charset="0"/>
              </a:rPr>
              <a:t>What</a:t>
            </a:r>
            <a:r>
              <a:rPr lang="it-IT" b="1" dirty="0">
                <a:latin typeface="Segoe UI" panose="020B0502040204020203" pitchFamily="34" charset="0"/>
                <a:cs typeface="Segoe UI" panose="020B0502040204020203" pitchFamily="34" charset="0"/>
              </a:rPr>
              <a:t> </a:t>
            </a:r>
            <a:r>
              <a:rPr lang="it-IT" b="1" dirty="0" err="1">
                <a:latin typeface="Segoe UI" panose="020B0502040204020203" pitchFamily="34" charset="0"/>
                <a:cs typeface="Segoe UI" panose="020B0502040204020203" pitchFamily="34" charset="0"/>
              </a:rPr>
              <a:t>about</a:t>
            </a:r>
            <a:r>
              <a:rPr lang="it-IT" b="1" dirty="0">
                <a:latin typeface="Segoe UI" panose="020B0502040204020203" pitchFamily="34" charset="0"/>
                <a:cs typeface="Segoe UI" panose="020B0502040204020203" pitchFamily="34" charset="0"/>
              </a:rPr>
              <a:t> the «</a:t>
            </a:r>
            <a:r>
              <a:rPr lang="it-IT" b="1" dirty="0" err="1">
                <a:latin typeface="Segoe UI" panose="020B0502040204020203" pitchFamily="34" charset="0"/>
                <a:cs typeface="Segoe UI" panose="020B0502040204020203" pitchFamily="34" charset="0"/>
              </a:rPr>
              <a:t>variable</a:t>
            </a:r>
            <a:r>
              <a:rPr lang="it-IT" b="1" dirty="0">
                <a:latin typeface="Segoe UI" panose="020B0502040204020203" pitchFamily="34" charset="0"/>
                <a:cs typeface="Segoe UI" panose="020B0502040204020203" pitchFamily="34" charset="0"/>
              </a:rPr>
              <a:t>» </a:t>
            </a:r>
            <a:r>
              <a:rPr lang="it-IT" b="1" dirty="0" err="1">
                <a:latin typeface="Segoe UI" panose="020B0502040204020203" pitchFamily="34" charset="0"/>
                <a:cs typeface="Segoe UI" panose="020B0502040204020203" pitchFamily="34" charset="0"/>
              </a:rPr>
              <a:t>constraints</a:t>
            </a:r>
            <a:r>
              <a:rPr lang="it-IT" b="1" dirty="0">
                <a:latin typeface="Segoe UI" panose="020B0502040204020203" pitchFamily="34" charset="0"/>
                <a:cs typeface="Segoe UI" panose="020B0502040204020203" pitchFamily="34" charset="0"/>
              </a:rPr>
              <a:t>? (Budget, Temperature)</a:t>
            </a:r>
          </a:p>
          <a:p>
            <a:pPr marL="1371600" lvl="2" indent="-457200" algn="just">
              <a:buFont typeface="Arial" panose="020B0604020202020204" pitchFamily="34" charset="0"/>
              <a:buChar char="•"/>
            </a:pPr>
            <a:endParaRPr lang="it-IT" sz="2000" b="1" dirty="0">
              <a:latin typeface="Segoe UI" panose="020B0502040204020203" pitchFamily="34" charset="0"/>
              <a:cs typeface="Segoe UI" panose="020B0502040204020203" pitchFamily="34" charset="0"/>
            </a:endParaRPr>
          </a:p>
          <a:p>
            <a:pPr marL="914400" lvl="1" indent="-457200" algn="just">
              <a:buFont typeface="Arial" panose="020B0604020202020204" pitchFamily="34" charset="0"/>
              <a:buChar char="•"/>
            </a:pPr>
            <a:r>
              <a:rPr lang="it-IT" sz="2000" b="1" dirty="0" err="1">
                <a:latin typeface="Segoe UI" panose="020B0502040204020203" pitchFamily="34" charset="0"/>
                <a:cs typeface="Segoe UI" panose="020B0502040204020203" pitchFamily="34" charset="0"/>
              </a:rPr>
              <a:t>Omogenized</a:t>
            </a:r>
            <a:r>
              <a:rPr lang="it-IT" sz="2000" b="1" dirty="0">
                <a:latin typeface="Segoe UI" panose="020B0502040204020203" pitchFamily="34" charset="0"/>
                <a:cs typeface="Segoe UI" panose="020B0502040204020203" pitchFamily="34" charset="0"/>
              </a:rPr>
              <a:t> </a:t>
            </a:r>
            <a:r>
              <a:rPr lang="it-IT" sz="2000" b="1" dirty="0" err="1">
                <a:latin typeface="Segoe UI" panose="020B0502040204020203" pitchFamily="34" charset="0"/>
                <a:cs typeface="Segoe UI" panose="020B0502040204020203" pitchFamily="34" charset="0"/>
              </a:rPr>
              <a:t>properties</a:t>
            </a:r>
            <a:r>
              <a:rPr lang="it-IT" sz="2000" b="1" dirty="0">
                <a:latin typeface="Segoe UI" panose="020B0502040204020203" pitchFamily="34" charset="0"/>
                <a:cs typeface="Segoe UI" panose="020B0502040204020203" pitchFamily="34" charset="0"/>
              </a:rPr>
              <a:t> for HTS: </a:t>
            </a:r>
            <a:r>
              <a:rPr lang="it-IT" sz="2000" dirty="0">
                <a:latin typeface="Segoe UI" panose="020B0502040204020203" pitchFamily="34" charset="0"/>
                <a:cs typeface="Segoe UI" panose="020B0502040204020203" pitchFamily="34" charset="0"/>
              </a:rPr>
              <a:t>are </a:t>
            </a:r>
            <a:r>
              <a:rPr lang="it-IT" sz="2000" dirty="0" err="1">
                <a:latin typeface="Segoe UI" panose="020B0502040204020203" pitchFamily="34" charset="0"/>
                <a:cs typeface="Segoe UI" panose="020B0502040204020203" pitchFamily="34" charset="0"/>
              </a:rPr>
              <a:t>they</a:t>
            </a:r>
            <a:r>
              <a:rPr lang="it-IT" sz="2000" dirty="0">
                <a:latin typeface="Segoe UI" panose="020B0502040204020203" pitchFamily="34" charset="0"/>
                <a:cs typeface="Segoe UI" panose="020B0502040204020203" pitchFamily="34" charset="0"/>
              </a:rPr>
              <a:t> appropriate for the </a:t>
            </a:r>
            <a:r>
              <a:rPr lang="it-IT" sz="2000" dirty="0" err="1">
                <a:latin typeface="Segoe UI" panose="020B0502040204020203" pitchFamily="34" charset="0"/>
                <a:cs typeface="Segoe UI" panose="020B0502040204020203" pitchFamily="34" charset="0"/>
              </a:rPr>
              <a:t>mechanical</a:t>
            </a:r>
            <a:r>
              <a:rPr lang="it-IT" sz="2000" dirty="0">
                <a:latin typeface="Segoe UI" panose="020B0502040204020203" pitchFamily="34" charset="0"/>
                <a:cs typeface="Segoe UI" panose="020B0502040204020203" pitchFamily="34" charset="0"/>
              </a:rPr>
              <a:t> </a:t>
            </a:r>
            <a:r>
              <a:rPr lang="it-IT" sz="2000" dirty="0" err="1">
                <a:latin typeface="Segoe UI" panose="020B0502040204020203" pitchFamily="34" charset="0"/>
                <a:cs typeface="Segoe UI" panose="020B0502040204020203" pitchFamily="34" charset="0"/>
              </a:rPr>
              <a:t>behaviour</a:t>
            </a:r>
            <a:r>
              <a:rPr lang="it-IT" sz="2000" dirty="0">
                <a:latin typeface="Segoe UI" panose="020B0502040204020203" pitchFamily="34" charset="0"/>
                <a:cs typeface="Segoe UI" panose="020B0502040204020203" pitchFamily="34" charset="0"/>
              </a:rPr>
              <a:t>?</a:t>
            </a:r>
          </a:p>
          <a:p>
            <a:pPr marL="1371600" lvl="2" indent="-457200" algn="just">
              <a:buFont typeface="Arial" panose="020B0604020202020204" pitchFamily="34" charset="0"/>
              <a:buChar char="•"/>
            </a:pPr>
            <a:r>
              <a:rPr lang="it-IT" dirty="0" err="1">
                <a:latin typeface="Segoe UI" panose="020B0502040204020203" pitchFamily="34" charset="0"/>
                <a:cs typeface="Segoe UI" panose="020B0502040204020203" pitchFamily="34" charset="0"/>
              </a:rPr>
              <a:t>Which</a:t>
            </a:r>
            <a:r>
              <a:rPr lang="it-IT" dirty="0">
                <a:latin typeface="Segoe UI" panose="020B0502040204020203" pitchFamily="34" charset="0"/>
                <a:cs typeface="Segoe UI" panose="020B0502040204020203" pitchFamily="34" charset="0"/>
              </a:rPr>
              <a:t> </a:t>
            </a:r>
            <a:r>
              <a:rPr lang="it-IT" dirty="0" err="1">
                <a:latin typeface="Segoe UI" panose="020B0502040204020203" pitchFamily="34" charset="0"/>
                <a:cs typeface="Segoe UI" panose="020B0502040204020203" pitchFamily="34" charset="0"/>
              </a:rPr>
              <a:t>level</a:t>
            </a:r>
            <a:r>
              <a:rPr lang="it-IT" dirty="0">
                <a:latin typeface="Segoe UI" panose="020B0502040204020203" pitchFamily="34" charset="0"/>
                <a:cs typeface="Segoe UI" panose="020B0502040204020203" pitchFamily="34" charset="0"/>
              </a:rPr>
              <a:t> of </a:t>
            </a:r>
            <a:r>
              <a:rPr lang="it-IT" dirty="0" err="1">
                <a:latin typeface="Segoe UI" panose="020B0502040204020203" pitchFamily="34" charset="0"/>
                <a:cs typeface="Segoe UI" panose="020B0502040204020203" pitchFamily="34" charset="0"/>
              </a:rPr>
              <a:t>detail</a:t>
            </a:r>
            <a:r>
              <a:rPr lang="it-IT" dirty="0">
                <a:latin typeface="Segoe UI" panose="020B0502040204020203" pitchFamily="34" charset="0"/>
                <a:cs typeface="Segoe UI" panose="020B0502040204020203" pitchFamily="34" charset="0"/>
              </a:rPr>
              <a:t> do </a:t>
            </a:r>
            <a:r>
              <a:rPr lang="it-IT" dirty="0" err="1">
                <a:latin typeface="Segoe UI" panose="020B0502040204020203" pitchFamily="34" charset="0"/>
                <a:cs typeface="Segoe UI" panose="020B0502040204020203" pitchFamily="34" charset="0"/>
              </a:rPr>
              <a:t>we</a:t>
            </a:r>
            <a:r>
              <a:rPr lang="it-IT" dirty="0">
                <a:latin typeface="Segoe UI" panose="020B0502040204020203" pitchFamily="34" charset="0"/>
                <a:cs typeface="Segoe UI" panose="020B0502040204020203" pitchFamily="34" charset="0"/>
              </a:rPr>
              <a:t> </a:t>
            </a:r>
            <a:r>
              <a:rPr lang="it-IT" dirty="0" err="1">
                <a:latin typeface="Segoe UI" panose="020B0502040204020203" pitchFamily="34" charset="0"/>
                <a:cs typeface="Segoe UI" panose="020B0502040204020203" pitchFamily="34" charset="0"/>
              </a:rPr>
              <a:t>want</a:t>
            </a:r>
            <a:r>
              <a:rPr lang="it-IT" dirty="0">
                <a:latin typeface="Segoe UI" panose="020B0502040204020203" pitchFamily="34" charset="0"/>
                <a:cs typeface="Segoe UI" panose="020B0502040204020203" pitchFamily="34" charset="0"/>
              </a:rPr>
              <a:t> to </a:t>
            </a:r>
            <a:r>
              <a:rPr lang="it-IT" dirty="0" err="1">
                <a:latin typeface="Segoe UI" panose="020B0502040204020203" pitchFamily="34" charset="0"/>
                <a:cs typeface="Segoe UI" panose="020B0502040204020203" pitchFamily="34" charset="0"/>
              </a:rPr>
              <a:t>achieve</a:t>
            </a:r>
            <a:r>
              <a:rPr lang="it-IT" dirty="0">
                <a:latin typeface="Segoe UI" panose="020B0502040204020203" pitchFamily="34" charset="0"/>
                <a:cs typeface="Segoe UI" panose="020B0502040204020203" pitchFamily="34" charset="0"/>
              </a:rPr>
              <a:t> in the </a:t>
            </a:r>
            <a:r>
              <a:rPr lang="it-IT" dirty="0" err="1">
                <a:latin typeface="Segoe UI" panose="020B0502040204020203" pitchFamily="34" charset="0"/>
                <a:cs typeface="Segoe UI" panose="020B0502040204020203" pitchFamily="34" charset="0"/>
              </a:rPr>
              <a:t>analysis</a:t>
            </a:r>
            <a:r>
              <a:rPr lang="it-IT" dirty="0">
                <a:latin typeface="Segoe UI" panose="020B0502040204020203" pitchFamily="34" charset="0"/>
                <a:cs typeface="Segoe UI" panose="020B0502040204020203" pitchFamily="34" charset="0"/>
              </a:rPr>
              <a:t>? (</a:t>
            </a:r>
            <a:r>
              <a:rPr lang="it-IT" b="1" dirty="0" err="1">
                <a:latin typeface="Segoe UI" panose="020B0502040204020203" pitchFamily="34" charset="0"/>
                <a:cs typeface="Segoe UI" panose="020B0502040204020203" pitchFamily="34" charset="0"/>
              </a:rPr>
              <a:t>Principal</a:t>
            </a:r>
            <a:r>
              <a:rPr lang="it-IT" b="1" dirty="0">
                <a:latin typeface="Segoe UI" panose="020B0502040204020203" pitchFamily="34" charset="0"/>
                <a:cs typeface="Segoe UI" panose="020B0502040204020203" pitchFamily="34" charset="0"/>
              </a:rPr>
              <a:t> Stresses</a:t>
            </a:r>
            <a:r>
              <a:rPr lang="it-IT" dirty="0">
                <a:latin typeface="Segoe UI" panose="020B0502040204020203" pitchFamily="34" charset="0"/>
                <a:cs typeface="Segoe UI" panose="020B0502040204020203" pitchFamily="34" charset="0"/>
              </a:rPr>
              <a:t>)</a:t>
            </a:r>
          </a:p>
          <a:p>
            <a:pPr marL="1371600" lvl="2" indent="-457200" algn="just">
              <a:buFont typeface="Arial" panose="020B0604020202020204" pitchFamily="34" charset="0"/>
              <a:buChar char="•"/>
            </a:pPr>
            <a:endParaRPr lang="it-IT" sz="2000" dirty="0">
              <a:latin typeface="Segoe UI" panose="020B0502040204020203" pitchFamily="34" charset="0"/>
              <a:cs typeface="Segoe UI" panose="020B0502040204020203" pitchFamily="34" charset="0"/>
            </a:endParaRPr>
          </a:p>
          <a:p>
            <a:pPr marL="914400" lvl="1" indent="-457200">
              <a:buFont typeface="Arial" panose="020B0604020202020204" pitchFamily="34" charset="0"/>
              <a:buChar char="•"/>
            </a:pPr>
            <a:r>
              <a:rPr lang="it-IT" sz="2000" dirty="0">
                <a:latin typeface="Segoe UI" panose="020B0502040204020203" pitchFamily="34" charset="0"/>
                <a:cs typeface="Segoe UI" panose="020B0502040204020203" pitchFamily="34" charset="0"/>
              </a:rPr>
              <a:t>Steps of </a:t>
            </a:r>
            <a:r>
              <a:rPr lang="it-IT" sz="2000" dirty="0" err="1">
                <a:latin typeface="Segoe UI" panose="020B0502040204020203" pitchFamily="34" charset="0"/>
                <a:cs typeface="Segoe UI" panose="020B0502040204020203" pitchFamily="34" charset="0"/>
              </a:rPr>
              <a:t>mechanical</a:t>
            </a:r>
            <a:r>
              <a:rPr lang="it-IT" sz="2000" dirty="0">
                <a:latin typeface="Segoe UI" panose="020B0502040204020203" pitchFamily="34" charset="0"/>
                <a:cs typeface="Segoe UI" panose="020B0502040204020203" pitchFamily="34" charset="0"/>
              </a:rPr>
              <a:t> </a:t>
            </a:r>
            <a:r>
              <a:rPr lang="it-IT" sz="2000" dirty="0" err="1">
                <a:latin typeface="Segoe UI" panose="020B0502040204020203" pitchFamily="34" charset="0"/>
                <a:cs typeface="Segoe UI" panose="020B0502040204020203" pitchFamily="34" charset="0"/>
              </a:rPr>
              <a:t>simulations</a:t>
            </a:r>
            <a:r>
              <a:rPr lang="it-IT" sz="2000" dirty="0">
                <a:latin typeface="Segoe UI" panose="020B0502040204020203" pitchFamily="34" charset="0"/>
                <a:cs typeface="Segoe UI" panose="020B0502040204020203" pitchFamily="34" charset="0"/>
              </a:rPr>
              <a:t>: </a:t>
            </a:r>
            <a:r>
              <a:rPr lang="it-IT" sz="2000" b="1" dirty="0">
                <a:latin typeface="Segoe UI" panose="020B0502040204020203" pitchFamily="34" charset="0"/>
                <a:cs typeface="Segoe UI" panose="020B0502040204020203" pitchFamily="34" charset="0"/>
              </a:rPr>
              <a:t>assembly, cool down, </a:t>
            </a:r>
            <a:r>
              <a:rPr lang="it-IT" sz="2000" b="1" dirty="0" err="1">
                <a:latin typeface="Segoe UI" panose="020B0502040204020203" pitchFamily="34" charset="0"/>
                <a:cs typeface="Segoe UI" panose="020B0502040204020203" pitchFamily="34" charset="0"/>
              </a:rPr>
              <a:t>energization</a:t>
            </a:r>
            <a:r>
              <a:rPr lang="it-IT" sz="2000" b="1" dirty="0">
                <a:latin typeface="Segoe UI" panose="020B0502040204020203" pitchFamily="34" charset="0"/>
                <a:cs typeface="Segoe UI" panose="020B0502040204020203" pitchFamily="34" charset="0"/>
              </a:rPr>
              <a:t>??? </a:t>
            </a:r>
            <a:endParaRPr lang="it-IT" sz="2000" dirty="0">
              <a:latin typeface="Segoe UI" panose="020B0502040204020203" pitchFamily="34" charset="0"/>
              <a:cs typeface="Segoe UI" panose="020B0502040204020203" pitchFamily="34" charset="0"/>
            </a:endParaRPr>
          </a:p>
          <a:p>
            <a:pPr marL="1371600" lvl="2" indent="-457200">
              <a:buFont typeface="Arial" panose="020B0604020202020204" pitchFamily="34" charset="0"/>
              <a:buChar char="•"/>
            </a:pPr>
            <a:r>
              <a:rPr lang="it-IT" sz="2000" dirty="0" err="1">
                <a:latin typeface="Segoe UI" panose="020B0502040204020203" pitchFamily="34" charset="0"/>
                <a:cs typeface="Segoe UI" panose="020B0502040204020203" pitchFamily="34" charset="0"/>
              </a:rPr>
              <a:t>Which</a:t>
            </a:r>
            <a:r>
              <a:rPr lang="it-IT" sz="2000" dirty="0">
                <a:latin typeface="Segoe UI" panose="020B0502040204020203" pitchFamily="34" charset="0"/>
                <a:cs typeface="Segoe UI" panose="020B0502040204020203" pitchFamily="34" charset="0"/>
              </a:rPr>
              <a:t> </a:t>
            </a:r>
            <a:r>
              <a:rPr lang="it-IT" sz="2000" dirty="0" err="1">
                <a:latin typeface="Segoe UI" panose="020B0502040204020203" pitchFamily="34" charset="0"/>
                <a:cs typeface="Segoe UI" panose="020B0502040204020203" pitchFamily="34" charset="0"/>
              </a:rPr>
              <a:t>constraints</a:t>
            </a:r>
            <a:r>
              <a:rPr lang="it-IT" sz="2000" dirty="0">
                <a:latin typeface="Segoe UI" panose="020B0502040204020203" pitchFamily="34" charset="0"/>
                <a:cs typeface="Segoe UI" panose="020B0502040204020203" pitchFamily="34" charset="0"/>
              </a:rPr>
              <a:t> do </a:t>
            </a:r>
            <a:r>
              <a:rPr lang="it-IT" sz="2000" dirty="0" err="1">
                <a:latin typeface="Segoe UI" panose="020B0502040204020203" pitchFamily="34" charset="0"/>
                <a:cs typeface="Segoe UI" panose="020B0502040204020203" pitchFamily="34" charset="0"/>
              </a:rPr>
              <a:t>we</a:t>
            </a:r>
            <a:r>
              <a:rPr lang="it-IT" sz="2000" dirty="0">
                <a:latin typeface="Segoe UI" panose="020B0502040204020203" pitchFamily="34" charset="0"/>
                <a:cs typeface="Segoe UI" panose="020B0502040204020203" pitchFamily="34" charset="0"/>
              </a:rPr>
              <a:t> use?</a:t>
            </a:r>
            <a:endParaRPr lang="en-GB" sz="2000" b="1" dirty="0">
              <a:latin typeface="Segoe UI" panose="020B0502040204020203" pitchFamily="34" charset="0"/>
              <a:cs typeface="Segoe UI" panose="020B0502040204020203" pitchFamily="34" charset="0"/>
            </a:endParaRPr>
          </a:p>
          <a:p>
            <a:pPr marL="457200" indent="-457200">
              <a:buAutoNum type="arabicParenR" startAt="3"/>
            </a:pPr>
            <a:endParaRPr lang="en-GB" sz="2000" b="1" dirty="0">
              <a:latin typeface="Segoe UI" panose="020B0502040204020203" pitchFamily="34" charset="0"/>
              <a:cs typeface="Segoe UI" panose="020B0502040204020203" pitchFamily="34" charset="0"/>
            </a:endParaRPr>
          </a:p>
          <a:p>
            <a:pPr marL="457200" indent="-457200">
              <a:buAutoNum type="arabicParenR" startAt="3"/>
            </a:pPr>
            <a:r>
              <a:rPr lang="it-IT" sz="2000" b="1" dirty="0">
                <a:latin typeface="Segoe UI" panose="020B0502040204020203" pitchFamily="34" charset="0"/>
                <a:cs typeface="Segoe UI" panose="020B0502040204020203" pitchFamily="34" charset="0"/>
              </a:rPr>
              <a:t>AC Losses</a:t>
            </a:r>
          </a:p>
          <a:p>
            <a:pPr marL="914400" lvl="1" indent="-457200">
              <a:buFont typeface="Arial" panose="020B0604020202020204" pitchFamily="34" charset="0"/>
              <a:buChar char="•"/>
            </a:pPr>
            <a:r>
              <a:rPr lang="it-IT" sz="2000" b="1" dirty="0" err="1">
                <a:latin typeface="Segoe UI" panose="020B0502040204020203" pitchFamily="34" charset="0"/>
                <a:cs typeface="Segoe UI" panose="020B0502040204020203" pitchFamily="34" charset="0"/>
              </a:rPr>
              <a:t>Magnetization</a:t>
            </a:r>
            <a:r>
              <a:rPr lang="it-IT" sz="2000" b="1" dirty="0">
                <a:latin typeface="Segoe UI" panose="020B0502040204020203" pitchFamily="34" charset="0"/>
                <a:cs typeface="Segoe UI" panose="020B0502040204020203" pitchFamily="34" charset="0"/>
              </a:rPr>
              <a:t> </a:t>
            </a:r>
            <a:r>
              <a:rPr lang="it-IT" sz="2000" b="1" dirty="0" err="1">
                <a:latin typeface="Segoe UI" panose="020B0502040204020203" pitchFamily="34" charset="0"/>
                <a:cs typeface="Segoe UI" panose="020B0502040204020203" pitchFamily="34" charset="0"/>
              </a:rPr>
              <a:t>Modeling</a:t>
            </a:r>
            <a:r>
              <a:rPr lang="it-IT" sz="2000" b="1" dirty="0">
                <a:latin typeface="Segoe UI" panose="020B0502040204020203" pitchFamily="34" charset="0"/>
                <a:cs typeface="Segoe UI" panose="020B0502040204020203" pitchFamily="34" charset="0"/>
              </a:rPr>
              <a:t>: </a:t>
            </a:r>
            <a:r>
              <a:rPr lang="it-IT" sz="2000" dirty="0" err="1">
                <a:latin typeface="Segoe UI" panose="020B0502040204020203" pitchFamily="34" charset="0"/>
                <a:cs typeface="Segoe UI" panose="020B0502040204020203" pitchFamily="34" charset="0"/>
              </a:rPr>
              <a:t>Which</a:t>
            </a:r>
            <a:r>
              <a:rPr lang="it-IT" sz="2000" dirty="0">
                <a:latin typeface="Segoe UI" panose="020B0502040204020203" pitchFamily="34" charset="0"/>
                <a:cs typeface="Segoe UI" panose="020B0502040204020203" pitchFamily="34" charset="0"/>
              </a:rPr>
              <a:t> model do </a:t>
            </a:r>
            <a:r>
              <a:rPr lang="it-IT" sz="2000" dirty="0" err="1">
                <a:latin typeface="Segoe UI" panose="020B0502040204020203" pitchFamily="34" charset="0"/>
                <a:cs typeface="Segoe UI" panose="020B0502040204020203" pitchFamily="34" charset="0"/>
              </a:rPr>
              <a:t>we</a:t>
            </a:r>
            <a:r>
              <a:rPr lang="it-IT" sz="2000" dirty="0">
                <a:latin typeface="Segoe UI" panose="020B0502040204020203" pitchFamily="34" charset="0"/>
                <a:cs typeface="Segoe UI" panose="020B0502040204020203" pitchFamily="34" charset="0"/>
              </a:rPr>
              <a:t> use?</a:t>
            </a:r>
          </a:p>
          <a:p>
            <a:pPr marL="914400" lvl="1" indent="-457200">
              <a:buFont typeface="Arial" panose="020B0604020202020204" pitchFamily="34" charset="0"/>
              <a:buChar char="•"/>
            </a:pPr>
            <a:r>
              <a:rPr lang="it-IT" sz="2000" b="1" dirty="0">
                <a:latin typeface="Segoe UI" panose="020B0502040204020203" pitchFamily="34" charset="0"/>
                <a:cs typeface="Segoe UI" panose="020B0502040204020203" pitchFamily="34" charset="0"/>
              </a:rPr>
              <a:t>Thermal Design and </a:t>
            </a:r>
            <a:r>
              <a:rPr lang="it-IT" sz="2000" b="1" dirty="0" err="1">
                <a:latin typeface="Segoe UI" panose="020B0502040204020203" pitchFamily="34" charset="0"/>
                <a:cs typeface="Segoe UI" panose="020B0502040204020203" pitchFamily="34" charset="0"/>
              </a:rPr>
              <a:t>charging</a:t>
            </a:r>
            <a:r>
              <a:rPr lang="it-IT" sz="2000" b="1" dirty="0">
                <a:latin typeface="Segoe UI" panose="020B0502040204020203" pitchFamily="34" charset="0"/>
                <a:cs typeface="Segoe UI" panose="020B0502040204020203" pitchFamily="34" charset="0"/>
              </a:rPr>
              <a:t>/</a:t>
            </a:r>
            <a:r>
              <a:rPr lang="it-IT" sz="2000" b="1" dirty="0" err="1">
                <a:latin typeface="Segoe UI" panose="020B0502040204020203" pitchFamily="34" charset="0"/>
                <a:cs typeface="Segoe UI" panose="020B0502040204020203" pitchFamily="34" charset="0"/>
              </a:rPr>
              <a:t>discharging</a:t>
            </a:r>
            <a:r>
              <a:rPr lang="it-IT" sz="2000" b="1" dirty="0">
                <a:latin typeface="Segoe UI" panose="020B0502040204020203" pitchFamily="34" charset="0"/>
                <a:cs typeface="Segoe UI" panose="020B0502040204020203" pitchFamily="34" charset="0"/>
              </a:rPr>
              <a:t> for the NI coils</a:t>
            </a:r>
          </a:p>
          <a:p>
            <a:endParaRPr lang="en-GB" sz="2000" b="1" dirty="0">
              <a:latin typeface="Segoe UI" panose="020B0502040204020203" pitchFamily="34" charset="0"/>
              <a:cs typeface="Segoe UI" panose="020B0502040204020203" pitchFamily="34" charset="0"/>
            </a:endParaRPr>
          </a:p>
        </p:txBody>
      </p:sp>
      <p:sp>
        <p:nvSpPr>
          <p:cNvPr id="3" name="Rettangolo 2">
            <a:extLst>
              <a:ext uri="{FF2B5EF4-FFF2-40B4-BE49-F238E27FC236}">
                <a16:creationId xmlns:a16="http://schemas.microsoft.com/office/drawing/2014/main" id="{D053EC49-6C59-CD3D-5033-54623D9E2508}"/>
              </a:ext>
            </a:extLst>
          </p:cNvPr>
          <p:cNvSpPr/>
          <p:nvPr/>
        </p:nvSpPr>
        <p:spPr>
          <a:xfrm>
            <a:off x="9738493" y="1406184"/>
            <a:ext cx="1746032" cy="132431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Design:</a:t>
            </a:r>
          </a:p>
          <a:p>
            <a:pPr algn="ctr"/>
            <a:r>
              <a:rPr lang="it-IT" b="1" dirty="0"/>
              <a:t>16 T – 140 mm </a:t>
            </a:r>
          </a:p>
          <a:p>
            <a:pPr algn="ctr"/>
            <a:r>
              <a:rPr lang="it-IT" b="1" dirty="0"/>
              <a:t>T &gt; 10 K</a:t>
            </a:r>
          </a:p>
        </p:txBody>
      </p:sp>
    </p:spTree>
    <p:extLst>
      <p:ext uri="{BB962C8B-B14F-4D97-AF65-F5344CB8AC3E}">
        <p14:creationId xmlns:p14="http://schemas.microsoft.com/office/powerpoint/2010/main" val="2543190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54858-C272-027E-87D1-7D21D169C8BE}"/>
            </a:ext>
          </a:extLst>
        </p:cNvPr>
        <p:cNvGrpSpPr/>
        <p:nvPr/>
      </p:nvGrpSpPr>
      <p:grpSpPr>
        <a:xfrm>
          <a:off x="0" y="0"/>
          <a:ext cx="0" cy="0"/>
          <a:chOff x="0" y="0"/>
          <a:chExt cx="0" cy="0"/>
        </a:xfrm>
      </p:grpSpPr>
      <p:pic>
        <p:nvPicPr>
          <p:cNvPr id="4" name="Image 82" descr="MUON-SlideGraph-LogoBkgnd2.png">
            <a:extLst>
              <a:ext uri="{FF2B5EF4-FFF2-40B4-BE49-F238E27FC236}">
                <a16:creationId xmlns:a16="http://schemas.microsoft.com/office/drawing/2014/main" id="{7EA62A56-47C5-C3C1-A79E-E47F6A33FFAE}"/>
              </a:ext>
            </a:extLst>
          </p:cNvPr>
          <p:cNvPicPr>
            <a:picLocks noChangeAspect="1"/>
          </p:cNvPicPr>
          <p:nvPr/>
        </p:nvPicPr>
        <p:blipFill>
          <a:blip r:embed="rId2"/>
          <a:stretch>
            <a:fillRect/>
          </a:stretch>
        </p:blipFill>
        <p:spPr>
          <a:xfrm>
            <a:off x="0" y="-749301"/>
            <a:ext cx="12188758" cy="6852791"/>
          </a:xfrm>
          <a:prstGeom prst="rect">
            <a:avLst/>
          </a:prstGeom>
        </p:spPr>
      </p:pic>
      <p:sp>
        <p:nvSpPr>
          <p:cNvPr id="5" name="Rettangolo 4">
            <a:extLst>
              <a:ext uri="{FF2B5EF4-FFF2-40B4-BE49-F238E27FC236}">
                <a16:creationId xmlns:a16="http://schemas.microsoft.com/office/drawing/2014/main" id="{BD80F2E4-ED2F-BF63-0A08-C28C4ADE0DBD}"/>
              </a:ext>
            </a:extLst>
          </p:cNvPr>
          <p:cNvSpPr/>
          <p:nvPr/>
        </p:nvSpPr>
        <p:spPr>
          <a:xfrm>
            <a:off x="-342900" y="5842000"/>
            <a:ext cx="13004800" cy="14859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Titolo 1">
            <a:extLst>
              <a:ext uri="{FF2B5EF4-FFF2-40B4-BE49-F238E27FC236}">
                <a16:creationId xmlns:a16="http://schemas.microsoft.com/office/drawing/2014/main" id="{8C1FDE8E-73C9-5500-5312-4377B40C0550}"/>
              </a:ext>
            </a:extLst>
          </p:cNvPr>
          <p:cNvSpPr txBox="1">
            <a:spLocks/>
          </p:cNvSpPr>
          <p:nvPr/>
        </p:nvSpPr>
        <p:spPr>
          <a:xfrm>
            <a:off x="3203160" y="2341168"/>
            <a:ext cx="5785680" cy="93106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solidFill>
                  <a:srgbClr val="01648D"/>
                </a:solidFill>
                <a:latin typeface="Segoe UI Semibold" panose="020B0702040204020203" pitchFamily="34" charset="0"/>
                <a:cs typeface="Segoe UI Semibold" panose="020B0702040204020203" pitchFamily="34" charset="0"/>
              </a:rPr>
              <a:t>Enjoy the Workshop!!!</a:t>
            </a:r>
          </a:p>
        </p:txBody>
      </p:sp>
      <p:pic>
        <p:nvPicPr>
          <p:cNvPr id="3" name="Immagine 2" descr="Immagine che contiene schermata, Carattere, Blu elettrico, Blu intenso&#10;&#10;Descrizione generata automaticamente">
            <a:extLst>
              <a:ext uri="{FF2B5EF4-FFF2-40B4-BE49-F238E27FC236}">
                <a16:creationId xmlns:a16="http://schemas.microsoft.com/office/drawing/2014/main" id="{75327AA5-681E-AD10-E926-1EA6CA46C0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018" y="6061211"/>
            <a:ext cx="2956482" cy="658668"/>
          </a:xfrm>
          <a:prstGeom prst="rect">
            <a:avLst/>
          </a:prstGeom>
        </p:spPr>
      </p:pic>
      <p:sp>
        <p:nvSpPr>
          <p:cNvPr id="11" name="CasellaDiTesto 10">
            <a:extLst>
              <a:ext uri="{FF2B5EF4-FFF2-40B4-BE49-F238E27FC236}">
                <a16:creationId xmlns:a16="http://schemas.microsoft.com/office/drawing/2014/main" id="{B09E19F6-382D-0A72-0228-41B6EABBF84D}"/>
              </a:ext>
            </a:extLst>
          </p:cNvPr>
          <p:cNvSpPr txBox="1"/>
          <p:nvPr/>
        </p:nvSpPr>
        <p:spPr>
          <a:xfrm>
            <a:off x="3403436" y="6161772"/>
            <a:ext cx="8785322" cy="461665"/>
          </a:xfrm>
          <a:prstGeom prst="rect">
            <a:avLst/>
          </a:prstGeom>
          <a:noFill/>
        </p:spPr>
        <p:txBody>
          <a:bodyPr wrap="square">
            <a:spAutoFit/>
          </a:bodyPr>
          <a:lstStyle/>
          <a:p>
            <a:r>
              <a:rPr lang="en-US" sz="1200" dirty="0"/>
              <a:t>Funded by the European Union (EU). Views and opinions expressed are however those of the author(s) only and do not necessarily reflect those of the EU or European Research Executive Agency (REA). Neither the EU nor the REA can be held responsible for them.</a:t>
            </a:r>
            <a:endParaRPr lang="it-IT" sz="1200" dirty="0"/>
          </a:p>
        </p:txBody>
      </p:sp>
    </p:spTree>
    <p:extLst>
      <p:ext uri="{BB962C8B-B14F-4D97-AF65-F5344CB8AC3E}">
        <p14:creationId xmlns:p14="http://schemas.microsoft.com/office/powerpoint/2010/main" val="171522438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13b55eef-7018-4674-a3d7-cc0db06d545c}" enabled="0" method="" siteId="{13b55eef-7018-4674-a3d7-cc0db06d545c}" removed="1"/>
</clbl:labelList>
</file>

<file path=docProps/app.xml><?xml version="1.0" encoding="utf-8"?>
<Properties xmlns="http://schemas.openxmlformats.org/officeDocument/2006/extended-properties" xmlns:vt="http://schemas.openxmlformats.org/officeDocument/2006/docPropsVTypes">
  <TotalTime>7199</TotalTime>
  <Words>429</Words>
  <Application>Microsoft Office PowerPoint</Application>
  <PresentationFormat>Widescreen</PresentationFormat>
  <Paragraphs>71</Paragraphs>
  <Slides>9</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9</vt:i4>
      </vt:variant>
    </vt:vector>
  </HeadingPairs>
  <TitlesOfParts>
    <vt:vector size="15" baseType="lpstr">
      <vt:lpstr>Segoe UI Semibold</vt:lpstr>
      <vt:lpstr>Aptos Display</vt:lpstr>
      <vt:lpstr>Segoe UI</vt:lpstr>
      <vt:lpstr>Arial</vt:lpstr>
      <vt:lpstr>Aptos</vt:lpstr>
      <vt:lpstr>Tema di Office</vt:lpstr>
      <vt:lpstr>Workshop on Muon Collider Superconducting Magnet Design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Samuele Mariotto</dc:creator>
  <cp:lastModifiedBy>Samuele Mariotto</cp:lastModifiedBy>
  <cp:revision>8</cp:revision>
  <dcterms:created xsi:type="dcterms:W3CDTF">2024-06-27T09:03:17Z</dcterms:created>
  <dcterms:modified xsi:type="dcterms:W3CDTF">2024-11-05T21:45:10Z</dcterms:modified>
</cp:coreProperties>
</file>