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79" r:id="rId2"/>
    <p:sldId id="325" r:id="rId3"/>
    <p:sldId id="307" r:id="rId4"/>
    <p:sldId id="309" r:id="rId5"/>
    <p:sldId id="332" r:id="rId6"/>
    <p:sldId id="333" r:id="rId7"/>
    <p:sldId id="334" r:id="rId8"/>
    <p:sldId id="335" r:id="rId9"/>
    <p:sldId id="278" r:id="rId10"/>
    <p:sldId id="312" r:id="rId11"/>
    <p:sldId id="321" r:id="rId12"/>
    <p:sldId id="326" r:id="rId13"/>
    <p:sldId id="316" r:id="rId14"/>
    <p:sldId id="318" r:id="rId15"/>
    <p:sldId id="317" r:id="rId16"/>
    <p:sldId id="319" r:id="rId17"/>
    <p:sldId id="306" r:id="rId18"/>
    <p:sldId id="322" r:id="rId19"/>
    <p:sldId id="323" r:id="rId20"/>
    <p:sldId id="324" r:id="rId21"/>
    <p:sldId id="313" r:id="rId2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E1FF443-DA1C-D630-E4EA-E1F349B7C976}" name="Daniel Novelli" initials="DN" userId="S::S4224321@studenti.unige.it::84f97e08-20cc-4d1e-a634-4b37f48233be" providerId="AD"/>
  <p188:author id="{2CAD5AF2-FFBC-BA59-D1EB-777BAC25FD63}" name="BARBARA CAIFFI" initials="BC" userId="S::caiffi@infn.it::30f97dcf-7e68-4957-8f1d-254e4e3b9b4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FF0000"/>
    <a:srgbClr val="FF3F3F"/>
    <a:srgbClr val="0C43F2"/>
    <a:srgbClr val="FC3647"/>
    <a:srgbClr val="F05AF0"/>
    <a:srgbClr val="4BD0FF"/>
    <a:srgbClr val="61E50F"/>
    <a:srgbClr val="0070C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Stile chi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22" autoAdjust="0"/>
    <p:restoredTop sz="94216" autoAdjust="0"/>
  </p:normalViewPr>
  <p:slideViewPr>
    <p:cSldViewPr snapToGrid="0">
      <p:cViewPr varScale="1">
        <p:scale>
          <a:sx n="102" d="100"/>
          <a:sy n="102" d="100"/>
        </p:scale>
        <p:origin x="1016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411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08A74C9-689E-E3D0-EA96-46511FB42A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13A3AE-1314-71BB-EE9A-5A85958CFBF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72A45-EFF2-4984-8EB2-86A8C08FC319}" type="datetimeFigureOut">
              <a:rPr lang="en-GB" smtClean="0"/>
              <a:t>13/11/2024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4594E9-B4A8-A4D5-6ED5-3E19A0AD550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FCCF2A-17A5-4B6E-E3AD-B40785A8019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620A4D-9FF6-43BF-953A-D7F85BAB504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5544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C051A9-BCAE-B048-A5C2-4A15C3D3034C}" type="datetimeFigureOut">
              <a:rPr lang="en-GB" smtClean="0"/>
              <a:t>13/11/2024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188435-C071-0E47-9E27-5EAD1123E3A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888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188435-C071-0E47-9E27-5EAD1123E3A7}" type="slidenum">
              <a:rPr lang="en-GB" smtClean="0"/>
              <a:t>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487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J=3.5 10^8 A/m2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188435-C071-0E47-9E27-5EAD1123E3A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8317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3F18D0-BD3D-A6D6-EF6B-BB07979586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34BD777-4B91-C9A5-F200-D76B6F6C87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3C4BC07-46FF-C88B-0B85-6B5FBF0B1D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J=3.5 10^8 A/m2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0198285-B718-6C97-32CF-67EC07C31C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188435-C071-0E47-9E27-5EAD1123E3A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2397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9F0B87-515E-E506-057A-18097C6408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4B77546-1951-3390-8B2F-B5EDC6F1EF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3C2C561C-E006-886F-488B-FD2FE801EB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J=3.5 10^8 A/m2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0314505-D1FD-67C5-615B-A1B31E1B4E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188435-C071-0E47-9E27-5EAD1123E3A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8279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A7E541-904D-9EB4-F30C-8E12878C4C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D97E77B-0182-D7C8-2903-469028B610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50CF3B7-58B3-22AA-726E-03938DF3DB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J=3.5 10^8 A/m2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A8FC326-A793-ED99-CED3-D18ADC7554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188435-C071-0E47-9E27-5EAD1123E3A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7519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921260-A478-263E-7BEC-8D9D2B7F4E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44F9EAD-8D31-AAFD-91FF-D64FEC1A95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AC2C9DB-2B04-0767-4F6E-2C892A9B4B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J=3.5 10^8 A/m2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189BB35-6868-361B-BBDE-15F5BD7363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188435-C071-0E47-9E27-5EAD1123E3A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1472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J= 3 e8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188435-C071-0E47-9E27-5EAD1123E3A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25890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188435-C071-0E47-9E27-5EAD1123E3A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639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gradFill flip="none" rotWithShape="1">
          <a:gsLst>
            <a:gs pos="100000">
              <a:srgbClr val="FF0000">
                <a:alpha val="20000"/>
              </a:srgbClr>
            </a:gs>
            <a:gs pos="60000">
              <a:schemeClr val="bg1">
                <a:alpha val="3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9" descr="MUON-SlideGraph-gradient.png">
            <a:extLst>
              <a:ext uri="{FF2B5EF4-FFF2-40B4-BE49-F238E27FC236}">
                <a16:creationId xmlns:a16="http://schemas.microsoft.com/office/drawing/2014/main" id="{C5A1BC7A-AF12-6C1F-62BA-1C1EE8D7AE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936509"/>
            <a:ext cx="12192000" cy="2933814"/>
          </a:xfrm>
          <a:prstGeom prst="rect">
            <a:avLst/>
          </a:prstGeom>
        </p:spPr>
      </p:pic>
      <p:pic>
        <p:nvPicPr>
          <p:cNvPr id="11" name="Image 7" descr="MUON-SlideGraph-LogoBkgnd2.png">
            <a:extLst>
              <a:ext uri="{FF2B5EF4-FFF2-40B4-BE49-F238E27FC236}">
                <a16:creationId xmlns:a16="http://schemas.microsoft.com/office/drawing/2014/main" id="{0842B2B6-DBAF-8476-563C-794C4DCF318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960" y="17907"/>
            <a:ext cx="12193920" cy="6862191"/>
          </a:xfrm>
          <a:prstGeom prst="rect">
            <a:avLst/>
          </a:prstGeom>
        </p:spPr>
      </p:pic>
      <p:pic>
        <p:nvPicPr>
          <p:cNvPr id="4" name="Image 85" descr="MCC-inernational-finalV01.png">
            <a:extLst>
              <a:ext uri="{FF2B5EF4-FFF2-40B4-BE49-F238E27FC236}">
                <a16:creationId xmlns:a16="http://schemas.microsoft.com/office/drawing/2014/main" id="{9557BA00-E9CB-2798-A522-7108EC23CC4A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163" y="138899"/>
            <a:ext cx="1834109" cy="1840374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1DB0C386-95C0-9EB4-B58B-6BC429B22695}"/>
              </a:ext>
            </a:extLst>
          </p:cNvPr>
          <p:cNvPicPr/>
          <p:nvPr userDrawn="1"/>
        </p:nvPicPr>
        <p:blipFill rotWithShape="1">
          <a:blip r:embed="rId5"/>
          <a:srcRect l="10338" t="16055" r="11693" b="14565"/>
          <a:stretch/>
        </p:blipFill>
        <p:spPr>
          <a:xfrm>
            <a:off x="9919503" y="289148"/>
            <a:ext cx="1982704" cy="1116000"/>
          </a:xfrm>
          <a:prstGeom prst="rect">
            <a:avLst/>
          </a:prstGeom>
        </p:spPr>
      </p:pic>
      <p:sp>
        <p:nvSpPr>
          <p:cNvPr id="8" name="Segnaposto data 3">
            <a:extLst>
              <a:ext uri="{FF2B5EF4-FFF2-40B4-BE49-F238E27FC236}">
                <a16:creationId xmlns:a16="http://schemas.microsoft.com/office/drawing/2014/main" id="{7C737EF2-55F8-CC01-84B0-76CB759584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1" y="6491576"/>
            <a:ext cx="2259497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2" name="Segnaposto piè di pagina 4">
            <a:extLst>
              <a:ext uri="{FF2B5EF4-FFF2-40B4-BE49-F238E27FC236}">
                <a16:creationId xmlns:a16="http://schemas.microsoft.com/office/drawing/2014/main" id="{31CF73FC-9C3F-7E85-33DA-BCFB928878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015335" y="6491575"/>
            <a:ext cx="2176665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sz="1600" b="1" dirty="0">
                <a:solidFill>
                  <a:schemeClr val="bg1"/>
                </a:solidFill>
              </a:rPr>
              <a:t>WP7 – Task 4</a:t>
            </a:r>
            <a:endParaRPr lang="en-GB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480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8" descr="MUON-Slide-graphBase-pagebottom.jpg">
            <a:extLst>
              <a:ext uri="{FF2B5EF4-FFF2-40B4-BE49-F238E27FC236}">
                <a16:creationId xmlns:a16="http://schemas.microsoft.com/office/drawing/2014/main" id="{B6225800-B930-FB56-9EDD-E421D45C78B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02015"/>
            <a:ext cx="12189822" cy="663982"/>
          </a:xfrm>
          <a:prstGeom prst="rect">
            <a:avLst/>
          </a:prstGeom>
        </p:spPr>
      </p:pic>
      <p:sp>
        <p:nvSpPr>
          <p:cNvPr id="16" name="Segnaposto testo 2">
            <a:extLst>
              <a:ext uri="{FF2B5EF4-FFF2-40B4-BE49-F238E27FC236}">
                <a16:creationId xmlns:a16="http://schemas.microsoft.com/office/drawing/2014/main" id="{497CAC99-CE2D-C668-9482-6D18316DB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GB" dirty="0"/>
          </a:p>
        </p:txBody>
      </p:sp>
      <p:sp>
        <p:nvSpPr>
          <p:cNvPr id="17" name="Segnaposto data 3">
            <a:extLst>
              <a:ext uri="{FF2B5EF4-FFF2-40B4-BE49-F238E27FC236}">
                <a16:creationId xmlns:a16="http://schemas.microsoft.com/office/drawing/2014/main" id="{6A474FD9-F076-E648-1C70-BF4EE7BB1F2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838200" y="63939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8" name="Segnaposto piè di pagina 4">
            <a:extLst>
              <a:ext uri="{FF2B5EF4-FFF2-40B4-BE49-F238E27FC236}">
                <a16:creationId xmlns:a16="http://schemas.microsoft.com/office/drawing/2014/main" id="{E6903575-2A78-A8F2-0F63-91401FAD11F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3"/>
          </p:nvPr>
        </p:nvSpPr>
        <p:spPr>
          <a:xfrm>
            <a:off x="4038600" y="639392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WP7 – Task 4</a:t>
            </a:r>
            <a:endParaRPr lang="en-GB"/>
          </a:p>
        </p:txBody>
      </p:sp>
      <p:sp>
        <p:nvSpPr>
          <p:cNvPr id="19" name="Segnaposto numero diapositiva 5">
            <a:extLst>
              <a:ext uri="{FF2B5EF4-FFF2-40B4-BE49-F238E27FC236}">
                <a16:creationId xmlns:a16="http://schemas.microsoft.com/office/drawing/2014/main" id="{B39162C5-9BC6-7F5F-4512-CDC3408B283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859181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16AB2F8-5338-F742-A59E-35F5B82165E6}" type="slidenum">
              <a:rPr lang="en-GB" smtClean="0"/>
              <a:pPr/>
              <a:t>‹N›</a:t>
            </a:fld>
            <a:endParaRPr lang="en-GB"/>
          </a:p>
        </p:txBody>
      </p:sp>
      <p:pic>
        <p:nvPicPr>
          <p:cNvPr id="2" name="Image 85" descr="MCC-inernational-finalV01.png">
            <a:extLst>
              <a:ext uri="{FF2B5EF4-FFF2-40B4-BE49-F238E27FC236}">
                <a16:creationId xmlns:a16="http://schemas.microsoft.com/office/drawing/2014/main" id="{FA1E9B68-C5BB-B40D-6373-05E9B70C11BF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41" y="23150"/>
            <a:ext cx="1242153" cy="1243330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05809131-1FC7-482F-F135-DCD9E847E550}"/>
              </a:ext>
            </a:extLst>
          </p:cNvPr>
          <p:cNvPicPr/>
          <p:nvPr userDrawn="1"/>
        </p:nvPicPr>
        <p:blipFill rotWithShape="1">
          <a:blip r:embed="rId4"/>
          <a:srcRect l="10338" t="16055" r="11693" b="14565"/>
          <a:stretch/>
        </p:blipFill>
        <p:spPr>
          <a:xfrm>
            <a:off x="10813365" y="78994"/>
            <a:ext cx="1296000" cy="756000"/>
          </a:xfrm>
          <a:prstGeom prst="rect">
            <a:avLst/>
          </a:prstGeom>
        </p:spPr>
      </p:pic>
      <p:sp>
        <p:nvSpPr>
          <p:cNvPr id="4" name="Titolo 1">
            <a:extLst>
              <a:ext uri="{FF2B5EF4-FFF2-40B4-BE49-F238E27FC236}">
                <a16:creationId xmlns:a16="http://schemas.microsoft.com/office/drawing/2014/main" id="{088F58E1-5B85-E45C-9ADA-B79659903A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71184" y="308170"/>
            <a:ext cx="9707671" cy="68115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cap="small" baseline="0">
                <a:solidFill>
                  <a:schemeClr val="tx1"/>
                </a:solidFill>
              </a:defRPr>
            </a:lvl1pPr>
          </a:lstStyle>
          <a:p>
            <a:r>
              <a:rPr lang="it-IT" sz="4000" dirty="0"/>
              <a:t>TITLE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762562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302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FC3647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E3AA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E3AA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E3AA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E3AA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E3AA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hyperlink" Target="https://indico.cern.ch/event/1351046/contributions/5687387/attachments/2758663/4803779/Current_Magnets_Requirements_for_Muon_Collider_Lattice_v0.7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970387/files/lhc-project-report-890.pdf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s://ieeexplore.ieee.org/document/7835618" TargetMode="External"/><Relationship Id="rId7" Type="http://schemas.openxmlformats.org/officeDocument/2006/relationships/image" Target="../media/image15.png"/><Relationship Id="rId2" Type="http://schemas.openxmlformats.org/officeDocument/2006/relationships/hyperlink" Target="https://indico.cern.ch/event/1325963/contributions/5798926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325963/contributions/5798926/" TargetMode="Externa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9" descr="MUON-SlideGraph-gradient.png">
            <a:extLst>
              <a:ext uri="{FF2B5EF4-FFF2-40B4-BE49-F238E27FC236}">
                <a16:creationId xmlns:a16="http://schemas.microsoft.com/office/drawing/2014/main" id="{A892F1A6-EB5B-1A13-8CB9-B05A470156A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5000"/>
          </a:blip>
          <a:stretch>
            <a:fillRect/>
          </a:stretch>
        </p:blipFill>
        <p:spPr>
          <a:xfrm>
            <a:off x="0" y="3936509"/>
            <a:ext cx="12192000" cy="2933814"/>
          </a:xfrm>
          <a:prstGeom prst="rect">
            <a:avLst/>
          </a:prstGeom>
        </p:spPr>
      </p:pic>
      <p:sp>
        <p:nvSpPr>
          <p:cNvPr id="3" name="Sottotitolo 2">
            <a:extLst>
              <a:ext uri="{FF2B5EF4-FFF2-40B4-BE49-F238E27FC236}">
                <a16:creationId xmlns:a16="http://schemas.microsoft.com/office/drawing/2014/main" id="{6A8168C7-C9FF-73F3-CDF6-C60B08FEC8D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-2" y="5140845"/>
            <a:ext cx="12192001" cy="44361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/>
          <a:lstStyle/>
          <a:p>
            <a:pPr marL="0" indent="0" algn="ctr">
              <a:buNone/>
            </a:pPr>
            <a:r>
              <a:rPr lang="it-IT" sz="2200" b="1" dirty="0">
                <a:solidFill>
                  <a:schemeClr val="bg1"/>
                </a:solidFill>
              </a:rPr>
              <a:t>B. </a:t>
            </a:r>
            <a:r>
              <a:rPr lang="it-IT" sz="2200" b="1" dirty="0" err="1">
                <a:solidFill>
                  <a:schemeClr val="bg1"/>
                </a:solidFill>
              </a:rPr>
              <a:t>Caiffi</a:t>
            </a:r>
            <a:r>
              <a:rPr lang="en-GB" sz="2200" b="1" baseline="30000" dirty="0">
                <a:solidFill>
                  <a:schemeClr val="bg1"/>
                </a:solidFill>
              </a:rPr>
              <a:t>2</a:t>
            </a:r>
            <a:r>
              <a:rPr lang="it-IT" sz="2200" b="1" dirty="0">
                <a:solidFill>
                  <a:schemeClr val="bg1"/>
                </a:solidFill>
              </a:rPr>
              <a:t>, A. Bersani</a:t>
            </a:r>
            <a:r>
              <a:rPr lang="en-GB" sz="2200" b="1" baseline="30000" dirty="0">
                <a:solidFill>
                  <a:schemeClr val="bg1"/>
                </a:solidFill>
              </a:rPr>
              <a:t>2</a:t>
            </a:r>
            <a:r>
              <a:rPr lang="it-IT" sz="2200" b="1" dirty="0">
                <a:solidFill>
                  <a:schemeClr val="bg1"/>
                </a:solidFill>
              </a:rPr>
              <a:t>, S. </a:t>
            </a:r>
            <a:r>
              <a:rPr lang="it-IT" sz="2200" b="1" dirty="0" err="1">
                <a:solidFill>
                  <a:schemeClr val="bg1"/>
                </a:solidFill>
              </a:rPr>
              <a:t>Farinon</a:t>
            </a:r>
            <a:r>
              <a:rPr lang="en-GB" sz="2200" b="1" baseline="30000" dirty="0">
                <a:solidFill>
                  <a:schemeClr val="bg1"/>
                </a:solidFill>
              </a:rPr>
              <a:t>2</a:t>
            </a:r>
            <a:r>
              <a:rPr lang="it-IT" sz="2200" b="1" dirty="0">
                <a:solidFill>
                  <a:schemeClr val="bg1"/>
                </a:solidFill>
              </a:rPr>
              <a:t>, S. Mariotto</a:t>
            </a:r>
            <a:r>
              <a:rPr lang="en-GB" sz="2200" b="1" baseline="30000" dirty="0">
                <a:solidFill>
                  <a:schemeClr val="bg1"/>
                </a:solidFill>
              </a:rPr>
              <a:t>3</a:t>
            </a:r>
            <a:r>
              <a:rPr lang="it-IT" sz="2200" b="1" dirty="0">
                <a:solidFill>
                  <a:schemeClr val="bg1"/>
                </a:solidFill>
              </a:rPr>
              <a:t> , </a:t>
            </a:r>
          </a:p>
          <a:p>
            <a:pPr marL="0" indent="0" algn="ctr">
              <a:buNone/>
            </a:pPr>
            <a:r>
              <a:rPr lang="it-IT" sz="2200" b="1" dirty="0">
                <a:solidFill>
                  <a:schemeClr val="bg1"/>
                </a:solidFill>
              </a:rPr>
              <a:t>D. Novelli</a:t>
            </a:r>
            <a:r>
              <a:rPr lang="en-GB" sz="2200" b="1" baseline="30000" dirty="0">
                <a:solidFill>
                  <a:schemeClr val="bg1"/>
                </a:solidFill>
              </a:rPr>
              <a:t>1,2 </a:t>
            </a:r>
            <a:r>
              <a:rPr lang="it-IT" sz="2200" b="1" dirty="0">
                <a:solidFill>
                  <a:schemeClr val="bg1"/>
                </a:solidFill>
              </a:rPr>
              <a:t>, A. Pampaloni</a:t>
            </a:r>
            <a:r>
              <a:rPr lang="en-GB" sz="2200" b="1" baseline="30000" dirty="0">
                <a:solidFill>
                  <a:schemeClr val="bg1"/>
                </a:solidFill>
              </a:rPr>
              <a:t> 2</a:t>
            </a:r>
            <a:r>
              <a:rPr lang="it-IT" sz="2200" b="1" dirty="0">
                <a:solidFill>
                  <a:schemeClr val="bg1"/>
                </a:solidFill>
              </a:rPr>
              <a:t>, T. Salmi</a:t>
            </a:r>
            <a:r>
              <a:rPr lang="en-GB" sz="2200" b="1" baseline="30000" dirty="0">
                <a:solidFill>
                  <a:schemeClr val="bg1"/>
                </a:solidFill>
              </a:rPr>
              <a:t>4</a:t>
            </a:r>
            <a:r>
              <a:rPr lang="fi-FI" sz="2200" b="1" dirty="0">
                <a:solidFill>
                  <a:schemeClr val="bg1"/>
                </a:solidFill>
              </a:rPr>
              <a:t> , </a:t>
            </a:r>
            <a:r>
              <a:rPr lang="it-IT" sz="2200" b="1" dirty="0">
                <a:solidFill>
                  <a:schemeClr val="bg1"/>
                </a:solidFill>
              </a:rPr>
              <a:t>L. Bottura</a:t>
            </a:r>
            <a:r>
              <a:rPr lang="it-IT" sz="2200" b="1" baseline="30000" dirty="0">
                <a:solidFill>
                  <a:schemeClr val="bg1"/>
                </a:solidFill>
              </a:rPr>
              <a:t>5</a:t>
            </a:r>
            <a:r>
              <a:rPr lang="fi-FI" sz="2200" b="1" dirty="0">
                <a:solidFill>
                  <a:schemeClr val="bg1"/>
                </a:solidFill>
              </a:rPr>
              <a:t>, ...</a:t>
            </a:r>
            <a:endParaRPr lang="it-IT" sz="2200" b="1" dirty="0">
              <a:solidFill>
                <a:schemeClr val="bg1"/>
              </a:solidFill>
            </a:endParaRPr>
          </a:p>
        </p:txBody>
      </p:sp>
      <p:sp>
        <p:nvSpPr>
          <p:cNvPr id="6" name="Sottotitolo 2">
            <a:extLst>
              <a:ext uri="{FF2B5EF4-FFF2-40B4-BE49-F238E27FC236}">
                <a16:creationId xmlns:a16="http://schemas.microsoft.com/office/drawing/2014/main" id="{0BB2F494-C3F6-FCA3-16A2-0F6BCBA34455}"/>
              </a:ext>
            </a:extLst>
          </p:cNvPr>
          <p:cNvSpPr txBox="1">
            <a:spLocks/>
          </p:cNvSpPr>
          <p:nvPr/>
        </p:nvSpPr>
        <p:spPr>
          <a:xfrm>
            <a:off x="-112734" y="6266530"/>
            <a:ext cx="12192000" cy="36512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2E3AAF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2E3AAF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2E3AAF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2E3AAF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i="1" dirty="0">
                <a:solidFill>
                  <a:schemeClr val="bg1"/>
                </a:solidFill>
              </a:rPr>
              <a:t> </a:t>
            </a:r>
            <a:r>
              <a:rPr lang="en-GB" sz="1600" b="1" i="1" baseline="30000" dirty="0">
                <a:solidFill>
                  <a:schemeClr val="bg1"/>
                </a:solidFill>
              </a:rPr>
              <a:t>1</a:t>
            </a:r>
            <a:r>
              <a:rPr lang="it-IT" sz="1600" b="1" i="1" dirty="0">
                <a:solidFill>
                  <a:schemeClr val="bg1"/>
                </a:solidFill>
              </a:rPr>
              <a:t>Sapienza University of Rome ,   </a:t>
            </a:r>
            <a:r>
              <a:rPr lang="en-GB" sz="1600" b="1" i="1" baseline="30000" dirty="0">
                <a:solidFill>
                  <a:schemeClr val="bg1"/>
                </a:solidFill>
              </a:rPr>
              <a:t>2</a:t>
            </a:r>
            <a:r>
              <a:rPr lang="it-IT" sz="1600" b="1" i="1" dirty="0">
                <a:solidFill>
                  <a:schemeClr val="bg1"/>
                </a:solidFill>
              </a:rPr>
              <a:t>INFN – Genoa ,  </a:t>
            </a:r>
            <a:r>
              <a:rPr lang="en-GB" sz="1600" b="1" i="1" dirty="0">
                <a:solidFill>
                  <a:schemeClr val="bg1"/>
                </a:solidFill>
              </a:rPr>
              <a:t> </a:t>
            </a:r>
            <a:r>
              <a:rPr lang="en-GB" sz="1600" b="1" i="1" baseline="30000" dirty="0">
                <a:solidFill>
                  <a:schemeClr val="bg1"/>
                </a:solidFill>
              </a:rPr>
              <a:t>3</a:t>
            </a:r>
            <a:r>
              <a:rPr lang="it-IT" sz="1600" b="1" i="1" dirty="0">
                <a:solidFill>
                  <a:schemeClr val="bg1"/>
                </a:solidFill>
              </a:rPr>
              <a:t>INFN – Milan ,   </a:t>
            </a:r>
            <a:r>
              <a:rPr lang="en-GB" sz="1600" b="1" i="1" baseline="30000" dirty="0">
                <a:solidFill>
                  <a:schemeClr val="bg1"/>
                </a:solidFill>
              </a:rPr>
              <a:t>4</a:t>
            </a:r>
            <a:r>
              <a:rPr lang="it-IT" sz="1600" b="1" i="1" dirty="0">
                <a:solidFill>
                  <a:schemeClr val="bg1"/>
                </a:solidFill>
              </a:rPr>
              <a:t>Tampere University ,   </a:t>
            </a:r>
            <a:r>
              <a:rPr lang="en-GB" sz="1600" b="1" i="1" baseline="30000" dirty="0">
                <a:solidFill>
                  <a:schemeClr val="bg1"/>
                </a:solidFill>
              </a:rPr>
              <a:t>5</a:t>
            </a:r>
            <a:r>
              <a:rPr lang="it-IT" sz="1600" b="1" i="1" dirty="0">
                <a:solidFill>
                  <a:schemeClr val="bg1"/>
                </a:solidFill>
              </a:rPr>
              <a:t>CERN </a:t>
            </a:r>
            <a:endParaRPr lang="it-IT" sz="1600" b="1" i="1" dirty="0">
              <a:ln w="3175">
                <a:solidFill>
                  <a:schemeClr val="tx1">
                    <a:alpha val="59000"/>
                  </a:schemeClr>
                </a:solidFill>
              </a:ln>
              <a:solidFill>
                <a:schemeClr val="bg1"/>
              </a:solidFill>
            </a:endParaRPr>
          </a:p>
          <a:p>
            <a:pPr algn="l"/>
            <a:endParaRPr lang="it-IT" sz="1600" b="1" i="1" dirty="0">
              <a:ln w="3175">
                <a:solidFill>
                  <a:schemeClr val="tx1">
                    <a:alpha val="59000"/>
                  </a:schemeClr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8" name="Picture 7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550A8B85-9F21-034C-B1C1-DE13B323E9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9595" y="324798"/>
            <a:ext cx="2524540" cy="756376"/>
          </a:xfrm>
          <a:prstGeom prst="rect">
            <a:avLst/>
          </a:prstGeom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A7A5A66B-9774-DFD1-E863-F69BBA5B2B97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2540156" y="3081670"/>
            <a:ext cx="6694715" cy="186889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spPr>
        <p:txBody>
          <a:bodyPr/>
          <a:lstStyle/>
          <a:p>
            <a:r>
              <a:rPr lang="en-US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Lt"/>
                <a:ea typeface="+mn-ea"/>
                <a:cs typeface="Arial" panose="020B0604020202020204" pitchFamily="34" charset="0"/>
              </a:rPr>
              <a:t>Collider Magnet Systems Cost Estimate</a:t>
            </a:r>
            <a:endParaRPr lang="it-IT" sz="4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Lt"/>
              <a:ea typeface="+mn-ea"/>
              <a:cs typeface="Arial" panose="020B0604020202020204" pitchFamily="34" charset="0"/>
            </a:endParaRPr>
          </a:p>
        </p:txBody>
      </p:sp>
      <p:pic>
        <p:nvPicPr>
          <p:cNvPr id="9" name="Picture 8" descr="A blue logo with a black background">
            <a:extLst>
              <a:ext uri="{FF2B5EF4-FFF2-40B4-BE49-F238E27FC236}">
                <a16:creationId xmlns:a16="http://schemas.microsoft.com/office/drawing/2014/main" id="{65F9981D-0DC2-41D8-04C6-CC2E5E2E2ED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315" r="20838"/>
          <a:stretch/>
        </p:blipFill>
        <p:spPr>
          <a:xfrm>
            <a:off x="5556710" y="83700"/>
            <a:ext cx="1078579" cy="1048820"/>
          </a:xfrm>
          <a:prstGeom prst="rect">
            <a:avLst/>
          </a:prstGeom>
        </p:spPr>
      </p:pic>
      <p:pic>
        <p:nvPicPr>
          <p:cNvPr id="11" name="Picture 10" descr="A close-up of a logo&#10;&#10;Description automatically generated">
            <a:extLst>
              <a:ext uri="{FF2B5EF4-FFF2-40B4-BE49-F238E27FC236}">
                <a16:creationId xmlns:a16="http://schemas.microsoft.com/office/drawing/2014/main" id="{F3857594-8A89-F851-465D-AB3F404FDC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66017" y="346437"/>
            <a:ext cx="2050262" cy="788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091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8215FCDF-F80B-29BC-325D-D1777724C7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A92B871-BA59-324F-2CE8-7991C25D8B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065385D-1BC0-792E-FD57-3ABBDE2FB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2E83924-3894-9E23-3091-04CF92460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D9D5F73C-0A52-8FDB-4139-66115884F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4077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065385D-1BC0-792E-FD57-3ABBDE2FB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2E83924-3894-9E23-3091-04CF92460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D9D5F73C-0A52-8FDB-4139-66115884F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Cost Estimate (3TeV)</a:t>
            </a:r>
          </a:p>
        </p:txBody>
      </p:sp>
      <p:pic>
        <p:nvPicPr>
          <p:cNvPr id="7" name="Immagine 6" descr="Immagine che contiene cerchio, schermata, Elementi grafici, simbolo&#10;&#10;Descrizione generata automaticamente">
            <a:extLst>
              <a:ext uri="{FF2B5EF4-FFF2-40B4-BE49-F238E27FC236}">
                <a16:creationId xmlns:a16="http://schemas.microsoft.com/office/drawing/2014/main" id="{1B29DF45-3EDC-9BDB-BB3D-494868BF18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244" b="4099"/>
          <a:stretch/>
        </p:blipFill>
        <p:spPr>
          <a:xfrm>
            <a:off x="141381" y="1860460"/>
            <a:ext cx="2388442" cy="2296980"/>
          </a:xfrm>
          <a:prstGeom prst="rect">
            <a:avLst/>
          </a:prstGeom>
          <a:effectLst/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E651B127-6ED9-6258-002E-646D9DA1CC49}"/>
              </a:ext>
            </a:extLst>
          </p:cNvPr>
          <p:cNvSpPr txBox="1"/>
          <p:nvPr/>
        </p:nvSpPr>
        <p:spPr>
          <a:xfrm>
            <a:off x="355393" y="4157440"/>
            <a:ext cx="1960418" cy="1200329"/>
          </a:xfrm>
          <a:prstGeom prst="rect">
            <a:avLst/>
          </a:prstGeom>
          <a:solidFill>
            <a:schemeClr val="bg1">
              <a:alpha val="34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err="1"/>
              <a:t>R</a:t>
            </a:r>
            <a:r>
              <a:rPr lang="en-GB" baseline="-25000" dirty="0" err="1"/>
              <a:t>bore</a:t>
            </a:r>
            <a:r>
              <a:rPr lang="en-GB" dirty="0"/>
              <a:t>= 79 mm </a:t>
            </a:r>
          </a:p>
          <a:p>
            <a:pPr algn="ctr"/>
            <a:r>
              <a:rPr lang="en-GB" dirty="0" err="1"/>
              <a:t>w</a:t>
            </a:r>
            <a:r>
              <a:rPr lang="en-GB" baseline="-25000" dirty="0" err="1"/>
              <a:t>coil</a:t>
            </a:r>
            <a:r>
              <a:rPr lang="en-GB" dirty="0"/>
              <a:t>= 80 mm</a:t>
            </a:r>
          </a:p>
          <a:p>
            <a:pPr algn="ctr"/>
            <a:r>
              <a:rPr lang="en-GB" dirty="0" err="1"/>
              <a:t>w</a:t>
            </a:r>
            <a:r>
              <a:rPr lang="en-GB" baseline="-25000" dirty="0" err="1"/>
              <a:t>struct</a:t>
            </a:r>
            <a:r>
              <a:rPr lang="en-GB" dirty="0"/>
              <a:t>= 50 mm</a:t>
            </a:r>
          </a:p>
          <a:p>
            <a:pPr algn="ctr"/>
            <a:r>
              <a:rPr lang="en-GB" dirty="0" err="1"/>
              <a:t>w</a:t>
            </a:r>
            <a:r>
              <a:rPr lang="en-GB" baseline="-25000" dirty="0" err="1"/>
              <a:t>iron</a:t>
            </a:r>
            <a:r>
              <a:rPr lang="en-GB" dirty="0"/>
              <a:t>=350 mm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00F07FF-1557-9AB7-568C-BC5F45DC2CDA}"/>
              </a:ext>
            </a:extLst>
          </p:cNvPr>
          <p:cNvSpPr txBox="1"/>
          <p:nvPr/>
        </p:nvSpPr>
        <p:spPr>
          <a:xfrm>
            <a:off x="141381" y="1435503"/>
            <a:ext cx="7086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800" dirty="0">
                <a:solidFill>
                  <a:srgbClr val="FF0000"/>
                </a:solidFill>
              </a:rPr>
              <a:t>11T /158 mm (Nb</a:t>
            </a:r>
            <a:r>
              <a:rPr lang="en-GB" sz="1800" baseline="-25000" dirty="0">
                <a:solidFill>
                  <a:srgbClr val="FF0000"/>
                </a:solidFill>
              </a:rPr>
              <a:t>3</a:t>
            </a:r>
            <a:r>
              <a:rPr lang="en-GB" sz="1800" dirty="0">
                <a:solidFill>
                  <a:srgbClr val="FF0000"/>
                </a:solidFill>
              </a:rPr>
              <a:t>Sn)</a:t>
            </a:r>
          </a:p>
        </p:txBody>
      </p:sp>
      <p:graphicFrame>
        <p:nvGraphicFramePr>
          <p:cNvPr id="11" name="Tabella 10">
            <a:extLst>
              <a:ext uri="{FF2B5EF4-FFF2-40B4-BE49-F238E27FC236}">
                <a16:creationId xmlns:a16="http://schemas.microsoft.com/office/drawing/2014/main" id="{B5CE047D-AD6E-90EB-962B-80EB817DEE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175149"/>
              </p:ext>
            </p:extLst>
          </p:nvPr>
        </p:nvGraphicFramePr>
        <p:xfrm>
          <a:off x="2839436" y="1614578"/>
          <a:ext cx="4358986" cy="58658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90286">
                  <a:extLst>
                    <a:ext uri="{9D8B030D-6E8A-4147-A177-3AD203B41FA5}">
                      <a16:colId xmlns:a16="http://schemas.microsoft.com/office/drawing/2014/main" val="1878080081"/>
                    </a:ext>
                  </a:extLst>
                </a:gridCol>
                <a:gridCol w="1361468">
                  <a:extLst>
                    <a:ext uri="{9D8B030D-6E8A-4147-A177-3AD203B41FA5}">
                      <a16:colId xmlns:a16="http://schemas.microsoft.com/office/drawing/2014/main" val="3362931063"/>
                    </a:ext>
                  </a:extLst>
                </a:gridCol>
                <a:gridCol w="1407232">
                  <a:extLst>
                    <a:ext uri="{9D8B030D-6E8A-4147-A177-3AD203B41FA5}">
                      <a16:colId xmlns:a16="http://schemas.microsoft.com/office/drawing/2014/main" val="3112482521"/>
                    </a:ext>
                  </a:extLst>
                </a:gridCol>
              </a:tblGrid>
              <a:tr h="29329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€/kg </a:t>
                      </a:r>
                      <a:r>
                        <a:rPr lang="it-IT" sz="1400" u="none" strike="noStrike" dirty="0" err="1">
                          <a:effectLst/>
                        </a:rPr>
                        <a:t>iron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€/kg </a:t>
                      </a:r>
                      <a:r>
                        <a:rPr lang="it-IT" sz="1400" u="none" strike="noStrike" dirty="0" err="1">
                          <a:effectLst/>
                        </a:rPr>
                        <a:t>struct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€/kg </a:t>
                      </a:r>
                      <a:r>
                        <a:rPr lang="it-IT" sz="1400" u="none" strike="noStrike" dirty="0" err="1">
                          <a:effectLst/>
                        </a:rPr>
                        <a:t>conductor</a:t>
                      </a:r>
                      <a:r>
                        <a:rPr lang="it-IT" sz="1400" u="none" strike="noStrike" dirty="0">
                          <a:effectLst/>
                        </a:rPr>
                        <a:t> *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16426931"/>
                  </a:ext>
                </a:extLst>
              </a:tr>
              <a:tr h="29329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8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10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700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78654521"/>
                  </a:ext>
                </a:extLst>
              </a:tr>
            </a:tbl>
          </a:graphicData>
        </a:graphic>
      </p:graphicFrame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9D58B807-3DF4-5612-369F-FD9EA2279CA5}"/>
              </a:ext>
            </a:extLst>
          </p:cNvPr>
          <p:cNvSpPr txBox="1"/>
          <p:nvPr/>
        </p:nvSpPr>
        <p:spPr>
          <a:xfrm>
            <a:off x="7863081" y="1718493"/>
            <a:ext cx="3125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 7</a:t>
            </a:r>
            <a:r>
              <a:rPr lang="it-IT" dirty="0"/>
              <a:t>€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kAm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dirty="0"/>
              <a:t>FCC target 5</a:t>
            </a:r>
            <a:r>
              <a:rPr lang="it-IT" dirty="0"/>
              <a:t>€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GB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kAm</a:t>
            </a:r>
            <a:r>
              <a:rPr lang="en-GB" dirty="0"/>
              <a:t> </a:t>
            </a:r>
          </a:p>
        </p:txBody>
      </p:sp>
      <p:graphicFrame>
        <p:nvGraphicFramePr>
          <p:cNvPr id="14" name="Tabella 13">
            <a:extLst>
              <a:ext uri="{FF2B5EF4-FFF2-40B4-BE49-F238E27FC236}">
                <a16:creationId xmlns:a16="http://schemas.microsoft.com/office/drawing/2014/main" id="{7C4EA7AB-9032-CD94-905E-5EA3418711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0628211"/>
              </p:ext>
            </p:extLst>
          </p:nvPr>
        </p:nvGraphicFramePr>
        <p:xfrm>
          <a:off x="2839436" y="2376003"/>
          <a:ext cx="5661316" cy="1013460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17046182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714786307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85661776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Iron</a:t>
                      </a:r>
                      <a:r>
                        <a:rPr lang="it-IT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[Kg/m]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Structure</a:t>
                      </a:r>
                      <a:r>
                        <a:rPr lang="it-IT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[kg/m]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Coil [kg/m]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616235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6587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450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223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03447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Iron</a:t>
                      </a:r>
                      <a:r>
                        <a:rPr lang="it-IT" sz="1600" u="none" strike="noStrike" dirty="0">
                          <a:effectLst/>
                        </a:rPr>
                        <a:t>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Structure</a:t>
                      </a:r>
                      <a:r>
                        <a:rPr lang="it-IT" sz="1600" u="none" strike="noStrike" dirty="0">
                          <a:effectLst/>
                        </a:rPr>
                        <a:t> cost [ 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Coil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728398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53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4.5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156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4563353"/>
                  </a:ext>
                </a:extLst>
              </a:tr>
            </a:tbl>
          </a:graphicData>
        </a:graphic>
      </p:graphicFrame>
      <p:graphicFrame>
        <p:nvGraphicFramePr>
          <p:cNvPr id="15" name="Tabella 14">
            <a:extLst>
              <a:ext uri="{FF2B5EF4-FFF2-40B4-BE49-F238E27FC236}">
                <a16:creationId xmlns:a16="http://schemas.microsoft.com/office/drawing/2014/main" id="{8F9A6BE8-968A-769E-FC79-4C87959069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954454"/>
              </p:ext>
            </p:extLst>
          </p:nvPr>
        </p:nvGraphicFramePr>
        <p:xfrm>
          <a:off x="2839436" y="3635753"/>
          <a:ext cx="5661316" cy="101346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8993036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2465172135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53180772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</a:t>
                      </a:r>
                      <a:r>
                        <a:rPr lang="it-IT" sz="1600" u="none" strike="noStrike" dirty="0" err="1">
                          <a:effectLst/>
                        </a:rPr>
                        <a:t>Material</a:t>
                      </a:r>
                      <a:r>
                        <a:rPr lang="it-IT" sz="1600" u="none" strike="noStrike" dirty="0">
                          <a:effectLst/>
                        </a:rPr>
                        <a:t> k€/m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301962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Assembly k€/m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50168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Tot. Conductor k€/m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6753059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Cost k€/m</a:t>
                      </a:r>
                      <a:endParaRPr lang="it-IT" sz="16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29317143"/>
                  </a:ext>
                </a:extLst>
              </a:tr>
            </a:tbl>
          </a:graphicData>
        </a:graphic>
      </p:graphicFrame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0AE9A522-5020-5C0A-C503-1D08077143ED}"/>
              </a:ext>
            </a:extLst>
          </p:cNvPr>
          <p:cNvSpPr txBox="1"/>
          <p:nvPr/>
        </p:nvSpPr>
        <p:spPr>
          <a:xfrm>
            <a:off x="2648092" y="5403195"/>
            <a:ext cx="7334108" cy="492443"/>
          </a:xfrm>
          <a:prstGeom prst="rect">
            <a:avLst/>
          </a:prstGeom>
          <a:noFill/>
          <a:ln w="19050">
            <a:solidFill>
              <a:srgbClr val="F05AF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GB" sz="2600" b="1" dirty="0"/>
              <a:t>TOTAL COST: 6.7% O.M.B. (overall magnets budget)</a:t>
            </a:r>
          </a:p>
        </p:txBody>
      </p: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00286E50-6B53-60E3-4534-66D3490D01A6}"/>
              </a:ext>
            </a:extLst>
          </p:cNvPr>
          <p:cNvCxnSpPr>
            <a:cxnSpLocks/>
          </p:cNvCxnSpPr>
          <p:nvPr/>
        </p:nvCxnSpPr>
        <p:spPr>
          <a:xfrm>
            <a:off x="8591811" y="4031673"/>
            <a:ext cx="503700" cy="184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09291E13-0448-23C4-D915-91227A647296}"/>
                  </a:ext>
                </a:extLst>
              </p:cNvPr>
              <p:cNvSpPr txBox="1"/>
              <p:nvPr/>
            </p:nvSpPr>
            <p:spPr>
              <a:xfrm>
                <a:off x="9117784" y="4124312"/>
                <a:ext cx="26739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200 k</a:t>
                </a:r>
                <a:r>
                  <a:rPr lang="it-IT" sz="1800" u="none" strike="noStrike" dirty="0">
                    <a:effectLst/>
                  </a:rPr>
                  <a:t>€</a:t>
                </a:r>
                <a:r>
                  <a:rPr lang="en-GB" dirty="0"/>
                  <a:t>/magnet (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dirty="0"/>
                  <a:t>2FTE)</a:t>
                </a:r>
              </a:p>
            </p:txBody>
          </p:sp>
        </mc:Choice>
        <mc:Fallback xmlns="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09291E13-0448-23C4-D915-91227A6472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7784" y="4124312"/>
                <a:ext cx="2673928" cy="369332"/>
              </a:xfrm>
              <a:prstGeom prst="rect">
                <a:avLst/>
              </a:prstGeom>
              <a:blipFill>
                <a:blip r:embed="rId4"/>
                <a:stretch>
                  <a:fillRect l="-2370" t="-6667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C789887A-41B4-FF02-8363-9EC77888B3B0}"/>
              </a:ext>
            </a:extLst>
          </p:cNvPr>
          <p:cNvSpPr txBox="1"/>
          <p:nvPr/>
        </p:nvSpPr>
        <p:spPr>
          <a:xfrm>
            <a:off x="2942120" y="899423"/>
            <a:ext cx="6483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Dipoles of the arc for the series production </a:t>
            </a:r>
          </a:p>
          <a:p>
            <a:pPr algn="ctr"/>
            <a:r>
              <a:rPr lang="en-GB" dirty="0"/>
              <a:t>(quadrupoles and IR not included)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53FD968B-2F13-E56C-4C3E-77B7BFC7B87C}"/>
              </a:ext>
            </a:extLst>
          </p:cNvPr>
          <p:cNvSpPr txBox="1"/>
          <p:nvPr/>
        </p:nvSpPr>
        <p:spPr>
          <a:xfrm>
            <a:off x="2209800" y="4936037"/>
            <a:ext cx="86192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Coordination, design and follow-up: 4 FTE x 4 years= 16 FTE-years (1.6 </a:t>
            </a:r>
            <a:r>
              <a:rPr lang="en-GB" sz="1800" dirty="0" err="1"/>
              <a:t>MEur</a:t>
            </a:r>
            <a:r>
              <a:rPr lang="en-GB" sz="1800" dirty="0"/>
              <a:t>)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BDBECA8F-0EBB-9869-1FC7-FE3F1FB13537}"/>
              </a:ext>
            </a:extLst>
          </p:cNvPr>
          <p:cNvSpPr txBox="1"/>
          <p:nvPr/>
        </p:nvSpPr>
        <p:spPr>
          <a:xfrm>
            <a:off x="856989" y="5901701"/>
            <a:ext cx="111532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u="sng" dirty="0"/>
              <a:t>Disclaimer: cryostat, specific tooling</a:t>
            </a:r>
            <a:r>
              <a:rPr lang="en-GB" b="1" u="sng" dirty="0"/>
              <a:t> (e.g. </a:t>
            </a:r>
            <a:r>
              <a:rPr lang="en-GB" sz="1800" b="1" u="sng" dirty="0"/>
              <a:t>oven for thermal treatment of Nb3Sn) W absorber not taken into account 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F374BC41-A0EC-7F12-C251-C45FD43CC8FC}"/>
              </a:ext>
            </a:extLst>
          </p:cNvPr>
          <p:cNvSpPr txBox="1"/>
          <p:nvPr/>
        </p:nvSpPr>
        <p:spPr>
          <a:xfrm>
            <a:off x="9028958" y="3453775"/>
            <a:ext cx="13592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/>
              <a:t>f</a:t>
            </a:r>
            <a:r>
              <a:rPr lang="en-GB" baseline="-25000" dirty="0" err="1"/>
              <a:t>struct</a:t>
            </a:r>
            <a:r>
              <a:rPr lang="en-GB" baseline="-25000" dirty="0"/>
              <a:t> </a:t>
            </a:r>
            <a:r>
              <a:rPr lang="en-GB" dirty="0"/>
              <a:t>= 1.5 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ED4F56CD-6A5A-50CC-1CA5-E70FACF59A83}"/>
              </a:ext>
            </a:extLst>
          </p:cNvPr>
          <p:cNvSpPr txBox="1"/>
          <p:nvPr/>
        </p:nvSpPr>
        <p:spPr>
          <a:xfrm>
            <a:off x="8801467" y="3176991"/>
            <a:ext cx="37137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Tot. Material = (</a:t>
            </a:r>
            <a:r>
              <a:rPr lang="en-GB" dirty="0" err="1"/>
              <a:t>C</a:t>
            </a:r>
            <a:r>
              <a:rPr lang="en-GB" baseline="-25000" dirty="0" err="1"/>
              <a:t>iron</a:t>
            </a:r>
            <a:r>
              <a:rPr lang="en-GB" dirty="0"/>
              <a:t>+ </a:t>
            </a:r>
            <a:r>
              <a:rPr lang="en-GB" dirty="0" err="1"/>
              <a:t>C</a:t>
            </a:r>
            <a:r>
              <a:rPr lang="en-GB" baseline="-25000" dirty="0" err="1"/>
              <a:t>struct</a:t>
            </a:r>
            <a:r>
              <a:rPr lang="en-GB" dirty="0"/>
              <a:t>)*</a:t>
            </a:r>
            <a:r>
              <a:rPr lang="en-GB" dirty="0" err="1"/>
              <a:t>f</a:t>
            </a:r>
            <a:r>
              <a:rPr lang="en-GB" baseline="-25000" dirty="0" err="1"/>
              <a:t>struct</a:t>
            </a:r>
            <a:r>
              <a:rPr lang="en-GB" dirty="0"/>
              <a:t> </a:t>
            </a:r>
          </a:p>
        </p:txBody>
      </p: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039B76EE-F79B-7181-B9F5-4C7838522F15}"/>
              </a:ext>
            </a:extLst>
          </p:cNvPr>
          <p:cNvCxnSpPr>
            <a:cxnSpLocks/>
          </p:cNvCxnSpPr>
          <p:nvPr/>
        </p:nvCxnSpPr>
        <p:spPr>
          <a:xfrm flipV="1">
            <a:off x="8551991" y="3450236"/>
            <a:ext cx="565793" cy="3161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79817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ttangolo 36">
            <a:extLst>
              <a:ext uri="{FF2B5EF4-FFF2-40B4-BE49-F238E27FC236}">
                <a16:creationId xmlns:a16="http://schemas.microsoft.com/office/drawing/2014/main" id="{C25CEAD6-90D7-50BC-93E0-DCF81DE4DF16}"/>
              </a:ext>
            </a:extLst>
          </p:cNvPr>
          <p:cNvSpPr/>
          <p:nvPr/>
        </p:nvSpPr>
        <p:spPr>
          <a:xfrm>
            <a:off x="8353421" y="1250720"/>
            <a:ext cx="3838579" cy="4417179"/>
          </a:xfrm>
          <a:prstGeom prst="rect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85BF7A58-6124-E430-054F-685B02A5A83F}"/>
              </a:ext>
            </a:extLst>
          </p:cNvPr>
          <p:cNvSpPr/>
          <p:nvPr/>
        </p:nvSpPr>
        <p:spPr>
          <a:xfrm>
            <a:off x="10438" y="1239409"/>
            <a:ext cx="8173514" cy="258072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A92B871-BA59-324F-2CE8-7991C25D8B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065385D-1BC0-792E-FD57-3ABBDE2FB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2E83924-3894-9E23-3091-04CF92460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D9D5F73C-0A52-8FDB-4139-66115884F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Magnet requirements for Lattice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101A79A9-48F7-0304-124B-60BDBF43A973}"/>
              </a:ext>
            </a:extLst>
          </p:cNvPr>
          <p:cNvSpPr txBox="1"/>
          <p:nvPr/>
        </p:nvSpPr>
        <p:spPr>
          <a:xfrm>
            <a:off x="4769699" y="881388"/>
            <a:ext cx="7644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10TeV collider[</a:t>
            </a:r>
            <a:r>
              <a:rPr lang="en-GB" dirty="0">
                <a:hlinkClick r:id="rId2"/>
              </a:rPr>
              <a:t>ref</a:t>
            </a:r>
            <a:r>
              <a:rPr lang="en-GB" dirty="0"/>
              <a:t>] - preliminary</a:t>
            </a:r>
          </a:p>
        </p:txBody>
      </p:sp>
      <p:pic>
        <p:nvPicPr>
          <p:cNvPr id="8" name="Immagine 7" descr="Immagine che contiene testo, schermata, Carattere, bianco&#10;&#10;Descrizione generata automaticamente">
            <a:extLst>
              <a:ext uri="{FF2B5EF4-FFF2-40B4-BE49-F238E27FC236}">
                <a16:creationId xmlns:a16="http://schemas.microsoft.com/office/drawing/2014/main" id="{444E3294-8053-242E-DAAF-DAF583DF59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99"/>
          <a:stretch/>
        </p:blipFill>
        <p:spPr>
          <a:xfrm>
            <a:off x="8387993" y="1729997"/>
            <a:ext cx="3759870" cy="1557818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73F82C22-F293-6EE8-FF80-B8FA73B2E2D2}"/>
              </a:ext>
            </a:extLst>
          </p:cNvPr>
          <p:cNvSpPr txBox="1"/>
          <p:nvPr/>
        </p:nvSpPr>
        <p:spPr>
          <a:xfrm>
            <a:off x="9658977" y="1414636"/>
            <a:ext cx="2783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Final Focusing</a:t>
            </a:r>
          </a:p>
        </p:txBody>
      </p:sp>
      <p:pic>
        <p:nvPicPr>
          <p:cNvPr id="10" name="Immagine 9" descr="Immagine che contiene testo, Carattere, schermata, bianco&#10;&#10;Descrizione generata automaticamente">
            <a:extLst>
              <a:ext uri="{FF2B5EF4-FFF2-40B4-BE49-F238E27FC236}">
                <a16:creationId xmlns:a16="http://schemas.microsoft.com/office/drawing/2014/main" id="{86FDAB36-E8E8-0905-E770-F399525928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163" y="1655698"/>
            <a:ext cx="3903713" cy="1682088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356588D-FF32-A7B4-D3D5-0D2433EE2AAC}"/>
              </a:ext>
            </a:extLst>
          </p:cNvPr>
          <p:cNvSpPr txBox="1"/>
          <p:nvPr/>
        </p:nvSpPr>
        <p:spPr>
          <a:xfrm>
            <a:off x="1770009" y="1239409"/>
            <a:ext cx="843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ARC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1136367C-B9A4-AFE1-9267-FE4193D66B1D}"/>
              </a:ext>
            </a:extLst>
          </p:cNvPr>
          <p:cNvSpPr txBox="1"/>
          <p:nvPr/>
        </p:nvSpPr>
        <p:spPr>
          <a:xfrm>
            <a:off x="185597" y="5929290"/>
            <a:ext cx="117837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/>
              <a:t>Several magnet typology needed (dip, quad, combined, etc) , but optimization &amp; definition of requirements still on going</a:t>
            </a:r>
          </a:p>
        </p:txBody>
      </p:sp>
      <p:pic>
        <p:nvPicPr>
          <p:cNvPr id="24" name="Immagine 23" descr="Immagine che contiene linea, Diagramma, diagramma, testo&#10;&#10;Descrizione generata automaticamente">
            <a:extLst>
              <a:ext uri="{FF2B5EF4-FFF2-40B4-BE49-F238E27FC236}">
                <a16:creationId xmlns:a16="http://schemas.microsoft.com/office/drawing/2014/main" id="{0066BB2D-435C-BF1C-2450-538DBFA0E3D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756"/>
          <a:stretch/>
        </p:blipFill>
        <p:spPr>
          <a:xfrm>
            <a:off x="8636708" y="3446623"/>
            <a:ext cx="3449823" cy="1950350"/>
          </a:xfrm>
          <a:prstGeom prst="rect">
            <a:avLst/>
          </a:prstGeom>
        </p:spPr>
      </p:pic>
      <p:pic>
        <p:nvPicPr>
          <p:cNvPr id="28" name="Immagine 27" descr="Immagine che contiene testo, linea, schermata, Diagramma&#10;&#10;Descrizione generata automaticamente">
            <a:extLst>
              <a:ext uri="{FF2B5EF4-FFF2-40B4-BE49-F238E27FC236}">
                <a16:creationId xmlns:a16="http://schemas.microsoft.com/office/drawing/2014/main" id="{B7FC11BE-D594-3AFC-68A7-D12310A0987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067" r="3095"/>
          <a:stretch/>
        </p:blipFill>
        <p:spPr>
          <a:xfrm>
            <a:off x="4088742" y="1421354"/>
            <a:ext cx="3977509" cy="2251253"/>
          </a:xfrm>
          <a:prstGeom prst="rect">
            <a:avLst/>
          </a:prstGeom>
        </p:spPr>
      </p:pic>
      <p:pic>
        <p:nvPicPr>
          <p:cNvPr id="32" name="Immagine 31" descr="Immagine che contiene testo, linea, schermata, Diagramma&#10;&#10;Descrizione generata automaticamente">
            <a:extLst>
              <a:ext uri="{FF2B5EF4-FFF2-40B4-BE49-F238E27FC236}">
                <a16:creationId xmlns:a16="http://schemas.microsoft.com/office/drawing/2014/main" id="{C56FD08A-2128-1B65-7B9F-21F7F2ED109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26415" y="3909301"/>
            <a:ext cx="3539836" cy="1978678"/>
          </a:xfrm>
          <a:prstGeom prst="rect">
            <a:avLst/>
          </a:prstGeom>
        </p:spPr>
      </p:pic>
      <p:pic>
        <p:nvPicPr>
          <p:cNvPr id="34" name="Immagine 33" descr="Immagine che contiene testo, Carattere, schermata, bianco&#10;&#10;Descrizione generata automaticamente">
            <a:extLst>
              <a:ext uri="{FF2B5EF4-FFF2-40B4-BE49-F238E27FC236}">
                <a16:creationId xmlns:a16="http://schemas.microsoft.com/office/drawing/2014/main" id="{1B602122-9A88-FE17-F051-B1FFCDFC13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38" y="4303707"/>
            <a:ext cx="4445000" cy="1219200"/>
          </a:xfrm>
          <a:prstGeom prst="rect">
            <a:avLst/>
          </a:prstGeom>
        </p:spPr>
      </p:pic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2B00465A-8693-D6A1-9F18-D6E7F5F66710}"/>
              </a:ext>
            </a:extLst>
          </p:cNvPr>
          <p:cNvSpPr txBox="1"/>
          <p:nvPr/>
        </p:nvSpPr>
        <p:spPr>
          <a:xfrm>
            <a:off x="1171184" y="3885547"/>
            <a:ext cx="2783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Chromatic correction</a:t>
            </a:r>
          </a:p>
        </p:txBody>
      </p:sp>
      <p:sp>
        <p:nvSpPr>
          <p:cNvPr id="38" name="Rettangolo 37">
            <a:extLst>
              <a:ext uri="{FF2B5EF4-FFF2-40B4-BE49-F238E27FC236}">
                <a16:creationId xmlns:a16="http://schemas.microsoft.com/office/drawing/2014/main" id="{3B1D9432-0F51-DB68-5403-BB8EB4F33508}"/>
              </a:ext>
            </a:extLst>
          </p:cNvPr>
          <p:cNvSpPr/>
          <p:nvPr/>
        </p:nvSpPr>
        <p:spPr>
          <a:xfrm>
            <a:off x="1986" y="3820133"/>
            <a:ext cx="8202064" cy="2204532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1">
            <a:extLst>
              <a:ext uri="{FF2B5EF4-FFF2-40B4-BE49-F238E27FC236}">
                <a16:creationId xmlns:a16="http://schemas.microsoft.com/office/drawing/2014/main" id="{0A6D046C-38C3-E54F-1C50-CA53545B6E4E}"/>
              </a:ext>
            </a:extLst>
          </p:cNvPr>
          <p:cNvSpPr txBox="1"/>
          <p:nvPr/>
        </p:nvSpPr>
        <p:spPr>
          <a:xfrm>
            <a:off x="8846632" y="5691493"/>
            <a:ext cx="28425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00B0F0"/>
                </a:solidFill>
                <a:cs typeface="Arial" panose="020B0604020202020204" pitchFamily="34" charset="0"/>
              </a:rPr>
              <a:t>Courtesy of Kyriakos </a:t>
            </a:r>
            <a:r>
              <a:rPr lang="en-US" sz="1400" i="1" dirty="0" err="1">
                <a:solidFill>
                  <a:srgbClr val="00B0F0"/>
                </a:solidFill>
                <a:cs typeface="Arial" panose="020B0604020202020204" pitchFamily="34" charset="0"/>
              </a:rPr>
              <a:t>Skoufaris</a:t>
            </a:r>
            <a:endParaRPr lang="en-GB" sz="800" i="1" u="sng" dirty="0">
              <a:solidFill>
                <a:srgbClr val="00B0F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328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065385D-1BC0-792E-FD57-3ABBDE2FB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2E83924-3894-9E23-3091-04CF92460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D9D5F73C-0A52-8FDB-4139-66115884F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Cost reduction learning curve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3E17EC02-D163-6391-E6D8-617419E3B1CB}"/>
              </a:ext>
            </a:extLst>
          </p:cNvPr>
          <p:cNvSpPr txBox="1"/>
          <p:nvPr/>
        </p:nvSpPr>
        <p:spPr>
          <a:xfrm>
            <a:off x="1357745" y="1181566"/>
            <a:ext cx="10654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How to rescale for the other steps (pre-series, prototypes, short models, demonstrators)?</a:t>
            </a:r>
          </a:p>
          <a:p>
            <a:r>
              <a:rPr lang="en-GB" b="1" u="sng" dirty="0"/>
              <a:t>Learning curve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0D1E38C-0C1F-9ECF-4F98-B6CF9CC75587}"/>
              </a:ext>
            </a:extLst>
          </p:cNvPr>
          <p:cNvSpPr txBox="1"/>
          <p:nvPr/>
        </p:nvSpPr>
        <p:spPr>
          <a:xfrm>
            <a:off x="990600" y="2213234"/>
            <a:ext cx="3048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it-IT" b="1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Wright's</a:t>
            </a:r>
            <a:r>
              <a:rPr lang="it-IT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it-IT" b="1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law</a:t>
            </a:r>
            <a:endParaRPr lang="it-IT" b="1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Immagine 11" descr="Immagine che contiene Carattere, calligrafia, testo, bianco&#10;&#10;Descrizione generata automaticamente">
            <a:extLst>
              <a:ext uri="{FF2B5EF4-FFF2-40B4-BE49-F238E27FC236}">
                <a16:creationId xmlns:a16="http://schemas.microsoft.com/office/drawing/2014/main" id="{5667A4C6-2CB6-58A2-8481-616885021B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027" y="2763306"/>
            <a:ext cx="1953491" cy="550121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4C44B2C4-384A-11D7-CA41-EC361E562D8D}"/>
              </a:ext>
            </a:extLst>
          </p:cNvPr>
          <p:cNvSpPr txBox="1"/>
          <p:nvPr/>
        </p:nvSpPr>
        <p:spPr>
          <a:xfrm>
            <a:off x="533400" y="3692528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Applied to LHC magnets works perfectly! [</a:t>
            </a:r>
            <a:r>
              <a:rPr lang="en-GB" dirty="0">
                <a:hlinkClick r:id="rId3"/>
              </a:rPr>
              <a:t>ref</a:t>
            </a:r>
            <a:r>
              <a:rPr lang="en-GB" dirty="0"/>
              <a:t>]</a:t>
            </a:r>
          </a:p>
        </p:txBody>
      </p:sp>
      <p:pic>
        <p:nvPicPr>
          <p:cNvPr id="15" name="Immagine 14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1AE9D6D7-8D92-D76D-0C79-8846FF19B2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018" y="4148329"/>
            <a:ext cx="3549073" cy="2013800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2C7DCCC4-DA0E-7115-007A-9FF0AAD1439C}"/>
              </a:ext>
            </a:extLst>
          </p:cNvPr>
          <p:cNvSpPr txBox="1"/>
          <p:nvPr/>
        </p:nvSpPr>
        <p:spPr>
          <a:xfrm>
            <a:off x="665018" y="3301413"/>
            <a:ext cx="2916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b: learning percentage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9ED02A44-E8D0-118F-1929-9EB667E09C84}"/>
              </a:ext>
            </a:extLst>
          </p:cNvPr>
          <p:cNvSpPr txBox="1"/>
          <p:nvPr/>
        </p:nvSpPr>
        <p:spPr>
          <a:xfrm>
            <a:off x="2755900" y="4682835"/>
            <a:ext cx="2916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b=0.8</a:t>
            </a:r>
          </a:p>
        </p:txBody>
      </p:sp>
      <p:sp>
        <p:nvSpPr>
          <p:cNvPr id="20" name="Freccia destra 19">
            <a:extLst>
              <a:ext uri="{FF2B5EF4-FFF2-40B4-BE49-F238E27FC236}">
                <a16:creationId xmlns:a16="http://schemas.microsoft.com/office/drawing/2014/main" id="{1F612068-044D-5FB3-268B-2242DD47F28F}"/>
              </a:ext>
            </a:extLst>
          </p:cNvPr>
          <p:cNvSpPr/>
          <p:nvPr/>
        </p:nvSpPr>
        <p:spPr>
          <a:xfrm>
            <a:off x="4696691" y="2493269"/>
            <a:ext cx="1274618" cy="49212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4" name="Tabella 13">
            <a:extLst>
              <a:ext uri="{FF2B5EF4-FFF2-40B4-BE49-F238E27FC236}">
                <a16:creationId xmlns:a16="http://schemas.microsoft.com/office/drawing/2014/main" id="{45D15E71-0138-1672-1EDD-80244F0DF7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37124"/>
              </p:ext>
            </p:extLst>
          </p:nvPr>
        </p:nvGraphicFramePr>
        <p:xfrm>
          <a:off x="5672282" y="4200885"/>
          <a:ext cx="5972306" cy="1879403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260772">
                  <a:extLst>
                    <a:ext uri="{9D8B030D-6E8A-4147-A177-3AD203B41FA5}">
                      <a16:colId xmlns:a16="http://schemas.microsoft.com/office/drawing/2014/main" val="3277509820"/>
                    </a:ext>
                  </a:extLst>
                </a:gridCol>
                <a:gridCol w="1310146">
                  <a:extLst>
                    <a:ext uri="{9D8B030D-6E8A-4147-A177-3AD203B41FA5}">
                      <a16:colId xmlns:a16="http://schemas.microsoft.com/office/drawing/2014/main" val="3784977067"/>
                    </a:ext>
                  </a:extLst>
                </a:gridCol>
                <a:gridCol w="1071909">
                  <a:extLst>
                    <a:ext uri="{9D8B030D-6E8A-4147-A177-3AD203B41FA5}">
                      <a16:colId xmlns:a16="http://schemas.microsoft.com/office/drawing/2014/main" val="1580282468"/>
                    </a:ext>
                  </a:extLst>
                </a:gridCol>
                <a:gridCol w="1454836">
                  <a:extLst>
                    <a:ext uri="{9D8B030D-6E8A-4147-A177-3AD203B41FA5}">
                      <a16:colId xmlns:a16="http://schemas.microsoft.com/office/drawing/2014/main" val="3716371235"/>
                    </a:ext>
                  </a:extLst>
                </a:gridCol>
                <a:gridCol w="874643">
                  <a:extLst>
                    <a:ext uri="{9D8B030D-6E8A-4147-A177-3AD203B41FA5}">
                      <a16:colId xmlns:a16="http://schemas.microsoft.com/office/drawing/2014/main" val="1632768853"/>
                    </a:ext>
                  </a:extLst>
                </a:gridCol>
              </a:tblGrid>
              <a:tr h="225254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 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3 TeV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10 TeV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5498229"/>
                  </a:ext>
                </a:extLst>
              </a:tr>
              <a:tr h="36845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 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 err="1">
                          <a:effectLst/>
                        </a:rPr>
                        <a:t>N</a:t>
                      </a:r>
                      <a:r>
                        <a:rPr lang="it-IT" sz="1400" u="none" strike="noStrike" dirty="0">
                          <a:effectLst/>
                        </a:rPr>
                        <a:t> </a:t>
                      </a:r>
                      <a:r>
                        <a:rPr lang="it-IT" sz="1400" u="none" strike="noStrike" dirty="0" err="1">
                          <a:effectLst/>
                        </a:rPr>
                        <a:t>units</a:t>
                      </a:r>
                      <a:r>
                        <a:rPr lang="it-IT" sz="1400" u="none" strike="noStrike" dirty="0">
                          <a:effectLst/>
                        </a:rPr>
                        <a:t> (cumulative)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cost (A.U.*)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N units (cumulative)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cost (A.U.*)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18667302"/>
                  </a:ext>
                </a:extLst>
              </a:tr>
              <a:tr h="20755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demostrator </a:t>
                      </a:r>
                      <a:endParaRPr lang="it-IT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1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3.36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1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7.13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27074463"/>
                  </a:ext>
                </a:extLst>
              </a:tr>
              <a:tr h="29780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short model</a:t>
                      </a:r>
                      <a:endParaRPr lang="it-IT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11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1.55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11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3.29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21033934"/>
                  </a:ext>
                </a:extLst>
              </a:tr>
              <a:tr h="23598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proto</a:t>
                      </a:r>
                      <a:endParaRPr lang="it-IT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16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1.38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16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2.92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03393110"/>
                  </a:ext>
                </a:extLst>
              </a:tr>
              <a:tr h="225254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pre series</a:t>
                      </a:r>
                      <a:endParaRPr lang="it-IT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46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0.98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46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2.08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39039101"/>
                  </a:ext>
                </a:extLst>
              </a:tr>
              <a:tr h="23598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series</a:t>
                      </a:r>
                      <a:endParaRPr lang="it-IT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246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0.57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446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1.00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43014377"/>
                  </a:ext>
                </a:extLst>
              </a:tr>
            </a:tbl>
          </a:graphicData>
        </a:graphic>
      </p:graphicFrame>
      <p:pic>
        <p:nvPicPr>
          <p:cNvPr id="7" name="Immagine 6">
            <a:extLst>
              <a:ext uri="{FF2B5EF4-FFF2-40B4-BE49-F238E27FC236}">
                <a16:creationId xmlns:a16="http://schemas.microsoft.com/office/drawing/2014/main" id="{9C4441B3-0069-70BF-B4B8-9E4035A2CC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9400" y="1630091"/>
            <a:ext cx="4272328" cy="2431769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8056C0AD-851F-6CF9-12F8-08303EE58E5B}"/>
              </a:ext>
            </a:extLst>
          </p:cNvPr>
          <p:cNvSpPr txBox="1"/>
          <p:nvPr/>
        </p:nvSpPr>
        <p:spPr>
          <a:xfrm>
            <a:off x="5761973" y="6162129"/>
            <a:ext cx="51168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*</a:t>
            </a:r>
            <a:r>
              <a:rPr lang="en-GB" sz="1200" dirty="0" err="1"/>
              <a:t>w.r.t.</a:t>
            </a:r>
            <a:r>
              <a:rPr lang="en-GB" sz="1200" dirty="0"/>
              <a:t> cost of 10 </a:t>
            </a:r>
            <a:r>
              <a:rPr lang="en-GB" sz="1200" dirty="0" err="1"/>
              <a:t>TeV</a:t>
            </a:r>
            <a:r>
              <a:rPr lang="en-GB" sz="1200" dirty="0"/>
              <a:t> series magnet</a:t>
            </a:r>
          </a:p>
        </p:txBody>
      </p:sp>
    </p:spTree>
    <p:extLst>
      <p:ext uri="{BB962C8B-B14F-4D97-AF65-F5344CB8AC3E}">
        <p14:creationId xmlns:p14="http://schemas.microsoft.com/office/powerpoint/2010/main" val="11997429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065385D-1BC0-792E-FD57-3ABBDE2FB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D9D5F73C-0A52-8FDB-4139-66115884F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Cost Estimate (3TeV)</a:t>
            </a:r>
          </a:p>
        </p:txBody>
      </p:sp>
      <p:graphicFrame>
        <p:nvGraphicFramePr>
          <p:cNvPr id="14" name="Tabella 13">
            <a:extLst>
              <a:ext uri="{FF2B5EF4-FFF2-40B4-BE49-F238E27FC236}">
                <a16:creationId xmlns:a16="http://schemas.microsoft.com/office/drawing/2014/main" id="{1E904CD3-D7F2-2A9D-5A51-0F2D4ADA7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153318"/>
              </p:ext>
            </p:extLst>
          </p:nvPr>
        </p:nvGraphicFramePr>
        <p:xfrm>
          <a:off x="279977" y="1344243"/>
          <a:ext cx="5661316" cy="750570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17046182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714786307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85661776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Iron</a:t>
                      </a:r>
                      <a:r>
                        <a:rPr lang="it-IT" sz="1600" u="none" strike="noStrike" dirty="0">
                          <a:effectLst/>
                        </a:rPr>
                        <a:t>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Structure</a:t>
                      </a:r>
                      <a:r>
                        <a:rPr lang="it-IT" sz="1600" u="none" strike="noStrike" dirty="0">
                          <a:effectLst/>
                        </a:rPr>
                        <a:t> cost [ 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Coil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728398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269</a:t>
                      </a:r>
                    </a:p>
                    <a:p>
                      <a:pPr algn="ctr" fontAlgn="ctr"/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4563353"/>
                  </a:ext>
                </a:extLst>
              </a:tr>
            </a:tbl>
          </a:graphicData>
        </a:graphic>
      </p:graphicFrame>
      <p:graphicFrame>
        <p:nvGraphicFramePr>
          <p:cNvPr id="18" name="Tabella 17">
            <a:extLst>
              <a:ext uri="{FF2B5EF4-FFF2-40B4-BE49-F238E27FC236}">
                <a16:creationId xmlns:a16="http://schemas.microsoft.com/office/drawing/2014/main" id="{529293D7-B84B-BD56-42F6-1272D45507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1874976"/>
              </p:ext>
            </p:extLst>
          </p:nvPr>
        </p:nvGraphicFramePr>
        <p:xfrm>
          <a:off x="279977" y="1867013"/>
          <a:ext cx="5661316" cy="101346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8993036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2465172135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53180772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</a:t>
                      </a:r>
                      <a:r>
                        <a:rPr lang="it-IT" sz="1600" u="none" strike="noStrike" dirty="0" err="1">
                          <a:effectLst/>
                        </a:rPr>
                        <a:t>Material</a:t>
                      </a:r>
                      <a:r>
                        <a:rPr lang="it-IT" sz="1600" u="none" strike="noStrike" dirty="0">
                          <a:effectLst/>
                        </a:rPr>
                        <a:t> k€/m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301962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Tot. Assembly k€/m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50168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Tot. Conductor k€/m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6753059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Cost k€/m</a:t>
                      </a:r>
                      <a:endParaRPr lang="it-IT" sz="16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481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29317143"/>
                  </a:ext>
                </a:extLst>
              </a:tr>
            </a:tbl>
          </a:graphicData>
        </a:graphic>
      </p:graphicFrame>
      <p:graphicFrame>
        <p:nvGraphicFramePr>
          <p:cNvPr id="22" name="Tabella 21">
            <a:extLst>
              <a:ext uri="{FF2B5EF4-FFF2-40B4-BE49-F238E27FC236}">
                <a16:creationId xmlns:a16="http://schemas.microsoft.com/office/drawing/2014/main" id="{DDFA7F7F-F8EE-8AD6-D3DE-FBA25F9BAC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5986187"/>
              </p:ext>
            </p:extLst>
          </p:nvPr>
        </p:nvGraphicFramePr>
        <p:xfrm>
          <a:off x="6433423" y="1305919"/>
          <a:ext cx="5661316" cy="506730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17046182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714786307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85661776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Iron</a:t>
                      </a:r>
                      <a:r>
                        <a:rPr lang="it-IT" sz="1600" u="none" strike="noStrike" dirty="0">
                          <a:effectLst/>
                        </a:rPr>
                        <a:t>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Structure</a:t>
                      </a:r>
                      <a:r>
                        <a:rPr lang="it-IT" sz="1600" u="none" strike="noStrike" dirty="0">
                          <a:effectLst/>
                        </a:rPr>
                        <a:t> cost [ 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Coil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728398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4563353"/>
                  </a:ext>
                </a:extLst>
              </a:tr>
            </a:tbl>
          </a:graphicData>
        </a:graphic>
      </p:graphicFrame>
      <p:graphicFrame>
        <p:nvGraphicFramePr>
          <p:cNvPr id="23" name="Tabella 22">
            <a:extLst>
              <a:ext uri="{FF2B5EF4-FFF2-40B4-BE49-F238E27FC236}">
                <a16:creationId xmlns:a16="http://schemas.microsoft.com/office/drawing/2014/main" id="{497CE8B6-CAF5-63EE-0D7F-F034CDB82A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523566"/>
              </p:ext>
            </p:extLst>
          </p:nvPr>
        </p:nvGraphicFramePr>
        <p:xfrm>
          <a:off x="6433423" y="1884223"/>
          <a:ext cx="5661316" cy="101346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8993036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2465172135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53180772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</a:t>
                      </a:r>
                      <a:r>
                        <a:rPr lang="it-IT" sz="1600" u="none" strike="noStrike" dirty="0" err="1">
                          <a:effectLst/>
                        </a:rPr>
                        <a:t>Material</a:t>
                      </a:r>
                      <a:r>
                        <a:rPr lang="it-IT" sz="1600" u="none" strike="noStrike" dirty="0">
                          <a:effectLst/>
                        </a:rPr>
                        <a:t> k€/m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301962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Tot. Assembly k€/m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50168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Tot. Conductor k€/m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6753059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Cost k€/m</a:t>
                      </a:r>
                      <a:endParaRPr lang="it-IT" sz="16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674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29317143"/>
                  </a:ext>
                </a:extLst>
              </a:tr>
            </a:tbl>
          </a:graphicData>
        </a:graphic>
      </p:graphicFrame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135AF772-6DBD-D4D9-6848-0F52C68F55AF}"/>
              </a:ext>
            </a:extLst>
          </p:cNvPr>
          <p:cNvSpPr txBox="1"/>
          <p:nvPr/>
        </p:nvSpPr>
        <p:spPr>
          <a:xfrm>
            <a:off x="2424835" y="920412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Pre-series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A389C51B-5A11-8B54-5B3F-92935F60AE7B}"/>
              </a:ext>
            </a:extLst>
          </p:cNvPr>
          <p:cNvSpPr txBox="1"/>
          <p:nvPr/>
        </p:nvSpPr>
        <p:spPr>
          <a:xfrm>
            <a:off x="8578281" y="920412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Prototypes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CC0BFAED-E99D-A329-7132-4F4A059B4C29}"/>
              </a:ext>
            </a:extLst>
          </p:cNvPr>
          <p:cNvSpPr txBox="1"/>
          <p:nvPr/>
        </p:nvSpPr>
        <p:spPr>
          <a:xfrm>
            <a:off x="2086988" y="3737707"/>
            <a:ext cx="2047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Short Models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E5B8A594-C6A6-99D2-0402-F7963499BFD0}"/>
              </a:ext>
            </a:extLst>
          </p:cNvPr>
          <p:cNvSpPr txBox="1"/>
          <p:nvPr/>
        </p:nvSpPr>
        <p:spPr>
          <a:xfrm>
            <a:off x="8240434" y="3737707"/>
            <a:ext cx="2047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Demonstrators</a:t>
            </a:r>
          </a:p>
        </p:txBody>
      </p:sp>
      <p:graphicFrame>
        <p:nvGraphicFramePr>
          <p:cNvPr id="30" name="Tabella 29">
            <a:extLst>
              <a:ext uri="{FF2B5EF4-FFF2-40B4-BE49-F238E27FC236}">
                <a16:creationId xmlns:a16="http://schemas.microsoft.com/office/drawing/2014/main" id="{BE92E163-BED8-ED6C-97AF-68F75986B1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885292"/>
              </p:ext>
            </p:extLst>
          </p:nvPr>
        </p:nvGraphicFramePr>
        <p:xfrm>
          <a:off x="279977" y="4097268"/>
          <a:ext cx="5661316" cy="506730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17046182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714786307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85661776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Iron</a:t>
                      </a:r>
                      <a:r>
                        <a:rPr lang="it-IT" sz="1600" u="none" strike="noStrike" dirty="0">
                          <a:effectLst/>
                        </a:rPr>
                        <a:t>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Structure</a:t>
                      </a:r>
                      <a:r>
                        <a:rPr lang="it-IT" sz="1600" u="none" strike="noStrike" dirty="0">
                          <a:effectLst/>
                        </a:rPr>
                        <a:t> cost [ 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Coil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728398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4563353"/>
                  </a:ext>
                </a:extLst>
              </a:tr>
            </a:tbl>
          </a:graphicData>
        </a:graphic>
      </p:graphicFrame>
      <p:graphicFrame>
        <p:nvGraphicFramePr>
          <p:cNvPr id="31" name="Tabella 30">
            <a:extLst>
              <a:ext uri="{FF2B5EF4-FFF2-40B4-BE49-F238E27FC236}">
                <a16:creationId xmlns:a16="http://schemas.microsoft.com/office/drawing/2014/main" id="{D75BFD4E-93E7-C667-ADD9-3836C7CF76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568861"/>
              </p:ext>
            </p:extLst>
          </p:nvPr>
        </p:nvGraphicFramePr>
        <p:xfrm>
          <a:off x="279977" y="4682964"/>
          <a:ext cx="5661316" cy="101346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8993036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2465172135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53180772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</a:t>
                      </a:r>
                      <a:r>
                        <a:rPr lang="it-IT" sz="1600" u="none" strike="noStrike" dirty="0" err="1">
                          <a:effectLst/>
                        </a:rPr>
                        <a:t>Material</a:t>
                      </a:r>
                      <a:r>
                        <a:rPr lang="it-IT" sz="1600" u="none" strike="noStrike" dirty="0">
                          <a:effectLst/>
                        </a:rPr>
                        <a:t> k€/m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301962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Tot. Assembly k€/m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50168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Tot. Conductor k€/m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6753059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Cost k€/m</a:t>
                      </a:r>
                      <a:endParaRPr lang="it-IT" sz="16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761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29317143"/>
                  </a:ext>
                </a:extLst>
              </a:tr>
            </a:tbl>
          </a:graphicData>
        </a:graphic>
      </p:graphicFrame>
      <p:graphicFrame>
        <p:nvGraphicFramePr>
          <p:cNvPr id="39" name="Tabella 38">
            <a:extLst>
              <a:ext uri="{FF2B5EF4-FFF2-40B4-BE49-F238E27FC236}">
                <a16:creationId xmlns:a16="http://schemas.microsoft.com/office/drawing/2014/main" id="{27AB88BC-39B7-84F6-B305-8AD0BFB00C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551753"/>
              </p:ext>
            </p:extLst>
          </p:nvPr>
        </p:nvGraphicFramePr>
        <p:xfrm>
          <a:off x="6433423" y="4123280"/>
          <a:ext cx="5661316" cy="506730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17046182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714786307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85661776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Iron</a:t>
                      </a:r>
                      <a:r>
                        <a:rPr lang="it-IT" sz="1600" u="none" strike="noStrike" dirty="0">
                          <a:effectLst/>
                        </a:rPr>
                        <a:t>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Structure</a:t>
                      </a:r>
                      <a:r>
                        <a:rPr lang="it-IT" sz="1600" u="none" strike="noStrike" dirty="0">
                          <a:effectLst/>
                        </a:rPr>
                        <a:t> cost [ 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Coil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728398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4563353"/>
                  </a:ext>
                </a:extLst>
              </a:tr>
            </a:tbl>
          </a:graphicData>
        </a:graphic>
      </p:graphicFrame>
      <p:graphicFrame>
        <p:nvGraphicFramePr>
          <p:cNvPr id="40" name="Tabella 39">
            <a:extLst>
              <a:ext uri="{FF2B5EF4-FFF2-40B4-BE49-F238E27FC236}">
                <a16:creationId xmlns:a16="http://schemas.microsoft.com/office/drawing/2014/main" id="{80D5ED98-E976-51AC-3183-1951829A72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5542948"/>
              </p:ext>
            </p:extLst>
          </p:nvPr>
        </p:nvGraphicFramePr>
        <p:xfrm>
          <a:off x="6433423" y="4645727"/>
          <a:ext cx="5661316" cy="101346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8993036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2465172135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53180772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</a:t>
                      </a:r>
                      <a:r>
                        <a:rPr lang="it-IT" sz="1600" u="none" strike="noStrike" dirty="0" err="1">
                          <a:effectLst/>
                        </a:rPr>
                        <a:t>Material</a:t>
                      </a:r>
                      <a:r>
                        <a:rPr lang="it-IT" sz="1600" u="none" strike="noStrike" dirty="0">
                          <a:effectLst/>
                        </a:rPr>
                        <a:t> k€/m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301962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Tot. Assembly k€/m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50168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</a:t>
                      </a:r>
                      <a:r>
                        <a:rPr lang="it-IT" sz="1600" u="none" strike="noStrike" dirty="0" err="1">
                          <a:effectLst/>
                        </a:rPr>
                        <a:t>Conductor</a:t>
                      </a:r>
                      <a:r>
                        <a:rPr lang="it-IT" sz="1600" u="none" strike="noStrike" dirty="0">
                          <a:effectLst/>
                        </a:rPr>
                        <a:t> k€/m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6753059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Cost k€/m</a:t>
                      </a:r>
                      <a:endParaRPr lang="it-IT" sz="16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1645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29317143"/>
                  </a:ext>
                </a:extLst>
              </a:tr>
            </a:tbl>
          </a:graphicData>
        </a:graphic>
      </p:graphicFrame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08429EB1-4683-9704-164C-5EFBC04D0A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5498989"/>
              </p:ext>
            </p:extLst>
          </p:nvPr>
        </p:nvGraphicFramePr>
        <p:xfrm>
          <a:off x="279977" y="2897683"/>
          <a:ext cx="5661316" cy="763905"/>
        </p:xfrm>
        <a:graphic>
          <a:graphicData uri="http://schemas.openxmlformats.org/drawingml/2006/table">
            <a:tbl>
              <a:tblPr firstRow="1">
                <a:tableStyleId>{69012ECD-51FC-41F1-AA8D-1B2483CD663E}</a:tableStyleId>
              </a:tblPr>
              <a:tblGrid>
                <a:gridCol w="1408047">
                  <a:extLst>
                    <a:ext uri="{9D8B030D-6E8A-4147-A177-3AD203B41FA5}">
                      <a16:colId xmlns:a16="http://schemas.microsoft.com/office/drawing/2014/main" val="3949678820"/>
                    </a:ext>
                  </a:extLst>
                </a:gridCol>
                <a:gridCol w="1077883">
                  <a:extLst>
                    <a:ext uri="{9D8B030D-6E8A-4147-A177-3AD203B41FA5}">
                      <a16:colId xmlns:a16="http://schemas.microsoft.com/office/drawing/2014/main" val="3679671723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2565859644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3437159541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2822048900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N units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length</a:t>
                      </a:r>
                      <a:r>
                        <a:rPr lang="it-IT" sz="1600" u="none" strike="noStrike" dirty="0">
                          <a:effectLst/>
                        </a:rPr>
                        <a:t> [m]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N </a:t>
                      </a:r>
                      <a:r>
                        <a:rPr lang="it-IT" sz="1600" u="none" strike="noStrike" dirty="0" err="1">
                          <a:effectLst/>
                        </a:rPr>
                        <a:t>years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cost FTE-y [k€]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 cost [o.m.b*</a:t>
                      </a:r>
                      <a:r>
                        <a:rPr lang="it-IT" sz="1600" u="none" strike="noStrike">
                          <a:effectLst/>
                        </a:rPr>
                        <a:t>]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4752038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90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5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4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1600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1.70%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14440560"/>
                  </a:ext>
                </a:extLst>
              </a:tr>
            </a:tbl>
          </a:graphicData>
        </a:graphic>
      </p:graphicFrame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77FBD920-C848-7D70-B3B7-172A4ADA03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46604"/>
              </p:ext>
            </p:extLst>
          </p:nvPr>
        </p:nvGraphicFramePr>
        <p:xfrm>
          <a:off x="6433423" y="2912167"/>
          <a:ext cx="5661316" cy="763905"/>
        </p:xfrm>
        <a:graphic>
          <a:graphicData uri="http://schemas.openxmlformats.org/drawingml/2006/table">
            <a:tbl>
              <a:tblPr firstRow="1">
                <a:tableStyleId>{69012ECD-51FC-41F1-AA8D-1B2483CD663E}</a:tableStyleId>
              </a:tblPr>
              <a:tblGrid>
                <a:gridCol w="1408047">
                  <a:extLst>
                    <a:ext uri="{9D8B030D-6E8A-4147-A177-3AD203B41FA5}">
                      <a16:colId xmlns:a16="http://schemas.microsoft.com/office/drawing/2014/main" val="3949678820"/>
                    </a:ext>
                  </a:extLst>
                </a:gridCol>
                <a:gridCol w="1077883">
                  <a:extLst>
                    <a:ext uri="{9D8B030D-6E8A-4147-A177-3AD203B41FA5}">
                      <a16:colId xmlns:a16="http://schemas.microsoft.com/office/drawing/2014/main" val="3679671723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2565859644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3437159541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2822048900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N units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length [m]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N </a:t>
                      </a:r>
                      <a:r>
                        <a:rPr lang="it-IT" sz="1600" u="none" strike="noStrike" dirty="0" err="1">
                          <a:effectLst/>
                        </a:rPr>
                        <a:t>years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cost FTE-y [k€]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 cost [o.m.b*</a:t>
                      </a:r>
                      <a:r>
                        <a:rPr lang="it-IT" sz="1600" u="none" strike="noStrike">
                          <a:effectLst/>
                        </a:rPr>
                        <a:t>]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4752038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0.15%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14440560"/>
                  </a:ext>
                </a:extLst>
              </a:tr>
            </a:tbl>
          </a:graphicData>
        </a:graphic>
      </p:graphicFrame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4DFB98D6-71BF-6BD1-F4C7-0E6E936BB9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195128"/>
              </p:ext>
            </p:extLst>
          </p:nvPr>
        </p:nvGraphicFramePr>
        <p:xfrm>
          <a:off x="279977" y="5698703"/>
          <a:ext cx="5661316" cy="763905"/>
        </p:xfrm>
        <a:graphic>
          <a:graphicData uri="http://schemas.openxmlformats.org/drawingml/2006/table">
            <a:tbl>
              <a:tblPr firstRow="1">
                <a:tableStyleId>{69012ECD-51FC-41F1-AA8D-1B2483CD663E}</a:tableStyleId>
              </a:tblPr>
              <a:tblGrid>
                <a:gridCol w="1408047">
                  <a:extLst>
                    <a:ext uri="{9D8B030D-6E8A-4147-A177-3AD203B41FA5}">
                      <a16:colId xmlns:a16="http://schemas.microsoft.com/office/drawing/2014/main" val="3949678820"/>
                    </a:ext>
                  </a:extLst>
                </a:gridCol>
                <a:gridCol w="1077883">
                  <a:extLst>
                    <a:ext uri="{9D8B030D-6E8A-4147-A177-3AD203B41FA5}">
                      <a16:colId xmlns:a16="http://schemas.microsoft.com/office/drawing/2014/main" val="3679671723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2565859644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3437159541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2822048900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N</a:t>
                      </a:r>
                      <a:r>
                        <a:rPr lang="it-IT" sz="1600" u="none" strike="noStrike" dirty="0">
                          <a:effectLst/>
                        </a:rPr>
                        <a:t> </a:t>
                      </a:r>
                      <a:r>
                        <a:rPr lang="it-IT" sz="1600" u="none" strike="noStrike" dirty="0" err="1">
                          <a:effectLst/>
                        </a:rPr>
                        <a:t>units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length [m]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N </a:t>
                      </a:r>
                      <a:r>
                        <a:rPr lang="it-IT" sz="1600" u="none" strike="noStrike" dirty="0" err="1">
                          <a:effectLst/>
                        </a:rPr>
                        <a:t>years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cost FTE-y [k€]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 cost [o.m.b*</a:t>
                      </a:r>
                      <a:r>
                        <a:rPr lang="it-IT" sz="1600" u="none" strike="noStrike">
                          <a:effectLst/>
                        </a:rPr>
                        <a:t>]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4752038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0.11%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14440560"/>
                  </a:ext>
                </a:extLst>
              </a:tr>
            </a:tbl>
          </a:graphicData>
        </a:graphic>
      </p:graphicFrame>
      <p:graphicFrame>
        <p:nvGraphicFramePr>
          <p:cNvPr id="9" name="Tabella 8">
            <a:extLst>
              <a:ext uri="{FF2B5EF4-FFF2-40B4-BE49-F238E27FC236}">
                <a16:creationId xmlns:a16="http://schemas.microsoft.com/office/drawing/2014/main" id="{A12A7823-ACEE-5406-EB3F-E881A1843E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7800692"/>
              </p:ext>
            </p:extLst>
          </p:nvPr>
        </p:nvGraphicFramePr>
        <p:xfrm>
          <a:off x="6433423" y="5681998"/>
          <a:ext cx="5661316" cy="750570"/>
        </p:xfrm>
        <a:graphic>
          <a:graphicData uri="http://schemas.openxmlformats.org/drawingml/2006/table">
            <a:tbl>
              <a:tblPr firstRow="1">
                <a:tableStyleId>{69012ECD-51FC-41F1-AA8D-1B2483CD663E}</a:tableStyleId>
              </a:tblPr>
              <a:tblGrid>
                <a:gridCol w="1408047">
                  <a:extLst>
                    <a:ext uri="{9D8B030D-6E8A-4147-A177-3AD203B41FA5}">
                      <a16:colId xmlns:a16="http://schemas.microsoft.com/office/drawing/2014/main" val="3949678820"/>
                    </a:ext>
                  </a:extLst>
                </a:gridCol>
                <a:gridCol w="1077883">
                  <a:extLst>
                    <a:ext uri="{9D8B030D-6E8A-4147-A177-3AD203B41FA5}">
                      <a16:colId xmlns:a16="http://schemas.microsoft.com/office/drawing/2014/main" val="3679671723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2565859644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3437159541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2822048900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N</a:t>
                      </a:r>
                      <a:r>
                        <a:rPr lang="it-IT" sz="1600" u="none" strike="noStrike" dirty="0">
                          <a:effectLst/>
                        </a:rPr>
                        <a:t> </a:t>
                      </a:r>
                      <a:r>
                        <a:rPr lang="it-IT" sz="1600" u="none" strike="noStrike" dirty="0" err="1">
                          <a:effectLst/>
                        </a:rPr>
                        <a:t>units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length [m]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N </a:t>
                      </a:r>
                      <a:r>
                        <a:rPr lang="it-IT" sz="1600" u="none" strike="noStrike" dirty="0" err="1">
                          <a:effectLst/>
                        </a:rPr>
                        <a:t>years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cost FTE-y [k€]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 cost [o.m.b*</a:t>
                      </a:r>
                      <a:r>
                        <a:rPr lang="it-IT" sz="1600" u="none" strike="noStrike">
                          <a:effectLst/>
                        </a:rPr>
                        <a:t>]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47520380"/>
                  </a:ext>
                </a:extLst>
              </a:tr>
              <a:tr h="17983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12000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4440560"/>
                  </a:ext>
                </a:extLst>
              </a:tr>
            </a:tbl>
          </a:graphicData>
        </a:graphic>
      </p:graphicFrame>
      <p:sp>
        <p:nvSpPr>
          <p:cNvPr id="10" name="Segnaposto numero diapositiva 4">
            <a:extLst>
              <a:ext uri="{FF2B5EF4-FFF2-40B4-BE49-F238E27FC236}">
                <a16:creationId xmlns:a16="http://schemas.microsoft.com/office/drawing/2014/main" id="{9B3FB955-E6EE-E252-610B-BEC38A562C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91811" y="6356350"/>
            <a:ext cx="2743200" cy="365125"/>
          </a:xfrm>
        </p:spPr>
        <p:txBody>
          <a:bodyPr/>
          <a:lstStyle/>
          <a:p>
            <a:fld id="{A16AB2F8-5338-F742-A59E-35F5B82165E6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1A7A889F-7DAC-6552-1DFD-CDF08150F008}"/>
              </a:ext>
            </a:extLst>
          </p:cNvPr>
          <p:cNvSpPr txBox="1"/>
          <p:nvPr/>
        </p:nvSpPr>
        <p:spPr>
          <a:xfrm>
            <a:off x="1653436" y="6462608"/>
            <a:ext cx="3231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*overall magnets </a:t>
            </a:r>
            <a:r>
              <a:rPr lang="en-GB" dirty="0" err="1"/>
              <a:t>bugdet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24098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065385D-1BC0-792E-FD57-3ABBDE2FB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2E83924-3894-9E23-3091-04CF92460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D9D5F73C-0A52-8FDB-4139-66115884F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Cost Estimate (10TeV)</a:t>
            </a:r>
          </a:p>
        </p:txBody>
      </p:sp>
      <p:graphicFrame>
        <p:nvGraphicFramePr>
          <p:cNvPr id="13" name="Tabella 12">
            <a:extLst>
              <a:ext uri="{FF2B5EF4-FFF2-40B4-BE49-F238E27FC236}">
                <a16:creationId xmlns:a16="http://schemas.microsoft.com/office/drawing/2014/main" id="{E7D7A8CF-1914-CB0A-F9FF-0F39BBCF73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761492"/>
              </p:ext>
            </p:extLst>
          </p:nvPr>
        </p:nvGraphicFramePr>
        <p:xfrm>
          <a:off x="279977" y="1298063"/>
          <a:ext cx="5661316" cy="506730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17046182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714786307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85661776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Iron</a:t>
                      </a:r>
                      <a:r>
                        <a:rPr lang="it-IT" sz="1600" u="none" strike="noStrike" dirty="0">
                          <a:effectLst/>
                        </a:rPr>
                        <a:t>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Structure</a:t>
                      </a:r>
                      <a:r>
                        <a:rPr lang="it-IT" sz="1600" u="none" strike="noStrike" dirty="0">
                          <a:effectLst/>
                        </a:rPr>
                        <a:t> cost [ 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Coil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728398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4563353"/>
                  </a:ext>
                </a:extLst>
              </a:tr>
            </a:tbl>
          </a:graphicData>
        </a:graphic>
      </p:graphicFrame>
      <p:graphicFrame>
        <p:nvGraphicFramePr>
          <p:cNvPr id="14" name="Tabella 13">
            <a:extLst>
              <a:ext uri="{FF2B5EF4-FFF2-40B4-BE49-F238E27FC236}">
                <a16:creationId xmlns:a16="http://schemas.microsoft.com/office/drawing/2014/main" id="{CE99EEF2-2121-7821-485B-D4D4C47C0C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997619"/>
              </p:ext>
            </p:extLst>
          </p:nvPr>
        </p:nvGraphicFramePr>
        <p:xfrm>
          <a:off x="279977" y="1817548"/>
          <a:ext cx="5661316" cy="101346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8993036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2465172135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53180772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</a:t>
                      </a:r>
                      <a:r>
                        <a:rPr lang="it-IT" sz="1600" u="none" strike="noStrike" dirty="0" err="1">
                          <a:effectLst/>
                        </a:rPr>
                        <a:t>Material</a:t>
                      </a:r>
                      <a:r>
                        <a:rPr lang="it-IT" sz="1600" u="none" strike="noStrike" dirty="0">
                          <a:effectLst/>
                        </a:rPr>
                        <a:t> k€/m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301962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Assembly k€/m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50168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Tot. Conductor k€/m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6753059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Cost k€/m</a:t>
                      </a:r>
                      <a:endParaRPr lang="it-IT" sz="16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790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29317143"/>
                  </a:ext>
                </a:extLst>
              </a:tr>
            </a:tbl>
          </a:graphicData>
        </a:graphic>
      </p:graphicFrame>
      <p:graphicFrame>
        <p:nvGraphicFramePr>
          <p:cNvPr id="15" name="Tabella 14">
            <a:extLst>
              <a:ext uri="{FF2B5EF4-FFF2-40B4-BE49-F238E27FC236}">
                <a16:creationId xmlns:a16="http://schemas.microsoft.com/office/drawing/2014/main" id="{2637FED6-A118-BEA8-36DD-0BFEA5F40E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251115"/>
              </p:ext>
            </p:extLst>
          </p:nvPr>
        </p:nvGraphicFramePr>
        <p:xfrm>
          <a:off x="6385798" y="1259739"/>
          <a:ext cx="5661316" cy="506730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17046182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714786307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85661776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Iron</a:t>
                      </a:r>
                      <a:r>
                        <a:rPr lang="it-IT" sz="1600" u="none" strike="noStrike" dirty="0">
                          <a:effectLst/>
                        </a:rPr>
                        <a:t>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Structure</a:t>
                      </a:r>
                      <a:r>
                        <a:rPr lang="it-IT" sz="1600" u="none" strike="noStrike" dirty="0">
                          <a:effectLst/>
                        </a:rPr>
                        <a:t> cost [ 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Coil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728398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4563353"/>
                  </a:ext>
                </a:extLst>
              </a:tr>
            </a:tbl>
          </a:graphicData>
        </a:graphic>
      </p:graphicFrame>
      <p:graphicFrame>
        <p:nvGraphicFramePr>
          <p:cNvPr id="16" name="Tabella 15">
            <a:extLst>
              <a:ext uri="{FF2B5EF4-FFF2-40B4-BE49-F238E27FC236}">
                <a16:creationId xmlns:a16="http://schemas.microsoft.com/office/drawing/2014/main" id="{2239725F-6B18-50C5-A59F-049DE2311E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153785"/>
              </p:ext>
            </p:extLst>
          </p:nvPr>
        </p:nvGraphicFramePr>
        <p:xfrm>
          <a:off x="6385798" y="1755120"/>
          <a:ext cx="5661316" cy="101346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8993036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2465172135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53180772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</a:t>
                      </a:r>
                      <a:r>
                        <a:rPr lang="it-IT" sz="1600" u="none" strike="noStrike" dirty="0" err="1">
                          <a:effectLst/>
                        </a:rPr>
                        <a:t>Material</a:t>
                      </a:r>
                      <a:r>
                        <a:rPr lang="it-IT" sz="1600" u="none" strike="noStrike" dirty="0">
                          <a:effectLst/>
                        </a:rPr>
                        <a:t> k€/m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301962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Tot. Assembly k€/m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50168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Tot. Conductor k€/m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6753059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Cost k€/m</a:t>
                      </a:r>
                      <a:endParaRPr lang="it-IT" sz="16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1109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29317143"/>
                  </a:ext>
                </a:extLst>
              </a:tr>
            </a:tbl>
          </a:graphicData>
        </a:graphic>
      </p:graphicFrame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A350816-8BF1-4C4C-811A-E735A06B2C21}"/>
              </a:ext>
            </a:extLst>
          </p:cNvPr>
          <p:cNvSpPr txBox="1"/>
          <p:nvPr/>
        </p:nvSpPr>
        <p:spPr>
          <a:xfrm>
            <a:off x="2424835" y="874232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Pre-series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30A041C1-FDED-8E95-1635-BFDF5567BA5F}"/>
              </a:ext>
            </a:extLst>
          </p:cNvPr>
          <p:cNvSpPr txBox="1"/>
          <p:nvPr/>
        </p:nvSpPr>
        <p:spPr>
          <a:xfrm>
            <a:off x="8530656" y="874232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Prototypes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5FA7CA96-62DF-5AF6-7E61-D7F2D6E9CBF6}"/>
              </a:ext>
            </a:extLst>
          </p:cNvPr>
          <p:cNvSpPr txBox="1"/>
          <p:nvPr/>
        </p:nvSpPr>
        <p:spPr>
          <a:xfrm>
            <a:off x="2086988" y="3674446"/>
            <a:ext cx="2047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Short Models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C8CD2858-27A2-F22A-4E0B-EA4688942139}"/>
              </a:ext>
            </a:extLst>
          </p:cNvPr>
          <p:cNvSpPr txBox="1"/>
          <p:nvPr/>
        </p:nvSpPr>
        <p:spPr>
          <a:xfrm>
            <a:off x="8192809" y="3674446"/>
            <a:ext cx="2047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Demonstrators</a:t>
            </a:r>
          </a:p>
        </p:txBody>
      </p:sp>
      <p:graphicFrame>
        <p:nvGraphicFramePr>
          <p:cNvPr id="21" name="Tabella 20">
            <a:extLst>
              <a:ext uri="{FF2B5EF4-FFF2-40B4-BE49-F238E27FC236}">
                <a16:creationId xmlns:a16="http://schemas.microsoft.com/office/drawing/2014/main" id="{B5119FA1-69C8-7D25-796E-1A46B35F68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716023"/>
              </p:ext>
            </p:extLst>
          </p:nvPr>
        </p:nvGraphicFramePr>
        <p:xfrm>
          <a:off x="279977" y="4049471"/>
          <a:ext cx="5661316" cy="760095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17046182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714786307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85661776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Iron</a:t>
                      </a:r>
                      <a:r>
                        <a:rPr lang="it-IT" sz="1600" u="none" strike="noStrike" dirty="0">
                          <a:effectLst/>
                        </a:rPr>
                        <a:t>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Structure</a:t>
                      </a:r>
                      <a:r>
                        <a:rPr lang="it-IT" sz="1600" u="none" strike="noStrike" dirty="0">
                          <a:effectLst/>
                        </a:rPr>
                        <a:t> cost [ 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Coil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728398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45633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Tot. Structure k€/m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97211869"/>
                  </a:ext>
                </a:extLst>
              </a:tr>
            </a:tbl>
          </a:graphicData>
        </a:graphic>
      </p:graphicFrame>
      <p:graphicFrame>
        <p:nvGraphicFramePr>
          <p:cNvPr id="22" name="Tabella 21">
            <a:extLst>
              <a:ext uri="{FF2B5EF4-FFF2-40B4-BE49-F238E27FC236}">
                <a16:creationId xmlns:a16="http://schemas.microsoft.com/office/drawing/2014/main" id="{72E5F9CA-8E28-84DF-2A9A-0593ACA17D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233785"/>
              </p:ext>
            </p:extLst>
          </p:nvPr>
        </p:nvGraphicFramePr>
        <p:xfrm>
          <a:off x="279977" y="4635167"/>
          <a:ext cx="5661316" cy="101346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8993036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2465172135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53180772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</a:t>
                      </a:r>
                      <a:r>
                        <a:rPr lang="it-IT" sz="1600" u="none" strike="noStrike" dirty="0" err="1">
                          <a:effectLst/>
                        </a:rPr>
                        <a:t>Material</a:t>
                      </a:r>
                      <a:r>
                        <a:rPr lang="it-IT" sz="1600" u="none" strike="noStrike" dirty="0">
                          <a:effectLst/>
                        </a:rPr>
                        <a:t> k€/m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301962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Tot. Assembly k€/m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50168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Tot. Conductor k€/m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6753059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Cost k€/m</a:t>
                      </a:r>
                      <a:endParaRPr lang="it-IT" sz="16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1250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29317143"/>
                  </a:ext>
                </a:extLst>
              </a:tr>
            </a:tbl>
          </a:graphicData>
        </a:graphic>
      </p:graphicFrame>
      <p:graphicFrame>
        <p:nvGraphicFramePr>
          <p:cNvPr id="24" name="Tabella 23">
            <a:extLst>
              <a:ext uri="{FF2B5EF4-FFF2-40B4-BE49-F238E27FC236}">
                <a16:creationId xmlns:a16="http://schemas.microsoft.com/office/drawing/2014/main" id="{C93F4935-8DCC-2C7D-8861-4D45C1C5F6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287690"/>
              </p:ext>
            </p:extLst>
          </p:nvPr>
        </p:nvGraphicFramePr>
        <p:xfrm>
          <a:off x="6385798" y="4058630"/>
          <a:ext cx="5661316" cy="506730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17046182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714786307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85661776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Iron</a:t>
                      </a:r>
                      <a:r>
                        <a:rPr lang="it-IT" sz="1600" u="none" strike="noStrike" dirty="0">
                          <a:effectLst/>
                        </a:rPr>
                        <a:t>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Structure</a:t>
                      </a:r>
                      <a:r>
                        <a:rPr lang="it-IT" sz="1600" u="none" strike="noStrike" dirty="0">
                          <a:effectLst/>
                        </a:rPr>
                        <a:t> cost [ 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Coil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728398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4563353"/>
                  </a:ext>
                </a:extLst>
              </a:tr>
            </a:tbl>
          </a:graphicData>
        </a:graphic>
      </p:graphicFrame>
      <p:graphicFrame>
        <p:nvGraphicFramePr>
          <p:cNvPr id="25" name="Tabella 24">
            <a:extLst>
              <a:ext uri="{FF2B5EF4-FFF2-40B4-BE49-F238E27FC236}">
                <a16:creationId xmlns:a16="http://schemas.microsoft.com/office/drawing/2014/main" id="{720FE603-D25E-BF66-8C26-0C0D6035F9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719924"/>
              </p:ext>
            </p:extLst>
          </p:nvPr>
        </p:nvGraphicFramePr>
        <p:xfrm>
          <a:off x="6385798" y="4644326"/>
          <a:ext cx="5661316" cy="101346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8993036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2465172135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53180772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</a:t>
                      </a:r>
                      <a:r>
                        <a:rPr lang="it-IT" sz="1600" u="none" strike="noStrike" dirty="0" err="1">
                          <a:effectLst/>
                        </a:rPr>
                        <a:t>Material</a:t>
                      </a:r>
                      <a:r>
                        <a:rPr lang="it-IT" sz="1600" u="none" strike="noStrike" dirty="0">
                          <a:effectLst/>
                        </a:rPr>
                        <a:t> k€/m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301962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Tot. Assembly k€/m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50168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Tot. Conductor k€/m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6753059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Cost k€/m</a:t>
                      </a:r>
                      <a:endParaRPr lang="it-IT" sz="16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2708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29317143"/>
                  </a:ext>
                </a:extLst>
              </a:tr>
            </a:tbl>
          </a:graphicData>
        </a:graphic>
      </p:graphicFrame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29691D61-0B40-628D-27E7-06F197FE0D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15695"/>
              </p:ext>
            </p:extLst>
          </p:nvPr>
        </p:nvGraphicFramePr>
        <p:xfrm>
          <a:off x="279977" y="2851503"/>
          <a:ext cx="5661316" cy="763905"/>
        </p:xfrm>
        <a:graphic>
          <a:graphicData uri="http://schemas.openxmlformats.org/drawingml/2006/table">
            <a:tbl>
              <a:tblPr firstRow="1">
                <a:tableStyleId>{69012ECD-51FC-41F1-AA8D-1B2483CD663E}</a:tableStyleId>
              </a:tblPr>
              <a:tblGrid>
                <a:gridCol w="1408047">
                  <a:extLst>
                    <a:ext uri="{9D8B030D-6E8A-4147-A177-3AD203B41FA5}">
                      <a16:colId xmlns:a16="http://schemas.microsoft.com/office/drawing/2014/main" val="3949678820"/>
                    </a:ext>
                  </a:extLst>
                </a:gridCol>
                <a:gridCol w="1077883">
                  <a:extLst>
                    <a:ext uri="{9D8B030D-6E8A-4147-A177-3AD203B41FA5}">
                      <a16:colId xmlns:a16="http://schemas.microsoft.com/office/drawing/2014/main" val="3679671723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2565859644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3437159541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2822048900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N units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length</a:t>
                      </a:r>
                      <a:r>
                        <a:rPr lang="it-IT" sz="1600" u="none" strike="noStrike" dirty="0">
                          <a:effectLst/>
                        </a:rPr>
                        <a:t> [m]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N </a:t>
                      </a:r>
                      <a:r>
                        <a:rPr lang="it-IT" sz="1600" u="none" strike="noStrike" dirty="0" err="1">
                          <a:effectLst/>
                        </a:rPr>
                        <a:t>years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cost FTE-y [k€]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 cost [</a:t>
                      </a:r>
                      <a:r>
                        <a:rPr lang="it-IT" sz="16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o.m.b</a:t>
                      </a:r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r>
                        <a:rPr lang="it-IT" sz="1600" u="none" strike="noStrike" dirty="0">
                          <a:effectLst/>
                        </a:rPr>
                        <a:t>]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4752038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90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5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4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1600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2.80%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14440560"/>
                  </a:ext>
                </a:extLst>
              </a:tr>
            </a:tbl>
          </a:graphicData>
        </a:graphic>
      </p:graphicFrame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39A6305D-46F9-3811-58D7-3448636FF3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2715523"/>
              </p:ext>
            </p:extLst>
          </p:nvPr>
        </p:nvGraphicFramePr>
        <p:xfrm>
          <a:off x="6385798" y="2865987"/>
          <a:ext cx="5661316" cy="763905"/>
        </p:xfrm>
        <a:graphic>
          <a:graphicData uri="http://schemas.openxmlformats.org/drawingml/2006/table">
            <a:tbl>
              <a:tblPr firstRow="1">
                <a:tableStyleId>{69012ECD-51FC-41F1-AA8D-1B2483CD663E}</a:tableStyleId>
              </a:tblPr>
              <a:tblGrid>
                <a:gridCol w="1408047">
                  <a:extLst>
                    <a:ext uri="{9D8B030D-6E8A-4147-A177-3AD203B41FA5}">
                      <a16:colId xmlns:a16="http://schemas.microsoft.com/office/drawing/2014/main" val="3949678820"/>
                    </a:ext>
                  </a:extLst>
                </a:gridCol>
                <a:gridCol w="1077883">
                  <a:extLst>
                    <a:ext uri="{9D8B030D-6E8A-4147-A177-3AD203B41FA5}">
                      <a16:colId xmlns:a16="http://schemas.microsoft.com/office/drawing/2014/main" val="3679671723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2565859644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3437159541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2822048900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N units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length [m]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N </a:t>
                      </a:r>
                      <a:r>
                        <a:rPr lang="it-IT" sz="1600" u="none" strike="noStrike" dirty="0" err="1">
                          <a:effectLst/>
                        </a:rPr>
                        <a:t>years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cost FTE-y [k€]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 cost [</a:t>
                      </a:r>
                      <a:r>
                        <a:rPr lang="it-IT" sz="16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o.m.b</a:t>
                      </a:r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r>
                        <a:rPr lang="it-IT" sz="1600" u="none" strike="noStrike" dirty="0">
                          <a:effectLst/>
                        </a:rPr>
                        <a:t>]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4752038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0.24%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14440560"/>
                  </a:ext>
                </a:extLst>
              </a:tr>
            </a:tbl>
          </a:graphicData>
        </a:graphic>
      </p:graphicFrame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E58AF1AF-FEEA-A14E-ADC1-F00643D4C2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5743912"/>
              </p:ext>
            </p:extLst>
          </p:nvPr>
        </p:nvGraphicFramePr>
        <p:xfrm>
          <a:off x="279977" y="5689461"/>
          <a:ext cx="5661316" cy="763905"/>
        </p:xfrm>
        <a:graphic>
          <a:graphicData uri="http://schemas.openxmlformats.org/drawingml/2006/table">
            <a:tbl>
              <a:tblPr firstRow="1">
                <a:tableStyleId>{69012ECD-51FC-41F1-AA8D-1B2483CD663E}</a:tableStyleId>
              </a:tblPr>
              <a:tblGrid>
                <a:gridCol w="1408047">
                  <a:extLst>
                    <a:ext uri="{9D8B030D-6E8A-4147-A177-3AD203B41FA5}">
                      <a16:colId xmlns:a16="http://schemas.microsoft.com/office/drawing/2014/main" val="3949678820"/>
                    </a:ext>
                  </a:extLst>
                </a:gridCol>
                <a:gridCol w="1077883">
                  <a:extLst>
                    <a:ext uri="{9D8B030D-6E8A-4147-A177-3AD203B41FA5}">
                      <a16:colId xmlns:a16="http://schemas.microsoft.com/office/drawing/2014/main" val="3679671723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2565859644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3437159541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2822048900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N</a:t>
                      </a:r>
                      <a:r>
                        <a:rPr lang="it-IT" sz="1600" u="none" strike="noStrike" dirty="0">
                          <a:effectLst/>
                        </a:rPr>
                        <a:t> </a:t>
                      </a:r>
                      <a:r>
                        <a:rPr lang="it-IT" sz="1600" u="none" strike="noStrike" dirty="0" err="1">
                          <a:effectLst/>
                        </a:rPr>
                        <a:t>units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length [m]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N </a:t>
                      </a:r>
                      <a:r>
                        <a:rPr lang="it-IT" sz="1600" u="none" strike="noStrike" dirty="0" err="1">
                          <a:effectLst/>
                        </a:rPr>
                        <a:t>years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cost FTE-y [k€]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 cost [</a:t>
                      </a:r>
                      <a:r>
                        <a:rPr lang="it-IT" sz="16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o.m.b</a:t>
                      </a:r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r>
                        <a:rPr lang="it-IT" sz="1600" u="none" strike="noStrike" dirty="0">
                          <a:effectLst/>
                        </a:rPr>
                        <a:t>]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4752038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0.18%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14440560"/>
                  </a:ext>
                </a:extLst>
              </a:tr>
            </a:tbl>
          </a:graphicData>
        </a:graphic>
      </p:graphicFrame>
      <p:graphicFrame>
        <p:nvGraphicFramePr>
          <p:cNvPr id="9" name="Tabella 8">
            <a:extLst>
              <a:ext uri="{FF2B5EF4-FFF2-40B4-BE49-F238E27FC236}">
                <a16:creationId xmlns:a16="http://schemas.microsoft.com/office/drawing/2014/main" id="{2434ACDD-D896-5791-71AC-2F526621CC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70521"/>
              </p:ext>
            </p:extLst>
          </p:nvPr>
        </p:nvGraphicFramePr>
        <p:xfrm>
          <a:off x="6385798" y="5663526"/>
          <a:ext cx="5661316" cy="750570"/>
        </p:xfrm>
        <a:graphic>
          <a:graphicData uri="http://schemas.openxmlformats.org/drawingml/2006/table">
            <a:tbl>
              <a:tblPr firstRow="1">
                <a:tableStyleId>{69012ECD-51FC-41F1-AA8D-1B2483CD663E}</a:tableStyleId>
              </a:tblPr>
              <a:tblGrid>
                <a:gridCol w="1408047">
                  <a:extLst>
                    <a:ext uri="{9D8B030D-6E8A-4147-A177-3AD203B41FA5}">
                      <a16:colId xmlns:a16="http://schemas.microsoft.com/office/drawing/2014/main" val="3949678820"/>
                    </a:ext>
                  </a:extLst>
                </a:gridCol>
                <a:gridCol w="1077883">
                  <a:extLst>
                    <a:ext uri="{9D8B030D-6E8A-4147-A177-3AD203B41FA5}">
                      <a16:colId xmlns:a16="http://schemas.microsoft.com/office/drawing/2014/main" val="3679671723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2565859644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3437159541"/>
                    </a:ext>
                  </a:extLst>
                </a:gridCol>
                <a:gridCol w="1058462">
                  <a:extLst>
                    <a:ext uri="{9D8B030D-6E8A-4147-A177-3AD203B41FA5}">
                      <a16:colId xmlns:a16="http://schemas.microsoft.com/office/drawing/2014/main" val="2822048900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N</a:t>
                      </a:r>
                      <a:r>
                        <a:rPr lang="it-IT" sz="1600" u="none" strike="noStrike" dirty="0">
                          <a:effectLst/>
                        </a:rPr>
                        <a:t> </a:t>
                      </a:r>
                      <a:r>
                        <a:rPr lang="it-IT" sz="1600" u="none" strike="noStrike" dirty="0" err="1">
                          <a:effectLst/>
                        </a:rPr>
                        <a:t>units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length [m]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N </a:t>
                      </a:r>
                      <a:r>
                        <a:rPr lang="it-IT" sz="1600" u="none" strike="noStrike" dirty="0" err="1">
                          <a:effectLst/>
                        </a:rPr>
                        <a:t>years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cost FTE-y [k€]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 cost [</a:t>
                      </a:r>
                      <a:r>
                        <a:rPr lang="it-IT" sz="16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o.m.b</a:t>
                      </a:r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r>
                        <a:rPr lang="it-IT" sz="1600" u="none" strike="noStrike" dirty="0">
                          <a:effectLst/>
                        </a:rPr>
                        <a:t>]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47520380"/>
                  </a:ext>
                </a:extLst>
              </a:tr>
              <a:tr h="17983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24000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4440560"/>
                  </a:ext>
                </a:extLst>
              </a:tr>
            </a:tbl>
          </a:graphicData>
        </a:graphic>
      </p:graphicFrame>
      <p:sp>
        <p:nvSpPr>
          <p:cNvPr id="3" name="CasellaDiTesto 2">
            <a:extLst>
              <a:ext uri="{FF2B5EF4-FFF2-40B4-BE49-F238E27FC236}">
                <a16:creationId xmlns:a16="http://schemas.microsoft.com/office/drawing/2014/main" id="{0EDCD9D7-9915-735A-4AC0-2210279CB186}"/>
              </a:ext>
            </a:extLst>
          </p:cNvPr>
          <p:cNvSpPr txBox="1"/>
          <p:nvPr/>
        </p:nvSpPr>
        <p:spPr>
          <a:xfrm>
            <a:off x="1653436" y="6462608"/>
            <a:ext cx="3231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*overall magnets </a:t>
            </a:r>
            <a:r>
              <a:rPr lang="en-GB" dirty="0" err="1"/>
              <a:t>bugdet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04814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065385D-1BC0-792E-FD57-3ABBDE2FB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2E83924-3894-9E23-3091-04CF92460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D9D5F73C-0A52-8FDB-4139-66115884F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Tentative Schedule (3 </a:t>
            </a:r>
            <a:r>
              <a:rPr lang="en-GB" dirty="0" err="1"/>
              <a:t>TeV</a:t>
            </a:r>
            <a:r>
              <a:rPr lang="en-GB" dirty="0"/>
              <a:t> collider)</a:t>
            </a:r>
          </a:p>
        </p:txBody>
      </p:sp>
      <p:graphicFrame>
        <p:nvGraphicFramePr>
          <p:cNvPr id="52" name="Tabella 51">
            <a:extLst>
              <a:ext uri="{FF2B5EF4-FFF2-40B4-BE49-F238E27FC236}">
                <a16:creationId xmlns:a16="http://schemas.microsoft.com/office/drawing/2014/main" id="{0569222C-F6D8-AED0-D0E8-005733FE8D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989974"/>
              </p:ext>
            </p:extLst>
          </p:nvPr>
        </p:nvGraphicFramePr>
        <p:xfrm>
          <a:off x="-1880818" y="4097632"/>
          <a:ext cx="11937437" cy="1854046"/>
        </p:xfrm>
        <a:graphic>
          <a:graphicData uri="http://schemas.openxmlformats.org/drawingml/2006/table">
            <a:tbl>
              <a:tblPr/>
              <a:tblGrid>
                <a:gridCol w="3355548">
                  <a:extLst>
                    <a:ext uri="{9D8B030D-6E8A-4147-A177-3AD203B41FA5}">
                      <a16:colId xmlns:a16="http://schemas.microsoft.com/office/drawing/2014/main" val="2005226864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2419990954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3153538476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3603902834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3158764419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3451436199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3098613081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4196004760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301796348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3488647127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2660270502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2741613280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1853847441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3995868542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132474563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2016444484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635149537"/>
                    </a:ext>
                  </a:extLst>
                </a:gridCol>
                <a:gridCol w="504817">
                  <a:extLst>
                    <a:ext uri="{9D8B030D-6E8A-4147-A177-3AD203B41FA5}">
                      <a16:colId xmlns:a16="http://schemas.microsoft.com/office/drawing/2014/main" val="3077007326"/>
                    </a:ext>
                  </a:extLst>
                </a:gridCol>
              </a:tblGrid>
              <a:tr h="267250">
                <a:tc>
                  <a:txBody>
                    <a:bodyPr/>
                    <a:lstStyle/>
                    <a:p>
                      <a:pPr algn="r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0474296"/>
                  </a:ext>
                </a:extLst>
              </a:tr>
              <a:tr h="267250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Models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9789499"/>
                  </a:ext>
                </a:extLst>
              </a:tr>
              <a:tr h="267250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Prototypes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2778429"/>
                  </a:ext>
                </a:extLst>
              </a:tr>
              <a:tr h="267250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Pre-series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3030401"/>
                  </a:ext>
                </a:extLst>
              </a:tr>
              <a:tr h="267250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Series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900716"/>
                  </a:ext>
                </a:extLst>
              </a:tr>
              <a:tr h="517796"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2027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2028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2029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2030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2031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2032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2033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2034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2035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2036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2037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2038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2039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2040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2041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225759"/>
                  </a:ext>
                </a:extLst>
              </a:tr>
            </a:tbl>
          </a:graphicData>
        </a:graphic>
      </p:graphicFrame>
      <p:sp>
        <p:nvSpPr>
          <p:cNvPr id="53" name="CasellaDiTesto 1">
            <a:extLst>
              <a:ext uri="{FF2B5EF4-FFF2-40B4-BE49-F238E27FC236}">
                <a16:creationId xmlns:a16="http://schemas.microsoft.com/office/drawing/2014/main" id="{F2AFF984-786F-6C5B-5ED5-76CA5D0C1C97}"/>
              </a:ext>
            </a:extLst>
          </p:cNvPr>
          <p:cNvSpPr txBox="1"/>
          <p:nvPr/>
        </p:nvSpPr>
        <p:spPr>
          <a:xfrm>
            <a:off x="3416649" y="4111479"/>
            <a:ext cx="1430776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err="1"/>
              <a:t>demonstrator</a:t>
            </a:r>
            <a:r>
              <a:rPr lang="it-IT" sz="1400" dirty="0"/>
              <a:t> (1)</a:t>
            </a:r>
          </a:p>
        </p:txBody>
      </p:sp>
      <p:sp>
        <p:nvSpPr>
          <p:cNvPr id="54" name="CasellaDiTesto 2">
            <a:extLst>
              <a:ext uri="{FF2B5EF4-FFF2-40B4-BE49-F238E27FC236}">
                <a16:creationId xmlns:a16="http://schemas.microsoft.com/office/drawing/2014/main" id="{2E142E9A-F082-7342-8587-7D7478D37340}"/>
              </a:ext>
            </a:extLst>
          </p:cNvPr>
          <p:cNvSpPr txBox="1"/>
          <p:nvPr/>
        </p:nvSpPr>
        <p:spPr>
          <a:xfrm>
            <a:off x="5602583" y="4338603"/>
            <a:ext cx="1050288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models (10)</a:t>
            </a:r>
          </a:p>
        </p:txBody>
      </p:sp>
      <p:sp>
        <p:nvSpPr>
          <p:cNvPr id="57" name="CasellaDiTesto 5">
            <a:extLst>
              <a:ext uri="{FF2B5EF4-FFF2-40B4-BE49-F238E27FC236}">
                <a16:creationId xmlns:a16="http://schemas.microsoft.com/office/drawing/2014/main" id="{D7BE57C7-3EDE-DC46-A9C5-451792DDE88F}"/>
              </a:ext>
            </a:extLst>
          </p:cNvPr>
          <p:cNvSpPr txBox="1"/>
          <p:nvPr/>
        </p:nvSpPr>
        <p:spPr>
          <a:xfrm>
            <a:off x="10173312" y="5119416"/>
            <a:ext cx="1125629" cy="52322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3x200 </a:t>
            </a:r>
            <a:r>
              <a:rPr lang="it-IT" sz="1400" dirty="0" err="1"/>
              <a:t>dipole</a:t>
            </a:r>
            <a:endParaRPr lang="it-IT" sz="1400" dirty="0"/>
          </a:p>
          <a:p>
            <a:r>
              <a:rPr lang="it-IT" sz="1400" dirty="0"/>
              <a:t> </a:t>
            </a:r>
            <a:r>
              <a:rPr lang="it-IT" sz="1400" dirty="0" err="1"/>
              <a:t>magnets</a:t>
            </a:r>
            <a:endParaRPr lang="it-IT" sz="1400" dirty="0"/>
          </a:p>
        </p:txBody>
      </p:sp>
      <p:sp>
        <p:nvSpPr>
          <p:cNvPr id="62" name="CasellaDiTesto 61">
            <a:extLst>
              <a:ext uri="{FF2B5EF4-FFF2-40B4-BE49-F238E27FC236}">
                <a16:creationId xmlns:a16="http://schemas.microsoft.com/office/drawing/2014/main" id="{651FB778-057F-689F-8332-86C808A8C215}"/>
              </a:ext>
            </a:extLst>
          </p:cNvPr>
          <p:cNvSpPr txBox="1"/>
          <p:nvPr/>
        </p:nvSpPr>
        <p:spPr>
          <a:xfrm>
            <a:off x="153982" y="3922503"/>
            <a:ext cx="13684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b"/>
            <a:r>
              <a:rPr lang="it-IT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R&amp;D and </a:t>
            </a:r>
          </a:p>
          <a:p>
            <a:pPr algn="r" fontAlgn="b"/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demonstrators</a:t>
            </a:r>
            <a:endParaRPr lang="it-IT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6" name="CasellaDiTesto 65">
            <a:extLst>
              <a:ext uri="{FF2B5EF4-FFF2-40B4-BE49-F238E27FC236}">
                <a16:creationId xmlns:a16="http://schemas.microsoft.com/office/drawing/2014/main" id="{36273443-7577-4872-EB45-1F04229F7F99}"/>
              </a:ext>
            </a:extLst>
          </p:cNvPr>
          <p:cNvSpPr txBox="1"/>
          <p:nvPr/>
        </p:nvSpPr>
        <p:spPr>
          <a:xfrm>
            <a:off x="2173159" y="914390"/>
            <a:ext cx="7086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GB" sz="2200" b="1" u="sng" dirty="0"/>
              <a:t>ARC DIPOLES 11T/158mm</a:t>
            </a:r>
          </a:p>
          <a:p>
            <a:pPr lvl="1" algn="ctr"/>
            <a:r>
              <a:rPr lang="en-GB" b="1" u="sng" dirty="0"/>
              <a:t> (quadrupoles and IR still not included)</a:t>
            </a:r>
            <a:r>
              <a:rPr lang="en-GB" sz="2200" b="1" u="sng" dirty="0"/>
              <a:t> 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CE5976DC-F81B-9922-A597-B886804D8DD7}"/>
              </a:ext>
            </a:extLst>
          </p:cNvPr>
          <p:cNvSpPr txBox="1"/>
          <p:nvPr/>
        </p:nvSpPr>
        <p:spPr>
          <a:xfrm>
            <a:off x="8247346" y="3402853"/>
            <a:ext cx="171606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/>
              <a:t>+ 4 years</a:t>
            </a:r>
          </a:p>
        </p:txBody>
      </p:sp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3C578150-E71E-CFF3-E399-5B27EB9C36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4791998"/>
              </p:ext>
            </p:extLst>
          </p:nvPr>
        </p:nvGraphicFramePr>
        <p:xfrm>
          <a:off x="-28533" y="1599990"/>
          <a:ext cx="8088656" cy="1725482"/>
        </p:xfrm>
        <a:graphic>
          <a:graphicData uri="http://schemas.openxmlformats.org/drawingml/2006/table">
            <a:tbl>
              <a:tblPr/>
              <a:tblGrid>
                <a:gridCol w="1516623">
                  <a:extLst>
                    <a:ext uri="{9D8B030D-6E8A-4147-A177-3AD203B41FA5}">
                      <a16:colId xmlns:a16="http://schemas.microsoft.com/office/drawing/2014/main" val="1060584057"/>
                    </a:ext>
                  </a:extLst>
                </a:gridCol>
                <a:gridCol w="505541">
                  <a:extLst>
                    <a:ext uri="{9D8B030D-6E8A-4147-A177-3AD203B41FA5}">
                      <a16:colId xmlns:a16="http://schemas.microsoft.com/office/drawing/2014/main" val="312096887"/>
                    </a:ext>
                  </a:extLst>
                </a:gridCol>
                <a:gridCol w="505541">
                  <a:extLst>
                    <a:ext uri="{9D8B030D-6E8A-4147-A177-3AD203B41FA5}">
                      <a16:colId xmlns:a16="http://schemas.microsoft.com/office/drawing/2014/main" val="3008969893"/>
                    </a:ext>
                  </a:extLst>
                </a:gridCol>
                <a:gridCol w="505541">
                  <a:extLst>
                    <a:ext uri="{9D8B030D-6E8A-4147-A177-3AD203B41FA5}">
                      <a16:colId xmlns:a16="http://schemas.microsoft.com/office/drawing/2014/main" val="66382361"/>
                    </a:ext>
                  </a:extLst>
                </a:gridCol>
                <a:gridCol w="505541">
                  <a:extLst>
                    <a:ext uri="{9D8B030D-6E8A-4147-A177-3AD203B41FA5}">
                      <a16:colId xmlns:a16="http://schemas.microsoft.com/office/drawing/2014/main" val="3269005156"/>
                    </a:ext>
                  </a:extLst>
                </a:gridCol>
                <a:gridCol w="505541">
                  <a:extLst>
                    <a:ext uri="{9D8B030D-6E8A-4147-A177-3AD203B41FA5}">
                      <a16:colId xmlns:a16="http://schemas.microsoft.com/office/drawing/2014/main" val="767142660"/>
                    </a:ext>
                  </a:extLst>
                </a:gridCol>
                <a:gridCol w="505541">
                  <a:extLst>
                    <a:ext uri="{9D8B030D-6E8A-4147-A177-3AD203B41FA5}">
                      <a16:colId xmlns:a16="http://schemas.microsoft.com/office/drawing/2014/main" val="1261710010"/>
                    </a:ext>
                  </a:extLst>
                </a:gridCol>
                <a:gridCol w="505541">
                  <a:extLst>
                    <a:ext uri="{9D8B030D-6E8A-4147-A177-3AD203B41FA5}">
                      <a16:colId xmlns:a16="http://schemas.microsoft.com/office/drawing/2014/main" val="4289301093"/>
                    </a:ext>
                  </a:extLst>
                </a:gridCol>
                <a:gridCol w="505541">
                  <a:extLst>
                    <a:ext uri="{9D8B030D-6E8A-4147-A177-3AD203B41FA5}">
                      <a16:colId xmlns:a16="http://schemas.microsoft.com/office/drawing/2014/main" val="3112824917"/>
                    </a:ext>
                  </a:extLst>
                </a:gridCol>
                <a:gridCol w="505541">
                  <a:extLst>
                    <a:ext uri="{9D8B030D-6E8A-4147-A177-3AD203B41FA5}">
                      <a16:colId xmlns:a16="http://schemas.microsoft.com/office/drawing/2014/main" val="2361733347"/>
                    </a:ext>
                  </a:extLst>
                </a:gridCol>
                <a:gridCol w="505541">
                  <a:extLst>
                    <a:ext uri="{9D8B030D-6E8A-4147-A177-3AD203B41FA5}">
                      <a16:colId xmlns:a16="http://schemas.microsoft.com/office/drawing/2014/main" val="1830473046"/>
                    </a:ext>
                  </a:extLst>
                </a:gridCol>
                <a:gridCol w="505541">
                  <a:extLst>
                    <a:ext uri="{9D8B030D-6E8A-4147-A177-3AD203B41FA5}">
                      <a16:colId xmlns:a16="http://schemas.microsoft.com/office/drawing/2014/main" val="347975850"/>
                    </a:ext>
                  </a:extLst>
                </a:gridCol>
                <a:gridCol w="505541">
                  <a:extLst>
                    <a:ext uri="{9D8B030D-6E8A-4147-A177-3AD203B41FA5}">
                      <a16:colId xmlns:a16="http://schemas.microsoft.com/office/drawing/2014/main" val="3839981611"/>
                    </a:ext>
                  </a:extLst>
                </a:gridCol>
                <a:gridCol w="505541">
                  <a:extLst>
                    <a:ext uri="{9D8B030D-6E8A-4147-A177-3AD203B41FA5}">
                      <a16:colId xmlns:a16="http://schemas.microsoft.com/office/drawing/2014/main" val="2449358706"/>
                    </a:ext>
                  </a:extLst>
                </a:gridCol>
              </a:tblGrid>
              <a:tr h="255008">
                <a:tc>
                  <a:txBody>
                    <a:bodyPr/>
                    <a:lstStyle/>
                    <a:p>
                      <a:pPr algn="r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9097064"/>
                  </a:ext>
                </a:extLst>
              </a:tr>
              <a:tr h="255008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7396853"/>
                  </a:ext>
                </a:extLst>
              </a:tr>
              <a:tr h="255008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Prototypes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1231368"/>
                  </a:ext>
                </a:extLst>
              </a:tr>
              <a:tr h="255008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Pre-series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3198196"/>
                  </a:ext>
                </a:extLst>
              </a:tr>
              <a:tr h="255008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Series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305419"/>
                  </a:ext>
                </a:extLst>
              </a:tr>
              <a:tr h="450442">
                <a:tc>
                  <a:txBody>
                    <a:bodyPr/>
                    <a:lstStyle/>
                    <a:p>
                      <a:pPr algn="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9525" marR="9525" marT="952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9525" marR="9525" marT="952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2027</a:t>
                      </a:r>
                    </a:p>
                  </a:txBody>
                  <a:tcPr marL="9525" marR="9525" marT="952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2028</a:t>
                      </a:r>
                    </a:p>
                  </a:txBody>
                  <a:tcPr marL="9525" marR="9525" marT="952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2029</a:t>
                      </a:r>
                    </a:p>
                  </a:txBody>
                  <a:tcPr marL="9525" marR="9525" marT="952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2030</a:t>
                      </a:r>
                    </a:p>
                  </a:txBody>
                  <a:tcPr marL="9525" marR="9525" marT="952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2031</a:t>
                      </a:r>
                    </a:p>
                  </a:txBody>
                  <a:tcPr marL="9525" marR="9525" marT="952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2032</a:t>
                      </a:r>
                    </a:p>
                  </a:txBody>
                  <a:tcPr marL="9525" marR="9525" marT="952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2033</a:t>
                      </a:r>
                    </a:p>
                  </a:txBody>
                  <a:tcPr marL="9525" marR="9525" marT="952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2034</a:t>
                      </a:r>
                    </a:p>
                  </a:txBody>
                  <a:tcPr marL="9525" marR="9525" marT="952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2035</a:t>
                      </a:r>
                    </a:p>
                  </a:txBody>
                  <a:tcPr marL="9525" marR="9525" marT="952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2036</a:t>
                      </a:r>
                    </a:p>
                  </a:txBody>
                  <a:tcPr marL="9525" marR="9525" marT="952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2037</a:t>
                      </a:r>
                    </a:p>
                  </a:txBody>
                  <a:tcPr marL="9525" marR="9525" marT="952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657773"/>
                  </a:ext>
                </a:extLst>
              </a:tr>
            </a:tbl>
          </a:graphicData>
        </a:graphic>
      </p:graphicFrame>
      <p:sp>
        <p:nvSpPr>
          <p:cNvPr id="9" name="CasellaDiTesto 8">
            <a:extLst>
              <a:ext uri="{FF2B5EF4-FFF2-40B4-BE49-F238E27FC236}">
                <a16:creationId xmlns:a16="http://schemas.microsoft.com/office/drawing/2014/main" id="{EB7DC248-06AB-5DFD-07A9-BA7CDA1B0167}"/>
              </a:ext>
            </a:extLst>
          </p:cNvPr>
          <p:cNvSpPr txBox="1"/>
          <p:nvPr/>
        </p:nvSpPr>
        <p:spPr>
          <a:xfrm>
            <a:off x="78827" y="1423085"/>
            <a:ext cx="13684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b"/>
            <a:r>
              <a:rPr lang="it-IT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R&amp;D and </a:t>
            </a:r>
          </a:p>
          <a:p>
            <a:pPr algn="r" fontAlgn="b"/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demonstrators</a:t>
            </a:r>
            <a:endParaRPr lang="it-IT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3" name="CasellaDiTesto 1">
            <a:extLst>
              <a:ext uri="{FF2B5EF4-FFF2-40B4-BE49-F238E27FC236}">
                <a16:creationId xmlns:a16="http://schemas.microsoft.com/office/drawing/2014/main" id="{5A889497-583C-B2EE-0C58-554A033D3A43}"/>
              </a:ext>
            </a:extLst>
          </p:cNvPr>
          <p:cNvSpPr txBox="1"/>
          <p:nvPr/>
        </p:nvSpPr>
        <p:spPr>
          <a:xfrm>
            <a:off x="2998214" y="1582784"/>
            <a:ext cx="1190326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err="1"/>
              <a:t>demonstrator</a:t>
            </a:r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14" name="CasellaDiTesto 2">
            <a:extLst>
              <a:ext uri="{FF2B5EF4-FFF2-40B4-BE49-F238E27FC236}">
                <a16:creationId xmlns:a16="http://schemas.microsoft.com/office/drawing/2014/main" id="{841743B8-09B0-7C63-573F-890E000FD510}"/>
              </a:ext>
            </a:extLst>
          </p:cNvPr>
          <p:cNvSpPr txBox="1"/>
          <p:nvPr/>
        </p:nvSpPr>
        <p:spPr>
          <a:xfrm>
            <a:off x="4517729" y="1835150"/>
            <a:ext cx="758541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models </a:t>
            </a:r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15" name="CasellaDiTesto 3">
            <a:extLst>
              <a:ext uri="{FF2B5EF4-FFF2-40B4-BE49-F238E27FC236}">
                <a16:creationId xmlns:a16="http://schemas.microsoft.com/office/drawing/2014/main" id="{20E9BC72-370C-5C2D-E737-EA3DEC91A42F}"/>
              </a:ext>
            </a:extLst>
          </p:cNvPr>
          <p:cNvSpPr txBox="1"/>
          <p:nvPr/>
        </p:nvSpPr>
        <p:spPr>
          <a:xfrm>
            <a:off x="5628678" y="2085932"/>
            <a:ext cx="1761123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full</a:t>
            </a:r>
            <a:r>
              <a:rPr lang="it-IT" sz="1400" baseline="0" dirty="0"/>
              <a:t> </a:t>
            </a:r>
            <a:r>
              <a:rPr lang="it-IT" sz="1400" baseline="0" dirty="0" err="1"/>
              <a:t>length</a:t>
            </a:r>
            <a:r>
              <a:rPr lang="it-IT" sz="1400" baseline="0" dirty="0"/>
              <a:t> </a:t>
            </a:r>
            <a:r>
              <a:rPr lang="it-IT" sz="1400" baseline="0" dirty="0" err="1"/>
              <a:t>prototypes</a:t>
            </a:r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16" name="CasellaDiTesto 4">
            <a:extLst>
              <a:ext uri="{FF2B5EF4-FFF2-40B4-BE49-F238E27FC236}">
                <a16:creationId xmlns:a16="http://schemas.microsoft.com/office/drawing/2014/main" id="{5B480372-821D-BDED-8C3E-6CDA271D4E5E}"/>
              </a:ext>
            </a:extLst>
          </p:cNvPr>
          <p:cNvSpPr txBox="1"/>
          <p:nvPr/>
        </p:nvSpPr>
        <p:spPr>
          <a:xfrm>
            <a:off x="6564056" y="2336714"/>
            <a:ext cx="1815478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3x90 </a:t>
            </a:r>
            <a:r>
              <a:rPr lang="it-IT" sz="1400" dirty="0" err="1"/>
              <a:t>dipole</a:t>
            </a:r>
            <a:r>
              <a:rPr lang="it-IT" sz="1400" dirty="0"/>
              <a:t> </a:t>
            </a:r>
            <a:r>
              <a:rPr lang="it-IT" sz="1400" dirty="0" err="1"/>
              <a:t>magnets</a:t>
            </a:r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17" name="CasellaDiTesto 5">
            <a:extLst>
              <a:ext uri="{FF2B5EF4-FFF2-40B4-BE49-F238E27FC236}">
                <a16:creationId xmlns:a16="http://schemas.microsoft.com/office/drawing/2014/main" id="{2F05ECAB-8913-6E52-FEFD-1B6EDF2842DC}"/>
              </a:ext>
            </a:extLst>
          </p:cNvPr>
          <p:cNvSpPr txBox="1"/>
          <p:nvPr/>
        </p:nvSpPr>
        <p:spPr>
          <a:xfrm>
            <a:off x="8035069" y="2581534"/>
            <a:ext cx="2068955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3x200 </a:t>
            </a:r>
            <a:r>
              <a:rPr lang="it-IT" sz="1400" dirty="0" err="1"/>
              <a:t>dipole</a:t>
            </a:r>
            <a:r>
              <a:rPr lang="it-IT" sz="1400" dirty="0"/>
              <a:t> </a:t>
            </a:r>
            <a:r>
              <a:rPr lang="it-IT" sz="1400" dirty="0" err="1"/>
              <a:t>magnets</a:t>
            </a:r>
            <a:endParaRPr lang="it-IT" sz="1400" dirty="0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6A1369D7-9F3E-C3D8-CBCB-369AFA2699AB}"/>
              </a:ext>
            </a:extLst>
          </p:cNvPr>
          <p:cNvSpPr txBox="1"/>
          <p:nvPr/>
        </p:nvSpPr>
        <p:spPr>
          <a:xfrm>
            <a:off x="8989972" y="1908667"/>
            <a:ext cx="32292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Aggressive time schedule, 13 years from R&amp;D to end of construction</a:t>
            </a:r>
          </a:p>
        </p:txBody>
      </p:sp>
      <p:cxnSp>
        <p:nvCxnSpPr>
          <p:cNvPr id="20" name="Connettore 1 19">
            <a:extLst>
              <a:ext uri="{FF2B5EF4-FFF2-40B4-BE49-F238E27FC236}">
                <a16:creationId xmlns:a16="http://schemas.microsoft.com/office/drawing/2014/main" id="{A0AF007B-16FC-8A59-1BF6-78F06AAC0177}"/>
              </a:ext>
            </a:extLst>
          </p:cNvPr>
          <p:cNvCxnSpPr>
            <a:cxnSpLocks/>
          </p:cNvCxnSpPr>
          <p:nvPr/>
        </p:nvCxnSpPr>
        <p:spPr>
          <a:xfrm>
            <a:off x="8044308" y="2626018"/>
            <a:ext cx="0" cy="3204000"/>
          </a:xfrm>
          <a:prstGeom prst="line">
            <a:avLst/>
          </a:prstGeom>
          <a:ln w="28575">
            <a:solidFill>
              <a:srgbClr val="F05A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1 21">
            <a:extLst>
              <a:ext uri="{FF2B5EF4-FFF2-40B4-BE49-F238E27FC236}">
                <a16:creationId xmlns:a16="http://schemas.microsoft.com/office/drawing/2014/main" id="{6D170F90-E6FA-4884-D433-30309CA498B9}"/>
              </a:ext>
            </a:extLst>
          </p:cNvPr>
          <p:cNvCxnSpPr>
            <a:cxnSpLocks/>
          </p:cNvCxnSpPr>
          <p:nvPr/>
        </p:nvCxnSpPr>
        <p:spPr>
          <a:xfrm>
            <a:off x="10036437" y="2506847"/>
            <a:ext cx="25053" cy="3323171"/>
          </a:xfrm>
          <a:prstGeom prst="line">
            <a:avLst/>
          </a:prstGeom>
          <a:ln w="28575">
            <a:solidFill>
              <a:srgbClr val="F05A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reccia destra 22">
            <a:extLst>
              <a:ext uri="{FF2B5EF4-FFF2-40B4-BE49-F238E27FC236}">
                <a16:creationId xmlns:a16="http://schemas.microsoft.com/office/drawing/2014/main" id="{2B933BFB-90C2-3C1A-B911-7659AEBB9200}"/>
              </a:ext>
            </a:extLst>
          </p:cNvPr>
          <p:cNvSpPr/>
          <p:nvPr/>
        </p:nvSpPr>
        <p:spPr>
          <a:xfrm>
            <a:off x="8107221" y="3757808"/>
            <a:ext cx="1900520" cy="425913"/>
          </a:xfrm>
          <a:prstGeom prst="rightArrow">
            <a:avLst/>
          </a:prstGeom>
          <a:solidFill>
            <a:srgbClr val="F05A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1A5574F7-CBD6-00EE-2F92-F2432711779F}"/>
              </a:ext>
            </a:extLst>
          </p:cNvPr>
          <p:cNvSpPr txBox="1"/>
          <p:nvPr/>
        </p:nvSpPr>
        <p:spPr>
          <a:xfrm>
            <a:off x="1259057" y="1216636"/>
            <a:ext cx="7086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dirty="0">
                <a:solidFill>
                  <a:srgbClr val="FF0000"/>
                </a:solidFill>
              </a:rPr>
              <a:t>Initial proposal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43FAA1B3-3FEA-60C1-2282-90A545CC4B9C}"/>
              </a:ext>
            </a:extLst>
          </p:cNvPr>
          <p:cNvSpPr txBox="1"/>
          <p:nvPr/>
        </p:nvSpPr>
        <p:spPr>
          <a:xfrm>
            <a:off x="763045" y="3477434"/>
            <a:ext cx="7086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dirty="0">
                <a:solidFill>
                  <a:srgbClr val="FF0000"/>
                </a:solidFill>
              </a:rPr>
              <a:t>Revised proposal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D7804115-73CD-E22A-2408-EDFEF3016867}"/>
              </a:ext>
            </a:extLst>
          </p:cNvPr>
          <p:cNvSpPr txBox="1"/>
          <p:nvPr/>
        </p:nvSpPr>
        <p:spPr>
          <a:xfrm>
            <a:off x="2020829" y="4033939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4 years (+1)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A74D436D-6A23-596E-0C4B-10A2D428AD94}"/>
              </a:ext>
            </a:extLst>
          </p:cNvPr>
          <p:cNvSpPr txBox="1"/>
          <p:nvPr/>
        </p:nvSpPr>
        <p:spPr>
          <a:xfrm>
            <a:off x="3364991" y="4323215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6 years (+ 1)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B293EF2F-753D-2D70-9D94-343092C705C6}"/>
              </a:ext>
            </a:extLst>
          </p:cNvPr>
          <p:cNvSpPr txBox="1"/>
          <p:nvPr/>
        </p:nvSpPr>
        <p:spPr>
          <a:xfrm>
            <a:off x="6929809" y="4855378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4 years (+ 1)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ADE60C99-7B03-652C-F95B-FBD5094DF8B5}"/>
              </a:ext>
            </a:extLst>
          </p:cNvPr>
          <p:cNvSpPr txBox="1"/>
          <p:nvPr/>
        </p:nvSpPr>
        <p:spPr>
          <a:xfrm>
            <a:off x="5409241" y="4584136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5 years (+ 1)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873D7025-A77E-FF31-F564-5F3F02C61F2B}"/>
                  </a:ext>
                </a:extLst>
              </p:cNvPr>
              <p:cNvSpPr txBox="1"/>
              <p:nvPr/>
            </p:nvSpPr>
            <p:spPr>
              <a:xfrm>
                <a:off x="587391" y="5907124"/>
                <a:ext cx="103716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Nb3Sn demonstrator program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dirty="0"/>
                  <a:t> 6 years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LHC: 13 short models in 11 years, 6 prototypes in 4 years, pre-series 4 years, series 4 years </a:t>
                </a:r>
              </a:p>
            </p:txBody>
          </p:sp>
        </mc:Choice>
        <mc:Fallback xmlns=""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873D7025-A77E-FF31-F564-5F3F02C61F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391" y="5907124"/>
                <a:ext cx="10371628" cy="646331"/>
              </a:xfrm>
              <a:prstGeom prst="rect">
                <a:avLst/>
              </a:prstGeom>
              <a:blipFill>
                <a:blip r:embed="rId2"/>
                <a:stretch>
                  <a:fillRect l="-367" t="-3922" b="-156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39CE9CB5-8E03-E2D5-B56D-5B8244222820}"/>
              </a:ext>
            </a:extLst>
          </p:cNvPr>
          <p:cNvSpPr txBox="1"/>
          <p:nvPr/>
        </p:nvSpPr>
        <p:spPr>
          <a:xfrm>
            <a:off x="1448182" y="1534055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3 years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45B7A999-1B54-7571-82FD-ECACCF1F9989}"/>
              </a:ext>
            </a:extLst>
          </p:cNvPr>
          <p:cNvSpPr txBox="1"/>
          <p:nvPr/>
        </p:nvSpPr>
        <p:spPr>
          <a:xfrm>
            <a:off x="2306215" y="1774929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5 years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0E1E8DB0-D45E-8C77-1B23-5B34C9A68370}"/>
              </a:ext>
            </a:extLst>
          </p:cNvPr>
          <p:cNvSpPr txBox="1"/>
          <p:nvPr/>
        </p:nvSpPr>
        <p:spPr>
          <a:xfrm>
            <a:off x="4130561" y="2054682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4 years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DBB64349-1B60-549D-42EE-BC069628CD6B}"/>
              </a:ext>
            </a:extLst>
          </p:cNvPr>
          <p:cNvSpPr txBox="1"/>
          <p:nvPr/>
        </p:nvSpPr>
        <p:spPr>
          <a:xfrm>
            <a:off x="5397015" y="2332262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3 years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B3B52E29-7EE1-7815-6BC4-D983219E4E48}"/>
              </a:ext>
            </a:extLst>
          </p:cNvPr>
          <p:cNvSpPr txBox="1"/>
          <p:nvPr/>
        </p:nvSpPr>
        <p:spPr>
          <a:xfrm>
            <a:off x="6300751" y="2581534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4 years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08A82C65-BFB9-CA58-A963-2C384103C0C7}"/>
              </a:ext>
            </a:extLst>
          </p:cNvPr>
          <p:cNvSpPr txBox="1"/>
          <p:nvPr/>
        </p:nvSpPr>
        <p:spPr>
          <a:xfrm>
            <a:off x="8574626" y="5130894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4 years</a:t>
            </a: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DB906BFA-7A48-1C4F-B962-6C7878664B5F}"/>
              </a:ext>
            </a:extLst>
          </p:cNvPr>
          <p:cNvSpPr txBox="1"/>
          <p:nvPr/>
        </p:nvSpPr>
        <p:spPr>
          <a:xfrm>
            <a:off x="10133668" y="4251161"/>
            <a:ext cx="20460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17 years from R&amp;D to end of construction</a:t>
            </a:r>
          </a:p>
        </p:txBody>
      </p:sp>
      <p:sp>
        <p:nvSpPr>
          <p:cNvPr id="56" name="CasellaDiTesto 4">
            <a:extLst>
              <a:ext uri="{FF2B5EF4-FFF2-40B4-BE49-F238E27FC236}">
                <a16:creationId xmlns:a16="http://schemas.microsoft.com/office/drawing/2014/main" id="{A07CAC07-9695-1D46-9C33-F6F8559F6A24}"/>
              </a:ext>
            </a:extLst>
          </p:cNvPr>
          <p:cNvSpPr txBox="1"/>
          <p:nvPr/>
        </p:nvSpPr>
        <p:spPr>
          <a:xfrm>
            <a:off x="8499571" y="4916058"/>
            <a:ext cx="1703351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3x30 </a:t>
            </a:r>
            <a:r>
              <a:rPr lang="it-IT" sz="1400" dirty="0" err="1"/>
              <a:t>dipole</a:t>
            </a:r>
            <a:r>
              <a:rPr lang="it-IT" sz="1400" dirty="0"/>
              <a:t> </a:t>
            </a:r>
            <a:r>
              <a:rPr lang="it-IT" sz="1400" dirty="0" err="1"/>
              <a:t>magnets</a:t>
            </a:r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55" name="CasellaDiTesto 3">
            <a:extLst>
              <a:ext uri="{FF2B5EF4-FFF2-40B4-BE49-F238E27FC236}">
                <a16:creationId xmlns:a16="http://schemas.microsoft.com/office/drawing/2014/main" id="{476DA6F6-BCA9-D54F-9A5A-9C3DC7E6A2E9}"/>
              </a:ext>
            </a:extLst>
          </p:cNvPr>
          <p:cNvSpPr txBox="1"/>
          <p:nvPr/>
        </p:nvSpPr>
        <p:spPr>
          <a:xfrm>
            <a:off x="7034282" y="4608281"/>
            <a:ext cx="2001574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full</a:t>
            </a:r>
            <a:r>
              <a:rPr lang="it-IT" sz="1400" baseline="0" dirty="0"/>
              <a:t> </a:t>
            </a:r>
            <a:r>
              <a:rPr lang="it-IT" sz="1400" baseline="0" dirty="0" err="1"/>
              <a:t>length</a:t>
            </a:r>
            <a:r>
              <a:rPr lang="it-IT" sz="1400" baseline="0" dirty="0"/>
              <a:t> </a:t>
            </a:r>
            <a:r>
              <a:rPr lang="it-IT" sz="1400" baseline="0" dirty="0" err="1"/>
              <a:t>prototypes</a:t>
            </a:r>
            <a:r>
              <a:rPr lang="it-IT" sz="1400" dirty="0"/>
              <a:t> (5)</a:t>
            </a:r>
          </a:p>
        </p:txBody>
      </p:sp>
    </p:spTree>
    <p:extLst>
      <p:ext uri="{BB962C8B-B14F-4D97-AF65-F5344CB8AC3E}">
        <p14:creationId xmlns:p14="http://schemas.microsoft.com/office/powerpoint/2010/main" val="2054752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7" grpId="0"/>
      <p:bldP spid="62" grpId="0"/>
      <p:bldP spid="2" grpId="0"/>
      <p:bldP spid="18" grpId="0"/>
      <p:bldP spid="23" grpId="0" animBg="1"/>
      <p:bldP spid="26" grpId="0"/>
      <p:bldP spid="27" grpId="0"/>
      <p:bldP spid="28" grpId="0"/>
      <p:bldP spid="29" grpId="0"/>
      <p:bldP spid="30" grpId="0"/>
      <p:bldP spid="31" grpId="0"/>
      <p:bldP spid="38" grpId="0"/>
      <p:bldP spid="39" grpId="0"/>
      <p:bldP spid="56" grpId="0"/>
      <p:bldP spid="5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2E83924-3894-9E23-3091-04CF92460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91811" y="6300934"/>
            <a:ext cx="2743200" cy="365125"/>
          </a:xfrm>
        </p:spPr>
        <p:txBody>
          <a:bodyPr/>
          <a:lstStyle/>
          <a:p>
            <a:fld id="{A16AB2F8-5338-F742-A59E-35F5B82165E6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D9D5F73C-0A52-8FDB-4139-66115884F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Tentative Schedule (10 </a:t>
            </a:r>
            <a:r>
              <a:rPr lang="en-GB" dirty="0" err="1"/>
              <a:t>TeV</a:t>
            </a:r>
            <a:r>
              <a:rPr lang="en-GB" dirty="0"/>
              <a:t> collider)</a:t>
            </a:r>
          </a:p>
        </p:txBody>
      </p:sp>
      <p:graphicFrame>
        <p:nvGraphicFramePr>
          <p:cNvPr id="9" name="Tabella 8">
            <a:extLst>
              <a:ext uri="{FF2B5EF4-FFF2-40B4-BE49-F238E27FC236}">
                <a16:creationId xmlns:a16="http://schemas.microsoft.com/office/drawing/2014/main" id="{B10EE759-E7FD-5876-EDCE-4199AD0C9D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330258"/>
              </p:ext>
            </p:extLst>
          </p:nvPr>
        </p:nvGraphicFramePr>
        <p:xfrm>
          <a:off x="187901" y="3987429"/>
          <a:ext cx="10865825" cy="2184139"/>
        </p:xfrm>
        <a:graphic>
          <a:graphicData uri="http://schemas.openxmlformats.org/drawingml/2006/table">
            <a:tbl>
              <a:tblPr/>
              <a:tblGrid>
                <a:gridCol w="2212323">
                  <a:extLst>
                    <a:ext uri="{9D8B030D-6E8A-4147-A177-3AD203B41FA5}">
                      <a16:colId xmlns:a16="http://schemas.microsoft.com/office/drawing/2014/main" val="3404338206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1003203677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2579886705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3024934237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2060026441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4135821874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3582493922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2936555173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2846273933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3981572864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2423763997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810340397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3960599502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3330883951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3330311598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2330874274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660230610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2619547904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1312633391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3422257215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2545224598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2765948413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950080195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3083945838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982678879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3802492232"/>
                    </a:ext>
                  </a:extLst>
                </a:gridCol>
                <a:gridCol w="332827">
                  <a:extLst>
                    <a:ext uri="{9D8B030D-6E8A-4147-A177-3AD203B41FA5}">
                      <a16:colId xmlns:a16="http://schemas.microsoft.com/office/drawing/2014/main" val="3680646119"/>
                    </a:ext>
                  </a:extLst>
                </a:gridCol>
              </a:tblGrid>
              <a:tr h="211300">
                <a:tc>
                  <a:txBody>
                    <a:bodyPr/>
                    <a:lstStyle/>
                    <a:p>
                      <a:pPr algn="r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2924958"/>
                  </a:ext>
                </a:extLst>
              </a:tr>
              <a:tr h="240217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R&amp;D and </a:t>
                      </a:r>
                      <a:r>
                        <a:rPr lang="it-IT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demonstrators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8512493"/>
                  </a:ext>
                </a:extLst>
              </a:tr>
              <a:tr h="249382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Models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598285"/>
                  </a:ext>
                </a:extLst>
              </a:tr>
              <a:tr h="249382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Prototypes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1971506"/>
                  </a:ext>
                </a:extLst>
              </a:tr>
              <a:tr h="235527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Pre-series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B3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B3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B3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B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2826465"/>
                  </a:ext>
                </a:extLst>
              </a:tr>
              <a:tr h="235527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Series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415903"/>
                  </a:ext>
                </a:extLst>
              </a:tr>
              <a:tr h="292699"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4551422"/>
                  </a:ext>
                </a:extLst>
              </a:tr>
              <a:tr h="460940"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2027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2028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2029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2030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2031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2032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2033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2034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2035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2036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2037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2038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2039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2040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2041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2042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2043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2044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2045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2046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2047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2048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2049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2050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777438"/>
                  </a:ext>
                </a:extLst>
              </a:tr>
            </a:tbl>
          </a:graphicData>
        </a:graphic>
      </p:graphicFrame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4E83353-2415-7750-3139-14088682D5FB}"/>
              </a:ext>
            </a:extLst>
          </p:cNvPr>
          <p:cNvSpPr txBox="1"/>
          <p:nvPr/>
        </p:nvSpPr>
        <p:spPr>
          <a:xfrm>
            <a:off x="-216816" y="3725819"/>
            <a:ext cx="266007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b"/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Specifications</a:t>
            </a:r>
            <a:r>
              <a:rPr lang="it-IT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and concept </a:t>
            </a:r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development</a:t>
            </a:r>
            <a:endParaRPr lang="it-IT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2" name="CasellaDiTesto 6">
            <a:extLst>
              <a:ext uri="{FF2B5EF4-FFF2-40B4-BE49-F238E27FC236}">
                <a16:creationId xmlns:a16="http://schemas.microsoft.com/office/drawing/2014/main" id="{6EBA8DBA-6F76-0C4C-A19A-40B54191DD3A}"/>
              </a:ext>
            </a:extLst>
          </p:cNvPr>
          <p:cNvSpPr txBox="1"/>
          <p:nvPr/>
        </p:nvSpPr>
        <p:spPr>
          <a:xfrm>
            <a:off x="5364256" y="4192168"/>
            <a:ext cx="2884059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err="1"/>
              <a:t>demonstrator</a:t>
            </a:r>
            <a:r>
              <a:rPr lang="it-IT" sz="1400" dirty="0"/>
              <a:t> model ( 1 per concept)</a:t>
            </a:r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13" name="CasellaDiTesto 7">
            <a:extLst>
              <a:ext uri="{FF2B5EF4-FFF2-40B4-BE49-F238E27FC236}">
                <a16:creationId xmlns:a16="http://schemas.microsoft.com/office/drawing/2014/main" id="{DD199732-BA5F-7D4A-BB10-D983A052C88A}"/>
              </a:ext>
            </a:extLst>
          </p:cNvPr>
          <p:cNvSpPr txBox="1"/>
          <p:nvPr/>
        </p:nvSpPr>
        <p:spPr>
          <a:xfrm>
            <a:off x="7721346" y="4429528"/>
            <a:ext cx="1050288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models (10)</a:t>
            </a:r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14" name="CasellaDiTesto 8">
            <a:extLst>
              <a:ext uri="{FF2B5EF4-FFF2-40B4-BE49-F238E27FC236}">
                <a16:creationId xmlns:a16="http://schemas.microsoft.com/office/drawing/2014/main" id="{FDC993D8-DB42-B74B-AF18-F64C93D3CEBB}"/>
              </a:ext>
            </a:extLst>
          </p:cNvPr>
          <p:cNvSpPr txBox="1"/>
          <p:nvPr/>
        </p:nvSpPr>
        <p:spPr>
          <a:xfrm>
            <a:off x="9045704" y="4681730"/>
            <a:ext cx="2001574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full </a:t>
            </a:r>
            <a:r>
              <a:rPr lang="it-IT" sz="1400" dirty="0" err="1"/>
              <a:t>length</a:t>
            </a:r>
            <a:r>
              <a:rPr lang="it-IT" sz="1400" dirty="0"/>
              <a:t> </a:t>
            </a:r>
            <a:r>
              <a:rPr lang="it-IT" sz="1400" dirty="0" err="1"/>
              <a:t>prototypes</a:t>
            </a:r>
            <a:r>
              <a:rPr lang="it-IT" sz="1400" dirty="0"/>
              <a:t> (5)</a:t>
            </a:r>
          </a:p>
        </p:txBody>
      </p:sp>
      <p:sp>
        <p:nvSpPr>
          <p:cNvPr id="15" name="CasellaDiTesto 9">
            <a:extLst>
              <a:ext uri="{FF2B5EF4-FFF2-40B4-BE49-F238E27FC236}">
                <a16:creationId xmlns:a16="http://schemas.microsoft.com/office/drawing/2014/main" id="{173D3055-7F1A-4147-AA8C-D8A3F83E575A}"/>
              </a:ext>
            </a:extLst>
          </p:cNvPr>
          <p:cNvSpPr txBox="1"/>
          <p:nvPr/>
        </p:nvSpPr>
        <p:spPr>
          <a:xfrm>
            <a:off x="10080090" y="4928033"/>
            <a:ext cx="1703351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3x30 </a:t>
            </a:r>
            <a:r>
              <a:rPr lang="it-IT" sz="1400" dirty="0" err="1"/>
              <a:t>dipole</a:t>
            </a:r>
            <a:r>
              <a:rPr lang="it-IT" sz="1400" dirty="0"/>
              <a:t> </a:t>
            </a:r>
            <a:r>
              <a:rPr lang="it-IT" sz="1400" dirty="0" err="1"/>
              <a:t>magnets</a:t>
            </a:r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762C769B-0A05-36CD-4619-0D4D0C997606}"/>
              </a:ext>
            </a:extLst>
          </p:cNvPr>
          <p:cNvSpPr txBox="1"/>
          <p:nvPr/>
        </p:nvSpPr>
        <p:spPr>
          <a:xfrm>
            <a:off x="10002870" y="3301435"/>
            <a:ext cx="171606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+3 years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FFCAB86-2C68-748D-B796-238E4A44796C}"/>
              </a:ext>
            </a:extLst>
          </p:cNvPr>
          <p:cNvSpPr txBox="1"/>
          <p:nvPr/>
        </p:nvSpPr>
        <p:spPr>
          <a:xfrm>
            <a:off x="2173159" y="914390"/>
            <a:ext cx="7086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GB" sz="2200" b="1" u="sng" dirty="0"/>
              <a:t>ARC DIPOLES 15T/138 mm </a:t>
            </a:r>
          </a:p>
          <a:p>
            <a:pPr lvl="1" algn="ctr"/>
            <a:r>
              <a:rPr lang="en-GB" b="1" u="sng" dirty="0"/>
              <a:t>(quadrupoles and IR still not included)</a:t>
            </a:r>
            <a:r>
              <a:rPr lang="en-GB" sz="2200" b="1" u="sng" dirty="0"/>
              <a:t> </a:t>
            </a:r>
          </a:p>
        </p:txBody>
      </p:sp>
      <p:cxnSp>
        <p:nvCxnSpPr>
          <p:cNvPr id="18" name="Connettore 1 17">
            <a:extLst>
              <a:ext uri="{FF2B5EF4-FFF2-40B4-BE49-F238E27FC236}">
                <a16:creationId xmlns:a16="http://schemas.microsoft.com/office/drawing/2014/main" id="{A14EF266-4405-FA2C-B2D6-B2F1BA289513}"/>
              </a:ext>
            </a:extLst>
          </p:cNvPr>
          <p:cNvCxnSpPr>
            <a:cxnSpLocks/>
          </p:cNvCxnSpPr>
          <p:nvPr/>
        </p:nvCxnSpPr>
        <p:spPr>
          <a:xfrm>
            <a:off x="10070854" y="2886607"/>
            <a:ext cx="0" cy="2783216"/>
          </a:xfrm>
          <a:prstGeom prst="line">
            <a:avLst/>
          </a:prstGeom>
          <a:ln w="28575">
            <a:solidFill>
              <a:srgbClr val="F05A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1 19">
            <a:extLst>
              <a:ext uri="{FF2B5EF4-FFF2-40B4-BE49-F238E27FC236}">
                <a16:creationId xmlns:a16="http://schemas.microsoft.com/office/drawing/2014/main" id="{ECFC7DFD-713D-FBE3-A015-22B09D8B2B2A}"/>
              </a:ext>
            </a:extLst>
          </p:cNvPr>
          <p:cNvCxnSpPr>
            <a:cxnSpLocks/>
          </p:cNvCxnSpPr>
          <p:nvPr/>
        </p:nvCxnSpPr>
        <p:spPr>
          <a:xfrm>
            <a:off x="11044490" y="2346652"/>
            <a:ext cx="25053" cy="3323171"/>
          </a:xfrm>
          <a:prstGeom prst="line">
            <a:avLst/>
          </a:prstGeom>
          <a:ln w="28575">
            <a:solidFill>
              <a:srgbClr val="F05A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ccia destra 20">
            <a:extLst>
              <a:ext uri="{FF2B5EF4-FFF2-40B4-BE49-F238E27FC236}">
                <a16:creationId xmlns:a16="http://schemas.microsoft.com/office/drawing/2014/main" id="{7E54D5AB-1905-3AB9-80D0-D7D00C706D1B}"/>
              </a:ext>
            </a:extLst>
          </p:cNvPr>
          <p:cNvSpPr/>
          <p:nvPr/>
        </p:nvSpPr>
        <p:spPr>
          <a:xfrm>
            <a:off x="10112546" y="3563843"/>
            <a:ext cx="941180" cy="425913"/>
          </a:xfrm>
          <a:prstGeom prst="rightArrow">
            <a:avLst/>
          </a:prstGeom>
          <a:solidFill>
            <a:srgbClr val="F05A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E2D26DE7-46FC-638A-4129-C9584BB44BA7}"/>
              </a:ext>
            </a:extLst>
          </p:cNvPr>
          <p:cNvSpPr txBox="1"/>
          <p:nvPr/>
        </p:nvSpPr>
        <p:spPr>
          <a:xfrm>
            <a:off x="1237723" y="1132764"/>
            <a:ext cx="7086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dirty="0">
                <a:solidFill>
                  <a:srgbClr val="FF0000"/>
                </a:solidFill>
              </a:rPr>
              <a:t>Initial proposal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26F816CC-FA4C-E9DA-3D3E-8F80E981DFC9}"/>
              </a:ext>
            </a:extLst>
          </p:cNvPr>
          <p:cNvSpPr txBox="1"/>
          <p:nvPr/>
        </p:nvSpPr>
        <p:spPr>
          <a:xfrm>
            <a:off x="763045" y="3477434"/>
            <a:ext cx="7086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dirty="0">
                <a:solidFill>
                  <a:srgbClr val="FF0000"/>
                </a:solidFill>
              </a:rPr>
              <a:t>Revised proposal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D77B40D8-DDD3-702B-E7F1-1ADFB160AA4C}"/>
              </a:ext>
            </a:extLst>
          </p:cNvPr>
          <p:cNvSpPr txBox="1"/>
          <p:nvPr/>
        </p:nvSpPr>
        <p:spPr>
          <a:xfrm>
            <a:off x="9428517" y="4044705"/>
            <a:ext cx="2713189" cy="584775"/>
          </a:xfrm>
          <a:prstGeom prst="rect">
            <a:avLst/>
          </a:prstGeom>
          <a:solidFill>
            <a:schemeClr val="bg1">
              <a:alpha val="31000"/>
            </a:schemeClr>
          </a:solidFill>
          <a:ln w="19050">
            <a:solidFill>
              <a:srgbClr val="F05A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26 years from R&amp;D to end of construction</a:t>
            </a:r>
          </a:p>
        </p:txBody>
      </p:sp>
      <p:sp>
        <p:nvSpPr>
          <p:cNvPr id="25" name="CasellaDiTesto 9">
            <a:extLst>
              <a:ext uri="{FF2B5EF4-FFF2-40B4-BE49-F238E27FC236}">
                <a16:creationId xmlns:a16="http://schemas.microsoft.com/office/drawing/2014/main" id="{3E92A1AE-162C-6429-FB15-2DC6B390688D}"/>
              </a:ext>
            </a:extLst>
          </p:cNvPr>
          <p:cNvSpPr txBox="1"/>
          <p:nvPr/>
        </p:nvSpPr>
        <p:spPr>
          <a:xfrm>
            <a:off x="11046324" y="5192773"/>
            <a:ext cx="1145676" cy="52322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3x400 </a:t>
            </a:r>
            <a:r>
              <a:rPr lang="it-IT" sz="1400" dirty="0" err="1"/>
              <a:t>dipole</a:t>
            </a:r>
            <a:r>
              <a:rPr lang="it-IT" sz="1400" dirty="0"/>
              <a:t> </a:t>
            </a:r>
            <a:r>
              <a:rPr lang="it-IT" sz="1400" dirty="0" err="1"/>
              <a:t>magnets</a:t>
            </a:r>
            <a:endParaRPr lang="it-IT" sz="1400" dirty="0">
              <a:solidFill>
                <a:srgbClr val="FF0000"/>
              </a:solidFill>
            </a:endParaRPr>
          </a:p>
        </p:txBody>
      </p:sp>
      <p:graphicFrame>
        <p:nvGraphicFramePr>
          <p:cNvPr id="35" name="Tabella 34">
            <a:extLst>
              <a:ext uri="{FF2B5EF4-FFF2-40B4-BE49-F238E27FC236}">
                <a16:creationId xmlns:a16="http://schemas.microsoft.com/office/drawing/2014/main" id="{060866F8-AA26-8369-7A14-45CD0C07DF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91443"/>
              </p:ext>
            </p:extLst>
          </p:nvPr>
        </p:nvGraphicFramePr>
        <p:xfrm>
          <a:off x="1338544" y="1633813"/>
          <a:ext cx="8751841" cy="1978407"/>
        </p:xfrm>
        <a:graphic>
          <a:graphicData uri="http://schemas.openxmlformats.org/drawingml/2006/table">
            <a:tbl>
              <a:tblPr/>
              <a:tblGrid>
                <a:gridCol w="1009834">
                  <a:extLst>
                    <a:ext uri="{9D8B030D-6E8A-4147-A177-3AD203B41FA5}">
                      <a16:colId xmlns:a16="http://schemas.microsoft.com/office/drawing/2014/main" val="3218792663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3957527097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3545426542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784789467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3129760579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1433908782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2964259473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3341794598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829703501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2832220120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4124394154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2058516942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3740850373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868293047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2041623841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575945801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3007939474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232824426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131896813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2366125309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2637373097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997871366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3878474117"/>
                    </a:ext>
                  </a:extLst>
                </a:gridCol>
                <a:gridCol w="336609">
                  <a:extLst>
                    <a:ext uri="{9D8B030D-6E8A-4147-A177-3AD203B41FA5}">
                      <a16:colId xmlns:a16="http://schemas.microsoft.com/office/drawing/2014/main" val="1578492349"/>
                    </a:ext>
                  </a:extLst>
                </a:gridCol>
              </a:tblGrid>
              <a:tr h="244948">
                <a:tc>
                  <a:txBody>
                    <a:bodyPr/>
                    <a:lstStyle/>
                    <a:p>
                      <a:pPr algn="r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726146"/>
                  </a:ext>
                </a:extLst>
              </a:tr>
              <a:tr h="243780">
                <a:tc>
                  <a:txBody>
                    <a:bodyPr/>
                    <a:lstStyle/>
                    <a:p>
                      <a:pPr algn="r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1074572"/>
                  </a:ext>
                </a:extLst>
              </a:tr>
              <a:tr h="242453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Models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4260393"/>
                  </a:ext>
                </a:extLst>
              </a:tr>
              <a:tr h="242453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Prototypes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8218994"/>
                  </a:ext>
                </a:extLst>
              </a:tr>
              <a:tr h="242453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Pre-series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22B3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22B3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22B3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9832463"/>
                  </a:ext>
                </a:extLst>
              </a:tr>
              <a:tr h="242453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Series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3232163"/>
                  </a:ext>
                </a:extLst>
              </a:tr>
              <a:tr h="519867"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2027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2028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2029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2030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2031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2032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2033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2034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2035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2036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2037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2038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2039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2040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2041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2042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2043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2044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2045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2046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2047</a:t>
                      </a:r>
                    </a:p>
                  </a:txBody>
                  <a:tcPr marL="7105" marR="7105" marT="710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8758883"/>
                  </a:ext>
                </a:extLst>
              </a:tr>
            </a:tbl>
          </a:graphicData>
        </a:graphic>
      </p:graphicFrame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CBF47AC0-0A4D-421D-1D5A-FC618CEBF479}"/>
              </a:ext>
            </a:extLst>
          </p:cNvPr>
          <p:cNvSpPr txBox="1"/>
          <p:nvPr/>
        </p:nvSpPr>
        <p:spPr>
          <a:xfrm>
            <a:off x="-290006" y="1456549"/>
            <a:ext cx="266007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b"/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Specifications</a:t>
            </a:r>
            <a:r>
              <a:rPr lang="it-IT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and concept </a:t>
            </a:r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development</a:t>
            </a:r>
            <a:endParaRPr lang="it-IT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028DB62-4F14-C3A2-9FA3-C2C77BF34F06}"/>
              </a:ext>
            </a:extLst>
          </p:cNvPr>
          <p:cNvSpPr txBox="1"/>
          <p:nvPr/>
        </p:nvSpPr>
        <p:spPr>
          <a:xfrm>
            <a:off x="196908" y="1895139"/>
            <a:ext cx="217315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b"/>
            <a:r>
              <a:rPr lang="it-IT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R&amp;D and </a:t>
            </a:r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demonstrators</a:t>
            </a:r>
            <a:endParaRPr lang="it-IT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6043926A-395C-04B9-409F-38E7FEF475B3}"/>
              </a:ext>
            </a:extLst>
          </p:cNvPr>
          <p:cNvSpPr txBox="1"/>
          <p:nvPr/>
        </p:nvSpPr>
        <p:spPr>
          <a:xfrm>
            <a:off x="8016974" y="1411835"/>
            <a:ext cx="2623667" cy="584775"/>
          </a:xfrm>
          <a:prstGeom prst="rect">
            <a:avLst/>
          </a:prstGeom>
          <a:noFill/>
          <a:ln w="19050">
            <a:solidFill>
              <a:srgbClr val="F05A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23 years from R&amp;D to end of construction</a:t>
            </a:r>
          </a:p>
        </p:txBody>
      </p:sp>
      <p:sp>
        <p:nvSpPr>
          <p:cNvPr id="43" name="CasellaDiTesto 6">
            <a:extLst>
              <a:ext uri="{FF2B5EF4-FFF2-40B4-BE49-F238E27FC236}">
                <a16:creationId xmlns:a16="http://schemas.microsoft.com/office/drawing/2014/main" id="{538D6B27-A76D-9945-F09F-76E74B692FB3}"/>
              </a:ext>
            </a:extLst>
          </p:cNvPr>
          <p:cNvSpPr txBox="1"/>
          <p:nvPr/>
        </p:nvSpPr>
        <p:spPr>
          <a:xfrm>
            <a:off x="4732174" y="1837719"/>
            <a:ext cx="1190326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err="1"/>
              <a:t>demonstrator</a:t>
            </a:r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44" name="CasellaDiTesto 7">
            <a:extLst>
              <a:ext uri="{FF2B5EF4-FFF2-40B4-BE49-F238E27FC236}">
                <a16:creationId xmlns:a16="http://schemas.microsoft.com/office/drawing/2014/main" id="{5833E938-2704-5F9A-2D23-861BBBFB90A1}"/>
              </a:ext>
            </a:extLst>
          </p:cNvPr>
          <p:cNvSpPr txBox="1"/>
          <p:nvPr/>
        </p:nvSpPr>
        <p:spPr>
          <a:xfrm>
            <a:off x="6731203" y="2070638"/>
            <a:ext cx="718466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models</a:t>
            </a:r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45" name="CasellaDiTesto 8">
            <a:extLst>
              <a:ext uri="{FF2B5EF4-FFF2-40B4-BE49-F238E27FC236}">
                <a16:creationId xmlns:a16="http://schemas.microsoft.com/office/drawing/2014/main" id="{51A42CC2-BBDB-9ECD-4458-24BB36D38153}"/>
              </a:ext>
            </a:extLst>
          </p:cNvPr>
          <p:cNvSpPr txBox="1"/>
          <p:nvPr/>
        </p:nvSpPr>
        <p:spPr>
          <a:xfrm>
            <a:off x="8019090" y="2326167"/>
            <a:ext cx="1761123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full </a:t>
            </a:r>
            <a:r>
              <a:rPr lang="it-IT" sz="1400" dirty="0" err="1"/>
              <a:t>length</a:t>
            </a:r>
            <a:r>
              <a:rPr lang="it-IT" sz="1400" dirty="0"/>
              <a:t> </a:t>
            </a:r>
            <a:r>
              <a:rPr lang="it-IT" sz="1400" dirty="0" err="1"/>
              <a:t>prototypes</a:t>
            </a:r>
            <a:endParaRPr lang="it-IT" sz="1400" dirty="0"/>
          </a:p>
        </p:txBody>
      </p:sp>
      <p:sp>
        <p:nvSpPr>
          <p:cNvPr id="46" name="CasellaDiTesto 9">
            <a:extLst>
              <a:ext uri="{FF2B5EF4-FFF2-40B4-BE49-F238E27FC236}">
                <a16:creationId xmlns:a16="http://schemas.microsoft.com/office/drawing/2014/main" id="{BF566831-3EF9-FAE8-B3B2-EC347DE8A7C2}"/>
              </a:ext>
            </a:extLst>
          </p:cNvPr>
          <p:cNvSpPr txBox="1"/>
          <p:nvPr/>
        </p:nvSpPr>
        <p:spPr>
          <a:xfrm>
            <a:off x="8757540" y="2558722"/>
            <a:ext cx="1703351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3x30 </a:t>
            </a:r>
            <a:r>
              <a:rPr lang="it-IT" sz="1400" dirty="0" err="1"/>
              <a:t>dipole</a:t>
            </a:r>
            <a:r>
              <a:rPr lang="it-IT" sz="1400" dirty="0"/>
              <a:t> </a:t>
            </a:r>
            <a:r>
              <a:rPr lang="it-IT" sz="1400" dirty="0" err="1"/>
              <a:t>magnets</a:t>
            </a:r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47" name="CasellaDiTesto 9">
            <a:extLst>
              <a:ext uri="{FF2B5EF4-FFF2-40B4-BE49-F238E27FC236}">
                <a16:creationId xmlns:a16="http://schemas.microsoft.com/office/drawing/2014/main" id="{D69D4506-42DC-4259-3632-D19D278C088A}"/>
              </a:ext>
            </a:extLst>
          </p:cNvPr>
          <p:cNvSpPr txBox="1"/>
          <p:nvPr/>
        </p:nvSpPr>
        <p:spPr>
          <a:xfrm>
            <a:off x="10080090" y="2852500"/>
            <a:ext cx="1897182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3x400 </a:t>
            </a:r>
            <a:r>
              <a:rPr lang="it-IT" sz="1400" dirty="0" err="1"/>
              <a:t>dipole</a:t>
            </a:r>
            <a:r>
              <a:rPr lang="it-IT" sz="1400" dirty="0"/>
              <a:t> </a:t>
            </a:r>
            <a:r>
              <a:rPr lang="it-IT" sz="1400" dirty="0" err="1"/>
              <a:t>magnets</a:t>
            </a:r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E00B3779-E181-EEEA-081D-BC032EEBDC2F}"/>
              </a:ext>
            </a:extLst>
          </p:cNvPr>
          <p:cNvSpPr txBox="1"/>
          <p:nvPr/>
        </p:nvSpPr>
        <p:spPr>
          <a:xfrm>
            <a:off x="1909204" y="1550016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3 years</a:t>
            </a: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C52CB990-CE3D-15E7-5491-2A8575D9AC3A}"/>
              </a:ext>
            </a:extLst>
          </p:cNvPr>
          <p:cNvSpPr txBox="1"/>
          <p:nvPr/>
        </p:nvSpPr>
        <p:spPr>
          <a:xfrm>
            <a:off x="2959523" y="1832248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5 years</a:t>
            </a:r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AB59E968-DF8D-4D27-F286-215DD6AB595B}"/>
              </a:ext>
            </a:extLst>
          </p:cNvPr>
          <p:cNvSpPr txBox="1"/>
          <p:nvPr/>
        </p:nvSpPr>
        <p:spPr>
          <a:xfrm>
            <a:off x="4591583" y="2070643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7 years</a:t>
            </a: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EB3DC7D5-CBCB-B6C9-0231-0D889F101652}"/>
              </a:ext>
            </a:extLst>
          </p:cNvPr>
          <p:cNvSpPr txBox="1"/>
          <p:nvPr/>
        </p:nvSpPr>
        <p:spPr>
          <a:xfrm>
            <a:off x="7846832" y="2541243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3 years</a:t>
            </a:r>
          </a:p>
        </p:txBody>
      </p: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42C876E0-652B-971B-85F3-4612429BC1B0}"/>
              </a:ext>
            </a:extLst>
          </p:cNvPr>
          <p:cNvSpPr txBox="1"/>
          <p:nvPr/>
        </p:nvSpPr>
        <p:spPr>
          <a:xfrm>
            <a:off x="8381722" y="2794079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5 years</a:t>
            </a:r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CF9B3DDB-1886-EE75-BFA0-6991246C514F}"/>
              </a:ext>
            </a:extLst>
          </p:cNvPr>
          <p:cNvSpPr txBox="1"/>
          <p:nvPr/>
        </p:nvSpPr>
        <p:spPr>
          <a:xfrm>
            <a:off x="6645284" y="2304149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6 years</a:t>
            </a: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708819E9-2760-44FE-D590-2447E1E473A8}"/>
              </a:ext>
            </a:extLst>
          </p:cNvPr>
          <p:cNvSpPr txBox="1"/>
          <p:nvPr/>
        </p:nvSpPr>
        <p:spPr>
          <a:xfrm>
            <a:off x="2178059" y="3917751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4 years (+1)</a:t>
            </a:r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8777BDF7-87F8-A857-4C05-2E15DFC8BB9E}"/>
              </a:ext>
            </a:extLst>
          </p:cNvPr>
          <p:cNvSpPr txBox="1"/>
          <p:nvPr/>
        </p:nvSpPr>
        <p:spPr>
          <a:xfrm>
            <a:off x="3350112" y="4145996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6 years (+1)</a:t>
            </a:r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D7D0D596-D7A9-FCF0-3868-A85DBF2709EB}"/>
              </a:ext>
            </a:extLst>
          </p:cNvPr>
          <p:cNvSpPr txBox="1"/>
          <p:nvPr/>
        </p:nvSpPr>
        <p:spPr>
          <a:xfrm>
            <a:off x="5569289" y="4414139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8 years (+1)</a:t>
            </a:r>
          </a:p>
        </p:txBody>
      </p:sp>
      <p:sp>
        <p:nvSpPr>
          <p:cNvPr id="58" name="CasellaDiTesto 57">
            <a:extLst>
              <a:ext uri="{FF2B5EF4-FFF2-40B4-BE49-F238E27FC236}">
                <a16:creationId xmlns:a16="http://schemas.microsoft.com/office/drawing/2014/main" id="{2C5693B6-7905-C952-05D4-2D6246B14A35}"/>
              </a:ext>
            </a:extLst>
          </p:cNvPr>
          <p:cNvSpPr txBox="1"/>
          <p:nvPr/>
        </p:nvSpPr>
        <p:spPr>
          <a:xfrm>
            <a:off x="8953928" y="4896703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4 years (+1)</a:t>
            </a:r>
          </a:p>
        </p:txBody>
      </p:sp>
      <p:sp>
        <p:nvSpPr>
          <p:cNvPr id="59" name="CasellaDiTesto 58">
            <a:extLst>
              <a:ext uri="{FF2B5EF4-FFF2-40B4-BE49-F238E27FC236}">
                <a16:creationId xmlns:a16="http://schemas.microsoft.com/office/drawing/2014/main" id="{7C3CAC93-FA70-E3AE-2242-6D2521B9B29A}"/>
              </a:ext>
            </a:extLst>
          </p:cNvPr>
          <p:cNvSpPr txBox="1"/>
          <p:nvPr/>
        </p:nvSpPr>
        <p:spPr>
          <a:xfrm>
            <a:off x="9742378" y="5133652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4 years (-1)</a:t>
            </a:r>
          </a:p>
        </p:txBody>
      </p:sp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4B387A17-8BB0-9162-55E3-6203E501BB03}"/>
              </a:ext>
            </a:extLst>
          </p:cNvPr>
          <p:cNvSpPr txBox="1"/>
          <p:nvPr/>
        </p:nvSpPr>
        <p:spPr>
          <a:xfrm>
            <a:off x="7814265" y="4645823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5 years (-1)</a:t>
            </a:r>
          </a:p>
        </p:txBody>
      </p:sp>
      <p:sp>
        <p:nvSpPr>
          <p:cNvPr id="61" name="CasellaDiTesto 60">
            <a:extLst>
              <a:ext uri="{FF2B5EF4-FFF2-40B4-BE49-F238E27FC236}">
                <a16:creationId xmlns:a16="http://schemas.microsoft.com/office/drawing/2014/main" id="{90BA04CF-DF7B-FDF4-DC66-D24708E14D44}"/>
              </a:ext>
            </a:extLst>
          </p:cNvPr>
          <p:cNvSpPr txBox="1"/>
          <p:nvPr/>
        </p:nvSpPr>
        <p:spPr>
          <a:xfrm>
            <a:off x="339437" y="6134624"/>
            <a:ext cx="1135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More emphasis on demonstrator and short model phase (REBCO or hybrid solutions still to be studied)</a:t>
            </a:r>
          </a:p>
        </p:txBody>
      </p:sp>
      <p:sp>
        <p:nvSpPr>
          <p:cNvPr id="7" name="Segnaposto piè di pagina 3">
            <a:extLst>
              <a:ext uri="{FF2B5EF4-FFF2-40B4-BE49-F238E27FC236}">
                <a16:creationId xmlns:a16="http://schemas.microsoft.com/office/drawing/2014/main" id="{16E331D7-547C-AB34-E4A5-0DCF6243C6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3928"/>
            <a:ext cx="4114800" cy="365125"/>
          </a:xfrm>
        </p:spPr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2241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2" grpId="0"/>
      <p:bldP spid="21" grpId="0" animBg="1"/>
      <p:bldP spid="24" grpId="0" animBg="1"/>
      <p:bldP spid="25" grpId="0"/>
      <p:bldP spid="55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065385D-1BC0-792E-FD57-3ABBDE2FB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2E83924-3894-9E23-3091-04CF92460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D9D5F73C-0A52-8FDB-4139-66115884F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Tentative Schedule (3 </a:t>
            </a:r>
            <a:r>
              <a:rPr lang="en-GB" dirty="0" err="1"/>
              <a:t>TeV</a:t>
            </a:r>
            <a:r>
              <a:rPr lang="en-GB" dirty="0"/>
              <a:t> collider)</a:t>
            </a:r>
          </a:p>
        </p:txBody>
      </p:sp>
      <p:graphicFrame>
        <p:nvGraphicFramePr>
          <p:cNvPr id="52" name="Tabella 51">
            <a:extLst>
              <a:ext uri="{FF2B5EF4-FFF2-40B4-BE49-F238E27FC236}">
                <a16:creationId xmlns:a16="http://schemas.microsoft.com/office/drawing/2014/main" id="{0569222C-F6D8-AED0-D0E8-005733FE8D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8521645"/>
              </p:ext>
            </p:extLst>
          </p:nvPr>
        </p:nvGraphicFramePr>
        <p:xfrm>
          <a:off x="-1988052" y="1858960"/>
          <a:ext cx="13501172" cy="3754080"/>
        </p:xfrm>
        <a:graphic>
          <a:graphicData uri="http://schemas.openxmlformats.org/drawingml/2006/table">
            <a:tbl>
              <a:tblPr/>
              <a:tblGrid>
                <a:gridCol w="3795107">
                  <a:extLst>
                    <a:ext uri="{9D8B030D-6E8A-4147-A177-3AD203B41FA5}">
                      <a16:colId xmlns:a16="http://schemas.microsoft.com/office/drawing/2014/main" val="2005226864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2419990954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3153538476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3603902834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3158764419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3451436199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3098613081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4196004760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301796348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3488647127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2660270502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2741613280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1853847441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3995868542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132474563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2016444484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635149537"/>
                    </a:ext>
                  </a:extLst>
                </a:gridCol>
                <a:gridCol w="570945">
                  <a:extLst>
                    <a:ext uri="{9D8B030D-6E8A-4147-A177-3AD203B41FA5}">
                      <a16:colId xmlns:a16="http://schemas.microsoft.com/office/drawing/2014/main" val="3077007326"/>
                    </a:ext>
                  </a:extLst>
                </a:gridCol>
              </a:tblGrid>
              <a:tr h="541129">
                <a:tc>
                  <a:txBody>
                    <a:bodyPr/>
                    <a:lstStyle/>
                    <a:p>
                      <a:pPr algn="r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0474296"/>
                  </a:ext>
                </a:extLst>
              </a:tr>
              <a:tr h="541129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Models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9789499"/>
                  </a:ext>
                </a:extLst>
              </a:tr>
              <a:tr h="541129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Prototypes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2778429"/>
                  </a:ext>
                </a:extLst>
              </a:tr>
              <a:tr h="541129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Pre-series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3030401"/>
                  </a:ext>
                </a:extLst>
              </a:tr>
              <a:tr h="541129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Series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900716"/>
                  </a:ext>
                </a:extLst>
              </a:tr>
              <a:tr h="1048435"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4" marR="9044" marT="9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2027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2028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2029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2030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2031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2032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2033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2034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2035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2036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2037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2038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2039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2040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2041</a:t>
                      </a:r>
                    </a:p>
                  </a:txBody>
                  <a:tcPr marL="9044" marR="9044" marT="9044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225759"/>
                  </a:ext>
                </a:extLst>
              </a:tr>
            </a:tbl>
          </a:graphicData>
        </a:graphic>
      </p:graphicFrame>
      <p:sp>
        <p:nvSpPr>
          <p:cNvPr id="62" name="CasellaDiTesto 61">
            <a:extLst>
              <a:ext uri="{FF2B5EF4-FFF2-40B4-BE49-F238E27FC236}">
                <a16:creationId xmlns:a16="http://schemas.microsoft.com/office/drawing/2014/main" id="{651FB778-057F-689F-8332-86C808A8C215}"/>
              </a:ext>
            </a:extLst>
          </p:cNvPr>
          <p:cNvSpPr txBox="1"/>
          <p:nvPr/>
        </p:nvSpPr>
        <p:spPr>
          <a:xfrm>
            <a:off x="337282" y="1854465"/>
            <a:ext cx="13684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b"/>
            <a:r>
              <a:rPr lang="it-IT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R&amp;D and </a:t>
            </a:r>
          </a:p>
          <a:p>
            <a:pPr algn="r" fontAlgn="b"/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demonstrators</a:t>
            </a:r>
            <a:endParaRPr lang="it-IT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6" name="CasellaDiTesto 65">
            <a:extLst>
              <a:ext uri="{FF2B5EF4-FFF2-40B4-BE49-F238E27FC236}">
                <a16:creationId xmlns:a16="http://schemas.microsoft.com/office/drawing/2014/main" id="{36273443-7577-4872-EB45-1F04229F7F99}"/>
              </a:ext>
            </a:extLst>
          </p:cNvPr>
          <p:cNvSpPr txBox="1"/>
          <p:nvPr/>
        </p:nvSpPr>
        <p:spPr>
          <a:xfrm>
            <a:off x="2173159" y="914390"/>
            <a:ext cx="7086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GB" sz="2200" b="1" u="sng" dirty="0"/>
              <a:t>ARC DIPOLES 11T/150mm</a:t>
            </a:r>
          </a:p>
          <a:p>
            <a:pPr lvl="1" algn="ctr"/>
            <a:r>
              <a:rPr lang="en-GB" b="1" u="sng" dirty="0"/>
              <a:t> (quadrupoles and IR still not included)</a:t>
            </a:r>
            <a:r>
              <a:rPr lang="en-GB" sz="2200" b="1" u="sng" dirty="0"/>
              <a:t>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40E3327-BF31-9434-7ABA-5C8DF4228075}"/>
              </a:ext>
            </a:extLst>
          </p:cNvPr>
          <p:cNvSpPr txBox="1"/>
          <p:nvPr/>
        </p:nvSpPr>
        <p:spPr>
          <a:xfrm>
            <a:off x="1767577" y="1944083"/>
            <a:ext cx="2623804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4 FTE/y, </a:t>
            </a:r>
            <a:r>
              <a:rPr lang="it-IT" b="0" i="0" dirty="0">
                <a:solidFill>
                  <a:srgbClr val="040C28"/>
                </a:solidFill>
                <a:effectLst/>
                <a:latin typeface="Google Sans"/>
              </a:rPr>
              <a:t>0.08 ‰ </a:t>
            </a:r>
            <a:r>
              <a:rPr lang="it-IT" b="0" i="0" dirty="0" err="1">
                <a:solidFill>
                  <a:srgbClr val="040C28"/>
                </a:solidFill>
                <a:effectLst/>
                <a:latin typeface="Google Sans"/>
              </a:rPr>
              <a:t>o.m.b</a:t>
            </a:r>
            <a:r>
              <a:rPr lang="it-IT" b="0" i="0" dirty="0">
                <a:solidFill>
                  <a:srgbClr val="040C28"/>
                </a:solidFill>
                <a:effectLst/>
                <a:latin typeface="Google Sans"/>
              </a:rPr>
              <a:t>.*</a:t>
            </a:r>
            <a:endParaRPr lang="en-GB" dirty="0"/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25D76017-FDD4-4473-8389-8872C3AB474B}"/>
              </a:ext>
            </a:extLst>
          </p:cNvPr>
          <p:cNvSpPr txBox="1"/>
          <p:nvPr/>
        </p:nvSpPr>
        <p:spPr>
          <a:xfrm>
            <a:off x="3671454" y="2494922"/>
            <a:ext cx="2424546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5 FTE/y, 0.19</a:t>
            </a:r>
            <a:r>
              <a:rPr lang="it-IT" b="0" i="0" dirty="0">
                <a:solidFill>
                  <a:srgbClr val="040C28"/>
                </a:solidFill>
                <a:effectLst/>
                <a:latin typeface="Google Sans"/>
              </a:rPr>
              <a:t>‰ </a:t>
            </a:r>
            <a:r>
              <a:rPr lang="it-IT" b="0" i="0" dirty="0" err="1">
                <a:solidFill>
                  <a:srgbClr val="040C28"/>
                </a:solidFill>
                <a:effectLst/>
                <a:latin typeface="Google Sans"/>
              </a:rPr>
              <a:t>o.m.b</a:t>
            </a:r>
            <a:r>
              <a:rPr lang="it-IT" b="0" i="0" dirty="0">
                <a:solidFill>
                  <a:srgbClr val="040C28"/>
                </a:solidFill>
                <a:effectLst/>
                <a:latin typeface="Google Sans"/>
              </a:rPr>
              <a:t>.*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BD300715-1627-8DF0-4D50-7C027B210ECB}"/>
              </a:ext>
            </a:extLst>
          </p:cNvPr>
          <p:cNvSpPr txBox="1"/>
          <p:nvPr/>
        </p:nvSpPr>
        <p:spPr>
          <a:xfrm>
            <a:off x="5716458" y="3035719"/>
            <a:ext cx="2436941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4 FTE/y, 0.30</a:t>
            </a:r>
            <a:r>
              <a:rPr lang="it-IT" b="0" i="0" dirty="0">
                <a:solidFill>
                  <a:srgbClr val="040C28"/>
                </a:solidFill>
                <a:effectLst/>
                <a:latin typeface="Google Sans"/>
              </a:rPr>
              <a:t>‰</a:t>
            </a:r>
            <a:r>
              <a:rPr lang="it-IT" b="0" i="0" dirty="0" err="1">
                <a:solidFill>
                  <a:srgbClr val="040C28"/>
                </a:solidFill>
                <a:effectLst/>
                <a:latin typeface="Google Sans"/>
              </a:rPr>
              <a:t>o.m.b</a:t>
            </a:r>
            <a:r>
              <a:rPr lang="it-IT" b="0" i="0" dirty="0">
                <a:solidFill>
                  <a:srgbClr val="040C28"/>
                </a:solidFill>
                <a:effectLst/>
                <a:latin typeface="Google Sans"/>
              </a:rPr>
              <a:t>.*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48C64953-7238-7CCB-512D-4B5A969DA696}"/>
              </a:ext>
            </a:extLst>
          </p:cNvPr>
          <p:cNvSpPr txBox="1"/>
          <p:nvPr/>
        </p:nvSpPr>
        <p:spPr>
          <a:xfrm>
            <a:off x="9259759" y="4106455"/>
            <a:ext cx="2875768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4 FTE/y,16.6 </a:t>
            </a:r>
            <a:r>
              <a:rPr lang="it-IT" b="0" i="0" dirty="0">
                <a:solidFill>
                  <a:schemeClr val="bg1"/>
                </a:solidFill>
                <a:effectLst/>
                <a:latin typeface="Google Sans"/>
              </a:rPr>
              <a:t>‰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o.m.b.</a:t>
            </a:r>
            <a:r>
              <a:rPr lang="en-US" dirty="0">
                <a:solidFill>
                  <a:schemeClr val="bg1"/>
                </a:solidFill>
              </a:rPr>
              <a:t>*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93DC8490-EB92-F0D2-4813-D455FE5830F4}"/>
              </a:ext>
            </a:extLst>
          </p:cNvPr>
          <p:cNvSpPr txBox="1"/>
          <p:nvPr/>
        </p:nvSpPr>
        <p:spPr>
          <a:xfrm>
            <a:off x="7486025" y="3565792"/>
            <a:ext cx="2647531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4 FTE/y, 4.31 </a:t>
            </a:r>
            <a:r>
              <a:rPr lang="it-IT" b="0" i="0" dirty="0">
                <a:solidFill>
                  <a:schemeClr val="bg1"/>
                </a:solidFill>
                <a:effectLst/>
                <a:latin typeface="Google Sans"/>
              </a:rPr>
              <a:t>‰ </a:t>
            </a:r>
            <a:r>
              <a:rPr lang="it-IT" b="0" i="0" dirty="0" err="1">
                <a:solidFill>
                  <a:schemeClr val="bg1"/>
                </a:solidFill>
                <a:effectLst/>
                <a:latin typeface="Google Sans"/>
              </a:rPr>
              <a:t>o.m.b</a:t>
            </a:r>
            <a:r>
              <a:rPr lang="it-IT" b="0" i="0" dirty="0">
                <a:solidFill>
                  <a:schemeClr val="bg1"/>
                </a:solidFill>
                <a:effectLst/>
                <a:latin typeface="Google Sans"/>
              </a:rPr>
              <a:t>.*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856C0258-7934-B932-5AC6-BF7E114D5D94}"/>
              </a:ext>
            </a:extLst>
          </p:cNvPr>
          <p:cNvSpPr txBox="1"/>
          <p:nvPr/>
        </p:nvSpPr>
        <p:spPr>
          <a:xfrm>
            <a:off x="2322535" y="1567951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4 years </a:t>
            </a: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FFD452EC-2B22-5AB6-C21E-836ABA802709}"/>
              </a:ext>
            </a:extLst>
          </p:cNvPr>
          <p:cNvSpPr txBox="1"/>
          <p:nvPr/>
        </p:nvSpPr>
        <p:spPr>
          <a:xfrm>
            <a:off x="4453241" y="2045557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6 years 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BAEA675E-D623-785D-CF6D-789C25774E45}"/>
              </a:ext>
            </a:extLst>
          </p:cNvPr>
          <p:cNvSpPr txBox="1"/>
          <p:nvPr/>
        </p:nvSpPr>
        <p:spPr>
          <a:xfrm>
            <a:off x="8304757" y="3147450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4 years </a:t>
            </a: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02D6BF9D-0A60-F4B9-C3D0-F91604B30073}"/>
              </a:ext>
            </a:extLst>
          </p:cNvPr>
          <p:cNvSpPr txBox="1"/>
          <p:nvPr/>
        </p:nvSpPr>
        <p:spPr>
          <a:xfrm>
            <a:off x="6437335" y="2580396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5 years </a:t>
            </a: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2ADA3FB3-337B-381A-6221-58DFDD44D57A}"/>
              </a:ext>
            </a:extLst>
          </p:cNvPr>
          <p:cNvSpPr txBox="1"/>
          <p:nvPr/>
        </p:nvSpPr>
        <p:spPr>
          <a:xfrm>
            <a:off x="10020822" y="3675115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4 years</a:t>
            </a: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B1952A2A-6724-A638-AA92-00BBCF207518}"/>
              </a:ext>
            </a:extLst>
          </p:cNvPr>
          <p:cNvSpPr txBox="1"/>
          <p:nvPr/>
        </p:nvSpPr>
        <p:spPr>
          <a:xfrm>
            <a:off x="9259759" y="533541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TOTAL: 8.67</a:t>
            </a:r>
            <a:r>
              <a:rPr lang="it-IT" b="0" i="0" dirty="0">
                <a:solidFill>
                  <a:srgbClr val="040C28"/>
                </a:solidFill>
                <a:effectLst/>
                <a:latin typeface="Google Sans"/>
              </a:rPr>
              <a:t>% </a:t>
            </a:r>
            <a:r>
              <a:rPr lang="it-IT" b="0" i="0" dirty="0" err="1">
                <a:solidFill>
                  <a:srgbClr val="040C28"/>
                </a:solidFill>
                <a:effectLst/>
                <a:latin typeface="Google Sans"/>
              </a:rPr>
              <a:t>o.m.b</a:t>
            </a:r>
            <a:r>
              <a:rPr lang="it-IT" b="0" i="0" dirty="0">
                <a:solidFill>
                  <a:srgbClr val="040C28"/>
                </a:solidFill>
                <a:effectLst/>
                <a:latin typeface="Google Sans"/>
              </a:rPr>
              <a:t>.*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0B13DBC-C620-55A9-128D-789F0E4E970A}"/>
              </a:ext>
            </a:extLst>
          </p:cNvPr>
          <p:cNvSpPr txBox="1"/>
          <p:nvPr/>
        </p:nvSpPr>
        <p:spPr>
          <a:xfrm>
            <a:off x="1564709" y="5987018"/>
            <a:ext cx="3231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*overall magnets </a:t>
            </a:r>
            <a:r>
              <a:rPr lang="en-GB" dirty="0" err="1"/>
              <a:t>bugdet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69018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065385D-1BC0-792E-FD57-3ABBDE2FB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2E83924-3894-9E23-3091-04CF92460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D9D5F73C-0A52-8FDB-4139-66115884F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Tentative Schedule (10 </a:t>
            </a:r>
            <a:r>
              <a:rPr lang="en-GB" dirty="0" err="1"/>
              <a:t>TeV</a:t>
            </a:r>
            <a:r>
              <a:rPr lang="en-GB" dirty="0"/>
              <a:t> collider)</a:t>
            </a:r>
          </a:p>
        </p:txBody>
      </p:sp>
      <p:graphicFrame>
        <p:nvGraphicFramePr>
          <p:cNvPr id="9" name="Tabella 8">
            <a:extLst>
              <a:ext uri="{FF2B5EF4-FFF2-40B4-BE49-F238E27FC236}">
                <a16:creationId xmlns:a16="http://schemas.microsoft.com/office/drawing/2014/main" id="{B10EE759-E7FD-5876-EDCE-4199AD0C9D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0623503"/>
              </p:ext>
            </p:extLst>
          </p:nvPr>
        </p:nvGraphicFramePr>
        <p:xfrm>
          <a:off x="-124823" y="1852626"/>
          <a:ext cx="12192142" cy="3846800"/>
        </p:xfrm>
        <a:graphic>
          <a:graphicData uri="http://schemas.openxmlformats.org/drawingml/2006/table">
            <a:tbl>
              <a:tblPr/>
              <a:tblGrid>
                <a:gridCol w="2482364">
                  <a:extLst>
                    <a:ext uri="{9D8B030D-6E8A-4147-A177-3AD203B41FA5}">
                      <a16:colId xmlns:a16="http://schemas.microsoft.com/office/drawing/2014/main" val="3404338206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1003203677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2579886705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3024934237"/>
                    </a:ext>
                  </a:extLst>
                </a:gridCol>
                <a:gridCol w="336718">
                  <a:extLst>
                    <a:ext uri="{9D8B030D-6E8A-4147-A177-3AD203B41FA5}">
                      <a16:colId xmlns:a16="http://schemas.microsoft.com/office/drawing/2014/main" val="2060026441"/>
                    </a:ext>
                  </a:extLst>
                </a:gridCol>
                <a:gridCol w="410188">
                  <a:extLst>
                    <a:ext uri="{9D8B030D-6E8A-4147-A177-3AD203B41FA5}">
                      <a16:colId xmlns:a16="http://schemas.microsoft.com/office/drawing/2014/main" val="4135821874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3582493922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2936555173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2846273933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3981572864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2423763997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810340397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3960599502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3330883951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3330311598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2330874274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660230610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2619547904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1312633391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3422257215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2545224598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2765948413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950080195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3083945838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982678879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3802492232"/>
                    </a:ext>
                  </a:extLst>
                </a:gridCol>
                <a:gridCol w="373453">
                  <a:extLst>
                    <a:ext uri="{9D8B030D-6E8A-4147-A177-3AD203B41FA5}">
                      <a16:colId xmlns:a16="http://schemas.microsoft.com/office/drawing/2014/main" val="3680646119"/>
                    </a:ext>
                  </a:extLst>
                </a:gridCol>
              </a:tblGrid>
              <a:tr h="388293">
                <a:tc>
                  <a:txBody>
                    <a:bodyPr/>
                    <a:lstStyle/>
                    <a:p>
                      <a:pPr algn="r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2924958"/>
                  </a:ext>
                </a:extLst>
              </a:tr>
              <a:tr h="423080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R&amp;D and </a:t>
                      </a:r>
                      <a:r>
                        <a:rPr lang="it-IT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demonstrators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8512493"/>
                  </a:ext>
                </a:extLst>
              </a:tr>
              <a:tr h="439222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Models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598285"/>
                  </a:ext>
                </a:extLst>
              </a:tr>
              <a:tr h="439222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Prototypes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1971506"/>
                  </a:ext>
                </a:extLst>
              </a:tr>
              <a:tr h="414821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Pre-series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B3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B3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B3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B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2826465"/>
                  </a:ext>
                </a:extLst>
              </a:tr>
              <a:tr h="414821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Series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415903"/>
                  </a:ext>
                </a:extLst>
              </a:tr>
              <a:tr h="515514"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4551422"/>
                  </a:ext>
                </a:extLst>
              </a:tr>
              <a:tr h="811827"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2027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2028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2029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2030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2031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2032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2033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2034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2035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2036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2037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2038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2039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2040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2041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2042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2043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2044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2045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2046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2047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2048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2049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2050</a:t>
                      </a:r>
                    </a:p>
                  </a:txBody>
                  <a:tcPr marL="7105" marR="7105" marT="7105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777438"/>
                  </a:ext>
                </a:extLst>
              </a:tr>
            </a:tbl>
          </a:graphicData>
        </a:graphic>
      </p:graphicFrame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4E83353-2415-7750-3139-14088682D5FB}"/>
              </a:ext>
            </a:extLst>
          </p:cNvPr>
          <p:cNvSpPr txBox="1"/>
          <p:nvPr/>
        </p:nvSpPr>
        <p:spPr>
          <a:xfrm>
            <a:off x="-413441" y="1797457"/>
            <a:ext cx="266007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b"/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Specifications</a:t>
            </a:r>
            <a:r>
              <a:rPr lang="it-IT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and concept </a:t>
            </a:r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development</a:t>
            </a:r>
            <a:endParaRPr lang="it-IT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FFCAB86-2C68-748D-B796-238E4A44796C}"/>
              </a:ext>
            </a:extLst>
          </p:cNvPr>
          <p:cNvSpPr txBox="1"/>
          <p:nvPr/>
        </p:nvSpPr>
        <p:spPr>
          <a:xfrm>
            <a:off x="2173159" y="914390"/>
            <a:ext cx="7086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GB" sz="2200" b="1" u="sng" dirty="0"/>
              <a:t>ARC DIPOLES 15T/150 mm </a:t>
            </a:r>
          </a:p>
          <a:p>
            <a:pPr lvl="1" algn="ctr"/>
            <a:r>
              <a:rPr lang="en-GB" b="1" u="sng" dirty="0"/>
              <a:t>(quadrupoles and IR still not included)</a:t>
            </a:r>
            <a:r>
              <a:rPr lang="en-GB" sz="2200" b="1" u="sng" dirty="0"/>
              <a:t> </a:t>
            </a: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708819E9-2760-44FE-D590-2447E1E473A8}"/>
              </a:ext>
            </a:extLst>
          </p:cNvPr>
          <p:cNvSpPr txBox="1"/>
          <p:nvPr/>
        </p:nvSpPr>
        <p:spPr>
          <a:xfrm>
            <a:off x="1958014" y="1551718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4 years </a:t>
            </a:r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8777BDF7-87F8-A857-4C05-2E15DFC8BB9E}"/>
              </a:ext>
            </a:extLst>
          </p:cNvPr>
          <p:cNvSpPr txBox="1"/>
          <p:nvPr/>
        </p:nvSpPr>
        <p:spPr>
          <a:xfrm>
            <a:off x="3904524" y="1928625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6 years </a:t>
            </a:r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D7D0D596-D7A9-FCF0-3868-A85DBF2709EB}"/>
              </a:ext>
            </a:extLst>
          </p:cNvPr>
          <p:cNvSpPr txBox="1"/>
          <p:nvPr/>
        </p:nvSpPr>
        <p:spPr>
          <a:xfrm>
            <a:off x="5951690" y="2296336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8 years </a:t>
            </a:r>
          </a:p>
        </p:txBody>
      </p:sp>
      <p:sp>
        <p:nvSpPr>
          <p:cNvPr id="58" name="CasellaDiTesto 57">
            <a:extLst>
              <a:ext uri="{FF2B5EF4-FFF2-40B4-BE49-F238E27FC236}">
                <a16:creationId xmlns:a16="http://schemas.microsoft.com/office/drawing/2014/main" id="{2C5693B6-7905-C952-05D4-2D6246B14A35}"/>
              </a:ext>
            </a:extLst>
          </p:cNvPr>
          <p:cNvSpPr txBox="1"/>
          <p:nvPr/>
        </p:nvSpPr>
        <p:spPr>
          <a:xfrm>
            <a:off x="11497904" y="3591360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4 years </a:t>
            </a:r>
          </a:p>
        </p:txBody>
      </p:sp>
      <p:sp>
        <p:nvSpPr>
          <p:cNvPr id="59" name="CasellaDiTesto 58">
            <a:extLst>
              <a:ext uri="{FF2B5EF4-FFF2-40B4-BE49-F238E27FC236}">
                <a16:creationId xmlns:a16="http://schemas.microsoft.com/office/drawing/2014/main" id="{7C3CAC93-FA70-E3AE-2242-6D2521B9B29A}"/>
              </a:ext>
            </a:extLst>
          </p:cNvPr>
          <p:cNvSpPr txBox="1"/>
          <p:nvPr/>
        </p:nvSpPr>
        <p:spPr>
          <a:xfrm>
            <a:off x="9895480" y="3118691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4 years </a:t>
            </a:r>
          </a:p>
        </p:txBody>
      </p:sp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4B387A17-8BB0-9162-55E3-6203E501BB03}"/>
              </a:ext>
            </a:extLst>
          </p:cNvPr>
          <p:cNvSpPr txBox="1"/>
          <p:nvPr/>
        </p:nvSpPr>
        <p:spPr>
          <a:xfrm>
            <a:off x="8401726" y="2756346"/>
            <a:ext cx="1716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5 years 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60BDAE65-87D1-87B2-0FA4-7B397EFA8109}"/>
              </a:ext>
            </a:extLst>
          </p:cNvPr>
          <p:cNvSpPr txBox="1"/>
          <p:nvPr/>
        </p:nvSpPr>
        <p:spPr>
          <a:xfrm>
            <a:off x="2281709" y="1845648"/>
            <a:ext cx="2336378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2 FTE/y, 0.016</a:t>
            </a:r>
            <a:r>
              <a:rPr lang="it-IT" sz="1400" b="0" i="0" dirty="0">
                <a:solidFill>
                  <a:srgbClr val="040C28"/>
                </a:solidFill>
                <a:effectLst/>
                <a:latin typeface="Google Sans"/>
              </a:rPr>
              <a:t>‰ </a:t>
            </a:r>
            <a:r>
              <a:rPr lang="it-IT" sz="1400" b="0" i="0" dirty="0" err="1">
                <a:solidFill>
                  <a:srgbClr val="040C28"/>
                </a:solidFill>
                <a:effectLst/>
                <a:latin typeface="Google Sans"/>
              </a:rPr>
              <a:t>o.m.b</a:t>
            </a:r>
            <a:r>
              <a:rPr lang="it-IT" sz="1400" b="0" i="0" dirty="0">
                <a:solidFill>
                  <a:srgbClr val="040C28"/>
                </a:solidFill>
                <a:effectLst/>
                <a:latin typeface="Google Sans"/>
              </a:rPr>
              <a:t>.*</a:t>
            </a:r>
            <a:endParaRPr lang="en-GB" sz="1400" dirty="0">
              <a:solidFill>
                <a:schemeClr val="accent6"/>
              </a:solidFill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6EA701BD-24FC-6EBB-5B88-BFA6635EC0F1}"/>
              </a:ext>
            </a:extLst>
          </p:cNvPr>
          <p:cNvSpPr txBox="1"/>
          <p:nvPr/>
        </p:nvSpPr>
        <p:spPr>
          <a:xfrm>
            <a:off x="3449898" y="2290051"/>
            <a:ext cx="2428755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4 FTE/y, 0.09</a:t>
            </a:r>
            <a:r>
              <a:rPr lang="it-IT" sz="1400" b="0" i="0" dirty="0">
                <a:solidFill>
                  <a:srgbClr val="040C28"/>
                </a:solidFill>
                <a:effectLst/>
                <a:latin typeface="Google Sans"/>
              </a:rPr>
              <a:t>‰ </a:t>
            </a:r>
            <a:r>
              <a:rPr lang="it-IT" sz="1400" b="0" i="0" dirty="0" err="1">
                <a:solidFill>
                  <a:srgbClr val="040C28"/>
                </a:solidFill>
                <a:effectLst/>
                <a:latin typeface="Google Sans"/>
              </a:rPr>
              <a:t>o.m.b</a:t>
            </a:r>
            <a:r>
              <a:rPr lang="it-IT" sz="1400" b="0" i="0" dirty="0">
                <a:solidFill>
                  <a:srgbClr val="040C28"/>
                </a:solidFill>
                <a:effectLst/>
                <a:latin typeface="Google Sans"/>
              </a:rPr>
              <a:t>.*</a:t>
            </a:r>
            <a:endParaRPr lang="en-GB" sz="1400" dirty="0">
              <a:solidFill>
                <a:schemeClr val="accent6"/>
              </a:solidFill>
            </a:endParaRP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00210423-2BAC-414E-8B11-D576798B0E0F}"/>
              </a:ext>
            </a:extLst>
          </p:cNvPr>
          <p:cNvSpPr txBox="1"/>
          <p:nvPr/>
        </p:nvSpPr>
        <p:spPr>
          <a:xfrm>
            <a:off x="5789211" y="2715639"/>
            <a:ext cx="3004059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5 FTE/y, 0.22</a:t>
            </a:r>
            <a:r>
              <a:rPr lang="it-IT" sz="1400" b="0" i="0" dirty="0">
                <a:solidFill>
                  <a:srgbClr val="040C28"/>
                </a:solidFill>
                <a:effectLst/>
                <a:latin typeface="Google Sans"/>
              </a:rPr>
              <a:t>‰ </a:t>
            </a:r>
            <a:r>
              <a:rPr lang="it-IT" sz="1400" b="0" i="0" dirty="0" err="1">
                <a:solidFill>
                  <a:srgbClr val="040C28"/>
                </a:solidFill>
                <a:effectLst/>
                <a:latin typeface="Google Sans"/>
              </a:rPr>
              <a:t>o.m.b</a:t>
            </a:r>
            <a:r>
              <a:rPr lang="it-IT" sz="1400" b="0" i="0" dirty="0">
                <a:solidFill>
                  <a:srgbClr val="040C28"/>
                </a:solidFill>
                <a:effectLst/>
                <a:latin typeface="Google Sans"/>
              </a:rPr>
              <a:t>.*</a:t>
            </a:r>
            <a:endParaRPr lang="en-GB" sz="1400" dirty="0">
              <a:solidFill>
                <a:schemeClr val="accent6"/>
              </a:solidFill>
            </a:endParaRP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90C97E11-E80C-ED44-1597-7458F0BE3B0C}"/>
              </a:ext>
            </a:extLst>
          </p:cNvPr>
          <p:cNvSpPr txBox="1"/>
          <p:nvPr/>
        </p:nvSpPr>
        <p:spPr>
          <a:xfrm>
            <a:off x="7946112" y="3146363"/>
            <a:ext cx="2701629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4 FTE/y, 0.47</a:t>
            </a:r>
            <a:r>
              <a:rPr lang="it-IT" sz="1400" b="0" i="0" dirty="0">
                <a:solidFill>
                  <a:schemeClr val="bg1"/>
                </a:solidFill>
                <a:effectLst/>
                <a:latin typeface="Google Sans"/>
              </a:rPr>
              <a:t>‰ </a:t>
            </a:r>
            <a:r>
              <a:rPr lang="it-IT" sz="1400" b="0" i="0" dirty="0" err="1">
                <a:solidFill>
                  <a:schemeClr val="bg1"/>
                </a:solidFill>
                <a:effectLst/>
                <a:latin typeface="Google Sans"/>
              </a:rPr>
              <a:t>o.m.b</a:t>
            </a:r>
            <a:r>
              <a:rPr lang="it-IT" sz="1400" b="0" i="0" dirty="0">
                <a:solidFill>
                  <a:schemeClr val="bg1"/>
                </a:solidFill>
                <a:effectLst/>
                <a:latin typeface="Google Sans"/>
              </a:rPr>
              <a:t>.*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0F962042-7317-C584-1773-C9DA32A8AA04}"/>
              </a:ext>
            </a:extLst>
          </p:cNvPr>
          <p:cNvSpPr txBox="1"/>
          <p:nvPr/>
        </p:nvSpPr>
        <p:spPr>
          <a:xfrm>
            <a:off x="9401664" y="3591360"/>
            <a:ext cx="2790336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4 FTE/y, 7.06</a:t>
            </a:r>
            <a:r>
              <a:rPr lang="it-IT" sz="1400" b="0" i="0" dirty="0">
                <a:solidFill>
                  <a:schemeClr val="bg1"/>
                </a:solidFill>
                <a:effectLst/>
                <a:latin typeface="Google Sans"/>
              </a:rPr>
              <a:t>‰ </a:t>
            </a:r>
            <a:r>
              <a:rPr lang="it-IT" sz="1400" b="0" i="0" dirty="0" err="1">
                <a:solidFill>
                  <a:schemeClr val="bg1"/>
                </a:solidFill>
                <a:effectLst/>
                <a:latin typeface="Google Sans"/>
              </a:rPr>
              <a:t>o.m.b</a:t>
            </a:r>
            <a:r>
              <a:rPr lang="it-IT" sz="1400" b="0" i="0" dirty="0">
                <a:solidFill>
                  <a:schemeClr val="bg1"/>
                </a:solidFill>
                <a:effectLst/>
                <a:latin typeface="Google Sans"/>
              </a:rPr>
              <a:t>.*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C2CD00F1-A676-021C-6143-ECBB187C9A28}"/>
              </a:ext>
            </a:extLst>
          </p:cNvPr>
          <p:cNvSpPr txBox="1"/>
          <p:nvPr/>
        </p:nvSpPr>
        <p:spPr>
          <a:xfrm>
            <a:off x="10517144" y="4015861"/>
            <a:ext cx="2547989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4 FTE/y, 47.5</a:t>
            </a:r>
            <a:r>
              <a:rPr lang="it-IT" sz="1400" b="0" i="0" dirty="0">
                <a:solidFill>
                  <a:schemeClr val="bg1"/>
                </a:solidFill>
                <a:effectLst/>
                <a:latin typeface="Google Sans"/>
              </a:rPr>
              <a:t>‰ </a:t>
            </a:r>
            <a:r>
              <a:rPr lang="it-IT" sz="1400" b="0" i="0" dirty="0" err="1">
                <a:solidFill>
                  <a:schemeClr val="bg1"/>
                </a:solidFill>
                <a:effectLst/>
                <a:latin typeface="Google Sans"/>
              </a:rPr>
              <a:t>o.m.b</a:t>
            </a:r>
            <a:r>
              <a:rPr lang="it-IT" sz="1400" b="0" i="0" dirty="0">
                <a:solidFill>
                  <a:schemeClr val="bg1"/>
                </a:solidFill>
                <a:effectLst/>
                <a:latin typeface="Google Sans"/>
              </a:rPr>
              <a:t>.*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6737B890-9AF1-5CCD-593A-5BCAADB9DA5A}"/>
              </a:ext>
            </a:extLst>
          </p:cNvPr>
          <p:cNvSpPr txBox="1"/>
          <p:nvPr/>
        </p:nvSpPr>
        <p:spPr>
          <a:xfrm>
            <a:off x="9715886" y="5514760"/>
            <a:ext cx="2476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TOTAL: </a:t>
            </a:r>
            <a:r>
              <a:rPr lang="en-US" dirty="0"/>
              <a:t>22.3% </a:t>
            </a:r>
            <a:r>
              <a:rPr lang="en-US" dirty="0" err="1"/>
              <a:t>o.m.b.</a:t>
            </a:r>
            <a:r>
              <a:rPr lang="en-US" dirty="0"/>
              <a:t>*</a:t>
            </a:r>
            <a:endParaRPr lang="en-GB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5ED2ED50-97F6-92DE-74FB-E4A84BE5CDA8}"/>
              </a:ext>
            </a:extLst>
          </p:cNvPr>
          <p:cNvSpPr txBox="1"/>
          <p:nvPr/>
        </p:nvSpPr>
        <p:spPr>
          <a:xfrm>
            <a:off x="1564709" y="5987018"/>
            <a:ext cx="3231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*overall magnets </a:t>
            </a:r>
            <a:r>
              <a:rPr lang="en-GB" dirty="0" err="1"/>
              <a:t>bugdet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6543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065385D-1BC0-792E-FD57-3ABBDE2FB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2E83924-3894-9E23-3091-04CF92460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D9D5F73C-0A52-8FDB-4139-66115884F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400" y="193158"/>
            <a:ext cx="9707671" cy="681159"/>
          </a:xfrm>
        </p:spPr>
        <p:txBody>
          <a:bodyPr/>
          <a:lstStyle/>
          <a:p>
            <a:r>
              <a:rPr lang="en-GB" dirty="0"/>
              <a:t>Magnet requirements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C03D0E8A-1BD0-36DA-FC11-F72E9FCD562B}"/>
              </a:ext>
            </a:extLst>
          </p:cNvPr>
          <p:cNvSpPr txBox="1"/>
          <p:nvPr/>
        </p:nvSpPr>
        <p:spPr>
          <a:xfrm>
            <a:off x="529920" y="1515503"/>
            <a:ext cx="47482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it-IT" sz="1800" b="1" i="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Task 7.4</a:t>
            </a:r>
            <a:r>
              <a:rPr lang="it-IT" sz="1400" b="1" i="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</a:t>
            </a:r>
            <a:r>
              <a:rPr lang="it-IT" sz="1800" b="1" i="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Collider Ring </a:t>
            </a:r>
            <a:r>
              <a:rPr lang="it-IT" sz="1800" b="1" i="0" kern="12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Magnets</a:t>
            </a:r>
            <a:r>
              <a:rPr lang="it-IT" sz="1800" b="1" i="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(INFN)</a:t>
            </a:r>
          </a:p>
        </p:txBody>
      </p:sp>
      <p:pic>
        <p:nvPicPr>
          <p:cNvPr id="12" name="Picture 24" descr="A diagram of a process&#10;&#10;Description automatically generated">
            <a:extLst>
              <a:ext uri="{FF2B5EF4-FFF2-40B4-BE49-F238E27FC236}">
                <a16:creationId xmlns:a16="http://schemas.microsoft.com/office/drawing/2014/main" id="{8480FBDD-0129-6166-F971-37BE2A2AE7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087" y="1960384"/>
            <a:ext cx="6144113" cy="1973087"/>
          </a:xfrm>
          <a:prstGeom prst="rect">
            <a:avLst/>
          </a:prstGeom>
          <a:effectLst/>
        </p:spPr>
      </p:pic>
      <p:sp>
        <p:nvSpPr>
          <p:cNvPr id="14" name="Rounded Rectangle 35">
            <a:extLst>
              <a:ext uri="{FF2B5EF4-FFF2-40B4-BE49-F238E27FC236}">
                <a16:creationId xmlns:a16="http://schemas.microsoft.com/office/drawing/2014/main" id="{56E7F4D8-68FF-A7A7-46AE-4FC9EBF2757D}"/>
              </a:ext>
            </a:extLst>
          </p:cNvPr>
          <p:cNvSpPr/>
          <p:nvPr/>
        </p:nvSpPr>
        <p:spPr>
          <a:xfrm>
            <a:off x="5278178" y="1908740"/>
            <a:ext cx="1329223" cy="2080483"/>
          </a:xfrm>
          <a:prstGeom prst="roundRect">
            <a:avLst>
              <a:gd name="adj" fmla="val 9740"/>
            </a:avLst>
          </a:prstGeom>
          <a:noFill/>
          <a:ln w="12700">
            <a:solidFill>
              <a:srgbClr val="FF00FF"/>
            </a:solidFill>
            <a:prstDash val="lgDash"/>
          </a:ln>
          <a:effectLst>
            <a:glow rad="50800">
              <a:srgbClr val="F05AF0">
                <a:alpha val="6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600" dirty="0"/>
          </a:p>
        </p:txBody>
      </p:sp>
      <p:sp>
        <p:nvSpPr>
          <p:cNvPr id="18" name="TextBox 61">
            <a:extLst>
              <a:ext uri="{FF2B5EF4-FFF2-40B4-BE49-F238E27FC236}">
                <a16:creationId xmlns:a16="http://schemas.microsoft.com/office/drawing/2014/main" id="{DE20C723-9E39-1095-960B-7A3818370103}"/>
              </a:ext>
            </a:extLst>
          </p:cNvPr>
          <p:cNvSpPr txBox="1"/>
          <p:nvPr/>
        </p:nvSpPr>
        <p:spPr>
          <a:xfrm>
            <a:off x="8827151" y="4171502"/>
            <a:ext cx="2842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00B0F0"/>
                </a:solidFill>
                <a:cs typeface="Arial" panose="020B0604020202020204" pitchFamily="34" charset="0"/>
              </a:rPr>
              <a:t>Courtesy of </a:t>
            </a:r>
            <a:r>
              <a:rPr lang="en-GB" sz="1400" i="1" dirty="0">
                <a:solidFill>
                  <a:srgbClr val="00B0F0"/>
                </a:solidFill>
                <a:cs typeface="Arial" panose="020B0604020202020204" pitchFamily="34" charset="0"/>
              </a:rPr>
              <a:t>Patricia Borges de Sousa</a:t>
            </a:r>
          </a:p>
          <a:p>
            <a:r>
              <a:rPr lang="en-US" sz="800" i="1" u="sng" dirty="0">
                <a:solidFill>
                  <a:srgbClr val="00B0F0"/>
                </a:solidFill>
                <a:cs typeface="Arial" panose="020B0604020202020204" pitchFamily="34" charset="0"/>
              </a:rPr>
              <a:t>https://indico.cern.ch/event/1250075/contributions/5357594/ </a:t>
            </a:r>
            <a:endParaRPr lang="en-GB" sz="800" i="1" u="sng" dirty="0">
              <a:solidFill>
                <a:srgbClr val="00B0F0"/>
              </a:solidFill>
              <a:cs typeface="Arial" panose="020B0604020202020204" pitchFamily="34" charset="0"/>
            </a:endParaRPr>
          </a:p>
        </p:txBody>
      </p:sp>
      <p:pic>
        <p:nvPicPr>
          <p:cNvPr id="31" name="Picture 2">
            <a:extLst>
              <a:ext uri="{FF2B5EF4-FFF2-40B4-BE49-F238E27FC236}">
                <a16:creationId xmlns:a16="http://schemas.microsoft.com/office/drawing/2014/main" id="{C2489447-437A-01DA-A70F-361076A6A6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1" t="7528" r="2722" b="3776"/>
          <a:stretch/>
        </p:blipFill>
        <p:spPr bwMode="auto">
          <a:xfrm>
            <a:off x="7026465" y="1458618"/>
            <a:ext cx="4864664" cy="2449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Immagine 31" descr="Immagine che contiene testo, schermata, Carattere, numero&#10;&#10;Descrizione generata automaticamente">
            <a:extLst>
              <a:ext uri="{FF2B5EF4-FFF2-40B4-BE49-F238E27FC236}">
                <a16:creationId xmlns:a16="http://schemas.microsoft.com/office/drawing/2014/main" id="{3BE4B2F7-0F77-CF1E-5380-384AEE89E2B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910" t="39605" r="5963"/>
          <a:stretch/>
        </p:blipFill>
        <p:spPr>
          <a:xfrm>
            <a:off x="19625" y="4125982"/>
            <a:ext cx="6762347" cy="2368492"/>
          </a:xfrm>
          <a:prstGeom prst="rect">
            <a:avLst/>
          </a:prstGeom>
        </p:spPr>
      </p:pic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498B8732-6596-D021-3400-2202906481CE}"/>
              </a:ext>
            </a:extLst>
          </p:cNvPr>
          <p:cNvSpPr txBox="1"/>
          <p:nvPr/>
        </p:nvSpPr>
        <p:spPr>
          <a:xfrm>
            <a:off x="6972264" y="1279427"/>
            <a:ext cx="5048212" cy="338554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it-IT" sz="1800" b="1" i="0" kern="1200" dirty="0">
                <a:effectLst/>
                <a:latin typeface="+mn-lt"/>
                <a:ea typeface="+mn-ea"/>
                <a:cs typeface="+mn-cs"/>
              </a:rPr>
              <a:t>	</a:t>
            </a:r>
            <a:r>
              <a:rPr lang="it-IT" sz="1800" b="1" i="0" u="sng" kern="1200" dirty="0" err="1">
                <a:effectLst/>
                <a:latin typeface="+mn-lt"/>
                <a:ea typeface="+mn-ea"/>
                <a:cs typeface="+mn-cs"/>
              </a:rPr>
              <a:t>Radial</a:t>
            </a:r>
            <a:r>
              <a:rPr lang="it-IT" sz="1800" b="1" i="0" u="sng" kern="1200" dirty="0">
                <a:effectLst/>
                <a:latin typeface="+mn-lt"/>
                <a:ea typeface="+mn-ea"/>
                <a:cs typeface="+mn-cs"/>
              </a:rPr>
              <a:t> Build</a:t>
            </a:r>
          </a:p>
          <a:p>
            <a:pPr algn="ctr">
              <a:spcAft>
                <a:spcPts val="1200"/>
              </a:spcAft>
            </a:pPr>
            <a:endParaRPr lang="it-IT" b="1" dirty="0"/>
          </a:p>
          <a:p>
            <a:pPr algn="ctr">
              <a:spcAft>
                <a:spcPts val="1200"/>
              </a:spcAft>
            </a:pPr>
            <a:endParaRPr lang="it-IT" sz="1800" b="1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ctr">
              <a:spcAft>
                <a:spcPts val="1200"/>
              </a:spcAft>
            </a:pPr>
            <a:endParaRPr lang="it-IT" b="1" dirty="0"/>
          </a:p>
          <a:p>
            <a:pPr algn="ctr">
              <a:spcAft>
                <a:spcPts val="1200"/>
              </a:spcAft>
            </a:pPr>
            <a:endParaRPr lang="it-IT" sz="1800" b="1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ctr">
              <a:spcAft>
                <a:spcPts val="1200"/>
              </a:spcAft>
            </a:pPr>
            <a:endParaRPr lang="it-IT" b="1" dirty="0"/>
          </a:p>
          <a:p>
            <a:pPr algn="ctr">
              <a:spcAft>
                <a:spcPts val="1200"/>
              </a:spcAft>
            </a:pPr>
            <a:endParaRPr lang="it-IT" sz="1800" b="1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ctr">
              <a:spcAft>
                <a:spcPts val="1200"/>
              </a:spcAft>
            </a:pPr>
            <a:endParaRPr lang="it-IT" sz="1800" b="1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34" name="Rettangolo con angoli arrotondati 33">
            <a:extLst>
              <a:ext uri="{FF2B5EF4-FFF2-40B4-BE49-F238E27FC236}">
                <a16:creationId xmlns:a16="http://schemas.microsoft.com/office/drawing/2014/main" id="{0AB550C6-C897-1805-E89D-DCB340CBABF6}"/>
              </a:ext>
            </a:extLst>
          </p:cNvPr>
          <p:cNvSpPr/>
          <p:nvPr/>
        </p:nvSpPr>
        <p:spPr>
          <a:xfrm>
            <a:off x="4078785" y="4152781"/>
            <a:ext cx="1363110" cy="2104388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47D51515-1D1E-29E2-CAB1-4917335F030A}"/>
              </a:ext>
            </a:extLst>
          </p:cNvPr>
          <p:cNvSpPr txBox="1"/>
          <p:nvPr/>
        </p:nvSpPr>
        <p:spPr>
          <a:xfrm>
            <a:off x="7411767" y="5039957"/>
            <a:ext cx="41147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4 cm W</a:t>
            </a:r>
            <a:r>
              <a:rPr lang="en-GB" sz="1600" baseline="-25000" dirty="0"/>
              <a:t>abs</a:t>
            </a:r>
            <a:r>
              <a:rPr lang="en-GB" sz="1600" dirty="0"/>
              <a:t> @ T&lt;10K (LTS)  (P&lt;5 W/m) </a:t>
            </a:r>
          </a:p>
          <a:p>
            <a:pPr algn="ctr"/>
            <a:r>
              <a:rPr lang="en-GB" sz="1600" dirty="0"/>
              <a:t>→ 158 mm magnet aperture</a:t>
            </a:r>
          </a:p>
          <a:p>
            <a:pPr algn="ctr"/>
            <a:r>
              <a:rPr lang="en-GB" sz="1600" dirty="0"/>
              <a:t>3 cm W</a:t>
            </a:r>
            <a:r>
              <a:rPr lang="en-GB" sz="1600" baseline="-25000" dirty="0"/>
              <a:t>abs</a:t>
            </a:r>
            <a:r>
              <a:rPr lang="en-GB" sz="1600" dirty="0"/>
              <a:t> @ T=20K (HTS) (P&lt;10 W/m) </a:t>
            </a:r>
          </a:p>
          <a:p>
            <a:pPr algn="ctr"/>
            <a:r>
              <a:rPr lang="en-GB" sz="1600" dirty="0"/>
              <a:t>→ 138 mm magnet aperture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165CD4D6-B502-5F61-72BA-5501F6356256}"/>
              </a:ext>
            </a:extLst>
          </p:cNvPr>
          <p:cNvSpPr txBox="1"/>
          <p:nvPr/>
        </p:nvSpPr>
        <p:spPr>
          <a:xfrm>
            <a:off x="9570967" y="3879268"/>
            <a:ext cx="1692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C3647"/>
                </a:solidFill>
              </a:rPr>
              <a:t>138 mm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AC01CE1-6AB8-5551-F3D0-87643CE4C683}"/>
              </a:ext>
            </a:extLst>
          </p:cNvPr>
          <p:cNvSpPr txBox="1"/>
          <p:nvPr/>
        </p:nvSpPr>
        <p:spPr>
          <a:xfrm>
            <a:off x="3137535" y="3475995"/>
            <a:ext cx="63207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0" i="0" dirty="0">
                <a:solidFill>
                  <a:srgbClr val="000000"/>
                </a:solidFill>
                <a:effectLst/>
                <a:latin typeface="Times"/>
              </a:rPr>
              <a:t> </a:t>
            </a:r>
            <a:endParaRPr lang="en-GB" dirty="0"/>
          </a:p>
        </p:txBody>
      </p:sp>
      <p:sp>
        <p:nvSpPr>
          <p:cNvPr id="9" name="TextBox 61">
            <a:extLst>
              <a:ext uri="{FF2B5EF4-FFF2-40B4-BE49-F238E27FC236}">
                <a16:creationId xmlns:a16="http://schemas.microsoft.com/office/drawing/2014/main" id="{3B12C720-91DE-1B09-03EC-751594DAAD79}"/>
              </a:ext>
            </a:extLst>
          </p:cNvPr>
          <p:cNvSpPr txBox="1"/>
          <p:nvPr/>
        </p:nvSpPr>
        <p:spPr>
          <a:xfrm>
            <a:off x="1512971" y="6165098"/>
            <a:ext cx="20872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00B0F0"/>
                </a:solidFill>
                <a:cs typeface="Arial" panose="020B0604020202020204" pitchFamily="34" charset="0"/>
              </a:rPr>
              <a:t>Courtesy of Anton Lechner</a:t>
            </a:r>
            <a:r>
              <a:rPr lang="en-US" sz="800" i="1" u="sng" dirty="0">
                <a:solidFill>
                  <a:srgbClr val="00B0F0"/>
                </a:solidFill>
                <a:cs typeface="Arial" panose="020B0604020202020204" pitchFamily="34" charset="0"/>
              </a:rPr>
              <a:t> </a:t>
            </a:r>
            <a:endParaRPr lang="en-GB" sz="800" i="1" u="sng" dirty="0">
              <a:solidFill>
                <a:srgbClr val="00B0F0"/>
              </a:solidFill>
              <a:cs typeface="Arial" panose="020B0604020202020204" pitchFamily="34" charset="0"/>
            </a:endParaRP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099C0496-C31A-4E3B-3F3D-E1776E2DC2E6}"/>
              </a:ext>
            </a:extLst>
          </p:cNvPr>
          <p:cNvSpPr/>
          <p:nvPr/>
        </p:nvSpPr>
        <p:spPr>
          <a:xfrm>
            <a:off x="7774177" y="4876605"/>
            <a:ext cx="3376809" cy="138937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F689C448-D13A-435A-3180-9D2E8AA62A00}"/>
              </a:ext>
            </a:extLst>
          </p:cNvPr>
          <p:cNvSpPr txBox="1"/>
          <p:nvPr/>
        </p:nvSpPr>
        <p:spPr>
          <a:xfrm>
            <a:off x="4808565" y="1212592"/>
            <a:ext cx="22301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/>
              <a:t>10 TeV collider </a:t>
            </a:r>
          </a:p>
          <a:p>
            <a:pPr algn="ctr"/>
            <a:r>
              <a:rPr lang="en-GB" sz="1800" b="1" dirty="0"/>
              <a:t>10 km ring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0FA7499-B4DB-339F-9D21-3D6010C72CF6}"/>
              </a:ext>
            </a:extLst>
          </p:cNvPr>
          <p:cNvCxnSpPr>
            <a:cxnSpLocks/>
          </p:cNvCxnSpPr>
          <p:nvPr/>
        </p:nvCxnSpPr>
        <p:spPr>
          <a:xfrm>
            <a:off x="1247781" y="1140341"/>
            <a:ext cx="10872000" cy="0"/>
          </a:xfrm>
          <a:prstGeom prst="line">
            <a:avLst/>
          </a:prstGeom>
          <a:ln w="28575" cap="rnd">
            <a:gradFill flip="none" rotWithShape="1">
              <a:gsLst>
                <a:gs pos="0">
                  <a:srgbClr val="FE383F"/>
                </a:gs>
                <a:gs pos="100000">
                  <a:srgbClr val="0F41CB"/>
                </a:gs>
              </a:gsLst>
              <a:lin ang="0" scaled="1"/>
              <a:tileRect/>
            </a:gradFill>
            <a:miter lim="800000"/>
          </a:ln>
          <a:effectLst>
            <a:softEdge rad="127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rrow: Right 9">
            <a:extLst>
              <a:ext uri="{FF2B5EF4-FFF2-40B4-BE49-F238E27FC236}">
                <a16:creationId xmlns:a16="http://schemas.microsoft.com/office/drawing/2014/main" id="{ED5661F9-3091-D7D8-EFBA-95DA8DE4E9CA}"/>
              </a:ext>
            </a:extLst>
          </p:cNvPr>
          <p:cNvSpPr/>
          <p:nvPr/>
        </p:nvSpPr>
        <p:spPr>
          <a:xfrm>
            <a:off x="7030515" y="5270035"/>
            <a:ext cx="495118" cy="636104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066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  <p:bldP spid="36" grpId="0"/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4A76BF9-F0BF-93B0-C6A8-9C1A82013C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0C3BD73-54E1-F836-545A-D2A908394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3CACA615-D700-7BDD-99E0-DC439BB34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Cost Profile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927E0653-31C1-0B68-5716-1D0D0A9458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1400" y="996950"/>
            <a:ext cx="7569200" cy="486410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6BE1DDA-0B3C-C107-E056-728B508568FE}"/>
              </a:ext>
            </a:extLst>
          </p:cNvPr>
          <p:cNvSpPr txBox="1"/>
          <p:nvPr/>
        </p:nvSpPr>
        <p:spPr>
          <a:xfrm>
            <a:off x="3006436" y="1083547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8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FF34C5B-8FAA-3F4C-F930-46EB8A6DF88A}"/>
              </a:ext>
            </a:extLst>
          </p:cNvPr>
          <p:cNvSpPr txBox="1"/>
          <p:nvPr/>
        </p:nvSpPr>
        <p:spPr>
          <a:xfrm>
            <a:off x="3006436" y="198177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0.8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C370E89C-19DF-797D-BEEC-62ADC401C8EF}"/>
              </a:ext>
            </a:extLst>
          </p:cNvPr>
          <p:cNvSpPr txBox="1"/>
          <p:nvPr/>
        </p:nvSpPr>
        <p:spPr>
          <a:xfrm>
            <a:off x="2895600" y="292670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0.08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2F58A6D3-4D1A-C3B5-C815-8D92E27F3FE6}"/>
              </a:ext>
            </a:extLst>
          </p:cNvPr>
          <p:cNvSpPr txBox="1"/>
          <p:nvPr/>
        </p:nvSpPr>
        <p:spPr>
          <a:xfrm>
            <a:off x="2660072" y="387163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0.008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34227818-6B2E-A65A-CB5F-EC90CDA2D906}"/>
              </a:ext>
            </a:extLst>
          </p:cNvPr>
          <p:cNvSpPr txBox="1"/>
          <p:nvPr/>
        </p:nvSpPr>
        <p:spPr>
          <a:xfrm>
            <a:off x="1564709" y="5987018"/>
            <a:ext cx="3231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*overall magnets </a:t>
            </a:r>
            <a:r>
              <a:rPr lang="en-GB" dirty="0" err="1"/>
              <a:t>bugdet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10081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8215FCDF-F80B-29BC-325D-D1777724C7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065385D-1BC0-792E-FD57-3ABBDE2FB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2E83924-3894-9E23-3091-04CF92460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D9D5F73C-0A52-8FDB-4139-66115884F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6985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065385D-1BC0-792E-FD57-3ABBDE2FB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2E83924-3894-9E23-3091-04CF92460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2</a:t>
            </a:fld>
            <a:endParaRPr lang="en-GB"/>
          </a:p>
        </p:txBody>
      </p: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2D400200-DC5C-8E21-AC3C-8D9940CD0786}"/>
              </a:ext>
            </a:extLst>
          </p:cNvPr>
          <p:cNvCxnSpPr>
            <a:cxnSpLocks/>
          </p:cNvCxnSpPr>
          <p:nvPr/>
        </p:nvCxnSpPr>
        <p:spPr>
          <a:xfrm flipV="1">
            <a:off x="4777046" y="3351438"/>
            <a:ext cx="1088373" cy="49806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Rettangolo 25">
            <a:extLst>
              <a:ext uri="{FF2B5EF4-FFF2-40B4-BE49-F238E27FC236}">
                <a16:creationId xmlns:a16="http://schemas.microsoft.com/office/drawing/2014/main" id="{95AB3E04-9FD4-3DEB-5B67-7D4002944A9E}"/>
              </a:ext>
            </a:extLst>
          </p:cNvPr>
          <p:cNvSpPr/>
          <p:nvPr/>
        </p:nvSpPr>
        <p:spPr>
          <a:xfrm>
            <a:off x="2055305" y="1240806"/>
            <a:ext cx="1032164" cy="5035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45DA88EC-BC6F-A055-54F5-EE6034C56DC3}"/>
              </a:ext>
            </a:extLst>
          </p:cNvPr>
          <p:cNvSpPr txBox="1"/>
          <p:nvPr/>
        </p:nvSpPr>
        <p:spPr>
          <a:xfrm>
            <a:off x="2735611" y="1169504"/>
            <a:ext cx="9321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Optimization of the cross section still ongoing.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Cost estimate performed on a simplified geometry with a </a:t>
            </a:r>
            <a:r>
              <a:rPr lang="en-GB" b="1" u="sng" dirty="0"/>
              <a:t>sector coil </a:t>
            </a:r>
            <a:r>
              <a:rPr lang="en-GB" dirty="0"/>
              <a:t>dipole, iron and steel structure modelled as circular crowns.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</a:t>
            </a:r>
            <a:r>
              <a:rPr lang="en-GB" baseline="-25000" dirty="0"/>
              <a:t> bore</a:t>
            </a:r>
            <a:r>
              <a:rPr lang="en-GB" dirty="0"/>
              <a:t>, </a:t>
            </a:r>
            <a:r>
              <a:rPr lang="en-GB" dirty="0" err="1"/>
              <a:t>w</a:t>
            </a:r>
            <a:r>
              <a:rPr lang="en-GB" baseline="-25000" dirty="0" err="1"/>
              <a:t>coil</a:t>
            </a:r>
            <a:r>
              <a:rPr lang="en-GB" dirty="0"/>
              <a:t>, </a:t>
            </a:r>
            <a:r>
              <a:rPr lang="en-GB" dirty="0" err="1"/>
              <a:t>w</a:t>
            </a:r>
            <a:r>
              <a:rPr lang="en-GB" baseline="-25000" dirty="0" err="1"/>
              <a:t>iron</a:t>
            </a:r>
            <a:r>
              <a:rPr lang="en-GB" dirty="0"/>
              <a:t> and </a:t>
            </a:r>
            <a:r>
              <a:rPr lang="en-GB" dirty="0" err="1"/>
              <a:t>w</a:t>
            </a:r>
            <a:r>
              <a:rPr lang="en-GB" baseline="-25000" dirty="0" err="1"/>
              <a:t>struct</a:t>
            </a:r>
            <a:r>
              <a:rPr lang="en-GB" dirty="0"/>
              <a:t> optimized to </a:t>
            </a:r>
            <a:r>
              <a:rPr lang="en-GB" dirty="0" err="1"/>
              <a:t>fulfill</a:t>
            </a:r>
            <a:r>
              <a:rPr lang="en-GB" dirty="0"/>
              <a:t> beam optics requirements, margin on the load line, acceptable stress on the conductor and effectiveness of the quench protection [</a:t>
            </a:r>
            <a:r>
              <a:rPr lang="en-GB" dirty="0">
                <a:hlinkClick r:id="rId2"/>
              </a:rPr>
              <a:t>ref</a:t>
            </a:r>
            <a:r>
              <a:rPr lang="en-GB" dirty="0"/>
              <a:t>]) </a:t>
            </a:r>
            <a:endParaRPr lang="en-GB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39DE284B-A764-B379-E1AE-D58FA2C2E662}"/>
                  </a:ext>
                </a:extLst>
              </p:cNvPr>
              <p:cNvSpPr txBox="1"/>
              <p:nvPr/>
            </p:nvSpPr>
            <p:spPr>
              <a:xfrm>
                <a:off x="2735611" y="2791516"/>
                <a:ext cx="6096000" cy="12016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dirty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1600" dirty="0">
                            <a:latin typeface="Cambria Math" panose="02040503050406030204" pitchFamily="18" charset="0"/>
                          </a:rPr>
                          <m:t>𝒕𝒐𝒕</m:t>
                        </m:r>
                      </m:sub>
                    </m:sSub>
                    <m:r>
                      <a:rPr lang="en-US" sz="1600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0" dirty="0" smtClean="0">
                        <a:latin typeface="Cambria Math" panose="02040503050406030204" pitchFamily="18" charset="0"/>
                      </a:rPr>
                      <m:t>400</m:t>
                    </m:r>
                    <m:r>
                      <a:rPr lang="en-US" sz="1600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600" b="0" i="0" dirty="0" smtClean="0">
                        <a:latin typeface="Cambria Math" panose="02040503050406030204" pitchFamily="18" charset="0"/>
                      </a:rPr>
                      <m:t>k</m:t>
                    </m:r>
                    <m:r>
                      <m:rPr>
                        <m:nor/>
                      </m:rPr>
                      <a:rPr lang="it-IT" sz="1600" b="0" i="0" dirty="0" smtClean="0">
                        <a:latin typeface="Cambria Math" panose="02040503050406030204" pitchFamily="18" charset="0"/>
                      </a:rPr>
                      <m:t>EUR</m:t>
                    </m:r>
                    <m:r>
                      <m:rPr>
                        <m:nor/>
                      </m:rPr>
                      <a:rPr lang="en-US" sz="1600" dirty="0"/>
                      <m:t>/</m:t>
                    </m:r>
                    <m:r>
                      <m:rPr>
                        <m:nor/>
                      </m:rPr>
                      <a:rPr lang="en-US" sz="1600" b="0" i="0" dirty="0" smtClean="0"/>
                      <m:t>m</m:t>
                    </m:r>
                  </m:oMath>
                </a14:m>
                <a:r>
                  <a:rPr lang="en-US" sz="1600" dirty="0"/>
                  <a:t>   </a:t>
                </a:r>
                <a:r>
                  <a:rPr lang="en-US" sz="1600" i="1" dirty="0"/>
                  <a:t>(</a:t>
                </a:r>
                <a:r>
                  <a:rPr lang="en-US" sz="1600" dirty="0"/>
                  <a:t>FCC-hh</a:t>
                </a:r>
                <a:r>
                  <a:rPr lang="en-US" sz="1600" i="1" dirty="0"/>
                  <a:t> </a:t>
                </a:r>
                <a14:m>
                  <m:oMath xmlns:m="http://schemas.openxmlformats.org/officeDocument/2006/math">
                    <m:r>
                      <a:rPr lang="en-US" sz="1600" b="0" i="0" dirty="0" smtClean="0">
                        <a:latin typeface="Cambria Math" panose="02040503050406030204" pitchFamily="18" charset="0"/>
                      </a:rPr>
                      <m:t>175</m:t>
                    </m:r>
                    <m:r>
                      <a:rPr lang="en-US" sz="1600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600" dirty="0">
                        <a:latin typeface="Cambria Math" panose="02040503050406030204" pitchFamily="18" charset="0"/>
                      </a:rPr>
                      <m:t>k</m:t>
                    </m:r>
                    <m:r>
                      <m:rPr>
                        <m:nor/>
                      </m:rPr>
                      <a:rPr lang="it-IT" sz="1600" dirty="0">
                        <a:latin typeface="Cambria Math" panose="02040503050406030204" pitchFamily="18" charset="0"/>
                      </a:rPr>
                      <m:t>EUR</m:t>
                    </m:r>
                    <m:r>
                      <m:rPr>
                        <m:nor/>
                      </m:rPr>
                      <a:rPr lang="en-US" sz="1600" dirty="0"/>
                      <m:t>/</m:t>
                    </m:r>
                    <m:r>
                      <m:rPr>
                        <m:nor/>
                      </m:rPr>
                      <a:rPr lang="en-US" sz="1600" dirty="0"/>
                      <m:t>m</m:t>
                    </m:r>
                  </m:oMath>
                </a14:m>
                <a:r>
                  <a:rPr lang="en-US" sz="1600" dirty="0"/>
                  <a:t> [</a:t>
                </a:r>
                <a:r>
                  <a:rPr lang="en-US" sz="1600" dirty="0">
                    <a:hlinkClick r:id="rId3"/>
                  </a:rPr>
                  <a:t>ref</a:t>
                </a:r>
                <a:r>
                  <a:rPr lang="en-US" sz="1600" dirty="0"/>
                  <a:t>]</a:t>
                </a:r>
                <a:r>
                  <a:rPr lang="en-US" sz="1600" i="1" dirty="0"/>
                  <a:t>)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dirty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1600" b="1" i="1" dirty="0" smtClean="0">
                            <a:latin typeface="Cambria Math" panose="02040503050406030204" pitchFamily="18" charset="0"/>
                          </a:rPr>
                          <m:t>𝒂𝒔𝒔𝒆𝒎𝒃𝒍𝒚</m:t>
                        </m:r>
                      </m:sub>
                    </m:sSub>
                    <m:r>
                      <a:rPr lang="en-US" sz="1600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0" dirty="0" smtClean="0">
                        <a:latin typeface="Cambria Math" panose="02040503050406030204" pitchFamily="18" charset="0"/>
                      </a:rPr>
                      <m:t>20</m:t>
                    </m:r>
                    <m:r>
                      <a:rPr lang="en-US" sz="1600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600" b="0" i="0" dirty="0" smtClean="0">
                        <a:latin typeface="Cambria Math" panose="02040503050406030204" pitchFamily="18" charset="0"/>
                      </a:rPr>
                      <m:t>k</m:t>
                    </m:r>
                    <m:r>
                      <m:rPr>
                        <m:nor/>
                      </m:rPr>
                      <a:rPr lang="it-IT" sz="1600" b="0" i="0" dirty="0" smtClean="0">
                        <a:latin typeface="Cambria Math" panose="02040503050406030204" pitchFamily="18" charset="0"/>
                      </a:rPr>
                      <m:t>EUR</m:t>
                    </m:r>
                    <m:r>
                      <m:rPr>
                        <m:nor/>
                      </m:rPr>
                      <a:rPr lang="en-US" sz="1600" dirty="0"/>
                      <m:t>/</m:t>
                    </m:r>
                    <m:r>
                      <m:rPr>
                        <m:nor/>
                      </m:rPr>
                      <a:rPr lang="en-US" sz="1600" b="0" i="0" dirty="0" smtClean="0"/>
                      <m:t>m</m:t>
                    </m:r>
                  </m:oMath>
                </a14:m>
                <a:r>
                  <a:rPr lang="en-US" sz="1600" i="1" dirty="0"/>
                  <a:t> (as LHC )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dirty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1600" b="1" i="1" dirty="0" smtClean="0">
                            <a:latin typeface="Cambria Math" panose="02040503050406030204" pitchFamily="18" charset="0"/>
                          </a:rPr>
                          <m:t>𝒎𝒂𝒕</m:t>
                        </m:r>
                        <m:r>
                          <a:rPr lang="en-US" sz="1600" b="1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</m:sub>
                    </m:sSub>
                  </m:oMath>
                </a14:m>
                <a:r>
                  <a:rPr lang="it-IT" sz="1600" b="1" dirty="0"/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it-IT" sz="1600" b="1" i="1" dirty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it-IT" sz="1600" b="1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it-IT" sz="1600" b="1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b="1" i="1" dirty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it-IT" sz="1600" b="1" i="1" dirty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it-IT" sz="1600" b="1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b="1" i="1" dirty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it-IT" sz="1600" b="1" i="1" dirty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it-IT" sz="1600" b="1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b="1" i="1" dirty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it-IT" sz="1600" b="1" i="1" dirty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1600" dirty="0"/>
                  <a:t>     where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1600" dirty="0">
                        <a:latin typeface="Cambria Math" panose="02040503050406030204" pitchFamily="18" charset="0"/>
                      </a:rPr>
                      <m:t>i</m:t>
                    </m:r>
                    <m:r>
                      <a:rPr lang="en-US" sz="1600" dirty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it-IT" sz="1600" dirty="0">
                        <a:latin typeface="Cambria Math" panose="02040503050406030204" pitchFamily="18" charset="0"/>
                      </a:rPr>
                      <m:t>coil</m:t>
                    </m:r>
                    <m:r>
                      <a:rPr lang="it-IT" sz="1600" dirty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it-IT" sz="1600">
                        <a:latin typeface="Cambria Math" panose="02040503050406030204" pitchFamily="18" charset="0"/>
                      </a:rPr>
                      <m:t>structures</m:t>
                    </m:r>
                    <m:r>
                      <a:rPr lang="it-IT" sz="1600" dirty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it-IT" sz="1600">
                        <a:latin typeface="Cambria Math" panose="02040503050406030204" pitchFamily="18" charset="0"/>
                      </a:rPr>
                      <m:t>iron</m:t>
                    </m:r>
                  </m:oMath>
                </a14:m>
                <a:endParaRPr lang="en-US" sz="1600" i="1" dirty="0"/>
              </a:p>
            </p:txBody>
          </p:sp>
        </mc:Choice>
        <mc:Fallback xmlns=""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39DE284B-A764-B379-E1AE-D58FA2C2E6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5611" y="2791516"/>
                <a:ext cx="6096000" cy="1201676"/>
              </a:xfrm>
              <a:prstGeom prst="rect">
                <a:avLst/>
              </a:prstGeom>
              <a:blipFill>
                <a:blip r:embed="rId4"/>
                <a:stretch>
                  <a:fillRect b="-48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BA0A26CE-8F22-CC7B-CCE0-D64C0332A243}"/>
                  </a:ext>
                </a:extLst>
              </p:cNvPr>
              <p:cNvSpPr txBox="1"/>
              <p:nvPr/>
            </p:nvSpPr>
            <p:spPr>
              <a:xfrm>
                <a:off x="7410852" y="2987299"/>
                <a:ext cx="4761140" cy="11615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𝑆𝑡𝑟𝑢𝑐𝑢𝑡𝑟𝑒𝑠</m:t>
                          </m:r>
                        </m:sub>
                      </m:sSub>
                      <m:r>
                        <a:rPr lang="it-IT" sz="16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𝑖𝑟𝑜𝑛</m:t>
                          </m:r>
                        </m:sub>
                      </m:sSub>
                      <m:r>
                        <a:rPr lang="it-IT" sz="1600" i="1">
                          <a:latin typeface="Cambria Math" panose="02040503050406030204" pitchFamily="18" charset="0"/>
                        </a:rPr>
                        <m:t>=7800 </m:t>
                      </m:r>
                      <m:r>
                        <a:rPr lang="it-IT" sz="1600" i="1">
                          <a:latin typeface="Cambria Math" panose="02040503050406030204" pitchFamily="18" charset="0"/>
                        </a:rPr>
                        <m:t>𝑘𝑔</m:t>
                      </m:r>
                      <m:r>
                        <a:rPr lang="it-IT" sz="1600" i="1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sz="1600" i="1" dirty="0"/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𝑆𝑡𝑟𝑢𝑐𝑡𝑢𝑟𝑒𝑠</m:t>
                        </m:r>
                      </m:sub>
                    </m:sSub>
                    <m:r>
                      <a:rPr lang="it-IT" sz="1600" i="1">
                        <a:latin typeface="Cambria Math" panose="02040503050406030204" pitchFamily="18" charset="0"/>
                      </a:rPr>
                      <m:t>=10 </m:t>
                    </m:r>
                    <m:r>
                      <a:rPr lang="it-IT" sz="1600" i="1">
                        <a:latin typeface="Cambria Math" panose="02040503050406030204" pitchFamily="18" charset="0"/>
                      </a:rPr>
                      <m:t>𝐸𝑈𝑅</m:t>
                    </m:r>
                    <m:r>
                      <a:rPr lang="it-IT" sz="16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it-IT" sz="1600" i="1">
                        <a:latin typeface="Cambria Math" panose="02040503050406030204" pitchFamily="18" charset="0"/>
                      </a:rPr>
                      <m:t>𝑘𝑔</m:t>
                    </m:r>
                  </m:oMath>
                </a14:m>
                <a:r>
                  <a:rPr lang="en-US" sz="1600" i="1" dirty="0"/>
                  <a:t>   (D2 HL-LHC as benchmark)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𝑖𝑟𝑜𝑛</m:t>
                        </m:r>
                      </m:sub>
                    </m:sSub>
                    <m:r>
                      <a:rPr lang="it-IT" sz="1600" i="1">
                        <a:latin typeface="Cambria Math" panose="02040503050406030204" pitchFamily="18" charset="0"/>
                      </a:rPr>
                      <m:t>=8 </m:t>
                    </m:r>
                    <m:r>
                      <a:rPr lang="it-IT" sz="1600" i="1">
                        <a:latin typeface="Cambria Math" panose="02040503050406030204" pitchFamily="18" charset="0"/>
                      </a:rPr>
                      <m:t>𝐸𝑈𝑅</m:t>
                    </m:r>
                    <m:r>
                      <a:rPr lang="it-IT" sz="16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it-IT" sz="1600" i="1">
                        <a:latin typeface="Cambria Math" panose="02040503050406030204" pitchFamily="18" charset="0"/>
                      </a:rPr>
                      <m:t>𝑘𝑔</m:t>
                    </m:r>
                  </m:oMath>
                </a14:m>
                <a:r>
                  <a:rPr lang="en-US" sz="1600" i="1" dirty="0"/>
                  <a:t>   (D2 HL-LHC as benchmark)</a:t>
                </a:r>
              </a:p>
            </p:txBody>
          </p:sp>
        </mc:Choice>
        <mc:Fallback xmlns=""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BA0A26CE-8F22-CC7B-CCE0-D64C0332A2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0852" y="2987299"/>
                <a:ext cx="4761140" cy="1161536"/>
              </a:xfrm>
              <a:prstGeom prst="rect">
                <a:avLst/>
              </a:prstGeom>
              <a:blipFill>
                <a:blip r:embed="rId5"/>
                <a:stretch>
                  <a:fillRect b="-57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2" name="Table 27">
                <a:extLst>
                  <a:ext uri="{FF2B5EF4-FFF2-40B4-BE49-F238E27FC236}">
                    <a16:creationId xmlns:a16="http://schemas.microsoft.com/office/drawing/2014/main" id="{2DF64FA7-6EA6-7A46-A902-4A8C88E50A5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53562211"/>
                  </p:ext>
                </p:extLst>
              </p:nvPr>
            </p:nvGraphicFramePr>
            <p:xfrm>
              <a:off x="1792488" y="4347320"/>
              <a:ext cx="4386472" cy="20421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93236">
                      <a:extLst>
                        <a:ext uri="{9D8B030D-6E8A-4147-A177-3AD203B41FA5}">
                          <a16:colId xmlns:a16="http://schemas.microsoft.com/office/drawing/2014/main" val="1667430601"/>
                        </a:ext>
                      </a:extLst>
                    </a:gridCol>
                    <a:gridCol w="2193236">
                      <a:extLst>
                        <a:ext uri="{9D8B030D-6E8A-4147-A177-3AD203B41FA5}">
                          <a16:colId xmlns:a16="http://schemas.microsoft.com/office/drawing/2014/main" val="3096766247"/>
                        </a:ext>
                      </a:extLst>
                    </a:gridCol>
                  </a:tblGrid>
                  <a:tr h="34732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Material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1" i="1" dirty="0">
                                        <a:latin typeface="Cambria Math" panose="02040503050406030204" pitchFamily="18" charset="0"/>
                                      </a:rPr>
                                      <m:t>𝑪</m:t>
                                    </m:r>
                                  </m:e>
                                  <m:sub>
                                    <m:r>
                                      <a:rPr lang="en-US" sz="1800" b="1" i="1" dirty="0">
                                        <a:latin typeface="Cambria Math" panose="02040503050406030204" pitchFamily="18" charset="0"/>
                                      </a:rPr>
                                      <m:t>𝑺𝑪</m:t>
                                    </m:r>
                                  </m:sub>
                                </m:sSub>
                                <m:r>
                                  <a:rPr lang="en-US" sz="1800" b="1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07463686"/>
                      </a:ext>
                    </a:extLst>
                  </a:tr>
                  <a:tr h="31838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600" b="0" i="0" dirty="0" smtClean="0">
                                    <a:latin typeface="Cambria Math" panose="02040503050406030204" pitchFamily="18" charset="0"/>
                                  </a:rPr>
                                  <m:t>NbTi</m:t>
                                </m:r>
                              </m:oMath>
                            </m:oMathPara>
                          </a14:m>
                          <a:endParaRPr lang="en-GB" sz="1600" b="0" i="0" dirty="0"/>
                        </a:p>
                      </a:txBody>
                      <a:tcP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600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1600" b="0" i="0" dirty="0" smtClean="0">
                                  <a:latin typeface="Cambria Math" panose="02040503050406030204" pitchFamily="18" charset="0"/>
                                </a:rPr>
                                <m:t>30</m:t>
                              </m:r>
                              <m:r>
                                <a:rPr lang="en-US" sz="1600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it-IT" sz="1600" b="0" i="0" dirty="0" smtClean="0"/>
                                <m:t>EUR</m:t>
                              </m:r>
                              <m:r>
                                <m:rPr>
                                  <m:nor/>
                                </m:rPr>
                                <a:rPr lang="en-US" sz="1600" dirty="0"/>
                                <m:t>/</m:t>
                              </m:r>
                              <m:r>
                                <m:rPr>
                                  <m:nor/>
                                </m:rPr>
                                <a:rPr lang="en-US" sz="1600" b="0" i="0" dirty="0" smtClean="0"/>
                                <m:t>kg</m:t>
                              </m:r>
                            </m:oMath>
                          </a14:m>
                          <a:r>
                            <a:rPr lang="en-US" sz="1600" dirty="0"/>
                            <a:t> </a:t>
                          </a:r>
                          <a:endParaRPr lang="en-GB" sz="1600" dirty="0"/>
                        </a:p>
                      </a:txBody>
                      <a:tcP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44665135"/>
                      </a:ext>
                    </a:extLst>
                  </a:tr>
                  <a:tr h="31838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 b="0" i="0" dirty="0" smtClean="0">
                                      <a:latin typeface="Cambria Math" panose="02040503050406030204" pitchFamily="18" charset="0"/>
                                    </a:rPr>
                                    <m:t>Nb</m:t>
                                  </m:r>
                                </m:e>
                                <m:sub>
                                  <m:r>
                                    <a:rPr lang="en-US" sz="1600" b="0" i="0" dirty="0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dirty="0"/>
                            <a:t>Sn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1600" b="0" i="1" dirty="0" smtClean="0">
                                    <a:latin typeface="Cambria Math" panose="02040503050406030204" pitchFamily="18" charset="0"/>
                                  </a:rPr>
                                  <m:t>000</m:t>
                                </m:r>
                                <m:r>
                                  <m:rPr>
                                    <m:nor/>
                                  </m:rPr>
                                  <a:rPr lang="it-IT" sz="1600" b="0" i="0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it-IT" sz="1600" b="0" i="0" dirty="0" smtClean="0"/>
                                  <m:t>EUR</m:t>
                                </m:r>
                                <m:r>
                                  <m:rPr>
                                    <m:nor/>
                                  </m:rPr>
                                  <a:rPr lang="en-US" sz="1600" dirty="0" smtClean="0"/>
                                  <m:t>/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dirty="0" smtClean="0"/>
                                  <m:t>kg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11107200"/>
                      </a:ext>
                    </a:extLst>
                  </a:tr>
                  <a:tr h="318382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400" i="1" dirty="0"/>
                            <a:t>aspirational value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en-US" sz="1600" b="0" i="1" dirty="0" smtClean="0">
                                    <a:latin typeface="Cambria Math" panose="02040503050406030204" pitchFamily="18" charset="0"/>
                                  </a:rPr>
                                  <m:t>00</m:t>
                                </m:r>
                                <m:r>
                                  <m:rPr>
                                    <m:nor/>
                                  </m:rPr>
                                  <a:rPr lang="it-IT" sz="1600" b="0" i="0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it-IT" sz="1600" b="0" i="0" dirty="0" smtClean="0"/>
                                  <m:t>EUR</m:t>
                                </m:r>
                                <m:r>
                                  <m:rPr>
                                    <m:nor/>
                                  </m:rPr>
                                  <a:rPr lang="en-US" sz="1600" dirty="0" smtClean="0"/>
                                  <m:t>/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dirty="0" smtClean="0"/>
                                  <m:t>kg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1232356"/>
                      </a:ext>
                    </a:extLst>
                  </a:tr>
                  <a:tr h="31838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600" b="0" i="0" dirty="0" smtClean="0">
                                    <a:latin typeface="Cambria Math" panose="02040503050406030204" pitchFamily="18" charset="0"/>
                                  </a:rPr>
                                  <m:t>ReBCO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 dirty="0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  <m:r>
                                  <a:rPr lang="en-US" sz="1600" b="0" i="1" dirty="0" smtClean="0">
                                    <a:latin typeface="Cambria Math" panose="02040503050406030204" pitchFamily="18" charset="0"/>
                                  </a:rPr>
                                  <m:t>000</m:t>
                                </m:r>
                                <m:r>
                                  <m:rPr>
                                    <m:nor/>
                                  </m:rPr>
                                  <a:rPr lang="it-IT" sz="1600" b="0" i="0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it-IT" sz="1600" b="0" i="0" dirty="0" smtClean="0"/>
                                  <m:t>EUR</m:t>
                                </m:r>
                                <m:r>
                                  <m:rPr>
                                    <m:nor/>
                                  </m:rPr>
                                  <a:rPr lang="en-US" sz="1600" dirty="0" smtClean="0"/>
                                  <m:t>/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dirty="0" smtClean="0"/>
                                  <m:t>kg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5863588"/>
                      </a:ext>
                    </a:extLst>
                  </a:tr>
                  <a:tr h="318382">
                    <a:tc>
                      <a:txBody>
                        <a:bodyPr/>
                        <a:lstStyle/>
                        <a:p>
                          <a:pPr marL="457200" marR="0" lvl="1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i="1" dirty="0"/>
                            <a:t>aspirational value</a:t>
                          </a:r>
                        </a:p>
                      </a:txBody>
                      <a:tcP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dirty="0" smtClean="0">
                                    <a:latin typeface="Cambria Math" panose="02040503050406030204" pitchFamily="18" charset="0"/>
                                  </a:rPr>
                                  <m:t>2500</m:t>
                                </m:r>
                                <m:r>
                                  <m:rPr>
                                    <m:nor/>
                                  </m:rPr>
                                  <a:rPr lang="it-IT" sz="1600" b="0" i="0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it-IT" sz="1600" b="0" i="0" dirty="0" smtClean="0"/>
                                  <m:t>EUR</m:t>
                                </m:r>
                                <m:r>
                                  <m:rPr>
                                    <m:nor/>
                                  </m:rPr>
                                  <a:rPr lang="en-US" sz="1600" dirty="0" smtClean="0"/>
                                  <m:t>/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dirty="0" smtClean="0"/>
                                  <m:t>kg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4924211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2" name="Table 27">
                <a:extLst>
                  <a:ext uri="{FF2B5EF4-FFF2-40B4-BE49-F238E27FC236}">
                    <a16:creationId xmlns:a16="http://schemas.microsoft.com/office/drawing/2014/main" id="{2DF64FA7-6EA6-7A46-A902-4A8C88E50A5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53562211"/>
                  </p:ext>
                </p:extLst>
              </p:nvPr>
            </p:nvGraphicFramePr>
            <p:xfrm>
              <a:off x="1792488" y="4347320"/>
              <a:ext cx="4386472" cy="20421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93236">
                      <a:extLst>
                        <a:ext uri="{9D8B030D-6E8A-4147-A177-3AD203B41FA5}">
                          <a16:colId xmlns:a16="http://schemas.microsoft.com/office/drawing/2014/main" val="1667430601"/>
                        </a:ext>
                      </a:extLst>
                    </a:gridCol>
                    <a:gridCol w="2193236">
                      <a:extLst>
                        <a:ext uri="{9D8B030D-6E8A-4147-A177-3AD203B41FA5}">
                          <a16:colId xmlns:a16="http://schemas.microsoft.com/office/drawing/2014/main" val="3096766247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Material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00278" t="-8333" r="-1111" b="-46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07463686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78" t="-118182" r="-101111" b="-4109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00278" t="-118182" r="-1111" b="-4109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44665135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78" t="-214286" r="-101111" b="-303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00278" t="-214286" r="-1111" b="-3035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1110720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400" i="1" dirty="0"/>
                            <a:t>aspirational value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00278" t="-320000" r="-1111" b="-20909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1232356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78" t="-420000" r="-101111" b="-1090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00278" t="-420000" r="-1111" b="-10909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5863588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marL="457200" marR="0" lvl="1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i="1" dirty="0"/>
                            <a:t>aspirational value</a:t>
                          </a:r>
                        </a:p>
                      </a:txBody>
                      <a:tcP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00278" t="-520000" r="-1111" b="-909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4924211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3" name="TextBox 16">
            <a:extLst>
              <a:ext uri="{FF2B5EF4-FFF2-40B4-BE49-F238E27FC236}">
                <a16:creationId xmlns:a16="http://schemas.microsoft.com/office/drawing/2014/main" id="{7CDEC9DD-615C-269D-C531-2185CBCA6706}"/>
              </a:ext>
            </a:extLst>
          </p:cNvPr>
          <p:cNvSpPr txBox="1">
            <a:spLocks/>
          </p:cNvSpPr>
          <p:nvPr/>
        </p:nvSpPr>
        <p:spPr>
          <a:xfrm>
            <a:off x="6178960" y="4707978"/>
            <a:ext cx="3098595" cy="173124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1400" i="1" dirty="0"/>
              <a:t>Escalated price in 2016</a:t>
            </a:r>
          </a:p>
          <a:p>
            <a:endParaRPr lang="en-US" sz="800" i="1" dirty="0"/>
          </a:p>
          <a:p>
            <a:r>
              <a:rPr lang="en-US" sz="1400" i="1" dirty="0"/>
              <a:t>The right value in 2016</a:t>
            </a:r>
          </a:p>
          <a:p>
            <a:endParaRPr lang="en-US" sz="800" i="1" dirty="0"/>
          </a:p>
          <a:p>
            <a:r>
              <a:rPr lang="en-US" sz="1400" i="1" dirty="0"/>
              <a:t>Corresponds to the ITER target</a:t>
            </a:r>
          </a:p>
          <a:p>
            <a:endParaRPr lang="en-US" sz="1050" i="1" dirty="0"/>
          </a:p>
          <a:p>
            <a:r>
              <a:rPr lang="en-US" sz="1400" i="1" dirty="0"/>
              <a:t>The value of today (2023)</a:t>
            </a:r>
          </a:p>
          <a:p>
            <a:endParaRPr lang="en-US" sz="1000" i="1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i="1" dirty="0"/>
              <a:t>A realistic projection for the next years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asellaDiTesto 33">
                <a:extLst>
                  <a:ext uri="{FF2B5EF4-FFF2-40B4-BE49-F238E27FC236}">
                    <a16:creationId xmlns:a16="http://schemas.microsoft.com/office/drawing/2014/main" id="{C1EBE01D-F7C3-EACB-DD31-EEAF6905E2FE}"/>
                  </a:ext>
                </a:extLst>
              </p:cNvPr>
              <p:cNvSpPr txBox="1"/>
              <p:nvPr/>
            </p:nvSpPr>
            <p:spPr>
              <a:xfrm>
                <a:off x="7304742" y="4170703"/>
                <a:ext cx="2270983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𝑐𝑜𝑖𝑙</m:t>
                          </m:r>
                        </m:sub>
                      </m:sSub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=8000 </m:t>
                      </m:r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𝑘𝑔</m:t>
                      </m:r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it-IT" sz="1600" dirty="0"/>
              </a:p>
            </p:txBody>
          </p:sp>
        </mc:Choice>
        <mc:Fallback xmlns="">
          <p:sp>
            <p:nvSpPr>
              <p:cNvPr id="34" name="CasellaDiTesto 33">
                <a:extLst>
                  <a:ext uri="{FF2B5EF4-FFF2-40B4-BE49-F238E27FC236}">
                    <a16:creationId xmlns:a16="http://schemas.microsoft.com/office/drawing/2014/main" id="{C1EBE01D-F7C3-EACB-DD31-EEAF6905E2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4742" y="4170703"/>
                <a:ext cx="2270983" cy="338554"/>
              </a:xfrm>
              <a:prstGeom prst="rect">
                <a:avLst/>
              </a:prstGeom>
              <a:blipFill>
                <a:blip r:embed="rId7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Parentesi graffa aperta 34">
            <a:extLst>
              <a:ext uri="{FF2B5EF4-FFF2-40B4-BE49-F238E27FC236}">
                <a16:creationId xmlns:a16="http://schemas.microsoft.com/office/drawing/2014/main" id="{9835B36E-93BE-90B1-CE36-164D2B14DF22}"/>
              </a:ext>
            </a:extLst>
          </p:cNvPr>
          <p:cNvSpPr/>
          <p:nvPr/>
        </p:nvSpPr>
        <p:spPr>
          <a:xfrm>
            <a:off x="7213036" y="3162278"/>
            <a:ext cx="197816" cy="1358131"/>
          </a:xfrm>
          <a:prstGeom prst="leftBrace">
            <a:avLst>
              <a:gd name="adj1" fmla="val 52887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olo 5">
            <a:extLst>
              <a:ext uri="{FF2B5EF4-FFF2-40B4-BE49-F238E27FC236}">
                <a16:creationId xmlns:a16="http://schemas.microsoft.com/office/drawing/2014/main" id="{D46A0781-B036-70B5-0B26-62ED08B77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400" y="193158"/>
            <a:ext cx="9707671" cy="681159"/>
          </a:xfrm>
        </p:spPr>
        <p:txBody>
          <a:bodyPr/>
          <a:lstStyle/>
          <a:p>
            <a:r>
              <a:rPr lang="en-GB" dirty="0"/>
              <a:t>Cost Model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A56DA2E-8599-8041-78BE-C18843B0655A}"/>
              </a:ext>
            </a:extLst>
          </p:cNvPr>
          <p:cNvCxnSpPr>
            <a:cxnSpLocks/>
          </p:cNvCxnSpPr>
          <p:nvPr/>
        </p:nvCxnSpPr>
        <p:spPr>
          <a:xfrm>
            <a:off x="1247781" y="1140341"/>
            <a:ext cx="10872000" cy="0"/>
          </a:xfrm>
          <a:prstGeom prst="line">
            <a:avLst/>
          </a:prstGeom>
          <a:ln w="28575" cap="rnd">
            <a:gradFill flip="none" rotWithShape="1">
              <a:gsLst>
                <a:gs pos="0">
                  <a:srgbClr val="FE383F"/>
                </a:gs>
                <a:gs pos="100000">
                  <a:srgbClr val="0F41CB"/>
                </a:gs>
              </a:gsLst>
              <a:lin ang="0" scaled="1"/>
              <a:tileRect/>
            </a:gradFill>
            <a:miter lim="800000"/>
          </a:ln>
          <a:effectLst>
            <a:softEdge rad="127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magine 13" descr="Immagine che contiene cerchio, schermata, Elementi grafici, simbolo&#10;&#10;Descrizione generata automaticamente">
            <a:extLst>
              <a:ext uri="{FF2B5EF4-FFF2-40B4-BE49-F238E27FC236}">
                <a16:creationId xmlns:a16="http://schemas.microsoft.com/office/drawing/2014/main" id="{D9EC0B43-A495-289B-217F-8C6E2B50FD5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-2003" b="4098"/>
          <a:stretch/>
        </p:blipFill>
        <p:spPr>
          <a:xfrm>
            <a:off x="0" y="1358350"/>
            <a:ext cx="2684060" cy="2743199"/>
          </a:xfrm>
          <a:prstGeom prst="rect">
            <a:avLst/>
          </a:prstGeom>
          <a:effectLst/>
        </p:spPr>
      </p:pic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BC2EAD90-453E-D25C-95EE-6B5087B9BC88}"/>
              </a:ext>
            </a:extLst>
          </p:cNvPr>
          <p:cNvSpPr txBox="1"/>
          <p:nvPr/>
        </p:nvSpPr>
        <p:spPr>
          <a:xfrm>
            <a:off x="641391" y="3245236"/>
            <a:ext cx="13313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600" dirty="0">
                <a:solidFill>
                  <a:schemeClr val="bg1"/>
                </a:solidFill>
              </a:rPr>
              <a:t>Bore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600" dirty="0">
                <a:solidFill>
                  <a:srgbClr val="FF3745"/>
                </a:solidFill>
              </a:rPr>
              <a:t>Coil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600" dirty="0">
                <a:solidFill>
                  <a:schemeClr val="bg1">
                    <a:lumMod val="65000"/>
                  </a:schemeClr>
                </a:solidFill>
              </a:rPr>
              <a:t>Structures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600" dirty="0">
                <a:solidFill>
                  <a:srgbClr val="2A43B9"/>
                </a:solidFill>
              </a:rPr>
              <a:t>Iron</a:t>
            </a:r>
          </a:p>
        </p:txBody>
      </p:sp>
    </p:spTree>
    <p:extLst>
      <p:ext uri="{BB962C8B-B14F-4D97-AF65-F5344CB8AC3E}">
        <p14:creationId xmlns:p14="http://schemas.microsoft.com/office/powerpoint/2010/main" val="2204006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065385D-1BC0-792E-FD57-3ABBDE2FB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2E83924-3894-9E23-3091-04CF92460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7" name="Immagine 6" descr="Immagine che contiene cerchio, schermata, Elementi grafici, simbolo&#10;&#10;Descrizione generata automaticamente">
            <a:extLst>
              <a:ext uri="{FF2B5EF4-FFF2-40B4-BE49-F238E27FC236}">
                <a16:creationId xmlns:a16="http://schemas.microsoft.com/office/drawing/2014/main" id="{00CF8CC7-BF80-ADA5-EB2A-1ABE13705C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2" b="4099"/>
          <a:stretch/>
        </p:blipFill>
        <p:spPr>
          <a:xfrm>
            <a:off x="0" y="1685674"/>
            <a:ext cx="2634840" cy="2619605"/>
          </a:xfrm>
          <a:prstGeom prst="rect">
            <a:avLst/>
          </a:prstGeom>
          <a:effectLst/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E4F48DD7-5C42-E054-2558-AE2EA1E6907D}"/>
              </a:ext>
            </a:extLst>
          </p:cNvPr>
          <p:cNvSpPr txBox="1"/>
          <p:nvPr/>
        </p:nvSpPr>
        <p:spPr>
          <a:xfrm>
            <a:off x="-13252" y="5068069"/>
            <a:ext cx="1960418" cy="1200329"/>
          </a:xfrm>
          <a:prstGeom prst="rect">
            <a:avLst/>
          </a:prstGeom>
          <a:solidFill>
            <a:schemeClr val="bg1">
              <a:alpha val="51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 err="1">
                <a:solidFill>
                  <a:srgbClr val="0C43F2"/>
                </a:solidFill>
              </a:rPr>
              <a:t>R</a:t>
            </a:r>
            <a:r>
              <a:rPr lang="en-GB" i="1" baseline="-25000" dirty="0" err="1">
                <a:solidFill>
                  <a:srgbClr val="0C43F2"/>
                </a:solidFill>
              </a:rPr>
              <a:t>bore</a:t>
            </a:r>
            <a:r>
              <a:rPr lang="en-GB" i="1" dirty="0">
                <a:solidFill>
                  <a:srgbClr val="0C43F2"/>
                </a:solidFill>
              </a:rPr>
              <a:t>= 70 mm</a:t>
            </a:r>
          </a:p>
          <a:p>
            <a:pPr algn="ctr"/>
            <a:r>
              <a:rPr lang="en-GB" i="1" dirty="0" err="1">
                <a:solidFill>
                  <a:srgbClr val="0C43F2"/>
                </a:solidFill>
              </a:rPr>
              <a:t>w</a:t>
            </a:r>
            <a:r>
              <a:rPr lang="en-GB" i="1" baseline="-25000" dirty="0" err="1">
                <a:solidFill>
                  <a:srgbClr val="0C43F2"/>
                </a:solidFill>
              </a:rPr>
              <a:t>coil</a:t>
            </a:r>
            <a:r>
              <a:rPr lang="en-GB" i="1" dirty="0">
                <a:solidFill>
                  <a:srgbClr val="0C43F2"/>
                </a:solidFill>
              </a:rPr>
              <a:t>= 60 mm</a:t>
            </a:r>
          </a:p>
          <a:p>
            <a:pPr algn="ctr"/>
            <a:r>
              <a:rPr lang="en-GB" i="1" dirty="0" err="1">
                <a:solidFill>
                  <a:srgbClr val="0C43F2"/>
                </a:solidFill>
              </a:rPr>
              <a:t>w</a:t>
            </a:r>
            <a:r>
              <a:rPr lang="en-GB" i="1" baseline="-25000" dirty="0" err="1">
                <a:solidFill>
                  <a:srgbClr val="0C43F2"/>
                </a:solidFill>
              </a:rPr>
              <a:t>struct</a:t>
            </a:r>
            <a:r>
              <a:rPr lang="en-GB" i="1" dirty="0">
                <a:solidFill>
                  <a:srgbClr val="0C43F2"/>
                </a:solidFill>
              </a:rPr>
              <a:t>= 30 mm</a:t>
            </a:r>
          </a:p>
          <a:p>
            <a:pPr algn="ctr"/>
            <a:r>
              <a:rPr lang="en-GB" i="1" dirty="0" err="1">
                <a:solidFill>
                  <a:srgbClr val="0C43F2"/>
                </a:solidFill>
              </a:rPr>
              <a:t>w</a:t>
            </a:r>
            <a:r>
              <a:rPr lang="en-GB" i="1" baseline="-25000" dirty="0" err="1">
                <a:solidFill>
                  <a:srgbClr val="0C43F2"/>
                </a:solidFill>
              </a:rPr>
              <a:t>iron</a:t>
            </a:r>
            <a:r>
              <a:rPr lang="en-GB" i="1" dirty="0">
                <a:solidFill>
                  <a:srgbClr val="0C43F2"/>
                </a:solidFill>
              </a:rPr>
              <a:t>= 300 mm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73E1A52-44C2-613D-8F57-D556F63F448F}"/>
              </a:ext>
            </a:extLst>
          </p:cNvPr>
          <p:cNvSpPr txBox="1"/>
          <p:nvPr/>
        </p:nvSpPr>
        <p:spPr>
          <a:xfrm>
            <a:off x="-13252" y="1337071"/>
            <a:ext cx="28757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800" dirty="0">
                <a:solidFill>
                  <a:srgbClr val="FF0000"/>
                </a:solidFill>
              </a:rPr>
              <a:t>14T /140 mm (REBCO)</a:t>
            </a:r>
          </a:p>
        </p:txBody>
      </p:sp>
      <p:graphicFrame>
        <p:nvGraphicFramePr>
          <p:cNvPr id="11" name="Tabella 10">
            <a:extLst>
              <a:ext uri="{FF2B5EF4-FFF2-40B4-BE49-F238E27FC236}">
                <a16:creationId xmlns:a16="http://schemas.microsoft.com/office/drawing/2014/main" id="{53FA4375-8F16-3F9E-2407-616635DC5A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887934"/>
              </p:ext>
            </p:extLst>
          </p:nvPr>
        </p:nvGraphicFramePr>
        <p:xfrm>
          <a:off x="2830308" y="1908618"/>
          <a:ext cx="4358986" cy="58658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90286">
                  <a:extLst>
                    <a:ext uri="{9D8B030D-6E8A-4147-A177-3AD203B41FA5}">
                      <a16:colId xmlns:a16="http://schemas.microsoft.com/office/drawing/2014/main" val="1878080081"/>
                    </a:ext>
                  </a:extLst>
                </a:gridCol>
                <a:gridCol w="1361468">
                  <a:extLst>
                    <a:ext uri="{9D8B030D-6E8A-4147-A177-3AD203B41FA5}">
                      <a16:colId xmlns:a16="http://schemas.microsoft.com/office/drawing/2014/main" val="3362931063"/>
                    </a:ext>
                  </a:extLst>
                </a:gridCol>
                <a:gridCol w="1407232">
                  <a:extLst>
                    <a:ext uri="{9D8B030D-6E8A-4147-A177-3AD203B41FA5}">
                      <a16:colId xmlns:a16="http://schemas.microsoft.com/office/drawing/2014/main" val="3112482521"/>
                    </a:ext>
                  </a:extLst>
                </a:gridCol>
              </a:tblGrid>
              <a:tr h="29329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€/kg </a:t>
                      </a:r>
                      <a:r>
                        <a:rPr lang="it-IT" sz="1400" u="none" strike="noStrike" dirty="0" err="1">
                          <a:effectLst/>
                        </a:rPr>
                        <a:t>iron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€/kg </a:t>
                      </a:r>
                      <a:r>
                        <a:rPr lang="it-IT" sz="1400" u="none" strike="noStrike" dirty="0" err="1">
                          <a:effectLst/>
                        </a:rPr>
                        <a:t>struct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€/kg </a:t>
                      </a:r>
                      <a:r>
                        <a:rPr lang="it-IT" sz="1400" u="none" strike="noStrike" dirty="0" err="1">
                          <a:effectLst/>
                        </a:rPr>
                        <a:t>conductor</a:t>
                      </a:r>
                      <a:r>
                        <a:rPr lang="it-IT" sz="1400" u="none" strike="noStrike" dirty="0">
                          <a:effectLst/>
                        </a:rPr>
                        <a:t> *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16426931"/>
                  </a:ext>
                </a:extLst>
              </a:tr>
              <a:tr h="29329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8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10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2500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78654521"/>
                  </a:ext>
                </a:extLst>
              </a:tr>
            </a:tbl>
          </a:graphicData>
        </a:graphic>
      </p:graphicFrame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F1249E4D-64F0-7FB6-2280-32D62D2753C0}"/>
              </a:ext>
            </a:extLst>
          </p:cNvPr>
          <p:cNvSpPr txBox="1"/>
          <p:nvPr/>
        </p:nvSpPr>
        <p:spPr>
          <a:xfrm>
            <a:off x="7494892" y="1793067"/>
            <a:ext cx="466006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*50 </a:t>
            </a:r>
            <a:r>
              <a:rPr lang="it-IT" sz="1400" dirty="0"/>
              <a:t>€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GB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kAm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: 1/3 of today prize (150</a:t>
            </a:r>
            <a:r>
              <a:rPr lang="it-IT" sz="1400" dirty="0"/>
              <a:t>€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GB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kAm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lvl="1"/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Also based on projection of ref </a:t>
            </a:r>
          </a:p>
          <a:p>
            <a:pPr lvl="1"/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en-GB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Molodyk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and C. </a:t>
            </a:r>
            <a:r>
              <a:rPr lang="en-GB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Larbalestier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, Science, 2023</a:t>
            </a:r>
          </a:p>
        </p:txBody>
      </p:sp>
      <p:graphicFrame>
        <p:nvGraphicFramePr>
          <p:cNvPr id="21" name="Tabella 20">
            <a:extLst>
              <a:ext uri="{FF2B5EF4-FFF2-40B4-BE49-F238E27FC236}">
                <a16:creationId xmlns:a16="http://schemas.microsoft.com/office/drawing/2014/main" id="{7FA50416-1B71-5E2F-2AA0-71173F35F8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550829"/>
              </p:ext>
            </p:extLst>
          </p:nvPr>
        </p:nvGraphicFramePr>
        <p:xfrm>
          <a:off x="2830308" y="2670043"/>
          <a:ext cx="5661316" cy="1013460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17046182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714786307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85661776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Iron</a:t>
                      </a:r>
                      <a:r>
                        <a:rPr lang="it-IT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[Kg/m]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Structure</a:t>
                      </a:r>
                      <a:r>
                        <a:rPr lang="it-IT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[kg/m]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Coil [kg/m]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616235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4560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213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130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03447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Iron</a:t>
                      </a:r>
                      <a:r>
                        <a:rPr lang="it-IT" sz="1600" u="none" strike="noStrike" dirty="0">
                          <a:effectLst/>
                        </a:rPr>
                        <a:t>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 err="1">
                          <a:effectLst/>
                        </a:rPr>
                        <a:t>Structure</a:t>
                      </a:r>
                      <a:r>
                        <a:rPr lang="it-IT" sz="1600" u="none" strike="noStrike" dirty="0">
                          <a:effectLst/>
                        </a:rPr>
                        <a:t> cost [ 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Coil cost [k€/m]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728398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4563353"/>
                  </a:ext>
                </a:extLst>
              </a:tr>
            </a:tbl>
          </a:graphicData>
        </a:graphic>
      </p:graphicFrame>
      <p:graphicFrame>
        <p:nvGraphicFramePr>
          <p:cNvPr id="22" name="Tabella 21">
            <a:extLst>
              <a:ext uri="{FF2B5EF4-FFF2-40B4-BE49-F238E27FC236}">
                <a16:creationId xmlns:a16="http://schemas.microsoft.com/office/drawing/2014/main" id="{DCD32D7C-EDAD-AD2E-87D9-66190EDABC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8473370"/>
              </p:ext>
            </p:extLst>
          </p:nvPr>
        </p:nvGraphicFramePr>
        <p:xfrm>
          <a:off x="2830308" y="3929793"/>
          <a:ext cx="5661316" cy="101346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086842">
                  <a:extLst>
                    <a:ext uri="{9D8B030D-6E8A-4147-A177-3AD203B41FA5}">
                      <a16:colId xmlns:a16="http://schemas.microsoft.com/office/drawing/2014/main" val="88993036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2465172135"/>
                    </a:ext>
                  </a:extLst>
                </a:gridCol>
                <a:gridCol w="1579419">
                  <a:extLst>
                    <a:ext uri="{9D8B030D-6E8A-4147-A177-3AD203B41FA5}">
                      <a16:colId xmlns:a16="http://schemas.microsoft.com/office/drawing/2014/main" val="353180772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</a:t>
                      </a:r>
                      <a:r>
                        <a:rPr lang="it-IT" sz="1600" u="none" strike="noStrike" dirty="0" err="1">
                          <a:effectLst/>
                        </a:rPr>
                        <a:t>Material</a:t>
                      </a:r>
                      <a:r>
                        <a:rPr lang="it-IT" sz="1600" u="none" strike="noStrike" dirty="0">
                          <a:effectLst/>
                        </a:rPr>
                        <a:t> k€/m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301962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Assembly k€/m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50168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Tot. Conductor k€/m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6753059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Tot. Cost k€/m</a:t>
                      </a:r>
                      <a:endParaRPr lang="it-IT" sz="16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29317143"/>
                  </a:ext>
                </a:extLst>
              </a:tr>
            </a:tbl>
          </a:graphicData>
        </a:graphic>
      </p:graphicFrame>
      <p:sp>
        <p:nvSpPr>
          <p:cNvPr id="2" name="CasellaDiTesto 1">
            <a:extLst>
              <a:ext uri="{FF2B5EF4-FFF2-40B4-BE49-F238E27FC236}">
                <a16:creationId xmlns:a16="http://schemas.microsoft.com/office/drawing/2014/main" id="{9238F73F-69DF-136F-49AB-75E41A73F5CE}"/>
              </a:ext>
            </a:extLst>
          </p:cNvPr>
          <p:cNvSpPr txBox="1"/>
          <p:nvPr/>
        </p:nvSpPr>
        <p:spPr>
          <a:xfrm>
            <a:off x="2830308" y="1171089"/>
            <a:ext cx="5661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Dipoles of the arc for the series production </a:t>
            </a:r>
          </a:p>
          <a:p>
            <a:pPr algn="ctr"/>
            <a:r>
              <a:rPr lang="en-GB" dirty="0"/>
              <a:t>(quadrupoles and IR not included)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5D06150-9962-E20A-55F0-461C2EE06E4C}"/>
              </a:ext>
            </a:extLst>
          </p:cNvPr>
          <p:cNvSpPr txBox="1"/>
          <p:nvPr/>
        </p:nvSpPr>
        <p:spPr>
          <a:xfrm>
            <a:off x="2374795" y="5622066"/>
            <a:ext cx="7772256" cy="492443"/>
          </a:xfrm>
          <a:prstGeom prst="rect">
            <a:avLst/>
          </a:prstGeom>
          <a:noFill/>
          <a:ln w="19050">
            <a:solidFill>
              <a:srgbClr val="F05AF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GB" sz="2600" b="1" dirty="0"/>
              <a:t>TOTAL COST: 2.4 </a:t>
            </a:r>
            <a:r>
              <a:rPr lang="en-GB" sz="2600" b="1" dirty="0" err="1"/>
              <a:t>GEur</a:t>
            </a:r>
            <a:r>
              <a:rPr lang="en-GB" sz="2600" b="1" dirty="0"/>
              <a:t> (19.0% overall magnets budget)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AA7D3B40-9952-BA71-892C-865E99B17C99}"/>
                  </a:ext>
                </a:extLst>
              </p:cNvPr>
              <p:cNvSpPr txBox="1"/>
              <p:nvPr/>
            </p:nvSpPr>
            <p:spPr>
              <a:xfrm>
                <a:off x="9223800" y="4389352"/>
                <a:ext cx="26739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100 k</a:t>
                </a:r>
                <a:r>
                  <a:rPr lang="it-IT" sz="1800" u="none" strike="noStrike" dirty="0">
                    <a:effectLst/>
                  </a:rPr>
                  <a:t>€</a:t>
                </a:r>
                <a:r>
                  <a:rPr lang="en-GB" dirty="0"/>
                  <a:t>/magnet (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dirty="0"/>
                  <a:t>2FTE)</a:t>
                </a:r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AA7D3B40-9952-BA71-892C-865E99B17C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23800" y="4389352"/>
                <a:ext cx="2673928" cy="369332"/>
              </a:xfrm>
              <a:prstGeom prst="rect">
                <a:avLst/>
              </a:prstGeom>
              <a:blipFill>
                <a:blip r:embed="rId4"/>
                <a:stretch>
                  <a:fillRect l="-1896" t="-6667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74C93139-DE88-1101-6BB0-88FCD6DA6BA9}"/>
              </a:ext>
            </a:extLst>
          </p:cNvPr>
          <p:cNvSpPr txBox="1"/>
          <p:nvPr/>
        </p:nvSpPr>
        <p:spPr>
          <a:xfrm>
            <a:off x="2530560" y="5004404"/>
            <a:ext cx="86192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N units=1200, Length= 5m</a:t>
            </a:r>
          </a:p>
          <a:p>
            <a:r>
              <a:rPr lang="en-GB" sz="1800" dirty="0"/>
              <a:t>Coordination, design and follow-up: 4 FTE x 4 years= 16 FTE-years (1.6 </a:t>
            </a:r>
            <a:r>
              <a:rPr lang="en-GB" sz="1800" dirty="0" err="1"/>
              <a:t>MEur</a:t>
            </a:r>
            <a:r>
              <a:rPr lang="en-GB" sz="1800" dirty="0"/>
              <a:t>)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BBD76F3-5035-EC10-C54E-4E5CA59E72B7}"/>
              </a:ext>
            </a:extLst>
          </p:cNvPr>
          <p:cNvSpPr txBox="1"/>
          <p:nvPr/>
        </p:nvSpPr>
        <p:spPr>
          <a:xfrm>
            <a:off x="2889025" y="6072724"/>
            <a:ext cx="82607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u="sng" dirty="0"/>
              <a:t>Disclaimer: cryostat, specific tooling, W absorber not taken into account 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7239CF9D-64D9-1C8E-AA2C-58168290103F}"/>
              </a:ext>
            </a:extLst>
          </p:cNvPr>
          <p:cNvSpPr txBox="1"/>
          <p:nvPr/>
        </p:nvSpPr>
        <p:spPr>
          <a:xfrm>
            <a:off x="9134974" y="3718815"/>
            <a:ext cx="13592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/>
              <a:t>f</a:t>
            </a:r>
            <a:r>
              <a:rPr lang="en-GB" baseline="-25000" dirty="0" err="1"/>
              <a:t>struct</a:t>
            </a:r>
            <a:r>
              <a:rPr lang="en-GB" baseline="-25000" dirty="0"/>
              <a:t> </a:t>
            </a:r>
            <a:r>
              <a:rPr lang="en-GB" dirty="0"/>
              <a:t>= 1.5 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A81586A-9BC4-10D7-3F26-19797862EA13}"/>
              </a:ext>
            </a:extLst>
          </p:cNvPr>
          <p:cNvSpPr txBox="1"/>
          <p:nvPr/>
        </p:nvSpPr>
        <p:spPr>
          <a:xfrm>
            <a:off x="8907483" y="3442031"/>
            <a:ext cx="32845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Tot. Material = (</a:t>
            </a:r>
            <a:r>
              <a:rPr lang="en-GB" dirty="0" err="1"/>
              <a:t>C</a:t>
            </a:r>
            <a:r>
              <a:rPr lang="en-GB" baseline="-25000" dirty="0" err="1"/>
              <a:t>iron</a:t>
            </a:r>
            <a:r>
              <a:rPr lang="en-GB" dirty="0"/>
              <a:t>+ </a:t>
            </a:r>
            <a:r>
              <a:rPr lang="en-GB" dirty="0" err="1"/>
              <a:t>C</a:t>
            </a:r>
            <a:r>
              <a:rPr lang="en-GB" baseline="-25000" dirty="0" err="1"/>
              <a:t>struct</a:t>
            </a:r>
            <a:r>
              <a:rPr lang="en-GB" dirty="0"/>
              <a:t>)*</a:t>
            </a:r>
            <a:r>
              <a:rPr lang="en-GB" dirty="0" err="1"/>
              <a:t>f</a:t>
            </a:r>
            <a:r>
              <a:rPr lang="en-GB" baseline="-25000" dirty="0" err="1"/>
              <a:t>struct</a:t>
            </a:r>
            <a:r>
              <a:rPr lang="en-GB" dirty="0"/>
              <a:t> </a:t>
            </a:r>
          </a:p>
        </p:txBody>
      </p: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6977AADA-0BB0-D42A-2A25-77AFFF70CBC4}"/>
              </a:ext>
            </a:extLst>
          </p:cNvPr>
          <p:cNvCxnSpPr/>
          <p:nvPr/>
        </p:nvCxnSpPr>
        <p:spPr>
          <a:xfrm flipV="1">
            <a:off x="8491624" y="3718815"/>
            <a:ext cx="415859" cy="369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76ED22AA-DAF8-4038-2D10-F665247BB0CB}"/>
              </a:ext>
            </a:extLst>
          </p:cNvPr>
          <p:cNvCxnSpPr>
            <a:cxnSpLocks/>
            <a:endCxn id="14" idx="1"/>
          </p:cNvCxnSpPr>
          <p:nvPr/>
        </p:nvCxnSpPr>
        <p:spPr>
          <a:xfrm>
            <a:off x="8567824" y="4339484"/>
            <a:ext cx="655976" cy="234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CCC801C-8EC4-7E7D-5DBC-1862F93E9705}"/>
              </a:ext>
            </a:extLst>
          </p:cNvPr>
          <p:cNvSpPr txBox="1"/>
          <p:nvPr/>
        </p:nvSpPr>
        <p:spPr>
          <a:xfrm>
            <a:off x="37112" y="4228835"/>
            <a:ext cx="3203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0C43F2"/>
                </a:solidFill>
              </a:rPr>
              <a:t>Template geometrical parameter taken for cost estimate</a:t>
            </a:r>
          </a:p>
        </p:txBody>
      </p:sp>
      <p:sp>
        <p:nvSpPr>
          <p:cNvPr id="23" name="Titolo 5">
            <a:extLst>
              <a:ext uri="{FF2B5EF4-FFF2-40B4-BE49-F238E27FC236}">
                <a16:creationId xmlns:a16="http://schemas.microsoft.com/office/drawing/2014/main" id="{D83A525B-AAF9-D50A-92FB-A49470AAA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400" y="193158"/>
            <a:ext cx="9707671" cy="681159"/>
          </a:xfrm>
        </p:spPr>
        <p:txBody>
          <a:bodyPr/>
          <a:lstStyle/>
          <a:p>
            <a:r>
              <a:rPr lang="en-GB" dirty="0"/>
              <a:t>Cost Estimate 10 TeV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AD19A59-C535-7B4E-5962-C0F7E9059C7E}"/>
              </a:ext>
            </a:extLst>
          </p:cNvPr>
          <p:cNvCxnSpPr>
            <a:cxnSpLocks/>
          </p:cNvCxnSpPr>
          <p:nvPr/>
        </p:nvCxnSpPr>
        <p:spPr>
          <a:xfrm>
            <a:off x="1234529" y="1140341"/>
            <a:ext cx="10872000" cy="0"/>
          </a:xfrm>
          <a:prstGeom prst="line">
            <a:avLst/>
          </a:prstGeom>
          <a:ln w="28575" cap="rnd">
            <a:gradFill flip="none" rotWithShape="1">
              <a:gsLst>
                <a:gs pos="0">
                  <a:srgbClr val="FE383F"/>
                </a:gs>
                <a:gs pos="100000">
                  <a:srgbClr val="0F41CB"/>
                </a:gs>
              </a:gsLst>
              <a:lin ang="0" scaled="1"/>
              <a:tileRect/>
            </a:gradFill>
            <a:miter lim="800000"/>
          </a:ln>
          <a:effectLst>
            <a:softEdge rad="127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2923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A4DCB3-7C01-C3AC-B115-9B507E2F30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C115E9F-894B-EFC7-677F-CBF096BD6C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5855834-39B6-8E3D-0408-6981FBA21C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23" name="Titolo 5">
            <a:extLst>
              <a:ext uri="{FF2B5EF4-FFF2-40B4-BE49-F238E27FC236}">
                <a16:creationId xmlns:a16="http://schemas.microsoft.com/office/drawing/2014/main" id="{2574710F-E751-A836-B744-06DAC0883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400" y="193158"/>
            <a:ext cx="9707671" cy="681159"/>
          </a:xfrm>
        </p:spPr>
        <p:txBody>
          <a:bodyPr/>
          <a:lstStyle/>
          <a:p>
            <a:r>
              <a:rPr lang="en-GB" dirty="0"/>
              <a:t>A-B plots for Nb</a:t>
            </a:r>
            <a:r>
              <a:rPr lang="en-GB" baseline="-25000" dirty="0"/>
              <a:t>3</a:t>
            </a:r>
            <a:r>
              <a:rPr lang="en-GB" dirty="0"/>
              <a:t>Sn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D062998-72CB-7DFB-F9FB-CEE7A2A4B7C7}"/>
              </a:ext>
            </a:extLst>
          </p:cNvPr>
          <p:cNvCxnSpPr>
            <a:cxnSpLocks/>
          </p:cNvCxnSpPr>
          <p:nvPr/>
        </p:nvCxnSpPr>
        <p:spPr>
          <a:xfrm>
            <a:off x="1234529" y="1140341"/>
            <a:ext cx="10872000" cy="0"/>
          </a:xfrm>
          <a:prstGeom prst="line">
            <a:avLst/>
          </a:prstGeom>
          <a:ln w="28575" cap="rnd">
            <a:gradFill flip="none" rotWithShape="1">
              <a:gsLst>
                <a:gs pos="0">
                  <a:srgbClr val="FE383F"/>
                </a:gs>
                <a:gs pos="100000">
                  <a:srgbClr val="0F41CB"/>
                </a:gs>
              </a:gsLst>
              <a:lin ang="0" scaled="1"/>
              <a:tileRect/>
            </a:gradFill>
            <a:miter lim="800000"/>
          </a:ln>
          <a:effectLst>
            <a:softEdge rad="127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C1EB68AF-DFC8-1794-74A5-80477C709ED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481" y="1285742"/>
            <a:ext cx="4029037" cy="31445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F82BFF0-C324-9A84-9F80-B299DA152FB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153400" y="1298922"/>
            <a:ext cx="4032000" cy="3118141"/>
          </a:xfrm>
          <a:prstGeom prst="rect">
            <a:avLst/>
          </a:prstGeom>
        </p:spPr>
      </p:pic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3744CE0B-2245-18C3-5914-73A22B522533}"/>
              </a:ext>
            </a:extLst>
          </p:cNvPr>
          <p:cNvSpPr/>
          <p:nvPr/>
        </p:nvSpPr>
        <p:spPr>
          <a:xfrm>
            <a:off x="1515530" y="1437286"/>
            <a:ext cx="2398643" cy="2576222"/>
          </a:xfrm>
          <a:custGeom>
            <a:avLst/>
            <a:gdLst>
              <a:gd name="connsiteX0" fmla="*/ 0 w 2398643"/>
              <a:gd name="connsiteY0" fmla="*/ 5301 h 2576222"/>
              <a:gd name="connsiteX1" fmla="*/ 63610 w 2398643"/>
              <a:gd name="connsiteY1" fmla="*/ 310101 h 2576222"/>
              <a:gd name="connsiteX2" fmla="*/ 159026 w 2398643"/>
              <a:gd name="connsiteY2" fmla="*/ 710316 h 2576222"/>
              <a:gd name="connsiteX3" fmla="*/ 275645 w 2398643"/>
              <a:gd name="connsiteY3" fmla="*/ 1068125 h 2576222"/>
              <a:gd name="connsiteX4" fmla="*/ 402866 w 2398643"/>
              <a:gd name="connsiteY4" fmla="*/ 1364974 h 2576222"/>
              <a:gd name="connsiteX5" fmla="*/ 548640 w 2398643"/>
              <a:gd name="connsiteY5" fmla="*/ 1622066 h 2576222"/>
              <a:gd name="connsiteX6" fmla="*/ 705015 w 2398643"/>
              <a:gd name="connsiteY6" fmla="*/ 1834101 h 2576222"/>
              <a:gd name="connsiteX7" fmla="*/ 768626 w 2398643"/>
              <a:gd name="connsiteY7" fmla="*/ 1910963 h 2576222"/>
              <a:gd name="connsiteX8" fmla="*/ 848139 w 2398643"/>
              <a:gd name="connsiteY8" fmla="*/ 2576222 h 2576222"/>
              <a:gd name="connsiteX9" fmla="*/ 2398643 w 2398643"/>
              <a:gd name="connsiteY9" fmla="*/ 2570922 h 2576222"/>
              <a:gd name="connsiteX10" fmla="*/ 2398643 w 2398643"/>
              <a:gd name="connsiteY10" fmla="*/ 0 h 2576222"/>
              <a:gd name="connsiteX11" fmla="*/ 0 w 2398643"/>
              <a:gd name="connsiteY11" fmla="*/ 5301 h 2576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98643" h="2576222">
                <a:moveTo>
                  <a:pt x="0" y="5301"/>
                </a:moveTo>
                <a:lnTo>
                  <a:pt x="63610" y="310101"/>
                </a:lnTo>
                <a:lnTo>
                  <a:pt x="159026" y="710316"/>
                </a:lnTo>
                <a:lnTo>
                  <a:pt x="275645" y="1068125"/>
                </a:lnTo>
                <a:lnTo>
                  <a:pt x="402866" y="1364974"/>
                </a:lnTo>
                <a:lnTo>
                  <a:pt x="548640" y="1622066"/>
                </a:lnTo>
                <a:lnTo>
                  <a:pt x="705015" y="1834101"/>
                </a:lnTo>
                <a:lnTo>
                  <a:pt x="768626" y="1910963"/>
                </a:lnTo>
                <a:lnTo>
                  <a:pt x="848139" y="2576222"/>
                </a:lnTo>
                <a:lnTo>
                  <a:pt x="2398643" y="2570922"/>
                </a:lnTo>
                <a:lnTo>
                  <a:pt x="2398643" y="0"/>
                </a:lnTo>
                <a:lnTo>
                  <a:pt x="0" y="5301"/>
                </a:lnTo>
                <a:close/>
              </a:path>
            </a:pathLst>
          </a:cu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B6439BEF-2C9C-3D8D-1B91-39F7AC09C6E2}"/>
              </a:ext>
            </a:extLst>
          </p:cNvPr>
          <p:cNvSpPr/>
          <p:nvPr/>
        </p:nvSpPr>
        <p:spPr>
          <a:xfrm>
            <a:off x="9067137" y="1508097"/>
            <a:ext cx="2968487" cy="2112397"/>
          </a:xfrm>
          <a:custGeom>
            <a:avLst/>
            <a:gdLst>
              <a:gd name="connsiteX0" fmla="*/ 0 w 2968487"/>
              <a:gd name="connsiteY0" fmla="*/ 0 h 2112397"/>
              <a:gd name="connsiteX1" fmla="*/ 42407 w 2968487"/>
              <a:gd name="connsiteY1" fmla="*/ 153726 h 2112397"/>
              <a:gd name="connsiteX2" fmla="*/ 100717 w 2968487"/>
              <a:gd name="connsiteY2" fmla="*/ 352508 h 2112397"/>
              <a:gd name="connsiteX3" fmla="*/ 174929 w 2968487"/>
              <a:gd name="connsiteY3" fmla="*/ 561893 h 2112397"/>
              <a:gd name="connsiteX4" fmla="*/ 262393 w 2968487"/>
              <a:gd name="connsiteY4" fmla="*/ 747423 h 2112397"/>
              <a:gd name="connsiteX5" fmla="*/ 344557 w 2968487"/>
              <a:gd name="connsiteY5" fmla="*/ 898498 h 2112397"/>
              <a:gd name="connsiteX6" fmla="*/ 466477 w 2968487"/>
              <a:gd name="connsiteY6" fmla="*/ 1076077 h 2112397"/>
              <a:gd name="connsiteX7" fmla="*/ 588397 w 2968487"/>
              <a:gd name="connsiteY7" fmla="*/ 1213900 h 2112397"/>
              <a:gd name="connsiteX8" fmla="*/ 699715 w 2968487"/>
              <a:gd name="connsiteY8" fmla="*/ 1322567 h 2112397"/>
              <a:gd name="connsiteX9" fmla="*/ 808383 w 2968487"/>
              <a:gd name="connsiteY9" fmla="*/ 1404731 h 2112397"/>
              <a:gd name="connsiteX10" fmla="*/ 922352 w 2968487"/>
              <a:gd name="connsiteY10" fmla="*/ 1492195 h 2112397"/>
              <a:gd name="connsiteX11" fmla="*/ 1142338 w 2968487"/>
              <a:gd name="connsiteY11" fmla="*/ 1619416 h 2112397"/>
              <a:gd name="connsiteX12" fmla="*/ 1362324 w 2968487"/>
              <a:gd name="connsiteY12" fmla="*/ 1720133 h 2112397"/>
              <a:gd name="connsiteX13" fmla="*/ 1624717 w 2968487"/>
              <a:gd name="connsiteY13" fmla="*/ 1818199 h 2112397"/>
              <a:gd name="connsiteX14" fmla="*/ 1836752 w 2968487"/>
              <a:gd name="connsiteY14" fmla="*/ 1879159 h 2112397"/>
              <a:gd name="connsiteX15" fmla="*/ 2157454 w 2968487"/>
              <a:gd name="connsiteY15" fmla="*/ 1966623 h 2112397"/>
              <a:gd name="connsiteX16" fmla="*/ 2520564 w 2968487"/>
              <a:gd name="connsiteY16" fmla="*/ 2043486 h 2112397"/>
              <a:gd name="connsiteX17" fmla="*/ 2843917 w 2968487"/>
              <a:gd name="connsiteY17" fmla="*/ 2096494 h 2112397"/>
              <a:gd name="connsiteX18" fmla="*/ 2968487 w 2968487"/>
              <a:gd name="connsiteY18" fmla="*/ 2112397 h 2112397"/>
              <a:gd name="connsiteX19" fmla="*/ 2960536 w 2968487"/>
              <a:gd name="connsiteY19" fmla="*/ 5301 h 2112397"/>
              <a:gd name="connsiteX20" fmla="*/ 0 w 2968487"/>
              <a:gd name="connsiteY20" fmla="*/ 0 h 2112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968487" h="2112397">
                <a:moveTo>
                  <a:pt x="0" y="0"/>
                </a:moveTo>
                <a:lnTo>
                  <a:pt x="42407" y="153726"/>
                </a:lnTo>
                <a:lnTo>
                  <a:pt x="100717" y="352508"/>
                </a:lnTo>
                <a:lnTo>
                  <a:pt x="174929" y="561893"/>
                </a:lnTo>
                <a:lnTo>
                  <a:pt x="262393" y="747423"/>
                </a:lnTo>
                <a:lnTo>
                  <a:pt x="344557" y="898498"/>
                </a:lnTo>
                <a:lnTo>
                  <a:pt x="466477" y="1076077"/>
                </a:lnTo>
                <a:lnTo>
                  <a:pt x="588397" y="1213900"/>
                </a:lnTo>
                <a:lnTo>
                  <a:pt x="699715" y="1322567"/>
                </a:lnTo>
                <a:lnTo>
                  <a:pt x="808383" y="1404731"/>
                </a:lnTo>
                <a:lnTo>
                  <a:pt x="922352" y="1492195"/>
                </a:lnTo>
                <a:lnTo>
                  <a:pt x="1142338" y="1619416"/>
                </a:lnTo>
                <a:lnTo>
                  <a:pt x="1362324" y="1720133"/>
                </a:lnTo>
                <a:lnTo>
                  <a:pt x="1624717" y="1818199"/>
                </a:lnTo>
                <a:lnTo>
                  <a:pt x="1836752" y="1879159"/>
                </a:lnTo>
                <a:lnTo>
                  <a:pt x="2157454" y="1966623"/>
                </a:lnTo>
                <a:lnTo>
                  <a:pt x="2520564" y="2043486"/>
                </a:lnTo>
                <a:lnTo>
                  <a:pt x="2843917" y="2096494"/>
                </a:lnTo>
                <a:lnTo>
                  <a:pt x="2968487" y="2112397"/>
                </a:lnTo>
                <a:cubicBezTo>
                  <a:pt x="2965837" y="1410032"/>
                  <a:pt x="2963186" y="707666"/>
                  <a:pt x="2960536" y="5301"/>
                </a:cubicBezTo>
                <a:lnTo>
                  <a:pt x="0" y="0"/>
                </a:lnTo>
                <a:close/>
              </a:path>
            </a:pathLst>
          </a:cu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EB72666-61E4-8B8F-AEC3-DC169CB45B57}"/>
              </a:ext>
            </a:extLst>
          </p:cNvPr>
          <p:cNvSpPr txBox="1"/>
          <p:nvPr/>
        </p:nvSpPr>
        <p:spPr>
          <a:xfrm>
            <a:off x="450576" y="4592296"/>
            <a:ext cx="548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Summary of cost assumptions: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use the Nb3Sn aspirational cost 700 EUR/kg (from FCC)</a:t>
            </a:r>
          </a:p>
          <a:p>
            <a:pPr marL="742950" lvl="1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Today’s price is around 2500 EUR/kg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starting budget of 400 kEUR/m is </a:t>
            </a:r>
            <a:r>
              <a:rPr lang="en-US" sz="1400" dirty="0"/>
              <a:t>roughly double the estimate given by the FCC cost model for each magnet.</a:t>
            </a:r>
          </a:p>
          <a:p>
            <a:pPr marL="742950" lvl="1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principle, we can assume a higher budget for each magnet than FCC because we have a smaller circumference and less magnets.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Cryogenic, protection and shielding costs are not taken into account.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E266EBF-2491-87E5-68DD-31EBFC1AC984}"/>
              </a:ext>
            </a:extLst>
          </p:cNvPr>
          <p:cNvSpPr txBox="1"/>
          <p:nvPr/>
        </p:nvSpPr>
        <p:spPr>
          <a:xfrm>
            <a:off x="4532523" y="2835783"/>
            <a:ext cx="312695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Summary of magnet assumptions: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Single sector coil quadrupole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Maximum stress: 150 MPa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FCC design target cable for the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en-US" sz="1400" baseline="-25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fit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Filling factor SC of 0.3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Protection with quench heater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Maximum coil width: 80 mm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ED94018-92F2-9C97-36C5-D59013165E8A}"/>
              </a:ext>
            </a:extLst>
          </p:cNvPr>
          <p:cNvGrpSpPr>
            <a:grpSpLocks noChangeAspect="1"/>
          </p:cNvGrpSpPr>
          <p:nvPr/>
        </p:nvGrpSpPr>
        <p:grpSpPr>
          <a:xfrm>
            <a:off x="4183581" y="1382358"/>
            <a:ext cx="1850173" cy="1200329"/>
            <a:chOff x="556041" y="4597869"/>
            <a:chExt cx="2234907" cy="1449931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8E3D8BF-38BC-0AB9-3179-73665DC2C241}"/>
                </a:ext>
              </a:extLst>
            </p:cNvPr>
            <p:cNvSpPr txBox="1"/>
            <p:nvPr/>
          </p:nvSpPr>
          <p:spPr>
            <a:xfrm>
              <a:off x="556041" y="4597869"/>
              <a:ext cx="2234907" cy="144993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Final Focusing: </a:t>
              </a:r>
              <a:r>
                <a:rPr lang="en-US" sz="1200" b="1" dirty="0">
                  <a:solidFill>
                    <a:schemeClr val="bg2">
                      <a:lumMod val="50000"/>
                    </a:schemeClr>
                  </a:solidFill>
                </a:rPr>
                <a:t>(v 0.8)</a:t>
              </a:r>
              <a:endParaRPr lang="en-GB" sz="1200" b="1" dirty="0">
                <a:solidFill>
                  <a:schemeClr val="bg2">
                    <a:lumMod val="50000"/>
                  </a:schemeClr>
                </a:solidFill>
              </a:endParaRPr>
            </a:p>
            <a:p>
              <a:pPr lvl="1" algn="ctr"/>
              <a:r>
                <a:rPr lang="en-GB" sz="1200" dirty="0"/>
                <a:t>8.1 T, 320 mm</a:t>
              </a:r>
            </a:p>
            <a:p>
              <a:pPr lvl="1" algn="ctr"/>
              <a:r>
                <a:rPr lang="en-GB" sz="1200" dirty="0"/>
                <a:t>9.7 T, 320 mm</a:t>
              </a:r>
              <a:endParaRPr lang="en-US" sz="1200" dirty="0"/>
            </a:p>
            <a:p>
              <a:pPr algn="ctr"/>
              <a:r>
                <a:rPr lang="en-US" sz="1200" b="1" dirty="0"/>
                <a:t>Arc:</a:t>
              </a:r>
              <a:r>
                <a:rPr lang="en-US" sz="1200" b="1" dirty="0">
                  <a:solidFill>
                    <a:schemeClr val="bg2">
                      <a:lumMod val="50000"/>
                    </a:schemeClr>
                  </a:solidFill>
                </a:rPr>
                <a:t> (v 0.7)</a:t>
              </a:r>
            </a:p>
            <a:p>
              <a:pPr lvl="1" algn="ctr"/>
              <a:r>
                <a:rPr lang="en-US" sz="1200" dirty="0"/>
                <a:t>16 T, 160 mm </a:t>
              </a:r>
            </a:p>
            <a:p>
              <a:pPr lvl="1" algn="ctr"/>
              <a:r>
                <a:rPr lang="en-US" sz="1200" dirty="0"/>
                <a:t>     (140mm @ 20K)</a:t>
              </a:r>
              <a:endParaRPr lang="en-GB" sz="1200" dirty="0"/>
            </a:p>
          </p:txBody>
        </p:sp>
        <p:sp>
          <p:nvSpPr>
            <p:cNvPr id="33" name="Flowchart: Connector 32">
              <a:extLst>
                <a:ext uri="{FF2B5EF4-FFF2-40B4-BE49-F238E27FC236}">
                  <a16:creationId xmlns:a16="http://schemas.microsoft.com/office/drawing/2014/main" id="{06D81A66-91EE-8027-B01F-9D6C764F3461}"/>
                </a:ext>
              </a:extLst>
            </p:cNvPr>
            <p:cNvSpPr/>
            <p:nvPr/>
          </p:nvSpPr>
          <p:spPr>
            <a:xfrm>
              <a:off x="1085098" y="4925749"/>
              <a:ext cx="108000" cy="108000"/>
            </a:xfrm>
            <a:prstGeom prst="flowChartConnector">
              <a:avLst/>
            </a:prstGeom>
            <a:gradFill flip="none" rotWithShape="1">
              <a:gsLst>
                <a:gs pos="0">
                  <a:srgbClr val="E416BD">
                    <a:shade val="30000"/>
                    <a:satMod val="115000"/>
                  </a:srgbClr>
                </a:gs>
                <a:gs pos="50000">
                  <a:srgbClr val="E416BD">
                    <a:shade val="67500"/>
                    <a:satMod val="115000"/>
                  </a:srgbClr>
                </a:gs>
                <a:gs pos="100000">
                  <a:srgbClr val="E416BD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0000"/>
              </a:solidFill>
            </a:ln>
            <a:effectLst>
              <a:glow rad="63500">
                <a:schemeClr val="accent5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34" name="Flowchart: Connector 33">
              <a:extLst>
                <a:ext uri="{FF2B5EF4-FFF2-40B4-BE49-F238E27FC236}">
                  <a16:creationId xmlns:a16="http://schemas.microsoft.com/office/drawing/2014/main" id="{66B8E883-AB69-FF15-DF4A-08F1775EB7B2}"/>
                </a:ext>
              </a:extLst>
            </p:cNvPr>
            <p:cNvSpPr/>
            <p:nvPr/>
          </p:nvSpPr>
          <p:spPr>
            <a:xfrm>
              <a:off x="1085098" y="5149461"/>
              <a:ext cx="108000" cy="108000"/>
            </a:xfrm>
            <a:prstGeom prst="flowChartConnector">
              <a:avLst/>
            </a:prstGeom>
            <a:gradFill flip="none" rotWithShape="1">
              <a:gsLst>
                <a:gs pos="0">
                  <a:srgbClr val="FF6600">
                    <a:shade val="30000"/>
                    <a:satMod val="115000"/>
                  </a:srgbClr>
                </a:gs>
                <a:gs pos="50000">
                  <a:srgbClr val="FF6600">
                    <a:shade val="67500"/>
                    <a:satMod val="115000"/>
                  </a:srgbClr>
                </a:gs>
                <a:gs pos="100000">
                  <a:srgbClr val="FF66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0000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35" name="Flowchart: Connector 34">
              <a:extLst>
                <a:ext uri="{FF2B5EF4-FFF2-40B4-BE49-F238E27FC236}">
                  <a16:creationId xmlns:a16="http://schemas.microsoft.com/office/drawing/2014/main" id="{1F449520-D5C7-57E1-E866-03E29A10FD11}"/>
                </a:ext>
              </a:extLst>
            </p:cNvPr>
            <p:cNvSpPr/>
            <p:nvPr/>
          </p:nvSpPr>
          <p:spPr>
            <a:xfrm>
              <a:off x="1085098" y="5597163"/>
              <a:ext cx="108000" cy="108000"/>
            </a:xfrm>
            <a:prstGeom prst="flowChartConnector">
              <a:avLst/>
            </a:prstGeom>
            <a:solidFill>
              <a:srgbClr val="00B050"/>
            </a:solidFill>
            <a:ln>
              <a:solidFill>
                <a:schemeClr val="accent6"/>
              </a:solidFill>
            </a:ln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ADB8D46-69B1-CBC2-8B8B-040006282132}"/>
              </a:ext>
            </a:extLst>
          </p:cNvPr>
          <p:cNvGrpSpPr>
            <a:grpSpLocks noChangeAspect="1"/>
          </p:cNvGrpSpPr>
          <p:nvPr/>
        </p:nvGrpSpPr>
        <p:grpSpPr>
          <a:xfrm>
            <a:off x="6174360" y="1378383"/>
            <a:ext cx="1850172" cy="1384996"/>
            <a:chOff x="9677943" y="4444612"/>
            <a:chExt cx="2120004" cy="1586985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1A58A337-EBE7-BF55-0839-EFA973F7CDE6}"/>
                </a:ext>
              </a:extLst>
            </p:cNvPr>
            <p:cNvSpPr txBox="1"/>
            <p:nvPr/>
          </p:nvSpPr>
          <p:spPr>
            <a:xfrm>
              <a:off x="9677943" y="4444612"/>
              <a:ext cx="2120004" cy="158698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Final Focusing: </a:t>
              </a:r>
              <a:r>
                <a:rPr lang="en-US" sz="1200" b="1" dirty="0">
                  <a:solidFill>
                    <a:schemeClr val="bg2">
                      <a:lumMod val="50000"/>
                    </a:schemeClr>
                  </a:solidFill>
                </a:rPr>
                <a:t>(v 0.8)</a:t>
              </a:r>
              <a:endParaRPr lang="en-GB" sz="1200" b="1" dirty="0">
                <a:solidFill>
                  <a:schemeClr val="bg2">
                    <a:lumMod val="50000"/>
                  </a:schemeClr>
                </a:solidFill>
              </a:endParaRPr>
            </a:p>
            <a:p>
              <a:pPr lvl="1" algn="ctr"/>
              <a:r>
                <a:rPr lang="en-GB" sz="1200" dirty="0"/>
                <a:t>85 T/m, 280 mm</a:t>
              </a:r>
            </a:p>
            <a:p>
              <a:pPr lvl="1" algn="ctr"/>
              <a:r>
                <a:rPr lang="en-GB" sz="1200" dirty="0"/>
                <a:t>85 T/m, 266 mm</a:t>
              </a:r>
            </a:p>
            <a:p>
              <a:pPr lvl="1" algn="ctr"/>
              <a:r>
                <a:rPr lang="en-GB" sz="1200" dirty="0"/>
                <a:t>115 T/m, 290 mm</a:t>
              </a:r>
            </a:p>
            <a:p>
              <a:pPr lvl="1" algn="ctr"/>
              <a:r>
                <a:rPr lang="en-GB" sz="1200" dirty="0"/>
                <a:t>205 T/m, 204 mm</a:t>
              </a:r>
            </a:p>
            <a:p>
              <a:pPr lvl="1" algn="ctr"/>
              <a:r>
                <a:rPr lang="en-GB" sz="1200" dirty="0"/>
                <a:t>242 T/m, 172 mm</a:t>
              </a:r>
            </a:p>
            <a:p>
              <a:pPr lvl="1" algn="ctr"/>
              <a:r>
                <a:rPr lang="en-GB" sz="1200" dirty="0"/>
                <a:t>300 T/m, 140 mm</a:t>
              </a:r>
              <a:endParaRPr lang="en-US" sz="1200" dirty="0"/>
            </a:p>
          </p:txBody>
        </p:sp>
        <p:sp>
          <p:nvSpPr>
            <p:cNvPr id="38" name="Flowchart: Connector 37">
              <a:extLst>
                <a:ext uri="{FF2B5EF4-FFF2-40B4-BE49-F238E27FC236}">
                  <a16:creationId xmlns:a16="http://schemas.microsoft.com/office/drawing/2014/main" id="{89137A8C-9C74-953C-9B64-248BEBA59686}"/>
                </a:ext>
              </a:extLst>
            </p:cNvPr>
            <p:cNvSpPr/>
            <p:nvPr/>
          </p:nvSpPr>
          <p:spPr>
            <a:xfrm>
              <a:off x="10023777" y="4783995"/>
              <a:ext cx="108000" cy="108000"/>
            </a:xfrm>
            <a:prstGeom prst="flowChartConnector">
              <a:avLst/>
            </a:prstGeom>
            <a:gradFill flip="none" rotWithShape="1">
              <a:gsLst>
                <a:gs pos="0">
                  <a:srgbClr val="E416BD">
                    <a:shade val="30000"/>
                    <a:satMod val="115000"/>
                  </a:srgbClr>
                </a:gs>
                <a:gs pos="50000">
                  <a:srgbClr val="E416BD">
                    <a:shade val="67500"/>
                    <a:satMod val="115000"/>
                  </a:srgbClr>
                </a:gs>
                <a:gs pos="100000">
                  <a:srgbClr val="E416BD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glow rad="63500">
                <a:schemeClr val="accent5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39" name="Flowchart: Connector 38">
              <a:extLst>
                <a:ext uri="{FF2B5EF4-FFF2-40B4-BE49-F238E27FC236}">
                  <a16:creationId xmlns:a16="http://schemas.microsoft.com/office/drawing/2014/main" id="{C37FFBC8-BA75-C568-81C7-DDC1FA8D7A7E}"/>
                </a:ext>
              </a:extLst>
            </p:cNvPr>
            <p:cNvSpPr/>
            <p:nvPr/>
          </p:nvSpPr>
          <p:spPr>
            <a:xfrm>
              <a:off x="10024597" y="4985059"/>
              <a:ext cx="108000" cy="108000"/>
            </a:xfrm>
            <a:prstGeom prst="flowChartConnector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glow rad="63500">
                <a:srgbClr val="FF0000">
                  <a:alpha val="4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40" name="Flowchart: Connector 39">
              <a:extLst>
                <a:ext uri="{FF2B5EF4-FFF2-40B4-BE49-F238E27FC236}">
                  <a16:creationId xmlns:a16="http://schemas.microsoft.com/office/drawing/2014/main" id="{6801A20E-C13B-9335-3367-9EF14E8DE9B4}"/>
                </a:ext>
              </a:extLst>
            </p:cNvPr>
            <p:cNvSpPr/>
            <p:nvPr/>
          </p:nvSpPr>
          <p:spPr>
            <a:xfrm>
              <a:off x="10026615" y="5389868"/>
              <a:ext cx="108000" cy="108000"/>
            </a:xfrm>
            <a:prstGeom prst="flowChartConnector">
              <a:avLst/>
            </a:prstGeom>
            <a:gradFill flip="none" rotWithShape="1">
              <a:gsLst>
                <a:gs pos="0">
                  <a:srgbClr val="FC8A0C">
                    <a:shade val="30000"/>
                    <a:satMod val="115000"/>
                  </a:srgbClr>
                </a:gs>
                <a:gs pos="50000">
                  <a:srgbClr val="FC8A0C">
                    <a:shade val="67500"/>
                    <a:satMod val="115000"/>
                  </a:srgbClr>
                </a:gs>
                <a:gs pos="100000">
                  <a:srgbClr val="FC8A0C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41" name="Flowchart: Connector 40">
              <a:extLst>
                <a:ext uri="{FF2B5EF4-FFF2-40B4-BE49-F238E27FC236}">
                  <a16:creationId xmlns:a16="http://schemas.microsoft.com/office/drawing/2014/main" id="{94CA7767-9502-E103-0D05-CBB6FB06D62F}"/>
                </a:ext>
              </a:extLst>
            </p:cNvPr>
            <p:cNvSpPr/>
            <p:nvPr/>
          </p:nvSpPr>
          <p:spPr>
            <a:xfrm>
              <a:off x="10026615" y="5604238"/>
              <a:ext cx="108000" cy="108000"/>
            </a:xfrm>
            <a:prstGeom prst="flowChartConnector">
              <a:avLst/>
            </a:prstGeom>
            <a:gradFill flip="none" rotWithShape="1">
              <a:gsLst>
                <a:gs pos="0">
                  <a:srgbClr val="FFFFFF">
                    <a:shade val="30000"/>
                    <a:satMod val="115000"/>
                  </a:srgbClr>
                </a:gs>
                <a:gs pos="50000">
                  <a:srgbClr val="FFFFFF">
                    <a:shade val="67500"/>
                    <a:satMod val="115000"/>
                  </a:srgbClr>
                </a:gs>
                <a:gs pos="100000">
                  <a:srgbClr val="FFFFFF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glow rad="63500">
                <a:schemeClr val="tx1">
                  <a:lumMod val="95000"/>
                  <a:lumOff val="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sp>
          <p:nvSpPr>
            <p:cNvPr id="42" name="Flowchart: Connector 41">
              <a:extLst>
                <a:ext uri="{FF2B5EF4-FFF2-40B4-BE49-F238E27FC236}">
                  <a16:creationId xmlns:a16="http://schemas.microsoft.com/office/drawing/2014/main" id="{BE9FDB2C-8BA6-2281-B9DF-001DD2E6DCA0}"/>
                </a:ext>
              </a:extLst>
            </p:cNvPr>
            <p:cNvSpPr/>
            <p:nvPr/>
          </p:nvSpPr>
          <p:spPr>
            <a:xfrm>
              <a:off x="10020591" y="5821293"/>
              <a:ext cx="108000" cy="108000"/>
            </a:xfrm>
            <a:prstGeom prst="flowChartConnector">
              <a:avLst/>
            </a:prstGeom>
            <a:gradFill flip="none" rotWithShape="1">
              <a:gsLst>
                <a:gs pos="0">
                  <a:srgbClr val="1BFC10">
                    <a:shade val="30000"/>
                    <a:satMod val="115000"/>
                  </a:srgbClr>
                </a:gs>
                <a:gs pos="50000">
                  <a:srgbClr val="1BFC10">
                    <a:shade val="67500"/>
                    <a:satMod val="115000"/>
                  </a:srgbClr>
                </a:gs>
                <a:gs pos="100000">
                  <a:srgbClr val="1BFC1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1BFC10"/>
              </a:solidFill>
            </a:ln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43" name="Flowchart: Connector 42">
              <a:extLst>
                <a:ext uri="{FF2B5EF4-FFF2-40B4-BE49-F238E27FC236}">
                  <a16:creationId xmlns:a16="http://schemas.microsoft.com/office/drawing/2014/main" id="{6C296778-7C28-5932-6FD9-A1B3CBBDCBFC}"/>
                </a:ext>
              </a:extLst>
            </p:cNvPr>
            <p:cNvSpPr/>
            <p:nvPr/>
          </p:nvSpPr>
          <p:spPr>
            <a:xfrm>
              <a:off x="10026615" y="5180630"/>
              <a:ext cx="108000" cy="108000"/>
            </a:xfrm>
            <a:prstGeom prst="flowChartConnector">
              <a:avLst/>
            </a:prstGeom>
            <a:gradFill flip="none" rotWithShape="1">
              <a:gsLst>
                <a:gs pos="0">
                  <a:schemeClr val="accent4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4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4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</p:grpSp>
      <p:sp>
        <p:nvSpPr>
          <p:cNvPr id="44" name="Flowchart: Connector 43">
            <a:extLst>
              <a:ext uri="{FF2B5EF4-FFF2-40B4-BE49-F238E27FC236}">
                <a16:creationId xmlns:a16="http://schemas.microsoft.com/office/drawing/2014/main" id="{8EEB3BD9-09B4-B678-19B9-15E67FECBBA4}"/>
              </a:ext>
            </a:extLst>
          </p:cNvPr>
          <p:cNvSpPr/>
          <p:nvPr/>
        </p:nvSpPr>
        <p:spPr>
          <a:xfrm>
            <a:off x="1524404" y="1660155"/>
            <a:ext cx="108000" cy="108000"/>
          </a:xfrm>
          <a:prstGeom prst="flowChartConnector">
            <a:avLst/>
          </a:prstGeom>
          <a:gradFill flip="none" rotWithShape="1">
            <a:gsLst>
              <a:gs pos="0">
                <a:srgbClr val="E416BD">
                  <a:shade val="30000"/>
                  <a:satMod val="115000"/>
                </a:srgbClr>
              </a:gs>
              <a:gs pos="50000">
                <a:srgbClr val="E416BD">
                  <a:shade val="67500"/>
                  <a:satMod val="115000"/>
                </a:srgbClr>
              </a:gs>
              <a:gs pos="100000">
                <a:srgbClr val="E416BD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Flowchart: Connector 44">
            <a:extLst>
              <a:ext uri="{FF2B5EF4-FFF2-40B4-BE49-F238E27FC236}">
                <a16:creationId xmlns:a16="http://schemas.microsoft.com/office/drawing/2014/main" id="{6B1F3967-C45F-7057-7474-B2C449400925}"/>
              </a:ext>
            </a:extLst>
          </p:cNvPr>
          <p:cNvSpPr/>
          <p:nvPr/>
        </p:nvSpPr>
        <p:spPr>
          <a:xfrm>
            <a:off x="1772818" y="1660155"/>
            <a:ext cx="108000" cy="108000"/>
          </a:xfrm>
          <a:prstGeom prst="flowChartConnector">
            <a:avLst/>
          </a:prstGeom>
          <a:gradFill flip="none" rotWithShape="1">
            <a:gsLst>
              <a:gs pos="0">
                <a:srgbClr val="FF6600">
                  <a:shade val="30000"/>
                  <a:satMod val="115000"/>
                </a:srgbClr>
              </a:gs>
              <a:gs pos="50000">
                <a:srgbClr val="FF6600">
                  <a:shade val="67500"/>
                  <a:satMod val="115000"/>
                </a:srgbClr>
              </a:gs>
              <a:gs pos="100000">
                <a:srgbClr val="FF66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Flowchart: Connector 45">
            <a:extLst>
              <a:ext uri="{FF2B5EF4-FFF2-40B4-BE49-F238E27FC236}">
                <a16:creationId xmlns:a16="http://schemas.microsoft.com/office/drawing/2014/main" id="{75E6875F-C27B-E2C0-2902-EEFD7036F552}"/>
              </a:ext>
            </a:extLst>
          </p:cNvPr>
          <p:cNvSpPr/>
          <p:nvPr/>
        </p:nvSpPr>
        <p:spPr>
          <a:xfrm>
            <a:off x="2610117" y="2810010"/>
            <a:ext cx="108000" cy="108000"/>
          </a:xfrm>
          <a:prstGeom prst="flowChartConnector">
            <a:avLst/>
          </a:prstGeom>
          <a:solidFill>
            <a:srgbClr val="00B050"/>
          </a:solidFill>
          <a:ln>
            <a:solidFill>
              <a:schemeClr val="accent6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Flowchart: Connector 46">
            <a:extLst>
              <a:ext uri="{FF2B5EF4-FFF2-40B4-BE49-F238E27FC236}">
                <a16:creationId xmlns:a16="http://schemas.microsoft.com/office/drawing/2014/main" id="{D7C6CF7D-D55A-CF61-0A90-C2153CA36C91}"/>
              </a:ext>
            </a:extLst>
          </p:cNvPr>
          <p:cNvSpPr/>
          <p:nvPr/>
        </p:nvSpPr>
        <p:spPr>
          <a:xfrm>
            <a:off x="9302806" y="1950990"/>
            <a:ext cx="108000" cy="108000"/>
          </a:xfrm>
          <a:prstGeom prst="flowChartConnector">
            <a:avLst/>
          </a:prstGeom>
          <a:gradFill flip="none" rotWithShape="1">
            <a:gsLst>
              <a:gs pos="0">
                <a:srgbClr val="E416BD">
                  <a:shade val="30000"/>
                  <a:satMod val="115000"/>
                </a:srgbClr>
              </a:gs>
              <a:gs pos="50000">
                <a:srgbClr val="E416BD">
                  <a:shade val="67500"/>
                  <a:satMod val="115000"/>
                </a:srgbClr>
              </a:gs>
              <a:gs pos="100000">
                <a:srgbClr val="E416BD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Flowchart: Connector 47">
            <a:extLst>
              <a:ext uri="{FF2B5EF4-FFF2-40B4-BE49-F238E27FC236}">
                <a16:creationId xmlns:a16="http://schemas.microsoft.com/office/drawing/2014/main" id="{4B436682-26E5-8CCC-9C42-08B4ED350CDA}"/>
              </a:ext>
            </a:extLst>
          </p:cNvPr>
          <p:cNvSpPr/>
          <p:nvPr/>
        </p:nvSpPr>
        <p:spPr>
          <a:xfrm>
            <a:off x="9302806" y="2089803"/>
            <a:ext cx="108000" cy="108000"/>
          </a:xfrm>
          <a:prstGeom prst="flowChartConnector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Flowchart: Connector 48">
            <a:extLst>
              <a:ext uri="{FF2B5EF4-FFF2-40B4-BE49-F238E27FC236}">
                <a16:creationId xmlns:a16="http://schemas.microsoft.com/office/drawing/2014/main" id="{C492C99D-1BB6-88E3-157D-85E4FF155480}"/>
              </a:ext>
            </a:extLst>
          </p:cNvPr>
          <p:cNvSpPr/>
          <p:nvPr/>
        </p:nvSpPr>
        <p:spPr>
          <a:xfrm>
            <a:off x="9546411" y="1941065"/>
            <a:ext cx="108000" cy="108000"/>
          </a:xfrm>
          <a:prstGeom prst="flowChartConnector">
            <a:avLst/>
          </a:prstGeom>
          <a:gradFill flip="none" rotWithShape="1">
            <a:gsLst>
              <a:gs pos="0">
                <a:schemeClr val="accent4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4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4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Flowchart: Connector 49">
            <a:extLst>
              <a:ext uri="{FF2B5EF4-FFF2-40B4-BE49-F238E27FC236}">
                <a16:creationId xmlns:a16="http://schemas.microsoft.com/office/drawing/2014/main" id="{0DDB3676-5A9E-53A7-FFC4-AC38C8C23881}"/>
              </a:ext>
            </a:extLst>
          </p:cNvPr>
          <p:cNvSpPr/>
          <p:nvPr/>
        </p:nvSpPr>
        <p:spPr>
          <a:xfrm>
            <a:off x="10285600" y="2531756"/>
            <a:ext cx="108000" cy="108000"/>
          </a:xfrm>
          <a:prstGeom prst="flowChartConnector">
            <a:avLst/>
          </a:prstGeom>
          <a:gradFill flip="none" rotWithShape="1">
            <a:gsLst>
              <a:gs pos="0">
                <a:srgbClr val="FC8A0C">
                  <a:shade val="30000"/>
                  <a:satMod val="115000"/>
                </a:srgbClr>
              </a:gs>
              <a:gs pos="50000">
                <a:srgbClr val="FC8A0C">
                  <a:shade val="67500"/>
                  <a:satMod val="115000"/>
                </a:srgbClr>
              </a:gs>
              <a:gs pos="100000">
                <a:srgbClr val="FC8A0C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Flowchart: Connector 50">
            <a:extLst>
              <a:ext uri="{FF2B5EF4-FFF2-40B4-BE49-F238E27FC236}">
                <a16:creationId xmlns:a16="http://schemas.microsoft.com/office/drawing/2014/main" id="{DC820ED4-A352-5CAE-7D65-1A420DA52F5E}"/>
              </a:ext>
            </a:extLst>
          </p:cNvPr>
          <p:cNvSpPr/>
          <p:nvPr/>
        </p:nvSpPr>
        <p:spPr>
          <a:xfrm>
            <a:off x="10617349" y="2815819"/>
            <a:ext cx="108000" cy="108000"/>
          </a:xfrm>
          <a:prstGeom prst="flowChartConnector">
            <a:avLst/>
          </a:prstGeom>
          <a:gradFill flip="none" rotWithShape="1">
            <a:gsLst>
              <a:gs pos="0">
                <a:srgbClr val="FFFFFF">
                  <a:shade val="30000"/>
                  <a:satMod val="115000"/>
                </a:srgbClr>
              </a:gs>
              <a:gs pos="50000">
                <a:srgbClr val="FFFFFF">
                  <a:shade val="67500"/>
                  <a:satMod val="115000"/>
                </a:srgbClr>
              </a:gs>
              <a:gs pos="100000">
                <a:srgbClr val="FFFFFF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tx1">
                <a:lumMod val="95000"/>
                <a:lumOff val="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Flowchart: Connector 51">
            <a:extLst>
              <a:ext uri="{FF2B5EF4-FFF2-40B4-BE49-F238E27FC236}">
                <a16:creationId xmlns:a16="http://schemas.microsoft.com/office/drawing/2014/main" id="{7CF15DE3-D9D2-019C-5E64-132E148ABD9A}"/>
              </a:ext>
            </a:extLst>
          </p:cNvPr>
          <p:cNvSpPr/>
          <p:nvPr/>
        </p:nvSpPr>
        <p:spPr>
          <a:xfrm>
            <a:off x="11122576" y="3006672"/>
            <a:ext cx="108000" cy="108000"/>
          </a:xfrm>
          <a:prstGeom prst="flowChartConnector">
            <a:avLst/>
          </a:prstGeom>
          <a:gradFill flip="none" rotWithShape="1">
            <a:gsLst>
              <a:gs pos="0">
                <a:srgbClr val="1BFC10">
                  <a:shade val="30000"/>
                  <a:satMod val="115000"/>
                </a:srgbClr>
              </a:gs>
              <a:gs pos="50000">
                <a:srgbClr val="1BFC10">
                  <a:shade val="67500"/>
                  <a:satMod val="115000"/>
                </a:srgbClr>
              </a:gs>
              <a:gs pos="100000">
                <a:srgbClr val="1BFC1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1BFC1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4AAF289-DBFD-5699-311B-169141319D43}"/>
              </a:ext>
            </a:extLst>
          </p:cNvPr>
          <p:cNvSpPr txBox="1"/>
          <p:nvPr/>
        </p:nvSpPr>
        <p:spPr>
          <a:xfrm>
            <a:off x="4183581" y="1048180"/>
            <a:ext cx="18501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DIPOLES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73A0DA-4E6F-C30E-4B24-A6060206DF05}"/>
              </a:ext>
            </a:extLst>
          </p:cNvPr>
          <p:cNvSpPr txBox="1"/>
          <p:nvPr/>
        </p:nvSpPr>
        <p:spPr>
          <a:xfrm>
            <a:off x="6182101" y="1043787"/>
            <a:ext cx="18501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QUADRUPOLES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F76BEB6-54AE-FBFA-0461-583800A685DE}"/>
              </a:ext>
            </a:extLst>
          </p:cNvPr>
          <p:cNvSpPr txBox="1"/>
          <p:nvPr/>
        </p:nvSpPr>
        <p:spPr>
          <a:xfrm>
            <a:off x="6831144" y="4448866"/>
            <a:ext cx="4032000" cy="16004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white area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the allowed design space where all constraints of the magnet are satisfied.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limit curve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an ensemble of the many technological limitations taken into consideration to make the magnet design realistic </a:t>
            </a:r>
            <a:r>
              <a:rPr lang="en-GB" sz="1400" dirty="0"/>
              <a:t>[</a:t>
            </a:r>
            <a:r>
              <a:rPr lang="en-GB" sz="1400" dirty="0">
                <a:hlinkClick r:id="rId5"/>
              </a:rPr>
              <a:t>ref</a:t>
            </a:r>
            <a:r>
              <a:rPr lang="en-GB" sz="1400" dirty="0"/>
              <a:t>]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the 10 TeV and 10 km collider, Nb</a:t>
            </a:r>
            <a:r>
              <a:rPr lang="en-US" sz="14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Sn falls short of required performance.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D045D524-0BD0-AE41-E44E-41A1D812A7BA}"/>
              </a:ext>
            </a:extLst>
          </p:cNvPr>
          <p:cNvSpPr txBox="1"/>
          <p:nvPr/>
        </p:nvSpPr>
        <p:spPr>
          <a:xfrm>
            <a:off x="6348878" y="6047677"/>
            <a:ext cx="5436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Nb3Sn not suitable technology for the 10 TeV collider</a:t>
            </a:r>
          </a:p>
        </p:txBody>
      </p:sp>
    </p:spTree>
    <p:extLst>
      <p:ext uri="{BB962C8B-B14F-4D97-AF65-F5344CB8AC3E}">
        <p14:creationId xmlns:p14="http://schemas.microsoft.com/office/powerpoint/2010/main" val="3557093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2CB3A3-6CE6-CDC1-C11C-E939BA6249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37ECB52-5C04-A9A6-ABFA-8E37A0F9ED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245D601-6E22-FAEC-9284-1FAB7796B1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23" name="Titolo 5">
            <a:extLst>
              <a:ext uri="{FF2B5EF4-FFF2-40B4-BE49-F238E27FC236}">
                <a16:creationId xmlns:a16="http://schemas.microsoft.com/office/drawing/2014/main" id="{7C69E9BC-EF86-AD35-267B-211AA773C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400" y="193158"/>
            <a:ext cx="9707671" cy="681159"/>
          </a:xfrm>
        </p:spPr>
        <p:txBody>
          <a:bodyPr/>
          <a:lstStyle/>
          <a:p>
            <a:r>
              <a:rPr lang="en-GB" dirty="0"/>
              <a:t>A-B plots for HTS dipole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81F15C5-A1C3-7013-A511-05D8033E2385}"/>
              </a:ext>
            </a:extLst>
          </p:cNvPr>
          <p:cNvCxnSpPr>
            <a:cxnSpLocks/>
          </p:cNvCxnSpPr>
          <p:nvPr/>
        </p:nvCxnSpPr>
        <p:spPr>
          <a:xfrm>
            <a:off x="1234529" y="1140341"/>
            <a:ext cx="10872000" cy="0"/>
          </a:xfrm>
          <a:prstGeom prst="line">
            <a:avLst/>
          </a:prstGeom>
          <a:ln w="28575" cap="rnd">
            <a:gradFill flip="none" rotWithShape="1">
              <a:gsLst>
                <a:gs pos="0">
                  <a:srgbClr val="FE383F"/>
                </a:gs>
                <a:gs pos="100000">
                  <a:srgbClr val="0F41CB"/>
                </a:gs>
              </a:gsLst>
              <a:lin ang="0" scaled="1"/>
              <a:tileRect/>
            </a:gradFill>
            <a:miter lim="800000"/>
          </a:ln>
          <a:effectLst>
            <a:softEdge rad="127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8D4F7FFE-040E-663F-D8E5-04206F0E1308}"/>
              </a:ext>
            </a:extLst>
          </p:cNvPr>
          <p:cNvSpPr txBox="1"/>
          <p:nvPr/>
        </p:nvSpPr>
        <p:spPr>
          <a:xfrm>
            <a:off x="287846" y="4432111"/>
            <a:ext cx="541895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Summary of cost assumptions: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use the ReBCO’s aspirational cost 2500 EUR/kg </a:t>
            </a:r>
          </a:p>
          <a:p>
            <a:pPr marL="742950" lvl="1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Today’s price is around 8000 EUR/kg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starting budget of 175 kEUR/m for each magnet is taken from the FCC cost model</a:t>
            </a:r>
          </a:p>
          <a:p>
            <a:pPr marL="742950" lvl="1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can assume a higher budget than FCC because we have a smaller circumference and less magnets.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Cryogenic, protection and shielding costs are not taken into account.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968E9AA-1429-252C-F75F-B63C11AC93E0}"/>
              </a:ext>
            </a:extLst>
          </p:cNvPr>
          <p:cNvGrpSpPr/>
          <p:nvPr/>
        </p:nvGrpSpPr>
        <p:grpSpPr>
          <a:xfrm>
            <a:off x="1481" y="1283427"/>
            <a:ext cx="4029037" cy="3149132"/>
            <a:chOff x="1481" y="1283427"/>
            <a:chExt cx="4029037" cy="314913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E48E90E-BFBB-1706-193D-E70D2F3C11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481" y="1283427"/>
              <a:ext cx="4029037" cy="3149132"/>
            </a:xfrm>
            <a:prstGeom prst="rect">
              <a:avLst/>
            </a:prstGeom>
          </p:spPr>
        </p:pic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4791470-B593-C1E3-32BC-3802CAB699FF}"/>
                </a:ext>
              </a:extLst>
            </p:cNvPr>
            <p:cNvSpPr/>
            <p:nvPr/>
          </p:nvSpPr>
          <p:spPr>
            <a:xfrm>
              <a:off x="901148" y="1489544"/>
              <a:ext cx="3010894" cy="2573573"/>
            </a:xfrm>
            <a:custGeom>
              <a:avLst/>
              <a:gdLst>
                <a:gd name="connsiteX0" fmla="*/ 0 w 3010894"/>
                <a:gd name="connsiteY0" fmla="*/ 7952 h 2573573"/>
                <a:gd name="connsiteX1" fmla="*/ 182880 w 3010894"/>
                <a:gd name="connsiteY1" fmla="*/ 416119 h 2573573"/>
                <a:gd name="connsiteX2" fmla="*/ 349857 w 3010894"/>
                <a:gd name="connsiteY2" fmla="*/ 697065 h 2573573"/>
                <a:gd name="connsiteX3" fmla="*/ 506233 w 3010894"/>
                <a:gd name="connsiteY3" fmla="*/ 925002 h 2573573"/>
                <a:gd name="connsiteX4" fmla="*/ 662609 w 3010894"/>
                <a:gd name="connsiteY4" fmla="*/ 1107882 h 2573573"/>
                <a:gd name="connsiteX5" fmla="*/ 781878 w 3010894"/>
                <a:gd name="connsiteY5" fmla="*/ 1269559 h 2573573"/>
                <a:gd name="connsiteX6" fmla="*/ 988612 w 3010894"/>
                <a:gd name="connsiteY6" fmla="*/ 1470992 h 2573573"/>
                <a:gd name="connsiteX7" fmla="*/ 1179443 w 3010894"/>
                <a:gd name="connsiteY7" fmla="*/ 1624717 h 2573573"/>
                <a:gd name="connsiteX8" fmla="*/ 1306664 w 3010894"/>
                <a:gd name="connsiteY8" fmla="*/ 1717482 h 2573573"/>
                <a:gd name="connsiteX9" fmla="*/ 1595562 w 3010894"/>
                <a:gd name="connsiteY9" fmla="*/ 1847353 h 2573573"/>
                <a:gd name="connsiteX10" fmla="*/ 2337683 w 3010894"/>
                <a:gd name="connsiteY10" fmla="*/ 2223715 h 2573573"/>
                <a:gd name="connsiteX11" fmla="*/ 2963186 w 3010894"/>
                <a:gd name="connsiteY11" fmla="*/ 2570922 h 2573573"/>
                <a:gd name="connsiteX12" fmla="*/ 3010894 w 3010894"/>
                <a:gd name="connsiteY12" fmla="*/ 2573573 h 2573573"/>
                <a:gd name="connsiteX13" fmla="*/ 3005593 w 3010894"/>
                <a:gd name="connsiteY13" fmla="*/ 0 h 2573573"/>
                <a:gd name="connsiteX14" fmla="*/ 0 w 3010894"/>
                <a:gd name="connsiteY14" fmla="*/ 7952 h 2573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010894" h="2573573">
                  <a:moveTo>
                    <a:pt x="0" y="7952"/>
                  </a:moveTo>
                  <a:lnTo>
                    <a:pt x="182880" y="416119"/>
                  </a:lnTo>
                  <a:lnTo>
                    <a:pt x="349857" y="697065"/>
                  </a:lnTo>
                  <a:lnTo>
                    <a:pt x="506233" y="925002"/>
                  </a:lnTo>
                  <a:lnTo>
                    <a:pt x="662609" y="1107882"/>
                  </a:lnTo>
                  <a:lnTo>
                    <a:pt x="781878" y="1269559"/>
                  </a:lnTo>
                  <a:lnTo>
                    <a:pt x="988612" y="1470992"/>
                  </a:lnTo>
                  <a:lnTo>
                    <a:pt x="1179443" y="1624717"/>
                  </a:lnTo>
                  <a:lnTo>
                    <a:pt x="1306664" y="1717482"/>
                  </a:lnTo>
                  <a:lnTo>
                    <a:pt x="1595562" y="1847353"/>
                  </a:lnTo>
                  <a:lnTo>
                    <a:pt x="2337683" y="2223715"/>
                  </a:lnTo>
                  <a:lnTo>
                    <a:pt x="2963186" y="2570922"/>
                  </a:lnTo>
                  <a:lnTo>
                    <a:pt x="3010894" y="2573573"/>
                  </a:lnTo>
                  <a:lnTo>
                    <a:pt x="3005593" y="0"/>
                  </a:lnTo>
                  <a:lnTo>
                    <a:pt x="0" y="7952"/>
                  </a:lnTo>
                  <a:close/>
                </a:path>
              </a:pathLst>
            </a:custGeom>
            <a:solidFill>
              <a:srgbClr val="0F9ED5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1DE4A6D-F8A2-1014-11D8-804EA371E5BA}"/>
                </a:ext>
              </a:extLst>
            </p:cNvPr>
            <p:cNvSpPr/>
            <p:nvPr/>
          </p:nvSpPr>
          <p:spPr>
            <a:xfrm>
              <a:off x="1555805" y="1494845"/>
              <a:ext cx="2350936" cy="2467555"/>
            </a:xfrm>
            <a:custGeom>
              <a:avLst/>
              <a:gdLst>
                <a:gd name="connsiteX0" fmla="*/ 0 w 2350936"/>
                <a:gd name="connsiteY0" fmla="*/ 0 h 2467555"/>
                <a:gd name="connsiteX1" fmla="*/ 129872 w 2350936"/>
                <a:gd name="connsiteY1" fmla="*/ 302150 h 2467555"/>
                <a:gd name="connsiteX2" fmla="*/ 318052 w 2350936"/>
                <a:gd name="connsiteY2" fmla="*/ 641405 h 2467555"/>
                <a:gd name="connsiteX3" fmla="*/ 609600 w 2350936"/>
                <a:gd name="connsiteY3" fmla="*/ 1033670 h 2467555"/>
                <a:gd name="connsiteX4" fmla="*/ 946205 w 2350936"/>
                <a:gd name="connsiteY4" fmla="*/ 1364974 h 2467555"/>
                <a:gd name="connsiteX5" fmla="*/ 1285461 w 2350936"/>
                <a:gd name="connsiteY5" fmla="*/ 1614115 h 2467555"/>
                <a:gd name="connsiteX6" fmla="*/ 1767840 w 2350936"/>
                <a:gd name="connsiteY6" fmla="*/ 1876508 h 2467555"/>
                <a:gd name="connsiteX7" fmla="*/ 1953371 w 2350936"/>
                <a:gd name="connsiteY7" fmla="*/ 1950720 h 2467555"/>
                <a:gd name="connsiteX8" fmla="*/ 2271423 w 2350936"/>
                <a:gd name="connsiteY8" fmla="*/ 2130950 h 2467555"/>
                <a:gd name="connsiteX9" fmla="*/ 2350936 w 2350936"/>
                <a:gd name="connsiteY9" fmla="*/ 2467555 h 2467555"/>
                <a:gd name="connsiteX10" fmla="*/ 2348285 w 2350936"/>
                <a:gd name="connsiteY10" fmla="*/ 7952 h 2467555"/>
                <a:gd name="connsiteX11" fmla="*/ 0 w 2350936"/>
                <a:gd name="connsiteY11" fmla="*/ 0 h 2467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50936" h="2467555">
                  <a:moveTo>
                    <a:pt x="0" y="0"/>
                  </a:moveTo>
                  <a:lnTo>
                    <a:pt x="129872" y="302150"/>
                  </a:lnTo>
                  <a:lnTo>
                    <a:pt x="318052" y="641405"/>
                  </a:lnTo>
                  <a:lnTo>
                    <a:pt x="609600" y="1033670"/>
                  </a:lnTo>
                  <a:lnTo>
                    <a:pt x="946205" y="1364974"/>
                  </a:lnTo>
                  <a:lnTo>
                    <a:pt x="1285461" y="1614115"/>
                  </a:lnTo>
                  <a:lnTo>
                    <a:pt x="1767840" y="1876508"/>
                  </a:lnTo>
                  <a:lnTo>
                    <a:pt x="1953371" y="1950720"/>
                  </a:lnTo>
                  <a:lnTo>
                    <a:pt x="2271423" y="2130950"/>
                  </a:lnTo>
                  <a:lnTo>
                    <a:pt x="2350936" y="2467555"/>
                  </a:lnTo>
                  <a:cubicBezTo>
                    <a:pt x="2350052" y="1647687"/>
                    <a:pt x="2349169" y="827820"/>
                    <a:pt x="2348285" y="795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10196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8FAAC1-6F8D-7A20-3744-8233026D0480}"/>
                </a:ext>
              </a:extLst>
            </p:cNvPr>
            <p:cNvSpPr/>
            <p:nvPr/>
          </p:nvSpPr>
          <p:spPr>
            <a:xfrm>
              <a:off x="2009030" y="1494845"/>
              <a:ext cx="1897711" cy="2491409"/>
            </a:xfrm>
            <a:custGeom>
              <a:avLst/>
              <a:gdLst>
                <a:gd name="connsiteX0" fmla="*/ 0 w 1897711"/>
                <a:gd name="connsiteY0" fmla="*/ 0 h 2491409"/>
                <a:gd name="connsiteX1" fmla="*/ 185530 w 1897711"/>
                <a:gd name="connsiteY1" fmla="*/ 344557 h 2491409"/>
                <a:gd name="connsiteX2" fmla="*/ 310100 w 1897711"/>
                <a:gd name="connsiteY2" fmla="*/ 543339 h 2491409"/>
                <a:gd name="connsiteX3" fmla="*/ 432020 w 1897711"/>
                <a:gd name="connsiteY3" fmla="*/ 702365 h 2491409"/>
                <a:gd name="connsiteX4" fmla="*/ 511533 w 1897711"/>
                <a:gd name="connsiteY4" fmla="*/ 853440 h 2491409"/>
                <a:gd name="connsiteX5" fmla="*/ 686462 w 1897711"/>
                <a:gd name="connsiteY5" fmla="*/ 1166192 h 2491409"/>
                <a:gd name="connsiteX6" fmla="*/ 903798 w 1897711"/>
                <a:gd name="connsiteY6" fmla="*/ 1449788 h 2491409"/>
                <a:gd name="connsiteX7" fmla="*/ 1137036 w 1897711"/>
                <a:gd name="connsiteY7" fmla="*/ 1677725 h 2491409"/>
                <a:gd name="connsiteX8" fmla="*/ 1338469 w 1897711"/>
                <a:gd name="connsiteY8" fmla="*/ 1847353 h 2491409"/>
                <a:gd name="connsiteX9" fmla="*/ 1810247 w 1897711"/>
                <a:gd name="connsiteY9" fmla="*/ 2120348 h 2491409"/>
                <a:gd name="connsiteX10" fmla="*/ 1897711 w 1897711"/>
                <a:gd name="connsiteY10" fmla="*/ 2491409 h 2491409"/>
                <a:gd name="connsiteX11" fmla="*/ 1895060 w 1897711"/>
                <a:gd name="connsiteY11" fmla="*/ 2651 h 2491409"/>
                <a:gd name="connsiteX12" fmla="*/ 0 w 1897711"/>
                <a:gd name="connsiteY12" fmla="*/ 0 h 2491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97711" h="2491409">
                  <a:moveTo>
                    <a:pt x="0" y="0"/>
                  </a:moveTo>
                  <a:lnTo>
                    <a:pt x="185530" y="344557"/>
                  </a:lnTo>
                  <a:lnTo>
                    <a:pt x="310100" y="543339"/>
                  </a:lnTo>
                  <a:lnTo>
                    <a:pt x="432020" y="702365"/>
                  </a:lnTo>
                  <a:lnTo>
                    <a:pt x="511533" y="853440"/>
                  </a:lnTo>
                  <a:lnTo>
                    <a:pt x="686462" y="1166192"/>
                  </a:lnTo>
                  <a:lnTo>
                    <a:pt x="903798" y="1449788"/>
                  </a:lnTo>
                  <a:lnTo>
                    <a:pt x="1137036" y="1677725"/>
                  </a:lnTo>
                  <a:lnTo>
                    <a:pt x="1338469" y="1847353"/>
                  </a:lnTo>
                  <a:lnTo>
                    <a:pt x="1810247" y="2120348"/>
                  </a:lnTo>
                  <a:lnTo>
                    <a:pt x="1897711" y="2491409"/>
                  </a:lnTo>
                  <a:cubicBezTo>
                    <a:pt x="1896827" y="1661823"/>
                    <a:pt x="1895944" y="832237"/>
                    <a:pt x="1895060" y="265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alpha val="10196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B036276-33D0-D9AE-1544-58A856B7FAAA}"/>
                </a:ext>
              </a:extLst>
            </p:cNvPr>
            <p:cNvSpPr/>
            <p:nvPr/>
          </p:nvSpPr>
          <p:spPr>
            <a:xfrm>
              <a:off x="2181308" y="1494845"/>
              <a:ext cx="1728083" cy="2491409"/>
            </a:xfrm>
            <a:custGeom>
              <a:avLst/>
              <a:gdLst>
                <a:gd name="connsiteX0" fmla="*/ 0 w 1728083"/>
                <a:gd name="connsiteY0" fmla="*/ 0 h 2491409"/>
                <a:gd name="connsiteX1" fmla="*/ 119269 w 1728083"/>
                <a:gd name="connsiteY1" fmla="*/ 363110 h 2491409"/>
                <a:gd name="connsiteX2" fmla="*/ 272995 w 1728083"/>
                <a:gd name="connsiteY2" fmla="*/ 720918 h 2491409"/>
                <a:gd name="connsiteX3" fmla="*/ 394915 w 1728083"/>
                <a:gd name="connsiteY3" fmla="*/ 964758 h 2491409"/>
                <a:gd name="connsiteX4" fmla="*/ 601649 w 1728083"/>
                <a:gd name="connsiteY4" fmla="*/ 1282811 h 2491409"/>
                <a:gd name="connsiteX5" fmla="*/ 853440 w 1728083"/>
                <a:gd name="connsiteY5" fmla="*/ 1577009 h 2491409"/>
                <a:gd name="connsiteX6" fmla="*/ 1081377 w 1728083"/>
                <a:gd name="connsiteY6" fmla="*/ 1778442 h 2491409"/>
                <a:gd name="connsiteX7" fmla="*/ 1325217 w 1728083"/>
                <a:gd name="connsiteY7" fmla="*/ 1948070 h 2491409"/>
                <a:gd name="connsiteX8" fmla="*/ 1640619 w 1728083"/>
                <a:gd name="connsiteY8" fmla="*/ 2125649 h 2491409"/>
                <a:gd name="connsiteX9" fmla="*/ 1728083 w 1728083"/>
                <a:gd name="connsiteY9" fmla="*/ 2491409 h 2491409"/>
                <a:gd name="connsiteX10" fmla="*/ 1728083 w 1728083"/>
                <a:gd name="connsiteY10" fmla="*/ 0 h 2491409"/>
                <a:gd name="connsiteX11" fmla="*/ 0 w 1728083"/>
                <a:gd name="connsiteY11" fmla="*/ 0 h 2491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28083" h="2491409">
                  <a:moveTo>
                    <a:pt x="0" y="0"/>
                  </a:moveTo>
                  <a:lnTo>
                    <a:pt x="119269" y="363110"/>
                  </a:lnTo>
                  <a:lnTo>
                    <a:pt x="272995" y="720918"/>
                  </a:lnTo>
                  <a:lnTo>
                    <a:pt x="394915" y="964758"/>
                  </a:lnTo>
                  <a:lnTo>
                    <a:pt x="601649" y="1282811"/>
                  </a:lnTo>
                  <a:lnTo>
                    <a:pt x="853440" y="1577009"/>
                  </a:lnTo>
                  <a:lnTo>
                    <a:pt x="1081377" y="1778442"/>
                  </a:lnTo>
                  <a:lnTo>
                    <a:pt x="1325217" y="1948070"/>
                  </a:lnTo>
                  <a:lnTo>
                    <a:pt x="1640619" y="2125649"/>
                  </a:lnTo>
                  <a:lnTo>
                    <a:pt x="1728083" y="2491409"/>
                  </a:lnTo>
                  <a:lnTo>
                    <a:pt x="17280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6DBAE26-FB13-A5BD-9612-C092D94B8CF3}"/>
              </a:ext>
            </a:extLst>
          </p:cNvPr>
          <p:cNvGrpSpPr/>
          <p:nvPr/>
        </p:nvGrpSpPr>
        <p:grpSpPr>
          <a:xfrm>
            <a:off x="8153400" y="1284078"/>
            <a:ext cx="4032000" cy="3147829"/>
            <a:chOff x="8153400" y="1284078"/>
            <a:chExt cx="4032000" cy="3147829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863EFB6-E0FC-8EB6-1DC6-452405600A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153400" y="1284078"/>
              <a:ext cx="4032000" cy="3147829"/>
            </a:xfrm>
            <a:prstGeom prst="rect">
              <a:avLst/>
            </a:prstGeom>
          </p:spPr>
        </p:pic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3C9A2E1-6694-8A34-D73A-40746B93B50D}"/>
                </a:ext>
              </a:extLst>
            </p:cNvPr>
            <p:cNvSpPr/>
            <p:nvPr/>
          </p:nvSpPr>
          <p:spPr>
            <a:xfrm>
              <a:off x="8926664" y="1492195"/>
              <a:ext cx="3138115" cy="2578873"/>
            </a:xfrm>
            <a:custGeom>
              <a:avLst/>
              <a:gdLst>
                <a:gd name="connsiteX0" fmla="*/ 0 w 3138115"/>
                <a:gd name="connsiteY0" fmla="*/ 7951 h 2578873"/>
                <a:gd name="connsiteX1" fmla="*/ 108668 w 3138115"/>
                <a:gd name="connsiteY1" fmla="*/ 363109 h 2578873"/>
                <a:gd name="connsiteX2" fmla="*/ 235889 w 3138115"/>
                <a:gd name="connsiteY2" fmla="*/ 683812 h 2578873"/>
                <a:gd name="connsiteX3" fmla="*/ 376362 w 3138115"/>
                <a:gd name="connsiteY3" fmla="*/ 967408 h 2578873"/>
                <a:gd name="connsiteX4" fmla="*/ 532738 w 3138115"/>
                <a:gd name="connsiteY4" fmla="*/ 1200647 h 2578873"/>
                <a:gd name="connsiteX5" fmla="*/ 715618 w 3138115"/>
                <a:gd name="connsiteY5" fmla="*/ 1457739 h 2578873"/>
                <a:gd name="connsiteX6" fmla="*/ 922352 w 3138115"/>
                <a:gd name="connsiteY6" fmla="*/ 1706880 h 2578873"/>
                <a:gd name="connsiteX7" fmla="*/ 2064689 w 3138115"/>
                <a:gd name="connsiteY7" fmla="*/ 2578873 h 2578873"/>
                <a:gd name="connsiteX8" fmla="*/ 3132814 w 3138115"/>
                <a:gd name="connsiteY8" fmla="*/ 2573572 h 2578873"/>
                <a:gd name="connsiteX9" fmla="*/ 3138115 w 3138115"/>
                <a:gd name="connsiteY9" fmla="*/ 0 h 2578873"/>
                <a:gd name="connsiteX10" fmla="*/ 0 w 3138115"/>
                <a:gd name="connsiteY10" fmla="*/ 7951 h 2578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38115" h="2578873">
                  <a:moveTo>
                    <a:pt x="0" y="7951"/>
                  </a:moveTo>
                  <a:lnTo>
                    <a:pt x="108668" y="363109"/>
                  </a:lnTo>
                  <a:lnTo>
                    <a:pt x="235889" y="683812"/>
                  </a:lnTo>
                  <a:lnTo>
                    <a:pt x="376362" y="967408"/>
                  </a:lnTo>
                  <a:lnTo>
                    <a:pt x="532738" y="1200647"/>
                  </a:lnTo>
                  <a:lnTo>
                    <a:pt x="715618" y="1457739"/>
                  </a:lnTo>
                  <a:lnTo>
                    <a:pt x="922352" y="1706880"/>
                  </a:lnTo>
                  <a:lnTo>
                    <a:pt x="2064689" y="2578873"/>
                  </a:lnTo>
                  <a:lnTo>
                    <a:pt x="3132814" y="2573572"/>
                  </a:lnTo>
                  <a:lnTo>
                    <a:pt x="3138115" y="0"/>
                  </a:lnTo>
                  <a:lnTo>
                    <a:pt x="0" y="7951"/>
                  </a:lnTo>
                  <a:close/>
                </a:path>
              </a:pathLst>
            </a:custGeom>
            <a:solidFill>
              <a:srgbClr val="0F9ED5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4BB4866-F1C6-EBB3-68E2-2B6B408F3856}"/>
                </a:ext>
              </a:extLst>
            </p:cNvPr>
            <p:cNvSpPr/>
            <p:nvPr/>
          </p:nvSpPr>
          <p:spPr>
            <a:xfrm>
              <a:off x="9668786" y="1497496"/>
              <a:ext cx="2393343" cy="2568271"/>
            </a:xfrm>
            <a:custGeom>
              <a:avLst/>
              <a:gdLst>
                <a:gd name="connsiteX0" fmla="*/ 0 w 2393343"/>
                <a:gd name="connsiteY0" fmla="*/ 0 h 2568271"/>
                <a:gd name="connsiteX1" fmla="*/ 100717 w 2393343"/>
                <a:gd name="connsiteY1" fmla="*/ 235888 h 2568271"/>
                <a:gd name="connsiteX2" fmla="*/ 230588 w 2393343"/>
                <a:gd name="connsiteY2" fmla="*/ 485029 h 2568271"/>
                <a:gd name="connsiteX3" fmla="*/ 402866 w 2393343"/>
                <a:gd name="connsiteY3" fmla="*/ 784528 h 2568271"/>
                <a:gd name="connsiteX4" fmla="*/ 644056 w 2393343"/>
                <a:gd name="connsiteY4" fmla="*/ 1182094 h 2568271"/>
                <a:gd name="connsiteX5" fmla="*/ 911750 w 2393343"/>
                <a:gd name="connsiteY5" fmla="*/ 1571707 h 2568271"/>
                <a:gd name="connsiteX6" fmla="*/ 1020417 w 2393343"/>
                <a:gd name="connsiteY6" fmla="*/ 1728083 h 2568271"/>
                <a:gd name="connsiteX7" fmla="*/ 1240404 w 2393343"/>
                <a:gd name="connsiteY7" fmla="*/ 1958671 h 2568271"/>
                <a:gd name="connsiteX8" fmla="*/ 1333169 w 2393343"/>
                <a:gd name="connsiteY8" fmla="*/ 2568271 h 2568271"/>
                <a:gd name="connsiteX9" fmla="*/ 2393343 w 2393343"/>
                <a:gd name="connsiteY9" fmla="*/ 2568271 h 2568271"/>
                <a:gd name="connsiteX10" fmla="*/ 2393343 w 2393343"/>
                <a:gd name="connsiteY10" fmla="*/ 2650 h 2568271"/>
                <a:gd name="connsiteX11" fmla="*/ 0 w 2393343"/>
                <a:gd name="connsiteY11" fmla="*/ 0 h 2568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93343" h="2568271">
                  <a:moveTo>
                    <a:pt x="0" y="0"/>
                  </a:moveTo>
                  <a:lnTo>
                    <a:pt x="100717" y="235888"/>
                  </a:lnTo>
                  <a:lnTo>
                    <a:pt x="230588" y="485029"/>
                  </a:lnTo>
                  <a:lnTo>
                    <a:pt x="402866" y="784528"/>
                  </a:lnTo>
                  <a:lnTo>
                    <a:pt x="644056" y="1182094"/>
                  </a:lnTo>
                  <a:lnTo>
                    <a:pt x="911750" y="1571707"/>
                  </a:lnTo>
                  <a:lnTo>
                    <a:pt x="1020417" y="1728083"/>
                  </a:lnTo>
                  <a:lnTo>
                    <a:pt x="1240404" y="1958671"/>
                  </a:lnTo>
                  <a:lnTo>
                    <a:pt x="1333169" y="2568271"/>
                  </a:lnTo>
                  <a:lnTo>
                    <a:pt x="2393343" y="2568271"/>
                  </a:lnTo>
                  <a:lnTo>
                    <a:pt x="2393343" y="26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10196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70A4783-0BA4-D225-A911-E9547D81C1F9}"/>
                </a:ext>
              </a:extLst>
            </p:cNvPr>
            <p:cNvSpPr/>
            <p:nvPr/>
          </p:nvSpPr>
          <p:spPr>
            <a:xfrm>
              <a:off x="10161767" y="1494845"/>
              <a:ext cx="1900362" cy="2570922"/>
            </a:xfrm>
            <a:custGeom>
              <a:avLst/>
              <a:gdLst>
                <a:gd name="connsiteX0" fmla="*/ 0 w 1900362"/>
                <a:gd name="connsiteY0" fmla="*/ 0 h 2570922"/>
                <a:gd name="connsiteX1" fmla="*/ 156376 w 1900362"/>
                <a:gd name="connsiteY1" fmla="*/ 283597 h 2570922"/>
                <a:gd name="connsiteX2" fmla="*/ 254442 w 1900362"/>
                <a:gd name="connsiteY2" fmla="*/ 450574 h 2570922"/>
                <a:gd name="connsiteX3" fmla="*/ 432021 w 1900362"/>
                <a:gd name="connsiteY3" fmla="*/ 712967 h 2570922"/>
                <a:gd name="connsiteX4" fmla="*/ 614901 w 1900362"/>
                <a:gd name="connsiteY4" fmla="*/ 1052223 h 2570922"/>
                <a:gd name="connsiteX5" fmla="*/ 840188 w 1900362"/>
                <a:gd name="connsiteY5" fmla="*/ 2570922 h 2570922"/>
                <a:gd name="connsiteX6" fmla="*/ 1900362 w 1900362"/>
                <a:gd name="connsiteY6" fmla="*/ 2565621 h 2570922"/>
                <a:gd name="connsiteX7" fmla="*/ 1897711 w 1900362"/>
                <a:gd name="connsiteY7" fmla="*/ 2651 h 2570922"/>
                <a:gd name="connsiteX8" fmla="*/ 0 w 1900362"/>
                <a:gd name="connsiteY8" fmla="*/ 0 h 2570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0362" h="2570922">
                  <a:moveTo>
                    <a:pt x="0" y="0"/>
                  </a:moveTo>
                  <a:lnTo>
                    <a:pt x="156376" y="283597"/>
                  </a:lnTo>
                  <a:lnTo>
                    <a:pt x="254442" y="450574"/>
                  </a:lnTo>
                  <a:lnTo>
                    <a:pt x="432021" y="712967"/>
                  </a:lnTo>
                  <a:lnTo>
                    <a:pt x="614901" y="1052223"/>
                  </a:lnTo>
                  <a:lnTo>
                    <a:pt x="840188" y="2570922"/>
                  </a:lnTo>
                  <a:lnTo>
                    <a:pt x="1900362" y="2565621"/>
                  </a:lnTo>
                  <a:cubicBezTo>
                    <a:pt x="1899478" y="1711298"/>
                    <a:pt x="1898595" y="856974"/>
                    <a:pt x="1897711" y="265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alpha val="10196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7839DEC-ABE6-AE35-DF50-D5A797B74DA0}"/>
                </a:ext>
              </a:extLst>
            </p:cNvPr>
            <p:cNvSpPr/>
            <p:nvPr/>
          </p:nvSpPr>
          <p:spPr>
            <a:xfrm>
              <a:off x="10331395" y="1494845"/>
              <a:ext cx="1730734" cy="2568272"/>
            </a:xfrm>
            <a:custGeom>
              <a:avLst/>
              <a:gdLst>
                <a:gd name="connsiteX0" fmla="*/ 0 w 1730734"/>
                <a:gd name="connsiteY0" fmla="*/ 0 h 2568272"/>
                <a:gd name="connsiteX1" fmla="*/ 106017 w 1730734"/>
                <a:gd name="connsiteY1" fmla="*/ 318052 h 2568272"/>
                <a:gd name="connsiteX2" fmla="*/ 254442 w 1730734"/>
                <a:gd name="connsiteY2" fmla="*/ 681162 h 2568272"/>
                <a:gd name="connsiteX3" fmla="*/ 357808 w 1730734"/>
                <a:gd name="connsiteY3" fmla="*/ 882595 h 2568272"/>
                <a:gd name="connsiteX4" fmla="*/ 445273 w 1730734"/>
                <a:gd name="connsiteY4" fmla="*/ 1052223 h 2568272"/>
                <a:gd name="connsiteX5" fmla="*/ 670560 w 1730734"/>
                <a:gd name="connsiteY5" fmla="*/ 2568272 h 2568272"/>
                <a:gd name="connsiteX6" fmla="*/ 1730734 w 1730734"/>
                <a:gd name="connsiteY6" fmla="*/ 2565621 h 2568272"/>
                <a:gd name="connsiteX7" fmla="*/ 1730734 w 1730734"/>
                <a:gd name="connsiteY7" fmla="*/ 5301 h 2568272"/>
                <a:gd name="connsiteX8" fmla="*/ 0 w 1730734"/>
                <a:gd name="connsiteY8" fmla="*/ 0 h 2568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0734" h="2568272">
                  <a:moveTo>
                    <a:pt x="0" y="0"/>
                  </a:moveTo>
                  <a:lnTo>
                    <a:pt x="106017" y="318052"/>
                  </a:lnTo>
                  <a:lnTo>
                    <a:pt x="254442" y="681162"/>
                  </a:lnTo>
                  <a:lnTo>
                    <a:pt x="357808" y="882595"/>
                  </a:lnTo>
                  <a:lnTo>
                    <a:pt x="445273" y="1052223"/>
                  </a:lnTo>
                  <a:lnTo>
                    <a:pt x="670560" y="2568272"/>
                  </a:lnTo>
                  <a:lnTo>
                    <a:pt x="1730734" y="2565621"/>
                  </a:lnTo>
                  <a:lnTo>
                    <a:pt x="1730734" y="53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35C9074-18E9-DDEA-B8D6-5720BCC429DA}"/>
              </a:ext>
            </a:extLst>
          </p:cNvPr>
          <p:cNvGrpSpPr/>
          <p:nvPr/>
        </p:nvGrpSpPr>
        <p:grpSpPr>
          <a:xfrm>
            <a:off x="4081140" y="1283427"/>
            <a:ext cx="4023118" cy="3149131"/>
            <a:chOff x="4081140" y="1283427"/>
            <a:chExt cx="4023118" cy="3149131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C037AD90-AB81-B2AE-A398-31FD60AE255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081140" y="1283427"/>
              <a:ext cx="4023118" cy="3149131"/>
            </a:xfrm>
            <a:prstGeom prst="rect">
              <a:avLst/>
            </a:prstGeom>
          </p:spPr>
        </p:pic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C6AF261-A4DE-E67D-878C-E29AD055C160}"/>
                </a:ext>
              </a:extLst>
            </p:cNvPr>
            <p:cNvSpPr/>
            <p:nvPr/>
          </p:nvSpPr>
          <p:spPr>
            <a:xfrm>
              <a:off x="4927158" y="1492195"/>
              <a:ext cx="3058602" cy="2578873"/>
            </a:xfrm>
            <a:custGeom>
              <a:avLst/>
              <a:gdLst>
                <a:gd name="connsiteX0" fmla="*/ 0 w 3058602"/>
                <a:gd name="connsiteY0" fmla="*/ 2650 h 2578873"/>
                <a:gd name="connsiteX1" fmla="*/ 103367 w 3058602"/>
                <a:gd name="connsiteY1" fmla="*/ 278295 h 2578873"/>
                <a:gd name="connsiteX2" fmla="*/ 238539 w 3058602"/>
                <a:gd name="connsiteY2" fmla="*/ 588396 h 2578873"/>
                <a:gd name="connsiteX3" fmla="*/ 418769 w 3058602"/>
                <a:gd name="connsiteY3" fmla="*/ 879944 h 2578873"/>
                <a:gd name="connsiteX4" fmla="*/ 620202 w 3058602"/>
                <a:gd name="connsiteY4" fmla="*/ 1166191 h 2578873"/>
                <a:gd name="connsiteX5" fmla="*/ 834887 w 3058602"/>
                <a:gd name="connsiteY5" fmla="*/ 1407381 h 2578873"/>
                <a:gd name="connsiteX6" fmla="*/ 996564 w 3058602"/>
                <a:gd name="connsiteY6" fmla="*/ 1561106 h 2578873"/>
                <a:gd name="connsiteX7" fmla="*/ 1168842 w 3058602"/>
                <a:gd name="connsiteY7" fmla="*/ 1722782 h 2578873"/>
                <a:gd name="connsiteX8" fmla="*/ 1521350 w 3058602"/>
                <a:gd name="connsiteY8" fmla="*/ 1921565 h 2578873"/>
                <a:gd name="connsiteX9" fmla="*/ 2016981 w 3058602"/>
                <a:gd name="connsiteY9" fmla="*/ 2215763 h 2578873"/>
                <a:gd name="connsiteX10" fmla="*/ 2581524 w 3058602"/>
                <a:gd name="connsiteY10" fmla="*/ 2578873 h 2578873"/>
                <a:gd name="connsiteX11" fmla="*/ 3058602 w 3058602"/>
                <a:gd name="connsiteY11" fmla="*/ 2576222 h 2578873"/>
                <a:gd name="connsiteX12" fmla="*/ 3055952 w 3058602"/>
                <a:gd name="connsiteY12" fmla="*/ 0 h 2578873"/>
                <a:gd name="connsiteX13" fmla="*/ 0 w 3058602"/>
                <a:gd name="connsiteY13" fmla="*/ 2650 h 2578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058602" h="2578873">
                  <a:moveTo>
                    <a:pt x="0" y="2650"/>
                  </a:moveTo>
                  <a:lnTo>
                    <a:pt x="103367" y="278295"/>
                  </a:lnTo>
                  <a:lnTo>
                    <a:pt x="238539" y="588396"/>
                  </a:lnTo>
                  <a:lnTo>
                    <a:pt x="418769" y="879944"/>
                  </a:lnTo>
                  <a:lnTo>
                    <a:pt x="620202" y="1166191"/>
                  </a:lnTo>
                  <a:lnTo>
                    <a:pt x="834887" y="1407381"/>
                  </a:lnTo>
                  <a:lnTo>
                    <a:pt x="996564" y="1561106"/>
                  </a:lnTo>
                  <a:lnTo>
                    <a:pt x="1168842" y="1722782"/>
                  </a:lnTo>
                  <a:lnTo>
                    <a:pt x="1521350" y="1921565"/>
                  </a:lnTo>
                  <a:lnTo>
                    <a:pt x="2016981" y="2215763"/>
                  </a:lnTo>
                  <a:lnTo>
                    <a:pt x="2581524" y="2578873"/>
                  </a:lnTo>
                  <a:lnTo>
                    <a:pt x="3058602" y="2576222"/>
                  </a:lnTo>
                  <a:cubicBezTo>
                    <a:pt x="3057719" y="1717481"/>
                    <a:pt x="3056835" y="858741"/>
                    <a:pt x="3055952" y="0"/>
                  </a:cubicBezTo>
                  <a:lnTo>
                    <a:pt x="0" y="2650"/>
                  </a:lnTo>
                  <a:close/>
                </a:path>
              </a:pathLst>
            </a:custGeom>
            <a:solidFill>
              <a:srgbClr val="0F9ED5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2751F26-4419-ABD9-7053-10AA272BFA4B}"/>
                </a:ext>
              </a:extLst>
            </p:cNvPr>
            <p:cNvSpPr/>
            <p:nvPr/>
          </p:nvSpPr>
          <p:spPr>
            <a:xfrm>
              <a:off x="5632174" y="1494845"/>
              <a:ext cx="2353586" cy="2570922"/>
            </a:xfrm>
            <a:custGeom>
              <a:avLst/>
              <a:gdLst>
                <a:gd name="connsiteX0" fmla="*/ 0 w 2353586"/>
                <a:gd name="connsiteY0" fmla="*/ 0 h 2570922"/>
                <a:gd name="connsiteX1" fmla="*/ 132522 w 2353586"/>
                <a:gd name="connsiteY1" fmla="*/ 302150 h 2570922"/>
                <a:gd name="connsiteX2" fmla="*/ 265043 w 2353586"/>
                <a:gd name="connsiteY2" fmla="*/ 548640 h 2570922"/>
                <a:gd name="connsiteX3" fmla="*/ 410817 w 2353586"/>
                <a:gd name="connsiteY3" fmla="*/ 779228 h 2570922"/>
                <a:gd name="connsiteX4" fmla="*/ 596348 w 2353586"/>
                <a:gd name="connsiteY4" fmla="*/ 1017767 h 2570922"/>
                <a:gd name="connsiteX5" fmla="*/ 858741 w 2353586"/>
                <a:gd name="connsiteY5" fmla="*/ 1288112 h 2570922"/>
                <a:gd name="connsiteX6" fmla="*/ 1152939 w 2353586"/>
                <a:gd name="connsiteY6" fmla="*/ 1524000 h 2570922"/>
                <a:gd name="connsiteX7" fmla="*/ 1447137 w 2353586"/>
                <a:gd name="connsiteY7" fmla="*/ 1717482 h 2570922"/>
                <a:gd name="connsiteX8" fmla="*/ 1595562 w 2353586"/>
                <a:gd name="connsiteY8" fmla="*/ 1786393 h 2570922"/>
                <a:gd name="connsiteX9" fmla="*/ 1791694 w 2353586"/>
                <a:gd name="connsiteY9" fmla="*/ 1966623 h 2570922"/>
                <a:gd name="connsiteX10" fmla="*/ 1903012 w 2353586"/>
                <a:gd name="connsiteY10" fmla="*/ 2570922 h 2570922"/>
                <a:gd name="connsiteX11" fmla="*/ 2353586 w 2353586"/>
                <a:gd name="connsiteY11" fmla="*/ 2562971 h 2570922"/>
                <a:gd name="connsiteX12" fmla="*/ 2348285 w 2353586"/>
                <a:gd name="connsiteY12" fmla="*/ 0 h 2570922"/>
                <a:gd name="connsiteX13" fmla="*/ 0 w 2353586"/>
                <a:gd name="connsiteY13" fmla="*/ 0 h 2570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53586" h="2570922">
                  <a:moveTo>
                    <a:pt x="0" y="0"/>
                  </a:moveTo>
                  <a:lnTo>
                    <a:pt x="132522" y="302150"/>
                  </a:lnTo>
                  <a:lnTo>
                    <a:pt x="265043" y="548640"/>
                  </a:lnTo>
                  <a:lnTo>
                    <a:pt x="410817" y="779228"/>
                  </a:lnTo>
                  <a:lnTo>
                    <a:pt x="596348" y="1017767"/>
                  </a:lnTo>
                  <a:lnTo>
                    <a:pt x="858741" y="1288112"/>
                  </a:lnTo>
                  <a:lnTo>
                    <a:pt x="1152939" y="1524000"/>
                  </a:lnTo>
                  <a:lnTo>
                    <a:pt x="1447137" y="1717482"/>
                  </a:lnTo>
                  <a:lnTo>
                    <a:pt x="1595562" y="1786393"/>
                  </a:lnTo>
                  <a:lnTo>
                    <a:pt x="1791694" y="1966623"/>
                  </a:lnTo>
                  <a:lnTo>
                    <a:pt x="1903012" y="2570922"/>
                  </a:lnTo>
                  <a:lnTo>
                    <a:pt x="2353586" y="2562971"/>
                  </a:lnTo>
                  <a:lnTo>
                    <a:pt x="234828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10196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B8777D5-32FC-8AD8-9D11-427BE953991E}"/>
                </a:ext>
              </a:extLst>
            </p:cNvPr>
            <p:cNvSpPr/>
            <p:nvPr/>
          </p:nvSpPr>
          <p:spPr>
            <a:xfrm>
              <a:off x="6088049" y="1494845"/>
              <a:ext cx="1895061" cy="2573572"/>
            </a:xfrm>
            <a:custGeom>
              <a:avLst/>
              <a:gdLst>
                <a:gd name="connsiteX0" fmla="*/ 0 w 1895061"/>
                <a:gd name="connsiteY0" fmla="*/ 0 h 2573572"/>
                <a:gd name="connsiteX1" fmla="*/ 140473 w 1895061"/>
                <a:gd name="connsiteY1" fmla="*/ 275645 h 2573572"/>
                <a:gd name="connsiteX2" fmla="*/ 286247 w 1895061"/>
                <a:gd name="connsiteY2" fmla="*/ 503583 h 2573572"/>
                <a:gd name="connsiteX3" fmla="*/ 424069 w 1895061"/>
                <a:gd name="connsiteY3" fmla="*/ 702365 h 2573572"/>
                <a:gd name="connsiteX4" fmla="*/ 532737 w 1895061"/>
                <a:gd name="connsiteY4" fmla="*/ 909099 h 2573572"/>
                <a:gd name="connsiteX5" fmla="*/ 697064 w 1895061"/>
                <a:gd name="connsiteY5" fmla="*/ 1192696 h 2573572"/>
                <a:gd name="connsiteX6" fmla="*/ 917050 w 1895061"/>
                <a:gd name="connsiteY6" fmla="*/ 1470992 h 2573572"/>
                <a:gd name="connsiteX7" fmla="*/ 1131735 w 1895061"/>
                <a:gd name="connsiteY7" fmla="*/ 1690978 h 2573572"/>
                <a:gd name="connsiteX8" fmla="*/ 1166191 w 1895061"/>
                <a:gd name="connsiteY8" fmla="*/ 1704230 h 2573572"/>
                <a:gd name="connsiteX9" fmla="*/ 1311965 w 1895061"/>
                <a:gd name="connsiteY9" fmla="*/ 1831451 h 2573572"/>
                <a:gd name="connsiteX10" fmla="*/ 1444487 w 1895061"/>
                <a:gd name="connsiteY10" fmla="*/ 2573572 h 2573572"/>
                <a:gd name="connsiteX11" fmla="*/ 1895061 w 1895061"/>
                <a:gd name="connsiteY11" fmla="*/ 2565621 h 2573572"/>
                <a:gd name="connsiteX12" fmla="*/ 1892410 w 1895061"/>
                <a:gd name="connsiteY12" fmla="*/ 2651 h 2573572"/>
                <a:gd name="connsiteX13" fmla="*/ 0 w 1895061"/>
                <a:gd name="connsiteY13" fmla="*/ 0 h 2573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95061" h="2573572">
                  <a:moveTo>
                    <a:pt x="0" y="0"/>
                  </a:moveTo>
                  <a:lnTo>
                    <a:pt x="140473" y="275645"/>
                  </a:lnTo>
                  <a:lnTo>
                    <a:pt x="286247" y="503583"/>
                  </a:lnTo>
                  <a:lnTo>
                    <a:pt x="424069" y="702365"/>
                  </a:lnTo>
                  <a:lnTo>
                    <a:pt x="532737" y="909099"/>
                  </a:lnTo>
                  <a:lnTo>
                    <a:pt x="697064" y="1192696"/>
                  </a:lnTo>
                  <a:lnTo>
                    <a:pt x="917050" y="1470992"/>
                  </a:lnTo>
                  <a:lnTo>
                    <a:pt x="1131735" y="1690978"/>
                  </a:lnTo>
                  <a:cubicBezTo>
                    <a:pt x="1160834" y="1702616"/>
                    <a:pt x="1149213" y="1698569"/>
                    <a:pt x="1166191" y="1704230"/>
                  </a:cubicBezTo>
                  <a:lnTo>
                    <a:pt x="1311965" y="1831451"/>
                  </a:lnTo>
                  <a:lnTo>
                    <a:pt x="1444487" y="2573572"/>
                  </a:lnTo>
                  <a:lnTo>
                    <a:pt x="1895061" y="2565621"/>
                  </a:lnTo>
                  <a:cubicBezTo>
                    <a:pt x="1894177" y="1711298"/>
                    <a:pt x="1893294" y="856974"/>
                    <a:pt x="1892410" y="265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alpha val="10196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8EC08017-4197-30A1-ADB5-6A04C348A5BF}"/>
                </a:ext>
              </a:extLst>
            </p:cNvPr>
            <p:cNvSpPr/>
            <p:nvPr/>
          </p:nvSpPr>
          <p:spPr>
            <a:xfrm>
              <a:off x="6255026" y="1494845"/>
              <a:ext cx="1730734" cy="2570922"/>
            </a:xfrm>
            <a:custGeom>
              <a:avLst/>
              <a:gdLst>
                <a:gd name="connsiteX0" fmla="*/ 0 w 1730734"/>
                <a:gd name="connsiteY0" fmla="*/ 0 h 2570922"/>
                <a:gd name="connsiteX1" fmla="*/ 116619 w 1730734"/>
                <a:gd name="connsiteY1" fmla="*/ 352508 h 2570922"/>
                <a:gd name="connsiteX2" fmla="*/ 272995 w 1730734"/>
                <a:gd name="connsiteY2" fmla="*/ 728870 h 2570922"/>
                <a:gd name="connsiteX3" fmla="*/ 432021 w 1730734"/>
                <a:gd name="connsiteY3" fmla="*/ 1031019 h 2570922"/>
                <a:gd name="connsiteX4" fmla="*/ 673211 w 1730734"/>
                <a:gd name="connsiteY4" fmla="*/ 1375576 h 2570922"/>
                <a:gd name="connsiteX5" fmla="*/ 938254 w 1730734"/>
                <a:gd name="connsiteY5" fmla="*/ 1659172 h 2570922"/>
                <a:gd name="connsiteX6" fmla="*/ 1142337 w 1730734"/>
                <a:gd name="connsiteY6" fmla="*/ 1826150 h 2570922"/>
                <a:gd name="connsiteX7" fmla="*/ 1285461 w 1730734"/>
                <a:gd name="connsiteY7" fmla="*/ 2570922 h 2570922"/>
                <a:gd name="connsiteX8" fmla="*/ 1730734 w 1730734"/>
                <a:gd name="connsiteY8" fmla="*/ 2570922 h 2570922"/>
                <a:gd name="connsiteX9" fmla="*/ 1722783 w 1730734"/>
                <a:gd name="connsiteY9" fmla="*/ 5301 h 2570922"/>
                <a:gd name="connsiteX10" fmla="*/ 0 w 1730734"/>
                <a:gd name="connsiteY10" fmla="*/ 0 h 2570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30734" h="2570922">
                  <a:moveTo>
                    <a:pt x="0" y="0"/>
                  </a:moveTo>
                  <a:lnTo>
                    <a:pt x="116619" y="352508"/>
                  </a:lnTo>
                  <a:lnTo>
                    <a:pt x="272995" y="728870"/>
                  </a:lnTo>
                  <a:lnTo>
                    <a:pt x="432021" y="1031019"/>
                  </a:lnTo>
                  <a:lnTo>
                    <a:pt x="673211" y="1375576"/>
                  </a:lnTo>
                  <a:lnTo>
                    <a:pt x="938254" y="1659172"/>
                  </a:lnTo>
                  <a:lnTo>
                    <a:pt x="1142337" y="1826150"/>
                  </a:lnTo>
                  <a:lnTo>
                    <a:pt x="1285461" y="2570922"/>
                  </a:lnTo>
                  <a:lnTo>
                    <a:pt x="1730734" y="2570922"/>
                  </a:lnTo>
                  <a:cubicBezTo>
                    <a:pt x="1728084" y="1715715"/>
                    <a:pt x="1725433" y="860508"/>
                    <a:pt x="1722783" y="530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5" name="Flowchart: Connector 24">
            <a:extLst>
              <a:ext uri="{FF2B5EF4-FFF2-40B4-BE49-F238E27FC236}">
                <a16:creationId xmlns:a16="http://schemas.microsoft.com/office/drawing/2014/main" id="{CE9A5AFC-CD1F-1391-5B31-2F7F17262DE2}"/>
              </a:ext>
            </a:extLst>
          </p:cNvPr>
          <p:cNvSpPr/>
          <p:nvPr/>
        </p:nvSpPr>
        <p:spPr>
          <a:xfrm>
            <a:off x="1524404" y="1660155"/>
            <a:ext cx="108000" cy="108000"/>
          </a:xfrm>
          <a:prstGeom prst="flowChartConnector">
            <a:avLst/>
          </a:prstGeom>
          <a:gradFill flip="none" rotWithShape="1">
            <a:gsLst>
              <a:gs pos="0">
                <a:srgbClr val="E416BD">
                  <a:shade val="30000"/>
                  <a:satMod val="115000"/>
                </a:srgbClr>
              </a:gs>
              <a:gs pos="50000">
                <a:srgbClr val="E416BD">
                  <a:shade val="67500"/>
                  <a:satMod val="115000"/>
                </a:srgbClr>
              </a:gs>
              <a:gs pos="100000">
                <a:srgbClr val="E416BD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Flowchart: Connector 25">
            <a:extLst>
              <a:ext uri="{FF2B5EF4-FFF2-40B4-BE49-F238E27FC236}">
                <a16:creationId xmlns:a16="http://schemas.microsoft.com/office/drawing/2014/main" id="{CBE1F773-74F2-7B21-00FB-7C106AC9F7B1}"/>
              </a:ext>
            </a:extLst>
          </p:cNvPr>
          <p:cNvSpPr/>
          <p:nvPr/>
        </p:nvSpPr>
        <p:spPr>
          <a:xfrm>
            <a:off x="1772818" y="1660155"/>
            <a:ext cx="108000" cy="108000"/>
          </a:xfrm>
          <a:prstGeom prst="flowChartConnector">
            <a:avLst/>
          </a:prstGeom>
          <a:gradFill flip="none" rotWithShape="1">
            <a:gsLst>
              <a:gs pos="0">
                <a:srgbClr val="FF6600">
                  <a:shade val="30000"/>
                  <a:satMod val="115000"/>
                </a:srgbClr>
              </a:gs>
              <a:gs pos="50000">
                <a:srgbClr val="FF6600">
                  <a:shade val="67500"/>
                  <a:satMod val="115000"/>
                </a:srgbClr>
              </a:gs>
              <a:gs pos="100000">
                <a:srgbClr val="FF66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Flowchart: Connector 26">
            <a:extLst>
              <a:ext uri="{FF2B5EF4-FFF2-40B4-BE49-F238E27FC236}">
                <a16:creationId xmlns:a16="http://schemas.microsoft.com/office/drawing/2014/main" id="{BFACCA67-EC90-A13D-65FD-D315C48962B5}"/>
              </a:ext>
            </a:extLst>
          </p:cNvPr>
          <p:cNvSpPr/>
          <p:nvPr/>
        </p:nvSpPr>
        <p:spPr>
          <a:xfrm>
            <a:off x="5598801" y="1660155"/>
            <a:ext cx="108000" cy="108000"/>
          </a:xfrm>
          <a:prstGeom prst="flowChartConnector">
            <a:avLst/>
          </a:prstGeom>
          <a:gradFill flip="none" rotWithShape="1">
            <a:gsLst>
              <a:gs pos="0">
                <a:srgbClr val="E416BD">
                  <a:shade val="30000"/>
                  <a:satMod val="115000"/>
                </a:srgbClr>
              </a:gs>
              <a:gs pos="50000">
                <a:srgbClr val="E416BD">
                  <a:shade val="67500"/>
                  <a:satMod val="115000"/>
                </a:srgbClr>
              </a:gs>
              <a:gs pos="100000">
                <a:srgbClr val="E416BD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Flowchart: Connector 27">
            <a:extLst>
              <a:ext uri="{FF2B5EF4-FFF2-40B4-BE49-F238E27FC236}">
                <a16:creationId xmlns:a16="http://schemas.microsoft.com/office/drawing/2014/main" id="{FCA02BF2-177C-B7E3-9C5F-88A032788B34}"/>
              </a:ext>
            </a:extLst>
          </p:cNvPr>
          <p:cNvSpPr/>
          <p:nvPr/>
        </p:nvSpPr>
        <p:spPr>
          <a:xfrm>
            <a:off x="5847215" y="1660155"/>
            <a:ext cx="108000" cy="108000"/>
          </a:xfrm>
          <a:prstGeom prst="flowChartConnector">
            <a:avLst/>
          </a:prstGeom>
          <a:gradFill flip="none" rotWithShape="1">
            <a:gsLst>
              <a:gs pos="0">
                <a:srgbClr val="FF6600">
                  <a:shade val="30000"/>
                  <a:satMod val="115000"/>
                </a:srgbClr>
              </a:gs>
              <a:gs pos="50000">
                <a:srgbClr val="FF6600">
                  <a:shade val="67500"/>
                  <a:satMod val="115000"/>
                </a:srgbClr>
              </a:gs>
              <a:gs pos="100000">
                <a:srgbClr val="FF66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Flowchart: Connector 28">
            <a:extLst>
              <a:ext uri="{FF2B5EF4-FFF2-40B4-BE49-F238E27FC236}">
                <a16:creationId xmlns:a16="http://schemas.microsoft.com/office/drawing/2014/main" id="{5068C713-F013-1E8E-F87B-958289B8E22B}"/>
              </a:ext>
            </a:extLst>
          </p:cNvPr>
          <p:cNvSpPr/>
          <p:nvPr/>
        </p:nvSpPr>
        <p:spPr>
          <a:xfrm>
            <a:off x="9676155" y="1660155"/>
            <a:ext cx="108000" cy="108000"/>
          </a:xfrm>
          <a:prstGeom prst="flowChartConnector">
            <a:avLst/>
          </a:prstGeom>
          <a:gradFill flip="none" rotWithShape="1">
            <a:gsLst>
              <a:gs pos="0">
                <a:srgbClr val="E416BD">
                  <a:shade val="30000"/>
                  <a:satMod val="115000"/>
                </a:srgbClr>
              </a:gs>
              <a:gs pos="50000">
                <a:srgbClr val="E416BD">
                  <a:shade val="67500"/>
                  <a:satMod val="115000"/>
                </a:srgbClr>
              </a:gs>
              <a:gs pos="100000">
                <a:srgbClr val="E416BD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Flowchart: Connector 29">
            <a:extLst>
              <a:ext uri="{FF2B5EF4-FFF2-40B4-BE49-F238E27FC236}">
                <a16:creationId xmlns:a16="http://schemas.microsoft.com/office/drawing/2014/main" id="{2D4F8766-A2C7-1DA6-42B7-2E500CABF9AF}"/>
              </a:ext>
            </a:extLst>
          </p:cNvPr>
          <p:cNvSpPr/>
          <p:nvPr/>
        </p:nvSpPr>
        <p:spPr>
          <a:xfrm>
            <a:off x="9924569" y="1660155"/>
            <a:ext cx="108000" cy="108000"/>
          </a:xfrm>
          <a:prstGeom prst="flowChartConnector">
            <a:avLst/>
          </a:prstGeom>
          <a:gradFill flip="none" rotWithShape="1">
            <a:gsLst>
              <a:gs pos="0">
                <a:srgbClr val="FF6600">
                  <a:shade val="30000"/>
                  <a:satMod val="115000"/>
                </a:srgbClr>
              </a:gs>
              <a:gs pos="50000">
                <a:srgbClr val="FF6600">
                  <a:shade val="67500"/>
                  <a:satMod val="115000"/>
                </a:srgbClr>
              </a:gs>
              <a:gs pos="100000">
                <a:srgbClr val="FF66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200ECF8-AB97-102C-98F0-195D04F10D66}"/>
              </a:ext>
            </a:extLst>
          </p:cNvPr>
          <p:cNvGrpSpPr/>
          <p:nvPr/>
        </p:nvGrpSpPr>
        <p:grpSpPr>
          <a:xfrm>
            <a:off x="9712115" y="4550756"/>
            <a:ext cx="2234907" cy="1569660"/>
            <a:chOff x="556041" y="4597869"/>
            <a:chExt cx="2234907" cy="1569660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5426531-CD57-5B17-65D9-8B252BEBD25D}"/>
                </a:ext>
              </a:extLst>
            </p:cNvPr>
            <p:cNvSpPr txBox="1"/>
            <p:nvPr/>
          </p:nvSpPr>
          <p:spPr>
            <a:xfrm>
              <a:off x="556041" y="4597869"/>
              <a:ext cx="2234907" cy="156966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/>
                <a:t>Final Focusing: </a:t>
              </a:r>
              <a:r>
                <a:rPr lang="en-US" sz="1600" b="1" dirty="0">
                  <a:solidFill>
                    <a:schemeClr val="bg2">
                      <a:lumMod val="50000"/>
                    </a:schemeClr>
                  </a:solidFill>
                </a:rPr>
                <a:t>(v 0.8)</a:t>
              </a:r>
              <a:endParaRPr lang="en-GB" sz="1600" b="1" dirty="0">
                <a:solidFill>
                  <a:schemeClr val="bg2">
                    <a:lumMod val="50000"/>
                  </a:schemeClr>
                </a:solidFill>
              </a:endParaRPr>
            </a:p>
            <a:p>
              <a:pPr lvl="1" algn="ctr"/>
              <a:r>
                <a:rPr lang="en-GB" sz="1600" dirty="0"/>
                <a:t>8.1 T, 320 mm</a:t>
              </a:r>
            </a:p>
            <a:p>
              <a:pPr lvl="1" algn="ctr"/>
              <a:r>
                <a:rPr lang="en-GB" sz="1600" dirty="0"/>
                <a:t>9.7 T, 320 mm</a:t>
              </a:r>
              <a:endParaRPr lang="en-US" sz="1600" dirty="0"/>
            </a:p>
            <a:p>
              <a:pPr algn="ctr"/>
              <a:r>
                <a:rPr lang="en-US" sz="1600" b="1" dirty="0"/>
                <a:t>Arc:</a:t>
              </a:r>
              <a:r>
                <a:rPr lang="en-US" sz="1600" b="1" dirty="0">
                  <a:solidFill>
                    <a:schemeClr val="bg2">
                      <a:lumMod val="50000"/>
                    </a:schemeClr>
                  </a:solidFill>
                </a:rPr>
                <a:t> (v 0.7)</a:t>
              </a:r>
            </a:p>
            <a:p>
              <a:pPr lvl="1" algn="ctr"/>
              <a:r>
                <a:rPr lang="en-US" sz="1600" dirty="0"/>
                <a:t>16 T, 160 mm </a:t>
              </a:r>
            </a:p>
            <a:p>
              <a:pPr lvl="1" algn="ctr"/>
              <a:r>
                <a:rPr lang="en-US" sz="1600" dirty="0"/>
                <a:t>     (140mm @ 20K)</a:t>
              </a:r>
              <a:endParaRPr lang="en-GB" sz="1600" dirty="0"/>
            </a:p>
          </p:txBody>
        </p:sp>
        <p:sp>
          <p:nvSpPr>
            <p:cNvPr id="33" name="Flowchart: Connector 32">
              <a:extLst>
                <a:ext uri="{FF2B5EF4-FFF2-40B4-BE49-F238E27FC236}">
                  <a16:creationId xmlns:a16="http://schemas.microsoft.com/office/drawing/2014/main" id="{24A993E1-2B68-54D5-8990-4FDB37F29832}"/>
                </a:ext>
              </a:extLst>
            </p:cNvPr>
            <p:cNvSpPr/>
            <p:nvPr/>
          </p:nvSpPr>
          <p:spPr>
            <a:xfrm>
              <a:off x="1085098" y="4959367"/>
              <a:ext cx="108000" cy="108000"/>
            </a:xfrm>
            <a:prstGeom prst="flowChartConnector">
              <a:avLst/>
            </a:prstGeom>
            <a:gradFill flip="none" rotWithShape="1">
              <a:gsLst>
                <a:gs pos="0">
                  <a:srgbClr val="E416BD">
                    <a:shade val="30000"/>
                    <a:satMod val="115000"/>
                  </a:srgbClr>
                </a:gs>
                <a:gs pos="50000">
                  <a:srgbClr val="E416BD">
                    <a:shade val="67500"/>
                    <a:satMod val="115000"/>
                  </a:srgbClr>
                </a:gs>
                <a:gs pos="100000">
                  <a:srgbClr val="E416BD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0000"/>
              </a:solidFill>
            </a:ln>
            <a:effectLst>
              <a:glow rad="63500">
                <a:schemeClr val="accent5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Flowchart: Connector 33">
              <a:extLst>
                <a:ext uri="{FF2B5EF4-FFF2-40B4-BE49-F238E27FC236}">
                  <a16:creationId xmlns:a16="http://schemas.microsoft.com/office/drawing/2014/main" id="{4BF88FD9-3BA4-BCC6-F01E-DCD109D12658}"/>
                </a:ext>
              </a:extLst>
            </p:cNvPr>
            <p:cNvSpPr/>
            <p:nvPr/>
          </p:nvSpPr>
          <p:spPr>
            <a:xfrm>
              <a:off x="1085098" y="5202286"/>
              <a:ext cx="108000" cy="108000"/>
            </a:xfrm>
            <a:prstGeom prst="flowChartConnector">
              <a:avLst/>
            </a:prstGeom>
            <a:gradFill flip="none" rotWithShape="1">
              <a:gsLst>
                <a:gs pos="0">
                  <a:srgbClr val="FF6600">
                    <a:shade val="30000"/>
                    <a:satMod val="115000"/>
                  </a:srgbClr>
                </a:gs>
                <a:gs pos="50000">
                  <a:srgbClr val="FF6600">
                    <a:shade val="67500"/>
                    <a:satMod val="115000"/>
                  </a:srgbClr>
                </a:gs>
                <a:gs pos="100000">
                  <a:srgbClr val="FF66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0000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Flowchart: Connector 34">
              <a:extLst>
                <a:ext uri="{FF2B5EF4-FFF2-40B4-BE49-F238E27FC236}">
                  <a16:creationId xmlns:a16="http://schemas.microsoft.com/office/drawing/2014/main" id="{E1B438E2-ACA6-3ADA-CBA8-8C04D0F4218B}"/>
                </a:ext>
              </a:extLst>
            </p:cNvPr>
            <p:cNvSpPr/>
            <p:nvPr/>
          </p:nvSpPr>
          <p:spPr>
            <a:xfrm>
              <a:off x="1085098" y="5683608"/>
              <a:ext cx="108000" cy="108000"/>
            </a:xfrm>
            <a:prstGeom prst="flowChartConnector">
              <a:avLst/>
            </a:prstGeom>
            <a:solidFill>
              <a:srgbClr val="00B050"/>
            </a:solidFill>
            <a:ln>
              <a:solidFill>
                <a:schemeClr val="accent6"/>
              </a:solidFill>
            </a:ln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6" name="Flowchart: Connector 35">
            <a:extLst>
              <a:ext uri="{FF2B5EF4-FFF2-40B4-BE49-F238E27FC236}">
                <a16:creationId xmlns:a16="http://schemas.microsoft.com/office/drawing/2014/main" id="{96F9B397-5C3D-056C-8D37-58CC1B456515}"/>
              </a:ext>
            </a:extLst>
          </p:cNvPr>
          <p:cNvSpPr/>
          <p:nvPr/>
        </p:nvSpPr>
        <p:spPr>
          <a:xfrm>
            <a:off x="2610117" y="2810010"/>
            <a:ext cx="108000" cy="108000"/>
          </a:xfrm>
          <a:prstGeom prst="flowChartConnector">
            <a:avLst/>
          </a:prstGeom>
          <a:solidFill>
            <a:srgbClr val="00B050"/>
          </a:solidFill>
          <a:ln>
            <a:solidFill>
              <a:schemeClr val="accent6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Flowchart: Connector 36">
            <a:extLst>
              <a:ext uri="{FF2B5EF4-FFF2-40B4-BE49-F238E27FC236}">
                <a16:creationId xmlns:a16="http://schemas.microsoft.com/office/drawing/2014/main" id="{78C6E2B4-7757-A926-FBF8-C9249838B1EE}"/>
              </a:ext>
            </a:extLst>
          </p:cNvPr>
          <p:cNvSpPr/>
          <p:nvPr/>
        </p:nvSpPr>
        <p:spPr>
          <a:xfrm>
            <a:off x="6689185" y="2816588"/>
            <a:ext cx="108000" cy="108000"/>
          </a:xfrm>
          <a:prstGeom prst="flowChartConnector">
            <a:avLst/>
          </a:prstGeom>
          <a:solidFill>
            <a:srgbClr val="00B050"/>
          </a:solidFill>
          <a:ln>
            <a:solidFill>
              <a:schemeClr val="accent6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lowchart: Connector 37">
            <a:extLst>
              <a:ext uri="{FF2B5EF4-FFF2-40B4-BE49-F238E27FC236}">
                <a16:creationId xmlns:a16="http://schemas.microsoft.com/office/drawing/2014/main" id="{4D7EEC31-EC13-5746-357B-C657E4AC0E0A}"/>
              </a:ext>
            </a:extLst>
          </p:cNvPr>
          <p:cNvSpPr/>
          <p:nvPr/>
        </p:nvSpPr>
        <p:spPr>
          <a:xfrm>
            <a:off x="10775569" y="3007362"/>
            <a:ext cx="108000" cy="108000"/>
          </a:xfrm>
          <a:prstGeom prst="flowChartConnector">
            <a:avLst/>
          </a:prstGeom>
          <a:solidFill>
            <a:srgbClr val="00B050"/>
          </a:solidFill>
          <a:ln>
            <a:solidFill>
              <a:schemeClr val="accent6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B99AC63-2F2E-633A-9377-AD186A395EAD}"/>
              </a:ext>
            </a:extLst>
          </p:cNvPr>
          <p:cNvSpPr txBox="1"/>
          <p:nvPr/>
        </p:nvSpPr>
        <p:spPr>
          <a:xfrm>
            <a:off x="6092699" y="4555221"/>
            <a:ext cx="332276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Summary of assumptions: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Single sector coil dipole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Maximum stress: 400 MPa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Fujikura Tape for the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en-US" sz="1400" baseline="-25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fit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Filling factor SC of 0.011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Non-insulated or Metal-insulated cable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Maximum coil width: 80 mm</a:t>
            </a:r>
          </a:p>
        </p:txBody>
      </p:sp>
    </p:spTree>
    <p:extLst>
      <p:ext uri="{BB962C8B-B14F-4D97-AF65-F5344CB8AC3E}">
        <p14:creationId xmlns:p14="http://schemas.microsoft.com/office/powerpoint/2010/main" val="2521615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AB7C63-277C-C7F7-2B22-DFD729C42C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D6AB1F2-A9A5-A12B-FC62-0573FFBD78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BE021F4-8F34-2529-8620-33A9A9E1DF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23" name="Titolo 5">
            <a:extLst>
              <a:ext uri="{FF2B5EF4-FFF2-40B4-BE49-F238E27FC236}">
                <a16:creationId xmlns:a16="http://schemas.microsoft.com/office/drawing/2014/main" id="{6373F6B2-5F9C-103D-4C17-73AEC89D8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400" y="193158"/>
            <a:ext cx="9707671" cy="681159"/>
          </a:xfrm>
        </p:spPr>
        <p:txBody>
          <a:bodyPr/>
          <a:lstStyle/>
          <a:p>
            <a:r>
              <a:rPr lang="en-GB" dirty="0"/>
              <a:t>A-B plots for HTS quadrupole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023F681-15B2-F785-851E-9991B60DDB96}"/>
              </a:ext>
            </a:extLst>
          </p:cNvPr>
          <p:cNvCxnSpPr>
            <a:cxnSpLocks/>
          </p:cNvCxnSpPr>
          <p:nvPr/>
        </p:nvCxnSpPr>
        <p:spPr>
          <a:xfrm>
            <a:off x="1234529" y="1140341"/>
            <a:ext cx="10872000" cy="0"/>
          </a:xfrm>
          <a:prstGeom prst="line">
            <a:avLst/>
          </a:prstGeom>
          <a:ln w="28575" cap="rnd">
            <a:gradFill flip="none" rotWithShape="1">
              <a:gsLst>
                <a:gs pos="0">
                  <a:srgbClr val="FE383F"/>
                </a:gs>
                <a:gs pos="100000">
                  <a:srgbClr val="0F41CB"/>
                </a:gs>
              </a:gsLst>
              <a:lin ang="0" scaled="1"/>
              <a:tileRect/>
            </a:gradFill>
            <a:miter lim="800000"/>
          </a:ln>
          <a:effectLst>
            <a:softEdge rad="127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6756C0B-5475-756E-8825-5C0CD08C496B}"/>
              </a:ext>
            </a:extLst>
          </p:cNvPr>
          <p:cNvSpPr txBox="1"/>
          <p:nvPr/>
        </p:nvSpPr>
        <p:spPr>
          <a:xfrm>
            <a:off x="287846" y="4432111"/>
            <a:ext cx="541895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Summary of cost assumptions: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use the ReBCO’s aspirational cost 2500 EUR/kg </a:t>
            </a:r>
          </a:p>
          <a:p>
            <a:pPr marL="742950" lvl="1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Today’s price is around 8000 EUR/kg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starting budget of 175 kEUR/m for each magnet is taken from the FCC cost model</a:t>
            </a:r>
          </a:p>
          <a:p>
            <a:pPr marL="742950" lvl="1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can assume a higher budget than FCC because we have a smaller circumference and less magnets.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Cryogenic, protection and shielding costs are not taken into account.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E69C0C-DC88-E2A8-D575-32C34F2A8FF8}"/>
              </a:ext>
            </a:extLst>
          </p:cNvPr>
          <p:cNvSpPr txBox="1"/>
          <p:nvPr/>
        </p:nvSpPr>
        <p:spPr>
          <a:xfrm>
            <a:off x="6092700" y="4555221"/>
            <a:ext cx="332276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Summary of assumptions: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Single sector coil quadrupole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Maximum stress: 400 MPa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Fujikura Tape for the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en-US" sz="1400" baseline="-25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fit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Filling factor SC of 0.011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Non-insulated or Metal-insulated cable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Maximum coil width: 80 mm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1F20691-D6BE-DB7A-A00A-A0D4380887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296626"/>
            <a:ext cx="4032000" cy="31227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950809E-AF26-8AB5-A2E9-00D22DC30E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76700" y="1296626"/>
            <a:ext cx="4032000" cy="31227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C81EBE9-543E-AB71-091A-396B0CAE8B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53400" y="1296626"/>
            <a:ext cx="4032000" cy="3122733"/>
          </a:xfrm>
          <a:prstGeom prst="rect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8C632D0-34D3-AC63-FEE2-FCE2E0C9E6E0}"/>
              </a:ext>
            </a:extLst>
          </p:cNvPr>
          <p:cNvSpPr/>
          <p:nvPr/>
        </p:nvSpPr>
        <p:spPr>
          <a:xfrm>
            <a:off x="755374" y="1502797"/>
            <a:ext cx="3122212" cy="1998427"/>
          </a:xfrm>
          <a:custGeom>
            <a:avLst/>
            <a:gdLst>
              <a:gd name="connsiteX0" fmla="*/ 0 w 3122212"/>
              <a:gd name="connsiteY0" fmla="*/ 0 h 1998427"/>
              <a:gd name="connsiteX1" fmla="*/ 68911 w 3122212"/>
              <a:gd name="connsiteY1" fmla="*/ 241189 h 1998427"/>
              <a:gd name="connsiteX2" fmla="*/ 166977 w 3122212"/>
              <a:gd name="connsiteY2" fmla="*/ 490330 h 1998427"/>
              <a:gd name="connsiteX3" fmla="*/ 280946 w 3122212"/>
              <a:gd name="connsiteY3" fmla="*/ 710316 h 1998427"/>
              <a:gd name="connsiteX4" fmla="*/ 365760 w 3122212"/>
              <a:gd name="connsiteY4" fmla="*/ 829586 h 1998427"/>
              <a:gd name="connsiteX5" fmla="*/ 482379 w 3122212"/>
              <a:gd name="connsiteY5" fmla="*/ 980660 h 1998427"/>
              <a:gd name="connsiteX6" fmla="*/ 652007 w 3122212"/>
              <a:gd name="connsiteY6" fmla="*/ 1134386 h 1998427"/>
              <a:gd name="connsiteX7" fmla="*/ 832236 w 3122212"/>
              <a:gd name="connsiteY7" fmla="*/ 1266907 h 1998427"/>
              <a:gd name="connsiteX8" fmla="*/ 1012466 w 3122212"/>
              <a:gd name="connsiteY8" fmla="*/ 1386177 h 1998427"/>
              <a:gd name="connsiteX9" fmla="*/ 1272209 w 3122212"/>
              <a:gd name="connsiteY9" fmla="*/ 1542553 h 1998427"/>
              <a:gd name="connsiteX10" fmla="*/ 1553155 w 3122212"/>
              <a:gd name="connsiteY10" fmla="*/ 1656521 h 1998427"/>
              <a:gd name="connsiteX11" fmla="*/ 1945419 w 3122212"/>
              <a:gd name="connsiteY11" fmla="*/ 1775791 h 1998427"/>
              <a:gd name="connsiteX12" fmla="*/ 2395993 w 3122212"/>
              <a:gd name="connsiteY12" fmla="*/ 1879158 h 1998427"/>
              <a:gd name="connsiteX13" fmla="*/ 2881023 w 3122212"/>
              <a:gd name="connsiteY13" fmla="*/ 1963972 h 1998427"/>
              <a:gd name="connsiteX14" fmla="*/ 3122212 w 3122212"/>
              <a:gd name="connsiteY14" fmla="*/ 1998427 h 1998427"/>
              <a:gd name="connsiteX15" fmla="*/ 3116911 w 3122212"/>
              <a:gd name="connsiteY15" fmla="*/ 5300 h 1998427"/>
              <a:gd name="connsiteX16" fmla="*/ 0 w 3122212"/>
              <a:gd name="connsiteY16" fmla="*/ 0 h 1998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122212" h="1998427">
                <a:moveTo>
                  <a:pt x="0" y="0"/>
                </a:moveTo>
                <a:lnTo>
                  <a:pt x="68911" y="241189"/>
                </a:lnTo>
                <a:lnTo>
                  <a:pt x="166977" y="490330"/>
                </a:lnTo>
                <a:lnTo>
                  <a:pt x="280946" y="710316"/>
                </a:lnTo>
                <a:lnTo>
                  <a:pt x="365760" y="829586"/>
                </a:lnTo>
                <a:lnTo>
                  <a:pt x="482379" y="980660"/>
                </a:lnTo>
                <a:lnTo>
                  <a:pt x="652007" y="1134386"/>
                </a:lnTo>
                <a:lnTo>
                  <a:pt x="832236" y="1266907"/>
                </a:lnTo>
                <a:lnTo>
                  <a:pt x="1012466" y="1386177"/>
                </a:lnTo>
                <a:lnTo>
                  <a:pt x="1272209" y="1542553"/>
                </a:lnTo>
                <a:lnTo>
                  <a:pt x="1553155" y="1656521"/>
                </a:lnTo>
                <a:lnTo>
                  <a:pt x="1945419" y="1775791"/>
                </a:lnTo>
                <a:lnTo>
                  <a:pt x="2395993" y="1879158"/>
                </a:lnTo>
                <a:lnTo>
                  <a:pt x="2881023" y="1963972"/>
                </a:lnTo>
                <a:lnTo>
                  <a:pt x="3122212" y="1998427"/>
                </a:lnTo>
                <a:lnTo>
                  <a:pt x="3116911" y="5300"/>
                </a:lnTo>
                <a:lnTo>
                  <a:pt x="0" y="0"/>
                </a:lnTo>
                <a:close/>
              </a:path>
            </a:pathLst>
          </a:custGeom>
          <a:solidFill>
            <a:srgbClr val="0F9ED5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4A887B2-3E87-0C01-2656-7EC65EC62FDC}"/>
              </a:ext>
            </a:extLst>
          </p:cNvPr>
          <p:cNvSpPr/>
          <p:nvPr/>
        </p:nvSpPr>
        <p:spPr>
          <a:xfrm>
            <a:off x="972710" y="1505447"/>
            <a:ext cx="2899575" cy="1844703"/>
          </a:xfrm>
          <a:custGeom>
            <a:avLst/>
            <a:gdLst>
              <a:gd name="connsiteX0" fmla="*/ 0 w 2899575"/>
              <a:gd name="connsiteY0" fmla="*/ 0 h 1844703"/>
              <a:gd name="connsiteX1" fmla="*/ 92765 w 2899575"/>
              <a:gd name="connsiteY1" fmla="*/ 217336 h 1844703"/>
              <a:gd name="connsiteX2" fmla="*/ 180229 w 2899575"/>
              <a:gd name="connsiteY2" fmla="*/ 384313 h 1844703"/>
              <a:gd name="connsiteX3" fmla="*/ 267693 w 2899575"/>
              <a:gd name="connsiteY3" fmla="*/ 530087 h 1844703"/>
              <a:gd name="connsiteX4" fmla="*/ 386963 w 2899575"/>
              <a:gd name="connsiteY4" fmla="*/ 694414 h 1844703"/>
              <a:gd name="connsiteX5" fmla="*/ 553940 w 2899575"/>
              <a:gd name="connsiteY5" fmla="*/ 874643 h 1844703"/>
              <a:gd name="connsiteX6" fmla="*/ 824285 w 2899575"/>
              <a:gd name="connsiteY6" fmla="*/ 1099930 h 1844703"/>
              <a:gd name="connsiteX7" fmla="*/ 1158240 w 2899575"/>
              <a:gd name="connsiteY7" fmla="*/ 1296063 h 1844703"/>
              <a:gd name="connsiteX8" fmla="*/ 1492194 w 2899575"/>
              <a:gd name="connsiteY8" fmla="*/ 1444487 h 1844703"/>
              <a:gd name="connsiteX9" fmla="*/ 1812897 w 2899575"/>
              <a:gd name="connsiteY9" fmla="*/ 1558456 h 1844703"/>
              <a:gd name="connsiteX10" fmla="*/ 2478156 w 2899575"/>
              <a:gd name="connsiteY10" fmla="*/ 1746636 h 1844703"/>
              <a:gd name="connsiteX11" fmla="*/ 2899575 w 2899575"/>
              <a:gd name="connsiteY11" fmla="*/ 1844703 h 1844703"/>
              <a:gd name="connsiteX12" fmla="*/ 2899575 w 2899575"/>
              <a:gd name="connsiteY12" fmla="*/ 5301 h 1844703"/>
              <a:gd name="connsiteX13" fmla="*/ 0 w 2899575"/>
              <a:gd name="connsiteY13" fmla="*/ 0 h 1844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99575" h="1844703">
                <a:moveTo>
                  <a:pt x="0" y="0"/>
                </a:moveTo>
                <a:lnTo>
                  <a:pt x="92765" y="217336"/>
                </a:lnTo>
                <a:lnTo>
                  <a:pt x="180229" y="384313"/>
                </a:lnTo>
                <a:lnTo>
                  <a:pt x="267693" y="530087"/>
                </a:lnTo>
                <a:lnTo>
                  <a:pt x="386963" y="694414"/>
                </a:lnTo>
                <a:lnTo>
                  <a:pt x="553940" y="874643"/>
                </a:lnTo>
                <a:lnTo>
                  <a:pt x="824285" y="1099930"/>
                </a:lnTo>
                <a:lnTo>
                  <a:pt x="1158240" y="1296063"/>
                </a:lnTo>
                <a:lnTo>
                  <a:pt x="1492194" y="1444487"/>
                </a:lnTo>
                <a:lnTo>
                  <a:pt x="1812897" y="1558456"/>
                </a:lnTo>
                <a:lnTo>
                  <a:pt x="2478156" y="1746636"/>
                </a:lnTo>
                <a:lnTo>
                  <a:pt x="2899575" y="1844703"/>
                </a:lnTo>
                <a:lnTo>
                  <a:pt x="2899575" y="5301"/>
                </a:lnTo>
                <a:lnTo>
                  <a:pt x="0" y="0"/>
                </a:lnTo>
                <a:close/>
              </a:path>
            </a:pathLst>
          </a:custGeom>
          <a:solidFill>
            <a:srgbClr val="FFC00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EFB137B-B0B0-6A4B-FE7D-950AF920B598}"/>
              </a:ext>
            </a:extLst>
          </p:cNvPr>
          <p:cNvSpPr/>
          <p:nvPr/>
        </p:nvSpPr>
        <p:spPr>
          <a:xfrm>
            <a:off x="1150289" y="1508097"/>
            <a:ext cx="2724647" cy="1823500"/>
          </a:xfrm>
          <a:custGeom>
            <a:avLst/>
            <a:gdLst>
              <a:gd name="connsiteX0" fmla="*/ 0 w 2724647"/>
              <a:gd name="connsiteY0" fmla="*/ 0 h 1823500"/>
              <a:gd name="connsiteX1" fmla="*/ 76862 w 2724647"/>
              <a:gd name="connsiteY1" fmla="*/ 156376 h 1823500"/>
              <a:gd name="connsiteX2" fmla="*/ 161676 w 2724647"/>
              <a:gd name="connsiteY2" fmla="*/ 318053 h 1823500"/>
              <a:gd name="connsiteX3" fmla="*/ 243840 w 2724647"/>
              <a:gd name="connsiteY3" fmla="*/ 447924 h 1823500"/>
              <a:gd name="connsiteX4" fmla="*/ 363109 w 2724647"/>
              <a:gd name="connsiteY4" fmla="*/ 596348 h 1823500"/>
              <a:gd name="connsiteX5" fmla="*/ 424069 w 2724647"/>
              <a:gd name="connsiteY5" fmla="*/ 675861 h 1823500"/>
              <a:gd name="connsiteX6" fmla="*/ 633454 w 2724647"/>
              <a:gd name="connsiteY6" fmla="*/ 909100 h 1823500"/>
              <a:gd name="connsiteX7" fmla="*/ 895847 w 2724647"/>
              <a:gd name="connsiteY7" fmla="*/ 1126435 h 1823500"/>
              <a:gd name="connsiteX8" fmla="*/ 1129085 w 2724647"/>
              <a:gd name="connsiteY8" fmla="*/ 1277510 h 1823500"/>
              <a:gd name="connsiteX9" fmla="*/ 1404730 w 2724647"/>
              <a:gd name="connsiteY9" fmla="*/ 1420633 h 1823500"/>
              <a:gd name="connsiteX10" fmla="*/ 1704229 w 2724647"/>
              <a:gd name="connsiteY10" fmla="*/ 1545204 h 1823500"/>
              <a:gd name="connsiteX11" fmla="*/ 2067339 w 2724647"/>
              <a:gd name="connsiteY11" fmla="*/ 1661823 h 1823500"/>
              <a:gd name="connsiteX12" fmla="*/ 2724647 w 2724647"/>
              <a:gd name="connsiteY12" fmla="*/ 1823500 h 1823500"/>
              <a:gd name="connsiteX13" fmla="*/ 2721996 w 2724647"/>
              <a:gd name="connsiteY13" fmla="*/ 5301 h 1823500"/>
              <a:gd name="connsiteX14" fmla="*/ 0 w 2724647"/>
              <a:gd name="connsiteY14" fmla="*/ 0 h 182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724647" h="1823500">
                <a:moveTo>
                  <a:pt x="0" y="0"/>
                </a:moveTo>
                <a:lnTo>
                  <a:pt x="76862" y="156376"/>
                </a:lnTo>
                <a:lnTo>
                  <a:pt x="161676" y="318053"/>
                </a:lnTo>
                <a:lnTo>
                  <a:pt x="243840" y="447924"/>
                </a:lnTo>
                <a:lnTo>
                  <a:pt x="363109" y="596348"/>
                </a:lnTo>
                <a:lnTo>
                  <a:pt x="424069" y="675861"/>
                </a:lnTo>
                <a:lnTo>
                  <a:pt x="633454" y="909100"/>
                </a:lnTo>
                <a:lnTo>
                  <a:pt x="895847" y="1126435"/>
                </a:lnTo>
                <a:lnTo>
                  <a:pt x="1129085" y="1277510"/>
                </a:lnTo>
                <a:lnTo>
                  <a:pt x="1404730" y="1420633"/>
                </a:lnTo>
                <a:lnTo>
                  <a:pt x="1704229" y="1545204"/>
                </a:lnTo>
                <a:lnTo>
                  <a:pt x="2067339" y="1661823"/>
                </a:lnTo>
                <a:lnTo>
                  <a:pt x="2724647" y="1823500"/>
                </a:lnTo>
                <a:cubicBezTo>
                  <a:pt x="2723763" y="1217434"/>
                  <a:pt x="2722880" y="611367"/>
                  <a:pt x="2721996" y="5301"/>
                </a:cubicBezTo>
                <a:lnTo>
                  <a:pt x="0" y="0"/>
                </a:lnTo>
                <a:close/>
              </a:path>
            </a:pathLst>
          </a:custGeom>
          <a:solidFill>
            <a:srgbClr val="1BFC1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9D284C7-495A-8946-A5BC-489FE49FED24}"/>
              </a:ext>
            </a:extLst>
          </p:cNvPr>
          <p:cNvSpPr/>
          <p:nvPr/>
        </p:nvSpPr>
        <p:spPr>
          <a:xfrm>
            <a:off x="1213899" y="1508097"/>
            <a:ext cx="2661037" cy="1818199"/>
          </a:xfrm>
          <a:custGeom>
            <a:avLst/>
            <a:gdLst>
              <a:gd name="connsiteX0" fmla="*/ 0 w 2661037"/>
              <a:gd name="connsiteY0" fmla="*/ 0 h 1818199"/>
              <a:gd name="connsiteX1" fmla="*/ 79513 w 2661037"/>
              <a:gd name="connsiteY1" fmla="*/ 198783 h 1818199"/>
              <a:gd name="connsiteX2" fmla="*/ 198783 w 2661037"/>
              <a:gd name="connsiteY2" fmla="*/ 434672 h 1818199"/>
              <a:gd name="connsiteX3" fmla="*/ 320703 w 2661037"/>
              <a:gd name="connsiteY3" fmla="*/ 620202 h 1818199"/>
              <a:gd name="connsiteX4" fmla="*/ 527437 w 2661037"/>
              <a:gd name="connsiteY4" fmla="*/ 869343 h 1818199"/>
              <a:gd name="connsiteX5" fmla="*/ 728870 w 2661037"/>
              <a:gd name="connsiteY5" fmla="*/ 1054873 h 1818199"/>
              <a:gd name="connsiteX6" fmla="*/ 1001864 w 2661037"/>
              <a:gd name="connsiteY6" fmla="*/ 1245705 h 1818199"/>
              <a:gd name="connsiteX7" fmla="*/ 1237753 w 2661037"/>
              <a:gd name="connsiteY7" fmla="*/ 1367625 h 1818199"/>
              <a:gd name="connsiteX8" fmla="*/ 1611464 w 2661037"/>
              <a:gd name="connsiteY8" fmla="*/ 1537253 h 1818199"/>
              <a:gd name="connsiteX9" fmla="*/ 2077941 w 2661037"/>
              <a:gd name="connsiteY9" fmla="*/ 1688327 h 1818199"/>
              <a:gd name="connsiteX10" fmla="*/ 2658386 w 2661037"/>
              <a:gd name="connsiteY10" fmla="*/ 1818199 h 1818199"/>
              <a:gd name="connsiteX11" fmla="*/ 2661037 w 2661037"/>
              <a:gd name="connsiteY11" fmla="*/ 5301 h 1818199"/>
              <a:gd name="connsiteX12" fmla="*/ 0 w 2661037"/>
              <a:gd name="connsiteY12" fmla="*/ 0 h 1818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61037" h="1818199">
                <a:moveTo>
                  <a:pt x="0" y="0"/>
                </a:moveTo>
                <a:lnTo>
                  <a:pt x="79513" y="198783"/>
                </a:lnTo>
                <a:lnTo>
                  <a:pt x="198783" y="434672"/>
                </a:lnTo>
                <a:lnTo>
                  <a:pt x="320703" y="620202"/>
                </a:lnTo>
                <a:lnTo>
                  <a:pt x="527437" y="869343"/>
                </a:lnTo>
                <a:lnTo>
                  <a:pt x="728870" y="1054873"/>
                </a:lnTo>
                <a:lnTo>
                  <a:pt x="1001864" y="1245705"/>
                </a:lnTo>
                <a:lnTo>
                  <a:pt x="1237753" y="1367625"/>
                </a:lnTo>
                <a:lnTo>
                  <a:pt x="1611464" y="1537253"/>
                </a:lnTo>
                <a:lnTo>
                  <a:pt x="2077941" y="1688327"/>
                </a:lnTo>
                <a:lnTo>
                  <a:pt x="2658386" y="1818199"/>
                </a:lnTo>
                <a:cubicBezTo>
                  <a:pt x="2659270" y="1213900"/>
                  <a:pt x="2660153" y="609600"/>
                  <a:pt x="2661037" y="5301"/>
                </a:cubicBezTo>
                <a:lnTo>
                  <a:pt x="0" y="0"/>
                </a:lnTo>
                <a:close/>
              </a:path>
            </a:pathLst>
          </a:custGeom>
          <a:solidFill>
            <a:srgbClr val="C0000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90860D4-D8DD-20F5-9F65-FF4C20AE85AD}"/>
              </a:ext>
            </a:extLst>
          </p:cNvPr>
          <p:cNvSpPr/>
          <p:nvPr/>
        </p:nvSpPr>
        <p:spPr>
          <a:xfrm>
            <a:off x="4831743" y="1508097"/>
            <a:ext cx="3119561" cy="2062039"/>
          </a:xfrm>
          <a:custGeom>
            <a:avLst/>
            <a:gdLst>
              <a:gd name="connsiteX0" fmla="*/ 0 w 3119561"/>
              <a:gd name="connsiteY0" fmla="*/ 0 h 2062039"/>
              <a:gd name="connsiteX1" fmla="*/ 98066 w 3119561"/>
              <a:gd name="connsiteY1" fmla="*/ 328654 h 2062039"/>
              <a:gd name="connsiteX2" fmla="*/ 214685 w 3119561"/>
              <a:gd name="connsiteY2" fmla="*/ 591047 h 2062039"/>
              <a:gd name="connsiteX3" fmla="*/ 312751 w 3119561"/>
              <a:gd name="connsiteY3" fmla="*/ 763326 h 2062039"/>
              <a:gd name="connsiteX4" fmla="*/ 410817 w 3119561"/>
              <a:gd name="connsiteY4" fmla="*/ 946206 h 2062039"/>
              <a:gd name="connsiteX5" fmla="*/ 606949 w 3119561"/>
              <a:gd name="connsiteY5" fmla="*/ 1182094 h 2062039"/>
              <a:gd name="connsiteX6" fmla="*/ 914400 w 3119561"/>
              <a:gd name="connsiteY6" fmla="*/ 1431235 h 2062039"/>
              <a:gd name="connsiteX7" fmla="*/ 1205947 w 3119561"/>
              <a:gd name="connsiteY7" fmla="*/ 1600863 h 2062039"/>
              <a:gd name="connsiteX8" fmla="*/ 1574358 w 3119561"/>
              <a:gd name="connsiteY8" fmla="*/ 1746637 h 2062039"/>
              <a:gd name="connsiteX9" fmla="*/ 1926866 w 3119561"/>
              <a:gd name="connsiteY9" fmla="*/ 1842053 h 2062039"/>
              <a:gd name="connsiteX10" fmla="*/ 2388041 w 3119561"/>
              <a:gd name="connsiteY10" fmla="*/ 1942769 h 2062039"/>
              <a:gd name="connsiteX11" fmla="*/ 3119561 w 3119561"/>
              <a:gd name="connsiteY11" fmla="*/ 2062039 h 2062039"/>
              <a:gd name="connsiteX12" fmla="*/ 3114260 w 3119561"/>
              <a:gd name="connsiteY12" fmla="*/ 0 h 2062039"/>
              <a:gd name="connsiteX13" fmla="*/ 0 w 3119561"/>
              <a:gd name="connsiteY13" fmla="*/ 0 h 206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19561" h="2062039">
                <a:moveTo>
                  <a:pt x="0" y="0"/>
                </a:moveTo>
                <a:lnTo>
                  <a:pt x="98066" y="328654"/>
                </a:lnTo>
                <a:lnTo>
                  <a:pt x="214685" y="591047"/>
                </a:lnTo>
                <a:lnTo>
                  <a:pt x="312751" y="763326"/>
                </a:lnTo>
                <a:lnTo>
                  <a:pt x="410817" y="946206"/>
                </a:lnTo>
                <a:lnTo>
                  <a:pt x="606949" y="1182094"/>
                </a:lnTo>
                <a:lnTo>
                  <a:pt x="914400" y="1431235"/>
                </a:lnTo>
                <a:lnTo>
                  <a:pt x="1205947" y="1600863"/>
                </a:lnTo>
                <a:lnTo>
                  <a:pt x="1574358" y="1746637"/>
                </a:lnTo>
                <a:lnTo>
                  <a:pt x="1926866" y="1842053"/>
                </a:lnTo>
                <a:lnTo>
                  <a:pt x="2388041" y="1942769"/>
                </a:lnTo>
                <a:lnTo>
                  <a:pt x="3119561" y="2062039"/>
                </a:lnTo>
                <a:lnTo>
                  <a:pt x="3114260" y="0"/>
                </a:lnTo>
                <a:lnTo>
                  <a:pt x="0" y="0"/>
                </a:lnTo>
                <a:close/>
              </a:path>
            </a:pathLst>
          </a:custGeom>
          <a:solidFill>
            <a:srgbClr val="0F9ED5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57A6B81-AC25-EA92-1A91-A52244E81F1E}"/>
              </a:ext>
            </a:extLst>
          </p:cNvPr>
          <p:cNvSpPr/>
          <p:nvPr/>
        </p:nvSpPr>
        <p:spPr>
          <a:xfrm>
            <a:off x="5051729" y="1508097"/>
            <a:ext cx="2899575" cy="1934818"/>
          </a:xfrm>
          <a:custGeom>
            <a:avLst/>
            <a:gdLst>
              <a:gd name="connsiteX0" fmla="*/ 0 w 2899575"/>
              <a:gd name="connsiteY0" fmla="*/ 0 h 1934818"/>
              <a:gd name="connsiteX1" fmla="*/ 129871 w 2899575"/>
              <a:gd name="connsiteY1" fmla="*/ 299500 h 1934818"/>
              <a:gd name="connsiteX2" fmla="*/ 278295 w 2899575"/>
              <a:gd name="connsiteY2" fmla="*/ 548640 h 1934818"/>
              <a:gd name="connsiteX3" fmla="*/ 442622 w 2899575"/>
              <a:gd name="connsiteY3" fmla="*/ 763326 h 1934818"/>
              <a:gd name="connsiteX4" fmla="*/ 649356 w 2899575"/>
              <a:gd name="connsiteY4" fmla="*/ 962108 h 1934818"/>
              <a:gd name="connsiteX5" fmla="*/ 864041 w 2899575"/>
              <a:gd name="connsiteY5" fmla="*/ 1113183 h 1934818"/>
              <a:gd name="connsiteX6" fmla="*/ 1031019 w 2899575"/>
              <a:gd name="connsiteY6" fmla="*/ 1253656 h 1934818"/>
              <a:gd name="connsiteX7" fmla="*/ 1425934 w 2899575"/>
              <a:gd name="connsiteY7" fmla="*/ 1494846 h 1934818"/>
              <a:gd name="connsiteX8" fmla="*/ 1871207 w 2899575"/>
              <a:gd name="connsiteY8" fmla="*/ 1677726 h 1934818"/>
              <a:gd name="connsiteX9" fmla="*/ 2353586 w 2899575"/>
              <a:gd name="connsiteY9" fmla="*/ 1815548 h 1934818"/>
              <a:gd name="connsiteX10" fmla="*/ 2899575 w 2899575"/>
              <a:gd name="connsiteY10" fmla="*/ 1934818 h 1934818"/>
              <a:gd name="connsiteX11" fmla="*/ 2896925 w 2899575"/>
              <a:gd name="connsiteY11" fmla="*/ 2651 h 1934818"/>
              <a:gd name="connsiteX12" fmla="*/ 0 w 2899575"/>
              <a:gd name="connsiteY12" fmla="*/ 0 h 193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99575" h="1934818">
                <a:moveTo>
                  <a:pt x="0" y="0"/>
                </a:moveTo>
                <a:lnTo>
                  <a:pt x="129871" y="299500"/>
                </a:lnTo>
                <a:lnTo>
                  <a:pt x="278295" y="548640"/>
                </a:lnTo>
                <a:lnTo>
                  <a:pt x="442622" y="763326"/>
                </a:lnTo>
                <a:lnTo>
                  <a:pt x="649356" y="962108"/>
                </a:lnTo>
                <a:lnTo>
                  <a:pt x="864041" y="1113183"/>
                </a:lnTo>
                <a:lnTo>
                  <a:pt x="1031019" y="1253656"/>
                </a:lnTo>
                <a:lnTo>
                  <a:pt x="1425934" y="1494846"/>
                </a:lnTo>
                <a:lnTo>
                  <a:pt x="1871207" y="1677726"/>
                </a:lnTo>
                <a:lnTo>
                  <a:pt x="2353586" y="1815548"/>
                </a:lnTo>
                <a:lnTo>
                  <a:pt x="2899575" y="1934818"/>
                </a:lnTo>
                <a:cubicBezTo>
                  <a:pt x="2898692" y="1290762"/>
                  <a:pt x="2897808" y="646707"/>
                  <a:pt x="2896925" y="2651"/>
                </a:cubicBezTo>
                <a:lnTo>
                  <a:pt x="0" y="0"/>
                </a:lnTo>
                <a:close/>
              </a:path>
            </a:pathLst>
          </a:custGeom>
          <a:solidFill>
            <a:srgbClr val="FFC00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C532E1E-2C91-8D31-20B1-B1FE73CC4771}"/>
              </a:ext>
            </a:extLst>
          </p:cNvPr>
          <p:cNvSpPr/>
          <p:nvPr/>
        </p:nvSpPr>
        <p:spPr>
          <a:xfrm>
            <a:off x="5226657" y="1505447"/>
            <a:ext cx="2727298" cy="1940118"/>
          </a:xfrm>
          <a:custGeom>
            <a:avLst/>
            <a:gdLst>
              <a:gd name="connsiteX0" fmla="*/ 0 w 2727298"/>
              <a:gd name="connsiteY0" fmla="*/ 2650 h 1940118"/>
              <a:gd name="connsiteX1" fmla="*/ 60960 w 2727298"/>
              <a:gd name="connsiteY1" fmla="*/ 124570 h 1940118"/>
              <a:gd name="connsiteX2" fmla="*/ 148425 w 2727298"/>
              <a:gd name="connsiteY2" fmla="*/ 294198 h 1940118"/>
              <a:gd name="connsiteX3" fmla="*/ 257093 w 2727298"/>
              <a:gd name="connsiteY3" fmla="*/ 461176 h 1940118"/>
              <a:gd name="connsiteX4" fmla="*/ 360460 w 2727298"/>
              <a:gd name="connsiteY4" fmla="*/ 609600 h 1940118"/>
              <a:gd name="connsiteX5" fmla="*/ 434672 w 2727298"/>
              <a:gd name="connsiteY5" fmla="*/ 686463 h 1940118"/>
              <a:gd name="connsiteX6" fmla="*/ 628153 w 2727298"/>
              <a:gd name="connsiteY6" fmla="*/ 906449 h 1940118"/>
              <a:gd name="connsiteX7" fmla="*/ 808383 w 2727298"/>
              <a:gd name="connsiteY7" fmla="*/ 1068125 h 1940118"/>
              <a:gd name="connsiteX8" fmla="*/ 962108 w 2727298"/>
              <a:gd name="connsiteY8" fmla="*/ 1182094 h 1940118"/>
              <a:gd name="connsiteX9" fmla="*/ 1179444 w 2727298"/>
              <a:gd name="connsiteY9" fmla="*/ 1306664 h 1940118"/>
              <a:gd name="connsiteX10" fmla="*/ 1306665 w 2727298"/>
              <a:gd name="connsiteY10" fmla="*/ 1394129 h 1940118"/>
              <a:gd name="connsiteX11" fmla="*/ 1637969 w 2727298"/>
              <a:gd name="connsiteY11" fmla="*/ 1584960 h 1940118"/>
              <a:gd name="connsiteX12" fmla="*/ 2035534 w 2727298"/>
              <a:gd name="connsiteY12" fmla="*/ 1749287 h 1940118"/>
              <a:gd name="connsiteX13" fmla="*/ 2403945 w 2727298"/>
              <a:gd name="connsiteY13" fmla="*/ 1860605 h 1940118"/>
              <a:gd name="connsiteX14" fmla="*/ 2727298 w 2727298"/>
              <a:gd name="connsiteY14" fmla="*/ 1940118 h 1940118"/>
              <a:gd name="connsiteX15" fmla="*/ 2719346 w 2727298"/>
              <a:gd name="connsiteY15" fmla="*/ 0 h 1940118"/>
              <a:gd name="connsiteX16" fmla="*/ 0 w 2727298"/>
              <a:gd name="connsiteY16" fmla="*/ 2650 h 1940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727298" h="1940118">
                <a:moveTo>
                  <a:pt x="0" y="2650"/>
                </a:moveTo>
                <a:lnTo>
                  <a:pt x="60960" y="124570"/>
                </a:lnTo>
                <a:lnTo>
                  <a:pt x="148425" y="294198"/>
                </a:lnTo>
                <a:lnTo>
                  <a:pt x="257093" y="461176"/>
                </a:lnTo>
                <a:lnTo>
                  <a:pt x="360460" y="609600"/>
                </a:lnTo>
                <a:lnTo>
                  <a:pt x="434672" y="686463"/>
                </a:lnTo>
                <a:lnTo>
                  <a:pt x="628153" y="906449"/>
                </a:lnTo>
                <a:lnTo>
                  <a:pt x="808383" y="1068125"/>
                </a:lnTo>
                <a:lnTo>
                  <a:pt x="962108" y="1182094"/>
                </a:lnTo>
                <a:lnTo>
                  <a:pt x="1179444" y="1306664"/>
                </a:lnTo>
                <a:lnTo>
                  <a:pt x="1306665" y="1394129"/>
                </a:lnTo>
                <a:lnTo>
                  <a:pt x="1637969" y="1584960"/>
                </a:lnTo>
                <a:lnTo>
                  <a:pt x="2035534" y="1749287"/>
                </a:lnTo>
                <a:lnTo>
                  <a:pt x="2403945" y="1860605"/>
                </a:lnTo>
                <a:lnTo>
                  <a:pt x="2727298" y="1940118"/>
                </a:lnTo>
                <a:cubicBezTo>
                  <a:pt x="2724647" y="1293412"/>
                  <a:pt x="2721997" y="646706"/>
                  <a:pt x="2719346" y="0"/>
                </a:cubicBezTo>
                <a:lnTo>
                  <a:pt x="0" y="2650"/>
                </a:lnTo>
                <a:close/>
              </a:path>
            </a:pathLst>
          </a:custGeom>
          <a:solidFill>
            <a:srgbClr val="1BFC1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38A7DF69-7991-449F-3385-D285EDA8D4A3}"/>
              </a:ext>
            </a:extLst>
          </p:cNvPr>
          <p:cNvSpPr/>
          <p:nvPr/>
        </p:nvSpPr>
        <p:spPr>
          <a:xfrm>
            <a:off x="5290268" y="1505447"/>
            <a:ext cx="2661036" cy="1940118"/>
          </a:xfrm>
          <a:custGeom>
            <a:avLst/>
            <a:gdLst>
              <a:gd name="connsiteX0" fmla="*/ 0 w 2661036"/>
              <a:gd name="connsiteY0" fmla="*/ 0 h 1940118"/>
              <a:gd name="connsiteX1" fmla="*/ 63610 w 2661036"/>
              <a:gd name="connsiteY1" fmla="*/ 172278 h 1940118"/>
              <a:gd name="connsiteX2" fmla="*/ 145774 w 2661036"/>
              <a:gd name="connsiteY2" fmla="*/ 333955 h 1940118"/>
              <a:gd name="connsiteX3" fmla="*/ 267694 w 2661036"/>
              <a:gd name="connsiteY3" fmla="*/ 543339 h 1940118"/>
              <a:gd name="connsiteX4" fmla="*/ 429370 w 2661036"/>
              <a:gd name="connsiteY4" fmla="*/ 760675 h 1940118"/>
              <a:gd name="connsiteX5" fmla="*/ 625502 w 2661036"/>
              <a:gd name="connsiteY5" fmla="*/ 967409 h 1940118"/>
              <a:gd name="connsiteX6" fmla="*/ 895847 w 2661036"/>
              <a:gd name="connsiteY6" fmla="*/ 1179443 h 1940118"/>
              <a:gd name="connsiteX7" fmla="*/ 1134386 w 2661036"/>
              <a:gd name="connsiteY7" fmla="*/ 1319916 h 1940118"/>
              <a:gd name="connsiteX8" fmla="*/ 1388828 w 2661036"/>
              <a:gd name="connsiteY8" fmla="*/ 1481593 h 1940118"/>
              <a:gd name="connsiteX9" fmla="*/ 1659172 w 2661036"/>
              <a:gd name="connsiteY9" fmla="*/ 1624716 h 1940118"/>
              <a:gd name="connsiteX10" fmla="*/ 2109746 w 2661036"/>
              <a:gd name="connsiteY10" fmla="*/ 1791694 h 1940118"/>
              <a:gd name="connsiteX11" fmla="*/ 2661036 w 2661036"/>
              <a:gd name="connsiteY11" fmla="*/ 1940118 h 1940118"/>
              <a:gd name="connsiteX12" fmla="*/ 2650435 w 2661036"/>
              <a:gd name="connsiteY12" fmla="*/ 10602 h 1940118"/>
              <a:gd name="connsiteX13" fmla="*/ 0 w 2661036"/>
              <a:gd name="connsiteY13" fmla="*/ 0 h 1940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661036" h="1940118">
                <a:moveTo>
                  <a:pt x="0" y="0"/>
                </a:moveTo>
                <a:lnTo>
                  <a:pt x="63610" y="172278"/>
                </a:lnTo>
                <a:lnTo>
                  <a:pt x="145774" y="333955"/>
                </a:lnTo>
                <a:lnTo>
                  <a:pt x="267694" y="543339"/>
                </a:lnTo>
                <a:lnTo>
                  <a:pt x="429370" y="760675"/>
                </a:lnTo>
                <a:lnTo>
                  <a:pt x="625502" y="967409"/>
                </a:lnTo>
                <a:lnTo>
                  <a:pt x="895847" y="1179443"/>
                </a:lnTo>
                <a:lnTo>
                  <a:pt x="1134386" y="1319916"/>
                </a:lnTo>
                <a:lnTo>
                  <a:pt x="1388828" y="1481593"/>
                </a:lnTo>
                <a:lnTo>
                  <a:pt x="1659172" y="1624716"/>
                </a:lnTo>
                <a:lnTo>
                  <a:pt x="2109746" y="1791694"/>
                </a:lnTo>
                <a:lnTo>
                  <a:pt x="2661036" y="1940118"/>
                </a:lnTo>
                <a:cubicBezTo>
                  <a:pt x="2657502" y="1296946"/>
                  <a:pt x="2653969" y="653774"/>
                  <a:pt x="2650435" y="10602"/>
                </a:cubicBezTo>
                <a:lnTo>
                  <a:pt x="0" y="0"/>
                </a:lnTo>
                <a:close/>
              </a:path>
            </a:pathLst>
          </a:custGeom>
          <a:solidFill>
            <a:srgbClr val="C0000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7DBAADA-9C60-5D20-9041-5F8EA9B7C3AB}"/>
              </a:ext>
            </a:extLst>
          </p:cNvPr>
          <p:cNvSpPr/>
          <p:nvPr/>
        </p:nvSpPr>
        <p:spPr>
          <a:xfrm>
            <a:off x="8878957" y="1502797"/>
            <a:ext cx="3148716" cy="2160104"/>
          </a:xfrm>
          <a:custGeom>
            <a:avLst/>
            <a:gdLst>
              <a:gd name="connsiteX0" fmla="*/ 0 w 3148716"/>
              <a:gd name="connsiteY0" fmla="*/ 0 h 2160104"/>
              <a:gd name="connsiteX1" fmla="*/ 71561 w 3148716"/>
              <a:gd name="connsiteY1" fmla="*/ 336605 h 2160104"/>
              <a:gd name="connsiteX2" fmla="*/ 238539 w 3148716"/>
              <a:gd name="connsiteY2" fmla="*/ 824285 h 2160104"/>
              <a:gd name="connsiteX3" fmla="*/ 418768 w 3148716"/>
              <a:gd name="connsiteY3" fmla="*/ 1134386 h 2160104"/>
              <a:gd name="connsiteX4" fmla="*/ 598998 w 3148716"/>
              <a:gd name="connsiteY4" fmla="*/ 1346420 h 2160104"/>
              <a:gd name="connsiteX5" fmla="*/ 869342 w 3148716"/>
              <a:gd name="connsiteY5" fmla="*/ 1558455 h 2160104"/>
              <a:gd name="connsiteX6" fmla="*/ 1187394 w 3148716"/>
              <a:gd name="connsiteY6" fmla="*/ 1733384 h 2160104"/>
              <a:gd name="connsiteX7" fmla="*/ 1608813 w 3148716"/>
              <a:gd name="connsiteY7" fmla="*/ 1871206 h 2160104"/>
              <a:gd name="connsiteX8" fmla="*/ 2088542 w 3148716"/>
              <a:gd name="connsiteY8" fmla="*/ 1990476 h 2160104"/>
              <a:gd name="connsiteX9" fmla="*/ 2515262 w 3148716"/>
              <a:gd name="connsiteY9" fmla="*/ 2069989 h 2160104"/>
              <a:gd name="connsiteX10" fmla="*/ 2936681 w 3148716"/>
              <a:gd name="connsiteY10" fmla="*/ 2136250 h 2160104"/>
              <a:gd name="connsiteX11" fmla="*/ 3148716 w 3148716"/>
              <a:gd name="connsiteY11" fmla="*/ 2160104 h 2160104"/>
              <a:gd name="connsiteX12" fmla="*/ 3148716 w 3148716"/>
              <a:gd name="connsiteY12" fmla="*/ 7951 h 2160104"/>
              <a:gd name="connsiteX13" fmla="*/ 0 w 3148716"/>
              <a:gd name="connsiteY13" fmla="*/ 0 h 2160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48716" h="2160104">
                <a:moveTo>
                  <a:pt x="0" y="0"/>
                </a:moveTo>
                <a:lnTo>
                  <a:pt x="71561" y="336605"/>
                </a:lnTo>
                <a:lnTo>
                  <a:pt x="238539" y="824285"/>
                </a:lnTo>
                <a:lnTo>
                  <a:pt x="418768" y="1134386"/>
                </a:lnTo>
                <a:lnTo>
                  <a:pt x="598998" y="1346420"/>
                </a:lnTo>
                <a:lnTo>
                  <a:pt x="869342" y="1558455"/>
                </a:lnTo>
                <a:lnTo>
                  <a:pt x="1187394" y="1733384"/>
                </a:lnTo>
                <a:lnTo>
                  <a:pt x="1608813" y="1871206"/>
                </a:lnTo>
                <a:lnTo>
                  <a:pt x="2088542" y="1990476"/>
                </a:lnTo>
                <a:lnTo>
                  <a:pt x="2515262" y="2069989"/>
                </a:lnTo>
                <a:lnTo>
                  <a:pt x="2936681" y="2136250"/>
                </a:lnTo>
                <a:lnTo>
                  <a:pt x="3148716" y="2160104"/>
                </a:lnTo>
                <a:lnTo>
                  <a:pt x="3148716" y="7951"/>
                </a:lnTo>
                <a:lnTo>
                  <a:pt x="0" y="0"/>
                </a:lnTo>
                <a:close/>
              </a:path>
            </a:pathLst>
          </a:custGeom>
          <a:solidFill>
            <a:srgbClr val="0F9ED5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B121E9E8-4E07-61FC-6FAC-31BB7E196B19}"/>
              </a:ext>
            </a:extLst>
          </p:cNvPr>
          <p:cNvSpPr/>
          <p:nvPr/>
        </p:nvSpPr>
        <p:spPr>
          <a:xfrm>
            <a:off x="9128097" y="1502797"/>
            <a:ext cx="2907527" cy="2088542"/>
          </a:xfrm>
          <a:custGeom>
            <a:avLst/>
            <a:gdLst>
              <a:gd name="connsiteX0" fmla="*/ 0 w 2907527"/>
              <a:gd name="connsiteY0" fmla="*/ 5300 h 2088542"/>
              <a:gd name="connsiteX1" fmla="*/ 103367 w 2907527"/>
              <a:gd name="connsiteY1" fmla="*/ 302149 h 2088542"/>
              <a:gd name="connsiteX2" fmla="*/ 185531 w 2907527"/>
              <a:gd name="connsiteY2" fmla="*/ 516834 h 2088542"/>
              <a:gd name="connsiteX3" fmla="*/ 368411 w 2907527"/>
              <a:gd name="connsiteY3" fmla="*/ 858740 h 2088542"/>
              <a:gd name="connsiteX4" fmla="*/ 612251 w 2907527"/>
              <a:gd name="connsiteY4" fmla="*/ 1150288 h 2088542"/>
              <a:gd name="connsiteX5" fmla="*/ 853440 w 2907527"/>
              <a:gd name="connsiteY5" fmla="*/ 1372925 h 2088542"/>
              <a:gd name="connsiteX6" fmla="*/ 1123785 w 2907527"/>
              <a:gd name="connsiteY6" fmla="*/ 1539902 h 2088542"/>
              <a:gd name="connsiteX7" fmla="*/ 1391479 w 2907527"/>
              <a:gd name="connsiteY7" fmla="*/ 1683026 h 2088542"/>
              <a:gd name="connsiteX8" fmla="*/ 1754588 w 2907527"/>
              <a:gd name="connsiteY8" fmla="*/ 1812897 h 2088542"/>
              <a:gd name="connsiteX9" fmla="*/ 2236967 w 2907527"/>
              <a:gd name="connsiteY9" fmla="*/ 1950720 h 2088542"/>
              <a:gd name="connsiteX10" fmla="*/ 2907527 w 2907527"/>
              <a:gd name="connsiteY10" fmla="*/ 2088542 h 2088542"/>
              <a:gd name="connsiteX11" fmla="*/ 2902226 w 2907527"/>
              <a:gd name="connsiteY11" fmla="*/ 0 h 2088542"/>
              <a:gd name="connsiteX12" fmla="*/ 0 w 2907527"/>
              <a:gd name="connsiteY12" fmla="*/ 5300 h 2088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07527" h="2088542">
                <a:moveTo>
                  <a:pt x="0" y="5300"/>
                </a:moveTo>
                <a:lnTo>
                  <a:pt x="103367" y="302149"/>
                </a:lnTo>
                <a:lnTo>
                  <a:pt x="185531" y="516834"/>
                </a:lnTo>
                <a:lnTo>
                  <a:pt x="368411" y="858740"/>
                </a:lnTo>
                <a:lnTo>
                  <a:pt x="612251" y="1150288"/>
                </a:lnTo>
                <a:lnTo>
                  <a:pt x="853440" y="1372925"/>
                </a:lnTo>
                <a:lnTo>
                  <a:pt x="1123785" y="1539902"/>
                </a:lnTo>
                <a:lnTo>
                  <a:pt x="1391479" y="1683026"/>
                </a:lnTo>
                <a:lnTo>
                  <a:pt x="1754588" y="1812897"/>
                </a:lnTo>
                <a:lnTo>
                  <a:pt x="2236967" y="1950720"/>
                </a:lnTo>
                <a:lnTo>
                  <a:pt x="2907527" y="2088542"/>
                </a:lnTo>
                <a:lnTo>
                  <a:pt x="2902226" y="0"/>
                </a:lnTo>
                <a:lnTo>
                  <a:pt x="0" y="5300"/>
                </a:lnTo>
                <a:close/>
              </a:path>
            </a:pathLst>
          </a:custGeom>
          <a:solidFill>
            <a:srgbClr val="FFC00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B753239-2DE8-9FD2-1561-06D9BE436FAE}"/>
              </a:ext>
            </a:extLst>
          </p:cNvPr>
          <p:cNvSpPr/>
          <p:nvPr/>
        </p:nvSpPr>
        <p:spPr>
          <a:xfrm>
            <a:off x="9300376" y="1505447"/>
            <a:ext cx="2729947" cy="2083242"/>
          </a:xfrm>
          <a:custGeom>
            <a:avLst/>
            <a:gdLst>
              <a:gd name="connsiteX0" fmla="*/ 0 w 2729947"/>
              <a:gd name="connsiteY0" fmla="*/ 0 h 2083242"/>
              <a:gd name="connsiteX1" fmla="*/ 95415 w 2729947"/>
              <a:gd name="connsiteY1" fmla="*/ 180230 h 2083242"/>
              <a:gd name="connsiteX2" fmla="*/ 156375 w 2729947"/>
              <a:gd name="connsiteY2" fmla="*/ 341906 h 2083242"/>
              <a:gd name="connsiteX3" fmla="*/ 241189 w 2729947"/>
              <a:gd name="connsiteY3" fmla="*/ 498282 h 2083242"/>
              <a:gd name="connsiteX4" fmla="*/ 315401 w 2729947"/>
              <a:gd name="connsiteY4" fmla="*/ 625503 h 2083242"/>
              <a:gd name="connsiteX5" fmla="*/ 477078 w 2729947"/>
              <a:gd name="connsiteY5" fmla="*/ 922351 h 2083242"/>
              <a:gd name="connsiteX6" fmla="*/ 705015 w 2729947"/>
              <a:gd name="connsiteY6" fmla="*/ 1213899 h 2083242"/>
              <a:gd name="connsiteX7" fmla="*/ 978010 w 2729947"/>
              <a:gd name="connsiteY7" fmla="*/ 1457739 h 2083242"/>
              <a:gd name="connsiteX8" fmla="*/ 1240403 w 2729947"/>
              <a:gd name="connsiteY8" fmla="*/ 1619416 h 2083242"/>
              <a:gd name="connsiteX9" fmla="*/ 1524000 w 2729947"/>
              <a:gd name="connsiteY9" fmla="*/ 1759889 h 2083242"/>
              <a:gd name="connsiteX10" fmla="*/ 1910963 w 2729947"/>
              <a:gd name="connsiteY10" fmla="*/ 1900362 h 2083242"/>
              <a:gd name="connsiteX11" fmla="*/ 2342984 w 2729947"/>
              <a:gd name="connsiteY11" fmla="*/ 2009030 h 2083242"/>
              <a:gd name="connsiteX12" fmla="*/ 2729947 w 2729947"/>
              <a:gd name="connsiteY12" fmla="*/ 2083242 h 2083242"/>
              <a:gd name="connsiteX13" fmla="*/ 2729947 w 2729947"/>
              <a:gd name="connsiteY13" fmla="*/ 0 h 2083242"/>
              <a:gd name="connsiteX14" fmla="*/ 0 w 2729947"/>
              <a:gd name="connsiteY14" fmla="*/ 0 h 2083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729947" h="2083242">
                <a:moveTo>
                  <a:pt x="0" y="0"/>
                </a:moveTo>
                <a:lnTo>
                  <a:pt x="95415" y="180230"/>
                </a:lnTo>
                <a:lnTo>
                  <a:pt x="156375" y="341906"/>
                </a:lnTo>
                <a:lnTo>
                  <a:pt x="241189" y="498282"/>
                </a:lnTo>
                <a:lnTo>
                  <a:pt x="315401" y="625503"/>
                </a:lnTo>
                <a:lnTo>
                  <a:pt x="477078" y="922351"/>
                </a:lnTo>
                <a:lnTo>
                  <a:pt x="705015" y="1213899"/>
                </a:lnTo>
                <a:lnTo>
                  <a:pt x="978010" y="1457739"/>
                </a:lnTo>
                <a:lnTo>
                  <a:pt x="1240403" y="1619416"/>
                </a:lnTo>
                <a:lnTo>
                  <a:pt x="1524000" y="1759889"/>
                </a:lnTo>
                <a:lnTo>
                  <a:pt x="1910963" y="1900362"/>
                </a:lnTo>
                <a:lnTo>
                  <a:pt x="2342984" y="2009030"/>
                </a:lnTo>
                <a:lnTo>
                  <a:pt x="2729947" y="2083242"/>
                </a:lnTo>
                <a:lnTo>
                  <a:pt x="2729947" y="0"/>
                </a:lnTo>
                <a:lnTo>
                  <a:pt x="0" y="0"/>
                </a:lnTo>
                <a:close/>
              </a:path>
            </a:pathLst>
          </a:custGeom>
          <a:solidFill>
            <a:srgbClr val="1BFC1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4E3738B-A40A-F25A-E71B-8CCB409EBEF7}"/>
              </a:ext>
            </a:extLst>
          </p:cNvPr>
          <p:cNvSpPr/>
          <p:nvPr/>
        </p:nvSpPr>
        <p:spPr>
          <a:xfrm>
            <a:off x="9361336" y="1505447"/>
            <a:ext cx="2671638" cy="2085892"/>
          </a:xfrm>
          <a:custGeom>
            <a:avLst/>
            <a:gdLst>
              <a:gd name="connsiteX0" fmla="*/ 0 w 2671638"/>
              <a:gd name="connsiteY0" fmla="*/ 0 h 2085892"/>
              <a:gd name="connsiteX1" fmla="*/ 98066 w 2671638"/>
              <a:gd name="connsiteY1" fmla="*/ 233238 h 2085892"/>
              <a:gd name="connsiteX2" fmla="*/ 238539 w 2671638"/>
              <a:gd name="connsiteY2" fmla="*/ 593697 h 2085892"/>
              <a:gd name="connsiteX3" fmla="*/ 365760 w 2671638"/>
              <a:gd name="connsiteY3" fmla="*/ 829586 h 2085892"/>
              <a:gd name="connsiteX4" fmla="*/ 577794 w 2671638"/>
              <a:gd name="connsiteY4" fmla="*/ 1131736 h 2085892"/>
              <a:gd name="connsiteX5" fmla="*/ 739471 w 2671638"/>
              <a:gd name="connsiteY5" fmla="*/ 1301363 h 2085892"/>
              <a:gd name="connsiteX6" fmla="*/ 1004514 w 2671638"/>
              <a:gd name="connsiteY6" fmla="*/ 1524000 h 2085892"/>
              <a:gd name="connsiteX7" fmla="*/ 1325217 w 2671638"/>
              <a:gd name="connsiteY7" fmla="*/ 1701579 h 2085892"/>
              <a:gd name="connsiteX8" fmla="*/ 1683026 w 2671638"/>
              <a:gd name="connsiteY8" fmla="*/ 1844703 h 2085892"/>
              <a:gd name="connsiteX9" fmla="*/ 1979874 w 2671638"/>
              <a:gd name="connsiteY9" fmla="*/ 1934817 h 2085892"/>
              <a:gd name="connsiteX10" fmla="*/ 2348285 w 2671638"/>
              <a:gd name="connsiteY10" fmla="*/ 2024932 h 2085892"/>
              <a:gd name="connsiteX11" fmla="*/ 2671638 w 2671638"/>
              <a:gd name="connsiteY11" fmla="*/ 2085892 h 2085892"/>
              <a:gd name="connsiteX12" fmla="*/ 2666337 w 2671638"/>
              <a:gd name="connsiteY12" fmla="*/ 2650 h 2085892"/>
              <a:gd name="connsiteX13" fmla="*/ 0 w 2671638"/>
              <a:gd name="connsiteY13" fmla="*/ 0 h 2085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671638" h="2085892">
                <a:moveTo>
                  <a:pt x="0" y="0"/>
                </a:moveTo>
                <a:lnTo>
                  <a:pt x="98066" y="233238"/>
                </a:lnTo>
                <a:lnTo>
                  <a:pt x="238539" y="593697"/>
                </a:lnTo>
                <a:lnTo>
                  <a:pt x="365760" y="829586"/>
                </a:lnTo>
                <a:lnTo>
                  <a:pt x="577794" y="1131736"/>
                </a:lnTo>
                <a:lnTo>
                  <a:pt x="739471" y="1301363"/>
                </a:lnTo>
                <a:lnTo>
                  <a:pt x="1004514" y="1524000"/>
                </a:lnTo>
                <a:lnTo>
                  <a:pt x="1325217" y="1701579"/>
                </a:lnTo>
                <a:lnTo>
                  <a:pt x="1683026" y="1844703"/>
                </a:lnTo>
                <a:lnTo>
                  <a:pt x="1979874" y="1934817"/>
                </a:lnTo>
                <a:lnTo>
                  <a:pt x="2348285" y="2024932"/>
                </a:lnTo>
                <a:lnTo>
                  <a:pt x="2671638" y="2085892"/>
                </a:lnTo>
                <a:lnTo>
                  <a:pt x="2666337" y="2650"/>
                </a:lnTo>
                <a:lnTo>
                  <a:pt x="0" y="0"/>
                </a:lnTo>
                <a:close/>
              </a:path>
            </a:pathLst>
          </a:custGeom>
          <a:solidFill>
            <a:srgbClr val="C0000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Flowchart: Connector 20">
            <a:extLst>
              <a:ext uri="{FF2B5EF4-FFF2-40B4-BE49-F238E27FC236}">
                <a16:creationId xmlns:a16="http://schemas.microsoft.com/office/drawing/2014/main" id="{54E901B2-80EF-1846-D137-F03595C1FF4D}"/>
              </a:ext>
            </a:extLst>
          </p:cNvPr>
          <p:cNvSpPr/>
          <p:nvPr/>
        </p:nvSpPr>
        <p:spPr>
          <a:xfrm>
            <a:off x="1150289" y="1957210"/>
            <a:ext cx="108000" cy="108000"/>
          </a:xfrm>
          <a:prstGeom prst="flowChartConnector">
            <a:avLst/>
          </a:prstGeom>
          <a:gradFill flip="none" rotWithShape="1">
            <a:gsLst>
              <a:gs pos="0">
                <a:srgbClr val="E416BD">
                  <a:shade val="30000"/>
                  <a:satMod val="115000"/>
                </a:srgbClr>
              </a:gs>
              <a:gs pos="50000">
                <a:srgbClr val="E416BD">
                  <a:shade val="67500"/>
                  <a:satMod val="115000"/>
                </a:srgbClr>
              </a:gs>
              <a:gs pos="100000">
                <a:srgbClr val="E416BD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F1DF3BCC-A9FE-DB57-1A3A-8E864F8305B4}"/>
              </a:ext>
            </a:extLst>
          </p:cNvPr>
          <p:cNvSpPr/>
          <p:nvPr/>
        </p:nvSpPr>
        <p:spPr>
          <a:xfrm>
            <a:off x="1150289" y="2096023"/>
            <a:ext cx="108000" cy="108000"/>
          </a:xfrm>
          <a:prstGeom prst="flowChartConnector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lowchart: Connector 24">
            <a:extLst>
              <a:ext uri="{FF2B5EF4-FFF2-40B4-BE49-F238E27FC236}">
                <a16:creationId xmlns:a16="http://schemas.microsoft.com/office/drawing/2014/main" id="{460A09B4-30AE-82B8-6739-E65831E20EAB}"/>
              </a:ext>
            </a:extLst>
          </p:cNvPr>
          <p:cNvSpPr/>
          <p:nvPr/>
        </p:nvSpPr>
        <p:spPr>
          <a:xfrm>
            <a:off x="1393894" y="1947285"/>
            <a:ext cx="108000" cy="108000"/>
          </a:xfrm>
          <a:prstGeom prst="flowChartConnector">
            <a:avLst/>
          </a:prstGeom>
          <a:gradFill flip="none" rotWithShape="1">
            <a:gsLst>
              <a:gs pos="0">
                <a:schemeClr val="accent4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4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4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Flowchart: Connector 25">
            <a:extLst>
              <a:ext uri="{FF2B5EF4-FFF2-40B4-BE49-F238E27FC236}">
                <a16:creationId xmlns:a16="http://schemas.microsoft.com/office/drawing/2014/main" id="{7AFFB39B-0959-10E7-320E-AFCED489E954}"/>
              </a:ext>
            </a:extLst>
          </p:cNvPr>
          <p:cNvSpPr/>
          <p:nvPr/>
        </p:nvSpPr>
        <p:spPr>
          <a:xfrm>
            <a:off x="2133083" y="2537976"/>
            <a:ext cx="108000" cy="108000"/>
          </a:xfrm>
          <a:prstGeom prst="flowChartConnector">
            <a:avLst/>
          </a:prstGeom>
          <a:gradFill flip="none" rotWithShape="1">
            <a:gsLst>
              <a:gs pos="0">
                <a:srgbClr val="FC8A0C">
                  <a:shade val="30000"/>
                  <a:satMod val="115000"/>
                </a:srgbClr>
              </a:gs>
              <a:gs pos="50000">
                <a:srgbClr val="FC8A0C">
                  <a:shade val="67500"/>
                  <a:satMod val="115000"/>
                </a:srgbClr>
              </a:gs>
              <a:gs pos="100000">
                <a:srgbClr val="FC8A0C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Flowchart: Connector 26">
            <a:extLst>
              <a:ext uri="{FF2B5EF4-FFF2-40B4-BE49-F238E27FC236}">
                <a16:creationId xmlns:a16="http://schemas.microsoft.com/office/drawing/2014/main" id="{EE5D3B97-E57A-7F78-57DD-B0ADA1A0141E}"/>
              </a:ext>
            </a:extLst>
          </p:cNvPr>
          <p:cNvSpPr/>
          <p:nvPr/>
        </p:nvSpPr>
        <p:spPr>
          <a:xfrm>
            <a:off x="2464832" y="2822039"/>
            <a:ext cx="108000" cy="108000"/>
          </a:xfrm>
          <a:prstGeom prst="flowChartConnector">
            <a:avLst/>
          </a:prstGeom>
          <a:gradFill flip="none" rotWithShape="1">
            <a:gsLst>
              <a:gs pos="0">
                <a:srgbClr val="FFFFFF">
                  <a:shade val="30000"/>
                  <a:satMod val="115000"/>
                </a:srgbClr>
              </a:gs>
              <a:gs pos="50000">
                <a:srgbClr val="FFFFFF">
                  <a:shade val="67500"/>
                  <a:satMod val="115000"/>
                </a:srgbClr>
              </a:gs>
              <a:gs pos="100000">
                <a:srgbClr val="FFFFFF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tx1">
                <a:lumMod val="95000"/>
                <a:lumOff val="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Flowchart: Connector 27">
            <a:extLst>
              <a:ext uri="{FF2B5EF4-FFF2-40B4-BE49-F238E27FC236}">
                <a16:creationId xmlns:a16="http://schemas.microsoft.com/office/drawing/2014/main" id="{2EAC9759-5DC8-A0AF-CAAA-DE3B6776AADD}"/>
              </a:ext>
            </a:extLst>
          </p:cNvPr>
          <p:cNvSpPr/>
          <p:nvPr/>
        </p:nvSpPr>
        <p:spPr>
          <a:xfrm>
            <a:off x="2970059" y="3012892"/>
            <a:ext cx="108000" cy="108000"/>
          </a:xfrm>
          <a:prstGeom prst="flowChartConnector">
            <a:avLst/>
          </a:prstGeom>
          <a:gradFill flip="none" rotWithShape="1">
            <a:gsLst>
              <a:gs pos="0">
                <a:srgbClr val="1BFC10">
                  <a:shade val="30000"/>
                  <a:satMod val="115000"/>
                </a:srgbClr>
              </a:gs>
              <a:gs pos="50000">
                <a:srgbClr val="1BFC10">
                  <a:shade val="67500"/>
                  <a:satMod val="115000"/>
                </a:srgbClr>
              </a:gs>
              <a:gs pos="100000">
                <a:srgbClr val="1BFC1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1BFC1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Flowchart: Connector 28">
            <a:extLst>
              <a:ext uri="{FF2B5EF4-FFF2-40B4-BE49-F238E27FC236}">
                <a16:creationId xmlns:a16="http://schemas.microsoft.com/office/drawing/2014/main" id="{393AA951-BDC1-2C2A-C940-C86385A0A1D7}"/>
              </a:ext>
            </a:extLst>
          </p:cNvPr>
          <p:cNvSpPr/>
          <p:nvPr/>
        </p:nvSpPr>
        <p:spPr>
          <a:xfrm>
            <a:off x="5231146" y="1948422"/>
            <a:ext cx="108000" cy="108000"/>
          </a:xfrm>
          <a:prstGeom prst="flowChartConnector">
            <a:avLst/>
          </a:prstGeom>
          <a:gradFill flip="none" rotWithShape="1">
            <a:gsLst>
              <a:gs pos="0">
                <a:srgbClr val="E416BD">
                  <a:shade val="30000"/>
                  <a:satMod val="115000"/>
                </a:srgbClr>
              </a:gs>
              <a:gs pos="50000">
                <a:srgbClr val="E416BD">
                  <a:shade val="67500"/>
                  <a:satMod val="115000"/>
                </a:srgbClr>
              </a:gs>
              <a:gs pos="100000">
                <a:srgbClr val="E416BD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Flowchart: Connector 29">
            <a:extLst>
              <a:ext uri="{FF2B5EF4-FFF2-40B4-BE49-F238E27FC236}">
                <a16:creationId xmlns:a16="http://schemas.microsoft.com/office/drawing/2014/main" id="{F1E9D11A-7D80-DFFD-E03C-2503826CEE49}"/>
              </a:ext>
            </a:extLst>
          </p:cNvPr>
          <p:cNvSpPr/>
          <p:nvPr/>
        </p:nvSpPr>
        <p:spPr>
          <a:xfrm>
            <a:off x="5231146" y="2087235"/>
            <a:ext cx="108000" cy="108000"/>
          </a:xfrm>
          <a:prstGeom prst="flowChartConnector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Flowchart: Connector 30">
            <a:extLst>
              <a:ext uri="{FF2B5EF4-FFF2-40B4-BE49-F238E27FC236}">
                <a16:creationId xmlns:a16="http://schemas.microsoft.com/office/drawing/2014/main" id="{6F1E9061-4EF9-0E97-2969-64EDA16FE80C}"/>
              </a:ext>
            </a:extLst>
          </p:cNvPr>
          <p:cNvSpPr/>
          <p:nvPr/>
        </p:nvSpPr>
        <p:spPr>
          <a:xfrm>
            <a:off x="5474751" y="1938497"/>
            <a:ext cx="108000" cy="108000"/>
          </a:xfrm>
          <a:prstGeom prst="flowChartConnector">
            <a:avLst/>
          </a:prstGeom>
          <a:gradFill flip="none" rotWithShape="1">
            <a:gsLst>
              <a:gs pos="0">
                <a:schemeClr val="accent4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4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4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Flowchart: Connector 31">
            <a:extLst>
              <a:ext uri="{FF2B5EF4-FFF2-40B4-BE49-F238E27FC236}">
                <a16:creationId xmlns:a16="http://schemas.microsoft.com/office/drawing/2014/main" id="{4BE6D995-42A4-F99C-2F69-9126802C938F}"/>
              </a:ext>
            </a:extLst>
          </p:cNvPr>
          <p:cNvSpPr/>
          <p:nvPr/>
        </p:nvSpPr>
        <p:spPr>
          <a:xfrm>
            <a:off x="6213940" y="2529188"/>
            <a:ext cx="108000" cy="108000"/>
          </a:xfrm>
          <a:prstGeom prst="flowChartConnector">
            <a:avLst/>
          </a:prstGeom>
          <a:gradFill flip="none" rotWithShape="1">
            <a:gsLst>
              <a:gs pos="0">
                <a:srgbClr val="FC8A0C">
                  <a:shade val="30000"/>
                  <a:satMod val="115000"/>
                </a:srgbClr>
              </a:gs>
              <a:gs pos="50000">
                <a:srgbClr val="FC8A0C">
                  <a:shade val="67500"/>
                  <a:satMod val="115000"/>
                </a:srgbClr>
              </a:gs>
              <a:gs pos="100000">
                <a:srgbClr val="FC8A0C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Flowchart: Connector 32">
            <a:extLst>
              <a:ext uri="{FF2B5EF4-FFF2-40B4-BE49-F238E27FC236}">
                <a16:creationId xmlns:a16="http://schemas.microsoft.com/office/drawing/2014/main" id="{A1821ED0-1056-F722-2117-BDA25BB5C26E}"/>
              </a:ext>
            </a:extLst>
          </p:cNvPr>
          <p:cNvSpPr/>
          <p:nvPr/>
        </p:nvSpPr>
        <p:spPr>
          <a:xfrm>
            <a:off x="6545689" y="2813251"/>
            <a:ext cx="108000" cy="108000"/>
          </a:xfrm>
          <a:prstGeom prst="flowChartConnector">
            <a:avLst/>
          </a:prstGeom>
          <a:gradFill flip="none" rotWithShape="1">
            <a:gsLst>
              <a:gs pos="0">
                <a:srgbClr val="FFFFFF">
                  <a:shade val="30000"/>
                  <a:satMod val="115000"/>
                </a:srgbClr>
              </a:gs>
              <a:gs pos="50000">
                <a:srgbClr val="FFFFFF">
                  <a:shade val="67500"/>
                  <a:satMod val="115000"/>
                </a:srgbClr>
              </a:gs>
              <a:gs pos="100000">
                <a:srgbClr val="FFFFFF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tx1">
                <a:lumMod val="95000"/>
                <a:lumOff val="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Flowchart: Connector 33">
            <a:extLst>
              <a:ext uri="{FF2B5EF4-FFF2-40B4-BE49-F238E27FC236}">
                <a16:creationId xmlns:a16="http://schemas.microsoft.com/office/drawing/2014/main" id="{0A5C0EFC-0B3B-F147-E620-0F09E29EB870}"/>
              </a:ext>
            </a:extLst>
          </p:cNvPr>
          <p:cNvSpPr/>
          <p:nvPr/>
        </p:nvSpPr>
        <p:spPr>
          <a:xfrm>
            <a:off x="7050916" y="3004104"/>
            <a:ext cx="108000" cy="108000"/>
          </a:xfrm>
          <a:prstGeom prst="flowChartConnector">
            <a:avLst/>
          </a:prstGeom>
          <a:gradFill flip="none" rotWithShape="1">
            <a:gsLst>
              <a:gs pos="0">
                <a:srgbClr val="1BFC10">
                  <a:shade val="30000"/>
                  <a:satMod val="115000"/>
                </a:srgbClr>
              </a:gs>
              <a:gs pos="50000">
                <a:srgbClr val="1BFC10">
                  <a:shade val="67500"/>
                  <a:satMod val="115000"/>
                </a:srgbClr>
              </a:gs>
              <a:gs pos="100000">
                <a:srgbClr val="1BFC1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1BFC1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Flowchart: Connector 34">
            <a:extLst>
              <a:ext uri="{FF2B5EF4-FFF2-40B4-BE49-F238E27FC236}">
                <a16:creationId xmlns:a16="http://schemas.microsoft.com/office/drawing/2014/main" id="{BB979FC1-C3CC-9232-518A-D39FAA28E9A4}"/>
              </a:ext>
            </a:extLst>
          </p:cNvPr>
          <p:cNvSpPr/>
          <p:nvPr/>
        </p:nvSpPr>
        <p:spPr>
          <a:xfrm>
            <a:off x="9302806" y="1950990"/>
            <a:ext cx="108000" cy="108000"/>
          </a:xfrm>
          <a:prstGeom prst="flowChartConnector">
            <a:avLst/>
          </a:prstGeom>
          <a:gradFill flip="none" rotWithShape="1">
            <a:gsLst>
              <a:gs pos="0">
                <a:srgbClr val="E416BD">
                  <a:shade val="30000"/>
                  <a:satMod val="115000"/>
                </a:srgbClr>
              </a:gs>
              <a:gs pos="50000">
                <a:srgbClr val="E416BD">
                  <a:shade val="67500"/>
                  <a:satMod val="115000"/>
                </a:srgbClr>
              </a:gs>
              <a:gs pos="100000">
                <a:srgbClr val="E416BD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Flowchart: Connector 35">
            <a:extLst>
              <a:ext uri="{FF2B5EF4-FFF2-40B4-BE49-F238E27FC236}">
                <a16:creationId xmlns:a16="http://schemas.microsoft.com/office/drawing/2014/main" id="{019F180C-ED9C-219A-0F7B-8E9CF37A4852}"/>
              </a:ext>
            </a:extLst>
          </p:cNvPr>
          <p:cNvSpPr/>
          <p:nvPr/>
        </p:nvSpPr>
        <p:spPr>
          <a:xfrm>
            <a:off x="9302806" y="2089803"/>
            <a:ext cx="108000" cy="108000"/>
          </a:xfrm>
          <a:prstGeom prst="flowChartConnector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Flowchart: Connector 36">
            <a:extLst>
              <a:ext uri="{FF2B5EF4-FFF2-40B4-BE49-F238E27FC236}">
                <a16:creationId xmlns:a16="http://schemas.microsoft.com/office/drawing/2014/main" id="{EEB628E6-8678-E904-B5C6-704EBEBAB85F}"/>
              </a:ext>
            </a:extLst>
          </p:cNvPr>
          <p:cNvSpPr/>
          <p:nvPr/>
        </p:nvSpPr>
        <p:spPr>
          <a:xfrm>
            <a:off x="9546411" y="1941065"/>
            <a:ext cx="108000" cy="108000"/>
          </a:xfrm>
          <a:prstGeom prst="flowChartConnector">
            <a:avLst/>
          </a:prstGeom>
          <a:gradFill flip="none" rotWithShape="1">
            <a:gsLst>
              <a:gs pos="0">
                <a:schemeClr val="accent4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4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4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lowchart: Connector 37">
            <a:extLst>
              <a:ext uri="{FF2B5EF4-FFF2-40B4-BE49-F238E27FC236}">
                <a16:creationId xmlns:a16="http://schemas.microsoft.com/office/drawing/2014/main" id="{34CA4B69-C0A8-9A03-84CA-E0A3AD6D22B5}"/>
              </a:ext>
            </a:extLst>
          </p:cNvPr>
          <p:cNvSpPr/>
          <p:nvPr/>
        </p:nvSpPr>
        <p:spPr>
          <a:xfrm>
            <a:off x="10285600" y="2531756"/>
            <a:ext cx="108000" cy="108000"/>
          </a:xfrm>
          <a:prstGeom prst="flowChartConnector">
            <a:avLst/>
          </a:prstGeom>
          <a:gradFill flip="none" rotWithShape="1">
            <a:gsLst>
              <a:gs pos="0">
                <a:srgbClr val="FC8A0C">
                  <a:shade val="30000"/>
                  <a:satMod val="115000"/>
                </a:srgbClr>
              </a:gs>
              <a:gs pos="50000">
                <a:srgbClr val="FC8A0C">
                  <a:shade val="67500"/>
                  <a:satMod val="115000"/>
                </a:srgbClr>
              </a:gs>
              <a:gs pos="100000">
                <a:srgbClr val="FC8A0C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Flowchart: Connector 38">
            <a:extLst>
              <a:ext uri="{FF2B5EF4-FFF2-40B4-BE49-F238E27FC236}">
                <a16:creationId xmlns:a16="http://schemas.microsoft.com/office/drawing/2014/main" id="{D05658BA-BD10-0AE5-0DFB-66A5D9607A9B}"/>
              </a:ext>
            </a:extLst>
          </p:cNvPr>
          <p:cNvSpPr/>
          <p:nvPr/>
        </p:nvSpPr>
        <p:spPr>
          <a:xfrm>
            <a:off x="10617349" y="2815819"/>
            <a:ext cx="108000" cy="108000"/>
          </a:xfrm>
          <a:prstGeom prst="flowChartConnector">
            <a:avLst/>
          </a:prstGeom>
          <a:gradFill flip="none" rotWithShape="1">
            <a:gsLst>
              <a:gs pos="0">
                <a:srgbClr val="FFFFFF">
                  <a:shade val="30000"/>
                  <a:satMod val="115000"/>
                </a:srgbClr>
              </a:gs>
              <a:gs pos="50000">
                <a:srgbClr val="FFFFFF">
                  <a:shade val="67500"/>
                  <a:satMod val="115000"/>
                </a:srgbClr>
              </a:gs>
              <a:gs pos="100000">
                <a:srgbClr val="FFFFFF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tx1">
                <a:lumMod val="95000"/>
                <a:lumOff val="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Flowchart: Connector 39">
            <a:extLst>
              <a:ext uri="{FF2B5EF4-FFF2-40B4-BE49-F238E27FC236}">
                <a16:creationId xmlns:a16="http://schemas.microsoft.com/office/drawing/2014/main" id="{F0E229C0-B1D4-31A1-309F-BEA2756F1610}"/>
              </a:ext>
            </a:extLst>
          </p:cNvPr>
          <p:cNvSpPr/>
          <p:nvPr/>
        </p:nvSpPr>
        <p:spPr>
          <a:xfrm>
            <a:off x="11122576" y="3006672"/>
            <a:ext cx="108000" cy="108000"/>
          </a:xfrm>
          <a:prstGeom prst="flowChartConnector">
            <a:avLst/>
          </a:prstGeom>
          <a:gradFill flip="none" rotWithShape="1">
            <a:gsLst>
              <a:gs pos="0">
                <a:srgbClr val="1BFC10">
                  <a:shade val="30000"/>
                  <a:satMod val="115000"/>
                </a:srgbClr>
              </a:gs>
              <a:gs pos="50000">
                <a:srgbClr val="1BFC10">
                  <a:shade val="67500"/>
                  <a:satMod val="115000"/>
                </a:srgbClr>
              </a:gs>
              <a:gs pos="100000">
                <a:srgbClr val="1BFC1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1BFC1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4D0AE43-8DC0-E1D7-1758-79FD30FCFCB4}"/>
              </a:ext>
            </a:extLst>
          </p:cNvPr>
          <p:cNvGrpSpPr/>
          <p:nvPr/>
        </p:nvGrpSpPr>
        <p:grpSpPr>
          <a:xfrm>
            <a:off x="9665347" y="4439024"/>
            <a:ext cx="2120004" cy="1815882"/>
            <a:chOff x="9677943" y="4444612"/>
            <a:chExt cx="2120004" cy="1815882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12C7F82-ADD9-1859-EBFE-55575B1794B1}"/>
                </a:ext>
              </a:extLst>
            </p:cNvPr>
            <p:cNvSpPr txBox="1"/>
            <p:nvPr/>
          </p:nvSpPr>
          <p:spPr>
            <a:xfrm>
              <a:off x="9677943" y="4444612"/>
              <a:ext cx="2120004" cy="181588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/>
                <a:t>Final Focusing: </a:t>
              </a:r>
              <a:r>
                <a:rPr lang="en-US" sz="1600" b="1" dirty="0">
                  <a:solidFill>
                    <a:schemeClr val="bg2">
                      <a:lumMod val="50000"/>
                    </a:schemeClr>
                  </a:solidFill>
                </a:rPr>
                <a:t>(v 0.8)</a:t>
              </a:r>
              <a:endParaRPr lang="en-GB" sz="1600" b="1" dirty="0">
                <a:solidFill>
                  <a:schemeClr val="bg2">
                    <a:lumMod val="50000"/>
                  </a:schemeClr>
                </a:solidFill>
              </a:endParaRPr>
            </a:p>
            <a:p>
              <a:pPr lvl="1" algn="ctr"/>
              <a:r>
                <a:rPr lang="en-GB" sz="1600" dirty="0"/>
                <a:t>85 T/m, 280 mm</a:t>
              </a:r>
            </a:p>
            <a:p>
              <a:pPr lvl="1" algn="ctr"/>
              <a:r>
                <a:rPr lang="en-GB" sz="1600" dirty="0"/>
                <a:t>85 T/m, 266 mm</a:t>
              </a:r>
            </a:p>
            <a:p>
              <a:pPr lvl="1" algn="ctr"/>
              <a:r>
                <a:rPr lang="en-GB" sz="1600" dirty="0"/>
                <a:t>115 T/m, 290 mm</a:t>
              </a:r>
            </a:p>
            <a:p>
              <a:pPr lvl="1" algn="ctr"/>
              <a:r>
                <a:rPr lang="en-GB" sz="1600" dirty="0"/>
                <a:t>205 T/m, 204 mm</a:t>
              </a:r>
            </a:p>
            <a:p>
              <a:pPr lvl="1" algn="ctr"/>
              <a:r>
                <a:rPr lang="en-GB" sz="1600" dirty="0"/>
                <a:t>242 T/m, 172 mm</a:t>
              </a:r>
            </a:p>
            <a:p>
              <a:pPr lvl="1" algn="ctr"/>
              <a:r>
                <a:rPr lang="en-GB" sz="1600" dirty="0"/>
                <a:t>300 T/m, 140 mm</a:t>
              </a:r>
              <a:endParaRPr lang="en-US" sz="1600" dirty="0"/>
            </a:p>
          </p:txBody>
        </p:sp>
        <p:sp>
          <p:nvSpPr>
            <p:cNvPr id="43" name="Flowchart: Connector 42">
              <a:extLst>
                <a:ext uri="{FF2B5EF4-FFF2-40B4-BE49-F238E27FC236}">
                  <a16:creationId xmlns:a16="http://schemas.microsoft.com/office/drawing/2014/main" id="{850FA4DC-F585-9E42-0255-55081CB10556}"/>
                </a:ext>
              </a:extLst>
            </p:cNvPr>
            <p:cNvSpPr/>
            <p:nvPr/>
          </p:nvSpPr>
          <p:spPr>
            <a:xfrm>
              <a:off x="10023777" y="4806775"/>
              <a:ext cx="108000" cy="108000"/>
            </a:xfrm>
            <a:prstGeom prst="flowChartConnector">
              <a:avLst/>
            </a:prstGeom>
            <a:gradFill flip="none" rotWithShape="1">
              <a:gsLst>
                <a:gs pos="0">
                  <a:srgbClr val="E416BD">
                    <a:shade val="30000"/>
                    <a:satMod val="115000"/>
                  </a:srgbClr>
                </a:gs>
                <a:gs pos="50000">
                  <a:srgbClr val="E416BD">
                    <a:shade val="67500"/>
                    <a:satMod val="115000"/>
                  </a:srgbClr>
                </a:gs>
                <a:gs pos="100000">
                  <a:srgbClr val="E416BD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glow rad="63500">
                <a:schemeClr val="accent5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Flowchart: Connector 43">
              <a:extLst>
                <a:ext uri="{FF2B5EF4-FFF2-40B4-BE49-F238E27FC236}">
                  <a16:creationId xmlns:a16="http://schemas.microsoft.com/office/drawing/2014/main" id="{8FC4E90E-26C9-95EC-F9BC-5A53DFB90D14}"/>
                </a:ext>
              </a:extLst>
            </p:cNvPr>
            <p:cNvSpPr/>
            <p:nvPr/>
          </p:nvSpPr>
          <p:spPr>
            <a:xfrm>
              <a:off x="10020041" y="5048841"/>
              <a:ext cx="108000" cy="108000"/>
            </a:xfrm>
            <a:prstGeom prst="flowChartConnector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glow rad="63500">
                <a:srgbClr val="FF0000">
                  <a:alpha val="4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Flowchart: Connector 44">
              <a:extLst>
                <a:ext uri="{FF2B5EF4-FFF2-40B4-BE49-F238E27FC236}">
                  <a16:creationId xmlns:a16="http://schemas.microsoft.com/office/drawing/2014/main" id="{E08FB549-5DD2-A1EC-7FFD-53A22839CDFA}"/>
                </a:ext>
              </a:extLst>
            </p:cNvPr>
            <p:cNvSpPr/>
            <p:nvPr/>
          </p:nvSpPr>
          <p:spPr>
            <a:xfrm>
              <a:off x="10026614" y="5540203"/>
              <a:ext cx="108000" cy="108000"/>
            </a:xfrm>
            <a:prstGeom prst="flowChartConnector">
              <a:avLst/>
            </a:prstGeom>
            <a:gradFill flip="none" rotWithShape="1">
              <a:gsLst>
                <a:gs pos="0">
                  <a:srgbClr val="FC8A0C">
                    <a:shade val="30000"/>
                    <a:satMod val="115000"/>
                  </a:srgbClr>
                </a:gs>
                <a:gs pos="50000">
                  <a:srgbClr val="FC8A0C">
                    <a:shade val="67500"/>
                    <a:satMod val="115000"/>
                  </a:srgbClr>
                </a:gs>
                <a:gs pos="100000">
                  <a:srgbClr val="FC8A0C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Flowchart: Connector 45">
              <a:extLst>
                <a:ext uri="{FF2B5EF4-FFF2-40B4-BE49-F238E27FC236}">
                  <a16:creationId xmlns:a16="http://schemas.microsoft.com/office/drawing/2014/main" id="{6D23D9BA-EC8F-833E-41AC-E7C0D8E93787}"/>
                </a:ext>
              </a:extLst>
            </p:cNvPr>
            <p:cNvSpPr/>
            <p:nvPr/>
          </p:nvSpPr>
          <p:spPr>
            <a:xfrm>
              <a:off x="10026614" y="5795572"/>
              <a:ext cx="108000" cy="108000"/>
            </a:xfrm>
            <a:prstGeom prst="flowChartConnector">
              <a:avLst/>
            </a:prstGeom>
            <a:gradFill flip="none" rotWithShape="1">
              <a:gsLst>
                <a:gs pos="0">
                  <a:srgbClr val="FFFFFF">
                    <a:shade val="30000"/>
                    <a:satMod val="115000"/>
                  </a:srgbClr>
                </a:gs>
                <a:gs pos="50000">
                  <a:srgbClr val="FFFFFF">
                    <a:shade val="67500"/>
                    <a:satMod val="115000"/>
                  </a:srgbClr>
                </a:gs>
                <a:gs pos="100000">
                  <a:srgbClr val="FFFFFF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glow rad="63500">
                <a:schemeClr val="tx1">
                  <a:lumMod val="95000"/>
                  <a:lumOff val="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Flowchart: Connector 46">
              <a:extLst>
                <a:ext uri="{FF2B5EF4-FFF2-40B4-BE49-F238E27FC236}">
                  <a16:creationId xmlns:a16="http://schemas.microsoft.com/office/drawing/2014/main" id="{E9774C27-6FBB-56AA-F4A2-F7C877940339}"/>
                </a:ext>
              </a:extLst>
            </p:cNvPr>
            <p:cNvSpPr/>
            <p:nvPr/>
          </p:nvSpPr>
          <p:spPr>
            <a:xfrm>
              <a:off x="10020591" y="6026293"/>
              <a:ext cx="108000" cy="108000"/>
            </a:xfrm>
            <a:prstGeom prst="flowChartConnector">
              <a:avLst/>
            </a:prstGeom>
            <a:gradFill flip="none" rotWithShape="1">
              <a:gsLst>
                <a:gs pos="0">
                  <a:srgbClr val="1BFC10">
                    <a:shade val="30000"/>
                    <a:satMod val="115000"/>
                  </a:srgbClr>
                </a:gs>
                <a:gs pos="50000">
                  <a:srgbClr val="1BFC10">
                    <a:shade val="67500"/>
                    <a:satMod val="115000"/>
                  </a:srgbClr>
                </a:gs>
                <a:gs pos="100000">
                  <a:srgbClr val="1BFC1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1BFC10"/>
              </a:solidFill>
            </a:ln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Flowchart: Connector 47">
              <a:extLst>
                <a:ext uri="{FF2B5EF4-FFF2-40B4-BE49-F238E27FC236}">
                  <a16:creationId xmlns:a16="http://schemas.microsoft.com/office/drawing/2014/main" id="{331FFB60-4928-6E77-F59A-4BA59D3C3E5B}"/>
                </a:ext>
              </a:extLst>
            </p:cNvPr>
            <p:cNvSpPr/>
            <p:nvPr/>
          </p:nvSpPr>
          <p:spPr>
            <a:xfrm>
              <a:off x="10026614" y="5294522"/>
              <a:ext cx="108000" cy="108000"/>
            </a:xfrm>
            <a:prstGeom prst="flowChartConnector">
              <a:avLst/>
            </a:prstGeom>
            <a:gradFill flip="none" rotWithShape="1">
              <a:gsLst>
                <a:gs pos="0">
                  <a:schemeClr val="accent4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4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4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782797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C29C44-A1FB-9BD9-4DCC-2CA0326761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291D3C5-73CD-B2AA-D30D-F4B5DB11C8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C608704-69E3-4071-2655-72EA6B42DB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23" name="Titolo 5">
            <a:extLst>
              <a:ext uri="{FF2B5EF4-FFF2-40B4-BE49-F238E27FC236}">
                <a16:creationId xmlns:a16="http://schemas.microsoft.com/office/drawing/2014/main" id="{297C00C0-8C81-4F8A-C0B2-C2D0D2551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400" y="193158"/>
            <a:ext cx="9707671" cy="681159"/>
          </a:xfrm>
        </p:spPr>
        <p:txBody>
          <a:bodyPr/>
          <a:lstStyle/>
          <a:p>
            <a:r>
              <a:rPr lang="en-GB" dirty="0"/>
              <a:t>Final Consideration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4231856-1DE8-F908-B491-CF9EB3E5BB20}"/>
              </a:ext>
            </a:extLst>
          </p:cNvPr>
          <p:cNvCxnSpPr>
            <a:cxnSpLocks/>
          </p:cNvCxnSpPr>
          <p:nvPr/>
        </p:nvCxnSpPr>
        <p:spPr>
          <a:xfrm>
            <a:off x="1234529" y="1140341"/>
            <a:ext cx="10872000" cy="0"/>
          </a:xfrm>
          <a:prstGeom prst="line">
            <a:avLst/>
          </a:prstGeom>
          <a:ln w="28575" cap="rnd">
            <a:gradFill flip="none" rotWithShape="1">
              <a:gsLst>
                <a:gs pos="0">
                  <a:srgbClr val="FE383F"/>
                </a:gs>
                <a:gs pos="100000">
                  <a:srgbClr val="0F41CB"/>
                </a:gs>
              </a:gsLst>
              <a:lin ang="0" scaled="1"/>
              <a:tileRect/>
            </a:gradFill>
            <a:miter lim="800000"/>
          </a:ln>
          <a:effectLst>
            <a:softEdge rad="127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asellaDiTesto 3">
            <a:extLst>
              <a:ext uri="{FF2B5EF4-FFF2-40B4-BE49-F238E27FC236}">
                <a16:creationId xmlns:a16="http://schemas.microsoft.com/office/drawing/2014/main" id="{0A91B268-C57B-D5BF-0E3C-99EE7D544AF6}"/>
              </a:ext>
            </a:extLst>
          </p:cNvPr>
          <p:cNvSpPr txBox="1"/>
          <p:nvPr/>
        </p:nvSpPr>
        <p:spPr>
          <a:xfrm>
            <a:off x="1073063" y="1703791"/>
            <a:ext cx="10045874" cy="3594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B12977"/>
              </a:buClr>
              <a:buFont typeface="Wingdings" panose="05000000000000000000" pitchFamily="2" charset="2"/>
              <a:buChar char="Ø"/>
            </a:pPr>
            <a:r>
              <a:rPr lang="en-GB" sz="2200" dirty="0"/>
              <a:t>With a proper revision of the optics </a:t>
            </a:r>
            <a:r>
              <a:rPr lang="en-GB" sz="2200" b="1" dirty="0">
                <a:solidFill>
                  <a:srgbClr val="FF0000"/>
                </a:solidFill>
              </a:rPr>
              <a:t>, 400 </a:t>
            </a:r>
            <a:r>
              <a:rPr lang="en-GB" sz="2200" b="1" dirty="0" err="1">
                <a:solidFill>
                  <a:srgbClr val="FF0000"/>
                </a:solidFill>
              </a:rPr>
              <a:t>kEur</a:t>
            </a:r>
            <a:r>
              <a:rPr lang="en-GB" sz="2200" b="1" dirty="0">
                <a:solidFill>
                  <a:srgbClr val="FF0000"/>
                </a:solidFill>
              </a:rPr>
              <a:t>/m </a:t>
            </a:r>
            <a:r>
              <a:rPr lang="en-GB" sz="2200" dirty="0"/>
              <a:t>can be considered a credible maximum budget for the </a:t>
            </a:r>
            <a:r>
              <a:rPr lang="en-GB" sz="2200" b="1" dirty="0">
                <a:solidFill>
                  <a:srgbClr val="FF0000"/>
                </a:solidFill>
              </a:rPr>
              <a:t>ARC dipoles and quadrupoles </a:t>
            </a:r>
            <a:r>
              <a:rPr lang="en-GB" sz="2200" dirty="0"/>
              <a:t>( assuming as baseline HTS @ 20 K).</a:t>
            </a:r>
          </a:p>
          <a:p>
            <a:pPr marL="342900" indent="-342900">
              <a:lnSpc>
                <a:spcPct val="150000"/>
              </a:lnSpc>
              <a:buClr>
                <a:srgbClr val="B12977"/>
              </a:buClr>
              <a:buFont typeface="Wingdings" panose="05000000000000000000" pitchFamily="2" charset="2"/>
              <a:buChar char="Ø"/>
            </a:pPr>
            <a:endParaRPr lang="en-GB" sz="2200" dirty="0"/>
          </a:p>
          <a:p>
            <a:pPr marL="342900" indent="-342900">
              <a:lnSpc>
                <a:spcPct val="150000"/>
              </a:lnSpc>
              <a:buClr>
                <a:srgbClr val="B12977"/>
              </a:buClr>
              <a:buFont typeface="Wingdings" panose="05000000000000000000" pitchFamily="2" charset="2"/>
              <a:buChar char="Ø"/>
            </a:pPr>
            <a:r>
              <a:rPr lang="en-GB" sz="2200" dirty="0"/>
              <a:t>For the </a:t>
            </a:r>
            <a:r>
              <a:rPr lang="en-GB" sz="2200" b="1" dirty="0">
                <a:solidFill>
                  <a:srgbClr val="FF0000"/>
                </a:solidFill>
              </a:rPr>
              <a:t>IR magnets</a:t>
            </a:r>
            <a:r>
              <a:rPr lang="en-GB" sz="2200" dirty="0"/>
              <a:t>, a budget of </a:t>
            </a:r>
            <a:r>
              <a:rPr lang="en-GB" sz="2200" b="1" dirty="0">
                <a:solidFill>
                  <a:srgbClr val="FF0000"/>
                </a:solidFill>
              </a:rPr>
              <a:t>800 </a:t>
            </a:r>
            <a:r>
              <a:rPr lang="en-GB" sz="2200" b="1" dirty="0" err="1">
                <a:solidFill>
                  <a:srgbClr val="FF0000"/>
                </a:solidFill>
              </a:rPr>
              <a:t>kEur</a:t>
            </a:r>
            <a:r>
              <a:rPr lang="en-GB" sz="2200" b="1" dirty="0">
                <a:solidFill>
                  <a:srgbClr val="FF0000"/>
                </a:solidFill>
              </a:rPr>
              <a:t>/m </a:t>
            </a:r>
            <a:r>
              <a:rPr lang="en-GB" sz="2200" dirty="0"/>
              <a:t>must be taken into account, together with a lower working temperature (T&lt;10 K), which can be estimated more accurately only when the revised optics will be available.</a:t>
            </a:r>
          </a:p>
        </p:txBody>
      </p:sp>
    </p:spTree>
    <p:extLst>
      <p:ext uri="{BB962C8B-B14F-4D97-AF65-F5344CB8AC3E}">
        <p14:creationId xmlns:p14="http://schemas.microsoft.com/office/powerpoint/2010/main" val="2715780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59D6E9B4-0C4D-8BAC-4878-A4FE3AFE1C42}"/>
              </a:ext>
            </a:extLst>
          </p:cNvPr>
          <p:cNvSpPr txBox="1">
            <a:spLocks/>
          </p:cNvSpPr>
          <p:nvPr/>
        </p:nvSpPr>
        <p:spPr>
          <a:xfrm>
            <a:off x="2357540" y="2798758"/>
            <a:ext cx="7044878" cy="188092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FC3647"/>
                </a:solidFill>
                <a:latin typeface="+mn-lt"/>
                <a:ea typeface="+mj-ea"/>
                <a:cs typeface="+mj-cs"/>
              </a:defRPr>
            </a:lvl1pPr>
          </a:lstStyle>
          <a:p>
            <a:br>
              <a:rPr lang="en-US" sz="40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</a:t>
            </a:r>
            <a:endParaRPr lang="it-IT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193016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40409</TotalTime>
  <Words>3497</Words>
  <Application>Microsoft Macintosh PowerPoint</Application>
  <PresentationFormat>Widescreen</PresentationFormat>
  <Paragraphs>983</Paragraphs>
  <Slides>21</Slides>
  <Notes>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9" baseType="lpstr">
      <vt:lpstr>Arial</vt:lpstr>
      <vt:lpstr>Calibri</vt:lpstr>
      <vt:lpstr>Cambria Math</vt:lpstr>
      <vt:lpstr>Google Sans</vt:lpstr>
      <vt:lpstr>Times</vt:lpstr>
      <vt:lpstr>Titillium Lt</vt:lpstr>
      <vt:lpstr>Wingdings</vt:lpstr>
      <vt:lpstr>Tema di Office</vt:lpstr>
      <vt:lpstr>Collider Magnet Systems Cost Estimate</vt:lpstr>
      <vt:lpstr>Magnet requirements</vt:lpstr>
      <vt:lpstr>Cost Model</vt:lpstr>
      <vt:lpstr>Cost Estimate 10 TeV</vt:lpstr>
      <vt:lpstr>A-B plots for Nb3Sn</vt:lpstr>
      <vt:lpstr>A-B plots for HTS dipole</vt:lpstr>
      <vt:lpstr>A-B plots for HTS quadrupole</vt:lpstr>
      <vt:lpstr>Final Consideration</vt:lpstr>
      <vt:lpstr>Presentazione standard di PowerPoint</vt:lpstr>
      <vt:lpstr>Presentazione standard di PowerPoint</vt:lpstr>
      <vt:lpstr>Cost Estimate (3TeV)</vt:lpstr>
      <vt:lpstr>Magnet requirements for Lattice</vt:lpstr>
      <vt:lpstr>Cost reduction learning curve</vt:lpstr>
      <vt:lpstr>Cost Estimate (3TeV)</vt:lpstr>
      <vt:lpstr>Cost Estimate (10TeV)</vt:lpstr>
      <vt:lpstr>Tentative Schedule (3 TeV collider)</vt:lpstr>
      <vt:lpstr>Tentative Schedule (10 TeV collider)</vt:lpstr>
      <vt:lpstr>Tentative Schedule (3 TeV collider)</vt:lpstr>
      <vt:lpstr>Tentative Schedule (10 TeV collider)</vt:lpstr>
      <vt:lpstr>Cost Profile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MuColl WP7 – task 4 Collider Complex</dc:title>
  <dc:creator>BARBARA CAIFFI</dc:creator>
  <cp:lastModifiedBy>BARBARA CAIFFI</cp:lastModifiedBy>
  <cp:revision>244</cp:revision>
  <dcterms:created xsi:type="dcterms:W3CDTF">2022-09-13T13:16:53Z</dcterms:created>
  <dcterms:modified xsi:type="dcterms:W3CDTF">2024-11-13T09:21:37Z</dcterms:modified>
</cp:coreProperties>
</file>