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488" r:id="rId2"/>
    <p:sldId id="502" r:id="rId3"/>
    <p:sldId id="504" r:id="rId4"/>
    <p:sldId id="503" r:id="rId5"/>
    <p:sldId id="501" r:id="rId6"/>
    <p:sldId id="506" r:id="rId7"/>
    <p:sldId id="512" r:id="rId8"/>
    <p:sldId id="499" r:id="rId9"/>
    <p:sldId id="511" r:id="rId10"/>
    <p:sldId id="510" r:id="rId11"/>
    <p:sldId id="509" r:id="rId12"/>
    <p:sldId id="50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3"/>
  </p:normalViewPr>
  <p:slideViewPr>
    <p:cSldViewPr snapToGrid="0">
      <p:cViewPr varScale="1">
        <p:scale>
          <a:sx n="97" d="100"/>
          <a:sy n="97" d="100"/>
        </p:scale>
        <p:origin x="10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24C01-CBD2-074A-ADAC-F955CD5B8A00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204E7-BB47-DE42-A0A1-2E4956E90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4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AU" dirty="0"/>
              <a:t> Abstraction of water solutions from context. FLIP, generating from scratch last week – intervening this week.</a:t>
            </a:r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71863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>
          <a:extLst>
            <a:ext uri="{FF2B5EF4-FFF2-40B4-BE49-F238E27FC236}">
              <a16:creationId xmlns:a16="http://schemas.microsoft.com/office/drawing/2014/main" id="{DF4C9529-24DA-16E9-E9D2-5B4B07E0F6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>
            <a:extLst>
              <a:ext uri="{FF2B5EF4-FFF2-40B4-BE49-F238E27FC236}">
                <a16:creationId xmlns:a16="http://schemas.microsoft.com/office/drawing/2014/main" id="{4233AF39-8D45-F1A0-DDA9-68993D0D15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AU"/>
              <a:t> </a:t>
            </a:r>
          </a:p>
        </p:txBody>
      </p:sp>
      <p:sp>
        <p:nvSpPr>
          <p:cNvPr id="341" name="Shape 341">
            <a:extLst>
              <a:ext uri="{FF2B5EF4-FFF2-40B4-BE49-F238E27FC236}">
                <a16:creationId xmlns:a16="http://schemas.microsoft.com/office/drawing/2014/main" id="{FDF0A9DA-7971-3B38-86D0-62B977DC0B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6892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AU"/>
              <a:t> </a:t>
            </a:r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3170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AU"/>
              <a:t> </a:t>
            </a:r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9626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thesystemsthinker.com</a:t>
            </a:r>
            <a:r>
              <a:rPr lang="en-US" dirty="0"/>
              <a:t>/causal-loop-construction-the-basics/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204E7-BB47-DE42-A0A1-2E4956E90C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9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AU"/>
              <a:t> </a:t>
            </a:r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44880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>
              <a:buFont typeface="+mj-lt"/>
              <a:buAutoNum type="arabicPeriod"/>
            </a:pPr>
            <a:endParaRPr lang="en-AU" dirty="0"/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8608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thesystemsthinker.com</a:t>
            </a:r>
            <a:r>
              <a:rPr lang="en-US" dirty="0"/>
              <a:t>/causal-loop-construction-the-basics/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204E7-BB47-DE42-A0A1-2E4956E90C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73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>
          <a:extLst>
            <a:ext uri="{FF2B5EF4-FFF2-40B4-BE49-F238E27FC236}">
              <a16:creationId xmlns:a16="http://schemas.microsoft.com/office/drawing/2014/main" id="{DF4C9529-24DA-16E9-E9D2-5B4B07E0F6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>
            <a:extLst>
              <a:ext uri="{FF2B5EF4-FFF2-40B4-BE49-F238E27FC236}">
                <a16:creationId xmlns:a16="http://schemas.microsoft.com/office/drawing/2014/main" id="{4233AF39-8D45-F1A0-DDA9-68993D0D15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AU" dirty="0"/>
              <a:t> Discuss examples. Unintended consequences or side effects. Limitations? Time, can get super, super complex and mis-reasoning or understanding of why. Doesn’t quantify in full.</a:t>
            </a:r>
          </a:p>
        </p:txBody>
      </p:sp>
      <p:sp>
        <p:nvSpPr>
          <p:cNvPr id="341" name="Shape 341">
            <a:extLst>
              <a:ext uri="{FF2B5EF4-FFF2-40B4-BE49-F238E27FC236}">
                <a16:creationId xmlns:a16="http://schemas.microsoft.com/office/drawing/2014/main" id="{FDF0A9DA-7971-3B38-86D0-62B977DC0B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3054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>
          <a:extLst>
            <a:ext uri="{FF2B5EF4-FFF2-40B4-BE49-F238E27FC236}">
              <a16:creationId xmlns:a16="http://schemas.microsoft.com/office/drawing/2014/main" id="{DF4C9529-24DA-16E9-E9D2-5B4B07E0F6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>
            <a:extLst>
              <a:ext uri="{FF2B5EF4-FFF2-40B4-BE49-F238E27FC236}">
                <a16:creationId xmlns:a16="http://schemas.microsoft.com/office/drawing/2014/main" id="{4233AF39-8D45-F1A0-DDA9-68993D0D15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AU"/>
              <a:t> </a:t>
            </a:r>
          </a:p>
        </p:txBody>
      </p:sp>
      <p:sp>
        <p:nvSpPr>
          <p:cNvPr id="341" name="Shape 341">
            <a:extLst>
              <a:ext uri="{FF2B5EF4-FFF2-40B4-BE49-F238E27FC236}">
                <a16:creationId xmlns:a16="http://schemas.microsoft.com/office/drawing/2014/main" id="{FDF0A9DA-7971-3B38-86D0-62B977DC0B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150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18F5B-5E0C-47DE-FE27-BAC3B86101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DEDA9D-0925-0A65-73A1-D7888870B6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306C5-A742-7AD4-8289-E241A44D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24E44-3425-EE70-E85F-A131DCA92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0C69C-F7E7-B986-C1C5-48177576A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2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571B0-ECD0-8DF4-8AA3-B2270588E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C7D638-F886-6FA5-FEBB-B527E7E3F0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1188A-7254-279C-4093-EF08C314E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EAB7C-F968-1C9D-CADA-AA910D7ED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43CD7-B53B-3DD2-40F6-9AC6A9A3C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3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C2D4DD-2D69-6E9E-4C67-0BDA61A007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CB919A-932F-A9E9-EB27-C43B997A90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3C21F-0ED1-B5F9-2E62-90CD9EDDF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112B3-31E6-E702-B253-C79628F0D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3EA89-E6AC-B86F-B1EE-63B86BF2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8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F80AA-3B62-68DD-93D1-F00645BC8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3A747A-153A-50CC-DFB0-66C8FC096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D479B-8011-37BB-3658-71FDDFD0B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C5D53-16E4-703E-D049-FC7AB088A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D0E6D-81F5-918E-D5B2-4327C9A24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03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5F285-4A3A-7131-87A4-1CCDFA789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32860A-935A-9008-4EF4-F159D56C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4B892-02D3-C149-6A71-A2E52CF6F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21BA5-C996-BA56-AD4F-FDC98300F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4AFBE-CA83-A42D-800B-BEF03C5AE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6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94074-BACB-A7F8-A4A7-516B8B1B2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579448-6CCD-B483-7AEA-4980025599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C9F665-9F30-C96A-61E1-146119ADED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8304A6-B265-6EE6-AB24-4F2DC5F4E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971B4A-2A45-2900-D2B7-CF48CC4C0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B63EE8-0DF2-5316-7C14-318664822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874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D2AA2-99AA-CFA2-19B6-FF7713577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8209D-F795-5DBC-4A96-2F13356B35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4CA1DA-D301-DE54-C304-FA1B37BC64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A5000D-226C-FA3A-FE09-4345EF0162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702258-2F4F-4FBD-5B8B-00BF0DF91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4D17DD-5E19-3FE6-11DD-C596417D0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9E54FD-5F79-10B3-A0DE-AB06D7BDD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BA2E27-870D-64A9-0010-95A46AD26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27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4F6C5-F44D-34F9-3BFE-40B3FF3E5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2041C5-AA6D-5389-48C9-D618A8075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FDA18E-BA95-C738-54ED-EAFD895D6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D8F02-9142-5148-DCDF-F6FADBE0F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95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2C0150-0F5C-37F7-E726-A513004D6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71AD23-95AE-FFDC-94E5-006D4B92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E16BDD-7EF7-C244-9990-4437BB585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802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06EA0-65DF-E501-46D0-266E7218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360DF-75FA-668E-40A1-FAF66C4461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EEDFFA-2300-7273-CF20-3F3C32EBC6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6A4BD8-72CF-3023-A305-1376054DD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1EF348-9775-FC52-79EA-ED24823FE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A9C437-1405-1175-5060-174C36B4C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71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8509F-99B4-D864-0A36-E7A36FD6B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63918C-241A-56C8-89B2-52FC6665A2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98FC0B-A4D6-0C08-A3D2-23B2A978C1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56B964-B0C5-59A0-F6FB-EC6B4C9CE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5AD820-7EE0-A856-0D4D-EFDCBACE8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9FF8E6-2472-192F-9854-CB8C07462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018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3E3DE2-AD51-58AE-79B7-AB3650B28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A1325C-E04F-4EE9-A558-22DDB95A2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9B18EE-B523-48CE-C852-BBA28D7323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0FEDDA-668C-C142-AFA3-D5DD8B6DA5D7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0DB1F-B609-07CE-1EDC-8CA21BCF48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42896-6BB0-14F9-929E-C2D9540CC1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265E95-8961-7F42-808E-1E3EC8720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20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IROYyhEI7a8?feature=oembed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43"/>
          <p:cNvSpPr txBox="1">
            <a:spLocks noGrp="1"/>
          </p:cNvSpPr>
          <p:nvPr>
            <p:ph type="ctrTitle"/>
          </p:nvPr>
        </p:nvSpPr>
        <p:spPr>
          <a:xfrm>
            <a:off x="2995524" y="3977898"/>
            <a:ext cx="6839911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Working with limited resources</a:t>
            </a:r>
          </a:p>
        </p:txBody>
      </p:sp>
      <p:sp>
        <p:nvSpPr>
          <p:cNvPr id="7" name="Shape 343"/>
          <p:cNvSpPr txBox="1">
            <a:spLocks/>
          </p:cNvSpPr>
          <p:nvPr/>
        </p:nvSpPr>
        <p:spPr>
          <a:xfrm>
            <a:off x="2995524" y="2421953"/>
            <a:ext cx="8701345" cy="5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Better understand complexity in systems thinking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E415F44-C17E-88D4-BDC8-FE04520B9D11}"/>
              </a:ext>
            </a:extLst>
          </p:cNvPr>
          <p:cNvGrpSpPr/>
          <p:nvPr/>
        </p:nvGrpSpPr>
        <p:grpSpPr>
          <a:xfrm>
            <a:off x="0" y="5878286"/>
            <a:ext cx="12192000" cy="979714"/>
            <a:chOff x="0" y="5878286"/>
            <a:chExt cx="12192000" cy="97971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02B597-826C-CA0B-9096-18DC74BA1E72}"/>
                </a:ext>
              </a:extLst>
            </p:cNvPr>
            <p:cNvSpPr/>
            <p:nvPr/>
          </p:nvSpPr>
          <p:spPr>
            <a:xfrm>
              <a:off x="0" y="5878286"/>
              <a:ext cx="12192000" cy="9797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A64CB12-AB42-25FB-5346-7C9302EE1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</p:spPr>
        </p:pic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65CCD85D-BB88-F115-B550-8762BF6BCE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7" t="30435" r="29195" b="30007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</p:spPr>
        </p:pic>
        <p:pic>
          <p:nvPicPr>
            <p:cNvPr id="13" name="Picture 12" descr="A red square with white text&#10;&#10;Description automatically generated">
              <a:extLst>
                <a:ext uri="{FF2B5EF4-FFF2-40B4-BE49-F238E27FC236}">
                  <a16:creationId xmlns:a16="http://schemas.microsoft.com/office/drawing/2014/main" id="{AAC06756-D2DF-0A8D-5E75-84739BD8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8778" y="5955095"/>
              <a:ext cx="2557208" cy="792734"/>
            </a:xfrm>
            <a:prstGeom prst="rect">
              <a:avLst/>
            </a:prstGeom>
          </p:spPr>
        </p:pic>
        <p:pic>
          <p:nvPicPr>
            <p:cNvPr id="14" name="Picture 13" descr="A blue and black logo&#10;&#10;Description automatically generated">
              <a:extLst>
                <a:ext uri="{FF2B5EF4-FFF2-40B4-BE49-F238E27FC236}">
                  <a16:creationId xmlns:a16="http://schemas.microsoft.com/office/drawing/2014/main" id="{E08FA5D8-9191-DE70-D6F5-18D466387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</p:spPr>
        </p:pic>
      </p:grpSp>
      <p:sp>
        <p:nvSpPr>
          <p:cNvPr id="2" name="Shape 343">
            <a:extLst>
              <a:ext uri="{FF2B5EF4-FFF2-40B4-BE49-F238E27FC236}">
                <a16:creationId xmlns:a16="http://schemas.microsoft.com/office/drawing/2014/main" id="{984FB30E-D6EF-7444-97B6-9511CFC06386}"/>
              </a:ext>
            </a:extLst>
          </p:cNvPr>
          <p:cNvSpPr txBox="1">
            <a:spLocks/>
          </p:cNvSpPr>
          <p:nvPr/>
        </p:nvSpPr>
        <p:spPr>
          <a:xfrm>
            <a:off x="2995524" y="3248056"/>
            <a:ext cx="8354647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Some knowledge relating to water systems</a:t>
            </a:r>
          </a:p>
        </p:txBody>
      </p:sp>
      <p:sp>
        <p:nvSpPr>
          <p:cNvPr id="15" name="Shape 343">
            <a:extLst>
              <a:ext uri="{FF2B5EF4-FFF2-40B4-BE49-F238E27FC236}">
                <a16:creationId xmlns:a16="http://schemas.microsoft.com/office/drawing/2014/main" id="{9BD34B75-613F-0499-36C1-460AC29A40CF}"/>
              </a:ext>
            </a:extLst>
          </p:cNvPr>
          <p:cNvSpPr txBox="1">
            <a:spLocks/>
          </p:cNvSpPr>
          <p:nvPr/>
        </p:nvSpPr>
        <p:spPr>
          <a:xfrm>
            <a:off x="2995524" y="4673765"/>
            <a:ext cx="6839911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What if</a:t>
            </a:r>
          </a:p>
        </p:txBody>
      </p:sp>
      <p:sp>
        <p:nvSpPr>
          <p:cNvPr id="16" name="Shape 343">
            <a:extLst>
              <a:ext uri="{FF2B5EF4-FFF2-40B4-BE49-F238E27FC236}">
                <a16:creationId xmlns:a16="http://schemas.microsoft.com/office/drawing/2014/main" id="{212DA11A-C4A9-D633-C0A5-F410293D451A}"/>
              </a:ext>
            </a:extLst>
          </p:cNvPr>
          <p:cNvSpPr txBox="1">
            <a:spLocks/>
          </p:cNvSpPr>
          <p:nvPr/>
        </p:nvSpPr>
        <p:spPr>
          <a:xfrm>
            <a:off x="2995524" y="5387353"/>
            <a:ext cx="6839911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Net impact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C699938-9306-606F-B963-76E4E35A8F1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339" y="426074"/>
            <a:ext cx="1853270" cy="1304940"/>
          </a:xfrm>
          <a:prstGeom prst="rect">
            <a:avLst/>
          </a:prstGeom>
        </p:spPr>
      </p:pic>
      <p:sp>
        <p:nvSpPr>
          <p:cNvPr id="20" name="Shape 309">
            <a:extLst>
              <a:ext uri="{FF2B5EF4-FFF2-40B4-BE49-F238E27FC236}">
                <a16:creationId xmlns:a16="http://schemas.microsoft.com/office/drawing/2014/main" id="{A668E48F-A601-49E8-0468-94F271C26CC9}"/>
              </a:ext>
            </a:extLst>
          </p:cNvPr>
          <p:cNvSpPr txBox="1">
            <a:spLocks/>
          </p:cNvSpPr>
          <p:nvPr/>
        </p:nvSpPr>
        <p:spPr>
          <a:xfrm>
            <a:off x="2995524" y="713808"/>
            <a:ext cx="6819399" cy="7722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Take-aways for CBI A</a:t>
            </a:r>
            <a:r>
              <a:rPr lang="en-AU" sz="4800" b="1" baseline="3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r>
              <a:rPr lang="en-AU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AU" sz="4800" b="1" baseline="30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Shape 343">
            <a:extLst>
              <a:ext uri="{FF2B5EF4-FFF2-40B4-BE49-F238E27FC236}">
                <a16:creationId xmlns:a16="http://schemas.microsoft.com/office/drawing/2014/main" id="{8520F46F-B1E6-5B5D-F818-41E0305ED48C}"/>
              </a:ext>
            </a:extLst>
          </p:cNvPr>
          <p:cNvSpPr txBox="1">
            <a:spLocks/>
          </p:cNvSpPr>
          <p:nvPr/>
        </p:nvSpPr>
        <p:spPr>
          <a:xfrm>
            <a:off x="2995524" y="1809118"/>
            <a:ext cx="8039977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Thinking exponentially, design for thinking</a:t>
            </a:r>
          </a:p>
        </p:txBody>
      </p:sp>
    </p:spTree>
    <p:extLst>
      <p:ext uri="{BB962C8B-B14F-4D97-AF65-F5344CB8AC3E}">
        <p14:creationId xmlns:p14="http://schemas.microsoft.com/office/powerpoint/2010/main" val="101396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>
          <a:extLst>
            <a:ext uri="{FF2B5EF4-FFF2-40B4-BE49-F238E27FC236}">
              <a16:creationId xmlns:a16="http://schemas.microsoft.com/office/drawing/2014/main" id="{340D8FAB-EF9F-5719-C19E-F452B57A3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9DDAF80-630F-9872-10FE-8E721DC368F1}"/>
              </a:ext>
            </a:extLst>
          </p:cNvPr>
          <p:cNvGrpSpPr/>
          <p:nvPr/>
        </p:nvGrpSpPr>
        <p:grpSpPr>
          <a:xfrm>
            <a:off x="0" y="5878286"/>
            <a:ext cx="12192000" cy="979714"/>
            <a:chOff x="0" y="5878286"/>
            <a:chExt cx="12192000" cy="97971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F6B4A51-9A2C-352B-11E2-4FCD8F316B79}"/>
                </a:ext>
              </a:extLst>
            </p:cNvPr>
            <p:cNvSpPr/>
            <p:nvPr/>
          </p:nvSpPr>
          <p:spPr>
            <a:xfrm>
              <a:off x="0" y="5878286"/>
              <a:ext cx="12192000" cy="9797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2A61BB7-F9FD-C6F3-B537-D7C0ABB5A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</p:spPr>
        </p:pic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0ACFEB97-18EC-B221-50C5-19F16C5A13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7" t="30435" r="29195" b="30007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</p:spPr>
        </p:pic>
        <p:pic>
          <p:nvPicPr>
            <p:cNvPr id="13" name="Picture 12" descr="A red square with white text&#10;&#10;Description automatically generated">
              <a:extLst>
                <a:ext uri="{FF2B5EF4-FFF2-40B4-BE49-F238E27FC236}">
                  <a16:creationId xmlns:a16="http://schemas.microsoft.com/office/drawing/2014/main" id="{C3173E54-5DB4-A5CB-B1C4-8DC95C02DF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8778" y="5955095"/>
              <a:ext cx="2557208" cy="792734"/>
            </a:xfrm>
            <a:prstGeom prst="rect">
              <a:avLst/>
            </a:prstGeom>
          </p:spPr>
        </p:pic>
        <p:pic>
          <p:nvPicPr>
            <p:cNvPr id="14" name="Picture 13" descr="A blue and black logo&#10;&#10;Description automatically generated">
              <a:extLst>
                <a:ext uri="{FF2B5EF4-FFF2-40B4-BE49-F238E27FC236}">
                  <a16:creationId xmlns:a16="http://schemas.microsoft.com/office/drawing/2014/main" id="{75890302-082D-3A76-5311-7245ABF32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</p:spPr>
        </p:pic>
      </p:grpSp>
      <p:pic>
        <p:nvPicPr>
          <p:cNvPr id="15" name="Online Media 14" descr="Causal Loops">
            <a:hlinkClick r:id="" action="ppaction://media"/>
            <a:extLst>
              <a:ext uri="{FF2B5EF4-FFF2-40B4-BE49-F238E27FC236}">
                <a16:creationId xmlns:a16="http://schemas.microsoft.com/office/drawing/2014/main" id="{8734E4B4-1AA9-2F53-17AC-26372888614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0" y="0"/>
            <a:ext cx="12192000" cy="688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68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>
          <a:extLst>
            <a:ext uri="{FF2B5EF4-FFF2-40B4-BE49-F238E27FC236}">
              <a16:creationId xmlns:a16="http://schemas.microsoft.com/office/drawing/2014/main" id="{340D8FAB-EF9F-5719-C19E-F452B57A3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9DDAF80-630F-9872-10FE-8E721DC368F1}"/>
              </a:ext>
            </a:extLst>
          </p:cNvPr>
          <p:cNvGrpSpPr/>
          <p:nvPr/>
        </p:nvGrpSpPr>
        <p:grpSpPr>
          <a:xfrm>
            <a:off x="0" y="5878286"/>
            <a:ext cx="12192000" cy="979714"/>
            <a:chOff x="0" y="5878286"/>
            <a:chExt cx="12192000" cy="97971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F6B4A51-9A2C-352B-11E2-4FCD8F316B79}"/>
                </a:ext>
              </a:extLst>
            </p:cNvPr>
            <p:cNvSpPr/>
            <p:nvPr/>
          </p:nvSpPr>
          <p:spPr>
            <a:xfrm>
              <a:off x="0" y="5878286"/>
              <a:ext cx="12192000" cy="9797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2A61BB7-F9FD-C6F3-B537-D7C0ABB5A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</p:spPr>
        </p:pic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0ACFEB97-18EC-B221-50C5-19F16C5A13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7" t="30435" r="29195" b="30007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</p:spPr>
        </p:pic>
        <p:pic>
          <p:nvPicPr>
            <p:cNvPr id="13" name="Picture 12" descr="A red square with white text&#10;&#10;Description automatically generated">
              <a:extLst>
                <a:ext uri="{FF2B5EF4-FFF2-40B4-BE49-F238E27FC236}">
                  <a16:creationId xmlns:a16="http://schemas.microsoft.com/office/drawing/2014/main" id="{C3173E54-5DB4-A5CB-B1C4-8DC95C02DF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8778" y="5955095"/>
              <a:ext cx="2557208" cy="792734"/>
            </a:xfrm>
            <a:prstGeom prst="rect">
              <a:avLst/>
            </a:prstGeom>
          </p:spPr>
        </p:pic>
        <p:pic>
          <p:nvPicPr>
            <p:cNvPr id="14" name="Picture 13" descr="A blue and black logo&#10;&#10;Description automatically generated">
              <a:extLst>
                <a:ext uri="{FF2B5EF4-FFF2-40B4-BE49-F238E27FC236}">
                  <a16:creationId xmlns:a16="http://schemas.microsoft.com/office/drawing/2014/main" id="{75890302-082D-3A76-5311-7245ABF32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</p:spPr>
        </p:pic>
      </p:grpSp>
      <p:sp>
        <p:nvSpPr>
          <p:cNvPr id="20" name="Shape 309">
            <a:extLst>
              <a:ext uri="{FF2B5EF4-FFF2-40B4-BE49-F238E27FC236}">
                <a16:creationId xmlns:a16="http://schemas.microsoft.com/office/drawing/2014/main" id="{646FF38F-536E-BB2F-37BA-3FC234589554}"/>
              </a:ext>
            </a:extLst>
          </p:cNvPr>
          <p:cNvSpPr txBox="1">
            <a:spLocks/>
          </p:cNvSpPr>
          <p:nvPr/>
        </p:nvSpPr>
        <p:spPr>
          <a:xfrm>
            <a:off x="919981" y="713808"/>
            <a:ext cx="11177746" cy="7722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Causal loop mapping:</a:t>
            </a:r>
            <a:endParaRPr lang="en-AU" sz="4800" b="1" baseline="300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hape 343">
            <a:extLst>
              <a:ext uri="{FF2B5EF4-FFF2-40B4-BE49-F238E27FC236}">
                <a16:creationId xmlns:a16="http://schemas.microsoft.com/office/drawing/2014/main" id="{36EEEB18-E85F-5858-96F9-19E208C8F3B4}"/>
              </a:ext>
            </a:extLst>
          </p:cNvPr>
          <p:cNvSpPr txBox="1">
            <a:spLocks/>
          </p:cNvSpPr>
          <p:nvPr/>
        </p:nvSpPr>
        <p:spPr>
          <a:xfrm>
            <a:off x="942773" y="4915043"/>
            <a:ext cx="10575333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i="1" dirty="0">
                <a:latin typeface="Open Sans" charset="0"/>
                <a:ea typeface="Open Sans" charset="0"/>
                <a:cs typeface="Open Sans" charset="0"/>
              </a:rPr>
              <a:t>Are there any side effects or unintended consequences?</a:t>
            </a: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id="{B12198D3-E2CB-F32C-3203-CFC7AAE8C6CC}"/>
              </a:ext>
            </a:extLst>
          </p:cNvPr>
          <p:cNvSpPr txBox="1">
            <a:spLocks/>
          </p:cNvSpPr>
          <p:nvPr/>
        </p:nvSpPr>
        <p:spPr>
          <a:xfrm>
            <a:off x="942773" y="4260419"/>
            <a:ext cx="10575333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i="1" dirty="0">
                <a:latin typeface="Open Sans" charset="0"/>
                <a:ea typeface="Open Sans" charset="0"/>
                <a:cs typeface="Open Sans" charset="0"/>
              </a:rPr>
              <a:t>What levels &amp; parts of the system does the solution intervene with?</a:t>
            </a:r>
          </a:p>
        </p:txBody>
      </p:sp>
      <p:sp>
        <p:nvSpPr>
          <p:cNvPr id="15" name="Shape 343">
            <a:extLst>
              <a:ext uri="{FF2B5EF4-FFF2-40B4-BE49-F238E27FC236}">
                <a16:creationId xmlns:a16="http://schemas.microsoft.com/office/drawing/2014/main" id="{B07C990E-C327-CC4E-F1F5-5AD539D8E3EA}"/>
              </a:ext>
            </a:extLst>
          </p:cNvPr>
          <p:cNvSpPr txBox="1">
            <a:spLocks/>
          </p:cNvSpPr>
          <p:nvPr/>
        </p:nvSpPr>
        <p:spPr>
          <a:xfrm>
            <a:off x="919981" y="1704002"/>
            <a:ext cx="8701345" cy="5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Continue on the same 1 x card per person</a:t>
            </a:r>
          </a:p>
        </p:txBody>
      </p:sp>
      <p:sp>
        <p:nvSpPr>
          <p:cNvPr id="16" name="Shape 343">
            <a:extLst>
              <a:ext uri="{FF2B5EF4-FFF2-40B4-BE49-F238E27FC236}">
                <a16:creationId xmlns:a16="http://schemas.microsoft.com/office/drawing/2014/main" id="{4025F82A-CDDD-A5D5-ABFC-01BB9129082A}"/>
              </a:ext>
            </a:extLst>
          </p:cNvPr>
          <p:cNvSpPr txBox="1">
            <a:spLocks/>
          </p:cNvSpPr>
          <p:nvPr/>
        </p:nvSpPr>
        <p:spPr>
          <a:xfrm>
            <a:off x="919981" y="2454887"/>
            <a:ext cx="10190635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Take an “existing solution” you have identified.</a:t>
            </a:r>
          </a:p>
        </p:txBody>
      </p:sp>
      <p:sp>
        <p:nvSpPr>
          <p:cNvPr id="17" name="Shape 343">
            <a:extLst>
              <a:ext uri="{FF2B5EF4-FFF2-40B4-BE49-F238E27FC236}">
                <a16:creationId xmlns:a16="http://schemas.microsoft.com/office/drawing/2014/main" id="{9CBA4945-1434-7DDA-E4B4-45352BB32EC4}"/>
              </a:ext>
            </a:extLst>
          </p:cNvPr>
          <p:cNvSpPr txBox="1">
            <a:spLocks/>
          </p:cNvSpPr>
          <p:nvPr/>
        </p:nvSpPr>
        <p:spPr>
          <a:xfrm>
            <a:off x="942773" y="3531549"/>
            <a:ext cx="10575333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b="1" dirty="0">
                <a:latin typeface="Open Sans" charset="0"/>
                <a:ea typeface="Open Sans" charset="0"/>
                <a:cs typeface="Open Sans" charset="0"/>
              </a:rPr>
              <a:t>to better understand…</a:t>
            </a:r>
          </a:p>
        </p:txBody>
      </p:sp>
    </p:spTree>
    <p:extLst>
      <p:ext uri="{BB962C8B-B14F-4D97-AF65-F5344CB8AC3E}">
        <p14:creationId xmlns:p14="http://schemas.microsoft.com/office/powerpoint/2010/main" val="2048921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>
          <a:extLst>
            <a:ext uri="{FF2B5EF4-FFF2-40B4-BE49-F238E27FC236}">
              <a16:creationId xmlns:a16="http://schemas.microsoft.com/office/drawing/2014/main" id="{340D8FAB-EF9F-5719-C19E-F452B57A3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43">
            <a:extLst>
              <a:ext uri="{FF2B5EF4-FFF2-40B4-BE49-F238E27FC236}">
                <a16:creationId xmlns:a16="http://schemas.microsoft.com/office/drawing/2014/main" id="{522F175D-D909-7222-70C0-94D915192B3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946464" y="2724276"/>
            <a:ext cx="10190635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Identify variables (descriptor that can increase or decrease)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DDAF80-630F-9872-10FE-8E721DC368F1}"/>
              </a:ext>
            </a:extLst>
          </p:cNvPr>
          <p:cNvGrpSpPr/>
          <p:nvPr/>
        </p:nvGrpSpPr>
        <p:grpSpPr>
          <a:xfrm>
            <a:off x="0" y="5878286"/>
            <a:ext cx="12192000" cy="979714"/>
            <a:chOff x="0" y="5878286"/>
            <a:chExt cx="12192000" cy="97971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F6B4A51-9A2C-352B-11E2-4FCD8F316B79}"/>
                </a:ext>
              </a:extLst>
            </p:cNvPr>
            <p:cNvSpPr/>
            <p:nvPr/>
          </p:nvSpPr>
          <p:spPr>
            <a:xfrm>
              <a:off x="0" y="5878286"/>
              <a:ext cx="12192000" cy="9797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2A61BB7-F9FD-C6F3-B537-D7C0ABB5A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</p:spPr>
        </p:pic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0ACFEB97-18EC-B221-50C5-19F16C5A13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7" t="30435" r="29195" b="30007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</p:spPr>
        </p:pic>
        <p:pic>
          <p:nvPicPr>
            <p:cNvPr id="13" name="Picture 12" descr="A red square with white text&#10;&#10;Description automatically generated">
              <a:extLst>
                <a:ext uri="{FF2B5EF4-FFF2-40B4-BE49-F238E27FC236}">
                  <a16:creationId xmlns:a16="http://schemas.microsoft.com/office/drawing/2014/main" id="{C3173E54-5DB4-A5CB-B1C4-8DC95C02DF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8778" y="5955095"/>
              <a:ext cx="2557208" cy="792734"/>
            </a:xfrm>
            <a:prstGeom prst="rect">
              <a:avLst/>
            </a:prstGeom>
          </p:spPr>
        </p:pic>
        <p:pic>
          <p:nvPicPr>
            <p:cNvPr id="14" name="Picture 13" descr="A blue and black logo&#10;&#10;Description automatically generated">
              <a:extLst>
                <a:ext uri="{FF2B5EF4-FFF2-40B4-BE49-F238E27FC236}">
                  <a16:creationId xmlns:a16="http://schemas.microsoft.com/office/drawing/2014/main" id="{75890302-082D-3A76-5311-7245ABF32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</p:spPr>
        </p:pic>
      </p:grpSp>
      <p:sp>
        <p:nvSpPr>
          <p:cNvPr id="20" name="Shape 309">
            <a:extLst>
              <a:ext uri="{FF2B5EF4-FFF2-40B4-BE49-F238E27FC236}">
                <a16:creationId xmlns:a16="http://schemas.microsoft.com/office/drawing/2014/main" id="{646FF38F-536E-BB2F-37BA-3FC234589554}"/>
              </a:ext>
            </a:extLst>
          </p:cNvPr>
          <p:cNvSpPr txBox="1">
            <a:spLocks/>
          </p:cNvSpPr>
          <p:nvPr/>
        </p:nvSpPr>
        <p:spPr>
          <a:xfrm>
            <a:off x="919981" y="713808"/>
            <a:ext cx="11177746" cy="7722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Causal loop mapping:</a:t>
            </a:r>
            <a:endParaRPr lang="en-AU" sz="4800" b="1" baseline="300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hape 343">
            <a:extLst>
              <a:ext uri="{FF2B5EF4-FFF2-40B4-BE49-F238E27FC236}">
                <a16:creationId xmlns:a16="http://schemas.microsoft.com/office/drawing/2014/main" id="{36EEEB18-E85F-5858-96F9-19E208C8F3B4}"/>
              </a:ext>
            </a:extLst>
          </p:cNvPr>
          <p:cNvSpPr txBox="1">
            <a:spLocks/>
          </p:cNvSpPr>
          <p:nvPr/>
        </p:nvSpPr>
        <p:spPr>
          <a:xfrm>
            <a:off x="1946464" y="3453106"/>
            <a:ext cx="10575333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What direction are the interconnecting relationships</a:t>
            </a: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id="{B12198D3-E2CB-F32C-3203-CFC7AAE8C6CC}"/>
              </a:ext>
            </a:extLst>
          </p:cNvPr>
          <p:cNvSpPr txBox="1">
            <a:spLocks/>
          </p:cNvSpPr>
          <p:nvPr/>
        </p:nvSpPr>
        <p:spPr>
          <a:xfrm>
            <a:off x="1946464" y="4792028"/>
            <a:ext cx="10575333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Balanced or reinforcing?</a:t>
            </a:r>
          </a:p>
        </p:txBody>
      </p:sp>
      <p:sp>
        <p:nvSpPr>
          <p:cNvPr id="9" name="Shape 343">
            <a:extLst>
              <a:ext uri="{FF2B5EF4-FFF2-40B4-BE49-F238E27FC236}">
                <a16:creationId xmlns:a16="http://schemas.microsoft.com/office/drawing/2014/main" id="{9F8565C9-82BC-5DAA-3D05-CD738DA1946F}"/>
              </a:ext>
            </a:extLst>
          </p:cNvPr>
          <p:cNvSpPr txBox="1">
            <a:spLocks/>
          </p:cNvSpPr>
          <p:nvPr/>
        </p:nvSpPr>
        <p:spPr>
          <a:xfrm>
            <a:off x="1946464" y="4129419"/>
            <a:ext cx="10575333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+ or – flows. </a:t>
            </a:r>
          </a:p>
        </p:txBody>
      </p:sp>
      <p:sp>
        <p:nvSpPr>
          <p:cNvPr id="15" name="Shape 343">
            <a:extLst>
              <a:ext uri="{FF2B5EF4-FFF2-40B4-BE49-F238E27FC236}">
                <a16:creationId xmlns:a16="http://schemas.microsoft.com/office/drawing/2014/main" id="{4D8358DA-8234-7DBC-752A-545C2854B4DB}"/>
              </a:ext>
            </a:extLst>
          </p:cNvPr>
          <p:cNvSpPr txBox="1">
            <a:spLocks/>
          </p:cNvSpPr>
          <p:nvPr/>
        </p:nvSpPr>
        <p:spPr>
          <a:xfrm>
            <a:off x="919981" y="1752710"/>
            <a:ext cx="10190635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Follow these steps: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7CF711C-0C70-E64D-949B-7BCCDDCE2E03}"/>
              </a:ext>
            </a:extLst>
          </p:cNvPr>
          <p:cNvSpPr/>
          <p:nvPr/>
        </p:nvSpPr>
        <p:spPr>
          <a:xfrm flipV="1">
            <a:off x="1658549" y="2889825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C4179F1-B86B-2944-F98B-673B70C95862}"/>
              </a:ext>
            </a:extLst>
          </p:cNvPr>
          <p:cNvSpPr/>
          <p:nvPr/>
        </p:nvSpPr>
        <p:spPr>
          <a:xfrm flipV="1">
            <a:off x="1658549" y="3667154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EC59B6D-7374-3683-5332-CE49C4084BEF}"/>
              </a:ext>
            </a:extLst>
          </p:cNvPr>
          <p:cNvSpPr/>
          <p:nvPr/>
        </p:nvSpPr>
        <p:spPr>
          <a:xfrm flipV="1">
            <a:off x="1658549" y="4355898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94A2202-37E1-9200-2678-C9B2AE170BAF}"/>
              </a:ext>
            </a:extLst>
          </p:cNvPr>
          <p:cNvSpPr/>
          <p:nvPr/>
        </p:nvSpPr>
        <p:spPr>
          <a:xfrm flipV="1">
            <a:off x="1658549" y="4973695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79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ree Person Tossing Globe Stock Photo">
            <a:extLst>
              <a:ext uri="{FF2B5EF4-FFF2-40B4-BE49-F238E27FC236}">
                <a16:creationId xmlns:a16="http://schemas.microsoft.com/office/drawing/2014/main" id="{CC5A1D21-5E08-C1C1-284D-10EB3DF854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11" b="7164"/>
          <a:stretch/>
        </p:blipFill>
        <p:spPr bwMode="auto">
          <a:xfrm>
            <a:off x="0" y="0"/>
            <a:ext cx="12178637" cy="558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hape 309"/>
          <p:cNvSpPr txBox="1">
            <a:spLocks/>
          </p:cNvSpPr>
          <p:nvPr/>
        </p:nvSpPr>
        <p:spPr>
          <a:xfrm>
            <a:off x="1272747" y="688365"/>
            <a:ext cx="5132478" cy="7753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0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Opportunity Cards</a:t>
            </a:r>
            <a:endParaRPr lang="en-AU" sz="4000" b="1" baseline="30000" dirty="0">
              <a:solidFill>
                <a:schemeClr val="accent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hape 343"/>
          <p:cNvSpPr txBox="1">
            <a:spLocks noGrp="1"/>
          </p:cNvSpPr>
          <p:nvPr>
            <p:ph type="ctrTitle"/>
          </p:nvPr>
        </p:nvSpPr>
        <p:spPr>
          <a:xfrm>
            <a:off x="1272746" y="3114837"/>
            <a:ext cx="6898797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Using 2 x systems thinking frameworks</a:t>
            </a:r>
          </a:p>
        </p:txBody>
      </p:sp>
      <p:sp>
        <p:nvSpPr>
          <p:cNvPr id="7" name="Shape 343"/>
          <p:cNvSpPr txBox="1">
            <a:spLocks/>
          </p:cNvSpPr>
          <p:nvPr/>
        </p:nvSpPr>
        <p:spPr>
          <a:xfrm>
            <a:off x="1272747" y="1641263"/>
            <a:ext cx="7256032" cy="5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i="1" dirty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</a:rPr>
              <a:t>Delving deeper into earth problem spaces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E415F44-C17E-88D4-BDC8-FE04520B9D11}"/>
              </a:ext>
            </a:extLst>
          </p:cNvPr>
          <p:cNvGrpSpPr/>
          <p:nvPr/>
        </p:nvGrpSpPr>
        <p:grpSpPr>
          <a:xfrm>
            <a:off x="0" y="5878286"/>
            <a:ext cx="12192000" cy="979714"/>
            <a:chOff x="0" y="5878286"/>
            <a:chExt cx="12192000" cy="97971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02B597-826C-CA0B-9096-18DC74BA1E72}"/>
                </a:ext>
              </a:extLst>
            </p:cNvPr>
            <p:cNvSpPr/>
            <p:nvPr/>
          </p:nvSpPr>
          <p:spPr>
            <a:xfrm>
              <a:off x="0" y="5878286"/>
              <a:ext cx="12192000" cy="9797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A64CB12-AB42-25FB-5346-7C9302EE1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</p:spPr>
        </p:pic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65CCD85D-BB88-F115-B550-8762BF6BCE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7" t="30435" r="29195" b="30007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</p:spPr>
        </p:pic>
        <p:pic>
          <p:nvPicPr>
            <p:cNvPr id="13" name="Picture 12" descr="A red square with white text&#10;&#10;Description automatically generated">
              <a:extLst>
                <a:ext uri="{FF2B5EF4-FFF2-40B4-BE49-F238E27FC236}">
                  <a16:creationId xmlns:a16="http://schemas.microsoft.com/office/drawing/2014/main" id="{AAC06756-D2DF-0A8D-5E75-84739BD8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8778" y="5955095"/>
              <a:ext cx="2557208" cy="792734"/>
            </a:xfrm>
            <a:prstGeom prst="rect">
              <a:avLst/>
            </a:prstGeom>
          </p:spPr>
        </p:pic>
        <p:pic>
          <p:nvPicPr>
            <p:cNvPr id="14" name="Picture 13" descr="A blue and black logo&#10;&#10;Description automatically generated">
              <a:extLst>
                <a:ext uri="{FF2B5EF4-FFF2-40B4-BE49-F238E27FC236}">
                  <a16:creationId xmlns:a16="http://schemas.microsoft.com/office/drawing/2014/main" id="{E08FA5D8-9191-DE70-D6F5-18D466387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7338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ree Person Tossing Globe Stock Photo">
            <a:extLst>
              <a:ext uri="{FF2B5EF4-FFF2-40B4-BE49-F238E27FC236}">
                <a16:creationId xmlns:a16="http://schemas.microsoft.com/office/drawing/2014/main" id="{F3A1C5E2-3E2D-CECC-D505-510B8E971D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11" b="7164"/>
          <a:stretch/>
        </p:blipFill>
        <p:spPr bwMode="auto">
          <a:xfrm>
            <a:off x="0" y="0"/>
            <a:ext cx="12178637" cy="558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343"/>
          <p:cNvSpPr txBox="1">
            <a:spLocks noGrp="1"/>
          </p:cNvSpPr>
          <p:nvPr>
            <p:ph type="ctrTitle"/>
          </p:nvPr>
        </p:nvSpPr>
        <p:spPr>
          <a:xfrm>
            <a:off x="919980" y="3364278"/>
            <a:ext cx="10546306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Expand system understanding of parts and their relationships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E415F44-C17E-88D4-BDC8-FE04520B9D11}"/>
              </a:ext>
            </a:extLst>
          </p:cNvPr>
          <p:cNvGrpSpPr/>
          <p:nvPr/>
        </p:nvGrpSpPr>
        <p:grpSpPr>
          <a:xfrm>
            <a:off x="0" y="5878286"/>
            <a:ext cx="12192000" cy="979714"/>
            <a:chOff x="0" y="5878286"/>
            <a:chExt cx="12192000" cy="97971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02B597-826C-CA0B-9096-18DC74BA1E72}"/>
                </a:ext>
              </a:extLst>
            </p:cNvPr>
            <p:cNvSpPr/>
            <p:nvPr/>
          </p:nvSpPr>
          <p:spPr>
            <a:xfrm>
              <a:off x="0" y="5878286"/>
              <a:ext cx="12192000" cy="9797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A64CB12-AB42-25FB-5346-7C9302EE1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</p:spPr>
        </p:pic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65CCD85D-BB88-F115-B550-8762BF6BCE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7" t="30435" r="29195" b="30007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</p:spPr>
        </p:pic>
        <p:pic>
          <p:nvPicPr>
            <p:cNvPr id="13" name="Picture 12" descr="A red square with white text&#10;&#10;Description automatically generated">
              <a:extLst>
                <a:ext uri="{FF2B5EF4-FFF2-40B4-BE49-F238E27FC236}">
                  <a16:creationId xmlns:a16="http://schemas.microsoft.com/office/drawing/2014/main" id="{AAC06756-D2DF-0A8D-5E75-84739BD8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8778" y="5955095"/>
              <a:ext cx="2557208" cy="792734"/>
            </a:xfrm>
            <a:prstGeom prst="rect">
              <a:avLst/>
            </a:prstGeom>
          </p:spPr>
        </p:pic>
        <p:pic>
          <p:nvPicPr>
            <p:cNvPr id="14" name="Picture 13" descr="A blue and black logo&#10;&#10;Description automatically generated">
              <a:extLst>
                <a:ext uri="{FF2B5EF4-FFF2-40B4-BE49-F238E27FC236}">
                  <a16:creationId xmlns:a16="http://schemas.microsoft.com/office/drawing/2014/main" id="{E08FA5D8-9191-DE70-D6F5-18D466387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</p:spPr>
        </p:pic>
      </p:grpSp>
      <p:sp>
        <p:nvSpPr>
          <p:cNvPr id="15" name="Shape 343">
            <a:extLst>
              <a:ext uri="{FF2B5EF4-FFF2-40B4-BE49-F238E27FC236}">
                <a16:creationId xmlns:a16="http://schemas.microsoft.com/office/drawing/2014/main" id="{9BD34B75-613F-0499-36C1-460AC29A40CF}"/>
              </a:ext>
            </a:extLst>
          </p:cNvPr>
          <p:cNvSpPr txBox="1">
            <a:spLocks/>
          </p:cNvSpPr>
          <p:nvPr/>
        </p:nvSpPr>
        <p:spPr>
          <a:xfrm>
            <a:off x="919980" y="4136159"/>
            <a:ext cx="7608798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Consider scale, hierarchy and consequence</a:t>
            </a:r>
          </a:p>
        </p:txBody>
      </p:sp>
      <p:sp>
        <p:nvSpPr>
          <p:cNvPr id="20" name="Shape 309">
            <a:extLst>
              <a:ext uri="{FF2B5EF4-FFF2-40B4-BE49-F238E27FC236}">
                <a16:creationId xmlns:a16="http://schemas.microsoft.com/office/drawing/2014/main" id="{A668E48F-A601-49E8-0468-94F271C26CC9}"/>
              </a:ext>
            </a:extLst>
          </p:cNvPr>
          <p:cNvSpPr txBox="1">
            <a:spLocks/>
          </p:cNvSpPr>
          <p:nvPr/>
        </p:nvSpPr>
        <p:spPr>
          <a:xfrm>
            <a:off x="919981" y="713808"/>
            <a:ext cx="3056933" cy="7722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Purpose:</a:t>
            </a:r>
            <a:endParaRPr lang="en-AU" sz="4800" b="1" baseline="30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id="{2653D538-56EA-2C70-6C1D-25E1078FA46A}"/>
              </a:ext>
            </a:extLst>
          </p:cNvPr>
          <p:cNvSpPr txBox="1">
            <a:spLocks/>
          </p:cNvSpPr>
          <p:nvPr/>
        </p:nvSpPr>
        <p:spPr>
          <a:xfrm>
            <a:off x="919981" y="1685277"/>
            <a:ext cx="9152934" cy="892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u="sng" dirty="0">
                <a:latin typeface="Open Sans" charset="0"/>
                <a:ea typeface="Open Sans" charset="0"/>
                <a:cs typeface="Open Sans" charset="0"/>
              </a:rPr>
              <a:t>Create a foundation </a:t>
            </a: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for new ideas that intervene and improve water systems from your opportunity cards</a:t>
            </a:r>
          </a:p>
        </p:txBody>
      </p:sp>
      <p:sp>
        <p:nvSpPr>
          <p:cNvPr id="9" name="Shape 343">
            <a:extLst>
              <a:ext uri="{FF2B5EF4-FFF2-40B4-BE49-F238E27FC236}">
                <a16:creationId xmlns:a16="http://schemas.microsoft.com/office/drawing/2014/main" id="{7129FA3B-3DE8-17CF-E88D-CBE75FF7D7CA}"/>
              </a:ext>
            </a:extLst>
          </p:cNvPr>
          <p:cNvSpPr txBox="1">
            <a:spLocks/>
          </p:cNvSpPr>
          <p:nvPr/>
        </p:nvSpPr>
        <p:spPr>
          <a:xfrm>
            <a:off x="919981" y="2454887"/>
            <a:ext cx="10190635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Take an “existing solution” you have identified.</a:t>
            </a:r>
          </a:p>
        </p:txBody>
      </p:sp>
    </p:spTree>
    <p:extLst>
      <p:ext uri="{BB962C8B-B14F-4D97-AF65-F5344CB8AC3E}">
        <p14:creationId xmlns:p14="http://schemas.microsoft.com/office/powerpoint/2010/main" val="1985598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309">
            <a:extLst>
              <a:ext uri="{FF2B5EF4-FFF2-40B4-BE49-F238E27FC236}">
                <a16:creationId xmlns:a16="http://schemas.microsoft.com/office/drawing/2014/main" id="{E53D1C3B-66DE-1A42-36BC-84D44BD1C59B}"/>
              </a:ext>
            </a:extLst>
          </p:cNvPr>
          <p:cNvSpPr txBox="1">
            <a:spLocks/>
          </p:cNvSpPr>
          <p:nvPr/>
        </p:nvSpPr>
        <p:spPr>
          <a:xfrm>
            <a:off x="629695" y="2656763"/>
            <a:ext cx="3739106" cy="7722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Social </a:t>
            </a:r>
          </a:p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Ecosystem </a:t>
            </a:r>
          </a:p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Map</a:t>
            </a:r>
            <a:endParaRPr lang="en-AU" sz="4800" b="1" baseline="30000" dirty="0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67B5F0-1929-83ED-538F-4390CC4ABBAE}"/>
              </a:ext>
            </a:extLst>
          </p:cNvPr>
          <p:cNvSpPr txBox="1"/>
          <p:nvPr/>
        </p:nvSpPr>
        <p:spPr>
          <a:xfrm>
            <a:off x="507570" y="4240100"/>
            <a:ext cx="34909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Peter Jones &amp; Kristel Van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Ael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(2022)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55E2EEA-2215-3684-BE1A-D196C2B2B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518" y="91177"/>
            <a:ext cx="6711842" cy="676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380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09">
            <a:extLst>
              <a:ext uri="{FF2B5EF4-FFF2-40B4-BE49-F238E27FC236}">
                <a16:creationId xmlns:a16="http://schemas.microsoft.com/office/drawing/2014/main" id="{212A09A3-6BC8-3B55-398B-77BADDA00859}"/>
              </a:ext>
            </a:extLst>
          </p:cNvPr>
          <p:cNvSpPr txBox="1">
            <a:spLocks/>
          </p:cNvSpPr>
          <p:nvPr/>
        </p:nvSpPr>
        <p:spPr>
          <a:xfrm>
            <a:off x="511614" y="2890951"/>
            <a:ext cx="8701345" cy="7722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Causal </a:t>
            </a:r>
          </a:p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Loops</a:t>
            </a:r>
            <a:endParaRPr lang="en-AU" sz="4800" b="1" baseline="300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A diagram of a problem&#10;&#10;Description automatically generated">
            <a:extLst>
              <a:ext uri="{FF2B5EF4-FFF2-40B4-BE49-F238E27FC236}">
                <a16:creationId xmlns:a16="http://schemas.microsoft.com/office/drawing/2014/main" id="{F9331F7F-B3BB-6D14-C778-08CD10AC627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50000"/>
          </a:blip>
          <a:srcRect l="5467" t="5292" r="5080" b="14497"/>
          <a:stretch/>
        </p:blipFill>
        <p:spPr>
          <a:xfrm>
            <a:off x="7329714" y="386995"/>
            <a:ext cx="4601028" cy="5500914"/>
          </a:xfrm>
          <a:prstGeom prst="rect">
            <a:avLst/>
          </a:prstGeom>
        </p:spPr>
      </p:pic>
      <p:pic>
        <p:nvPicPr>
          <p:cNvPr id="9" name="Picture 8" descr="A diagram of a problem&#10;&#10;Description automatically generated">
            <a:extLst>
              <a:ext uri="{FF2B5EF4-FFF2-40B4-BE49-F238E27FC236}">
                <a16:creationId xmlns:a16="http://schemas.microsoft.com/office/drawing/2014/main" id="{E0357A87-36D6-E177-3FF1-FDB7CA7D977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biLevel thresh="50000"/>
          </a:blip>
          <a:srcRect l="4809" t="8734" r="5314" b="15666"/>
          <a:stretch/>
        </p:blipFill>
        <p:spPr>
          <a:xfrm>
            <a:off x="3918857" y="1358252"/>
            <a:ext cx="3590472" cy="40267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1A203C-0112-EE78-8D04-81E477F98339}"/>
              </a:ext>
            </a:extLst>
          </p:cNvPr>
          <p:cNvSpPr txBox="1"/>
          <p:nvPr/>
        </p:nvSpPr>
        <p:spPr>
          <a:xfrm>
            <a:off x="5814724" y="6463167"/>
            <a:ext cx="4776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Peter Jones &amp; Kristel Van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Ael</a:t>
            </a:r>
            <a:r>
              <a:rPr lang="en-US" altLang="en-US" dirty="0">
                <a:solidFill>
                  <a:srgbClr val="000000"/>
                </a:solidFill>
                <a:latin typeface="Open Sans" panose="020B0606030504020204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(2022)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66697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43"/>
          <p:cNvSpPr txBox="1">
            <a:spLocks noGrp="1"/>
          </p:cNvSpPr>
          <p:nvPr>
            <p:ph type="ctrTitle"/>
          </p:nvPr>
        </p:nvSpPr>
        <p:spPr>
          <a:xfrm>
            <a:off x="1522394" y="3364832"/>
            <a:ext cx="10669606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Add as many system parts as you can think of </a:t>
            </a:r>
          </a:p>
        </p:txBody>
      </p:sp>
      <p:sp>
        <p:nvSpPr>
          <p:cNvPr id="7" name="Shape 343"/>
          <p:cNvSpPr txBox="1">
            <a:spLocks/>
          </p:cNvSpPr>
          <p:nvPr/>
        </p:nvSpPr>
        <p:spPr>
          <a:xfrm>
            <a:off x="919981" y="1704002"/>
            <a:ext cx="8701345" cy="574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Choose 1 x card per person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E415F44-C17E-88D4-BDC8-FE04520B9D11}"/>
              </a:ext>
            </a:extLst>
          </p:cNvPr>
          <p:cNvGrpSpPr/>
          <p:nvPr/>
        </p:nvGrpSpPr>
        <p:grpSpPr>
          <a:xfrm>
            <a:off x="0" y="5878286"/>
            <a:ext cx="12192000" cy="979714"/>
            <a:chOff x="0" y="5878286"/>
            <a:chExt cx="12192000" cy="97971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02B597-826C-CA0B-9096-18DC74BA1E72}"/>
                </a:ext>
              </a:extLst>
            </p:cNvPr>
            <p:cNvSpPr/>
            <p:nvPr/>
          </p:nvSpPr>
          <p:spPr>
            <a:xfrm>
              <a:off x="0" y="5878286"/>
              <a:ext cx="12192000" cy="9797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A64CB12-AB42-25FB-5346-7C9302EE1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</p:spPr>
        </p:pic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65CCD85D-BB88-F115-B550-8762BF6BCE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07" t="30435" r="29195" b="30007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</p:spPr>
        </p:pic>
        <p:pic>
          <p:nvPicPr>
            <p:cNvPr id="13" name="Picture 12" descr="A red square with white text&#10;&#10;Description automatically generated">
              <a:extLst>
                <a:ext uri="{FF2B5EF4-FFF2-40B4-BE49-F238E27FC236}">
                  <a16:creationId xmlns:a16="http://schemas.microsoft.com/office/drawing/2014/main" id="{AAC06756-D2DF-0A8D-5E75-84739BD8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8778" y="5955095"/>
              <a:ext cx="2557208" cy="792734"/>
            </a:xfrm>
            <a:prstGeom prst="rect">
              <a:avLst/>
            </a:prstGeom>
          </p:spPr>
        </p:pic>
        <p:pic>
          <p:nvPicPr>
            <p:cNvPr id="14" name="Picture 13" descr="A blue and black logo&#10;&#10;Description automatically generated">
              <a:extLst>
                <a:ext uri="{FF2B5EF4-FFF2-40B4-BE49-F238E27FC236}">
                  <a16:creationId xmlns:a16="http://schemas.microsoft.com/office/drawing/2014/main" id="{E08FA5D8-9191-DE70-D6F5-18D466387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</p:spPr>
        </p:pic>
      </p:grpSp>
      <p:sp>
        <p:nvSpPr>
          <p:cNvPr id="2" name="Shape 343">
            <a:extLst>
              <a:ext uri="{FF2B5EF4-FFF2-40B4-BE49-F238E27FC236}">
                <a16:creationId xmlns:a16="http://schemas.microsoft.com/office/drawing/2014/main" id="{984FB30E-D6EF-7444-97B6-9511CFC06386}"/>
              </a:ext>
            </a:extLst>
          </p:cNvPr>
          <p:cNvSpPr txBox="1">
            <a:spLocks/>
          </p:cNvSpPr>
          <p:nvPr/>
        </p:nvSpPr>
        <p:spPr>
          <a:xfrm>
            <a:off x="919981" y="2290226"/>
            <a:ext cx="8354647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Use the given template (individual exercise)</a:t>
            </a:r>
          </a:p>
        </p:txBody>
      </p:sp>
      <p:sp>
        <p:nvSpPr>
          <p:cNvPr id="20" name="Shape 309">
            <a:extLst>
              <a:ext uri="{FF2B5EF4-FFF2-40B4-BE49-F238E27FC236}">
                <a16:creationId xmlns:a16="http://schemas.microsoft.com/office/drawing/2014/main" id="{A668E48F-A601-49E8-0468-94F271C26CC9}"/>
              </a:ext>
            </a:extLst>
          </p:cNvPr>
          <p:cNvSpPr txBox="1">
            <a:spLocks/>
          </p:cNvSpPr>
          <p:nvPr/>
        </p:nvSpPr>
        <p:spPr>
          <a:xfrm>
            <a:off x="919981" y="713808"/>
            <a:ext cx="11177746" cy="7722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 Ecosystem mapping:</a:t>
            </a:r>
            <a:endParaRPr lang="en-AU" sz="4800" b="1" baseline="30000" dirty="0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hape 343">
            <a:extLst>
              <a:ext uri="{FF2B5EF4-FFF2-40B4-BE49-F238E27FC236}">
                <a16:creationId xmlns:a16="http://schemas.microsoft.com/office/drawing/2014/main" id="{9543B6F6-AA66-F3B2-B27A-82F0F7B3C131}"/>
              </a:ext>
            </a:extLst>
          </p:cNvPr>
          <p:cNvSpPr txBox="1">
            <a:spLocks/>
          </p:cNvSpPr>
          <p:nvPr/>
        </p:nvSpPr>
        <p:spPr>
          <a:xfrm>
            <a:off x="1522394" y="4016943"/>
            <a:ext cx="10575333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Use directional arrows to depict relationships across levels</a:t>
            </a: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id="{4C42A1B4-A252-880D-516E-9539933C7484}"/>
              </a:ext>
            </a:extLst>
          </p:cNvPr>
          <p:cNvSpPr txBox="1">
            <a:spLocks/>
          </p:cNvSpPr>
          <p:nvPr/>
        </p:nvSpPr>
        <p:spPr>
          <a:xfrm>
            <a:off x="1522394" y="4712015"/>
            <a:ext cx="10669606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Some levels may be more/less populated (ok, shows gaps!)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07FD3E-73F1-3C4C-7D90-26BF49E2803A}"/>
              </a:ext>
            </a:extLst>
          </p:cNvPr>
          <p:cNvSpPr/>
          <p:nvPr/>
        </p:nvSpPr>
        <p:spPr>
          <a:xfrm flipV="1">
            <a:off x="1397529" y="3560264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B94E379-A10C-5257-BE45-1D6A8DF23CEB}"/>
              </a:ext>
            </a:extLst>
          </p:cNvPr>
          <p:cNvSpPr/>
          <p:nvPr/>
        </p:nvSpPr>
        <p:spPr>
          <a:xfrm flipV="1">
            <a:off x="1397529" y="4206769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D7F9712-4162-03E0-9AAC-748229C310C4}"/>
              </a:ext>
            </a:extLst>
          </p:cNvPr>
          <p:cNvSpPr/>
          <p:nvPr/>
        </p:nvSpPr>
        <p:spPr>
          <a:xfrm flipV="1">
            <a:off x="1397529" y="4906501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741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FCE99E13-2464-B508-44B9-462EAE364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955" y="175746"/>
            <a:ext cx="6136045" cy="618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CCB0C4-3B1E-A42B-16DA-F19A182A02AD}"/>
              </a:ext>
            </a:extLst>
          </p:cNvPr>
          <p:cNvSpPr txBox="1"/>
          <p:nvPr/>
        </p:nvSpPr>
        <p:spPr>
          <a:xfrm>
            <a:off x="368086" y="335845"/>
            <a:ext cx="6098582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AU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Interpersonal:</a:t>
            </a:r>
            <a:r>
              <a:rPr lang="en-AU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Individual actors;</a:t>
            </a:r>
            <a:endParaRPr lang="en-AU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br>
              <a:rPr lang="en-AU" b="0" i="0" u="none" strike="noStrike" dirty="0">
                <a:solidFill>
                  <a:srgbClr val="000000"/>
                </a:solidFill>
                <a:effectLst/>
              </a:rPr>
            </a:br>
            <a:r>
              <a:rPr lang="en-AU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Microsystem:</a:t>
            </a:r>
            <a:r>
              <a:rPr lang="en-AU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everyday social context in the geography and society - e.g. workplaces, </a:t>
            </a:r>
            <a:r>
              <a:rPr lang="en-AU" sz="1800" b="0" i="0" u="none" strike="noStrike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neighborhoods</a:t>
            </a:r>
            <a:r>
              <a:rPr lang="en-AU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; </a:t>
            </a:r>
            <a:endParaRPr lang="en-AU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br>
              <a:rPr lang="en-AU" b="0" i="0" u="none" strike="noStrike" dirty="0">
                <a:solidFill>
                  <a:srgbClr val="000000"/>
                </a:solidFill>
                <a:effectLst/>
              </a:rPr>
            </a:br>
            <a:r>
              <a:rPr lang="en-AU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Mesosystem: </a:t>
            </a:r>
            <a:r>
              <a:rPr lang="en-AU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structured community and organizational settings - e.g. company structure, schools, the local community in a city;</a:t>
            </a:r>
            <a:endParaRPr lang="en-AU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br>
              <a:rPr lang="en-AU" b="0" i="0" u="none" strike="noStrike" dirty="0">
                <a:solidFill>
                  <a:srgbClr val="000000"/>
                </a:solidFill>
                <a:effectLst/>
              </a:rPr>
            </a:br>
            <a:r>
              <a:rPr lang="en-AU" sz="1800" b="1" i="0" u="none" strike="noStrike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Exosystem</a:t>
            </a:r>
            <a:r>
              <a:rPr lang="en-AU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:</a:t>
            </a:r>
            <a:r>
              <a:rPr lang="en-AU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companies, industry, healthcare institutions, municipal or regional government;</a:t>
            </a:r>
            <a:endParaRPr lang="en-AU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br>
              <a:rPr lang="en-AU" b="0" i="0" u="none" strike="noStrike" dirty="0">
                <a:solidFill>
                  <a:srgbClr val="000000"/>
                </a:solidFill>
                <a:effectLst/>
              </a:rPr>
            </a:br>
            <a:r>
              <a:rPr lang="en-AU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Macrosystem: </a:t>
            </a:r>
            <a:r>
              <a:rPr lang="en-AU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national culture, political context, economy, factors influencing quality of life - e.g. information and media sources, population demographics;</a:t>
            </a:r>
            <a:endParaRPr lang="en-AU" sz="18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br>
              <a:rPr lang="en-AU" b="0" i="0" u="none" strike="noStrike" dirty="0">
                <a:solidFill>
                  <a:srgbClr val="000000"/>
                </a:solidFill>
                <a:effectLst/>
              </a:rPr>
            </a:br>
            <a:r>
              <a:rPr lang="en-AU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Bio-ecosystem:</a:t>
            </a:r>
            <a:r>
              <a:rPr lang="en-AU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natural environment - e.g. watersheds, health of flora and fauna, biodiversity, pollution effects;</a:t>
            </a:r>
            <a:endParaRPr lang="en-AU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br>
              <a:rPr lang="en-AU" b="0" i="0" u="none" strike="noStrike" dirty="0">
                <a:solidFill>
                  <a:srgbClr val="000000"/>
                </a:solidFill>
                <a:effectLst/>
              </a:rPr>
            </a:br>
            <a:r>
              <a:rPr lang="en-AU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‘force lines’</a:t>
            </a:r>
            <a:r>
              <a:rPr lang="en-AU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indicate  relational dynamics within and across levels</a:t>
            </a:r>
            <a:endParaRPr lang="en-AU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88BBA2-5F77-BFBE-CBCF-E82A164EAA72}"/>
              </a:ext>
            </a:extLst>
          </p:cNvPr>
          <p:cNvSpPr txBox="1"/>
          <p:nvPr/>
        </p:nvSpPr>
        <p:spPr>
          <a:xfrm>
            <a:off x="7378480" y="6362055"/>
            <a:ext cx="4776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Peter Jones &amp; Kristel Van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Ael</a:t>
            </a:r>
            <a:r>
              <a:rPr lang="en-US" altLang="en-US" dirty="0">
                <a:solidFill>
                  <a:srgbClr val="000000"/>
                </a:solidFill>
                <a:latin typeface="Open Sans" panose="020B0606030504020204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(2022)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74989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3B128FB2-EC7E-17DD-57E0-1CDF858BB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hape 343">
            <a:extLst>
              <a:ext uri="{FF2B5EF4-FFF2-40B4-BE49-F238E27FC236}">
                <a16:creationId xmlns:a16="http://schemas.microsoft.com/office/drawing/2014/main" id="{0B60FA49-6CBC-38DB-0BD9-E2B25F4D60B8}"/>
              </a:ext>
            </a:extLst>
          </p:cNvPr>
          <p:cNvSpPr txBox="1">
            <a:spLocks/>
          </p:cNvSpPr>
          <p:nvPr/>
        </p:nvSpPr>
        <p:spPr>
          <a:xfrm>
            <a:off x="5334000" y="6573650"/>
            <a:ext cx="2846282" cy="2843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14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Image generated by </a:t>
            </a:r>
            <a:r>
              <a:rPr lang="en-AU" sz="14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ChaptGPT</a:t>
            </a:r>
            <a:endParaRPr lang="en-AU" sz="1400" b="1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3" name="Shape 343"/>
          <p:cNvSpPr txBox="1">
            <a:spLocks noGrp="1"/>
          </p:cNvSpPr>
          <p:nvPr>
            <p:ph type="ctrTitle"/>
          </p:nvPr>
        </p:nvSpPr>
        <p:spPr>
          <a:xfrm>
            <a:off x="1667663" y="3215276"/>
            <a:ext cx="8085114" cy="420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200" dirty="0">
                <a:latin typeface="Open Sans" charset="0"/>
                <a:ea typeface="Open Sans" charset="0"/>
                <a:cs typeface="Open Sans" charset="0"/>
              </a:rPr>
              <a:t>User journey and ethics (pick one key user from your card)</a:t>
            </a:r>
          </a:p>
        </p:txBody>
      </p:sp>
      <p:sp>
        <p:nvSpPr>
          <p:cNvPr id="8" name="Shape 343"/>
          <p:cNvSpPr txBox="1">
            <a:spLocks/>
          </p:cNvSpPr>
          <p:nvPr/>
        </p:nvSpPr>
        <p:spPr>
          <a:xfrm>
            <a:off x="1667661" y="5211837"/>
            <a:ext cx="4210625" cy="457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200" dirty="0">
                <a:latin typeface="Open Sans" charset="0"/>
                <a:ea typeface="Open Sans" charset="0"/>
                <a:cs typeface="Open Sans" charset="0"/>
              </a:rPr>
              <a:t>Construction &amp; infrastructure</a:t>
            </a:r>
            <a:endParaRPr lang="en-AU" sz="22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1" name="Shape 343"/>
          <p:cNvSpPr txBox="1">
            <a:spLocks/>
          </p:cNvSpPr>
          <p:nvPr/>
        </p:nvSpPr>
        <p:spPr>
          <a:xfrm>
            <a:off x="1667662" y="3739243"/>
            <a:ext cx="2920806" cy="413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200" dirty="0">
                <a:latin typeface="Open Sans" charset="0"/>
                <a:ea typeface="Open Sans" charset="0"/>
                <a:cs typeface="Open Sans" charset="0"/>
              </a:rPr>
              <a:t>Wellbeing &amp; Health</a:t>
            </a:r>
            <a:endParaRPr lang="en-AU" sz="22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" name="Shape 343">
            <a:extLst>
              <a:ext uri="{FF2B5EF4-FFF2-40B4-BE49-F238E27FC236}">
                <a16:creationId xmlns:a16="http://schemas.microsoft.com/office/drawing/2014/main" id="{83300086-3768-41CB-564B-38ED2146D4EF}"/>
              </a:ext>
            </a:extLst>
          </p:cNvPr>
          <p:cNvSpPr txBox="1">
            <a:spLocks/>
          </p:cNvSpPr>
          <p:nvPr/>
        </p:nvSpPr>
        <p:spPr>
          <a:xfrm>
            <a:off x="1669533" y="4725305"/>
            <a:ext cx="3903953" cy="413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200" dirty="0">
                <a:latin typeface="Open Sans" charset="0"/>
                <a:ea typeface="Open Sans" charset="0"/>
                <a:cs typeface="Open Sans" charset="0"/>
              </a:rPr>
              <a:t>Water quality &amp;/or hygiene</a:t>
            </a: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id="{D132770C-B0BB-8DD7-40A3-C21BDE966825}"/>
              </a:ext>
            </a:extLst>
          </p:cNvPr>
          <p:cNvSpPr txBox="1">
            <a:spLocks/>
          </p:cNvSpPr>
          <p:nvPr/>
        </p:nvSpPr>
        <p:spPr>
          <a:xfrm>
            <a:off x="1667662" y="4233782"/>
            <a:ext cx="3119590" cy="413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200" dirty="0">
                <a:latin typeface="Open Sans" charset="0"/>
                <a:ea typeface="Open Sans" charset="0"/>
                <a:cs typeface="Open Sans" charset="0"/>
              </a:rPr>
              <a:t>Power (energy) needs</a:t>
            </a:r>
            <a:endParaRPr lang="en-AU" sz="22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" name="Shape 343">
            <a:extLst>
              <a:ext uri="{FF2B5EF4-FFF2-40B4-BE49-F238E27FC236}">
                <a16:creationId xmlns:a16="http://schemas.microsoft.com/office/drawing/2014/main" id="{787329BE-483E-62C9-BC46-9DB3ECD1600B}"/>
              </a:ext>
            </a:extLst>
          </p:cNvPr>
          <p:cNvSpPr txBox="1">
            <a:spLocks/>
          </p:cNvSpPr>
          <p:nvPr/>
        </p:nvSpPr>
        <p:spPr>
          <a:xfrm>
            <a:off x="788529" y="1617135"/>
            <a:ext cx="4545471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the ecosystem map levels </a:t>
            </a:r>
          </a:p>
        </p:txBody>
      </p:sp>
      <p:sp>
        <p:nvSpPr>
          <p:cNvPr id="9" name="Shape 343">
            <a:extLst>
              <a:ext uri="{FF2B5EF4-FFF2-40B4-BE49-F238E27FC236}">
                <a16:creationId xmlns:a16="http://schemas.microsoft.com/office/drawing/2014/main" id="{F0F51D7E-C891-1403-1AF0-EC23E88235EF}"/>
              </a:ext>
            </a:extLst>
          </p:cNvPr>
          <p:cNvSpPr txBox="1">
            <a:spLocks/>
          </p:cNvSpPr>
          <p:nvPr/>
        </p:nvSpPr>
        <p:spPr>
          <a:xfrm>
            <a:off x="788529" y="528563"/>
            <a:ext cx="8964248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b="1" dirty="0">
                <a:solidFill>
                  <a:schemeClr val="accent5"/>
                </a:solidFill>
                <a:latin typeface="Open Sans" charset="0"/>
                <a:ea typeface="Open Sans" charset="0"/>
                <a:cs typeface="Open Sans" charset="0"/>
              </a:rPr>
              <a:t>Inspire identifying more parts by considering:</a:t>
            </a:r>
          </a:p>
        </p:txBody>
      </p:sp>
      <p:sp>
        <p:nvSpPr>
          <p:cNvPr id="12" name="Shape 343">
            <a:extLst>
              <a:ext uri="{FF2B5EF4-FFF2-40B4-BE49-F238E27FC236}">
                <a16:creationId xmlns:a16="http://schemas.microsoft.com/office/drawing/2014/main" id="{A98EC530-EF9C-46B6-8B7B-E30E2000BB5C}"/>
              </a:ext>
            </a:extLst>
          </p:cNvPr>
          <p:cNvSpPr txBox="1">
            <a:spLocks/>
          </p:cNvSpPr>
          <p:nvPr/>
        </p:nvSpPr>
        <p:spPr>
          <a:xfrm>
            <a:off x="803044" y="2336959"/>
            <a:ext cx="5655814" cy="47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2800" dirty="0">
                <a:latin typeface="Open Sans" charset="0"/>
                <a:ea typeface="Open Sans" charset="0"/>
                <a:cs typeface="Open Sans" charset="0"/>
              </a:rPr>
              <a:t>the 5 x i2planet (rough) themes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BE142AC-DCE3-9DA6-7FEF-21D5A4D44CFC}"/>
              </a:ext>
            </a:extLst>
          </p:cNvPr>
          <p:cNvSpPr/>
          <p:nvPr/>
        </p:nvSpPr>
        <p:spPr>
          <a:xfrm flipV="1">
            <a:off x="1509823" y="3369056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CCA9430-BE5E-B415-2901-11EE37ADF6DD}"/>
              </a:ext>
            </a:extLst>
          </p:cNvPr>
          <p:cNvSpPr/>
          <p:nvPr/>
        </p:nvSpPr>
        <p:spPr>
          <a:xfrm flipV="1">
            <a:off x="1509823" y="3876469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0C9862C-DE3A-A1D6-8DF5-20B53110DC14}"/>
              </a:ext>
            </a:extLst>
          </p:cNvPr>
          <p:cNvSpPr/>
          <p:nvPr/>
        </p:nvSpPr>
        <p:spPr>
          <a:xfrm flipV="1">
            <a:off x="1509823" y="4394453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6F377DC-253A-9A27-90CB-1C572A8C35AB}"/>
              </a:ext>
            </a:extLst>
          </p:cNvPr>
          <p:cNvSpPr/>
          <p:nvPr/>
        </p:nvSpPr>
        <p:spPr>
          <a:xfrm flipV="1">
            <a:off x="1509823" y="4896580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4AA1319-A8C0-F24F-62C7-C5F8B8A4B798}"/>
              </a:ext>
            </a:extLst>
          </p:cNvPr>
          <p:cNvSpPr/>
          <p:nvPr/>
        </p:nvSpPr>
        <p:spPr>
          <a:xfrm flipV="1">
            <a:off x="1509823" y="5419850"/>
            <a:ext cx="76296" cy="7629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41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09">
            <a:extLst>
              <a:ext uri="{FF2B5EF4-FFF2-40B4-BE49-F238E27FC236}">
                <a16:creationId xmlns:a16="http://schemas.microsoft.com/office/drawing/2014/main" id="{212A09A3-6BC8-3B55-398B-77BADDA00859}"/>
              </a:ext>
            </a:extLst>
          </p:cNvPr>
          <p:cNvSpPr txBox="1">
            <a:spLocks/>
          </p:cNvSpPr>
          <p:nvPr/>
        </p:nvSpPr>
        <p:spPr>
          <a:xfrm>
            <a:off x="511614" y="2890951"/>
            <a:ext cx="8701345" cy="7722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vert="horz" wrap="square" lIns="91425" tIns="45700" rIns="91425" bIns="4570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Causal </a:t>
            </a:r>
          </a:p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AU" sz="48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Loops</a:t>
            </a:r>
            <a:endParaRPr lang="en-AU" sz="4800" b="1" baseline="30000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A diagram of a problem&#10;&#10;Description automatically generated">
            <a:extLst>
              <a:ext uri="{FF2B5EF4-FFF2-40B4-BE49-F238E27FC236}">
                <a16:creationId xmlns:a16="http://schemas.microsoft.com/office/drawing/2014/main" id="{F9331F7F-B3BB-6D14-C778-08CD10AC627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50000"/>
          </a:blip>
          <a:srcRect l="5467" t="5292" r="5080" b="14497"/>
          <a:stretch/>
        </p:blipFill>
        <p:spPr>
          <a:xfrm>
            <a:off x="7329714" y="678543"/>
            <a:ext cx="4601028" cy="5500914"/>
          </a:xfrm>
          <a:prstGeom prst="rect">
            <a:avLst/>
          </a:prstGeom>
        </p:spPr>
      </p:pic>
      <p:pic>
        <p:nvPicPr>
          <p:cNvPr id="9" name="Picture 8" descr="A diagram of a problem&#10;&#10;Description automatically generated">
            <a:extLst>
              <a:ext uri="{FF2B5EF4-FFF2-40B4-BE49-F238E27FC236}">
                <a16:creationId xmlns:a16="http://schemas.microsoft.com/office/drawing/2014/main" id="{E0357A87-36D6-E177-3FF1-FDB7CA7D977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biLevel thresh="50000"/>
          </a:blip>
          <a:srcRect l="4809" t="8734" r="5314" b="15666"/>
          <a:stretch/>
        </p:blipFill>
        <p:spPr>
          <a:xfrm>
            <a:off x="3918857" y="1649800"/>
            <a:ext cx="3590472" cy="40267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6976E2-A6CF-958A-B219-8FCA8B742530}"/>
              </a:ext>
            </a:extLst>
          </p:cNvPr>
          <p:cNvSpPr txBox="1"/>
          <p:nvPr/>
        </p:nvSpPr>
        <p:spPr>
          <a:xfrm>
            <a:off x="4862286" y="6463167"/>
            <a:ext cx="4776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Peter Jones &amp; Kristel Van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Ael</a:t>
            </a:r>
            <a:r>
              <a:rPr lang="en-US" altLang="en-US" dirty="0">
                <a:solidFill>
                  <a:srgbClr val="000000"/>
                </a:solidFill>
                <a:latin typeface="Open Sans" panose="020B0606030504020204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(2022)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79552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4921</TotalTime>
  <Words>523</Words>
  <Application>Microsoft Macintosh PowerPoint</Application>
  <PresentationFormat>Widescreen</PresentationFormat>
  <Paragraphs>72</Paragraphs>
  <Slides>12</Slides>
  <Notes>10</Notes>
  <HiddenSlides>1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Open Sans</vt:lpstr>
      <vt:lpstr>Office Theme</vt:lpstr>
      <vt:lpstr>Working with limited resources</vt:lpstr>
      <vt:lpstr>Using 2 x systems thinking frameworks</vt:lpstr>
      <vt:lpstr>Expand system understanding of parts and their relationships</vt:lpstr>
      <vt:lpstr>PowerPoint Presentation</vt:lpstr>
      <vt:lpstr>PowerPoint Presentation</vt:lpstr>
      <vt:lpstr>Add as many system parts as you can think of </vt:lpstr>
      <vt:lpstr>PowerPoint Presentation</vt:lpstr>
      <vt:lpstr>User journey and ethics (pick one key user from your card)</vt:lpstr>
      <vt:lpstr>PowerPoint Presentation</vt:lpstr>
      <vt:lpstr>PowerPoint Presentation</vt:lpstr>
      <vt:lpstr>PowerPoint Presentation</vt:lpstr>
      <vt:lpstr>Identify variables (descriptor that can increase or decrease)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Christine Thong</dc:creator>
  <cp:lastModifiedBy>Christine Thong</cp:lastModifiedBy>
  <cp:revision>13</cp:revision>
  <dcterms:created xsi:type="dcterms:W3CDTF">2024-11-07T10:55:31Z</dcterms:created>
  <dcterms:modified xsi:type="dcterms:W3CDTF">2024-11-11T15:01:33Z</dcterms:modified>
</cp:coreProperties>
</file>