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0" r:id="rId3"/>
    <p:sldId id="294" r:id="rId4"/>
    <p:sldId id="292" r:id="rId5"/>
    <p:sldId id="293" r:id="rId6"/>
    <p:sldId id="282" r:id="rId7"/>
    <p:sldId id="718" r:id="rId8"/>
    <p:sldId id="300" r:id="rId9"/>
    <p:sldId id="299" r:id="rId10"/>
    <p:sldId id="301" r:id="rId11"/>
    <p:sldId id="305" r:id="rId12"/>
    <p:sldId id="719" r:id="rId13"/>
    <p:sldId id="283" r:id="rId14"/>
    <p:sldId id="279" r:id="rId15"/>
    <p:sldId id="286" r:id="rId16"/>
    <p:sldId id="295" r:id="rId17"/>
    <p:sldId id="303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4"/>
    <p:restoredTop sz="66087"/>
  </p:normalViewPr>
  <p:slideViewPr>
    <p:cSldViewPr snapToGrid="0" snapToObjects="1">
      <p:cViewPr>
        <p:scale>
          <a:sx n="113" d="100"/>
          <a:sy n="113" d="100"/>
        </p:scale>
        <p:origin x="752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2126CD-3A0C-B345-AC73-D6E1A0A05ADD}" type="doc">
      <dgm:prSet loTypeId="urn:microsoft.com/office/officeart/2005/8/layout/chevron1" loCatId="" qsTypeId="urn:microsoft.com/office/officeart/2005/8/quickstyle/simple1" qsCatId="simple" csTypeId="urn:microsoft.com/office/officeart/2005/8/colors/accent3_5" csCatId="accent3" phldr="1"/>
      <dgm:spPr/>
    </dgm:pt>
    <dgm:pt modelId="{02607406-E4EF-E94E-A5F9-42250C83351F}">
      <dgm:prSet phldrT="[Text]" custT="1"/>
      <dgm:spPr/>
      <dgm:t>
        <a:bodyPr/>
        <a:lstStyle/>
        <a:p>
          <a:r>
            <a:rPr lang="en-GB" sz="2000" dirty="0"/>
            <a:t>Iteration</a:t>
          </a:r>
          <a:endParaRPr lang="en-GB" sz="1400" dirty="0"/>
        </a:p>
      </dgm:t>
    </dgm:pt>
    <dgm:pt modelId="{FE890501-9923-1447-8D67-6DF1253F9619}" type="parTrans" cxnId="{3C3A0D38-37B9-704F-9188-9B84D62159C4}">
      <dgm:prSet/>
      <dgm:spPr/>
      <dgm:t>
        <a:bodyPr/>
        <a:lstStyle/>
        <a:p>
          <a:endParaRPr lang="en-GB"/>
        </a:p>
      </dgm:t>
    </dgm:pt>
    <dgm:pt modelId="{03894CCB-9CB1-B644-8516-9372010DC46C}" type="sibTrans" cxnId="{3C3A0D38-37B9-704F-9188-9B84D62159C4}">
      <dgm:prSet/>
      <dgm:spPr/>
      <dgm:t>
        <a:bodyPr/>
        <a:lstStyle/>
        <a:p>
          <a:endParaRPr lang="en-GB"/>
        </a:p>
      </dgm:t>
    </dgm:pt>
    <dgm:pt modelId="{183ACC13-3D9C-DB4E-8AD5-63C77C6219EF}">
      <dgm:prSet phldrT="[Text]" custT="1"/>
      <dgm:spPr/>
      <dgm:t>
        <a:bodyPr/>
        <a:lstStyle/>
        <a:p>
          <a:endParaRPr lang="en-GB" sz="1400" dirty="0"/>
        </a:p>
      </dgm:t>
    </dgm:pt>
    <dgm:pt modelId="{0704DFDF-76D5-104A-A4C5-28A6EC743501}" type="sibTrans" cxnId="{CAFF6CB6-9D31-314D-9794-36587C33D441}">
      <dgm:prSet/>
      <dgm:spPr/>
      <dgm:t>
        <a:bodyPr/>
        <a:lstStyle/>
        <a:p>
          <a:endParaRPr lang="en-GB"/>
        </a:p>
      </dgm:t>
    </dgm:pt>
    <dgm:pt modelId="{ECC77A32-59D0-374F-9A18-F172FC89DEA6}" type="parTrans" cxnId="{CAFF6CB6-9D31-314D-9794-36587C33D441}">
      <dgm:prSet/>
      <dgm:spPr/>
      <dgm:t>
        <a:bodyPr/>
        <a:lstStyle/>
        <a:p>
          <a:endParaRPr lang="en-GB"/>
        </a:p>
      </dgm:t>
    </dgm:pt>
    <dgm:pt modelId="{E3DBAA57-15E6-ED42-9A6B-F2A06BA4634C}">
      <dgm:prSet phldrT="[Text]" custT="1"/>
      <dgm:spPr/>
      <dgm:t>
        <a:bodyPr/>
        <a:lstStyle/>
        <a:p>
          <a:endParaRPr lang="en-GB" sz="1400" dirty="0"/>
        </a:p>
      </dgm:t>
    </dgm:pt>
    <dgm:pt modelId="{9E9677D1-95B3-E043-8C89-07419E50C087}" type="sibTrans" cxnId="{1424FD18-5E43-2249-84BF-65FF2222599E}">
      <dgm:prSet/>
      <dgm:spPr/>
      <dgm:t>
        <a:bodyPr/>
        <a:lstStyle/>
        <a:p>
          <a:endParaRPr lang="en-GB"/>
        </a:p>
      </dgm:t>
    </dgm:pt>
    <dgm:pt modelId="{CEA3D32A-D365-D545-BC96-709A545E2447}" type="parTrans" cxnId="{1424FD18-5E43-2249-84BF-65FF2222599E}">
      <dgm:prSet/>
      <dgm:spPr/>
      <dgm:t>
        <a:bodyPr/>
        <a:lstStyle/>
        <a:p>
          <a:endParaRPr lang="en-GB"/>
        </a:p>
      </dgm:t>
    </dgm:pt>
    <dgm:pt modelId="{C5FE58CB-E4CD-F340-A833-CC56B9BBE407}" type="pres">
      <dgm:prSet presAssocID="{232126CD-3A0C-B345-AC73-D6E1A0A05ADD}" presName="Name0" presStyleCnt="0">
        <dgm:presLayoutVars>
          <dgm:dir/>
          <dgm:animLvl val="lvl"/>
          <dgm:resizeHandles val="exact"/>
        </dgm:presLayoutVars>
      </dgm:prSet>
      <dgm:spPr/>
    </dgm:pt>
    <dgm:pt modelId="{2970A99F-E5CA-FB45-8F3B-09FC3C33B4F3}" type="pres">
      <dgm:prSet presAssocID="{E3DBAA57-15E6-ED42-9A6B-F2A06BA4634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7AD09E1-5A31-E142-9996-B608F869D620}" type="pres">
      <dgm:prSet presAssocID="{9E9677D1-95B3-E043-8C89-07419E50C087}" presName="parTxOnlySpace" presStyleCnt="0"/>
      <dgm:spPr/>
    </dgm:pt>
    <dgm:pt modelId="{EE9E3ADB-47D6-2041-AECE-77D8A00513A1}" type="pres">
      <dgm:prSet presAssocID="{02607406-E4EF-E94E-A5F9-42250C83351F}" presName="parTxOnly" presStyleLbl="node1" presStyleIdx="1" presStyleCnt="3" custScaleX="184902">
        <dgm:presLayoutVars>
          <dgm:chMax val="0"/>
          <dgm:chPref val="0"/>
          <dgm:bulletEnabled val="1"/>
        </dgm:presLayoutVars>
      </dgm:prSet>
      <dgm:spPr/>
    </dgm:pt>
    <dgm:pt modelId="{23BD8FE4-A251-D849-94DB-5883F2BD72D5}" type="pres">
      <dgm:prSet presAssocID="{03894CCB-9CB1-B644-8516-9372010DC46C}" presName="parTxOnlySpace" presStyleCnt="0"/>
      <dgm:spPr/>
    </dgm:pt>
    <dgm:pt modelId="{C92B8AEB-F6C6-474F-9162-453C02E1F177}" type="pres">
      <dgm:prSet presAssocID="{183ACC13-3D9C-DB4E-8AD5-63C77C6219E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424FD18-5E43-2249-84BF-65FF2222599E}" srcId="{232126CD-3A0C-B345-AC73-D6E1A0A05ADD}" destId="{E3DBAA57-15E6-ED42-9A6B-F2A06BA4634C}" srcOrd="0" destOrd="0" parTransId="{CEA3D32A-D365-D545-BC96-709A545E2447}" sibTransId="{9E9677D1-95B3-E043-8C89-07419E50C087}"/>
    <dgm:cxn modelId="{7F9B2D2B-ACB1-8649-9248-DED20B39EF16}" type="presOf" srcId="{183ACC13-3D9C-DB4E-8AD5-63C77C6219EF}" destId="{C92B8AEB-F6C6-474F-9162-453C02E1F177}" srcOrd="0" destOrd="0" presId="urn:microsoft.com/office/officeart/2005/8/layout/chevron1"/>
    <dgm:cxn modelId="{3C3A0D38-37B9-704F-9188-9B84D62159C4}" srcId="{232126CD-3A0C-B345-AC73-D6E1A0A05ADD}" destId="{02607406-E4EF-E94E-A5F9-42250C83351F}" srcOrd="1" destOrd="0" parTransId="{FE890501-9923-1447-8D67-6DF1253F9619}" sibTransId="{03894CCB-9CB1-B644-8516-9372010DC46C}"/>
    <dgm:cxn modelId="{693B8C3A-B269-7341-BF6D-D3C23113A714}" type="presOf" srcId="{02607406-E4EF-E94E-A5F9-42250C83351F}" destId="{EE9E3ADB-47D6-2041-AECE-77D8A00513A1}" srcOrd="0" destOrd="0" presId="urn:microsoft.com/office/officeart/2005/8/layout/chevron1"/>
    <dgm:cxn modelId="{CAFF6CB6-9D31-314D-9794-36587C33D441}" srcId="{232126CD-3A0C-B345-AC73-D6E1A0A05ADD}" destId="{183ACC13-3D9C-DB4E-8AD5-63C77C6219EF}" srcOrd="2" destOrd="0" parTransId="{ECC77A32-59D0-374F-9A18-F172FC89DEA6}" sibTransId="{0704DFDF-76D5-104A-A4C5-28A6EC743501}"/>
    <dgm:cxn modelId="{0FBBF2C8-140D-054D-97C9-EC09DDB26C6C}" type="presOf" srcId="{E3DBAA57-15E6-ED42-9A6B-F2A06BA4634C}" destId="{2970A99F-E5CA-FB45-8F3B-09FC3C33B4F3}" srcOrd="0" destOrd="0" presId="urn:microsoft.com/office/officeart/2005/8/layout/chevron1"/>
    <dgm:cxn modelId="{475CDFDB-2771-2448-9194-515908B1052C}" type="presOf" srcId="{232126CD-3A0C-B345-AC73-D6E1A0A05ADD}" destId="{C5FE58CB-E4CD-F340-A833-CC56B9BBE407}" srcOrd="0" destOrd="0" presId="urn:microsoft.com/office/officeart/2005/8/layout/chevron1"/>
    <dgm:cxn modelId="{C85ECABF-7F8E-6F4A-BD44-F347AC57B2F3}" type="presParOf" srcId="{C5FE58CB-E4CD-F340-A833-CC56B9BBE407}" destId="{2970A99F-E5CA-FB45-8F3B-09FC3C33B4F3}" srcOrd="0" destOrd="0" presId="urn:microsoft.com/office/officeart/2005/8/layout/chevron1"/>
    <dgm:cxn modelId="{6E514C10-0281-3C4A-A5E8-77F46872CFCF}" type="presParOf" srcId="{C5FE58CB-E4CD-F340-A833-CC56B9BBE407}" destId="{77AD09E1-5A31-E142-9996-B608F869D620}" srcOrd="1" destOrd="0" presId="urn:microsoft.com/office/officeart/2005/8/layout/chevron1"/>
    <dgm:cxn modelId="{23681989-AED8-BF49-B808-294CB913158B}" type="presParOf" srcId="{C5FE58CB-E4CD-F340-A833-CC56B9BBE407}" destId="{EE9E3ADB-47D6-2041-AECE-77D8A00513A1}" srcOrd="2" destOrd="0" presId="urn:microsoft.com/office/officeart/2005/8/layout/chevron1"/>
    <dgm:cxn modelId="{3C5918EC-0177-4546-88BC-B8B7B34D393D}" type="presParOf" srcId="{C5FE58CB-E4CD-F340-A833-CC56B9BBE407}" destId="{23BD8FE4-A251-D849-94DB-5883F2BD72D5}" srcOrd="3" destOrd="0" presId="urn:microsoft.com/office/officeart/2005/8/layout/chevron1"/>
    <dgm:cxn modelId="{A22E089D-785D-1F48-96A1-BFEC97722BED}" type="presParOf" srcId="{C5FE58CB-E4CD-F340-A833-CC56B9BBE407}" destId="{C92B8AEB-F6C6-474F-9162-453C02E1F17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872D26-C768-254C-9948-1C3A1FDEF8B3}" type="doc">
      <dgm:prSet loTypeId="urn:microsoft.com/office/officeart/2005/8/layout/cycle5" loCatId="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7461EDE1-0CB6-8B49-869B-3355311BCF1B}">
      <dgm:prSet phldrT="[Text]"/>
      <dgm:spPr/>
      <dgm:t>
        <a:bodyPr/>
        <a:lstStyle/>
        <a:p>
          <a:r>
            <a:rPr lang="en-GB" dirty="0"/>
            <a:t>Build</a:t>
          </a:r>
        </a:p>
      </dgm:t>
    </dgm:pt>
    <dgm:pt modelId="{6C32361D-E0A5-6143-8B56-89DC4934E3F4}" type="parTrans" cxnId="{AD5D536A-CCB5-2945-9217-64738BD69D77}">
      <dgm:prSet/>
      <dgm:spPr/>
      <dgm:t>
        <a:bodyPr/>
        <a:lstStyle/>
        <a:p>
          <a:endParaRPr lang="en-GB"/>
        </a:p>
      </dgm:t>
    </dgm:pt>
    <dgm:pt modelId="{EAC24898-58DE-8946-9B71-CA7E7D45A9BB}" type="sibTrans" cxnId="{AD5D536A-CCB5-2945-9217-64738BD69D77}">
      <dgm:prSet/>
      <dgm:spPr/>
      <dgm:t>
        <a:bodyPr/>
        <a:lstStyle/>
        <a:p>
          <a:endParaRPr lang="en-GB"/>
        </a:p>
      </dgm:t>
    </dgm:pt>
    <dgm:pt modelId="{1CB52F67-E511-5348-8525-B80B172B419A}">
      <dgm:prSet phldrT="[Text]"/>
      <dgm:spPr/>
      <dgm:t>
        <a:bodyPr/>
        <a:lstStyle/>
        <a:p>
          <a:r>
            <a:rPr lang="en-GB" dirty="0"/>
            <a:t>Test </a:t>
          </a:r>
        </a:p>
      </dgm:t>
    </dgm:pt>
    <dgm:pt modelId="{BBCEABB2-BD67-6545-813D-50E3E77F23C2}" type="parTrans" cxnId="{15B410EA-1E74-4541-80A1-7BE1FCEE022D}">
      <dgm:prSet/>
      <dgm:spPr/>
      <dgm:t>
        <a:bodyPr/>
        <a:lstStyle/>
        <a:p>
          <a:endParaRPr lang="en-GB"/>
        </a:p>
      </dgm:t>
    </dgm:pt>
    <dgm:pt modelId="{F62A60C8-E9ED-814A-B108-89303F7F3858}" type="sibTrans" cxnId="{15B410EA-1E74-4541-80A1-7BE1FCEE022D}">
      <dgm:prSet/>
      <dgm:spPr/>
      <dgm:t>
        <a:bodyPr/>
        <a:lstStyle/>
        <a:p>
          <a:endParaRPr lang="en-GB"/>
        </a:p>
      </dgm:t>
    </dgm:pt>
    <dgm:pt modelId="{3E78BE75-B606-1D4A-BB84-562B1A18AFF8}">
      <dgm:prSet phldrT="[Text]"/>
      <dgm:spPr/>
      <dgm:t>
        <a:bodyPr/>
        <a:lstStyle/>
        <a:p>
          <a:r>
            <a:rPr lang="en-GB" dirty="0"/>
            <a:t>Repeat</a:t>
          </a:r>
        </a:p>
      </dgm:t>
    </dgm:pt>
    <dgm:pt modelId="{A9340D10-1B6C-9A44-9951-FF086214836A}" type="parTrans" cxnId="{502EC799-7559-BD49-8815-0266EF68AAD0}">
      <dgm:prSet/>
      <dgm:spPr/>
      <dgm:t>
        <a:bodyPr/>
        <a:lstStyle/>
        <a:p>
          <a:endParaRPr lang="en-GB"/>
        </a:p>
      </dgm:t>
    </dgm:pt>
    <dgm:pt modelId="{C48F40B4-21A7-9748-A7D0-060526ADD82B}" type="sibTrans" cxnId="{502EC799-7559-BD49-8815-0266EF68AAD0}">
      <dgm:prSet/>
      <dgm:spPr/>
      <dgm:t>
        <a:bodyPr/>
        <a:lstStyle/>
        <a:p>
          <a:endParaRPr lang="en-GB"/>
        </a:p>
      </dgm:t>
    </dgm:pt>
    <dgm:pt modelId="{AE19B54F-4600-8A4F-A7D5-6E5A2F5409ED}" type="pres">
      <dgm:prSet presAssocID="{C9872D26-C768-254C-9948-1C3A1FDEF8B3}" presName="cycle" presStyleCnt="0">
        <dgm:presLayoutVars>
          <dgm:dir/>
          <dgm:resizeHandles val="exact"/>
        </dgm:presLayoutVars>
      </dgm:prSet>
      <dgm:spPr/>
    </dgm:pt>
    <dgm:pt modelId="{6A83912D-3B98-E94A-B598-BE413305896B}" type="pres">
      <dgm:prSet presAssocID="{7461EDE1-0CB6-8B49-869B-3355311BCF1B}" presName="node" presStyleLbl="node1" presStyleIdx="0" presStyleCnt="3">
        <dgm:presLayoutVars>
          <dgm:bulletEnabled val="1"/>
        </dgm:presLayoutVars>
      </dgm:prSet>
      <dgm:spPr/>
    </dgm:pt>
    <dgm:pt modelId="{FBCE74FA-782A-BE40-BD35-4AB090EB0A46}" type="pres">
      <dgm:prSet presAssocID="{7461EDE1-0CB6-8B49-869B-3355311BCF1B}" presName="spNode" presStyleCnt="0"/>
      <dgm:spPr/>
    </dgm:pt>
    <dgm:pt modelId="{823FD6BE-68D1-424E-8A9F-47EE9372ECA2}" type="pres">
      <dgm:prSet presAssocID="{EAC24898-58DE-8946-9B71-CA7E7D45A9BB}" presName="sibTrans" presStyleLbl="sibTrans1D1" presStyleIdx="0" presStyleCnt="3"/>
      <dgm:spPr/>
    </dgm:pt>
    <dgm:pt modelId="{7B51BC67-DDCE-1542-B5AC-06DEBEDB807D}" type="pres">
      <dgm:prSet presAssocID="{1CB52F67-E511-5348-8525-B80B172B419A}" presName="node" presStyleLbl="node1" presStyleIdx="1" presStyleCnt="3">
        <dgm:presLayoutVars>
          <dgm:bulletEnabled val="1"/>
        </dgm:presLayoutVars>
      </dgm:prSet>
      <dgm:spPr/>
    </dgm:pt>
    <dgm:pt modelId="{F259B915-ACA9-7044-B39D-4CADA7916818}" type="pres">
      <dgm:prSet presAssocID="{1CB52F67-E511-5348-8525-B80B172B419A}" presName="spNode" presStyleCnt="0"/>
      <dgm:spPr/>
    </dgm:pt>
    <dgm:pt modelId="{77B429EB-5F86-6940-9501-609216CBCCFB}" type="pres">
      <dgm:prSet presAssocID="{F62A60C8-E9ED-814A-B108-89303F7F3858}" presName="sibTrans" presStyleLbl="sibTrans1D1" presStyleIdx="1" presStyleCnt="3"/>
      <dgm:spPr/>
    </dgm:pt>
    <dgm:pt modelId="{08452DEC-9F73-6D44-A944-69AFA29C60DD}" type="pres">
      <dgm:prSet presAssocID="{3E78BE75-B606-1D4A-BB84-562B1A18AFF8}" presName="node" presStyleLbl="node1" presStyleIdx="2" presStyleCnt="3">
        <dgm:presLayoutVars>
          <dgm:bulletEnabled val="1"/>
        </dgm:presLayoutVars>
      </dgm:prSet>
      <dgm:spPr/>
    </dgm:pt>
    <dgm:pt modelId="{1F0E77FA-BDE3-F442-A589-4D25B8B33C1A}" type="pres">
      <dgm:prSet presAssocID="{3E78BE75-B606-1D4A-BB84-562B1A18AFF8}" presName="spNode" presStyleCnt="0"/>
      <dgm:spPr/>
    </dgm:pt>
    <dgm:pt modelId="{4902F0E0-0AB3-304B-AF85-929A3D9E4B59}" type="pres">
      <dgm:prSet presAssocID="{C48F40B4-21A7-9748-A7D0-060526ADD82B}" presName="sibTrans" presStyleLbl="sibTrans1D1" presStyleIdx="2" presStyleCnt="3"/>
      <dgm:spPr/>
    </dgm:pt>
  </dgm:ptLst>
  <dgm:cxnLst>
    <dgm:cxn modelId="{9135AF03-101A-B24B-A1B6-8F84E59EE239}" type="presOf" srcId="{7461EDE1-0CB6-8B49-869B-3355311BCF1B}" destId="{6A83912D-3B98-E94A-B598-BE413305896B}" srcOrd="0" destOrd="0" presId="urn:microsoft.com/office/officeart/2005/8/layout/cycle5"/>
    <dgm:cxn modelId="{B601631B-8F92-AB4C-8FA6-629A8B64BC94}" type="presOf" srcId="{3E78BE75-B606-1D4A-BB84-562B1A18AFF8}" destId="{08452DEC-9F73-6D44-A944-69AFA29C60DD}" srcOrd="0" destOrd="0" presId="urn:microsoft.com/office/officeart/2005/8/layout/cycle5"/>
    <dgm:cxn modelId="{3C85064D-3836-5E46-8B1D-ACF11C7FB65D}" type="presOf" srcId="{F62A60C8-E9ED-814A-B108-89303F7F3858}" destId="{77B429EB-5F86-6940-9501-609216CBCCFB}" srcOrd="0" destOrd="0" presId="urn:microsoft.com/office/officeart/2005/8/layout/cycle5"/>
    <dgm:cxn modelId="{49557E5D-EE89-2C45-B710-F7A69C669586}" type="presOf" srcId="{C9872D26-C768-254C-9948-1C3A1FDEF8B3}" destId="{AE19B54F-4600-8A4F-A7D5-6E5A2F5409ED}" srcOrd="0" destOrd="0" presId="urn:microsoft.com/office/officeart/2005/8/layout/cycle5"/>
    <dgm:cxn modelId="{AD5D536A-CCB5-2945-9217-64738BD69D77}" srcId="{C9872D26-C768-254C-9948-1C3A1FDEF8B3}" destId="{7461EDE1-0CB6-8B49-869B-3355311BCF1B}" srcOrd="0" destOrd="0" parTransId="{6C32361D-E0A5-6143-8B56-89DC4934E3F4}" sibTransId="{EAC24898-58DE-8946-9B71-CA7E7D45A9BB}"/>
    <dgm:cxn modelId="{B55B9775-463F-5D43-AE4A-57BBC30D8947}" type="presOf" srcId="{EAC24898-58DE-8946-9B71-CA7E7D45A9BB}" destId="{823FD6BE-68D1-424E-8A9F-47EE9372ECA2}" srcOrd="0" destOrd="0" presId="urn:microsoft.com/office/officeart/2005/8/layout/cycle5"/>
    <dgm:cxn modelId="{5840DD8C-805A-3D48-8544-5823F1E2E81F}" type="presOf" srcId="{C48F40B4-21A7-9748-A7D0-060526ADD82B}" destId="{4902F0E0-0AB3-304B-AF85-929A3D9E4B59}" srcOrd="0" destOrd="0" presId="urn:microsoft.com/office/officeart/2005/8/layout/cycle5"/>
    <dgm:cxn modelId="{502EC799-7559-BD49-8815-0266EF68AAD0}" srcId="{C9872D26-C768-254C-9948-1C3A1FDEF8B3}" destId="{3E78BE75-B606-1D4A-BB84-562B1A18AFF8}" srcOrd="2" destOrd="0" parTransId="{A9340D10-1B6C-9A44-9951-FF086214836A}" sibTransId="{C48F40B4-21A7-9748-A7D0-060526ADD82B}"/>
    <dgm:cxn modelId="{333491C6-736E-F34A-B875-16C5A497771B}" type="presOf" srcId="{1CB52F67-E511-5348-8525-B80B172B419A}" destId="{7B51BC67-DDCE-1542-B5AC-06DEBEDB807D}" srcOrd="0" destOrd="0" presId="urn:microsoft.com/office/officeart/2005/8/layout/cycle5"/>
    <dgm:cxn modelId="{15B410EA-1E74-4541-80A1-7BE1FCEE022D}" srcId="{C9872D26-C768-254C-9948-1C3A1FDEF8B3}" destId="{1CB52F67-E511-5348-8525-B80B172B419A}" srcOrd="1" destOrd="0" parTransId="{BBCEABB2-BD67-6545-813D-50E3E77F23C2}" sibTransId="{F62A60C8-E9ED-814A-B108-89303F7F3858}"/>
    <dgm:cxn modelId="{A3FCEE3C-DC64-5B47-9C9C-DC1765F65F36}" type="presParOf" srcId="{AE19B54F-4600-8A4F-A7D5-6E5A2F5409ED}" destId="{6A83912D-3B98-E94A-B598-BE413305896B}" srcOrd="0" destOrd="0" presId="urn:microsoft.com/office/officeart/2005/8/layout/cycle5"/>
    <dgm:cxn modelId="{C0E2A917-0F4D-F042-B044-917D74C453ED}" type="presParOf" srcId="{AE19B54F-4600-8A4F-A7D5-6E5A2F5409ED}" destId="{FBCE74FA-782A-BE40-BD35-4AB090EB0A46}" srcOrd="1" destOrd="0" presId="urn:microsoft.com/office/officeart/2005/8/layout/cycle5"/>
    <dgm:cxn modelId="{0CC22991-6F26-7F48-9D7B-4E65FC20E250}" type="presParOf" srcId="{AE19B54F-4600-8A4F-A7D5-6E5A2F5409ED}" destId="{823FD6BE-68D1-424E-8A9F-47EE9372ECA2}" srcOrd="2" destOrd="0" presId="urn:microsoft.com/office/officeart/2005/8/layout/cycle5"/>
    <dgm:cxn modelId="{1BF5AECF-FF82-254B-8017-6FC419BD6C0C}" type="presParOf" srcId="{AE19B54F-4600-8A4F-A7D5-6E5A2F5409ED}" destId="{7B51BC67-DDCE-1542-B5AC-06DEBEDB807D}" srcOrd="3" destOrd="0" presId="urn:microsoft.com/office/officeart/2005/8/layout/cycle5"/>
    <dgm:cxn modelId="{D44B4C2D-09CB-544A-BC58-39B5E312BB2D}" type="presParOf" srcId="{AE19B54F-4600-8A4F-A7D5-6E5A2F5409ED}" destId="{F259B915-ACA9-7044-B39D-4CADA7916818}" srcOrd="4" destOrd="0" presId="urn:microsoft.com/office/officeart/2005/8/layout/cycle5"/>
    <dgm:cxn modelId="{FC81AC04-944D-9647-BCFB-F3E835C6A859}" type="presParOf" srcId="{AE19B54F-4600-8A4F-A7D5-6E5A2F5409ED}" destId="{77B429EB-5F86-6940-9501-609216CBCCFB}" srcOrd="5" destOrd="0" presId="urn:microsoft.com/office/officeart/2005/8/layout/cycle5"/>
    <dgm:cxn modelId="{C244E43A-38F2-8741-A759-65A1FC228B03}" type="presParOf" srcId="{AE19B54F-4600-8A4F-A7D5-6E5A2F5409ED}" destId="{08452DEC-9F73-6D44-A944-69AFA29C60DD}" srcOrd="6" destOrd="0" presId="urn:microsoft.com/office/officeart/2005/8/layout/cycle5"/>
    <dgm:cxn modelId="{BFCF6AFA-65BD-8B4B-8286-71A1C37AD13D}" type="presParOf" srcId="{AE19B54F-4600-8A4F-A7D5-6E5A2F5409ED}" destId="{1F0E77FA-BDE3-F442-A589-4D25B8B33C1A}" srcOrd="7" destOrd="0" presId="urn:microsoft.com/office/officeart/2005/8/layout/cycle5"/>
    <dgm:cxn modelId="{9DF333DF-F4B0-944E-A8F0-523B13A620DB}" type="presParOf" srcId="{AE19B54F-4600-8A4F-A7D5-6E5A2F5409ED}" destId="{4902F0E0-0AB3-304B-AF85-929A3D9E4B5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0A99F-E5CA-FB45-8F3B-09FC3C33B4F3}">
      <dsp:nvSpPr>
        <dsp:cNvPr id="0" name=""/>
        <dsp:cNvSpPr/>
      </dsp:nvSpPr>
      <dsp:spPr>
        <a:xfrm>
          <a:off x="1723" y="1961115"/>
          <a:ext cx="2149120" cy="859648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31547" y="1961115"/>
        <a:ext cx="1289472" cy="859648"/>
      </dsp:txXfrm>
    </dsp:sp>
    <dsp:sp modelId="{EE9E3ADB-47D6-2041-AECE-77D8A00513A1}">
      <dsp:nvSpPr>
        <dsp:cNvPr id="0" name=""/>
        <dsp:cNvSpPr/>
      </dsp:nvSpPr>
      <dsp:spPr>
        <a:xfrm>
          <a:off x="1935932" y="1961115"/>
          <a:ext cx="3973767" cy="859648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Iteration</a:t>
          </a:r>
          <a:endParaRPr lang="en-GB" sz="1400" kern="1200" dirty="0"/>
        </a:p>
      </dsp:txBody>
      <dsp:txXfrm>
        <a:off x="2365756" y="1961115"/>
        <a:ext cx="3114119" cy="859648"/>
      </dsp:txXfrm>
    </dsp:sp>
    <dsp:sp modelId="{C92B8AEB-F6C6-474F-9162-453C02E1F177}">
      <dsp:nvSpPr>
        <dsp:cNvPr id="0" name=""/>
        <dsp:cNvSpPr/>
      </dsp:nvSpPr>
      <dsp:spPr>
        <a:xfrm>
          <a:off x="5694787" y="1961115"/>
          <a:ext cx="2149120" cy="859648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124611" y="1961115"/>
        <a:ext cx="1289472" cy="859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3912D-3B98-E94A-B598-BE413305896B}">
      <dsp:nvSpPr>
        <dsp:cNvPr id="0" name=""/>
        <dsp:cNvSpPr/>
      </dsp:nvSpPr>
      <dsp:spPr>
        <a:xfrm>
          <a:off x="891886" y="657"/>
          <a:ext cx="749629" cy="4872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Build</a:t>
          </a:r>
        </a:p>
      </dsp:txBody>
      <dsp:txXfrm>
        <a:off x="915672" y="24443"/>
        <a:ext cx="702057" cy="439687"/>
      </dsp:txXfrm>
    </dsp:sp>
    <dsp:sp modelId="{823FD6BE-68D1-424E-8A9F-47EE9372ECA2}">
      <dsp:nvSpPr>
        <dsp:cNvPr id="0" name=""/>
        <dsp:cNvSpPr/>
      </dsp:nvSpPr>
      <dsp:spPr>
        <a:xfrm>
          <a:off x="616692" y="244287"/>
          <a:ext cx="1300017" cy="1300017"/>
        </a:xfrm>
        <a:custGeom>
          <a:avLst/>
          <a:gdLst/>
          <a:ahLst/>
          <a:cxnLst/>
          <a:rect l="0" t="0" r="0" b="0"/>
          <a:pathLst>
            <a:path>
              <a:moveTo>
                <a:pt x="1125502" y="206819"/>
              </a:moveTo>
              <a:arcTo wR="650008" hR="650008" stAng="19020834" swAng="230267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1BC67-DDCE-1542-B5AC-06DEBEDB807D}">
      <dsp:nvSpPr>
        <dsp:cNvPr id="0" name=""/>
        <dsp:cNvSpPr/>
      </dsp:nvSpPr>
      <dsp:spPr>
        <a:xfrm>
          <a:off x="1454810" y="975670"/>
          <a:ext cx="749629" cy="4872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Test </a:t>
          </a:r>
        </a:p>
      </dsp:txBody>
      <dsp:txXfrm>
        <a:off x="1478596" y="999456"/>
        <a:ext cx="702057" cy="439687"/>
      </dsp:txXfrm>
    </dsp:sp>
    <dsp:sp modelId="{77B429EB-5F86-6940-9501-609216CBCCFB}">
      <dsp:nvSpPr>
        <dsp:cNvPr id="0" name=""/>
        <dsp:cNvSpPr/>
      </dsp:nvSpPr>
      <dsp:spPr>
        <a:xfrm>
          <a:off x="616692" y="244287"/>
          <a:ext cx="1300017" cy="1300017"/>
        </a:xfrm>
        <a:custGeom>
          <a:avLst/>
          <a:gdLst/>
          <a:ahLst/>
          <a:cxnLst/>
          <a:rect l="0" t="0" r="0" b="0"/>
          <a:pathLst>
            <a:path>
              <a:moveTo>
                <a:pt x="849516" y="1268642"/>
              </a:moveTo>
              <a:arcTo wR="650008" hR="650008" stAng="4327537" swAng="2144925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452DEC-9F73-6D44-A944-69AFA29C60DD}">
      <dsp:nvSpPr>
        <dsp:cNvPr id="0" name=""/>
        <dsp:cNvSpPr/>
      </dsp:nvSpPr>
      <dsp:spPr>
        <a:xfrm>
          <a:off x="328961" y="975670"/>
          <a:ext cx="749629" cy="4872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Repeat</a:t>
          </a:r>
        </a:p>
      </dsp:txBody>
      <dsp:txXfrm>
        <a:off x="352747" y="999456"/>
        <a:ext cx="702057" cy="439687"/>
      </dsp:txXfrm>
    </dsp:sp>
    <dsp:sp modelId="{4902F0E0-0AB3-304B-AF85-929A3D9E4B59}">
      <dsp:nvSpPr>
        <dsp:cNvPr id="0" name=""/>
        <dsp:cNvSpPr/>
      </dsp:nvSpPr>
      <dsp:spPr>
        <a:xfrm>
          <a:off x="616692" y="244287"/>
          <a:ext cx="1300017" cy="1300017"/>
        </a:xfrm>
        <a:custGeom>
          <a:avLst/>
          <a:gdLst/>
          <a:ahLst/>
          <a:cxnLst/>
          <a:rect l="0" t="0" r="0" b="0"/>
          <a:pathLst>
            <a:path>
              <a:moveTo>
                <a:pt x="2101" y="597785"/>
              </a:moveTo>
              <a:arcTo wR="650008" hR="650008" stAng="11076496" swAng="230267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01/11/2024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01/11/2024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198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070E0-6FEA-7C8B-4669-E4B9F1AEF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3492E5-8B24-CB3E-D696-86C8EFBD29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1A98F2-1E35-F434-364A-DB1FECB9C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E30C5-A896-DB42-6D97-6FABE2455C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807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Internal communication. Suddenly the team can discuss something physical in front of them and it forces the team to get on the same page. </a:t>
            </a:r>
          </a:p>
          <a:p>
            <a:r>
              <a:rPr lang="en-CH" dirty="0"/>
              <a:t>Some of you might say ask – but why do we have to build a prototype? Why can’t we just make a drawing? It will have the same effect.</a:t>
            </a:r>
          </a:p>
          <a:p>
            <a:r>
              <a:rPr lang="en-CH" dirty="0"/>
              <a:t>Well, then your teammate draws something like this and everyone is confused.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8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9D1D7-8EA0-F568-4453-94C0F3A59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90DEC2-B69B-879D-8C61-AAF32AC23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96F890-9640-EBBA-2C5B-52574BF1F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8D191-F5F3-9AF2-B760-58544C5B4B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9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1" dirty="0">
                <a:solidFill>
                  <a:srgbClr val="11B235"/>
                </a:solidFill>
                <a:effectLst/>
                <a:latin typeface="HelveticaNeue" panose="02000503000000020004" pitchFamily="2" charset="0"/>
              </a:rPr>
              <a:t>HOW </a:t>
            </a:r>
            <a:r>
              <a:rPr lang="en-GB" sz="1800" b="1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to Prototype? </a:t>
            </a:r>
          </a:p>
          <a:p>
            <a:endParaRPr lang="en-GB" sz="1800" b="1" dirty="0">
              <a:solidFill>
                <a:srgbClr val="3D3D3D"/>
              </a:solidFill>
              <a:effectLst/>
              <a:latin typeface="HelveticaNeue" panose="02000503000000020004" pitchFamily="2" charset="0"/>
            </a:endParaRPr>
          </a:p>
          <a:p>
            <a:r>
              <a:rPr lang="en-GB" sz="1800" i="1" dirty="0"/>
              <a:t>Fidelity</a:t>
            </a:r>
            <a:r>
              <a:rPr lang="en-GB" sz="1800" dirty="0"/>
              <a:t> refers to how close a prototype is to the final product</a:t>
            </a:r>
            <a:endParaRPr lang="en-GB" sz="1800" b="1" dirty="0">
              <a:solidFill>
                <a:srgbClr val="3D3D3D"/>
              </a:solidFill>
              <a:effectLst/>
              <a:latin typeface="HelveticaNeue" panose="02000503000000020004" pitchFamily="2" charset="0"/>
            </a:endParaRPr>
          </a:p>
          <a:p>
            <a:endParaRPr lang="en-GB" sz="1800" b="1" dirty="0">
              <a:solidFill>
                <a:srgbClr val="3D3D3D"/>
              </a:solidFill>
              <a:effectLst/>
              <a:latin typeface="HelveticaNeue" panose="02000503000000020004" pitchFamily="2" charset="0"/>
            </a:endParaRPr>
          </a:p>
          <a:p>
            <a:r>
              <a:rPr lang="en-GB" sz="1800" b="1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High-fidelity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Closer to the final product in terms of look, feel, and means of interaction </a:t>
            </a:r>
            <a:endParaRPr lang="en-GB" sz="1800" dirty="0">
              <a:solidFill>
                <a:srgbClr val="3D3D3D"/>
              </a:solidFill>
              <a:effectLst/>
              <a:latin typeface="ArialM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More expensive </a:t>
            </a:r>
            <a:endParaRPr lang="en-GB" sz="1800" dirty="0">
              <a:solidFill>
                <a:srgbClr val="3D3D3D"/>
              </a:solidFill>
              <a:effectLst/>
              <a:latin typeface="ArialM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Time consuming to build </a:t>
            </a:r>
            <a:endParaRPr lang="en-GB" sz="1800" dirty="0">
              <a:solidFill>
                <a:srgbClr val="3D3D3D"/>
              </a:solidFill>
              <a:effectLst/>
              <a:latin typeface="ArialMT"/>
            </a:endParaRPr>
          </a:p>
          <a:p>
            <a:r>
              <a:rPr lang="en-GB" sz="1800" b="1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Low-fidelity </a:t>
            </a:r>
            <a:endParaRPr lang="en-GB" dirty="0">
              <a:effectLst/>
            </a:endParaRPr>
          </a:p>
          <a:p>
            <a:r>
              <a:rPr lang="en-GB" sz="1800" dirty="0">
                <a:solidFill>
                  <a:srgbClr val="3D3D3D"/>
                </a:solidFill>
                <a:effectLst/>
                <a:latin typeface="ArialMT"/>
              </a:rPr>
              <a:t>• </a:t>
            </a: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Simple design</a:t>
            </a:r>
            <a:b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</a:br>
            <a:r>
              <a:rPr lang="en-GB" sz="1800" dirty="0">
                <a:solidFill>
                  <a:srgbClr val="3D3D3D"/>
                </a:solidFill>
                <a:effectLst/>
                <a:latin typeface="ArialMT"/>
              </a:rPr>
              <a:t>• </a:t>
            </a: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What ever materials are available </a:t>
            </a:r>
            <a:r>
              <a:rPr lang="en-GB" sz="1800" dirty="0">
                <a:solidFill>
                  <a:srgbClr val="3D3D3D"/>
                </a:solidFill>
                <a:effectLst/>
                <a:latin typeface="ArialMT"/>
              </a:rPr>
              <a:t>• </a:t>
            </a: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Can be tested immediately</a:t>
            </a:r>
            <a:b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</a:br>
            <a:r>
              <a:rPr lang="en-GB" sz="1800" dirty="0">
                <a:solidFill>
                  <a:srgbClr val="3D3D3D"/>
                </a:solidFill>
                <a:effectLst/>
                <a:latin typeface="ArialMT"/>
              </a:rPr>
              <a:t>• </a:t>
            </a:r>
            <a:r>
              <a:rPr lang="en-GB" sz="1800" dirty="0">
                <a:solidFill>
                  <a:srgbClr val="3D3D3D"/>
                </a:solidFill>
                <a:effectLst/>
                <a:latin typeface="HelveticaNeue" panose="02000503000000020004" pitchFamily="2" charset="0"/>
              </a:rPr>
              <a:t>Cheap &amp; Fast </a:t>
            </a:r>
            <a:endParaRPr lang="en-GB" dirty="0">
              <a:effectLst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2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155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926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01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72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010210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690626" y="3224773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90626" y="1113584"/>
            <a:ext cx="7667244" cy="20574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/>
          <p:cNvGrpSpPr/>
          <p:nvPr/>
        </p:nvGrpSpPr>
        <p:grpSpPr>
          <a:xfrm>
            <a:off x="7236911" y="3051692"/>
            <a:ext cx="810678" cy="810677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074167"/>
            <a:ext cx="7475220" cy="2276856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3291840"/>
            <a:ext cx="5918454" cy="802386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chemeClr val="tx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550" y="3217001"/>
            <a:ext cx="895401" cy="480060"/>
          </a:xfrm>
        </p:spPr>
        <p:txBody>
          <a:bodyPr/>
          <a:lstStyle>
            <a:lvl1pPr>
              <a:defRPr sz="2100"/>
            </a:lvl1pPr>
          </a:lstStyle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714207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64856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00050"/>
            <a:ext cx="1914525" cy="42291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400050"/>
            <a:ext cx="5629275" cy="42291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087714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1157276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634006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72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297023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0262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019421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688492"/>
            <a:ext cx="9144000" cy="145500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918972"/>
            <a:ext cx="6960870" cy="264033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3765042"/>
            <a:ext cx="6789420" cy="800100"/>
          </a:xfrm>
        </p:spPr>
        <p:txBody>
          <a:bodyPr anchor="t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4704588"/>
            <a:ext cx="1983232" cy="273844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11/4/24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4704588"/>
            <a:ext cx="4745736" cy="273844"/>
          </a:xfrm>
        </p:spPr>
        <p:txBody>
          <a:bodyPr/>
          <a:lstStyle/>
          <a:p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673049" y="1744386"/>
            <a:ext cx="810678" cy="810677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6" y="1879600"/>
            <a:ext cx="891224" cy="540249"/>
          </a:xfrm>
        </p:spPr>
        <p:txBody>
          <a:bodyPr/>
          <a:lstStyle>
            <a:lvl1pPr>
              <a:defRPr sz="2100"/>
            </a:lvl1pPr>
          </a:lstStyle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73392479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386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168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61335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168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168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9710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0363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29657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514350"/>
            <a:ext cx="5033772" cy="3765042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558147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227805" cy="51435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11/4/24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367182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3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591056"/>
            <a:ext cx="7543800" cy="303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rgbClr val="FFFFFF"/>
                </a:solidFill>
                <a:latin typeface="+mj-lt"/>
              </a:defRPr>
            </a:lvl1pPr>
          </a:lstStyle>
          <a:p>
            <a:fld id="{E3D4E5B7-A2EC-AB4A-80C9-17EC9FB4DCB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415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684" r:id="rId17"/>
    <p:sldLayoutId id="2147483681" r:id="rId18"/>
    <p:sldLayoutId id="2147483682" r:id="rId19"/>
    <p:sldLayoutId id="2147483658" r:id="rId20"/>
    <p:sldLayoutId id="2147483659" r:id="rId21"/>
    <p:sldLayoutId id="2147483649" r:id="rId22"/>
    <p:sldLayoutId id="2147483661" r:id="rId23"/>
    <p:sldLayoutId id="2147483662" r:id="rId24"/>
    <p:sldLayoutId id="2147483667" r:id="rId25"/>
    <p:sldLayoutId id="2147483669" r:id="rId26"/>
    <p:sldLayoutId id="2147483652" r:id="rId27"/>
    <p:sldLayoutId id="2147483660" r:id="rId28"/>
    <p:sldLayoutId id="2147483653" r:id="rId29"/>
    <p:sldLayoutId id="2147483665" r:id="rId30"/>
    <p:sldLayoutId id="2147483654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kern="1200" cap="all" baseline="0">
          <a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lnSpc>
          <a:spcPct val="90000"/>
        </a:lnSpc>
        <a:spcBef>
          <a:spcPts val="9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1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4.svg"/><Relationship Id="rId7" Type="http://schemas.openxmlformats.org/officeDocument/2006/relationships/image" Target="../media/image37.png"/><Relationship Id="rId12" Type="http://schemas.openxmlformats.org/officeDocument/2006/relationships/image" Target="../media/image42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2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jpe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prototyping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CBI A3 </a:t>
            </a:r>
          </a:p>
          <a:p>
            <a:r>
              <a:rPr lang="en-GB" dirty="0"/>
              <a:t>Dina Zimmermann  </a:t>
            </a:r>
          </a:p>
          <a:p>
            <a:r>
              <a:rPr lang="en-GB" dirty="0"/>
              <a:t>06.11.2024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3080">
            <a:extLst>
              <a:ext uri="{FF2B5EF4-FFF2-40B4-BE49-F238E27FC236}">
                <a16:creationId xmlns:a16="http://schemas.microsoft.com/office/drawing/2014/main" id="{501EBB4D-E42B-468D-B801-D16CF43EC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010209"/>
            <a:ext cx="7667244" cy="60512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A7FBF63C-B061-4F66-8609-FED8EFFDA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3224772"/>
            <a:ext cx="7667244" cy="60512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D893CC27-5C56-4F6F-9B94-413AE08B92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113584"/>
            <a:ext cx="7667244" cy="2057400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87" name="Group 3086">
            <a:extLst>
              <a:ext uri="{FF2B5EF4-FFF2-40B4-BE49-F238E27FC236}">
                <a16:creationId xmlns:a16="http://schemas.microsoft.com/office/drawing/2014/main" id="{76D64082-5099-45DC-84A9-81EA54822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6911" y="3051692"/>
            <a:ext cx="810678" cy="810676"/>
            <a:chOff x="9685338" y="4460675"/>
            <a:chExt cx="1080904" cy="1080902"/>
          </a:xfrm>
        </p:grpSpPr>
        <p:sp>
          <p:nvSpPr>
            <p:cNvPr id="3088" name="Oval 3087">
              <a:extLst>
                <a:ext uri="{FF2B5EF4-FFF2-40B4-BE49-F238E27FC236}">
                  <a16:creationId xmlns:a16="http://schemas.microsoft.com/office/drawing/2014/main" id="{A9E39E47-E101-4CE1-883E-6C6528BECE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089" name="Oval 3088">
              <a:extLst>
                <a:ext uri="{FF2B5EF4-FFF2-40B4-BE49-F238E27FC236}">
                  <a16:creationId xmlns:a16="http://schemas.microsoft.com/office/drawing/2014/main" id="{2830CD01-B213-47C9-81AD-433E08F7DA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91" name="Rectangle 3090">
            <a:extLst>
              <a:ext uri="{FF2B5EF4-FFF2-40B4-BE49-F238E27FC236}">
                <a16:creationId xmlns:a16="http://schemas.microsoft.com/office/drawing/2014/main" id="{D3942243-EB87-47B0-A725-FB513F644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5715" y="0"/>
            <a:ext cx="915543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93" name="Rectangle 3092">
            <a:extLst>
              <a:ext uri="{FF2B5EF4-FFF2-40B4-BE49-F238E27FC236}">
                <a16:creationId xmlns:a16="http://schemas.microsoft.com/office/drawing/2014/main" id="{51EA2B2F-0614-4D69-B22A-E70BCFCAD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93025"/>
            <a:ext cx="9144000" cy="1957848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Settlement mock-up">
            <a:extLst>
              <a:ext uri="{FF2B5EF4-FFF2-40B4-BE49-F238E27FC236}">
                <a16:creationId xmlns:a16="http://schemas.microsoft.com/office/drawing/2014/main" id="{FAD1679E-B2F4-CB93-AA22-C9A277403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 r="4045" b="1"/>
          <a:stretch/>
        </p:blipFill>
        <p:spPr bwMode="auto">
          <a:xfrm>
            <a:off x="80135" y="931043"/>
            <a:ext cx="4511655" cy="319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1D682C-4D90-46D4-3EEB-2CD61F12E332}"/>
              </a:ext>
            </a:extLst>
          </p:cNvPr>
          <p:cNvSpPr txBox="1"/>
          <p:nvPr/>
        </p:nvSpPr>
        <p:spPr>
          <a:xfrm>
            <a:off x="4682303" y="3169435"/>
            <a:ext cx="6814455" cy="1104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 cap="all" baseline="0" dirty="0">
                <a:blipFill dpi="0" rotWithShape="1">
                  <a:blip r:embed="rId5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Systems</a:t>
            </a:r>
          </a:p>
        </p:txBody>
      </p:sp>
      <p:pic>
        <p:nvPicPr>
          <p:cNvPr id="3074" name="Picture 2" descr="Hexagon settlement module mock-up">
            <a:extLst>
              <a:ext uri="{FF2B5EF4-FFF2-40B4-BE49-F238E27FC236}">
                <a16:creationId xmlns:a16="http://schemas.microsoft.com/office/drawing/2014/main" id="{BE8EDFC2-6762-11B8-C703-CDF3818E5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3" b="-3"/>
          <a:stretch/>
        </p:blipFill>
        <p:spPr bwMode="auto">
          <a:xfrm>
            <a:off x="4632324" y="170531"/>
            <a:ext cx="4511676" cy="319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95" name="Group 3094">
            <a:extLst>
              <a:ext uri="{FF2B5EF4-FFF2-40B4-BE49-F238E27FC236}">
                <a16:creationId xmlns:a16="http://schemas.microsoft.com/office/drawing/2014/main" id="{74F14128-2B23-48F2-BD56-EA0849FAC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84192" y="3833622"/>
            <a:ext cx="810678" cy="810676"/>
            <a:chOff x="9685338" y="4460675"/>
            <a:chExt cx="1080904" cy="1080902"/>
          </a:xfrm>
        </p:grpSpPr>
        <p:sp>
          <p:nvSpPr>
            <p:cNvPr id="3096" name="Oval 3095">
              <a:extLst>
                <a:ext uri="{FF2B5EF4-FFF2-40B4-BE49-F238E27FC236}">
                  <a16:creationId xmlns:a16="http://schemas.microsoft.com/office/drawing/2014/main" id="{1E646914-1486-4A28-BF54-E138E8A7A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097" name="Oval 3096">
              <a:extLst>
                <a:ext uri="{FF2B5EF4-FFF2-40B4-BE49-F238E27FC236}">
                  <a16:creationId xmlns:a16="http://schemas.microsoft.com/office/drawing/2014/main" id="{DD627D15-B201-4E06-B8F9-73B6A6D1E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861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010209"/>
            <a:ext cx="7667244" cy="60512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3224772"/>
            <a:ext cx="7667244" cy="60512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113584"/>
            <a:ext cx="7667244" cy="2057400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6911" y="3051692"/>
            <a:ext cx="810678" cy="810676"/>
            <a:chOff x="9685338" y="4460675"/>
            <a:chExt cx="1080904" cy="1080902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0680B5D0-24EC-465A-A0E6-C4DF951E0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1714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0BF1B50-A83E-4ED6-A2AA-C943C1F89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696087"/>
            <a:ext cx="7763256" cy="6051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F31E8B2-210B-4B90-83BB-3B180732E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4102" y="832539"/>
            <a:ext cx="2539778" cy="3435226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A65843-5FAC-60C8-A37E-17E229A2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5274" y="2238439"/>
            <a:ext cx="2113813" cy="25184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80000"/>
              </a:lnSpc>
            </a:pPr>
            <a:r>
              <a:rPr lang="en-US" sz="4500" dirty="0">
                <a:blipFill dpi="0" rotWithShape="1">
                  <a:blip r:embed="rId5"/>
                  <a:srcRect/>
                  <a:tile tx="6350" ty="-127000" sx="65000" sy="64000" flip="none" algn="tl"/>
                </a:blipFill>
              </a:rPr>
              <a:t>roleplay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B387409-2B98-40F8-A65F-EF7CF989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4335423"/>
            <a:ext cx="7763256" cy="6051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9E5F284-A588-4AE7-A36D-1C93E4FD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5190" y="3943350"/>
            <a:ext cx="810678" cy="810676"/>
            <a:chOff x="9685338" y="4460675"/>
            <a:chExt cx="1080904" cy="1080902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5D7D540-5CF2-4FC1-BE53-277CC22C0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16C9AA0-DC0C-49A1-ACDF-10BD6D739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" name="Content Placeholder 3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9CD73F2D-0896-5B7B-4F9A-90E850AA2BF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361" t="22488" b="5033"/>
          <a:stretch/>
        </p:blipFill>
        <p:spPr>
          <a:xfrm>
            <a:off x="400946" y="824258"/>
            <a:ext cx="6107091" cy="34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2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7F4413C5-C452-57A6-F6BE-9D09CA669B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2143237" y="240263"/>
            <a:ext cx="4517207" cy="437903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137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16" y="246003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The Machine Shop</a:t>
            </a:r>
          </a:p>
        </p:txBody>
      </p:sp>
      <p:pic>
        <p:nvPicPr>
          <p:cNvPr id="4" name="Picture 3" descr="A picture containing floor, indoor, ceiling, room&#10;&#10;Description automatically generated">
            <a:extLst>
              <a:ext uri="{FF2B5EF4-FFF2-40B4-BE49-F238E27FC236}">
                <a16:creationId xmlns:a16="http://schemas.microsoft.com/office/drawing/2014/main" id="{39DD8AB2-17A7-BB71-0C88-F308768AA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355" y="1193470"/>
            <a:ext cx="4562104" cy="3421578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75213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1355" y="240065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The Electro Shop</a:t>
            </a:r>
          </a:p>
        </p:txBody>
      </p:sp>
      <p:pic>
        <p:nvPicPr>
          <p:cNvPr id="4" name="Picture 3" descr="A picture containing text, indoor, wall, floor&#10;&#10;Description automatically generated">
            <a:extLst>
              <a:ext uri="{FF2B5EF4-FFF2-40B4-BE49-F238E27FC236}">
                <a16:creationId xmlns:a16="http://schemas.microsoft.com/office/drawing/2014/main" id="{E3B49028-82EE-E30D-72F2-3D19A0B6D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264" y="1094410"/>
            <a:ext cx="4482935" cy="3362201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62953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3" y="240065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The 3D Studio</a:t>
            </a:r>
          </a:p>
        </p:txBody>
      </p:sp>
      <p:pic>
        <p:nvPicPr>
          <p:cNvPr id="4" name="Picture 3" descr="A picture containing text, indoor, ceiling, floor&#10;&#10;Description automatically generated">
            <a:extLst>
              <a:ext uri="{FF2B5EF4-FFF2-40B4-BE49-F238E27FC236}">
                <a16:creationId xmlns:a16="http://schemas.microsoft.com/office/drawing/2014/main" id="{3409A259-2292-BCFA-6EE0-EC8B435EE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355" y="1094410"/>
            <a:ext cx="4471061" cy="3353295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62858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50AE69-AC86-4188-83E5-A856C4F1D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010209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CA156-2C9D-4F0C-B229-88D8B5E17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3224772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361ED3-EBE5-4EFC-8DA3-D0CE4BF2F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113584"/>
            <a:ext cx="7667244" cy="20574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105087-7F16-4C94-837C-C45445116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6911" y="3051692"/>
            <a:ext cx="810678" cy="810676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F2F3467-E50F-4A91-B27D-E324936A6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678BE03-AC84-4940-A7FD-5B143FE2D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C28659E-412C-4600-B45E-BAE370BC2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ools Circle Stock Illustrations – 28,022 Tools Circle Stock ...">
            <a:extLst>
              <a:ext uri="{FF2B5EF4-FFF2-40B4-BE49-F238E27FC236}">
                <a16:creationId xmlns:a16="http://schemas.microsoft.com/office/drawing/2014/main" id="{E2B958C7-E7D0-279E-FD05-8EC2A9D96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8625" y1="78832" x2="28625" y2="78832"/>
                        <a14:foregroundMark x1="24000" y1="56934" x2="24000" y2="56934"/>
                        <a14:foregroundMark x1="20625" y1="51277" x2="20625" y2="51277"/>
                        <a14:foregroundMark x1="23000" y1="45255" x2="23000" y2="45255"/>
                        <a14:foregroundMark x1="28000" y1="34124" x2="28000" y2="34124"/>
                        <a14:foregroundMark x1="31250" y1="35401" x2="31250" y2="35401"/>
                        <a14:foregroundMark x1="33625" y1="28832" x2="33625" y2="28832"/>
                        <a14:foregroundMark x1="37500" y1="22445" x2="37500" y2="22445"/>
                        <a14:foregroundMark x1="43000" y1="18613" x2="43000" y2="18613"/>
                        <a14:foregroundMark x1="52250" y1="16058" x2="52250" y2="16058"/>
                        <a14:foregroundMark x1="62125" y1="17153" x2="62125" y2="17153"/>
                        <a14:foregroundMark x1="68250" y1="27555" x2="68250" y2="27555"/>
                        <a14:foregroundMark x1="78000" y1="29380" x2="78000" y2="29380"/>
                        <a14:foregroundMark x1="85125" y1="36496" x2="85125" y2="36496"/>
                        <a14:foregroundMark x1="85625" y1="60219" x2="85625" y2="60219"/>
                        <a14:foregroundMark x1="77875" y1="66423" x2="77875" y2="66423"/>
                        <a14:foregroundMark x1="73875" y1="70985" x2="73875" y2="70985"/>
                        <a14:foregroundMark x1="68875" y1="72263" x2="68875" y2="72263"/>
                        <a14:foregroundMark x1="62750" y1="78650" x2="62750" y2="78650"/>
                        <a14:foregroundMark x1="56000" y1="80839" x2="56000" y2="80839"/>
                        <a14:foregroundMark x1="48125" y1="83942" x2="48125" y2="83942"/>
                        <a14:foregroundMark x1="43125" y1="79197" x2="43125" y2="79197"/>
                        <a14:foregroundMark x1="37875" y1="78650" x2="37875" y2="786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6" t="9151" r="2385" b="16198"/>
          <a:stretch/>
        </p:blipFill>
        <p:spPr bwMode="auto">
          <a:xfrm>
            <a:off x="-209320" y="-1"/>
            <a:ext cx="9143980" cy="514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5BE2824-A619-43D4-8CEE-814E76EAC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499"/>
          </a:xfrm>
          <a:prstGeom prst="rect">
            <a:avLst/>
          </a:prstGeom>
          <a:blipFill dpi="0" rotWithShape="1">
            <a:blip r:embed="rId8">
              <a:alphaModFix amt="17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254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757314-8028-429F-A691-15514DF11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1898763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FB0F09-9A6D-4393-94DE-D19BB32FF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2002137"/>
            <a:ext cx="7667244" cy="20574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A8FF86-3729-44D9-9029-E0816A7E2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625" y="4113325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924F705-30C0-4ED8-9364-62609FAD4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6911" y="3940245"/>
            <a:ext cx="810678" cy="810677"/>
            <a:chOff x="9685338" y="4460675"/>
            <a:chExt cx="1080904" cy="108090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011EC6B-5921-4E83-802A-C8EDBFF94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6591F3A-6CC6-475E-B681-19B2E17DC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7AF1C5C8-994B-9891-F233-B7629C1FF6D4}"/>
              </a:ext>
            </a:extLst>
          </p:cNvPr>
          <p:cNvSpPr txBox="1">
            <a:spLocks/>
          </p:cNvSpPr>
          <p:nvPr/>
        </p:nvSpPr>
        <p:spPr>
          <a:xfrm>
            <a:off x="1660587" y="1958397"/>
            <a:ext cx="6801952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80000"/>
              </a:lnSpc>
              <a:spcAft>
                <a:spcPts val="600"/>
              </a:spcAft>
            </a:pPr>
            <a:r>
              <a:rPr lang="en-US" sz="6600" cap="all" dirty="0">
                <a:blipFill dpi="0" rotWithShape="1">
                  <a:blip r:embed="rId4"/>
                  <a:srcRect/>
                  <a:tile tx="6350" ty="-127000" sx="65000" sy="64000" flip="none" algn="tl"/>
                </a:blipFill>
              </a:rPr>
              <a:t>Prototyping charades</a:t>
            </a:r>
          </a:p>
        </p:txBody>
      </p:sp>
    </p:spTree>
    <p:extLst>
      <p:ext uri="{BB962C8B-B14F-4D97-AF65-F5344CB8AC3E}">
        <p14:creationId xmlns:p14="http://schemas.microsoft.com/office/powerpoint/2010/main" val="1027153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85F44A8-89FF-DC5C-D538-52F50A65B22A}"/>
              </a:ext>
            </a:extLst>
          </p:cNvPr>
          <p:cNvSpPr/>
          <p:nvPr/>
        </p:nvSpPr>
        <p:spPr>
          <a:xfrm>
            <a:off x="722489" y="1004710"/>
            <a:ext cx="3612444" cy="1862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770266-09DD-78C8-CA4A-C3824919E504}"/>
              </a:ext>
            </a:extLst>
          </p:cNvPr>
          <p:cNvSpPr/>
          <p:nvPr/>
        </p:nvSpPr>
        <p:spPr>
          <a:xfrm>
            <a:off x="4334933" y="1004710"/>
            <a:ext cx="3612444" cy="1862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72238D-B7E4-4685-62E1-A04BC06A1363}"/>
              </a:ext>
            </a:extLst>
          </p:cNvPr>
          <p:cNvSpPr/>
          <p:nvPr/>
        </p:nvSpPr>
        <p:spPr>
          <a:xfrm>
            <a:off x="730314" y="2870714"/>
            <a:ext cx="3612444" cy="1862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DFB6F9-980F-5ACF-2D03-09E03B2995CE}"/>
              </a:ext>
            </a:extLst>
          </p:cNvPr>
          <p:cNvSpPr/>
          <p:nvPr/>
        </p:nvSpPr>
        <p:spPr>
          <a:xfrm>
            <a:off x="4334933" y="2867377"/>
            <a:ext cx="3612444" cy="1862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Graphic 7" descr="Crane with solid fill">
            <a:extLst>
              <a:ext uri="{FF2B5EF4-FFF2-40B4-BE49-F238E27FC236}">
                <a16:creationId xmlns:a16="http://schemas.microsoft.com/office/drawing/2014/main" id="{F1BCC32C-19D6-7B1D-DE8A-61F4CBCE7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44696" y="1852917"/>
            <a:ext cx="914400" cy="914400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08A724BD-BED0-0AB4-7081-D0B80FAB4556}"/>
              </a:ext>
            </a:extLst>
          </p:cNvPr>
          <p:cNvSpPr txBox="1">
            <a:spLocks/>
          </p:cNvSpPr>
          <p:nvPr/>
        </p:nvSpPr>
        <p:spPr>
          <a:xfrm>
            <a:off x="5064049" y="712727"/>
            <a:ext cx="2400300" cy="1303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050" dirty="0"/>
              <a:t>explain</a:t>
            </a:r>
          </a:p>
        </p:txBody>
      </p:sp>
      <p:pic>
        <p:nvPicPr>
          <p:cNvPr id="10" name="Graphic 9" descr="Chat bubble with solid fill">
            <a:extLst>
              <a:ext uri="{FF2B5EF4-FFF2-40B4-BE49-F238E27FC236}">
                <a16:creationId xmlns:a16="http://schemas.microsoft.com/office/drawing/2014/main" id="{01100BC3-13FE-5E49-D6E1-F8282B5ED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50088" y="1993169"/>
            <a:ext cx="914400" cy="914400"/>
          </a:xfrm>
          <a:prstGeom prst="rect">
            <a:avLst/>
          </a:prstGeom>
        </p:spPr>
      </p:pic>
      <p:pic>
        <p:nvPicPr>
          <p:cNvPr id="11" name="Graphic 10" descr="Chat bubble outline">
            <a:extLst>
              <a:ext uri="{FF2B5EF4-FFF2-40B4-BE49-F238E27FC236}">
                <a16:creationId xmlns:a16="http://schemas.microsoft.com/office/drawing/2014/main" id="{EA0988B7-3DA8-E0EF-AAFE-E36749BCE3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57140" y="1904659"/>
            <a:ext cx="914400" cy="914400"/>
          </a:xfrm>
          <a:prstGeom prst="rect">
            <a:avLst/>
          </a:prstGeom>
        </p:spPr>
      </p:pic>
      <p:sp>
        <p:nvSpPr>
          <p:cNvPr id="12" name="Title 5">
            <a:extLst>
              <a:ext uri="{FF2B5EF4-FFF2-40B4-BE49-F238E27FC236}">
                <a16:creationId xmlns:a16="http://schemas.microsoft.com/office/drawing/2014/main" id="{669FE4EC-FC60-A982-0A06-780790F24362}"/>
              </a:ext>
            </a:extLst>
          </p:cNvPr>
          <p:cNvSpPr txBox="1">
            <a:spLocks/>
          </p:cNvSpPr>
          <p:nvPr/>
        </p:nvSpPr>
        <p:spPr>
          <a:xfrm>
            <a:off x="1529020" y="2641169"/>
            <a:ext cx="2400300" cy="1303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050" dirty="0"/>
              <a:t>Miming</a:t>
            </a:r>
          </a:p>
        </p:txBody>
      </p:sp>
      <p:pic>
        <p:nvPicPr>
          <p:cNvPr id="13" name="Graphic 12" descr="Dance with solid fill">
            <a:extLst>
              <a:ext uri="{FF2B5EF4-FFF2-40B4-BE49-F238E27FC236}">
                <a16:creationId xmlns:a16="http://schemas.microsoft.com/office/drawing/2014/main" id="{A7CE8752-B7D8-3A31-8AF0-A0FE8FA6D8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44696" y="3776132"/>
            <a:ext cx="914400" cy="914400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4D1B4CAF-2805-7EAB-170C-F53A7B3F575C}"/>
              </a:ext>
            </a:extLst>
          </p:cNvPr>
          <p:cNvSpPr txBox="1">
            <a:spLocks/>
          </p:cNvSpPr>
          <p:nvPr/>
        </p:nvSpPr>
        <p:spPr>
          <a:xfrm>
            <a:off x="1348932" y="712727"/>
            <a:ext cx="2400300" cy="1303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050" dirty="0"/>
              <a:t>Mock-up</a:t>
            </a:r>
          </a:p>
        </p:txBody>
      </p:sp>
      <p:pic>
        <p:nvPicPr>
          <p:cNvPr id="15" name="Graphic 14" descr="Architecture with solid fill">
            <a:extLst>
              <a:ext uri="{FF2B5EF4-FFF2-40B4-BE49-F238E27FC236}">
                <a16:creationId xmlns:a16="http://schemas.microsoft.com/office/drawing/2014/main" id="{79E07F63-F57B-C576-2D4D-218F5DAC4D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87867" y="3759199"/>
            <a:ext cx="914400" cy="914400"/>
          </a:xfrm>
          <a:prstGeom prst="rect">
            <a:avLst/>
          </a:prstGeom>
        </p:spPr>
      </p:pic>
      <p:sp>
        <p:nvSpPr>
          <p:cNvPr id="16" name="Title 5">
            <a:extLst>
              <a:ext uri="{FF2B5EF4-FFF2-40B4-BE49-F238E27FC236}">
                <a16:creationId xmlns:a16="http://schemas.microsoft.com/office/drawing/2014/main" id="{483EA597-F80F-AD24-732A-9BE69E322792}"/>
              </a:ext>
            </a:extLst>
          </p:cNvPr>
          <p:cNvSpPr txBox="1">
            <a:spLocks/>
          </p:cNvSpPr>
          <p:nvPr/>
        </p:nvSpPr>
        <p:spPr>
          <a:xfrm>
            <a:off x="5161404" y="2673747"/>
            <a:ext cx="2400300" cy="1303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050" dirty="0"/>
              <a:t>Sketch</a:t>
            </a:r>
          </a:p>
        </p:txBody>
      </p:sp>
    </p:spTree>
    <p:extLst>
      <p:ext uri="{BB962C8B-B14F-4D97-AF65-F5344CB8AC3E}">
        <p14:creationId xmlns:p14="http://schemas.microsoft.com/office/powerpoint/2010/main" val="28969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429" y="86662"/>
            <a:ext cx="4458171" cy="1756858"/>
          </a:xfrm>
        </p:spPr>
        <p:txBody>
          <a:bodyPr/>
          <a:lstStyle/>
          <a:p>
            <a:r>
              <a:rPr lang="en-GB" dirty="0"/>
              <a:t>What is a prototype?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4E38134-B98B-AA51-684E-28258B3E7515}"/>
              </a:ext>
            </a:extLst>
          </p:cNvPr>
          <p:cNvSpPr txBox="1">
            <a:spLocks/>
          </p:cNvSpPr>
          <p:nvPr/>
        </p:nvSpPr>
        <p:spPr>
          <a:xfrm>
            <a:off x="3804480" y="1638570"/>
            <a:ext cx="4623424" cy="20726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“An approximation of the product along one or more dimensions of interest” (Ulrich &amp; Eppinger, 2016)</a:t>
            </a:r>
          </a:p>
          <a:p>
            <a:pPr lvl="0"/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“Any representation of a design idea, regardless of the medium” (Houde and Hill, 1997)</a:t>
            </a:r>
          </a:p>
          <a:p>
            <a:pPr lvl="0"/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“A physical representation of your idea or project” (Dina, 2024)</a:t>
            </a: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EC518-8938-3E14-4170-6DE246911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A31D3C24-2DA6-61D6-6B2F-B72AA70B2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151" y="1340600"/>
            <a:ext cx="1690705" cy="638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75C9406D-6555-3163-BC88-AB9D170E6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09" y="-121635"/>
            <a:ext cx="5014352" cy="1135188"/>
          </a:xfrm>
        </p:spPr>
        <p:txBody>
          <a:bodyPr/>
          <a:lstStyle/>
          <a:p>
            <a:r>
              <a:rPr lang="en-GB" dirty="0"/>
              <a:t>Why do we prototype?</a:t>
            </a:r>
          </a:p>
        </p:txBody>
      </p:sp>
      <p:sp>
        <p:nvSpPr>
          <p:cNvPr id="2" name="Título 4">
            <a:extLst>
              <a:ext uri="{FF2B5EF4-FFF2-40B4-BE49-F238E27FC236}">
                <a16:creationId xmlns:a16="http://schemas.microsoft.com/office/drawing/2014/main" id="{CA877D55-32B5-29A7-8FB2-DDAB9B912514}"/>
              </a:ext>
            </a:extLst>
          </p:cNvPr>
          <p:cNvSpPr txBox="1">
            <a:spLocks/>
          </p:cNvSpPr>
          <p:nvPr/>
        </p:nvSpPr>
        <p:spPr>
          <a:xfrm>
            <a:off x="3321009" y="1013553"/>
            <a:ext cx="5558586" cy="3778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>
              <a:buFont typeface="System Font Regular"/>
              <a:buChar char="🔨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Exploration through action</a:t>
            </a:r>
          </a:p>
          <a:p>
            <a:pPr lvl="0"/>
            <a:r>
              <a:rPr lang="en-GB" sz="1400" dirty="0"/>
              <a:t>Experimenting and learning by doing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🧐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Challenging assumptions</a:t>
            </a:r>
          </a:p>
          <a:p>
            <a:r>
              <a:rPr lang="en-GB" sz="1400" dirty="0"/>
              <a:t>Investigate assumptions through building and testing, instead of theoretically thinking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🧑‍🧒‍🧒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Internal communication</a:t>
            </a:r>
          </a:p>
          <a:p>
            <a:r>
              <a:rPr lang="en-GB" sz="1400" dirty="0"/>
              <a:t>Can make internal communication more focused</a:t>
            </a: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🎬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External communication</a:t>
            </a:r>
          </a:p>
          <a:p>
            <a:pPr lvl="0"/>
            <a:r>
              <a:rPr lang="en-GB" sz="1400" dirty="0"/>
              <a:t>Tool to communicate, test and validate with externals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💫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Creating serendipity</a:t>
            </a:r>
          </a:p>
          <a:p>
            <a:r>
              <a:rPr lang="en-GB" sz="1400" dirty="0"/>
              <a:t>Create unplanned discoveries </a:t>
            </a:r>
          </a:p>
          <a:p>
            <a:endParaRPr lang="en-GB" sz="1400" dirty="0"/>
          </a:p>
        </p:txBody>
      </p:sp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5E350168-A8EE-5BA9-5F71-268BF945E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008" y="3387901"/>
            <a:ext cx="4864525" cy="158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5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ACC0A390-80C6-9749-8BDA-1D5FD308624D}"/>
              </a:ext>
            </a:extLst>
          </p:cNvPr>
          <p:cNvSpPr/>
          <p:nvPr/>
        </p:nvSpPr>
        <p:spPr>
          <a:xfrm>
            <a:off x="4813407" y="1034143"/>
            <a:ext cx="3594250" cy="35942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046840-7F54-8245-8B99-D0D530C35596}"/>
              </a:ext>
            </a:extLst>
          </p:cNvPr>
          <p:cNvSpPr/>
          <p:nvPr/>
        </p:nvSpPr>
        <p:spPr>
          <a:xfrm>
            <a:off x="656956" y="1034143"/>
            <a:ext cx="3594250" cy="35942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125553" cy="500549"/>
          </a:xfrm>
        </p:spPr>
        <p:txBody>
          <a:bodyPr/>
          <a:lstStyle/>
          <a:p>
            <a:r>
              <a:rPr lang="en-GB" dirty="0"/>
              <a:t>Internal communication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1D9996-C106-E046-A43A-AD589A962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343" y="1934226"/>
            <a:ext cx="3277620" cy="17287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595DCB-AC9B-D443-8BD1-218D3BF79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975" y="1452878"/>
            <a:ext cx="2793916" cy="273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2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A8F4E-0253-D5DC-D90A-515095155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5082967C-99A0-DBAB-2979-A7A993E8D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151" y="1340600"/>
            <a:ext cx="1690705" cy="638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F87E4EFE-0485-4A64-D66F-05193DFC5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09" y="-121635"/>
            <a:ext cx="5014352" cy="1135188"/>
          </a:xfrm>
        </p:spPr>
        <p:txBody>
          <a:bodyPr/>
          <a:lstStyle/>
          <a:p>
            <a:r>
              <a:rPr lang="en-GB" dirty="0"/>
              <a:t>Why do we prototype?</a:t>
            </a:r>
          </a:p>
        </p:txBody>
      </p:sp>
      <p:sp>
        <p:nvSpPr>
          <p:cNvPr id="2" name="Título 4">
            <a:extLst>
              <a:ext uri="{FF2B5EF4-FFF2-40B4-BE49-F238E27FC236}">
                <a16:creationId xmlns:a16="http://schemas.microsoft.com/office/drawing/2014/main" id="{07684963-94E9-6BCB-C18E-AA04FD859C6A}"/>
              </a:ext>
            </a:extLst>
          </p:cNvPr>
          <p:cNvSpPr txBox="1">
            <a:spLocks/>
          </p:cNvSpPr>
          <p:nvPr/>
        </p:nvSpPr>
        <p:spPr>
          <a:xfrm>
            <a:off x="3321009" y="1013553"/>
            <a:ext cx="5558586" cy="3778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>
              <a:buFont typeface="System Font Regular"/>
              <a:buChar char="🔨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Exploration through action</a:t>
            </a:r>
          </a:p>
          <a:p>
            <a:pPr lvl="0"/>
            <a:r>
              <a:rPr lang="en-GB" sz="1400" dirty="0"/>
              <a:t>Experimenting and learning by doing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🧐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Challenging assumptions</a:t>
            </a:r>
          </a:p>
          <a:p>
            <a:r>
              <a:rPr lang="en-GB" sz="1400" dirty="0"/>
              <a:t>Investigate assumptions through building and testing, instead of theoretically thinking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🧑‍🧒‍🧒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Internal communication</a:t>
            </a:r>
          </a:p>
          <a:p>
            <a:r>
              <a:rPr lang="en-GB" sz="1400" dirty="0"/>
              <a:t>Can make internal communication more focused</a:t>
            </a: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🎬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External communication</a:t>
            </a:r>
          </a:p>
          <a:p>
            <a:pPr lvl="0"/>
            <a:r>
              <a:rPr lang="en-GB" sz="1400" dirty="0"/>
              <a:t>Tool to communicate, test and validate with externals</a:t>
            </a:r>
          </a:p>
          <a:p>
            <a:pPr marL="285750" lvl="0" indent="-285750">
              <a:buFont typeface="System Font Regular"/>
              <a:buChar char="🔨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lvl="0" indent="-285750">
              <a:buFont typeface="System Font Regular"/>
              <a:buChar char="💫"/>
            </a:pP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Creating serendipity</a:t>
            </a:r>
          </a:p>
          <a:p>
            <a:r>
              <a:rPr lang="en-GB" sz="1400" dirty="0"/>
              <a:t>Create unplanned discoveries 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886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2122281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2122281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F6BC9AF-83D6-290D-D0AF-EE73B2B36BAE}"/>
              </a:ext>
            </a:extLst>
          </p:cNvPr>
          <p:cNvSpPr txBox="1"/>
          <p:nvPr/>
        </p:nvSpPr>
        <p:spPr>
          <a:xfrm>
            <a:off x="554306" y="1106955"/>
            <a:ext cx="7087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Fidelity</a:t>
            </a:r>
            <a:r>
              <a:rPr lang="en-GB" sz="1800" dirty="0"/>
              <a:t> refers to how close a prototype is to the final product</a:t>
            </a:r>
            <a:endParaRPr lang="en-GB" sz="1800" b="1" dirty="0">
              <a:solidFill>
                <a:srgbClr val="3D3D3D"/>
              </a:solidFill>
              <a:effectLst/>
              <a:latin typeface="Helvetica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0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BC28F86-1E24-DBF3-BBCA-695D7AC36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5063171"/>
              </p:ext>
            </p:extLst>
          </p:nvPr>
        </p:nvGraphicFramePr>
        <p:xfrm>
          <a:off x="649184" y="760021"/>
          <a:ext cx="7845632" cy="478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06FAC87-8EE8-1BFE-DD20-EFCDAA929FD1}"/>
              </a:ext>
            </a:extLst>
          </p:cNvPr>
          <p:cNvGraphicFramePr/>
          <p:nvPr/>
        </p:nvGraphicFramePr>
        <p:xfrm>
          <a:off x="3214255" y="1068780"/>
          <a:ext cx="2533402" cy="1634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084F6E4-794F-593A-0C14-88F8F5D39240}"/>
              </a:ext>
            </a:extLst>
          </p:cNvPr>
          <p:cNvSpPr txBox="1"/>
          <p:nvPr/>
        </p:nvSpPr>
        <p:spPr>
          <a:xfrm>
            <a:off x="902525" y="3737148"/>
            <a:ext cx="153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Beginning of the week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F40B95F-7575-EC47-AFE1-B391707F2E37}"/>
              </a:ext>
            </a:extLst>
          </p:cNvPr>
          <p:cNvCxnSpPr/>
          <p:nvPr/>
        </p:nvCxnSpPr>
        <p:spPr>
          <a:xfrm>
            <a:off x="7635834" y="4322618"/>
            <a:ext cx="0" cy="23750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D71A81F-C0DA-8C24-9D7B-F2B2986DB46B}"/>
              </a:ext>
            </a:extLst>
          </p:cNvPr>
          <p:cNvCxnSpPr/>
          <p:nvPr/>
        </p:nvCxnSpPr>
        <p:spPr>
          <a:xfrm>
            <a:off x="1670463" y="4322618"/>
            <a:ext cx="0" cy="23750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86B574-EAED-6B7C-5B3B-AB4925D56753}"/>
              </a:ext>
            </a:extLst>
          </p:cNvPr>
          <p:cNvSpPr txBox="1"/>
          <p:nvPr/>
        </p:nvSpPr>
        <p:spPr>
          <a:xfrm>
            <a:off x="6867896" y="3676287"/>
            <a:ext cx="153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End of the week</a:t>
            </a:r>
          </a:p>
        </p:txBody>
      </p:sp>
    </p:spTree>
    <p:extLst>
      <p:ext uri="{BB962C8B-B14F-4D97-AF65-F5344CB8AC3E}">
        <p14:creationId xmlns:p14="http://schemas.microsoft.com/office/powerpoint/2010/main" val="1606066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551293" y="4672260"/>
            <a:ext cx="342900" cy="342900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4958D-AF5D-4863-B5FB-83F6B8CB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08" y="0"/>
            <a:ext cx="9141492" cy="5143499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5282A1-6138-AACA-886F-F7A453CFD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581" y="363474"/>
            <a:ext cx="5047708" cy="1207008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600" dirty="0"/>
              <a:t>How to prototype</a:t>
            </a:r>
          </a:p>
        </p:txBody>
      </p:sp>
      <p:pic>
        <p:nvPicPr>
          <p:cNvPr id="5" name="Picture 4" descr="People working on ideas">
            <a:extLst>
              <a:ext uri="{FF2B5EF4-FFF2-40B4-BE49-F238E27FC236}">
                <a16:creationId xmlns:a16="http://schemas.microsoft.com/office/drawing/2014/main" id="{246FD8A2-9E30-3F88-698B-A9E443CBEB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3824" r="31797" b="2"/>
          <a:stretch/>
        </p:blipFill>
        <p:spPr>
          <a:xfrm>
            <a:off x="2508" y="10"/>
            <a:ext cx="3485044" cy="514349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0B65B-A5B8-D591-1802-F900B69C5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7581" y="1591056"/>
            <a:ext cx="5047707" cy="3038094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 defTabSz="914400">
              <a:buFont typeface="Wingdings" pitchFamily="2" charset="2"/>
              <a:buChar char="§"/>
            </a:pPr>
            <a:r>
              <a:rPr lang="en-US" sz="1400" dirty="0">
                <a:effectLst/>
              </a:rPr>
              <a:t>Anything that is </a:t>
            </a:r>
            <a:r>
              <a:rPr lang="en-US" sz="1400" b="1" dirty="0">
                <a:effectLst/>
              </a:rPr>
              <a:t>interactive</a:t>
            </a:r>
            <a:r>
              <a:rPr lang="en-US" sz="1400" dirty="0">
                <a:effectLst/>
              </a:rPr>
              <a:t>, </a:t>
            </a:r>
            <a:r>
              <a:rPr lang="en-US" sz="1400" b="1" dirty="0">
                <a:effectLst/>
              </a:rPr>
              <a:t>collaborative </a:t>
            </a:r>
            <a:r>
              <a:rPr lang="en-US" sz="1400" dirty="0">
                <a:effectLst/>
              </a:rPr>
              <a:t>and helps in </a:t>
            </a:r>
            <a:r>
              <a:rPr lang="en-US" sz="1400" b="1" dirty="0">
                <a:effectLst/>
              </a:rPr>
              <a:t>communicating</a:t>
            </a:r>
            <a:r>
              <a:rPr lang="en-US" sz="1400" dirty="0">
                <a:effectLst/>
              </a:rPr>
              <a:t>, </a:t>
            </a:r>
            <a:r>
              <a:rPr lang="en-US" sz="1400" b="1" dirty="0">
                <a:effectLst/>
              </a:rPr>
              <a:t>testing </a:t>
            </a:r>
            <a:r>
              <a:rPr lang="en-US" sz="1400" dirty="0">
                <a:effectLst/>
              </a:rPr>
              <a:t>and </a:t>
            </a:r>
            <a:r>
              <a:rPr lang="en-US" sz="1400" b="1" dirty="0">
                <a:effectLst/>
              </a:rPr>
              <a:t>validation </a:t>
            </a:r>
            <a:r>
              <a:rPr lang="en-US" sz="1400" dirty="0">
                <a:effectLst/>
              </a:rPr>
              <a:t>of ideas and sorting out potential </a:t>
            </a:r>
            <a:r>
              <a:rPr lang="en-US" sz="1400" b="1" dirty="0">
                <a:effectLst/>
              </a:rPr>
              <a:t>problems </a:t>
            </a:r>
            <a:endParaRPr lang="en-US" sz="1400" dirty="0">
              <a:effectLst/>
            </a:endParaRPr>
          </a:p>
          <a:p>
            <a:pPr indent="-182880" defTabSz="914400">
              <a:buFont typeface="Wingdings" pitchFamily="2" charset="2"/>
              <a:buChar char="§"/>
            </a:pPr>
            <a:r>
              <a:rPr lang="en-US" sz="1400" dirty="0">
                <a:effectLst/>
              </a:rPr>
              <a:t>Prototypes can take many forms, and just about the only thing in common the various forms have is that they are all </a:t>
            </a:r>
            <a:r>
              <a:rPr lang="en-US" sz="1400" b="1" dirty="0">
                <a:effectLst/>
              </a:rPr>
              <a:t>tangible forms of your idea </a:t>
            </a:r>
            <a:endParaRPr lang="en-US" sz="1400" dirty="0">
              <a:effectLst/>
            </a:endParaRPr>
          </a:p>
          <a:p>
            <a:pPr indent="-182880" defTabSz="914400">
              <a:buFont typeface="Wingdings" pitchFamily="2" charset="2"/>
              <a:buChar char="§"/>
            </a:pPr>
            <a:r>
              <a:rPr lang="en-US" sz="1400" dirty="0">
                <a:effectLst/>
              </a:rPr>
              <a:t>There are as many ways to prototype as you can imagine </a:t>
            </a:r>
          </a:p>
          <a:p>
            <a:pPr indent="-182880" defTabSz="914400">
              <a:buFont typeface="Wingdings" pitchFamily="2" charset="2"/>
              <a:buChar char="§"/>
            </a:pPr>
            <a:endParaRPr lang="en-US" sz="1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002ACD-3B0C-4885-8754-8A00E926F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551293" y="4672260"/>
            <a:ext cx="342900" cy="342900"/>
            <a:chOff x="11361456" y="6195813"/>
            <a:chExt cx="548640" cy="54864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F0313CD-4196-4456-A70D-5EE2B995B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DE0B32-9EE8-4975-AD48-3855B0A82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56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551293" y="4672260"/>
            <a:ext cx="342900" cy="342900"/>
            <a:chOff x="11361456" y="6195813"/>
            <a:chExt cx="548640" cy="54864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9C8D586-1ECD-4981-BED2-97336112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5143499"/>
          </a:xfrm>
          <a:prstGeom prst="rect">
            <a:avLst/>
          </a:prstGeom>
          <a:blipFill dpi="0" rotWithShape="1">
            <a:blip r:embed="rId5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5E38AD-57B7-D72D-68BF-3583121B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8499" y="861562"/>
            <a:ext cx="3974689" cy="1207008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000" dirty="0"/>
              <a:t>Types of prototypes</a:t>
            </a:r>
          </a:p>
        </p:txBody>
      </p:sp>
      <p:pic>
        <p:nvPicPr>
          <p:cNvPr id="6" name="Picture 5" descr="A close up view of a puzzle game">
            <a:extLst>
              <a:ext uri="{FF2B5EF4-FFF2-40B4-BE49-F238E27FC236}">
                <a16:creationId xmlns:a16="http://schemas.microsoft.com/office/drawing/2014/main" id="{E661EAA6-B8A2-68ED-A506-2BCF2841F7F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1634" r="9320"/>
          <a:stretch/>
        </p:blipFill>
        <p:spPr>
          <a:xfrm>
            <a:off x="20" y="10"/>
            <a:ext cx="4549857" cy="514348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F001A23-2767-4A31-BD30-56112DE9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551293" y="4672260"/>
            <a:ext cx="342900" cy="342900"/>
            <a:chOff x="11361456" y="6195813"/>
            <a:chExt cx="548640" cy="54864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6BD30CE-7C6B-4C5B-8206-2A912062D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FA45EC6-AD58-4CAF-846D-46D82B614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28AFD1F-F9D2-07BD-9779-85504F953424}"/>
              </a:ext>
            </a:extLst>
          </p:cNvPr>
          <p:cNvSpPr txBox="1"/>
          <p:nvPr/>
        </p:nvSpPr>
        <p:spPr>
          <a:xfrm>
            <a:off x="6857740" y="1897054"/>
            <a:ext cx="2036453" cy="19112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Role-Playing Prototype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Storyboard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Lego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Paper prototype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User-Driven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Wizard of Oz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Tabletop Prototyping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/>
              <a:t>Part-X Is Finished Prototype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D75F2C-D79A-3BCB-4F6B-FE68764A4DF2}"/>
              </a:ext>
            </a:extLst>
          </p:cNvPr>
          <p:cNvSpPr txBox="1"/>
          <p:nvPr/>
        </p:nvSpPr>
        <p:spPr>
          <a:xfrm>
            <a:off x="4720839" y="1904793"/>
            <a:ext cx="1865004" cy="19112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Dark Horse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Functional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Critical Prototype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Digital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Mechanical Prototype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Proof of Concept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Minimum Viable Product </a:t>
            </a:r>
          </a:p>
          <a:p>
            <a:pPr indent="-182880" defTabSz="9144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00" dirty="0">
                <a:effectLst/>
              </a:rPr>
              <a:t>Pre-Production Prototype</a:t>
            </a:r>
          </a:p>
        </p:txBody>
      </p:sp>
    </p:spTree>
    <p:extLst>
      <p:ext uri="{BB962C8B-B14F-4D97-AF65-F5344CB8AC3E}">
        <p14:creationId xmlns:p14="http://schemas.microsoft.com/office/powerpoint/2010/main" val="2581930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7146</TotalTime>
  <Words>490</Words>
  <Application>Microsoft Macintosh PowerPoint</Application>
  <PresentationFormat>On-screen Show (16:9)</PresentationFormat>
  <Paragraphs>111</Paragraphs>
  <Slides>17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ArialMT</vt:lpstr>
      <vt:lpstr>Calibri</vt:lpstr>
      <vt:lpstr>Helvetica</vt:lpstr>
      <vt:lpstr>Helvetica 75</vt:lpstr>
      <vt:lpstr>HelveticaNeue</vt:lpstr>
      <vt:lpstr>Rockwell</vt:lpstr>
      <vt:lpstr>Rockwell Condensed</vt:lpstr>
      <vt:lpstr>Rockwell Extra Bold</vt:lpstr>
      <vt:lpstr>System Font Regular</vt:lpstr>
      <vt:lpstr>Wingdings</vt:lpstr>
      <vt:lpstr>Wood Type</vt:lpstr>
      <vt:lpstr>Introduction to prototyping</vt:lpstr>
      <vt:lpstr>What is a prototype?</vt:lpstr>
      <vt:lpstr>Why do we prototype?</vt:lpstr>
      <vt:lpstr>Internal communication</vt:lpstr>
      <vt:lpstr>Why do we prototype?</vt:lpstr>
      <vt:lpstr>The fidelity of the prototype</vt:lpstr>
      <vt:lpstr>PowerPoint Presentation</vt:lpstr>
      <vt:lpstr>How to prototype</vt:lpstr>
      <vt:lpstr>Types of prototypes</vt:lpstr>
      <vt:lpstr>PowerPoint Presentation</vt:lpstr>
      <vt:lpstr>roleplay</vt:lpstr>
      <vt:lpstr>PowerPoint Presentation</vt:lpstr>
      <vt:lpstr>The Machine Shop</vt:lpstr>
      <vt:lpstr>The Electro Shop</vt:lpstr>
      <vt:lpstr>The 3D Studio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4</cp:revision>
  <dcterms:created xsi:type="dcterms:W3CDTF">2022-01-18T18:56:13Z</dcterms:created>
  <dcterms:modified xsi:type="dcterms:W3CDTF">2024-11-06T13:24:32Z</dcterms:modified>
  <cp:category/>
</cp:coreProperties>
</file>