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ink/ink1.xml" ContentType="application/inkml+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8"/>
  </p:notesMasterIdLst>
  <p:handoutMasterIdLst>
    <p:handoutMasterId r:id="rId29"/>
  </p:handoutMasterIdLst>
  <p:sldIdLst>
    <p:sldId id="256" r:id="rId5"/>
    <p:sldId id="299" r:id="rId6"/>
    <p:sldId id="300" r:id="rId7"/>
    <p:sldId id="2146850634" r:id="rId8"/>
    <p:sldId id="2146850635" r:id="rId9"/>
    <p:sldId id="2146850639" r:id="rId10"/>
    <p:sldId id="2146850643" r:id="rId11"/>
    <p:sldId id="297" r:id="rId12"/>
    <p:sldId id="2146850598" r:id="rId13"/>
    <p:sldId id="288" r:id="rId14"/>
    <p:sldId id="2146850619" r:id="rId15"/>
    <p:sldId id="293" r:id="rId16"/>
    <p:sldId id="2146850658" r:id="rId17"/>
    <p:sldId id="290" r:id="rId18"/>
    <p:sldId id="291" r:id="rId19"/>
    <p:sldId id="296" r:id="rId20"/>
    <p:sldId id="292" r:id="rId21"/>
    <p:sldId id="289" r:id="rId22"/>
    <p:sldId id="2146850642" r:id="rId23"/>
    <p:sldId id="2146850610" r:id="rId24"/>
    <p:sldId id="2146850612" r:id="rId25"/>
    <p:sldId id="2146850605" r:id="rId26"/>
    <p:sldId id="281" r:id="rId27"/>
  </p:sldIdLst>
  <p:sldSz cx="9144000" cy="5143500" type="screen16x9"/>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79A"/>
    <a:srgbClr val="E60032"/>
    <a:srgbClr val="87B919"/>
    <a:srgbClr val="6E378C"/>
    <a:srgbClr val="F59600"/>
    <a:srgbClr val="87B91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57"/>
    <p:restoredTop sz="94907"/>
  </p:normalViewPr>
  <p:slideViewPr>
    <p:cSldViewPr snapToGrid="0" snapToObjects="1">
      <p:cViewPr>
        <p:scale>
          <a:sx n="138" d="100"/>
          <a:sy n="138" d="100"/>
        </p:scale>
        <p:origin x="808" y="14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snapToObjects="1" showGuides="1">
      <p:cViewPr varScale="1">
        <p:scale>
          <a:sx n="97" d="100"/>
          <a:sy n="97" d="100"/>
        </p:scale>
        <p:origin x="3120" y="20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BDCD1388-454F-6A41-8D9C-6830835A964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a:extLst>
              <a:ext uri="{FF2B5EF4-FFF2-40B4-BE49-F238E27FC236}">
                <a16:creationId xmlns:a16="http://schemas.microsoft.com/office/drawing/2014/main" id="{D49C4765-2EB9-ED4B-89B0-4D57FC33163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0FA557B-4A2D-3B4D-9FA8-1AA2CE31030D}" type="datetimeFigureOut">
              <a:rPr lang="en-GB" smtClean="0"/>
              <a:t>11/11/2024</a:t>
            </a:fld>
            <a:endParaRPr lang="en-GB"/>
          </a:p>
        </p:txBody>
      </p:sp>
      <p:sp>
        <p:nvSpPr>
          <p:cNvPr id="4" name="Marcador de pie de página 3">
            <a:extLst>
              <a:ext uri="{FF2B5EF4-FFF2-40B4-BE49-F238E27FC236}">
                <a16:creationId xmlns:a16="http://schemas.microsoft.com/office/drawing/2014/main" id="{8F02C898-0DD8-2F4B-9EA6-76CDDAEDBC8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Marcador de número de diapositiva 4">
            <a:extLst>
              <a:ext uri="{FF2B5EF4-FFF2-40B4-BE49-F238E27FC236}">
                <a16:creationId xmlns:a16="http://schemas.microsoft.com/office/drawing/2014/main" id="{5B5FD926-84D4-774C-8B9B-FF0DC63B58C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7A80CDF-2BF2-714D-BCA5-45B4AC7E927D}" type="slidenum">
              <a:rPr lang="en-GB" smtClean="0"/>
              <a:t>‹#›</a:t>
            </a:fld>
            <a:endParaRPr lang="en-GB"/>
          </a:p>
        </p:txBody>
      </p:sp>
    </p:spTree>
    <p:extLst>
      <p:ext uri="{BB962C8B-B14F-4D97-AF65-F5344CB8AC3E}">
        <p14:creationId xmlns:p14="http://schemas.microsoft.com/office/powerpoint/2010/main" val="2498697025"/>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3-02-21T08:04:04.357"/>
    </inkml:context>
    <inkml:brush xml:id="br0">
      <inkml:brushProperty name="width" value="0.1" units="cm"/>
      <inkml:brushProperty name="height" value="0.1" units="cm"/>
    </inkml:brush>
  </inkml:definitions>
  <inkml:trace contextRef="#ctx0" brushRef="#br0">3678 8467 0 0 0,'0'4'0'0'0,"0"2"0"0"0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EA6871-DFF2-CE47-B755-5F5BF60D47B5}" type="datetimeFigureOut">
              <a:rPr lang="en-GB" smtClean="0"/>
              <a:t>11/11/2024</a:t>
            </a:fld>
            <a:endParaRPr lang="en-GB"/>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0B9BA7-E0C3-144E-BB89-74F698A70A79}" type="slidenum">
              <a:rPr lang="en-GB" smtClean="0"/>
              <a:t>‹#›</a:t>
            </a:fld>
            <a:endParaRPr lang="en-GB"/>
          </a:p>
        </p:txBody>
      </p:sp>
    </p:spTree>
    <p:extLst>
      <p:ext uri="{BB962C8B-B14F-4D97-AF65-F5344CB8AC3E}">
        <p14:creationId xmlns:p14="http://schemas.microsoft.com/office/powerpoint/2010/main" val="14905071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GB" sz="1200" b="0" i="0" u="none" strike="noStrike" dirty="0">
                <a:solidFill>
                  <a:srgbClr val="000000"/>
                </a:solidFill>
                <a:effectLst/>
                <a:latin typeface="Arial" panose="020B0604020202020204" pitchFamily="34" charset="0"/>
              </a:rPr>
              <a:t>2 - 4 – all!</a:t>
            </a:r>
          </a:p>
          <a:p>
            <a:pPr rtl="0" fontAlgn="base"/>
            <a:r>
              <a:rPr lang="en-GB" sz="1200" dirty="0">
                <a:solidFill>
                  <a:srgbClr val="000000"/>
                </a:solidFill>
                <a:latin typeface="Arial" panose="020B0604020202020204" pitchFamily="34" charset="0"/>
              </a:rPr>
              <a:t>30min</a:t>
            </a:r>
            <a:endParaRPr lang="en-GB" sz="1200" b="0" i="0" u="none" strike="noStrike" dirty="0">
              <a:solidFill>
                <a:srgbClr val="000000"/>
              </a:solidFill>
              <a:effectLst/>
              <a:latin typeface="Arial" panose="020B0604020202020204" pitchFamily="34" charset="0"/>
            </a:endParaRPr>
          </a:p>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3</a:t>
            </a:fld>
            <a:endParaRPr lang="en-GB"/>
          </a:p>
        </p:txBody>
      </p:sp>
    </p:spTree>
    <p:extLst>
      <p:ext uri="{BB962C8B-B14F-4D97-AF65-F5344CB8AC3E}">
        <p14:creationId xmlns:p14="http://schemas.microsoft.com/office/powerpoint/2010/main" val="39347012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5</a:t>
            </a:fld>
            <a:endParaRPr lang="en-GB"/>
          </a:p>
        </p:txBody>
      </p:sp>
    </p:spTree>
    <p:extLst>
      <p:ext uri="{BB962C8B-B14F-4D97-AF65-F5344CB8AC3E}">
        <p14:creationId xmlns:p14="http://schemas.microsoft.com/office/powerpoint/2010/main" val="6737549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sym typeface="Wingdings" pitchFamily="2" charset="2"/>
              </a:rPr>
              <a:t>(remember the exercise in which you had to go outside and step into the square outside)</a:t>
            </a:r>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6</a:t>
            </a:fld>
            <a:endParaRPr lang="en-GB"/>
          </a:p>
        </p:txBody>
      </p:sp>
    </p:spTree>
    <p:extLst>
      <p:ext uri="{BB962C8B-B14F-4D97-AF65-F5344CB8AC3E}">
        <p14:creationId xmlns:p14="http://schemas.microsoft.com/office/powerpoint/2010/main" val="31000810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3BC66D-CB52-5658-7280-2B173F52488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8BC12C4-7455-0D71-954C-C06E21EA3FB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FE991AC-3BE1-6E72-1151-041E0BC78C37}"/>
              </a:ext>
            </a:extLst>
          </p:cNvPr>
          <p:cNvSpPr>
            <a:spLocks noGrp="1"/>
          </p:cNvSpPr>
          <p:nvPr>
            <p:ph type="body" idx="1"/>
          </p:nvPr>
        </p:nvSpPr>
        <p:spPr/>
        <p:txBody>
          <a:bodyPr/>
          <a:lstStyle/>
          <a:p>
            <a:r>
              <a:rPr lang="en-CH" dirty="0">
                <a:sym typeface="Wingdings" pitchFamily="2" charset="2"/>
              </a:rPr>
              <a:t>(remember the exercise in which you had to go outside and step into the square outside)</a:t>
            </a:r>
            <a:endParaRPr lang="en-CH" dirty="0"/>
          </a:p>
        </p:txBody>
      </p:sp>
      <p:sp>
        <p:nvSpPr>
          <p:cNvPr id="4" name="Slide Number Placeholder 3">
            <a:extLst>
              <a:ext uri="{FF2B5EF4-FFF2-40B4-BE49-F238E27FC236}">
                <a16:creationId xmlns:a16="http://schemas.microsoft.com/office/drawing/2014/main" id="{C76AFC9E-8B67-802A-1E1A-693375FC719D}"/>
              </a:ext>
            </a:extLst>
          </p:cNvPr>
          <p:cNvSpPr>
            <a:spLocks noGrp="1"/>
          </p:cNvSpPr>
          <p:nvPr>
            <p:ph type="sldNum" sz="quarter" idx="5"/>
          </p:nvPr>
        </p:nvSpPr>
        <p:spPr/>
        <p:txBody>
          <a:bodyPr/>
          <a:lstStyle/>
          <a:p>
            <a:fld id="{9F0B9BA7-E0C3-144E-BB89-74F698A70A79}" type="slidenum">
              <a:rPr lang="en-GB" smtClean="0"/>
              <a:t>7</a:t>
            </a:fld>
            <a:endParaRPr lang="en-GB"/>
          </a:p>
        </p:txBody>
      </p:sp>
    </p:spTree>
    <p:extLst>
      <p:ext uri="{BB962C8B-B14F-4D97-AF65-F5344CB8AC3E}">
        <p14:creationId xmlns:p14="http://schemas.microsoft.com/office/powerpoint/2010/main" val="14932767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
        <p:nvSpPr>
          <p:cNvPr id="4" name="Slide Number Placeholder 3"/>
          <p:cNvSpPr>
            <a:spLocks noGrp="1"/>
          </p:cNvSpPr>
          <p:nvPr>
            <p:ph type="sldNum" sz="quarter" idx="5"/>
          </p:nvPr>
        </p:nvSpPr>
        <p:spPr/>
        <p:txBody>
          <a:bodyPr/>
          <a:lstStyle/>
          <a:p>
            <a:fld id="{9F0B9BA7-E0C3-144E-BB89-74F698A70A79}" type="slidenum">
              <a:rPr lang="en-GB" smtClean="0"/>
              <a:t>13</a:t>
            </a:fld>
            <a:endParaRPr lang="en-GB"/>
          </a:p>
        </p:txBody>
      </p:sp>
    </p:spTree>
    <p:extLst>
      <p:ext uri="{BB962C8B-B14F-4D97-AF65-F5344CB8AC3E}">
        <p14:creationId xmlns:p14="http://schemas.microsoft.com/office/powerpoint/2010/main" val="16914864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8855C6-2208-6F94-D558-2CB449D6B4F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DF31890-3C9A-C8F3-3B4E-7F410CD0F7C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F56D02F-4130-8BA7-5C52-62476F61E03A}"/>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564E9D56-EB1E-D761-D1B2-53457F2C5E1D}"/>
              </a:ext>
            </a:extLst>
          </p:cNvPr>
          <p:cNvSpPr>
            <a:spLocks noGrp="1"/>
          </p:cNvSpPr>
          <p:nvPr>
            <p:ph type="sldNum" sz="quarter" idx="5"/>
          </p:nvPr>
        </p:nvSpPr>
        <p:spPr/>
        <p:txBody>
          <a:bodyPr/>
          <a:lstStyle/>
          <a:p>
            <a:fld id="{9F0B9BA7-E0C3-144E-BB89-74F698A70A79}" type="slidenum">
              <a:rPr lang="en-GB" smtClean="0"/>
              <a:t>19</a:t>
            </a:fld>
            <a:endParaRPr lang="en-GB"/>
          </a:p>
        </p:txBody>
      </p:sp>
    </p:spTree>
    <p:extLst>
      <p:ext uri="{BB962C8B-B14F-4D97-AF65-F5344CB8AC3E}">
        <p14:creationId xmlns:p14="http://schemas.microsoft.com/office/powerpoint/2010/main" val="28231260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20</a:t>
            </a:fld>
            <a:endParaRPr lang="en-GB"/>
          </a:p>
        </p:txBody>
      </p:sp>
    </p:spTree>
    <p:extLst>
      <p:ext uri="{BB962C8B-B14F-4D97-AF65-F5344CB8AC3E}">
        <p14:creationId xmlns:p14="http://schemas.microsoft.com/office/powerpoint/2010/main" val="1796112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dirty="0">
                <a:solidFill>
                  <a:schemeClr val="accent6"/>
                </a:solidFill>
              </a:rPr>
              <a:t>Making the reflection about where each individual stands on the mindset spectrum; where your team stands in the spectrum.</a:t>
            </a:r>
          </a:p>
          <a:p>
            <a:pPr marL="0" marR="0" lvl="0" indent="0" algn="l" defTabSz="914400" rtl="0" eaLnBrk="1" fontAlgn="auto" latinLnBrk="0" hangingPunct="1">
              <a:lnSpc>
                <a:spcPct val="100000"/>
              </a:lnSpc>
              <a:spcBef>
                <a:spcPts val="0"/>
              </a:spcBef>
              <a:spcAft>
                <a:spcPts val="0"/>
              </a:spcAft>
              <a:buClrTx/>
              <a:buSzTx/>
              <a:buFontTx/>
              <a:buNone/>
              <a:tabLst/>
              <a:defRPr/>
            </a:pPr>
            <a:br>
              <a:rPr lang="de-DE" sz="1200" b="0" i="1" kern="1200" dirty="0">
                <a:solidFill>
                  <a:schemeClr val="tx1"/>
                </a:solidFill>
                <a:effectLst/>
                <a:latin typeface="+mn-lt"/>
                <a:ea typeface="+mn-ea"/>
                <a:cs typeface="+mn-cs"/>
              </a:rPr>
            </a:br>
            <a:r>
              <a:rPr lang="en-CH" dirty="0">
                <a:solidFill>
                  <a:schemeClr val="accent6"/>
                </a:solidFill>
              </a:rPr>
              <a:t>Connection to the fact that we will never simply be on the fixed or growth side, it is not linear and we will always be challenged in our personal and professional lives (triggers, team conflitcts, etc).</a:t>
            </a:r>
          </a:p>
          <a:p>
            <a:br>
              <a:rPr lang="de-DE" sz="1200" b="0" i="1" kern="1200" dirty="0">
                <a:solidFill>
                  <a:schemeClr val="tx1"/>
                </a:solidFill>
                <a:effectLst/>
                <a:latin typeface="+mn-lt"/>
                <a:ea typeface="+mn-ea"/>
                <a:cs typeface="+mn-cs"/>
              </a:rPr>
            </a:br>
            <a:r>
              <a:rPr lang="de-DE" sz="1200" b="0" i="1" kern="1200" dirty="0">
                <a:solidFill>
                  <a:schemeClr val="tx1"/>
                </a:solidFill>
                <a:effectLst/>
                <a:latin typeface="+mn-lt"/>
                <a:ea typeface="+mn-ea"/>
                <a:cs typeface="+mn-cs"/>
              </a:rPr>
              <a:t>Icons </a:t>
            </a:r>
            <a:r>
              <a:rPr lang="de-DE" sz="1200" b="0" i="1" kern="1200" dirty="0" err="1">
                <a:solidFill>
                  <a:schemeClr val="tx1"/>
                </a:solidFill>
                <a:effectLst/>
                <a:latin typeface="+mn-lt"/>
                <a:ea typeface="+mn-ea"/>
                <a:cs typeface="+mn-cs"/>
              </a:rPr>
              <a:t>made</a:t>
            </a:r>
            <a:r>
              <a:rPr lang="de-DE" sz="1200" b="0" i="1" kern="1200" dirty="0">
                <a:solidFill>
                  <a:schemeClr val="tx1"/>
                </a:solidFill>
                <a:effectLst/>
                <a:latin typeface="+mn-lt"/>
                <a:ea typeface="+mn-ea"/>
                <a:cs typeface="+mn-cs"/>
              </a:rPr>
              <a:t> </a:t>
            </a:r>
            <a:r>
              <a:rPr lang="de-DE" sz="1200" b="0" i="1" kern="1200" dirty="0" err="1">
                <a:solidFill>
                  <a:schemeClr val="tx1"/>
                </a:solidFill>
                <a:effectLst/>
                <a:latin typeface="+mn-lt"/>
                <a:ea typeface="+mn-ea"/>
                <a:cs typeface="+mn-cs"/>
              </a:rPr>
              <a:t>by</a:t>
            </a:r>
            <a:r>
              <a:rPr lang="de-DE" sz="1200" b="0" i="1" kern="1200" dirty="0">
                <a:solidFill>
                  <a:schemeClr val="tx1"/>
                </a:solidFill>
                <a:effectLst/>
                <a:latin typeface="+mn-lt"/>
                <a:ea typeface="+mn-ea"/>
                <a:cs typeface="+mn-cs"/>
              </a:rPr>
              <a:t> &lt;a </a:t>
            </a:r>
            <a:r>
              <a:rPr lang="de-DE" sz="1200" b="0" i="1" kern="1200" dirty="0" err="1">
                <a:solidFill>
                  <a:schemeClr val="tx1"/>
                </a:solidFill>
                <a:effectLst/>
                <a:latin typeface="+mn-lt"/>
                <a:ea typeface="+mn-ea"/>
                <a:cs typeface="+mn-cs"/>
              </a:rPr>
              <a:t>href</a:t>
            </a:r>
            <a:r>
              <a:rPr lang="de-DE" sz="1200" b="0" i="1" kern="1200" dirty="0">
                <a:solidFill>
                  <a:schemeClr val="tx1"/>
                </a:solidFill>
                <a:effectLst/>
                <a:latin typeface="+mn-lt"/>
                <a:ea typeface="+mn-ea"/>
                <a:cs typeface="+mn-cs"/>
              </a:rPr>
              <a:t>="https://</a:t>
            </a:r>
            <a:r>
              <a:rPr lang="de-DE" sz="1200" b="0" i="1" kern="1200" dirty="0" err="1">
                <a:solidFill>
                  <a:schemeClr val="tx1"/>
                </a:solidFill>
                <a:effectLst/>
                <a:latin typeface="+mn-lt"/>
                <a:ea typeface="+mn-ea"/>
                <a:cs typeface="+mn-cs"/>
              </a:rPr>
              <a:t>www.flaticon.com</a:t>
            </a:r>
            <a:r>
              <a:rPr lang="de-DE" sz="1200" b="0" i="1" kern="1200" dirty="0">
                <a:solidFill>
                  <a:schemeClr val="tx1"/>
                </a:solidFill>
                <a:effectLst/>
                <a:latin typeface="+mn-lt"/>
                <a:ea typeface="+mn-ea"/>
                <a:cs typeface="+mn-cs"/>
              </a:rPr>
              <a:t>/</a:t>
            </a:r>
            <a:r>
              <a:rPr lang="de-DE" sz="1200" b="0" i="1" kern="1200" dirty="0" err="1">
                <a:solidFill>
                  <a:schemeClr val="tx1"/>
                </a:solidFill>
                <a:effectLst/>
                <a:latin typeface="+mn-lt"/>
                <a:ea typeface="+mn-ea"/>
                <a:cs typeface="+mn-cs"/>
              </a:rPr>
              <a:t>authors</a:t>
            </a:r>
            <a:r>
              <a:rPr lang="de-DE" sz="1200" b="0" i="1" kern="1200" dirty="0">
                <a:solidFill>
                  <a:schemeClr val="tx1"/>
                </a:solidFill>
                <a:effectLst/>
                <a:latin typeface="+mn-lt"/>
                <a:ea typeface="+mn-ea"/>
                <a:cs typeface="+mn-cs"/>
              </a:rPr>
              <a:t>/</a:t>
            </a:r>
            <a:r>
              <a:rPr lang="de-DE" sz="1200" b="0" i="1" kern="1200" dirty="0" err="1">
                <a:solidFill>
                  <a:schemeClr val="tx1"/>
                </a:solidFill>
                <a:effectLst/>
                <a:latin typeface="+mn-lt"/>
                <a:ea typeface="+mn-ea"/>
                <a:cs typeface="+mn-cs"/>
              </a:rPr>
              <a:t>smashicons</a:t>
            </a:r>
            <a:r>
              <a:rPr lang="de-DE" sz="1200" b="0" i="1" kern="1200" dirty="0">
                <a:solidFill>
                  <a:schemeClr val="tx1"/>
                </a:solidFill>
                <a:effectLst/>
                <a:latin typeface="+mn-lt"/>
                <a:ea typeface="+mn-ea"/>
                <a:cs typeface="+mn-cs"/>
              </a:rPr>
              <a:t>" title="</a:t>
            </a:r>
            <a:r>
              <a:rPr lang="de-DE" sz="1200" b="0" i="1" kern="1200" dirty="0" err="1">
                <a:solidFill>
                  <a:schemeClr val="tx1"/>
                </a:solidFill>
                <a:effectLst/>
                <a:latin typeface="+mn-lt"/>
                <a:ea typeface="+mn-ea"/>
                <a:cs typeface="+mn-cs"/>
              </a:rPr>
              <a:t>Smashicons</a:t>
            </a:r>
            <a:r>
              <a:rPr lang="de-DE" sz="1200" b="0" i="1" kern="1200" dirty="0">
                <a:solidFill>
                  <a:schemeClr val="tx1"/>
                </a:solidFill>
                <a:effectLst/>
                <a:latin typeface="+mn-lt"/>
                <a:ea typeface="+mn-ea"/>
                <a:cs typeface="+mn-cs"/>
              </a:rPr>
              <a:t>"&gt;</a:t>
            </a:r>
            <a:r>
              <a:rPr lang="de-DE" sz="1200" b="0" i="1" kern="1200" dirty="0" err="1">
                <a:solidFill>
                  <a:schemeClr val="tx1"/>
                </a:solidFill>
                <a:effectLst/>
                <a:latin typeface="+mn-lt"/>
                <a:ea typeface="+mn-ea"/>
                <a:cs typeface="+mn-cs"/>
              </a:rPr>
              <a:t>Smashicons</a:t>
            </a:r>
            <a:r>
              <a:rPr lang="de-DE" sz="1200" b="0" i="1" kern="1200" dirty="0">
                <a:solidFill>
                  <a:schemeClr val="tx1"/>
                </a:solidFill>
                <a:effectLst/>
                <a:latin typeface="+mn-lt"/>
                <a:ea typeface="+mn-ea"/>
                <a:cs typeface="+mn-cs"/>
              </a:rPr>
              <a:t>&lt;/a&gt; </a:t>
            </a:r>
            <a:r>
              <a:rPr lang="de-DE" sz="1200" b="0" i="1" kern="1200" dirty="0" err="1">
                <a:solidFill>
                  <a:schemeClr val="tx1"/>
                </a:solidFill>
                <a:effectLst/>
                <a:latin typeface="+mn-lt"/>
                <a:ea typeface="+mn-ea"/>
                <a:cs typeface="+mn-cs"/>
              </a:rPr>
              <a:t>from</a:t>
            </a:r>
            <a:r>
              <a:rPr lang="de-DE" sz="1200" b="0" i="1" kern="1200" dirty="0">
                <a:solidFill>
                  <a:schemeClr val="tx1"/>
                </a:solidFill>
                <a:effectLst/>
                <a:latin typeface="+mn-lt"/>
                <a:ea typeface="+mn-ea"/>
                <a:cs typeface="+mn-cs"/>
              </a:rPr>
              <a:t> &lt;a </a:t>
            </a:r>
            <a:r>
              <a:rPr lang="de-DE" sz="1200" b="0" i="1" kern="1200" dirty="0" err="1">
                <a:solidFill>
                  <a:schemeClr val="tx1"/>
                </a:solidFill>
                <a:effectLst/>
                <a:latin typeface="+mn-lt"/>
                <a:ea typeface="+mn-ea"/>
                <a:cs typeface="+mn-cs"/>
              </a:rPr>
              <a:t>href</a:t>
            </a:r>
            <a:r>
              <a:rPr lang="de-DE" sz="1200" b="0" i="1" kern="1200" dirty="0">
                <a:solidFill>
                  <a:schemeClr val="tx1"/>
                </a:solidFill>
                <a:effectLst/>
                <a:latin typeface="+mn-lt"/>
                <a:ea typeface="+mn-ea"/>
                <a:cs typeface="+mn-cs"/>
              </a:rPr>
              <a:t>="https://</a:t>
            </a:r>
            <a:r>
              <a:rPr lang="de-DE" sz="1200" b="0" i="1" kern="1200" dirty="0" err="1">
                <a:solidFill>
                  <a:schemeClr val="tx1"/>
                </a:solidFill>
                <a:effectLst/>
                <a:latin typeface="+mn-lt"/>
                <a:ea typeface="+mn-ea"/>
                <a:cs typeface="+mn-cs"/>
              </a:rPr>
              <a:t>www.flaticon.com</a:t>
            </a:r>
            <a:r>
              <a:rPr lang="de-DE" sz="1200" b="0" i="1" kern="1200" dirty="0">
                <a:solidFill>
                  <a:schemeClr val="tx1"/>
                </a:solidFill>
                <a:effectLst/>
                <a:latin typeface="+mn-lt"/>
                <a:ea typeface="+mn-ea"/>
                <a:cs typeface="+mn-cs"/>
              </a:rPr>
              <a:t>/" title="</a:t>
            </a:r>
            <a:r>
              <a:rPr lang="de-DE" sz="1200" b="0" i="1" kern="1200" dirty="0" err="1">
                <a:solidFill>
                  <a:schemeClr val="tx1"/>
                </a:solidFill>
                <a:effectLst/>
                <a:latin typeface="+mn-lt"/>
                <a:ea typeface="+mn-ea"/>
                <a:cs typeface="+mn-cs"/>
              </a:rPr>
              <a:t>Flaticon</a:t>
            </a:r>
            <a:r>
              <a:rPr lang="de-DE" sz="1200" b="0" i="1" kern="1200" dirty="0">
                <a:solidFill>
                  <a:schemeClr val="tx1"/>
                </a:solidFill>
                <a:effectLst/>
                <a:latin typeface="+mn-lt"/>
                <a:ea typeface="+mn-ea"/>
                <a:cs typeface="+mn-cs"/>
              </a:rPr>
              <a:t>"&gt; </a:t>
            </a:r>
            <a:r>
              <a:rPr lang="de-DE" sz="1200" b="0" i="1" kern="1200" dirty="0" err="1">
                <a:solidFill>
                  <a:schemeClr val="tx1"/>
                </a:solidFill>
                <a:effectLst/>
                <a:latin typeface="+mn-lt"/>
                <a:ea typeface="+mn-ea"/>
                <a:cs typeface="+mn-cs"/>
              </a:rPr>
              <a:t>www.flaticon.com</a:t>
            </a:r>
            <a:r>
              <a:rPr lang="de-DE" sz="1200" b="0" i="1" kern="1200" dirty="0">
                <a:solidFill>
                  <a:schemeClr val="tx1"/>
                </a:solidFill>
                <a:effectLst/>
                <a:latin typeface="+mn-lt"/>
                <a:ea typeface="+mn-ea"/>
                <a:cs typeface="+mn-cs"/>
              </a:rPr>
              <a:t>&lt;/a&gt;</a:t>
            </a:r>
            <a:endParaRPr lang="en-US" dirty="0"/>
          </a:p>
        </p:txBody>
      </p:sp>
      <p:sp>
        <p:nvSpPr>
          <p:cNvPr id="4" name="Slide Number Placeholder 3"/>
          <p:cNvSpPr>
            <a:spLocks noGrp="1"/>
          </p:cNvSpPr>
          <p:nvPr>
            <p:ph type="sldNum" sz="quarter" idx="5"/>
          </p:nvPr>
        </p:nvSpPr>
        <p:spPr/>
        <p:txBody>
          <a:bodyPr/>
          <a:lstStyle/>
          <a:p>
            <a:fld id="{5ADC3F22-D5FA-4E39-BADE-7CAEE57D7486}" type="slidenum">
              <a:rPr lang="en-US" smtClean="0"/>
              <a:t>21</a:t>
            </a:fld>
            <a:endParaRPr lang="en-US"/>
          </a:p>
        </p:txBody>
      </p:sp>
    </p:spTree>
    <p:extLst>
      <p:ext uri="{BB962C8B-B14F-4D97-AF65-F5344CB8AC3E}">
        <p14:creationId xmlns:p14="http://schemas.microsoft.com/office/powerpoint/2010/main" val="38893749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22</a:t>
            </a:fld>
            <a:endParaRPr lang="en-GB"/>
          </a:p>
        </p:txBody>
      </p:sp>
    </p:spTree>
    <p:extLst>
      <p:ext uri="{BB962C8B-B14F-4D97-AF65-F5344CB8AC3E}">
        <p14:creationId xmlns:p14="http://schemas.microsoft.com/office/powerpoint/2010/main" val="179099737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_Black">
    <p:spTree>
      <p:nvGrpSpPr>
        <p:cNvPr id="1" name=""/>
        <p:cNvGrpSpPr/>
        <p:nvPr/>
      </p:nvGrpSpPr>
      <p:grpSpPr>
        <a:xfrm>
          <a:off x="0" y="0"/>
          <a:ext cx="0" cy="0"/>
          <a:chOff x="0" y="0"/>
          <a:chExt cx="0" cy="0"/>
        </a:xfrm>
      </p:grpSpPr>
      <p:pic>
        <p:nvPicPr>
          <p:cNvPr id="8" name="Imagen 7" descr="ID2 PPT COVER.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127"/>
            <a:ext cx="9144000" cy="5124894"/>
          </a:xfrm>
          <a:prstGeom prst="rect">
            <a:avLst/>
          </a:prstGeom>
        </p:spPr>
      </p:pic>
      <p:sp>
        <p:nvSpPr>
          <p:cNvPr id="2" name="Título 1"/>
          <p:cNvSpPr>
            <a:spLocks noGrp="1"/>
          </p:cNvSpPr>
          <p:nvPr>
            <p:ph type="title" hasCustomPrompt="1"/>
          </p:nvPr>
        </p:nvSpPr>
        <p:spPr>
          <a:xfrm>
            <a:off x="5089525" y="816362"/>
            <a:ext cx="3528721" cy="1433553"/>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374875"/>
            <a:ext cx="3464291" cy="872594"/>
          </a:xfrm>
          <a:prstGeom prst="rect">
            <a:avLst/>
          </a:prstGeom>
        </p:spPr>
        <p:txBody>
          <a:bodyPr>
            <a:normAutofit/>
          </a:bodyPr>
          <a:lstStyle>
            <a:lvl1pPr marL="0" indent="0">
              <a:buNone/>
              <a:defRPr sz="1100" b="1">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spTree>
    <p:extLst>
      <p:ext uri="{BB962C8B-B14F-4D97-AF65-F5344CB8AC3E}">
        <p14:creationId xmlns:p14="http://schemas.microsoft.com/office/powerpoint/2010/main" val="29231115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NFO">
    <p:spTree>
      <p:nvGrpSpPr>
        <p:cNvPr id="1" name=""/>
        <p:cNvGrpSpPr/>
        <p:nvPr/>
      </p:nvGrpSpPr>
      <p:grpSpPr>
        <a:xfrm>
          <a:off x="0" y="0"/>
          <a:ext cx="0" cy="0"/>
          <a:chOff x="0" y="0"/>
          <a:chExt cx="0" cy="0"/>
        </a:xfrm>
      </p:grpSpPr>
      <p:pic>
        <p:nvPicPr>
          <p:cNvPr id="5" name="Imagen 4" descr="ID2 PPT INFO.jpg"/>
          <p:cNvPicPr>
            <a:picLocks noChangeAspect="1"/>
          </p:cNvPicPr>
          <p:nvPr userDrawn="1"/>
        </p:nvPicPr>
        <p:blipFill rotWithShape="1">
          <a:blip r:embed="rId2">
            <a:extLst>
              <a:ext uri="{28A0092B-C50C-407E-A947-70E740481C1C}">
                <a14:useLocalDpi xmlns:a14="http://schemas.microsoft.com/office/drawing/2010/main" val="0"/>
              </a:ext>
            </a:extLst>
          </a:blip>
          <a:srcRect l="39580"/>
          <a:stretch/>
        </p:blipFill>
        <p:spPr>
          <a:xfrm>
            <a:off x="3619180" y="-2127"/>
            <a:ext cx="5524820" cy="5124894"/>
          </a:xfrm>
          <a:prstGeom prst="rect">
            <a:avLst/>
          </a:prstGeom>
        </p:spPr>
      </p:pic>
      <p:cxnSp>
        <p:nvCxnSpPr>
          <p:cNvPr id="3" name="Conector recto 2">
            <a:extLst>
              <a:ext uri="{FF2B5EF4-FFF2-40B4-BE49-F238E27FC236}">
                <a16:creationId xmlns:a16="http://schemas.microsoft.com/office/drawing/2014/main" id="{9F0B33C5-3D3F-0B41-A696-707E7213A96A}"/>
              </a:ext>
            </a:extLst>
          </p:cNvPr>
          <p:cNvCxnSpPr/>
          <p:nvPr userDrawn="1"/>
        </p:nvCxnSpPr>
        <p:spPr>
          <a:xfrm flipV="1">
            <a:off x="565200"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2" name="Título 1">
            <a:extLst>
              <a:ext uri="{FF2B5EF4-FFF2-40B4-BE49-F238E27FC236}">
                <a16:creationId xmlns:a16="http://schemas.microsoft.com/office/drawing/2014/main" id="{2646F22B-FE2C-7B46-99F3-07857CD945C5}"/>
              </a:ext>
            </a:extLst>
          </p:cNvPr>
          <p:cNvSpPr>
            <a:spLocks noGrp="1"/>
          </p:cNvSpPr>
          <p:nvPr>
            <p:ph type="title" hasCustomPrompt="1"/>
          </p:nvPr>
        </p:nvSpPr>
        <p:spPr>
          <a:xfrm>
            <a:off x="565200" y="678268"/>
            <a:ext cx="2977563" cy="529407"/>
          </a:xfrm>
          <a:prstGeom prst="rect">
            <a:avLst/>
          </a:prstGeom>
        </p:spPr>
        <p:txBody>
          <a:bodyPr lIns="0" anchor="b" anchorCtr="0">
            <a:noAutofit/>
          </a:bodyPr>
          <a:lstStyle>
            <a:lvl1pPr algn="l">
              <a:defRPr sz="2000"/>
            </a:lvl1pPr>
          </a:lstStyle>
          <a:p>
            <a:r>
              <a:rPr lang="en-GB" noProof="0" dirty="0"/>
              <a:t>Title (1 line)</a:t>
            </a:r>
          </a:p>
        </p:txBody>
      </p:sp>
      <p:sp>
        <p:nvSpPr>
          <p:cNvPr id="6" name="Marcador de texto 5">
            <a:extLst>
              <a:ext uri="{FF2B5EF4-FFF2-40B4-BE49-F238E27FC236}">
                <a16:creationId xmlns:a16="http://schemas.microsoft.com/office/drawing/2014/main" id="{45690755-2D4F-AB4C-9BDC-CE0AFFC87860}"/>
              </a:ext>
            </a:extLst>
          </p:cNvPr>
          <p:cNvSpPr>
            <a:spLocks noGrp="1"/>
          </p:cNvSpPr>
          <p:nvPr>
            <p:ph type="body" sz="quarter" idx="10" hasCustomPrompt="1"/>
          </p:nvPr>
        </p:nvSpPr>
        <p:spPr>
          <a:xfrm>
            <a:off x="565200" y="1221070"/>
            <a:ext cx="2974201" cy="638466"/>
          </a:xfrm>
          <a:prstGeom prst="rect">
            <a:avLst/>
          </a:prstGeom>
        </p:spPr>
        <p:txBody>
          <a:bodyPr lIns="0">
            <a:noAutofit/>
          </a:bodyPr>
          <a:lstStyle>
            <a:lvl1pPr marL="0" indent="0">
              <a:buNone/>
              <a:defRPr sz="1600" b="1"/>
            </a:lvl1pPr>
          </a:lstStyle>
          <a:p>
            <a:pPr lvl="0"/>
            <a:r>
              <a:rPr lang="en-GB" noProof="0" dirty="0"/>
              <a:t>Subtitle up to 2 lines</a:t>
            </a:r>
          </a:p>
        </p:txBody>
      </p:sp>
      <p:sp>
        <p:nvSpPr>
          <p:cNvPr id="8" name="Marcador de texto 7">
            <a:extLst>
              <a:ext uri="{FF2B5EF4-FFF2-40B4-BE49-F238E27FC236}">
                <a16:creationId xmlns:a16="http://schemas.microsoft.com/office/drawing/2014/main" id="{73636CAB-3E3D-2E4E-8D11-4E415698A818}"/>
              </a:ext>
            </a:extLst>
          </p:cNvPr>
          <p:cNvSpPr>
            <a:spLocks noGrp="1"/>
          </p:cNvSpPr>
          <p:nvPr>
            <p:ph type="body" sz="quarter" idx="11" hasCustomPrompt="1"/>
          </p:nvPr>
        </p:nvSpPr>
        <p:spPr>
          <a:xfrm>
            <a:off x="565200" y="1967113"/>
            <a:ext cx="2981631" cy="2843092"/>
          </a:xfrm>
          <a:prstGeom prst="rect">
            <a:avLst/>
          </a:prstGeom>
        </p:spPr>
        <p:txBody>
          <a:bodyPr lIns="0">
            <a:normAutofit/>
          </a:bodyPr>
          <a:lstStyle>
            <a:lvl1pPr marL="0" indent="0">
              <a:buNone/>
              <a:defRPr sz="1600"/>
            </a:lvl1pPr>
          </a:lstStyle>
          <a:p>
            <a:pPr lvl="0"/>
            <a:r>
              <a:rPr lang="en-GB" noProof="0" dirty="0"/>
              <a:t>Content</a:t>
            </a:r>
          </a:p>
        </p:txBody>
      </p:sp>
    </p:spTree>
    <p:extLst>
      <p:ext uri="{BB962C8B-B14F-4D97-AF65-F5344CB8AC3E}">
        <p14:creationId xmlns:p14="http://schemas.microsoft.com/office/powerpoint/2010/main" val="524472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TEXT">
    <p:spTree>
      <p:nvGrpSpPr>
        <p:cNvPr id="1" name=""/>
        <p:cNvGrpSpPr/>
        <p:nvPr/>
      </p:nvGrpSpPr>
      <p:grpSpPr>
        <a:xfrm>
          <a:off x="0" y="0"/>
          <a:ext cx="0" cy="0"/>
          <a:chOff x="0" y="0"/>
          <a:chExt cx="0" cy="0"/>
        </a:xfrm>
      </p:grpSpPr>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Título 1">
            <a:extLst>
              <a:ext uri="{FF2B5EF4-FFF2-40B4-BE49-F238E27FC236}">
                <a16:creationId xmlns:a16="http://schemas.microsoft.com/office/drawing/2014/main" id="{84B3AEA2-5144-CE45-88BB-401FB12F348D}"/>
              </a:ext>
            </a:extLst>
          </p:cNvPr>
          <p:cNvSpPr>
            <a:spLocks noGrp="1"/>
          </p:cNvSpPr>
          <p:nvPr>
            <p:ph type="title" hasCustomPrompt="1"/>
          </p:nvPr>
        </p:nvSpPr>
        <p:spPr>
          <a:xfrm>
            <a:off x="565200" y="617543"/>
            <a:ext cx="6930979"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cxnSp>
        <p:nvCxnSpPr>
          <p:cNvPr id="9" name="Conector recto 8">
            <a:extLst>
              <a:ext uri="{FF2B5EF4-FFF2-40B4-BE49-F238E27FC236}">
                <a16:creationId xmlns:a16="http://schemas.microsoft.com/office/drawing/2014/main" id="{500AF1B5-7617-5D4B-B62C-173CE8323582}"/>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7" name="Marcador de texto 2">
            <a:extLst>
              <a:ext uri="{FF2B5EF4-FFF2-40B4-BE49-F238E27FC236}">
                <a16:creationId xmlns:a16="http://schemas.microsoft.com/office/drawing/2014/main" id="{C705CC9C-F4F0-B643-B331-CEEA3EC3CD7D}"/>
              </a:ext>
            </a:extLst>
          </p:cNvPr>
          <p:cNvSpPr>
            <a:spLocks noGrp="1"/>
          </p:cNvSpPr>
          <p:nvPr>
            <p:ph type="body" idx="1" hasCustomPrompt="1"/>
          </p:nvPr>
        </p:nvSpPr>
        <p:spPr>
          <a:xfrm>
            <a:off x="565200" y="1302202"/>
            <a:ext cx="8027992" cy="3368043"/>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18994613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3" name="Marcador de texto 2"/>
          <p:cNvSpPr>
            <a:spLocks noGrp="1"/>
          </p:cNvSpPr>
          <p:nvPr>
            <p:ph type="body" idx="1" hasCustomPrompt="1"/>
          </p:nvPr>
        </p:nvSpPr>
        <p:spPr>
          <a:xfrm>
            <a:off x="565200" y="1302202"/>
            <a:ext cx="8027992" cy="3368043"/>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0259308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IMAGE+Caption_A">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565200" y="1317810"/>
            <a:ext cx="3720715" cy="3349812"/>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3ED3D96E-B0AE-A54C-B2C0-7F5087C3E04D}"/>
              </a:ext>
            </a:extLst>
          </p:cNvPr>
          <p:cNvSpPr>
            <a:spLocks noGrp="1"/>
          </p:cNvSpPr>
          <p:nvPr>
            <p:ph type="body" sz="quarter" idx="12" hasCustomPrompt="1"/>
          </p:nvPr>
        </p:nvSpPr>
        <p:spPr>
          <a:xfrm>
            <a:off x="4593600" y="4174055"/>
            <a:ext cx="2793916" cy="497530"/>
          </a:xfrm>
          <a:prstGeom prst="rect">
            <a:avLst/>
          </a:prstGeom>
        </p:spPr>
        <p:txBody>
          <a:bodyPr bIns="0" anchor="b" anchorCtr="0">
            <a:noAutofit/>
          </a:bodyPr>
          <a:lstStyle>
            <a:lvl1pPr marL="0" indent="0">
              <a:buNone/>
              <a:defRPr sz="900">
                <a:solidFill>
                  <a:schemeClr val="tx1">
                    <a:lumMod val="50000"/>
                    <a:lumOff val="50000"/>
                  </a:schemeClr>
                </a:solidFill>
              </a:defRPr>
            </a:lvl1pPr>
          </a:lstStyle>
          <a:p>
            <a:pPr lvl="0"/>
            <a:r>
              <a:rPr lang="en-GB" dirty="0"/>
              <a:t>Write caption here up to 3 lines</a:t>
            </a:r>
          </a:p>
        </p:txBody>
      </p:sp>
      <p:sp>
        <p:nvSpPr>
          <p:cNvPr id="10" name="Marcador de texto 2">
            <a:extLst>
              <a:ext uri="{FF2B5EF4-FFF2-40B4-BE49-F238E27FC236}">
                <a16:creationId xmlns:a16="http://schemas.microsoft.com/office/drawing/2014/main" id="{4451B2A8-05F8-3042-9A1F-CB835F9D574A}"/>
              </a:ext>
            </a:extLst>
          </p:cNvPr>
          <p:cNvSpPr>
            <a:spLocks noGrp="1"/>
          </p:cNvSpPr>
          <p:nvPr>
            <p:ph type="body" idx="1" hasCustomPrompt="1"/>
          </p:nvPr>
        </p:nvSpPr>
        <p:spPr>
          <a:xfrm>
            <a:off x="4595052" y="1311168"/>
            <a:ext cx="3993137" cy="2578234"/>
          </a:xfrm>
          <a:prstGeom prst="rect">
            <a:avLst/>
          </a:prstGeom>
        </p:spPr>
        <p:txBody>
          <a:bodyPr anchor="t">
            <a:normAutofit/>
          </a:bodyPr>
          <a:lstStyle>
            <a:lvl1pPr marL="0" indent="0">
              <a:buFontTx/>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3131382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IMAGE+Caption_B">
    <p:spTree>
      <p:nvGrpSpPr>
        <p:cNvPr id="1" name=""/>
        <p:cNvGrpSpPr/>
        <p:nvPr/>
      </p:nvGrpSpPr>
      <p:grpSpPr>
        <a:xfrm>
          <a:off x="0" y="0"/>
          <a:ext cx="0" cy="0"/>
          <a:chOff x="0" y="0"/>
          <a:chExt cx="0" cy="0"/>
        </a:xfrm>
      </p:grpSpPr>
      <p:sp>
        <p:nvSpPr>
          <p:cNvPr id="3" name="Marcador de texto 2"/>
          <p:cNvSpPr>
            <a:spLocks noGrp="1"/>
          </p:cNvSpPr>
          <p:nvPr>
            <p:ph type="body" idx="1" hasCustomPrompt="1"/>
          </p:nvPr>
        </p:nvSpPr>
        <p:spPr>
          <a:xfrm>
            <a:off x="565200" y="1311169"/>
            <a:ext cx="4006308" cy="2577600"/>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4894728" y="1317810"/>
            <a:ext cx="3720715" cy="3363918"/>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9" name="Marcador de texto 11">
            <a:extLst>
              <a:ext uri="{FF2B5EF4-FFF2-40B4-BE49-F238E27FC236}">
                <a16:creationId xmlns:a16="http://schemas.microsoft.com/office/drawing/2014/main" id="{F8F835D4-0A33-6F42-9444-A460B461B32D}"/>
              </a:ext>
            </a:extLst>
          </p:cNvPr>
          <p:cNvSpPr>
            <a:spLocks noGrp="1"/>
          </p:cNvSpPr>
          <p:nvPr>
            <p:ph type="body" sz="quarter" idx="12" hasCustomPrompt="1"/>
          </p:nvPr>
        </p:nvSpPr>
        <p:spPr>
          <a:xfrm>
            <a:off x="565200" y="4130399"/>
            <a:ext cx="3096666" cy="550782"/>
          </a:xfrm>
          <a:prstGeom prst="rect">
            <a:avLst/>
          </a:prstGeom>
        </p:spPr>
        <p:txBody>
          <a:bodyPr lIns="0" bIns="0" anchor="b" anchorCtr="0">
            <a:noAutofit/>
          </a:bodyPr>
          <a:lstStyle>
            <a:lvl1pPr marL="0" indent="0" algn="l" rtl="0">
              <a:buNone/>
              <a:defRPr sz="900">
                <a:solidFill>
                  <a:schemeClr val="tx1">
                    <a:lumMod val="50000"/>
                    <a:lumOff val="50000"/>
                  </a:schemeClr>
                </a:solidFill>
              </a:defRPr>
            </a:lvl1pPr>
          </a:lstStyle>
          <a:p>
            <a:pPr lvl="0"/>
            <a:r>
              <a:rPr lang="en-GB" dirty="0"/>
              <a:t>Write caption here up to 3 lines</a:t>
            </a:r>
          </a:p>
        </p:txBody>
      </p:sp>
    </p:spTree>
    <p:extLst>
      <p:ext uri="{BB962C8B-B14F-4D97-AF65-F5344CB8AC3E}">
        <p14:creationId xmlns:p14="http://schemas.microsoft.com/office/powerpoint/2010/main" val="8169806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TITLE +IMAGE+Caption">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ítulo 1">
            <a:extLst>
              <a:ext uri="{FF2B5EF4-FFF2-40B4-BE49-F238E27FC236}">
                <a16:creationId xmlns:a16="http://schemas.microsoft.com/office/drawing/2014/main" id="{B75CE567-FA79-C441-859B-BF6A09FDF4FE}"/>
              </a:ext>
            </a:extLst>
          </p:cNvPr>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sp>
        <p:nvSpPr>
          <p:cNvPr id="14" name="Marcador de posición de imagen 2">
            <a:extLst>
              <a:ext uri="{FF2B5EF4-FFF2-40B4-BE49-F238E27FC236}">
                <a16:creationId xmlns:a16="http://schemas.microsoft.com/office/drawing/2014/main" id="{F16B5ECF-593B-6844-A576-2600FD738D9A}"/>
              </a:ext>
            </a:extLst>
          </p:cNvPr>
          <p:cNvSpPr>
            <a:spLocks noGrp="1"/>
          </p:cNvSpPr>
          <p:nvPr>
            <p:ph type="pic" idx="10" hasCustomPrompt="1"/>
          </p:nvPr>
        </p:nvSpPr>
        <p:spPr>
          <a:xfrm>
            <a:off x="565200" y="1317810"/>
            <a:ext cx="3720715" cy="3349812"/>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5" name="Marcador de texto 11">
            <a:extLst>
              <a:ext uri="{FF2B5EF4-FFF2-40B4-BE49-F238E27FC236}">
                <a16:creationId xmlns:a16="http://schemas.microsoft.com/office/drawing/2014/main" id="{98D78E84-F237-994A-81B1-962B167B01E4}"/>
              </a:ext>
            </a:extLst>
          </p:cNvPr>
          <p:cNvSpPr>
            <a:spLocks noGrp="1"/>
          </p:cNvSpPr>
          <p:nvPr>
            <p:ph type="body" sz="quarter" idx="12" hasCustomPrompt="1"/>
          </p:nvPr>
        </p:nvSpPr>
        <p:spPr>
          <a:xfrm>
            <a:off x="4593600" y="4174055"/>
            <a:ext cx="2793916" cy="497530"/>
          </a:xfrm>
          <a:prstGeom prst="rect">
            <a:avLst/>
          </a:prstGeom>
        </p:spPr>
        <p:txBody>
          <a:bodyPr bIns="0" anchor="b" anchorCtr="0">
            <a:noAutofit/>
          </a:bodyPr>
          <a:lstStyle>
            <a:lvl1pPr marL="0" indent="0">
              <a:buNone/>
              <a:defRPr sz="900">
                <a:solidFill>
                  <a:schemeClr val="tx1">
                    <a:lumMod val="50000"/>
                    <a:lumOff val="50000"/>
                  </a:schemeClr>
                </a:solidFill>
              </a:defRPr>
            </a:lvl1pPr>
          </a:lstStyle>
          <a:p>
            <a:pPr lvl="0"/>
            <a:r>
              <a:rPr lang="en-GB" dirty="0"/>
              <a:t>Write caption here up to 3 lines</a:t>
            </a:r>
          </a:p>
        </p:txBody>
      </p:sp>
      <p:sp>
        <p:nvSpPr>
          <p:cNvPr id="16" name="Marcador de texto 2">
            <a:extLst>
              <a:ext uri="{FF2B5EF4-FFF2-40B4-BE49-F238E27FC236}">
                <a16:creationId xmlns:a16="http://schemas.microsoft.com/office/drawing/2014/main" id="{783E44FB-20A1-A940-B17D-D1B71E8FEAFA}"/>
              </a:ext>
            </a:extLst>
          </p:cNvPr>
          <p:cNvSpPr>
            <a:spLocks noGrp="1"/>
          </p:cNvSpPr>
          <p:nvPr>
            <p:ph type="body" idx="1" hasCustomPrompt="1"/>
          </p:nvPr>
        </p:nvSpPr>
        <p:spPr>
          <a:xfrm>
            <a:off x="4595052" y="1311168"/>
            <a:ext cx="3993137" cy="2578234"/>
          </a:xfrm>
          <a:prstGeom prst="rect">
            <a:avLst/>
          </a:prstGeom>
        </p:spPr>
        <p:txBody>
          <a:bodyPr anchor="t">
            <a:noAutofit/>
          </a:bodyPr>
          <a:lstStyle>
            <a:lvl1pPr marL="0" indent="0">
              <a:buFontTx/>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1494511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PHOTOS+Caption_A">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0" name="Marcador de posición de imagen 2">
            <a:extLst>
              <a:ext uri="{FF2B5EF4-FFF2-40B4-BE49-F238E27FC236}">
                <a16:creationId xmlns:a16="http://schemas.microsoft.com/office/drawing/2014/main" id="{C8B12A67-246C-3548-BFDC-213A22D509F1}"/>
              </a:ext>
            </a:extLst>
          </p:cNvPr>
          <p:cNvSpPr>
            <a:spLocks noGrp="1"/>
          </p:cNvSpPr>
          <p:nvPr>
            <p:ph type="pic" idx="10" hasCustomPrompt="1"/>
          </p:nvPr>
        </p:nvSpPr>
        <p:spPr>
          <a:xfrm>
            <a:off x="4894728"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3" name="Marcador de texto 11">
            <a:extLst>
              <a:ext uri="{FF2B5EF4-FFF2-40B4-BE49-F238E27FC236}">
                <a16:creationId xmlns:a16="http://schemas.microsoft.com/office/drawing/2014/main" id="{70F7A1AF-7436-084B-BC19-881A49D870F1}"/>
              </a:ext>
            </a:extLst>
          </p:cNvPr>
          <p:cNvSpPr>
            <a:spLocks noGrp="1"/>
          </p:cNvSpPr>
          <p:nvPr>
            <p:ph type="body" sz="quarter" idx="12" hasCustomPrompt="1"/>
          </p:nvPr>
        </p:nvSpPr>
        <p:spPr>
          <a:xfrm>
            <a:off x="565200" y="4565277"/>
            <a:ext cx="371138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
        <p:nvSpPr>
          <p:cNvPr id="14" name="Marcador de posición de imagen 2">
            <a:extLst>
              <a:ext uri="{FF2B5EF4-FFF2-40B4-BE49-F238E27FC236}">
                <a16:creationId xmlns:a16="http://schemas.microsoft.com/office/drawing/2014/main" id="{BCC7D580-CFC7-6F40-8A7A-293870E3ABE8}"/>
              </a:ext>
            </a:extLst>
          </p:cNvPr>
          <p:cNvSpPr>
            <a:spLocks noGrp="1"/>
          </p:cNvSpPr>
          <p:nvPr>
            <p:ph type="pic" idx="13" hasCustomPrompt="1"/>
          </p:nvPr>
        </p:nvSpPr>
        <p:spPr>
          <a:xfrm>
            <a:off x="565200"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5" name="Marcador de texto 11">
            <a:extLst>
              <a:ext uri="{FF2B5EF4-FFF2-40B4-BE49-F238E27FC236}">
                <a16:creationId xmlns:a16="http://schemas.microsoft.com/office/drawing/2014/main" id="{1C359E23-7595-9043-A6C1-C845DB557DFD}"/>
              </a:ext>
            </a:extLst>
          </p:cNvPr>
          <p:cNvSpPr>
            <a:spLocks noGrp="1"/>
          </p:cNvSpPr>
          <p:nvPr>
            <p:ph type="body" sz="quarter" idx="14" hasCustomPrompt="1"/>
          </p:nvPr>
        </p:nvSpPr>
        <p:spPr>
          <a:xfrm>
            <a:off x="4893448" y="4571681"/>
            <a:ext cx="3734441"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a:t>
            </a:r>
            <a:br>
              <a:rPr lang="en-GB" dirty="0"/>
            </a:br>
            <a:r>
              <a:rPr lang="en-GB" dirty="0"/>
              <a:t>up to 2 lines</a:t>
            </a:r>
          </a:p>
        </p:txBody>
      </p:sp>
    </p:spTree>
    <p:extLst>
      <p:ext uri="{BB962C8B-B14F-4D97-AF65-F5344CB8AC3E}">
        <p14:creationId xmlns:p14="http://schemas.microsoft.com/office/powerpoint/2010/main" val="9586415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PHOTOS+Caption_B">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4894728"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9" name="Marcador de texto 11">
            <a:extLst>
              <a:ext uri="{FF2B5EF4-FFF2-40B4-BE49-F238E27FC236}">
                <a16:creationId xmlns:a16="http://schemas.microsoft.com/office/drawing/2014/main" id="{F8F835D4-0A33-6F42-9444-A460B461B32D}"/>
              </a:ext>
            </a:extLst>
          </p:cNvPr>
          <p:cNvSpPr>
            <a:spLocks noGrp="1"/>
          </p:cNvSpPr>
          <p:nvPr>
            <p:ph type="body" sz="quarter" idx="12" hasCustomPrompt="1"/>
          </p:nvPr>
        </p:nvSpPr>
        <p:spPr>
          <a:xfrm>
            <a:off x="565200" y="4565277"/>
            <a:ext cx="371138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
        <p:nvSpPr>
          <p:cNvPr id="11" name="Marcador de posición de imagen 2">
            <a:extLst>
              <a:ext uri="{FF2B5EF4-FFF2-40B4-BE49-F238E27FC236}">
                <a16:creationId xmlns:a16="http://schemas.microsoft.com/office/drawing/2014/main" id="{9410076B-D8C5-C940-B21B-2BC0E16D2CBA}"/>
              </a:ext>
            </a:extLst>
          </p:cNvPr>
          <p:cNvSpPr>
            <a:spLocks noGrp="1"/>
          </p:cNvSpPr>
          <p:nvPr>
            <p:ph type="pic" idx="13" hasCustomPrompt="1"/>
          </p:nvPr>
        </p:nvSpPr>
        <p:spPr>
          <a:xfrm>
            <a:off x="565200"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1E4446CF-CE8C-684E-A6B3-C9CA5339B2C1}"/>
              </a:ext>
            </a:extLst>
          </p:cNvPr>
          <p:cNvSpPr>
            <a:spLocks noGrp="1"/>
          </p:cNvSpPr>
          <p:nvPr>
            <p:ph type="body" sz="quarter" idx="14" hasCustomPrompt="1"/>
          </p:nvPr>
        </p:nvSpPr>
        <p:spPr>
          <a:xfrm>
            <a:off x="4893448" y="4571681"/>
            <a:ext cx="3734441"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a:t>
            </a:r>
            <a:br>
              <a:rPr lang="en-GB" dirty="0"/>
            </a:br>
            <a:r>
              <a:rPr lang="en-GB" dirty="0"/>
              <a:t>up to 2 lines</a:t>
            </a:r>
          </a:p>
        </p:txBody>
      </p:sp>
      <p:sp>
        <p:nvSpPr>
          <p:cNvPr id="10" name="Título 1">
            <a:extLst>
              <a:ext uri="{FF2B5EF4-FFF2-40B4-BE49-F238E27FC236}">
                <a16:creationId xmlns:a16="http://schemas.microsoft.com/office/drawing/2014/main" id="{101D4DB9-5F18-DD4F-B34F-32305C35DB6B}"/>
              </a:ext>
            </a:extLst>
          </p:cNvPr>
          <p:cNvSpPr>
            <a:spLocks noGrp="1"/>
          </p:cNvSpPr>
          <p:nvPr>
            <p:ph type="title" hasCustomPrompt="1"/>
          </p:nvPr>
        </p:nvSpPr>
        <p:spPr>
          <a:xfrm>
            <a:off x="565200" y="617543"/>
            <a:ext cx="6697896"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spTree>
    <p:extLst>
      <p:ext uri="{BB962C8B-B14F-4D97-AF65-F5344CB8AC3E}">
        <p14:creationId xmlns:p14="http://schemas.microsoft.com/office/powerpoint/2010/main" val="39613494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ULL OUT">
    <p:spTree>
      <p:nvGrpSpPr>
        <p:cNvPr id="1" name=""/>
        <p:cNvGrpSpPr/>
        <p:nvPr/>
      </p:nvGrpSpPr>
      <p:grpSpPr>
        <a:xfrm>
          <a:off x="0" y="0"/>
          <a:ext cx="0" cy="0"/>
          <a:chOff x="0" y="0"/>
          <a:chExt cx="0" cy="0"/>
        </a:xfrm>
      </p:grpSpPr>
      <p:sp>
        <p:nvSpPr>
          <p:cNvPr id="10" name="Rectángulo 9"/>
          <p:cNvSpPr/>
          <p:nvPr userDrawn="1"/>
        </p:nvSpPr>
        <p:spPr>
          <a:xfrm>
            <a:off x="0" y="0"/>
            <a:ext cx="9144000" cy="51435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rtlCol="0" anchor="ctr"/>
          <a:lstStyle/>
          <a:p>
            <a:pPr algn="ctr"/>
            <a:endParaRPr lang="es-ES" dirty="0"/>
          </a:p>
        </p:txBody>
      </p:sp>
      <p:sp>
        <p:nvSpPr>
          <p:cNvPr id="8" name="Paralelogramo 7"/>
          <p:cNvSpPr/>
          <p:nvPr userDrawn="1"/>
        </p:nvSpPr>
        <p:spPr>
          <a:xfrm>
            <a:off x="7532836" y="-5755"/>
            <a:ext cx="1632892" cy="971734"/>
          </a:xfrm>
          <a:prstGeom prst="parallelogram">
            <a:avLst>
              <a:gd name="adj" fmla="val 56479"/>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ítulo 1">
            <a:extLst>
              <a:ext uri="{FF2B5EF4-FFF2-40B4-BE49-F238E27FC236}">
                <a16:creationId xmlns:a16="http://schemas.microsoft.com/office/drawing/2014/main" id="{C1332719-9685-664E-BA1E-D650B5320B29}"/>
              </a:ext>
            </a:extLst>
          </p:cNvPr>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solidFill>
                  <a:schemeClr val="bg1"/>
                </a:solidFill>
              </a:defRPr>
            </a:lvl1pPr>
          </a:lstStyle>
          <a:p>
            <a:r>
              <a:rPr lang="en-GB" noProof="0" dirty="0"/>
              <a:t>Your title here</a:t>
            </a:r>
            <a:br>
              <a:rPr lang="en-GB" noProof="0" dirty="0"/>
            </a:br>
            <a:endParaRPr lang="en-GB" noProof="0" dirty="0"/>
          </a:p>
        </p:txBody>
      </p:sp>
      <p:cxnSp>
        <p:nvCxnSpPr>
          <p:cNvPr id="11" name="Conector recto 10">
            <a:extLst>
              <a:ext uri="{FF2B5EF4-FFF2-40B4-BE49-F238E27FC236}">
                <a16:creationId xmlns:a16="http://schemas.microsoft.com/office/drawing/2014/main" id="{6C5443F0-1C6F-9748-A8E5-92E81771B66D}"/>
              </a:ext>
            </a:extLst>
          </p:cNvPr>
          <p:cNvCxnSpPr/>
          <p:nvPr userDrawn="1"/>
        </p:nvCxnSpPr>
        <p:spPr>
          <a:xfrm flipV="1">
            <a:off x="564413" y="483518"/>
            <a:ext cx="911243" cy="310"/>
          </a:xfrm>
          <a:prstGeom prst="line">
            <a:avLst/>
          </a:prstGeom>
          <a:ln w="1524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 name="Marcador de texto 2">
            <a:extLst>
              <a:ext uri="{FF2B5EF4-FFF2-40B4-BE49-F238E27FC236}">
                <a16:creationId xmlns:a16="http://schemas.microsoft.com/office/drawing/2014/main" id="{E9EE4B28-9DE6-4945-B0C0-3261328AD90B}"/>
              </a:ext>
            </a:extLst>
          </p:cNvPr>
          <p:cNvSpPr>
            <a:spLocks noGrp="1"/>
          </p:cNvSpPr>
          <p:nvPr>
            <p:ph type="body" idx="1" hasCustomPrompt="1"/>
          </p:nvPr>
        </p:nvSpPr>
        <p:spPr>
          <a:xfrm>
            <a:off x="565200" y="1302202"/>
            <a:ext cx="8027992" cy="3368043"/>
          </a:xfrm>
          <a:prstGeom prst="rect">
            <a:avLst/>
          </a:prstGeom>
        </p:spPr>
        <p:txBody>
          <a:bodyPr anchor="t">
            <a:normAutofit/>
          </a:bodyPr>
          <a:lstStyle>
            <a:lvl1pPr marL="285750" indent="-285750">
              <a:buFont typeface="Arial" panose="020B0604020202020204" pitchFamily="34" charset="0"/>
              <a:buChar char="•"/>
              <a:defRPr sz="16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a:t>
            </a:r>
          </a:p>
        </p:txBody>
      </p:sp>
    </p:spTree>
    <p:extLst>
      <p:ext uri="{BB962C8B-B14F-4D97-AF65-F5344CB8AC3E}">
        <p14:creationId xmlns:p14="http://schemas.microsoft.com/office/powerpoint/2010/main" val="10841769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cxnSp>
        <p:nvCxnSpPr>
          <p:cNvPr id="12" name="Conector recto 11"/>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 name="Conector recto 13"/>
          <p:cNvCxnSpPr/>
          <p:nvPr userDrawn="1"/>
        </p:nvCxnSpPr>
        <p:spPr>
          <a:xfrm>
            <a:off x="6824091"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 name="Título 1"/>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cxnSp>
        <p:nvCxnSpPr>
          <p:cNvPr id="8" name="Conector recto 7"/>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graphicFrame>
        <p:nvGraphicFramePr>
          <p:cNvPr id="9" name="Tabla 8">
            <a:extLst>
              <a:ext uri="{FF2B5EF4-FFF2-40B4-BE49-F238E27FC236}">
                <a16:creationId xmlns:a16="http://schemas.microsoft.com/office/drawing/2014/main" id="{1E6B2D3C-E2BF-B74C-A652-707CA4B5CCEC}"/>
              </a:ext>
            </a:extLst>
          </p:cNvPr>
          <p:cNvGraphicFramePr>
            <a:graphicFrameLocks noGrp="1"/>
          </p:cNvGraphicFramePr>
          <p:nvPr userDrawn="1">
            <p:extLst>
              <p:ext uri="{D42A27DB-BD31-4B8C-83A1-F6EECF244321}">
                <p14:modId xmlns:p14="http://schemas.microsoft.com/office/powerpoint/2010/main" val="3508330291"/>
              </p:ext>
            </p:extLst>
          </p:nvPr>
        </p:nvGraphicFramePr>
        <p:xfrm>
          <a:off x="565200" y="1635646"/>
          <a:ext cx="8176081" cy="2560320"/>
        </p:xfrm>
        <a:graphic>
          <a:graphicData uri="http://schemas.openxmlformats.org/drawingml/2006/table">
            <a:tbl>
              <a:tblPr firstRow="1" bandRow="1" bandCol="1">
                <a:tableStyleId>{7E9639D4-E3E2-4D34-9284-5A2195B3D0D7}</a:tableStyleId>
              </a:tblPr>
              <a:tblGrid>
                <a:gridCol w="1506157">
                  <a:extLst>
                    <a:ext uri="{9D8B030D-6E8A-4147-A177-3AD203B41FA5}">
                      <a16:colId xmlns:a16="http://schemas.microsoft.com/office/drawing/2014/main" val="20000"/>
                    </a:ext>
                  </a:extLst>
                </a:gridCol>
                <a:gridCol w="3103876">
                  <a:extLst>
                    <a:ext uri="{9D8B030D-6E8A-4147-A177-3AD203B41FA5}">
                      <a16:colId xmlns:a16="http://schemas.microsoft.com/office/drawing/2014/main" val="20001"/>
                    </a:ext>
                  </a:extLst>
                </a:gridCol>
                <a:gridCol w="219757">
                  <a:extLst>
                    <a:ext uri="{9D8B030D-6E8A-4147-A177-3AD203B41FA5}">
                      <a16:colId xmlns:a16="http://schemas.microsoft.com/office/drawing/2014/main" val="20002"/>
                    </a:ext>
                  </a:extLst>
                </a:gridCol>
                <a:gridCol w="789126">
                  <a:extLst>
                    <a:ext uri="{9D8B030D-6E8A-4147-A177-3AD203B41FA5}">
                      <a16:colId xmlns:a16="http://schemas.microsoft.com/office/drawing/2014/main" val="20003"/>
                    </a:ext>
                  </a:extLst>
                </a:gridCol>
                <a:gridCol w="859049">
                  <a:extLst>
                    <a:ext uri="{9D8B030D-6E8A-4147-A177-3AD203B41FA5}">
                      <a16:colId xmlns:a16="http://schemas.microsoft.com/office/drawing/2014/main" val="20004"/>
                    </a:ext>
                  </a:extLst>
                </a:gridCol>
                <a:gridCol w="849059">
                  <a:extLst>
                    <a:ext uri="{9D8B030D-6E8A-4147-A177-3AD203B41FA5}">
                      <a16:colId xmlns:a16="http://schemas.microsoft.com/office/drawing/2014/main" val="20005"/>
                    </a:ext>
                  </a:extLst>
                </a:gridCol>
                <a:gridCol w="849057">
                  <a:extLst>
                    <a:ext uri="{9D8B030D-6E8A-4147-A177-3AD203B41FA5}">
                      <a16:colId xmlns:a16="http://schemas.microsoft.com/office/drawing/2014/main" val="20006"/>
                    </a:ext>
                  </a:extLst>
                </a:gridCol>
              </a:tblGrid>
              <a:tr h="259253">
                <a:tc>
                  <a:txBody>
                    <a:bodyPr/>
                    <a:lstStyle/>
                    <a:p>
                      <a:r>
                        <a:rPr lang="es-ES" sz="1400" b="1" i="0" dirty="0" err="1">
                          <a:latin typeface="Arial" panose="020B0604020202020204" pitchFamily="34" charset="0"/>
                          <a:cs typeface="Arial" panose="020B0604020202020204" pitchFamily="34" charset="0"/>
                        </a:rPr>
                        <a:t>Your</a:t>
                      </a:r>
                      <a:r>
                        <a:rPr lang="es-ES" sz="1400" b="1" i="0" dirty="0">
                          <a:latin typeface="Arial" panose="020B0604020202020204" pitchFamily="34" charset="0"/>
                          <a:cs typeface="Arial" panose="020B0604020202020204" pitchFamily="34" charset="0"/>
                        </a:rPr>
                        <a:t> </a:t>
                      </a:r>
                      <a:r>
                        <a:rPr lang="es-ES" sz="1400" b="1" i="0" dirty="0" err="1">
                          <a:latin typeface="Arial" panose="020B0604020202020204" pitchFamily="34" charset="0"/>
                          <a:cs typeface="Arial" panose="020B0604020202020204" pitchFamily="34" charset="0"/>
                        </a:rPr>
                        <a:t>table</a:t>
                      </a:r>
                      <a:r>
                        <a:rPr lang="es-ES" sz="1400" b="1" i="0" dirty="0">
                          <a:latin typeface="Arial" panose="020B0604020202020204" pitchFamily="34" charset="0"/>
                          <a:cs typeface="Arial" panose="020B0604020202020204" pitchFamily="34" charset="0"/>
                        </a:rPr>
                        <a:t> </a:t>
                      </a:r>
                      <a:r>
                        <a:rPr lang="es-ES" sz="1400" b="1" i="0" dirty="0" err="1">
                          <a:latin typeface="Arial" panose="020B0604020202020204" pitchFamily="34" charset="0"/>
                          <a:cs typeface="Arial" panose="020B0604020202020204" pitchFamily="34" charset="0"/>
                        </a:rPr>
                        <a:t>here</a:t>
                      </a:r>
                      <a:endParaRPr lang="es-ES" sz="1400" b="1" i="0" dirty="0">
                        <a:latin typeface="Arial" panose="020B0604020202020204" pitchFamily="34" charset="0"/>
                        <a:cs typeface="Arial" panose="020B0604020202020204" pitchFamily="34" charset="0"/>
                      </a:endParaRPr>
                    </a:p>
                  </a:txBody>
                  <a:tcPr/>
                </a:tc>
                <a:tc>
                  <a:txBody>
                    <a:bodyPr/>
                    <a:lstStyle/>
                    <a:p>
                      <a:pPr algn="r"/>
                      <a:endParaRPr lang="es-ES" dirty="0">
                        <a:latin typeface="Arial" panose="020B0604020202020204" pitchFamily="34" charset="0"/>
                        <a:cs typeface="Arial" panose="020B0604020202020204" pitchFamily="34" charset="0"/>
                      </a:endParaRPr>
                    </a:p>
                  </a:txBody>
                  <a:tcPr/>
                </a:tc>
                <a:tc>
                  <a:txBody>
                    <a:bodyPr/>
                    <a:lstStyle/>
                    <a:p>
                      <a:endParaRPr lang="es-ES" dirty="0">
                        <a:latin typeface="Arial" panose="020B0604020202020204" pitchFamily="34" charset="0"/>
                        <a:cs typeface="Arial" panose="020B0604020202020204" pitchFamily="34" charset="0"/>
                      </a:endParaRPr>
                    </a:p>
                  </a:txBody>
                  <a:tcPr/>
                </a:tc>
                <a:tc>
                  <a:txBody>
                    <a:bodyPr/>
                    <a:lstStyle/>
                    <a:p>
                      <a:r>
                        <a:rPr lang="es-ES" sz="1400" b="1" i="0">
                          <a:latin typeface="Arial" panose="020B0604020202020204" pitchFamily="34" charset="0"/>
                          <a:cs typeface="Arial" panose="020B0604020202020204" pitchFamily="34" charset="0"/>
                        </a:rPr>
                        <a:t>2016</a:t>
                      </a:r>
                    </a:p>
                  </a:txBody>
                  <a:tcPr/>
                </a:tc>
                <a:tc>
                  <a:txBody>
                    <a:bodyPr/>
                    <a:lstStyle/>
                    <a:p>
                      <a:r>
                        <a:rPr lang="es-ES" sz="1400" b="1" i="0">
                          <a:latin typeface="Arial" panose="020B0604020202020204" pitchFamily="34" charset="0"/>
                          <a:cs typeface="Arial" panose="020B0604020202020204" pitchFamily="34" charset="0"/>
                        </a:rPr>
                        <a:t>2016</a:t>
                      </a:r>
                      <a:endParaRPr lang="es-ES" sz="1400">
                        <a:latin typeface="Arial" panose="020B0604020202020204" pitchFamily="34" charset="0"/>
                        <a:cs typeface="Arial" panose="020B0604020202020204" pitchFamily="34" charset="0"/>
                      </a:endParaRPr>
                    </a:p>
                  </a:txBody>
                  <a:tcPr/>
                </a:tc>
                <a:tc>
                  <a:txBody>
                    <a:bodyPr/>
                    <a:lstStyle/>
                    <a:p>
                      <a:r>
                        <a:rPr lang="es-ES" sz="1400" b="1" i="0">
                          <a:latin typeface="Arial" panose="020B0604020202020204" pitchFamily="34" charset="0"/>
                          <a:cs typeface="Arial" panose="020B0604020202020204" pitchFamily="34" charset="0"/>
                        </a:rPr>
                        <a:t>2016</a:t>
                      </a:r>
                      <a:endParaRPr lang="es-ES" sz="1400">
                        <a:latin typeface="Arial" panose="020B0604020202020204" pitchFamily="34" charset="0"/>
                        <a:cs typeface="Arial" panose="020B0604020202020204" pitchFamily="34" charset="0"/>
                      </a:endParaRPr>
                    </a:p>
                  </a:txBody>
                  <a:tcPr/>
                </a:tc>
                <a:tc>
                  <a:txBody>
                    <a:bodyPr/>
                    <a:lstStyle/>
                    <a:p>
                      <a:r>
                        <a:rPr lang="es-ES" sz="1400" b="1" i="0" dirty="0">
                          <a:latin typeface="Arial" panose="020B0604020202020204" pitchFamily="34" charset="0"/>
                          <a:cs typeface="Arial" panose="020B0604020202020204" pitchFamily="34" charset="0"/>
                        </a:rPr>
                        <a:t>2016</a:t>
                      </a:r>
                      <a:endParaRPr lang="es-E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201370">
                <a:tc gridSpan="2">
                  <a:txBody>
                    <a:bodyPr/>
                    <a:lstStyle/>
                    <a:p>
                      <a:pPr marL="0" indent="0">
                        <a:buFont typeface="Arial"/>
                        <a:buNone/>
                      </a:pPr>
                      <a:r>
                        <a:rPr lang="es-ES" sz="1200" b="1" i="0" dirty="0" err="1">
                          <a:latin typeface="Arial" panose="020B0604020202020204" pitchFamily="34" charset="0"/>
                          <a:cs typeface="Arial" panose="020B0604020202020204" pitchFamily="34" charset="0"/>
                        </a:rPr>
                        <a:t>Students</a:t>
                      </a:r>
                      <a:r>
                        <a:rPr lang="es-ES" sz="1200" b="1" i="0" dirty="0">
                          <a:latin typeface="Arial" panose="020B0604020202020204" pitchFamily="34" charset="0"/>
                          <a:cs typeface="Arial" panose="020B0604020202020204" pitchFamily="34" charset="0"/>
                        </a:rPr>
                        <a:t> (</a:t>
                      </a:r>
                      <a:r>
                        <a:rPr lang="es-ES" sz="1200" b="1" i="0" dirty="0" err="1">
                          <a:latin typeface="Arial" panose="020B0604020202020204" pitchFamily="34" charset="0"/>
                          <a:cs typeface="Arial" panose="020B0604020202020204" pitchFamily="34" charset="0"/>
                        </a:rPr>
                        <a:t>oBot</a:t>
                      </a:r>
                      <a:r>
                        <a:rPr lang="es-ES" sz="1200" b="1" i="0" dirty="0">
                          <a:latin typeface="Arial" panose="020B0604020202020204" pitchFamily="34" charset="0"/>
                          <a:cs typeface="Arial" panose="020B0604020202020204" pitchFamily="34" charset="0"/>
                        </a:rPr>
                        <a:t>, CBI, OSU, NTNU,</a:t>
                      </a:r>
                      <a:r>
                        <a:rPr lang="es-ES" sz="1200" b="1" i="0" baseline="0" dirty="0">
                          <a:latin typeface="Arial" panose="020B0604020202020204" pitchFamily="34" charset="0"/>
                          <a:cs typeface="Arial" panose="020B0604020202020204" pitchFamily="34" charset="0"/>
                        </a:rPr>
                        <a:t> CESP in </a:t>
                      </a:r>
                      <a:r>
                        <a:rPr lang="es-ES" sz="1200" b="1" i="0" baseline="0" dirty="0" err="1">
                          <a:latin typeface="Arial" panose="020B0604020202020204" pitchFamily="34" charset="0"/>
                          <a:cs typeface="Arial" panose="020B0604020202020204" pitchFamily="34" charset="0"/>
                        </a:rPr>
                        <a:t>residence</a:t>
                      </a:r>
                      <a:r>
                        <a:rPr lang="es-ES" sz="1200" b="1" i="0" baseline="0" dirty="0">
                          <a:latin typeface="Arial" panose="020B0604020202020204" pitchFamily="34" charset="0"/>
                          <a:cs typeface="Arial" panose="020B0604020202020204" pitchFamily="34" charset="0"/>
                        </a:rPr>
                        <a:t>):</a:t>
                      </a:r>
                      <a:endParaRPr lang="es-ES" sz="1200" b="1" i="0" dirty="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lnL w="12700" cap="flat" cmpd="sng" algn="ctr">
                      <a:solidFill>
                        <a:scrgbClr r="0" g="0" b="0"/>
                      </a:solidFill>
                      <a:prstDash val="sysDash"/>
                      <a:round/>
                      <a:headEnd type="none" w="med" len="med"/>
                      <a:tailEnd type="none" w="med" len="med"/>
                    </a:ln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r>
                        <a:rPr lang="es-ES" sz="1200" b="0" i="0" dirty="0">
                          <a:latin typeface="Arial" panose="020B0604020202020204" pitchFamily="34" charset="0"/>
                          <a:cs typeface="Arial" panose="020B0604020202020204" pitchFamily="34" charset="0"/>
                        </a:rPr>
                        <a:t>9 </a:t>
                      </a:r>
                      <a:r>
                        <a:rPr lang="es-ES" sz="1200" b="0" i="0" dirty="0" err="1">
                          <a:latin typeface="Arial" panose="020B0604020202020204" pitchFamily="34" charset="0"/>
                          <a:cs typeface="Arial" panose="020B0604020202020204" pitchFamily="34" charset="0"/>
                        </a:rPr>
                        <a:t>weeks</a:t>
                      </a:r>
                      <a:endParaRPr lang="es-ES" sz="1200" b="0" i="0" dirty="0">
                        <a:latin typeface="Arial" panose="020B0604020202020204" pitchFamily="34" charset="0"/>
                        <a:cs typeface="Arial" panose="020B0604020202020204" pitchFamily="34" charset="0"/>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9 weeks</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20 weeks</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20 weeks</a:t>
                      </a:r>
                    </a:p>
                  </a:txBody>
                  <a:tcPr>
                    <a:solidFill>
                      <a:schemeClr val="bg1"/>
                    </a:solidFill>
                  </a:tcPr>
                </a:tc>
                <a:extLst>
                  <a:ext uri="{0D108BD9-81ED-4DB2-BD59-A6C34878D82A}">
                    <a16:rowId xmlns:a16="http://schemas.microsoft.com/office/drawing/2014/main" val="10001"/>
                  </a:ext>
                </a:extLst>
              </a:tr>
              <a:tr h="201370">
                <a:tc grid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1" i="0">
                          <a:latin typeface="Arial" panose="020B0604020202020204" pitchFamily="34" charset="0"/>
                          <a:cs typeface="Arial" panose="020B0604020202020204" pitchFamily="34" charset="0"/>
                        </a:rPr>
                        <a:t>Number of students (MSc)</a:t>
                      </a: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dirty="0">
                          <a:latin typeface="Arial" panose="020B0604020202020204" pitchFamily="34" charset="0"/>
                          <a:cs typeface="Arial" panose="020B0604020202020204" pitchFamily="34" charset="0"/>
                        </a:rPr>
                        <a:t>95</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146</a:t>
                      </a:r>
                    </a:p>
                  </a:txBody>
                  <a:tcPr>
                    <a:solidFill>
                      <a:schemeClr val="bg1"/>
                    </a:solidFill>
                  </a:tcPr>
                </a:tc>
                <a:tc>
                  <a:txBody>
                    <a:bodyPr/>
                    <a:lstStyle/>
                    <a:p>
                      <a:r>
                        <a:rPr lang="es-ES" sz="1200" b="0" i="0">
                          <a:latin typeface="Arial" panose="020B0604020202020204" pitchFamily="34" charset="0"/>
                          <a:cs typeface="Arial" panose="020B0604020202020204" pitchFamily="34" charset="0"/>
                        </a:rPr>
                        <a:t>225</a:t>
                      </a:r>
                    </a:p>
                  </a:txBody>
                  <a:tcPr>
                    <a:solidFill>
                      <a:schemeClr val="bg1"/>
                    </a:solidFill>
                  </a:tcPr>
                </a:tc>
                <a:tc>
                  <a:txBody>
                    <a:bodyPr/>
                    <a:lstStyle/>
                    <a:p>
                      <a:r>
                        <a:rPr lang="es-ES" sz="1200" b="0" i="0">
                          <a:latin typeface="Arial" panose="020B0604020202020204" pitchFamily="34" charset="0"/>
                          <a:cs typeface="Arial" panose="020B0604020202020204" pitchFamily="34" charset="0"/>
                        </a:rPr>
                        <a:t>263</a:t>
                      </a:r>
                    </a:p>
                  </a:txBody>
                  <a:tcPr>
                    <a:solidFill>
                      <a:schemeClr val="bg1"/>
                    </a:solidFill>
                  </a:tcPr>
                </a:tc>
                <a:extLst>
                  <a:ext uri="{0D108BD9-81ED-4DB2-BD59-A6C34878D82A}">
                    <a16:rowId xmlns:a16="http://schemas.microsoft.com/office/drawing/2014/main" val="10002"/>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3"/>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4"/>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5"/>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extLst>
                  <a:ext uri="{0D108BD9-81ED-4DB2-BD59-A6C34878D82A}">
                    <a16:rowId xmlns:a16="http://schemas.microsoft.com/office/drawing/2014/main" val="10006"/>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extLst>
                  <a:ext uri="{0D108BD9-81ED-4DB2-BD59-A6C34878D82A}">
                    <a16:rowId xmlns:a16="http://schemas.microsoft.com/office/drawing/2014/main" val="10007"/>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r>
                        <a:rPr lang="es-ES" sz="1200" b="1" i="0">
                          <a:latin typeface="Helvetica 75"/>
                          <a:cs typeface="Helvetica 75"/>
                        </a:rPr>
                        <a:t> </a:t>
                      </a: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dirty="0">
                        <a:latin typeface="Helvetica 75"/>
                        <a:cs typeface="Helvetica 75"/>
                      </a:endParaRPr>
                    </a:p>
                  </a:txBody>
                  <a:tcPr>
                    <a:solidFill>
                      <a:schemeClr val="bg1"/>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419672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_White_B">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089525" y="1223770"/>
            <a:ext cx="3528721" cy="1433553"/>
          </a:xfrm>
          <a:prstGeom prst="rect">
            <a:avLst/>
          </a:prstGeom>
        </p:spPr>
        <p:txBody>
          <a:bodyPr anchor="b">
            <a:normAutofit/>
          </a:bodyPr>
          <a:lstStyle>
            <a:lvl1pPr algn="l">
              <a:defRPr sz="3200" b="1">
                <a:solidFill>
                  <a:schemeClr val="tx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782283"/>
            <a:ext cx="3464291" cy="872594"/>
          </a:xfrm>
          <a:prstGeom prst="rect">
            <a:avLst/>
          </a:prstGeom>
        </p:spPr>
        <p:txBody>
          <a:bodyPr>
            <a:normAutofit/>
          </a:bodyPr>
          <a:lstStyle>
            <a:lvl1pPr marL="0" indent="0">
              <a:buNone/>
              <a:defRPr sz="1100" b="1">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pic>
        <p:nvPicPr>
          <p:cNvPr id="10" name="Imagen 9" descr="Imagen que contiene Interfaz de usuario gráfica&#10;&#10;Descripción generada automáticamente">
            <a:extLst>
              <a:ext uri="{FF2B5EF4-FFF2-40B4-BE49-F238E27FC236}">
                <a16:creationId xmlns:a16="http://schemas.microsoft.com/office/drawing/2014/main" id="{6833F931-6EA2-7D4B-8A12-F30F2B3A4BD2}"/>
              </a:ext>
            </a:extLst>
          </p:cNvPr>
          <p:cNvPicPr>
            <a:picLocks noChangeAspect="1"/>
          </p:cNvPicPr>
          <p:nvPr userDrawn="1"/>
        </p:nvPicPr>
        <p:blipFill>
          <a:blip r:embed="rId2"/>
          <a:stretch>
            <a:fillRect/>
          </a:stretch>
        </p:blipFill>
        <p:spPr>
          <a:xfrm>
            <a:off x="1" y="1162018"/>
            <a:ext cx="3707904" cy="3038028"/>
          </a:xfrm>
          <a:prstGeom prst="rect">
            <a:avLst/>
          </a:prstGeom>
        </p:spPr>
      </p:pic>
    </p:spTree>
    <p:extLst>
      <p:ext uri="{BB962C8B-B14F-4D97-AF65-F5344CB8AC3E}">
        <p14:creationId xmlns:p14="http://schemas.microsoft.com/office/powerpoint/2010/main" val="12110102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HOTO_A">
    <p:bg>
      <p:bgPr>
        <a:solidFill>
          <a:schemeClr val="bg1"/>
        </a:solidFill>
        <a:effectLst/>
      </p:bgPr>
    </p:bg>
    <p:spTree>
      <p:nvGrpSpPr>
        <p:cNvPr id="1" name=""/>
        <p:cNvGrpSpPr/>
        <p:nvPr/>
      </p:nvGrpSpPr>
      <p:grpSpPr>
        <a:xfrm>
          <a:off x="0" y="0"/>
          <a:ext cx="0" cy="0"/>
          <a:chOff x="0" y="0"/>
          <a:chExt cx="0" cy="0"/>
        </a:xfrm>
      </p:grpSpPr>
      <p:sp>
        <p:nvSpPr>
          <p:cNvPr id="6" name="Marcador de posición de imagen 2">
            <a:extLst>
              <a:ext uri="{FF2B5EF4-FFF2-40B4-BE49-F238E27FC236}">
                <a16:creationId xmlns:a16="http://schemas.microsoft.com/office/drawing/2014/main" id="{5C470B48-3B80-424A-9DFF-6E4973138DF2}"/>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Paralelogramo 8">
            <a:extLst>
              <a:ext uri="{FF2B5EF4-FFF2-40B4-BE49-F238E27FC236}">
                <a16:creationId xmlns:a16="http://schemas.microsoft.com/office/drawing/2014/main" id="{19109101-6B42-4248-A84E-BD9A353FEA38}"/>
              </a:ext>
            </a:extLst>
          </p:cNvPr>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5921940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HOTO_B">
    <p:bg>
      <p:bgPr>
        <a:solidFill>
          <a:schemeClr val="bg1"/>
        </a:solidFill>
        <a:effectLst/>
      </p:bgPr>
    </p:bg>
    <p:spTree>
      <p:nvGrpSpPr>
        <p:cNvPr id="1" name=""/>
        <p:cNvGrpSpPr/>
        <p:nvPr/>
      </p:nvGrpSpPr>
      <p:grpSpPr>
        <a:xfrm>
          <a:off x="0" y="0"/>
          <a:ext cx="0" cy="0"/>
          <a:chOff x="0" y="0"/>
          <a:chExt cx="0" cy="0"/>
        </a:xfrm>
      </p:grpSpPr>
      <p:cxnSp>
        <p:nvCxnSpPr>
          <p:cNvPr id="4" name="Conector recto 3"/>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 name="Conector recto 4"/>
          <p:cNvCxnSpPr/>
          <p:nvPr userDrawn="1"/>
        </p:nvCxnSpPr>
        <p:spPr>
          <a:xfrm>
            <a:off x="7085788"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Conector recto 6"/>
          <p:cNvCxnSpPr/>
          <p:nvPr userDrawn="1"/>
        </p:nvCxnSpPr>
        <p:spPr>
          <a:xfrm>
            <a:off x="0" y="315576"/>
            <a:ext cx="3225030" cy="4827924"/>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Conector recto 10"/>
          <p:cNvCxnSpPr/>
          <p:nvPr userDrawn="1"/>
        </p:nvCxnSpPr>
        <p:spPr>
          <a:xfrm>
            <a:off x="6296121" y="0"/>
            <a:ext cx="2847879" cy="4187152"/>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Conector recto 15"/>
          <p:cNvCxnSpPr/>
          <p:nvPr userDrawn="1"/>
        </p:nvCxnSpPr>
        <p:spPr>
          <a:xfrm flipH="1">
            <a:off x="554182" y="0"/>
            <a:ext cx="2111334" cy="1154545"/>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Marcador de posición de imagen 2">
            <a:extLst>
              <a:ext uri="{FF2B5EF4-FFF2-40B4-BE49-F238E27FC236}">
                <a16:creationId xmlns:a16="http://schemas.microsoft.com/office/drawing/2014/main" id="{4751B853-6773-BB40-89ED-5F667BD0CB4B}"/>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Tree>
    <p:extLst>
      <p:ext uri="{BB962C8B-B14F-4D97-AF65-F5344CB8AC3E}">
        <p14:creationId xmlns:p14="http://schemas.microsoft.com/office/powerpoint/2010/main" val="5515578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HOTO+Caption_A">
    <p:bg>
      <p:bgPr>
        <a:solidFill>
          <a:schemeClr val="bg1"/>
        </a:solidFill>
        <a:effectLst/>
      </p:bgPr>
    </p:bg>
    <p:spTree>
      <p:nvGrpSpPr>
        <p:cNvPr id="1" name=""/>
        <p:cNvGrpSpPr/>
        <p:nvPr/>
      </p:nvGrpSpPr>
      <p:grpSpPr>
        <a:xfrm>
          <a:off x="0" y="0"/>
          <a:ext cx="0" cy="0"/>
          <a:chOff x="0" y="0"/>
          <a:chExt cx="0" cy="0"/>
        </a:xfrm>
      </p:grpSpPr>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5" name="Marcador de posición de imagen 2">
            <a:extLst>
              <a:ext uri="{FF2B5EF4-FFF2-40B4-BE49-F238E27FC236}">
                <a16:creationId xmlns:a16="http://schemas.microsoft.com/office/drawing/2014/main" id="{3AEFFCC9-2EC4-D64B-A05A-D806F9EEC658}"/>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6" name="Marcador de texto 11">
            <a:extLst>
              <a:ext uri="{FF2B5EF4-FFF2-40B4-BE49-F238E27FC236}">
                <a16:creationId xmlns:a16="http://schemas.microsoft.com/office/drawing/2014/main" id="{E4D54CD7-FD50-9A4D-A436-7188DB5E1C96}"/>
              </a:ext>
            </a:extLst>
          </p:cNvPr>
          <p:cNvSpPr>
            <a:spLocks noGrp="1"/>
          </p:cNvSpPr>
          <p:nvPr>
            <p:ph type="body" sz="quarter" idx="13" hasCustomPrompt="1"/>
          </p:nvPr>
        </p:nvSpPr>
        <p:spPr>
          <a:xfrm>
            <a:off x="565200" y="4653197"/>
            <a:ext cx="803879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Tree>
    <p:extLst>
      <p:ext uri="{BB962C8B-B14F-4D97-AF65-F5344CB8AC3E}">
        <p14:creationId xmlns:p14="http://schemas.microsoft.com/office/powerpoint/2010/main" val="187590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HOTO+Caption_B">
    <p:bg>
      <p:bgPr>
        <a:solidFill>
          <a:schemeClr val="bg1"/>
        </a:solidFill>
        <a:effectLst/>
      </p:bgPr>
    </p:bg>
    <p:spTree>
      <p:nvGrpSpPr>
        <p:cNvPr id="1" name=""/>
        <p:cNvGrpSpPr/>
        <p:nvPr/>
      </p:nvGrpSpPr>
      <p:grpSpPr>
        <a:xfrm>
          <a:off x="0" y="0"/>
          <a:ext cx="0" cy="0"/>
          <a:chOff x="0" y="0"/>
          <a:chExt cx="0" cy="0"/>
        </a:xfrm>
      </p:grpSpPr>
      <p:cxnSp>
        <p:nvCxnSpPr>
          <p:cNvPr id="4" name="Conector recto 3"/>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 name="Conector recto 4"/>
          <p:cNvCxnSpPr/>
          <p:nvPr userDrawn="1"/>
        </p:nvCxnSpPr>
        <p:spPr>
          <a:xfrm>
            <a:off x="7085788"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Conector recto 6"/>
          <p:cNvCxnSpPr/>
          <p:nvPr userDrawn="1"/>
        </p:nvCxnSpPr>
        <p:spPr>
          <a:xfrm>
            <a:off x="0" y="315576"/>
            <a:ext cx="3225030" cy="4827924"/>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Conector recto 10"/>
          <p:cNvCxnSpPr/>
          <p:nvPr userDrawn="1"/>
        </p:nvCxnSpPr>
        <p:spPr>
          <a:xfrm>
            <a:off x="6296121" y="0"/>
            <a:ext cx="2847879" cy="4187152"/>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Conector recto 15"/>
          <p:cNvCxnSpPr/>
          <p:nvPr userDrawn="1"/>
        </p:nvCxnSpPr>
        <p:spPr>
          <a:xfrm flipH="1">
            <a:off x="554182" y="0"/>
            <a:ext cx="2111334" cy="1154545"/>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10" name="Marcador de posición de imagen 2">
            <a:extLst>
              <a:ext uri="{FF2B5EF4-FFF2-40B4-BE49-F238E27FC236}">
                <a16:creationId xmlns:a16="http://schemas.microsoft.com/office/drawing/2014/main" id="{C7F69FDF-7A70-B449-9D86-8A3B65ABFE3C}"/>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F7A8A39F-DE0E-EE40-B5EC-C27C213F4AC2}"/>
              </a:ext>
            </a:extLst>
          </p:cNvPr>
          <p:cNvSpPr>
            <a:spLocks noGrp="1"/>
          </p:cNvSpPr>
          <p:nvPr>
            <p:ph type="body" sz="quarter" idx="13" hasCustomPrompt="1"/>
          </p:nvPr>
        </p:nvSpPr>
        <p:spPr>
          <a:xfrm>
            <a:off x="4396154" y="4653197"/>
            <a:ext cx="2602523" cy="343314"/>
          </a:xfrm>
          <a:prstGeom prst="rect">
            <a:avLst/>
          </a:prstGeom>
        </p:spPr>
        <p:txBody>
          <a:bodyPr lIns="0" anchor="t" anchorCtr="0">
            <a:noAutofit/>
          </a:bodyPr>
          <a:lstStyle>
            <a:lvl1pPr marL="0" indent="0" algn="r"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Tree>
    <p:extLst>
      <p:ext uri="{BB962C8B-B14F-4D97-AF65-F5344CB8AC3E}">
        <p14:creationId xmlns:p14="http://schemas.microsoft.com/office/powerpoint/2010/main" val="4929853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ACK">
    <p:spTree>
      <p:nvGrpSpPr>
        <p:cNvPr id="1" name=""/>
        <p:cNvGrpSpPr/>
        <p:nvPr/>
      </p:nvGrpSpPr>
      <p:grpSpPr>
        <a:xfrm>
          <a:off x="0" y="0"/>
          <a:ext cx="0" cy="0"/>
          <a:chOff x="0" y="0"/>
          <a:chExt cx="0" cy="0"/>
        </a:xfrm>
      </p:grpSpPr>
      <p:pic>
        <p:nvPicPr>
          <p:cNvPr id="7" name="Imagen 6" descr="02_BACK COVER.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8986522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spTree>
    <p:extLst>
      <p:ext uri="{BB962C8B-B14F-4D97-AF65-F5344CB8AC3E}">
        <p14:creationId xmlns:p14="http://schemas.microsoft.com/office/powerpoint/2010/main" val="35526118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END SLIDE THANK YOU">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spTree>
    <p:extLst>
      <p:ext uri="{BB962C8B-B14F-4D97-AF65-F5344CB8AC3E}">
        <p14:creationId xmlns:p14="http://schemas.microsoft.com/office/powerpoint/2010/main" val="320125776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F677DC-7CDF-40A5-99AE-4BE62C1C449A}"/>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4611E04A-8C5D-4891-8ADB-E768FFADCB6F}"/>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319F4843-1762-4730-9DF0-8DAC8DD03275}"/>
              </a:ext>
            </a:extLst>
          </p:cNvPr>
          <p:cNvSpPr>
            <a:spLocks noGrp="1"/>
          </p:cNvSpPr>
          <p:nvPr>
            <p:ph type="dt" sz="half" idx="10"/>
          </p:nvPr>
        </p:nvSpPr>
        <p:spPr/>
        <p:txBody>
          <a:bodyPr/>
          <a:lstStyle/>
          <a:p>
            <a:fld id="{FFF4749C-1970-4A5B-A605-5AE5F3AD52CA}" type="datetimeFigureOut">
              <a:rPr lang="en-US" smtClean="0"/>
              <a:t>11/11/24</a:t>
            </a:fld>
            <a:endParaRPr lang="en-US"/>
          </a:p>
        </p:txBody>
      </p:sp>
      <p:sp>
        <p:nvSpPr>
          <p:cNvPr id="5" name="Footer Placeholder 4">
            <a:extLst>
              <a:ext uri="{FF2B5EF4-FFF2-40B4-BE49-F238E27FC236}">
                <a16:creationId xmlns:a16="http://schemas.microsoft.com/office/drawing/2014/main" id="{8A52C525-6F41-4B56-B4A5-EEA7592CEC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739F6FA-44E8-4EE1-81A6-2C94EE0AFE2A}"/>
              </a:ext>
            </a:extLst>
          </p:cNvPr>
          <p:cNvSpPr>
            <a:spLocks noGrp="1"/>
          </p:cNvSpPr>
          <p:nvPr>
            <p:ph type="sldNum" sz="quarter" idx="12"/>
          </p:nvPr>
        </p:nvSpPr>
        <p:spPr/>
        <p:txBody>
          <a:bodyPr/>
          <a:lstStyle/>
          <a:p>
            <a:fld id="{B4C9C25C-6438-4784-9928-CF16A57F95BC}" type="slidenum">
              <a:rPr lang="en-US" smtClean="0"/>
              <a:t>‹#›</a:t>
            </a:fld>
            <a:endParaRPr lang="en-US"/>
          </a:p>
        </p:txBody>
      </p:sp>
    </p:spTree>
    <p:extLst>
      <p:ext uri="{BB962C8B-B14F-4D97-AF65-F5344CB8AC3E}">
        <p14:creationId xmlns:p14="http://schemas.microsoft.com/office/powerpoint/2010/main" val="1200450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_EducationalProgrammes">
    <p:bg>
      <p:bgPr>
        <a:solidFill>
          <a:srgbClr val="F59600"/>
        </a:solidFill>
        <a:effectLst/>
      </p:bgPr>
    </p:bg>
    <p:spTree>
      <p:nvGrpSpPr>
        <p:cNvPr id="1" name=""/>
        <p:cNvGrpSpPr/>
        <p:nvPr/>
      </p:nvGrpSpPr>
      <p:grpSpPr>
        <a:xfrm>
          <a:off x="0" y="0"/>
          <a:ext cx="0" cy="0"/>
          <a:chOff x="0" y="0"/>
          <a:chExt cx="0" cy="0"/>
        </a:xfrm>
      </p:grpSpPr>
      <p:pic>
        <p:nvPicPr>
          <p:cNvPr id="5" name="Imagen 4" descr="Imagen que contiene Dibujo de ingeniería&#10;&#10;Descripción generada automáticamente">
            <a:extLst>
              <a:ext uri="{FF2B5EF4-FFF2-40B4-BE49-F238E27FC236}">
                <a16:creationId xmlns:a16="http://schemas.microsoft.com/office/drawing/2014/main" id="{26BB7072-2AE9-1E41-8DF6-EC5B7D737A6D}"/>
              </a:ext>
            </a:extLst>
          </p:cNvPr>
          <p:cNvPicPr>
            <a:picLocks noChangeAspect="1"/>
          </p:cNvPicPr>
          <p:nvPr userDrawn="1"/>
        </p:nvPicPr>
        <p:blipFill rotWithShape="1">
          <a:blip r:embed="rId2"/>
          <a:srcRect t="1383" r="1751" b="2346"/>
          <a:stretch/>
        </p:blipFill>
        <p:spPr>
          <a:xfrm>
            <a:off x="0" y="507146"/>
            <a:ext cx="4195482" cy="4110958"/>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1266725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VER_EuropeanProjects">
    <p:bg>
      <p:bgPr>
        <a:solidFill>
          <a:srgbClr val="00879A"/>
        </a:solidFill>
        <a:effectLst/>
      </p:bgPr>
    </p:bg>
    <p:spTree>
      <p:nvGrpSpPr>
        <p:cNvPr id="1" name=""/>
        <p:cNvGrpSpPr/>
        <p:nvPr/>
      </p:nvGrpSpPr>
      <p:grpSpPr>
        <a:xfrm>
          <a:off x="0" y="0"/>
          <a:ext cx="0" cy="0"/>
          <a:chOff x="0" y="0"/>
          <a:chExt cx="0" cy="0"/>
        </a:xfrm>
      </p:grpSpPr>
      <p:pic>
        <p:nvPicPr>
          <p:cNvPr id="4" name="Imagen 3" descr="Logotipo&#10;&#10;Descripción generada automáticamente">
            <a:extLst>
              <a:ext uri="{FF2B5EF4-FFF2-40B4-BE49-F238E27FC236}">
                <a16:creationId xmlns:a16="http://schemas.microsoft.com/office/drawing/2014/main" id="{1B69939E-B497-5142-91E7-B9DFB46CB4FB}"/>
              </a:ext>
            </a:extLst>
          </p:cNvPr>
          <p:cNvPicPr>
            <a:picLocks noChangeAspect="1"/>
          </p:cNvPicPr>
          <p:nvPr userDrawn="1"/>
        </p:nvPicPr>
        <p:blipFill rotWithShape="1">
          <a:blip r:embed="rId2"/>
          <a:srcRect t="1602" r="1556" b="1753"/>
          <a:stretch/>
        </p:blipFill>
        <p:spPr>
          <a:xfrm>
            <a:off x="0" y="514830"/>
            <a:ext cx="4203166" cy="4126326"/>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275180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_Events">
    <p:bg>
      <p:bgPr>
        <a:solidFill>
          <a:srgbClr val="E60032"/>
        </a:solidFill>
        <a:effectLst/>
      </p:bgPr>
    </p:bg>
    <p:spTree>
      <p:nvGrpSpPr>
        <p:cNvPr id="1" name=""/>
        <p:cNvGrpSpPr/>
        <p:nvPr/>
      </p:nvGrpSpPr>
      <p:grpSpPr>
        <a:xfrm>
          <a:off x="0" y="0"/>
          <a:ext cx="0" cy="0"/>
          <a:chOff x="0" y="0"/>
          <a:chExt cx="0" cy="0"/>
        </a:xfrm>
      </p:grpSpPr>
      <p:pic>
        <p:nvPicPr>
          <p:cNvPr id="4" name="Imagen 3" descr="Imagen que contiene Forma&#10;&#10;Descripción generada automáticamente">
            <a:extLst>
              <a:ext uri="{FF2B5EF4-FFF2-40B4-BE49-F238E27FC236}">
                <a16:creationId xmlns:a16="http://schemas.microsoft.com/office/drawing/2014/main" id="{CA8BB6E5-4B99-4840-8F25-3E8E9248E108}"/>
              </a:ext>
            </a:extLst>
          </p:cNvPr>
          <p:cNvPicPr>
            <a:picLocks noChangeAspect="1"/>
          </p:cNvPicPr>
          <p:nvPr userDrawn="1"/>
        </p:nvPicPr>
        <p:blipFill rotWithShape="1">
          <a:blip r:embed="rId2"/>
          <a:srcRect t="1243" r="1736" b="1213"/>
          <a:stretch/>
        </p:blipFill>
        <p:spPr>
          <a:xfrm>
            <a:off x="0" y="499462"/>
            <a:ext cx="4195482" cy="4164746"/>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3138501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VER_PrototypeWorkshops">
    <p:bg>
      <p:bgPr>
        <a:solidFill>
          <a:srgbClr val="87B919"/>
        </a:solidFill>
        <a:effectLst/>
      </p:bgPr>
    </p:bg>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pic>
        <p:nvPicPr>
          <p:cNvPr id="5" name="Imagen 4" descr="Diagrama, Dibujo de ingeniería&#10;&#10;Descripción generada automáticamente">
            <a:extLst>
              <a:ext uri="{FF2B5EF4-FFF2-40B4-BE49-F238E27FC236}">
                <a16:creationId xmlns:a16="http://schemas.microsoft.com/office/drawing/2014/main" id="{FF907440-85A4-CB42-BF28-7ECBE86C0B4C}"/>
              </a:ext>
            </a:extLst>
          </p:cNvPr>
          <p:cNvPicPr>
            <a:picLocks noChangeAspect="1"/>
          </p:cNvPicPr>
          <p:nvPr userDrawn="1"/>
        </p:nvPicPr>
        <p:blipFill rotWithShape="1">
          <a:blip r:embed="rId2"/>
          <a:srcRect t="2684" r="3093" b="2267"/>
          <a:stretch/>
        </p:blipFill>
        <p:spPr>
          <a:xfrm>
            <a:off x="0" y="560934"/>
            <a:ext cx="4136400" cy="4057170"/>
          </a:xfrm>
          <a:prstGeom prst="rect">
            <a:avLst/>
          </a:prstGeom>
        </p:spPr>
      </p:pic>
    </p:spTree>
    <p:extLst>
      <p:ext uri="{BB962C8B-B14F-4D97-AF65-F5344CB8AC3E}">
        <p14:creationId xmlns:p14="http://schemas.microsoft.com/office/powerpoint/2010/main" val="106326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VER_R&amp;D&amp;Iprojects">
    <p:bg>
      <p:bgPr>
        <a:solidFill>
          <a:srgbClr val="6E378C"/>
        </a:solidFill>
        <a:effectLst/>
      </p:bgPr>
    </p:bg>
    <p:spTree>
      <p:nvGrpSpPr>
        <p:cNvPr id="1" name=""/>
        <p:cNvGrpSpPr/>
        <p:nvPr/>
      </p:nvGrpSpPr>
      <p:grpSpPr>
        <a:xfrm>
          <a:off x="0" y="0"/>
          <a:ext cx="0" cy="0"/>
          <a:chOff x="0" y="0"/>
          <a:chExt cx="0" cy="0"/>
        </a:xfrm>
      </p:grpSpPr>
      <p:pic>
        <p:nvPicPr>
          <p:cNvPr id="4" name="Imagen 3" descr="Logotipo&#10;&#10;Descripción generada automáticamente con confianza baja">
            <a:extLst>
              <a:ext uri="{FF2B5EF4-FFF2-40B4-BE49-F238E27FC236}">
                <a16:creationId xmlns:a16="http://schemas.microsoft.com/office/drawing/2014/main" id="{64402CF3-9D15-574B-A659-3454163075EE}"/>
              </a:ext>
            </a:extLst>
          </p:cNvPr>
          <p:cNvPicPr>
            <a:picLocks noChangeAspect="1"/>
          </p:cNvPicPr>
          <p:nvPr userDrawn="1"/>
        </p:nvPicPr>
        <p:blipFill rotWithShape="1">
          <a:blip r:embed="rId2"/>
          <a:srcRect t="2143" r="1916" b="2653"/>
          <a:stretch/>
        </p:blipFill>
        <p:spPr>
          <a:xfrm>
            <a:off x="0" y="537882"/>
            <a:ext cx="4187798" cy="4064854"/>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3925322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_A">
    <p:spTree>
      <p:nvGrpSpPr>
        <p:cNvPr id="1" name=""/>
        <p:cNvGrpSpPr/>
        <p:nvPr/>
      </p:nvGrpSpPr>
      <p:grpSpPr>
        <a:xfrm>
          <a:off x="0" y="0"/>
          <a:ext cx="0" cy="0"/>
          <a:chOff x="0" y="0"/>
          <a:chExt cx="0" cy="0"/>
        </a:xfrm>
      </p:grpSpPr>
      <p:cxnSp>
        <p:nvCxnSpPr>
          <p:cNvPr id="5" name="Conector recto 4">
            <a:extLst>
              <a:ext uri="{FF2B5EF4-FFF2-40B4-BE49-F238E27FC236}">
                <a16:creationId xmlns:a16="http://schemas.microsoft.com/office/drawing/2014/main" id="{AB08F2EF-D00A-4942-AA12-804D0F57B878}"/>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74231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_B">
    <p:spTree>
      <p:nvGrpSpPr>
        <p:cNvPr id="1" name=""/>
        <p:cNvGrpSpPr/>
        <p:nvPr/>
      </p:nvGrpSpPr>
      <p:grpSpPr>
        <a:xfrm>
          <a:off x="0" y="0"/>
          <a:ext cx="0" cy="0"/>
          <a:chOff x="0" y="0"/>
          <a:chExt cx="0" cy="0"/>
        </a:xfrm>
      </p:grpSpPr>
      <p:cxnSp>
        <p:nvCxnSpPr>
          <p:cNvPr id="5" name="Conector recto 4">
            <a:extLst>
              <a:ext uri="{FF2B5EF4-FFF2-40B4-BE49-F238E27FC236}">
                <a16:creationId xmlns:a16="http://schemas.microsoft.com/office/drawing/2014/main" id="{AB08F2EF-D00A-4942-AA12-804D0F57B878}"/>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 name="Conector recto 2">
            <a:extLst>
              <a:ext uri="{FF2B5EF4-FFF2-40B4-BE49-F238E27FC236}">
                <a16:creationId xmlns:a16="http://schemas.microsoft.com/office/drawing/2014/main" id="{91EA2F68-2677-674C-8B20-BF93484B64E2}"/>
              </a:ext>
            </a:extLst>
          </p:cNvPr>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 name="Conector recto 3">
            <a:extLst>
              <a:ext uri="{FF2B5EF4-FFF2-40B4-BE49-F238E27FC236}">
                <a16:creationId xmlns:a16="http://schemas.microsoft.com/office/drawing/2014/main" id="{98DFC112-3411-B74B-BD12-A0B1FC54F87F}"/>
              </a:ext>
            </a:extLst>
          </p:cNvPr>
          <p:cNvCxnSpPr/>
          <p:nvPr userDrawn="1"/>
        </p:nvCxnSpPr>
        <p:spPr>
          <a:xfrm>
            <a:off x="6824091"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313468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5397EE8D-71FB-9140-84D4-06212596B379}"/>
              </a:ext>
            </a:extLst>
          </p:cNvPr>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s-ES_tradnl" dirty="0"/>
              <a:t>Clic para editar título</a:t>
            </a:r>
            <a:endParaRPr lang="es-ES" dirty="0"/>
          </a:p>
        </p:txBody>
      </p:sp>
      <p:sp>
        <p:nvSpPr>
          <p:cNvPr id="3" name="Marcador de texto 2">
            <a:extLst>
              <a:ext uri="{FF2B5EF4-FFF2-40B4-BE49-F238E27FC236}">
                <a16:creationId xmlns:a16="http://schemas.microsoft.com/office/drawing/2014/main" id="{54B69AFA-C1FC-1844-A983-CFEE627CB220}"/>
              </a:ext>
            </a:extLst>
          </p:cNvPr>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pie de página 4">
            <a:extLst>
              <a:ext uri="{FF2B5EF4-FFF2-40B4-BE49-F238E27FC236}">
                <a16:creationId xmlns:a16="http://schemas.microsoft.com/office/drawing/2014/main" id="{487EEB51-620E-8C4B-98B4-1F42390914DF}"/>
              </a:ext>
            </a:extLst>
          </p:cNvPr>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5" name="Marcador de número de diapositiva 5">
            <a:extLst>
              <a:ext uri="{FF2B5EF4-FFF2-40B4-BE49-F238E27FC236}">
                <a16:creationId xmlns:a16="http://schemas.microsoft.com/office/drawing/2014/main" id="{6F5302E1-9D8F-A742-8A74-EB4F5778E334}"/>
              </a:ext>
            </a:extLst>
          </p:cNvPr>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3D4E5B7-A2EC-AB4A-80C9-17EC9FB4DCB0}" type="slidenum">
              <a:t>‹#›</a:t>
            </a:fld>
            <a:endParaRPr lang="es-ES"/>
          </a:p>
        </p:txBody>
      </p:sp>
    </p:spTree>
    <p:extLst>
      <p:ext uri="{BB962C8B-B14F-4D97-AF65-F5344CB8AC3E}">
        <p14:creationId xmlns:p14="http://schemas.microsoft.com/office/powerpoint/2010/main" val="1136831474"/>
      </p:ext>
    </p:extLst>
  </p:cSld>
  <p:clrMap bg1="lt1" tx1="dk1" bg2="lt2" tx2="dk2" accent1="accent1" accent2="accent2" accent3="accent3" accent4="accent4" accent5="accent5" accent6="accent6" hlink="hlink" folHlink="folHlink"/>
  <p:sldLayoutIdLst>
    <p:sldLayoutId id="2147483656" r:id="rId1"/>
    <p:sldLayoutId id="2147483679" r:id="rId2"/>
    <p:sldLayoutId id="2147483683" r:id="rId3"/>
    <p:sldLayoutId id="2147483684" r:id="rId4"/>
    <p:sldLayoutId id="2147483681" r:id="rId5"/>
    <p:sldLayoutId id="2147483671" r:id="rId6"/>
    <p:sldLayoutId id="2147483682" r:id="rId7"/>
    <p:sldLayoutId id="2147483658" r:id="rId8"/>
    <p:sldLayoutId id="2147483659" r:id="rId9"/>
    <p:sldLayoutId id="2147483657" r:id="rId10"/>
    <p:sldLayoutId id="2147483649" r:id="rId11"/>
    <p:sldLayoutId id="2147483651" r:id="rId12"/>
    <p:sldLayoutId id="2147483661" r:id="rId13"/>
    <p:sldLayoutId id="2147483662" r:id="rId14"/>
    <p:sldLayoutId id="2147483664" r:id="rId15"/>
    <p:sldLayoutId id="2147483667" r:id="rId16"/>
    <p:sldLayoutId id="2147483669" r:id="rId17"/>
    <p:sldLayoutId id="2147483650" r:id="rId18"/>
    <p:sldLayoutId id="2147483652" r:id="rId19"/>
    <p:sldLayoutId id="2147483660" r:id="rId20"/>
    <p:sldLayoutId id="2147483653" r:id="rId21"/>
    <p:sldLayoutId id="2147483665" r:id="rId22"/>
    <p:sldLayoutId id="2147483676" r:id="rId23"/>
    <p:sldLayoutId id="2147483654" r:id="rId24"/>
    <p:sldLayoutId id="2147483685" r:id="rId25"/>
    <p:sldLayoutId id="2147483686" r:id="rId26"/>
    <p:sldLayoutId id="2147483687" r:id="rId27"/>
  </p:sldLayoutIdLst>
  <p:hf sldNum="0" hdr="0" ftr="0" dt="0"/>
  <p:txStyles>
    <p:titleStyle>
      <a:lvl1pPr algn="ctr" defTabSz="457200" rtl="0" eaLnBrk="1" latinLnBrk="0" hangingPunct="1">
        <a:spcBef>
          <a:spcPct val="0"/>
        </a:spcBef>
        <a:buNone/>
        <a:defRPr sz="32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16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openxmlformats.org/officeDocument/2006/relationships/image" Target="../media/image20.jpeg"/><Relationship Id="rId4" Type="http://schemas.openxmlformats.org/officeDocument/2006/relationships/image" Target="../media/image780.png"/></Relationships>
</file>

<file path=ppt/slides/_rels/slide1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tiff"/><Relationship Id="rId7" Type="http://schemas.openxmlformats.org/officeDocument/2006/relationships/image" Target="../media/image29.png"/><Relationship Id="rId2" Type="http://schemas.openxmlformats.org/officeDocument/2006/relationships/notesSlide" Target="../notesSlides/notesSlide8.xml"/><Relationship Id="rId1" Type="http://schemas.openxmlformats.org/officeDocument/2006/relationships/slideLayout" Target="../slideLayouts/slideLayout27.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 Id="rId9" Type="http://schemas.openxmlformats.org/officeDocument/2006/relationships/image" Target="../media/image31.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1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3.xml"/><Relationship Id="rId1" Type="http://schemas.openxmlformats.org/officeDocument/2006/relationships/slideLayout" Target="../slideLayouts/slideLayout11.xml"/><Relationship Id="rId5" Type="http://schemas.openxmlformats.org/officeDocument/2006/relationships/hyperlink" Target="https://unsplash.com/wallpapers/cool/abstract?utm_source=unsplash&amp;utm_medium=referral&amp;utm_content=creditCopyText" TargetMode="External"/><Relationship Id="rId4" Type="http://schemas.openxmlformats.org/officeDocument/2006/relationships/hyperlink" Target="https://unsplash.com/@fakurian?utm_source=unsplash&amp;utm_medium=referral&amp;utm_content=creditCopyText"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4.xml"/><Relationship Id="rId1" Type="http://schemas.openxmlformats.org/officeDocument/2006/relationships/slideLayout" Target="../slideLayouts/slideLayout11.xml"/><Relationship Id="rId5" Type="http://schemas.openxmlformats.org/officeDocument/2006/relationships/hyperlink" Target="https://unsplash.com/wallpapers/cool/abstract?utm_source=unsplash&amp;utm_medium=referral&amp;utm_content=creditCopyText" TargetMode="External"/><Relationship Id="rId4" Type="http://schemas.openxmlformats.org/officeDocument/2006/relationships/hyperlink" Target="https://unsplash.com/@fakurian?utm_source=unsplash&amp;utm_medium=referral&amp;utm_content=creditCopyText"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184D06EE-D771-C442-B8E2-693CC7398F71}"/>
              </a:ext>
            </a:extLst>
          </p:cNvPr>
          <p:cNvSpPr>
            <a:spLocks noGrp="1"/>
          </p:cNvSpPr>
          <p:nvPr>
            <p:ph type="title"/>
          </p:nvPr>
        </p:nvSpPr>
        <p:spPr>
          <a:xfrm>
            <a:off x="5089525" y="816362"/>
            <a:ext cx="3696256" cy="1433553"/>
          </a:xfrm>
        </p:spPr>
        <p:txBody>
          <a:bodyPr>
            <a:normAutofit fontScale="90000"/>
          </a:bodyPr>
          <a:lstStyle/>
          <a:p>
            <a:r>
              <a:rPr lang="en-GB" dirty="0" err="1"/>
              <a:t>IdeaSquare</a:t>
            </a:r>
            <a:r>
              <a:rPr lang="en-GB" dirty="0"/>
              <a:t> Planet: Mission on Planet Y debrief</a:t>
            </a:r>
          </a:p>
        </p:txBody>
      </p:sp>
      <p:sp>
        <p:nvSpPr>
          <p:cNvPr id="5" name="Marcador de texto 4">
            <a:extLst>
              <a:ext uri="{FF2B5EF4-FFF2-40B4-BE49-F238E27FC236}">
                <a16:creationId xmlns:a16="http://schemas.microsoft.com/office/drawing/2014/main" id="{839D9350-9FD4-5F46-8C9A-4553CEF3F0DB}"/>
              </a:ext>
            </a:extLst>
          </p:cNvPr>
          <p:cNvSpPr>
            <a:spLocks noGrp="1"/>
          </p:cNvSpPr>
          <p:nvPr>
            <p:ph type="body" sz="half" idx="2"/>
          </p:nvPr>
        </p:nvSpPr>
        <p:spPr/>
        <p:txBody>
          <a:bodyPr>
            <a:normAutofit fontScale="92500" lnSpcReduction="20000"/>
          </a:bodyPr>
          <a:lstStyle/>
          <a:p>
            <a:r>
              <a:rPr lang="en-GB" sz="1400" dirty="0"/>
              <a:t>Making sense of a week-long thought experiment</a:t>
            </a:r>
          </a:p>
          <a:p>
            <a:r>
              <a:rPr lang="en-GB" sz="1400" dirty="0"/>
              <a:t>Catarina Batista, Ole Werner</a:t>
            </a:r>
          </a:p>
          <a:p>
            <a:r>
              <a:rPr lang="en-GB" sz="1400" dirty="0"/>
              <a:t>11.11.2024</a:t>
            </a:r>
          </a:p>
        </p:txBody>
      </p:sp>
    </p:spTree>
    <p:extLst>
      <p:ext uri="{BB962C8B-B14F-4D97-AF65-F5344CB8AC3E}">
        <p14:creationId xmlns:p14="http://schemas.microsoft.com/office/powerpoint/2010/main" val="7314183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B9DE497-988E-06AF-D1FE-1CADB68347C7}"/>
              </a:ext>
            </a:extLst>
          </p:cNvPr>
          <p:cNvSpPr>
            <a:spLocks noGrp="1"/>
          </p:cNvSpPr>
          <p:nvPr>
            <p:ph type="title"/>
          </p:nvPr>
        </p:nvSpPr>
        <p:spPr/>
        <p:txBody>
          <a:bodyPr/>
          <a:lstStyle/>
          <a:p>
            <a:endParaRPr lang="en-CH"/>
          </a:p>
        </p:txBody>
      </p:sp>
      <p:pic>
        <p:nvPicPr>
          <p:cNvPr id="1026" name="Picture 2">
            <a:extLst>
              <a:ext uri="{FF2B5EF4-FFF2-40B4-BE49-F238E27FC236}">
                <a16:creationId xmlns:a16="http://schemas.microsoft.com/office/drawing/2014/main" id="{0899EE14-948A-8199-B8C9-DFCFE76E923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67013" y="0"/>
            <a:ext cx="3608387"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77091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diagram of a complex structure&#10;&#10;Description automatically generated with medium confidence">
            <a:extLst>
              <a:ext uri="{FF2B5EF4-FFF2-40B4-BE49-F238E27FC236}">
                <a16:creationId xmlns:a16="http://schemas.microsoft.com/office/drawing/2014/main" id="{9611ECAB-21AE-587C-618A-B32A826F4D2A}"/>
              </a:ext>
            </a:extLst>
          </p:cNvPr>
          <p:cNvPicPr>
            <a:picLocks noChangeAspect="1"/>
          </p:cNvPicPr>
          <p:nvPr/>
        </p:nvPicPr>
        <p:blipFill>
          <a:blip r:embed="rId2"/>
          <a:stretch>
            <a:fillRect/>
          </a:stretch>
        </p:blipFill>
        <p:spPr>
          <a:xfrm>
            <a:off x="1035321" y="988038"/>
            <a:ext cx="7482244" cy="4077822"/>
          </a:xfrm>
          <a:prstGeom prst="rect">
            <a:avLst/>
          </a:prstGeom>
          <a:noFill/>
        </p:spPr>
      </p:pic>
      <p:sp>
        <p:nvSpPr>
          <p:cNvPr id="6" name="TextBox 5">
            <a:extLst>
              <a:ext uri="{FF2B5EF4-FFF2-40B4-BE49-F238E27FC236}">
                <a16:creationId xmlns:a16="http://schemas.microsoft.com/office/drawing/2014/main" id="{4CC6B873-BEEE-65A8-6B3B-86D7AE3B6E1D}"/>
              </a:ext>
            </a:extLst>
          </p:cNvPr>
          <p:cNvSpPr txBox="1"/>
          <p:nvPr/>
        </p:nvSpPr>
        <p:spPr>
          <a:xfrm>
            <a:off x="499621" y="593889"/>
            <a:ext cx="6237092" cy="523220"/>
          </a:xfrm>
          <a:prstGeom prst="rect">
            <a:avLst/>
          </a:prstGeom>
          <a:noFill/>
        </p:spPr>
        <p:txBody>
          <a:bodyPr wrap="none" rtlCol="0">
            <a:spAutoFit/>
          </a:bodyPr>
          <a:lstStyle/>
          <a:p>
            <a:r>
              <a:rPr lang="en-CH" sz="2800" b="1">
                <a:latin typeface="+mj-lt"/>
              </a:rPr>
              <a:t>CERN’s “orchestra” of accelerators</a:t>
            </a:r>
          </a:p>
        </p:txBody>
      </p:sp>
    </p:spTree>
    <p:extLst>
      <p:ext uri="{BB962C8B-B14F-4D97-AF65-F5344CB8AC3E}">
        <p14:creationId xmlns:p14="http://schemas.microsoft.com/office/powerpoint/2010/main" val="5060330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056431-2494-6FE7-9A86-5471BF8EE85C}"/>
              </a:ext>
            </a:extLst>
          </p:cNvPr>
          <p:cNvSpPr>
            <a:spLocks noGrp="1"/>
          </p:cNvSpPr>
          <p:nvPr>
            <p:ph type="title"/>
          </p:nvPr>
        </p:nvSpPr>
        <p:spPr/>
        <p:txBody>
          <a:bodyPr/>
          <a:lstStyle/>
          <a:p>
            <a:r>
              <a:rPr lang="en-CH" dirty="0"/>
              <a:t>Dissect the problem</a:t>
            </a:r>
          </a:p>
        </p:txBody>
      </p:sp>
      <p:sp>
        <p:nvSpPr>
          <p:cNvPr id="3" name="Text Placeholder 2">
            <a:extLst>
              <a:ext uri="{FF2B5EF4-FFF2-40B4-BE49-F238E27FC236}">
                <a16:creationId xmlns:a16="http://schemas.microsoft.com/office/drawing/2014/main" id="{7CF96EFF-9D2E-3C7E-62A7-D7A50E63DA7F}"/>
              </a:ext>
            </a:extLst>
          </p:cNvPr>
          <p:cNvSpPr>
            <a:spLocks noGrp="1"/>
          </p:cNvSpPr>
          <p:nvPr>
            <p:ph type="body" idx="1"/>
          </p:nvPr>
        </p:nvSpPr>
        <p:spPr/>
        <p:txBody>
          <a:bodyPr>
            <a:normAutofit fontScale="85000" lnSpcReduction="20000"/>
          </a:bodyPr>
          <a:lstStyle/>
          <a:p>
            <a:r>
              <a:rPr lang="en-CH" sz="2200" b="1" dirty="0"/>
              <a:t>What is the origin of the universe?</a:t>
            </a:r>
          </a:p>
          <a:p>
            <a:endParaRPr lang="en-CH" dirty="0"/>
          </a:p>
          <a:p>
            <a:r>
              <a:rPr lang="en-CH" dirty="0"/>
              <a:t>Theory</a:t>
            </a:r>
          </a:p>
          <a:p>
            <a:r>
              <a:rPr lang="en-CH" dirty="0"/>
              <a:t>Experimentalists</a:t>
            </a:r>
          </a:p>
          <a:p>
            <a:r>
              <a:rPr lang="en-CH" dirty="0"/>
              <a:t>Mathematicians</a:t>
            </a:r>
          </a:p>
          <a:p>
            <a:r>
              <a:rPr lang="en-CH" dirty="0"/>
              <a:t>Engineers</a:t>
            </a:r>
          </a:p>
          <a:p>
            <a:r>
              <a:rPr lang="en-CH" dirty="0"/>
              <a:t>Data Scienctists</a:t>
            </a:r>
          </a:p>
          <a:p>
            <a:r>
              <a:rPr lang="en-CH" dirty="0"/>
              <a:t>						Cafeteria (R1 open -&gt; more papers published)</a:t>
            </a:r>
          </a:p>
          <a:p>
            <a:r>
              <a:rPr lang="en-CH" dirty="0"/>
              <a:t>						Infrastructure</a:t>
            </a:r>
          </a:p>
          <a:p>
            <a:r>
              <a:rPr lang="en-CH" dirty="0"/>
              <a:t>						Management</a:t>
            </a:r>
          </a:p>
          <a:p>
            <a:r>
              <a:rPr lang="en-CH" dirty="0"/>
              <a:t>						Human Resources</a:t>
            </a:r>
          </a:p>
          <a:p>
            <a:r>
              <a:rPr lang="en-CH" dirty="0"/>
              <a:t>						International Relations</a:t>
            </a:r>
          </a:p>
          <a:p>
            <a:r>
              <a:rPr lang="en-CH" dirty="0"/>
              <a:t>						Procurement</a:t>
            </a:r>
          </a:p>
          <a:p>
            <a:r>
              <a:rPr lang="en-CH" dirty="0"/>
              <a:t>						</a:t>
            </a:r>
          </a:p>
          <a:p>
            <a:r>
              <a:rPr lang="en-CH" dirty="0"/>
              <a:t>							</a:t>
            </a:r>
          </a:p>
        </p:txBody>
      </p:sp>
    </p:spTree>
    <p:extLst>
      <p:ext uri="{BB962C8B-B14F-4D97-AF65-F5344CB8AC3E}">
        <p14:creationId xmlns:p14="http://schemas.microsoft.com/office/powerpoint/2010/main" val="1890619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p14="http://schemas.microsoft.com/office/powerpoint/2010/main">
        <mc:Choice Requires="p14">
          <p:contentPart p14:bwMode="auto" r:id="rId3">
            <p14:nvContentPartPr>
              <p14:cNvPr id="6" name="Ink 5">
                <a:extLst>
                  <a:ext uri="{FF2B5EF4-FFF2-40B4-BE49-F238E27FC236}">
                    <a16:creationId xmlns:a16="http://schemas.microsoft.com/office/drawing/2014/main" id="{D9FE75FC-F44F-4E3F-3372-EE71840F24D7}"/>
                  </a:ext>
                </a:extLst>
              </p14:cNvPr>
              <p14:cNvContentPartPr/>
              <p14:nvPr/>
            </p14:nvContentPartPr>
            <p14:xfrm>
              <a:off x="-214922" y="2852615"/>
              <a:ext cx="9769" cy="9769"/>
            </p14:xfrm>
          </p:contentPart>
        </mc:Choice>
        <mc:Fallback xmlns="">
          <p:pic>
            <p:nvPicPr>
              <p:cNvPr id="6" name="Ink 5">
                <a:extLst>
                  <a:ext uri="{FF2B5EF4-FFF2-40B4-BE49-F238E27FC236}">
                    <a16:creationId xmlns:a16="http://schemas.microsoft.com/office/drawing/2014/main" id="{D9FE75FC-F44F-4E3F-3372-EE71840F24D7}"/>
                  </a:ext>
                </a:extLst>
              </p:cNvPr>
              <p:cNvPicPr/>
              <p:nvPr/>
            </p:nvPicPr>
            <p:blipFill>
              <a:blip r:embed="rId4"/>
              <a:stretch>
                <a:fillRect/>
              </a:stretch>
            </p:blipFill>
            <p:spPr>
              <a:xfrm>
                <a:off x="-703372" y="2808210"/>
                <a:ext cx="976900" cy="97690"/>
              </a:xfrm>
              <a:prstGeom prst="rect">
                <a:avLst/>
              </a:prstGeom>
            </p:spPr>
          </p:pic>
        </mc:Fallback>
      </mc:AlternateContent>
      <p:pic>
        <p:nvPicPr>
          <p:cNvPr id="1026" name="Picture 2" descr="Organisational Chart">
            <a:extLst>
              <a:ext uri="{FF2B5EF4-FFF2-40B4-BE49-F238E27FC236}">
                <a16:creationId xmlns:a16="http://schemas.microsoft.com/office/drawing/2014/main" id="{70E60D12-3AAF-8ED0-01E7-96607E32424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20346" y="308769"/>
            <a:ext cx="5903307" cy="45259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23868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BC3AE-5AAD-29F7-BD33-301D492F2169}"/>
              </a:ext>
            </a:extLst>
          </p:cNvPr>
          <p:cNvSpPr>
            <a:spLocks noGrp="1"/>
          </p:cNvSpPr>
          <p:nvPr>
            <p:ph type="title"/>
          </p:nvPr>
        </p:nvSpPr>
        <p:spPr/>
        <p:txBody>
          <a:bodyPr/>
          <a:lstStyle/>
          <a:p>
            <a:r>
              <a:rPr lang="en-CH" dirty="0"/>
              <a:t>Unite different disciplines and backgrounds</a:t>
            </a:r>
          </a:p>
        </p:txBody>
      </p:sp>
      <p:sp>
        <p:nvSpPr>
          <p:cNvPr id="3" name="Text Placeholder 2">
            <a:extLst>
              <a:ext uri="{FF2B5EF4-FFF2-40B4-BE49-F238E27FC236}">
                <a16:creationId xmlns:a16="http://schemas.microsoft.com/office/drawing/2014/main" id="{799D7CC6-92B2-D7C9-6F33-F7F9CA0E02E3}"/>
              </a:ext>
            </a:extLst>
          </p:cNvPr>
          <p:cNvSpPr>
            <a:spLocks noGrp="1"/>
          </p:cNvSpPr>
          <p:nvPr>
            <p:ph type="body" idx="1"/>
          </p:nvPr>
        </p:nvSpPr>
        <p:spPr>
          <a:xfrm>
            <a:off x="565200" y="1713910"/>
            <a:ext cx="4553555" cy="3675803"/>
          </a:xfrm>
        </p:spPr>
        <p:txBody>
          <a:bodyPr>
            <a:normAutofit/>
          </a:bodyPr>
          <a:lstStyle/>
          <a:p>
            <a:pPr algn="just"/>
            <a:r>
              <a:rPr lang="en-CH" sz="1200" dirty="0"/>
              <a:t>Not one single person has studied “Particle-collision detector construction management”</a:t>
            </a:r>
          </a:p>
          <a:p>
            <a:pPr algn="just"/>
            <a:endParaRPr lang="en-CH" sz="1200" dirty="0"/>
          </a:p>
          <a:p>
            <a:pPr algn="just"/>
            <a:r>
              <a:rPr lang="en-CH" sz="1200" dirty="0"/>
              <a:t>Which is why we need Theoretical &amp; Experimental Physicists, Engineers, Data Scientists, Economists, Lawyers, Technical workers and many more disciplines to plan, organize parts, build, manage and maintain the LHC and all connected experiments.</a:t>
            </a:r>
          </a:p>
          <a:p>
            <a:pPr algn="just"/>
            <a:endParaRPr lang="en-CH" sz="1200" dirty="0"/>
          </a:p>
          <a:p>
            <a:pPr algn="just"/>
            <a:r>
              <a:rPr lang="en-CH" sz="1200" dirty="0"/>
              <a:t>You need to learn to </a:t>
            </a:r>
            <a:r>
              <a:rPr lang="en-CH" sz="1200" b="1" dirty="0"/>
              <a:t>“speak the same language”</a:t>
            </a:r>
            <a:r>
              <a:rPr lang="en-CH" sz="1200" dirty="0"/>
              <a:t> and establish a common baseline by </a:t>
            </a:r>
            <a:r>
              <a:rPr lang="en-CH" sz="1200" b="1" dirty="0"/>
              <a:t>agreeing on a set of assumptions</a:t>
            </a:r>
            <a:r>
              <a:rPr lang="en-CH" sz="1200" dirty="0"/>
              <a:t> that you share. Otherwise you will struggle repeatedly throughout your project. </a:t>
            </a:r>
          </a:p>
        </p:txBody>
      </p:sp>
      <p:pic>
        <p:nvPicPr>
          <p:cNvPr id="5" name="Picture 4" descr="A large group of people standing in a large room&#10;&#10;Description automatically generated">
            <a:extLst>
              <a:ext uri="{FF2B5EF4-FFF2-40B4-BE49-F238E27FC236}">
                <a16:creationId xmlns:a16="http://schemas.microsoft.com/office/drawing/2014/main" id="{80C1EF40-BBA3-00A1-F487-3EE6F44822ED}"/>
              </a:ext>
            </a:extLst>
          </p:cNvPr>
          <p:cNvPicPr>
            <a:picLocks noChangeAspect="1"/>
          </p:cNvPicPr>
          <p:nvPr/>
        </p:nvPicPr>
        <p:blipFill>
          <a:blip r:embed="rId2"/>
          <a:stretch>
            <a:fillRect/>
          </a:stretch>
        </p:blipFill>
        <p:spPr>
          <a:xfrm>
            <a:off x="5552386" y="1713910"/>
            <a:ext cx="3591614" cy="2394409"/>
          </a:xfrm>
          <a:prstGeom prst="rect">
            <a:avLst/>
          </a:prstGeom>
        </p:spPr>
      </p:pic>
    </p:spTree>
    <p:extLst>
      <p:ext uri="{BB962C8B-B14F-4D97-AF65-F5344CB8AC3E}">
        <p14:creationId xmlns:p14="http://schemas.microsoft.com/office/powerpoint/2010/main" val="7931240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F2ECAF-B4E2-4B8F-AC84-231DF4CE3EA8}"/>
              </a:ext>
            </a:extLst>
          </p:cNvPr>
          <p:cNvSpPr>
            <a:spLocks noGrp="1"/>
          </p:cNvSpPr>
          <p:nvPr>
            <p:ph type="title"/>
          </p:nvPr>
        </p:nvSpPr>
        <p:spPr/>
        <p:txBody>
          <a:bodyPr/>
          <a:lstStyle/>
          <a:p>
            <a:r>
              <a:rPr lang="en-CH" dirty="0"/>
              <a:t>Anticipate the future</a:t>
            </a:r>
          </a:p>
        </p:txBody>
      </p:sp>
      <p:sp>
        <p:nvSpPr>
          <p:cNvPr id="3" name="Text Placeholder 2">
            <a:extLst>
              <a:ext uri="{FF2B5EF4-FFF2-40B4-BE49-F238E27FC236}">
                <a16:creationId xmlns:a16="http://schemas.microsoft.com/office/drawing/2014/main" id="{A3D8243B-19BB-280B-DBC3-A8D11A2A6765}"/>
              </a:ext>
            </a:extLst>
          </p:cNvPr>
          <p:cNvSpPr>
            <a:spLocks noGrp="1"/>
          </p:cNvSpPr>
          <p:nvPr>
            <p:ph type="body" idx="1"/>
          </p:nvPr>
        </p:nvSpPr>
        <p:spPr>
          <a:xfrm>
            <a:off x="565200" y="1519018"/>
            <a:ext cx="7598413" cy="3368043"/>
          </a:xfrm>
        </p:spPr>
        <p:txBody>
          <a:bodyPr>
            <a:normAutofit/>
          </a:bodyPr>
          <a:lstStyle/>
          <a:p>
            <a:r>
              <a:rPr lang="en-CH" dirty="0"/>
              <a:t>When pursuing big(ger) projects, the aspect of time becomes ever more impactful.</a:t>
            </a:r>
          </a:p>
          <a:p>
            <a:endParaRPr lang="en-CH" dirty="0"/>
          </a:p>
          <a:p>
            <a:r>
              <a:rPr lang="en-CH" dirty="0"/>
              <a:t>The LHC was conveived at a time when the Magnets that are needed to steer the protons did not exist yet at an affordable price. </a:t>
            </a:r>
          </a:p>
          <a:p>
            <a:r>
              <a:rPr lang="en-CH" dirty="0"/>
              <a:t>But to reach superconductivity by cooling shou</a:t>
            </a:r>
            <a:r>
              <a:rPr lang="en-GB" dirty="0" err="1"/>
              <a:t>ld</a:t>
            </a:r>
            <a:r>
              <a:rPr lang="en-CH" dirty="0"/>
              <a:t> be possible because:</a:t>
            </a:r>
          </a:p>
          <a:p>
            <a:pPr marL="342900" indent="-342900">
              <a:buAutoNum type="arabicParenR"/>
            </a:pPr>
            <a:r>
              <a:rPr lang="en-CH" dirty="0"/>
              <a:t>did not violate the laws of physics 2) </a:t>
            </a:r>
          </a:p>
          <a:p>
            <a:pPr marL="342900" indent="-342900">
              <a:buAutoNum type="arabicParenR"/>
            </a:pPr>
            <a:r>
              <a:rPr lang="en-CH" dirty="0"/>
              <a:t>considering the prices of other technologies it could be expected that they will become affordable in the quantity needed by the time the experiment was built.</a:t>
            </a:r>
          </a:p>
          <a:p>
            <a:endParaRPr lang="en-CH" dirty="0"/>
          </a:p>
          <a:p>
            <a:r>
              <a:rPr lang="en-CH" dirty="0"/>
              <a:t>Planning for 30-50 years challenges you to </a:t>
            </a:r>
            <a:r>
              <a:rPr lang="en-CH" b="1" dirty="0"/>
              <a:t>take a look at the world outside of your projects, look at trends and make assumptions. </a:t>
            </a:r>
          </a:p>
        </p:txBody>
      </p:sp>
    </p:spTree>
    <p:extLst>
      <p:ext uri="{BB962C8B-B14F-4D97-AF65-F5344CB8AC3E}">
        <p14:creationId xmlns:p14="http://schemas.microsoft.com/office/powerpoint/2010/main" val="37718337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C1C4B-EB74-DF39-AA6E-F5947F1E88B4}"/>
              </a:ext>
            </a:extLst>
          </p:cNvPr>
          <p:cNvSpPr>
            <a:spLocks noGrp="1"/>
          </p:cNvSpPr>
          <p:nvPr>
            <p:ph type="title"/>
          </p:nvPr>
        </p:nvSpPr>
        <p:spPr/>
        <p:txBody>
          <a:bodyPr/>
          <a:lstStyle/>
          <a:p>
            <a:r>
              <a:rPr lang="en-CH" dirty="0"/>
              <a:t>Argue Scientifically</a:t>
            </a:r>
          </a:p>
        </p:txBody>
      </p:sp>
      <p:sp>
        <p:nvSpPr>
          <p:cNvPr id="3" name="Text Placeholder 2">
            <a:extLst>
              <a:ext uri="{FF2B5EF4-FFF2-40B4-BE49-F238E27FC236}">
                <a16:creationId xmlns:a16="http://schemas.microsoft.com/office/drawing/2014/main" id="{B144F79F-FA79-3484-8755-55798A8AEC2B}"/>
              </a:ext>
            </a:extLst>
          </p:cNvPr>
          <p:cNvSpPr>
            <a:spLocks noGrp="1"/>
          </p:cNvSpPr>
          <p:nvPr>
            <p:ph type="body" idx="1"/>
          </p:nvPr>
        </p:nvSpPr>
        <p:spPr>
          <a:xfrm>
            <a:off x="565200" y="1302202"/>
            <a:ext cx="4657249" cy="3368043"/>
          </a:xfrm>
        </p:spPr>
        <p:txBody>
          <a:bodyPr/>
          <a:lstStyle/>
          <a:p>
            <a:r>
              <a:rPr lang="en-CH" dirty="0"/>
              <a:t>Talking about anything without having some data on it, is a bar talk.</a:t>
            </a:r>
          </a:p>
          <a:p>
            <a:endParaRPr lang="en-CH" dirty="0"/>
          </a:p>
          <a:p>
            <a:r>
              <a:rPr lang="en-CH" dirty="0"/>
              <a:t>Using basic calculations (back on the envelope calculations) is a great way to understand the </a:t>
            </a:r>
            <a:r>
              <a:rPr lang="en-CH" b="1" dirty="0"/>
              <a:t>order of magnitude </a:t>
            </a:r>
            <a:r>
              <a:rPr lang="en-CH" dirty="0"/>
              <a:t>of a problem or a solution.</a:t>
            </a:r>
          </a:p>
          <a:p>
            <a:endParaRPr lang="en-CH" dirty="0"/>
          </a:p>
          <a:p>
            <a:r>
              <a:rPr lang="en-CH" dirty="0"/>
              <a:t>Think of Enrico Fermi and his pieces of paper. With proper estimations you can argue, without data, you cannot.</a:t>
            </a:r>
          </a:p>
        </p:txBody>
      </p:sp>
      <p:pic>
        <p:nvPicPr>
          <p:cNvPr id="5" name="Picture 4" descr="A person writing on a chalkboard&#10;&#10;Description automatically generated">
            <a:extLst>
              <a:ext uri="{FF2B5EF4-FFF2-40B4-BE49-F238E27FC236}">
                <a16:creationId xmlns:a16="http://schemas.microsoft.com/office/drawing/2014/main" id="{91C4B86C-52D1-781C-9E7D-A8C00DA59F67}"/>
              </a:ext>
            </a:extLst>
          </p:cNvPr>
          <p:cNvPicPr>
            <a:picLocks noChangeAspect="1"/>
          </p:cNvPicPr>
          <p:nvPr/>
        </p:nvPicPr>
        <p:blipFill>
          <a:blip r:embed="rId2"/>
          <a:stretch>
            <a:fillRect/>
          </a:stretch>
        </p:blipFill>
        <p:spPr>
          <a:xfrm>
            <a:off x="5915212" y="955641"/>
            <a:ext cx="3161933" cy="4084163"/>
          </a:xfrm>
          <a:prstGeom prst="rect">
            <a:avLst/>
          </a:prstGeom>
        </p:spPr>
      </p:pic>
    </p:spTree>
    <p:extLst>
      <p:ext uri="{BB962C8B-B14F-4D97-AF65-F5344CB8AC3E}">
        <p14:creationId xmlns:p14="http://schemas.microsoft.com/office/powerpoint/2010/main" val="6760076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0062E6-CACD-151B-BA62-A17E7EC50F43}"/>
              </a:ext>
            </a:extLst>
          </p:cNvPr>
          <p:cNvSpPr>
            <a:spLocks noGrp="1"/>
          </p:cNvSpPr>
          <p:nvPr>
            <p:ph type="title"/>
          </p:nvPr>
        </p:nvSpPr>
        <p:spPr/>
        <p:txBody>
          <a:bodyPr/>
          <a:lstStyle/>
          <a:p>
            <a:r>
              <a:rPr lang="en-CH" dirty="0"/>
              <a:t>Challenge Paradigms</a:t>
            </a:r>
          </a:p>
        </p:txBody>
      </p:sp>
      <p:sp>
        <p:nvSpPr>
          <p:cNvPr id="3" name="Text Placeholder 2">
            <a:extLst>
              <a:ext uri="{FF2B5EF4-FFF2-40B4-BE49-F238E27FC236}">
                <a16:creationId xmlns:a16="http://schemas.microsoft.com/office/drawing/2014/main" id="{A3E1DAA4-2699-3181-D82D-A5D56A02A5A7}"/>
              </a:ext>
            </a:extLst>
          </p:cNvPr>
          <p:cNvSpPr>
            <a:spLocks noGrp="1"/>
          </p:cNvSpPr>
          <p:nvPr>
            <p:ph type="body" idx="1"/>
          </p:nvPr>
        </p:nvSpPr>
        <p:spPr>
          <a:xfrm>
            <a:off x="565200" y="1517715"/>
            <a:ext cx="4402726" cy="3152530"/>
          </a:xfrm>
        </p:spPr>
        <p:txBody>
          <a:bodyPr/>
          <a:lstStyle/>
          <a:p>
            <a:r>
              <a:rPr lang="en-CH" dirty="0"/>
              <a:t>Thinking in terms of “if… then” is putting you in a reactive mode, in which it is extremely hard to archieve real change.</a:t>
            </a:r>
          </a:p>
          <a:p>
            <a:r>
              <a:rPr lang="en-CH" dirty="0"/>
              <a:t>Thinking in terms of “what if…”, however, enables you to imagine, dream and change.</a:t>
            </a:r>
          </a:p>
          <a:p>
            <a:endParaRPr lang="en-CH" dirty="0"/>
          </a:p>
          <a:p>
            <a:r>
              <a:rPr lang="en-CH" dirty="0"/>
              <a:t>Think of Rosa Parks (and activists before and after her), challenging existing paradigms (with good reason), might end up changing the whole world.</a:t>
            </a:r>
          </a:p>
        </p:txBody>
      </p:sp>
      <p:pic>
        <p:nvPicPr>
          <p:cNvPr id="8" name="Picture 7" descr="A person sitting on a bus&#10;&#10;Description automatically generated">
            <a:extLst>
              <a:ext uri="{FF2B5EF4-FFF2-40B4-BE49-F238E27FC236}">
                <a16:creationId xmlns:a16="http://schemas.microsoft.com/office/drawing/2014/main" id="{63B03EC6-C1C7-8963-05EE-9B14C7B9373C}"/>
              </a:ext>
            </a:extLst>
          </p:cNvPr>
          <p:cNvPicPr>
            <a:picLocks noChangeAspect="1"/>
          </p:cNvPicPr>
          <p:nvPr/>
        </p:nvPicPr>
        <p:blipFill>
          <a:blip r:embed="rId2"/>
          <a:stretch>
            <a:fillRect/>
          </a:stretch>
        </p:blipFill>
        <p:spPr>
          <a:xfrm>
            <a:off x="4967926" y="1583703"/>
            <a:ext cx="4100660" cy="2460396"/>
          </a:xfrm>
          <a:prstGeom prst="rect">
            <a:avLst/>
          </a:prstGeom>
        </p:spPr>
      </p:pic>
    </p:spTree>
    <p:extLst>
      <p:ext uri="{BB962C8B-B14F-4D97-AF65-F5344CB8AC3E}">
        <p14:creationId xmlns:p14="http://schemas.microsoft.com/office/powerpoint/2010/main" val="25562494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79582B-1559-0AEB-87AB-39A037EB526F}"/>
              </a:ext>
            </a:extLst>
          </p:cNvPr>
          <p:cNvSpPr>
            <a:spLocks noGrp="1"/>
          </p:cNvSpPr>
          <p:nvPr>
            <p:ph type="title"/>
          </p:nvPr>
        </p:nvSpPr>
        <p:spPr/>
        <p:txBody>
          <a:bodyPr/>
          <a:lstStyle/>
          <a:p>
            <a:r>
              <a:rPr lang="en-CH" dirty="0"/>
              <a:t>Exponential innovation, a CERN recipe</a:t>
            </a:r>
          </a:p>
        </p:txBody>
      </p:sp>
      <p:sp>
        <p:nvSpPr>
          <p:cNvPr id="3" name="Text Placeholder 2">
            <a:extLst>
              <a:ext uri="{FF2B5EF4-FFF2-40B4-BE49-F238E27FC236}">
                <a16:creationId xmlns:a16="http://schemas.microsoft.com/office/drawing/2014/main" id="{71C52AF6-D1C9-EA95-EBD0-F522CC858831}"/>
              </a:ext>
            </a:extLst>
          </p:cNvPr>
          <p:cNvSpPr>
            <a:spLocks noGrp="1"/>
          </p:cNvSpPr>
          <p:nvPr>
            <p:ph type="body" idx="1"/>
          </p:nvPr>
        </p:nvSpPr>
        <p:spPr/>
        <p:txBody>
          <a:bodyPr>
            <a:normAutofit/>
          </a:bodyPr>
          <a:lstStyle/>
          <a:p>
            <a:pPr marL="342900" indent="-342900">
              <a:buFont typeface="Arial"/>
              <a:buAutoNum type="arabicParenR"/>
            </a:pPr>
            <a:r>
              <a:rPr lang="en-CH" sz="2000" dirty="0"/>
              <a:t>Dissect the Problem</a:t>
            </a:r>
          </a:p>
          <a:p>
            <a:pPr marL="342900" indent="-342900">
              <a:buFont typeface="Arial"/>
              <a:buAutoNum type="arabicParenR"/>
            </a:pPr>
            <a:endParaRPr lang="en-CH" sz="2000" dirty="0"/>
          </a:p>
          <a:p>
            <a:pPr marL="342900" indent="-342900">
              <a:buAutoNum type="arabicParenR"/>
            </a:pPr>
            <a:r>
              <a:rPr lang="en-CH" sz="2000" dirty="0"/>
              <a:t>Unite different disciplines and backgrounds</a:t>
            </a:r>
          </a:p>
          <a:p>
            <a:pPr marL="342900" indent="-342900">
              <a:buAutoNum type="arabicParenR"/>
            </a:pPr>
            <a:endParaRPr lang="en-CH" sz="2000" dirty="0"/>
          </a:p>
          <a:p>
            <a:pPr marL="342900" indent="-342900">
              <a:buFont typeface="Arial"/>
              <a:buAutoNum type="arabicParenR"/>
            </a:pPr>
            <a:r>
              <a:rPr lang="en-CH" sz="2000" dirty="0"/>
              <a:t>Anticipate the future</a:t>
            </a:r>
          </a:p>
          <a:p>
            <a:pPr marL="342900" indent="-342900">
              <a:buFont typeface="Arial"/>
              <a:buAutoNum type="arabicParenR"/>
            </a:pPr>
            <a:endParaRPr lang="en-CH" sz="2000" dirty="0"/>
          </a:p>
          <a:p>
            <a:pPr marL="342900" indent="-342900">
              <a:buFont typeface="Arial"/>
              <a:buAutoNum type="arabicParenR"/>
            </a:pPr>
            <a:r>
              <a:rPr lang="en-CH" sz="2000" dirty="0"/>
              <a:t>Argue Scientifically </a:t>
            </a:r>
          </a:p>
          <a:p>
            <a:pPr marL="342900" indent="-342900">
              <a:buFont typeface="Arial"/>
              <a:buAutoNum type="arabicParenR"/>
            </a:pPr>
            <a:endParaRPr lang="en-CH" sz="2000" dirty="0"/>
          </a:p>
          <a:p>
            <a:pPr marL="342900" indent="-342900">
              <a:buAutoNum type="arabicParenR"/>
            </a:pPr>
            <a:r>
              <a:rPr lang="en-CH" sz="2000" dirty="0"/>
              <a:t>Challenge Paradigms</a:t>
            </a:r>
          </a:p>
          <a:p>
            <a:pPr marL="342900" indent="-342900">
              <a:buAutoNum type="arabicParenR"/>
            </a:pPr>
            <a:endParaRPr lang="en-CH" sz="2000" dirty="0"/>
          </a:p>
        </p:txBody>
      </p:sp>
    </p:spTree>
    <p:extLst>
      <p:ext uri="{BB962C8B-B14F-4D97-AF65-F5344CB8AC3E}">
        <p14:creationId xmlns:p14="http://schemas.microsoft.com/office/powerpoint/2010/main" val="27594284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7B8260-594D-3D5B-6499-0CCA32FC4C7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85D9DF7-D2A1-CA2A-B0C6-F0DE3245B9B8}"/>
              </a:ext>
            </a:extLst>
          </p:cNvPr>
          <p:cNvSpPr>
            <a:spLocks noGrp="1"/>
          </p:cNvSpPr>
          <p:nvPr>
            <p:ph type="title"/>
          </p:nvPr>
        </p:nvSpPr>
        <p:spPr>
          <a:xfrm>
            <a:off x="2629078" y="2245793"/>
            <a:ext cx="3885844" cy="1610149"/>
          </a:xfrm>
        </p:spPr>
        <p:txBody>
          <a:bodyPr/>
          <a:lstStyle/>
          <a:p>
            <a:pPr algn="ctr"/>
            <a:r>
              <a:rPr lang="en-CH" sz="4000" dirty="0"/>
              <a:t>Mindset </a:t>
            </a:r>
            <a:br>
              <a:rPr lang="en-CH" sz="4000" dirty="0"/>
            </a:br>
            <a:r>
              <a:rPr lang="en-CH" sz="4000" dirty="0"/>
              <a:t>Check-in</a:t>
            </a:r>
          </a:p>
        </p:txBody>
      </p:sp>
    </p:spTree>
    <p:extLst>
      <p:ext uri="{BB962C8B-B14F-4D97-AF65-F5344CB8AC3E}">
        <p14:creationId xmlns:p14="http://schemas.microsoft.com/office/powerpoint/2010/main" val="33597102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1B88DF-EB31-4604-42DE-49495D484114}"/>
              </a:ext>
            </a:extLst>
          </p:cNvPr>
          <p:cNvSpPr>
            <a:spLocks noGrp="1"/>
          </p:cNvSpPr>
          <p:nvPr>
            <p:ph type="title" idx="4294967295"/>
          </p:nvPr>
        </p:nvSpPr>
        <p:spPr>
          <a:xfrm>
            <a:off x="490654" y="646568"/>
            <a:ext cx="6931025" cy="500062"/>
          </a:xfrm>
        </p:spPr>
        <p:txBody>
          <a:bodyPr>
            <a:normAutofit fontScale="90000"/>
          </a:bodyPr>
          <a:lstStyle/>
          <a:p>
            <a:pPr algn="l"/>
            <a:r>
              <a:rPr lang="en-CH" dirty="0"/>
              <a:t>Retrospective</a:t>
            </a:r>
          </a:p>
        </p:txBody>
      </p:sp>
      <p:sp>
        <p:nvSpPr>
          <p:cNvPr id="3" name="Text Placeholder 2">
            <a:extLst>
              <a:ext uri="{FF2B5EF4-FFF2-40B4-BE49-F238E27FC236}">
                <a16:creationId xmlns:a16="http://schemas.microsoft.com/office/drawing/2014/main" id="{B89BE7A4-3685-94D0-BA0B-1F4F91C2669D}"/>
              </a:ext>
            </a:extLst>
          </p:cNvPr>
          <p:cNvSpPr>
            <a:spLocks noGrp="1"/>
          </p:cNvSpPr>
          <p:nvPr>
            <p:ph type="body" idx="4294967295"/>
          </p:nvPr>
        </p:nvSpPr>
        <p:spPr>
          <a:xfrm>
            <a:off x="3956166" y="1509346"/>
            <a:ext cx="2073275" cy="425450"/>
          </a:xfrm>
        </p:spPr>
        <p:txBody>
          <a:bodyPr>
            <a:normAutofit/>
          </a:bodyPr>
          <a:lstStyle/>
          <a:p>
            <a:pPr marL="0" indent="0" algn="ctr">
              <a:buNone/>
            </a:pPr>
            <a:r>
              <a:rPr lang="en-CH" b="1" dirty="0">
                <a:solidFill>
                  <a:srgbClr val="6E378C"/>
                </a:solidFill>
              </a:rPr>
              <a:t>What went well?</a:t>
            </a:r>
          </a:p>
        </p:txBody>
      </p:sp>
      <p:cxnSp>
        <p:nvCxnSpPr>
          <p:cNvPr id="5" name="Straight Connector 4">
            <a:extLst>
              <a:ext uri="{FF2B5EF4-FFF2-40B4-BE49-F238E27FC236}">
                <a16:creationId xmlns:a16="http://schemas.microsoft.com/office/drawing/2014/main" id="{875C94C2-899D-D788-7612-EA96B819814F}"/>
              </a:ext>
            </a:extLst>
          </p:cNvPr>
          <p:cNvCxnSpPr>
            <a:cxnSpLocks/>
          </p:cNvCxnSpPr>
          <p:nvPr/>
        </p:nvCxnSpPr>
        <p:spPr>
          <a:xfrm>
            <a:off x="6315190" y="726439"/>
            <a:ext cx="0" cy="3996965"/>
          </a:xfrm>
          <a:prstGeom prst="line">
            <a:avLst/>
          </a:prstGeom>
        </p:spPr>
        <p:style>
          <a:lnRef idx="2">
            <a:schemeClr val="dk1"/>
          </a:lnRef>
          <a:fillRef idx="0">
            <a:schemeClr val="dk1"/>
          </a:fillRef>
          <a:effectRef idx="1">
            <a:schemeClr val="dk1"/>
          </a:effectRef>
          <a:fontRef idx="minor">
            <a:schemeClr val="tx1"/>
          </a:fontRef>
        </p:style>
      </p:cxnSp>
      <p:sp>
        <p:nvSpPr>
          <p:cNvPr id="13" name="Text Placeholder 2">
            <a:extLst>
              <a:ext uri="{FF2B5EF4-FFF2-40B4-BE49-F238E27FC236}">
                <a16:creationId xmlns:a16="http://schemas.microsoft.com/office/drawing/2014/main" id="{D1813A99-9193-7AE4-F034-6C5E4BFBD1B9}"/>
              </a:ext>
            </a:extLst>
          </p:cNvPr>
          <p:cNvSpPr txBox="1">
            <a:spLocks/>
          </p:cNvSpPr>
          <p:nvPr/>
        </p:nvSpPr>
        <p:spPr>
          <a:xfrm>
            <a:off x="6519362" y="1512956"/>
            <a:ext cx="2106370" cy="575174"/>
          </a:xfrm>
          <a:prstGeom prst="rect">
            <a:avLst/>
          </a:prstGeom>
        </p:spPr>
        <p:txBody>
          <a:bodyPr vert="horz" lIns="0" tIns="45720" rIns="91440" bIns="45720" rtlCol="0" anchor="t">
            <a:noAutofit/>
          </a:bodyPr>
          <a:lstStyle>
            <a:lvl1pPr marL="0" indent="0" algn="l" defTabSz="457200" rtl="0" eaLnBrk="1" latinLnBrk="0" hangingPunct="1">
              <a:spcBef>
                <a:spcPct val="20000"/>
              </a:spcBef>
              <a:buFont typeface="Arial"/>
              <a:buNone/>
              <a:defRPr sz="1600" kern="1200">
                <a:solidFill>
                  <a:schemeClr val="tx1"/>
                </a:solidFill>
                <a:latin typeface="+mn-lt"/>
                <a:ea typeface="+mn-ea"/>
                <a:cs typeface="+mn-cs"/>
              </a:defRPr>
            </a:lvl1pPr>
            <a:lvl2pPr marL="457200" indent="0" algn="l" defTabSz="457200" rtl="0" eaLnBrk="1" latinLnBrk="0" hangingPunct="1">
              <a:spcBef>
                <a:spcPct val="20000"/>
              </a:spcBef>
              <a:buFont typeface="Arial"/>
              <a:buNone/>
              <a:defRPr sz="1800" kern="1200">
                <a:solidFill>
                  <a:schemeClr val="tx1">
                    <a:tint val="75000"/>
                  </a:schemeClr>
                </a:solidFill>
                <a:latin typeface="+mn-lt"/>
                <a:ea typeface="+mn-ea"/>
                <a:cs typeface="+mn-cs"/>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pPr algn="ctr"/>
            <a:r>
              <a:rPr lang="en-CH" b="1" dirty="0">
                <a:solidFill>
                  <a:srgbClr val="6E378C"/>
                </a:solidFill>
              </a:rPr>
              <a:t>What went bad?</a:t>
            </a:r>
          </a:p>
        </p:txBody>
      </p:sp>
      <p:sp>
        <p:nvSpPr>
          <p:cNvPr id="14" name="Text Placeholder 2">
            <a:extLst>
              <a:ext uri="{FF2B5EF4-FFF2-40B4-BE49-F238E27FC236}">
                <a16:creationId xmlns:a16="http://schemas.microsoft.com/office/drawing/2014/main" id="{6BC7DE0E-FE1A-2C80-760C-44596D858D6D}"/>
              </a:ext>
            </a:extLst>
          </p:cNvPr>
          <p:cNvSpPr txBox="1">
            <a:spLocks/>
          </p:cNvSpPr>
          <p:nvPr/>
        </p:nvSpPr>
        <p:spPr>
          <a:xfrm>
            <a:off x="4187985" y="3599669"/>
            <a:ext cx="1647790" cy="494504"/>
          </a:xfrm>
          <a:prstGeom prst="rect">
            <a:avLst/>
          </a:prstGeom>
        </p:spPr>
        <p:txBody>
          <a:bodyPr vert="horz" lIns="0" tIns="45720" rIns="91440" bIns="45720" rtlCol="0" anchor="t">
            <a:noAutofit/>
          </a:bodyPr>
          <a:lstStyle>
            <a:lvl1pPr marL="0" indent="0" algn="l" defTabSz="457200" rtl="0" eaLnBrk="1" latinLnBrk="0" hangingPunct="1">
              <a:spcBef>
                <a:spcPct val="20000"/>
              </a:spcBef>
              <a:buFont typeface="Arial"/>
              <a:buNone/>
              <a:defRPr sz="1600" kern="1200">
                <a:solidFill>
                  <a:schemeClr val="tx1"/>
                </a:solidFill>
                <a:latin typeface="+mn-lt"/>
                <a:ea typeface="+mn-ea"/>
                <a:cs typeface="+mn-cs"/>
              </a:defRPr>
            </a:lvl1pPr>
            <a:lvl2pPr marL="457200" indent="0" algn="l" defTabSz="457200" rtl="0" eaLnBrk="1" latinLnBrk="0" hangingPunct="1">
              <a:spcBef>
                <a:spcPct val="20000"/>
              </a:spcBef>
              <a:buFont typeface="Arial"/>
              <a:buNone/>
              <a:defRPr sz="1800" kern="1200">
                <a:solidFill>
                  <a:schemeClr val="tx1">
                    <a:tint val="75000"/>
                  </a:schemeClr>
                </a:solidFill>
                <a:latin typeface="+mn-lt"/>
                <a:ea typeface="+mn-ea"/>
                <a:cs typeface="+mn-cs"/>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pPr algn="ctr"/>
            <a:r>
              <a:rPr lang="en-CH" b="1" dirty="0">
                <a:solidFill>
                  <a:srgbClr val="6E378C"/>
                </a:solidFill>
              </a:rPr>
              <a:t>What wou</a:t>
            </a:r>
            <a:r>
              <a:rPr lang="en-GB" b="1" dirty="0" err="1">
                <a:solidFill>
                  <a:srgbClr val="6E378C"/>
                </a:solidFill>
              </a:rPr>
              <a:t>ld</a:t>
            </a:r>
            <a:r>
              <a:rPr lang="en-CH" b="1" dirty="0">
                <a:solidFill>
                  <a:srgbClr val="6E378C"/>
                </a:solidFill>
              </a:rPr>
              <a:t> you change?</a:t>
            </a:r>
          </a:p>
        </p:txBody>
      </p:sp>
      <p:sp>
        <p:nvSpPr>
          <p:cNvPr id="15" name="Text Placeholder 2">
            <a:extLst>
              <a:ext uri="{FF2B5EF4-FFF2-40B4-BE49-F238E27FC236}">
                <a16:creationId xmlns:a16="http://schemas.microsoft.com/office/drawing/2014/main" id="{DB2DF7A1-3AF6-7B48-C242-105995C263FA}"/>
              </a:ext>
            </a:extLst>
          </p:cNvPr>
          <p:cNvSpPr txBox="1">
            <a:spLocks/>
          </p:cNvSpPr>
          <p:nvPr/>
        </p:nvSpPr>
        <p:spPr>
          <a:xfrm>
            <a:off x="6447177" y="3619702"/>
            <a:ext cx="2554653" cy="494504"/>
          </a:xfrm>
          <a:prstGeom prst="rect">
            <a:avLst/>
          </a:prstGeom>
        </p:spPr>
        <p:txBody>
          <a:bodyPr vert="horz" lIns="0" tIns="45720" rIns="91440" bIns="45720" rtlCol="0" anchor="t">
            <a:noAutofit/>
          </a:bodyPr>
          <a:lstStyle>
            <a:lvl1pPr marL="0" indent="0" algn="l" defTabSz="457200" rtl="0" eaLnBrk="1" latinLnBrk="0" hangingPunct="1">
              <a:spcBef>
                <a:spcPct val="20000"/>
              </a:spcBef>
              <a:buFont typeface="Arial"/>
              <a:buNone/>
              <a:defRPr sz="1600" kern="1200">
                <a:solidFill>
                  <a:schemeClr val="tx1"/>
                </a:solidFill>
                <a:latin typeface="+mn-lt"/>
                <a:ea typeface="+mn-ea"/>
                <a:cs typeface="+mn-cs"/>
              </a:defRPr>
            </a:lvl1pPr>
            <a:lvl2pPr marL="457200" indent="0" algn="l" defTabSz="457200" rtl="0" eaLnBrk="1" latinLnBrk="0" hangingPunct="1">
              <a:spcBef>
                <a:spcPct val="20000"/>
              </a:spcBef>
              <a:buFont typeface="Arial"/>
              <a:buNone/>
              <a:defRPr sz="1800" kern="1200">
                <a:solidFill>
                  <a:schemeClr val="tx1">
                    <a:tint val="75000"/>
                  </a:schemeClr>
                </a:solidFill>
                <a:latin typeface="+mn-lt"/>
                <a:ea typeface="+mn-ea"/>
                <a:cs typeface="+mn-cs"/>
              </a:defRPr>
            </a:lvl2pPr>
            <a:lvl3pPr marL="914400" indent="0" algn="l" defTabSz="457200" rtl="0" eaLnBrk="1" latinLnBrk="0" hangingPunct="1">
              <a:spcBef>
                <a:spcPct val="20000"/>
              </a:spcBef>
              <a:buFont typeface="Arial"/>
              <a:buNone/>
              <a:defRPr sz="1600" kern="1200">
                <a:solidFill>
                  <a:schemeClr val="tx1">
                    <a:tint val="75000"/>
                  </a:schemeClr>
                </a:solidFill>
                <a:latin typeface="+mn-lt"/>
                <a:ea typeface="+mn-ea"/>
                <a:cs typeface="+mn-cs"/>
              </a:defRPr>
            </a:lvl3pPr>
            <a:lvl4pPr marL="1371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4pPr>
            <a:lvl5pPr marL="18288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5pPr>
            <a:lvl6pPr marL="22860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6pPr>
            <a:lvl7pPr marL="27432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7pPr>
            <a:lvl8pPr marL="32004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8pPr>
            <a:lvl9pPr marL="3657600" indent="0" algn="l" defTabSz="457200" rtl="0" eaLnBrk="1" latinLnBrk="0" hangingPunct="1">
              <a:spcBef>
                <a:spcPct val="20000"/>
              </a:spcBef>
              <a:buFont typeface="Arial"/>
              <a:buNone/>
              <a:defRPr sz="1400" kern="1200">
                <a:solidFill>
                  <a:schemeClr val="tx1">
                    <a:tint val="75000"/>
                  </a:schemeClr>
                </a:solidFill>
                <a:latin typeface="+mn-lt"/>
                <a:ea typeface="+mn-ea"/>
                <a:cs typeface="+mn-cs"/>
              </a:defRPr>
            </a:lvl9pPr>
          </a:lstStyle>
          <a:p>
            <a:pPr algn="ctr"/>
            <a:r>
              <a:rPr lang="de-CH" b="1" dirty="0">
                <a:solidFill>
                  <a:srgbClr val="6E378C"/>
                </a:solidFill>
              </a:rPr>
              <a:t>Other </a:t>
            </a:r>
            <a:r>
              <a:rPr lang="de-CH" b="1" dirty="0" err="1">
                <a:solidFill>
                  <a:srgbClr val="6E378C"/>
                </a:solidFill>
              </a:rPr>
              <a:t>comments</a:t>
            </a:r>
            <a:r>
              <a:rPr lang="de-CH" b="1" dirty="0">
                <a:solidFill>
                  <a:srgbClr val="6E378C"/>
                </a:solidFill>
              </a:rPr>
              <a:t> </a:t>
            </a:r>
            <a:r>
              <a:rPr lang="de-CH" b="1" dirty="0" err="1">
                <a:solidFill>
                  <a:srgbClr val="6E378C"/>
                </a:solidFill>
              </a:rPr>
              <a:t>or</a:t>
            </a:r>
            <a:r>
              <a:rPr lang="de-CH" b="1" dirty="0">
                <a:solidFill>
                  <a:srgbClr val="6E378C"/>
                </a:solidFill>
              </a:rPr>
              <a:t> </a:t>
            </a:r>
            <a:r>
              <a:rPr lang="de-CH" b="1" dirty="0" err="1">
                <a:solidFill>
                  <a:srgbClr val="6E378C"/>
                </a:solidFill>
              </a:rPr>
              <a:t>ideas</a:t>
            </a:r>
            <a:r>
              <a:rPr lang="de-CH" b="1" dirty="0">
                <a:solidFill>
                  <a:srgbClr val="6E378C"/>
                </a:solidFill>
              </a:rPr>
              <a:t>?</a:t>
            </a:r>
            <a:endParaRPr lang="en-CH" b="1" dirty="0">
              <a:solidFill>
                <a:srgbClr val="6E378C"/>
              </a:solidFill>
            </a:endParaRPr>
          </a:p>
        </p:txBody>
      </p:sp>
      <p:cxnSp>
        <p:nvCxnSpPr>
          <p:cNvPr id="18" name="Straight Connector 17">
            <a:extLst>
              <a:ext uri="{FF2B5EF4-FFF2-40B4-BE49-F238E27FC236}">
                <a16:creationId xmlns:a16="http://schemas.microsoft.com/office/drawing/2014/main" id="{B6412A6A-E48E-F0A2-64E3-F17AF8C1903F}"/>
              </a:ext>
            </a:extLst>
          </p:cNvPr>
          <p:cNvCxnSpPr>
            <a:cxnSpLocks/>
          </p:cNvCxnSpPr>
          <p:nvPr/>
        </p:nvCxnSpPr>
        <p:spPr>
          <a:xfrm flipH="1">
            <a:off x="4073182" y="2724921"/>
            <a:ext cx="4369214" cy="0"/>
          </a:xfrm>
          <a:prstGeom prst="line">
            <a:avLst/>
          </a:prstGeom>
        </p:spPr>
        <p:style>
          <a:lnRef idx="2">
            <a:schemeClr val="dk1"/>
          </a:lnRef>
          <a:fillRef idx="0">
            <a:schemeClr val="dk1"/>
          </a:fillRef>
          <a:effectRef idx="1">
            <a:schemeClr val="dk1"/>
          </a:effectRef>
          <a:fontRef idx="minor">
            <a:schemeClr val="tx1"/>
          </a:fontRef>
        </p:style>
      </p:cxnSp>
      <p:sp>
        <p:nvSpPr>
          <p:cNvPr id="20" name="Text Placeholder 2">
            <a:extLst>
              <a:ext uri="{FF2B5EF4-FFF2-40B4-BE49-F238E27FC236}">
                <a16:creationId xmlns:a16="http://schemas.microsoft.com/office/drawing/2014/main" id="{C3BA75C3-2FED-FD2D-EC76-884D1BC78DF1}"/>
              </a:ext>
            </a:extLst>
          </p:cNvPr>
          <p:cNvSpPr txBox="1">
            <a:spLocks/>
          </p:cNvSpPr>
          <p:nvPr/>
        </p:nvSpPr>
        <p:spPr>
          <a:xfrm>
            <a:off x="550273" y="1603285"/>
            <a:ext cx="3158293" cy="3368043"/>
          </a:xfrm>
          <a:prstGeom prst="rect">
            <a:avLst/>
          </a:prstGeom>
        </p:spPr>
        <p:txBody>
          <a:bodyPr/>
          <a:lstStyle>
            <a:lvl1pPr marL="342900" indent="-342900" algn="l" defTabSz="457200" rtl="0" eaLnBrk="1" latinLnBrk="0" hangingPunct="1">
              <a:spcBef>
                <a:spcPct val="20000"/>
              </a:spcBef>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16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fontAlgn="base">
              <a:buNone/>
            </a:pPr>
            <a:r>
              <a:rPr lang="en-GB" dirty="0">
                <a:solidFill>
                  <a:srgbClr val="000000"/>
                </a:solidFill>
                <a:latin typeface="Arial" panose="020B0604020202020204" pitchFamily="34" charset="0"/>
              </a:rPr>
              <a:t>Think of last week and reflect on the following points.</a:t>
            </a:r>
            <a:br>
              <a:rPr lang="en-GB" dirty="0">
                <a:solidFill>
                  <a:srgbClr val="000000"/>
                </a:solidFill>
                <a:latin typeface="Arial" panose="020B0604020202020204" pitchFamily="34" charset="0"/>
              </a:rPr>
            </a:br>
            <a:br>
              <a:rPr lang="en-GB" dirty="0">
                <a:solidFill>
                  <a:srgbClr val="000000"/>
                </a:solidFill>
                <a:latin typeface="Arial" panose="020B0604020202020204" pitchFamily="34" charset="0"/>
              </a:rPr>
            </a:br>
            <a:r>
              <a:rPr lang="en-GB" dirty="0">
                <a:solidFill>
                  <a:srgbClr val="000000"/>
                </a:solidFill>
                <a:latin typeface="Arial" panose="020B0604020202020204" pitchFamily="34" charset="0"/>
              </a:rPr>
              <a:t>You can consider aspects related to your teamwork, the narrative provided, the timeframe given, facilitation by coaches, schedule, etc…</a:t>
            </a:r>
          </a:p>
          <a:p>
            <a:pPr marL="0" indent="0" fontAlgn="base">
              <a:buNone/>
            </a:pPr>
            <a:endParaRPr lang="en-GB" sz="1800" dirty="0">
              <a:solidFill>
                <a:srgbClr val="000000"/>
              </a:solidFill>
              <a:latin typeface="Arial" panose="020B0604020202020204" pitchFamily="34" charset="0"/>
            </a:endParaRPr>
          </a:p>
          <a:p>
            <a:pPr marL="0" indent="0" fontAlgn="base">
              <a:buNone/>
            </a:pPr>
            <a:endParaRPr lang="en-GB" sz="1800" dirty="0">
              <a:solidFill>
                <a:srgbClr val="000000"/>
              </a:solidFill>
              <a:latin typeface="Arial" panose="020B0604020202020204" pitchFamily="34" charset="0"/>
            </a:endParaRPr>
          </a:p>
          <a:p>
            <a:pPr marL="0" indent="0" fontAlgn="base">
              <a:buNone/>
            </a:pPr>
            <a:r>
              <a:rPr lang="en-GB" sz="1400" dirty="0">
                <a:solidFill>
                  <a:srgbClr val="000000"/>
                </a:solidFill>
                <a:latin typeface="Arial" panose="020B0604020202020204" pitchFamily="34" charset="0"/>
              </a:rPr>
              <a:t>15 min</a:t>
            </a:r>
          </a:p>
        </p:txBody>
      </p:sp>
    </p:spTree>
    <p:extLst>
      <p:ext uri="{BB962C8B-B14F-4D97-AF65-F5344CB8AC3E}">
        <p14:creationId xmlns:p14="http://schemas.microsoft.com/office/powerpoint/2010/main" val="4633220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CFA0FF-B27B-5069-9645-81FFFF286CB0}"/>
              </a:ext>
            </a:extLst>
          </p:cNvPr>
          <p:cNvSpPr>
            <a:spLocks noGrp="1"/>
          </p:cNvSpPr>
          <p:nvPr>
            <p:ph type="title"/>
          </p:nvPr>
        </p:nvSpPr>
        <p:spPr>
          <a:xfrm>
            <a:off x="565201" y="617543"/>
            <a:ext cx="2243314" cy="2308537"/>
          </a:xfrm>
        </p:spPr>
        <p:txBody>
          <a:bodyPr/>
          <a:lstStyle/>
          <a:p>
            <a:pPr>
              <a:lnSpc>
                <a:spcPct val="100000"/>
              </a:lnSpc>
            </a:pPr>
            <a:r>
              <a:rPr lang="en-CH" dirty="0"/>
              <a:t>Case Study: Chicago High School</a:t>
            </a:r>
          </a:p>
        </p:txBody>
      </p:sp>
      <p:sp>
        <p:nvSpPr>
          <p:cNvPr id="4" name="Text Placeholder 3">
            <a:extLst>
              <a:ext uri="{FF2B5EF4-FFF2-40B4-BE49-F238E27FC236}">
                <a16:creationId xmlns:a16="http://schemas.microsoft.com/office/drawing/2014/main" id="{E30AB21A-2B09-BA54-EF09-B29746E1B152}"/>
              </a:ext>
            </a:extLst>
          </p:cNvPr>
          <p:cNvSpPr>
            <a:spLocks noGrp="1"/>
          </p:cNvSpPr>
          <p:nvPr>
            <p:ph type="body" sz="quarter" idx="12"/>
          </p:nvPr>
        </p:nvSpPr>
        <p:spPr/>
        <p:txBody>
          <a:bodyPr/>
          <a:lstStyle/>
          <a:p>
            <a:endParaRPr lang="en-CH"/>
          </a:p>
        </p:txBody>
      </p:sp>
      <p:pic>
        <p:nvPicPr>
          <p:cNvPr id="1026" name="Picture 2" descr="The Power of Yet - Valinda Kimmel Consulting - Educational &amp; Literacy  Consulting">
            <a:extLst>
              <a:ext uri="{FF2B5EF4-FFF2-40B4-BE49-F238E27FC236}">
                <a16:creationId xmlns:a16="http://schemas.microsoft.com/office/drawing/2014/main" id="{24D4AE26-7A34-4914-B783-60608150A4A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4000" r="24948"/>
          <a:stretch/>
        </p:blipFill>
        <p:spPr bwMode="auto">
          <a:xfrm>
            <a:off x="2808515" y="128691"/>
            <a:ext cx="4969939" cy="48861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85426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C15D2D5-BEA4-444D-B87F-610F2AFF79BB}"/>
              </a:ext>
            </a:extLst>
          </p:cNvPr>
          <p:cNvPicPr>
            <a:picLocks noChangeAspect="1"/>
          </p:cNvPicPr>
          <p:nvPr/>
        </p:nvPicPr>
        <p:blipFill>
          <a:blip r:embed="rId3"/>
          <a:stretch>
            <a:fillRect/>
          </a:stretch>
        </p:blipFill>
        <p:spPr>
          <a:xfrm>
            <a:off x="-4985571" y="-145604"/>
            <a:ext cx="3916835" cy="5066615"/>
          </a:xfrm>
          <a:prstGeom prst="rect">
            <a:avLst/>
          </a:prstGeom>
        </p:spPr>
      </p:pic>
      <p:pic>
        <p:nvPicPr>
          <p:cNvPr id="10" name="Picture 9">
            <a:extLst>
              <a:ext uri="{FF2B5EF4-FFF2-40B4-BE49-F238E27FC236}">
                <a16:creationId xmlns:a16="http://schemas.microsoft.com/office/drawing/2014/main" id="{52A78296-13A3-F94D-A722-E904740A6CC7}"/>
              </a:ext>
            </a:extLst>
          </p:cNvPr>
          <p:cNvPicPr>
            <a:picLocks noChangeAspect="1"/>
          </p:cNvPicPr>
          <p:nvPr/>
        </p:nvPicPr>
        <p:blipFill>
          <a:blip r:embed="rId4"/>
          <a:stretch>
            <a:fillRect/>
          </a:stretch>
        </p:blipFill>
        <p:spPr>
          <a:xfrm>
            <a:off x="577628" y="985741"/>
            <a:ext cx="738086" cy="738086"/>
          </a:xfrm>
          <a:prstGeom prst="rect">
            <a:avLst/>
          </a:prstGeom>
          <a:ln>
            <a:noFill/>
          </a:ln>
        </p:spPr>
      </p:pic>
      <p:pic>
        <p:nvPicPr>
          <p:cNvPr id="11" name="Picture 10">
            <a:extLst>
              <a:ext uri="{FF2B5EF4-FFF2-40B4-BE49-F238E27FC236}">
                <a16:creationId xmlns:a16="http://schemas.microsoft.com/office/drawing/2014/main" id="{9E58F4CB-E423-2140-9E23-057C4563C6D2}"/>
              </a:ext>
            </a:extLst>
          </p:cNvPr>
          <p:cNvPicPr>
            <a:picLocks noChangeAspect="1"/>
          </p:cNvPicPr>
          <p:nvPr/>
        </p:nvPicPr>
        <p:blipFill>
          <a:blip r:embed="rId4"/>
          <a:stretch>
            <a:fillRect/>
          </a:stretch>
        </p:blipFill>
        <p:spPr>
          <a:xfrm>
            <a:off x="578599" y="3249921"/>
            <a:ext cx="738086" cy="738086"/>
          </a:xfrm>
          <a:prstGeom prst="rect">
            <a:avLst/>
          </a:prstGeom>
        </p:spPr>
      </p:pic>
      <p:sp>
        <p:nvSpPr>
          <p:cNvPr id="12" name="TextBox 11">
            <a:extLst>
              <a:ext uri="{FF2B5EF4-FFF2-40B4-BE49-F238E27FC236}">
                <a16:creationId xmlns:a16="http://schemas.microsoft.com/office/drawing/2014/main" id="{7251F211-42EA-2A4E-8970-A736436211F0}"/>
              </a:ext>
            </a:extLst>
          </p:cNvPr>
          <p:cNvSpPr txBox="1"/>
          <p:nvPr/>
        </p:nvSpPr>
        <p:spPr>
          <a:xfrm>
            <a:off x="19846" y="514572"/>
            <a:ext cx="1786185" cy="369332"/>
          </a:xfrm>
          <a:prstGeom prst="rect">
            <a:avLst/>
          </a:prstGeom>
          <a:noFill/>
        </p:spPr>
        <p:txBody>
          <a:bodyPr wrap="square" rtlCol="0">
            <a:spAutoFit/>
          </a:bodyPr>
          <a:lstStyle/>
          <a:p>
            <a:pPr algn="ctr"/>
            <a:r>
              <a:rPr lang="en-US" b="1" dirty="0">
                <a:solidFill>
                  <a:srgbClr val="00879A"/>
                </a:solidFill>
                <a:latin typeface="Ubuntu" panose="020B0504030602030204" pitchFamily="34" charset="0"/>
              </a:rPr>
              <a:t>Fixed mindset</a:t>
            </a:r>
          </a:p>
        </p:txBody>
      </p:sp>
      <p:sp>
        <p:nvSpPr>
          <p:cNvPr id="13" name="TextBox 12">
            <a:extLst>
              <a:ext uri="{FF2B5EF4-FFF2-40B4-BE49-F238E27FC236}">
                <a16:creationId xmlns:a16="http://schemas.microsoft.com/office/drawing/2014/main" id="{F569D986-C019-8240-946E-7BC133CFCED0}"/>
              </a:ext>
            </a:extLst>
          </p:cNvPr>
          <p:cNvSpPr txBox="1"/>
          <p:nvPr/>
        </p:nvSpPr>
        <p:spPr>
          <a:xfrm>
            <a:off x="176973" y="1826958"/>
            <a:ext cx="1682473" cy="461665"/>
          </a:xfrm>
          <a:prstGeom prst="rect">
            <a:avLst/>
          </a:prstGeom>
          <a:noFill/>
        </p:spPr>
        <p:txBody>
          <a:bodyPr wrap="square" rtlCol="0">
            <a:spAutoFit/>
          </a:bodyPr>
          <a:lstStyle/>
          <a:p>
            <a:r>
              <a:rPr lang="en-US" sz="1200" dirty="0">
                <a:solidFill>
                  <a:srgbClr val="00879A"/>
                </a:solidFill>
                <a:latin typeface="Ubuntu" panose="020B0504030602030204" pitchFamily="34" charset="0"/>
              </a:rPr>
              <a:t>Intelligence is static/ desire to look smart </a:t>
            </a:r>
          </a:p>
        </p:txBody>
      </p:sp>
      <p:sp>
        <p:nvSpPr>
          <p:cNvPr id="14" name="TextBox 13">
            <a:extLst>
              <a:ext uri="{FF2B5EF4-FFF2-40B4-BE49-F238E27FC236}">
                <a16:creationId xmlns:a16="http://schemas.microsoft.com/office/drawing/2014/main" id="{26701919-5758-9848-B9DD-55E2EB4D8D33}"/>
              </a:ext>
            </a:extLst>
          </p:cNvPr>
          <p:cNvSpPr txBox="1"/>
          <p:nvPr/>
        </p:nvSpPr>
        <p:spPr>
          <a:xfrm>
            <a:off x="26243" y="2781640"/>
            <a:ext cx="2157134" cy="369332"/>
          </a:xfrm>
          <a:prstGeom prst="rect">
            <a:avLst/>
          </a:prstGeom>
          <a:noFill/>
        </p:spPr>
        <p:txBody>
          <a:bodyPr wrap="square" rtlCol="0">
            <a:spAutoFit/>
          </a:bodyPr>
          <a:lstStyle/>
          <a:p>
            <a:pPr algn="ctr"/>
            <a:r>
              <a:rPr lang="en-US" b="1" dirty="0">
                <a:solidFill>
                  <a:srgbClr val="F59600"/>
                </a:solidFill>
                <a:latin typeface="Ubuntu" panose="020B0504030602030204" pitchFamily="34" charset="0"/>
              </a:rPr>
              <a:t>Growth mindset</a:t>
            </a:r>
          </a:p>
        </p:txBody>
      </p:sp>
      <p:sp>
        <p:nvSpPr>
          <p:cNvPr id="15" name="TextBox 14">
            <a:extLst>
              <a:ext uri="{FF2B5EF4-FFF2-40B4-BE49-F238E27FC236}">
                <a16:creationId xmlns:a16="http://schemas.microsoft.com/office/drawing/2014/main" id="{745277DE-2F60-1344-A417-E35A5069037D}"/>
              </a:ext>
            </a:extLst>
          </p:cNvPr>
          <p:cNvSpPr txBox="1"/>
          <p:nvPr/>
        </p:nvSpPr>
        <p:spPr>
          <a:xfrm>
            <a:off x="161785" y="4127760"/>
            <a:ext cx="1528565" cy="646331"/>
          </a:xfrm>
          <a:prstGeom prst="rect">
            <a:avLst/>
          </a:prstGeom>
          <a:noFill/>
        </p:spPr>
        <p:txBody>
          <a:bodyPr wrap="square" rtlCol="0">
            <a:spAutoFit/>
          </a:bodyPr>
          <a:lstStyle/>
          <a:p>
            <a:r>
              <a:rPr lang="en-US" sz="1200" dirty="0">
                <a:solidFill>
                  <a:srgbClr val="F59600"/>
                </a:solidFill>
                <a:latin typeface="Ubuntu" panose="020B0504030602030204" pitchFamily="34" charset="0"/>
              </a:rPr>
              <a:t>Intelligence can be developed/ desire to learn</a:t>
            </a:r>
          </a:p>
        </p:txBody>
      </p:sp>
      <p:sp>
        <p:nvSpPr>
          <p:cNvPr id="17" name="TextBox 16">
            <a:extLst>
              <a:ext uri="{FF2B5EF4-FFF2-40B4-BE49-F238E27FC236}">
                <a16:creationId xmlns:a16="http://schemas.microsoft.com/office/drawing/2014/main" id="{EAC46BA0-F580-444D-97C6-4350D6C0CA62}"/>
              </a:ext>
            </a:extLst>
          </p:cNvPr>
          <p:cNvSpPr txBox="1"/>
          <p:nvPr/>
        </p:nvSpPr>
        <p:spPr>
          <a:xfrm>
            <a:off x="2104629" y="565838"/>
            <a:ext cx="1275160" cy="523220"/>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Avoid challenges</a:t>
            </a:r>
          </a:p>
        </p:txBody>
      </p:sp>
      <p:sp>
        <p:nvSpPr>
          <p:cNvPr id="18" name="TextBox 17">
            <a:extLst>
              <a:ext uri="{FF2B5EF4-FFF2-40B4-BE49-F238E27FC236}">
                <a16:creationId xmlns:a16="http://schemas.microsoft.com/office/drawing/2014/main" id="{A6B8D15F-2A72-1843-9D94-D8F3E5FA498A}"/>
              </a:ext>
            </a:extLst>
          </p:cNvPr>
          <p:cNvSpPr txBox="1"/>
          <p:nvPr/>
        </p:nvSpPr>
        <p:spPr>
          <a:xfrm>
            <a:off x="3464904" y="1596885"/>
            <a:ext cx="1275160" cy="523220"/>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Give up easily</a:t>
            </a:r>
          </a:p>
        </p:txBody>
      </p:sp>
      <p:sp>
        <p:nvSpPr>
          <p:cNvPr id="19" name="TextBox 18">
            <a:extLst>
              <a:ext uri="{FF2B5EF4-FFF2-40B4-BE49-F238E27FC236}">
                <a16:creationId xmlns:a16="http://schemas.microsoft.com/office/drawing/2014/main" id="{A350B882-5CE3-8F4E-AF79-51442E084571}"/>
              </a:ext>
            </a:extLst>
          </p:cNvPr>
          <p:cNvSpPr txBox="1"/>
          <p:nvPr/>
        </p:nvSpPr>
        <p:spPr>
          <a:xfrm>
            <a:off x="4915816" y="565838"/>
            <a:ext cx="1397129" cy="738664"/>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See effort as fruitless or worse</a:t>
            </a:r>
          </a:p>
        </p:txBody>
      </p:sp>
      <p:sp>
        <p:nvSpPr>
          <p:cNvPr id="20" name="TextBox 19">
            <a:extLst>
              <a:ext uri="{FF2B5EF4-FFF2-40B4-BE49-F238E27FC236}">
                <a16:creationId xmlns:a16="http://schemas.microsoft.com/office/drawing/2014/main" id="{F0EBD7C7-8FA4-5B4E-9A0D-A4729BDF8AC1}"/>
              </a:ext>
            </a:extLst>
          </p:cNvPr>
          <p:cNvSpPr txBox="1"/>
          <p:nvPr/>
        </p:nvSpPr>
        <p:spPr>
          <a:xfrm>
            <a:off x="6204683" y="1262626"/>
            <a:ext cx="1507958" cy="738664"/>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Ignore useful negative feedback</a:t>
            </a:r>
          </a:p>
        </p:txBody>
      </p:sp>
      <p:sp>
        <p:nvSpPr>
          <p:cNvPr id="21" name="TextBox 20">
            <a:extLst>
              <a:ext uri="{FF2B5EF4-FFF2-40B4-BE49-F238E27FC236}">
                <a16:creationId xmlns:a16="http://schemas.microsoft.com/office/drawing/2014/main" id="{0F38B63F-B971-DC4F-8760-E36A500793BB}"/>
              </a:ext>
            </a:extLst>
          </p:cNvPr>
          <p:cNvSpPr txBox="1"/>
          <p:nvPr/>
        </p:nvSpPr>
        <p:spPr>
          <a:xfrm>
            <a:off x="7621099" y="519671"/>
            <a:ext cx="1426987" cy="954107"/>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Feel threatened by the success of others</a:t>
            </a:r>
          </a:p>
        </p:txBody>
      </p:sp>
      <p:sp>
        <p:nvSpPr>
          <p:cNvPr id="23" name="TextBox 22">
            <a:extLst>
              <a:ext uri="{FF2B5EF4-FFF2-40B4-BE49-F238E27FC236}">
                <a16:creationId xmlns:a16="http://schemas.microsoft.com/office/drawing/2014/main" id="{1971DF97-01B3-C24D-99A5-4B7F9D398D8D}"/>
              </a:ext>
            </a:extLst>
          </p:cNvPr>
          <p:cNvSpPr txBox="1"/>
          <p:nvPr/>
        </p:nvSpPr>
        <p:spPr>
          <a:xfrm>
            <a:off x="2154896" y="4188403"/>
            <a:ext cx="1203651" cy="523220"/>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Embrace challenges</a:t>
            </a:r>
          </a:p>
        </p:txBody>
      </p:sp>
      <p:sp>
        <p:nvSpPr>
          <p:cNvPr id="24" name="TextBox 23">
            <a:extLst>
              <a:ext uri="{FF2B5EF4-FFF2-40B4-BE49-F238E27FC236}">
                <a16:creationId xmlns:a16="http://schemas.microsoft.com/office/drawing/2014/main" id="{CE456D16-FEEB-0246-B082-55772B62F166}"/>
              </a:ext>
            </a:extLst>
          </p:cNvPr>
          <p:cNvSpPr txBox="1"/>
          <p:nvPr/>
        </p:nvSpPr>
        <p:spPr>
          <a:xfrm>
            <a:off x="3498704" y="3314967"/>
            <a:ext cx="1207559" cy="738664"/>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Persist in the face of setbacks</a:t>
            </a:r>
          </a:p>
        </p:txBody>
      </p:sp>
      <p:sp>
        <p:nvSpPr>
          <p:cNvPr id="25" name="TextBox 24">
            <a:extLst>
              <a:ext uri="{FF2B5EF4-FFF2-40B4-BE49-F238E27FC236}">
                <a16:creationId xmlns:a16="http://schemas.microsoft.com/office/drawing/2014/main" id="{6B6485CD-6621-E444-A2FE-982321C3A4CA}"/>
              </a:ext>
            </a:extLst>
          </p:cNvPr>
          <p:cNvSpPr txBox="1"/>
          <p:nvPr/>
        </p:nvSpPr>
        <p:spPr>
          <a:xfrm>
            <a:off x="4915816" y="4230030"/>
            <a:ext cx="1406966" cy="738664"/>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See effort as the path to mastery</a:t>
            </a:r>
          </a:p>
        </p:txBody>
      </p:sp>
      <p:sp>
        <p:nvSpPr>
          <p:cNvPr id="26" name="TextBox 25">
            <a:extLst>
              <a:ext uri="{FF2B5EF4-FFF2-40B4-BE49-F238E27FC236}">
                <a16:creationId xmlns:a16="http://schemas.microsoft.com/office/drawing/2014/main" id="{05AA6740-2028-6E49-851A-72714A4CCD8C}"/>
              </a:ext>
            </a:extLst>
          </p:cNvPr>
          <p:cNvSpPr txBox="1"/>
          <p:nvPr/>
        </p:nvSpPr>
        <p:spPr>
          <a:xfrm>
            <a:off x="6356837" y="3409734"/>
            <a:ext cx="1203651" cy="523220"/>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Learn from criticism</a:t>
            </a:r>
          </a:p>
        </p:txBody>
      </p:sp>
      <p:sp>
        <p:nvSpPr>
          <p:cNvPr id="27" name="TextBox 26">
            <a:extLst>
              <a:ext uri="{FF2B5EF4-FFF2-40B4-BE49-F238E27FC236}">
                <a16:creationId xmlns:a16="http://schemas.microsoft.com/office/drawing/2014/main" id="{2D73E57D-86F8-3B4E-8E0D-86F0F619758E}"/>
              </a:ext>
            </a:extLst>
          </p:cNvPr>
          <p:cNvSpPr txBox="1"/>
          <p:nvPr/>
        </p:nvSpPr>
        <p:spPr>
          <a:xfrm>
            <a:off x="7465648" y="4102230"/>
            <a:ext cx="1728620" cy="738664"/>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Find lessons and inspiration in the success of others</a:t>
            </a:r>
          </a:p>
        </p:txBody>
      </p:sp>
      <p:cxnSp>
        <p:nvCxnSpPr>
          <p:cNvPr id="37" name="Straight Connector 36">
            <a:extLst>
              <a:ext uri="{FF2B5EF4-FFF2-40B4-BE49-F238E27FC236}">
                <a16:creationId xmlns:a16="http://schemas.microsoft.com/office/drawing/2014/main" id="{C353BCA4-7DEE-C042-BD0E-3CB8F33973DB}"/>
              </a:ext>
            </a:extLst>
          </p:cNvPr>
          <p:cNvCxnSpPr>
            <a:cxnSpLocks/>
            <a:stCxn id="87" idx="0"/>
            <a:endCxn id="17" idx="2"/>
          </p:cNvCxnSpPr>
          <p:nvPr/>
        </p:nvCxnSpPr>
        <p:spPr>
          <a:xfrm flipV="1">
            <a:off x="2742209" y="1089058"/>
            <a:ext cx="0" cy="1298646"/>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7040E852-50A1-2B41-A3B0-98E6C507A6E9}"/>
              </a:ext>
            </a:extLst>
          </p:cNvPr>
          <p:cNvCxnSpPr>
            <a:cxnSpLocks/>
            <a:stCxn id="23" idx="0"/>
            <a:endCxn id="87" idx="2"/>
          </p:cNvCxnSpPr>
          <p:nvPr/>
        </p:nvCxnSpPr>
        <p:spPr>
          <a:xfrm flipH="1" flipV="1">
            <a:off x="2742209" y="2946537"/>
            <a:ext cx="14513" cy="1241866"/>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AF7E1C19-DBAC-4E46-BE47-C1B4987FFA2E}"/>
              </a:ext>
            </a:extLst>
          </p:cNvPr>
          <p:cNvCxnSpPr>
            <a:cxnSpLocks/>
            <a:stCxn id="18" idx="2"/>
            <a:endCxn id="83" idx="0"/>
          </p:cNvCxnSpPr>
          <p:nvPr/>
        </p:nvCxnSpPr>
        <p:spPr>
          <a:xfrm>
            <a:off x="4102484" y="2120105"/>
            <a:ext cx="0" cy="312740"/>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BE96E825-6A26-A547-9093-78B0CA4548D3}"/>
              </a:ext>
            </a:extLst>
          </p:cNvPr>
          <p:cNvCxnSpPr>
            <a:cxnSpLocks/>
            <a:stCxn id="83" idx="2"/>
            <a:endCxn id="24" idx="0"/>
          </p:cNvCxnSpPr>
          <p:nvPr/>
        </p:nvCxnSpPr>
        <p:spPr>
          <a:xfrm>
            <a:off x="4102484" y="3006293"/>
            <a:ext cx="0" cy="308674"/>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D1E1B625-003F-0842-98BA-3E806E4469A3}"/>
              </a:ext>
            </a:extLst>
          </p:cNvPr>
          <p:cNvCxnSpPr>
            <a:cxnSpLocks/>
            <a:stCxn id="19" idx="2"/>
            <a:endCxn id="79" idx="0"/>
          </p:cNvCxnSpPr>
          <p:nvPr/>
        </p:nvCxnSpPr>
        <p:spPr>
          <a:xfrm flipH="1">
            <a:off x="5608498" y="1304502"/>
            <a:ext cx="5883" cy="1107987"/>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66DAC2C5-62A9-FE42-A2EA-5465C9923875}"/>
              </a:ext>
            </a:extLst>
          </p:cNvPr>
          <p:cNvCxnSpPr>
            <a:cxnSpLocks/>
            <a:stCxn id="79" idx="2"/>
            <a:endCxn id="25" idx="0"/>
          </p:cNvCxnSpPr>
          <p:nvPr/>
        </p:nvCxnSpPr>
        <p:spPr>
          <a:xfrm>
            <a:off x="5608498" y="3020374"/>
            <a:ext cx="10801" cy="1209656"/>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1917E6DD-F28D-5042-A5BD-FF941E513A9A}"/>
              </a:ext>
            </a:extLst>
          </p:cNvPr>
          <p:cNvCxnSpPr>
            <a:cxnSpLocks/>
            <a:stCxn id="20" idx="2"/>
            <a:endCxn id="81" idx="0"/>
          </p:cNvCxnSpPr>
          <p:nvPr/>
        </p:nvCxnSpPr>
        <p:spPr>
          <a:xfrm flipH="1">
            <a:off x="6951982" y="2001290"/>
            <a:ext cx="6680" cy="434820"/>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5EDE28BB-56A7-3345-804A-21ED93748B75}"/>
              </a:ext>
            </a:extLst>
          </p:cNvPr>
          <p:cNvCxnSpPr>
            <a:cxnSpLocks/>
            <a:stCxn id="81" idx="2"/>
            <a:endCxn id="26" idx="0"/>
          </p:cNvCxnSpPr>
          <p:nvPr/>
        </p:nvCxnSpPr>
        <p:spPr>
          <a:xfrm>
            <a:off x="6951982" y="2975450"/>
            <a:ext cx="6681" cy="434284"/>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35E60BD8-CCC5-3D42-B21A-A5600846A5F8}"/>
              </a:ext>
            </a:extLst>
          </p:cNvPr>
          <p:cNvCxnSpPr>
            <a:cxnSpLocks/>
            <a:stCxn id="21" idx="2"/>
            <a:endCxn id="85" idx="0"/>
          </p:cNvCxnSpPr>
          <p:nvPr/>
        </p:nvCxnSpPr>
        <p:spPr>
          <a:xfrm flipH="1">
            <a:off x="8330081" y="1473778"/>
            <a:ext cx="4512" cy="959067"/>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9B674A3E-D617-D34C-869D-39F18CD6C57B}"/>
              </a:ext>
            </a:extLst>
          </p:cNvPr>
          <p:cNvCxnSpPr>
            <a:cxnSpLocks/>
            <a:stCxn id="85" idx="2"/>
            <a:endCxn id="27" idx="0"/>
          </p:cNvCxnSpPr>
          <p:nvPr/>
        </p:nvCxnSpPr>
        <p:spPr>
          <a:xfrm flipH="1">
            <a:off x="8329958" y="3001932"/>
            <a:ext cx="123" cy="1100298"/>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pic>
        <p:nvPicPr>
          <p:cNvPr id="79" name="Picture 78">
            <a:extLst>
              <a:ext uri="{FF2B5EF4-FFF2-40B4-BE49-F238E27FC236}">
                <a16:creationId xmlns:a16="http://schemas.microsoft.com/office/drawing/2014/main" id="{AB22CE29-2FA0-DB46-B530-48D10F05FEFF}"/>
              </a:ext>
            </a:extLst>
          </p:cNvPr>
          <p:cNvPicPr>
            <a:picLocks noChangeAspect="1"/>
          </p:cNvPicPr>
          <p:nvPr/>
        </p:nvPicPr>
        <p:blipFill>
          <a:blip r:embed="rId5"/>
          <a:stretch>
            <a:fillRect/>
          </a:stretch>
        </p:blipFill>
        <p:spPr>
          <a:xfrm>
            <a:off x="5304555" y="2412489"/>
            <a:ext cx="607885" cy="607885"/>
          </a:xfrm>
          <a:prstGeom prst="rect">
            <a:avLst/>
          </a:prstGeom>
        </p:spPr>
      </p:pic>
      <p:pic>
        <p:nvPicPr>
          <p:cNvPr id="81" name="Picture 80">
            <a:extLst>
              <a:ext uri="{FF2B5EF4-FFF2-40B4-BE49-F238E27FC236}">
                <a16:creationId xmlns:a16="http://schemas.microsoft.com/office/drawing/2014/main" id="{DE422F84-48C6-454B-AC33-536D5059E8C3}"/>
              </a:ext>
            </a:extLst>
          </p:cNvPr>
          <p:cNvPicPr>
            <a:picLocks noChangeAspect="1"/>
          </p:cNvPicPr>
          <p:nvPr/>
        </p:nvPicPr>
        <p:blipFill>
          <a:blip r:embed="rId6"/>
          <a:stretch>
            <a:fillRect/>
          </a:stretch>
        </p:blipFill>
        <p:spPr>
          <a:xfrm>
            <a:off x="6682312" y="2436110"/>
            <a:ext cx="539340" cy="539340"/>
          </a:xfrm>
          <a:prstGeom prst="rect">
            <a:avLst/>
          </a:prstGeom>
        </p:spPr>
      </p:pic>
      <p:pic>
        <p:nvPicPr>
          <p:cNvPr id="83" name="Picture 82">
            <a:extLst>
              <a:ext uri="{FF2B5EF4-FFF2-40B4-BE49-F238E27FC236}">
                <a16:creationId xmlns:a16="http://schemas.microsoft.com/office/drawing/2014/main" id="{F6CF6410-E3D2-E644-A6DD-AAC77A95C2EC}"/>
              </a:ext>
            </a:extLst>
          </p:cNvPr>
          <p:cNvPicPr>
            <a:picLocks noChangeAspect="1"/>
          </p:cNvPicPr>
          <p:nvPr/>
        </p:nvPicPr>
        <p:blipFill>
          <a:blip r:embed="rId7"/>
          <a:stretch>
            <a:fillRect/>
          </a:stretch>
        </p:blipFill>
        <p:spPr>
          <a:xfrm flipH="1">
            <a:off x="3815760" y="2432845"/>
            <a:ext cx="573448" cy="573448"/>
          </a:xfrm>
          <a:prstGeom prst="rect">
            <a:avLst/>
          </a:prstGeom>
        </p:spPr>
      </p:pic>
      <p:pic>
        <p:nvPicPr>
          <p:cNvPr id="85" name="Picture 84">
            <a:extLst>
              <a:ext uri="{FF2B5EF4-FFF2-40B4-BE49-F238E27FC236}">
                <a16:creationId xmlns:a16="http://schemas.microsoft.com/office/drawing/2014/main" id="{A0F5E45F-BBA4-B84C-9E4D-0EB8DF7E3773}"/>
              </a:ext>
            </a:extLst>
          </p:cNvPr>
          <p:cNvPicPr>
            <a:picLocks noChangeAspect="1"/>
          </p:cNvPicPr>
          <p:nvPr/>
        </p:nvPicPr>
        <p:blipFill>
          <a:blip r:embed="rId8"/>
          <a:stretch>
            <a:fillRect/>
          </a:stretch>
        </p:blipFill>
        <p:spPr>
          <a:xfrm>
            <a:off x="8045537" y="2432845"/>
            <a:ext cx="569087" cy="569087"/>
          </a:xfrm>
          <a:prstGeom prst="rect">
            <a:avLst/>
          </a:prstGeom>
        </p:spPr>
      </p:pic>
      <p:pic>
        <p:nvPicPr>
          <p:cNvPr id="87" name="Picture 86">
            <a:extLst>
              <a:ext uri="{FF2B5EF4-FFF2-40B4-BE49-F238E27FC236}">
                <a16:creationId xmlns:a16="http://schemas.microsoft.com/office/drawing/2014/main" id="{D4918462-47A4-1D44-9354-555E3994BF07}"/>
              </a:ext>
            </a:extLst>
          </p:cNvPr>
          <p:cNvPicPr>
            <a:picLocks noChangeAspect="1"/>
          </p:cNvPicPr>
          <p:nvPr/>
        </p:nvPicPr>
        <p:blipFill>
          <a:blip r:embed="rId9"/>
          <a:stretch>
            <a:fillRect/>
          </a:stretch>
        </p:blipFill>
        <p:spPr>
          <a:xfrm>
            <a:off x="2462792" y="2387704"/>
            <a:ext cx="558833" cy="558833"/>
          </a:xfrm>
          <a:prstGeom prst="rect">
            <a:avLst/>
          </a:prstGeom>
        </p:spPr>
      </p:pic>
      <p:sp>
        <p:nvSpPr>
          <p:cNvPr id="40" name="TextBox 39">
            <a:extLst>
              <a:ext uri="{FF2B5EF4-FFF2-40B4-BE49-F238E27FC236}">
                <a16:creationId xmlns:a16="http://schemas.microsoft.com/office/drawing/2014/main" id="{770712E5-3691-184A-AFDE-7846B74B04E5}"/>
              </a:ext>
            </a:extLst>
          </p:cNvPr>
          <p:cNvSpPr txBox="1"/>
          <p:nvPr/>
        </p:nvSpPr>
        <p:spPr>
          <a:xfrm>
            <a:off x="26243" y="4913299"/>
            <a:ext cx="2712410" cy="219291"/>
          </a:xfrm>
          <a:prstGeom prst="rect">
            <a:avLst/>
          </a:prstGeom>
          <a:noFill/>
        </p:spPr>
        <p:txBody>
          <a:bodyPr wrap="square" rtlCol="0">
            <a:spAutoFit/>
          </a:bodyPr>
          <a:lstStyle/>
          <a:p>
            <a:r>
              <a:rPr lang="en-US" sz="825" dirty="0">
                <a:solidFill>
                  <a:srgbClr val="F59600"/>
                </a:solidFill>
                <a:latin typeface="Ubuntu" panose="020B0504030602030204" pitchFamily="34" charset="0"/>
              </a:rPr>
              <a:t>Adapted from Two Mindsets graphic by Nigel Holmes </a:t>
            </a:r>
          </a:p>
        </p:txBody>
      </p:sp>
    </p:spTree>
    <p:extLst>
      <p:ext uri="{BB962C8B-B14F-4D97-AF65-F5344CB8AC3E}">
        <p14:creationId xmlns:p14="http://schemas.microsoft.com/office/powerpoint/2010/main" val="36496820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BC9584-C9AF-B435-E3B6-98334492F7C6}"/>
              </a:ext>
            </a:extLst>
          </p:cNvPr>
          <p:cNvSpPr>
            <a:spLocks noGrp="1"/>
          </p:cNvSpPr>
          <p:nvPr>
            <p:ph type="title"/>
          </p:nvPr>
        </p:nvSpPr>
        <p:spPr>
          <a:xfrm>
            <a:off x="2629078" y="1955861"/>
            <a:ext cx="3885844" cy="1610149"/>
          </a:xfrm>
        </p:spPr>
        <p:txBody>
          <a:bodyPr/>
          <a:lstStyle/>
          <a:p>
            <a:pPr algn="ctr"/>
            <a:r>
              <a:rPr lang="en-CH" sz="4000" dirty="0"/>
              <a:t>What is your </a:t>
            </a:r>
            <a:r>
              <a:rPr lang="en-CH" sz="4000" i="1" dirty="0"/>
              <a:t>“not yet”</a:t>
            </a:r>
            <a:br>
              <a:rPr lang="en-CH" sz="4000" i="1" dirty="0"/>
            </a:br>
            <a:r>
              <a:rPr lang="en-CH" sz="4000" dirty="0"/>
              <a:t> for the week?</a:t>
            </a:r>
          </a:p>
        </p:txBody>
      </p:sp>
    </p:spTree>
    <p:extLst>
      <p:ext uri="{BB962C8B-B14F-4D97-AF65-F5344CB8AC3E}">
        <p14:creationId xmlns:p14="http://schemas.microsoft.com/office/powerpoint/2010/main" val="37690368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041770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1B0AA4-24A9-619E-A074-CB036E002DD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3C95C9D-2E3A-BE48-3106-33B59D50D245}"/>
              </a:ext>
            </a:extLst>
          </p:cNvPr>
          <p:cNvSpPr>
            <a:spLocks noGrp="1"/>
          </p:cNvSpPr>
          <p:nvPr>
            <p:ph type="title"/>
          </p:nvPr>
        </p:nvSpPr>
        <p:spPr/>
        <p:txBody>
          <a:bodyPr/>
          <a:lstStyle/>
          <a:p>
            <a:r>
              <a:rPr lang="en-CH" dirty="0"/>
              <a:t>Let’s look back…</a:t>
            </a:r>
          </a:p>
        </p:txBody>
      </p:sp>
      <p:sp>
        <p:nvSpPr>
          <p:cNvPr id="3" name="Text Placeholder 2">
            <a:extLst>
              <a:ext uri="{FF2B5EF4-FFF2-40B4-BE49-F238E27FC236}">
                <a16:creationId xmlns:a16="http://schemas.microsoft.com/office/drawing/2014/main" id="{9F1866A3-EA70-F088-7F95-85601BAB9219}"/>
              </a:ext>
            </a:extLst>
          </p:cNvPr>
          <p:cNvSpPr>
            <a:spLocks noGrp="1"/>
          </p:cNvSpPr>
          <p:nvPr>
            <p:ph type="body" idx="1"/>
          </p:nvPr>
        </p:nvSpPr>
        <p:spPr>
          <a:xfrm>
            <a:off x="565200" y="1118092"/>
            <a:ext cx="8110449" cy="3715847"/>
          </a:xfrm>
        </p:spPr>
        <p:txBody>
          <a:bodyPr>
            <a:normAutofit fontScale="85000" lnSpcReduction="10000"/>
          </a:bodyPr>
          <a:lstStyle/>
          <a:p>
            <a:pPr rtl="0" fontAlgn="base"/>
            <a:r>
              <a:rPr lang="en-GB" sz="1800" b="0" i="1" u="none" strike="noStrike" dirty="0">
                <a:solidFill>
                  <a:srgbClr val="000000"/>
                </a:solidFill>
                <a:effectLst/>
              </a:rPr>
              <a:t>Find a partner and discuss your experience from last week. Document your </a:t>
            </a:r>
            <a:r>
              <a:rPr lang="en-GB" sz="1800" i="1" dirty="0">
                <a:solidFill>
                  <a:srgbClr val="000000"/>
                </a:solidFill>
              </a:rPr>
              <a:t>insights in stickies.</a:t>
            </a:r>
          </a:p>
          <a:p>
            <a:pPr rtl="0" fontAlgn="base"/>
            <a:endParaRPr lang="en-GB" sz="1800" b="0" i="1" u="none" strike="noStrike" dirty="0">
              <a:solidFill>
                <a:srgbClr val="000000"/>
              </a:solidFill>
              <a:effectLst/>
            </a:endParaRPr>
          </a:p>
          <a:p>
            <a:pPr marL="285750" indent="-285750" rtl="0" fontAlgn="base">
              <a:lnSpc>
                <a:spcPct val="170000"/>
              </a:lnSpc>
              <a:buFont typeface="Arial" panose="020B0604020202020204" pitchFamily="34" charset="0"/>
              <a:buChar char="•"/>
            </a:pPr>
            <a:r>
              <a:rPr lang="en-GB" sz="1800" dirty="0">
                <a:solidFill>
                  <a:srgbClr val="000000"/>
                </a:solidFill>
              </a:rPr>
              <a:t>How was it to navigate the </a:t>
            </a:r>
            <a:r>
              <a:rPr lang="en-GB" sz="1800" b="1" dirty="0">
                <a:solidFill>
                  <a:srgbClr val="00879A"/>
                </a:solidFill>
              </a:rPr>
              <a:t>process of tackling the mission</a:t>
            </a:r>
            <a:r>
              <a:rPr lang="en-GB" sz="1800" dirty="0">
                <a:solidFill>
                  <a:srgbClr val="000000"/>
                </a:solidFill>
              </a:rPr>
              <a:t>? </a:t>
            </a:r>
          </a:p>
          <a:p>
            <a:pPr marL="742950" lvl="1" indent="-285750" fontAlgn="base">
              <a:lnSpc>
                <a:spcPct val="170000"/>
              </a:lnSpc>
              <a:buFont typeface="Arial" panose="020B0604020202020204" pitchFamily="34" charset="0"/>
              <a:buChar char="•"/>
            </a:pPr>
            <a:r>
              <a:rPr lang="en-GB" sz="1600" b="0" u="none" strike="noStrike" dirty="0">
                <a:solidFill>
                  <a:schemeClr val="tx1">
                    <a:lumMod val="50000"/>
                    <a:lumOff val="50000"/>
                  </a:schemeClr>
                </a:solidFill>
                <a:effectLst/>
              </a:rPr>
              <a:t>What challenged you? Where did you find yourself comfortable?</a:t>
            </a:r>
          </a:p>
          <a:p>
            <a:pPr marL="285750" indent="-285750" rtl="0" fontAlgn="base">
              <a:lnSpc>
                <a:spcPct val="170000"/>
              </a:lnSpc>
              <a:buFont typeface="Arial" panose="020B0604020202020204" pitchFamily="34" charset="0"/>
              <a:buChar char="•"/>
            </a:pPr>
            <a:r>
              <a:rPr lang="en-GB" sz="1800" b="0" u="none" strike="noStrike" dirty="0">
                <a:solidFill>
                  <a:srgbClr val="000000"/>
                </a:solidFill>
                <a:effectLst/>
              </a:rPr>
              <a:t>What </a:t>
            </a:r>
            <a:r>
              <a:rPr lang="en-GB" sz="1800" b="1" u="none" strike="noStrike" dirty="0">
                <a:solidFill>
                  <a:srgbClr val="F59600"/>
                </a:solidFill>
                <a:effectLst/>
              </a:rPr>
              <a:t>different approaches </a:t>
            </a:r>
            <a:r>
              <a:rPr lang="en-GB" sz="1800" b="0" u="none" strike="noStrike" dirty="0">
                <a:solidFill>
                  <a:srgbClr val="000000"/>
                </a:solidFill>
                <a:effectLst/>
              </a:rPr>
              <a:t>did you see in others?</a:t>
            </a:r>
          </a:p>
          <a:p>
            <a:pPr marL="742950" lvl="1" indent="-285750" fontAlgn="base">
              <a:lnSpc>
                <a:spcPct val="170000"/>
              </a:lnSpc>
              <a:buFont typeface="Arial" panose="020B0604020202020204" pitchFamily="34" charset="0"/>
              <a:buChar char="•"/>
            </a:pPr>
            <a:r>
              <a:rPr lang="en-GB" sz="1500" dirty="0">
                <a:solidFill>
                  <a:schemeClr val="tx1">
                    <a:lumMod val="50000"/>
                    <a:lumOff val="50000"/>
                  </a:schemeClr>
                </a:solidFill>
              </a:rPr>
              <a:t>What inspired you? What might you adopt/integrate into your way of working? </a:t>
            </a:r>
          </a:p>
          <a:p>
            <a:pPr marL="285750" indent="-285750" fontAlgn="base">
              <a:lnSpc>
                <a:spcPct val="170000"/>
              </a:lnSpc>
              <a:buFont typeface="Arial" panose="020B0604020202020204" pitchFamily="34" charset="0"/>
              <a:buChar char="•"/>
            </a:pPr>
            <a:r>
              <a:rPr lang="en-GB" sz="1800" b="0" u="none" strike="noStrike" dirty="0">
                <a:solidFill>
                  <a:srgbClr val="000000"/>
                </a:solidFill>
                <a:effectLst/>
              </a:rPr>
              <a:t>What did you learn about </a:t>
            </a:r>
            <a:r>
              <a:rPr lang="en-GB" sz="1800" b="1" u="none" strike="noStrike" dirty="0">
                <a:solidFill>
                  <a:srgbClr val="6E378C"/>
                </a:solidFill>
                <a:effectLst/>
              </a:rPr>
              <a:t>yourself and your unique contribution </a:t>
            </a:r>
            <a:r>
              <a:rPr lang="en-GB" sz="1800" b="0" u="none" strike="noStrike" dirty="0">
                <a:solidFill>
                  <a:srgbClr val="000000"/>
                </a:solidFill>
                <a:effectLst/>
              </a:rPr>
              <a:t>regarding your teamwork this week?  </a:t>
            </a:r>
          </a:p>
          <a:p>
            <a:pPr marL="285750" indent="-285750" fontAlgn="base">
              <a:lnSpc>
                <a:spcPct val="170000"/>
              </a:lnSpc>
              <a:buFont typeface="Arial" panose="020B0604020202020204" pitchFamily="34" charset="0"/>
              <a:buChar char="•"/>
            </a:pPr>
            <a:r>
              <a:rPr lang="en-GB" sz="1800" b="0" u="none" strike="noStrike" dirty="0">
                <a:solidFill>
                  <a:srgbClr val="000000"/>
                </a:solidFill>
                <a:effectLst/>
              </a:rPr>
              <a:t>What were some of the </a:t>
            </a:r>
            <a:r>
              <a:rPr lang="en-GB" sz="1800" b="1" u="none" strike="noStrike" dirty="0">
                <a:solidFill>
                  <a:srgbClr val="87B919"/>
                </a:solidFill>
                <a:effectLst/>
              </a:rPr>
              <a:t>topics you learned about</a:t>
            </a:r>
            <a:r>
              <a:rPr lang="en-GB" sz="1800" b="0" u="none" strike="noStrike" dirty="0">
                <a:solidFill>
                  <a:srgbClr val="000000"/>
                </a:solidFill>
                <a:effectLst/>
              </a:rPr>
              <a:t>? </a:t>
            </a:r>
          </a:p>
          <a:p>
            <a:pPr marL="285750" indent="-285750" fontAlgn="base">
              <a:lnSpc>
                <a:spcPct val="170000"/>
              </a:lnSpc>
              <a:buFont typeface="Arial" panose="020B0604020202020204" pitchFamily="34" charset="0"/>
              <a:buChar char="•"/>
            </a:pPr>
            <a:r>
              <a:rPr lang="en-GB" sz="1800" b="0" u="none" strike="noStrike" dirty="0">
                <a:solidFill>
                  <a:srgbClr val="000000"/>
                </a:solidFill>
                <a:effectLst/>
              </a:rPr>
              <a:t>What do you think this </a:t>
            </a:r>
            <a:r>
              <a:rPr lang="en-GB" sz="1800" b="1" u="none" strike="noStrike" dirty="0">
                <a:solidFill>
                  <a:srgbClr val="00879A"/>
                </a:solidFill>
                <a:effectLst/>
              </a:rPr>
              <a:t>experience brings to your project</a:t>
            </a:r>
            <a:r>
              <a:rPr lang="en-GB" sz="1800" b="0" u="none" strike="noStrike" dirty="0">
                <a:solidFill>
                  <a:srgbClr val="000000"/>
                </a:solidFill>
                <a:effectLst/>
              </a:rPr>
              <a:t>?</a:t>
            </a:r>
          </a:p>
        </p:txBody>
      </p:sp>
    </p:spTree>
    <p:extLst>
      <p:ext uri="{BB962C8B-B14F-4D97-AF65-F5344CB8AC3E}">
        <p14:creationId xmlns:p14="http://schemas.microsoft.com/office/powerpoint/2010/main" val="31438875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F66FFEF7-5299-C8B6-5454-BB8D3B965493}"/>
              </a:ext>
            </a:extLst>
          </p:cNvPr>
          <p:cNvSpPr txBox="1"/>
          <p:nvPr/>
        </p:nvSpPr>
        <p:spPr>
          <a:xfrm>
            <a:off x="6851406" y="4970486"/>
            <a:ext cx="4585188" cy="230832"/>
          </a:xfrm>
          <a:prstGeom prst="rect">
            <a:avLst/>
          </a:prstGeom>
          <a:noFill/>
        </p:spPr>
        <p:txBody>
          <a:bodyPr wrap="square">
            <a:spAutoFit/>
          </a:bodyPr>
          <a:lstStyle/>
          <a:p>
            <a:r>
              <a:rPr lang="en-GB" sz="900" dirty="0">
                <a:solidFill>
                  <a:schemeClr val="bg1">
                    <a:lumMod val="50000"/>
                  </a:schemeClr>
                </a:solidFill>
              </a:rPr>
              <a:t>Planet icons created by </a:t>
            </a:r>
            <a:r>
              <a:rPr lang="en-GB" sz="900" dirty="0" err="1">
                <a:solidFill>
                  <a:schemeClr val="bg1">
                    <a:lumMod val="50000"/>
                  </a:schemeClr>
                </a:solidFill>
              </a:rPr>
              <a:t>Victoruler</a:t>
            </a:r>
            <a:r>
              <a:rPr lang="en-GB" sz="900" dirty="0">
                <a:solidFill>
                  <a:schemeClr val="bg1">
                    <a:lumMod val="50000"/>
                  </a:schemeClr>
                </a:solidFill>
              </a:rPr>
              <a:t> - </a:t>
            </a:r>
            <a:r>
              <a:rPr lang="en-GB" sz="900" dirty="0" err="1">
                <a:solidFill>
                  <a:schemeClr val="bg1">
                    <a:lumMod val="50000"/>
                  </a:schemeClr>
                </a:solidFill>
              </a:rPr>
              <a:t>Flaticon</a:t>
            </a:r>
            <a:endParaRPr lang="en-CH" sz="900" dirty="0">
              <a:solidFill>
                <a:schemeClr val="bg1">
                  <a:lumMod val="50000"/>
                </a:schemeClr>
              </a:solidFill>
            </a:endParaRPr>
          </a:p>
        </p:txBody>
      </p:sp>
      <p:pic>
        <p:nvPicPr>
          <p:cNvPr id="10" name="Picture 9" descr="Logo, company name&#10;&#10;Description automatically generated">
            <a:extLst>
              <a:ext uri="{FF2B5EF4-FFF2-40B4-BE49-F238E27FC236}">
                <a16:creationId xmlns:a16="http://schemas.microsoft.com/office/drawing/2014/main" id="{64A36770-630E-AF66-DA04-9EA75D4263B1}"/>
              </a:ext>
            </a:extLst>
          </p:cNvPr>
          <p:cNvPicPr>
            <a:picLocks noChangeAspect="1"/>
          </p:cNvPicPr>
          <p:nvPr/>
        </p:nvPicPr>
        <p:blipFill>
          <a:blip r:embed="rId2"/>
          <a:stretch>
            <a:fillRect/>
          </a:stretch>
        </p:blipFill>
        <p:spPr>
          <a:xfrm>
            <a:off x="7208535" y="2151492"/>
            <a:ext cx="1524914" cy="1524914"/>
          </a:xfrm>
          <a:prstGeom prst="rect">
            <a:avLst/>
          </a:prstGeom>
        </p:spPr>
      </p:pic>
      <p:pic>
        <p:nvPicPr>
          <p:cNvPr id="14" name="Picture 13" descr="Icon&#10;&#10;Description automatically generated">
            <a:extLst>
              <a:ext uri="{FF2B5EF4-FFF2-40B4-BE49-F238E27FC236}">
                <a16:creationId xmlns:a16="http://schemas.microsoft.com/office/drawing/2014/main" id="{B01C1AB9-9E8D-3233-F3E2-F534D52A9E16}"/>
              </a:ext>
            </a:extLst>
          </p:cNvPr>
          <p:cNvPicPr>
            <a:picLocks noChangeAspect="1"/>
          </p:cNvPicPr>
          <p:nvPr/>
        </p:nvPicPr>
        <p:blipFill>
          <a:blip r:embed="rId3"/>
          <a:stretch>
            <a:fillRect/>
          </a:stretch>
        </p:blipFill>
        <p:spPr>
          <a:xfrm>
            <a:off x="4286661" y="2161169"/>
            <a:ext cx="1524914" cy="1524914"/>
          </a:xfrm>
          <a:prstGeom prst="rect">
            <a:avLst/>
          </a:prstGeom>
        </p:spPr>
      </p:pic>
      <p:cxnSp>
        <p:nvCxnSpPr>
          <p:cNvPr id="16" name="Curved Connector 15">
            <a:extLst>
              <a:ext uri="{FF2B5EF4-FFF2-40B4-BE49-F238E27FC236}">
                <a16:creationId xmlns:a16="http://schemas.microsoft.com/office/drawing/2014/main" id="{1E338441-F3BF-3833-F3DD-A87C8CF2DC1F}"/>
              </a:ext>
            </a:extLst>
          </p:cNvPr>
          <p:cNvCxnSpPr>
            <a:cxnSpLocks/>
            <a:stCxn id="14" idx="0"/>
            <a:endCxn id="10" idx="0"/>
          </p:cNvCxnSpPr>
          <p:nvPr/>
        </p:nvCxnSpPr>
        <p:spPr>
          <a:xfrm rot="5400000" flipH="1" flipV="1">
            <a:off x="6505217" y="695394"/>
            <a:ext cx="9677" cy="2921874"/>
          </a:xfrm>
          <a:prstGeom prst="curvedConnector3">
            <a:avLst>
              <a:gd name="adj1" fmla="val 5612039"/>
            </a:avLst>
          </a:prstGeom>
          <a:ln>
            <a:solidFill>
              <a:srgbClr val="6E378C"/>
            </a:solidFill>
            <a:tailEnd type="triangle"/>
          </a:ln>
        </p:spPr>
        <p:style>
          <a:lnRef idx="2">
            <a:schemeClr val="dk1"/>
          </a:lnRef>
          <a:fillRef idx="0">
            <a:schemeClr val="dk1"/>
          </a:fillRef>
          <a:effectRef idx="1">
            <a:schemeClr val="dk1"/>
          </a:effectRef>
          <a:fontRef idx="minor">
            <a:schemeClr val="tx1"/>
          </a:fontRef>
        </p:style>
      </p:cxnSp>
      <p:cxnSp>
        <p:nvCxnSpPr>
          <p:cNvPr id="18" name="Curved Connector 17">
            <a:extLst>
              <a:ext uri="{FF2B5EF4-FFF2-40B4-BE49-F238E27FC236}">
                <a16:creationId xmlns:a16="http://schemas.microsoft.com/office/drawing/2014/main" id="{4257C4A6-8E70-FD3B-1B73-F63908D46F6D}"/>
              </a:ext>
            </a:extLst>
          </p:cNvPr>
          <p:cNvCxnSpPr>
            <a:cxnSpLocks/>
            <a:stCxn id="10" idx="2"/>
            <a:endCxn id="14" idx="2"/>
          </p:cNvCxnSpPr>
          <p:nvPr/>
        </p:nvCxnSpPr>
        <p:spPr>
          <a:xfrm rot="5400000">
            <a:off x="6505217" y="2220307"/>
            <a:ext cx="9677" cy="2921874"/>
          </a:xfrm>
          <a:prstGeom prst="curvedConnector3">
            <a:avLst>
              <a:gd name="adj1" fmla="val 5612039"/>
            </a:avLst>
          </a:prstGeom>
          <a:ln>
            <a:solidFill>
              <a:srgbClr val="6E378C"/>
            </a:solidFill>
            <a:tailEnd type="triangle"/>
          </a:ln>
        </p:spPr>
        <p:style>
          <a:lnRef idx="2">
            <a:schemeClr val="dk1"/>
          </a:lnRef>
          <a:fillRef idx="0">
            <a:schemeClr val="dk1"/>
          </a:fillRef>
          <a:effectRef idx="1">
            <a:schemeClr val="dk1"/>
          </a:effectRef>
          <a:fontRef idx="minor">
            <a:schemeClr val="tx1"/>
          </a:fontRef>
        </p:style>
      </p:cxnSp>
      <p:sp>
        <p:nvSpPr>
          <p:cNvPr id="25" name="TextBox 24">
            <a:extLst>
              <a:ext uri="{FF2B5EF4-FFF2-40B4-BE49-F238E27FC236}">
                <a16:creationId xmlns:a16="http://schemas.microsoft.com/office/drawing/2014/main" id="{9544A40A-464A-BCA0-0D0D-FD79910DD212}"/>
              </a:ext>
            </a:extLst>
          </p:cNvPr>
          <p:cNvSpPr txBox="1"/>
          <p:nvPr/>
        </p:nvSpPr>
        <p:spPr>
          <a:xfrm>
            <a:off x="410551" y="1419386"/>
            <a:ext cx="3391704" cy="3046988"/>
          </a:xfrm>
          <a:prstGeom prst="rect">
            <a:avLst/>
          </a:prstGeom>
          <a:noFill/>
        </p:spPr>
        <p:txBody>
          <a:bodyPr wrap="square">
            <a:spAutoFit/>
          </a:bodyPr>
          <a:lstStyle/>
          <a:p>
            <a:pPr marL="285750" indent="-285750">
              <a:buFont typeface="Arial" panose="020B0604020202020204" pitchFamily="34" charset="0"/>
              <a:buChar char="•"/>
            </a:pPr>
            <a:r>
              <a:rPr lang="en-GB" sz="1600" b="1" dirty="0">
                <a:solidFill>
                  <a:srgbClr val="88BA18"/>
                </a:solidFill>
              </a:rPr>
              <a:t>S</a:t>
            </a:r>
            <a:r>
              <a:rPr lang="en-GB" sz="1600" b="1" i="0" u="none" strike="noStrike" dirty="0">
                <a:solidFill>
                  <a:srgbClr val="88BA18"/>
                </a:solidFill>
                <a:effectLst/>
              </a:rPr>
              <a:t>ystems-thinking approach </a:t>
            </a:r>
            <a:r>
              <a:rPr lang="en-GB" sz="1600" b="0" i="0" u="none" strike="noStrike" dirty="0">
                <a:effectLst/>
              </a:rPr>
              <a:t>to design and simulate a first settlement on an exoplanet.</a:t>
            </a:r>
          </a:p>
          <a:p>
            <a:pPr marL="285750" indent="-285750">
              <a:buFont typeface="Arial" panose="020B0604020202020204" pitchFamily="34" charset="0"/>
              <a:buChar char="•"/>
            </a:pPr>
            <a:endParaRPr lang="en-GB" sz="1600" b="0" i="0" u="none" strike="noStrike" dirty="0">
              <a:effectLst/>
            </a:endParaRPr>
          </a:p>
          <a:p>
            <a:pPr marL="285750" indent="-285750">
              <a:buFont typeface="Arial" panose="020B0604020202020204" pitchFamily="34" charset="0"/>
              <a:buChar char="•"/>
            </a:pPr>
            <a:endParaRPr lang="en-GB" sz="1600" b="0" i="0" u="none" strike="noStrike" dirty="0">
              <a:effectLst/>
            </a:endParaRPr>
          </a:p>
          <a:p>
            <a:pPr marL="285750" indent="-285750">
              <a:buFont typeface="Arial" panose="020B0604020202020204" pitchFamily="34" charset="0"/>
              <a:buChar char="•"/>
            </a:pPr>
            <a:r>
              <a:rPr lang="en-GB" sz="1600" dirty="0"/>
              <a:t>Showcasing  s</a:t>
            </a:r>
            <a:r>
              <a:rPr lang="en-GB" sz="1600" b="0" i="0" u="none" strike="noStrike" dirty="0">
                <a:effectLst/>
              </a:rPr>
              <a:t>cientific methods can be used to </a:t>
            </a:r>
            <a:r>
              <a:rPr lang="en-GB" sz="1600" b="1" i="0" u="none" strike="noStrike" dirty="0">
                <a:solidFill>
                  <a:srgbClr val="88BA18"/>
                </a:solidFill>
                <a:effectLst/>
              </a:rPr>
              <a:t>address complex societal challenges.</a:t>
            </a:r>
          </a:p>
          <a:p>
            <a:pPr marL="285750" indent="-285750">
              <a:buFont typeface="Arial" panose="020B0604020202020204" pitchFamily="34" charset="0"/>
              <a:buChar char="•"/>
            </a:pPr>
            <a:endParaRPr lang="en-GB" sz="1600" b="1" i="0" u="none" strike="noStrike" dirty="0">
              <a:solidFill>
                <a:srgbClr val="88BA18"/>
              </a:solidFill>
              <a:effectLst/>
            </a:endParaRPr>
          </a:p>
          <a:p>
            <a:pPr marL="285750" indent="-285750">
              <a:buFont typeface="Arial" panose="020B0604020202020204" pitchFamily="34" charset="0"/>
              <a:buChar char="•"/>
            </a:pPr>
            <a:endParaRPr lang="en-GB" sz="1600" b="1" i="0" u="none" strike="noStrike" dirty="0">
              <a:solidFill>
                <a:srgbClr val="88BA18"/>
              </a:solidFill>
              <a:effectLst/>
            </a:endParaRPr>
          </a:p>
          <a:p>
            <a:pPr marL="285750" indent="-285750">
              <a:buFont typeface="Arial" panose="020B0604020202020204" pitchFamily="34" charset="0"/>
              <a:buChar char="•"/>
            </a:pPr>
            <a:r>
              <a:rPr lang="en-GB" sz="1600" dirty="0"/>
              <a:t>R</a:t>
            </a:r>
            <a:r>
              <a:rPr lang="en-GB" sz="1600" b="0" i="0" u="none" strike="noStrike" dirty="0">
                <a:effectLst/>
              </a:rPr>
              <a:t>eference point for </a:t>
            </a:r>
            <a:r>
              <a:rPr lang="en-GB" sz="1600" b="1" i="0" u="none" strike="noStrike" dirty="0">
                <a:solidFill>
                  <a:srgbClr val="88BA18"/>
                </a:solidFill>
                <a:effectLst/>
              </a:rPr>
              <a:t>assessing</a:t>
            </a:r>
            <a:r>
              <a:rPr lang="en-GB" sz="1600" b="0" i="0" u="none" strike="noStrike" dirty="0">
                <a:effectLst/>
              </a:rPr>
              <a:t> the potential </a:t>
            </a:r>
            <a:r>
              <a:rPr lang="en-GB" sz="1600" b="1" i="0" u="none" strike="noStrike" dirty="0">
                <a:solidFill>
                  <a:srgbClr val="88BA18"/>
                </a:solidFill>
                <a:effectLst/>
              </a:rPr>
              <a:t>societal impact. </a:t>
            </a:r>
            <a:endParaRPr lang="en-GB" sz="1600" b="1" dirty="0">
              <a:solidFill>
                <a:srgbClr val="88BA18"/>
              </a:solidFill>
              <a:effectLst/>
            </a:endParaRPr>
          </a:p>
        </p:txBody>
      </p:sp>
      <p:sp>
        <p:nvSpPr>
          <p:cNvPr id="27" name="TextBox 26">
            <a:extLst>
              <a:ext uri="{FF2B5EF4-FFF2-40B4-BE49-F238E27FC236}">
                <a16:creationId xmlns:a16="http://schemas.microsoft.com/office/drawing/2014/main" id="{4CE68120-482B-A2A4-7388-6564FFD5B7EA}"/>
              </a:ext>
            </a:extLst>
          </p:cNvPr>
          <p:cNvSpPr txBox="1"/>
          <p:nvPr/>
        </p:nvSpPr>
        <p:spPr>
          <a:xfrm>
            <a:off x="4841463" y="991310"/>
            <a:ext cx="3391704" cy="430887"/>
          </a:xfrm>
          <a:prstGeom prst="rect">
            <a:avLst/>
          </a:prstGeom>
          <a:noFill/>
          <a:ln>
            <a:noFill/>
          </a:ln>
        </p:spPr>
        <p:txBody>
          <a:bodyPr wrap="square">
            <a:spAutoFit/>
          </a:bodyPr>
          <a:lstStyle/>
          <a:p>
            <a:pPr algn="ctr"/>
            <a:r>
              <a:rPr lang="en-GB" sz="1100" b="0" i="0" u="none" strike="noStrike" dirty="0">
                <a:solidFill>
                  <a:srgbClr val="6E378C"/>
                </a:solidFill>
                <a:effectLst/>
              </a:rPr>
              <a:t>extrapolate and simulate a sustainable, </a:t>
            </a:r>
          </a:p>
          <a:p>
            <a:pPr algn="ctr"/>
            <a:r>
              <a:rPr lang="en-GB" sz="1100" b="0" i="0" u="none" strike="noStrike" dirty="0">
                <a:solidFill>
                  <a:srgbClr val="6E378C"/>
                </a:solidFill>
                <a:effectLst/>
              </a:rPr>
              <a:t>futuristic socio-ecological system </a:t>
            </a:r>
            <a:endParaRPr lang="en-CH" sz="1100" dirty="0">
              <a:solidFill>
                <a:srgbClr val="6E378C"/>
              </a:solidFill>
            </a:endParaRPr>
          </a:p>
        </p:txBody>
      </p:sp>
      <p:sp>
        <p:nvSpPr>
          <p:cNvPr id="29" name="TextBox 28">
            <a:extLst>
              <a:ext uri="{FF2B5EF4-FFF2-40B4-BE49-F238E27FC236}">
                <a16:creationId xmlns:a16="http://schemas.microsoft.com/office/drawing/2014/main" id="{ACE71225-C7F9-DBCE-D80D-047E01DE250C}"/>
              </a:ext>
            </a:extLst>
          </p:cNvPr>
          <p:cNvSpPr txBox="1"/>
          <p:nvPr/>
        </p:nvSpPr>
        <p:spPr>
          <a:xfrm>
            <a:off x="4674014" y="4415378"/>
            <a:ext cx="3673747" cy="261610"/>
          </a:xfrm>
          <a:prstGeom prst="rect">
            <a:avLst/>
          </a:prstGeom>
          <a:noFill/>
          <a:ln>
            <a:noFill/>
          </a:ln>
        </p:spPr>
        <p:txBody>
          <a:bodyPr wrap="square">
            <a:spAutoFit/>
          </a:bodyPr>
          <a:lstStyle/>
          <a:p>
            <a:pPr algn="ctr"/>
            <a:r>
              <a:rPr lang="en-GB" sz="1100" dirty="0">
                <a:solidFill>
                  <a:srgbClr val="6E378C"/>
                </a:solidFill>
              </a:rPr>
              <a:t>interpolate back to current Earth conditions</a:t>
            </a:r>
          </a:p>
        </p:txBody>
      </p:sp>
      <p:sp>
        <p:nvSpPr>
          <p:cNvPr id="3" name="Rectangle 2">
            <a:extLst>
              <a:ext uri="{FF2B5EF4-FFF2-40B4-BE49-F238E27FC236}">
                <a16:creationId xmlns:a16="http://schemas.microsoft.com/office/drawing/2014/main" id="{F0F50BE3-E94E-B78D-910C-63F294EDB1F8}"/>
              </a:ext>
            </a:extLst>
          </p:cNvPr>
          <p:cNvSpPr/>
          <p:nvPr/>
        </p:nvSpPr>
        <p:spPr>
          <a:xfrm>
            <a:off x="323273" y="1311564"/>
            <a:ext cx="3842327" cy="3658922"/>
          </a:xfrm>
          <a:prstGeom prst="rect">
            <a:avLst/>
          </a:prstGeom>
          <a:solidFill>
            <a:schemeClr val="bg1">
              <a:alpha val="71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4" name="Rectangle 3">
            <a:extLst>
              <a:ext uri="{FF2B5EF4-FFF2-40B4-BE49-F238E27FC236}">
                <a16:creationId xmlns:a16="http://schemas.microsoft.com/office/drawing/2014/main" id="{19433E71-CEE3-FB89-BB28-E4E920F522A3}"/>
              </a:ext>
            </a:extLst>
          </p:cNvPr>
          <p:cNvSpPr/>
          <p:nvPr/>
        </p:nvSpPr>
        <p:spPr>
          <a:xfrm>
            <a:off x="4469987" y="991310"/>
            <a:ext cx="3842327" cy="1169858"/>
          </a:xfrm>
          <a:prstGeom prst="rect">
            <a:avLst/>
          </a:prstGeom>
          <a:solidFill>
            <a:schemeClr val="bg1">
              <a:alpha val="71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5" name="Oval 4">
            <a:extLst>
              <a:ext uri="{FF2B5EF4-FFF2-40B4-BE49-F238E27FC236}">
                <a16:creationId xmlns:a16="http://schemas.microsoft.com/office/drawing/2014/main" id="{F998E0B4-AD60-72B1-8DE4-A65980387D45}"/>
              </a:ext>
            </a:extLst>
          </p:cNvPr>
          <p:cNvSpPr/>
          <p:nvPr/>
        </p:nvSpPr>
        <p:spPr>
          <a:xfrm>
            <a:off x="4927002" y="4260027"/>
            <a:ext cx="3151991" cy="559398"/>
          </a:xfrm>
          <a:prstGeom prst="ellipse">
            <a:avLst/>
          </a:prstGeom>
          <a:noFill/>
          <a:ln w="28575">
            <a:solidFill>
              <a:srgbClr val="88BA18"/>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sp>
        <p:nvSpPr>
          <p:cNvPr id="7" name="Title 6">
            <a:extLst>
              <a:ext uri="{FF2B5EF4-FFF2-40B4-BE49-F238E27FC236}">
                <a16:creationId xmlns:a16="http://schemas.microsoft.com/office/drawing/2014/main" id="{29C8B948-18C6-C33A-2097-8648E852C4D0}"/>
              </a:ext>
            </a:extLst>
          </p:cNvPr>
          <p:cNvSpPr>
            <a:spLocks noGrp="1"/>
          </p:cNvSpPr>
          <p:nvPr>
            <p:ph type="title"/>
          </p:nvPr>
        </p:nvSpPr>
        <p:spPr/>
        <p:txBody>
          <a:bodyPr/>
          <a:lstStyle/>
          <a:p>
            <a:r>
              <a:rPr lang="en-CH" dirty="0"/>
              <a:t>IdeaSquare Planet</a:t>
            </a:r>
          </a:p>
        </p:txBody>
      </p:sp>
    </p:spTree>
    <p:extLst>
      <p:ext uri="{BB962C8B-B14F-4D97-AF65-F5344CB8AC3E}">
        <p14:creationId xmlns:p14="http://schemas.microsoft.com/office/powerpoint/2010/main" val="1834656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F66FFEF7-5299-C8B6-5454-BB8D3B965493}"/>
              </a:ext>
            </a:extLst>
          </p:cNvPr>
          <p:cNvSpPr txBox="1"/>
          <p:nvPr/>
        </p:nvSpPr>
        <p:spPr>
          <a:xfrm>
            <a:off x="6851406" y="4970486"/>
            <a:ext cx="4585188" cy="230832"/>
          </a:xfrm>
          <a:prstGeom prst="rect">
            <a:avLst/>
          </a:prstGeom>
          <a:noFill/>
        </p:spPr>
        <p:txBody>
          <a:bodyPr wrap="square">
            <a:spAutoFit/>
          </a:bodyPr>
          <a:lstStyle/>
          <a:p>
            <a:r>
              <a:rPr lang="en-GB" sz="900" dirty="0">
                <a:solidFill>
                  <a:schemeClr val="bg1">
                    <a:lumMod val="50000"/>
                  </a:schemeClr>
                </a:solidFill>
              </a:rPr>
              <a:t>Planet icons created by </a:t>
            </a:r>
            <a:r>
              <a:rPr lang="en-GB" sz="900" dirty="0" err="1">
                <a:solidFill>
                  <a:schemeClr val="bg1">
                    <a:lumMod val="50000"/>
                  </a:schemeClr>
                </a:solidFill>
              </a:rPr>
              <a:t>Victoruler</a:t>
            </a:r>
            <a:r>
              <a:rPr lang="en-GB" sz="900" dirty="0">
                <a:solidFill>
                  <a:schemeClr val="bg1">
                    <a:lumMod val="50000"/>
                  </a:schemeClr>
                </a:solidFill>
              </a:rPr>
              <a:t> - </a:t>
            </a:r>
            <a:r>
              <a:rPr lang="en-GB" sz="900" dirty="0" err="1">
                <a:solidFill>
                  <a:schemeClr val="bg1">
                    <a:lumMod val="50000"/>
                  </a:schemeClr>
                </a:solidFill>
              </a:rPr>
              <a:t>Flaticon</a:t>
            </a:r>
            <a:endParaRPr lang="en-CH" sz="900" dirty="0">
              <a:solidFill>
                <a:schemeClr val="bg1">
                  <a:lumMod val="50000"/>
                </a:schemeClr>
              </a:solidFill>
            </a:endParaRPr>
          </a:p>
        </p:txBody>
      </p:sp>
      <p:pic>
        <p:nvPicPr>
          <p:cNvPr id="10" name="Picture 9" descr="Logo, company name&#10;&#10;Description automatically generated">
            <a:extLst>
              <a:ext uri="{FF2B5EF4-FFF2-40B4-BE49-F238E27FC236}">
                <a16:creationId xmlns:a16="http://schemas.microsoft.com/office/drawing/2014/main" id="{64A36770-630E-AF66-DA04-9EA75D4263B1}"/>
              </a:ext>
            </a:extLst>
          </p:cNvPr>
          <p:cNvPicPr>
            <a:picLocks noChangeAspect="1"/>
          </p:cNvPicPr>
          <p:nvPr/>
        </p:nvPicPr>
        <p:blipFill>
          <a:blip r:embed="rId3"/>
          <a:stretch>
            <a:fillRect/>
          </a:stretch>
        </p:blipFill>
        <p:spPr>
          <a:xfrm>
            <a:off x="5566772" y="1943674"/>
            <a:ext cx="1524914" cy="1524914"/>
          </a:xfrm>
          <a:prstGeom prst="rect">
            <a:avLst/>
          </a:prstGeom>
        </p:spPr>
      </p:pic>
      <p:pic>
        <p:nvPicPr>
          <p:cNvPr id="14" name="Picture 13" descr="Icon&#10;&#10;Description automatically generated">
            <a:extLst>
              <a:ext uri="{FF2B5EF4-FFF2-40B4-BE49-F238E27FC236}">
                <a16:creationId xmlns:a16="http://schemas.microsoft.com/office/drawing/2014/main" id="{B01C1AB9-9E8D-3233-F3E2-F534D52A9E16}"/>
              </a:ext>
            </a:extLst>
          </p:cNvPr>
          <p:cNvPicPr>
            <a:picLocks noChangeAspect="1"/>
          </p:cNvPicPr>
          <p:nvPr/>
        </p:nvPicPr>
        <p:blipFill>
          <a:blip r:embed="rId4"/>
          <a:stretch>
            <a:fillRect/>
          </a:stretch>
        </p:blipFill>
        <p:spPr>
          <a:xfrm>
            <a:off x="2644898" y="1953351"/>
            <a:ext cx="1524914" cy="1524914"/>
          </a:xfrm>
          <a:prstGeom prst="rect">
            <a:avLst/>
          </a:prstGeom>
        </p:spPr>
      </p:pic>
      <p:cxnSp>
        <p:nvCxnSpPr>
          <p:cNvPr id="16" name="Curved Connector 15">
            <a:extLst>
              <a:ext uri="{FF2B5EF4-FFF2-40B4-BE49-F238E27FC236}">
                <a16:creationId xmlns:a16="http://schemas.microsoft.com/office/drawing/2014/main" id="{1E338441-F3BF-3833-F3DD-A87C8CF2DC1F}"/>
              </a:ext>
            </a:extLst>
          </p:cNvPr>
          <p:cNvCxnSpPr>
            <a:cxnSpLocks/>
            <a:stCxn id="14" idx="0"/>
            <a:endCxn id="10" idx="0"/>
          </p:cNvCxnSpPr>
          <p:nvPr/>
        </p:nvCxnSpPr>
        <p:spPr>
          <a:xfrm rot="5400000" flipH="1" flipV="1">
            <a:off x="4863454" y="487576"/>
            <a:ext cx="9677" cy="2921874"/>
          </a:xfrm>
          <a:prstGeom prst="curvedConnector3">
            <a:avLst>
              <a:gd name="adj1" fmla="val 5612039"/>
            </a:avLst>
          </a:prstGeom>
          <a:ln>
            <a:solidFill>
              <a:srgbClr val="6E378C"/>
            </a:solidFill>
            <a:tailEnd type="triangle"/>
          </a:ln>
        </p:spPr>
        <p:style>
          <a:lnRef idx="2">
            <a:schemeClr val="dk1"/>
          </a:lnRef>
          <a:fillRef idx="0">
            <a:schemeClr val="dk1"/>
          </a:fillRef>
          <a:effectRef idx="1">
            <a:schemeClr val="dk1"/>
          </a:effectRef>
          <a:fontRef idx="minor">
            <a:schemeClr val="tx1"/>
          </a:fontRef>
        </p:style>
      </p:cxnSp>
      <p:cxnSp>
        <p:nvCxnSpPr>
          <p:cNvPr id="18" name="Curved Connector 17">
            <a:extLst>
              <a:ext uri="{FF2B5EF4-FFF2-40B4-BE49-F238E27FC236}">
                <a16:creationId xmlns:a16="http://schemas.microsoft.com/office/drawing/2014/main" id="{4257C4A6-8E70-FD3B-1B73-F63908D46F6D}"/>
              </a:ext>
            </a:extLst>
          </p:cNvPr>
          <p:cNvCxnSpPr>
            <a:cxnSpLocks/>
            <a:stCxn id="10" idx="2"/>
            <a:endCxn id="14" idx="2"/>
          </p:cNvCxnSpPr>
          <p:nvPr/>
        </p:nvCxnSpPr>
        <p:spPr>
          <a:xfrm rot="5400000">
            <a:off x="4863454" y="2012489"/>
            <a:ext cx="9677" cy="2921874"/>
          </a:xfrm>
          <a:prstGeom prst="curvedConnector3">
            <a:avLst>
              <a:gd name="adj1" fmla="val 5612039"/>
            </a:avLst>
          </a:prstGeom>
          <a:ln>
            <a:solidFill>
              <a:srgbClr val="87B918"/>
            </a:solidFill>
            <a:tailEnd type="triangle"/>
          </a:ln>
        </p:spPr>
        <p:style>
          <a:lnRef idx="2">
            <a:schemeClr val="dk1"/>
          </a:lnRef>
          <a:fillRef idx="0">
            <a:schemeClr val="dk1"/>
          </a:fillRef>
          <a:effectRef idx="1">
            <a:schemeClr val="dk1"/>
          </a:effectRef>
          <a:fontRef idx="minor">
            <a:schemeClr val="tx1"/>
          </a:fontRef>
        </p:style>
      </p:cxnSp>
      <p:sp>
        <p:nvSpPr>
          <p:cNvPr id="27" name="TextBox 26">
            <a:extLst>
              <a:ext uri="{FF2B5EF4-FFF2-40B4-BE49-F238E27FC236}">
                <a16:creationId xmlns:a16="http://schemas.microsoft.com/office/drawing/2014/main" id="{4CE68120-482B-A2A4-7388-6564FFD5B7EA}"/>
              </a:ext>
            </a:extLst>
          </p:cNvPr>
          <p:cNvSpPr txBox="1"/>
          <p:nvPr/>
        </p:nvSpPr>
        <p:spPr>
          <a:xfrm>
            <a:off x="3199700" y="783492"/>
            <a:ext cx="3391704" cy="430887"/>
          </a:xfrm>
          <a:prstGeom prst="rect">
            <a:avLst/>
          </a:prstGeom>
          <a:noFill/>
          <a:ln>
            <a:noFill/>
          </a:ln>
        </p:spPr>
        <p:txBody>
          <a:bodyPr wrap="square">
            <a:spAutoFit/>
          </a:bodyPr>
          <a:lstStyle/>
          <a:p>
            <a:pPr algn="ctr"/>
            <a:r>
              <a:rPr lang="en-GB" sz="1100" b="0" i="0" u="none" strike="noStrike" dirty="0">
                <a:solidFill>
                  <a:srgbClr val="6E378C"/>
                </a:solidFill>
                <a:effectLst/>
              </a:rPr>
              <a:t>extrapolate and simulate a sustainable, </a:t>
            </a:r>
          </a:p>
          <a:p>
            <a:pPr algn="ctr"/>
            <a:r>
              <a:rPr lang="en-GB" sz="1100" b="0" i="0" u="none" strike="noStrike" dirty="0">
                <a:solidFill>
                  <a:srgbClr val="6E378C"/>
                </a:solidFill>
                <a:effectLst/>
              </a:rPr>
              <a:t>futuristic socio-ecological system </a:t>
            </a:r>
            <a:endParaRPr lang="en-CH" sz="1100" dirty="0">
              <a:solidFill>
                <a:srgbClr val="6E378C"/>
              </a:solidFill>
            </a:endParaRPr>
          </a:p>
        </p:txBody>
      </p:sp>
      <p:sp>
        <p:nvSpPr>
          <p:cNvPr id="29" name="TextBox 28">
            <a:extLst>
              <a:ext uri="{FF2B5EF4-FFF2-40B4-BE49-F238E27FC236}">
                <a16:creationId xmlns:a16="http://schemas.microsoft.com/office/drawing/2014/main" id="{ACE71225-C7F9-DBCE-D80D-047E01DE250C}"/>
              </a:ext>
            </a:extLst>
          </p:cNvPr>
          <p:cNvSpPr txBox="1"/>
          <p:nvPr/>
        </p:nvSpPr>
        <p:spPr>
          <a:xfrm>
            <a:off x="3032251" y="4207560"/>
            <a:ext cx="3673747" cy="261610"/>
          </a:xfrm>
          <a:prstGeom prst="rect">
            <a:avLst/>
          </a:prstGeom>
          <a:noFill/>
          <a:ln>
            <a:noFill/>
          </a:ln>
        </p:spPr>
        <p:txBody>
          <a:bodyPr wrap="square">
            <a:spAutoFit/>
          </a:bodyPr>
          <a:lstStyle/>
          <a:p>
            <a:pPr algn="ctr"/>
            <a:r>
              <a:rPr lang="en-GB" sz="1100" dirty="0">
                <a:solidFill>
                  <a:srgbClr val="87B918"/>
                </a:solidFill>
              </a:rPr>
              <a:t>We cannot compare apples with oranges…</a:t>
            </a:r>
          </a:p>
        </p:txBody>
      </p:sp>
      <p:sp>
        <p:nvSpPr>
          <p:cNvPr id="4" name="Rectangle 3">
            <a:extLst>
              <a:ext uri="{FF2B5EF4-FFF2-40B4-BE49-F238E27FC236}">
                <a16:creationId xmlns:a16="http://schemas.microsoft.com/office/drawing/2014/main" id="{19433E71-CEE3-FB89-BB28-E4E920F522A3}"/>
              </a:ext>
            </a:extLst>
          </p:cNvPr>
          <p:cNvSpPr/>
          <p:nvPr/>
        </p:nvSpPr>
        <p:spPr>
          <a:xfrm>
            <a:off x="2828224" y="783492"/>
            <a:ext cx="3842327" cy="1169858"/>
          </a:xfrm>
          <a:prstGeom prst="rect">
            <a:avLst/>
          </a:prstGeom>
          <a:solidFill>
            <a:schemeClr val="bg1">
              <a:alpha val="71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a:p>
        </p:txBody>
      </p:sp>
      <p:pic>
        <p:nvPicPr>
          <p:cNvPr id="7" name="Picture 6" descr="A picture containing creativity, halloween, cartoon, pumpkin&#10;&#10;Description automatically generated with medium confidence">
            <a:extLst>
              <a:ext uri="{FF2B5EF4-FFF2-40B4-BE49-F238E27FC236}">
                <a16:creationId xmlns:a16="http://schemas.microsoft.com/office/drawing/2014/main" id="{D9C18020-DC9F-F417-AAC6-89FE59CA08C4}"/>
              </a:ext>
            </a:extLst>
          </p:cNvPr>
          <p:cNvPicPr>
            <a:picLocks noChangeAspect="1"/>
          </p:cNvPicPr>
          <p:nvPr/>
        </p:nvPicPr>
        <p:blipFill>
          <a:blip r:embed="rId5"/>
          <a:stretch>
            <a:fillRect/>
          </a:stretch>
        </p:blipFill>
        <p:spPr>
          <a:xfrm>
            <a:off x="5276369" y="1468250"/>
            <a:ext cx="2105721" cy="2105721"/>
          </a:xfrm>
          <a:prstGeom prst="rect">
            <a:avLst/>
          </a:prstGeom>
        </p:spPr>
      </p:pic>
      <p:pic>
        <p:nvPicPr>
          <p:cNvPr id="11" name="Picture 10" descr="A red apple with a green leaf&#10;&#10;Description automatically generated">
            <a:extLst>
              <a:ext uri="{FF2B5EF4-FFF2-40B4-BE49-F238E27FC236}">
                <a16:creationId xmlns:a16="http://schemas.microsoft.com/office/drawing/2014/main" id="{592FB637-3700-F0FF-883E-149468B5120B}"/>
              </a:ext>
            </a:extLst>
          </p:cNvPr>
          <p:cNvPicPr>
            <a:picLocks noChangeAspect="1"/>
          </p:cNvPicPr>
          <p:nvPr/>
        </p:nvPicPr>
        <p:blipFill>
          <a:blip r:embed="rId6"/>
          <a:stretch>
            <a:fillRect/>
          </a:stretch>
        </p:blipFill>
        <p:spPr>
          <a:xfrm>
            <a:off x="2363216" y="1381806"/>
            <a:ext cx="2105722" cy="2105722"/>
          </a:xfrm>
          <a:prstGeom prst="rect">
            <a:avLst/>
          </a:prstGeom>
        </p:spPr>
      </p:pic>
      <p:sp>
        <p:nvSpPr>
          <p:cNvPr id="13" name="Title 12">
            <a:extLst>
              <a:ext uri="{FF2B5EF4-FFF2-40B4-BE49-F238E27FC236}">
                <a16:creationId xmlns:a16="http://schemas.microsoft.com/office/drawing/2014/main" id="{E0444AE3-EFB6-3C5C-B37A-1782EF8BD419}"/>
              </a:ext>
            </a:extLst>
          </p:cNvPr>
          <p:cNvSpPr>
            <a:spLocks noGrp="1"/>
          </p:cNvSpPr>
          <p:nvPr>
            <p:ph type="title"/>
          </p:nvPr>
        </p:nvSpPr>
        <p:spPr/>
        <p:txBody>
          <a:bodyPr/>
          <a:lstStyle/>
          <a:p>
            <a:endParaRPr lang="en-CH"/>
          </a:p>
        </p:txBody>
      </p:sp>
    </p:spTree>
    <p:extLst>
      <p:ext uri="{BB962C8B-B14F-4D97-AF65-F5344CB8AC3E}">
        <p14:creationId xmlns:p14="http://schemas.microsoft.com/office/powerpoint/2010/main" val="3164109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DADEE08-7A06-4983-62D3-9A1F868669ED}"/>
              </a:ext>
            </a:extLst>
          </p:cNvPr>
          <p:cNvSpPr>
            <a:spLocks noGrp="1"/>
          </p:cNvSpPr>
          <p:nvPr>
            <p:ph type="title"/>
          </p:nvPr>
        </p:nvSpPr>
        <p:spPr>
          <a:xfrm>
            <a:off x="565201" y="617543"/>
            <a:ext cx="4105654" cy="500549"/>
          </a:xfrm>
        </p:spPr>
        <p:txBody>
          <a:bodyPr/>
          <a:lstStyle/>
          <a:p>
            <a:r>
              <a:rPr lang="en-CH" dirty="0"/>
              <a:t>How can you switch contexts?</a:t>
            </a:r>
          </a:p>
        </p:txBody>
      </p:sp>
      <p:sp>
        <p:nvSpPr>
          <p:cNvPr id="5" name="Text Placeholder 4">
            <a:extLst>
              <a:ext uri="{FF2B5EF4-FFF2-40B4-BE49-F238E27FC236}">
                <a16:creationId xmlns:a16="http://schemas.microsoft.com/office/drawing/2014/main" id="{C5BBCBC6-7B33-3E48-2489-5B40B2E06719}"/>
              </a:ext>
            </a:extLst>
          </p:cNvPr>
          <p:cNvSpPr>
            <a:spLocks noGrp="1"/>
          </p:cNvSpPr>
          <p:nvPr>
            <p:ph type="body" idx="1"/>
          </p:nvPr>
        </p:nvSpPr>
        <p:spPr>
          <a:xfrm>
            <a:off x="565201" y="1713205"/>
            <a:ext cx="4513426" cy="2812752"/>
          </a:xfrm>
        </p:spPr>
        <p:txBody>
          <a:bodyPr>
            <a:normAutofit/>
          </a:bodyPr>
          <a:lstStyle/>
          <a:p>
            <a:r>
              <a:rPr lang="en-GB" dirty="0"/>
              <a:t>C</a:t>
            </a:r>
            <a:r>
              <a:rPr lang="en-CH" dirty="0"/>
              <a:t>onsider that whatever worked on your exoplanet, </a:t>
            </a:r>
            <a:r>
              <a:rPr lang="en-CH" b="1" dirty="0"/>
              <a:t>does not necessarily translate directly to planet Earth.</a:t>
            </a:r>
          </a:p>
          <a:p>
            <a:endParaRPr lang="en-CH" dirty="0"/>
          </a:p>
          <a:p>
            <a:r>
              <a:rPr lang="en-CH" dirty="0"/>
              <a:t>We’re not “copy pasting” the plans we came up with last week.</a:t>
            </a:r>
          </a:p>
          <a:p>
            <a:endParaRPr lang="en-CH" dirty="0"/>
          </a:p>
          <a:p>
            <a:r>
              <a:rPr lang="en-CH" dirty="0"/>
              <a:t>We are rather abstracting and translating the learnings related to the process we went through, and applying them to our future work. </a:t>
            </a:r>
          </a:p>
        </p:txBody>
      </p:sp>
      <p:pic>
        <p:nvPicPr>
          <p:cNvPr id="9" name="Picture 8">
            <a:extLst>
              <a:ext uri="{FF2B5EF4-FFF2-40B4-BE49-F238E27FC236}">
                <a16:creationId xmlns:a16="http://schemas.microsoft.com/office/drawing/2014/main" id="{F9B0B241-21A3-BE39-9CE6-5B2F0D3AA175}"/>
              </a:ext>
            </a:extLst>
          </p:cNvPr>
          <p:cNvPicPr>
            <a:picLocks noChangeAspect="1"/>
          </p:cNvPicPr>
          <p:nvPr/>
        </p:nvPicPr>
        <p:blipFill rotWithShape="1">
          <a:blip r:embed="rId3"/>
          <a:srcRect l="21674" r="20668"/>
          <a:stretch/>
        </p:blipFill>
        <p:spPr>
          <a:xfrm>
            <a:off x="5189837" y="0"/>
            <a:ext cx="3954163" cy="5143500"/>
          </a:xfrm>
          <a:prstGeom prst="rect">
            <a:avLst/>
          </a:prstGeom>
        </p:spPr>
      </p:pic>
      <p:sp>
        <p:nvSpPr>
          <p:cNvPr id="13" name="TextBox 12">
            <a:extLst>
              <a:ext uri="{FF2B5EF4-FFF2-40B4-BE49-F238E27FC236}">
                <a16:creationId xmlns:a16="http://schemas.microsoft.com/office/drawing/2014/main" id="{2BB35B4C-C793-E330-F072-A0C8F01CC5B8}"/>
              </a:ext>
            </a:extLst>
          </p:cNvPr>
          <p:cNvSpPr txBox="1"/>
          <p:nvPr/>
        </p:nvSpPr>
        <p:spPr>
          <a:xfrm>
            <a:off x="0" y="4855900"/>
            <a:ext cx="2520778" cy="246221"/>
          </a:xfrm>
          <a:prstGeom prst="rect">
            <a:avLst/>
          </a:prstGeom>
          <a:noFill/>
        </p:spPr>
        <p:txBody>
          <a:bodyPr wrap="square">
            <a:spAutoFit/>
          </a:bodyPr>
          <a:lstStyle/>
          <a:p>
            <a:r>
              <a:rPr lang="en-GB" sz="1000" dirty="0">
                <a:solidFill>
                  <a:schemeClr val="bg1">
                    <a:lumMod val="50000"/>
                  </a:schemeClr>
                </a:solidFill>
              </a:rPr>
              <a:t>Photo by </a:t>
            </a:r>
            <a:r>
              <a:rPr lang="en-GB" sz="1000" dirty="0">
                <a:solidFill>
                  <a:schemeClr val="bg1">
                    <a:lumMod val="50000"/>
                  </a:schemeClr>
                </a:solidFill>
                <a:hlinkClick r:id="rId4">
                  <a:extLst>
                    <a:ext uri="{A12FA001-AC4F-418D-AE19-62706E023703}">
                      <ahyp:hlinkClr xmlns:ahyp="http://schemas.microsoft.com/office/drawing/2018/hyperlinkcolor" val="tx"/>
                    </a:ext>
                  </a:extLst>
                </a:hlinkClick>
              </a:rPr>
              <a:t>Milad Fakurian</a:t>
            </a:r>
            <a:r>
              <a:rPr lang="en-GB" sz="1000" dirty="0">
                <a:solidFill>
                  <a:schemeClr val="bg1">
                    <a:lumMod val="50000"/>
                  </a:schemeClr>
                </a:solidFill>
              </a:rPr>
              <a:t> on </a:t>
            </a:r>
            <a:r>
              <a:rPr lang="en-GB" sz="1000" dirty="0">
                <a:solidFill>
                  <a:schemeClr val="bg1">
                    <a:lumMod val="50000"/>
                  </a:schemeClr>
                </a:solidFill>
                <a:hlinkClick r:id="rId5">
                  <a:extLst>
                    <a:ext uri="{A12FA001-AC4F-418D-AE19-62706E023703}">
                      <ahyp:hlinkClr xmlns:ahyp="http://schemas.microsoft.com/office/drawing/2018/hyperlinkcolor" val="tx"/>
                    </a:ext>
                  </a:extLst>
                </a:hlinkClick>
              </a:rPr>
              <a:t>Unsplash</a:t>
            </a:r>
            <a:r>
              <a:rPr lang="en-GB" sz="1000" dirty="0">
                <a:solidFill>
                  <a:schemeClr val="bg1">
                    <a:lumMod val="50000"/>
                  </a:schemeClr>
                </a:solidFill>
              </a:rPr>
              <a:t> </a:t>
            </a:r>
            <a:endParaRPr lang="en-CH" sz="1000" dirty="0">
              <a:solidFill>
                <a:schemeClr val="bg1">
                  <a:lumMod val="50000"/>
                </a:schemeClr>
              </a:solidFill>
            </a:endParaRPr>
          </a:p>
        </p:txBody>
      </p:sp>
    </p:spTree>
    <p:extLst>
      <p:ext uri="{BB962C8B-B14F-4D97-AF65-F5344CB8AC3E}">
        <p14:creationId xmlns:p14="http://schemas.microsoft.com/office/powerpoint/2010/main" val="32678593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AC045C-D458-231C-629A-3AD3306CDF98}"/>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31A85053-7FA8-5E64-6454-51B5D53B3A62}"/>
              </a:ext>
            </a:extLst>
          </p:cNvPr>
          <p:cNvSpPr>
            <a:spLocks noGrp="1"/>
          </p:cNvSpPr>
          <p:nvPr>
            <p:ph type="title"/>
          </p:nvPr>
        </p:nvSpPr>
        <p:spPr>
          <a:xfrm>
            <a:off x="565201" y="617543"/>
            <a:ext cx="4105654" cy="500549"/>
          </a:xfrm>
        </p:spPr>
        <p:txBody>
          <a:bodyPr/>
          <a:lstStyle/>
          <a:p>
            <a:r>
              <a:rPr lang="en-CH" dirty="0"/>
              <a:t>How can you switch contexts?</a:t>
            </a:r>
          </a:p>
        </p:txBody>
      </p:sp>
      <p:sp>
        <p:nvSpPr>
          <p:cNvPr id="5" name="Text Placeholder 4">
            <a:extLst>
              <a:ext uri="{FF2B5EF4-FFF2-40B4-BE49-F238E27FC236}">
                <a16:creationId xmlns:a16="http://schemas.microsoft.com/office/drawing/2014/main" id="{ED0960C6-67DA-D775-BA03-8CCCB68C531B}"/>
              </a:ext>
            </a:extLst>
          </p:cNvPr>
          <p:cNvSpPr>
            <a:spLocks noGrp="1"/>
          </p:cNvSpPr>
          <p:nvPr>
            <p:ph type="body" idx="1"/>
          </p:nvPr>
        </p:nvSpPr>
        <p:spPr>
          <a:xfrm>
            <a:off x="565201" y="1713205"/>
            <a:ext cx="4513426" cy="2812752"/>
          </a:xfrm>
        </p:spPr>
        <p:txBody>
          <a:bodyPr>
            <a:normAutofit/>
          </a:bodyPr>
          <a:lstStyle/>
          <a:p>
            <a:r>
              <a:rPr lang="en-CH" dirty="0">
                <a:sym typeface="Wingdings" pitchFamily="2" charset="2"/>
              </a:rPr>
              <a:t>Contrary to last week, in which you created a new system, with (largely) a lot of freedom.</a:t>
            </a:r>
            <a:br>
              <a:rPr lang="en-CH" dirty="0">
                <a:sym typeface="Wingdings" pitchFamily="2" charset="2"/>
              </a:rPr>
            </a:br>
            <a:endParaRPr lang="en-CH" dirty="0">
              <a:sym typeface="Wingdings" pitchFamily="2" charset="2"/>
            </a:endParaRPr>
          </a:p>
          <a:p>
            <a:r>
              <a:rPr lang="en-CH" dirty="0">
                <a:sym typeface="Wingdings" pitchFamily="2" charset="2"/>
              </a:rPr>
              <a:t>You will now have to </a:t>
            </a:r>
            <a:r>
              <a:rPr lang="en-CH" b="1" dirty="0">
                <a:solidFill>
                  <a:srgbClr val="7030A0"/>
                </a:solidFill>
                <a:sym typeface="Wingdings" pitchFamily="2" charset="2"/>
              </a:rPr>
              <a:t>intervene in existing contexts.</a:t>
            </a:r>
            <a:endParaRPr lang="en-CH" b="1" dirty="0">
              <a:solidFill>
                <a:srgbClr val="7030A0"/>
              </a:solidFill>
            </a:endParaRPr>
          </a:p>
          <a:p>
            <a:endParaRPr lang="en-CH" dirty="0"/>
          </a:p>
          <a:p>
            <a:pPr marL="285750" indent="-285750">
              <a:buFont typeface="Wingdings" pitchFamily="2" charset="2"/>
              <a:buChar char="à"/>
            </a:pPr>
            <a:r>
              <a:rPr lang="en-GB" dirty="0">
                <a:sym typeface="Wingdings" pitchFamily="2" charset="2"/>
              </a:rPr>
              <a:t>R</a:t>
            </a:r>
            <a:r>
              <a:rPr lang="en-CH" dirty="0">
                <a:sym typeface="Wingdings" pitchFamily="2" charset="2"/>
              </a:rPr>
              <a:t>emember the possible impacts you will be creating in the current earthly system.</a:t>
            </a:r>
          </a:p>
        </p:txBody>
      </p:sp>
      <p:pic>
        <p:nvPicPr>
          <p:cNvPr id="9" name="Picture 8">
            <a:extLst>
              <a:ext uri="{FF2B5EF4-FFF2-40B4-BE49-F238E27FC236}">
                <a16:creationId xmlns:a16="http://schemas.microsoft.com/office/drawing/2014/main" id="{98BE36F0-83BF-6163-AA7F-8CEA18CC6878}"/>
              </a:ext>
            </a:extLst>
          </p:cNvPr>
          <p:cNvPicPr>
            <a:picLocks noChangeAspect="1"/>
          </p:cNvPicPr>
          <p:nvPr/>
        </p:nvPicPr>
        <p:blipFill rotWithShape="1">
          <a:blip r:embed="rId3"/>
          <a:srcRect l="21674" r="20668"/>
          <a:stretch/>
        </p:blipFill>
        <p:spPr>
          <a:xfrm>
            <a:off x="5189837" y="0"/>
            <a:ext cx="3954163" cy="5143500"/>
          </a:xfrm>
          <a:prstGeom prst="rect">
            <a:avLst/>
          </a:prstGeom>
        </p:spPr>
      </p:pic>
      <p:sp>
        <p:nvSpPr>
          <p:cNvPr id="13" name="TextBox 12">
            <a:extLst>
              <a:ext uri="{FF2B5EF4-FFF2-40B4-BE49-F238E27FC236}">
                <a16:creationId xmlns:a16="http://schemas.microsoft.com/office/drawing/2014/main" id="{B9897C1E-D8F5-FB6B-8569-C00347A96B63}"/>
              </a:ext>
            </a:extLst>
          </p:cNvPr>
          <p:cNvSpPr txBox="1"/>
          <p:nvPr/>
        </p:nvSpPr>
        <p:spPr>
          <a:xfrm>
            <a:off x="0" y="4855900"/>
            <a:ext cx="2520778" cy="246221"/>
          </a:xfrm>
          <a:prstGeom prst="rect">
            <a:avLst/>
          </a:prstGeom>
          <a:noFill/>
        </p:spPr>
        <p:txBody>
          <a:bodyPr wrap="square">
            <a:spAutoFit/>
          </a:bodyPr>
          <a:lstStyle/>
          <a:p>
            <a:r>
              <a:rPr lang="en-GB" sz="1000" dirty="0">
                <a:solidFill>
                  <a:schemeClr val="bg1">
                    <a:lumMod val="50000"/>
                  </a:schemeClr>
                </a:solidFill>
              </a:rPr>
              <a:t>Photo by </a:t>
            </a:r>
            <a:r>
              <a:rPr lang="en-GB" sz="1000" dirty="0">
                <a:solidFill>
                  <a:schemeClr val="bg1">
                    <a:lumMod val="50000"/>
                  </a:schemeClr>
                </a:solidFill>
                <a:hlinkClick r:id="rId4">
                  <a:extLst>
                    <a:ext uri="{A12FA001-AC4F-418D-AE19-62706E023703}">
                      <ahyp:hlinkClr xmlns:ahyp="http://schemas.microsoft.com/office/drawing/2018/hyperlinkcolor" val="tx"/>
                    </a:ext>
                  </a:extLst>
                </a:hlinkClick>
              </a:rPr>
              <a:t>Milad Fakurian</a:t>
            </a:r>
            <a:r>
              <a:rPr lang="en-GB" sz="1000" dirty="0">
                <a:solidFill>
                  <a:schemeClr val="bg1">
                    <a:lumMod val="50000"/>
                  </a:schemeClr>
                </a:solidFill>
              </a:rPr>
              <a:t> on </a:t>
            </a:r>
            <a:r>
              <a:rPr lang="en-GB" sz="1000" dirty="0">
                <a:solidFill>
                  <a:schemeClr val="bg1">
                    <a:lumMod val="50000"/>
                  </a:schemeClr>
                </a:solidFill>
                <a:hlinkClick r:id="rId5">
                  <a:extLst>
                    <a:ext uri="{A12FA001-AC4F-418D-AE19-62706E023703}">
                      <ahyp:hlinkClr xmlns:ahyp="http://schemas.microsoft.com/office/drawing/2018/hyperlinkcolor" val="tx"/>
                    </a:ext>
                  </a:extLst>
                </a:hlinkClick>
              </a:rPr>
              <a:t>Unsplash</a:t>
            </a:r>
            <a:r>
              <a:rPr lang="en-GB" sz="1000" dirty="0">
                <a:solidFill>
                  <a:schemeClr val="bg1">
                    <a:lumMod val="50000"/>
                  </a:schemeClr>
                </a:solidFill>
              </a:rPr>
              <a:t> </a:t>
            </a:r>
            <a:endParaRPr lang="en-CH" sz="1000" dirty="0">
              <a:solidFill>
                <a:schemeClr val="bg1">
                  <a:lumMod val="50000"/>
                </a:schemeClr>
              </a:solidFill>
            </a:endParaRPr>
          </a:p>
        </p:txBody>
      </p:sp>
    </p:spTree>
    <p:extLst>
      <p:ext uri="{BB962C8B-B14F-4D97-AF65-F5344CB8AC3E}">
        <p14:creationId xmlns:p14="http://schemas.microsoft.com/office/powerpoint/2010/main" val="38696161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79084B-C667-59A6-1D9E-08B5A8D0C981}"/>
              </a:ext>
            </a:extLst>
          </p:cNvPr>
          <p:cNvSpPr>
            <a:spLocks noGrp="1"/>
          </p:cNvSpPr>
          <p:nvPr>
            <p:ph type="title"/>
          </p:nvPr>
        </p:nvSpPr>
        <p:spPr>
          <a:xfrm>
            <a:off x="778829" y="2089504"/>
            <a:ext cx="7586341" cy="1267013"/>
          </a:xfrm>
        </p:spPr>
        <p:txBody>
          <a:bodyPr/>
          <a:lstStyle/>
          <a:p>
            <a:r>
              <a:rPr lang="en-CH" dirty="0"/>
              <a:t>How can we consider solutions without understanding the systemic nature of the problem?</a:t>
            </a:r>
          </a:p>
        </p:txBody>
      </p:sp>
    </p:spTree>
    <p:extLst>
      <p:ext uri="{BB962C8B-B14F-4D97-AF65-F5344CB8AC3E}">
        <p14:creationId xmlns:p14="http://schemas.microsoft.com/office/powerpoint/2010/main" val="35695198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2A8B2-8706-F9E8-54FF-689FAD3740A1}"/>
              </a:ext>
            </a:extLst>
          </p:cNvPr>
          <p:cNvSpPr>
            <a:spLocks noGrp="1"/>
          </p:cNvSpPr>
          <p:nvPr>
            <p:ph type="title"/>
          </p:nvPr>
        </p:nvSpPr>
        <p:spPr>
          <a:xfrm>
            <a:off x="565200" y="617543"/>
            <a:ext cx="3616507" cy="500549"/>
          </a:xfrm>
        </p:spPr>
        <p:txBody>
          <a:bodyPr>
            <a:normAutofit fontScale="90000"/>
          </a:bodyPr>
          <a:lstStyle/>
          <a:p>
            <a:pPr algn="l"/>
            <a:r>
              <a:rPr lang="en-CH" sz="3200"/>
              <a:t>Business as usual is not in our D</a:t>
            </a:r>
            <a:r>
              <a:rPr lang="en-GB" sz="3200"/>
              <a:t>NA, but we also don’t want any “magic”…</a:t>
            </a:r>
            <a:endParaRPr lang="en-CH" sz="3200"/>
          </a:p>
        </p:txBody>
      </p:sp>
      <p:sp>
        <p:nvSpPr>
          <p:cNvPr id="3" name="Text Placeholder 2">
            <a:extLst>
              <a:ext uri="{FF2B5EF4-FFF2-40B4-BE49-F238E27FC236}">
                <a16:creationId xmlns:a16="http://schemas.microsoft.com/office/drawing/2014/main" id="{F5BB1D0B-F12D-DE27-BE41-1F4913FEE629}"/>
              </a:ext>
            </a:extLst>
          </p:cNvPr>
          <p:cNvSpPr>
            <a:spLocks noGrp="1"/>
          </p:cNvSpPr>
          <p:nvPr>
            <p:ph type="body" idx="1"/>
          </p:nvPr>
        </p:nvSpPr>
        <p:spPr>
          <a:xfrm>
            <a:off x="453688" y="2752104"/>
            <a:ext cx="3425138" cy="1333200"/>
          </a:xfrm>
        </p:spPr>
        <p:txBody>
          <a:bodyPr>
            <a:normAutofit/>
          </a:bodyPr>
          <a:lstStyle/>
          <a:p>
            <a:pPr marL="285750" indent="-285750">
              <a:buFont typeface="Arial" panose="020B0604020202020204" pitchFamily="34" charset="0"/>
              <a:buChar char="•"/>
            </a:pPr>
            <a:r>
              <a:rPr lang="en-US" sz="1400">
                <a:solidFill>
                  <a:schemeClr val="tx1"/>
                </a:solidFill>
              </a:rPr>
              <a:t>Ideas should be disruptive, without:</a:t>
            </a:r>
          </a:p>
          <a:p>
            <a:pPr marL="285750" indent="-285750">
              <a:buFont typeface="Arial" panose="020B0604020202020204" pitchFamily="34" charset="0"/>
              <a:buChar char="•"/>
            </a:pPr>
            <a:endParaRPr lang="en-US" sz="1400"/>
          </a:p>
          <a:p>
            <a:pPr marL="285750" indent="-285750">
              <a:buFont typeface="Arial" panose="020B0604020202020204" pitchFamily="34" charset="0"/>
              <a:buChar char="•"/>
            </a:pPr>
            <a:r>
              <a:rPr lang="en-US" sz="1400">
                <a:solidFill>
                  <a:schemeClr val="tx1"/>
                </a:solidFill>
              </a:rPr>
              <a:t>Breaking the laws of physics;</a:t>
            </a:r>
          </a:p>
          <a:p>
            <a:pPr marL="285750" indent="-285750">
              <a:buFont typeface="Arial" panose="020B0604020202020204" pitchFamily="34" charset="0"/>
              <a:buChar char="•"/>
            </a:pPr>
            <a:r>
              <a:rPr lang="en-US" sz="1400"/>
              <a:t>Causing more harm than good.</a:t>
            </a:r>
            <a:endParaRPr lang="en-US" sz="1400">
              <a:solidFill>
                <a:schemeClr val="tx1"/>
              </a:solidFill>
            </a:endParaRPr>
          </a:p>
        </p:txBody>
      </p:sp>
      <p:pic>
        <p:nvPicPr>
          <p:cNvPr id="11" name="Picture 10" descr="A picture containing indoor&#10;&#10;Description automatically generated">
            <a:extLst>
              <a:ext uri="{FF2B5EF4-FFF2-40B4-BE49-F238E27FC236}">
                <a16:creationId xmlns:a16="http://schemas.microsoft.com/office/drawing/2014/main" id="{3B39C6A9-77BC-390D-CE1D-799AF9019726}"/>
              </a:ext>
            </a:extLst>
          </p:cNvPr>
          <p:cNvPicPr>
            <a:picLocks noChangeAspect="1"/>
          </p:cNvPicPr>
          <p:nvPr/>
        </p:nvPicPr>
        <p:blipFill rotWithShape="1">
          <a:blip r:embed="rId2"/>
          <a:srcRect l="20317" r="20863"/>
          <a:stretch/>
        </p:blipFill>
        <p:spPr>
          <a:xfrm>
            <a:off x="4270917" y="0"/>
            <a:ext cx="4873083" cy="5143500"/>
          </a:xfrm>
          <a:prstGeom prst="rect">
            <a:avLst/>
          </a:prstGeom>
        </p:spPr>
      </p:pic>
    </p:spTree>
    <p:extLst>
      <p:ext uri="{BB962C8B-B14F-4D97-AF65-F5344CB8AC3E}">
        <p14:creationId xmlns:p14="http://schemas.microsoft.com/office/powerpoint/2010/main" val="902172231"/>
      </p:ext>
    </p:extLst>
  </p:cSld>
  <p:clrMapOvr>
    <a:masterClrMapping/>
  </p:clrMapOvr>
</p:sld>
</file>

<file path=ppt/theme/theme1.xml><?xml version="1.0" encoding="utf-8"?>
<a:theme xmlns:a="http://schemas.openxmlformats.org/drawingml/2006/main" name="Opcion Fot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lásico de Offic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D2 TemplateIdeaSquare updated 05012022" id="{CEE51B96-71BC-C84E-975D-0D6E5CD89A4D}" vid="{4B0542AF-209C-6D43-8329-B0F7F099BA03}"/>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eadline xmlns="551f674b-acf4-400c-83be-637346b2f9cb">2024-05-02T22:00:00+00:00</Deadline>
    <lcf76f155ced4ddcb4097134ff3c332f xmlns="551f674b-acf4-400c-83be-637346b2f9cb">
      <Terms xmlns="http://schemas.microsoft.com/office/infopath/2007/PartnerControls"/>
    </lcf76f155ced4ddcb4097134ff3c332f>
    <TaxCatchAll xmlns="8d120825-0378-4063-8777-0aa7db6274f0"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9A73B7EF7883844837E7AFFDA038724" ma:contentTypeVersion="16" ma:contentTypeDescription="Create a new document." ma:contentTypeScope="" ma:versionID="991f791cb6813aba7012c17168700d0e">
  <xsd:schema xmlns:xsd="http://www.w3.org/2001/XMLSchema" xmlns:xs="http://www.w3.org/2001/XMLSchema" xmlns:p="http://schemas.microsoft.com/office/2006/metadata/properties" xmlns:ns2="551f674b-acf4-400c-83be-637346b2f9cb" xmlns:ns3="8d120825-0378-4063-8777-0aa7db6274f0" targetNamespace="http://schemas.microsoft.com/office/2006/metadata/properties" ma:root="true" ma:fieldsID="4cb8d4089dec2bb546370337b2a81bbd" ns2:_="" ns3:_="">
    <xsd:import namespace="551f674b-acf4-400c-83be-637346b2f9cb"/>
    <xsd:import namespace="8d120825-0378-4063-8777-0aa7db6274f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3:SharedWithUsers" minOccurs="0"/>
                <xsd:element ref="ns3:SharedWithDetails" minOccurs="0"/>
                <xsd:element ref="ns2:Deadline"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ServiceLocatio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51f674b-acf4-400c-83be-637346b2f9c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Deadline" ma:index="14" nillable="true" ma:displayName="Deadline" ma:default="2024-05-02T22:00:00.000Z" ma:format="DateOnly" ma:internalName="Deadline">
      <xsd:simpleType>
        <xsd:restriction base="dms:DateTime"/>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56acfe07-7aa8-4914-8c16-70e22d57bec3" ma:termSetId="09814cd3-568e-fe90-9814-8d621ff8fb84" ma:anchorId="fba54fb3-c3e1-fe81-a776-ca4b69148c4d" ma:open="true" ma:isKeyword="false">
      <xsd:complexType>
        <xsd:sequence>
          <xsd:element ref="pc:Terms" minOccurs="0" maxOccurs="1"/>
        </xsd:sequence>
      </xsd:complex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element name="MediaServiceLocation" ma:index="22" nillable="true" ma:displayName="Location" ma:indexed="true" ma:internalName="MediaServiceLocation" ma:readOnly="true">
      <xsd:simpleType>
        <xsd:restriction base="dms:Text"/>
      </xsd:simpleType>
    </xsd:element>
    <xsd:element name="MediaLengthInSeconds" ma:index="23"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8d120825-0378-4063-8777-0aa7db6274f0"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17" nillable="true" ma:displayName="Taxonomy Catch All Column" ma:hidden="true" ma:list="{bf6a89bf-50fa-42f7-ac23-b323c9f500ee}" ma:internalName="TaxCatchAll" ma:showField="CatchAllData" ma:web="8d120825-0378-4063-8777-0aa7db6274f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CBE5B50-AB2F-4D0C-A97D-5F8687FF496D}">
  <ds:schemaRefs>
    <ds:schemaRef ds:uri="http://schemas.microsoft.com/office/infopath/2007/PartnerControls"/>
    <ds:schemaRef ds:uri="8d120825-0378-4063-8777-0aa7db6274f0"/>
    <ds:schemaRef ds:uri="http://purl.org/dc/elements/1.1/"/>
    <ds:schemaRef ds:uri="http://purl.org/dc/terms/"/>
    <ds:schemaRef ds:uri="http://schemas.microsoft.com/office/2006/documentManagement/types"/>
    <ds:schemaRef ds:uri="http://www.w3.org/XML/1998/namespace"/>
    <ds:schemaRef ds:uri="http://purl.org/dc/dcmitype/"/>
    <ds:schemaRef ds:uri="http://schemas.openxmlformats.org/package/2006/metadata/core-properties"/>
    <ds:schemaRef ds:uri="551f674b-acf4-400c-83be-637346b2f9cb"/>
    <ds:schemaRef ds:uri="http://schemas.microsoft.com/office/2006/metadata/properties"/>
  </ds:schemaRefs>
</ds:datastoreItem>
</file>

<file path=customXml/itemProps2.xml><?xml version="1.0" encoding="utf-8"?>
<ds:datastoreItem xmlns:ds="http://schemas.openxmlformats.org/officeDocument/2006/customXml" ds:itemID="{77DFAD54-8446-4ED4-A9EA-78BB43B12619}">
  <ds:schemaRefs>
    <ds:schemaRef ds:uri="http://schemas.microsoft.com/sharepoint/v3/contenttype/forms"/>
  </ds:schemaRefs>
</ds:datastoreItem>
</file>

<file path=customXml/itemProps3.xml><?xml version="1.0" encoding="utf-8"?>
<ds:datastoreItem xmlns:ds="http://schemas.openxmlformats.org/officeDocument/2006/customXml" ds:itemID="{0E5BB064-1CE4-4980-9A16-109A0A4D800A}"/>
</file>

<file path=docProps/app.xml><?xml version="1.0" encoding="utf-8"?>
<Properties xmlns="http://schemas.openxmlformats.org/officeDocument/2006/extended-properties" xmlns:vt="http://schemas.openxmlformats.org/officeDocument/2006/docPropsVTypes">
  <Template>Opcion Foto</Template>
  <TotalTime>1616</TotalTime>
  <Words>1184</Words>
  <Application>Microsoft Macintosh PowerPoint</Application>
  <PresentationFormat>On-screen Show (16:9)</PresentationFormat>
  <Paragraphs>145</Paragraphs>
  <Slides>23</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Arial</vt:lpstr>
      <vt:lpstr>Calibri</vt:lpstr>
      <vt:lpstr>Helvetica</vt:lpstr>
      <vt:lpstr>Helvetica 75</vt:lpstr>
      <vt:lpstr>Ubuntu</vt:lpstr>
      <vt:lpstr>Wingdings</vt:lpstr>
      <vt:lpstr>Opcion Foto</vt:lpstr>
      <vt:lpstr>IdeaSquare Planet: Mission on Planet Y debrief</vt:lpstr>
      <vt:lpstr>Retrospective</vt:lpstr>
      <vt:lpstr>Let’s look back…</vt:lpstr>
      <vt:lpstr>IdeaSquare Planet</vt:lpstr>
      <vt:lpstr>PowerPoint Presentation</vt:lpstr>
      <vt:lpstr>How can you switch contexts?</vt:lpstr>
      <vt:lpstr>How can you switch contexts?</vt:lpstr>
      <vt:lpstr>How can we consider solutions without understanding the systemic nature of the problem?</vt:lpstr>
      <vt:lpstr>Business as usual is not in our DNA, but we also don’t want any “magic”…</vt:lpstr>
      <vt:lpstr>PowerPoint Presentation</vt:lpstr>
      <vt:lpstr>PowerPoint Presentation</vt:lpstr>
      <vt:lpstr>Dissect the problem</vt:lpstr>
      <vt:lpstr>PowerPoint Presentation</vt:lpstr>
      <vt:lpstr>Unite different disciplines and backgrounds</vt:lpstr>
      <vt:lpstr>Anticipate the future</vt:lpstr>
      <vt:lpstr>Argue Scientifically</vt:lpstr>
      <vt:lpstr>Challenge Paradigms</vt:lpstr>
      <vt:lpstr>Exponential innovation, a CERN recipe</vt:lpstr>
      <vt:lpstr>Mindset  Check-in</vt:lpstr>
      <vt:lpstr>Case Study: Chicago High School</vt:lpstr>
      <vt:lpstr>PowerPoint Presentation</vt:lpstr>
      <vt:lpstr>What is your “not yet”  for the week?</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Claudia Marcelloni</dc:creator>
  <cp:keywords/>
  <dc:description/>
  <cp:lastModifiedBy>Catarina Batista</cp:lastModifiedBy>
  <cp:revision>12</cp:revision>
  <cp:lastPrinted>2023-09-05T13:56:44Z</cp:lastPrinted>
  <dcterms:created xsi:type="dcterms:W3CDTF">2022-01-18T18:56:13Z</dcterms:created>
  <dcterms:modified xsi:type="dcterms:W3CDTF">2024-11-11T07:03:59Z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0x010100E9A73B7EF7883844837E7AFFDA038724</vt:lpwstr>
  </property>
</Properties>
</file>