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32"/>
  </p:notesMasterIdLst>
  <p:sldIdLst>
    <p:sldId id="376" r:id="rId4"/>
    <p:sldId id="3145" r:id="rId5"/>
    <p:sldId id="256" r:id="rId6"/>
    <p:sldId id="314" r:id="rId7"/>
    <p:sldId id="317" r:id="rId8"/>
    <p:sldId id="316" r:id="rId9"/>
    <p:sldId id="315" r:id="rId10"/>
    <p:sldId id="318" r:id="rId11"/>
    <p:sldId id="452" r:id="rId12"/>
    <p:sldId id="493" r:id="rId13"/>
    <p:sldId id="492" r:id="rId14"/>
    <p:sldId id="496" r:id="rId15"/>
    <p:sldId id="497" r:id="rId16"/>
    <p:sldId id="3143" r:id="rId17"/>
    <p:sldId id="3144" r:id="rId18"/>
    <p:sldId id="462" r:id="rId19"/>
    <p:sldId id="464" r:id="rId20"/>
    <p:sldId id="3139" r:id="rId21"/>
    <p:sldId id="265" r:id="rId22"/>
    <p:sldId id="465" r:id="rId23"/>
    <p:sldId id="463" r:id="rId24"/>
    <p:sldId id="467" r:id="rId25"/>
    <p:sldId id="3146" r:id="rId26"/>
    <p:sldId id="3134" r:id="rId27"/>
    <p:sldId id="261" r:id="rId28"/>
    <p:sldId id="3136" r:id="rId29"/>
    <p:sldId id="3147" r:id="rId30"/>
    <p:sldId id="314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E79"/>
    <a:srgbClr val="FF017A"/>
    <a:srgbClr val="FF99FF"/>
    <a:srgbClr val="FE9901"/>
    <a:srgbClr val="E85CB3"/>
    <a:srgbClr val="FD9800"/>
    <a:srgbClr val="FE9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57" autoAdjust="0"/>
    <p:restoredTop sz="77415" autoAdjust="0"/>
  </p:normalViewPr>
  <p:slideViewPr>
    <p:cSldViewPr snapToGrid="0">
      <p:cViewPr varScale="1">
        <p:scale>
          <a:sx n="93" d="100"/>
          <a:sy n="93" d="100"/>
        </p:scale>
        <p:origin x="2112" y="200"/>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1.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82D961-300E-415C-9107-F00402C090C7}" type="datetimeFigureOut">
              <a:rPr lang="en-AU" smtClean="0"/>
              <a:t>12/11/2024</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3FD8C2-A6FE-4CFD-A831-05A336D7B9E7}" type="slidenum">
              <a:rPr lang="en-AU" smtClean="0"/>
              <a:t>‹#›</a:t>
            </a:fld>
            <a:endParaRPr lang="en-AU"/>
          </a:p>
        </p:txBody>
      </p:sp>
    </p:spTree>
    <p:extLst>
      <p:ext uri="{BB962C8B-B14F-4D97-AF65-F5344CB8AC3E}">
        <p14:creationId xmlns:p14="http://schemas.microsoft.com/office/powerpoint/2010/main" val="2329428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txBox="1">
            <a:spLocks noGrp="1"/>
          </p:cNvSpPr>
          <p:nvPr>
            <p:ph type="body" idx="1"/>
          </p:nvPr>
        </p:nvSpPr>
        <p:spPr>
          <a:xfrm>
            <a:off x="685800" y="4400550"/>
            <a:ext cx="5486400" cy="3600450"/>
          </a:xfrm>
          <a:prstGeom prst="rect">
            <a:avLst/>
          </a:prstGeom>
        </p:spPr>
        <p:txBody>
          <a:bodyPr wrap="square" lIns="91425" tIns="91425" rIns="91425" bIns="91425" anchor="t" anchorCtr="0">
            <a:noAutofit/>
          </a:bodyPr>
          <a:lstStyle/>
          <a:p>
            <a:pPr lvl="0">
              <a:spcBef>
                <a:spcPts val="0"/>
              </a:spcBef>
              <a:buNone/>
            </a:pPr>
            <a:r>
              <a:rPr lang="en-AU" dirty="0"/>
              <a:t>We will cover some content around Futures – which is a key component of CBI A3. Stretch your thinking, make you</a:t>
            </a:r>
            <a:endParaRPr dirty="0"/>
          </a:p>
        </p:txBody>
      </p:sp>
      <p:sp>
        <p:nvSpPr>
          <p:cNvPr id="161" name="Shape 16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48393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3FD8C2-A6FE-4CFD-A831-05A336D7B9E7}" type="slidenum">
              <a:rPr lang="en-AU" smtClean="0"/>
              <a:t>10</a:t>
            </a:fld>
            <a:endParaRPr lang="en-AU"/>
          </a:p>
        </p:txBody>
      </p:sp>
    </p:spTree>
    <p:extLst>
      <p:ext uri="{BB962C8B-B14F-4D97-AF65-F5344CB8AC3E}">
        <p14:creationId xmlns:p14="http://schemas.microsoft.com/office/powerpoint/2010/main" val="21380268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Instead – there are multiple different </a:t>
            </a:r>
            <a:r>
              <a:rPr lang="en-US" dirty="0" err="1"/>
              <a:t>poissiblities</a:t>
            </a:r>
            <a:r>
              <a:rPr lang="en-US" dirty="0"/>
              <a:t>. Multiple depictions. </a:t>
            </a:r>
          </a:p>
          <a:p>
            <a:endParaRPr lang="en-US" dirty="0"/>
          </a:p>
        </p:txBody>
      </p:sp>
      <p:sp>
        <p:nvSpPr>
          <p:cNvPr id="4" name="Slide Number Placeholder 3"/>
          <p:cNvSpPr>
            <a:spLocks noGrp="1"/>
          </p:cNvSpPr>
          <p:nvPr>
            <p:ph type="sldNum" sz="quarter" idx="5"/>
          </p:nvPr>
        </p:nvSpPr>
        <p:spPr/>
        <p:txBody>
          <a:bodyPr/>
          <a:lstStyle/>
          <a:p>
            <a:fld id="{B93FD8C2-A6FE-4CFD-A831-05A336D7B9E7}" type="slidenum">
              <a:rPr lang="en-AU" smtClean="0"/>
              <a:t>11</a:t>
            </a:fld>
            <a:endParaRPr lang="en-AU"/>
          </a:p>
        </p:txBody>
      </p:sp>
    </p:spTree>
    <p:extLst>
      <p:ext uri="{BB962C8B-B14F-4D97-AF65-F5344CB8AC3E}">
        <p14:creationId xmlns:p14="http://schemas.microsoft.com/office/powerpoint/2010/main" val="34061290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Process of strategic foresight and </a:t>
            </a:r>
            <a:r>
              <a:rPr lang="en-US" dirty="0" err="1"/>
              <a:t>futuring</a:t>
            </a:r>
            <a:r>
              <a:rPr lang="en-US" dirty="0"/>
              <a:t>. </a:t>
            </a:r>
          </a:p>
        </p:txBody>
      </p:sp>
      <p:sp>
        <p:nvSpPr>
          <p:cNvPr id="4" name="Slide Number Placeholder 3"/>
          <p:cNvSpPr>
            <a:spLocks noGrp="1"/>
          </p:cNvSpPr>
          <p:nvPr>
            <p:ph type="sldNum" sz="quarter" idx="5"/>
          </p:nvPr>
        </p:nvSpPr>
        <p:spPr/>
        <p:txBody>
          <a:bodyPr/>
          <a:lstStyle/>
          <a:p>
            <a:fld id="{B93FD8C2-A6FE-4CFD-A831-05A336D7B9E7}" type="slidenum">
              <a:rPr lang="en-AU" smtClean="0"/>
              <a:t>12</a:t>
            </a:fld>
            <a:endParaRPr lang="en-AU"/>
          </a:p>
        </p:txBody>
      </p:sp>
    </p:spTree>
    <p:extLst>
      <p:ext uri="{BB962C8B-B14F-4D97-AF65-F5344CB8AC3E}">
        <p14:creationId xmlns:p14="http://schemas.microsoft.com/office/powerpoint/2010/main" val="22914606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3FD8C2-A6FE-4CFD-A831-05A336D7B9E7}" type="slidenum">
              <a:rPr lang="en-AU" smtClean="0"/>
              <a:t>13</a:t>
            </a:fld>
            <a:endParaRPr lang="en-AU"/>
          </a:p>
        </p:txBody>
      </p:sp>
    </p:spTree>
    <p:extLst>
      <p:ext uri="{BB962C8B-B14F-4D97-AF65-F5344CB8AC3E}">
        <p14:creationId xmlns:p14="http://schemas.microsoft.com/office/powerpoint/2010/main" val="20720393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discipline in its self. Speculative Design is this category of interconnected ways of thinking and approaching things. Blend of science fiction, design fiction, art and strategy as. Speculative design often concerns itself with using design as a way to make the future tangible. </a:t>
            </a:r>
          </a:p>
          <a:p>
            <a:endParaRPr lang="en-US" dirty="0"/>
          </a:p>
        </p:txBody>
      </p:sp>
      <p:sp>
        <p:nvSpPr>
          <p:cNvPr id="4" name="Slide Number Placeholder 3"/>
          <p:cNvSpPr>
            <a:spLocks noGrp="1"/>
          </p:cNvSpPr>
          <p:nvPr>
            <p:ph type="sldNum" sz="quarter" idx="5"/>
          </p:nvPr>
        </p:nvSpPr>
        <p:spPr/>
        <p:txBody>
          <a:bodyPr/>
          <a:lstStyle/>
          <a:p>
            <a:fld id="{B93FD8C2-A6FE-4CFD-A831-05A336D7B9E7}" type="slidenum">
              <a:rPr lang="en-AU" smtClean="0"/>
              <a:t>14</a:t>
            </a:fld>
            <a:endParaRPr lang="en-AU"/>
          </a:p>
        </p:txBody>
      </p:sp>
    </p:spTree>
    <p:extLst>
      <p:ext uri="{BB962C8B-B14F-4D97-AF65-F5344CB8AC3E}">
        <p14:creationId xmlns:p14="http://schemas.microsoft.com/office/powerpoint/2010/main" val="20812557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 if you are interested in a design consultancy that do great speculative design. They create </a:t>
            </a:r>
            <a:r>
              <a:rPr lang="en-US" dirty="0" err="1"/>
              <a:t>instatlions</a:t>
            </a:r>
            <a:r>
              <a:rPr lang="en-US" dirty="0"/>
              <a:t> and </a:t>
            </a:r>
            <a:r>
              <a:rPr lang="en-US" dirty="0" err="1"/>
              <a:t>provications</a:t>
            </a:r>
            <a:r>
              <a:rPr lang="en-US" dirty="0"/>
              <a:t> for the future. </a:t>
            </a:r>
          </a:p>
          <a:p>
            <a:endParaRPr lang="en-US" dirty="0"/>
          </a:p>
        </p:txBody>
      </p:sp>
      <p:sp>
        <p:nvSpPr>
          <p:cNvPr id="4" name="Slide Number Placeholder 3"/>
          <p:cNvSpPr>
            <a:spLocks noGrp="1"/>
          </p:cNvSpPr>
          <p:nvPr>
            <p:ph type="sldNum" sz="quarter" idx="5"/>
          </p:nvPr>
        </p:nvSpPr>
        <p:spPr/>
        <p:txBody>
          <a:bodyPr/>
          <a:lstStyle/>
          <a:p>
            <a:fld id="{B93FD8C2-A6FE-4CFD-A831-05A336D7B9E7}" type="slidenum">
              <a:rPr lang="en-AU" smtClean="0"/>
              <a:t>15</a:t>
            </a:fld>
            <a:endParaRPr lang="en-AU"/>
          </a:p>
        </p:txBody>
      </p:sp>
    </p:spTree>
    <p:extLst>
      <p:ext uri="{BB962C8B-B14F-4D97-AF65-F5344CB8AC3E}">
        <p14:creationId xmlns:p14="http://schemas.microsoft.com/office/powerpoint/2010/main" val="30739136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But we can also leverage the insights and learnings from others who have done this work. Range of forecasting reports, trends and scenarios. There will be some element of speculation/assumptions in there </a:t>
            </a:r>
            <a:r>
              <a:rPr lang="en-AU" dirty="0" err="1"/>
              <a:t>prooblems</a:t>
            </a:r>
            <a:r>
              <a:rPr lang="en-AU" dirty="0"/>
              <a:t>. </a:t>
            </a:r>
          </a:p>
        </p:txBody>
      </p:sp>
      <p:sp>
        <p:nvSpPr>
          <p:cNvPr id="4" name="Slide Number Placeholder 3"/>
          <p:cNvSpPr>
            <a:spLocks noGrp="1"/>
          </p:cNvSpPr>
          <p:nvPr>
            <p:ph type="sldNum" sz="quarter" idx="10"/>
          </p:nvPr>
        </p:nvSpPr>
        <p:spPr/>
        <p:txBody>
          <a:bodyPr/>
          <a:lstStyle/>
          <a:p>
            <a:fld id="{B93FD8C2-A6FE-4CFD-A831-05A336D7B9E7}" type="slidenum">
              <a:rPr lang="en-AU" smtClean="0"/>
              <a:t>16</a:t>
            </a:fld>
            <a:endParaRPr lang="en-AU"/>
          </a:p>
        </p:txBody>
      </p:sp>
    </p:spTree>
    <p:extLst>
      <p:ext uri="{BB962C8B-B14F-4D97-AF65-F5344CB8AC3E}">
        <p14:creationId xmlns:p14="http://schemas.microsoft.com/office/powerpoint/2010/main" val="40235541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cap="none" dirty="0">
                <a:solidFill>
                  <a:schemeClr val="tx1">
                    <a:lumMod val="65000"/>
                    <a:lumOff val="35000"/>
                  </a:schemeClr>
                </a:solidFill>
                <a:latin typeface="DIN Next LT Pro Light"/>
                <a:cs typeface="DIN Next LT Pro Light"/>
              </a:rPr>
              <a:t>Global</a:t>
            </a:r>
            <a:br>
              <a:rPr lang="en-US" cap="none" dirty="0">
                <a:solidFill>
                  <a:schemeClr val="tx1">
                    <a:lumMod val="65000"/>
                    <a:lumOff val="35000"/>
                  </a:schemeClr>
                </a:solidFill>
                <a:latin typeface="DIN Next LT Pro Light"/>
                <a:cs typeface="DIN Next LT Pro Light"/>
              </a:rPr>
            </a:br>
            <a:r>
              <a:rPr lang="en-US" cap="none" dirty="0">
                <a:solidFill>
                  <a:schemeClr val="tx1">
                    <a:lumMod val="65000"/>
                    <a:lumOff val="35000"/>
                  </a:schemeClr>
                </a:solidFill>
                <a:latin typeface="DIN Next LT Pro Light"/>
                <a:cs typeface="DIN Next LT Pro Light"/>
              </a:rPr>
              <a:t>Megatrends,</a:t>
            </a:r>
            <a:br>
              <a:rPr lang="en-US" cap="none" dirty="0">
                <a:solidFill>
                  <a:schemeClr val="tx1">
                    <a:lumMod val="65000"/>
                    <a:lumOff val="35000"/>
                  </a:schemeClr>
                </a:solidFill>
                <a:latin typeface="DIN Next LT Pro Light"/>
                <a:cs typeface="DIN Next LT Pro Light"/>
              </a:rPr>
            </a:br>
            <a:r>
              <a:rPr lang="en-US" cap="none" dirty="0">
                <a:solidFill>
                  <a:schemeClr val="tx1">
                    <a:lumMod val="65000"/>
                    <a:lumOff val="35000"/>
                  </a:schemeClr>
                </a:solidFill>
                <a:latin typeface="DIN Next LT Pro Light"/>
                <a:cs typeface="DIN Next LT Pro Light"/>
              </a:rPr>
              <a:t>revised 2015</a:t>
            </a:r>
            <a:endParaRPr lang="en-AU" dirty="0"/>
          </a:p>
        </p:txBody>
      </p:sp>
      <p:sp>
        <p:nvSpPr>
          <p:cNvPr id="4" name="Slide Number Placeholder 3"/>
          <p:cNvSpPr>
            <a:spLocks noGrp="1"/>
          </p:cNvSpPr>
          <p:nvPr>
            <p:ph type="sldNum" sz="quarter" idx="10"/>
          </p:nvPr>
        </p:nvSpPr>
        <p:spPr/>
        <p:txBody>
          <a:bodyPr/>
          <a:lstStyle/>
          <a:p>
            <a:fld id="{B93FD8C2-A6FE-4CFD-A831-05A336D7B9E7}" type="slidenum">
              <a:rPr lang="en-AU" smtClean="0"/>
              <a:t>17</a:t>
            </a:fld>
            <a:endParaRPr lang="en-AU"/>
          </a:p>
        </p:txBody>
      </p:sp>
    </p:spTree>
    <p:extLst>
      <p:ext uri="{BB962C8B-B14F-4D97-AF65-F5344CB8AC3E}">
        <p14:creationId xmlns:p14="http://schemas.microsoft.com/office/powerpoint/2010/main" val="8446219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txBox="1">
            <a:spLocks noGrp="1"/>
          </p:cNvSpPr>
          <p:nvPr>
            <p:ph type="body" idx="1"/>
          </p:nvPr>
        </p:nvSpPr>
        <p:spPr>
          <a:xfrm>
            <a:off x="685800" y="4400550"/>
            <a:ext cx="5486400" cy="3600450"/>
          </a:xfrm>
          <a:prstGeom prst="rect">
            <a:avLst/>
          </a:prstGeom>
        </p:spPr>
        <p:txBody>
          <a:bodyPr wrap="square" lIns="91425" tIns="91425" rIns="91425" bIns="91425" anchor="t" anchorCtr="0">
            <a:noAutofit/>
          </a:bodyPr>
          <a:lstStyle/>
          <a:p>
            <a:pPr lvl="0">
              <a:spcBef>
                <a:spcPts val="0"/>
              </a:spcBef>
              <a:buNone/>
            </a:pPr>
            <a:r>
              <a:rPr lang="en-AU" dirty="0"/>
              <a:t>First acknowledge traditional owners of the land.</a:t>
            </a:r>
            <a:endParaRPr dirty="0"/>
          </a:p>
        </p:txBody>
      </p:sp>
      <p:sp>
        <p:nvSpPr>
          <p:cNvPr id="161" name="Shape 16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55517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txBox="1">
            <a:spLocks noGrp="1"/>
          </p:cNvSpPr>
          <p:nvPr>
            <p:ph type="body" idx="1"/>
          </p:nvPr>
        </p:nvSpPr>
        <p:spPr>
          <a:xfrm>
            <a:off x="685800" y="4400550"/>
            <a:ext cx="5486400" cy="3600450"/>
          </a:xfrm>
          <a:prstGeom prst="rect">
            <a:avLst/>
          </a:prstGeom>
        </p:spPr>
        <p:txBody>
          <a:bodyPr wrap="square" lIns="91425" tIns="91425" rIns="91425" bIns="91425" anchor="t" anchorCtr="0">
            <a:noAutofit/>
          </a:bodyPr>
          <a:lstStyle/>
          <a:p>
            <a:pPr marL="171450" lvl="0" indent="-171450">
              <a:spcBef>
                <a:spcPts val="0"/>
              </a:spcBef>
              <a:buFontTx/>
              <a:buChar char="-"/>
            </a:pPr>
            <a:endParaRPr lang="en-US" dirty="0"/>
          </a:p>
        </p:txBody>
      </p:sp>
      <p:sp>
        <p:nvSpPr>
          <p:cNvPr id="161" name="Shape 16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51971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B93FD8C2-A6FE-4CFD-A831-05A336D7B9E7}" type="slidenum">
              <a:rPr lang="en-AU" smtClean="0"/>
              <a:t>2</a:t>
            </a:fld>
            <a:endParaRPr lang="en-AU"/>
          </a:p>
        </p:txBody>
      </p:sp>
    </p:spTree>
    <p:extLst>
      <p:ext uri="{BB962C8B-B14F-4D97-AF65-F5344CB8AC3E}">
        <p14:creationId xmlns:p14="http://schemas.microsoft.com/office/powerpoint/2010/main" val="33707736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cap="none" dirty="0">
                <a:solidFill>
                  <a:schemeClr val="tx1">
                    <a:lumMod val="65000"/>
                    <a:lumOff val="35000"/>
                  </a:schemeClr>
                </a:solidFill>
                <a:latin typeface="DIN Next LT Pro Light"/>
                <a:cs typeface="DIN Next LT Pro Light"/>
              </a:rPr>
              <a:t>Global</a:t>
            </a:r>
            <a:br>
              <a:rPr lang="en-US" cap="none" dirty="0">
                <a:solidFill>
                  <a:schemeClr val="tx1">
                    <a:lumMod val="65000"/>
                    <a:lumOff val="35000"/>
                  </a:schemeClr>
                </a:solidFill>
                <a:latin typeface="DIN Next LT Pro Light"/>
                <a:cs typeface="DIN Next LT Pro Light"/>
              </a:rPr>
            </a:br>
            <a:r>
              <a:rPr lang="en-US" cap="none" dirty="0">
                <a:solidFill>
                  <a:schemeClr val="tx1">
                    <a:lumMod val="65000"/>
                    <a:lumOff val="35000"/>
                  </a:schemeClr>
                </a:solidFill>
                <a:latin typeface="DIN Next LT Pro Light"/>
                <a:cs typeface="DIN Next LT Pro Light"/>
              </a:rPr>
              <a:t>Megatrends,</a:t>
            </a:r>
            <a:br>
              <a:rPr lang="en-US" cap="none" dirty="0">
                <a:solidFill>
                  <a:schemeClr val="tx1">
                    <a:lumMod val="65000"/>
                    <a:lumOff val="35000"/>
                  </a:schemeClr>
                </a:solidFill>
                <a:latin typeface="DIN Next LT Pro Light"/>
                <a:cs typeface="DIN Next LT Pro Light"/>
              </a:rPr>
            </a:br>
            <a:r>
              <a:rPr lang="en-US" cap="none" dirty="0">
                <a:solidFill>
                  <a:schemeClr val="tx1">
                    <a:lumMod val="65000"/>
                    <a:lumOff val="35000"/>
                  </a:schemeClr>
                </a:solidFill>
                <a:latin typeface="DIN Next LT Pro Light"/>
                <a:cs typeface="DIN Next LT Pro Light"/>
              </a:rPr>
              <a:t>revised 2015</a:t>
            </a:r>
            <a:endParaRPr lang="en-AU" dirty="0"/>
          </a:p>
        </p:txBody>
      </p:sp>
      <p:sp>
        <p:nvSpPr>
          <p:cNvPr id="4" name="Slide Number Placeholder 3"/>
          <p:cNvSpPr>
            <a:spLocks noGrp="1"/>
          </p:cNvSpPr>
          <p:nvPr>
            <p:ph type="sldNum" sz="quarter" idx="10"/>
          </p:nvPr>
        </p:nvSpPr>
        <p:spPr/>
        <p:txBody>
          <a:bodyPr/>
          <a:lstStyle/>
          <a:p>
            <a:fld id="{B93FD8C2-A6FE-4CFD-A831-05A336D7B9E7}" type="slidenum">
              <a:rPr lang="en-AU" smtClean="0"/>
              <a:t>20</a:t>
            </a:fld>
            <a:endParaRPr lang="en-AU"/>
          </a:p>
        </p:txBody>
      </p:sp>
    </p:spTree>
    <p:extLst>
      <p:ext uri="{BB962C8B-B14F-4D97-AF65-F5344CB8AC3E}">
        <p14:creationId xmlns:p14="http://schemas.microsoft.com/office/powerpoint/2010/main" val="21244347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cap="none" dirty="0">
                <a:solidFill>
                  <a:schemeClr val="tx1">
                    <a:lumMod val="65000"/>
                    <a:lumOff val="35000"/>
                  </a:schemeClr>
                </a:solidFill>
                <a:latin typeface="DIN Next LT Pro Light"/>
                <a:cs typeface="DIN Next LT Pro Light"/>
              </a:rPr>
              <a:t>Global</a:t>
            </a:r>
            <a:br>
              <a:rPr lang="en-US" cap="none" dirty="0">
                <a:solidFill>
                  <a:schemeClr val="tx1">
                    <a:lumMod val="65000"/>
                    <a:lumOff val="35000"/>
                  </a:schemeClr>
                </a:solidFill>
                <a:latin typeface="DIN Next LT Pro Light"/>
                <a:cs typeface="DIN Next LT Pro Light"/>
              </a:rPr>
            </a:br>
            <a:r>
              <a:rPr lang="en-US" cap="none" dirty="0">
                <a:solidFill>
                  <a:schemeClr val="tx1">
                    <a:lumMod val="65000"/>
                    <a:lumOff val="35000"/>
                  </a:schemeClr>
                </a:solidFill>
                <a:latin typeface="DIN Next LT Pro Light"/>
                <a:cs typeface="DIN Next LT Pro Light"/>
              </a:rPr>
              <a:t>Megatrends,</a:t>
            </a:r>
            <a:br>
              <a:rPr lang="en-US" cap="none" dirty="0">
                <a:solidFill>
                  <a:schemeClr val="tx1">
                    <a:lumMod val="65000"/>
                    <a:lumOff val="35000"/>
                  </a:schemeClr>
                </a:solidFill>
                <a:latin typeface="DIN Next LT Pro Light"/>
                <a:cs typeface="DIN Next LT Pro Light"/>
              </a:rPr>
            </a:br>
            <a:r>
              <a:rPr lang="en-US" cap="none" dirty="0">
                <a:solidFill>
                  <a:schemeClr val="tx1">
                    <a:lumMod val="65000"/>
                    <a:lumOff val="35000"/>
                  </a:schemeClr>
                </a:solidFill>
                <a:latin typeface="DIN Next LT Pro Light"/>
                <a:cs typeface="DIN Next LT Pro Light"/>
              </a:rPr>
              <a:t>revised 2015</a:t>
            </a:r>
            <a:endParaRPr lang="en-AU" dirty="0"/>
          </a:p>
        </p:txBody>
      </p:sp>
      <p:sp>
        <p:nvSpPr>
          <p:cNvPr id="4" name="Slide Number Placeholder 3"/>
          <p:cNvSpPr>
            <a:spLocks noGrp="1"/>
          </p:cNvSpPr>
          <p:nvPr>
            <p:ph type="sldNum" sz="quarter" idx="10"/>
          </p:nvPr>
        </p:nvSpPr>
        <p:spPr/>
        <p:txBody>
          <a:bodyPr/>
          <a:lstStyle/>
          <a:p>
            <a:fld id="{B93FD8C2-A6FE-4CFD-A831-05A336D7B9E7}" type="slidenum">
              <a:rPr lang="en-AU" smtClean="0"/>
              <a:t>21</a:t>
            </a:fld>
            <a:endParaRPr lang="en-AU"/>
          </a:p>
        </p:txBody>
      </p:sp>
    </p:spTree>
    <p:extLst>
      <p:ext uri="{BB962C8B-B14F-4D97-AF65-F5344CB8AC3E}">
        <p14:creationId xmlns:p14="http://schemas.microsoft.com/office/powerpoint/2010/main" val="5132956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cap="none" dirty="0">
                <a:solidFill>
                  <a:schemeClr val="tx1">
                    <a:lumMod val="65000"/>
                    <a:lumOff val="35000"/>
                  </a:schemeClr>
                </a:solidFill>
                <a:latin typeface="DIN Next LT Pro Light"/>
                <a:cs typeface="DIN Next LT Pro Light"/>
              </a:rPr>
              <a:t>Global</a:t>
            </a:r>
            <a:br>
              <a:rPr lang="en-US" cap="none" dirty="0">
                <a:solidFill>
                  <a:schemeClr val="tx1">
                    <a:lumMod val="65000"/>
                    <a:lumOff val="35000"/>
                  </a:schemeClr>
                </a:solidFill>
                <a:latin typeface="DIN Next LT Pro Light"/>
                <a:cs typeface="DIN Next LT Pro Light"/>
              </a:rPr>
            </a:br>
            <a:r>
              <a:rPr lang="en-US" cap="none" dirty="0">
                <a:solidFill>
                  <a:schemeClr val="tx1">
                    <a:lumMod val="65000"/>
                    <a:lumOff val="35000"/>
                  </a:schemeClr>
                </a:solidFill>
                <a:latin typeface="DIN Next LT Pro Light"/>
                <a:cs typeface="DIN Next LT Pro Light"/>
              </a:rPr>
              <a:t>Megatrends,</a:t>
            </a:r>
            <a:br>
              <a:rPr lang="en-US" cap="none" dirty="0">
                <a:solidFill>
                  <a:schemeClr val="tx1">
                    <a:lumMod val="65000"/>
                    <a:lumOff val="35000"/>
                  </a:schemeClr>
                </a:solidFill>
                <a:latin typeface="DIN Next LT Pro Light"/>
                <a:cs typeface="DIN Next LT Pro Light"/>
              </a:rPr>
            </a:br>
            <a:r>
              <a:rPr lang="en-US" cap="none" dirty="0">
                <a:solidFill>
                  <a:schemeClr val="tx1">
                    <a:lumMod val="65000"/>
                    <a:lumOff val="35000"/>
                  </a:schemeClr>
                </a:solidFill>
                <a:latin typeface="DIN Next LT Pro Light"/>
                <a:cs typeface="DIN Next LT Pro Light"/>
              </a:rPr>
              <a:t>revised 2015</a:t>
            </a:r>
            <a:endParaRPr lang="en-AU" dirty="0"/>
          </a:p>
        </p:txBody>
      </p:sp>
      <p:sp>
        <p:nvSpPr>
          <p:cNvPr id="4" name="Slide Number Placeholder 3"/>
          <p:cNvSpPr>
            <a:spLocks noGrp="1"/>
          </p:cNvSpPr>
          <p:nvPr>
            <p:ph type="sldNum" sz="quarter" idx="10"/>
          </p:nvPr>
        </p:nvSpPr>
        <p:spPr/>
        <p:txBody>
          <a:bodyPr/>
          <a:lstStyle/>
          <a:p>
            <a:fld id="{B93FD8C2-A6FE-4CFD-A831-05A336D7B9E7}" type="slidenum">
              <a:rPr lang="en-AU" smtClean="0"/>
              <a:t>22</a:t>
            </a:fld>
            <a:endParaRPr lang="en-AU"/>
          </a:p>
        </p:txBody>
      </p:sp>
    </p:spTree>
    <p:extLst>
      <p:ext uri="{BB962C8B-B14F-4D97-AF65-F5344CB8AC3E}">
        <p14:creationId xmlns:p14="http://schemas.microsoft.com/office/powerpoint/2010/main" val="2987193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a:extLst>
            <a:ext uri="{FF2B5EF4-FFF2-40B4-BE49-F238E27FC236}">
              <a16:creationId xmlns:a16="http://schemas.microsoft.com/office/drawing/2014/main" id="{0DFF7D74-2BE1-E36F-C685-D02D99F779ED}"/>
            </a:ext>
          </a:extLst>
        </p:cNvPr>
        <p:cNvGrpSpPr/>
        <p:nvPr/>
      </p:nvGrpSpPr>
      <p:grpSpPr>
        <a:xfrm>
          <a:off x="0" y="0"/>
          <a:ext cx="0" cy="0"/>
          <a:chOff x="0" y="0"/>
          <a:chExt cx="0" cy="0"/>
        </a:xfrm>
      </p:grpSpPr>
      <p:sp>
        <p:nvSpPr>
          <p:cNvPr id="160" name="Shape 160">
            <a:extLst>
              <a:ext uri="{FF2B5EF4-FFF2-40B4-BE49-F238E27FC236}">
                <a16:creationId xmlns:a16="http://schemas.microsoft.com/office/drawing/2014/main" id="{25149AC2-6B53-C868-4775-C3C20450C16E}"/>
              </a:ext>
            </a:extLst>
          </p:cNvPr>
          <p:cNvSpPr txBox="1">
            <a:spLocks noGrp="1"/>
          </p:cNvSpPr>
          <p:nvPr>
            <p:ph type="body" idx="1"/>
          </p:nvPr>
        </p:nvSpPr>
        <p:spPr>
          <a:xfrm>
            <a:off x="685800" y="4400550"/>
            <a:ext cx="5486400" cy="3600450"/>
          </a:xfrm>
          <a:prstGeom prst="rect">
            <a:avLst/>
          </a:prstGeom>
        </p:spPr>
        <p:txBody>
          <a:bodyPr wrap="square" lIns="91425" tIns="91425" rIns="91425" bIns="91425" anchor="t" anchorCtr="0">
            <a:noAutofit/>
          </a:bodyPr>
          <a:lstStyle/>
          <a:p>
            <a:pPr marL="171450" lvl="0" indent="-171450">
              <a:spcBef>
                <a:spcPts val="0"/>
              </a:spcBef>
              <a:buFontTx/>
              <a:buChar char="-"/>
            </a:pPr>
            <a:r>
              <a:rPr lang="en-US" dirty="0"/>
              <a:t>Be inspired by the scenario and consider how you systems has changed – for better, could be for the worst. </a:t>
            </a:r>
          </a:p>
          <a:p>
            <a:pPr marL="171450" lvl="0" indent="-171450">
              <a:spcBef>
                <a:spcPts val="0"/>
              </a:spcBef>
              <a:buFontTx/>
              <a:buChar char="-"/>
            </a:pPr>
            <a:r>
              <a:rPr lang="en-US" dirty="0"/>
              <a:t>WHAT IF things change. </a:t>
            </a:r>
          </a:p>
        </p:txBody>
      </p:sp>
      <p:sp>
        <p:nvSpPr>
          <p:cNvPr id="161" name="Shape 161">
            <a:extLst>
              <a:ext uri="{FF2B5EF4-FFF2-40B4-BE49-F238E27FC236}">
                <a16:creationId xmlns:a16="http://schemas.microsoft.com/office/drawing/2014/main" id="{5DEEDF99-C962-ED0C-7B1B-EDBC5FF4D417}"/>
              </a:ext>
            </a:extLst>
          </p:cNvPr>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525909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txBox="1">
            <a:spLocks noGrp="1"/>
          </p:cNvSpPr>
          <p:nvPr>
            <p:ph type="body" idx="1"/>
          </p:nvPr>
        </p:nvSpPr>
        <p:spPr>
          <a:xfrm>
            <a:off x="685800" y="4400550"/>
            <a:ext cx="5486400" cy="3600450"/>
          </a:xfrm>
          <a:prstGeom prst="rect">
            <a:avLst/>
          </a:prstGeom>
        </p:spPr>
        <p:txBody>
          <a:bodyPr wrap="square" lIns="91425" tIns="91425" rIns="91425" bIns="91425" anchor="t" anchorCtr="0">
            <a:noAutofit/>
          </a:bodyPr>
          <a:lstStyle/>
          <a:p>
            <a:pPr marL="171450" lvl="0" indent="-171450">
              <a:spcBef>
                <a:spcPts val="0"/>
              </a:spcBef>
              <a:buFontTx/>
              <a:buChar char="-"/>
            </a:pPr>
            <a:endParaRPr lang="en-US" dirty="0"/>
          </a:p>
        </p:txBody>
      </p:sp>
      <p:sp>
        <p:nvSpPr>
          <p:cNvPr id="161" name="Shape 16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636987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txBox="1">
            <a:spLocks noGrp="1"/>
          </p:cNvSpPr>
          <p:nvPr>
            <p:ph type="body" idx="1"/>
          </p:nvPr>
        </p:nvSpPr>
        <p:spPr>
          <a:xfrm>
            <a:off x="685800" y="4400550"/>
            <a:ext cx="5486400" cy="3600450"/>
          </a:xfrm>
          <a:prstGeom prst="rect">
            <a:avLst/>
          </a:prstGeom>
        </p:spPr>
        <p:txBody>
          <a:bodyPr wrap="square" lIns="91425" tIns="91425" rIns="91425" bIns="91425" anchor="t" anchorCtr="0">
            <a:noAutofit/>
          </a:bodyPr>
          <a:lstStyle/>
          <a:p>
            <a:pPr marL="171450" lvl="0" indent="-171450">
              <a:spcBef>
                <a:spcPts val="0"/>
              </a:spcBef>
              <a:buFontTx/>
              <a:buChar char="-"/>
            </a:pPr>
            <a:r>
              <a:rPr lang="en-US" dirty="0"/>
              <a:t>Be inspired by the scenario and consider how you systems has changed – for better, could be for the worst. </a:t>
            </a:r>
          </a:p>
          <a:p>
            <a:pPr marL="171450" lvl="0" indent="-171450">
              <a:spcBef>
                <a:spcPts val="0"/>
              </a:spcBef>
              <a:buFontTx/>
              <a:buChar char="-"/>
            </a:pPr>
            <a:r>
              <a:rPr lang="en-US" dirty="0"/>
              <a:t>WHAT IF things change. </a:t>
            </a:r>
          </a:p>
        </p:txBody>
      </p:sp>
      <p:sp>
        <p:nvSpPr>
          <p:cNvPr id="161" name="Shape 16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062533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txBox="1">
            <a:spLocks noGrp="1"/>
          </p:cNvSpPr>
          <p:nvPr>
            <p:ph type="body" idx="1"/>
          </p:nvPr>
        </p:nvSpPr>
        <p:spPr>
          <a:xfrm>
            <a:off x="685800" y="4400550"/>
            <a:ext cx="5486400" cy="3600450"/>
          </a:xfrm>
          <a:prstGeom prst="rect">
            <a:avLst/>
          </a:prstGeom>
        </p:spPr>
        <p:txBody>
          <a:bodyPr wrap="square" lIns="91425" tIns="91425" rIns="91425" bIns="91425" anchor="t" anchorCtr="0">
            <a:noAutofit/>
          </a:bodyPr>
          <a:lstStyle/>
          <a:p>
            <a:pPr marL="171450" lvl="0" indent="-171450">
              <a:spcBef>
                <a:spcPts val="0"/>
              </a:spcBef>
              <a:buFontTx/>
              <a:buChar char="-"/>
            </a:pPr>
            <a:endParaRPr lang="en-US" dirty="0"/>
          </a:p>
        </p:txBody>
      </p:sp>
      <p:sp>
        <p:nvSpPr>
          <p:cNvPr id="161" name="Shape 16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260626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a:extLst>
            <a:ext uri="{FF2B5EF4-FFF2-40B4-BE49-F238E27FC236}">
              <a16:creationId xmlns:a16="http://schemas.microsoft.com/office/drawing/2014/main" id="{C31C6B25-77D0-5862-16EE-360C45639D4C}"/>
            </a:ext>
          </a:extLst>
        </p:cNvPr>
        <p:cNvGrpSpPr/>
        <p:nvPr/>
      </p:nvGrpSpPr>
      <p:grpSpPr>
        <a:xfrm>
          <a:off x="0" y="0"/>
          <a:ext cx="0" cy="0"/>
          <a:chOff x="0" y="0"/>
          <a:chExt cx="0" cy="0"/>
        </a:xfrm>
      </p:grpSpPr>
      <p:sp>
        <p:nvSpPr>
          <p:cNvPr id="160" name="Shape 160">
            <a:extLst>
              <a:ext uri="{FF2B5EF4-FFF2-40B4-BE49-F238E27FC236}">
                <a16:creationId xmlns:a16="http://schemas.microsoft.com/office/drawing/2014/main" id="{EAF41422-43DA-7F58-87B7-7B4CCECEEF81}"/>
              </a:ext>
            </a:extLst>
          </p:cNvPr>
          <p:cNvSpPr txBox="1">
            <a:spLocks noGrp="1"/>
          </p:cNvSpPr>
          <p:nvPr>
            <p:ph type="body" idx="1"/>
          </p:nvPr>
        </p:nvSpPr>
        <p:spPr>
          <a:xfrm>
            <a:off x="685800" y="4400550"/>
            <a:ext cx="5486400" cy="3600450"/>
          </a:xfrm>
          <a:prstGeom prst="rect">
            <a:avLst/>
          </a:prstGeom>
        </p:spPr>
        <p:txBody>
          <a:bodyPr wrap="square" lIns="91425" tIns="91425" rIns="91425" bIns="91425" anchor="t" anchorCtr="0">
            <a:noAutofit/>
          </a:bodyPr>
          <a:lstStyle/>
          <a:p>
            <a:pPr marL="171450" lvl="0" indent="-171450">
              <a:spcBef>
                <a:spcPts val="0"/>
              </a:spcBef>
              <a:buFontTx/>
              <a:buChar char="-"/>
            </a:pPr>
            <a:r>
              <a:rPr lang="en-US" dirty="0"/>
              <a:t>Be inspired by the scenario and consider how you systems has changed – for better, could be for the worst. </a:t>
            </a:r>
          </a:p>
          <a:p>
            <a:pPr marL="171450" lvl="0" indent="-171450">
              <a:spcBef>
                <a:spcPts val="0"/>
              </a:spcBef>
              <a:buFontTx/>
              <a:buChar char="-"/>
            </a:pPr>
            <a:r>
              <a:rPr lang="en-US" dirty="0"/>
              <a:t>WHAT IF things change. </a:t>
            </a:r>
          </a:p>
        </p:txBody>
      </p:sp>
      <p:sp>
        <p:nvSpPr>
          <p:cNvPr id="161" name="Shape 161">
            <a:extLst>
              <a:ext uri="{FF2B5EF4-FFF2-40B4-BE49-F238E27FC236}">
                <a16:creationId xmlns:a16="http://schemas.microsoft.com/office/drawing/2014/main" id="{58A34255-69E8-970E-BB90-E9DC26A4F870}"/>
              </a:ext>
            </a:extLst>
          </p:cNvPr>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487767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a:extLst>
            <a:ext uri="{FF2B5EF4-FFF2-40B4-BE49-F238E27FC236}">
              <a16:creationId xmlns:a16="http://schemas.microsoft.com/office/drawing/2014/main" id="{733E2E04-1E2C-3347-9030-729A69D6B196}"/>
            </a:ext>
          </a:extLst>
        </p:cNvPr>
        <p:cNvGrpSpPr/>
        <p:nvPr/>
      </p:nvGrpSpPr>
      <p:grpSpPr>
        <a:xfrm>
          <a:off x="0" y="0"/>
          <a:ext cx="0" cy="0"/>
          <a:chOff x="0" y="0"/>
          <a:chExt cx="0" cy="0"/>
        </a:xfrm>
      </p:grpSpPr>
      <p:sp>
        <p:nvSpPr>
          <p:cNvPr id="160" name="Shape 160">
            <a:extLst>
              <a:ext uri="{FF2B5EF4-FFF2-40B4-BE49-F238E27FC236}">
                <a16:creationId xmlns:a16="http://schemas.microsoft.com/office/drawing/2014/main" id="{318724F8-FF23-4CA9-827D-F1775FF975E9}"/>
              </a:ext>
            </a:extLst>
          </p:cNvPr>
          <p:cNvSpPr txBox="1">
            <a:spLocks noGrp="1"/>
          </p:cNvSpPr>
          <p:nvPr>
            <p:ph type="body" idx="1"/>
          </p:nvPr>
        </p:nvSpPr>
        <p:spPr>
          <a:xfrm>
            <a:off x="685800" y="4400550"/>
            <a:ext cx="5486400" cy="3600450"/>
          </a:xfrm>
          <a:prstGeom prst="rect">
            <a:avLst/>
          </a:prstGeom>
        </p:spPr>
        <p:txBody>
          <a:bodyPr wrap="square" lIns="91425" tIns="91425" rIns="91425" bIns="91425" anchor="t" anchorCtr="0">
            <a:noAutofit/>
          </a:bodyPr>
          <a:lstStyle/>
          <a:p>
            <a:pPr marL="171450" lvl="0" indent="-171450">
              <a:spcBef>
                <a:spcPts val="0"/>
              </a:spcBef>
              <a:buFontTx/>
              <a:buChar char="-"/>
            </a:pPr>
            <a:r>
              <a:rPr lang="en-US" dirty="0"/>
              <a:t>Quick share back. </a:t>
            </a:r>
          </a:p>
        </p:txBody>
      </p:sp>
      <p:sp>
        <p:nvSpPr>
          <p:cNvPr id="161" name="Shape 161">
            <a:extLst>
              <a:ext uri="{FF2B5EF4-FFF2-40B4-BE49-F238E27FC236}">
                <a16:creationId xmlns:a16="http://schemas.microsoft.com/office/drawing/2014/main" id="{0EDE5671-357C-1192-669E-01A918F49E2B}"/>
              </a:ext>
            </a:extLst>
          </p:cNvPr>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33306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a:t>Thought experiment. What will you be doing 30 years from now. </a:t>
            </a:r>
          </a:p>
        </p:txBody>
      </p:sp>
      <p:sp>
        <p:nvSpPr>
          <p:cNvPr id="4" name="Slide Number Placeholder 3"/>
          <p:cNvSpPr>
            <a:spLocks noGrp="1"/>
          </p:cNvSpPr>
          <p:nvPr>
            <p:ph type="sldNum" sz="quarter" idx="10"/>
          </p:nvPr>
        </p:nvSpPr>
        <p:spPr/>
        <p:txBody>
          <a:bodyPr/>
          <a:lstStyle/>
          <a:p>
            <a:fld id="{EDEE92B7-583D-4898-953A-F727C3BE568F}" type="slidenum">
              <a:rPr lang="en-AU" smtClean="0"/>
              <a:pPr/>
              <a:t>3</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endParaRPr lang="en-AU"/>
          </a:p>
        </p:txBody>
      </p:sp>
      <p:sp>
        <p:nvSpPr>
          <p:cNvPr id="4" name="Slide Number Placeholder 3"/>
          <p:cNvSpPr>
            <a:spLocks noGrp="1"/>
          </p:cNvSpPr>
          <p:nvPr>
            <p:ph type="sldNum" sz="quarter" idx="5"/>
          </p:nvPr>
        </p:nvSpPr>
        <p:spPr/>
        <p:txBody>
          <a:bodyPr/>
          <a:lstStyle/>
          <a:p>
            <a:fld id="{033BEB13-10AD-B249-BAE7-DC78F5D2FD78}" type="slidenum">
              <a:rPr lang="en-AU"/>
              <a:pPr/>
              <a:t>4</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endParaRPr lang="en-AU"/>
          </a:p>
        </p:txBody>
      </p:sp>
      <p:sp>
        <p:nvSpPr>
          <p:cNvPr id="4" name="Slide Number Placeholder 3"/>
          <p:cNvSpPr>
            <a:spLocks noGrp="1"/>
          </p:cNvSpPr>
          <p:nvPr>
            <p:ph type="sldNum" sz="quarter" idx="5"/>
          </p:nvPr>
        </p:nvSpPr>
        <p:spPr/>
        <p:txBody>
          <a:bodyPr/>
          <a:lstStyle/>
          <a:p>
            <a:fld id="{033BEB13-10AD-B249-BAE7-DC78F5D2FD78}" type="slidenum">
              <a:rPr lang="en-AU"/>
              <a:pPr/>
              <a:t>5</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endParaRPr lang="en-AU"/>
          </a:p>
        </p:txBody>
      </p:sp>
      <p:sp>
        <p:nvSpPr>
          <p:cNvPr id="4" name="Slide Number Placeholder 3"/>
          <p:cNvSpPr>
            <a:spLocks noGrp="1"/>
          </p:cNvSpPr>
          <p:nvPr>
            <p:ph type="sldNum" sz="quarter" idx="5"/>
          </p:nvPr>
        </p:nvSpPr>
        <p:spPr/>
        <p:txBody>
          <a:bodyPr/>
          <a:lstStyle/>
          <a:p>
            <a:fld id="{033BEB13-10AD-B249-BAE7-DC78F5D2FD78}" type="slidenum">
              <a:rPr lang="en-AU"/>
              <a:pPr/>
              <a:t>6</a:t>
            </a:fld>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endParaRPr lang="en-AU"/>
          </a:p>
        </p:txBody>
      </p:sp>
      <p:sp>
        <p:nvSpPr>
          <p:cNvPr id="4" name="Slide Number Placeholder 3"/>
          <p:cNvSpPr>
            <a:spLocks noGrp="1"/>
          </p:cNvSpPr>
          <p:nvPr>
            <p:ph type="sldNum" sz="quarter" idx="5"/>
          </p:nvPr>
        </p:nvSpPr>
        <p:spPr/>
        <p:txBody>
          <a:bodyPr/>
          <a:lstStyle/>
          <a:p>
            <a:fld id="{033BEB13-10AD-B249-BAE7-DC78F5D2FD78}" type="slidenum">
              <a:rPr lang="en-AU"/>
              <a:pPr/>
              <a:t>7</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endParaRPr lang="en-AU" dirty="0"/>
          </a:p>
        </p:txBody>
      </p:sp>
      <p:sp>
        <p:nvSpPr>
          <p:cNvPr id="4" name="Slide Number Placeholder 3"/>
          <p:cNvSpPr>
            <a:spLocks noGrp="1"/>
          </p:cNvSpPr>
          <p:nvPr>
            <p:ph type="sldNum" sz="quarter" idx="5"/>
          </p:nvPr>
        </p:nvSpPr>
        <p:spPr/>
        <p:txBody>
          <a:bodyPr/>
          <a:lstStyle/>
          <a:p>
            <a:fld id="{033BEB13-10AD-B249-BAE7-DC78F5D2FD78}" type="slidenum">
              <a:rPr lang="en-AU"/>
              <a:pPr/>
              <a:t>8</a:t>
            </a:fld>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i="1" dirty="0"/>
              <a:t>Prediction is very difficult – </a:t>
            </a:r>
            <a:r>
              <a:rPr lang="en-AU" i="1" dirty="0" err="1"/>
              <a:t>expecialliy</a:t>
            </a:r>
            <a:r>
              <a:rPr lang="en-AU" i="1" dirty="0"/>
              <a:t> about the future. </a:t>
            </a:r>
          </a:p>
          <a:p>
            <a:r>
              <a:rPr lang="en-AU" i="1" dirty="0"/>
              <a:t>Through foresight, instead of doing the impossible and predicting a single plausible future, we imagine different alternative scenarios of a sustainable EU in 2050. Imagining alternative paths towards 2050 helps us to draw up strategic areas of interventions to reach our goals in 2050.</a:t>
            </a:r>
            <a:r>
              <a:rPr lang="en-AU" dirty="0"/>
              <a:t> </a:t>
            </a:r>
          </a:p>
          <a:p>
            <a:endParaRPr lang="en-AU" dirty="0"/>
          </a:p>
        </p:txBody>
      </p:sp>
      <p:sp>
        <p:nvSpPr>
          <p:cNvPr id="4" name="Slide Number Placeholder 3"/>
          <p:cNvSpPr>
            <a:spLocks noGrp="1"/>
          </p:cNvSpPr>
          <p:nvPr>
            <p:ph type="sldNum" sz="quarter" idx="5"/>
          </p:nvPr>
        </p:nvSpPr>
        <p:spPr/>
        <p:txBody>
          <a:bodyPr/>
          <a:lstStyle/>
          <a:p>
            <a:fld id="{B93FD8C2-A6FE-4CFD-A831-05A336D7B9E7}" type="slidenum">
              <a:rPr lang="en-AU" smtClean="0"/>
              <a:t>9</a:t>
            </a:fld>
            <a:endParaRPr lang="en-AU"/>
          </a:p>
        </p:txBody>
      </p:sp>
    </p:spTree>
    <p:extLst>
      <p:ext uri="{BB962C8B-B14F-4D97-AF65-F5344CB8AC3E}">
        <p14:creationId xmlns:p14="http://schemas.microsoft.com/office/powerpoint/2010/main" val="3259458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1570C404-9C0E-4593-919B-93B2FD525485}" type="datetimeFigureOut">
              <a:rPr lang="en-AU" smtClean="0"/>
              <a:t>12/11/2024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3371830186"/>
      </p:ext>
    </p:extLst>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1570C404-9C0E-4593-919B-93B2FD525485}" type="datetimeFigureOut">
              <a:rPr lang="en-AU" smtClean="0"/>
              <a:t>12/11/2024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131208375"/>
      </p:ext>
    </p:extLst>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1570C404-9C0E-4593-919B-93B2FD525485}" type="datetimeFigureOut">
              <a:rPr lang="en-AU" smtClean="0"/>
              <a:t>12/11/2024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4190497931"/>
      </p:ext>
    </p:extLst>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1570C404-9C0E-4593-919B-93B2FD525485}" type="datetimeFigureOut">
              <a:rPr lang="en-AU" smtClean="0"/>
              <a:t>12/11/2024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327667451"/>
      </p:ext>
    </p:extLst>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570C404-9C0E-4593-919B-93B2FD525485}" type="datetimeFigureOut">
              <a:rPr lang="en-AU" smtClean="0"/>
              <a:t>12/11/2024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876072907"/>
      </p:ext>
    </p:extLst>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1570C404-9C0E-4593-919B-93B2FD525485}" type="datetimeFigureOut">
              <a:rPr lang="en-AU" smtClean="0"/>
              <a:t>12/11/2024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4110532017"/>
      </p:ext>
    </p:extLst>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1570C404-9C0E-4593-919B-93B2FD525485}" type="datetimeFigureOut">
              <a:rPr lang="en-AU" smtClean="0"/>
              <a:t>12/11/2024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3377736976"/>
      </p:ext>
    </p:extLst>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1570C404-9C0E-4593-919B-93B2FD525485}" type="datetimeFigureOut">
              <a:rPr lang="en-AU" smtClean="0"/>
              <a:t>12/11/2024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3762422043"/>
      </p:ext>
    </p:extLst>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70C404-9C0E-4593-919B-93B2FD525485}" type="datetimeFigureOut">
              <a:rPr lang="en-AU" smtClean="0"/>
              <a:t>12/11/2024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3544390647"/>
      </p:ext>
    </p:extLst>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570C404-9C0E-4593-919B-93B2FD525485}" type="datetimeFigureOut">
              <a:rPr lang="en-AU" smtClean="0"/>
              <a:t>12/11/2024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2087361683"/>
      </p:ext>
    </p:extLst>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570C404-9C0E-4593-919B-93B2FD525485}" type="datetimeFigureOut">
              <a:rPr lang="en-AU" smtClean="0"/>
              <a:t>12/11/2024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A0FA2E2-F3C2-467F-9998-DE80EFE15FC0}" type="slidenum">
              <a:rPr lang="en-AU" smtClean="0"/>
              <a:t>‹#›</a:t>
            </a:fld>
            <a:endParaRPr lang="en-AU"/>
          </a:p>
        </p:txBody>
      </p:sp>
    </p:spTree>
    <p:extLst>
      <p:ext uri="{BB962C8B-B14F-4D97-AF65-F5344CB8AC3E}">
        <p14:creationId xmlns:p14="http://schemas.microsoft.com/office/powerpoint/2010/main" val="1051820850"/>
      </p:ext>
    </p:extLst>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70C404-9C0E-4593-919B-93B2FD525485}" type="datetimeFigureOut">
              <a:rPr lang="en-AU" smtClean="0"/>
              <a:t>12/11/2024</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0FA2E2-F3C2-467F-9998-DE80EFE15FC0}" type="slidenum">
              <a:rPr lang="en-AU" smtClean="0"/>
              <a:t>‹#›</a:t>
            </a:fld>
            <a:endParaRPr lang="en-AU"/>
          </a:p>
        </p:txBody>
      </p:sp>
    </p:spTree>
    <p:extLst>
      <p:ext uri="{BB962C8B-B14F-4D97-AF65-F5344CB8AC3E}">
        <p14:creationId xmlns:p14="http://schemas.microsoft.com/office/powerpoint/2010/main" val="855129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pull/>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superflux.in/index.php/work/mitigation-of-shock/"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hyperlink" Target="https://www.arup.com/perspectives/publications/all/foresight"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hyperlink" Target="https://www.arup.com/perspectives/publications/research/section/2050-scenarios-four-plausible-futures"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waeysF6h6po"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31fEmEEQmn8"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pic>
        <p:nvPicPr>
          <p:cNvPr id="6" name="Picture 5">
            <a:extLst>
              <a:ext uri="{FF2B5EF4-FFF2-40B4-BE49-F238E27FC236}">
                <a16:creationId xmlns:a16="http://schemas.microsoft.com/office/drawing/2014/main" id="{4BF1453C-F4A7-364D-AB8A-ECF4888C15D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29701" y="940766"/>
            <a:ext cx="5060119" cy="3562973"/>
          </a:xfrm>
          <a:prstGeom prst="rect">
            <a:avLst/>
          </a:prstGeom>
        </p:spPr>
      </p:pic>
      <p:sp>
        <p:nvSpPr>
          <p:cNvPr id="7" name="Shape 164">
            <a:extLst>
              <a:ext uri="{FF2B5EF4-FFF2-40B4-BE49-F238E27FC236}">
                <a16:creationId xmlns:a16="http://schemas.microsoft.com/office/drawing/2014/main" id="{F60C9C11-A056-E14E-B806-3C2C4312BCE4}"/>
              </a:ext>
            </a:extLst>
          </p:cNvPr>
          <p:cNvSpPr txBox="1">
            <a:spLocks noGrp="1"/>
          </p:cNvSpPr>
          <p:nvPr>
            <p:ph type="ctrTitle"/>
          </p:nvPr>
        </p:nvSpPr>
        <p:spPr>
          <a:xfrm>
            <a:off x="759432" y="3192573"/>
            <a:ext cx="4199429" cy="662379"/>
          </a:xfrm>
          <a:prstGeom prst="rect">
            <a:avLst/>
          </a:prstGeom>
          <a:solidFill>
            <a:schemeClr val="lt1"/>
          </a:solidFill>
          <a:ln>
            <a:noFill/>
          </a:ln>
        </p:spPr>
        <p:txBody>
          <a:bodyPr wrap="square" lIns="91425" tIns="45700" rIns="91425" bIns="45700" anchor="b" anchorCtr="0">
            <a:noAutofit/>
          </a:bodyPr>
          <a:lstStyle/>
          <a:p>
            <a:pPr marL="0" marR="0" lvl="0" indent="0" algn="ctr" rtl="0">
              <a:lnSpc>
                <a:spcPct val="90000"/>
              </a:lnSpc>
              <a:spcBef>
                <a:spcPts val="0"/>
              </a:spcBef>
              <a:buClr>
                <a:schemeClr val="dk1"/>
              </a:buClr>
              <a:buSzPct val="25000"/>
              <a:buFont typeface="Arial"/>
              <a:buNone/>
            </a:pPr>
            <a:r>
              <a:rPr lang="en-AU" sz="4800" b="1" dirty="0">
                <a:latin typeface="Open Sans" panose="020B0606030504020204" pitchFamily="34" charset="0"/>
                <a:ea typeface="Open Sans" panose="020B0606030504020204" pitchFamily="34" charset="0"/>
                <a:cs typeface="Open Sans" panose="020B0606030504020204" pitchFamily="34" charset="0"/>
                <a:sym typeface="Roboto Mono"/>
              </a:rPr>
              <a:t>Drawing Inspiration from Futures</a:t>
            </a:r>
            <a:endParaRPr lang="en-AU" sz="4800" b="1" baseline="30000" dirty="0">
              <a:latin typeface="Open Sans" panose="020B0606030504020204" pitchFamily="34" charset="0"/>
              <a:ea typeface="Open Sans" panose="020B0606030504020204" pitchFamily="34" charset="0"/>
              <a:cs typeface="Open Sans" panose="020B0606030504020204" pitchFamily="34" charset="0"/>
              <a:sym typeface="Roboto Mono"/>
            </a:endParaRPr>
          </a:p>
        </p:txBody>
      </p:sp>
      <p:grpSp>
        <p:nvGrpSpPr>
          <p:cNvPr id="2" name="Group 1">
            <a:extLst>
              <a:ext uri="{FF2B5EF4-FFF2-40B4-BE49-F238E27FC236}">
                <a16:creationId xmlns:a16="http://schemas.microsoft.com/office/drawing/2014/main" id="{C54D06CE-6CDE-BDA2-BA2B-2FA6E38E30D9}"/>
              </a:ext>
            </a:extLst>
          </p:cNvPr>
          <p:cNvGrpSpPr/>
          <p:nvPr/>
        </p:nvGrpSpPr>
        <p:grpSpPr>
          <a:xfrm>
            <a:off x="2534132" y="5092303"/>
            <a:ext cx="7123736" cy="1542938"/>
            <a:chOff x="2755075" y="5345113"/>
            <a:chExt cx="6460177" cy="1399217"/>
          </a:xfrm>
        </p:grpSpPr>
        <p:sp>
          <p:nvSpPr>
            <p:cNvPr id="4" name="Rectangle 3">
              <a:extLst>
                <a:ext uri="{FF2B5EF4-FFF2-40B4-BE49-F238E27FC236}">
                  <a16:creationId xmlns:a16="http://schemas.microsoft.com/office/drawing/2014/main" id="{CA4752AB-61A0-5D56-98A8-832229D0DA29}"/>
                </a:ext>
              </a:extLst>
            </p:cNvPr>
            <p:cNvSpPr/>
            <p:nvPr/>
          </p:nvSpPr>
          <p:spPr>
            <a:xfrm>
              <a:off x="2755075" y="5345113"/>
              <a:ext cx="6460177" cy="13992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763C35B9-3A10-ECAD-E524-DB07EF00AE9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68691" y="5667686"/>
              <a:ext cx="1070930" cy="754072"/>
            </a:xfrm>
            <a:prstGeom prst="rect">
              <a:avLst/>
            </a:prstGeom>
          </p:spPr>
        </p:pic>
        <p:pic>
          <p:nvPicPr>
            <p:cNvPr id="8" name="Picture 7" descr="Shape&#10;&#10;Description automatically generated with low confidence">
              <a:extLst>
                <a:ext uri="{FF2B5EF4-FFF2-40B4-BE49-F238E27FC236}">
                  <a16:creationId xmlns:a16="http://schemas.microsoft.com/office/drawing/2014/main" id="{330D63DD-BE53-A802-14E7-303B18EFF97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391514" y="5658437"/>
              <a:ext cx="799324" cy="749995"/>
            </a:xfrm>
            <a:prstGeom prst="rect">
              <a:avLst/>
            </a:prstGeom>
          </p:spPr>
        </p:pic>
        <p:pic>
          <p:nvPicPr>
            <p:cNvPr id="9" name="Picture 8" descr="A red square with white text&#10;&#10;Description automatically generated">
              <a:extLst>
                <a:ext uri="{FF2B5EF4-FFF2-40B4-BE49-F238E27FC236}">
                  <a16:creationId xmlns:a16="http://schemas.microsoft.com/office/drawing/2014/main" id="{F66D781C-72D8-9680-7B58-2004428732D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292245" y="5634462"/>
              <a:ext cx="2557208" cy="792734"/>
            </a:xfrm>
            <a:prstGeom prst="rect">
              <a:avLst/>
            </a:prstGeom>
          </p:spPr>
        </p:pic>
        <p:pic>
          <p:nvPicPr>
            <p:cNvPr id="10" name="Picture 9" descr="A blue and black logo&#10;&#10;Description automatically generated">
              <a:extLst>
                <a:ext uri="{FF2B5EF4-FFF2-40B4-BE49-F238E27FC236}">
                  <a16:creationId xmlns:a16="http://schemas.microsoft.com/office/drawing/2014/main" id="{3B9D8FD1-11B7-F325-4F79-8B73E5763F5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950861" y="5618366"/>
              <a:ext cx="852713" cy="852713"/>
            </a:xfrm>
            <a:prstGeom prst="rect">
              <a:avLst/>
            </a:prstGeom>
          </p:spPr>
        </p:pic>
      </p:grpSp>
    </p:spTree>
    <p:extLst>
      <p:ext uri="{BB962C8B-B14F-4D97-AF65-F5344CB8AC3E}">
        <p14:creationId xmlns:p14="http://schemas.microsoft.com/office/powerpoint/2010/main" val="9429408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lose-Up Photo of Person Holding Lensball">
            <a:extLst>
              <a:ext uri="{FF2B5EF4-FFF2-40B4-BE49-F238E27FC236}">
                <a16:creationId xmlns:a16="http://schemas.microsoft.com/office/drawing/2014/main" id="{A9C88565-958B-C547-996A-B7415138D8AA}"/>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01486" y="0"/>
            <a:ext cx="457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Google Shape;226;p15">
            <a:extLst>
              <a:ext uri="{FF2B5EF4-FFF2-40B4-BE49-F238E27FC236}">
                <a16:creationId xmlns:a16="http://schemas.microsoft.com/office/drawing/2014/main" id="{B3D6BEC4-C2D6-D54C-82A8-6A50B486109A}"/>
              </a:ext>
            </a:extLst>
          </p:cNvPr>
          <p:cNvSpPr txBox="1"/>
          <p:nvPr/>
        </p:nvSpPr>
        <p:spPr>
          <a:xfrm>
            <a:off x="1693079" y="3737702"/>
            <a:ext cx="3532064" cy="2957011"/>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800"/>
              <a:buFont typeface="Arial"/>
              <a:buNone/>
            </a:pPr>
            <a:r>
              <a:rPr lang="en-US" sz="40000" dirty="0">
                <a:solidFill>
                  <a:srgbClr val="FF017A"/>
                </a:solidFill>
                <a:latin typeface="Open Sans"/>
                <a:ea typeface="Open Sans"/>
                <a:cs typeface="Open Sans"/>
                <a:sym typeface="Open Sans"/>
              </a:rPr>
              <a:t>X</a:t>
            </a:r>
            <a:endParaRPr sz="40000" b="0" i="0" u="none" strike="noStrike" cap="none" dirty="0">
              <a:solidFill>
                <a:srgbClr val="FF017A"/>
              </a:solidFill>
              <a:latin typeface="Open Sans"/>
              <a:ea typeface="Open Sans"/>
              <a:cs typeface="Open Sans"/>
              <a:sym typeface="Open Sans"/>
            </a:endParaRPr>
          </a:p>
        </p:txBody>
      </p:sp>
    </p:spTree>
    <p:extLst>
      <p:ext uri="{BB962C8B-B14F-4D97-AF65-F5344CB8AC3E}">
        <p14:creationId xmlns:p14="http://schemas.microsoft.com/office/powerpoint/2010/main" val="7145993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lose-Up Photo of Person Holding Lensball">
            <a:extLst>
              <a:ext uri="{FF2B5EF4-FFF2-40B4-BE49-F238E27FC236}">
                <a16:creationId xmlns:a16="http://schemas.microsoft.com/office/drawing/2014/main" id="{A9C88565-958B-C547-996A-B7415138D8AA}"/>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01486" y="0"/>
            <a:ext cx="457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Google Shape;226;p15">
            <a:extLst>
              <a:ext uri="{FF2B5EF4-FFF2-40B4-BE49-F238E27FC236}">
                <a16:creationId xmlns:a16="http://schemas.microsoft.com/office/drawing/2014/main" id="{B3D6BEC4-C2D6-D54C-82A8-6A50B486109A}"/>
              </a:ext>
            </a:extLst>
          </p:cNvPr>
          <p:cNvSpPr txBox="1"/>
          <p:nvPr/>
        </p:nvSpPr>
        <p:spPr>
          <a:xfrm>
            <a:off x="1693079" y="3737702"/>
            <a:ext cx="3532064" cy="2957011"/>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800"/>
              <a:buFont typeface="Arial"/>
              <a:buNone/>
            </a:pPr>
            <a:r>
              <a:rPr lang="en-US" sz="40000" dirty="0">
                <a:solidFill>
                  <a:srgbClr val="FF017A"/>
                </a:solidFill>
                <a:latin typeface="Open Sans"/>
                <a:ea typeface="Open Sans"/>
                <a:cs typeface="Open Sans"/>
                <a:sym typeface="Open Sans"/>
              </a:rPr>
              <a:t>X</a:t>
            </a:r>
            <a:endParaRPr sz="40000" b="0" i="0" u="none" strike="noStrike" cap="none" dirty="0">
              <a:solidFill>
                <a:srgbClr val="FF017A"/>
              </a:solidFill>
              <a:latin typeface="Open Sans"/>
              <a:ea typeface="Open Sans"/>
              <a:cs typeface="Open Sans"/>
              <a:sym typeface="Open Sans"/>
            </a:endParaRPr>
          </a:p>
        </p:txBody>
      </p:sp>
      <p:pic>
        <p:nvPicPr>
          <p:cNvPr id="9218" name="Picture 2" descr="Bordeaux Cityscape">
            <a:extLst>
              <a:ext uri="{FF2B5EF4-FFF2-40B4-BE49-F238E27FC236}">
                <a16:creationId xmlns:a16="http://schemas.microsoft.com/office/drawing/2014/main" id="{59147B76-F632-7F4F-BBDB-97DBB065F62D}"/>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629630" y="0"/>
            <a:ext cx="1719942" cy="2579914"/>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Green Trees">
            <a:extLst>
              <a:ext uri="{FF2B5EF4-FFF2-40B4-BE49-F238E27FC236}">
                <a16:creationId xmlns:a16="http://schemas.microsoft.com/office/drawing/2014/main" id="{9630B911-49A7-B24E-9D74-500166AB763F}"/>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629630" y="5404756"/>
            <a:ext cx="1719943" cy="1453244"/>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Ruins Near Tree">
            <a:extLst>
              <a:ext uri="{FF2B5EF4-FFF2-40B4-BE49-F238E27FC236}">
                <a16:creationId xmlns:a16="http://schemas.microsoft.com/office/drawing/2014/main" id="{38656ED1-B4D5-074B-8CBC-2F4795911D3D}"/>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296977" y="0"/>
            <a:ext cx="1933144" cy="2579914"/>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Photo of Building With Multicolored Graffiti">
            <a:extLst>
              <a:ext uri="{FF2B5EF4-FFF2-40B4-BE49-F238E27FC236}">
                <a16:creationId xmlns:a16="http://schemas.microsoft.com/office/drawing/2014/main" id="{953CCB8D-8BE8-F24B-A54E-96C7DDDD53EE}"/>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10296976" y="2694212"/>
            <a:ext cx="1933145" cy="2579914"/>
          </a:xfrm>
          <a:prstGeom prst="rect">
            <a:avLst/>
          </a:prstGeom>
          <a:noFill/>
          <a:extLst>
            <a:ext uri="{909E8E84-426E-40DD-AFC4-6F175D3DCCD1}">
              <a14:hiddenFill xmlns:a14="http://schemas.microsoft.com/office/drawing/2010/main">
                <a:solidFill>
                  <a:srgbClr val="FFFFFF"/>
                </a:solidFill>
              </a14:hiddenFill>
            </a:ext>
          </a:extLst>
        </p:spPr>
      </p:pic>
      <p:pic>
        <p:nvPicPr>
          <p:cNvPr id="9226" name="Picture 10" descr="Forest during Day">
            <a:extLst>
              <a:ext uri="{FF2B5EF4-FFF2-40B4-BE49-F238E27FC236}">
                <a16:creationId xmlns:a16="http://schemas.microsoft.com/office/drawing/2014/main" id="{03116907-8EB9-4942-9DEC-77E2C52ED716}"/>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flipH="1">
            <a:off x="8457746" y="2694212"/>
            <a:ext cx="1719943" cy="2579914"/>
          </a:xfrm>
          <a:prstGeom prst="rect">
            <a:avLst/>
          </a:prstGeom>
          <a:noFill/>
          <a:extLst>
            <a:ext uri="{909E8E84-426E-40DD-AFC4-6F175D3DCCD1}">
              <a14:hiddenFill xmlns:a14="http://schemas.microsoft.com/office/drawing/2010/main">
                <a:solidFill>
                  <a:srgbClr val="FFFFFF"/>
                </a:solidFill>
              </a14:hiddenFill>
            </a:ext>
          </a:extLst>
        </p:spPr>
      </p:pic>
      <p:pic>
        <p:nvPicPr>
          <p:cNvPr id="9228" name="Picture 12" descr="White and Black Printer Paper">
            <a:extLst>
              <a:ext uri="{FF2B5EF4-FFF2-40B4-BE49-F238E27FC236}">
                <a16:creationId xmlns:a16="http://schemas.microsoft.com/office/drawing/2014/main" id="{A689E117-E142-0347-8A1A-2963402FFE3C}"/>
              </a:ext>
            </a:extLst>
          </p:cNvPr>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a:off x="6618516" y="2694213"/>
            <a:ext cx="1719943" cy="2579914"/>
          </a:xfrm>
          <a:prstGeom prst="rect">
            <a:avLst/>
          </a:prstGeom>
          <a:noFill/>
          <a:extLst>
            <a:ext uri="{909E8E84-426E-40DD-AFC4-6F175D3DCCD1}">
              <a14:hiddenFill xmlns:a14="http://schemas.microsoft.com/office/drawing/2010/main">
                <a:solidFill>
                  <a:srgbClr val="FFFFFF"/>
                </a:solidFill>
              </a14:hiddenFill>
            </a:ext>
          </a:extLst>
        </p:spPr>
      </p:pic>
      <p:pic>
        <p:nvPicPr>
          <p:cNvPr id="9230" name="Picture 14" descr="View on the City through the Whole in the Wire Mesh">
            <a:extLst>
              <a:ext uri="{FF2B5EF4-FFF2-40B4-BE49-F238E27FC236}">
                <a16:creationId xmlns:a16="http://schemas.microsoft.com/office/drawing/2014/main" id="{A7886CE3-FE29-5F4E-AC68-66B90FE04E71}"/>
              </a:ext>
            </a:extLst>
          </p:cNvPr>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a:stretch/>
        </p:blipFill>
        <p:spPr bwMode="auto">
          <a:xfrm>
            <a:off x="10296976" y="5404753"/>
            <a:ext cx="1895024" cy="1474988"/>
          </a:xfrm>
          <a:prstGeom prst="rect">
            <a:avLst/>
          </a:prstGeom>
          <a:noFill/>
          <a:extLst>
            <a:ext uri="{909E8E84-426E-40DD-AFC4-6F175D3DCCD1}">
              <a14:hiddenFill xmlns:a14="http://schemas.microsoft.com/office/drawing/2010/main">
                <a:solidFill>
                  <a:srgbClr val="FFFFFF"/>
                </a:solidFill>
              </a14:hiddenFill>
            </a:ext>
          </a:extLst>
        </p:spPr>
      </p:pic>
      <p:pic>
        <p:nvPicPr>
          <p:cNvPr id="9232" name="Picture 16" descr="Free stock photo of 35mm film, red, red bicycle">
            <a:extLst>
              <a:ext uri="{FF2B5EF4-FFF2-40B4-BE49-F238E27FC236}">
                <a16:creationId xmlns:a16="http://schemas.microsoft.com/office/drawing/2014/main" id="{840269FD-9DE4-1644-96DD-B0559EF3E70A}"/>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8457747" y="0"/>
            <a:ext cx="1719942" cy="2579913"/>
          </a:xfrm>
          <a:prstGeom prst="rect">
            <a:avLst/>
          </a:prstGeom>
          <a:noFill/>
          <a:extLst>
            <a:ext uri="{909E8E84-426E-40DD-AFC4-6F175D3DCCD1}">
              <a14:hiddenFill xmlns:a14="http://schemas.microsoft.com/office/drawing/2010/main">
                <a:solidFill>
                  <a:srgbClr val="FFFFFF"/>
                </a:solidFill>
              </a14:hiddenFill>
            </a:ext>
          </a:extLst>
        </p:spPr>
      </p:pic>
      <p:pic>
        <p:nvPicPr>
          <p:cNvPr id="9234" name="Picture 18" descr="Thick Smog over Skyscrapers in City">
            <a:extLst>
              <a:ext uri="{FF2B5EF4-FFF2-40B4-BE49-F238E27FC236}">
                <a16:creationId xmlns:a16="http://schemas.microsoft.com/office/drawing/2014/main" id="{1809821D-1F36-D541-94BE-A92FEFCFC991}"/>
              </a:ext>
            </a:extLst>
          </p:cNvPr>
          <p:cNvPicPr>
            <a:picLocks noChangeAspect="1" noChangeArrowheads="1"/>
          </p:cNvPicPr>
          <p:nvPr/>
        </p:nvPicPr>
        <p:blipFill rotWithShape="1">
          <a:blip r:embed="rId12" cstate="screen">
            <a:extLst>
              <a:ext uri="{28A0092B-C50C-407E-A947-70E740481C1C}">
                <a14:useLocalDpi xmlns:a14="http://schemas.microsoft.com/office/drawing/2010/main"/>
              </a:ext>
            </a:extLst>
          </a:blip>
          <a:srcRect/>
          <a:stretch/>
        </p:blipFill>
        <p:spPr bwMode="auto">
          <a:xfrm>
            <a:off x="8457746" y="5383012"/>
            <a:ext cx="1719943" cy="1474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4292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A36D0C74-98C3-D741-8AB8-F70D8C72E69D}"/>
              </a:ext>
            </a:extLst>
          </p:cNvPr>
          <p:cNvGrpSpPr/>
          <p:nvPr/>
        </p:nvGrpSpPr>
        <p:grpSpPr>
          <a:xfrm>
            <a:off x="2467388" y="3965854"/>
            <a:ext cx="2442682" cy="2672148"/>
            <a:chOff x="1204645" y="3954968"/>
            <a:chExt cx="2442682" cy="2672148"/>
          </a:xfrm>
        </p:grpSpPr>
        <p:sp>
          <p:nvSpPr>
            <p:cNvPr id="7" name="Title 1">
              <a:extLst>
                <a:ext uri="{FF2B5EF4-FFF2-40B4-BE49-F238E27FC236}">
                  <a16:creationId xmlns:a16="http://schemas.microsoft.com/office/drawing/2014/main" id="{FD98C29C-76E3-AC4A-837F-B8A53BB5401E}"/>
                </a:ext>
              </a:extLst>
            </p:cNvPr>
            <p:cNvSpPr txBox="1">
              <a:spLocks/>
            </p:cNvSpPr>
            <p:nvPr/>
          </p:nvSpPr>
          <p:spPr>
            <a:xfrm>
              <a:off x="1214919" y="3954968"/>
              <a:ext cx="2432408" cy="425243"/>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AU" sz="2000" b="1" dirty="0">
                  <a:latin typeface="Open Sans" panose="020B0606030504020204" pitchFamily="34" charset="0"/>
                  <a:ea typeface="Open Sans" panose="020B0606030504020204" pitchFamily="34" charset="0"/>
                  <a:cs typeface="Open Sans" panose="020B0606030504020204" pitchFamily="34" charset="0"/>
                </a:rPr>
                <a:t>S</a:t>
              </a:r>
              <a:r>
                <a:rPr lang="en-AU" sz="2000" dirty="0">
                  <a:latin typeface="Open Sans" panose="020B0606030504020204" pitchFamily="34" charset="0"/>
                  <a:ea typeface="Open Sans" panose="020B0606030504020204" pitchFamily="34" charset="0"/>
                  <a:cs typeface="Open Sans" panose="020B0606030504020204" pitchFamily="34" charset="0"/>
                </a:rPr>
                <a:t>ocial</a:t>
              </a:r>
            </a:p>
          </p:txBody>
        </p:sp>
        <p:sp>
          <p:nvSpPr>
            <p:cNvPr id="8" name="Title 1">
              <a:extLst>
                <a:ext uri="{FF2B5EF4-FFF2-40B4-BE49-F238E27FC236}">
                  <a16:creationId xmlns:a16="http://schemas.microsoft.com/office/drawing/2014/main" id="{4F00BE81-37BB-4748-BCBF-E95ED82BD99B}"/>
                </a:ext>
              </a:extLst>
            </p:cNvPr>
            <p:cNvSpPr txBox="1">
              <a:spLocks/>
            </p:cNvSpPr>
            <p:nvPr/>
          </p:nvSpPr>
          <p:spPr>
            <a:xfrm>
              <a:off x="1204645" y="4324837"/>
              <a:ext cx="2432408" cy="425243"/>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AU" sz="2000" b="1" dirty="0">
                  <a:latin typeface="Open Sans" panose="020B0606030504020204" pitchFamily="34" charset="0"/>
                  <a:ea typeface="Open Sans" panose="020B0606030504020204" pitchFamily="34" charset="0"/>
                  <a:cs typeface="Open Sans" panose="020B0606030504020204" pitchFamily="34" charset="0"/>
                </a:rPr>
                <a:t>T</a:t>
              </a:r>
              <a:r>
                <a:rPr lang="en-AU" sz="2000" dirty="0">
                  <a:latin typeface="Open Sans" panose="020B0606030504020204" pitchFamily="34" charset="0"/>
                  <a:ea typeface="Open Sans" panose="020B0606030504020204" pitchFamily="34" charset="0"/>
                  <a:cs typeface="Open Sans" panose="020B0606030504020204" pitchFamily="34" charset="0"/>
                </a:rPr>
                <a:t>echnological</a:t>
              </a:r>
            </a:p>
          </p:txBody>
        </p:sp>
        <p:sp>
          <p:nvSpPr>
            <p:cNvPr id="9" name="Title 1">
              <a:extLst>
                <a:ext uri="{FF2B5EF4-FFF2-40B4-BE49-F238E27FC236}">
                  <a16:creationId xmlns:a16="http://schemas.microsoft.com/office/drawing/2014/main" id="{E5D0CE37-A46C-0C42-B971-8E71DA332001}"/>
                </a:ext>
              </a:extLst>
            </p:cNvPr>
            <p:cNvSpPr txBox="1">
              <a:spLocks/>
            </p:cNvSpPr>
            <p:nvPr/>
          </p:nvSpPr>
          <p:spPr>
            <a:xfrm>
              <a:off x="1204645" y="4691574"/>
              <a:ext cx="2432408" cy="425243"/>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AU" sz="2000" b="1" dirty="0">
                  <a:latin typeface="Open Sans" panose="020B0606030504020204" pitchFamily="34" charset="0"/>
                  <a:ea typeface="Open Sans" panose="020B0606030504020204" pitchFamily="34" charset="0"/>
                  <a:cs typeface="Open Sans" panose="020B0606030504020204" pitchFamily="34" charset="0"/>
                </a:rPr>
                <a:t>E</a:t>
              </a:r>
              <a:r>
                <a:rPr lang="en-AU" sz="2000" dirty="0">
                  <a:latin typeface="Open Sans" panose="020B0606030504020204" pitchFamily="34" charset="0"/>
                  <a:ea typeface="Open Sans" panose="020B0606030504020204" pitchFamily="34" charset="0"/>
                  <a:cs typeface="Open Sans" panose="020B0606030504020204" pitchFamily="34" charset="0"/>
                </a:rPr>
                <a:t>conomic</a:t>
              </a:r>
            </a:p>
          </p:txBody>
        </p:sp>
        <p:sp>
          <p:nvSpPr>
            <p:cNvPr id="10" name="Title 1">
              <a:extLst>
                <a:ext uri="{FF2B5EF4-FFF2-40B4-BE49-F238E27FC236}">
                  <a16:creationId xmlns:a16="http://schemas.microsoft.com/office/drawing/2014/main" id="{41E6FC19-32DE-234C-800F-646BC0C83456}"/>
                </a:ext>
              </a:extLst>
            </p:cNvPr>
            <p:cNvSpPr txBox="1">
              <a:spLocks/>
            </p:cNvSpPr>
            <p:nvPr/>
          </p:nvSpPr>
          <p:spPr>
            <a:xfrm>
              <a:off x="1204645" y="5061443"/>
              <a:ext cx="2432408" cy="425243"/>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AU" sz="2000" b="1" dirty="0">
                  <a:latin typeface="Open Sans" panose="020B0606030504020204" pitchFamily="34" charset="0"/>
                  <a:ea typeface="Open Sans" panose="020B0606030504020204" pitchFamily="34" charset="0"/>
                  <a:cs typeface="Open Sans" panose="020B0606030504020204" pitchFamily="34" charset="0"/>
                </a:rPr>
                <a:t>E</a:t>
              </a:r>
              <a:r>
                <a:rPr lang="en-AU" sz="2000" dirty="0">
                  <a:latin typeface="Open Sans" panose="020B0606030504020204" pitchFamily="34" charset="0"/>
                  <a:ea typeface="Open Sans" panose="020B0606030504020204" pitchFamily="34" charset="0"/>
                  <a:cs typeface="Open Sans" panose="020B0606030504020204" pitchFamily="34" charset="0"/>
                </a:rPr>
                <a:t>nvironmental</a:t>
              </a:r>
            </a:p>
          </p:txBody>
        </p:sp>
        <p:sp>
          <p:nvSpPr>
            <p:cNvPr id="11" name="Title 1">
              <a:extLst>
                <a:ext uri="{FF2B5EF4-FFF2-40B4-BE49-F238E27FC236}">
                  <a16:creationId xmlns:a16="http://schemas.microsoft.com/office/drawing/2014/main" id="{4AAE2893-621D-9E4A-8FE3-6C4A7FCAE543}"/>
                </a:ext>
              </a:extLst>
            </p:cNvPr>
            <p:cNvSpPr txBox="1">
              <a:spLocks/>
            </p:cNvSpPr>
            <p:nvPr/>
          </p:nvSpPr>
          <p:spPr>
            <a:xfrm>
              <a:off x="1204645" y="5441586"/>
              <a:ext cx="2432408" cy="425243"/>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AU" sz="2000" b="1" dirty="0">
                  <a:latin typeface="Open Sans" panose="020B0606030504020204" pitchFamily="34" charset="0"/>
                  <a:ea typeface="Open Sans" panose="020B0606030504020204" pitchFamily="34" charset="0"/>
                  <a:cs typeface="Open Sans" panose="020B0606030504020204" pitchFamily="34" charset="0"/>
                </a:rPr>
                <a:t>P</a:t>
              </a:r>
              <a:r>
                <a:rPr lang="en-AU" sz="2000" dirty="0">
                  <a:latin typeface="Open Sans" panose="020B0606030504020204" pitchFamily="34" charset="0"/>
                  <a:ea typeface="Open Sans" panose="020B0606030504020204" pitchFamily="34" charset="0"/>
                  <a:cs typeface="Open Sans" panose="020B0606030504020204" pitchFamily="34" charset="0"/>
                </a:rPr>
                <a:t>olitical</a:t>
              </a:r>
            </a:p>
          </p:txBody>
        </p:sp>
        <p:sp>
          <p:nvSpPr>
            <p:cNvPr id="12" name="Title 1">
              <a:extLst>
                <a:ext uri="{FF2B5EF4-FFF2-40B4-BE49-F238E27FC236}">
                  <a16:creationId xmlns:a16="http://schemas.microsoft.com/office/drawing/2014/main" id="{C6ECFB59-DC9C-7D4C-BA27-EC846CCE31F6}"/>
                </a:ext>
              </a:extLst>
            </p:cNvPr>
            <p:cNvSpPr txBox="1">
              <a:spLocks/>
            </p:cNvSpPr>
            <p:nvPr/>
          </p:nvSpPr>
          <p:spPr>
            <a:xfrm>
              <a:off x="1204645" y="5811455"/>
              <a:ext cx="2432408" cy="425243"/>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AU" sz="2000" b="1" dirty="0">
                  <a:latin typeface="Open Sans" panose="020B0606030504020204" pitchFamily="34" charset="0"/>
                  <a:ea typeface="Open Sans" panose="020B0606030504020204" pitchFamily="34" charset="0"/>
                  <a:cs typeface="Open Sans" panose="020B0606030504020204" pitchFamily="34" charset="0"/>
                </a:rPr>
                <a:t>L</a:t>
              </a:r>
              <a:r>
                <a:rPr lang="en-AU" sz="2000" dirty="0">
                  <a:latin typeface="Open Sans" panose="020B0606030504020204" pitchFamily="34" charset="0"/>
                  <a:ea typeface="Open Sans" panose="020B0606030504020204" pitchFamily="34" charset="0"/>
                  <a:cs typeface="Open Sans" panose="020B0606030504020204" pitchFamily="34" charset="0"/>
                </a:rPr>
                <a:t>egal</a:t>
              </a:r>
            </a:p>
          </p:txBody>
        </p:sp>
        <p:sp>
          <p:nvSpPr>
            <p:cNvPr id="13" name="Title 1">
              <a:extLst>
                <a:ext uri="{FF2B5EF4-FFF2-40B4-BE49-F238E27FC236}">
                  <a16:creationId xmlns:a16="http://schemas.microsoft.com/office/drawing/2014/main" id="{FFE11389-7434-2348-B9EF-A34A64359FB1}"/>
                </a:ext>
              </a:extLst>
            </p:cNvPr>
            <p:cNvSpPr txBox="1">
              <a:spLocks/>
            </p:cNvSpPr>
            <p:nvPr/>
          </p:nvSpPr>
          <p:spPr>
            <a:xfrm>
              <a:off x="1204645" y="6201873"/>
              <a:ext cx="2432408" cy="425243"/>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AU" sz="2000" b="1" dirty="0">
                  <a:latin typeface="Open Sans" panose="020B0606030504020204" pitchFamily="34" charset="0"/>
                  <a:ea typeface="Open Sans" panose="020B0606030504020204" pitchFamily="34" charset="0"/>
                  <a:cs typeface="Open Sans" panose="020B0606030504020204" pitchFamily="34" charset="0"/>
                </a:rPr>
                <a:t>E</a:t>
              </a:r>
              <a:r>
                <a:rPr lang="en-AU" sz="2000" dirty="0">
                  <a:latin typeface="Open Sans" panose="020B0606030504020204" pitchFamily="34" charset="0"/>
                  <a:ea typeface="Open Sans" panose="020B0606030504020204" pitchFamily="34" charset="0"/>
                  <a:cs typeface="Open Sans" panose="020B0606030504020204" pitchFamily="34" charset="0"/>
                </a:rPr>
                <a:t>thical</a:t>
              </a:r>
            </a:p>
          </p:txBody>
        </p:sp>
      </p:grpSp>
      <p:sp>
        <p:nvSpPr>
          <p:cNvPr id="14" name="Title 1">
            <a:extLst>
              <a:ext uri="{FF2B5EF4-FFF2-40B4-BE49-F238E27FC236}">
                <a16:creationId xmlns:a16="http://schemas.microsoft.com/office/drawing/2014/main" id="{E787A3F6-1AEE-2D49-84AC-1ACA44C16A38}"/>
              </a:ext>
            </a:extLst>
          </p:cNvPr>
          <p:cNvSpPr txBox="1">
            <a:spLocks/>
          </p:cNvSpPr>
          <p:nvPr/>
        </p:nvSpPr>
        <p:spPr>
          <a:xfrm>
            <a:off x="1373067" y="424779"/>
            <a:ext cx="3955551" cy="425243"/>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en-AU" sz="2400" b="1" dirty="0">
                <a:latin typeface="Open Sans" panose="020B0606030504020204" pitchFamily="34" charset="0"/>
                <a:ea typeface="Open Sans" panose="020B0606030504020204" pitchFamily="34" charset="0"/>
                <a:cs typeface="Open Sans" panose="020B0606030504020204" pitchFamily="34" charset="0"/>
              </a:rPr>
              <a:t>Scan for trends + signals</a:t>
            </a:r>
          </a:p>
        </p:txBody>
      </p:sp>
      <p:cxnSp>
        <p:nvCxnSpPr>
          <p:cNvPr id="16" name="Straight Arrow Connector 15">
            <a:extLst>
              <a:ext uri="{FF2B5EF4-FFF2-40B4-BE49-F238E27FC236}">
                <a16:creationId xmlns:a16="http://schemas.microsoft.com/office/drawing/2014/main" id="{AABBDFC4-F98D-2A4F-B2C4-42F678990C12}"/>
              </a:ext>
            </a:extLst>
          </p:cNvPr>
          <p:cNvCxnSpPr>
            <a:cxnSpLocks/>
          </p:cNvCxnSpPr>
          <p:nvPr/>
        </p:nvCxnSpPr>
        <p:spPr>
          <a:xfrm>
            <a:off x="1106061" y="3784549"/>
            <a:ext cx="6252682" cy="0"/>
          </a:xfrm>
          <a:prstGeom prst="straightConnector1">
            <a:avLst/>
          </a:prstGeom>
          <a:ln w="25400">
            <a:solidFill>
              <a:schemeClr val="tx1">
                <a:lumMod val="50000"/>
                <a:lumOff val="50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19" name="Title 1">
            <a:extLst>
              <a:ext uri="{FF2B5EF4-FFF2-40B4-BE49-F238E27FC236}">
                <a16:creationId xmlns:a16="http://schemas.microsoft.com/office/drawing/2014/main" id="{B9CA1130-9970-3148-9489-0C537CD49E09}"/>
              </a:ext>
            </a:extLst>
          </p:cNvPr>
          <p:cNvSpPr txBox="1">
            <a:spLocks/>
          </p:cNvSpPr>
          <p:nvPr/>
        </p:nvSpPr>
        <p:spPr>
          <a:xfrm>
            <a:off x="613452" y="3049187"/>
            <a:ext cx="985218" cy="484971"/>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en-AU" sz="1600" dirty="0">
                <a:latin typeface="Open Sans" panose="020B0606030504020204" pitchFamily="34" charset="0"/>
                <a:ea typeface="Open Sans" panose="020B0606030504020204" pitchFamily="34" charset="0"/>
                <a:cs typeface="Open Sans" panose="020B0606030504020204" pitchFamily="34" charset="0"/>
              </a:rPr>
              <a:t>Past</a:t>
            </a:r>
          </a:p>
        </p:txBody>
      </p:sp>
      <p:sp>
        <p:nvSpPr>
          <p:cNvPr id="21" name="Down Arrow 20">
            <a:extLst>
              <a:ext uri="{FF2B5EF4-FFF2-40B4-BE49-F238E27FC236}">
                <a16:creationId xmlns:a16="http://schemas.microsoft.com/office/drawing/2014/main" id="{37FD727C-54A5-2442-886A-50F6D9AB0835}"/>
              </a:ext>
            </a:extLst>
          </p:cNvPr>
          <p:cNvSpPr/>
          <p:nvPr/>
        </p:nvSpPr>
        <p:spPr>
          <a:xfrm>
            <a:off x="3169333" y="925695"/>
            <a:ext cx="525694" cy="1940944"/>
          </a:xfrm>
          <a:prstGeom prst="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AF49D9F4-219E-9444-A77E-F3375438D9D4}"/>
              </a:ext>
            </a:extLst>
          </p:cNvPr>
          <p:cNvSpPr txBox="1">
            <a:spLocks/>
          </p:cNvSpPr>
          <p:nvPr/>
        </p:nvSpPr>
        <p:spPr>
          <a:xfrm>
            <a:off x="5603391" y="2551076"/>
            <a:ext cx="985218" cy="484971"/>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en-AU" sz="1600" dirty="0">
                <a:latin typeface="Open Sans" panose="020B0606030504020204" pitchFamily="34" charset="0"/>
                <a:ea typeface="Open Sans" panose="020B0606030504020204" pitchFamily="34" charset="0"/>
                <a:cs typeface="Open Sans" panose="020B0606030504020204" pitchFamily="34" charset="0"/>
              </a:rPr>
              <a:t>Now</a:t>
            </a:r>
          </a:p>
        </p:txBody>
      </p:sp>
      <p:cxnSp>
        <p:nvCxnSpPr>
          <p:cNvPr id="3" name="Straight Connector 2">
            <a:extLst>
              <a:ext uri="{FF2B5EF4-FFF2-40B4-BE49-F238E27FC236}">
                <a16:creationId xmlns:a16="http://schemas.microsoft.com/office/drawing/2014/main" id="{912FA974-2837-5848-A0A7-6F6A70294819}"/>
              </a:ext>
            </a:extLst>
          </p:cNvPr>
          <p:cNvCxnSpPr/>
          <p:nvPr/>
        </p:nvCxnSpPr>
        <p:spPr>
          <a:xfrm>
            <a:off x="6270293" y="3125916"/>
            <a:ext cx="0" cy="1576544"/>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74011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diagram, radar chart&#10;&#10;Description automatically generated">
            <a:extLst>
              <a:ext uri="{FF2B5EF4-FFF2-40B4-BE49-F238E27FC236}">
                <a16:creationId xmlns:a16="http://schemas.microsoft.com/office/drawing/2014/main" id="{4E6E5521-25E7-A34E-9613-1E01CC86B13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659926" y="1314356"/>
            <a:ext cx="6583116" cy="4555405"/>
          </a:xfrm>
          <a:prstGeom prst="rect">
            <a:avLst/>
          </a:prstGeom>
        </p:spPr>
      </p:pic>
      <p:sp>
        <p:nvSpPr>
          <p:cNvPr id="6" name="Title 1">
            <a:extLst>
              <a:ext uri="{FF2B5EF4-FFF2-40B4-BE49-F238E27FC236}">
                <a16:creationId xmlns:a16="http://schemas.microsoft.com/office/drawing/2014/main" id="{4BA04B95-1526-674B-A223-2B5EEDAF1312}"/>
              </a:ext>
            </a:extLst>
          </p:cNvPr>
          <p:cNvSpPr txBox="1">
            <a:spLocks/>
          </p:cNvSpPr>
          <p:nvPr/>
        </p:nvSpPr>
        <p:spPr>
          <a:xfrm>
            <a:off x="5821594" y="424661"/>
            <a:ext cx="5541624" cy="425243"/>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en-AU" sz="2400" b="1" dirty="0">
                <a:latin typeface="Open Sans" panose="020B0606030504020204" pitchFamily="34" charset="0"/>
                <a:ea typeface="Open Sans" panose="020B0606030504020204" pitchFamily="34" charset="0"/>
                <a:cs typeface="Open Sans" panose="020B0606030504020204" pitchFamily="34" charset="0"/>
              </a:rPr>
              <a:t>Multiple potential future scenarios</a:t>
            </a:r>
          </a:p>
        </p:txBody>
      </p:sp>
      <p:grpSp>
        <p:nvGrpSpPr>
          <p:cNvPr id="17" name="Group 16">
            <a:extLst>
              <a:ext uri="{FF2B5EF4-FFF2-40B4-BE49-F238E27FC236}">
                <a16:creationId xmlns:a16="http://schemas.microsoft.com/office/drawing/2014/main" id="{A36D0C74-98C3-D741-8AB8-F70D8C72E69D}"/>
              </a:ext>
            </a:extLst>
          </p:cNvPr>
          <p:cNvGrpSpPr/>
          <p:nvPr/>
        </p:nvGrpSpPr>
        <p:grpSpPr>
          <a:xfrm>
            <a:off x="3378912" y="3957900"/>
            <a:ext cx="2442682" cy="2672148"/>
            <a:chOff x="1204645" y="3954968"/>
            <a:chExt cx="2442682" cy="2672148"/>
          </a:xfrm>
        </p:grpSpPr>
        <p:sp>
          <p:nvSpPr>
            <p:cNvPr id="7" name="Title 1">
              <a:extLst>
                <a:ext uri="{FF2B5EF4-FFF2-40B4-BE49-F238E27FC236}">
                  <a16:creationId xmlns:a16="http://schemas.microsoft.com/office/drawing/2014/main" id="{FD98C29C-76E3-AC4A-837F-B8A53BB5401E}"/>
                </a:ext>
              </a:extLst>
            </p:cNvPr>
            <p:cNvSpPr txBox="1">
              <a:spLocks/>
            </p:cNvSpPr>
            <p:nvPr/>
          </p:nvSpPr>
          <p:spPr>
            <a:xfrm>
              <a:off x="1214919" y="3954968"/>
              <a:ext cx="2432408" cy="425243"/>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AU" sz="2000" b="1" dirty="0">
                  <a:latin typeface="Open Sans" panose="020B0606030504020204" pitchFamily="34" charset="0"/>
                  <a:ea typeface="Open Sans" panose="020B0606030504020204" pitchFamily="34" charset="0"/>
                  <a:cs typeface="Open Sans" panose="020B0606030504020204" pitchFamily="34" charset="0"/>
                </a:rPr>
                <a:t>S</a:t>
              </a:r>
              <a:r>
                <a:rPr lang="en-AU" sz="2000" dirty="0">
                  <a:latin typeface="Open Sans" panose="020B0606030504020204" pitchFamily="34" charset="0"/>
                  <a:ea typeface="Open Sans" panose="020B0606030504020204" pitchFamily="34" charset="0"/>
                  <a:cs typeface="Open Sans" panose="020B0606030504020204" pitchFamily="34" charset="0"/>
                </a:rPr>
                <a:t>ocial</a:t>
              </a:r>
            </a:p>
          </p:txBody>
        </p:sp>
        <p:sp>
          <p:nvSpPr>
            <p:cNvPr id="8" name="Title 1">
              <a:extLst>
                <a:ext uri="{FF2B5EF4-FFF2-40B4-BE49-F238E27FC236}">
                  <a16:creationId xmlns:a16="http://schemas.microsoft.com/office/drawing/2014/main" id="{4F00BE81-37BB-4748-BCBF-E95ED82BD99B}"/>
                </a:ext>
              </a:extLst>
            </p:cNvPr>
            <p:cNvSpPr txBox="1">
              <a:spLocks/>
            </p:cNvSpPr>
            <p:nvPr/>
          </p:nvSpPr>
          <p:spPr>
            <a:xfrm>
              <a:off x="1204645" y="4324837"/>
              <a:ext cx="2432408" cy="425243"/>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AU" sz="2000" b="1" dirty="0">
                  <a:latin typeface="Open Sans" panose="020B0606030504020204" pitchFamily="34" charset="0"/>
                  <a:ea typeface="Open Sans" panose="020B0606030504020204" pitchFamily="34" charset="0"/>
                  <a:cs typeface="Open Sans" panose="020B0606030504020204" pitchFamily="34" charset="0"/>
                </a:rPr>
                <a:t>T</a:t>
              </a:r>
              <a:r>
                <a:rPr lang="en-AU" sz="2000" dirty="0">
                  <a:latin typeface="Open Sans" panose="020B0606030504020204" pitchFamily="34" charset="0"/>
                  <a:ea typeface="Open Sans" panose="020B0606030504020204" pitchFamily="34" charset="0"/>
                  <a:cs typeface="Open Sans" panose="020B0606030504020204" pitchFamily="34" charset="0"/>
                </a:rPr>
                <a:t>echnological</a:t>
              </a:r>
            </a:p>
          </p:txBody>
        </p:sp>
        <p:sp>
          <p:nvSpPr>
            <p:cNvPr id="9" name="Title 1">
              <a:extLst>
                <a:ext uri="{FF2B5EF4-FFF2-40B4-BE49-F238E27FC236}">
                  <a16:creationId xmlns:a16="http://schemas.microsoft.com/office/drawing/2014/main" id="{E5D0CE37-A46C-0C42-B971-8E71DA332001}"/>
                </a:ext>
              </a:extLst>
            </p:cNvPr>
            <p:cNvSpPr txBox="1">
              <a:spLocks/>
            </p:cNvSpPr>
            <p:nvPr/>
          </p:nvSpPr>
          <p:spPr>
            <a:xfrm>
              <a:off x="1204645" y="4691574"/>
              <a:ext cx="2432408" cy="425243"/>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AU" sz="2000" b="1" dirty="0">
                  <a:latin typeface="Open Sans" panose="020B0606030504020204" pitchFamily="34" charset="0"/>
                  <a:ea typeface="Open Sans" panose="020B0606030504020204" pitchFamily="34" charset="0"/>
                  <a:cs typeface="Open Sans" panose="020B0606030504020204" pitchFamily="34" charset="0"/>
                </a:rPr>
                <a:t>E</a:t>
              </a:r>
              <a:r>
                <a:rPr lang="en-AU" sz="2000" dirty="0">
                  <a:latin typeface="Open Sans" panose="020B0606030504020204" pitchFamily="34" charset="0"/>
                  <a:ea typeface="Open Sans" panose="020B0606030504020204" pitchFamily="34" charset="0"/>
                  <a:cs typeface="Open Sans" panose="020B0606030504020204" pitchFamily="34" charset="0"/>
                </a:rPr>
                <a:t>conomic</a:t>
              </a:r>
            </a:p>
          </p:txBody>
        </p:sp>
        <p:sp>
          <p:nvSpPr>
            <p:cNvPr id="10" name="Title 1">
              <a:extLst>
                <a:ext uri="{FF2B5EF4-FFF2-40B4-BE49-F238E27FC236}">
                  <a16:creationId xmlns:a16="http://schemas.microsoft.com/office/drawing/2014/main" id="{41E6FC19-32DE-234C-800F-646BC0C83456}"/>
                </a:ext>
              </a:extLst>
            </p:cNvPr>
            <p:cNvSpPr txBox="1">
              <a:spLocks/>
            </p:cNvSpPr>
            <p:nvPr/>
          </p:nvSpPr>
          <p:spPr>
            <a:xfrm>
              <a:off x="1204645" y="5061443"/>
              <a:ext cx="2432408" cy="425243"/>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AU" sz="2000" b="1" dirty="0">
                  <a:latin typeface="Open Sans" panose="020B0606030504020204" pitchFamily="34" charset="0"/>
                  <a:ea typeface="Open Sans" panose="020B0606030504020204" pitchFamily="34" charset="0"/>
                  <a:cs typeface="Open Sans" panose="020B0606030504020204" pitchFamily="34" charset="0"/>
                </a:rPr>
                <a:t>E</a:t>
              </a:r>
              <a:r>
                <a:rPr lang="en-AU" sz="2000" dirty="0">
                  <a:latin typeface="Open Sans" panose="020B0606030504020204" pitchFamily="34" charset="0"/>
                  <a:ea typeface="Open Sans" panose="020B0606030504020204" pitchFamily="34" charset="0"/>
                  <a:cs typeface="Open Sans" panose="020B0606030504020204" pitchFamily="34" charset="0"/>
                </a:rPr>
                <a:t>nvironmental</a:t>
              </a:r>
            </a:p>
          </p:txBody>
        </p:sp>
        <p:sp>
          <p:nvSpPr>
            <p:cNvPr id="11" name="Title 1">
              <a:extLst>
                <a:ext uri="{FF2B5EF4-FFF2-40B4-BE49-F238E27FC236}">
                  <a16:creationId xmlns:a16="http://schemas.microsoft.com/office/drawing/2014/main" id="{4AAE2893-621D-9E4A-8FE3-6C4A7FCAE543}"/>
                </a:ext>
              </a:extLst>
            </p:cNvPr>
            <p:cNvSpPr txBox="1">
              <a:spLocks/>
            </p:cNvSpPr>
            <p:nvPr/>
          </p:nvSpPr>
          <p:spPr>
            <a:xfrm>
              <a:off x="1204645" y="5441586"/>
              <a:ext cx="2432408" cy="425243"/>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AU" sz="2000" b="1" dirty="0">
                  <a:latin typeface="Open Sans" panose="020B0606030504020204" pitchFamily="34" charset="0"/>
                  <a:ea typeface="Open Sans" panose="020B0606030504020204" pitchFamily="34" charset="0"/>
                  <a:cs typeface="Open Sans" panose="020B0606030504020204" pitchFamily="34" charset="0"/>
                </a:rPr>
                <a:t>P</a:t>
              </a:r>
              <a:r>
                <a:rPr lang="en-AU" sz="2000" dirty="0">
                  <a:latin typeface="Open Sans" panose="020B0606030504020204" pitchFamily="34" charset="0"/>
                  <a:ea typeface="Open Sans" panose="020B0606030504020204" pitchFamily="34" charset="0"/>
                  <a:cs typeface="Open Sans" panose="020B0606030504020204" pitchFamily="34" charset="0"/>
                </a:rPr>
                <a:t>olitical</a:t>
              </a:r>
            </a:p>
          </p:txBody>
        </p:sp>
        <p:sp>
          <p:nvSpPr>
            <p:cNvPr id="12" name="Title 1">
              <a:extLst>
                <a:ext uri="{FF2B5EF4-FFF2-40B4-BE49-F238E27FC236}">
                  <a16:creationId xmlns:a16="http://schemas.microsoft.com/office/drawing/2014/main" id="{C6ECFB59-DC9C-7D4C-BA27-EC846CCE31F6}"/>
                </a:ext>
              </a:extLst>
            </p:cNvPr>
            <p:cNvSpPr txBox="1">
              <a:spLocks/>
            </p:cNvSpPr>
            <p:nvPr/>
          </p:nvSpPr>
          <p:spPr>
            <a:xfrm>
              <a:off x="1204645" y="5811455"/>
              <a:ext cx="2432408" cy="425243"/>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AU" sz="2000" b="1" dirty="0">
                  <a:latin typeface="Open Sans" panose="020B0606030504020204" pitchFamily="34" charset="0"/>
                  <a:ea typeface="Open Sans" panose="020B0606030504020204" pitchFamily="34" charset="0"/>
                  <a:cs typeface="Open Sans" panose="020B0606030504020204" pitchFamily="34" charset="0"/>
                </a:rPr>
                <a:t>L</a:t>
              </a:r>
              <a:r>
                <a:rPr lang="en-AU" sz="2000" dirty="0">
                  <a:latin typeface="Open Sans" panose="020B0606030504020204" pitchFamily="34" charset="0"/>
                  <a:ea typeface="Open Sans" panose="020B0606030504020204" pitchFamily="34" charset="0"/>
                  <a:cs typeface="Open Sans" panose="020B0606030504020204" pitchFamily="34" charset="0"/>
                </a:rPr>
                <a:t>egal</a:t>
              </a:r>
            </a:p>
          </p:txBody>
        </p:sp>
        <p:sp>
          <p:nvSpPr>
            <p:cNvPr id="13" name="Title 1">
              <a:extLst>
                <a:ext uri="{FF2B5EF4-FFF2-40B4-BE49-F238E27FC236}">
                  <a16:creationId xmlns:a16="http://schemas.microsoft.com/office/drawing/2014/main" id="{FFE11389-7434-2348-B9EF-A34A64359FB1}"/>
                </a:ext>
              </a:extLst>
            </p:cNvPr>
            <p:cNvSpPr txBox="1">
              <a:spLocks/>
            </p:cNvSpPr>
            <p:nvPr/>
          </p:nvSpPr>
          <p:spPr>
            <a:xfrm>
              <a:off x="1204645" y="6201873"/>
              <a:ext cx="2432408" cy="425243"/>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AU" sz="2000" b="1" dirty="0">
                  <a:latin typeface="Open Sans" panose="020B0606030504020204" pitchFamily="34" charset="0"/>
                  <a:ea typeface="Open Sans" panose="020B0606030504020204" pitchFamily="34" charset="0"/>
                  <a:cs typeface="Open Sans" panose="020B0606030504020204" pitchFamily="34" charset="0"/>
                </a:rPr>
                <a:t>E</a:t>
              </a:r>
              <a:r>
                <a:rPr lang="en-AU" sz="2000" dirty="0">
                  <a:latin typeface="Open Sans" panose="020B0606030504020204" pitchFamily="34" charset="0"/>
                  <a:ea typeface="Open Sans" panose="020B0606030504020204" pitchFamily="34" charset="0"/>
                  <a:cs typeface="Open Sans" panose="020B0606030504020204" pitchFamily="34" charset="0"/>
                </a:rPr>
                <a:t>thical</a:t>
              </a:r>
            </a:p>
          </p:txBody>
        </p:sp>
      </p:grpSp>
      <p:sp>
        <p:nvSpPr>
          <p:cNvPr id="14" name="Title 1">
            <a:extLst>
              <a:ext uri="{FF2B5EF4-FFF2-40B4-BE49-F238E27FC236}">
                <a16:creationId xmlns:a16="http://schemas.microsoft.com/office/drawing/2014/main" id="{E787A3F6-1AEE-2D49-84AC-1ACA44C16A38}"/>
              </a:ext>
            </a:extLst>
          </p:cNvPr>
          <p:cNvSpPr txBox="1">
            <a:spLocks/>
          </p:cNvSpPr>
          <p:nvPr/>
        </p:nvSpPr>
        <p:spPr>
          <a:xfrm>
            <a:off x="2932294" y="1236254"/>
            <a:ext cx="3955551" cy="425243"/>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en-AU" sz="2400" b="1" dirty="0">
                <a:latin typeface="Open Sans" panose="020B0606030504020204" pitchFamily="34" charset="0"/>
                <a:ea typeface="Open Sans" panose="020B0606030504020204" pitchFamily="34" charset="0"/>
                <a:cs typeface="Open Sans" panose="020B0606030504020204" pitchFamily="34" charset="0"/>
              </a:rPr>
              <a:t>Scan for trends + signals</a:t>
            </a:r>
          </a:p>
        </p:txBody>
      </p:sp>
      <p:cxnSp>
        <p:nvCxnSpPr>
          <p:cNvPr id="16" name="Straight Arrow Connector 15">
            <a:extLst>
              <a:ext uri="{FF2B5EF4-FFF2-40B4-BE49-F238E27FC236}">
                <a16:creationId xmlns:a16="http://schemas.microsoft.com/office/drawing/2014/main" id="{AABBDFC4-F98D-2A4F-B2C4-42F678990C12}"/>
              </a:ext>
            </a:extLst>
          </p:cNvPr>
          <p:cNvCxnSpPr>
            <a:cxnSpLocks/>
          </p:cNvCxnSpPr>
          <p:nvPr/>
        </p:nvCxnSpPr>
        <p:spPr>
          <a:xfrm>
            <a:off x="1106061" y="3784549"/>
            <a:ext cx="6241796" cy="0"/>
          </a:xfrm>
          <a:prstGeom prst="straightConnector1">
            <a:avLst/>
          </a:prstGeom>
          <a:ln w="25400">
            <a:solidFill>
              <a:schemeClr val="tx1">
                <a:lumMod val="50000"/>
                <a:lumOff val="50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19" name="Title 1">
            <a:extLst>
              <a:ext uri="{FF2B5EF4-FFF2-40B4-BE49-F238E27FC236}">
                <a16:creationId xmlns:a16="http://schemas.microsoft.com/office/drawing/2014/main" id="{B9CA1130-9970-3148-9489-0C537CD49E09}"/>
              </a:ext>
            </a:extLst>
          </p:cNvPr>
          <p:cNvSpPr txBox="1">
            <a:spLocks/>
          </p:cNvSpPr>
          <p:nvPr/>
        </p:nvSpPr>
        <p:spPr>
          <a:xfrm>
            <a:off x="613452" y="3049187"/>
            <a:ext cx="985218" cy="484971"/>
          </a:xfrm>
          <a:prstGeom prst="rect">
            <a:avLst/>
          </a:prstGeom>
          <a:solidFill>
            <a:schemeClr val="bg1"/>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en-AU" sz="1600" dirty="0">
                <a:latin typeface="Open Sans" panose="020B0606030504020204" pitchFamily="34" charset="0"/>
                <a:ea typeface="Open Sans" panose="020B0606030504020204" pitchFamily="34" charset="0"/>
                <a:cs typeface="Open Sans" panose="020B0606030504020204" pitchFamily="34" charset="0"/>
              </a:rPr>
              <a:t>Past</a:t>
            </a:r>
          </a:p>
        </p:txBody>
      </p:sp>
      <p:sp>
        <p:nvSpPr>
          <p:cNvPr id="20" name="Down Arrow 19">
            <a:extLst>
              <a:ext uri="{FF2B5EF4-FFF2-40B4-BE49-F238E27FC236}">
                <a16:creationId xmlns:a16="http://schemas.microsoft.com/office/drawing/2014/main" id="{E0E8A4F2-BAF9-4147-89E9-A23C2133BC38}"/>
              </a:ext>
            </a:extLst>
          </p:cNvPr>
          <p:cNvSpPr/>
          <p:nvPr/>
        </p:nvSpPr>
        <p:spPr>
          <a:xfrm>
            <a:off x="8568647" y="925694"/>
            <a:ext cx="525694" cy="638331"/>
          </a:xfrm>
          <a:prstGeom prst="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Down Arrow 20">
            <a:extLst>
              <a:ext uri="{FF2B5EF4-FFF2-40B4-BE49-F238E27FC236}">
                <a16:creationId xmlns:a16="http://schemas.microsoft.com/office/drawing/2014/main" id="{37FD727C-54A5-2442-886A-50F6D9AB0835}"/>
              </a:ext>
            </a:extLst>
          </p:cNvPr>
          <p:cNvSpPr/>
          <p:nvPr/>
        </p:nvSpPr>
        <p:spPr>
          <a:xfrm>
            <a:off x="4728560" y="1737170"/>
            <a:ext cx="525694" cy="1940944"/>
          </a:xfrm>
          <a:prstGeom prst="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47070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0507844B-70CD-67FE-4A22-8B033FAADA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913" y="0"/>
            <a:ext cx="113045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45160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shot of a website&#10;&#10;Description automatically generated">
            <a:extLst>
              <a:ext uri="{FF2B5EF4-FFF2-40B4-BE49-F238E27FC236}">
                <a16:creationId xmlns:a16="http://schemas.microsoft.com/office/drawing/2014/main" id="{5A2BB407-292F-0A2B-EDAD-21AF6E5169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0862" y="782042"/>
            <a:ext cx="9601199" cy="6099927"/>
          </a:xfrm>
          <a:prstGeom prst="rect">
            <a:avLst/>
          </a:prstGeom>
        </p:spPr>
      </p:pic>
      <p:sp>
        <p:nvSpPr>
          <p:cNvPr id="4" name="TextBox 3">
            <a:extLst>
              <a:ext uri="{FF2B5EF4-FFF2-40B4-BE49-F238E27FC236}">
                <a16:creationId xmlns:a16="http://schemas.microsoft.com/office/drawing/2014/main" id="{1037619F-880D-67BA-BC0D-48D7374711FA}"/>
              </a:ext>
            </a:extLst>
          </p:cNvPr>
          <p:cNvSpPr txBox="1"/>
          <p:nvPr/>
        </p:nvSpPr>
        <p:spPr>
          <a:xfrm>
            <a:off x="276255" y="258822"/>
            <a:ext cx="6921714" cy="584775"/>
          </a:xfrm>
          <a:prstGeom prst="rect">
            <a:avLst/>
          </a:prstGeom>
          <a:noFill/>
        </p:spPr>
        <p:txBody>
          <a:bodyPr wrap="square" rtlCol="0">
            <a:spAutoFit/>
          </a:bodyPr>
          <a:lstStyle/>
          <a:p>
            <a:r>
              <a:rPr lang="en-AU" sz="3200" b="1" dirty="0">
                <a:latin typeface="Open Sans" panose="020B0606030504020204" pitchFamily="34" charset="0"/>
                <a:ea typeface="Open Sans" panose="020B0606030504020204" pitchFamily="34" charset="0"/>
                <a:cs typeface="Open Sans" panose="020B0606030504020204" pitchFamily="34" charset="0"/>
              </a:rPr>
              <a:t>Superflux - speculative design </a:t>
            </a:r>
          </a:p>
        </p:txBody>
      </p:sp>
      <p:sp>
        <p:nvSpPr>
          <p:cNvPr id="5" name="TextBox 4">
            <a:extLst>
              <a:ext uri="{FF2B5EF4-FFF2-40B4-BE49-F238E27FC236}">
                <a16:creationId xmlns:a16="http://schemas.microsoft.com/office/drawing/2014/main" id="{6DA2BA65-0DC0-D7DC-4234-2D6FB2117A91}"/>
              </a:ext>
            </a:extLst>
          </p:cNvPr>
          <p:cNvSpPr txBox="1"/>
          <p:nvPr/>
        </p:nvSpPr>
        <p:spPr>
          <a:xfrm>
            <a:off x="6482861" y="74156"/>
            <a:ext cx="6096000" cy="369332"/>
          </a:xfrm>
          <a:prstGeom prst="rect">
            <a:avLst/>
          </a:prstGeom>
          <a:noFill/>
        </p:spPr>
        <p:txBody>
          <a:bodyPr wrap="square">
            <a:spAutoFit/>
          </a:bodyPr>
          <a:lstStyle/>
          <a:p>
            <a:r>
              <a:rPr lang="en-AU" dirty="0">
                <a:hlinkClick r:id="rId4"/>
              </a:rPr>
              <a:t>https://superflux.in/index.php/work/mitigation-of-shock/#</a:t>
            </a:r>
            <a:r>
              <a:rPr lang="en-AU" dirty="0"/>
              <a:t> </a:t>
            </a:r>
          </a:p>
        </p:txBody>
      </p:sp>
    </p:spTree>
    <p:extLst>
      <p:ext uri="{BB962C8B-B14F-4D97-AF65-F5344CB8AC3E}">
        <p14:creationId xmlns:p14="http://schemas.microsoft.com/office/powerpoint/2010/main" val="36973890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6-07-11 at 4.33.26 p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8345" y="1304287"/>
            <a:ext cx="2964671" cy="4172500"/>
          </a:xfrm>
          <a:prstGeom prst="rect">
            <a:avLst/>
          </a:prstGeom>
        </p:spPr>
      </p:pic>
      <p:sp>
        <p:nvSpPr>
          <p:cNvPr id="3" name="TextBox 2">
            <a:extLst>
              <a:ext uri="{FF2B5EF4-FFF2-40B4-BE49-F238E27FC236}">
                <a16:creationId xmlns:a16="http://schemas.microsoft.com/office/drawing/2014/main" id="{28048C1F-3A06-8244-8697-7A06A929F4E9}"/>
              </a:ext>
            </a:extLst>
          </p:cNvPr>
          <p:cNvSpPr txBox="1"/>
          <p:nvPr/>
        </p:nvSpPr>
        <p:spPr>
          <a:xfrm>
            <a:off x="276255" y="258822"/>
            <a:ext cx="6921714" cy="584775"/>
          </a:xfrm>
          <a:prstGeom prst="rect">
            <a:avLst/>
          </a:prstGeom>
          <a:noFill/>
        </p:spPr>
        <p:txBody>
          <a:bodyPr wrap="square" rtlCol="0">
            <a:spAutoFit/>
          </a:bodyPr>
          <a:lstStyle/>
          <a:p>
            <a:r>
              <a:rPr lang="en-AU" sz="3200" b="1" dirty="0">
                <a:latin typeface="Open Sans" panose="020B0606030504020204" pitchFamily="34" charset="0"/>
                <a:ea typeface="Open Sans" panose="020B0606030504020204" pitchFamily="34" charset="0"/>
                <a:cs typeface="Open Sans" panose="020B0606030504020204" pitchFamily="34" charset="0"/>
              </a:rPr>
              <a:t>Future Scenarios &amp; Trends</a:t>
            </a:r>
          </a:p>
        </p:txBody>
      </p:sp>
      <p:pic>
        <p:nvPicPr>
          <p:cNvPr id="4" name="Picture 3">
            <a:extLst>
              <a:ext uri="{FF2B5EF4-FFF2-40B4-BE49-F238E27FC236}">
                <a16:creationId xmlns:a16="http://schemas.microsoft.com/office/drawing/2014/main" id="{01FEE1FE-E44B-FD41-F7B3-F262B85CC9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7834" y="841092"/>
            <a:ext cx="3607274" cy="5098890"/>
          </a:xfrm>
          <a:prstGeom prst="rect">
            <a:avLst/>
          </a:prstGeom>
          <a:ln>
            <a:solidFill>
              <a:schemeClr val="bg1">
                <a:lumMod val="50000"/>
              </a:schemeClr>
            </a:solidFill>
          </a:ln>
        </p:spPr>
      </p:pic>
      <p:pic>
        <p:nvPicPr>
          <p:cNvPr id="8" name="Picture 7" descr="A screenshot of a phone&#10;&#10;Description automatically generated">
            <a:extLst>
              <a:ext uri="{FF2B5EF4-FFF2-40B4-BE49-F238E27FC236}">
                <a16:creationId xmlns:a16="http://schemas.microsoft.com/office/drawing/2014/main" id="{9F8EDBD6-9ED8-279D-F75C-46E7A7748B8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40043" y="2836883"/>
            <a:ext cx="2548947" cy="3563103"/>
          </a:xfrm>
          <a:prstGeom prst="rect">
            <a:avLst/>
          </a:prstGeom>
        </p:spPr>
      </p:pic>
      <p:pic>
        <p:nvPicPr>
          <p:cNvPr id="9" name="Picture 8">
            <a:extLst>
              <a:ext uri="{FF2B5EF4-FFF2-40B4-BE49-F238E27FC236}">
                <a16:creationId xmlns:a16="http://schemas.microsoft.com/office/drawing/2014/main" id="{B17F23D6-CFC9-0539-D9BE-B01D00B7764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733953" y="2426675"/>
            <a:ext cx="3238656" cy="4172501"/>
          </a:xfrm>
          <a:prstGeom prst="rect">
            <a:avLst/>
          </a:prstGeom>
          <a:ln>
            <a:solidFill>
              <a:schemeClr val="tx1">
                <a:lumMod val="50000"/>
                <a:lumOff val="50000"/>
              </a:schemeClr>
            </a:solidFill>
          </a:ln>
        </p:spPr>
      </p:pic>
    </p:spTree>
    <p:extLst>
      <p:ext uri="{BB962C8B-B14F-4D97-AF65-F5344CB8AC3E}">
        <p14:creationId xmlns:p14="http://schemas.microsoft.com/office/powerpoint/2010/main" val="39957734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books with text&#10;&#10;Description automatically generated">
            <a:extLst>
              <a:ext uri="{FF2B5EF4-FFF2-40B4-BE49-F238E27FC236}">
                <a16:creationId xmlns:a16="http://schemas.microsoft.com/office/drawing/2014/main" id="{E8127642-B115-B718-6CF6-DD4B46A0BA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810" y="119754"/>
            <a:ext cx="10606343" cy="6618491"/>
          </a:xfrm>
          <a:prstGeom prst="rect">
            <a:avLst/>
          </a:prstGeom>
        </p:spPr>
      </p:pic>
      <p:sp>
        <p:nvSpPr>
          <p:cNvPr id="2" name="Rectangle 1">
            <a:extLst>
              <a:ext uri="{FF2B5EF4-FFF2-40B4-BE49-F238E27FC236}">
                <a16:creationId xmlns:a16="http://schemas.microsoft.com/office/drawing/2014/main" id="{61DA90D4-42CC-EB4E-BCC2-12DEC8E8EE00}"/>
              </a:ext>
            </a:extLst>
          </p:cNvPr>
          <p:cNvSpPr/>
          <p:nvPr/>
        </p:nvSpPr>
        <p:spPr>
          <a:xfrm>
            <a:off x="2652078" y="6488668"/>
            <a:ext cx="6055504" cy="369332"/>
          </a:xfrm>
          <a:prstGeom prst="rect">
            <a:avLst/>
          </a:prstGeom>
        </p:spPr>
        <p:txBody>
          <a:bodyPr wrap="none">
            <a:spAutoFit/>
          </a:bodyPr>
          <a:lstStyle/>
          <a:p>
            <a:r>
              <a:rPr lang="en-US" dirty="0">
                <a:hlinkClick r:id="rId4"/>
              </a:rPr>
              <a:t>https://www.arup.com/perspectives/publications/all/foresight</a:t>
            </a:r>
            <a:r>
              <a:rPr lang="en-US" dirty="0"/>
              <a:t> </a:t>
            </a:r>
          </a:p>
        </p:txBody>
      </p:sp>
      <p:sp>
        <p:nvSpPr>
          <p:cNvPr id="7" name="Rectangle 6">
            <a:extLst>
              <a:ext uri="{FF2B5EF4-FFF2-40B4-BE49-F238E27FC236}">
                <a16:creationId xmlns:a16="http://schemas.microsoft.com/office/drawing/2014/main" id="{E7FF5365-8CC9-22B5-3BC9-48D194972311}"/>
              </a:ext>
            </a:extLst>
          </p:cNvPr>
          <p:cNvSpPr/>
          <p:nvPr/>
        </p:nvSpPr>
        <p:spPr>
          <a:xfrm>
            <a:off x="373835" y="369332"/>
            <a:ext cx="8453642" cy="461665"/>
          </a:xfrm>
          <a:prstGeom prst="rect">
            <a:avLst/>
          </a:prstGeom>
        </p:spPr>
        <p:txBody>
          <a:bodyPr wrap="square">
            <a:spAutoFit/>
          </a:bodyPr>
          <a:lstStyle/>
          <a:p>
            <a:r>
              <a:rPr lang="en-US" sz="2400" b="1" dirty="0">
                <a:latin typeface="Open Sans" charset="0"/>
                <a:ea typeface="Open Sans" charset="0"/>
                <a:cs typeface="Open Sans" charset="0"/>
              </a:rPr>
              <a:t>ARUP – International Architecture + Urban Design</a:t>
            </a:r>
          </a:p>
        </p:txBody>
      </p:sp>
    </p:spTree>
    <p:extLst>
      <p:ext uri="{BB962C8B-B14F-4D97-AF65-F5344CB8AC3E}">
        <p14:creationId xmlns:p14="http://schemas.microsoft.com/office/powerpoint/2010/main" val="4596519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7" name="Shape 164">
            <a:extLst>
              <a:ext uri="{FF2B5EF4-FFF2-40B4-BE49-F238E27FC236}">
                <a16:creationId xmlns:a16="http://schemas.microsoft.com/office/drawing/2014/main" id="{F60C9C11-A056-E14E-B806-3C2C4312BCE4}"/>
              </a:ext>
            </a:extLst>
          </p:cNvPr>
          <p:cNvSpPr txBox="1">
            <a:spLocks noGrp="1"/>
          </p:cNvSpPr>
          <p:nvPr>
            <p:ph type="ctrTitle"/>
          </p:nvPr>
        </p:nvSpPr>
        <p:spPr>
          <a:xfrm>
            <a:off x="625653" y="2209562"/>
            <a:ext cx="5927547" cy="2438876"/>
          </a:xfrm>
          <a:prstGeom prst="rect">
            <a:avLst/>
          </a:prstGeom>
          <a:solidFill>
            <a:schemeClr val="lt1"/>
          </a:solidFill>
          <a:ln>
            <a:noFill/>
          </a:ln>
        </p:spPr>
        <p:txBody>
          <a:bodyPr wrap="square" lIns="91425" tIns="45700" rIns="91425" bIns="45700" anchor="b" anchorCtr="0">
            <a:noAutofit/>
          </a:bodyPr>
          <a:lstStyle/>
          <a:p>
            <a:pPr marL="0" marR="0" lvl="0" indent="0" algn="ctr" rtl="0">
              <a:lnSpc>
                <a:spcPct val="90000"/>
              </a:lnSpc>
              <a:spcBef>
                <a:spcPts val="0"/>
              </a:spcBef>
              <a:buClr>
                <a:schemeClr val="dk1"/>
              </a:buClr>
              <a:buSzPct val="25000"/>
              <a:buFont typeface="Arial"/>
              <a:buNone/>
            </a:pPr>
            <a:r>
              <a:rPr lang="en-AU" sz="4400" b="1" dirty="0">
                <a:latin typeface="Open Sans" panose="020B0606030504020204" pitchFamily="34" charset="0"/>
                <a:ea typeface="Open Sans" panose="020B0606030504020204" pitchFamily="34" charset="0"/>
                <a:cs typeface="Open Sans" panose="020B0606030504020204" pitchFamily="34" charset="0"/>
                <a:sym typeface="Roboto Mono"/>
              </a:rPr>
              <a:t>Let’s explore Futures and how this impacts our systems…</a:t>
            </a:r>
            <a:endParaRPr lang="en-AU" sz="4400" b="1" baseline="30000" dirty="0">
              <a:latin typeface="Open Sans" panose="020B0606030504020204" pitchFamily="34" charset="0"/>
              <a:ea typeface="Open Sans" panose="020B0606030504020204" pitchFamily="34" charset="0"/>
              <a:cs typeface="Open Sans" panose="020B0606030504020204" pitchFamily="34" charset="0"/>
              <a:sym typeface="Roboto Mono"/>
            </a:endParaRPr>
          </a:p>
        </p:txBody>
      </p:sp>
      <p:pic>
        <p:nvPicPr>
          <p:cNvPr id="3" name="Picture 2">
            <a:extLst>
              <a:ext uri="{FF2B5EF4-FFF2-40B4-BE49-F238E27FC236}">
                <a16:creationId xmlns:a16="http://schemas.microsoft.com/office/drawing/2014/main" id="{AF0F08FA-CBB5-F9A5-D538-4850F8DFEE6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07419" y="-29308"/>
            <a:ext cx="5082330" cy="6858000"/>
          </a:xfrm>
          <a:prstGeom prst="rect">
            <a:avLst/>
          </a:prstGeom>
        </p:spPr>
      </p:pic>
    </p:spTree>
    <p:extLst>
      <p:ext uri="{BB962C8B-B14F-4D97-AF65-F5344CB8AC3E}">
        <p14:creationId xmlns:p14="http://schemas.microsoft.com/office/powerpoint/2010/main" val="3689243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445478"/>
            <a:ext cx="12192000" cy="8020373"/>
          </a:xfrm>
          <a:prstGeom prst="rect">
            <a:avLst/>
          </a:prstGeom>
        </p:spPr>
      </p:pic>
      <p:sp>
        <p:nvSpPr>
          <p:cNvPr id="164" name="Shape 164"/>
          <p:cNvSpPr txBox="1">
            <a:spLocks noGrp="1"/>
          </p:cNvSpPr>
          <p:nvPr>
            <p:ph type="ctrTitle"/>
          </p:nvPr>
        </p:nvSpPr>
        <p:spPr>
          <a:xfrm>
            <a:off x="901373" y="1148862"/>
            <a:ext cx="3494782" cy="635692"/>
          </a:xfrm>
          <a:prstGeom prst="rect">
            <a:avLst/>
          </a:prstGeom>
          <a:solidFill>
            <a:schemeClr val="lt1"/>
          </a:solidFill>
          <a:ln>
            <a:noFill/>
          </a:ln>
        </p:spPr>
        <p:txBody>
          <a:bodyPr wrap="square" lIns="91425" tIns="45700" rIns="91425" bIns="45700" anchor="b" anchorCtr="0">
            <a:noAutofit/>
          </a:bodyPr>
          <a:lstStyle/>
          <a:p>
            <a:pPr marL="0" marR="0" lvl="0" indent="0" rtl="0">
              <a:lnSpc>
                <a:spcPct val="90000"/>
              </a:lnSpc>
              <a:spcBef>
                <a:spcPts val="0"/>
              </a:spcBef>
              <a:buClr>
                <a:schemeClr val="dk1"/>
              </a:buClr>
              <a:buSzPct val="25000"/>
              <a:buFont typeface="Arial"/>
              <a:buNone/>
            </a:pPr>
            <a:r>
              <a:rPr lang="en-AU" sz="4000" b="1"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Roboto Mono"/>
              </a:rPr>
              <a:t>Overview</a:t>
            </a:r>
            <a:endParaRPr lang="en-AU" sz="4000" b="1" baseline="30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Roboto Mono"/>
            </a:endParaRPr>
          </a:p>
        </p:txBody>
      </p:sp>
      <p:sp>
        <p:nvSpPr>
          <p:cNvPr id="3" name="Shape 164">
            <a:extLst>
              <a:ext uri="{FF2B5EF4-FFF2-40B4-BE49-F238E27FC236}">
                <a16:creationId xmlns:a16="http://schemas.microsoft.com/office/drawing/2014/main" id="{9752952D-922E-332A-CAF8-A55AC8C4D817}"/>
              </a:ext>
            </a:extLst>
          </p:cNvPr>
          <p:cNvSpPr txBox="1">
            <a:spLocks/>
          </p:cNvSpPr>
          <p:nvPr/>
        </p:nvSpPr>
        <p:spPr>
          <a:xfrm>
            <a:off x="1348153" y="2098431"/>
            <a:ext cx="10117015" cy="779586"/>
          </a:xfrm>
          <a:prstGeom prst="rect">
            <a:avLst/>
          </a:prstGeom>
          <a:solidFill>
            <a:schemeClr val="lt1"/>
          </a:solidFill>
          <a:ln>
            <a:noFill/>
          </a:ln>
        </p:spPr>
        <p:txBody>
          <a:bodyPr vert="horz" wrap="square" lIns="91425" tIns="45700" rIns="91425" bIns="45700" rtlCol="0" anchor="b"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Bef>
                <a:spcPts val="0"/>
              </a:spcBef>
              <a:buClr>
                <a:schemeClr val="dk1"/>
              </a:buClr>
              <a:buSzPct val="25000"/>
              <a:buFont typeface="Arial"/>
              <a:buNone/>
            </a:pPr>
            <a:r>
              <a:rPr lang="en-AU" sz="24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Roboto Mono"/>
              </a:rPr>
              <a:t>We will use 2050 future scenarios to inspire us to think about our systems and how they might change in the future…</a:t>
            </a:r>
          </a:p>
        </p:txBody>
      </p:sp>
      <p:sp>
        <p:nvSpPr>
          <p:cNvPr id="4" name="Shape 164">
            <a:extLst>
              <a:ext uri="{FF2B5EF4-FFF2-40B4-BE49-F238E27FC236}">
                <a16:creationId xmlns:a16="http://schemas.microsoft.com/office/drawing/2014/main" id="{AE8E44FD-89AA-BC33-44DA-9986343C87DD}"/>
              </a:ext>
            </a:extLst>
          </p:cNvPr>
          <p:cNvSpPr txBox="1">
            <a:spLocks/>
          </p:cNvSpPr>
          <p:nvPr/>
        </p:nvSpPr>
        <p:spPr>
          <a:xfrm>
            <a:off x="1348152" y="3111910"/>
            <a:ext cx="9202617" cy="779587"/>
          </a:xfrm>
          <a:prstGeom prst="rect">
            <a:avLst/>
          </a:prstGeom>
          <a:solidFill>
            <a:schemeClr val="lt1"/>
          </a:solidFill>
          <a:ln>
            <a:noFill/>
          </a:ln>
        </p:spPr>
        <p:txBody>
          <a:bodyPr vert="horz" wrap="square" lIns="91425" tIns="45700" rIns="91425" bIns="45700" rtlCol="0" anchor="b"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Bef>
                <a:spcPts val="0"/>
              </a:spcBef>
              <a:buClr>
                <a:schemeClr val="dk1"/>
              </a:buClr>
              <a:buSzPct val="25000"/>
              <a:buFont typeface="Arial"/>
              <a:buNone/>
            </a:pPr>
            <a:r>
              <a:rPr lang="en-AU" sz="24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Roboto Mono"/>
              </a:rPr>
              <a:t>We will take one opportunity space – and look at it through two lenses - two different future scenarios – two rounds</a:t>
            </a:r>
          </a:p>
        </p:txBody>
      </p:sp>
      <p:sp>
        <p:nvSpPr>
          <p:cNvPr id="6" name="Shape 164">
            <a:extLst>
              <a:ext uri="{FF2B5EF4-FFF2-40B4-BE49-F238E27FC236}">
                <a16:creationId xmlns:a16="http://schemas.microsoft.com/office/drawing/2014/main" id="{AE59C1F0-8DDE-98FC-CA17-601B393E5D25}"/>
              </a:ext>
            </a:extLst>
          </p:cNvPr>
          <p:cNvSpPr txBox="1">
            <a:spLocks/>
          </p:cNvSpPr>
          <p:nvPr/>
        </p:nvSpPr>
        <p:spPr>
          <a:xfrm>
            <a:off x="1348152" y="4171377"/>
            <a:ext cx="10433540" cy="412348"/>
          </a:xfrm>
          <a:prstGeom prst="rect">
            <a:avLst/>
          </a:prstGeom>
          <a:solidFill>
            <a:schemeClr val="lt1"/>
          </a:solidFill>
          <a:ln>
            <a:noFill/>
          </a:ln>
        </p:spPr>
        <p:txBody>
          <a:bodyPr vert="horz" wrap="square" lIns="91425" tIns="45700" rIns="91425" bIns="45700" rtlCol="0" anchor="b"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Bef>
                <a:spcPts val="0"/>
              </a:spcBef>
              <a:buClr>
                <a:schemeClr val="dk1"/>
              </a:buClr>
              <a:buSzPct val="25000"/>
              <a:buFont typeface="Arial"/>
              <a:buNone/>
            </a:pPr>
            <a:r>
              <a:rPr lang="en-AU" sz="24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Roboto Mono"/>
              </a:rPr>
              <a:t>Share back outcomes of this exploration and possible pockets of change</a:t>
            </a:r>
          </a:p>
        </p:txBody>
      </p:sp>
    </p:spTree>
    <p:extLst>
      <p:ext uri="{BB962C8B-B14F-4D97-AF65-F5344CB8AC3E}">
        <p14:creationId xmlns:p14="http://schemas.microsoft.com/office/powerpoint/2010/main" val="30470409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17B0C-8D75-5F1B-E953-ADC17DCB2E28}"/>
              </a:ext>
            </a:extLst>
          </p:cNvPr>
          <p:cNvSpPr>
            <a:spLocks noGrp="1"/>
          </p:cNvSpPr>
          <p:nvPr>
            <p:ph type="title"/>
          </p:nvPr>
        </p:nvSpPr>
        <p:spPr/>
        <p:txBody>
          <a:bodyPr/>
          <a:lstStyle/>
          <a:p>
            <a:endParaRPr lang="en-AU" dirty="0"/>
          </a:p>
        </p:txBody>
      </p:sp>
      <p:sp>
        <p:nvSpPr>
          <p:cNvPr id="3" name="Content Placeholder 2">
            <a:extLst>
              <a:ext uri="{FF2B5EF4-FFF2-40B4-BE49-F238E27FC236}">
                <a16:creationId xmlns:a16="http://schemas.microsoft.com/office/drawing/2014/main" id="{4E09FD68-3446-9710-8184-BB9F147369A6}"/>
              </a:ext>
            </a:extLst>
          </p:cNvPr>
          <p:cNvSpPr>
            <a:spLocks noGrp="1"/>
          </p:cNvSpPr>
          <p:nvPr>
            <p:ph idx="1"/>
          </p:nvPr>
        </p:nvSpPr>
        <p:spPr/>
        <p:txBody>
          <a:bodyPr/>
          <a:lstStyle/>
          <a:p>
            <a:pPr marL="0" indent="0">
              <a:buNone/>
            </a:pPr>
            <a:endParaRPr lang="en-AU" dirty="0"/>
          </a:p>
        </p:txBody>
      </p:sp>
      <p:pic>
        <p:nvPicPr>
          <p:cNvPr id="6" name="Picture 5" descr="A person with a serious face&#10;&#10;Description automatically generated">
            <a:extLst>
              <a:ext uri="{FF2B5EF4-FFF2-40B4-BE49-F238E27FC236}">
                <a16:creationId xmlns:a16="http://schemas.microsoft.com/office/drawing/2014/main" id="{9C2CBB91-0257-9BD4-213E-DAF2BB35FA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1000"/>
            <a:ext cx="12192000" cy="6096000"/>
          </a:xfrm>
          <a:prstGeom prst="rect">
            <a:avLst/>
          </a:prstGeom>
        </p:spPr>
      </p:pic>
    </p:spTree>
    <p:extLst>
      <p:ext uri="{BB962C8B-B14F-4D97-AF65-F5344CB8AC3E}">
        <p14:creationId xmlns:p14="http://schemas.microsoft.com/office/powerpoint/2010/main" val="578098829"/>
      </p:ext>
    </p:extLst>
  </p:cSld>
  <p:clrMapOvr>
    <a:masterClrMapping/>
  </p:clrMapOvr>
  <p:transition spd="med">
    <p:pull/>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B30F5C0-F731-D74A-9CB5-9244E1F27584}"/>
              </a:ext>
            </a:extLst>
          </p:cNvPr>
          <p:cNvSpPr/>
          <p:nvPr/>
        </p:nvSpPr>
        <p:spPr>
          <a:xfrm>
            <a:off x="896815" y="6488668"/>
            <a:ext cx="11816862" cy="369332"/>
          </a:xfrm>
          <a:prstGeom prst="rect">
            <a:avLst/>
          </a:prstGeom>
        </p:spPr>
        <p:txBody>
          <a:bodyPr wrap="square">
            <a:spAutoFit/>
          </a:bodyPr>
          <a:lstStyle/>
          <a:p>
            <a:r>
              <a:rPr lang="en-US" dirty="0"/>
              <a:t>https://</a:t>
            </a:r>
            <a:r>
              <a:rPr lang="en-US" dirty="0" err="1"/>
              <a:t>www.arup.com</a:t>
            </a:r>
            <a:r>
              <a:rPr lang="en-US" dirty="0"/>
              <a:t>/perspectives/publications/research/section/2050-scenarios-four-plausible-futures</a:t>
            </a:r>
          </a:p>
        </p:txBody>
      </p:sp>
      <p:pic>
        <p:nvPicPr>
          <p:cNvPr id="4" name="Picture 3" descr="A picture containing cake, sitting, table, laying&#10;&#10;Description automatically generated">
            <a:extLst>
              <a:ext uri="{FF2B5EF4-FFF2-40B4-BE49-F238E27FC236}">
                <a16:creationId xmlns:a16="http://schemas.microsoft.com/office/drawing/2014/main" id="{06D5DAFC-DD43-6749-B7A9-C1E849D0D69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142248"/>
            <a:ext cx="12192000" cy="4573504"/>
          </a:xfrm>
          <a:prstGeom prst="rect">
            <a:avLst/>
          </a:prstGeom>
        </p:spPr>
      </p:pic>
      <p:sp>
        <p:nvSpPr>
          <p:cNvPr id="6" name="Rectangle 5">
            <a:extLst>
              <a:ext uri="{FF2B5EF4-FFF2-40B4-BE49-F238E27FC236}">
                <a16:creationId xmlns:a16="http://schemas.microsoft.com/office/drawing/2014/main" id="{03DB717E-DADF-FB49-A835-72276AB13FAD}"/>
              </a:ext>
            </a:extLst>
          </p:cNvPr>
          <p:cNvSpPr/>
          <p:nvPr/>
        </p:nvSpPr>
        <p:spPr>
          <a:xfrm>
            <a:off x="373835" y="369332"/>
            <a:ext cx="8453642" cy="461665"/>
          </a:xfrm>
          <a:prstGeom prst="rect">
            <a:avLst/>
          </a:prstGeom>
        </p:spPr>
        <p:txBody>
          <a:bodyPr wrap="square">
            <a:spAutoFit/>
          </a:bodyPr>
          <a:lstStyle/>
          <a:p>
            <a:r>
              <a:rPr lang="en-US" sz="2400" b="1" dirty="0">
                <a:latin typeface="Open Sans" charset="0"/>
                <a:ea typeface="Open Sans" charset="0"/>
                <a:cs typeface="Open Sans" charset="0"/>
              </a:rPr>
              <a:t>ARUP – International Architecture + Urban Design</a:t>
            </a:r>
          </a:p>
        </p:txBody>
      </p:sp>
    </p:spTree>
    <p:extLst>
      <p:ext uri="{BB962C8B-B14F-4D97-AF65-F5344CB8AC3E}">
        <p14:creationId xmlns:p14="http://schemas.microsoft.com/office/powerpoint/2010/main" val="12600217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10;&#10;Description automatically generated">
            <a:extLst>
              <a:ext uri="{FF2B5EF4-FFF2-40B4-BE49-F238E27FC236}">
                <a16:creationId xmlns:a16="http://schemas.microsoft.com/office/drawing/2014/main" id="{07FDF3E7-9D64-0947-BA9E-F5B2A8B624BB}"/>
              </a:ext>
            </a:extLst>
          </p:cNvPr>
          <p:cNvPicPr>
            <a:picLocks noChangeAspect="1"/>
          </p:cNvPicPr>
          <p:nvPr/>
        </p:nvPicPr>
        <p:blipFill rotWithShape="1">
          <a:blip r:embed="rId3">
            <a:extLst>
              <a:ext uri="{28A0092B-C50C-407E-A947-70E740481C1C}">
                <a14:useLocalDpi xmlns:a14="http://schemas.microsoft.com/office/drawing/2010/main"/>
              </a:ext>
            </a:extLst>
          </a:blip>
          <a:srcRect t="5211" b="6389"/>
          <a:stretch/>
        </p:blipFill>
        <p:spPr>
          <a:xfrm>
            <a:off x="2988163" y="0"/>
            <a:ext cx="6215673" cy="6412550"/>
          </a:xfrm>
          <a:prstGeom prst="rect">
            <a:avLst/>
          </a:prstGeom>
        </p:spPr>
      </p:pic>
      <p:sp>
        <p:nvSpPr>
          <p:cNvPr id="7" name="Rectangle 6">
            <a:extLst>
              <a:ext uri="{FF2B5EF4-FFF2-40B4-BE49-F238E27FC236}">
                <a16:creationId xmlns:a16="http://schemas.microsoft.com/office/drawing/2014/main" id="{A013C512-94C6-ED45-925C-309EA9A7301C}"/>
              </a:ext>
            </a:extLst>
          </p:cNvPr>
          <p:cNvSpPr/>
          <p:nvPr/>
        </p:nvSpPr>
        <p:spPr>
          <a:xfrm>
            <a:off x="896815" y="6488668"/>
            <a:ext cx="11816862" cy="369332"/>
          </a:xfrm>
          <a:prstGeom prst="rect">
            <a:avLst/>
          </a:prstGeom>
        </p:spPr>
        <p:txBody>
          <a:bodyPr wrap="square">
            <a:spAutoFit/>
          </a:bodyPr>
          <a:lstStyle/>
          <a:p>
            <a:r>
              <a:rPr lang="en-US" dirty="0">
                <a:hlinkClick r:id="rId4"/>
              </a:rPr>
              <a:t>https://www.arup.com/perspectives/publications/research/section/2050-scenarios-four-plausible-futures</a:t>
            </a:r>
            <a:r>
              <a:rPr lang="en-US" dirty="0"/>
              <a:t> </a:t>
            </a:r>
          </a:p>
        </p:txBody>
      </p:sp>
    </p:spTree>
    <p:extLst>
      <p:ext uri="{BB962C8B-B14F-4D97-AF65-F5344CB8AC3E}">
        <p14:creationId xmlns:p14="http://schemas.microsoft.com/office/powerpoint/2010/main" val="24856673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D43662C-F4FC-9E48-8D15-4481825ED16F}"/>
              </a:ext>
            </a:extLst>
          </p:cNvPr>
          <p:cNvSpPr/>
          <p:nvPr/>
        </p:nvSpPr>
        <p:spPr>
          <a:xfrm>
            <a:off x="1437380" y="694137"/>
            <a:ext cx="7003235" cy="461665"/>
          </a:xfrm>
          <a:prstGeom prst="rect">
            <a:avLst/>
          </a:prstGeom>
        </p:spPr>
        <p:txBody>
          <a:bodyPr wrap="square">
            <a:spAutoFit/>
          </a:bodyPr>
          <a:lstStyle/>
          <a:p>
            <a:r>
              <a:rPr lang="en-US" sz="2400" b="1" dirty="0">
                <a:latin typeface="Open Sans" charset="0"/>
                <a:ea typeface="Open Sans" charset="0"/>
                <a:cs typeface="Open Sans" charset="0"/>
              </a:rPr>
              <a:t>Drivers + Trends</a:t>
            </a:r>
          </a:p>
        </p:txBody>
      </p:sp>
      <p:sp>
        <p:nvSpPr>
          <p:cNvPr id="2" name="Rectangle 1">
            <a:extLst>
              <a:ext uri="{FF2B5EF4-FFF2-40B4-BE49-F238E27FC236}">
                <a16:creationId xmlns:a16="http://schemas.microsoft.com/office/drawing/2014/main" id="{EDA5F1E1-6C37-9341-ACC6-50D716C6D560}"/>
              </a:ext>
            </a:extLst>
          </p:cNvPr>
          <p:cNvSpPr/>
          <p:nvPr/>
        </p:nvSpPr>
        <p:spPr>
          <a:xfrm>
            <a:off x="3002410" y="6188772"/>
            <a:ext cx="7653866" cy="461665"/>
          </a:xfrm>
          <a:prstGeom prst="rect">
            <a:avLst/>
          </a:prstGeom>
        </p:spPr>
        <p:txBody>
          <a:bodyPr wrap="square">
            <a:spAutoFit/>
          </a:bodyPr>
          <a:lstStyle/>
          <a:p>
            <a:r>
              <a:rPr lang="en-US" sz="2400" dirty="0">
                <a:hlinkClick r:id="rId3"/>
              </a:rPr>
              <a:t>https://www.youtube.com/watch?v=waeysF6h6po</a:t>
            </a:r>
            <a:r>
              <a:rPr lang="en-US" sz="2400" dirty="0"/>
              <a:t> </a:t>
            </a:r>
          </a:p>
        </p:txBody>
      </p:sp>
      <p:pic>
        <p:nvPicPr>
          <p:cNvPr id="6" name="Picture 5" descr="A picture containing indoor, computer, monitor, photo&#10;&#10;Description automatically generated">
            <a:extLst>
              <a:ext uri="{FF2B5EF4-FFF2-40B4-BE49-F238E27FC236}">
                <a16:creationId xmlns:a16="http://schemas.microsoft.com/office/drawing/2014/main" id="{B952C41B-056E-384B-966F-9E64A258FEA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38200" y="-69436"/>
            <a:ext cx="10515600" cy="5956300"/>
          </a:xfrm>
          <a:prstGeom prst="rect">
            <a:avLst/>
          </a:prstGeom>
        </p:spPr>
      </p:pic>
    </p:spTree>
    <p:extLst>
      <p:ext uri="{BB962C8B-B14F-4D97-AF65-F5344CB8AC3E}">
        <p14:creationId xmlns:p14="http://schemas.microsoft.com/office/powerpoint/2010/main" val="40512383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62">
          <a:extLst>
            <a:ext uri="{FF2B5EF4-FFF2-40B4-BE49-F238E27FC236}">
              <a16:creationId xmlns:a16="http://schemas.microsoft.com/office/drawing/2014/main" id="{760DE0A2-20CA-D4C7-08AB-A3EED4F5BCAC}"/>
            </a:ext>
          </a:extLst>
        </p:cNvPr>
        <p:cNvGrpSpPr/>
        <p:nvPr/>
      </p:nvGrpSpPr>
      <p:grpSpPr>
        <a:xfrm>
          <a:off x="0" y="0"/>
          <a:ext cx="0" cy="0"/>
          <a:chOff x="0" y="0"/>
          <a:chExt cx="0" cy="0"/>
        </a:xfrm>
      </p:grpSpPr>
      <p:sp>
        <p:nvSpPr>
          <p:cNvPr id="10" name="Shape 168">
            <a:extLst>
              <a:ext uri="{FF2B5EF4-FFF2-40B4-BE49-F238E27FC236}">
                <a16:creationId xmlns:a16="http://schemas.microsoft.com/office/drawing/2014/main" id="{D0B05BFE-18F6-70E2-D17F-16EC4CCC797F}"/>
              </a:ext>
            </a:extLst>
          </p:cNvPr>
          <p:cNvSpPr txBox="1">
            <a:spLocks/>
          </p:cNvSpPr>
          <p:nvPr/>
        </p:nvSpPr>
        <p:spPr>
          <a:xfrm>
            <a:off x="732329" y="798654"/>
            <a:ext cx="10740534" cy="4873484"/>
          </a:xfrm>
          <a:prstGeom prst="rect">
            <a:avLst/>
          </a:prstGeom>
          <a:solidFill>
            <a:schemeClr val="lt1"/>
          </a:solidFill>
          <a:ln>
            <a:noFill/>
          </a:ln>
        </p:spPr>
        <p:txBody>
          <a:bodyPr vert="horz" wrap="square" lIns="91425" tIns="45700" rIns="91425" bIns="4570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buClr>
                <a:schemeClr val="dk1"/>
              </a:buClr>
              <a:buSzPct val="100000"/>
            </a:pPr>
            <a:r>
              <a:rPr lang="en-AU" dirty="0">
                <a:latin typeface="Open Sans" panose="020B0606030504020204" pitchFamily="34" charset="0"/>
                <a:ea typeface="Open Sans" panose="020B0606030504020204" pitchFamily="34" charset="0"/>
                <a:cs typeface="Open Sans" panose="020B0606030504020204" pitchFamily="34" charset="0"/>
                <a:sym typeface="Open Sans"/>
              </a:rPr>
              <a:t>For each scenario – we would like you to think and discuss the following</a:t>
            </a:r>
          </a:p>
          <a:p>
            <a:pPr marL="457200" indent="-457200" algn="l">
              <a:spcBef>
                <a:spcPts val="0"/>
              </a:spcBef>
              <a:buClr>
                <a:schemeClr val="dk1"/>
              </a:buClr>
              <a:buSzPct val="100000"/>
              <a:buFont typeface="+mj-lt"/>
              <a:buAutoNum type="arabicPeriod"/>
            </a:pPr>
            <a:endParaRPr lang="en-AU" dirty="0">
              <a:latin typeface="Open Sans" panose="020B0606030504020204" pitchFamily="34" charset="0"/>
              <a:ea typeface="Open Sans" panose="020B0606030504020204" pitchFamily="34" charset="0"/>
              <a:cs typeface="Open Sans" panose="020B0606030504020204" pitchFamily="34" charset="0"/>
              <a:sym typeface="Open Sans"/>
            </a:endParaRPr>
          </a:p>
          <a:p>
            <a:pPr marL="457200" indent="-457200" algn="l">
              <a:spcBef>
                <a:spcPts val="0"/>
              </a:spcBef>
              <a:buClr>
                <a:schemeClr val="dk1"/>
              </a:buClr>
              <a:buSzPct val="100000"/>
              <a:buFont typeface="+mj-lt"/>
              <a:buAutoNum type="arabicPeriod"/>
            </a:pPr>
            <a:r>
              <a:rPr lang="en-AU" b="1" dirty="0">
                <a:latin typeface="Open Sans" panose="020B0606030504020204" pitchFamily="34" charset="0"/>
                <a:ea typeface="Open Sans" panose="020B0606030504020204" pitchFamily="34" charset="0"/>
                <a:cs typeface="Open Sans" panose="020B0606030504020204" pitchFamily="34" charset="0"/>
                <a:sym typeface="Open Sans"/>
              </a:rPr>
              <a:t>How does your system look in 2050 </a:t>
            </a:r>
            <a:r>
              <a:rPr lang="en-AU" dirty="0">
                <a:latin typeface="Open Sans" panose="020B0606030504020204" pitchFamily="34" charset="0"/>
                <a:ea typeface="Open Sans" panose="020B0606030504020204" pitchFamily="34" charset="0"/>
                <a:cs typeface="Open Sans" panose="020B0606030504020204" pitchFamily="34" charset="0"/>
                <a:sym typeface="Open Sans"/>
              </a:rPr>
              <a:t>in ARUPs </a:t>
            </a:r>
            <a:r>
              <a:rPr lang="en-AU" i="1" dirty="0">
                <a:latin typeface="Open Sans" panose="020B0606030504020204" pitchFamily="34" charset="0"/>
                <a:ea typeface="Open Sans" panose="020B0606030504020204" pitchFamily="34" charset="0"/>
                <a:cs typeface="Open Sans" panose="020B0606030504020204" pitchFamily="34" charset="0"/>
                <a:sym typeface="Open Sans"/>
              </a:rPr>
              <a:t>specific</a:t>
            </a:r>
            <a:r>
              <a:rPr lang="en-AU" dirty="0">
                <a:latin typeface="Open Sans" panose="020B0606030504020204" pitchFamily="34" charset="0"/>
                <a:ea typeface="Open Sans" panose="020B0606030504020204" pitchFamily="34" charset="0"/>
                <a:cs typeface="Open Sans" panose="020B0606030504020204" pitchFamily="34" charset="0"/>
                <a:sym typeface="Open Sans"/>
              </a:rPr>
              <a:t> scenario?</a:t>
            </a:r>
          </a:p>
          <a:p>
            <a:pPr marL="457200" indent="-457200" algn="l">
              <a:spcBef>
                <a:spcPts val="0"/>
              </a:spcBef>
              <a:buClr>
                <a:schemeClr val="dk1"/>
              </a:buClr>
              <a:buSzPct val="100000"/>
              <a:buFont typeface="+mj-lt"/>
              <a:buAutoNum type="arabicPeriod"/>
            </a:pPr>
            <a:endParaRPr lang="en-AU" dirty="0">
              <a:latin typeface="Open Sans" panose="020B0606030504020204" pitchFamily="34" charset="0"/>
              <a:ea typeface="Open Sans" panose="020B0606030504020204" pitchFamily="34" charset="0"/>
              <a:cs typeface="Open Sans" panose="020B0606030504020204" pitchFamily="34" charset="0"/>
              <a:sym typeface="Open Sans"/>
            </a:endParaRPr>
          </a:p>
          <a:p>
            <a:pPr marL="457200" indent="-457200" algn="l">
              <a:spcBef>
                <a:spcPts val="0"/>
              </a:spcBef>
              <a:buClr>
                <a:schemeClr val="dk1"/>
              </a:buClr>
              <a:buSzPct val="100000"/>
              <a:buFont typeface="+mj-lt"/>
              <a:buAutoNum type="arabicPeriod"/>
            </a:pPr>
            <a:r>
              <a:rPr lang="en-AU" b="1" dirty="0">
                <a:latin typeface="Open Sans" panose="020B0606030504020204" pitchFamily="34" charset="0"/>
                <a:ea typeface="Open Sans" panose="020B0606030504020204" pitchFamily="34" charset="0"/>
                <a:cs typeface="Open Sans" panose="020B0606030504020204" pitchFamily="34" charset="0"/>
                <a:sym typeface="Open Sans"/>
              </a:rPr>
              <a:t>How has your system changed over time? </a:t>
            </a:r>
            <a:r>
              <a:rPr lang="en-AU" dirty="0">
                <a:latin typeface="Open Sans" panose="020B0606030504020204" pitchFamily="34" charset="0"/>
                <a:ea typeface="Open Sans" panose="020B0606030504020204" pitchFamily="34" charset="0"/>
                <a:cs typeface="Open Sans" panose="020B0606030504020204" pitchFamily="34" charset="0"/>
                <a:sym typeface="Open Sans"/>
              </a:rPr>
              <a:t>What elements of your problem space are still present? How have things shifted within your system or problem? Is there still a problem in this future?</a:t>
            </a:r>
          </a:p>
          <a:p>
            <a:pPr marL="457200" indent="-457200" algn="l">
              <a:spcBef>
                <a:spcPts val="0"/>
              </a:spcBef>
              <a:buClr>
                <a:schemeClr val="dk1"/>
              </a:buClr>
              <a:buSzPct val="100000"/>
              <a:buFont typeface="+mj-lt"/>
              <a:buAutoNum type="arabicPeriod"/>
            </a:pPr>
            <a:endParaRPr lang="en-AU" dirty="0">
              <a:latin typeface="Open Sans" panose="020B0606030504020204" pitchFamily="34" charset="0"/>
              <a:ea typeface="Open Sans" panose="020B0606030504020204" pitchFamily="34" charset="0"/>
              <a:cs typeface="Open Sans" panose="020B0606030504020204" pitchFamily="34" charset="0"/>
              <a:sym typeface="Open Sans"/>
            </a:endParaRPr>
          </a:p>
          <a:p>
            <a:pPr marL="457200" indent="-457200" algn="l">
              <a:spcBef>
                <a:spcPts val="0"/>
              </a:spcBef>
              <a:buClr>
                <a:schemeClr val="dk1"/>
              </a:buClr>
              <a:buSzPct val="100000"/>
              <a:buFont typeface="+mj-lt"/>
              <a:buAutoNum type="arabicPeriod"/>
            </a:pPr>
            <a:r>
              <a:rPr lang="en-AU" b="1" dirty="0">
                <a:latin typeface="Open Sans" panose="020B0606030504020204" pitchFamily="34" charset="0"/>
                <a:ea typeface="Open Sans" panose="020B0606030504020204" pitchFamily="34" charset="0"/>
                <a:cs typeface="Open Sans" panose="020B0606030504020204" pitchFamily="34" charset="0"/>
                <a:sym typeface="Open Sans"/>
              </a:rPr>
              <a:t>Are there new opportunities in your 2050 system for intervention</a:t>
            </a:r>
            <a:r>
              <a:rPr lang="en-AU" dirty="0">
                <a:latin typeface="Open Sans" panose="020B0606030504020204" pitchFamily="34" charset="0"/>
                <a:ea typeface="Open Sans" panose="020B0606030504020204" pitchFamily="34" charset="0"/>
                <a:cs typeface="Open Sans" panose="020B0606030504020204" pitchFamily="34" charset="0"/>
                <a:sym typeface="Open Sans"/>
              </a:rPr>
              <a:t>? Can you highlight any pockets of change to improve things? </a:t>
            </a:r>
          </a:p>
          <a:p>
            <a:pPr marL="457200" indent="-457200" algn="l">
              <a:spcBef>
                <a:spcPts val="0"/>
              </a:spcBef>
              <a:buClr>
                <a:schemeClr val="dk1"/>
              </a:buClr>
              <a:buSzPct val="100000"/>
              <a:buFont typeface="+mj-lt"/>
              <a:buAutoNum type="arabicPeriod"/>
            </a:pPr>
            <a:endParaRPr lang="en-AU" dirty="0">
              <a:latin typeface="Open Sans" panose="020B0606030504020204" pitchFamily="34" charset="0"/>
              <a:ea typeface="Open Sans" panose="020B0606030504020204" pitchFamily="34" charset="0"/>
              <a:cs typeface="Open Sans" panose="020B0606030504020204" pitchFamily="34" charset="0"/>
              <a:sym typeface="Open Sans"/>
            </a:endParaRPr>
          </a:p>
          <a:p>
            <a:pPr marL="457200" indent="-457200" algn="l">
              <a:spcBef>
                <a:spcPts val="0"/>
              </a:spcBef>
              <a:buClr>
                <a:schemeClr val="dk1"/>
              </a:buClr>
              <a:buSzPct val="100000"/>
              <a:buFont typeface="+mj-lt"/>
              <a:buAutoNum type="arabicPeriod"/>
            </a:pPr>
            <a:r>
              <a:rPr lang="en-AU" dirty="0">
                <a:latin typeface="Open Sans" panose="020B0606030504020204" pitchFamily="34" charset="0"/>
                <a:ea typeface="Open Sans" panose="020B0606030504020204" pitchFamily="34" charset="0"/>
                <a:cs typeface="Open Sans" panose="020B0606030504020204" pitchFamily="34" charset="0"/>
                <a:sym typeface="Open Sans"/>
              </a:rPr>
              <a:t>Do you have any </a:t>
            </a:r>
            <a:r>
              <a:rPr lang="en-AU" b="1" dirty="0">
                <a:latin typeface="Open Sans" panose="020B0606030504020204" pitchFamily="34" charset="0"/>
                <a:ea typeface="Open Sans" panose="020B0606030504020204" pitchFamily="34" charset="0"/>
                <a:cs typeface="Open Sans" panose="020B0606030504020204" pitchFamily="34" charset="0"/>
                <a:sym typeface="Open Sans"/>
              </a:rPr>
              <a:t>possible ideas to tackle these?</a:t>
            </a:r>
          </a:p>
        </p:txBody>
      </p:sp>
    </p:spTree>
    <p:extLst>
      <p:ext uri="{BB962C8B-B14F-4D97-AF65-F5344CB8AC3E}">
        <p14:creationId xmlns:p14="http://schemas.microsoft.com/office/powerpoint/2010/main" val="3480868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4" name="Shape 164"/>
          <p:cNvSpPr txBox="1">
            <a:spLocks noGrp="1"/>
          </p:cNvSpPr>
          <p:nvPr>
            <p:ph type="ctrTitle"/>
          </p:nvPr>
        </p:nvSpPr>
        <p:spPr>
          <a:xfrm>
            <a:off x="258792" y="297708"/>
            <a:ext cx="4975986" cy="763200"/>
          </a:xfrm>
          <a:prstGeom prst="rect">
            <a:avLst/>
          </a:prstGeom>
          <a:solidFill>
            <a:schemeClr val="lt1"/>
          </a:solidFill>
          <a:ln>
            <a:noFill/>
          </a:ln>
        </p:spPr>
        <p:txBody>
          <a:bodyPr wrap="square" lIns="91425" tIns="45700" rIns="91425" bIns="45700" anchor="b" anchorCtr="0">
            <a:noAutofit/>
          </a:bodyPr>
          <a:lstStyle/>
          <a:p>
            <a:pPr marL="0" marR="0" lvl="0" indent="0" algn="l" rtl="0">
              <a:lnSpc>
                <a:spcPct val="90000"/>
              </a:lnSpc>
              <a:spcBef>
                <a:spcPts val="0"/>
              </a:spcBef>
              <a:buClr>
                <a:schemeClr val="dk1"/>
              </a:buClr>
              <a:buSzPct val="25000"/>
              <a:buFont typeface="Arial"/>
              <a:buNone/>
            </a:pPr>
            <a:r>
              <a:rPr lang="en-AU" sz="4000" b="1" baseline="30000" dirty="0">
                <a:latin typeface="Open Sans" panose="020B0606030504020204" pitchFamily="34" charset="0"/>
                <a:ea typeface="Open Sans" panose="020B0606030504020204" pitchFamily="34" charset="0"/>
                <a:cs typeface="Open Sans" panose="020B0606030504020204" pitchFamily="34" charset="0"/>
                <a:sym typeface="Roboto Mono"/>
              </a:rPr>
              <a:t>First Scenario to consider…</a:t>
            </a:r>
          </a:p>
        </p:txBody>
      </p:sp>
      <p:pic>
        <p:nvPicPr>
          <p:cNvPr id="5" name="Picture 4" descr="Graphical user interface, text, application&#10;&#10;Description automatically generated">
            <a:extLst>
              <a:ext uri="{FF2B5EF4-FFF2-40B4-BE49-F238E27FC236}">
                <a16:creationId xmlns:a16="http://schemas.microsoft.com/office/drawing/2014/main" id="{E5FD4279-9807-B9E4-5B40-58F151E969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7332" y="1679171"/>
            <a:ext cx="4975986" cy="5178829"/>
          </a:xfrm>
          <a:prstGeom prst="rect">
            <a:avLst/>
          </a:prstGeom>
        </p:spPr>
      </p:pic>
      <p:pic>
        <p:nvPicPr>
          <p:cNvPr id="4" name="Picture 3" descr="A picture containing diagram&#10;&#10;Description automatically generated">
            <a:extLst>
              <a:ext uri="{FF2B5EF4-FFF2-40B4-BE49-F238E27FC236}">
                <a16:creationId xmlns:a16="http://schemas.microsoft.com/office/drawing/2014/main" id="{AA730F0D-58DC-A088-8BC3-AB85DC6349AE}"/>
              </a:ext>
            </a:extLst>
          </p:cNvPr>
          <p:cNvPicPr>
            <a:picLocks noChangeAspect="1"/>
          </p:cNvPicPr>
          <p:nvPr/>
        </p:nvPicPr>
        <p:blipFill>
          <a:blip r:embed="rId4">
            <a:extLst>
              <a:ext uri="{28A0092B-C50C-407E-A947-70E740481C1C}">
                <a14:useLocalDpi xmlns:a14="http://schemas.microsoft.com/office/drawing/2010/main"/>
              </a:ext>
            </a:extLst>
          </a:blip>
          <a:srcRect t="3931" b="4957"/>
          <a:stretch/>
        </p:blipFill>
        <p:spPr>
          <a:xfrm>
            <a:off x="6606053" y="0"/>
            <a:ext cx="5327155" cy="6858000"/>
          </a:xfrm>
          <a:prstGeom prst="rect">
            <a:avLst/>
          </a:prstGeom>
        </p:spPr>
      </p:pic>
    </p:spTree>
    <p:extLst>
      <p:ext uri="{BB962C8B-B14F-4D97-AF65-F5344CB8AC3E}">
        <p14:creationId xmlns:p14="http://schemas.microsoft.com/office/powerpoint/2010/main" val="30685333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0" name="Shape 168"/>
          <p:cNvSpPr txBox="1">
            <a:spLocks/>
          </p:cNvSpPr>
          <p:nvPr/>
        </p:nvSpPr>
        <p:spPr>
          <a:xfrm>
            <a:off x="732329" y="798654"/>
            <a:ext cx="10811971" cy="4873484"/>
          </a:xfrm>
          <a:prstGeom prst="rect">
            <a:avLst/>
          </a:prstGeom>
          <a:solidFill>
            <a:schemeClr val="lt1"/>
          </a:solidFill>
          <a:ln>
            <a:noFill/>
          </a:ln>
        </p:spPr>
        <p:txBody>
          <a:bodyPr vert="horz" wrap="square" lIns="91425" tIns="45700" rIns="91425" bIns="4570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buClr>
                <a:schemeClr val="dk1"/>
              </a:buClr>
              <a:buSzPct val="100000"/>
            </a:pPr>
            <a:r>
              <a:rPr lang="en-AU" dirty="0">
                <a:latin typeface="Open Sans" panose="020B0606030504020204" pitchFamily="34" charset="0"/>
                <a:ea typeface="Open Sans" panose="020B0606030504020204" pitchFamily="34" charset="0"/>
                <a:cs typeface="Open Sans" panose="020B0606030504020204" pitchFamily="34" charset="0"/>
                <a:sym typeface="Open Sans"/>
              </a:rPr>
              <a:t>For this scenario – we would like you to think and discuss the following</a:t>
            </a:r>
          </a:p>
          <a:p>
            <a:pPr marL="457200" indent="-457200" algn="l">
              <a:spcBef>
                <a:spcPts val="0"/>
              </a:spcBef>
              <a:buClr>
                <a:schemeClr val="dk1"/>
              </a:buClr>
              <a:buSzPct val="100000"/>
              <a:buFont typeface="+mj-lt"/>
              <a:buAutoNum type="arabicPeriod"/>
            </a:pPr>
            <a:endParaRPr lang="en-AU" dirty="0">
              <a:latin typeface="Open Sans" panose="020B0606030504020204" pitchFamily="34" charset="0"/>
              <a:ea typeface="Open Sans" panose="020B0606030504020204" pitchFamily="34" charset="0"/>
              <a:cs typeface="Open Sans" panose="020B0606030504020204" pitchFamily="34" charset="0"/>
              <a:sym typeface="Open Sans"/>
            </a:endParaRPr>
          </a:p>
          <a:p>
            <a:pPr marL="457200" indent="-457200" algn="l">
              <a:spcBef>
                <a:spcPts val="0"/>
              </a:spcBef>
              <a:buClr>
                <a:schemeClr val="dk1"/>
              </a:buClr>
              <a:buSzPct val="100000"/>
              <a:buFont typeface="+mj-lt"/>
              <a:buAutoNum type="arabicPeriod"/>
            </a:pPr>
            <a:r>
              <a:rPr lang="en-AU" b="1" dirty="0">
                <a:latin typeface="Open Sans" panose="020B0606030504020204" pitchFamily="34" charset="0"/>
                <a:ea typeface="Open Sans" panose="020B0606030504020204" pitchFamily="34" charset="0"/>
                <a:cs typeface="Open Sans" panose="020B0606030504020204" pitchFamily="34" charset="0"/>
                <a:sym typeface="Open Sans"/>
              </a:rPr>
              <a:t>How does your system look in 2050 </a:t>
            </a:r>
            <a:r>
              <a:rPr lang="en-AU" dirty="0">
                <a:latin typeface="Open Sans" panose="020B0606030504020204" pitchFamily="34" charset="0"/>
                <a:ea typeface="Open Sans" panose="020B0606030504020204" pitchFamily="34" charset="0"/>
                <a:cs typeface="Open Sans" panose="020B0606030504020204" pitchFamily="34" charset="0"/>
                <a:sym typeface="Open Sans"/>
              </a:rPr>
              <a:t>in ARUPs </a:t>
            </a:r>
            <a:r>
              <a:rPr lang="en-AU" i="1" dirty="0" err="1">
                <a:latin typeface="Open Sans" panose="020B0606030504020204" pitchFamily="34" charset="0"/>
                <a:ea typeface="Open Sans" panose="020B0606030504020204" pitchFamily="34" charset="0"/>
                <a:cs typeface="Open Sans" panose="020B0606030504020204" pitchFamily="34" charset="0"/>
                <a:sym typeface="Open Sans"/>
              </a:rPr>
              <a:t>Greentocracy</a:t>
            </a:r>
            <a:r>
              <a:rPr lang="en-AU" dirty="0">
                <a:latin typeface="Open Sans" panose="020B0606030504020204" pitchFamily="34" charset="0"/>
                <a:ea typeface="Open Sans" panose="020B0606030504020204" pitchFamily="34" charset="0"/>
                <a:cs typeface="Open Sans" panose="020B0606030504020204" pitchFamily="34" charset="0"/>
                <a:sym typeface="Open Sans"/>
              </a:rPr>
              <a:t> scenario?</a:t>
            </a:r>
          </a:p>
          <a:p>
            <a:pPr marL="457200" indent="-457200" algn="l">
              <a:spcBef>
                <a:spcPts val="0"/>
              </a:spcBef>
              <a:buClr>
                <a:schemeClr val="dk1"/>
              </a:buClr>
              <a:buSzPct val="100000"/>
              <a:buFont typeface="+mj-lt"/>
              <a:buAutoNum type="arabicPeriod"/>
            </a:pPr>
            <a:endParaRPr lang="en-AU" dirty="0">
              <a:latin typeface="Open Sans" panose="020B0606030504020204" pitchFamily="34" charset="0"/>
              <a:ea typeface="Open Sans" panose="020B0606030504020204" pitchFamily="34" charset="0"/>
              <a:cs typeface="Open Sans" panose="020B0606030504020204" pitchFamily="34" charset="0"/>
              <a:sym typeface="Open Sans"/>
            </a:endParaRPr>
          </a:p>
          <a:p>
            <a:pPr marL="457200" indent="-457200" algn="l">
              <a:spcBef>
                <a:spcPts val="0"/>
              </a:spcBef>
              <a:buClr>
                <a:schemeClr val="dk1"/>
              </a:buClr>
              <a:buSzPct val="100000"/>
              <a:buFont typeface="+mj-lt"/>
              <a:buAutoNum type="arabicPeriod"/>
            </a:pPr>
            <a:r>
              <a:rPr lang="en-AU" b="1" dirty="0">
                <a:latin typeface="Open Sans" panose="020B0606030504020204" pitchFamily="34" charset="0"/>
                <a:ea typeface="Open Sans" panose="020B0606030504020204" pitchFamily="34" charset="0"/>
                <a:cs typeface="Open Sans" panose="020B0606030504020204" pitchFamily="34" charset="0"/>
                <a:sym typeface="Open Sans"/>
              </a:rPr>
              <a:t>How has your system changed over time? </a:t>
            </a:r>
            <a:r>
              <a:rPr lang="en-AU" dirty="0">
                <a:latin typeface="Open Sans" panose="020B0606030504020204" pitchFamily="34" charset="0"/>
                <a:ea typeface="Open Sans" panose="020B0606030504020204" pitchFamily="34" charset="0"/>
                <a:cs typeface="Open Sans" panose="020B0606030504020204" pitchFamily="34" charset="0"/>
                <a:sym typeface="Open Sans"/>
              </a:rPr>
              <a:t>What elements of your problem space are still present? How have things shifted within your system or problem? Is there still a problem in this future?</a:t>
            </a:r>
          </a:p>
          <a:p>
            <a:pPr marL="457200" indent="-457200" algn="l">
              <a:spcBef>
                <a:spcPts val="0"/>
              </a:spcBef>
              <a:buClr>
                <a:schemeClr val="dk1"/>
              </a:buClr>
              <a:buSzPct val="100000"/>
              <a:buFont typeface="+mj-lt"/>
              <a:buAutoNum type="arabicPeriod"/>
            </a:pPr>
            <a:endParaRPr lang="en-AU" dirty="0">
              <a:latin typeface="Open Sans" panose="020B0606030504020204" pitchFamily="34" charset="0"/>
              <a:ea typeface="Open Sans" panose="020B0606030504020204" pitchFamily="34" charset="0"/>
              <a:cs typeface="Open Sans" panose="020B0606030504020204" pitchFamily="34" charset="0"/>
              <a:sym typeface="Open Sans"/>
            </a:endParaRPr>
          </a:p>
          <a:p>
            <a:pPr marL="457200" indent="-457200" algn="l">
              <a:spcBef>
                <a:spcPts val="0"/>
              </a:spcBef>
              <a:buClr>
                <a:schemeClr val="dk1"/>
              </a:buClr>
              <a:buSzPct val="100000"/>
              <a:buFont typeface="+mj-lt"/>
              <a:buAutoNum type="arabicPeriod"/>
            </a:pPr>
            <a:r>
              <a:rPr lang="en-AU" b="1" dirty="0">
                <a:latin typeface="Open Sans" panose="020B0606030504020204" pitchFamily="34" charset="0"/>
                <a:ea typeface="Open Sans" panose="020B0606030504020204" pitchFamily="34" charset="0"/>
                <a:cs typeface="Open Sans" panose="020B0606030504020204" pitchFamily="34" charset="0"/>
                <a:sym typeface="Open Sans"/>
              </a:rPr>
              <a:t>Are there new opportunities in your 2050 system for intervention</a:t>
            </a:r>
            <a:r>
              <a:rPr lang="en-AU" dirty="0">
                <a:latin typeface="Open Sans" panose="020B0606030504020204" pitchFamily="34" charset="0"/>
                <a:ea typeface="Open Sans" panose="020B0606030504020204" pitchFamily="34" charset="0"/>
                <a:cs typeface="Open Sans" panose="020B0606030504020204" pitchFamily="34" charset="0"/>
                <a:sym typeface="Open Sans"/>
              </a:rPr>
              <a:t>? Can you highlight any pockets of change to improve things? </a:t>
            </a:r>
          </a:p>
          <a:p>
            <a:pPr marL="457200" indent="-457200" algn="l">
              <a:spcBef>
                <a:spcPts val="0"/>
              </a:spcBef>
              <a:buClr>
                <a:schemeClr val="dk1"/>
              </a:buClr>
              <a:buSzPct val="100000"/>
              <a:buFont typeface="+mj-lt"/>
              <a:buAutoNum type="arabicPeriod"/>
            </a:pPr>
            <a:endParaRPr lang="en-AU" dirty="0">
              <a:latin typeface="Open Sans" panose="020B0606030504020204" pitchFamily="34" charset="0"/>
              <a:ea typeface="Open Sans" panose="020B0606030504020204" pitchFamily="34" charset="0"/>
              <a:cs typeface="Open Sans" panose="020B0606030504020204" pitchFamily="34" charset="0"/>
              <a:sym typeface="Open Sans"/>
            </a:endParaRPr>
          </a:p>
          <a:p>
            <a:pPr marL="457200" indent="-457200" algn="l">
              <a:spcBef>
                <a:spcPts val="0"/>
              </a:spcBef>
              <a:buClr>
                <a:schemeClr val="dk1"/>
              </a:buClr>
              <a:buSzPct val="100000"/>
              <a:buFont typeface="+mj-lt"/>
              <a:buAutoNum type="arabicPeriod"/>
            </a:pPr>
            <a:r>
              <a:rPr lang="en-AU" dirty="0">
                <a:latin typeface="Open Sans" panose="020B0606030504020204" pitchFamily="34" charset="0"/>
                <a:ea typeface="Open Sans" panose="020B0606030504020204" pitchFamily="34" charset="0"/>
                <a:cs typeface="Open Sans" panose="020B0606030504020204" pitchFamily="34" charset="0"/>
                <a:sym typeface="Open Sans"/>
              </a:rPr>
              <a:t>Do you have any </a:t>
            </a:r>
            <a:r>
              <a:rPr lang="en-AU" b="1" dirty="0">
                <a:latin typeface="Open Sans" panose="020B0606030504020204" pitchFamily="34" charset="0"/>
                <a:ea typeface="Open Sans" panose="020B0606030504020204" pitchFamily="34" charset="0"/>
                <a:cs typeface="Open Sans" panose="020B0606030504020204" pitchFamily="34" charset="0"/>
                <a:sym typeface="Open Sans"/>
              </a:rPr>
              <a:t>possible ideas to tackle these?</a:t>
            </a:r>
          </a:p>
        </p:txBody>
      </p:sp>
    </p:spTree>
    <p:extLst>
      <p:ext uri="{BB962C8B-B14F-4D97-AF65-F5344CB8AC3E}">
        <p14:creationId xmlns:p14="http://schemas.microsoft.com/office/powerpoint/2010/main" val="25156637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AED198EA-AA7D-0F0E-0169-1E5DE3F90FAD}"/>
              </a:ext>
            </a:extLst>
          </p:cNvPr>
          <p:cNvPicPr>
            <a:picLocks noChangeAspect="1"/>
          </p:cNvPicPr>
          <p:nvPr/>
        </p:nvPicPr>
        <p:blipFill>
          <a:blip r:embed="rId3">
            <a:extLst>
              <a:ext uri="{28A0092B-C50C-407E-A947-70E740481C1C}">
                <a14:useLocalDpi xmlns:a14="http://schemas.microsoft.com/office/drawing/2010/main"/>
              </a:ext>
            </a:extLst>
          </a:blip>
          <a:srcRect t="3176" b="6078"/>
          <a:stretch/>
        </p:blipFill>
        <p:spPr>
          <a:xfrm>
            <a:off x="6606053" y="0"/>
            <a:ext cx="5338644" cy="6858000"/>
          </a:xfrm>
          <a:prstGeom prst="rect">
            <a:avLst/>
          </a:prstGeom>
        </p:spPr>
      </p:pic>
      <p:pic>
        <p:nvPicPr>
          <p:cNvPr id="5" name="Picture 4" descr="Graphical user interface, application&#10;&#10;Description automatically generated">
            <a:extLst>
              <a:ext uri="{FF2B5EF4-FFF2-40B4-BE49-F238E27FC236}">
                <a16:creationId xmlns:a16="http://schemas.microsoft.com/office/drawing/2014/main" id="{00C175BC-2EF0-1216-A834-7716A9A1CC9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0966" y="1263528"/>
            <a:ext cx="4874983" cy="5043487"/>
          </a:xfrm>
          <a:prstGeom prst="rect">
            <a:avLst/>
          </a:prstGeom>
        </p:spPr>
      </p:pic>
      <p:sp>
        <p:nvSpPr>
          <p:cNvPr id="9" name="Shape 164">
            <a:extLst>
              <a:ext uri="{FF2B5EF4-FFF2-40B4-BE49-F238E27FC236}">
                <a16:creationId xmlns:a16="http://schemas.microsoft.com/office/drawing/2014/main" id="{6F6B206D-D49F-81A8-6CE1-02811F717B85}"/>
              </a:ext>
            </a:extLst>
          </p:cNvPr>
          <p:cNvSpPr txBox="1">
            <a:spLocks/>
          </p:cNvSpPr>
          <p:nvPr/>
        </p:nvSpPr>
        <p:spPr>
          <a:xfrm>
            <a:off x="258792" y="297708"/>
            <a:ext cx="6118562" cy="763200"/>
          </a:xfrm>
          <a:prstGeom prst="rect">
            <a:avLst/>
          </a:prstGeom>
          <a:solidFill>
            <a:schemeClr val="lt1"/>
          </a:solidFill>
          <a:ln>
            <a:noFill/>
          </a:ln>
        </p:spPr>
        <p:txBody>
          <a:bodyPr vert="horz" wrap="square" lIns="91425" tIns="45700" rIns="91425" bIns="45700" rtlCol="0" anchor="b"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Bef>
                <a:spcPts val="0"/>
              </a:spcBef>
              <a:buClr>
                <a:schemeClr val="dk1"/>
              </a:buClr>
              <a:buSzPct val="25000"/>
              <a:buFont typeface="Arial"/>
              <a:buNone/>
            </a:pPr>
            <a:r>
              <a:rPr lang="en-AU" sz="4000" b="1" baseline="30000" dirty="0">
                <a:latin typeface="Open Sans" panose="020B0606030504020204" pitchFamily="34" charset="0"/>
                <a:ea typeface="Open Sans" panose="020B0606030504020204" pitchFamily="34" charset="0"/>
                <a:cs typeface="Open Sans" panose="020B0606030504020204" pitchFamily="34" charset="0"/>
                <a:sym typeface="Roboto Mono"/>
              </a:rPr>
              <a:t>Second Scenario to consider…</a:t>
            </a:r>
          </a:p>
        </p:txBody>
      </p:sp>
    </p:spTree>
    <p:extLst>
      <p:ext uri="{BB962C8B-B14F-4D97-AF65-F5344CB8AC3E}">
        <p14:creationId xmlns:p14="http://schemas.microsoft.com/office/powerpoint/2010/main" val="32788743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62">
          <a:extLst>
            <a:ext uri="{FF2B5EF4-FFF2-40B4-BE49-F238E27FC236}">
              <a16:creationId xmlns:a16="http://schemas.microsoft.com/office/drawing/2014/main" id="{F32D369C-4E2B-C9A8-D35C-6C58F81EC44C}"/>
            </a:ext>
          </a:extLst>
        </p:cNvPr>
        <p:cNvGrpSpPr/>
        <p:nvPr/>
      </p:nvGrpSpPr>
      <p:grpSpPr>
        <a:xfrm>
          <a:off x="0" y="0"/>
          <a:ext cx="0" cy="0"/>
          <a:chOff x="0" y="0"/>
          <a:chExt cx="0" cy="0"/>
        </a:xfrm>
      </p:grpSpPr>
      <p:sp>
        <p:nvSpPr>
          <p:cNvPr id="10" name="Shape 168">
            <a:extLst>
              <a:ext uri="{FF2B5EF4-FFF2-40B4-BE49-F238E27FC236}">
                <a16:creationId xmlns:a16="http://schemas.microsoft.com/office/drawing/2014/main" id="{FCF43CDB-7878-114A-6B2A-78BFC22A4184}"/>
              </a:ext>
            </a:extLst>
          </p:cNvPr>
          <p:cNvSpPr txBox="1">
            <a:spLocks/>
          </p:cNvSpPr>
          <p:nvPr/>
        </p:nvSpPr>
        <p:spPr>
          <a:xfrm>
            <a:off x="732329" y="798654"/>
            <a:ext cx="10711959" cy="4873484"/>
          </a:xfrm>
          <a:prstGeom prst="rect">
            <a:avLst/>
          </a:prstGeom>
          <a:solidFill>
            <a:schemeClr val="lt1"/>
          </a:solidFill>
          <a:ln>
            <a:noFill/>
          </a:ln>
        </p:spPr>
        <p:txBody>
          <a:bodyPr vert="horz" wrap="square" lIns="91425" tIns="45700" rIns="91425" bIns="4570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buClr>
                <a:schemeClr val="dk1"/>
              </a:buClr>
              <a:buSzPct val="100000"/>
            </a:pPr>
            <a:r>
              <a:rPr lang="en-AU" dirty="0">
                <a:latin typeface="Open Sans" panose="020B0606030504020204" pitchFamily="34" charset="0"/>
                <a:ea typeface="Open Sans" panose="020B0606030504020204" pitchFamily="34" charset="0"/>
                <a:cs typeface="Open Sans" panose="020B0606030504020204" pitchFamily="34" charset="0"/>
                <a:sym typeface="Open Sans"/>
              </a:rPr>
              <a:t>For this scenario – we would like you to think and discuss the following</a:t>
            </a:r>
          </a:p>
          <a:p>
            <a:pPr marL="457200" indent="-457200" algn="l">
              <a:spcBef>
                <a:spcPts val="0"/>
              </a:spcBef>
              <a:buClr>
                <a:schemeClr val="dk1"/>
              </a:buClr>
              <a:buSzPct val="100000"/>
              <a:buFont typeface="+mj-lt"/>
              <a:buAutoNum type="arabicPeriod"/>
            </a:pPr>
            <a:endParaRPr lang="en-AU" dirty="0">
              <a:latin typeface="Open Sans" panose="020B0606030504020204" pitchFamily="34" charset="0"/>
              <a:ea typeface="Open Sans" panose="020B0606030504020204" pitchFamily="34" charset="0"/>
              <a:cs typeface="Open Sans" panose="020B0606030504020204" pitchFamily="34" charset="0"/>
              <a:sym typeface="Open Sans"/>
            </a:endParaRPr>
          </a:p>
          <a:p>
            <a:pPr marL="457200" indent="-457200" algn="l">
              <a:spcBef>
                <a:spcPts val="0"/>
              </a:spcBef>
              <a:buClr>
                <a:schemeClr val="dk1"/>
              </a:buClr>
              <a:buSzPct val="100000"/>
              <a:buFont typeface="+mj-lt"/>
              <a:buAutoNum type="arabicPeriod"/>
            </a:pPr>
            <a:r>
              <a:rPr lang="en-AU" b="1" dirty="0">
                <a:latin typeface="Open Sans" panose="020B0606030504020204" pitchFamily="34" charset="0"/>
                <a:ea typeface="Open Sans" panose="020B0606030504020204" pitchFamily="34" charset="0"/>
                <a:cs typeface="Open Sans" panose="020B0606030504020204" pitchFamily="34" charset="0"/>
                <a:sym typeface="Open Sans"/>
              </a:rPr>
              <a:t>How does your system look in 2050 </a:t>
            </a:r>
            <a:r>
              <a:rPr lang="en-AU" dirty="0">
                <a:latin typeface="Open Sans" panose="020B0606030504020204" pitchFamily="34" charset="0"/>
                <a:ea typeface="Open Sans" panose="020B0606030504020204" pitchFamily="34" charset="0"/>
                <a:cs typeface="Open Sans" panose="020B0606030504020204" pitchFamily="34" charset="0"/>
                <a:sym typeface="Open Sans"/>
              </a:rPr>
              <a:t>in ARUPs </a:t>
            </a:r>
            <a:r>
              <a:rPr lang="en-AU" i="1" dirty="0">
                <a:latin typeface="Open Sans" panose="020B0606030504020204" pitchFamily="34" charset="0"/>
                <a:ea typeface="Open Sans" panose="020B0606030504020204" pitchFamily="34" charset="0"/>
                <a:cs typeface="Open Sans" panose="020B0606030504020204" pitchFamily="34" charset="0"/>
                <a:sym typeface="Open Sans"/>
              </a:rPr>
              <a:t>Human’s Inc </a:t>
            </a:r>
            <a:r>
              <a:rPr lang="en-AU" dirty="0">
                <a:latin typeface="Open Sans" panose="020B0606030504020204" pitchFamily="34" charset="0"/>
                <a:ea typeface="Open Sans" panose="020B0606030504020204" pitchFamily="34" charset="0"/>
                <a:cs typeface="Open Sans" panose="020B0606030504020204" pitchFamily="34" charset="0"/>
                <a:sym typeface="Open Sans"/>
              </a:rPr>
              <a:t>scenario?</a:t>
            </a:r>
          </a:p>
          <a:p>
            <a:pPr marL="457200" indent="-457200" algn="l">
              <a:spcBef>
                <a:spcPts val="0"/>
              </a:spcBef>
              <a:buClr>
                <a:schemeClr val="dk1"/>
              </a:buClr>
              <a:buSzPct val="100000"/>
              <a:buFont typeface="+mj-lt"/>
              <a:buAutoNum type="arabicPeriod"/>
            </a:pPr>
            <a:endParaRPr lang="en-AU" dirty="0">
              <a:latin typeface="Open Sans" panose="020B0606030504020204" pitchFamily="34" charset="0"/>
              <a:ea typeface="Open Sans" panose="020B0606030504020204" pitchFamily="34" charset="0"/>
              <a:cs typeface="Open Sans" panose="020B0606030504020204" pitchFamily="34" charset="0"/>
              <a:sym typeface="Open Sans"/>
            </a:endParaRPr>
          </a:p>
          <a:p>
            <a:pPr marL="457200" indent="-457200" algn="l">
              <a:spcBef>
                <a:spcPts val="0"/>
              </a:spcBef>
              <a:buClr>
                <a:schemeClr val="dk1"/>
              </a:buClr>
              <a:buSzPct val="100000"/>
              <a:buFont typeface="+mj-lt"/>
              <a:buAutoNum type="arabicPeriod"/>
            </a:pPr>
            <a:r>
              <a:rPr lang="en-AU" b="1" dirty="0">
                <a:latin typeface="Open Sans" panose="020B0606030504020204" pitchFamily="34" charset="0"/>
                <a:ea typeface="Open Sans" panose="020B0606030504020204" pitchFamily="34" charset="0"/>
                <a:cs typeface="Open Sans" panose="020B0606030504020204" pitchFamily="34" charset="0"/>
                <a:sym typeface="Open Sans"/>
              </a:rPr>
              <a:t>How has your system changed over time? </a:t>
            </a:r>
            <a:r>
              <a:rPr lang="en-AU" dirty="0">
                <a:latin typeface="Open Sans" panose="020B0606030504020204" pitchFamily="34" charset="0"/>
                <a:ea typeface="Open Sans" panose="020B0606030504020204" pitchFamily="34" charset="0"/>
                <a:cs typeface="Open Sans" panose="020B0606030504020204" pitchFamily="34" charset="0"/>
                <a:sym typeface="Open Sans"/>
              </a:rPr>
              <a:t>What elements of your problem space are still present? How have things shifted within your system or problem? Is there still a problem in this future?</a:t>
            </a:r>
          </a:p>
          <a:p>
            <a:pPr marL="457200" indent="-457200" algn="l">
              <a:spcBef>
                <a:spcPts val="0"/>
              </a:spcBef>
              <a:buClr>
                <a:schemeClr val="dk1"/>
              </a:buClr>
              <a:buSzPct val="100000"/>
              <a:buFont typeface="+mj-lt"/>
              <a:buAutoNum type="arabicPeriod"/>
            </a:pPr>
            <a:endParaRPr lang="en-AU" dirty="0">
              <a:latin typeface="Open Sans" panose="020B0606030504020204" pitchFamily="34" charset="0"/>
              <a:ea typeface="Open Sans" panose="020B0606030504020204" pitchFamily="34" charset="0"/>
              <a:cs typeface="Open Sans" panose="020B0606030504020204" pitchFamily="34" charset="0"/>
              <a:sym typeface="Open Sans"/>
            </a:endParaRPr>
          </a:p>
          <a:p>
            <a:pPr marL="457200" indent="-457200" algn="l">
              <a:spcBef>
                <a:spcPts val="0"/>
              </a:spcBef>
              <a:buClr>
                <a:schemeClr val="dk1"/>
              </a:buClr>
              <a:buSzPct val="100000"/>
              <a:buFont typeface="+mj-lt"/>
              <a:buAutoNum type="arabicPeriod"/>
            </a:pPr>
            <a:r>
              <a:rPr lang="en-AU" b="1" dirty="0">
                <a:latin typeface="Open Sans" panose="020B0606030504020204" pitchFamily="34" charset="0"/>
                <a:ea typeface="Open Sans" panose="020B0606030504020204" pitchFamily="34" charset="0"/>
                <a:cs typeface="Open Sans" panose="020B0606030504020204" pitchFamily="34" charset="0"/>
                <a:sym typeface="Open Sans"/>
              </a:rPr>
              <a:t>Are there new opportunities in your 2050 system for intervention</a:t>
            </a:r>
            <a:r>
              <a:rPr lang="en-AU" dirty="0">
                <a:latin typeface="Open Sans" panose="020B0606030504020204" pitchFamily="34" charset="0"/>
                <a:ea typeface="Open Sans" panose="020B0606030504020204" pitchFamily="34" charset="0"/>
                <a:cs typeface="Open Sans" panose="020B0606030504020204" pitchFamily="34" charset="0"/>
                <a:sym typeface="Open Sans"/>
              </a:rPr>
              <a:t>? Can you highlight any pockets of change to improve things? </a:t>
            </a:r>
          </a:p>
          <a:p>
            <a:pPr marL="457200" indent="-457200" algn="l">
              <a:spcBef>
                <a:spcPts val="0"/>
              </a:spcBef>
              <a:buClr>
                <a:schemeClr val="dk1"/>
              </a:buClr>
              <a:buSzPct val="100000"/>
              <a:buFont typeface="+mj-lt"/>
              <a:buAutoNum type="arabicPeriod"/>
            </a:pPr>
            <a:endParaRPr lang="en-AU" dirty="0">
              <a:latin typeface="Open Sans" panose="020B0606030504020204" pitchFamily="34" charset="0"/>
              <a:ea typeface="Open Sans" panose="020B0606030504020204" pitchFamily="34" charset="0"/>
              <a:cs typeface="Open Sans" panose="020B0606030504020204" pitchFamily="34" charset="0"/>
              <a:sym typeface="Open Sans"/>
            </a:endParaRPr>
          </a:p>
          <a:p>
            <a:pPr marL="457200" indent="-457200" algn="l">
              <a:spcBef>
                <a:spcPts val="0"/>
              </a:spcBef>
              <a:buClr>
                <a:schemeClr val="dk1"/>
              </a:buClr>
              <a:buSzPct val="100000"/>
              <a:buFont typeface="+mj-lt"/>
              <a:buAutoNum type="arabicPeriod"/>
            </a:pPr>
            <a:r>
              <a:rPr lang="en-AU" dirty="0">
                <a:latin typeface="Open Sans" panose="020B0606030504020204" pitchFamily="34" charset="0"/>
                <a:ea typeface="Open Sans" panose="020B0606030504020204" pitchFamily="34" charset="0"/>
                <a:cs typeface="Open Sans" panose="020B0606030504020204" pitchFamily="34" charset="0"/>
                <a:sym typeface="Open Sans"/>
              </a:rPr>
              <a:t>Do you have any </a:t>
            </a:r>
            <a:r>
              <a:rPr lang="en-AU" b="1" dirty="0">
                <a:latin typeface="Open Sans" panose="020B0606030504020204" pitchFamily="34" charset="0"/>
                <a:ea typeface="Open Sans" panose="020B0606030504020204" pitchFamily="34" charset="0"/>
                <a:cs typeface="Open Sans" panose="020B0606030504020204" pitchFamily="34" charset="0"/>
                <a:sym typeface="Open Sans"/>
              </a:rPr>
              <a:t>possible ideas to tackle these?</a:t>
            </a:r>
          </a:p>
        </p:txBody>
      </p:sp>
    </p:spTree>
    <p:extLst>
      <p:ext uri="{BB962C8B-B14F-4D97-AF65-F5344CB8AC3E}">
        <p14:creationId xmlns:p14="http://schemas.microsoft.com/office/powerpoint/2010/main" val="35582922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62">
          <a:extLst>
            <a:ext uri="{FF2B5EF4-FFF2-40B4-BE49-F238E27FC236}">
              <a16:creationId xmlns:a16="http://schemas.microsoft.com/office/drawing/2014/main" id="{4289B9FC-68CB-11D5-76C1-263C4BE38430}"/>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78748A1C-41DC-D797-FB2D-D33ADD70936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445478"/>
            <a:ext cx="12192000" cy="8020373"/>
          </a:xfrm>
          <a:prstGeom prst="rect">
            <a:avLst/>
          </a:prstGeom>
        </p:spPr>
      </p:pic>
      <p:sp>
        <p:nvSpPr>
          <p:cNvPr id="10" name="Shape 168">
            <a:extLst>
              <a:ext uri="{FF2B5EF4-FFF2-40B4-BE49-F238E27FC236}">
                <a16:creationId xmlns:a16="http://schemas.microsoft.com/office/drawing/2014/main" id="{88C07BDD-E5A7-03BD-5718-A3BB71A03E10}"/>
              </a:ext>
            </a:extLst>
          </p:cNvPr>
          <p:cNvSpPr txBox="1">
            <a:spLocks/>
          </p:cNvSpPr>
          <p:nvPr/>
        </p:nvSpPr>
        <p:spPr>
          <a:xfrm>
            <a:off x="1446704" y="3463249"/>
            <a:ext cx="5897072" cy="587234"/>
          </a:xfrm>
          <a:prstGeom prst="rect">
            <a:avLst/>
          </a:prstGeom>
          <a:solidFill>
            <a:schemeClr val="lt1"/>
          </a:solidFill>
          <a:ln>
            <a:noFill/>
          </a:ln>
        </p:spPr>
        <p:txBody>
          <a:bodyPr vert="horz" wrap="square" lIns="91425" tIns="45700" rIns="91425" bIns="4570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buClr>
                <a:schemeClr val="dk1"/>
              </a:buClr>
              <a:buSzPct val="100000"/>
            </a:pPr>
            <a:r>
              <a:rPr lang="en-AU" sz="4000" dirty="0">
                <a:latin typeface="Open Sans" panose="020B0606030504020204" pitchFamily="34" charset="0"/>
                <a:ea typeface="Open Sans" panose="020B0606030504020204" pitchFamily="34" charset="0"/>
                <a:cs typeface="Open Sans" panose="020B0606030504020204" pitchFamily="34" charset="0"/>
                <a:sym typeface="Open Sans"/>
              </a:rPr>
              <a:t>What did you discover? </a:t>
            </a:r>
            <a:endParaRPr lang="en-AU" sz="4000" b="1" dirty="0">
              <a:latin typeface="Open Sans" panose="020B0606030504020204" pitchFamily="34" charset="0"/>
              <a:ea typeface="Open Sans" panose="020B0606030504020204" pitchFamily="34" charset="0"/>
              <a:cs typeface="Open Sans" panose="020B0606030504020204" pitchFamily="34" charset="0"/>
              <a:sym typeface="Open Sans"/>
            </a:endParaRPr>
          </a:p>
        </p:txBody>
      </p:sp>
      <p:sp>
        <p:nvSpPr>
          <p:cNvPr id="3" name="Shape 168">
            <a:extLst>
              <a:ext uri="{FF2B5EF4-FFF2-40B4-BE49-F238E27FC236}">
                <a16:creationId xmlns:a16="http://schemas.microsoft.com/office/drawing/2014/main" id="{8E911756-0140-E103-1170-6914E8031F75}"/>
              </a:ext>
            </a:extLst>
          </p:cNvPr>
          <p:cNvSpPr txBox="1">
            <a:spLocks/>
          </p:cNvSpPr>
          <p:nvPr/>
        </p:nvSpPr>
        <p:spPr>
          <a:xfrm>
            <a:off x="1446703" y="2558374"/>
            <a:ext cx="7011497" cy="587234"/>
          </a:xfrm>
          <a:prstGeom prst="rect">
            <a:avLst/>
          </a:prstGeom>
          <a:solidFill>
            <a:schemeClr val="lt1"/>
          </a:solidFill>
          <a:ln>
            <a:noFill/>
          </a:ln>
        </p:spPr>
        <p:txBody>
          <a:bodyPr vert="horz" wrap="square" lIns="91425" tIns="45700" rIns="91425" bIns="4570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buClr>
                <a:schemeClr val="dk1"/>
              </a:buClr>
              <a:buSzPct val="100000"/>
            </a:pPr>
            <a:r>
              <a:rPr lang="en-AU" sz="4000" dirty="0">
                <a:latin typeface="Open Sans" panose="020B0606030504020204" pitchFamily="34" charset="0"/>
                <a:ea typeface="Open Sans" panose="020B0606030504020204" pitchFamily="34" charset="0"/>
                <a:cs typeface="Open Sans" panose="020B0606030504020204" pitchFamily="34" charset="0"/>
                <a:sym typeface="Open Sans"/>
              </a:rPr>
              <a:t>What did you come up with? </a:t>
            </a:r>
            <a:endParaRPr lang="en-AU" sz="4000" b="1" dirty="0">
              <a:latin typeface="Open Sans" panose="020B0606030504020204" pitchFamily="34" charset="0"/>
              <a:ea typeface="Open Sans" panose="020B0606030504020204" pitchFamily="34" charset="0"/>
              <a:cs typeface="Open Sans" panose="020B0606030504020204" pitchFamily="34" charset="0"/>
              <a:sym typeface="Open Sans"/>
            </a:endParaRPr>
          </a:p>
        </p:txBody>
      </p:sp>
    </p:spTree>
    <p:extLst>
      <p:ext uri="{BB962C8B-B14F-4D97-AF65-F5344CB8AC3E}">
        <p14:creationId xmlns:p14="http://schemas.microsoft.com/office/powerpoint/2010/main" val="34257325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1600201"/>
            <a:ext cx="7772400" cy="1470025"/>
          </a:xfrm>
        </p:spPr>
        <p:txBody>
          <a:bodyPr/>
          <a:lstStyle/>
          <a:p>
            <a:r>
              <a:rPr lang="en-AU" b="1" dirty="0">
                <a:solidFill>
                  <a:schemeClr val="bg1"/>
                </a:solidFill>
              </a:rPr>
              <a:t>~30 years from now</a:t>
            </a:r>
          </a:p>
        </p:txBody>
      </p:sp>
      <p:sp>
        <p:nvSpPr>
          <p:cNvPr id="3" name="Subtitle 2"/>
          <p:cNvSpPr>
            <a:spLocks noGrp="1"/>
          </p:cNvSpPr>
          <p:nvPr>
            <p:ph type="subTitle" idx="1"/>
          </p:nvPr>
        </p:nvSpPr>
        <p:spPr>
          <a:xfrm>
            <a:off x="2895600" y="3733800"/>
            <a:ext cx="6400800" cy="1752600"/>
          </a:xfrm>
        </p:spPr>
        <p:txBody>
          <a:bodyPr/>
          <a:lstStyle/>
          <a:p>
            <a:r>
              <a:rPr lang="en-AU" dirty="0">
                <a:solidFill>
                  <a:schemeClr val="bg1"/>
                </a:solidFill>
              </a:rPr>
              <a:t>What will you be doing?</a:t>
            </a:r>
          </a:p>
        </p:txBody>
      </p:sp>
      <p:sp>
        <p:nvSpPr>
          <p:cNvPr id="4" name="TextBox 3">
            <a:extLst>
              <a:ext uri="{FF2B5EF4-FFF2-40B4-BE49-F238E27FC236}">
                <a16:creationId xmlns:a16="http://schemas.microsoft.com/office/drawing/2014/main" id="{4B980A89-3488-17DD-E5CC-466DC61F8215}"/>
              </a:ext>
            </a:extLst>
          </p:cNvPr>
          <p:cNvSpPr txBox="1"/>
          <p:nvPr/>
        </p:nvSpPr>
        <p:spPr>
          <a:xfrm>
            <a:off x="23970" y="6550223"/>
            <a:ext cx="4524059" cy="307777"/>
          </a:xfrm>
          <a:prstGeom prst="rect">
            <a:avLst/>
          </a:prstGeom>
          <a:noFill/>
        </p:spPr>
        <p:txBody>
          <a:bodyPr wrap="none" rtlCol="0">
            <a:spAutoFit/>
          </a:bodyPr>
          <a:lstStyle/>
          <a:p>
            <a:r>
              <a:rPr lang="en-AU" sz="1400" dirty="0">
                <a:solidFill>
                  <a:schemeClr val="bg1"/>
                </a:solidFill>
              </a:rPr>
              <a:t>Slides courtesy of Bridgette </a:t>
            </a:r>
            <a:r>
              <a:rPr lang="en-AU" sz="1400" dirty="0" err="1">
                <a:solidFill>
                  <a:schemeClr val="bg1"/>
                </a:solidFill>
              </a:rPr>
              <a:t>Engeler</a:t>
            </a:r>
            <a:r>
              <a:rPr lang="en-AU" sz="1400" dirty="0">
                <a:solidFill>
                  <a:schemeClr val="bg1"/>
                </a:solidFill>
              </a:rPr>
              <a:t>, Swinburne University </a:t>
            </a:r>
          </a:p>
        </p:txBody>
      </p:sp>
    </p:spTree>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AU" dirty="0">
                <a:solidFill>
                  <a:schemeClr val="bg1"/>
                </a:solidFill>
              </a:rPr>
              <a:t>What were you doing in 1988?</a:t>
            </a:r>
            <a:br>
              <a:rPr lang="en-AU" dirty="0">
                <a:solidFill>
                  <a:schemeClr val="bg1"/>
                </a:solidFill>
              </a:rPr>
            </a:br>
            <a:endParaRPr lang="en-AU" dirty="0">
              <a:solidFill>
                <a:schemeClr val="bg1"/>
              </a:solidFill>
            </a:endParaRPr>
          </a:p>
        </p:txBody>
      </p:sp>
      <p:sp>
        <p:nvSpPr>
          <p:cNvPr id="3" name="Content Placeholder 2"/>
          <p:cNvSpPr>
            <a:spLocks noGrp="1"/>
          </p:cNvSpPr>
          <p:nvPr>
            <p:ph type="subTitle" idx="1"/>
          </p:nvPr>
        </p:nvSpPr>
        <p:spPr/>
        <p:txBody>
          <a:bodyPr>
            <a:normAutofit/>
          </a:bodyPr>
          <a:lstStyle/>
          <a:p>
            <a:endParaRPr lang="en-AU" dirty="0">
              <a:solidFill>
                <a:schemeClr val="bg1"/>
              </a:solidFill>
            </a:endParaRPr>
          </a:p>
          <a:p>
            <a:endParaRPr lang="en-AU" dirty="0">
              <a:solidFill>
                <a:schemeClr val="bg1"/>
              </a:solidFill>
            </a:endParaRPr>
          </a:p>
        </p:txBody>
      </p:sp>
      <p:sp>
        <p:nvSpPr>
          <p:cNvPr id="4" name="TextBox 3">
            <a:extLst>
              <a:ext uri="{FF2B5EF4-FFF2-40B4-BE49-F238E27FC236}">
                <a16:creationId xmlns:a16="http://schemas.microsoft.com/office/drawing/2014/main" id="{8D5425A7-D1D3-9D09-E15D-915CE53B8929}"/>
              </a:ext>
            </a:extLst>
          </p:cNvPr>
          <p:cNvSpPr txBox="1"/>
          <p:nvPr/>
        </p:nvSpPr>
        <p:spPr>
          <a:xfrm>
            <a:off x="23970" y="6550223"/>
            <a:ext cx="4524059" cy="307777"/>
          </a:xfrm>
          <a:prstGeom prst="rect">
            <a:avLst/>
          </a:prstGeom>
          <a:noFill/>
        </p:spPr>
        <p:txBody>
          <a:bodyPr wrap="none" rtlCol="0">
            <a:spAutoFit/>
          </a:bodyPr>
          <a:lstStyle/>
          <a:p>
            <a:r>
              <a:rPr lang="en-AU" sz="1400" dirty="0">
                <a:solidFill>
                  <a:schemeClr val="bg1"/>
                </a:solidFill>
              </a:rPr>
              <a:t>Slides courtesy of Bridgette </a:t>
            </a:r>
            <a:r>
              <a:rPr lang="en-AU" sz="1400" dirty="0" err="1">
                <a:solidFill>
                  <a:schemeClr val="bg1"/>
                </a:solidFill>
              </a:rPr>
              <a:t>Engeler</a:t>
            </a:r>
            <a:r>
              <a:rPr lang="en-AU" sz="1400" dirty="0">
                <a:solidFill>
                  <a:schemeClr val="bg1"/>
                </a:solidFill>
              </a:rPr>
              <a:t>, Swinburne University </a:t>
            </a:r>
          </a:p>
        </p:txBody>
      </p:sp>
    </p:spTree>
    <p:extLst>
      <p:ext uri="{BB962C8B-B14F-4D97-AF65-F5344CB8AC3E}">
        <p14:creationId xmlns:p14="http://schemas.microsoft.com/office/powerpoint/2010/main" val="984324343"/>
      </p:ext>
    </p:extLst>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a:solidFill>
                  <a:schemeClr val="bg1"/>
                </a:solidFill>
              </a:rPr>
              <a:t>What were you doing in ~1988?</a:t>
            </a:r>
            <a:br>
              <a:rPr lang="en-AU" b="1" dirty="0">
                <a:solidFill>
                  <a:schemeClr val="bg1"/>
                </a:solidFill>
              </a:rPr>
            </a:br>
            <a:endParaRPr lang="en-AU" b="1" dirty="0">
              <a:solidFill>
                <a:schemeClr val="bg1"/>
              </a:solidFill>
            </a:endParaRPr>
          </a:p>
        </p:txBody>
      </p:sp>
      <p:sp>
        <p:nvSpPr>
          <p:cNvPr id="3" name="Content Placeholder 2"/>
          <p:cNvSpPr>
            <a:spLocks noGrp="1"/>
          </p:cNvSpPr>
          <p:nvPr>
            <p:ph idx="1"/>
          </p:nvPr>
        </p:nvSpPr>
        <p:spPr>
          <a:xfrm>
            <a:off x="838200" y="1517848"/>
            <a:ext cx="10515600" cy="4667250"/>
          </a:xfrm>
        </p:spPr>
        <p:txBody>
          <a:bodyPr>
            <a:normAutofit lnSpcReduction="10000"/>
          </a:bodyPr>
          <a:lstStyle/>
          <a:p>
            <a:r>
              <a:rPr lang="en-AU" sz="1800" dirty="0">
                <a:solidFill>
                  <a:schemeClr val="bg1"/>
                </a:solidFill>
              </a:rPr>
              <a:t>George HW Bush beat Michael Dukakis to be POTUSA.</a:t>
            </a:r>
          </a:p>
          <a:p>
            <a:r>
              <a:rPr lang="en-AU" sz="1800" dirty="0">
                <a:solidFill>
                  <a:schemeClr val="bg1"/>
                </a:solidFill>
              </a:rPr>
              <a:t>Floppy disks were a thing (a few years on from Windows 1.0).</a:t>
            </a:r>
          </a:p>
          <a:p>
            <a:r>
              <a:rPr lang="en-AU" sz="1800" dirty="0">
                <a:solidFill>
                  <a:schemeClr val="bg1"/>
                </a:solidFill>
              </a:rPr>
              <a:t>The Netherlands became the second country connected to the internet. (Australia still had a year to go.)</a:t>
            </a:r>
          </a:p>
          <a:p>
            <a:r>
              <a:rPr lang="en-AU" sz="1800" dirty="0">
                <a:solidFill>
                  <a:schemeClr val="bg1"/>
                </a:solidFill>
              </a:rPr>
              <a:t>Table tennis became an Olympic sport. </a:t>
            </a:r>
          </a:p>
          <a:p>
            <a:r>
              <a:rPr lang="en-AU" sz="1800" dirty="0">
                <a:solidFill>
                  <a:schemeClr val="bg1"/>
                </a:solidFill>
              </a:rPr>
              <a:t>Stephen Hawking released </a:t>
            </a:r>
            <a:r>
              <a:rPr lang="en-AU" sz="1800" i="1" dirty="0">
                <a:solidFill>
                  <a:schemeClr val="bg1"/>
                </a:solidFill>
              </a:rPr>
              <a:t>A Brief History of Time.</a:t>
            </a:r>
          </a:p>
          <a:p>
            <a:r>
              <a:rPr lang="en-AU" sz="1800" dirty="0">
                <a:solidFill>
                  <a:schemeClr val="bg1"/>
                </a:solidFill>
              </a:rPr>
              <a:t>Photoshop shipped (and I mean shipped) its first software.</a:t>
            </a:r>
          </a:p>
          <a:p>
            <a:r>
              <a:rPr lang="en-AU" sz="1800" dirty="0">
                <a:solidFill>
                  <a:schemeClr val="bg1"/>
                </a:solidFill>
              </a:rPr>
              <a:t>First World AIDS Day was held.</a:t>
            </a:r>
          </a:p>
          <a:p>
            <a:r>
              <a:rPr lang="en-AU" sz="1800" dirty="0">
                <a:solidFill>
                  <a:schemeClr val="bg1"/>
                </a:solidFill>
              </a:rPr>
              <a:t>NASA climate scientist James Hansen used the term 'global warming' in testimony to the United States Congress. </a:t>
            </a:r>
          </a:p>
          <a:p>
            <a:r>
              <a:rPr lang="en-AU" sz="1800" dirty="0">
                <a:solidFill>
                  <a:schemeClr val="bg1"/>
                </a:solidFill>
              </a:rPr>
              <a:t>The Morris worm was released, affecting about 10% of computers. It was the first worm to spread over the internet, and its author was the first convicted malware writer in history.</a:t>
            </a:r>
          </a:p>
          <a:p>
            <a:r>
              <a:rPr lang="en-AU" sz="1800" dirty="0">
                <a:solidFill>
                  <a:schemeClr val="bg1"/>
                </a:solidFill>
              </a:rPr>
              <a:t>World Expo 88 in Brisbane.</a:t>
            </a:r>
          </a:p>
          <a:p>
            <a:r>
              <a:rPr lang="en-AU" sz="1800" dirty="0">
                <a:solidFill>
                  <a:schemeClr val="bg1"/>
                </a:solidFill>
              </a:rPr>
              <a:t>In the US, CDs outsold vinyl records for the first time. </a:t>
            </a:r>
          </a:p>
          <a:p>
            <a:r>
              <a:rPr lang="en-AU" sz="1800" dirty="0">
                <a:solidFill>
                  <a:schemeClr val="bg1"/>
                </a:solidFill>
              </a:rPr>
              <a:t>World Population was ~ 5,070,000,000 (~9 billion in 2048).</a:t>
            </a:r>
          </a:p>
        </p:txBody>
      </p:sp>
      <p:sp>
        <p:nvSpPr>
          <p:cNvPr id="4" name="TextBox 3">
            <a:extLst>
              <a:ext uri="{FF2B5EF4-FFF2-40B4-BE49-F238E27FC236}">
                <a16:creationId xmlns:a16="http://schemas.microsoft.com/office/drawing/2014/main" id="{8FFE9B30-D664-910C-8E7E-FDD859ED8F45}"/>
              </a:ext>
            </a:extLst>
          </p:cNvPr>
          <p:cNvSpPr txBox="1"/>
          <p:nvPr/>
        </p:nvSpPr>
        <p:spPr>
          <a:xfrm>
            <a:off x="23970" y="6550223"/>
            <a:ext cx="4524059" cy="307777"/>
          </a:xfrm>
          <a:prstGeom prst="rect">
            <a:avLst/>
          </a:prstGeom>
          <a:noFill/>
        </p:spPr>
        <p:txBody>
          <a:bodyPr wrap="none" rtlCol="0">
            <a:spAutoFit/>
          </a:bodyPr>
          <a:lstStyle/>
          <a:p>
            <a:r>
              <a:rPr lang="en-AU" sz="1400" dirty="0">
                <a:solidFill>
                  <a:schemeClr val="bg1"/>
                </a:solidFill>
              </a:rPr>
              <a:t>Slides courtesy of Bridgette </a:t>
            </a:r>
            <a:r>
              <a:rPr lang="en-AU" sz="1400" dirty="0" err="1">
                <a:solidFill>
                  <a:schemeClr val="bg1"/>
                </a:solidFill>
              </a:rPr>
              <a:t>Engeler</a:t>
            </a:r>
            <a:r>
              <a:rPr lang="en-AU" sz="1400" dirty="0">
                <a:solidFill>
                  <a:schemeClr val="bg1"/>
                </a:solidFill>
              </a:rPr>
              <a:t>, Swinburne University </a:t>
            </a:r>
          </a:p>
        </p:txBody>
      </p:sp>
    </p:spTree>
    <p:extLst>
      <p:ext uri="{BB962C8B-B14F-4D97-AF65-F5344CB8AC3E}">
        <p14:creationId xmlns:p14="http://schemas.microsoft.com/office/powerpoint/2010/main" val="231177749"/>
      </p:ext>
    </p:extLst>
  </p:cSld>
  <p:clrMapOvr>
    <a:masterClrMapping/>
  </p:clrMapOvr>
  <p:transition spd="med">
    <p:pull/>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a:solidFill>
                  <a:schemeClr val="bg1"/>
                </a:solidFill>
              </a:rPr>
              <a:t>And in 2058?</a:t>
            </a:r>
            <a:br>
              <a:rPr lang="en-AU" b="1" dirty="0">
                <a:solidFill>
                  <a:schemeClr val="bg1"/>
                </a:solidFill>
              </a:rPr>
            </a:br>
            <a:endParaRPr lang="en-AU" b="1" dirty="0">
              <a:solidFill>
                <a:schemeClr val="bg1"/>
              </a:solidFill>
            </a:endParaRPr>
          </a:p>
        </p:txBody>
      </p:sp>
      <p:sp>
        <p:nvSpPr>
          <p:cNvPr id="3" name="Content Placeholder 2"/>
          <p:cNvSpPr>
            <a:spLocks noGrp="1"/>
          </p:cNvSpPr>
          <p:nvPr>
            <p:ph idx="1"/>
          </p:nvPr>
        </p:nvSpPr>
        <p:spPr/>
        <p:txBody>
          <a:bodyPr>
            <a:normAutofit/>
          </a:bodyPr>
          <a:lstStyle/>
          <a:p>
            <a:r>
              <a:rPr lang="en-AU" sz="2200" dirty="0">
                <a:solidFill>
                  <a:schemeClr val="bg1"/>
                </a:solidFill>
              </a:rPr>
              <a:t>Poverty and hunger</a:t>
            </a:r>
          </a:p>
          <a:p>
            <a:r>
              <a:rPr lang="en-AU" sz="2200" dirty="0">
                <a:solidFill>
                  <a:schemeClr val="bg1"/>
                </a:solidFill>
              </a:rPr>
              <a:t>Global crises </a:t>
            </a:r>
          </a:p>
          <a:p>
            <a:r>
              <a:rPr lang="en-AU" sz="2200" dirty="0">
                <a:solidFill>
                  <a:schemeClr val="bg1"/>
                </a:solidFill>
              </a:rPr>
              <a:t>Technology </a:t>
            </a:r>
          </a:p>
          <a:p>
            <a:r>
              <a:rPr lang="en-AU" sz="2200" dirty="0">
                <a:solidFill>
                  <a:schemeClr val="bg1"/>
                </a:solidFill>
              </a:rPr>
              <a:t>Health and disease </a:t>
            </a:r>
          </a:p>
          <a:p>
            <a:r>
              <a:rPr lang="en-AU" sz="2200" dirty="0">
                <a:solidFill>
                  <a:schemeClr val="bg1"/>
                </a:solidFill>
              </a:rPr>
              <a:t>Planet, climate and environment  </a:t>
            </a:r>
          </a:p>
          <a:p>
            <a:r>
              <a:rPr lang="en-AU" sz="2200" dirty="0">
                <a:solidFill>
                  <a:schemeClr val="bg1"/>
                </a:solidFill>
              </a:rPr>
              <a:t>Research and exploration </a:t>
            </a:r>
          </a:p>
          <a:p>
            <a:r>
              <a:rPr lang="en-AU" sz="2200" dirty="0">
                <a:solidFill>
                  <a:schemeClr val="bg1"/>
                </a:solidFill>
              </a:rPr>
              <a:t>Entertainment </a:t>
            </a:r>
          </a:p>
          <a:p>
            <a:r>
              <a:rPr lang="en-AU" sz="2200" dirty="0">
                <a:solidFill>
                  <a:schemeClr val="bg1"/>
                </a:solidFill>
              </a:rPr>
              <a:t>Geopolitics </a:t>
            </a:r>
          </a:p>
          <a:p>
            <a:r>
              <a:rPr lang="en-AU" sz="2200" dirty="0">
                <a:solidFill>
                  <a:schemeClr val="bg1"/>
                </a:solidFill>
              </a:rPr>
              <a:t>Human security </a:t>
            </a:r>
          </a:p>
          <a:p>
            <a:endParaRPr lang="en-AU" dirty="0">
              <a:solidFill>
                <a:schemeClr val="bg1"/>
              </a:solidFill>
            </a:endParaRPr>
          </a:p>
          <a:p>
            <a:endParaRPr lang="en-AU" dirty="0">
              <a:solidFill>
                <a:schemeClr val="bg1"/>
              </a:solidFill>
            </a:endParaRPr>
          </a:p>
        </p:txBody>
      </p:sp>
      <p:sp>
        <p:nvSpPr>
          <p:cNvPr id="4" name="TextBox 3">
            <a:extLst>
              <a:ext uri="{FF2B5EF4-FFF2-40B4-BE49-F238E27FC236}">
                <a16:creationId xmlns:a16="http://schemas.microsoft.com/office/drawing/2014/main" id="{E238F31E-7152-8914-7F30-E069A4DCFC26}"/>
              </a:ext>
            </a:extLst>
          </p:cNvPr>
          <p:cNvSpPr txBox="1"/>
          <p:nvPr/>
        </p:nvSpPr>
        <p:spPr>
          <a:xfrm>
            <a:off x="23970" y="6550223"/>
            <a:ext cx="4524059" cy="307777"/>
          </a:xfrm>
          <a:prstGeom prst="rect">
            <a:avLst/>
          </a:prstGeom>
          <a:noFill/>
        </p:spPr>
        <p:txBody>
          <a:bodyPr wrap="none" rtlCol="0">
            <a:spAutoFit/>
          </a:bodyPr>
          <a:lstStyle/>
          <a:p>
            <a:r>
              <a:rPr lang="en-AU" sz="1400" dirty="0">
                <a:solidFill>
                  <a:schemeClr val="bg1"/>
                </a:solidFill>
              </a:rPr>
              <a:t>Slides courtesy of Bridgette </a:t>
            </a:r>
            <a:r>
              <a:rPr lang="en-AU" sz="1400" dirty="0" err="1">
                <a:solidFill>
                  <a:schemeClr val="bg1"/>
                </a:solidFill>
              </a:rPr>
              <a:t>Engeler</a:t>
            </a:r>
            <a:r>
              <a:rPr lang="en-AU" sz="1400" dirty="0">
                <a:solidFill>
                  <a:schemeClr val="bg1"/>
                </a:solidFill>
              </a:rPr>
              <a:t>, Swinburne University </a:t>
            </a:r>
          </a:p>
        </p:txBody>
      </p:sp>
    </p:spTree>
    <p:extLst>
      <p:ext uri="{BB962C8B-B14F-4D97-AF65-F5344CB8AC3E}">
        <p14:creationId xmlns:p14="http://schemas.microsoft.com/office/powerpoint/2010/main" val="1389115153"/>
      </p:ext>
    </p:extLst>
  </p:cSld>
  <p:clrMapOvr>
    <a:masterClrMapping/>
  </p:clrMapOvr>
  <p:transition spd="med">
    <p:pull/>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a:solidFill>
                  <a:schemeClr val="bg1"/>
                </a:solidFill>
              </a:rPr>
              <a:t>And in 2058?</a:t>
            </a:r>
            <a:br>
              <a:rPr lang="en-AU" b="1" dirty="0">
                <a:solidFill>
                  <a:schemeClr val="bg1"/>
                </a:solidFill>
              </a:rPr>
            </a:br>
            <a:endParaRPr lang="en-AU" b="1" dirty="0">
              <a:solidFill>
                <a:schemeClr val="bg1"/>
              </a:solidFill>
            </a:endParaRPr>
          </a:p>
        </p:txBody>
      </p:sp>
      <p:sp>
        <p:nvSpPr>
          <p:cNvPr id="3" name="Content Placeholder 2"/>
          <p:cNvSpPr>
            <a:spLocks noGrp="1"/>
          </p:cNvSpPr>
          <p:nvPr>
            <p:ph idx="1"/>
          </p:nvPr>
        </p:nvSpPr>
        <p:spPr/>
        <p:txBody>
          <a:bodyPr>
            <a:normAutofit/>
          </a:bodyPr>
          <a:lstStyle/>
          <a:p>
            <a:r>
              <a:rPr lang="en-AU" sz="2200" dirty="0">
                <a:solidFill>
                  <a:schemeClr val="bg1"/>
                </a:solidFill>
              </a:rPr>
              <a:t>How old will you be?</a:t>
            </a:r>
          </a:p>
          <a:p>
            <a:r>
              <a:rPr lang="en-AU" sz="2200" dirty="0">
                <a:solidFill>
                  <a:schemeClr val="bg1"/>
                </a:solidFill>
              </a:rPr>
              <a:t>Where will you live?</a:t>
            </a:r>
          </a:p>
          <a:p>
            <a:r>
              <a:rPr lang="en-AU" sz="2200" dirty="0">
                <a:solidFill>
                  <a:schemeClr val="bg1"/>
                </a:solidFill>
              </a:rPr>
              <a:t>Who is your family? Your community?</a:t>
            </a:r>
          </a:p>
          <a:p>
            <a:r>
              <a:rPr lang="en-AU" sz="2200" dirty="0">
                <a:solidFill>
                  <a:schemeClr val="bg1"/>
                </a:solidFill>
              </a:rPr>
              <a:t>Will you be working? What is work 30 years from now?</a:t>
            </a:r>
          </a:p>
          <a:p>
            <a:r>
              <a:rPr lang="en-AU" sz="2200" dirty="0">
                <a:solidFill>
                  <a:schemeClr val="bg1"/>
                </a:solidFill>
              </a:rPr>
              <a:t>What does life look like?</a:t>
            </a:r>
          </a:p>
          <a:p>
            <a:r>
              <a:rPr lang="en-AU" sz="2200" dirty="0">
                <a:solidFill>
                  <a:schemeClr val="bg1"/>
                </a:solidFill>
              </a:rPr>
              <a:t>What will you need?</a:t>
            </a:r>
          </a:p>
          <a:p>
            <a:r>
              <a:rPr lang="en-AU" sz="2200" dirty="0">
                <a:solidFill>
                  <a:schemeClr val="bg1"/>
                </a:solidFill>
              </a:rPr>
              <a:t>What do you use as transport? What do you eat? Wear? Use?</a:t>
            </a:r>
          </a:p>
          <a:p>
            <a:r>
              <a:rPr lang="en-AU" sz="2200" dirty="0">
                <a:solidFill>
                  <a:schemeClr val="bg1"/>
                </a:solidFill>
              </a:rPr>
              <a:t>How do you communicate?</a:t>
            </a:r>
          </a:p>
          <a:p>
            <a:r>
              <a:rPr lang="en-AU" sz="2200" dirty="0">
                <a:solidFill>
                  <a:schemeClr val="bg1"/>
                </a:solidFill>
              </a:rPr>
              <a:t>Do we travel? Where?</a:t>
            </a:r>
          </a:p>
          <a:p>
            <a:r>
              <a:rPr lang="en-AU" sz="2200" dirty="0">
                <a:solidFill>
                  <a:schemeClr val="bg1"/>
                </a:solidFill>
              </a:rPr>
              <a:t>How do we power our worlds?</a:t>
            </a:r>
          </a:p>
          <a:p>
            <a:endParaRPr lang="en-AU" sz="2200" dirty="0">
              <a:solidFill>
                <a:schemeClr val="bg1"/>
              </a:solidFill>
            </a:endParaRPr>
          </a:p>
          <a:p>
            <a:endParaRPr lang="en-AU" sz="2200" dirty="0">
              <a:solidFill>
                <a:schemeClr val="bg1"/>
              </a:solidFill>
            </a:endParaRPr>
          </a:p>
          <a:p>
            <a:endParaRPr lang="en-AU" sz="2200" dirty="0">
              <a:solidFill>
                <a:schemeClr val="bg1"/>
              </a:solidFill>
            </a:endParaRPr>
          </a:p>
          <a:p>
            <a:endParaRPr lang="en-AU" dirty="0">
              <a:solidFill>
                <a:schemeClr val="bg1"/>
              </a:solidFill>
            </a:endParaRPr>
          </a:p>
          <a:p>
            <a:endParaRPr lang="en-AU" dirty="0">
              <a:solidFill>
                <a:schemeClr val="bg1"/>
              </a:solidFill>
            </a:endParaRPr>
          </a:p>
        </p:txBody>
      </p:sp>
      <p:sp>
        <p:nvSpPr>
          <p:cNvPr id="4" name="TextBox 3">
            <a:extLst>
              <a:ext uri="{FF2B5EF4-FFF2-40B4-BE49-F238E27FC236}">
                <a16:creationId xmlns:a16="http://schemas.microsoft.com/office/drawing/2014/main" id="{BFC30C35-59C8-E963-01A9-03B51E4EFE41}"/>
              </a:ext>
            </a:extLst>
          </p:cNvPr>
          <p:cNvSpPr txBox="1"/>
          <p:nvPr/>
        </p:nvSpPr>
        <p:spPr>
          <a:xfrm>
            <a:off x="23970" y="6550223"/>
            <a:ext cx="4524059" cy="307777"/>
          </a:xfrm>
          <a:prstGeom prst="rect">
            <a:avLst/>
          </a:prstGeom>
          <a:noFill/>
        </p:spPr>
        <p:txBody>
          <a:bodyPr wrap="none" rtlCol="0">
            <a:spAutoFit/>
          </a:bodyPr>
          <a:lstStyle/>
          <a:p>
            <a:r>
              <a:rPr lang="en-AU" sz="1400" dirty="0">
                <a:solidFill>
                  <a:schemeClr val="bg1"/>
                </a:solidFill>
              </a:rPr>
              <a:t>Slides courtesy of Bridgette </a:t>
            </a:r>
            <a:r>
              <a:rPr lang="en-AU" sz="1400" dirty="0" err="1">
                <a:solidFill>
                  <a:schemeClr val="bg1"/>
                </a:solidFill>
              </a:rPr>
              <a:t>Engeler</a:t>
            </a:r>
            <a:r>
              <a:rPr lang="en-AU" sz="1400" dirty="0">
                <a:solidFill>
                  <a:schemeClr val="bg1"/>
                </a:solidFill>
              </a:rPr>
              <a:t>, Swinburne University </a:t>
            </a:r>
          </a:p>
        </p:txBody>
      </p:sp>
    </p:spTree>
    <p:extLst>
      <p:ext uri="{BB962C8B-B14F-4D97-AF65-F5344CB8AC3E}">
        <p14:creationId xmlns:p14="http://schemas.microsoft.com/office/powerpoint/2010/main" val="3717336529"/>
      </p:ext>
    </p:extLst>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64BE779-14CF-CB2A-3AE1-CC5E6E1C316F}"/>
              </a:ext>
            </a:extLst>
          </p:cNvPr>
          <p:cNvSpPr txBox="1"/>
          <p:nvPr/>
        </p:nvSpPr>
        <p:spPr>
          <a:xfrm>
            <a:off x="23970" y="6550223"/>
            <a:ext cx="4524059" cy="307777"/>
          </a:xfrm>
          <a:prstGeom prst="rect">
            <a:avLst/>
          </a:prstGeom>
          <a:noFill/>
        </p:spPr>
        <p:txBody>
          <a:bodyPr wrap="none" rtlCol="0">
            <a:spAutoFit/>
          </a:bodyPr>
          <a:lstStyle/>
          <a:p>
            <a:r>
              <a:rPr lang="en-AU" sz="1400" dirty="0">
                <a:solidFill>
                  <a:schemeClr val="bg1"/>
                </a:solidFill>
              </a:rPr>
              <a:t>Slides courtesy of Bridgette </a:t>
            </a:r>
            <a:r>
              <a:rPr lang="en-AU" sz="1400" dirty="0" err="1">
                <a:solidFill>
                  <a:schemeClr val="bg1"/>
                </a:solidFill>
              </a:rPr>
              <a:t>Engeler</a:t>
            </a:r>
            <a:r>
              <a:rPr lang="en-AU" sz="1400" dirty="0">
                <a:solidFill>
                  <a:schemeClr val="bg1"/>
                </a:solidFill>
              </a:rPr>
              <a:t>, Swinburne University </a:t>
            </a:r>
          </a:p>
        </p:txBody>
      </p:sp>
      <p:sp>
        <p:nvSpPr>
          <p:cNvPr id="8" name="TextBox 7">
            <a:extLst>
              <a:ext uri="{FF2B5EF4-FFF2-40B4-BE49-F238E27FC236}">
                <a16:creationId xmlns:a16="http://schemas.microsoft.com/office/drawing/2014/main" id="{F8833A54-C483-1557-7020-3F69885CE547}"/>
              </a:ext>
            </a:extLst>
          </p:cNvPr>
          <p:cNvSpPr txBox="1"/>
          <p:nvPr/>
        </p:nvSpPr>
        <p:spPr>
          <a:xfrm>
            <a:off x="304800" y="5984832"/>
            <a:ext cx="6096000" cy="400110"/>
          </a:xfrm>
          <a:prstGeom prst="rect">
            <a:avLst/>
          </a:prstGeom>
          <a:noFill/>
        </p:spPr>
        <p:txBody>
          <a:bodyPr wrap="square">
            <a:spAutoFit/>
          </a:bodyPr>
          <a:lstStyle/>
          <a:p>
            <a:r>
              <a:rPr lang="en-AU" sz="2000" dirty="0">
                <a:solidFill>
                  <a:schemeClr val="bg1"/>
                </a:solidFill>
                <a:hlinkClick r:id="rId3"/>
              </a:rPr>
              <a:t>https://www.youtube.com/watch?v=31fEmEEQmn8</a:t>
            </a:r>
            <a:r>
              <a:rPr lang="en-AU" sz="2000" dirty="0">
                <a:solidFill>
                  <a:schemeClr val="bg1"/>
                </a:solidFill>
              </a:rPr>
              <a:t> </a:t>
            </a:r>
          </a:p>
        </p:txBody>
      </p:sp>
      <p:pic>
        <p:nvPicPr>
          <p:cNvPr id="10" name="Picture 9" descr="A person with long hair and microphones&#10;&#10;Description automatically generated">
            <a:extLst>
              <a:ext uri="{FF2B5EF4-FFF2-40B4-BE49-F238E27FC236}">
                <a16:creationId xmlns:a16="http://schemas.microsoft.com/office/drawing/2014/main" id="{CFBE8450-45ED-8544-62A3-11CFF8F354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61691" y="685550"/>
            <a:ext cx="7555523" cy="4832373"/>
          </a:xfrm>
          <a:prstGeom prst="rect">
            <a:avLst/>
          </a:prstGeom>
        </p:spPr>
      </p:pic>
      <p:sp>
        <p:nvSpPr>
          <p:cNvPr id="13" name="Content Placeholder 2">
            <a:extLst>
              <a:ext uri="{FF2B5EF4-FFF2-40B4-BE49-F238E27FC236}">
                <a16:creationId xmlns:a16="http://schemas.microsoft.com/office/drawing/2014/main" id="{B46B4B0B-D500-F4D4-AA51-195E8444C3A5}"/>
              </a:ext>
            </a:extLst>
          </p:cNvPr>
          <p:cNvSpPr>
            <a:spLocks noGrp="1"/>
          </p:cNvSpPr>
          <p:nvPr>
            <p:ph idx="1"/>
          </p:nvPr>
        </p:nvSpPr>
        <p:spPr>
          <a:xfrm>
            <a:off x="838200" y="832338"/>
            <a:ext cx="2819400" cy="4685585"/>
          </a:xfrm>
        </p:spPr>
        <p:txBody>
          <a:bodyPr>
            <a:normAutofit/>
          </a:bodyPr>
          <a:lstStyle/>
          <a:p>
            <a:r>
              <a:rPr lang="en-AU" sz="2200" dirty="0">
                <a:solidFill>
                  <a:schemeClr val="bg1"/>
                </a:solidFill>
              </a:rPr>
              <a:t>Opportunities vary by scenario – images of different futures</a:t>
            </a:r>
          </a:p>
          <a:p>
            <a:r>
              <a:rPr lang="en-AU" sz="2200" dirty="0">
                <a:solidFill>
                  <a:schemeClr val="bg1"/>
                </a:solidFill>
              </a:rPr>
              <a:t>Depiction not prediction </a:t>
            </a:r>
          </a:p>
          <a:p>
            <a:r>
              <a:rPr lang="en-AU" sz="2200" dirty="0">
                <a:solidFill>
                  <a:schemeClr val="bg1"/>
                </a:solidFill>
              </a:rPr>
              <a:t>There is no ‘one’ defined future. </a:t>
            </a:r>
          </a:p>
          <a:p>
            <a:r>
              <a:rPr lang="en-AU" sz="2200" dirty="0">
                <a:solidFill>
                  <a:schemeClr val="bg1"/>
                </a:solidFill>
              </a:rPr>
              <a:t>The craziest ideas of the future are often the most useful. </a:t>
            </a:r>
          </a:p>
          <a:p>
            <a:r>
              <a:rPr lang="en-AU" sz="2200" dirty="0">
                <a:solidFill>
                  <a:schemeClr val="bg1"/>
                </a:solidFill>
              </a:rPr>
              <a:t>Use different – longer – time horizons</a:t>
            </a:r>
          </a:p>
          <a:p>
            <a:endParaRPr lang="en-AU" sz="2200" dirty="0">
              <a:solidFill>
                <a:schemeClr val="bg1"/>
              </a:solidFill>
            </a:endParaRPr>
          </a:p>
          <a:p>
            <a:endParaRPr lang="en-AU" sz="2200" dirty="0">
              <a:solidFill>
                <a:schemeClr val="bg1"/>
              </a:solidFill>
            </a:endParaRPr>
          </a:p>
          <a:p>
            <a:endParaRPr lang="en-AU" sz="2200" dirty="0">
              <a:solidFill>
                <a:schemeClr val="bg1"/>
              </a:solidFill>
            </a:endParaRPr>
          </a:p>
          <a:p>
            <a:endParaRPr lang="en-AU" sz="2200" dirty="0">
              <a:solidFill>
                <a:schemeClr val="bg1"/>
              </a:solidFill>
            </a:endParaRPr>
          </a:p>
          <a:p>
            <a:endParaRPr lang="en-AU" sz="2200" dirty="0">
              <a:solidFill>
                <a:schemeClr val="bg1"/>
              </a:solidFill>
            </a:endParaRPr>
          </a:p>
          <a:p>
            <a:endParaRPr lang="en-AU" sz="2200" dirty="0">
              <a:solidFill>
                <a:schemeClr val="bg1"/>
              </a:solidFill>
            </a:endParaRPr>
          </a:p>
          <a:p>
            <a:endParaRPr lang="en-AU" sz="2200" dirty="0">
              <a:solidFill>
                <a:schemeClr val="bg1"/>
              </a:solidFill>
            </a:endParaRPr>
          </a:p>
          <a:p>
            <a:endParaRPr lang="en-AU" dirty="0">
              <a:solidFill>
                <a:schemeClr val="bg1"/>
              </a:solidFill>
            </a:endParaRPr>
          </a:p>
          <a:p>
            <a:endParaRPr lang="en-AU" dirty="0">
              <a:solidFill>
                <a:schemeClr val="bg1"/>
              </a:solidFill>
            </a:endParaRPr>
          </a:p>
        </p:txBody>
      </p:sp>
    </p:spTree>
    <p:extLst>
      <p:ext uri="{BB962C8B-B14F-4D97-AF65-F5344CB8AC3E}">
        <p14:creationId xmlns:p14="http://schemas.microsoft.com/office/powerpoint/2010/main" val="2547538673"/>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lose-Up Photo of Person Holding Lensball">
            <a:extLst>
              <a:ext uri="{FF2B5EF4-FFF2-40B4-BE49-F238E27FC236}">
                <a16:creationId xmlns:a16="http://schemas.microsoft.com/office/drawing/2014/main" id="{A9C88565-958B-C547-996A-B7415138D8AA}"/>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01486" y="0"/>
            <a:ext cx="457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30246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9AC79FC8F613346BCDE0C39C515A548" ma:contentTypeVersion="17" ma:contentTypeDescription="Create a new document." ma:contentTypeScope="" ma:versionID="b3a6cf4812325d9235b501feca8a0417">
  <xsd:schema xmlns:xsd="http://www.w3.org/2001/XMLSchema" xmlns:xs="http://www.w3.org/2001/XMLSchema" xmlns:p="http://schemas.microsoft.com/office/2006/metadata/properties" xmlns:ns2="b74eb53b-1250-4443-b242-c8f1656b7628" xmlns:ns3="4be7cd2b-54de-4494-b40c-c408ea523d11" targetNamespace="http://schemas.microsoft.com/office/2006/metadata/properties" ma:root="true" ma:fieldsID="5377bf7a420de7c961ac52d43a9bb698" ns2:_="" ns3:_="">
    <xsd:import namespace="b74eb53b-1250-4443-b242-c8f1656b7628"/>
    <xsd:import namespace="4be7cd2b-54de-4494-b40c-c408ea523d1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4eb53b-1250-4443-b242-c8f1656b76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4b2f4e7-b333-4133-9696-cdcd9b8dc495"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be7cd2b-54de-4494-b40c-c408ea523d1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cb6743e6-fcd3-4244-89fe-dbb173bfdff3}" ma:internalName="TaxCatchAll" ma:showField="CatchAllData" ma:web="4be7cd2b-54de-4494-b40c-c408ea523d1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A2A116-4426-4837-B850-427AE3D08F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74eb53b-1250-4443-b242-c8f1656b7628"/>
    <ds:schemaRef ds:uri="4be7cd2b-54de-4494-b40c-c408ea523d1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FBFE0EC-00DF-4CA0-A6B5-13C30EDE79E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15729</TotalTime>
  <Words>1282</Words>
  <Application>Microsoft Macintosh PowerPoint</Application>
  <PresentationFormat>Widescreen</PresentationFormat>
  <Paragraphs>168</Paragraphs>
  <Slides>28</Slides>
  <Notes>28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Calibri Light</vt:lpstr>
      <vt:lpstr>DIN Next LT Pro Light</vt:lpstr>
      <vt:lpstr>Open Sans</vt:lpstr>
      <vt:lpstr>Office Theme</vt:lpstr>
      <vt:lpstr>Drawing Inspiration from Futures</vt:lpstr>
      <vt:lpstr>PowerPoint Presentation</vt:lpstr>
      <vt:lpstr>~30 years from now</vt:lpstr>
      <vt:lpstr>What were you doing in 1988? </vt:lpstr>
      <vt:lpstr>What were you doing in ~1988? </vt:lpstr>
      <vt:lpstr>And in 2058? </vt:lpstr>
      <vt:lpstr>And in 2058?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Let’s explore Futures and how this impacts our systems…</vt:lpstr>
      <vt:lpstr>Overview</vt:lpstr>
      <vt:lpstr>PowerPoint Presentation</vt:lpstr>
      <vt:lpstr>PowerPoint Presentation</vt:lpstr>
      <vt:lpstr>PowerPoint Presentation</vt:lpstr>
      <vt:lpstr>PowerPoint Presentation</vt:lpstr>
      <vt:lpstr>First Scenario to consider…</vt:lpstr>
      <vt:lpstr>PowerPoint Presentation</vt:lpstr>
      <vt:lpstr>PowerPoint Presentation</vt:lpstr>
      <vt:lpstr>PowerPoint Presentation</vt:lpstr>
      <vt:lpstr>PowerPoint Presentation</vt:lpstr>
    </vt:vector>
  </TitlesOfParts>
  <Company>Swinburne University of Technology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Eggleston</dc:creator>
  <cp:lastModifiedBy>Aaron Down</cp:lastModifiedBy>
  <cp:revision>200</cp:revision>
  <cp:lastPrinted>2019-11-26T09:52:19Z</cp:lastPrinted>
  <dcterms:created xsi:type="dcterms:W3CDTF">2017-05-12T01:59:17Z</dcterms:created>
  <dcterms:modified xsi:type="dcterms:W3CDTF">2024-11-12T11:00:08Z</dcterms:modified>
</cp:coreProperties>
</file>