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</p:sldIdLst>
  <p:sldSz cy="6858000" cx="12192000"/>
  <p:notesSz cx="6858000" cy="9144000"/>
  <p:embeddedFontLst>
    <p:embeddedFont>
      <p:font typeface="Play"/>
      <p:regular r:id="rId14"/>
      <p:bold r:id="rId15"/>
    </p:embeddedFont>
    <p:embeddedFont>
      <p:font typeface="Open Sans Medium"/>
      <p:regular r:id="rId16"/>
      <p:bold r:id="rId17"/>
      <p:italic r:id="rId18"/>
      <p:boldItalic r:id="rId19"/>
    </p:embeddedFont>
    <p:embeddedFont>
      <p:font typeface="Open Sans"/>
      <p:regular r:id="rId20"/>
      <p:bold r:id="rId21"/>
      <p:italic r:id="rId22"/>
      <p:boldItalic r:id="rId2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r:id="rId24" roundtripDataSignature="AMtx7mjYhUtqNRjU9LOls5pAnsJr4htkS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OpenSans-regular.fntdata"/><Relationship Id="rId11" Type="http://schemas.openxmlformats.org/officeDocument/2006/relationships/slide" Target="slides/slide7.xml"/><Relationship Id="rId22" Type="http://schemas.openxmlformats.org/officeDocument/2006/relationships/font" Target="fonts/OpenSans-italic.fntdata"/><Relationship Id="rId10" Type="http://schemas.openxmlformats.org/officeDocument/2006/relationships/slide" Target="slides/slide6.xml"/><Relationship Id="rId21" Type="http://schemas.openxmlformats.org/officeDocument/2006/relationships/font" Target="fonts/OpenSans-bold.fntdata"/><Relationship Id="rId13" Type="http://schemas.openxmlformats.org/officeDocument/2006/relationships/slide" Target="slides/slide9.xml"/><Relationship Id="rId24" Type="http://customschemas.google.com/relationships/presentationmetadata" Target="metadata"/><Relationship Id="rId12" Type="http://schemas.openxmlformats.org/officeDocument/2006/relationships/slide" Target="slides/slide8.xml"/><Relationship Id="rId23" Type="http://schemas.openxmlformats.org/officeDocument/2006/relationships/font" Target="fonts/OpenSans-boldItalic.fntdata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5" Type="http://schemas.openxmlformats.org/officeDocument/2006/relationships/font" Target="fonts/Play-bold.fntdata"/><Relationship Id="rId14" Type="http://schemas.openxmlformats.org/officeDocument/2006/relationships/font" Target="fonts/Play-regular.fntdata"/><Relationship Id="rId17" Type="http://schemas.openxmlformats.org/officeDocument/2006/relationships/font" Target="fonts/OpenSansMedium-bold.fntdata"/><Relationship Id="rId16" Type="http://schemas.openxmlformats.org/officeDocument/2006/relationships/font" Target="fonts/OpenSansMedium-regular.fntdata"/><Relationship Id="rId5" Type="http://schemas.openxmlformats.org/officeDocument/2006/relationships/slide" Target="slides/slide1.xml"/><Relationship Id="rId19" Type="http://schemas.openxmlformats.org/officeDocument/2006/relationships/font" Target="fonts/OpenSansMedium-boldItalic.fntdata"/><Relationship Id="rId6" Type="http://schemas.openxmlformats.org/officeDocument/2006/relationships/slide" Target="slides/slide2.xml"/><Relationship Id="rId18" Type="http://schemas.openxmlformats.org/officeDocument/2006/relationships/font" Target="fonts/OpenSansMedium-italic.fntdata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g2d58008e30e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en-US"/>
              <a:t>We are recalling Pablo’s What if… - we want them to consider this as another way of ideating and searching for these leverage points </a:t>
            </a:r>
            <a:r>
              <a:rPr lang="en-US"/>
              <a:t>that we keep mentioning </a:t>
            </a:r>
            <a:r>
              <a:rPr lang="en-US"/>
              <a:t>- so how can we use the assumption reversal as a way ideating and finding opportunities to intervene in the current system? </a:t>
            </a:r>
            <a:endParaRPr/>
          </a:p>
        </p:txBody>
      </p:sp>
      <p:sp>
        <p:nvSpPr>
          <p:cNvPr id="86" name="Google Shape;86;g2d58008e30e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g313b983e656_0_3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8" name="Google Shape;98;g313b983e656_0_38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5 mins recap </a:t>
            </a:r>
            <a:endParaRPr/>
          </a:p>
        </p:txBody>
      </p:sp>
      <p:sp>
        <p:nvSpPr>
          <p:cNvPr id="99" name="Google Shape;99;g313b983e656_0_38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g313b983e656_0_10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5" name="Google Shape;105;g313b983e656_0_103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5 mins recap </a:t>
            </a:r>
            <a:endParaRPr/>
          </a:p>
        </p:txBody>
      </p:sp>
      <p:sp>
        <p:nvSpPr>
          <p:cNvPr id="106" name="Google Shape;106;g313b983e656_0_103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g313b983e656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rPr i="1" lang="en-US"/>
              <a:t>15 mins</a:t>
            </a:r>
            <a:endParaRPr i="1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rPr i="1" lang="en-US"/>
              <a:t>NO PRESENT BACK present back - each team 1 assumption 1 reversal 1 ideation - 5 mins </a:t>
            </a:r>
            <a:endParaRPr i="1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t/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-US"/>
              <a:t>we want you yo look at your opportunities, choose one you haven’t spent time with yet.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t/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-US"/>
              <a:t>consider the different levels of each the system - generate your assumptions at different levels of the system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rPr lang="en-US"/>
              <a:t>ideating a new thing that sits in the system - considering the reversal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rPr lang="en-US"/>
              <a:t>Ex: healthcare unit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t/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AutoNum type="arabicPeriod"/>
            </a:pPr>
            <a:r>
              <a:rPr lang="en-US"/>
              <a:t>A </a:t>
            </a:r>
            <a:r>
              <a:rPr lang="en-US"/>
              <a:t>patient’s</a:t>
            </a:r>
            <a:r>
              <a:rPr lang="en-US"/>
              <a:t> condition determines their need for care - 	all patients </a:t>
            </a:r>
            <a:r>
              <a:rPr lang="en-US"/>
              <a:t>receive</a:t>
            </a:r>
            <a:r>
              <a:rPr lang="en-US"/>
              <a:t> the same amount of care - 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AutoNum type="arabicPeriod"/>
            </a:pPr>
            <a:r>
              <a:rPr lang="en-US"/>
              <a:t>Healthcare is accessible to all (in america?) - 	healthcare is hard to obtain and is not offered equally - 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AutoNum type="arabicPeriod"/>
            </a:pPr>
            <a:r>
              <a:rPr lang="en-US"/>
              <a:t>The physical environment, like patient rooms or building layout, impact delivery of care - patient environment have no impact on care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rPr lang="en-US"/>
              <a:t>5 buffer </a:t>
            </a:r>
            <a:endParaRPr/>
          </a:p>
        </p:txBody>
      </p:sp>
      <p:sp>
        <p:nvSpPr>
          <p:cNvPr id="112" name="Google Shape;112;g313b983e656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g313b983e656_0_21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rPr i="1" lang="en-US"/>
              <a:t>15 mins</a:t>
            </a:r>
            <a:endParaRPr i="1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rPr i="1" lang="en-US"/>
              <a:t>NO PRESENT BACK present back - each team 1 assumption 1 reversal 1 ideation - 5 mins </a:t>
            </a:r>
            <a:endParaRPr i="1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t/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-"/>
            </a:pPr>
            <a:r>
              <a:rPr lang="en-US"/>
              <a:t>we want you yo look at your opportunities, choose one you haven’t spent time with yet.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t/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-"/>
            </a:pPr>
            <a:r>
              <a:rPr lang="en-US"/>
              <a:t>consider the different levels of each the system - generate your assumptions at different levels of the system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rPr lang="en-US"/>
              <a:t>ideating a new thing that sits in the system - considering the reversal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rPr lang="en-US"/>
              <a:t>Ex: healthcare unit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t/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AutoNum type="arabicPeriod"/>
            </a:pPr>
            <a:r>
              <a:rPr lang="en-US"/>
              <a:t>A patient’s condition determines their need for care - 	all patients receive the same amount of care - 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AutoNum type="arabicPeriod"/>
            </a:pPr>
            <a:r>
              <a:rPr lang="en-US"/>
              <a:t>Healthcare is accessible to all (in america?) - 	healthcare is hard to obtain and is not offered equally - 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AutoNum type="arabicPeriod"/>
            </a:pPr>
            <a:r>
              <a:rPr lang="en-US"/>
              <a:t>The physical environment, like patient rooms or building layout, impact delivery of care - patient environment have no impact on care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rPr lang="en-US"/>
              <a:t>5 buffer </a:t>
            </a:r>
            <a:endParaRPr/>
          </a:p>
        </p:txBody>
      </p:sp>
      <p:sp>
        <p:nvSpPr>
          <p:cNvPr id="129" name="Google Shape;129;g313b983e656_0_2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g2d58008e30e_0_86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rPr i="1" lang="en-US"/>
              <a:t>15 mins</a:t>
            </a:r>
            <a:endParaRPr i="1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rPr i="1" lang="en-US"/>
              <a:t>NO PRESENT BACK present back - each team 1 assumption 1 reversal 1 ideation - 5 mins </a:t>
            </a:r>
            <a:endParaRPr i="1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t/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-"/>
            </a:pPr>
            <a:r>
              <a:rPr lang="en-US"/>
              <a:t>we want you yo look at your opportunities, choose one you haven’t spent time with yet.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t/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-"/>
            </a:pPr>
            <a:r>
              <a:rPr lang="en-US"/>
              <a:t>consider the different levels of each the system - generate your assumptions at different levels of the system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rPr lang="en-US"/>
              <a:t>ideating a new thing that sits in the system - considering the reversal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rPr lang="en-US"/>
              <a:t>Ex: healthcare unit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t/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AutoNum type="arabicPeriod"/>
            </a:pPr>
            <a:r>
              <a:rPr lang="en-US"/>
              <a:t>A patient’s condition determines their need for care - 	all patients receive the same amount of care - 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AutoNum type="arabicPeriod"/>
            </a:pPr>
            <a:r>
              <a:rPr lang="en-US"/>
              <a:t>Healthcare is accessible to all (in america?) - 	healthcare is hard to obtain and is not offered equally - 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AutoNum type="arabicPeriod"/>
            </a:pPr>
            <a:r>
              <a:rPr lang="en-US"/>
              <a:t>The physical environment, like patient rooms or building layout, impact delivery of care - patient environment have no impact on care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rPr lang="en-US"/>
              <a:t>5 buffer </a:t>
            </a:r>
            <a:endParaRPr/>
          </a:p>
        </p:txBody>
      </p:sp>
      <p:sp>
        <p:nvSpPr>
          <p:cNvPr id="147" name="Google Shape;147;g2d58008e30e_0_8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g313b983e656_0_82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rPr i="1" lang="en-US"/>
              <a:t>15 mins</a:t>
            </a:r>
            <a:endParaRPr i="1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rPr i="1" lang="en-US"/>
              <a:t>present back - each team 1 assumption 1 reversal 1 ideation - 5 mins </a:t>
            </a:r>
            <a:endParaRPr i="1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t/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-"/>
            </a:pPr>
            <a:r>
              <a:rPr lang="en-US"/>
              <a:t>we want you yo look at your opportunities, choose one you haven’t spent time with yet.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t/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-"/>
            </a:pPr>
            <a:r>
              <a:rPr lang="en-US"/>
              <a:t>consider the different levels of each the system - generate your assumptions at different levels of the system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rPr lang="en-US"/>
              <a:t>ideating a new thing that sits in the system - considering the reversal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rPr lang="en-US"/>
              <a:t>Ex: healthcare unit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t/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AutoNum type="arabicPeriod"/>
            </a:pPr>
            <a:r>
              <a:rPr lang="en-US"/>
              <a:t>A patient’s condition determines their need for care - 	all patients receive the same amount of care - 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AutoNum type="arabicPeriod"/>
            </a:pPr>
            <a:r>
              <a:rPr lang="en-US"/>
              <a:t>Healthcare is accessible to all (in america?) - 	healthcare is hard to obtain and is not offered equally - 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AutoNum type="arabicPeriod"/>
            </a:pPr>
            <a:r>
              <a:rPr lang="en-US"/>
              <a:t>The physical environment, like patient rooms or building layout, impact delivery of care - patient environment have no impact on care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rPr lang="en-US"/>
              <a:t>5 buffer </a:t>
            </a:r>
            <a:endParaRPr/>
          </a:p>
        </p:txBody>
      </p:sp>
      <p:sp>
        <p:nvSpPr>
          <p:cNvPr id="162" name="Google Shape;162;g313b983e656_0_8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1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rPr lang="en-US"/>
              <a:t> </a:t>
            </a:r>
            <a:endParaRPr/>
          </a:p>
        </p:txBody>
      </p:sp>
      <p:sp>
        <p:nvSpPr>
          <p:cNvPr id="174" name="Google Shape;174;p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g312cd802c5c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rPr lang="en-US"/>
              <a:t> </a:t>
            </a:r>
            <a:endParaRPr/>
          </a:p>
        </p:txBody>
      </p:sp>
      <p:sp>
        <p:nvSpPr>
          <p:cNvPr id="187" name="Google Shape;187;g312cd802c5c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Play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3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18" name="Google Shape;18;p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2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12"/>
          <p:cNvSpPr txBox="1"/>
          <p:nvPr>
            <p:ph idx="1" type="body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5" name="Google Shape;75;p1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" name="Google Shape;77;p1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3"/>
          <p:cNvSpPr txBox="1"/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0" name="Google Shape;80;p13"/>
          <p:cNvSpPr txBox="1"/>
          <p:nvPr>
            <p:ph idx="1" type="body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1" name="Google Shape;81;p1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2" name="Google Shape;82;p1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3" name="Google Shape;83;p1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4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4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4" name="Google Shape;24;p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5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Play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5"/>
          <p:cNvSpPr txBox="1"/>
          <p:nvPr>
            <p:ph idx="1" type="body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757575"/>
              </a:buClr>
              <a:buSzPts val="2400"/>
              <a:buNone/>
              <a:defRPr sz="2400">
                <a:solidFill>
                  <a:srgbClr val="757575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57575"/>
              </a:buClr>
              <a:buSzPts val="2000"/>
              <a:buNone/>
              <a:defRPr sz="2000">
                <a:solidFill>
                  <a:srgbClr val="757575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57575"/>
              </a:buClr>
              <a:buSzPts val="1800"/>
              <a:buNone/>
              <a:defRPr sz="1800">
                <a:solidFill>
                  <a:srgbClr val="757575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57575"/>
              </a:buClr>
              <a:buSzPts val="1600"/>
              <a:buNone/>
              <a:defRPr sz="1600">
                <a:solidFill>
                  <a:srgbClr val="757575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57575"/>
              </a:buClr>
              <a:buSzPts val="1600"/>
              <a:buNone/>
              <a:defRPr sz="1600">
                <a:solidFill>
                  <a:srgbClr val="757575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57575"/>
              </a:buClr>
              <a:buSzPts val="1600"/>
              <a:buNone/>
              <a:defRPr sz="1600">
                <a:solidFill>
                  <a:srgbClr val="757575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57575"/>
              </a:buClr>
              <a:buSzPts val="1600"/>
              <a:buNone/>
              <a:defRPr sz="1600">
                <a:solidFill>
                  <a:srgbClr val="757575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57575"/>
              </a:buClr>
              <a:buSzPts val="1600"/>
              <a:buNone/>
              <a:defRPr sz="1600">
                <a:solidFill>
                  <a:srgbClr val="757575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57575"/>
              </a:buClr>
              <a:buSzPts val="1600"/>
              <a:buNone/>
              <a:defRPr sz="1600">
                <a:solidFill>
                  <a:srgbClr val="757575"/>
                </a:solidFill>
              </a:defRPr>
            </a:lvl9pPr>
          </a:lstStyle>
          <a:p/>
        </p:txBody>
      </p:sp>
      <p:sp>
        <p:nvSpPr>
          <p:cNvPr id="30" name="Google Shape;30;p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6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6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6" name="Google Shape;36;p6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7" name="Google Shape;37;p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7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7"/>
          <p:cNvSpPr txBox="1"/>
          <p:nvPr>
            <p:ph idx="1" type="body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3" name="Google Shape;43;p7"/>
          <p:cNvSpPr txBox="1"/>
          <p:nvPr>
            <p:ph idx="2" type="body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4" name="Google Shape;44;p7"/>
          <p:cNvSpPr txBox="1"/>
          <p:nvPr>
            <p:ph idx="3" type="body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5" name="Google Shape;45;p7"/>
          <p:cNvSpPr txBox="1"/>
          <p:nvPr>
            <p:ph idx="4" type="body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6" name="Google Shape;46;p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8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0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lay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10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61" name="Google Shape;61;p10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2" name="Google Shape;62;p1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4" name="Google Shape;64;p1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1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lay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1"/>
          <p:cNvSpPr/>
          <p:nvPr>
            <p:ph idx="2" type="pic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8" name="Google Shape;68;p11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9" name="Google Shape;69;p1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1" name="Google Shape;71;p1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Play"/>
              <a:buNone/>
              <a:defRPr b="0" i="0" sz="4400" u="none" cap="none" strike="noStrike">
                <a:solidFill>
                  <a:schemeClr val="dk1"/>
                </a:solidFill>
                <a:latin typeface="Play"/>
                <a:ea typeface="Play"/>
                <a:cs typeface="Play"/>
                <a:sym typeface="Play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1" name="Google Shape;11;p2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" name="Google Shape;12;p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" name="Google Shape;13;p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" name="Google Shape;14;p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fade/>
  </p:transition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7.png"/><Relationship Id="rId5" Type="http://schemas.openxmlformats.org/officeDocument/2006/relationships/image" Target="../media/image1.png"/><Relationship Id="rId6" Type="http://schemas.openxmlformats.org/officeDocument/2006/relationships/image" Target="../media/image8.png"/><Relationship Id="rId7" Type="http://schemas.openxmlformats.org/officeDocument/2006/relationships/image" Target="../media/image10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6.png"/><Relationship Id="rId4" Type="http://schemas.openxmlformats.org/officeDocument/2006/relationships/hyperlink" Target="http://www.youtube.com/watch?v=tWoo8i_VkvI" TargetMode="External"/><Relationship Id="rId5" Type="http://schemas.openxmlformats.org/officeDocument/2006/relationships/image" Target="../media/image3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6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5.jpg"/><Relationship Id="rId4" Type="http://schemas.openxmlformats.org/officeDocument/2006/relationships/image" Target="../media/image7.png"/><Relationship Id="rId5" Type="http://schemas.openxmlformats.org/officeDocument/2006/relationships/image" Target="../media/image4.png"/><Relationship Id="rId6" Type="http://schemas.openxmlformats.org/officeDocument/2006/relationships/image" Target="../media/image6.png"/><Relationship Id="rId7" Type="http://schemas.openxmlformats.org/officeDocument/2006/relationships/image" Target="../media/image9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1.png"/><Relationship Id="rId4" Type="http://schemas.openxmlformats.org/officeDocument/2006/relationships/image" Target="../media/image7.png"/><Relationship Id="rId5" Type="http://schemas.openxmlformats.org/officeDocument/2006/relationships/image" Target="../media/image4.png"/><Relationship Id="rId6" Type="http://schemas.openxmlformats.org/officeDocument/2006/relationships/image" Target="../media/image6.png"/><Relationship Id="rId7" Type="http://schemas.openxmlformats.org/officeDocument/2006/relationships/image" Target="../media/image9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3.png"/><Relationship Id="rId4" Type="http://schemas.openxmlformats.org/officeDocument/2006/relationships/image" Target="../media/image7.png"/><Relationship Id="rId5" Type="http://schemas.openxmlformats.org/officeDocument/2006/relationships/image" Target="../media/image4.png"/><Relationship Id="rId6" Type="http://schemas.openxmlformats.org/officeDocument/2006/relationships/image" Target="../media/image6.png"/><Relationship Id="rId7" Type="http://schemas.openxmlformats.org/officeDocument/2006/relationships/image" Target="../media/image9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1.png"/><Relationship Id="rId4" Type="http://schemas.openxmlformats.org/officeDocument/2006/relationships/image" Target="../media/image7.png"/><Relationship Id="rId9" Type="http://schemas.openxmlformats.org/officeDocument/2006/relationships/image" Target="../media/image12.jpg"/><Relationship Id="rId5" Type="http://schemas.openxmlformats.org/officeDocument/2006/relationships/image" Target="../media/image4.png"/><Relationship Id="rId6" Type="http://schemas.openxmlformats.org/officeDocument/2006/relationships/image" Target="../media/image6.png"/><Relationship Id="rId7" Type="http://schemas.openxmlformats.org/officeDocument/2006/relationships/image" Target="../media/image9.png"/><Relationship Id="rId8" Type="http://schemas.openxmlformats.org/officeDocument/2006/relationships/hyperlink" Target="http://www.youtube.com/watch?v=1gQJUjgCqrU" TargetMode="Externa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4.jpg"/><Relationship Id="rId4" Type="http://schemas.openxmlformats.org/officeDocument/2006/relationships/image" Target="../media/image7.png"/><Relationship Id="rId5" Type="http://schemas.openxmlformats.org/officeDocument/2006/relationships/image" Target="../media/image4.png"/><Relationship Id="rId6" Type="http://schemas.openxmlformats.org/officeDocument/2006/relationships/image" Target="../media/image6.png"/><Relationship Id="rId7" Type="http://schemas.openxmlformats.org/officeDocument/2006/relationships/image" Target="../media/image9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7.png"/><Relationship Id="rId4" Type="http://schemas.openxmlformats.org/officeDocument/2006/relationships/image" Target="../media/image4.png"/><Relationship Id="rId5" Type="http://schemas.openxmlformats.org/officeDocument/2006/relationships/image" Target="../media/image6.png"/><Relationship Id="rId6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" name="Google Shape;88;g2d58008e30e_0_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229701" y="940766"/>
            <a:ext cx="5060119" cy="3562972"/>
          </a:xfrm>
          <a:prstGeom prst="rect">
            <a:avLst/>
          </a:prstGeom>
          <a:noFill/>
          <a:ln>
            <a:noFill/>
          </a:ln>
        </p:spPr>
      </p:pic>
      <p:sp>
        <p:nvSpPr>
          <p:cNvPr id="89" name="Google Shape;89;g2d58008e30e_0_0"/>
          <p:cNvSpPr txBox="1"/>
          <p:nvPr>
            <p:ph type="ctrTitle"/>
          </p:nvPr>
        </p:nvSpPr>
        <p:spPr>
          <a:xfrm>
            <a:off x="759432" y="3192573"/>
            <a:ext cx="4199400" cy="6624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rPr b="1" lang="en-US" sz="4800">
                <a:latin typeface="Open Sans"/>
                <a:ea typeface="Open Sans"/>
                <a:cs typeface="Open Sans"/>
                <a:sym typeface="Open Sans"/>
              </a:rPr>
              <a:t>Recalling</a:t>
            </a:r>
            <a:r>
              <a:rPr b="1" lang="en-US" sz="4800">
                <a:latin typeface="Open Sans"/>
                <a:ea typeface="Open Sans"/>
                <a:cs typeface="Open Sans"/>
                <a:sym typeface="Open Sans"/>
              </a:rPr>
              <a:t> Pablo’s </a:t>
            </a:r>
            <a:endParaRPr b="1" sz="4800"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rPr b="1" lang="en-US" sz="4800">
                <a:latin typeface="Open Sans"/>
                <a:ea typeface="Open Sans"/>
                <a:cs typeface="Open Sans"/>
                <a:sym typeface="Open Sans"/>
              </a:rPr>
              <a:t>What If…</a:t>
            </a:r>
            <a:endParaRPr b="1" baseline="30000" sz="4800">
              <a:latin typeface="Open Sans"/>
              <a:ea typeface="Open Sans"/>
              <a:cs typeface="Open Sans"/>
              <a:sym typeface="Open Sans"/>
            </a:endParaRPr>
          </a:p>
        </p:txBody>
      </p:sp>
      <p:grpSp>
        <p:nvGrpSpPr>
          <p:cNvPr id="90" name="Google Shape;90;g2d58008e30e_0_0"/>
          <p:cNvGrpSpPr/>
          <p:nvPr/>
        </p:nvGrpSpPr>
        <p:grpSpPr>
          <a:xfrm>
            <a:off x="2534090" y="5092221"/>
            <a:ext cx="7123663" cy="1542898"/>
            <a:chOff x="2755075" y="5345113"/>
            <a:chExt cx="6460200" cy="1399200"/>
          </a:xfrm>
        </p:grpSpPr>
        <p:sp>
          <p:nvSpPr>
            <p:cNvPr id="91" name="Google Shape;91;g2d58008e30e_0_0"/>
            <p:cNvSpPr/>
            <p:nvPr/>
          </p:nvSpPr>
          <p:spPr>
            <a:xfrm>
              <a:off x="2755075" y="5345113"/>
              <a:ext cx="6460200" cy="1399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800"/>
                <a:buFont typeface="Calibri"/>
                <a:buNone/>
              </a:pPr>
              <a:r>
                <a:t/>
              </a:r>
              <a:endParaRPr b="0" i="0" sz="18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92" name="Google Shape;92;g2d58008e30e_0_0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3168691" y="5667686"/>
              <a:ext cx="1070930" cy="75407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Shape&#10;&#10;Description automatically generated with low confidence" id="93" name="Google Shape;93;g2d58008e30e_0_0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4391514" y="5658437"/>
              <a:ext cx="799324" cy="74999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A red square with white text&#10;&#10;Description automatically generated" id="94" name="Google Shape;94;g2d58008e30e_0_0"/>
            <p:cNvPicPr preferRelativeResize="0"/>
            <p:nvPr/>
          </p:nvPicPr>
          <p:blipFill rotWithShape="1">
            <a:blip r:embed="rId6">
              <a:alphaModFix/>
            </a:blip>
            <a:srcRect b="0" l="0" r="0" t="0"/>
            <a:stretch/>
          </p:blipFill>
          <p:spPr>
            <a:xfrm>
              <a:off x="5292245" y="5634462"/>
              <a:ext cx="2557208" cy="79273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A blue and black logo&#10;&#10;Description automatically generated" id="95" name="Google Shape;95;g2d58008e30e_0_0"/>
            <p:cNvPicPr preferRelativeResize="0"/>
            <p:nvPr/>
          </p:nvPicPr>
          <p:blipFill rotWithShape="1">
            <a:blip r:embed="rId7">
              <a:alphaModFix/>
            </a:blip>
            <a:srcRect b="0" l="0" r="0" t="0"/>
            <a:stretch/>
          </p:blipFill>
          <p:spPr>
            <a:xfrm>
              <a:off x="7950861" y="5618366"/>
              <a:ext cx="852713" cy="852713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1" name="Google Shape;101;g313b983e656_0_3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50475" y="0"/>
            <a:ext cx="10291030" cy="685800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This 30-second countdown timer is made for professional use and has some minimal sound effects in the last 5 seconds." id="102" name="Google Shape;102;g313b983e656_0_38" title="30 SECOND TIMER">
            <a:hlinkClick r:id="rId4"/>
          </p:cNvPr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10500" y="5318225"/>
            <a:ext cx="2352950" cy="13235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8" name="Google Shape;108;g313b983e656_0_10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50475" y="0"/>
            <a:ext cx="10291030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109" name="Google Shape;109;g313b983e656_0_103"/>
          <p:cNvSpPr/>
          <p:nvPr/>
        </p:nvSpPr>
        <p:spPr>
          <a:xfrm>
            <a:off x="2677300" y="2007975"/>
            <a:ext cx="1686300" cy="1287300"/>
          </a:xfrm>
          <a:prstGeom prst="ellipse">
            <a:avLst/>
          </a:prstGeom>
          <a:noFill/>
          <a:ln cap="flat" cmpd="sng" w="762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4" name="Google Shape;114;g313b983e656_0_0"/>
          <p:cNvPicPr preferRelativeResize="0"/>
          <p:nvPr/>
        </p:nvPicPr>
        <p:blipFill rotWithShape="1">
          <a:blip r:embed="rId3">
            <a:alphaModFix/>
          </a:blip>
          <a:srcRect b="11404" l="0" r="0" t="13862"/>
          <a:stretch/>
        </p:blipFill>
        <p:spPr>
          <a:xfrm>
            <a:off x="6075400" y="0"/>
            <a:ext cx="6116599" cy="6857999"/>
          </a:xfrm>
          <a:prstGeom prst="rect">
            <a:avLst/>
          </a:prstGeom>
          <a:noFill/>
          <a:ln>
            <a:noFill/>
          </a:ln>
        </p:spPr>
      </p:pic>
      <p:sp>
        <p:nvSpPr>
          <p:cNvPr id="115" name="Google Shape;115;g313b983e656_0_0"/>
          <p:cNvSpPr txBox="1"/>
          <p:nvPr>
            <p:ph idx="1" type="subTitle"/>
          </p:nvPr>
        </p:nvSpPr>
        <p:spPr>
          <a:xfrm>
            <a:off x="455975" y="682200"/>
            <a:ext cx="6416400" cy="5829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40"/>
              <a:buNone/>
            </a:pPr>
            <a:r>
              <a:rPr b="1" lang="en-US" sz="4100">
                <a:latin typeface="Open Sans"/>
                <a:ea typeface="Open Sans"/>
                <a:cs typeface="Open Sans"/>
                <a:sym typeface="Open Sans"/>
              </a:rPr>
              <a:t>Exercising</a:t>
            </a:r>
            <a:r>
              <a:rPr b="1" lang="en-US" sz="4100">
                <a:latin typeface="Open Sans"/>
                <a:ea typeface="Open Sans"/>
                <a:cs typeface="Open Sans"/>
                <a:sym typeface="Open Sans"/>
              </a:rPr>
              <a:t> the What If…</a:t>
            </a:r>
            <a:endParaRPr b="1" sz="4100">
              <a:latin typeface="Open Sans"/>
              <a:ea typeface="Open Sans"/>
              <a:cs typeface="Open Sans"/>
              <a:sym typeface="Open Sans"/>
            </a:endParaRPr>
          </a:p>
        </p:txBody>
      </p:sp>
      <p:grpSp>
        <p:nvGrpSpPr>
          <p:cNvPr id="116" name="Google Shape;116;g313b983e656_0_0"/>
          <p:cNvGrpSpPr/>
          <p:nvPr/>
        </p:nvGrpSpPr>
        <p:grpSpPr>
          <a:xfrm>
            <a:off x="0" y="5878286"/>
            <a:ext cx="12192000" cy="979800"/>
            <a:chOff x="0" y="5878286"/>
            <a:chExt cx="12192000" cy="979800"/>
          </a:xfrm>
        </p:grpSpPr>
        <p:sp>
          <p:nvSpPr>
            <p:cNvPr id="117" name="Google Shape;117;g313b983e656_0_0"/>
            <p:cNvSpPr/>
            <p:nvPr/>
          </p:nvSpPr>
          <p:spPr>
            <a:xfrm>
              <a:off x="0" y="5878286"/>
              <a:ext cx="12192000" cy="9798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118" name="Google Shape;118;g313b983e656_0_0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6405224" y="5988319"/>
              <a:ext cx="1070930" cy="75407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Shape&#10;&#10;Description automatically generated with low confidence" id="119" name="Google Shape;119;g313b983e656_0_0"/>
            <p:cNvPicPr preferRelativeResize="0"/>
            <p:nvPr/>
          </p:nvPicPr>
          <p:blipFill rotWithShape="1">
            <a:blip r:embed="rId5">
              <a:alphaModFix/>
            </a:blip>
            <a:srcRect b="30005" l="28605" r="29196" t="30436"/>
            <a:stretch/>
          </p:blipFill>
          <p:spPr>
            <a:xfrm>
              <a:off x="7628047" y="5979070"/>
              <a:ext cx="799324" cy="74999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A red square with white text&#10;&#10;Description automatically generated" id="120" name="Google Shape;120;g313b983e656_0_0"/>
            <p:cNvPicPr preferRelativeResize="0"/>
            <p:nvPr/>
          </p:nvPicPr>
          <p:blipFill rotWithShape="1">
            <a:blip r:embed="rId6">
              <a:alphaModFix/>
            </a:blip>
            <a:srcRect b="0" l="0" r="0" t="0"/>
            <a:stretch/>
          </p:blipFill>
          <p:spPr>
            <a:xfrm>
              <a:off x="8528778" y="5955095"/>
              <a:ext cx="2557207" cy="79273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A blue and black logo&#10;&#10;Description automatically generated" id="121" name="Google Shape;121;g313b983e656_0_0"/>
            <p:cNvPicPr preferRelativeResize="0"/>
            <p:nvPr/>
          </p:nvPicPr>
          <p:blipFill rotWithShape="1">
            <a:blip r:embed="rId7">
              <a:alphaModFix/>
            </a:blip>
            <a:srcRect b="0" l="0" r="0" t="0"/>
            <a:stretch/>
          </p:blipFill>
          <p:spPr>
            <a:xfrm>
              <a:off x="11187394" y="5938999"/>
              <a:ext cx="852713" cy="852713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22" name="Google Shape;122;g313b983e656_0_0"/>
          <p:cNvSpPr txBox="1"/>
          <p:nvPr>
            <p:ph idx="1" type="subTitle"/>
          </p:nvPr>
        </p:nvSpPr>
        <p:spPr>
          <a:xfrm>
            <a:off x="455975" y="1819525"/>
            <a:ext cx="6754800" cy="3489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40"/>
              <a:buNone/>
            </a:pPr>
            <a:r>
              <a:rPr i="1" lang="en-US" sz="2700">
                <a:highlight>
                  <a:schemeClr val="lt1"/>
                </a:highlight>
                <a:latin typeface="Open Sans Medium"/>
                <a:ea typeface="Open Sans Medium"/>
                <a:cs typeface="Open Sans Medium"/>
                <a:sym typeface="Open Sans Medium"/>
              </a:rPr>
              <a:t>As a team, choose a new opportunity card</a:t>
            </a:r>
            <a:endParaRPr i="1" sz="2700">
              <a:highlight>
                <a:schemeClr val="lt1"/>
              </a:highlight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  <p:sp>
        <p:nvSpPr>
          <p:cNvPr id="123" name="Google Shape;123;g313b983e656_0_0"/>
          <p:cNvSpPr txBox="1"/>
          <p:nvPr>
            <p:ph idx="1" type="subTitle"/>
          </p:nvPr>
        </p:nvSpPr>
        <p:spPr>
          <a:xfrm>
            <a:off x="455975" y="2998800"/>
            <a:ext cx="5619300" cy="3489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93700" lvl="0" marL="457200" rtl="0" algn="l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SzPts val="2600"/>
              <a:buFont typeface="Open Sans Medium"/>
              <a:buAutoNum type="arabicPeriod"/>
            </a:pPr>
            <a:r>
              <a:rPr lang="en-US" sz="2600">
                <a:highlight>
                  <a:schemeClr val="lt1"/>
                </a:highlight>
                <a:latin typeface="Open Sans Medium"/>
                <a:ea typeface="Open Sans Medium"/>
                <a:cs typeface="Open Sans Medium"/>
                <a:sym typeface="Open Sans Medium"/>
              </a:rPr>
              <a:t>Generate 3 assumptions</a:t>
            </a:r>
            <a:endParaRPr sz="2600">
              <a:highlight>
                <a:schemeClr val="lt1"/>
              </a:highlight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  <p:sp>
        <p:nvSpPr>
          <p:cNvPr id="124" name="Google Shape;124;g313b983e656_0_0"/>
          <p:cNvSpPr txBox="1"/>
          <p:nvPr>
            <p:ph idx="1" type="subTitle"/>
          </p:nvPr>
        </p:nvSpPr>
        <p:spPr>
          <a:xfrm>
            <a:off x="954810" y="3423850"/>
            <a:ext cx="7239000" cy="3489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40"/>
              <a:buNone/>
            </a:pPr>
            <a:r>
              <a:rPr i="1" lang="en-US" sz="2300">
                <a:highlight>
                  <a:schemeClr val="lt1"/>
                </a:highlight>
                <a:latin typeface="Open Sans Medium"/>
                <a:ea typeface="Open Sans Medium"/>
                <a:cs typeface="Open Sans Medium"/>
                <a:sym typeface="Open Sans Medium"/>
              </a:rPr>
              <a:t>at three different levels of the social ecosystem maps</a:t>
            </a:r>
            <a:endParaRPr i="1" sz="2300">
              <a:highlight>
                <a:schemeClr val="lt1"/>
              </a:highlight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  <p:sp>
        <p:nvSpPr>
          <p:cNvPr id="125" name="Google Shape;125;g313b983e656_0_0"/>
          <p:cNvSpPr txBox="1"/>
          <p:nvPr>
            <p:ph idx="1" type="subTitle"/>
          </p:nvPr>
        </p:nvSpPr>
        <p:spPr>
          <a:xfrm>
            <a:off x="455975" y="4001200"/>
            <a:ext cx="5619300" cy="3489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-US" sz="2600">
                <a:highlight>
                  <a:schemeClr val="lt1"/>
                </a:highlight>
                <a:latin typeface="Open Sans Medium"/>
                <a:ea typeface="Open Sans Medium"/>
                <a:cs typeface="Open Sans Medium"/>
                <a:sym typeface="Open Sans Medium"/>
              </a:rPr>
              <a:t>2.	Reverse them</a:t>
            </a:r>
            <a:endParaRPr sz="2600">
              <a:highlight>
                <a:schemeClr val="lt1"/>
              </a:highlight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  <p:sp>
        <p:nvSpPr>
          <p:cNvPr id="126" name="Google Shape;126;g313b983e656_0_0"/>
          <p:cNvSpPr txBox="1"/>
          <p:nvPr>
            <p:ph idx="1" type="subTitle"/>
          </p:nvPr>
        </p:nvSpPr>
        <p:spPr>
          <a:xfrm>
            <a:off x="455975" y="5003600"/>
            <a:ext cx="5619300" cy="3489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-US" sz="2600">
                <a:highlight>
                  <a:schemeClr val="lt1"/>
                </a:highlight>
                <a:latin typeface="Open Sans Medium"/>
                <a:ea typeface="Open Sans Medium"/>
                <a:cs typeface="Open Sans Medium"/>
                <a:sym typeface="Open Sans Medium"/>
              </a:rPr>
              <a:t>3.	Ideate</a:t>
            </a:r>
            <a:endParaRPr sz="2600">
              <a:highlight>
                <a:schemeClr val="lt1"/>
              </a:highlight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1" name="Google Shape;131;g313b983e656_0_2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017100" y="0"/>
            <a:ext cx="6174898" cy="6226099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32" name="Google Shape;132;g313b983e656_0_21"/>
          <p:cNvGrpSpPr/>
          <p:nvPr/>
        </p:nvGrpSpPr>
        <p:grpSpPr>
          <a:xfrm>
            <a:off x="0" y="5878286"/>
            <a:ext cx="12192000" cy="979800"/>
            <a:chOff x="0" y="5878286"/>
            <a:chExt cx="12192000" cy="979800"/>
          </a:xfrm>
        </p:grpSpPr>
        <p:sp>
          <p:nvSpPr>
            <p:cNvPr id="133" name="Google Shape;133;g313b983e656_0_21"/>
            <p:cNvSpPr/>
            <p:nvPr/>
          </p:nvSpPr>
          <p:spPr>
            <a:xfrm>
              <a:off x="0" y="5878286"/>
              <a:ext cx="12192000" cy="9798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134" name="Google Shape;134;g313b983e656_0_21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6405224" y="5988319"/>
              <a:ext cx="1070930" cy="75407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Shape&#10;&#10;Description automatically generated with low confidence" id="135" name="Google Shape;135;g313b983e656_0_21"/>
            <p:cNvPicPr preferRelativeResize="0"/>
            <p:nvPr/>
          </p:nvPicPr>
          <p:blipFill rotWithShape="1">
            <a:blip r:embed="rId5">
              <a:alphaModFix/>
            </a:blip>
            <a:srcRect b="30005" l="28605" r="29196" t="30436"/>
            <a:stretch/>
          </p:blipFill>
          <p:spPr>
            <a:xfrm>
              <a:off x="7628047" y="5979070"/>
              <a:ext cx="799324" cy="74999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A red square with white text&#10;&#10;Description automatically generated" id="136" name="Google Shape;136;g313b983e656_0_21"/>
            <p:cNvPicPr preferRelativeResize="0"/>
            <p:nvPr/>
          </p:nvPicPr>
          <p:blipFill rotWithShape="1">
            <a:blip r:embed="rId6">
              <a:alphaModFix/>
            </a:blip>
            <a:srcRect b="0" l="0" r="0" t="0"/>
            <a:stretch/>
          </p:blipFill>
          <p:spPr>
            <a:xfrm>
              <a:off x="8528778" y="5955095"/>
              <a:ext cx="2557207" cy="79273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A blue and black logo&#10;&#10;Description automatically generated" id="137" name="Google Shape;137;g313b983e656_0_21"/>
            <p:cNvPicPr preferRelativeResize="0"/>
            <p:nvPr/>
          </p:nvPicPr>
          <p:blipFill rotWithShape="1">
            <a:blip r:embed="rId7">
              <a:alphaModFix/>
            </a:blip>
            <a:srcRect b="0" l="0" r="0" t="0"/>
            <a:stretch/>
          </p:blipFill>
          <p:spPr>
            <a:xfrm>
              <a:off x="11187394" y="5938999"/>
              <a:ext cx="852713" cy="852713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38" name="Google Shape;138;g313b983e656_0_21"/>
          <p:cNvSpPr txBox="1"/>
          <p:nvPr>
            <p:ph idx="1" type="subTitle"/>
          </p:nvPr>
        </p:nvSpPr>
        <p:spPr>
          <a:xfrm>
            <a:off x="455975" y="1819525"/>
            <a:ext cx="6754800" cy="3489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40"/>
              <a:buNone/>
            </a:pPr>
            <a:r>
              <a:rPr i="1" lang="en-US" sz="2700">
                <a:highlight>
                  <a:schemeClr val="lt1"/>
                </a:highlight>
                <a:latin typeface="Open Sans Medium"/>
                <a:ea typeface="Open Sans Medium"/>
                <a:cs typeface="Open Sans Medium"/>
                <a:sym typeface="Open Sans Medium"/>
              </a:rPr>
              <a:t>As a team, choose a new opportunity card</a:t>
            </a:r>
            <a:endParaRPr i="1" sz="2700">
              <a:highlight>
                <a:schemeClr val="lt1"/>
              </a:highlight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  <p:sp>
        <p:nvSpPr>
          <p:cNvPr id="139" name="Google Shape;139;g313b983e656_0_21"/>
          <p:cNvSpPr txBox="1"/>
          <p:nvPr>
            <p:ph idx="1" type="subTitle"/>
          </p:nvPr>
        </p:nvSpPr>
        <p:spPr>
          <a:xfrm>
            <a:off x="455975" y="2998800"/>
            <a:ext cx="5512200" cy="3489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93700" lvl="0" marL="457200" rtl="0" algn="l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SzPts val="2600"/>
              <a:buFont typeface="Open Sans Medium"/>
              <a:buAutoNum type="arabicPeriod"/>
            </a:pPr>
            <a:r>
              <a:rPr lang="en-US" sz="2600">
                <a:highlight>
                  <a:schemeClr val="lt1"/>
                </a:highlight>
                <a:latin typeface="Open Sans Medium"/>
                <a:ea typeface="Open Sans Medium"/>
                <a:cs typeface="Open Sans Medium"/>
                <a:sym typeface="Open Sans Medium"/>
              </a:rPr>
              <a:t>Generate 3 assumptions</a:t>
            </a:r>
            <a:endParaRPr sz="2600">
              <a:highlight>
                <a:schemeClr val="lt1"/>
              </a:highlight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  <p:sp>
        <p:nvSpPr>
          <p:cNvPr id="140" name="Google Shape;140;g313b983e656_0_21"/>
          <p:cNvSpPr txBox="1"/>
          <p:nvPr>
            <p:ph idx="1" type="subTitle"/>
          </p:nvPr>
        </p:nvSpPr>
        <p:spPr>
          <a:xfrm>
            <a:off x="954810" y="3423850"/>
            <a:ext cx="7239000" cy="3489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40"/>
              <a:buNone/>
            </a:pPr>
            <a:r>
              <a:rPr i="1" lang="en-US" sz="2300">
                <a:highlight>
                  <a:schemeClr val="lt1"/>
                </a:highlight>
                <a:latin typeface="Open Sans Medium"/>
                <a:ea typeface="Open Sans Medium"/>
                <a:cs typeface="Open Sans Medium"/>
                <a:sym typeface="Open Sans Medium"/>
              </a:rPr>
              <a:t>at three different levels of the social ecosystem maps</a:t>
            </a:r>
            <a:endParaRPr i="1" sz="2300">
              <a:highlight>
                <a:schemeClr val="lt1"/>
              </a:highlight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  <p:sp>
        <p:nvSpPr>
          <p:cNvPr id="141" name="Google Shape;141;g313b983e656_0_21"/>
          <p:cNvSpPr txBox="1"/>
          <p:nvPr>
            <p:ph idx="1" type="subTitle"/>
          </p:nvPr>
        </p:nvSpPr>
        <p:spPr>
          <a:xfrm>
            <a:off x="455975" y="4001200"/>
            <a:ext cx="5561100" cy="3489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-US" sz="2600">
                <a:highlight>
                  <a:schemeClr val="lt1"/>
                </a:highlight>
                <a:latin typeface="Open Sans Medium"/>
                <a:ea typeface="Open Sans Medium"/>
                <a:cs typeface="Open Sans Medium"/>
                <a:sym typeface="Open Sans Medium"/>
              </a:rPr>
              <a:t>2.	Reverse them</a:t>
            </a:r>
            <a:endParaRPr sz="2600">
              <a:highlight>
                <a:schemeClr val="lt1"/>
              </a:highlight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  <p:sp>
        <p:nvSpPr>
          <p:cNvPr id="142" name="Google Shape;142;g313b983e656_0_21"/>
          <p:cNvSpPr txBox="1"/>
          <p:nvPr>
            <p:ph idx="1" type="subTitle"/>
          </p:nvPr>
        </p:nvSpPr>
        <p:spPr>
          <a:xfrm>
            <a:off x="455975" y="5003600"/>
            <a:ext cx="5512200" cy="3489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-US" sz="2600">
                <a:highlight>
                  <a:schemeClr val="lt1"/>
                </a:highlight>
                <a:latin typeface="Open Sans Medium"/>
                <a:ea typeface="Open Sans Medium"/>
                <a:cs typeface="Open Sans Medium"/>
                <a:sym typeface="Open Sans Medium"/>
              </a:rPr>
              <a:t>3.	Ideate</a:t>
            </a:r>
            <a:endParaRPr sz="2600">
              <a:highlight>
                <a:schemeClr val="lt1"/>
              </a:highlight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  <p:sp>
        <p:nvSpPr>
          <p:cNvPr id="143" name="Google Shape;143;g313b983e656_0_21"/>
          <p:cNvSpPr txBox="1"/>
          <p:nvPr/>
        </p:nvSpPr>
        <p:spPr>
          <a:xfrm>
            <a:off x="9220800" y="5515875"/>
            <a:ext cx="2971200" cy="36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-US" sz="12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Peter Jones &amp; Kristel Van Ael (2022)</a:t>
            </a:r>
            <a:endParaRPr b="0" i="0" sz="12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44" name="Google Shape;144;g313b983e656_0_21"/>
          <p:cNvSpPr txBox="1"/>
          <p:nvPr>
            <p:ph idx="1" type="subTitle"/>
          </p:nvPr>
        </p:nvSpPr>
        <p:spPr>
          <a:xfrm>
            <a:off x="455975" y="682200"/>
            <a:ext cx="6301500" cy="5829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40"/>
              <a:buNone/>
            </a:pPr>
            <a:r>
              <a:rPr b="1" lang="en-US" sz="4100">
                <a:latin typeface="Open Sans"/>
                <a:ea typeface="Open Sans"/>
                <a:cs typeface="Open Sans"/>
                <a:sym typeface="Open Sans"/>
              </a:rPr>
              <a:t>Exercising the What If…</a:t>
            </a:r>
            <a:endParaRPr b="1" sz="4100"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9" name="Google Shape;149;g2d58008e30e_0_86"/>
          <p:cNvPicPr preferRelativeResize="0"/>
          <p:nvPr/>
        </p:nvPicPr>
        <p:blipFill rotWithShape="1">
          <a:blip r:embed="rId3">
            <a:alphaModFix/>
          </a:blip>
          <a:srcRect b="0" l="0" r="0" t="9338"/>
          <a:stretch/>
        </p:blipFill>
        <p:spPr>
          <a:xfrm>
            <a:off x="6369275" y="75"/>
            <a:ext cx="5822726" cy="6857999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50" name="Google Shape;150;g2d58008e30e_0_86"/>
          <p:cNvGrpSpPr/>
          <p:nvPr/>
        </p:nvGrpSpPr>
        <p:grpSpPr>
          <a:xfrm>
            <a:off x="0" y="5878286"/>
            <a:ext cx="12192000" cy="979800"/>
            <a:chOff x="0" y="5878286"/>
            <a:chExt cx="12192000" cy="979800"/>
          </a:xfrm>
        </p:grpSpPr>
        <p:sp>
          <p:nvSpPr>
            <p:cNvPr id="151" name="Google Shape;151;g2d58008e30e_0_86"/>
            <p:cNvSpPr/>
            <p:nvPr/>
          </p:nvSpPr>
          <p:spPr>
            <a:xfrm>
              <a:off x="0" y="5878286"/>
              <a:ext cx="12192000" cy="9798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152" name="Google Shape;152;g2d58008e30e_0_86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6405224" y="5988319"/>
              <a:ext cx="1070930" cy="75407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Shape&#10;&#10;Description automatically generated with low confidence" id="153" name="Google Shape;153;g2d58008e30e_0_86"/>
            <p:cNvPicPr preferRelativeResize="0"/>
            <p:nvPr/>
          </p:nvPicPr>
          <p:blipFill rotWithShape="1">
            <a:blip r:embed="rId5">
              <a:alphaModFix/>
            </a:blip>
            <a:srcRect b="30005" l="28605" r="29196" t="30436"/>
            <a:stretch/>
          </p:blipFill>
          <p:spPr>
            <a:xfrm>
              <a:off x="7628047" y="5979070"/>
              <a:ext cx="799324" cy="74999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A red square with white text&#10;&#10;Description automatically generated" id="154" name="Google Shape;154;g2d58008e30e_0_86"/>
            <p:cNvPicPr preferRelativeResize="0"/>
            <p:nvPr/>
          </p:nvPicPr>
          <p:blipFill rotWithShape="1">
            <a:blip r:embed="rId6">
              <a:alphaModFix/>
            </a:blip>
            <a:srcRect b="0" l="0" r="0" t="0"/>
            <a:stretch/>
          </p:blipFill>
          <p:spPr>
            <a:xfrm>
              <a:off x="8528778" y="5955095"/>
              <a:ext cx="2557207" cy="79273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A blue and black logo&#10;&#10;Description automatically generated" id="155" name="Google Shape;155;g2d58008e30e_0_86"/>
            <p:cNvPicPr preferRelativeResize="0"/>
            <p:nvPr/>
          </p:nvPicPr>
          <p:blipFill rotWithShape="1">
            <a:blip r:embed="rId7">
              <a:alphaModFix/>
            </a:blip>
            <a:srcRect b="0" l="0" r="0" t="0"/>
            <a:stretch/>
          </p:blipFill>
          <p:spPr>
            <a:xfrm>
              <a:off x="11187394" y="5938999"/>
              <a:ext cx="852713" cy="852713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56" name="Google Shape;156;g2d58008e30e_0_86"/>
          <p:cNvSpPr txBox="1"/>
          <p:nvPr>
            <p:ph idx="1" type="subTitle"/>
          </p:nvPr>
        </p:nvSpPr>
        <p:spPr>
          <a:xfrm>
            <a:off x="455975" y="1265100"/>
            <a:ext cx="5913300" cy="3489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40"/>
              <a:buNone/>
            </a:pPr>
            <a:r>
              <a:rPr i="1" lang="en-US" sz="2700">
                <a:highlight>
                  <a:schemeClr val="lt1"/>
                </a:highlight>
                <a:latin typeface="Open Sans Medium"/>
                <a:ea typeface="Open Sans Medium"/>
                <a:cs typeface="Open Sans Medium"/>
                <a:sym typeface="Open Sans Medium"/>
              </a:rPr>
              <a:t>Choose 1 x What if… idea </a:t>
            </a:r>
            <a:endParaRPr i="1" sz="2700">
              <a:highlight>
                <a:schemeClr val="lt1"/>
              </a:highlight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  <p:sp>
        <p:nvSpPr>
          <p:cNvPr id="157" name="Google Shape;157;g2d58008e30e_0_86"/>
          <p:cNvSpPr txBox="1"/>
          <p:nvPr>
            <p:ph idx="1" type="subTitle"/>
          </p:nvPr>
        </p:nvSpPr>
        <p:spPr>
          <a:xfrm>
            <a:off x="455975" y="529800"/>
            <a:ext cx="8181000" cy="5829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40"/>
              <a:buNone/>
            </a:pPr>
            <a:r>
              <a:rPr b="1" lang="en-US" sz="4100">
                <a:solidFill>
                  <a:schemeClr val="accent2"/>
                </a:solidFill>
                <a:latin typeface="Open Sans"/>
                <a:ea typeface="Open Sans"/>
                <a:cs typeface="Open Sans"/>
                <a:sym typeface="Open Sans"/>
              </a:rPr>
              <a:t>Rapid </a:t>
            </a:r>
            <a:r>
              <a:rPr b="1" lang="en-US" sz="4100">
                <a:latin typeface="Open Sans"/>
                <a:ea typeface="Open Sans"/>
                <a:cs typeface="Open Sans"/>
                <a:sym typeface="Open Sans"/>
              </a:rPr>
              <a:t>Prototyping &amp; Feedback</a:t>
            </a:r>
            <a:endParaRPr b="1" sz="4100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58" name="Google Shape;158;g2d58008e30e_0_86"/>
          <p:cNvSpPr txBox="1"/>
          <p:nvPr>
            <p:ph idx="1" type="subTitle"/>
          </p:nvPr>
        </p:nvSpPr>
        <p:spPr>
          <a:xfrm>
            <a:off x="455975" y="2500025"/>
            <a:ext cx="6061200" cy="3489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93700" lvl="0" marL="457200" rtl="0" algn="l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SzPts val="2600"/>
              <a:buFont typeface="Open Sans Medium"/>
              <a:buAutoNum type="arabicPeriod"/>
            </a:pPr>
            <a:r>
              <a:rPr lang="en-US" sz="2600">
                <a:highlight>
                  <a:schemeClr val="lt1"/>
                </a:highlight>
                <a:latin typeface="Open Sans Medium"/>
                <a:ea typeface="Open Sans Medium"/>
                <a:cs typeface="Open Sans Medium"/>
                <a:sym typeface="Open Sans Medium"/>
              </a:rPr>
              <a:t>Prototype! (15 mins)</a:t>
            </a:r>
            <a:endParaRPr sz="2600">
              <a:highlight>
                <a:schemeClr val="lt1"/>
              </a:highlight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  <p:sp>
        <p:nvSpPr>
          <p:cNvPr id="159" name="Google Shape;159;g2d58008e30e_0_86"/>
          <p:cNvSpPr txBox="1"/>
          <p:nvPr>
            <p:ph idx="1" type="subTitle"/>
          </p:nvPr>
        </p:nvSpPr>
        <p:spPr>
          <a:xfrm>
            <a:off x="455975" y="3249925"/>
            <a:ext cx="7162500" cy="3489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-US" sz="2600">
                <a:highlight>
                  <a:schemeClr val="lt1"/>
                </a:highlight>
                <a:latin typeface="Open Sans Medium"/>
                <a:ea typeface="Open Sans Medium"/>
                <a:cs typeface="Open Sans Medium"/>
                <a:sym typeface="Open Sans Medium"/>
              </a:rPr>
              <a:t>2.	Share &amp; feedback. </a:t>
            </a:r>
            <a:endParaRPr sz="2600">
              <a:highlight>
                <a:schemeClr val="lt1"/>
              </a:highlight>
              <a:latin typeface="Open Sans Medium"/>
              <a:ea typeface="Open Sans Medium"/>
              <a:cs typeface="Open Sans Medium"/>
              <a:sym typeface="Open Sans Medium"/>
            </a:endParaRPr>
          </a:p>
          <a:p>
            <a:pPr indent="0" lvl="0" marL="0" rtl="0" algn="l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i="1" lang="en-US" sz="2600">
                <a:highlight>
                  <a:schemeClr val="lt1"/>
                </a:highlight>
                <a:latin typeface="Open Sans Medium"/>
                <a:ea typeface="Open Sans Medium"/>
                <a:cs typeface="Open Sans Medium"/>
                <a:sym typeface="Open Sans Medium"/>
              </a:rPr>
              <a:t>i like, i wish, i wonder</a:t>
            </a:r>
            <a:r>
              <a:rPr lang="en-US" sz="2600">
                <a:highlight>
                  <a:schemeClr val="lt1"/>
                </a:highlight>
                <a:latin typeface="Open Sans Medium"/>
                <a:ea typeface="Open Sans Medium"/>
                <a:cs typeface="Open Sans Medium"/>
                <a:sym typeface="Open Sans Medium"/>
              </a:rPr>
              <a:t> (</a:t>
            </a:r>
            <a:r>
              <a:rPr lang="en-US" sz="2600">
                <a:highlight>
                  <a:schemeClr val="lt1"/>
                </a:highlight>
                <a:latin typeface="Open Sans Medium"/>
                <a:ea typeface="Open Sans Medium"/>
                <a:cs typeface="Open Sans Medium"/>
                <a:sym typeface="Open Sans Medium"/>
              </a:rPr>
              <a:t>10 mins)</a:t>
            </a:r>
            <a:endParaRPr sz="2600">
              <a:highlight>
                <a:schemeClr val="lt1"/>
              </a:highlight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4" name="Google Shape;164;g313b983e656_0_8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88250" y="0"/>
            <a:ext cx="6801602" cy="6858001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65" name="Google Shape;165;g313b983e656_0_82"/>
          <p:cNvGrpSpPr/>
          <p:nvPr/>
        </p:nvGrpSpPr>
        <p:grpSpPr>
          <a:xfrm>
            <a:off x="6405224" y="5938999"/>
            <a:ext cx="5634883" cy="852713"/>
            <a:chOff x="6405224" y="5938999"/>
            <a:chExt cx="5634883" cy="852713"/>
          </a:xfrm>
        </p:grpSpPr>
        <p:pic>
          <p:nvPicPr>
            <p:cNvPr id="166" name="Google Shape;166;g313b983e656_0_82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6405224" y="5988319"/>
              <a:ext cx="1070930" cy="75407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Shape&#10;&#10;Description automatically generated with low confidence" id="167" name="Google Shape;167;g313b983e656_0_82"/>
            <p:cNvPicPr preferRelativeResize="0"/>
            <p:nvPr/>
          </p:nvPicPr>
          <p:blipFill rotWithShape="1">
            <a:blip r:embed="rId5">
              <a:alphaModFix/>
            </a:blip>
            <a:srcRect b="30005" l="28605" r="29196" t="30436"/>
            <a:stretch/>
          </p:blipFill>
          <p:spPr>
            <a:xfrm>
              <a:off x="7628047" y="5979070"/>
              <a:ext cx="799324" cy="74999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A red square with white text&#10;&#10;Description automatically generated" id="168" name="Google Shape;168;g313b983e656_0_82"/>
            <p:cNvPicPr preferRelativeResize="0"/>
            <p:nvPr/>
          </p:nvPicPr>
          <p:blipFill rotWithShape="1">
            <a:blip r:embed="rId6">
              <a:alphaModFix/>
            </a:blip>
            <a:srcRect b="0" l="0" r="0" t="0"/>
            <a:stretch/>
          </p:blipFill>
          <p:spPr>
            <a:xfrm>
              <a:off x="8528778" y="5955095"/>
              <a:ext cx="2557207" cy="79273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A blue and black logo&#10;&#10;Description automatically generated" id="169" name="Google Shape;169;g313b983e656_0_82"/>
            <p:cNvPicPr preferRelativeResize="0"/>
            <p:nvPr/>
          </p:nvPicPr>
          <p:blipFill rotWithShape="1">
            <a:blip r:embed="rId7">
              <a:alphaModFix/>
            </a:blip>
            <a:srcRect b="0" l="0" r="0" t="0"/>
            <a:stretch/>
          </p:blipFill>
          <p:spPr>
            <a:xfrm>
              <a:off x="11187394" y="5938999"/>
              <a:ext cx="852713" cy="852713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70" name="Google Shape;170;g313b983e656_0_82"/>
          <p:cNvSpPr txBox="1"/>
          <p:nvPr/>
        </p:nvSpPr>
        <p:spPr>
          <a:xfrm>
            <a:off x="50425" y="6429300"/>
            <a:ext cx="2971200" cy="36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-US" sz="12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Peter Jones &amp; Kristel Van Ael (2022)</a:t>
            </a:r>
            <a:endParaRPr b="0" i="0" sz="12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descr="This 15-minute countdown timer is made for professional use and has some minimal sound effects in the last 5 seconds." id="171" name="Google Shape;171;g313b983e656_0_82" title="15 MINUTE TIMER - COUNTDOWN TIMER (MINIMAL)">
            <a:hlinkClick r:id="rId8"/>
          </p:cNvPr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7089850" y="1844175"/>
            <a:ext cx="5025450" cy="31696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1"/>
          <p:cNvSpPr txBox="1"/>
          <p:nvPr/>
        </p:nvSpPr>
        <p:spPr>
          <a:xfrm>
            <a:off x="187774" y="363463"/>
            <a:ext cx="6193982" cy="574171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Daily warm-ups (energisers)…</a:t>
            </a:r>
            <a:endParaRPr/>
          </a:p>
        </p:txBody>
      </p:sp>
      <p:sp>
        <p:nvSpPr>
          <p:cNvPr id="177" name="Google Shape;177;p1"/>
          <p:cNvSpPr txBox="1"/>
          <p:nvPr>
            <p:ph idx="1" type="subTitle"/>
          </p:nvPr>
        </p:nvSpPr>
        <p:spPr>
          <a:xfrm>
            <a:off x="187774" y="1287016"/>
            <a:ext cx="9144000" cy="454154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en-US"/>
              <a:t>Tues 5</a:t>
            </a:r>
            <a:r>
              <a:rPr baseline="30000" lang="en-US"/>
              <a:t>th</a:t>
            </a:r>
            <a:r>
              <a:rPr lang="en-US"/>
              <a:t> Nov		</a:t>
            </a:r>
            <a:r>
              <a:rPr i="1" lang="en-US"/>
              <a:t>Teaching Team!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en-US"/>
              <a:t>Wed 6</a:t>
            </a:r>
            <a:r>
              <a:rPr baseline="30000" lang="en-US"/>
              <a:t>th</a:t>
            </a:r>
            <a:r>
              <a:rPr lang="en-US"/>
              <a:t> Nov		Mark, Niklas, Nicholas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en-US"/>
              <a:t>Thurs 7</a:t>
            </a:r>
            <a:r>
              <a:rPr baseline="30000" lang="en-US"/>
              <a:t>th</a:t>
            </a:r>
            <a:r>
              <a:rPr lang="en-US"/>
              <a:t> Nov		Claudia, Fabian, Eugenia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en-US"/>
              <a:t>Fri 8</a:t>
            </a:r>
            <a:r>
              <a:rPr baseline="30000" lang="en-US"/>
              <a:t>th</a:t>
            </a:r>
            <a:r>
              <a:rPr lang="en-US"/>
              <a:t> Nov		Nico, Janki, Anoop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en-US"/>
              <a:t>Mon 11</a:t>
            </a:r>
            <a:r>
              <a:rPr baseline="30000" lang="en-US"/>
              <a:t>th</a:t>
            </a:r>
            <a:r>
              <a:rPr lang="en-US"/>
              <a:t> Nov 	 Fatma, Carson, Ralf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en-US"/>
              <a:t>Tues 12</a:t>
            </a:r>
            <a:r>
              <a:rPr baseline="30000" lang="en-US"/>
              <a:t>th</a:t>
            </a:r>
            <a:r>
              <a:rPr lang="en-US"/>
              <a:t> Nov 	 Rosa, Valerio, Ann-Kathrin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en-US"/>
              <a:t>Wed 13</a:t>
            </a:r>
            <a:r>
              <a:rPr baseline="30000" lang="en-US"/>
              <a:t>th</a:t>
            </a:r>
            <a:r>
              <a:rPr lang="en-US"/>
              <a:t> Nov 	 Shannon, Surbhi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en-US"/>
              <a:t>Thurs 14</a:t>
            </a:r>
            <a:r>
              <a:rPr baseline="30000" lang="en-US"/>
              <a:t>th</a:t>
            </a:r>
            <a:r>
              <a:rPr lang="en-US"/>
              <a:t> Nov 	 Shreeyya, Cori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en-US"/>
              <a:t>Fri 15</a:t>
            </a:r>
            <a:r>
              <a:rPr baseline="30000" lang="en-US"/>
              <a:t>th</a:t>
            </a:r>
            <a:r>
              <a:rPr lang="en-US"/>
              <a:t> Nov 		</a:t>
            </a:r>
            <a:r>
              <a:rPr i="1" lang="en-US"/>
              <a:t>Teaching Team! </a:t>
            </a:r>
            <a:endParaRPr/>
          </a:p>
        </p:txBody>
      </p:sp>
      <p:pic>
        <p:nvPicPr>
          <p:cNvPr descr="Free Stretching White Cat Stock Photo" id="178" name="Google Shape;178;p1"/>
          <p:cNvPicPr preferRelativeResize="0"/>
          <p:nvPr/>
        </p:nvPicPr>
        <p:blipFill rotWithShape="1">
          <a:blip r:embed="rId3">
            <a:alphaModFix/>
          </a:blip>
          <a:srcRect b="0" l="8817" r="0" t="0"/>
          <a:stretch/>
        </p:blipFill>
        <p:spPr>
          <a:xfrm>
            <a:off x="6494231" y="1421739"/>
            <a:ext cx="5675086" cy="414924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79" name="Google Shape;179;p1"/>
          <p:cNvGrpSpPr/>
          <p:nvPr/>
        </p:nvGrpSpPr>
        <p:grpSpPr>
          <a:xfrm>
            <a:off x="0" y="5878286"/>
            <a:ext cx="12192000" cy="979714"/>
            <a:chOff x="0" y="5878286"/>
            <a:chExt cx="12192000" cy="979714"/>
          </a:xfrm>
        </p:grpSpPr>
        <p:sp>
          <p:nvSpPr>
            <p:cNvPr id="180" name="Google Shape;180;p1"/>
            <p:cNvSpPr/>
            <p:nvPr/>
          </p:nvSpPr>
          <p:spPr>
            <a:xfrm>
              <a:off x="0" y="5878286"/>
              <a:ext cx="12192000" cy="979714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181" name="Google Shape;181;p1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6405224" y="5988319"/>
              <a:ext cx="1070930" cy="75407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Shape&#10;&#10;Description automatically generated with low confidence" id="182" name="Google Shape;182;p1"/>
            <p:cNvPicPr preferRelativeResize="0"/>
            <p:nvPr/>
          </p:nvPicPr>
          <p:blipFill rotWithShape="1">
            <a:blip r:embed="rId5">
              <a:alphaModFix/>
            </a:blip>
            <a:srcRect b="30007" l="28606" r="29195" t="30434"/>
            <a:stretch/>
          </p:blipFill>
          <p:spPr>
            <a:xfrm>
              <a:off x="7628047" y="5979070"/>
              <a:ext cx="799324" cy="74999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A red square with white text&#10;&#10;Description automatically generated" id="183" name="Google Shape;183;p1"/>
            <p:cNvPicPr preferRelativeResize="0"/>
            <p:nvPr/>
          </p:nvPicPr>
          <p:blipFill rotWithShape="1">
            <a:blip r:embed="rId6">
              <a:alphaModFix/>
            </a:blip>
            <a:srcRect b="0" l="0" r="0" t="0"/>
            <a:stretch/>
          </p:blipFill>
          <p:spPr>
            <a:xfrm>
              <a:off x="8528778" y="5955095"/>
              <a:ext cx="2557208" cy="79273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A blue and black logo&#10;&#10;Description automatically generated" id="184" name="Google Shape;184;p1"/>
            <p:cNvPicPr preferRelativeResize="0"/>
            <p:nvPr/>
          </p:nvPicPr>
          <p:blipFill rotWithShape="1">
            <a:blip r:embed="rId7">
              <a:alphaModFix/>
            </a:blip>
            <a:srcRect b="0" l="0" r="0" t="0"/>
            <a:stretch/>
          </p:blipFill>
          <p:spPr>
            <a:xfrm>
              <a:off x="11187394" y="5938999"/>
              <a:ext cx="852713" cy="852713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g312cd802c5c_0_0"/>
          <p:cNvSpPr txBox="1"/>
          <p:nvPr/>
        </p:nvSpPr>
        <p:spPr>
          <a:xfrm>
            <a:off x="345850" y="347750"/>
            <a:ext cx="11290800" cy="636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None/>
            </a:pPr>
            <a:r>
              <a:rPr b="1" lang="en-US" sz="2800">
                <a:solidFill>
                  <a:schemeClr val="accent5"/>
                </a:solidFill>
                <a:latin typeface="Open Sans"/>
                <a:ea typeface="Open Sans"/>
                <a:cs typeface="Open Sans"/>
                <a:sym typeface="Open Sans"/>
              </a:rPr>
              <a:t>Prototype a floorplan of the settlement…</a:t>
            </a:r>
            <a:endParaRPr b="1" sz="2800">
              <a:solidFill>
                <a:schemeClr val="accent5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90" name="Google Shape;190;g312cd802c5c_0_0"/>
          <p:cNvSpPr txBox="1"/>
          <p:nvPr>
            <p:ph idx="1" type="subTitle"/>
          </p:nvPr>
        </p:nvSpPr>
        <p:spPr>
          <a:xfrm>
            <a:off x="1514400" y="2539575"/>
            <a:ext cx="1904700" cy="3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b="1" lang="en-US" sz="2200"/>
              <a:t>Team A</a:t>
            </a:r>
            <a:endParaRPr b="1" sz="2200"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en-US" sz="2200"/>
              <a:t>Anoop</a:t>
            </a:r>
            <a:endParaRPr sz="2200"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en-US" sz="2200"/>
              <a:t>Cori</a:t>
            </a:r>
            <a:endParaRPr sz="2200"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en-US" sz="2200"/>
              <a:t>Nick</a:t>
            </a:r>
            <a:endParaRPr sz="2200"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en-US" sz="2200"/>
              <a:t>Surbhi</a:t>
            </a:r>
            <a:endParaRPr sz="2200"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en-US" sz="2200"/>
              <a:t>Nico</a:t>
            </a:r>
            <a:endParaRPr sz="2200"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en-US" sz="2200"/>
              <a:t>Shannon</a:t>
            </a:r>
            <a:endParaRPr sz="2200"/>
          </a:p>
        </p:txBody>
      </p:sp>
      <p:grpSp>
        <p:nvGrpSpPr>
          <p:cNvPr id="191" name="Google Shape;191;g312cd802c5c_0_0"/>
          <p:cNvGrpSpPr/>
          <p:nvPr/>
        </p:nvGrpSpPr>
        <p:grpSpPr>
          <a:xfrm>
            <a:off x="0" y="5878286"/>
            <a:ext cx="12192000" cy="979800"/>
            <a:chOff x="0" y="5878286"/>
            <a:chExt cx="12192000" cy="979800"/>
          </a:xfrm>
        </p:grpSpPr>
        <p:sp>
          <p:nvSpPr>
            <p:cNvPr id="192" name="Google Shape;192;g312cd802c5c_0_0"/>
            <p:cNvSpPr/>
            <p:nvPr/>
          </p:nvSpPr>
          <p:spPr>
            <a:xfrm>
              <a:off x="0" y="5878286"/>
              <a:ext cx="12192000" cy="9798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193" name="Google Shape;193;g312cd802c5c_0_0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6405224" y="5988319"/>
              <a:ext cx="1070930" cy="75407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Shape&#10;&#10;Description automatically generated with low confidence" id="194" name="Google Shape;194;g312cd802c5c_0_0"/>
            <p:cNvPicPr preferRelativeResize="0"/>
            <p:nvPr/>
          </p:nvPicPr>
          <p:blipFill rotWithShape="1">
            <a:blip r:embed="rId4">
              <a:alphaModFix/>
            </a:blip>
            <a:srcRect b="30005" l="28605" r="29196" t="30436"/>
            <a:stretch/>
          </p:blipFill>
          <p:spPr>
            <a:xfrm>
              <a:off x="7628047" y="5979070"/>
              <a:ext cx="799324" cy="74999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A red square with white text&#10;&#10;Description automatically generated" id="195" name="Google Shape;195;g312cd802c5c_0_0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8528778" y="5955095"/>
              <a:ext cx="2557207" cy="79273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A blue and black logo&#10;&#10;Description automatically generated" id="196" name="Google Shape;196;g312cd802c5c_0_0"/>
            <p:cNvPicPr preferRelativeResize="0"/>
            <p:nvPr/>
          </p:nvPicPr>
          <p:blipFill rotWithShape="1">
            <a:blip r:embed="rId6">
              <a:alphaModFix/>
            </a:blip>
            <a:srcRect b="0" l="0" r="0" t="0"/>
            <a:stretch/>
          </p:blipFill>
          <p:spPr>
            <a:xfrm>
              <a:off x="11187394" y="5938999"/>
              <a:ext cx="852713" cy="852713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97" name="Google Shape;197;g312cd802c5c_0_0"/>
          <p:cNvSpPr txBox="1"/>
          <p:nvPr>
            <p:ph idx="1" type="subTitle"/>
          </p:nvPr>
        </p:nvSpPr>
        <p:spPr>
          <a:xfrm>
            <a:off x="5143636" y="2539575"/>
            <a:ext cx="1904700" cy="3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lnSpcReduction="1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b="1" lang="en-US" sz="2200"/>
              <a:t>Team B</a:t>
            </a:r>
            <a:endParaRPr b="1" sz="2200"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en-US" sz="2200"/>
              <a:t>Rosa</a:t>
            </a:r>
            <a:endParaRPr sz="2200"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en-US" sz="2200"/>
              <a:t>Ralf</a:t>
            </a:r>
            <a:endParaRPr sz="2200"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en-US" sz="2200"/>
              <a:t>Ann-Kathrin</a:t>
            </a:r>
            <a:endParaRPr sz="2200"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en-US" sz="2200"/>
              <a:t>Carson</a:t>
            </a:r>
            <a:endParaRPr sz="2200"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en-US" sz="2200"/>
              <a:t>Claudia</a:t>
            </a:r>
            <a:endParaRPr sz="2200"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en-US" sz="2200"/>
              <a:t>Shreeyya</a:t>
            </a:r>
            <a:endParaRPr sz="2200"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en-US" sz="2200"/>
              <a:t>Fabian</a:t>
            </a:r>
            <a:endParaRPr sz="2200"/>
          </a:p>
        </p:txBody>
      </p:sp>
      <p:sp>
        <p:nvSpPr>
          <p:cNvPr id="198" name="Google Shape;198;g312cd802c5c_0_0"/>
          <p:cNvSpPr txBox="1"/>
          <p:nvPr>
            <p:ph idx="1" type="subTitle"/>
          </p:nvPr>
        </p:nvSpPr>
        <p:spPr>
          <a:xfrm>
            <a:off x="8772900" y="2539575"/>
            <a:ext cx="1904700" cy="3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b="1" lang="en-US" sz="2200"/>
              <a:t>Team C</a:t>
            </a:r>
            <a:endParaRPr b="1" sz="2200"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en-US" sz="2200"/>
              <a:t>Janki</a:t>
            </a:r>
            <a:endParaRPr sz="2200"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en-US" sz="2200"/>
              <a:t>Niklas</a:t>
            </a:r>
            <a:endParaRPr sz="2200"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en-US" sz="2200"/>
              <a:t>Eugenia</a:t>
            </a:r>
            <a:endParaRPr sz="2200"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en-US" sz="2200"/>
              <a:t>Fatma</a:t>
            </a:r>
            <a:endParaRPr sz="2200"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en-US" sz="2200"/>
              <a:t>Valerio</a:t>
            </a:r>
            <a:endParaRPr sz="2200"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en-US" sz="2200"/>
              <a:t>Mark</a:t>
            </a:r>
            <a:endParaRPr sz="2200"/>
          </a:p>
        </p:txBody>
      </p:sp>
      <p:sp>
        <p:nvSpPr>
          <p:cNvPr id="199" name="Google Shape;199;g312cd802c5c_0_0"/>
          <p:cNvSpPr txBox="1"/>
          <p:nvPr/>
        </p:nvSpPr>
        <p:spPr>
          <a:xfrm>
            <a:off x="345850" y="1526868"/>
            <a:ext cx="11290800" cy="5631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None/>
            </a:pPr>
            <a:r>
              <a:rPr b="1" lang="en-US" sz="2800">
                <a:solidFill>
                  <a:schemeClr val="accent5"/>
                </a:solidFill>
                <a:latin typeface="Open Sans"/>
                <a:ea typeface="Open Sans"/>
                <a:cs typeface="Open Sans"/>
                <a:sym typeface="Open Sans"/>
              </a:rPr>
              <a:t>Choose your method: Sketch or Build</a:t>
            </a:r>
            <a:endParaRPr b="1" sz="2800">
              <a:solidFill>
                <a:schemeClr val="accent5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00" name="Google Shape;200;g312cd802c5c_0_0"/>
          <p:cNvSpPr txBox="1"/>
          <p:nvPr/>
        </p:nvSpPr>
        <p:spPr>
          <a:xfrm>
            <a:off x="345850" y="984111"/>
            <a:ext cx="11290800" cy="5631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None/>
            </a:pPr>
            <a:r>
              <a:rPr b="1" lang="en-US" sz="2800">
                <a:solidFill>
                  <a:schemeClr val="accent5"/>
                </a:solidFill>
                <a:latin typeface="Open Sans"/>
                <a:ea typeface="Open Sans"/>
                <a:cs typeface="Open Sans"/>
                <a:sym typeface="Open Sans"/>
              </a:rPr>
              <a:t>15 min</a:t>
            </a:r>
            <a:endParaRPr b="1" sz="2800">
              <a:solidFill>
                <a:schemeClr val="accent5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2024-11-04T15:03:42Z</dcterms:created>
  <dc:creator>Christine Thong</dc:creator>
</cp:coreProperties>
</file>