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96"/>
    <p:restoredTop sz="94613"/>
  </p:normalViewPr>
  <p:slideViewPr>
    <p:cSldViewPr snapToGrid="0">
      <p:cViewPr varScale="1">
        <p:scale>
          <a:sx n="63" d="100"/>
          <a:sy n="63" d="100"/>
        </p:scale>
        <p:origin x="192" y="10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7C45B5-7ADD-F4CC-3C33-98BDFB96AC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C0A742F-4E1B-D321-DC45-7727597BF2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4DB7C7-95C5-F748-776E-9D30EDC4A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173A-49E3-8348-829C-01BBB60E518E}" type="datetimeFigureOut">
              <a:rPr lang="it-IT" smtClean="0"/>
              <a:t>21/11/24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19785C1-05D4-34C3-6DEE-EF94EB0D7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214DDD7-685C-C81F-305E-226AA88A2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EA9E0-C36E-7B4D-AA59-AEBD8FF6F6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0382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23C3E0-8A2D-C347-2712-447683011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711ADD3-BFC5-56C4-084E-DF1B952C7F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985DB6C-D61B-7500-659F-26406D28C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173A-49E3-8348-829C-01BBB60E518E}" type="datetimeFigureOut">
              <a:rPr lang="it-IT" smtClean="0"/>
              <a:t>21/11/24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7E0A18C-38F1-7492-C00A-150E978D5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7C21774-74B6-8BA7-BB5B-F90B93DCD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EA9E0-C36E-7B4D-AA59-AEBD8FF6F6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6131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692C24A-D0AC-914C-9E4C-0CF28CD9A6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B5BF4D5-7BAB-B351-E871-46663EDFEB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18DE0F-6FC3-0A66-6CD1-4672DE8FB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173A-49E3-8348-829C-01BBB60E518E}" type="datetimeFigureOut">
              <a:rPr lang="it-IT" smtClean="0"/>
              <a:t>21/11/24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91D6D25-5F15-DE15-3E5F-073B6EC43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039DE7F-BAF6-1E9C-861F-93FB53085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EA9E0-C36E-7B4D-AA59-AEBD8FF6F6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4264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73CC06-2CB5-1B68-E947-08A6294C1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1AF5752-FF2B-C26F-EC46-E79D347320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A709C21-EDAF-3027-A1DB-27F160A40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173A-49E3-8348-829C-01BBB60E518E}" type="datetimeFigureOut">
              <a:rPr lang="it-IT" smtClean="0"/>
              <a:t>21/11/24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1B5F435-20AC-2754-AD54-4B6E059AC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19F6C2-7195-4DDF-4A50-972B0FE27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EA9E0-C36E-7B4D-AA59-AEBD8FF6F6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1138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1612B5-2D6D-F08B-F17D-8702BF6DD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691A254-6261-8308-8B03-593705F055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EAAF532-04BC-591A-5312-6729BF4D6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173A-49E3-8348-829C-01BBB60E518E}" type="datetimeFigureOut">
              <a:rPr lang="it-IT" smtClean="0"/>
              <a:t>21/11/24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F27E08A-6101-D596-1450-9A036A185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465CA33-003C-7ED5-AC54-6F439A1F8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EA9E0-C36E-7B4D-AA59-AEBD8FF6F6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6919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6F8B55-1512-2341-A30E-D5BA9A856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33D5812-8B80-7AE1-7313-66B2369882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EE377B6-8B0A-6AEE-650A-3D0A816F9E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46B78BA-4F35-035D-99CD-885155D39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173A-49E3-8348-829C-01BBB60E518E}" type="datetimeFigureOut">
              <a:rPr lang="it-IT" smtClean="0"/>
              <a:t>21/11/24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B62A1B3-28C8-1D9B-54ED-AA1267BBA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E7A11D5-A3F5-CFC3-103A-50B6BF0B6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EA9E0-C36E-7B4D-AA59-AEBD8FF6F6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6479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E95A82-2E83-3D8D-B3F0-E8DB3468A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3E052B1-6849-2628-DDFE-2EC83DA715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ED5AAB3-C93B-EE4B-AF1D-0AED540AD8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5B89BC8-D12E-F8BD-F80E-2B87C33119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FEFD8D0-1DF1-FC84-A5BE-3F0BE63FB7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C082441-5EAE-EF2F-7C79-421F15CD5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173A-49E3-8348-829C-01BBB60E518E}" type="datetimeFigureOut">
              <a:rPr lang="it-IT" smtClean="0"/>
              <a:t>21/11/24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13E69A0-9E87-08E4-C015-11E744BA7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984808D-2C11-C936-F9AC-AEB8CE239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EA9E0-C36E-7B4D-AA59-AEBD8FF6F6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0602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59EA81-D134-C05A-DB0C-AB95052D3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E019451-834B-5E51-4451-FBC2EF78F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173A-49E3-8348-829C-01BBB60E518E}" type="datetimeFigureOut">
              <a:rPr lang="it-IT" smtClean="0"/>
              <a:t>21/11/24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0AA012C-1F2F-66A5-630A-FECB7F9C2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4CAEDEF-5E76-7137-B730-1C15C5390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EA9E0-C36E-7B4D-AA59-AEBD8FF6F6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742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C4554A96-DEAE-4A4F-03CE-DE3421A65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173A-49E3-8348-829C-01BBB60E518E}" type="datetimeFigureOut">
              <a:rPr lang="it-IT" smtClean="0"/>
              <a:t>21/11/24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B54A6AB-3E9D-32C5-519F-0A899D03F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4C60D8F-6975-D9D1-1423-3F5BC4BCF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EA9E0-C36E-7B4D-AA59-AEBD8FF6F6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2572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B384BDD-CB34-7FBD-0537-6713DCC31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94EAFCF-B995-2440-27D3-C7538C82C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BA013B7-8621-7FF9-767B-8FE0BF9B53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481289E-44AD-A3DC-1CB7-DD9F1D7FB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173A-49E3-8348-829C-01BBB60E518E}" type="datetimeFigureOut">
              <a:rPr lang="it-IT" smtClean="0"/>
              <a:t>21/11/24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FE31A1F-C71C-9CE9-8DF9-DEECA3723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4415D82-9E52-B2C6-CE88-E1A2EE270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EA9E0-C36E-7B4D-AA59-AEBD8FF6F6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559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D08421-E6A0-41BC-7C8D-24F08233F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DB1C3E0-8200-FA7A-77AB-EA5680AE9E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FE0A50A-D484-0715-F3CE-7F7BF07CC2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3DA1F39-2D50-9A6F-3F84-1626842D5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7173A-49E3-8348-829C-01BBB60E518E}" type="datetimeFigureOut">
              <a:rPr lang="it-IT" smtClean="0"/>
              <a:t>21/11/24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68251E9-EDE7-13CF-0B1E-4B0F38FEF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FF93D07-202E-3602-07D3-DAC30D4E0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EA9E0-C36E-7B4D-AA59-AEBD8FF6F6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9267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A72765F-8DC4-3AD3-633C-F7EC7DC7D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17A334C-204A-7918-76EF-1D52C6D444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203995-4813-8326-3B6E-94EC8A6A45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A7173A-49E3-8348-829C-01BBB60E518E}" type="datetimeFigureOut">
              <a:rPr lang="it-IT" smtClean="0"/>
              <a:t>21/11/24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DA25DBB-359C-A738-D790-7CF2F847B4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BEDEE93-09CF-E43F-CAB5-51D6A56EEF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5EA9E0-C36E-7B4D-AA59-AEBD8FF6F6F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0696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127B48-EA99-09F6-24D0-EB6476862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4160" y="396241"/>
            <a:ext cx="7604760" cy="838199"/>
          </a:xfrm>
        </p:spPr>
        <p:txBody>
          <a:bodyPr>
            <a:normAutofit/>
          </a:bodyPr>
          <a:lstStyle/>
          <a:p>
            <a:pPr algn="ctr"/>
            <a:r>
              <a:rPr lang="it-IT" sz="3200" dirty="0">
                <a:solidFill>
                  <a:schemeClr val="accent4">
                    <a:lumMod val="75000"/>
                  </a:schemeClr>
                </a:solidFill>
                <a:latin typeface="Oswald" panose="02000503000000000000" pitchFamily="2" charset="0"/>
              </a:rPr>
              <a:t>INFN </a:t>
            </a:r>
            <a:r>
              <a:rPr lang="it-IT" sz="3200">
                <a:solidFill>
                  <a:schemeClr val="accent4">
                    <a:lumMod val="75000"/>
                  </a:schemeClr>
                </a:solidFill>
                <a:latin typeface="Oswald" panose="02000503000000000000" pitchFamily="2" charset="0"/>
              </a:rPr>
              <a:t>for ESPPU</a:t>
            </a:r>
            <a:endParaRPr lang="it-IT" sz="3200" dirty="0">
              <a:solidFill>
                <a:schemeClr val="accent4">
                  <a:lumMod val="75000"/>
                </a:schemeClr>
              </a:solidFill>
              <a:latin typeface="Oswald" panose="02000503000000000000" pitchFamily="2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CC79468-4B16-5F63-F3D0-A06B78BE3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040" y="1400175"/>
            <a:ext cx="11681460" cy="5186364"/>
          </a:xfrm>
        </p:spPr>
        <p:txBody>
          <a:bodyPr anchor="ctr"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Oswald Light" panose="02000303000000000000" pitchFamily="2" charset="0"/>
              </a:rPr>
              <a:t>The INFN ESPPU WG includes A. </a:t>
            </a:r>
            <a:r>
              <a:rPr lang="en-GB" u="none" strike="noStrike" dirty="0" err="1">
                <a:solidFill>
                  <a:schemeClr val="accent1">
                    <a:lumMod val="75000"/>
                  </a:schemeClr>
                </a:solidFill>
                <a:effectLst/>
                <a:latin typeface="Oswald Light" panose="02000303000000000000" pitchFamily="2" charset="0"/>
              </a:rPr>
              <a:t>Nisati</a:t>
            </a:r>
            <a:r>
              <a:rPr lang="en-GB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Oswald Light" panose="02000303000000000000" pitchFamily="2" charset="0"/>
              </a:rPr>
              <a:t>, 2 representatives from the INFN Executive Board, the presidents of the 5 INFN National Scientific Committees (CSN), the directors of the 4 INFN National Laboratories, chair of the INFN Project management Committee, president of the INFN National Computing Committee, 2 representatives of the INFN Communications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Oswald Light" panose="02000303000000000000" pitchFamily="2" charset="0"/>
              </a:rPr>
              <a:t>O</a:t>
            </a:r>
            <a:r>
              <a:rPr lang="en-GB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Oswald Light" panose="02000303000000000000" pitchFamily="2" charset="0"/>
              </a:rPr>
              <a:t>ffice, a representative for the early career scientists</a:t>
            </a:r>
          </a:p>
          <a:p>
            <a:pPr>
              <a:lnSpc>
                <a:spcPct val="120000"/>
              </a:lnSpc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Oswald Light" panose="02000303000000000000" pitchFamily="2" charset="0"/>
              </a:rPr>
              <a:t>The INFN ESPPU steering committee includes 5 people (A.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  <a:latin typeface="Oswald Light" panose="02000303000000000000" pitchFamily="2" charset="0"/>
              </a:rPr>
              <a:t>Nisati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Oswald Light" panose="02000303000000000000" pitchFamily="2" charset="0"/>
              </a:rPr>
              <a:t>, 2 Executive Board, president CSN1, early career scientist) </a:t>
            </a:r>
            <a:endParaRPr lang="en-GB" u="none" strike="noStrike" dirty="0">
              <a:solidFill>
                <a:schemeClr val="accent1">
                  <a:lumMod val="75000"/>
                </a:schemeClr>
              </a:solidFill>
              <a:effectLst/>
              <a:latin typeface="Oswald Light" panose="02000303000000000000" pitchFamily="2" charset="0"/>
            </a:endParaRPr>
          </a:p>
          <a:p>
            <a:pPr>
              <a:lnSpc>
                <a:spcPct val="120000"/>
              </a:lnSpc>
            </a:pPr>
            <a:r>
              <a:rPr lang="en-GB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Oswald Light" panose="02000303000000000000" pitchFamily="2" charset="0"/>
              </a:rPr>
              <a:t>Communications has been included in the elaboration of the INFN inputs for the ESPPU</a:t>
            </a:r>
          </a:p>
          <a:p>
            <a:pPr>
              <a:lnSpc>
                <a:spcPct val="120000"/>
              </a:lnSpc>
            </a:pPr>
            <a:r>
              <a:rPr lang="en-GB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Oswald Light" panose="02000303000000000000" pitchFamily="2" charset="0"/>
              </a:rPr>
              <a:t>Francesca </a:t>
            </a:r>
            <a:r>
              <a:rPr lang="en-GB" u="none" strike="noStrike" dirty="0" err="1">
                <a:solidFill>
                  <a:schemeClr val="accent1">
                    <a:lumMod val="75000"/>
                  </a:schemeClr>
                </a:solidFill>
                <a:effectLst/>
                <a:latin typeface="Oswald Light" panose="02000303000000000000" pitchFamily="2" charset="0"/>
              </a:rPr>
              <a:t>Scianitti</a:t>
            </a:r>
            <a:r>
              <a:rPr lang="en-GB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Oswald Light" panose="02000303000000000000" pitchFamily="2" charset="0"/>
              </a:rPr>
              <a:t> (PE) and Antonella </a:t>
            </a:r>
            <a:r>
              <a:rPr lang="en-GB" u="none" strike="noStrike" dirty="0" err="1">
                <a:solidFill>
                  <a:schemeClr val="accent1">
                    <a:lumMod val="75000"/>
                  </a:schemeClr>
                </a:solidFill>
                <a:effectLst/>
                <a:latin typeface="Oswald Light" panose="02000303000000000000" pitchFamily="2" charset="0"/>
              </a:rPr>
              <a:t>Varaschin</a:t>
            </a:r>
            <a:r>
              <a:rPr lang="en-GB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Oswald Light" panose="02000303000000000000" pitchFamily="2" charset="0"/>
              </a:rPr>
              <a:t> (institutional and media comm) joined the INFN ESPPU WG</a:t>
            </a:r>
          </a:p>
          <a:p>
            <a:pPr marL="0" indent="0">
              <a:lnSpc>
                <a:spcPct val="120000"/>
              </a:lnSpc>
              <a:buNone/>
            </a:pPr>
            <a:endParaRPr lang="en-GB" sz="1600" u="none" strike="noStrike" dirty="0">
              <a:solidFill>
                <a:schemeClr val="accent1">
                  <a:lumMod val="75000"/>
                </a:schemeClr>
              </a:solidFill>
              <a:effectLst/>
              <a:latin typeface="Oswald Light" panose="02000303000000000000" pitchFamily="2" charset="0"/>
            </a:endParaRPr>
          </a:p>
          <a:p>
            <a:pPr>
              <a:lnSpc>
                <a:spcPct val="120000"/>
              </a:lnSpc>
            </a:pPr>
            <a:r>
              <a:rPr lang="en-GB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Oswald" panose="02000503000000000000" pitchFamily="2" charset="0"/>
              </a:rPr>
              <a:t>Dec  3,  2024		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Oswald Light" panose="02000303000000000000" pitchFamily="2" charset="0"/>
              </a:rPr>
              <a:t>meeting INFN ESPPU WG at LNF</a:t>
            </a:r>
          </a:p>
          <a:p>
            <a:pPr>
              <a:lnSpc>
                <a:spcPct val="120000"/>
              </a:lnSpc>
            </a:pPr>
            <a:r>
              <a:rPr lang="en-GB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Oswald" panose="02000503000000000000" pitchFamily="2" charset="0"/>
              </a:rPr>
              <a:t>Dec 13, 2024		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Oswald Light" panose="02000303000000000000" pitchFamily="2" charset="0"/>
              </a:rPr>
              <a:t>draft of the inputs INFN ESPPU WG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Oswald Light" panose="02000303000000000000" pitchFamily="2" charset="0"/>
                <a:sym typeface="Wingdings" pitchFamily="2" charset="2"/>
              </a:rPr>
              <a:t>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Oswald Light" panose="02000303000000000000" pitchFamily="2" charset="0"/>
              </a:rPr>
              <a:t> INFN ESPPU steering committee</a:t>
            </a:r>
          </a:p>
          <a:p>
            <a:pPr>
              <a:lnSpc>
                <a:spcPct val="120000"/>
              </a:lnSpc>
            </a:pPr>
            <a:r>
              <a:rPr lang="en-GB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Oswald" panose="02000503000000000000" pitchFamily="2" charset="0"/>
              </a:rPr>
              <a:t>Jan 24, 2025		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Oswald Light" panose="02000303000000000000" pitchFamily="2" charset="0"/>
              </a:rPr>
              <a:t>final document of the inputs INFN ESPPU WG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Oswald Light" panose="02000303000000000000" pitchFamily="2" charset="0"/>
                <a:sym typeface="Wingdings" pitchFamily="2" charset="2"/>
              </a:rPr>
              <a:t>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Oswald Light" panose="02000303000000000000" pitchFamily="2" charset="0"/>
              </a:rPr>
              <a:t> INFN ESPPU steering committee</a:t>
            </a:r>
          </a:p>
          <a:p>
            <a:pPr>
              <a:lnSpc>
                <a:spcPct val="120000"/>
              </a:lnSpc>
            </a:pPr>
            <a:r>
              <a:rPr lang="en-GB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Oswald" panose="02000503000000000000" pitchFamily="2" charset="0"/>
              </a:rPr>
              <a:t>Feb  4,  2025		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Oswald Light" panose="02000303000000000000" pitchFamily="2" charset="0"/>
              </a:rPr>
              <a:t>INFN workshop to present and finalise the inputs</a:t>
            </a:r>
          </a:p>
          <a:p>
            <a:pPr>
              <a:lnSpc>
                <a:spcPct val="120000"/>
              </a:lnSpc>
            </a:pPr>
            <a:r>
              <a:rPr lang="en-GB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Oswald" panose="02000503000000000000" pitchFamily="2" charset="0"/>
              </a:rPr>
              <a:t>Mar 31, 2025		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Oswald Light" panose="02000303000000000000" pitchFamily="2" charset="0"/>
              </a:rPr>
              <a:t>deadline for the submission of the inputs to the ESPPU Secretariat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it-IT" dirty="0" err="1">
                <a:solidFill>
                  <a:schemeClr val="accent1">
                    <a:lumMod val="75000"/>
                  </a:schemeClr>
                </a:solidFill>
                <a:latin typeface="Oswald" panose="02000503000000000000" pitchFamily="2" charset="0"/>
              </a:rPr>
              <a:t>Jun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  <a:latin typeface="Oswald" panose="02000503000000000000" pitchFamily="2" charset="0"/>
              </a:rPr>
              <a:t> 23-25, 2025 	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  <a:latin typeface="Oswald Light" panose="02000303000000000000" pitchFamily="2" charset="0"/>
              </a:rPr>
              <a:t>Strategy Open Symposium in </a:t>
            </a:r>
            <a:r>
              <a:rPr lang="it-IT" dirty="0" err="1">
                <a:solidFill>
                  <a:schemeClr val="accent1">
                    <a:lumMod val="75000"/>
                  </a:schemeClr>
                </a:solidFill>
                <a:latin typeface="Oswald Light" panose="02000303000000000000" pitchFamily="2" charset="0"/>
              </a:rPr>
              <a:t>Venice</a:t>
            </a:r>
            <a:endParaRPr lang="en-GB" dirty="0">
              <a:solidFill>
                <a:schemeClr val="accent1">
                  <a:lumMod val="75000"/>
                </a:schemeClr>
              </a:solidFill>
              <a:latin typeface="Oswald Light" panose="02000303000000000000" pitchFamily="2" charset="0"/>
            </a:endParaRPr>
          </a:p>
        </p:txBody>
      </p:sp>
      <p:pic>
        <p:nvPicPr>
          <p:cNvPr id="5" name="Immagine 4" descr="Immagine che contiene Carattere, logo, Elementi grafici, testo&#10;&#10;Descrizione generata automaticamente">
            <a:extLst>
              <a:ext uri="{FF2B5EF4-FFF2-40B4-BE49-F238E27FC236}">
                <a16:creationId xmlns:a16="http://schemas.microsoft.com/office/drawing/2014/main" id="{4DA0CD8B-52F1-82BB-1D08-C7F793E45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63" y="139843"/>
            <a:ext cx="1744268" cy="109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154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1179</TotalTime>
  <Words>219</Words>
  <Application>Microsoft Macintosh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Oswald</vt:lpstr>
      <vt:lpstr>Oswald Light</vt:lpstr>
      <vt:lpstr>Tema di Office</vt:lpstr>
      <vt:lpstr>INFN for ESPPU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Antonella Varaschin</dc:creator>
  <cp:lastModifiedBy>Antonella Varaschin</cp:lastModifiedBy>
  <cp:revision>25</cp:revision>
  <dcterms:created xsi:type="dcterms:W3CDTF">2024-11-20T18:01:57Z</dcterms:created>
  <dcterms:modified xsi:type="dcterms:W3CDTF">2024-11-21T14:24:25Z</dcterms:modified>
</cp:coreProperties>
</file>