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68"/>
  </p:normalViewPr>
  <p:slideViewPr>
    <p:cSldViewPr snapToGrid="0">
      <p:cViewPr varScale="1">
        <p:scale>
          <a:sx n="119" d="100"/>
          <a:sy n="119" d="100"/>
        </p:scale>
        <p:origin x="55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98FA76-FC9E-2446-8EFE-8A5615A51F52}" type="datetimeFigureOut">
              <a:rPr lang="en-CH" smtClean="0"/>
              <a:t>20.11.2024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438AF0-B944-1843-A01A-1A3D32DADB2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12607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4A067-DADC-9333-1CA1-D1138F3612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AD5B76-7484-BD39-8E9C-752BD75BB7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FB2630-37D8-4FC5-847E-7C54C1032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ADB1A-8EAC-C043-B742-14FC42730976}" type="datetimeFigureOut">
              <a:rPr lang="en-CH" smtClean="0"/>
              <a:t>20.11.2024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730294-3EC5-B618-93D9-7E3ED5474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13B41D-1CE3-4C9A-7844-B7DA375D0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2EDEC-5036-9B43-AA37-07BAD235094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2904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F904A-B05A-3BE1-1B64-AC9941B90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E56481-17C7-4E19-EDE1-E364E76A1E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12A1A5-BC8B-D262-D858-91CA325E3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ADB1A-8EAC-C043-B742-14FC42730976}" type="datetimeFigureOut">
              <a:rPr lang="en-CH" smtClean="0"/>
              <a:t>20.11.2024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840AA6-D656-B815-BD80-BC2ABD42E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289ABB-F7EC-6FBB-4D5E-05D21A503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2EDEC-5036-9B43-AA37-07BAD235094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92376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5AC289B-B345-6EF2-A69A-78A0CEC2C8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1B70B9-26A1-2D89-561E-E6A7A7303F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CAC6B1-0708-0598-A442-77CFC1DC4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ADB1A-8EAC-C043-B742-14FC42730976}" type="datetimeFigureOut">
              <a:rPr lang="en-CH" smtClean="0"/>
              <a:t>20.11.2024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35DB6E-84B4-4C8C-D400-B691D3C7E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4FFC22-2DE9-5AA9-8B34-3A96C062D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2EDEC-5036-9B43-AA37-07BAD235094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28762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74D4F-C255-26D2-9F64-F56ABF435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BA459F-F482-F7F1-7839-C2E0718BB4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12755A-5C8A-D210-CCC2-4D658E0B4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ADB1A-8EAC-C043-B742-14FC42730976}" type="datetimeFigureOut">
              <a:rPr lang="en-CH" smtClean="0"/>
              <a:t>20.11.2024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62DCF0-A407-A59C-56DE-0AC90E547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DF26D4-5322-BBC7-137E-085DC81AA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2EDEC-5036-9B43-AA37-07BAD235094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55479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27C93-3FC9-FFF1-9D8A-72499077C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2F8626-78F0-F02A-61AD-E5E2780393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8C71BF-E7F8-F85F-B01F-A389975E7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ADB1A-8EAC-C043-B742-14FC42730976}" type="datetimeFigureOut">
              <a:rPr lang="en-CH" smtClean="0"/>
              <a:t>20.11.2024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8A13B4-8830-2EC8-B673-D58AC383A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2334D1-2215-DD25-5ACE-C6C668B17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2EDEC-5036-9B43-AA37-07BAD235094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67447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7ABC0-3BE4-D3FA-2470-E03CD86EA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CAB9C9-7DE7-552B-1F8A-89B9694751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4A274A-9D55-B939-C292-9081542467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49E6A6-CF62-6C19-E5BA-8B23C9B05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ADB1A-8EAC-C043-B742-14FC42730976}" type="datetimeFigureOut">
              <a:rPr lang="en-CH" smtClean="0"/>
              <a:t>20.11.2024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71254E-9AF2-20B3-62E0-2FFCB937F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6523F0-5469-1D86-D05B-B933FB95F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2EDEC-5036-9B43-AA37-07BAD235094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82158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70BA6-7E36-899D-EE5E-576DB3C6A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D2C309-CB20-445A-1988-26971598A8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9CBC80-5D40-00FC-0A33-1B20762328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0B08B2-6666-C0A6-66B7-2FC4C3C8F9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F6826E-4BA9-AB12-17D8-49C1B8E3AB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89D50C-EBD7-2E64-4ABF-4F04A9A04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ADB1A-8EAC-C043-B742-14FC42730976}" type="datetimeFigureOut">
              <a:rPr lang="en-CH" smtClean="0"/>
              <a:t>20.11.2024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E6DBF8-FD7A-F338-F4DA-DC58CA8ED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C1B889-CF23-4EF7-44E6-57519E73F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2EDEC-5036-9B43-AA37-07BAD235094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19308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0996E-C6CC-3A69-1E83-8013C313B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0E3112-316D-1744-33BA-FA1702C6D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ADB1A-8EAC-C043-B742-14FC42730976}" type="datetimeFigureOut">
              <a:rPr lang="en-CH" smtClean="0"/>
              <a:t>20.11.2024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0A828F-4817-28ED-B9C1-CDFAF7299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9A5A31-E88E-87F3-6BB8-2254C2CE5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2EDEC-5036-9B43-AA37-07BAD235094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13159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79D6B7-8499-46EE-A246-37F5C6AB5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ADB1A-8EAC-C043-B742-14FC42730976}" type="datetimeFigureOut">
              <a:rPr lang="en-CH" smtClean="0"/>
              <a:t>20.11.2024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C3FDD2-E9AF-E85C-2FE9-4A0CA170C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945E55-F77A-10BE-B9C6-53EA15A9A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2EDEC-5036-9B43-AA37-07BAD235094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51481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341D1-76A3-4AE5-F205-76B83C065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10E785-187A-EFE3-9BCB-98FE5B8D1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B00270-6CAE-CDB9-518B-FE7A1A7FB0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D763FD-A9BE-2601-57AD-4AB0EFE86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ADB1A-8EAC-C043-B742-14FC42730976}" type="datetimeFigureOut">
              <a:rPr lang="en-CH" smtClean="0"/>
              <a:t>20.11.2024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E5ADB3-75CB-E6AA-133B-59121DF50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917D4D-6998-833E-A1CC-32A41011E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2EDEC-5036-9B43-AA37-07BAD235094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18572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938A4-A984-EAAC-8135-926FF2592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A62FB3-14F5-2210-992A-AF6CF1776F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E863D8-A14D-7468-FD3B-A6911DC949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4D480B-6655-D9A2-1121-44DF6CFCE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ADB1A-8EAC-C043-B742-14FC42730976}" type="datetimeFigureOut">
              <a:rPr lang="en-CH" smtClean="0"/>
              <a:t>20.11.2024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FA2654-CD94-E306-B6FF-F6A94211E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1E1FA5-CB2F-F1AB-F01A-42EDDF8E1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2EDEC-5036-9B43-AA37-07BAD235094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97872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C1946B-7B3D-0717-DDB4-0F8414562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0A730E-D4C0-C96C-1366-12A301B543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FCAC6-8B68-45F4-B31F-33E942BB5A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04ADB1A-8EAC-C043-B742-14FC42730976}" type="datetimeFigureOut">
              <a:rPr lang="en-CH" smtClean="0"/>
              <a:t>20.11.2024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EF61A-3771-F599-1461-16A65D2313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D8CC52-8E6B-351E-F435-BA4B119447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D92EDEC-5036-9B43-AA37-07BAD235094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38234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logo with red and grey letters&#10;&#10;Description automatically generated">
            <a:extLst>
              <a:ext uri="{FF2B5EF4-FFF2-40B4-BE49-F238E27FC236}">
                <a16:creationId xmlns:a16="http://schemas.microsoft.com/office/drawing/2014/main" id="{48FDFA5D-B719-0B81-4E45-697A6B0AB2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649" y="379580"/>
            <a:ext cx="1339916" cy="9328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2707E9-5F63-1E8F-37A7-141542A501BB}"/>
              </a:ext>
            </a:extLst>
          </p:cNvPr>
          <p:cNvSpPr txBox="1"/>
          <p:nvPr/>
        </p:nvSpPr>
        <p:spPr>
          <a:xfrm>
            <a:off x="1727565" y="123212"/>
            <a:ext cx="1071286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b="1" dirty="0">
                <a:solidFill>
                  <a:srgbClr val="C00000"/>
                </a:solidFill>
                <a:latin typeface="Avenir Book" panose="02000503020000020003" pitchFamily="2" charset="0"/>
              </a:rPr>
              <a:t>Switzerland </a:t>
            </a:r>
          </a:p>
          <a:p>
            <a:r>
              <a:rPr lang="en-CH" sz="3200" b="1" dirty="0">
                <a:solidFill>
                  <a:srgbClr val="C00000"/>
                </a:solidFill>
                <a:latin typeface="Avenir Book" panose="02000503020000020003" pitchFamily="2" charset="0"/>
              </a:rPr>
              <a:t>Preparation for the European Strategy Update 2024-25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7730A9-7975-F9EC-CAE3-05326478F04D}"/>
              </a:ext>
            </a:extLst>
          </p:cNvPr>
          <p:cNvSpPr txBox="1"/>
          <p:nvPr/>
        </p:nvSpPr>
        <p:spPr>
          <a:xfrm>
            <a:off x="387649" y="1568801"/>
            <a:ext cx="74555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latin typeface="Avenir Book" panose="02000503020000020003" pitchFamily="2" charset="0"/>
              </a:rPr>
              <a:t>18 October 2024 </a:t>
            </a:r>
            <a:r>
              <a:rPr lang="en-CH" dirty="0">
                <a:latin typeface="Avenir Book" panose="02000503020000020003" pitchFamily="2" charset="0"/>
              </a:rPr>
              <a:t>– first meeting in CH for the kick off of the process </a:t>
            </a:r>
          </a:p>
          <a:p>
            <a:r>
              <a:rPr lang="en-CH" dirty="0">
                <a:latin typeface="Avenir Book" panose="02000503020000020003" pitchFamily="2" charset="0"/>
              </a:rPr>
              <a:t>		 	questions to be answered and organisation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39C414-E540-A3CD-9053-3B640BF73000}"/>
              </a:ext>
            </a:extLst>
          </p:cNvPr>
          <p:cNvSpPr txBox="1"/>
          <p:nvPr/>
        </p:nvSpPr>
        <p:spPr>
          <a:xfrm>
            <a:off x="3049793" y="3247023"/>
            <a:ext cx="60995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b="0" i="0" u="none" strike="noStrike" dirty="0">
                <a:solidFill>
                  <a:srgbClr val="000000"/>
                </a:solidFill>
                <a:effectLst/>
              </a:rPr>
              <a:t> </a:t>
            </a:r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892D4B-F45C-CCE1-DB98-57326BC5A5CF}"/>
              </a:ext>
            </a:extLst>
          </p:cNvPr>
          <p:cNvSpPr txBox="1"/>
          <p:nvPr/>
        </p:nvSpPr>
        <p:spPr>
          <a:xfrm>
            <a:off x="3049793" y="3247023"/>
            <a:ext cx="60995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b="0" i="0" u="none" strike="noStrike" dirty="0">
                <a:solidFill>
                  <a:srgbClr val="000000"/>
                </a:solidFill>
                <a:effectLst/>
              </a:rPr>
              <a:t> </a:t>
            </a:r>
            <a:endParaRPr lang="en-CH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01AD8F-5702-F6A5-038D-8D741E608B4E}"/>
              </a:ext>
            </a:extLst>
          </p:cNvPr>
          <p:cNvSpPr txBox="1"/>
          <p:nvPr/>
        </p:nvSpPr>
        <p:spPr>
          <a:xfrm>
            <a:off x="259976" y="4183458"/>
            <a:ext cx="583602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spcBef>
                <a:spcPts val="360"/>
              </a:spcBef>
            </a:pP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venir Book" panose="02000503020000020003" pitchFamily="2" charset="0"/>
              </a:rPr>
              <a:t>European Strategy Group (ESG) charged with organizing and running the ESPP</a:t>
            </a:r>
          </a:p>
          <a:p>
            <a:pPr marL="457200" algn="l" rtl="0" fontAlgn="base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venir Book" panose="02000503020000020003" pitchFamily="2" charset="0"/>
              </a:rPr>
              <a:t>Swiss ESG rep:   </a:t>
            </a:r>
            <a:r>
              <a:rPr lang="en-GB" sz="1400" b="0" i="0" u="none" strike="noStrike" dirty="0">
                <a:solidFill>
                  <a:srgbClr val="0000FF"/>
                </a:solidFill>
                <a:effectLst/>
                <a:latin typeface="Avenir Book" panose="02000503020000020003" pitchFamily="2" charset="0"/>
              </a:rPr>
              <a:t>BK</a:t>
            </a:r>
            <a:endParaRPr lang="en-GB" sz="1400" b="0" i="0" u="none" strike="noStrike" dirty="0">
              <a:solidFill>
                <a:srgbClr val="005091"/>
              </a:solidFill>
              <a:effectLst/>
              <a:latin typeface="Avenir Book" panose="02000503020000020003" pitchFamily="2" charset="0"/>
            </a:endParaRPr>
          </a:p>
          <a:p>
            <a:pPr marL="457200" algn="l" rtl="0" fontAlgn="base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venir Book" panose="02000503020000020003" pitchFamily="2" charset="0"/>
              </a:rPr>
              <a:t>PSI ESG rep:    </a:t>
            </a:r>
            <a:r>
              <a:rPr lang="en-GB" sz="1400" b="0" i="0" u="none" strike="noStrike" dirty="0">
                <a:solidFill>
                  <a:srgbClr val="0000FF"/>
                </a:solidFill>
                <a:effectLst/>
                <a:latin typeface="Avenir Book" panose="02000503020000020003" pitchFamily="2" charset="0"/>
              </a:rPr>
              <a:t>Klaus Kirch</a:t>
            </a:r>
            <a:endParaRPr lang="en-GB" sz="1400" b="0" i="0" u="none" strike="noStrike" dirty="0">
              <a:solidFill>
                <a:srgbClr val="005091"/>
              </a:solidFill>
              <a:effectLst/>
              <a:latin typeface="Avenir Book" panose="02000503020000020003" pitchFamily="2" charset="0"/>
            </a:endParaRPr>
          </a:p>
          <a:p>
            <a:pPr algn="l" rtl="0"/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venir Book" panose="02000503020000020003" pitchFamily="2" charset="0"/>
              </a:rPr>
              <a:t>Chair of ECFA is on ESG secretariat, communicates to RECFA reps</a:t>
            </a:r>
          </a:p>
          <a:p>
            <a:pPr marL="457200" algn="l" rtl="0" fontAlgn="base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venir Book" panose="02000503020000020003" pitchFamily="2" charset="0"/>
              </a:rPr>
              <a:t>Swiss RECFA rep:    </a:t>
            </a:r>
            <a:r>
              <a:rPr lang="en-GB" sz="1400" b="0" i="0" u="none" strike="noStrike" dirty="0">
                <a:solidFill>
                  <a:srgbClr val="0000FF"/>
                </a:solidFill>
                <a:effectLst/>
                <a:latin typeface="Avenir Book" panose="02000503020000020003" pitchFamily="2" charset="0"/>
              </a:rPr>
              <a:t>Rainer </a:t>
            </a:r>
            <a:r>
              <a:rPr lang="en-GB" sz="1400" b="0" i="0" u="none" strike="noStrike" dirty="0" err="1">
                <a:solidFill>
                  <a:srgbClr val="0000FF"/>
                </a:solidFill>
                <a:effectLst/>
                <a:latin typeface="Avenir Book" panose="02000503020000020003" pitchFamily="2" charset="0"/>
              </a:rPr>
              <a:t>Wallny</a:t>
            </a:r>
            <a:endParaRPr lang="en-GB" sz="1400" b="0" i="0" u="none" strike="noStrike" dirty="0">
              <a:solidFill>
                <a:srgbClr val="005091"/>
              </a:solidFill>
              <a:effectLst/>
              <a:latin typeface="Avenir Book" panose="02000503020000020003" pitchFamily="2" charset="0"/>
            </a:endParaRPr>
          </a:p>
          <a:p>
            <a:pPr algn="l" rtl="0"/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venir Book" panose="02000503020000020003" pitchFamily="2" charset="0"/>
              </a:rPr>
              <a:t>ESPP update ordered by CERN council  (accelerated schedule)</a:t>
            </a:r>
          </a:p>
          <a:p>
            <a:pPr marL="457200" algn="l" rtl="0" fontAlgn="base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venir Book" panose="02000503020000020003" pitchFamily="2" charset="0"/>
              </a:rPr>
              <a:t>CERN council science delegate:          </a:t>
            </a:r>
            <a:r>
              <a:rPr lang="en-GB" sz="1400" b="0" i="0" u="none" strike="noStrike" dirty="0">
                <a:solidFill>
                  <a:srgbClr val="0000FF"/>
                </a:solidFill>
                <a:effectLst/>
                <a:latin typeface="Avenir Book" panose="02000503020000020003" pitchFamily="2" charset="0"/>
              </a:rPr>
              <a:t>Florencia </a:t>
            </a:r>
            <a:r>
              <a:rPr lang="en-GB" sz="1400" b="0" i="0" u="none" strike="noStrike" dirty="0" err="1">
                <a:solidFill>
                  <a:srgbClr val="0000FF"/>
                </a:solidFill>
                <a:effectLst/>
                <a:latin typeface="Avenir Book" panose="02000503020000020003" pitchFamily="2" charset="0"/>
              </a:rPr>
              <a:t>Canelli</a:t>
            </a:r>
            <a:endParaRPr lang="en-GB" sz="1400" b="0" i="0" u="none" strike="noStrike" dirty="0">
              <a:solidFill>
                <a:srgbClr val="005091"/>
              </a:solidFill>
              <a:effectLst/>
              <a:latin typeface="Avenir Book" panose="02000503020000020003" pitchFamily="2" charset="0"/>
            </a:endParaRPr>
          </a:p>
          <a:p>
            <a:pPr algn="l" rtl="0"/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venir Book" panose="02000503020000020003" pitchFamily="2" charset="0"/>
              </a:rPr>
              <a:t>Physics Preparatory Group writes Nov. 2025 science report</a:t>
            </a:r>
          </a:p>
          <a:p>
            <a:pPr marL="457200" algn="l" rtl="0" fontAlgn="base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venir Book" panose="02000503020000020003" pitchFamily="2" charset="0"/>
              </a:rPr>
              <a:t>PPG member: </a:t>
            </a:r>
            <a:r>
              <a:rPr lang="en-GB" sz="1400" b="0" i="0" u="none" strike="noStrike" dirty="0">
                <a:solidFill>
                  <a:srgbClr val="0000FF"/>
                </a:solidFill>
                <a:effectLst/>
                <a:latin typeface="Avenir Book" panose="02000503020000020003" pitchFamily="2" charset="0"/>
              </a:rPr>
              <a:t>Gino </a:t>
            </a:r>
            <a:r>
              <a:rPr lang="en-GB" sz="1400" b="0" i="0" u="none" strike="noStrike" dirty="0" err="1">
                <a:solidFill>
                  <a:srgbClr val="0000FF"/>
                </a:solidFill>
                <a:effectLst/>
                <a:latin typeface="Avenir Book" panose="02000503020000020003" pitchFamily="2" charset="0"/>
              </a:rPr>
              <a:t>Isidori</a:t>
            </a:r>
            <a:endParaRPr lang="en-GB" sz="1400" b="0" i="0" u="none" strike="noStrike" dirty="0">
              <a:solidFill>
                <a:srgbClr val="005091"/>
              </a:solidFill>
              <a:effectLst/>
              <a:latin typeface="Avenir Book" panose="02000503020000020003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A5E34A-AF0F-A7A0-2455-22EEFC2CFF68}"/>
              </a:ext>
            </a:extLst>
          </p:cNvPr>
          <p:cNvSpPr txBox="1"/>
          <p:nvPr/>
        </p:nvSpPr>
        <p:spPr>
          <a:xfrm>
            <a:off x="387649" y="2215132"/>
            <a:ext cx="11804351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spcBef>
                <a:spcPts val="360"/>
              </a:spcBef>
            </a:pPr>
            <a:r>
              <a:rPr lang="en-CH" b="1" dirty="0">
                <a:latin typeface="Avenir Book" panose="02000503020000020003" pitchFamily="2" charset="0"/>
              </a:rPr>
              <a:t>5 February 2025</a:t>
            </a:r>
            <a:r>
              <a:rPr lang="en-CH" dirty="0">
                <a:latin typeface="Avenir Book" panose="02000503020000020003" pitchFamily="2" charset="0"/>
              </a:rPr>
              <a:t> – University Bern full day Workshop</a:t>
            </a:r>
            <a:endParaRPr lang="en-GB" b="0" i="0" u="none" strike="noStrike" dirty="0">
              <a:solidFill>
                <a:srgbClr val="000000"/>
              </a:solidFill>
              <a:effectLst/>
              <a:latin typeface="Avenir Book" panose="02000503020000020003" pitchFamily="2" charset="0"/>
            </a:endParaRPr>
          </a:p>
          <a:p>
            <a:pPr algn="l" rtl="0">
              <a:spcBef>
                <a:spcPts val="360"/>
              </a:spcBef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venir Book" panose="02000503020000020003" pitchFamily="2" charset="0"/>
              </a:rPr>
              <a:t>	Young people should be involved</a:t>
            </a:r>
            <a:r>
              <a:rPr lang="en-GB" dirty="0">
                <a:solidFill>
                  <a:srgbClr val="000000"/>
                </a:solidFill>
                <a:latin typeface="Avenir Book" panose="02000503020000020003" pitchFamily="2" charset="0"/>
              </a:rPr>
              <a:t>, with c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venir Book" panose="02000503020000020003" pitchFamily="2" charset="0"/>
              </a:rPr>
              <a:t>ommon Swiss input (not separate from ECRs)</a:t>
            </a:r>
            <a:endParaRPr lang="en-GB" sz="1800" b="0" i="0" u="none" strike="noStrike" dirty="0">
              <a:solidFill>
                <a:srgbClr val="005091"/>
              </a:solidFill>
              <a:effectLst/>
              <a:latin typeface="Avenir Book" panose="02000503020000020003" pitchFamily="2" charset="0"/>
            </a:endParaRPr>
          </a:p>
          <a:p>
            <a:pPr indent="457200" algn="l" rtl="0">
              <a:spcBef>
                <a:spcPts val="360"/>
              </a:spcBef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venir Book" panose="02000503020000020003" pitchFamily="2" charset="0"/>
              </a:rPr>
              <a:t>	Inputs should reflect Swiss particle physics community,</a:t>
            </a:r>
            <a:r>
              <a:rPr lang="en-GB" dirty="0">
                <a:solidFill>
                  <a:srgbClr val="000000"/>
                </a:solidFill>
                <a:latin typeface="Avenir Book" panose="02000503020000020003" pitchFamily="2" charset="0"/>
              </a:rPr>
              <a:t>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venir Book" panose="02000503020000020003" pitchFamily="2" charset="0"/>
              </a:rPr>
              <a:t>Not government / funding agency opinions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Avenir Book" panose="02000503020000020003" pitchFamily="2" charset="0"/>
              </a:rPr>
            </a:br>
            <a:r>
              <a:rPr lang="en-GB" b="0" i="0" u="none" strike="noStrike" dirty="0">
                <a:solidFill>
                  <a:srgbClr val="000000"/>
                </a:solidFill>
                <a:effectLst/>
                <a:latin typeface="Avenir Book" panose="02000503020000020003" pitchFamily="2" charset="0"/>
              </a:rPr>
              <a:t>	</a:t>
            </a:r>
            <a:r>
              <a:rPr lang="en-GB" sz="1800" b="0" i="0" u="none" strike="noStrike" dirty="0">
                <a:effectLst/>
                <a:latin typeface="Avenir Book" panose="02000503020000020003" pitchFamily="2" charset="0"/>
              </a:rPr>
              <a:t>Proposal to invite:</a:t>
            </a:r>
            <a:r>
              <a:rPr lang="en-GB" dirty="0">
                <a:latin typeface="Avenir Book" panose="02000503020000020003" pitchFamily="2" charset="0"/>
              </a:rPr>
              <a:t> </a:t>
            </a:r>
            <a:r>
              <a:rPr lang="en-GB" sz="1800" b="0" i="0" u="none" strike="noStrike" dirty="0">
                <a:effectLst/>
                <a:latin typeface="Avenir Book" panose="02000503020000020003" pitchFamily="2" charset="0"/>
              </a:rPr>
              <a:t>Full CHIPP plenary including ECRs, observers, emeritus</a:t>
            </a:r>
          </a:p>
          <a:p>
            <a:pPr indent="457200" algn="l" rtl="0">
              <a:spcBef>
                <a:spcPts val="360"/>
              </a:spcBef>
            </a:pPr>
            <a:r>
              <a:rPr lang="en-GB" dirty="0">
                <a:solidFill>
                  <a:srgbClr val="0000FF"/>
                </a:solidFill>
                <a:latin typeface="Avenir Book" panose="02000503020000020003" pitchFamily="2" charset="0"/>
              </a:rPr>
              <a:t>	Prepare already all the material at the end of December’24 to be discussed in February</a:t>
            </a:r>
            <a:endParaRPr lang="en-GB" b="0" i="0" u="none" strike="noStrike" dirty="0">
              <a:solidFill>
                <a:srgbClr val="000000"/>
              </a:solidFill>
              <a:effectLst/>
              <a:latin typeface="Avenir Book" panose="02000503020000020003" pitchFamily="2" charset="0"/>
            </a:endParaRP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822819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180</Words>
  <Application>Microsoft Macintosh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Avenir Book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Angela Benelli</dc:creator>
  <cp:lastModifiedBy>Angela Benelli</cp:lastModifiedBy>
  <cp:revision>1</cp:revision>
  <dcterms:created xsi:type="dcterms:W3CDTF">2024-11-20T15:01:05Z</dcterms:created>
  <dcterms:modified xsi:type="dcterms:W3CDTF">2024-11-20T15:24:26Z</dcterms:modified>
</cp:coreProperties>
</file>