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1"/>
  </p:sldMasterIdLst>
  <p:sldIdLst>
    <p:sldId id="256" r:id="rId2"/>
    <p:sldId id="257" r:id="rId3"/>
    <p:sldId id="258" r:id="rId4"/>
    <p:sldId id="260" r:id="rId5"/>
    <p:sldId id="261" r:id="rId6"/>
    <p:sldId id="262" r:id="rId7"/>
    <p:sldId id="263" r:id="rId8"/>
    <p:sldId id="264" r:id="rId9"/>
    <p:sldId id="265" r:id="rId10"/>
    <p:sldId id="266" r:id="rId11"/>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82"/>
  </p:normalViewPr>
  <p:slideViewPr>
    <p:cSldViewPr snapToGrid="0">
      <p:cViewPr varScale="1">
        <p:scale>
          <a:sx n="93" d="100"/>
          <a:sy n="93" d="100"/>
        </p:scale>
        <p:origin x="216" y="5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D82B3-9CE6-0287-85CF-99D03EC94C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CE46D1B-019F-0C7E-580F-77DAEEBDF3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AB055B-C010-C9D6-1938-1396835474B9}"/>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8809D1F0-7641-DDCF-FFC4-CBD055BBB8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D905F-C15F-DA4C-7913-6C5E8E50187E}"/>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3667844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A07E2-F5D2-B9B3-8262-C6247072FA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77DB09-FC91-293F-E586-518F706D1D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05B59E-0644-FEDA-4BED-B147041983CE}"/>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32DC7688-0B23-9F15-1C17-7DF9FCF69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B3F446-8160-083E-1CE4-8173474214DC}"/>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1709846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882044-4D70-1B48-2426-0576849475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20A00A-1468-3CC5-BD2C-39B0D4D814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0CB4FF-2137-B900-AF7F-6E2A96ADE1E3}"/>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6EDDD94D-DBB5-7F83-5492-74F6280BFC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65B8BE-B3FF-65FD-A7A5-25F0492FAA59}"/>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1527977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D0B25-677B-E89F-9288-BA26822495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FA103E-3575-4CF0-AB8A-0715AF68B9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84A816-E4D0-BDE6-4521-CF9E2C099945}"/>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0943E0B6-5506-0AD1-70D8-869F01419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09E10F-32F2-F2C3-AB4F-7F77A62BE371}"/>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812304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30EA2-0B62-A7EE-64F9-4499D67AB5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521A6D-854D-3DAE-0BCA-FE4BCA18C49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108D51-27CA-60FD-7963-31611C8265FB}"/>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34FD72B9-C0C7-84B7-6395-0068CF0FE4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503B-63C7-A9D7-CBA9-758DE3D98D1A}"/>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215064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10582-C095-FF40-7DF3-578D31CC57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7B9B44-0B77-9510-66BA-F076DFA5C5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E97BCE-8796-7EEF-7747-95017C9B90D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8523F3-DE25-B8B6-49D7-38FDEAED4CBD}"/>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6" name="Footer Placeholder 5">
            <a:extLst>
              <a:ext uri="{FF2B5EF4-FFF2-40B4-BE49-F238E27FC236}">
                <a16:creationId xmlns:a16="http://schemas.microsoft.com/office/drawing/2014/main" id="{72EE89D3-77AD-5D78-E467-59C8D51B93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1D22DE-4C23-E3F8-165B-EE5799D69268}"/>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332048979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0CA0-4363-541C-709B-9F4BC64E6A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5111D3-6584-2966-1A40-46711E8931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7D3B33-8DFD-3CB7-6367-AD89BD0EB6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A9D546-BA6F-621C-3B88-76F63E0091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843BE9-03DE-007E-E6A2-BE21B2959F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52429A-6F5C-D8BB-B465-459050440DA2}"/>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8" name="Footer Placeholder 7">
            <a:extLst>
              <a:ext uri="{FF2B5EF4-FFF2-40B4-BE49-F238E27FC236}">
                <a16:creationId xmlns:a16="http://schemas.microsoft.com/office/drawing/2014/main" id="{17694B81-A392-0D39-8FCE-59232FEED5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1BD5BD-01C6-6280-39EF-E1C37D277BA7}"/>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37408723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A8AE4-F2AF-CF70-9605-E0B859826B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F7BE83-C115-D6DE-521D-1255F742A649}"/>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4" name="Footer Placeholder 3">
            <a:extLst>
              <a:ext uri="{FF2B5EF4-FFF2-40B4-BE49-F238E27FC236}">
                <a16:creationId xmlns:a16="http://schemas.microsoft.com/office/drawing/2014/main" id="{4E9D6BD0-7D27-1350-5E7D-A5B3DF4686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7A7F08-30F4-0FC0-D656-74B91CEE0187}"/>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214297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EF1B62-3F68-3A6B-980F-7C3EC92F86F5}"/>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3" name="Footer Placeholder 2">
            <a:extLst>
              <a:ext uri="{FF2B5EF4-FFF2-40B4-BE49-F238E27FC236}">
                <a16:creationId xmlns:a16="http://schemas.microsoft.com/office/drawing/2014/main" id="{7DD0B1AC-08FB-7A04-E93E-99F3B17B98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C44164-ED69-DBB3-9174-4696AB3BF74E}"/>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1511008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0CE17-41F1-11E0-5237-A3E0051D71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C28F8AC-B878-BE24-BF43-ACEE2D9A86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E064D4-9119-CAF3-E25B-D7DC8FE1BF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E46824-4E53-FD24-F3C9-3712FF1666FA}"/>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6" name="Footer Placeholder 5">
            <a:extLst>
              <a:ext uri="{FF2B5EF4-FFF2-40B4-BE49-F238E27FC236}">
                <a16:creationId xmlns:a16="http://schemas.microsoft.com/office/drawing/2014/main" id="{E2AEDD4F-324A-2635-2B92-3F55CCC100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D085B5-F086-2817-44A3-EA564F217255}"/>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796228598"/>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50CE3-B23E-4B86-2772-B627CFFDBF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2203552-EE49-5651-75CB-9C91740404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C10A6D9-ABED-1D70-8ABC-A338EF9532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286057-68BA-DB71-9492-59A11A97751C}"/>
              </a:ext>
            </a:extLst>
          </p:cNvPr>
          <p:cNvSpPr>
            <a:spLocks noGrp="1"/>
          </p:cNvSpPr>
          <p:nvPr>
            <p:ph type="dt" sz="half" idx="10"/>
          </p:nvPr>
        </p:nvSpPr>
        <p:spPr/>
        <p:txBody>
          <a:bodyPr/>
          <a:lstStyle/>
          <a:p>
            <a:fld id="{A629C1AC-A0A4-D745-BB5C-C08BCF6473D3}" type="datetimeFigureOut">
              <a:rPr lang="en-US" smtClean="0"/>
              <a:t>11/21/24</a:t>
            </a:fld>
            <a:endParaRPr lang="en-US"/>
          </a:p>
        </p:txBody>
      </p:sp>
      <p:sp>
        <p:nvSpPr>
          <p:cNvPr id="6" name="Footer Placeholder 5">
            <a:extLst>
              <a:ext uri="{FF2B5EF4-FFF2-40B4-BE49-F238E27FC236}">
                <a16:creationId xmlns:a16="http://schemas.microsoft.com/office/drawing/2014/main" id="{B9FC6535-5743-87DF-7991-A48BD4DA5A5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30B0625-9FA1-93A0-D2B6-2DAA4FF5A1E4}"/>
              </a:ext>
            </a:extLst>
          </p:cNvPr>
          <p:cNvSpPr>
            <a:spLocks noGrp="1"/>
          </p:cNvSpPr>
          <p:nvPr>
            <p:ph type="sldNum" sz="quarter" idx="12"/>
          </p:nvPr>
        </p:nvSpPr>
        <p:spPr/>
        <p:txBody>
          <a:bodyPr/>
          <a:lstStyle/>
          <a:p>
            <a:fld id="{A976C6AA-CD22-B14C-A5C8-1C9F1F3F77BC}" type="slidenum">
              <a:rPr lang="en-US" smtClean="0"/>
              <a:t>‹#›</a:t>
            </a:fld>
            <a:endParaRPr lang="en-US"/>
          </a:p>
        </p:txBody>
      </p:sp>
    </p:spTree>
    <p:extLst>
      <p:ext uri="{BB962C8B-B14F-4D97-AF65-F5344CB8AC3E}">
        <p14:creationId xmlns:p14="http://schemas.microsoft.com/office/powerpoint/2010/main" val="3942021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50000"/>
            <a:alpha val="23454"/>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78A965-34EA-20D3-01B8-01B6EC78A6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7499B1-C01A-2CA3-1F87-FC74E23B32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C4D210-6277-F8E0-E0E0-0348099C81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29C1AC-A0A4-D745-BB5C-C08BCF6473D3}" type="datetimeFigureOut">
              <a:rPr lang="en-US" smtClean="0"/>
              <a:t>11/21/24</a:t>
            </a:fld>
            <a:endParaRPr lang="en-US"/>
          </a:p>
        </p:txBody>
      </p:sp>
      <p:sp>
        <p:nvSpPr>
          <p:cNvPr id="5" name="Footer Placeholder 4">
            <a:extLst>
              <a:ext uri="{FF2B5EF4-FFF2-40B4-BE49-F238E27FC236}">
                <a16:creationId xmlns:a16="http://schemas.microsoft.com/office/drawing/2014/main" id="{5D630D5F-C150-37E8-4635-AC46410F95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DD6D027-AED2-22CF-A7DC-7195E41F58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976C6AA-CD22-B14C-A5C8-1C9F1F3F77BC}" type="slidenum">
              <a:rPr lang="en-US" smtClean="0"/>
              <a:t>‹#›</a:t>
            </a:fld>
            <a:endParaRPr lang="en-US"/>
          </a:p>
        </p:txBody>
      </p:sp>
    </p:spTree>
    <p:extLst>
      <p:ext uri="{BB962C8B-B14F-4D97-AF65-F5344CB8AC3E}">
        <p14:creationId xmlns:p14="http://schemas.microsoft.com/office/powerpoint/2010/main" val="179206701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40D3-EDF3-7C2C-BBEE-E1D53CC56CA8}"/>
              </a:ext>
            </a:extLst>
          </p:cNvPr>
          <p:cNvSpPr>
            <a:spLocks noGrp="1"/>
          </p:cNvSpPr>
          <p:nvPr>
            <p:ph type="ctrTitle"/>
          </p:nvPr>
        </p:nvSpPr>
        <p:spPr/>
        <p:txBody>
          <a:bodyPr>
            <a:normAutofit fontScale="90000"/>
          </a:bodyPr>
          <a:lstStyle/>
          <a:p>
            <a:r>
              <a:rPr lang="en-US" dirty="0"/>
              <a:t>CERN communication in Serbia </a:t>
            </a:r>
            <a:br>
              <a:rPr lang="en-US" dirty="0"/>
            </a:br>
            <a:r>
              <a:rPr lang="en-US" dirty="0"/>
              <a:t>2023/2024</a:t>
            </a:r>
          </a:p>
        </p:txBody>
      </p:sp>
      <p:sp>
        <p:nvSpPr>
          <p:cNvPr id="3" name="Subtitle 2">
            <a:extLst>
              <a:ext uri="{FF2B5EF4-FFF2-40B4-BE49-F238E27FC236}">
                <a16:creationId xmlns:a16="http://schemas.microsoft.com/office/drawing/2014/main" id="{4BE8AA78-54C4-A7FC-4BF1-B9D374B5D575}"/>
              </a:ext>
            </a:extLst>
          </p:cNvPr>
          <p:cNvSpPr>
            <a:spLocks noGrp="1"/>
          </p:cNvSpPr>
          <p:nvPr>
            <p:ph type="subTitle" idx="1"/>
          </p:nvPr>
        </p:nvSpPr>
        <p:spPr>
          <a:xfrm>
            <a:off x="678872" y="4793529"/>
            <a:ext cx="5417128" cy="1655762"/>
          </a:xfrm>
        </p:spPr>
        <p:txBody>
          <a:bodyPr/>
          <a:lstStyle/>
          <a:p>
            <a:pPr algn="l"/>
            <a:r>
              <a:rPr lang="en-US" dirty="0"/>
              <a:t>Slobodan </a:t>
            </a:r>
            <a:r>
              <a:rPr lang="en-US" dirty="0" err="1"/>
              <a:t>Bubnjević</a:t>
            </a:r>
            <a:endParaRPr lang="en-US" dirty="0"/>
          </a:p>
          <a:p>
            <a:pPr algn="l"/>
            <a:r>
              <a:rPr lang="en-US" dirty="0"/>
              <a:t>Institute of Physics Belgrade</a:t>
            </a:r>
          </a:p>
          <a:p>
            <a:pPr algn="l"/>
            <a:r>
              <a:rPr lang="en-US" dirty="0"/>
              <a:t>EPPCN member Serbia</a:t>
            </a:r>
          </a:p>
        </p:txBody>
      </p:sp>
    </p:spTree>
    <p:extLst>
      <p:ext uri="{BB962C8B-B14F-4D97-AF65-F5344CB8AC3E}">
        <p14:creationId xmlns:p14="http://schemas.microsoft.com/office/powerpoint/2010/main" val="146707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15EA-FEF2-3749-58F3-6DD82EDECAE3}"/>
              </a:ext>
            </a:extLst>
          </p:cNvPr>
          <p:cNvSpPr>
            <a:spLocks noGrp="1"/>
          </p:cNvSpPr>
          <p:nvPr>
            <p:ph type="title"/>
          </p:nvPr>
        </p:nvSpPr>
        <p:spPr/>
        <p:txBody>
          <a:bodyPr/>
          <a:lstStyle/>
          <a:p>
            <a:r>
              <a:rPr lang="en-US" dirty="0"/>
              <a:t>CERN 70 VISIT </a:t>
            </a:r>
          </a:p>
        </p:txBody>
      </p:sp>
      <p:pic>
        <p:nvPicPr>
          <p:cNvPr id="5" name="Content Placeholder 4" descr="A group of people wearing hard hats shaking hands&#10;&#10;Description automatically generated">
            <a:extLst>
              <a:ext uri="{FF2B5EF4-FFF2-40B4-BE49-F238E27FC236}">
                <a16:creationId xmlns:a16="http://schemas.microsoft.com/office/drawing/2014/main" id="{635ED09A-CD74-3BDE-9D3D-4DC1C663A9DD}"/>
              </a:ext>
            </a:extLst>
          </p:cNvPr>
          <p:cNvPicPr>
            <a:picLocks noGrp="1" noChangeAspect="1"/>
          </p:cNvPicPr>
          <p:nvPr>
            <p:ph idx="1"/>
          </p:nvPr>
        </p:nvPicPr>
        <p:blipFill>
          <a:blip r:embed="rId2"/>
          <a:stretch>
            <a:fillRect/>
          </a:stretch>
        </p:blipFill>
        <p:spPr>
          <a:xfrm>
            <a:off x="7148945" y="207751"/>
            <a:ext cx="4874699" cy="6495685"/>
          </a:xfrm>
        </p:spPr>
      </p:pic>
      <p:sp>
        <p:nvSpPr>
          <p:cNvPr id="6" name="TextBox 5">
            <a:extLst>
              <a:ext uri="{FF2B5EF4-FFF2-40B4-BE49-F238E27FC236}">
                <a16:creationId xmlns:a16="http://schemas.microsoft.com/office/drawing/2014/main" id="{DB06A9F9-B946-2B68-FD1B-EF9465B37877}"/>
              </a:ext>
            </a:extLst>
          </p:cNvPr>
          <p:cNvSpPr txBox="1"/>
          <p:nvPr/>
        </p:nvSpPr>
        <p:spPr>
          <a:xfrm>
            <a:off x="318655" y="2161311"/>
            <a:ext cx="6608618" cy="4524315"/>
          </a:xfrm>
          <a:prstGeom prst="rect">
            <a:avLst/>
          </a:prstGeom>
          <a:noFill/>
        </p:spPr>
        <p:txBody>
          <a:bodyPr wrap="square" rtlCol="0">
            <a:spAutoFit/>
          </a:bodyPr>
          <a:lstStyle/>
          <a:p>
            <a:r>
              <a:rPr lang="en-US" sz="3200" dirty="0"/>
              <a:t>The President of Serbia, Aleksandar </a:t>
            </a:r>
            <a:r>
              <a:rPr lang="en-US" sz="3200" dirty="0" err="1"/>
              <a:t>Vučić</a:t>
            </a:r>
            <a:r>
              <a:rPr lang="en-US" sz="3200" dirty="0"/>
              <a:t>, strongly supported cooperation with CERN, emphasized the importance of research, and announced an increase in Serbia's investment in this cooperation. He also called on other countries to increase their contributions to CERN.</a:t>
            </a:r>
          </a:p>
        </p:txBody>
      </p:sp>
    </p:spTree>
    <p:extLst>
      <p:ext uri="{BB962C8B-B14F-4D97-AF65-F5344CB8AC3E}">
        <p14:creationId xmlns:p14="http://schemas.microsoft.com/office/powerpoint/2010/main" val="175682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E4479-C939-AEA9-77CE-70B99B616B6C}"/>
              </a:ext>
            </a:extLst>
          </p:cNvPr>
          <p:cNvSpPr>
            <a:spLocks noGrp="1"/>
          </p:cNvSpPr>
          <p:nvPr>
            <p:ph type="title"/>
          </p:nvPr>
        </p:nvSpPr>
        <p:spPr>
          <a:xfrm>
            <a:off x="838200" y="1085564"/>
            <a:ext cx="4357255" cy="2017857"/>
          </a:xfrm>
        </p:spPr>
        <p:txBody>
          <a:bodyPr>
            <a:normAutofit fontScale="90000"/>
          </a:bodyPr>
          <a:lstStyle/>
          <a:p>
            <a:r>
              <a:rPr lang="en-US" dirty="0"/>
              <a:t>Next: </a:t>
            </a:r>
            <a:br>
              <a:rPr lang="en-US" dirty="0"/>
            </a:br>
            <a:br>
              <a:rPr lang="en-US" dirty="0"/>
            </a:br>
            <a:r>
              <a:rPr lang="en-US" dirty="0"/>
              <a:t>RECFA VISIT TO SERBIA</a:t>
            </a:r>
            <a:br>
              <a:rPr lang="en-US" dirty="0"/>
            </a:br>
            <a:r>
              <a:rPr lang="en-US" dirty="0"/>
              <a:t>November 29</a:t>
            </a:r>
            <a:r>
              <a:rPr lang="en-US" baseline="30000" dirty="0"/>
              <a:t>th</a:t>
            </a:r>
            <a:r>
              <a:rPr lang="en-US" dirty="0"/>
              <a:t> </a:t>
            </a:r>
          </a:p>
        </p:txBody>
      </p:sp>
      <p:sp>
        <p:nvSpPr>
          <p:cNvPr id="4" name="Title 1">
            <a:extLst>
              <a:ext uri="{FF2B5EF4-FFF2-40B4-BE49-F238E27FC236}">
                <a16:creationId xmlns:a16="http://schemas.microsoft.com/office/drawing/2014/main" id="{3FF09730-53B4-4C0A-0178-7DC0246D98CF}"/>
              </a:ext>
            </a:extLst>
          </p:cNvPr>
          <p:cNvSpPr txBox="1">
            <a:spLocks/>
          </p:cNvSpPr>
          <p:nvPr/>
        </p:nvSpPr>
        <p:spPr>
          <a:xfrm>
            <a:off x="838200" y="3898045"/>
            <a:ext cx="4149440" cy="23780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CERN IN SERBIA </a:t>
            </a:r>
          </a:p>
          <a:p>
            <a:r>
              <a:rPr lang="en-US" dirty="0"/>
              <a:t>Exhibition, November 29</a:t>
            </a:r>
            <a:r>
              <a:rPr lang="en-US" baseline="30000" dirty="0"/>
              <a:t>th</a:t>
            </a:r>
            <a:r>
              <a:rPr lang="en-US" dirty="0"/>
              <a:t> </a:t>
            </a:r>
          </a:p>
        </p:txBody>
      </p:sp>
      <p:pic>
        <p:nvPicPr>
          <p:cNvPr id="7" name="Picture 6" descr="A blue and white rectangular object with text&#10;&#10;Description automatically generated">
            <a:extLst>
              <a:ext uri="{FF2B5EF4-FFF2-40B4-BE49-F238E27FC236}">
                <a16:creationId xmlns:a16="http://schemas.microsoft.com/office/drawing/2014/main" id="{F45AEA76-0B3D-AFC3-B9D1-9C216501F2AD}"/>
              </a:ext>
            </a:extLst>
          </p:cNvPr>
          <p:cNvPicPr>
            <a:picLocks noChangeAspect="1"/>
          </p:cNvPicPr>
          <p:nvPr/>
        </p:nvPicPr>
        <p:blipFill>
          <a:blip r:embed="rId2"/>
          <a:stretch>
            <a:fillRect/>
          </a:stretch>
        </p:blipFill>
        <p:spPr>
          <a:xfrm>
            <a:off x="5541818" y="1005071"/>
            <a:ext cx="6510482" cy="5631253"/>
          </a:xfrm>
          <a:prstGeom prst="rect">
            <a:avLst/>
          </a:prstGeom>
        </p:spPr>
      </p:pic>
    </p:spTree>
    <p:extLst>
      <p:ext uri="{BB962C8B-B14F-4D97-AF65-F5344CB8AC3E}">
        <p14:creationId xmlns:p14="http://schemas.microsoft.com/office/powerpoint/2010/main" val="2256304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B407E-A221-E8AC-5E81-B31226418FEA}"/>
              </a:ext>
            </a:extLst>
          </p:cNvPr>
          <p:cNvSpPr>
            <a:spLocks noGrp="1"/>
          </p:cNvSpPr>
          <p:nvPr>
            <p:ph type="title"/>
          </p:nvPr>
        </p:nvSpPr>
        <p:spPr/>
        <p:txBody>
          <a:bodyPr/>
          <a:lstStyle/>
          <a:p>
            <a:r>
              <a:rPr lang="en-US" dirty="0"/>
              <a:t>Remember when…</a:t>
            </a:r>
          </a:p>
        </p:txBody>
      </p:sp>
      <p:pic>
        <p:nvPicPr>
          <p:cNvPr id="7" name="Content Placeholder 6">
            <a:extLst>
              <a:ext uri="{FF2B5EF4-FFF2-40B4-BE49-F238E27FC236}">
                <a16:creationId xmlns:a16="http://schemas.microsoft.com/office/drawing/2014/main" id="{DA55DAA1-8C98-6B0D-E256-E43FE3C2BEB8}"/>
              </a:ext>
            </a:extLst>
          </p:cNvPr>
          <p:cNvPicPr>
            <a:picLocks noGrp="1" noChangeAspect="1"/>
          </p:cNvPicPr>
          <p:nvPr>
            <p:ph idx="1"/>
          </p:nvPr>
        </p:nvPicPr>
        <p:blipFill>
          <a:blip r:embed="rId2"/>
          <a:stretch>
            <a:fillRect/>
          </a:stretch>
        </p:blipFill>
        <p:spPr>
          <a:xfrm>
            <a:off x="240456" y="1757867"/>
            <a:ext cx="7254853" cy="4834732"/>
          </a:xfrm>
        </p:spPr>
      </p:pic>
      <p:sp>
        <p:nvSpPr>
          <p:cNvPr id="8" name="TextBox 7">
            <a:extLst>
              <a:ext uri="{FF2B5EF4-FFF2-40B4-BE49-F238E27FC236}">
                <a16:creationId xmlns:a16="http://schemas.microsoft.com/office/drawing/2014/main" id="{6AC3B7AF-5D2C-A0DA-82BE-EFF613B49C54}"/>
              </a:ext>
            </a:extLst>
          </p:cNvPr>
          <p:cNvSpPr txBox="1"/>
          <p:nvPr/>
        </p:nvSpPr>
        <p:spPr>
          <a:xfrm>
            <a:off x="8132618" y="5943610"/>
            <a:ext cx="3016147" cy="646331"/>
          </a:xfrm>
          <a:prstGeom prst="rect">
            <a:avLst/>
          </a:prstGeom>
          <a:noFill/>
        </p:spPr>
        <p:txBody>
          <a:bodyPr wrap="none" rtlCol="0">
            <a:spAutoFit/>
          </a:bodyPr>
          <a:lstStyle/>
          <a:p>
            <a:r>
              <a:rPr lang="en-US" dirty="0"/>
              <a:t>EPPCN meeting in Belgrade, </a:t>
            </a:r>
          </a:p>
          <a:p>
            <a:r>
              <a:rPr lang="en-US" dirty="0"/>
              <a:t>May 2023</a:t>
            </a:r>
          </a:p>
        </p:txBody>
      </p:sp>
    </p:spTree>
    <p:extLst>
      <p:ext uri="{BB962C8B-B14F-4D97-AF65-F5344CB8AC3E}">
        <p14:creationId xmlns:p14="http://schemas.microsoft.com/office/powerpoint/2010/main" val="170688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ollage of people in a room&#10;&#10;Description automatically generated">
            <a:extLst>
              <a:ext uri="{FF2B5EF4-FFF2-40B4-BE49-F238E27FC236}">
                <a16:creationId xmlns:a16="http://schemas.microsoft.com/office/drawing/2014/main" id="{4D22E1AA-C003-EEB1-E7EF-721FE6ABF485}"/>
              </a:ext>
            </a:extLst>
          </p:cNvPr>
          <p:cNvPicPr>
            <a:picLocks noGrp="1" noChangeAspect="1"/>
          </p:cNvPicPr>
          <p:nvPr>
            <p:ph idx="1"/>
          </p:nvPr>
        </p:nvPicPr>
        <p:blipFill>
          <a:blip r:embed="rId2"/>
          <a:stretch>
            <a:fillRect/>
          </a:stretch>
        </p:blipFill>
        <p:spPr>
          <a:xfrm>
            <a:off x="263236" y="148070"/>
            <a:ext cx="11665528" cy="6561859"/>
          </a:xfrm>
        </p:spPr>
      </p:pic>
    </p:spTree>
    <p:extLst>
      <p:ext uri="{BB962C8B-B14F-4D97-AF65-F5344CB8AC3E}">
        <p14:creationId xmlns:p14="http://schemas.microsoft.com/office/powerpoint/2010/main" val="433142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AE41F-3A19-1B68-FF67-D144EE41FBA9}"/>
              </a:ext>
            </a:extLst>
          </p:cNvPr>
          <p:cNvSpPr>
            <a:spLocks noGrp="1"/>
          </p:cNvSpPr>
          <p:nvPr>
            <p:ph type="title"/>
          </p:nvPr>
        </p:nvSpPr>
        <p:spPr/>
        <p:txBody>
          <a:bodyPr/>
          <a:lstStyle/>
          <a:p>
            <a:r>
              <a:rPr lang="en-US" dirty="0"/>
              <a:t>LHCP 2023 in Belgrade</a:t>
            </a:r>
          </a:p>
        </p:txBody>
      </p:sp>
      <p:pic>
        <p:nvPicPr>
          <p:cNvPr id="5" name="Content Placeholder 4" descr="A screenshot of a website&#10;&#10;Description automatically generated">
            <a:extLst>
              <a:ext uri="{FF2B5EF4-FFF2-40B4-BE49-F238E27FC236}">
                <a16:creationId xmlns:a16="http://schemas.microsoft.com/office/drawing/2014/main" id="{5A86A67D-46C9-044F-E715-3A08F69EF71E}"/>
              </a:ext>
            </a:extLst>
          </p:cNvPr>
          <p:cNvPicPr>
            <a:picLocks noGrp="1" noChangeAspect="1"/>
          </p:cNvPicPr>
          <p:nvPr>
            <p:ph idx="1"/>
          </p:nvPr>
        </p:nvPicPr>
        <p:blipFill>
          <a:blip r:embed="rId2"/>
          <a:srcRect l="12706" t="4970" r="12376" b="20222"/>
          <a:stretch/>
        </p:blipFill>
        <p:spPr>
          <a:xfrm>
            <a:off x="180108" y="1690689"/>
            <a:ext cx="8854512" cy="4973348"/>
          </a:xfrm>
        </p:spPr>
      </p:pic>
      <p:sp>
        <p:nvSpPr>
          <p:cNvPr id="6" name="TextBox 5">
            <a:extLst>
              <a:ext uri="{FF2B5EF4-FFF2-40B4-BE49-F238E27FC236}">
                <a16:creationId xmlns:a16="http://schemas.microsoft.com/office/drawing/2014/main" id="{D853B80E-ADAA-B89B-947E-285E8EBDBBF8}"/>
              </a:ext>
            </a:extLst>
          </p:cNvPr>
          <p:cNvSpPr txBox="1"/>
          <p:nvPr/>
        </p:nvSpPr>
        <p:spPr>
          <a:xfrm>
            <a:off x="9234054" y="5948532"/>
            <a:ext cx="2653146" cy="646331"/>
          </a:xfrm>
          <a:prstGeom prst="rect">
            <a:avLst/>
          </a:prstGeom>
          <a:noFill/>
        </p:spPr>
        <p:txBody>
          <a:bodyPr wrap="square" rtlCol="0">
            <a:spAutoFit/>
          </a:bodyPr>
          <a:lstStyle/>
          <a:p>
            <a:r>
              <a:rPr lang="en-US" dirty="0"/>
              <a:t>More than 400 physicists from around the world</a:t>
            </a:r>
          </a:p>
        </p:txBody>
      </p:sp>
    </p:spTree>
    <p:extLst>
      <p:ext uri="{BB962C8B-B14F-4D97-AF65-F5344CB8AC3E}">
        <p14:creationId xmlns:p14="http://schemas.microsoft.com/office/powerpoint/2010/main" val="2160506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oup of people clapping&#10;&#10;Description automatically generated">
            <a:extLst>
              <a:ext uri="{FF2B5EF4-FFF2-40B4-BE49-F238E27FC236}">
                <a16:creationId xmlns:a16="http://schemas.microsoft.com/office/drawing/2014/main" id="{92320247-038A-EAE9-3DF5-CBCA8387EF76}"/>
              </a:ext>
            </a:extLst>
          </p:cNvPr>
          <p:cNvPicPr>
            <a:picLocks noGrp="1" noChangeAspect="1"/>
          </p:cNvPicPr>
          <p:nvPr>
            <p:ph idx="1"/>
          </p:nvPr>
        </p:nvPicPr>
        <p:blipFill>
          <a:blip r:embed="rId2"/>
          <a:srcRect l="1591" t="1190" b="22043"/>
          <a:stretch/>
        </p:blipFill>
        <p:spPr>
          <a:xfrm>
            <a:off x="112768" y="803564"/>
            <a:ext cx="11966463" cy="5250872"/>
          </a:xfrm>
        </p:spPr>
      </p:pic>
    </p:spTree>
    <p:extLst>
      <p:ext uri="{BB962C8B-B14F-4D97-AF65-F5344CB8AC3E}">
        <p14:creationId xmlns:p14="http://schemas.microsoft.com/office/powerpoint/2010/main" val="3904619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9B127-A3D7-F546-D0E7-FBE144097D20}"/>
              </a:ext>
            </a:extLst>
          </p:cNvPr>
          <p:cNvSpPr>
            <a:spLocks noGrp="1"/>
          </p:cNvSpPr>
          <p:nvPr>
            <p:ph type="title"/>
          </p:nvPr>
        </p:nvSpPr>
        <p:spPr/>
        <p:txBody>
          <a:bodyPr/>
          <a:lstStyle/>
          <a:p>
            <a:r>
              <a:rPr lang="en-US" dirty="0"/>
              <a:t>John Ellis </a:t>
            </a:r>
            <a:br>
              <a:rPr lang="en-US" dirty="0"/>
            </a:br>
            <a:r>
              <a:rPr lang="en-US" dirty="0"/>
              <a:t>Lecture in the National Museum of Serbia</a:t>
            </a:r>
          </a:p>
        </p:txBody>
      </p:sp>
      <p:pic>
        <p:nvPicPr>
          <p:cNvPr id="5" name="Content Placeholder 4" descr="A person speaking to a group of people&#10;&#10;Description automatically generated">
            <a:extLst>
              <a:ext uri="{FF2B5EF4-FFF2-40B4-BE49-F238E27FC236}">
                <a16:creationId xmlns:a16="http://schemas.microsoft.com/office/drawing/2014/main" id="{CB70B0FC-4A1C-10D5-AAED-A7CBEC9D8144}"/>
              </a:ext>
            </a:extLst>
          </p:cNvPr>
          <p:cNvPicPr>
            <a:picLocks noGrp="1" noChangeAspect="1"/>
          </p:cNvPicPr>
          <p:nvPr>
            <p:ph idx="1"/>
          </p:nvPr>
        </p:nvPicPr>
        <p:blipFill>
          <a:blip r:embed="rId2"/>
          <a:srcRect l="4091" t="6441" r="4091" b="22851"/>
          <a:stretch/>
        </p:blipFill>
        <p:spPr>
          <a:xfrm>
            <a:off x="124691" y="1813795"/>
            <a:ext cx="11229110" cy="4864094"/>
          </a:xfrm>
        </p:spPr>
      </p:pic>
    </p:spTree>
    <p:extLst>
      <p:ext uri="{BB962C8B-B14F-4D97-AF65-F5344CB8AC3E}">
        <p14:creationId xmlns:p14="http://schemas.microsoft.com/office/powerpoint/2010/main" val="1256332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50F76-491D-0BC7-66F2-03A1F7802131}"/>
              </a:ext>
            </a:extLst>
          </p:cNvPr>
          <p:cNvSpPr>
            <a:spLocks noGrp="1"/>
          </p:cNvSpPr>
          <p:nvPr>
            <p:ph type="title"/>
          </p:nvPr>
        </p:nvSpPr>
        <p:spPr/>
        <p:txBody>
          <a:bodyPr/>
          <a:lstStyle/>
          <a:p>
            <a:r>
              <a:rPr lang="en-US" dirty="0"/>
              <a:t>2024 – CERN 70</a:t>
            </a:r>
          </a:p>
        </p:txBody>
      </p:sp>
      <p:sp>
        <p:nvSpPr>
          <p:cNvPr id="3" name="Content Placeholder 2">
            <a:extLst>
              <a:ext uri="{FF2B5EF4-FFF2-40B4-BE49-F238E27FC236}">
                <a16:creationId xmlns:a16="http://schemas.microsoft.com/office/drawing/2014/main" id="{98D8F515-744B-3B4E-A356-F9A805E0B177}"/>
              </a:ext>
            </a:extLst>
          </p:cNvPr>
          <p:cNvSpPr>
            <a:spLocks noGrp="1"/>
          </p:cNvSpPr>
          <p:nvPr>
            <p:ph idx="1"/>
          </p:nvPr>
        </p:nvSpPr>
        <p:spPr>
          <a:xfrm>
            <a:off x="838200" y="1825625"/>
            <a:ext cx="5257800" cy="4351338"/>
          </a:xfrm>
        </p:spPr>
        <p:txBody>
          <a:bodyPr>
            <a:normAutofit/>
          </a:bodyPr>
          <a:lstStyle/>
          <a:p>
            <a:pPr marL="0" indent="0">
              <a:buNone/>
            </a:pPr>
            <a:r>
              <a:rPr lang="sr-Latn-RS" dirty="0"/>
              <a:t>Se</a:t>
            </a:r>
            <a:r>
              <a:rPr lang="en-US" dirty="0" err="1"/>
              <a:t>ries</a:t>
            </a:r>
            <a:r>
              <a:rPr lang="en-US" dirty="0"/>
              <a:t> of lectures in April and May 2024, to mark the 70th anniversary of CERN (Institute of Physics Belgrade and Belgrade University)</a:t>
            </a:r>
          </a:p>
          <a:p>
            <a:pPr marL="0" indent="0">
              <a:buNone/>
            </a:pPr>
            <a:endParaRPr lang="en-US" dirty="0"/>
          </a:p>
          <a:p>
            <a:pPr marL="0" indent="0">
              <a:buNone/>
            </a:pPr>
            <a:r>
              <a:rPr lang="en-US" dirty="0"/>
              <a:t>First lecture held our CERN Council member, professor Petar </a:t>
            </a:r>
            <a:r>
              <a:rPr lang="en-US" dirty="0" err="1"/>
              <a:t>Adžić</a:t>
            </a:r>
            <a:r>
              <a:rPr lang="en-US" dirty="0"/>
              <a:t>.</a:t>
            </a:r>
          </a:p>
        </p:txBody>
      </p:sp>
      <p:pic>
        <p:nvPicPr>
          <p:cNvPr id="5" name="Picture 4" descr="A screenshot of a cell phone&#10;&#10;Description automatically generated">
            <a:extLst>
              <a:ext uri="{FF2B5EF4-FFF2-40B4-BE49-F238E27FC236}">
                <a16:creationId xmlns:a16="http://schemas.microsoft.com/office/drawing/2014/main" id="{63A916EE-CE14-C69E-3619-209FF88BABE4}"/>
              </a:ext>
            </a:extLst>
          </p:cNvPr>
          <p:cNvPicPr>
            <a:picLocks noChangeAspect="1"/>
          </p:cNvPicPr>
          <p:nvPr/>
        </p:nvPicPr>
        <p:blipFill>
          <a:blip r:embed="rId2"/>
          <a:stretch>
            <a:fillRect/>
          </a:stretch>
        </p:blipFill>
        <p:spPr>
          <a:xfrm>
            <a:off x="6688556" y="308892"/>
            <a:ext cx="5235590" cy="6396708"/>
          </a:xfrm>
          <a:prstGeom prst="rect">
            <a:avLst/>
          </a:prstGeom>
        </p:spPr>
      </p:pic>
    </p:spTree>
    <p:extLst>
      <p:ext uri="{BB962C8B-B14F-4D97-AF65-F5344CB8AC3E}">
        <p14:creationId xmlns:p14="http://schemas.microsoft.com/office/powerpoint/2010/main" val="1451038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B6609-80AD-5566-637D-2B588DC64B47}"/>
              </a:ext>
            </a:extLst>
          </p:cNvPr>
          <p:cNvSpPr>
            <a:spLocks noGrp="1"/>
          </p:cNvSpPr>
          <p:nvPr>
            <p:ph type="title"/>
          </p:nvPr>
        </p:nvSpPr>
        <p:spPr>
          <a:xfrm>
            <a:off x="838200" y="365125"/>
            <a:ext cx="5895109" cy="3055886"/>
          </a:xfrm>
        </p:spPr>
        <p:txBody>
          <a:bodyPr>
            <a:normAutofit/>
          </a:bodyPr>
          <a:lstStyle/>
          <a:p>
            <a:r>
              <a:rPr lang="en-US" sz="8800" dirty="0"/>
              <a:t>CERN 70</a:t>
            </a:r>
            <a:br>
              <a:rPr lang="en-US" sz="8800" dirty="0"/>
            </a:br>
            <a:r>
              <a:rPr lang="en-US" sz="8800" dirty="0"/>
              <a:t>Lectures</a:t>
            </a:r>
          </a:p>
        </p:txBody>
      </p:sp>
      <p:pic>
        <p:nvPicPr>
          <p:cNvPr id="5" name="Content Placeholder 4" descr="A person smiling for a photo&#10;&#10;Description automatically generated">
            <a:extLst>
              <a:ext uri="{FF2B5EF4-FFF2-40B4-BE49-F238E27FC236}">
                <a16:creationId xmlns:a16="http://schemas.microsoft.com/office/drawing/2014/main" id="{DA490FF2-1A91-3ADB-6E6B-2C4236240BCE}"/>
              </a:ext>
            </a:extLst>
          </p:cNvPr>
          <p:cNvPicPr>
            <a:picLocks noGrp="1" noChangeAspect="1"/>
          </p:cNvPicPr>
          <p:nvPr>
            <p:ph idx="1"/>
          </p:nvPr>
        </p:nvPicPr>
        <p:blipFill>
          <a:blip r:embed="rId2"/>
          <a:stretch>
            <a:fillRect/>
          </a:stretch>
        </p:blipFill>
        <p:spPr>
          <a:xfrm>
            <a:off x="4471163" y="3565796"/>
            <a:ext cx="2409601" cy="2918401"/>
          </a:xfrm>
        </p:spPr>
      </p:pic>
      <p:pic>
        <p:nvPicPr>
          <p:cNvPr id="7" name="Picture 6" descr="A person with sunglasses and text&#10;&#10;Description automatically generated">
            <a:extLst>
              <a:ext uri="{FF2B5EF4-FFF2-40B4-BE49-F238E27FC236}">
                <a16:creationId xmlns:a16="http://schemas.microsoft.com/office/drawing/2014/main" id="{E112D16D-8E15-1F02-D512-7DBE3072020B}"/>
              </a:ext>
            </a:extLst>
          </p:cNvPr>
          <p:cNvPicPr>
            <a:picLocks noChangeAspect="1"/>
          </p:cNvPicPr>
          <p:nvPr/>
        </p:nvPicPr>
        <p:blipFill>
          <a:blip r:embed="rId3"/>
          <a:stretch>
            <a:fillRect/>
          </a:stretch>
        </p:blipFill>
        <p:spPr>
          <a:xfrm>
            <a:off x="7024415" y="3565797"/>
            <a:ext cx="2442462" cy="2927077"/>
          </a:xfrm>
          <a:prstGeom prst="rect">
            <a:avLst/>
          </a:prstGeom>
        </p:spPr>
      </p:pic>
      <p:pic>
        <p:nvPicPr>
          <p:cNvPr id="9" name="Picture 8" descr="A person and person with text&#10;&#10;Description automatically generated">
            <a:extLst>
              <a:ext uri="{FF2B5EF4-FFF2-40B4-BE49-F238E27FC236}">
                <a16:creationId xmlns:a16="http://schemas.microsoft.com/office/drawing/2014/main" id="{7E47BA48-A278-B766-FEF7-49DE13F18B66}"/>
              </a:ext>
            </a:extLst>
          </p:cNvPr>
          <p:cNvPicPr>
            <a:picLocks noChangeAspect="1"/>
          </p:cNvPicPr>
          <p:nvPr/>
        </p:nvPicPr>
        <p:blipFill>
          <a:blip r:embed="rId4"/>
          <a:stretch>
            <a:fillRect/>
          </a:stretch>
        </p:blipFill>
        <p:spPr>
          <a:xfrm>
            <a:off x="9610527" y="3565798"/>
            <a:ext cx="2335768" cy="3015095"/>
          </a:xfrm>
          <a:prstGeom prst="rect">
            <a:avLst/>
          </a:prstGeom>
        </p:spPr>
      </p:pic>
      <p:pic>
        <p:nvPicPr>
          <p:cNvPr id="11" name="Picture 10" descr="A person with long blonde hair&#10;&#10;Description automatically generated">
            <a:extLst>
              <a:ext uri="{FF2B5EF4-FFF2-40B4-BE49-F238E27FC236}">
                <a16:creationId xmlns:a16="http://schemas.microsoft.com/office/drawing/2014/main" id="{0CBD5A29-816C-5260-B2B4-13CCE1835C0A}"/>
              </a:ext>
            </a:extLst>
          </p:cNvPr>
          <p:cNvPicPr>
            <a:picLocks noChangeAspect="1"/>
          </p:cNvPicPr>
          <p:nvPr/>
        </p:nvPicPr>
        <p:blipFill>
          <a:blip r:embed="rId5"/>
          <a:stretch>
            <a:fillRect/>
          </a:stretch>
        </p:blipFill>
        <p:spPr>
          <a:xfrm>
            <a:off x="7074407" y="357136"/>
            <a:ext cx="2392470" cy="3063875"/>
          </a:xfrm>
          <a:prstGeom prst="rect">
            <a:avLst/>
          </a:prstGeom>
        </p:spPr>
      </p:pic>
      <p:pic>
        <p:nvPicPr>
          <p:cNvPr id="13" name="Picture 12" descr="A person with short hair wearing glasses&#10;&#10;Description automatically generated">
            <a:extLst>
              <a:ext uri="{FF2B5EF4-FFF2-40B4-BE49-F238E27FC236}">
                <a16:creationId xmlns:a16="http://schemas.microsoft.com/office/drawing/2014/main" id="{2B86CFB4-C7DD-6D21-5E18-7D3BADD7A497}"/>
              </a:ext>
            </a:extLst>
          </p:cNvPr>
          <p:cNvPicPr>
            <a:picLocks noChangeAspect="1"/>
          </p:cNvPicPr>
          <p:nvPr/>
        </p:nvPicPr>
        <p:blipFill>
          <a:blip r:embed="rId6"/>
          <a:stretch>
            <a:fillRect/>
          </a:stretch>
        </p:blipFill>
        <p:spPr>
          <a:xfrm>
            <a:off x="9610527" y="365125"/>
            <a:ext cx="2335768" cy="3055886"/>
          </a:xfrm>
          <a:prstGeom prst="rect">
            <a:avLst/>
          </a:prstGeom>
        </p:spPr>
      </p:pic>
      <p:pic>
        <p:nvPicPr>
          <p:cNvPr id="15" name="Picture 14" descr="A white paper with red text&#10;&#10;Description automatically generated">
            <a:extLst>
              <a:ext uri="{FF2B5EF4-FFF2-40B4-BE49-F238E27FC236}">
                <a16:creationId xmlns:a16="http://schemas.microsoft.com/office/drawing/2014/main" id="{C6CEA116-3ED9-73C9-1B3C-3597F899AAFE}"/>
              </a:ext>
            </a:extLst>
          </p:cNvPr>
          <p:cNvPicPr>
            <a:picLocks noChangeAspect="1"/>
          </p:cNvPicPr>
          <p:nvPr/>
        </p:nvPicPr>
        <p:blipFill>
          <a:blip r:embed="rId7"/>
          <a:stretch>
            <a:fillRect/>
          </a:stretch>
        </p:blipFill>
        <p:spPr>
          <a:xfrm>
            <a:off x="138545" y="4170217"/>
            <a:ext cx="4109378" cy="2311525"/>
          </a:xfrm>
          <a:prstGeom prst="rect">
            <a:avLst/>
          </a:prstGeom>
        </p:spPr>
      </p:pic>
    </p:spTree>
    <p:extLst>
      <p:ext uri="{BB962C8B-B14F-4D97-AF65-F5344CB8AC3E}">
        <p14:creationId xmlns:p14="http://schemas.microsoft.com/office/powerpoint/2010/main" val="1806441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8F1F2-3F88-7D94-7BC0-20AEA2B4CFA9}"/>
              </a:ext>
            </a:extLst>
          </p:cNvPr>
          <p:cNvSpPr>
            <a:spLocks noGrp="1"/>
          </p:cNvSpPr>
          <p:nvPr>
            <p:ph type="title"/>
          </p:nvPr>
        </p:nvSpPr>
        <p:spPr/>
        <p:txBody>
          <a:bodyPr/>
          <a:lstStyle/>
          <a:p>
            <a:r>
              <a:rPr lang="en-US" dirty="0"/>
              <a:t>CERN 70 MEDIA ACTIVITIES</a:t>
            </a:r>
          </a:p>
        </p:txBody>
      </p:sp>
      <p:pic>
        <p:nvPicPr>
          <p:cNvPr id="5" name="Content Placeholder 4">
            <a:extLst>
              <a:ext uri="{FF2B5EF4-FFF2-40B4-BE49-F238E27FC236}">
                <a16:creationId xmlns:a16="http://schemas.microsoft.com/office/drawing/2014/main" id="{19AB75B3-334C-BBB5-6FB9-DCF2ECA9F782}"/>
              </a:ext>
            </a:extLst>
          </p:cNvPr>
          <p:cNvPicPr>
            <a:picLocks noGrp="1" noChangeAspect="1"/>
          </p:cNvPicPr>
          <p:nvPr>
            <p:ph idx="1"/>
          </p:nvPr>
        </p:nvPicPr>
        <p:blipFill>
          <a:blip r:embed="rId2"/>
          <a:stretch>
            <a:fillRect/>
          </a:stretch>
        </p:blipFill>
        <p:spPr>
          <a:xfrm>
            <a:off x="229648" y="1498913"/>
            <a:ext cx="9260716" cy="5204523"/>
          </a:xfrm>
        </p:spPr>
      </p:pic>
    </p:spTree>
    <p:extLst>
      <p:ext uri="{BB962C8B-B14F-4D97-AF65-F5344CB8AC3E}">
        <p14:creationId xmlns:p14="http://schemas.microsoft.com/office/powerpoint/2010/main" val="1142573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95</TotalTime>
  <Words>162</Words>
  <Application>Microsoft Macintosh PowerPoint</Application>
  <PresentationFormat>Widescreen</PresentationFormat>
  <Paragraphs>21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CERN communication in Serbia  2023/2024</vt:lpstr>
      <vt:lpstr>Remember when…</vt:lpstr>
      <vt:lpstr>PowerPoint Presentation</vt:lpstr>
      <vt:lpstr>LHCP 2023 in Belgrade</vt:lpstr>
      <vt:lpstr>PowerPoint Presentation</vt:lpstr>
      <vt:lpstr>John Ellis  Lecture in the National Museum of Serbia</vt:lpstr>
      <vt:lpstr>2024 – CERN 70</vt:lpstr>
      <vt:lpstr>CERN 70 Lectures</vt:lpstr>
      <vt:lpstr>CERN 70 MEDIA ACTIVITIES</vt:lpstr>
      <vt:lpstr>CERN 70 VISIT </vt:lpstr>
      <vt:lpstr>Next:   RECFA VISIT TO SERBIA November 29th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Marija Djuric</dc:creator>
  <cp:lastModifiedBy>Marija Djuric</cp:lastModifiedBy>
  <cp:revision>3</cp:revision>
  <dcterms:created xsi:type="dcterms:W3CDTF">2024-11-21T09:17:06Z</dcterms:created>
  <dcterms:modified xsi:type="dcterms:W3CDTF">2024-11-21T10:52:46Z</dcterms:modified>
</cp:coreProperties>
</file>