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104251ae20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104251ae20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104251ae20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104251ae20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d5097c1ec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d5097c1ec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d5097c1ec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d5097c1ec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d5097c1ece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d5097c1ece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d5097c1ece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d5097c1ece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104251ae20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104251ae20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104251ae2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104251ae2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104251ae20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104251ae20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104251ae20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104251ae20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104251ae20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104251ae20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104251ae20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104251ae20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104251ae20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104251ae20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104251ae20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104251ae20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69825"/>
            <a:ext cx="8520600" cy="124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 optics MD results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7463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LNO Meeting, 01-11-24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22525"/>
            <a:ext cx="4393512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4175" y="441575"/>
            <a:ext cx="4889826" cy="4701926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2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38"/>
              <a:t>Arc45 Beam2</a:t>
            </a:r>
            <a:endParaRPr sz="2820"/>
          </a:p>
        </p:txBody>
      </p:sp>
      <p:sp>
        <p:nvSpPr>
          <p:cNvPr id="136" name="Google Shape;136;p22"/>
          <p:cNvSpPr txBox="1"/>
          <p:nvPr/>
        </p:nvSpPr>
        <p:spPr>
          <a:xfrm>
            <a:off x="0" y="572700"/>
            <a:ext cx="3789600" cy="7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Investigating the source of the phase error: </a:t>
            </a:r>
            <a:r>
              <a:rPr lang="en" sz="1800">
                <a:solidFill>
                  <a:srgbClr val="FF0000"/>
                </a:solidFill>
              </a:rPr>
              <a:t>Focusing around IP4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137" name="Google Shape;137;p22"/>
          <p:cNvCxnSpPr>
            <a:stCxn id="138" idx="2"/>
          </p:cNvCxnSpPr>
          <p:nvPr/>
        </p:nvCxnSpPr>
        <p:spPr>
          <a:xfrm flipH="1">
            <a:off x="5667450" y="3018200"/>
            <a:ext cx="769200" cy="95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8" name="Google Shape;138;p22"/>
          <p:cNvSpPr txBox="1"/>
          <p:nvPr/>
        </p:nvSpPr>
        <p:spPr>
          <a:xfrm>
            <a:off x="4866900" y="2523200"/>
            <a:ext cx="3139500" cy="49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Visible difference in β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2198" y="1"/>
            <a:ext cx="482202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3"/>
          <p:cNvSpPr txBox="1"/>
          <p:nvPr/>
        </p:nvSpPr>
        <p:spPr>
          <a:xfrm>
            <a:off x="0" y="1887450"/>
            <a:ext cx="3717000" cy="16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🠖"/>
            </a:pPr>
            <a:r>
              <a:rPr lang="en" sz="1800">
                <a:solidFill>
                  <a:schemeClr val="dk2"/>
                </a:solidFill>
              </a:rPr>
              <a:t>Selection of quadrupoles in the segment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🠖"/>
            </a:pPr>
            <a:r>
              <a:rPr lang="en" sz="1800">
                <a:solidFill>
                  <a:schemeClr val="dk2"/>
                </a:solidFill>
              </a:rPr>
              <a:t>R</a:t>
            </a:r>
            <a:r>
              <a:rPr lang="en" sz="1800">
                <a:solidFill>
                  <a:schemeClr val="dk2"/>
                </a:solidFill>
              </a:rPr>
              <a:t>esponse matrix for the phase error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5" name="Google Shape;145;p23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Arc45 Beam2</a:t>
            </a:r>
            <a:endParaRPr/>
          </a:p>
        </p:txBody>
      </p:sp>
      <p:sp>
        <p:nvSpPr>
          <p:cNvPr id="146" name="Google Shape;146;p23"/>
          <p:cNvSpPr txBox="1"/>
          <p:nvPr/>
        </p:nvSpPr>
        <p:spPr>
          <a:xfrm>
            <a:off x="5764600" y="2989050"/>
            <a:ext cx="28338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Preliminary analysis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47" name="Google Shape;147;p23"/>
          <p:cNvSpPr txBox="1"/>
          <p:nvPr/>
        </p:nvSpPr>
        <p:spPr>
          <a:xfrm>
            <a:off x="0" y="548300"/>
            <a:ext cx="4338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Investigating the source of the phase error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Arc45 Beam1</a:t>
            </a:r>
            <a:endParaRPr sz="2820"/>
          </a:p>
        </p:txBody>
      </p:sp>
      <p:pic>
        <p:nvPicPr>
          <p:cNvPr id="153" name="Google Shape;15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4498" y="161050"/>
            <a:ext cx="5019499" cy="498244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4"/>
          <p:cNvSpPr txBox="1"/>
          <p:nvPr/>
        </p:nvSpPr>
        <p:spPr>
          <a:xfrm>
            <a:off x="0" y="951050"/>
            <a:ext cx="3159000" cy="8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5" name="Google Shape;155;p24"/>
          <p:cNvSpPr txBox="1"/>
          <p:nvPr/>
        </p:nvSpPr>
        <p:spPr>
          <a:xfrm>
            <a:off x="349375" y="926800"/>
            <a:ext cx="2615400" cy="15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5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Arc45 Beam1</a:t>
            </a:r>
            <a:endParaRPr sz="2820"/>
          </a:p>
        </p:txBody>
      </p:sp>
      <p:pic>
        <p:nvPicPr>
          <p:cNvPr id="161" name="Google Shape;16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6525" y="877500"/>
            <a:ext cx="4397471" cy="426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445125"/>
            <a:ext cx="3838225" cy="3720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Arc45 Beam1 </a:t>
            </a:r>
            <a:endParaRPr sz="2820"/>
          </a:p>
        </p:txBody>
      </p:sp>
      <p:pic>
        <p:nvPicPr>
          <p:cNvPr id="168" name="Google Shape;16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5074" y="140725"/>
            <a:ext cx="4738950" cy="5002772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6"/>
          <p:cNvSpPr txBox="1"/>
          <p:nvPr/>
        </p:nvSpPr>
        <p:spPr>
          <a:xfrm>
            <a:off x="0" y="1324575"/>
            <a:ext cx="3717000" cy="16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🠖"/>
            </a:pPr>
            <a:r>
              <a:rPr lang="en" sz="1800">
                <a:solidFill>
                  <a:schemeClr val="dk2"/>
                </a:solidFill>
              </a:rPr>
              <a:t>Selection of quadrupoles in the segment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🠖"/>
            </a:pPr>
            <a:r>
              <a:rPr lang="en" sz="1800">
                <a:solidFill>
                  <a:schemeClr val="dk2"/>
                </a:solidFill>
              </a:rPr>
              <a:t>Response matrix for the phase error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70" name="Google Shape;170;p26"/>
          <p:cNvSpPr txBox="1"/>
          <p:nvPr/>
        </p:nvSpPr>
        <p:spPr>
          <a:xfrm>
            <a:off x="0" y="548300"/>
            <a:ext cx="4338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Investigating the source of the phase error</a:t>
            </a:r>
            <a:endParaRPr/>
          </a:p>
        </p:txBody>
      </p:sp>
      <p:sp>
        <p:nvSpPr>
          <p:cNvPr id="171" name="Google Shape;171;p26"/>
          <p:cNvSpPr txBox="1"/>
          <p:nvPr/>
        </p:nvSpPr>
        <p:spPr>
          <a:xfrm>
            <a:off x="4891175" y="2736725"/>
            <a:ext cx="28338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Preliminary analysis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/>
          <p:nvPr>
            <p:ph idx="1" type="body"/>
          </p:nvPr>
        </p:nvSpPr>
        <p:spPr>
          <a:xfrm>
            <a:off x="3168000" y="98205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Local arc corrections in the arc </a:t>
            </a:r>
            <a:r>
              <a:rPr lang="en"/>
              <a:t>improve optics control Beam1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Beam2 arc correction not enough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>
                <a:solidFill>
                  <a:srgbClr val="B7B7B7"/>
                </a:solidFill>
              </a:rPr>
              <a:t>Plan to either modify the Beam2 correction or apply extra global corrections (postponed since MD5 part was cancelled)</a:t>
            </a:r>
            <a:r>
              <a:rPr lang="en"/>
              <a:t> 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Possible source of Q5.L4</a:t>
            </a:r>
            <a:endParaRPr/>
          </a:p>
        </p:txBody>
      </p:sp>
      <p:sp>
        <p:nvSpPr>
          <p:cNvPr id="177" name="Google Shape;177;p27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Conclusions</a:t>
            </a:r>
            <a:endParaRPr sz="282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Contents</a:t>
            </a:r>
            <a:endParaRPr sz="2820"/>
          </a:p>
        </p:txBody>
      </p:sp>
      <p:sp>
        <p:nvSpPr>
          <p:cNvPr id="61" name="Google Shape;61;p14"/>
          <p:cNvSpPr txBox="1"/>
          <p:nvPr/>
        </p:nvSpPr>
        <p:spPr>
          <a:xfrm>
            <a:off x="2446650" y="1361125"/>
            <a:ext cx="4250700" cy="17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accent1"/>
                </a:solidFill>
              </a:rPr>
              <a:t>Arc45,81 corrections for Beam1</a:t>
            </a:r>
            <a:endParaRPr sz="1800">
              <a:solidFill>
                <a:schemeClr val="accen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Arc45 correction for Beam2</a:t>
            </a:r>
            <a:endParaRPr sz="1800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 sz="1800">
                <a:solidFill>
                  <a:srgbClr val="434343"/>
                </a:solidFill>
              </a:rPr>
              <a:t>Investigation of possible source of phase error</a:t>
            </a:r>
            <a:endParaRPr sz="1800">
              <a:solidFill>
                <a:srgbClr val="434343"/>
              </a:solidFill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0" y="2901725"/>
            <a:ext cx="4318500" cy="14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Focus only at a single β*, to compare before and after the applied corrections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0" y="22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 corrections for Beam1</a:t>
            </a:r>
            <a:endParaRPr sz="2820"/>
          </a:p>
        </p:txBody>
      </p:sp>
      <p:sp>
        <p:nvSpPr>
          <p:cNvPr id="68" name="Google Shape;68;p15"/>
          <p:cNvSpPr txBox="1"/>
          <p:nvPr/>
        </p:nvSpPr>
        <p:spPr>
          <a:xfrm>
            <a:off x="0" y="645375"/>
            <a:ext cx="4212000" cy="4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Analysis for the step: 165/84cm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0" y="1106475"/>
            <a:ext cx="4139100" cy="15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Old corrections</a:t>
            </a:r>
            <a:r>
              <a:rPr lang="en" sz="1800">
                <a:solidFill>
                  <a:schemeClr val="dk2"/>
                </a:solidFill>
              </a:rPr>
              <a:t>: Sextupole Bumps + Q10 + MQT,  at Arc45, Arc81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</a:rPr>
              <a:t>New Corrections</a:t>
            </a:r>
            <a:r>
              <a:rPr lang="en" sz="1800">
                <a:solidFill>
                  <a:schemeClr val="dk2"/>
                </a:solidFill>
              </a:rPr>
              <a:t>: Sextupole Bumps +MQT at </a:t>
            </a:r>
            <a:r>
              <a:rPr lang="en" sz="1800">
                <a:solidFill>
                  <a:schemeClr val="dk2"/>
                </a:solidFill>
              </a:rPr>
              <a:t>Arc45, Arc81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1000" y="4328300"/>
            <a:ext cx="4037100" cy="8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Goal: Reduce β-beating by reducing the phase errors in the arcs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4626" y="407275"/>
            <a:ext cx="4859375" cy="4736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 corrections for Beam1</a:t>
            </a:r>
            <a:endParaRPr sz="2820"/>
          </a:p>
        </p:txBody>
      </p:sp>
      <p:sp>
        <p:nvSpPr>
          <p:cNvPr id="77" name="Google Shape;77;p16"/>
          <p:cNvSpPr txBox="1"/>
          <p:nvPr/>
        </p:nvSpPr>
        <p:spPr>
          <a:xfrm>
            <a:off x="0" y="645375"/>
            <a:ext cx="4212000" cy="4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Analysis at the step: 165/84cm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0" y="1106475"/>
            <a:ext cx="4139100" cy="15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Old corrections</a:t>
            </a:r>
            <a:r>
              <a:rPr lang="en" sz="1800">
                <a:solidFill>
                  <a:schemeClr val="dk2"/>
                </a:solidFill>
              </a:rPr>
              <a:t>: Sextupole Bumps + Q10 + MQT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</a:rPr>
              <a:t>New Corrections</a:t>
            </a:r>
            <a:r>
              <a:rPr lang="en" sz="1800">
                <a:solidFill>
                  <a:schemeClr val="dk2"/>
                </a:solidFill>
              </a:rPr>
              <a:t>: Sextupole Bumps +MQT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51000" y="4352575"/>
            <a:ext cx="40371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Goal: Reduce β-beating by reducing the phase errors in the arcs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0" y="2725513"/>
            <a:ext cx="3207300" cy="5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‘</a:t>
            </a:r>
            <a:r>
              <a:rPr lang="en" sz="1800">
                <a:solidFill>
                  <a:srgbClr val="FF0000"/>
                </a:solidFill>
              </a:rPr>
              <a:t>Similarly’ for both arcs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9201" y="406575"/>
            <a:ext cx="4844799" cy="4721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Arc45 corrections for Beam1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2300">
              <a:solidFill>
                <a:schemeClr val="dk2"/>
              </a:solidFill>
            </a:endParaRPr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63161"/>
            <a:ext cx="4572000" cy="4880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 rotWithShape="1">
          <a:blip r:embed="rId4">
            <a:alphaModFix/>
          </a:blip>
          <a:srcRect b="46245" l="0" r="0" t="0"/>
          <a:stretch/>
        </p:blipFill>
        <p:spPr>
          <a:xfrm>
            <a:off x="0" y="2524403"/>
            <a:ext cx="4572000" cy="2619096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0" y="640625"/>
            <a:ext cx="41391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Old corrections</a:t>
            </a:r>
            <a:r>
              <a:rPr lang="en" sz="1800">
                <a:solidFill>
                  <a:schemeClr val="dk2"/>
                </a:solidFill>
              </a:rPr>
              <a:t>: Left side of the arc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</a:rPr>
              <a:t>New Corrections</a:t>
            </a:r>
            <a:r>
              <a:rPr lang="en" sz="1800">
                <a:solidFill>
                  <a:schemeClr val="dk2"/>
                </a:solidFill>
              </a:rPr>
              <a:t>: Right side of the arc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/>
        </p:nvSpPr>
        <p:spPr>
          <a:xfrm>
            <a:off x="0" y="0"/>
            <a:ext cx="6118800" cy="6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Arc81 corrections for Beam1</a:t>
            </a:r>
            <a:endParaRPr b="1" sz="2300">
              <a:solidFill>
                <a:schemeClr val="dk2"/>
              </a:solidFill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09022"/>
            <a:ext cx="4572000" cy="4834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 rotWithShape="1">
          <a:blip r:embed="rId4">
            <a:alphaModFix/>
          </a:blip>
          <a:srcRect b="45658" l="0" r="0" t="0"/>
          <a:stretch/>
        </p:blipFill>
        <p:spPr>
          <a:xfrm>
            <a:off x="0" y="2495796"/>
            <a:ext cx="4572000" cy="264770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0" y="640625"/>
            <a:ext cx="41391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Old corrections</a:t>
            </a:r>
            <a:r>
              <a:rPr lang="en" sz="1800">
                <a:solidFill>
                  <a:schemeClr val="dk2"/>
                </a:solidFill>
              </a:rPr>
              <a:t>: Left side of the arc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</a:rPr>
              <a:t>New Corrections</a:t>
            </a:r>
            <a:r>
              <a:rPr lang="en" sz="1800">
                <a:solidFill>
                  <a:schemeClr val="dk2"/>
                </a:solidFill>
              </a:rPr>
              <a:t>: Right side of the arc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38"/>
              <a:t>Arc45 corrections for Beam2</a:t>
            </a:r>
            <a:endParaRPr sz="2820"/>
          </a:p>
        </p:txBody>
      </p:sp>
      <p:sp>
        <p:nvSpPr>
          <p:cNvPr id="103" name="Google Shape;103;p19"/>
          <p:cNvSpPr txBox="1"/>
          <p:nvPr/>
        </p:nvSpPr>
        <p:spPr>
          <a:xfrm>
            <a:off x="0" y="674475"/>
            <a:ext cx="4299300" cy="7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Sextupole bumps</a:t>
            </a:r>
            <a:r>
              <a:rPr lang="en" sz="1800">
                <a:solidFill>
                  <a:schemeClr val="dk2"/>
                </a:solidFill>
              </a:rPr>
              <a:t>: Applied with the 1st iteration of Global corrections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4" name="Google Shape;104;p19"/>
          <p:cNvSpPr txBox="1"/>
          <p:nvPr/>
        </p:nvSpPr>
        <p:spPr>
          <a:xfrm>
            <a:off x="0" y="1416975"/>
            <a:ext cx="4187700" cy="6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2nd iteration did not improve arc45 beating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5050" y="549825"/>
            <a:ext cx="4708950" cy="459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/>
          <p:cNvPicPr preferRelativeResize="0"/>
          <p:nvPr/>
        </p:nvPicPr>
        <p:blipFill rotWithShape="1">
          <a:blip r:embed="rId4">
            <a:alphaModFix/>
          </a:blip>
          <a:srcRect b="45902" l="0" r="0" t="0"/>
          <a:stretch/>
        </p:blipFill>
        <p:spPr>
          <a:xfrm>
            <a:off x="0" y="2945250"/>
            <a:ext cx="3813014" cy="219825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/>
          <p:nvPr/>
        </p:nvSpPr>
        <p:spPr>
          <a:xfrm>
            <a:off x="0" y="2295000"/>
            <a:ext cx="4532100" cy="6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Correction</a:t>
            </a:r>
            <a:r>
              <a:rPr lang="en" sz="1800">
                <a:solidFill>
                  <a:schemeClr val="dk2"/>
                </a:solidFill>
              </a:rPr>
              <a:t>: Sextupole bumps on the left side of the arc + KQTD.A45B2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8" name="Google Shape;108;p19"/>
          <p:cNvSpPr txBox="1"/>
          <p:nvPr/>
        </p:nvSpPr>
        <p:spPr>
          <a:xfrm>
            <a:off x="6696250" y="48600"/>
            <a:ext cx="2285400" cy="5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110/43cm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Arc45 corrections for Beam2</a:t>
            </a:r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4149" y="572700"/>
            <a:ext cx="4322625" cy="45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0"/>
          <p:cNvPicPr preferRelativeResize="0"/>
          <p:nvPr/>
        </p:nvPicPr>
        <p:blipFill rotWithShape="1">
          <a:blip r:embed="rId4">
            <a:alphaModFix/>
          </a:blip>
          <a:srcRect b="46135" l="0" r="0" t="0"/>
          <a:stretch/>
        </p:blipFill>
        <p:spPr>
          <a:xfrm>
            <a:off x="0" y="2845575"/>
            <a:ext cx="4003074" cy="22979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0"/>
          <p:cNvSpPr txBox="1"/>
          <p:nvPr/>
        </p:nvSpPr>
        <p:spPr>
          <a:xfrm>
            <a:off x="0" y="1125750"/>
            <a:ext cx="4532100" cy="6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Correction</a:t>
            </a:r>
            <a:r>
              <a:rPr lang="en" sz="1800">
                <a:solidFill>
                  <a:schemeClr val="dk2"/>
                </a:solidFill>
              </a:rPr>
              <a:t>: Sextupole bumps on the left side of the arc + KQTD.A45B2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38"/>
              <a:t>Arc45 Beam2</a:t>
            </a:r>
            <a:endParaRPr sz="2820"/>
          </a:p>
        </p:txBody>
      </p:sp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4075" y="647300"/>
            <a:ext cx="5169926" cy="4496199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1"/>
          <p:cNvSpPr txBox="1"/>
          <p:nvPr/>
        </p:nvSpPr>
        <p:spPr>
          <a:xfrm>
            <a:off x="0" y="572700"/>
            <a:ext cx="3789600" cy="7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Investigating the source of the phase error: </a:t>
            </a:r>
            <a:r>
              <a:rPr lang="en" sz="1800">
                <a:solidFill>
                  <a:srgbClr val="FF0000"/>
                </a:solidFill>
              </a:rPr>
              <a:t>Focusing around IP4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24" name="Google Shape;124;p21"/>
          <p:cNvCxnSpPr/>
          <p:nvPr/>
        </p:nvCxnSpPr>
        <p:spPr>
          <a:xfrm>
            <a:off x="3319025" y="1358650"/>
            <a:ext cx="2984100" cy="27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5" name="Google Shape;125;p21"/>
          <p:cNvCxnSpPr/>
          <p:nvPr/>
        </p:nvCxnSpPr>
        <p:spPr>
          <a:xfrm>
            <a:off x="3328725" y="1504225"/>
            <a:ext cx="2984100" cy="187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6" name="Google Shape;126;p21"/>
          <p:cNvSpPr txBox="1"/>
          <p:nvPr/>
        </p:nvSpPr>
        <p:spPr>
          <a:xfrm>
            <a:off x="0" y="1955500"/>
            <a:ext cx="3745800" cy="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Phase error ‘drift’ in Arc45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27" name="Google Shape;127;p21"/>
          <p:cNvCxnSpPr/>
          <p:nvPr/>
        </p:nvCxnSpPr>
        <p:spPr>
          <a:xfrm>
            <a:off x="2673650" y="2435875"/>
            <a:ext cx="3896400" cy="168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8" name="Google Shape;128;p21"/>
          <p:cNvSpPr txBox="1"/>
          <p:nvPr/>
        </p:nvSpPr>
        <p:spPr>
          <a:xfrm>
            <a:off x="21900" y="3527450"/>
            <a:ext cx="3745800" cy="8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Correction did not </a:t>
            </a:r>
            <a:r>
              <a:rPr lang="en" sz="1800">
                <a:solidFill>
                  <a:srgbClr val="FF0000"/>
                </a:solidFill>
              </a:rPr>
              <a:t>improve globally the vertical plane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