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1F5_45F913F4.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308" r:id="rId2"/>
    <p:sldId id="286" r:id="rId3"/>
    <p:sldId id="463" r:id="rId4"/>
    <p:sldId id="464" r:id="rId5"/>
    <p:sldId id="276" r:id="rId6"/>
    <p:sldId id="275" r:id="rId7"/>
    <p:sldId id="354" r:id="rId8"/>
    <p:sldId id="356" r:id="rId9"/>
    <p:sldId id="355" r:id="rId10"/>
    <p:sldId id="424" r:id="rId11"/>
    <p:sldId id="475" r:id="rId12"/>
    <p:sldId id="387" r:id="rId13"/>
    <p:sldId id="501" r:id="rId14"/>
    <p:sldId id="469" r:id="rId15"/>
    <p:sldId id="470" r:id="rId16"/>
    <p:sldId id="471" r:id="rId17"/>
    <p:sldId id="479" r:id="rId18"/>
    <p:sldId id="472" r:id="rId19"/>
    <p:sldId id="476" r:id="rId20"/>
    <p:sldId id="465" r:id="rId21"/>
    <p:sldId id="357" r:id="rId22"/>
    <p:sldId id="500" r:id="rId23"/>
    <p:sldId id="499" r:id="rId24"/>
    <p:sldId id="497" r:id="rId25"/>
    <p:sldId id="491" r:id="rId26"/>
    <p:sldId id="495" r:id="rId27"/>
    <p:sldId id="485" r:id="rId28"/>
    <p:sldId id="488" r:id="rId29"/>
    <p:sldId id="484" r:id="rId30"/>
    <p:sldId id="288" r:id="rId31"/>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75EE826-F454-849F-8B4D-FDBD29439176}" name="German Olivet" initials="GO" userId="S::german.olivet.dessent@cern.ch::2594bfc8-de48-4310-a9d7-9718527b3f70" providerId="AD"/>
  <p188:author id="{094C593F-A054-1161-2CF7-529D5CF4B093}" name="Jessica Stearns Metcalfe" initials="JM" userId="S::j.metcalfe@cern.ch::b4489d02-f1cf-4e4a-bc43-251c8cd79f5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892" autoAdjust="0"/>
    <p:restoredTop sz="94660"/>
  </p:normalViewPr>
  <p:slideViewPr>
    <p:cSldViewPr snapToGrid="0">
      <p:cViewPr varScale="1">
        <p:scale>
          <a:sx n="82" d="100"/>
          <a:sy n="82" d="100"/>
        </p:scale>
        <p:origin x="102" y="14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omments/modernComment_1F5_45F913F4.xml><?xml version="1.0" encoding="utf-8"?>
<p188:cmLst xmlns:a="http://schemas.openxmlformats.org/drawingml/2006/main" xmlns:r="http://schemas.openxmlformats.org/officeDocument/2006/relationships" xmlns:p188="http://schemas.microsoft.com/office/powerpoint/2018/8/main">
  <p188:cm id="{6F318F57-AFFA-44C5-91C0-FB0F3752D7C0}" authorId="{B75EE826-F454-849F-8B4D-FDBD29439176}" created="2024-10-28T14:51:35.940">
    <ac:txMkLst xmlns:ac="http://schemas.microsoft.com/office/drawing/2013/main/command">
      <pc:docMk xmlns:pc="http://schemas.microsoft.com/office/powerpoint/2013/main/command"/>
      <pc:sldMk xmlns:pc="http://schemas.microsoft.com/office/powerpoint/2013/main/command" cId="1173951476" sldId="501"/>
      <ac:spMk id="3" creationId="{5BCF827B-A59E-BE9B-3CA5-5E0F8F879276}"/>
      <ac:txMk cp="0" len="121">
        <ac:context len="122" hash="2816782064"/>
      </ac:txMk>
    </ac:txMkLst>
    <p188:pos x="11136312" y="540807"/>
    <p188:txBody>
      <a:bodyPr/>
      <a:lstStyle/>
      <a:p>
        <a:r>
          <a:rPr lang="en-GB"/>
          <a:t>Viewed with Eva, to verify with Jessica’s IT timeline (slide 13).</a:t>
        </a:r>
      </a:p>
    </p188:txBody>
  </p188:cm>
</p188:cmLst>
</file>

<file path=ppt/diagrams/_rels/data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4" Type="http://schemas.openxmlformats.org/officeDocument/2006/relationships/image" Target="../media/image2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4" Type="http://schemas.openxmlformats.org/officeDocument/2006/relationships/image" Target="../media/image21.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3EB70C-540B-4D2F-8B6F-4DD4C52E43D3}" type="doc">
      <dgm:prSet loTypeId="urn:microsoft.com/office/officeart/2018/2/layout/IconLabelList" loCatId="icon" qsTypeId="urn:microsoft.com/office/officeart/2005/8/quickstyle/simple1" qsCatId="simple" csTypeId="urn:microsoft.com/office/officeart/2005/8/colors/accent2_2" csCatId="accent2" phldr="1"/>
      <dgm:spPr/>
      <dgm:t>
        <a:bodyPr/>
        <a:lstStyle/>
        <a:p>
          <a:endParaRPr lang="en-US"/>
        </a:p>
      </dgm:t>
    </dgm:pt>
    <dgm:pt modelId="{A65922E8-C93D-4988-8A32-204392C0F31A}">
      <dgm:prSet/>
      <dgm:spPr/>
      <dgm:t>
        <a:bodyPr/>
        <a:lstStyle/>
        <a:p>
          <a:r>
            <a:rPr lang="en-US" b="1" dirty="0"/>
            <a:t>Commercial and contractual criteria</a:t>
          </a:r>
          <a:endParaRPr lang="en-US" dirty="0"/>
        </a:p>
      </dgm:t>
    </dgm:pt>
    <dgm:pt modelId="{33C4C225-0F5E-4215-A26C-5785A3240052}" type="parTrans" cxnId="{A102E17B-02B0-4150-AFF7-0E8248DA8CC4}">
      <dgm:prSet/>
      <dgm:spPr/>
      <dgm:t>
        <a:bodyPr/>
        <a:lstStyle/>
        <a:p>
          <a:endParaRPr lang="en-US"/>
        </a:p>
      </dgm:t>
    </dgm:pt>
    <dgm:pt modelId="{FD29B120-611E-432D-803D-310E2FA0F8BD}" type="sibTrans" cxnId="{A102E17B-02B0-4150-AFF7-0E8248DA8CC4}">
      <dgm:prSet/>
      <dgm:spPr/>
      <dgm:t>
        <a:bodyPr/>
        <a:lstStyle/>
        <a:p>
          <a:endParaRPr lang="en-US"/>
        </a:p>
      </dgm:t>
    </dgm:pt>
    <dgm:pt modelId="{DFD8494D-1448-4D4E-9912-318560EEA7C9}">
      <dgm:prSet/>
      <dgm:spPr/>
      <dgm:t>
        <a:bodyPr/>
        <a:lstStyle/>
        <a:p>
          <a:r>
            <a:rPr lang="en-US" b="1" dirty="0"/>
            <a:t>Technical criteria and capabilities</a:t>
          </a:r>
          <a:endParaRPr lang="en-US" dirty="0"/>
        </a:p>
      </dgm:t>
    </dgm:pt>
    <dgm:pt modelId="{E2F594F2-B53A-4894-A2A4-7FD1AC756D62}" type="parTrans" cxnId="{0EB30ED7-A9D0-4371-A2BA-4D3DDE5A973D}">
      <dgm:prSet/>
      <dgm:spPr/>
      <dgm:t>
        <a:bodyPr/>
        <a:lstStyle/>
        <a:p>
          <a:endParaRPr lang="en-US"/>
        </a:p>
      </dgm:t>
    </dgm:pt>
    <dgm:pt modelId="{97D2A2DC-176A-481E-8139-E4B2420707CB}" type="sibTrans" cxnId="{0EB30ED7-A9D0-4371-A2BA-4D3DDE5A973D}">
      <dgm:prSet/>
      <dgm:spPr/>
      <dgm:t>
        <a:bodyPr/>
        <a:lstStyle/>
        <a:p>
          <a:endParaRPr lang="en-US"/>
        </a:p>
      </dgm:t>
    </dgm:pt>
    <dgm:pt modelId="{ED772A32-9E1E-4F7D-9039-C97921BE635C}" type="pres">
      <dgm:prSet presAssocID="{463EB70C-540B-4D2F-8B6F-4DD4C52E43D3}" presName="root" presStyleCnt="0">
        <dgm:presLayoutVars>
          <dgm:dir/>
          <dgm:resizeHandles val="exact"/>
        </dgm:presLayoutVars>
      </dgm:prSet>
      <dgm:spPr/>
    </dgm:pt>
    <dgm:pt modelId="{FA315F01-2317-4656-A8A6-BBFC2637C352}" type="pres">
      <dgm:prSet presAssocID="{A65922E8-C93D-4988-8A32-204392C0F31A}" presName="compNode" presStyleCnt="0"/>
      <dgm:spPr/>
    </dgm:pt>
    <dgm:pt modelId="{A9D6EBA4-C63F-4991-9EEE-C2A22E51FA1C}" type="pres">
      <dgm:prSet presAssocID="{A65922E8-C93D-4988-8A32-204392C0F31A}" presName="iconRect" presStyleLbl="node1" presStyleIdx="0" presStyleCnt="2" custLinFactX="100000" custLinFactNeighborX="161206" custLinFactNeighborY="6561"/>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6494C32-5CFC-4962-8BBE-08A7D2180DE9}" type="pres">
      <dgm:prSet presAssocID="{A65922E8-C93D-4988-8A32-204392C0F31A}" presName="spaceRect" presStyleCnt="0"/>
      <dgm:spPr/>
    </dgm:pt>
    <dgm:pt modelId="{D253FB5F-6F7E-4E0C-B081-BC8C3D9E5D66}" type="pres">
      <dgm:prSet presAssocID="{A65922E8-C93D-4988-8A32-204392C0F31A}" presName="textRect" presStyleLbl="revTx" presStyleIdx="0" presStyleCnt="2">
        <dgm:presLayoutVars>
          <dgm:chMax val="1"/>
          <dgm:chPref val="1"/>
        </dgm:presLayoutVars>
      </dgm:prSet>
      <dgm:spPr/>
    </dgm:pt>
    <dgm:pt modelId="{BA9A88C6-7F76-48E6-9234-5F25AC72EA44}" type="pres">
      <dgm:prSet presAssocID="{FD29B120-611E-432D-803D-310E2FA0F8BD}" presName="sibTrans" presStyleCnt="0"/>
      <dgm:spPr/>
    </dgm:pt>
    <dgm:pt modelId="{CFC2C390-8969-4936-92FF-82A2901C39D2}" type="pres">
      <dgm:prSet presAssocID="{DFD8494D-1448-4D4E-9912-318560EEA7C9}" presName="compNode" presStyleCnt="0"/>
      <dgm:spPr/>
    </dgm:pt>
    <dgm:pt modelId="{37C5E905-D954-45D4-AB37-2BDE5C81D3F8}" type="pres">
      <dgm:prSet presAssocID="{DFD8494D-1448-4D4E-9912-318560EEA7C9}" presName="iconRect" presStyleLbl="node1" presStyleIdx="1" presStyleCnt="2" custLinFactX="-100000" custLinFactNeighborX="-164855" custLinFactNeighborY="6561"/>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Coins with solid fill"/>
        </a:ext>
      </dgm:extLst>
    </dgm:pt>
    <dgm:pt modelId="{D8FD05E5-497D-46FF-829D-EAB7214F2697}" type="pres">
      <dgm:prSet presAssocID="{DFD8494D-1448-4D4E-9912-318560EEA7C9}" presName="spaceRect" presStyleCnt="0"/>
      <dgm:spPr/>
    </dgm:pt>
    <dgm:pt modelId="{409F155A-DE69-4B4C-A894-46077C028463}" type="pres">
      <dgm:prSet presAssocID="{DFD8494D-1448-4D4E-9912-318560EEA7C9}" presName="textRect" presStyleLbl="revTx" presStyleIdx="1" presStyleCnt="2">
        <dgm:presLayoutVars>
          <dgm:chMax val="1"/>
          <dgm:chPref val="1"/>
        </dgm:presLayoutVars>
      </dgm:prSet>
      <dgm:spPr/>
    </dgm:pt>
  </dgm:ptLst>
  <dgm:cxnLst>
    <dgm:cxn modelId="{8360823C-6DDE-4ADF-A21D-7D852D211F27}" type="presOf" srcId="{A65922E8-C93D-4988-8A32-204392C0F31A}" destId="{D253FB5F-6F7E-4E0C-B081-BC8C3D9E5D66}" srcOrd="0" destOrd="0" presId="urn:microsoft.com/office/officeart/2018/2/layout/IconLabelList"/>
    <dgm:cxn modelId="{A102E17B-02B0-4150-AFF7-0E8248DA8CC4}" srcId="{463EB70C-540B-4D2F-8B6F-4DD4C52E43D3}" destId="{A65922E8-C93D-4988-8A32-204392C0F31A}" srcOrd="0" destOrd="0" parTransId="{33C4C225-0F5E-4215-A26C-5785A3240052}" sibTransId="{FD29B120-611E-432D-803D-310E2FA0F8BD}"/>
    <dgm:cxn modelId="{318B22C4-BB1B-4A19-AE4B-5DC156A432E4}" type="presOf" srcId="{463EB70C-540B-4D2F-8B6F-4DD4C52E43D3}" destId="{ED772A32-9E1E-4F7D-9039-C97921BE635C}" srcOrd="0" destOrd="0" presId="urn:microsoft.com/office/officeart/2018/2/layout/IconLabelList"/>
    <dgm:cxn modelId="{0EB30ED7-A9D0-4371-A2BA-4D3DDE5A973D}" srcId="{463EB70C-540B-4D2F-8B6F-4DD4C52E43D3}" destId="{DFD8494D-1448-4D4E-9912-318560EEA7C9}" srcOrd="1" destOrd="0" parTransId="{E2F594F2-B53A-4894-A2A4-7FD1AC756D62}" sibTransId="{97D2A2DC-176A-481E-8139-E4B2420707CB}"/>
    <dgm:cxn modelId="{1A1DF7F8-6910-4378-ACF7-2409C794D433}" type="presOf" srcId="{DFD8494D-1448-4D4E-9912-318560EEA7C9}" destId="{409F155A-DE69-4B4C-A894-46077C028463}" srcOrd="0" destOrd="0" presId="urn:microsoft.com/office/officeart/2018/2/layout/IconLabelList"/>
    <dgm:cxn modelId="{17651F37-C999-4640-91BE-FE3DEEFD63B3}" type="presParOf" srcId="{ED772A32-9E1E-4F7D-9039-C97921BE635C}" destId="{FA315F01-2317-4656-A8A6-BBFC2637C352}" srcOrd="0" destOrd="0" presId="urn:microsoft.com/office/officeart/2018/2/layout/IconLabelList"/>
    <dgm:cxn modelId="{A70166E7-0FED-4C60-97D6-A9CF1858A58D}" type="presParOf" srcId="{FA315F01-2317-4656-A8A6-BBFC2637C352}" destId="{A9D6EBA4-C63F-4991-9EEE-C2A22E51FA1C}" srcOrd="0" destOrd="0" presId="urn:microsoft.com/office/officeart/2018/2/layout/IconLabelList"/>
    <dgm:cxn modelId="{7E6D087D-D4ED-49A3-9EBB-5F132FEA2B94}" type="presParOf" srcId="{FA315F01-2317-4656-A8A6-BBFC2637C352}" destId="{26494C32-5CFC-4962-8BBE-08A7D2180DE9}" srcOrd="1" destOrd="0" presId="urn:microsoft.com/office/officeart/2018/2/layout/IconLabelList"/>
    <dgm:cxn modelId="{26EF1F6B-EC02-47C0-B6E8-AA1B842368FB}" type="presParOf" srcId="{FA315F01-2317-4656-A8A6-BBFC2637C352}" destId="{D253FB5F-6F7E-4E0C-B081-BC8C3D9E5D66}" srcOrd="2" destOrd="0" presId="urn:microsoft.com/office/officeart/2018/2/layout/IconLabelList"/>
    <dgm:cxn modelId="{12A12D81-78DC-4F21-B989-68ED04FB457C}" type="presParOf" srcId="{ED772A32-9E1E-4F7D-9039-C97921BE635C}" destId="{BA9A88C6-7F76-48E6-9234-5F25AC72EA44}" srcOrd="1" destOrd="0" presId="urn:microsoft.com/office/officeart/2018/2/layout/IconLabelList"/>
    <dgm:cxn modelId="{5DB0D5FA-7E41-4AF2-88F0-6BD4D81C047F}" type="presParOf" srcId="{ED772A32-9E1E-4F7D-9039-C97921BE635C}" destId="{CFC2C390-8969-4936-92FF-82A2901C39D2}" srcOrd="2" destOrd="0" presId="urn:microsoft.com/office/officeart/2018/2/layout/IconLabelList"/>
    <dgm:cxn modelId="{E074419A-F4D8-4EF6-9507-E7A06F652478}" type="presParOf" srcId="{CFC2C390-8969-4936-92FF-82A2901C39D2}" destId="{37C5E905-D954-45D4-AB37-2BDE5C81D3F8}" srcOrd="0" destOrd="0" presId="urn:microsoft.com/office/officeart/2018/2/layout/IconLabelList"/>
    <dgm:cxn modelId="{E5EC1E4D-0705-44C0-AD9B-4AB6E28F8ACC}" type="presParOf" srcId="{CFC2C390-8969-4936-92FF-82A2901C39D2}" destId="{D8FD05E5-497D-46FF-829D-EAB7214F2697}" srcOrd="1" destOrd="0" presId="urn:microsoft.com/office/officeart/2018/2/layout/IconLabelList"/>
    <dgm:cxn modelId="{3632E543-D318-4898-B62B-4C5F5B986155}" type="presParOf" srcId="{CFC2C390-8969-4936-92FF-82A2901C39D2}" destId="{409F155A-DE69-4B4C-A894-46077C028463}"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D6EBA4-C63F-4991-9EEE-C2A22E51FA1C}">
      <dsp:nvSpPr>
        <dsp:cNvPr id="0" name=""/>
        <dsp:cNvSpPr/>
      </dsp:nvSpPr>
      <dsp:spPr>
        <a:xfrm>
          <a:off x="7255856" y="864740"/>
          <a:ext cx="1944000" cy="1944000"/>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253FB5F-6F7E-4E0C-B081-BC8C3D9E5D66}">
      <dsp:nvSpPr>
        <dsp:cNvPr id="0" name=""/>
        <dsp:cNvSpPr/>
      </dsp:nvSpPr>
      <dsp:spPr>
        <a:xfrm>
          <a:off x="990012" y="3151317"/>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00150">
            <a:lnSpc>
              <a:spcPct val="90000"/>
            </a:lnSpc>
            <a:spcBef>
              <a:spcPct val="0"/>
            </a:spcBef>
            <a:spcAft>
              <a:spcPct val="35000"/>
            </a:spcAft>
            <a:buNone/>
          </a:pPr>
          <a:r>
            <a:rPr lang="en-US" sz="2700" b="1" kern="1200" dirty="0"/>
            <a:t>Commercial and contractual criteria</a:t>
          </a:r>
          <a:endParaRPr lang="en-US" sz="2700" kern="1200" dirty="0"/>
        </a:p>
      </dsp:txBody>
      <dsp:txXfrm>
        <a:off x="990012" y="3151317"/>
        <a:ext cx="4320000" cy="720000"/>
      </dsp:txXfrm>
    </dsp:sp>
    <dsp:sp modelId="{37C5E905-D954-45D4-AB37-2BDE5C81D3F8}">
      <dsp:nvSpPr>
        <dsp:cNvPr id="0" name=""/>
        <dsp:cNvSpPr/>
      </dsp:nvSpPr>
      <dsp:spPr>
        <a:xfrm>
          <a:off x="2105230" y="864740"/>
          <a:ext cx="1944000" cy="1944000"/>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09F155A-DE69-4B4C-A894-46077C028463}">
      <dsp:nvSpPr>
        <dsp:cNvPr id="0" name=""/>
        <dsp:cNvSpPr/>
      </dsp:nvSpPr>
      <dsp:spPr>
        <a:xfrm>
          <a:off x="6066012" y="3151317"/>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00150">
            <a:lnSpc>
              <a:spcPct val="90000"/>
            </a:lnSpc>
            <a:spcBef>
              <a:spcPct val="0"/>
            </a:spcBef>
            <a:spcAft>
              <a:spcPct val="35000"/>
            </a:spcAft>
            <a:buNone/>
          </a:pPr>
          <a:r>
            <a:rPr lang="en-US" sz="2700" b="1" kern="1200" dirty="0"/>
            <a:t>Technical criteria and capabilities</a:t>
          </a:r>
          <a:endParaRPr lang="en-US" sz="2700" kern="1200" dirty="0"/>
        </a:p>
      </dsp:txBody>
      <dsp:txXfrm>
        <a:off x="6066012" y="3151317"/>
        <a:ext cx="432000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2830" tIns="46415" rIns="92830" bIns="46415"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2830" tIns="46415" rIns="92830" bIns="46415" rtlCol="0"/>
          <a:lstStyle>
            <a:lvl1pPr algn="r">
              <a:defRPr sz="1200"/>
            </a:lvl1pPr>
          </a:lstStyle>
          <a:p>
            <a:fld id="{4B0A2284-DA4C-42AB-A272-4FDE82A1FA47}" type="datetimeFigureOut">
              <a:rPr lang="en-GB" smtClean="0"/>
              <a:t>29/10/2024</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2830" tIns="46415" rIns="92830" bIns="46415" rtlCol="0" anchor="ctr"/>
          <a:lstStyle/>
          <a:p>
            <a:endParaRPr lang="en-GB"/>
          </a:p>
        </p:txBody>
      </p:sp>
      <p:sp>
        <p:nvSpPr>
          <p:cNvPr id="5" name="Notes Placeholder 4"/>
          <p:cNvSpPr>
            <a:spLocks noGrp="1"/>
          </p:cNvSpPr>
          <p:nvPr>
            <p:ph type="body" sz="quarter" idx="3"/>
          </p:nvPr>
        </p:nvSpPr>
        <p:spPr>
          <a:xfrm>
            <a:off x="679768" y="4751219"/>
            <a:ext cx="5438140" cy="3887362"/>
          </a:xfrm>
          <a:prstGeom prst="rect">
            <a:avLst/>
          </a:prstGeom>
        </p:spPr>
        <p:txBody>
          <a:bodyPr vert="horz" lIns="92830" tIns="46415" rIns="92830" bIns="464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8"/>
            <a:ext cx="2945659" cy="495347"/>
          </a:xfrm>
          <a:prstGeom prst="rect">
            <a:avLst/>
          </a:prstGeom>
        </p:spPr>
        <p:txBody>
          <a:bodyPr vert="horz" lIns="92830" tIns="46415" rIns="92830" bIns="46415"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8"/>
            <a:ext cx="2945659" cy="495347"/>
          </a:xfrm>
          <a:prstGeom prst="rect">
            <a:avLst/>
          </a:prstGeom>
        </p:spPr>
        <p:txBody>
          <a:bodyPr vert="horz" lIns="92830" tIns="46415" rIns="92830" bIns="46415" rtlCol="0" anchor="b"/>
          <a:lstStyle>
            <a:lvl1pPr algn="r">
              <a:defRPr sz="1200"/>
            </a:lvl1pPr>
          </a:lstStyle>
          <a:p>
            <a:fld id="{9CE7FA60-B419-4185-A7D5-D302984C3E3A}" type="slidenum">
              <a:rPr lang="en-GB" smtClean="0"/>
              <a:t>‹#›</a:t>
            </a:fld>
            <a:endParaRPr lang="en-GB"/>
          </a:p>
        </p:txBody>
      </p:sp>
    </p:spTree>
    <p:extLst>
      <p:ext uri="{BB962C8B-B14F-4D97-AF65-F5344CB8AC3E}">
        <p14:creationId xmlns:p14="http://schemas.microsoft.com/office/powerpoint/2010/main" val="2081655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560068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E7FA60-B419-4185-A7D5-D302984C3E3A}" type="slidenum">
              <a:rPr lang="en-GB" smtClean="0"/>
              <a:t>25</a:t>
            </a:fld>
            <a:endParaRPr lang="en-GB"/>
          </a:p>
        </p:txBody>
      </p:sp>
    </p:spTree>
    <p:extLst>
      <p:ext uri="{BB962C8B-B14F-4D97-AF65-F5344CB8AC3E}">
        <p14:creationId xmlns:p14="http://schemas.microsoft.com/office/powerpoint/2010/main" val="11805537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E7FA60-B419-4185-A7D5-D302984C3E3A}" type="slidenum">
              <a:rPr lang="en-GB" smtClean="0"/>
              <a:t>26</a:t>
            </a:fld>
            <a:endParaRPr lang="en-GB"/>
          </a:p>
        </p:txBody>
      </p:sp>
    </p:spTree>
    <p:extLst>
      <p:ext uri="{BB962C8B-B14F-4D97-AF65-F5344CB8AC3E}">
        <p14:creationId xmlns:p14="http://schemas.microsoft.com/office/powerpoint/2010/main" val="3515850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defTabSz="928299">
              <a:defRPr/>
            </a:pPr>
            <a:fld id="{8CB0EE9E-52B8-AA4F-8DD5-ED0FB4E5CBCC}" type="slidenum">
              <a:rPr lang="en-US">
                <a:solidFill>
                  <a:prstClr val="black"/>
                </a:solidFill>
                <a:latin typeface="Calibri" panose="020F0502020204030204"/>
              </a:rPr>
              <a:pPr defTabSz="928299">
                <a:defRPr/>
              </a:pPr>
              <a:t>2</a:t>
            </a:fld>
            <a:endParaRPr lang="en-US">
              <a:solidFill>
                <a:prstClr val="black"/>
              </a:solidFill>
              <a:latin typeface="Calibri" panose="020F0502020204030204"/>
            </a:endParaRPr>
          </a:p>
        </p:txBody>
      </p:sp>
    </p:spTree>
    <p:extLst>
      <p:ext uri="{BB962C8B-B14F-4D97-AF65-F5344CB8AC3E}">
        <p14:creationId xmlns:p14="http://schemas.microsoft.com/office/powerpoint/2010/main" val="3480936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defTabSz="928299">
              <a:defRPr/>
            </a:pPr>
            <a:fld id="{8CB0EE9E-52B8-AA4F-8DD5-ED0FB4E5CBCC}" type="slidenum">
              <a:rPr lang="en-US">
                <a:solidFill>
                  <a:prstClr val="black"/>
                </a:solidFill>
                <a:latin typeface="Calibri" panose="020F0502020204030204"/>
              </a:rPr>
              <a:pPr defTabSz="928299">
                <a:defRPr/>
              </a:pPr>
              <a:t>3</a:t>
            </a:fld>
            <a:endParaRPr lang="en-US">
              <a:solidFill>
                <a:prstClr val="black"/>
              </a:solidFill>
              <a:latin typeface="Calibri" panose="020F0502020204030204"/>
            </a:endParaRPr>
          </a:p>
        </p:txBody>
      </p:sp>
    </p:spTree>
    <p:extLst>
      <p:ext uri="{BB962C8B-B14F-4D97-AF65-F5344CB8AC3E}">
        <p14:creationId xmlns:p14="http://schemas.microsoft.com/office/powerpoint/2010/main" val="374104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4074818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369227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8463452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E7FA60-B419-4185-A7D5-D302984C3E3A}" type="slidenum">
              <a:rPr lang="en-GB" smtClean="0"/>
              <a:t>22</a:t>
            </a:fld>
            <a:endParaRPr lang="en-GB"/>
          </a:p>
        </p:txBody>
      </p:sp>
    </p:spTree>
    <p:extLst>
      <p:ext uri="{BB962C8B-B14F-4D97-AF65-F5344CB8AC3E}">
        <p14:creationId xmlns:p14="http://schemas.microsoft.com/office/powerpoint/2010/main" val="25501180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E7FA60-B419-4185-A7D5-D302984C3E3A}" type="slidenum">
              <a:rPr lang="en-GB" smtClean="0"/>
              <a:t>23</a:t>
            </a:fld>
            <a:endParaRPr lang="en-GB"/>
          </a:p>
        </p:txBody>
      </p:sp>
    </p:spTree>
    <p:extLst>
      <p:ext uri="{BB962C8B-B14F-4D97-AF65-F5344CB8AC3E}">
        <p14:creationId xmlns:p14="http://schemas.microsoft.com/office/powerpoint/2010/main" val="1009907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E7FA60-B419-4185-A7D5-D302984C3E3A}" type="slidenum">
              <a:rPr lang="en-GB" smtClean="0"/>
              <a:t>24</a:t>
            </a:fld>
            <a:endParaRPr lang="en-GB"/>
          </a:p>
        </p:txBody>
      </p:sp>
    </p:spTree>
    <p:extLst>
      <p:ext uri="{BB962C8B-B14F-4D97-AF65-F5344CB8AC3E}">
        <p14:creationId xmlns:p14="http://schemas.microsoft.com/office/powerpoint/2010/main" val="575998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251036499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29/10/2024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MS-4983 | LHC Evacuation - Webinar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0391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29/10/2024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MS-4983 | LHC Evacuation - Webinar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4514135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29/10/2024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MS-4983 | LHC Evacuation - Webinar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6964824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29/10/2024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MS-4983 | LHC Evacuation - Webinar</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4170542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29/10/2024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MS-4983 | LHC Evacuation - Webinar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4385882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29/10/2024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MS-4983 | LHC Evacuation - Webinar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06069869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29/10/2024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MS-4983 | LHC Evacuation - Webinar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2931999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29/10/2024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MS-4983 | LHC Evacuation - Webinar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9266169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29/10/2024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MS-4983 | LHC Evacuation - Webinar</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602312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29/10/2024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MS-4983 | LHC Evacuation - Webinar</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96309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29/10/2024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MS-4983 | LHC Evacuation - Webinar</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5" name="Picture 4">
            <a:extLst>
              <a:ext uri="{FF2B5EF4-FFF2-40B4-BE49-F238E27FC236}">
                <a16:creationId xmlns:a16="http://schemas.microsoft.com/office/drawing/2014/main" id="{26C18BCF-1026-3541-8435-A6A493D9875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7012" y="6394174"/>
            <a:ext cx="395212" cy="390939"/>
          </a:xfrm>
          <a:prstGeom prst="rect">
            <a:avLst/>
          </a:prstGeom>
        </p:spPr>
      </p:pic>
    </p:spTree>
    <p:extLst>
      <p:ext uri="{BB962C8B-B14F-4D97-AF65-F5344CB8AC3E}">
        <p14:creationId xmlns:p14="http://schemas.microsoft.com/office/powerpoint/2010/main" val="20696711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29/10/2024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MS-4983 | LHC Evacuation - Webinar</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263727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8833173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29/10/2024</a:t>
            </a:r>
            <a:endParaRPr lang="fr-FR" dirty="0"/>
          </a:p>
        </p:txBody>
      </p:sp>
      <p:sp>
        <p:nvSpPr>
          <p:cNvPr id="5" name="Espace réservé du pied de page 4"/>
          <p:cNvSpPr>
            <a:spLocks noGrp="1"/>
          </p:cNvSpPr>
          <p:nvPr>
            <p:ph type="ftr" sz="quarter" idx="11"/>
          </p:nvPr>
        </p:nvSpPr>
        <p:spPr>
          <a:xfrm>
            <a:off x="1296000" y="6316306"/>
            <a:ext cx="3608877" cy="365125"/>
          </a:xfrm>
        </p:spPr>
        <p:txBody>
          <a:bodyPr/>
          <a:lstStyle/>
          <a:p>
            <a:r>
              <a:rPr lang="fr-FR"/>
              <a:t>MS-4983 | LHC Evacuation - Webinar</a:t>
            </a:r>
            <a:endParaRPr lang="fr-FR" dirty="0"/>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dirty="0"/>
          </a:p>
        </p:txBody>
      </p:sp>
    </p:spTree>
    <p:extLst>
      <p:ext uri="{BB962C8B-B14F-4D97-AF65-F5344CB8AC3E}">
        <p14:creationId xmlns:p14="http://schemas.microsoft.com/office/powerpoint/2010/main" val="3035652145"/>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29/10/2024</a:t>
            </a:r>
            <a:endParaRPr lang="fr-FR" dirty="0"/>
          </a:p>
        </p:txBody>
      </p:sp>
      <p:sp>
        <p:nvSpPr>
          <p:cNvPr id="5" name="Espace réservé du pied de page 4"/>
          <p:cNvSpPr>
            <a:spLocks noGrp="1"/>
          </p:cNvSpPr>
          <p:nvPr>
            <p:ph type="ftr" sz="quarter" idx="11"/>
          </p:nvPr>
        </p:nvSpPr>
        <p:spPr/>
        <p:txBody>
          <a:bodyPr/>
          <a:lstStyle/>
          <a:p>
            <a:r>
              <a:rPr lang="fr-FR"/>
              <a:t>MS-4983 | LHC Evacuation - Webinar</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dirty="0"/>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Tree>
    <p:extLst>
      <p:ext uri="{BB962C8B-B14F-4D97-AF65-F5344CB8AC3E}">
        <p14:creationId xmlns:p14="http://schemas.microsoft.com/office/powerpoint/2010/main" val="7134183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Very First Slid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429920" y="2999946"/>
            <a:ext cx="1470128" cy="1091515"/>
          </a:xfrm>
          <a:prstGeom prst="rect">
            <a:avLst/>
          </a:prstGeom>
        </p:spPr>
      </p:pic>
    </p:spTree>
    <p:extLst>
      <p:ext uri="{BB962C8B-B14F-4D97-AF65-F5344CB8AC3E}">
        <p14:creationId xmlns:p14="http://schemas.microsoft.com/office/powerpoint/2010/main" val="3389385427"/>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en-US"/>
              <a:t>29/10/2024</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MS-4983 | LHC Evacuation - Webinar</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10884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56894281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29/10/2024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MS-4983 | LHC Evacuation - Webinar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77611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29/10/2024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MS-4983 | LHC Evacuation - Webinar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84385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29/10/2024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MS-4983 | LHC Evacuation - Webinar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229043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58025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29/10/2024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MS-4983 | LHC Evacuation - Webinar</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164789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29/10/2024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MS-4983 | LHC Evacuation - Webinar</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9402113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8E270-2AED-0F45-A0C5-6F0942DF8A9F}"/>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en-US"/>
              <a:t>29/10/2024</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MS-4983 | LHC Evacuation - Webinar</a:t>
            </a:r>
            <a:endParaRPr lang="en-US" dirty="0"/>
          </a:p>
        </p:txBody>
      </p:sp>
      <p:pic>
        <p:nvPicPr>
          <p:cNvPr id="11" name="Picture 10">
            <a:extLst>
              <a:ext uri="{FF2B5EF4-FFF2-40B4-BE49-F238E27FC236}">
                <a16:creationId xmlns:a16="http://schemas.microsoft.com/office/drawing/2014/main" id="{C3346822-6F29-4340-B76E-0E6C21BA22D8}"/>
              </a:ext>
            </a:extLst>
          </p:cNvPr>
          <p:cNvPicPr>
            <a:picLocks noChangeAspect="1"/>
          </p:cNvPicPr>
          <p:nvPr userDrawn="1"/>
        </p:nvPicPr>
        <p:blipFill>
          <a:blip r:embed="rId27" cstate="screen">
            <a:extLst>
              <a:ext uri="{28A0092B-C50C-407E-A947-70E740481C1C}">
                <a14:useLocalDpi xmlns:a14="http://schemas.microsoft.com/office/drawing/2010/main"/>
              </a:ext>
            </a:extLst>
          </a:blip>
          <a:stretch>
            <a:fillRect/>
          </a:stretch>
        </p:blipFill>
        <p:spPr>
          <a:xfrm>
            <a:off x="457260" y="6397057"/>
            <a:ext cx="406174" cy="401783"/>
          </a:xfrm>
          <a:prstGeom prst="rect">
            <a:avLst/>
          </a:prstGeom>
        </p:spPr>
      </p:pic>
    </p:spTree>
    <p:extLst>
      <p:ext uri="{BB962C8B-B14F-4D97-AF65-F5344CB8AC3E}">
        <p14:creationId xmlns:p14="http://schemas.microsoft.com/office/powerpoint/2010/main" val="37504704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guide id="19" pos="3940">
          <p15:clr>
            <a:srgbClr val="F26B43"/>
          </p15:clr>
        </p15:guide>
        <p15:guide id="20" pos="1481">
          <p15:clr>
            <a:srgbClr val="F26B43"/>
          </p15:clr>
        </p15:guide>
        <p15:guide id="21" pos="136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microsoft.com/office/2018/10/relationships/comments" Target="../comments/modernComment_1F5_45F913F4.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hyperlink" Target="https://procurement.web.cern.ch/home/industrial-returns-cern-member-states"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2.xml"/><Relationship Id="rId5" Type="http://schemas.openxmlformats.org/officeDocument/2006/relationships/image" Target="../media/image32.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3.png"/><Relationship Id="rId7" Type="http://schemas.microsoft.com/office/2007/relationships/hdphoto" Target="../media/hdphoto2.wdp"/><Relationship Id="rId12"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25.xml"/><Relationship Id="rId6" Type="http://schemas.openxmlformats.org/officeDocument/2006/relationships/image" Target="../media/image35.png"/><Relationship Id="rId11" Type="http://schemas.openxmlformats.org/officeDocument/2006/relationships/image" Target="../media/image38.png"/><Relationship Id="rId5" Type="http://schemas.microsoft.com/office/2007/relationships/hdphoto" Target="../media/hdphoto1.wdp"/><Relationship Id="rId10" Type="http://schemas.openxmlformats.org/officeDocument/2006/relationships/image" Target="../media/image37.png"/><Relationship Id="rId4" Type="http://schemas.openxmlformats.org/officeDocument/2006/relationships/image" Target="../media/image34.png"/><Relationship Id="rId9" Type="http://schemas.microsoft.com/office/2007/relationships/hdphoto" Target="../media/hdphoto3.wdp"/></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351584" y="4437113"/>
            <a:ext cx="7772400" cy="1470025"/>
          </a:xfrm>
          <a:prstGeom prst="rect">
            <a:avLst/>
          </a:prstGeom>
        </p:spPr>
        <p:txBody>
          <a:bodyPr>
            <a:normAutofit fontScale="52500" lnSpcReduction="20000"/>
          </a:bodyPr>
          <a:lstStyle>
            <a:lvl1pPr algn="l" rtl="0" eaLnBrk="1" fontAlgn="base" hangingPunct="1">
              <a:spcBef>
                <a:spcPct val="0"/>
              </a:spcBef>
              <a:spcAft>
                <a:spcPct val="0"/>
              </a:spcAft>
              <a:defRPr sz="4600" kern="1200">
                <a:solidFill>
                  <a:schemeClr val="tx1"/>
                </a:solidFill>
                <a:latin typeface="+mj-lt"/>
                <a:ea typeface="+mj-ea"/>
                <a:cs typeface="+mj-cs"/>
              </a:defRPr>
            </a:lvl1pPr>
            <a:lvl2pPr algn="l" rtl="0" eaLnBrk="1" fontAlgn="base" hangingPunct="1">
              <a:spcBef>
                <a:spcPct val="0"/>
              </a:spcBef>
              <a:spcAft>
                <a:spcPct val="0"/>
              </a:spcAft>
              <a:defRPr sz="4600">
                <a:solidFill>
                  <a:schemeClr val="tx1"/>
                </a:solidFill>
                <a:latin typeface="Arial" charset="0"/>
              </a:defRPr>
            </a:lvl2pPr>
            <a:lvl3pPr algn="l" rtl="0" eaLnBrk="1" fontAlgn="base" hangingPunct="1">
              <a:spcBef>
                <a:spcPct val="0"/>
              </a:spcBef>
              <a:spcAft>
                <a:spcPct val="0"/>
              </a:spcAft>
              <a:defRPr sz="4600">
                <a:solidFill>
                  <a:schemeClr val="tx1"/>
                </a:solidFill>
                <a:latin typeface="Arial" charset="0"/>
              </a:defRPr>
            </a:lvl3pPr>
            <a:lvl4pPr algn="l" rtl="0" eaLnBrk="1" fontAlgn="base" hangingPunct="1">
              <a:spcBef>
                <a:spcPct val="0"/>
              </a:spcBef>
              <a:spcAft>
                <a:spcPct val="0"/>
              </a:spcAft>
              <a:defRPr sz="4600">
                <a:solidFill>
                  <a:schemeClr val="tx1"/>
                </a:solidFill>
                <a:latin typeface="Arial" charset="0"/>
              </a:defRPr>
            </a:lvl4pPr>
            <a:lvl5pPr algn="l" rtl="0" eaLnBrk="1" fontAlgn="base" hangingPunct="1">
              <a:spcBef>
                <a:spcPct val="0"/>
              </a:spcBef>
              <a:spcAft>
                <a:spcPct val="0"/>
              </a:spcAft>
              <a:defRPr sz="4600">
                <a:solidFill>
                  <a:schemeClr val="tx1"/>
                </a:solidFill>
                <a:latin typeface="Arial" charset="0"/>
              </a:defRPr>
            </a:lvl5pPr>
            <a:lvl6pPr marL="457200" algn="l" rtl="0" eaLnBrk="1" fontAlgn="base" hangingPunct="1">
              <a:spcBef>
                <a:spcPct val="0"/>
              </a:spcBef>
              <a:spcAft>
                <a:spcPct val="0"/>
              </a:spcAft>
              <a:defRPr sz="4600">
                <a:solidFill>
                  <a:schemeClr val="tx1"/>
                </a:solidFill>
                <a:latin typeface="Arial" charset="0"/>
              </a:defRPr>
            </a:lvl6pPr>
            <a:lvl7pPr marL="914400" algn="l" rtl="0" eaLnBrk="1" fontAlgn="base" hangingPunct="1">
              <a:spcBef>
                <a:spcPct val="0"/>
              </a:spcBef>
              <a:spcAft>
                <a:spcPct val="0"/>
              </a:spcAft>
              <a:defRPr sz="4600">
                <a:solidFill>
                  <a:schemeClr val="tx1"/>
                </a:solidFill>
                <a:latin typeface="Arial" charset="0"/>
              </a:defRPr>
            </a:lvl7pPr>
            <a:lvl8pPr marL="1371600" algn="l" rtl="0" eaLnBrk="1" fontAlgn="base" hangingPunct="1">
              <a:spcBef>
                <a:spcPct val="0"/>
              </a:spcBef>
              <a:spcAft>
                <a:spcPct val="0"/>
              </a:spcAft>
              <a:defRPr sz="4600">
                <a:solidFill>
                  <a:schemeClr val="tx1"/>
                </a:solidFill>
                <a:latin typeface="Arial" charset="0"/>
              </a:defRPr>
            </a:lvl8pPr>
            <a:lvl9pPr marL="1828800" algn="l" rtl="0" eaLnBrk="1" fontAlgn="base" hangingPunct="1">
              <a:spcBef>
                <a:spcPct val="0"/>
              </a:spcBef>
              <a:spcAft>
                <a:spcPct val="0"/>
              </a:spcAft>
              <a:defRPr sz="46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900" b="0" i="0" u="none" strike="noStrike" kern="1200" cap="none" spc="0" normalizeH="0" baseline="0" noProof="0" dirty="0">
                <a:ln>
                  <a:noFill/>
                </a:ln>
                <a:solidFill>
                  <a:srgbClr val="FFFFFF"/>
                </a:solidFill>
                <a:effectLst>
                  <a:outerShdw blurRad="50800" dist="38100" dir="2700000" algn="tl" rotWithShape="0">
                    <a:prstClr val="black">
                      <a:alpha val="40000"/>
                    </a:prstClr>
                  </a:outerShdw>
                </a:effectLst>
                <a:uLnTx/>
                <a:uFillTx/>
                <a:latin typeface="Arial" panose="020B0604020202020204"/>
                <a:ea typeface="+mj-ea"/>
                <a:cs typeface="+mj-cs"/>
              </a:rPr>
              <a:t>INVITATION TO TENDER</a:t>
            </a:r>
            <a:br>
              <a:rPr kumimoji="0" lang="en-US" sz="4900" b="0" i="0" u="none" strike="noStrike" kern="1200" cap="none" spc="0" normalizeH="0" baseline="0" noProof="0" dirty="0">
                <a:ln>
                  <a:noFill/>
                </a:ln>
                <a:solidFill>
                  <a:srgbClr val="FFFFFF"/>
                </a:solidFill>
                <a:effectLst>
                  <a:outerShdw blurRad="50800" dist="38100" dir="2700000" algn="tl" rotWithShape="0">
                    <a:prstClr val="black">
                      <a:alpha val="40000"/>
                    </a:prstClr>
                  </a:outerShdw>
                </a:effectLst>
                <a:uLnTx/>
                <a:uFillTx/>
                <a:latin typeface="Arial" panose="020B0604020202020204"/>
                <a:ea typeface="+mj-ea"/>
                <a:cs typeface="+mj-cs"/>
              </a:rPr>
            </a:br>
            <a:br>
              <a:rPr kumimoji="0" lang="en-US" sz="4600" b="0" i="0" u="none" strike="noStrike" kern="1200" cap="none" spc="0" normalizeH="0" baseline="0" noProof="0" dirty="0">
                <a:ln>
                  <a:noFill/>
                </a:ln>
                <a:solidFill>
                  <a:srgbClr val="FFFFFF"/>
                </a:solidFill>
                <a:effectLst/>
                <a:uLnTx/>
                <a:uFillTx/>
                <a:latin typeface="Arial" panose="020B0604020202020204"/>
                <a:ea typeface="+mj-ea"/>
                <a:cs typeface="+mj-cs"/>
              </a:rPr>
            </a:br>
            <a:r>
              <a:rPr kumimoji="0" lang="en-US" sz="4600" b="0" i="0" u="none" strike="noStrike" kern="1200" cap="none" spc="0" normalizeH="0" baseline="0" noProof="0" dirty="0">
                <a:ln>
                  <a:noFill/>
                </a:ln>
                <a:solidFill>
                  <a:srgbClr val="FFFFFF"/>
                </a:solidFill>
                <a:effectLst/>
                <a:uLnTx/>
                <a:uFillTx/>
                <a:latin typeface="Arial" panose="020B0604020202020204"/>
                <a:ea typeface="+mj-ea"/>
                <a:cs typeface="+mj-cs"/>
              </a:rPr>
              <a:t>IT-4890/EN – Bidders’ conference 24 November 2023</a:t>
            </a:r>
            <a:br>
              <a:rPr kumimoji="0" lang="en-US" sz="4600" b="0" i="0" u="none" strike="noStrike" kern="1200" cap="none" spc="0" normalizeH="0" baseline="0" noProof="0" dirty="0">
                <a:ln>
                  <a:noFill/>
                </a:ln>
                <a:solidFill>
                  <a:srgbClr val="FFFFFF"/>
                </a:solidFill>
                <a:effectLst/>
                <a:uLnTx/>
                <a:uFillTx/>
                <a:latin typeface="Arial" panose="020B0604020202020204"/>
                <a:ea typeface="+mj-ea"/>
                <a:cs typeface="+mj-cs"/>
              </a:rPr>
            </a:br>
            <a:endParaRPr kumimoji="0" lang="en-GB" sz="2700" b="1" i="0" u="none" strike="noStrike" kern="1200" cap="none" spc="0" normalizeH="0" baseline="0" noProof="0" dirty="0">
              <a:ln>
                <a:noFill/>
              </a:ln>
              <a:solidFill>
                <a:srgbClr val="FFFFFF"/>
              </a:solidFill>
              <a:effectLst/>
              <a:uLnTx/>
              <a:uFillTx/>
              <a:latin typeface="Arial" panose="020B0604020202020204"/>
              <a:ea typeface="+mj-ea"/>
              <a:cs typeface="+mj-cs"/>
            </a:endParaRPr>
          </a:p>
        </p:txBody>
      </p:sp>
      <p:pic>
        <p:nvPicPr>
          <p:cNvPr id="3"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24000" y="1"/>
            <a:ext cx="9144000" cy="2571750"/>
          </a:xfrm>
          <a:prstGeom prst="rect">
            <a:avLst/>
          </a:prstGeom>
        </p:spPr>
      </p:pic>
      <p:pic>
        <p:nvPicPr>
          <p:cNvPr id="4" name="Picture 3">
            <a:extLst>
              <a:ext uri="{FF2B5EF4-FFF2-40B4-BE49-F238E27FC236}">
                <a16:creationId xmlns:a16="http://schemas.microsoft.com/office/drawing/2014/main" id="{7F30D14D-E3CF-58DA-370E-8DDB66C71DDA}"/>
              </a:ext>
            </a:extLst>
          </p:cNvPr>
          <p:cNvPicPr>
            <a:picLocks noChangeAspect="1"/>
          </p:cNvPicPr>
          <p:nvPr/>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4010970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a:xfrm>
            <a:off x="407988" y="373593"/>
            <a:ext cx="11376025" cy="488960"/>
          </a:xfrm>
        </p:spPr>
        <p:txBody>
          <a:bodyPr/>
          <a:lstStyle/>
          <a:p>
            <a:pPr>
              <a:defRPr/>
            </a:pPr>
            <a:r>
              <a:rPr lang="en-US" dirty="0">
                <a:solidFill>
                  <a:schemeClr val="accent1"/>
                </a:solidFill>
                <a:latin typeface="+mn-lt"/>
                <a:cs typeface="Calibri" panose="020F0502020204030204" pitchFamily="34" charset="0"/>
              </a:rPr>
              <a:t>Tendering at CERN – A Quick Recap</a:t>
            </a:r>
            <a:br>
              <a:rPr lang="en-US" sz="2400" dirty="0">
                <a:solidFill>
                  <a:schemeClr val="accent1"/>
                </a:solidFill>
                <a:latin typeface="+mn-lt"/>
                <a:cs typeface="Calibri" panose="020F0502020204030204" pitchFamily="34" charset="0"/>
              </a:rPr>
            </a:br>
            <a:br>
              <a:rPr lang="en-US" sz="2400" dirty="0">
                <a:solidFill>
                  <a:schemeClr val="accent1"/>
                </a:solidFill>
                <a:latin typeface="+mn-lt"/>
                <a:cs typeface="Calibri" panose="020F0502020204030204" pitchFamily="34" charset="0"/>
              </a:rPr>
            </a:br>
            <a:br>
              <a:rPr lang="en-US" altLang="en-US" sz="2400" dirty="0">
                <a:solidFill>
                  <a:schemeClr val="accent2"/>
                </a:solidFill>
              </a:rPr>
            </a:br>
            <a:br>
              <a:rPr lang="en-US" altLang="en-US" sz="2400" dirty="0">
                <a:solidFill>
                  <a:schemeClr val="accent2"/>
                </a:solidFill>
              </a:rPr>
            </a:br>
            <a:endParaRPr lang="en-US" sz="2400" dirty="0">
              <a:solidFill>
                <a:schemeClr val="accent1"/>
              </a:solidFill>
              <a:latin typeface="+mn-lt"/>
              <a:cs typeface="Calibri" panose="020F0502020204030204" pitchFamily="34" charset="0"/>
            </a:endParaRP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10</a:t>
            </a:fld>
            <a:endParaRPr lang="en-US" dirty="0"/>
          </a:p>
        </p:txBody>
      </p:sp>
      <p:grpSp>
        <p:nvGrpSpPr>
          <p:cNvPr id="10" name="Group 9">
            <a:extLst>
              <a:ext uri="{FF2B5EF4-FFF2-40B4-BE49-F238E27FC236}">
                <a16:creationId xmlns:a16="http://schemas.microsoft.com/office/drawing/2014/main" id="{8783F94C-8CA5-2440-BE08-6DCFD7083C7E}"/>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E27C9A9E-8587-6A42-B3F5-E532D48368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70AD5EE3-B273-5042-B278-E6B68A3A241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2026632-0DCB-C940-BA72-4161D17662D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EE94C3C-2B66-AC48-8FA4-A82C09CDF46A}"/>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A8F0FB86-3CAB-A04D-B942-1053E63202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4F3743A-DF1C-534F-A8C1-1B348520868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Content Placeholder 1">
            <a:extLst>
              <a:ext uri="{FF2B5EF4-FFF2-40B4-BE49-F238E27FC236}">
                <a16:creationId xmlns:a16="http://schemas.microsoft.com/office/drawing/2014/main" id="{B8CD0819-A229-5DA2-1F62-E216CE26DC74}"/>
              </a:ext>
            </a:extLst>
          </p:cNvPr>
          <p:cNvSpPr>
            <a:spLocks noGrp="1"/>
          </p:cNvSpPr>
          <p:nvPr>
            <p:ph idx="1"/>
          </p:nvPr>
        </p:nvSpPr>
        <p:spPr>
          <a:xfrm>
            <a:off x="1422000" y="1532241"/>
            <a:ext cx="9467849" cy="4608512"/>
          </a:xfrm>
        </p:spPr>
        <p:txBody>
          <a:bodyPr/>
          <a:lstStyle/>
          <a:p>
            <a:pPr>
              <a:buNone/>
            </a:pPr>
            <a:r>
              <a:rPr lang="en-US" altLang="en-US" sz="2000" dirty="0">
                <a:solidFill>
                  <a:schemeClr val="accent2"/>
                </a:solidFill>
              </a:rPr>
              <a:t>“Price enquiry” (</a:t>
            </a:r>
            <a:r>
              <a:rPr lang="en-US" altLang="en-US" sz="2000" dirty="0" err="1">
                <a:solidFill>
                  <a:schemeClr val="accent2"/>
                </a:solidFill>
              </a:rPr>
              <a:t>Demande</a:t>
            </a:r>
            <a:r>
              <a:rPr lang="en-US" altLang="en-US" sz="2000" dirty="0">
                <a:solidFill>
                  <a:schemeClr val="accent2"/>
                </a:solidFill>
              </a:rPr>
              <a:t> </a:t>
            </a:r>
            <a:r>
              <a:rPr lang="en-US" altLang="en-US" sz="2000" dirty="0" err="1">
                <a:solidFill>
                  <a:schemeClr val="accent2"/>
                </a:solidFill>
              </a:rPr>
              <a:t>d’Offre</a:t>
            </a:r>
            <a:r>
              <a:rPr lang="en-US" altLang="en-US" sz="2000" dirty="0">
                <a:solidFill>
                  <a:schemeClr val="accent2"/>
                </a:solidFill>
              </a:rPr>
              <a:t> - DO)</a:t>
            </a:r>
            <a:endParaRPr lang="en-AU" altLang="en-US" sz="2000" dirty="0">
              <a:solidFill>
                <a:schemeClr val="accent2"/>
              </a:solidFill>
            </a:endParaRPr>
          </a:p>
          <a:p>
            <a:pPr>
              <a:buFontTx/>
              <a:buChar char="•"/>
            </a:pPr>
            <a:r>
              <a:rPr lang="fr-CH" altLang="en-US" sz="2000" dirty="0"/>
              <a:t>A single-</a:t>
            </a:r>
            <a:r>
              <a:rPr lang="fr-CH" altLang="en-US" sz="2000" dirty="0" err="1"/>
              <a:t>step</a:t>
            </a:r>
            <a:r>
              <a:rPr lang="fr-CH" altLang="en-US" sz="2000" dirty="0"/>
              <a:t> </a:t>
            </a:r>
            <a:r>
              <a:rPr lang="fr-CH" altLang="en-US" sz="2000" dirty="0" err="1"/>
              <a:t>tendering</a:t>
            </a:r>
            <a:r>
              <a:rPr lang="fr-CH" altLang="en-US" sz="2000" dirty="0"/>
              <a:t> process for </a:t>
            </a:r>
            <a:r>
              <a:rPr lang="fr-CH" altLang="en-US" sz="2000" dirty="0" err="1"/>
              <a:t>requirements</a:t>
            </a:r>
            <a:r>
              <a:rPr lang="fr-CH" altLang="en-US" sz="2000" dirty="0"/>
              <a:t> up to 400k CHF</a:t>
            </a:r>
          </a:p>
          <a:p>
            <a:pPr marL="0" indent="0">
              <a:buNone/>
            </a:pPr>
            <a:r>
              <a:rPr lang="en-US" altLang="en-US" sz="2000" dirty="0">
                <a:solidFill>
                  <a:schemeClr val="accent2"/>
                </a:solidFill>
              </a:rPr>
              <a:t>“Market Survey” (MS) &gt;400k CHF</a:t>
            </a:r>
          </a:p>
          <a:p>
            <a:pPr>
              <a:buFontTx/>
              <a:buChar char="•"/>
            </a:pPr>
            <a:r>
              <a:rPr lang="fr-CH" altLang="en-US" sz="2000" dirty="0" err="1"/>
              <a:t>CERN’s</a:t>
            </a:r>
            <a:r>
              <a:rPr lang="fr-CH" altLang="en-US" sz="2000" dirty="0"/>
              <a:t> </a:t>
            </a:r>
            <a:r>
              <a:rPr lang="fr-CH" altLang="en-US" sz="2000" dirty="0" err="1"/>
              <a:t>prequalification</a:t>
            </a:r>
            <a:r>
              <a:rPr lang="fr-CH" altLang="en-US" sz="2000" dirty="0"/>
              <a:t> phase to </a:t>
            </a:r>
            <a:r>
              <a:rPr lang="fr-CH" altLang="en-US" sz="2000" dirty="0" err="1"/>
              <a:t>qualify</a:t>
            </a:r>
            <a:r>
              <a:rPr lang="fr-CH" altLang="en-US" sz="2000" dirty="0"/>
              <a:t> and select </a:t>
            </a:r>
            <a:r>
              <a:rPr lang="fr-CH" altLang="en-US" sz="2000" dirty="0" err="1"/>
              <a:t>suitable</a:t>
            </a:r>
            <a:r>
              <a:rPr lang="fr-CH" altLang="en-US" sz="2000" dirty="0"/>
              <a:t> </a:t>
            </a:r>
            <a:r>
              <a:rPr lang="fr-CH" altLang="en-US" sz="2000" dirty="0" err="1"/>
              <a:t>companies</a:t>
            </a:r>
            <a:r>
              <a:rPr lang="fr-CH" altLang="en-US" sz="2000" dirty="0"/>
              <a:t> for </a:t>
            </a:r>
            <a:r>
              <a:rPr lang="fr-CH" altLang="en-US" sz="2000" dirty="0" err="1"/>
              <a:t>tendering</a:t>
            </a:r>
            <a:r>
              <a:rPr lang="fr-CH" altLang="en-US" sz="2000" dirty="0"/>
              <a:t> </a:t>
            </a:r>
            <a:r>
              <a:rPr lang="fr-CH" altLang="en-US" sz="2000" dirty="0" err="1"/>
              <a:t>requirements</a:t>
            </a:r>
            <a:r>
              <a:rPr lang="fr-CH" altLang="en-US" sz="2000" dirty="0"/>
              <a:t> </a:t>
            </a:r>
            <a:r>
              <a:rPr lang="fr-CH" altLang="en-US" sz="2000" dirty="0" err="1"/>
              <a:t>above</a:t>
            </a:r>
            <a:r>
              <a:rPr lang="fr-CH" altLang="en-US" sz="2000" dirty="0"/>
              <a:t> 400k CHF</a:t>
            </a:r>
            <a:endParaRPr lang="en-AU" altLang="en-US" sz="2000" dirty="0">
              <a:solidFill>
                <a:schemeClr val="accent2"/>
              </a:solidFill>
            </a:endParaRPr>
          </a:p>
          <a:p>
            <a:pPr marL="0" indent="0">
              <a:buNone/>
            </a:pPr>
            <a:r>
              <a:rPr lang="en-US" altLang="en-US" sz="2000" dirty="0">
                <a:solidFill>
                  <a:schemeClr val="accent2"/>
                </a:solidFill>
              </a:rPr>
              <a:t>“Invitation to Tender” (IT)</a:t>
            </a:r>
          </a:p>
          <a:p>
            <a:pPr>
              <a:buFontTx/>
              <a:buChar char="•"/>
            </a:pPr>
            <a:r>
              <a:rPr lang="en-GB" altLang="en-US" sz="2000" dirty="0">
                <a:solidFill>
                  <a:srgbClr val="2F2F2F">
                    <a:lumMod val="50000"/>
                  </a:srgbClr>
                </a:solidFill>
              </a:rPr>
              <a:t>Bidding phase for requirements above 400k CHF issued to firms </a:t>
            </a:r>
            <a:endParaRPr lang="en-US" altLang="en-US" sz="2000" dirty="0"/>
          </a:p>
          <a:p>
            <a:pPr lvl="0">
              <a:buFontTx/>
              <a:buChar char="•"/>
            </a:pPr>
            <a:endParaRPr lang="fr-CH" altLang="en-US" sz="2000" dirty="0">
              <a:solidFill>
                <a:srgbClr val="2F2F2F">
                  <a:lumMod val="50000"/>
                </a:srgbClr>
              </a:solidFill>
            </a:endParaRPr>
          </a:p>
          <a:p>
            <a:pPr marL="366712" lvl="1" indent="0">
              <a:buNone/>
            </a:pPr>
            <a:endParaRPr lang="fr-CH" altLang="en-US" sz="1600" dirty="0"/>
          </a:p>
          <a:p>
            <a:endParaRPr lang="en-US" dirty="0"/>
          </a:p>
        </p:txBody>
      </p:sp>
      <p:sp>
        <p:nvSpPr>
          <p:cNvPr id="4" name="Freeform 6">
            <a:extLst>
              <a:ext uri="{FF2B5EF4-FFF2-40B4-BE49-F238E27FC236}">
                <a16:creationId xmlns:a16="http://schemas.microsoft.com/office/drawing/2014/main" id="{5DA85C2D-886A-A032-C8D3-AC5A8320CFCC}"/>
              </a:ext>
            </a:extLst>
          </p:cNvPr>
          <p:cNvSpPr>
            <a:spLocks noEditPoints="1"/>
          </p:cNvSpPr>
          <p:nvPr/>
        </p:nvSpPr>
        <p:spPr bwMode="auto">
          <a:xfrm>
            <a:off x="367129" y="4010669"/>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5" name="Picture 4">
            <a:extLst>
              <a:ext uri="{FF2B5EF4-FFF2-40B4-BE49-F238E27FC236}">
                <a16:creationId xmlns:a16="http://schemas.microsoft.com/office/drawing/2014/main" id="{C5741CF5-A5C0-8F03-F003-E00889ACBB71}"/>
              </a:ext>
            </a:extLst>
          </p:cNvPr>
          <p:cNvPicPr>
            <a:picLocks noChangeAspect="1"/>
          </p:cNvPicPr>
          <p:nvPr/>
        </p:nvPicPr>
        <p:blipFill>
          <a:blip r:embed="rId3"/>
          <a:stretch>
            <a:fillRect/>
          </a:stretch>
        </p:blipFill>
        <p:spPr>
          <a:xfrm>
            <a:off x="10233167" y="373593"/>
            <a:ext cx="1748758" cy="2034270"/>
          </a:xfrm>
          <a:prstGeom prst="rect">
            <a:avLst/>
          </a:prstGeom>
        </p:spPr>
      </p:pic>
      <p:sp>
        <p:nvSpPr>
          <p:cNvPr id="7" name="Freeform 5">
            <a:extLst>
              <a:ext uri="{FF2B5EF4-FFF2-40B4-BE49-F238E27FC236}">
                <a16:creationId xmlns:a16="http://schemas.microsoft.com/office/drawing/2014/main" id="{2479EE82-CED1-F172-C789-109D4E893223}"/>
              </a:ext>
            </a:extLst>
          </p:cNvPr>
          <p:cNvSpPr>
            <a:spLocks noEditPoints="1"/>
          </p:cNvSpPr>
          <p:nvPr/>
        </p:nvSpPr>
        <p:spPr bwMode="auto">
          <a:xfrm>
            <a:off x="10889849"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sp>
        <p:nvSpPr>
          <p:cNvPr id="11" name="Date Placeholder 10">
            <a:extLst>
              <a:ext uri="{FF2B5EF4-FFF2-40B4-BE49-F238E27FC236}">
                <a16:creationId xmlns:a16="http://schemas.microsoft.com/office/drawing/2014/main" id="{5A588229-7B9E-5B02-6A67-C879A065DD78}"/>
              </a:ext>
            </a:extLst>
          </p:cNvPr>
          <p:cNvSpPr>
            <a:spLocks noGrp="1"/>
          </p:cNvSpPr>
          <p:nvPr>
            <p:ph type="dt" sz="half" idx="10"/>
          </p:nvPr>
        </p:nvSpPr>
        <p:spPr/>
        <p:txBody>
          <a:bodyPr/>
          <a:lstStyle/>
          <a:p>
            <a:r>
              <a:rPr lang="en-US"/>
              <a:t>29/10/2024</a:t>
            </a:r>
            <a:endParaRPr lang="en-US" dirty="0"/>
          </a:p>
        </p:txBody>
      </p:sp>
      <p:sp>
        <p:nvSpPr>
          <p:cNvPr id="18" name="Footer Placeholder 17">
            <a:extLst>
              <a:ext uri="{FF2B5EF4-FFF2-40B4-BE49-F238E27FC236}">
                <a16:creationId xmlns:a16="http://schemas.microsoft.com/office/drawing/2014/main" id="{95E7A050-F594-0946-9E82-7E002E651EEA}"/>
              </a:ext>
            </a:extLst>
          </p:cNvPr>
          <p:cNvSpPr>
            <a:spLocks noGrp="1"/>
          </p:cNvSpPr>
          <p:nvPr>
            <p:ph type="ftr" sz="quarter" idx="11"/>
          </p:nvPr>
        </p:nvSpPr>
        <p:spPr/>
        <p:txBody>
          <a:bodyPr/>
          <a:lstStyle/>
          <a:p>
            <a:r>
              <a:rPr lang="en-US"/>
              <a:t>MS-4983 | LHC Evacuation - Webinar</a:t>
            </a:r>
            <a:endParaRPr lang="en-US" dirty="0"/>
          </a:p>
        </p:txBody>
      </p:sp>
    </p:spTree>
    <p:extLst>
      <p:ext uri="{BB962C8B-B14F-4D97-AF65-F5344CB8AC3E}">
        <p14:creationId xmlns:p14="http://schemas.microsoft.com/office/powerpoint/2010/main" val="3056253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7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fade">
                                      <p:cBhvr>
                                        <p:cTn id="30" dur="500"/>
                                        <p:tgtEl>
                                          <p:spTgt spid="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500"/>
                                        <p:tgtEl>
                                          <p:spTgt spid="2">
                                            <p:txEl>
                                              <p:pRg st="5" end="5"/>
                                            </p:txEl>
                                          </p:spTgt>
                                        </p:tgtEl>
                                      </p:cBhvr>
                                    </p:animEffect>
                                  </p:childTnLst>
                                </p:cTn>
                              </p:par>
                              <p:par>
                                <p:cTn id="36" presetID="10" presetClass="entr" presetSubtype="0" fill="hold" nodeType="withEffect">
                                  <p:stCondLst>
                                    <p:cond delay="100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down)">
                                      <p:cBhvr>
                                        <p:cTn id="41"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4"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351088" y="1419274"/>
            <a:ext cx="7287976" cy="3604301"/>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dirty="0">
                <a:solidFill>
                  <a:schemeClr val="accent1"/>
                </a:solidFill>
                <a:latin typeface="+mn-lt"/>
                <a:cs typeface="Calibri" panose="020F0502020204030204" pitchFamily="34" charset="0"/>
              </a:rPr>
              <a:t>Country of origin</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11</a:t>
            </a:fld>
            <a:endParaRPr lang="en-US" dirty="0"/>
          </a:p>
        </p:txBody>
      </p:sp>
      <p:sp>
        <p:nvSpPr>
          <p:cNvPr id="7" name="Freeform 6">
            <a:extLst>
              <a:ext uri="{FF2B5EF4-FFF2-40B4-BE49-F238E27FC236}">
                <a16:creationId xmlns:a16="http://schemas.microsoft.com/office/drawing/2014/main" id="{C7C8F343-D597-AD4A-95B9-FB133571A2FC}"/>
              </a:ext>
            </a:extLst>
          </p:cNvPr>
          <p:cNvSpPr/>
          <p:nvPr/>
        </p:nvSpPr>
        <p:spPr>
          <a:xfrm>
            <a:off x="5149223" y="2580431"/>
            <a:ext cx="1867803" cy="2149490"/>
          </a:xfrm>
          <a:custGeom>
            <a:avLst/>
            <a:gdLst>
              <a:gd name="connsiteX0" fmla="*/ 0 w 1867803"/>
              <a:gd name="connsiteY0" fmla="*/ 801725 h 2149490"/>
              <a:gd name="connsiteX1" fmla="*/ 1200421 w 1867803"/>
              <a:gd name="connsiteY1" fmla="*/ 2149490 h 2149490"/>
              <a:gd name="connsiteX2" fmla="*/ 1867803 w 1867803"/>
              <a:gd name="connsiteY2" fmla="*/ 1347765 h 2149490"/>
              <a:gd name="connsiteX3" fmla="*/ 637046 w 1867803"/>
              <a:gd name="connsiteY3" fmla="*/ 0 h 2149490"/>
              <a:gd name="connsiteX4" fmla="*/ 637046 w 1867803"/>
              <a:gd name="connsiteY4" fmla="*/ 0 h 2149490"/>
              <a:gd name="connsiteX5" fmla="*/ 637046 w 1867803"/>
              <a:gd name="connsiteY5" fmla="*/ 0 h 2149490"/>
              <a:gd name="connsiteX6" fmla="*/ 0 w 1867803"/>
              <a:gd name="connsiteY6" fmla="*/ 801725 h 214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7803" h="2149490">
                <a:moveTo>
                  <a:pt x="0" y="801725"/>
                </a:moveTo>
                <a:lnTo>
                  <a:pt x="1200421" y="2149490"/>
                </a:lnTo>
                <a:lnTo>
                  <a:pt x="1867803" y="1347765"/>
                </a:lnTo>
                <a:lnTo>
                  <a:pt x="637046" y="0"/>
                </a:lnTo>
                <a:lnTo>
                  <a:pt x="637046" y="0"/>
                </a:lnTo>
                <a:lnTo>
                  <a:pt x="637046" y="0"/>
                </a:lnTo>
                <a:lnTo>
                  <a:pt x="0" y="801725"/>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3725098" y="3514300"/>
            <a:ext cx="3300596" cy="1603636"/>
            <a:chOff x="2246427" y="3525674"/>
            <a:chExt cx="5013338" cy="2435795"/>
          </a:xfrm>
        </p:grpSpPr>
        <p:sp>
          <p:nvSpPr>
            <p:cNvPr id="23" name="Freeform 12"/>
            <p:cNvSpPr>
              <a:spLocks/>
            </p:cNvSpPr>
            <p:nvPr/>
          </p:nvSpPr>
          <p:spPr bwMode="auto">
            <a:xfrm rot="5400000">
              <a:off x="4469642" y="2593965"/>
              <a:ext cx="1234533" cy="4345713"/>
            </a:xfrm>
            <a:custGeom>
              <a:avLst/>
              <a:gdLst>
                <a:gd name="T0" fmla="*/ 0 w 418"/>
                <a:gd name="T1" fmla="*/ 676 h 676"/>
                <a:gd name="T2" fmla="*/ 0 w 418"/>
                <a:gd name="T3" fmla="*/ 0 h 676"/>
                <a:gd name="T4" fmla="*/ 418 w 418"/>
                <a:gd name="T5" fmla="*/ 162 h 676"/>
                <a:gd name="T6" fmla="*/ 418 w 418"/>
                <a:gd name="T7" fmla="*/ 676 h 676"/>
                <a:gd name="T8" fmla="*/ 0 w 418"/>
                <a:gd name="T9" fmla="*/ 676 h 676"/>
              </a:gdLst>
              <a:ahLst/>
              <a:cxnLst>
                <a:cxn ang="0">
                  <a:pos x="T0" y="T1"/>
                </a:cxn>
                <a:cxn ang="0">
                  <a:pos x="T2" y="T3"/>
                </a:cxn>
                <a:cxn ang="0">
                  <a:pos x="T4" y="T5"/>
                </a:cxn>
                <a:cxn ang="0">
                  <a:pos x="T6" y="T7"/>
                </a:cxn>
                <a:cxn ang="0">
                  <a:pos x="T8" y="T9"/>
                </a:cxn>
              </a:cxnLst>
              <a:rect l="0" t="0" r="r" b="b"/>
              <a:pathLst>
                <a:path w="418" h="676">
                  <a:moveTo>
                    <a:pt x="0" y="676"/>
                  </a:moveTo>
                  <a:lnTo>
                    <a:pt x="0" y="0"/>
                  </a:lnTo>
                  <a:lnTo>
                    <a:pt x="418" y="162"/>
                  </a:lnTo>
                  <a:lnTo>
                    <a:pt x="418" y="676"/>
                  </a:lnTo>
                  <a:lnTo>
                    <a:pt x="0" y="676"/>
                  </a:lnTo>
                  <a:close/>
                </a:path>
              </a:pathLst>
            </a:custGeom>
            <a:solidFill>
              <a:schemeClr val="accent2">
                <a:lumMod val="75000"/>
              </a:schemeClr>
            </a:solidFill>
            <a:ln>
              <a:noFill/>
            </a:ln>
          </p:spPr>
          <p:txBody>
            <a:bodyPr vert="vert270" wrap="square" lIns="182880" tIns="731520" rIns="91440" bIns="365760" numCol="1" anchor="ctr" anchorCtr="0" compatLnSpc="1">
              <a:prstTxWarp prst="textNoShape">
                <a:avLst/>
              </a:prstTxWarp>
            </a:bodyPr>
            <a:lstStyle/>
            <a:p>
              <a:r>
                <a:rPr lang="en-US" sz="2700" b="1" dirty="0">
                  <a:solidFill>
                    <a:srgbClr val="FFFFFF"/>
                  </a:solidFill>
                  <a:ea typeface="Bebas Neue" charset="0"/>
                  <a:cs typeface="Bebas Neue" charset="0"/>
                </a:rPr>
                <a:t>SERVICES</a:t>
              </a:r>
              <a:endParaRPr lang="en-US" sz="2700" b="1" dirty="0">
                <a:solidFill>
                  <a:srgbClr val="FFFFFF"/>
                </a:solidFill>
              </a:endParaRPr>
            </a:p>
          </p:txBody>
        </p:sp>
        <p:sp>
          <p:nvSpPr>
            <p:cNvPr id="24" name="Freeform 14"/>
            <p:cNvSpPr>
              <a:spLocks/>
            </p:cNvSpPr>
            <p:nvPr/>
          </p:nvSpPr>
          <p:spPr bwMode="auto">
            <a:xfrm rot="5400000">
              <a:off x="1568705" y="4203396"/>
              <a:ext cx="2435795" cy="1080352"/>
            </a:xfrm>
            <a:custGeom>
              <a:avLst/>
              <a:gdLst>
                <a:gd name="T0" fmla="*/ 411 w 822"/>
                <a:gd name="T1" fmla="*/ 175 h 175"/>
                <a:gd name="T2" fmla="*/ 822 w 822"/>
                <a:gd name="T3" fmla="*/ 0 h 175"/>
                <a:gd name="T4" fmla="*/ 411 w 822"/>
                <a:gd name="T5" fmla="*/ 0 h 175"/>
                <a:gd name="T6" fmla="*/ 0 w 822"/>
                <a:gd name="T7" fmla="*/ 0 h 175"/>
                <a:gd name="T8" fmla="*/ 411 w 822"/>
                <a:gd name="T9" fmla="*/ 175 h 175"/>
              </a:gdLst>
              <a:ahLst/>
              <a:cxnLst>
                <a:cxn ang="0">
                  <a:pos x="T0" y="T1"/>
                </a:cxn>
                <a:cxn ang="0">
                  <a:pos x="T2" y="T3"/>
                </a:cxn>
                <a:cxn ang="0">
                  <a:pos x="T4" y="T5"/>
                </a:cxn>
                <a:cxn ang="0">
                  <a:pos x="T6" y="T7"/>
                </a:cxn>
                <a:cxn ang="0">
                  <a:pos x="T8" y="T9"/>
                </a:cxn>
              </a:cxnLst>
              <a:rect l="0" t="0" r="r" b="b"/>
              <a:pathLst>
                <a:path w="822" h="175">
                  <a:moveTo>
                    <a:pt x="411" y="175"/>
                  </a:moveTo>
                  <a:lnTo>
                    <a:pt x="822" y="0"/>
                  </a:lnTo>
                  <a:lnTo>
                    <a:pt x="411" y="0"/>
                  </a:lnTo>
                  <a:lnTo>
                    <a:pt x="0" y="0"/>
                  </a:lnTo>
                  <a:lnTo>
                    <a:pt x="411" y="17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grpSp>
        <p:nvGrpSpPr>
          <p:cNvPr id="8" name="Group 7"/>
          <p:cNvGrpSpPr/>
          <p:nvPr/>
        </p:nvGrpSpPr>
        <p:grpSpPr>
          <a:xfrm>
            <a:off x="5149223" y="2176734"/>
            <a:ext cx="3432333" cy="1609489"/>
            <a:chOff x="4462715" y="1455531"/>
            <a:chExt cx="5213435" cy="2444684"/>
          </a:xfrm>
        </p:grpSpPr>
        <p:sp>
          <p:nvSpPr>
            <p:cNvPr id="26" name="Freeform 18"/>
            <p:cNvSpPr>
              <a:spLocks/>
            </p:cNvSpPr>
            <p:nvPr/>
          </p:nvSpPr>
          <p:spPr bwMode="auto">
            <a:xfrm rot="5400000">
              <a:off x="5964130" y="548245"/>
              <a:ext cx="1241606" cy="4244435"/>
            </a:xfrm>
            <a:custGeom>
              <a:avLst/>
              <a:gdLst>
                <a:gd name="T0" fmla="*/ 419 w 419"/>
                <a:gd name="T1" fmla="*/ 0 h 702"/>
                <a:gd name="T2" fmla="*/ 419 w 419"/>
                <a:gd name="T3" fmla="*/ 702 h 702"/>
                <a:gd name="T4" fmla="*/ 0 w 419"/>
                <a:gd name="T5" fmla="*/ 540 h 702"/>
                <a:gd name="T6" fmla="*/ 0 w 419"/>
                <a:gd name="T7" fmla="*/ 0 h 702"/>
                <a:gd name="T8" fmla="*/ 419 w 419"/>
                <a:gd name="T9" fmla="*/ 0 h 702"/>
              </a:gdLst>
              <a:ahLst/>
              <a:cxnLst>
                <a:cxn ang="0">
                  <a:pos x="T0" y="T1"/>
                </a:cxn>
                <a:cxn ang="0">
                  <a:pos x="T2" y="T3"/>
                </a:cxn>
                <a:cxn ang="0">
                  <a:pos x="T4" y="T5"/>
                </a:cxn>
                <a:cxn ang="0">
                  <a:pos x="T6" y="T7"/>
                </a:cxn>
                <a:cxn ang="0">
                  <a:pos x="T8" y="T9"/>
                </a:cxn>
              </a:cxnLst>
              <a:rect l="0" t="0" r="r" b="b"/>
              <a:pathLst>
                <a:path w="419" h="702">
                  <a:moveTo>
                    <a:pt x="419" y="0"/>
                  </a:moveTo>
                  <a:lnTo>
                    <a:pt x="419" y="702"/>
                  </a:lnTo>
                  <a:lnTo>
                    <a:pt x="0" y="540"/>
                  </a:lnTo>
                  <a:lnTo>
                    <a:pt x="0" y="0"/>
                  </a:lnTo>
                  <a:lnTo>
                    <a:pt x="419" y="0"/>
                  </a:lnTo>
                  <a:close/>
                </a:path>
              </a:pathLst>
            </a:custGeom>
            <a:solidFill>
              <a:schemeClr val="accent2"/>
            </a:solidFill>
            <a:ln>
              <a:noFill/>
            </a:ln>
          </p:spPr>
          <p:txBody>
            <a:bodyPr vert="vert270" wrap="square" lIns="182880" tIns="365760" rIns="91440" bIns="731520" numCol="1" anchor="ctr" anchorCtr="0" compatLnSpc="1">
              <a:prstTxWarp prst="textNoShape">
                <a:avLst/>
              </a:prstTxWarp>
            </a:bodyPr>
            <a:lstStyle/>
            <a:p>
              <a:pPr algn="r"/>
              <a:r>
                <a:rPr lang="en-US" altLang="fr-FR" sz="2700" b="1" dirty="0">
                  <a:solidFill>
                    <a:srgbClr val="FFFFFF"/>
                  </a:solidFill>
                </a:rPr>
                <a:t>SUPPLIES</a:t>
              </a:r>
              <a:endParaRPr lang="en-US" sz="2700" b="1" dirty="0">
                <a:solidFill>
                  <a:srgbClr val="FFFFFF"/>
                </a:solidFill>
                <a:latin typeface="Source Sans Pro" charset="0"/>
              </a:endParaRPr>
            </a:p>
          </p:txBody>
        </p:sp>
        <p:sp>
          <p:nvSpPr>
            <p:cNvPr id="27" name="Freeform 20"/>
            <p:cNvSpPr>
              <a:spLocks/>
            </p:cNvSpPr>
            <p:nvPr/>
          </p:nvSpPr>
          <p:spPr bwMode="auto">
            <a:xfrm rot="5400000">
              <a:off x="7924766" y="2148830"/>
              <a:ext cx="2444684" cy="1058085"/>
            </a:xfrm>
            <a:custGeom>
              <a:avLst/>
              <a:gdLst>
                <a:gd name="T0" fmla="*/ 414 w 825"/>
                <a:gd name="T1" fmla="*/ 0 h 175"/>
                <a:gd name="T2" fmla="*/ 0 w 825"/>
                <a:gd name="T3" fmla="*/ 175 h 175"/>
                <a:gd name="T4" fmla="*/ 414 w 825"/>
                <a:gd name="T5" fmla="*/ 175 h 175"/>
                <a:gd name="T6" fmla="*/ 825 w 825"/>
                <a:gd name="T7" fmla="*/ 175 h 175"/>
                <a:gd name="T8" fmla="*/ 414 w 825"/>
                <a:gd name="T9" fmla="*/ 0 h 175"/>
              </a:gdLst>
              <a:ahLst/>
              <a:cxnLst>
                <a:cxn ang="0">
                  <a:pos x="T0" y="T1"/>
                </a:cxn>
                <a:cxn ang="0">
                  <a:pos x="T2" y="T3"/>
                </a:cxn>
                <a:cxn ang="0">
                  <a:pos x="T4" y="T5"/>
                </a:cxn>
                <a:cxn ang="0">
                  <a:pos x="T6" y="T7"/>
                </a:cxn>
                <a:cxn ang="0">
                  <a:pos x="T8" y="T9"/>
                </a:cxn>
              </a:cxnLst>
              <a:rect l="0" t="0" r="r" b="b"/>
              <a:pathLst>
                <a:path w="825" h="175">
                  <a:moveTo>
                    <a:pt x="414" y="0"/>
                  </a:moveTo>
                  <a:lnTo>
                    <a:pt x="0" y="175"/>
                  </a:lnTo>
                  <a:lnTo>
                    <a:pt x="414" y="175"/>
                  </a:lnTo>
                  <a:lnTo>
                    <a:pt x="825" y="175"/>
                  </a:lnTo>
                  <a:lnTo>
                    <a:pt x="41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29" name="TextBox 28"/>
          <p:cNvSpPr txBox="1"/>
          <p:nvPr/>
        </p:nvSpPr>
        <p:spPr>
          <a:xfrm>
            <a:off x="8515350" y="1592263"/>
            <a:ext cx="3268663" cy="4524315"/>
          </a:xfrm>
          <a:prstGeom prst="rect">
            <a:avLst/>
          </a:prstGeom>
          <a:noFill/>
        </p:spPr>
        <p:txBody>
          <a:bodyPr wrap="square" rtlCol="0">
            <a:spAutoFit/>
          </a:bodyPr>
          <a:lstStyle/>
          <a:p>
            <a:r>
              <a:rPr lang="en-US" altLang="fr-FR" b="1" i="1" dirty="0"/>
              <a:t>“</a:t>
            </a:r>
            <a:r>
              <a:rPr lang="en-US" altLang="fr-FR" i="1" dirty="0"/>
              <a:t>Country(</a:t>
            </a:r>
            <a:r>
              <a:rPr lang="en-US" altLang="fr-FR" i="1" dirty="0" err="1"/>
              <a:t>ies</a:t>
            </a:r>
            <a:r>
              <a:rPr lang="en-US" altLang="fr-FR" i="1" dirty="0"/>
              <a:t>) where the </a:t>
            </a:r>
            <a:r>
              <a:rPr lang="en-US" altLang="fr-FR" b="1" i="1" dirty="0"/>
              <a:t>supplies</a:t>
            </a:r>
            <a:r>
              <a:rPr lang="en-US" altLang="fr-FR" i="1" dirty="0"/>
              <a:t> (including their components and sub-assemblies) are manufactured or undergo the last major transformation by the contractor or its sub-contractor”</a:t>
            </a:r>
          </a:p>
          <a:p>
            <a:endParaRPr lang="en-US" i="1" dirty="0"/>
          </a:p>
          <a:p>
            <a:r>
              <a:rPr lang="en-US" altLang="fr-FR" dirty="0"/>
              <a:t>If at least </a:t>
            </a:r>
            <a:r>
              <a:rPr lang="en-US" altLang="fr-FR" b="1" dirty="0"/>
              <a:t>60%</a:t>
            </a:r>
            <a:r>
              <a:rPr lang="en-US" altLang="fr-FR" dirty="0"/>
              <a:t> of the total amount of the bid comes from a poorly balanced MS, then the </a:t>
            </a:r>
            <a:r>
              <a:rPr lang="en-US" altLang="fr-FR" b="1" dirty="0"/>
              <a:t>whole bid </a:t>
            </a:r>
            <a:r>
              <a:rPr lang="en-US" altLang="fr-FR" dirty="0"/>
              <a:t>will be treated as that from a bidder in a poorly balanced MS.</a:t>
            </a:r>
            <a:endParaRPr lang="en-US" altLang="fr-FR" i="1" dirty="0"/>
          </a:p>
          <a:p>
            <a:endParaRPr lang="en-US" dirty="0"/>
          </a:p>
        </p:txBody>
      </p:sp>
      <p:sp>
        <p:nvSpPr>
          <p:cNvPr id="31" name="TextBox 30"/>
          <p:cNvSpPr txBox="1"/>
          <p:nvPr/>
        </p:nvSpPr>
        <p:spPr>
          <a:xfrm>
            <a:off x="398821" y="3219531"/>
            <a:ext cx="3268663" cy="2862322"/>
          </a:xfrm>
          <a:prstGeom prst="rect">
            <a:avLst/>
          </a:prstGeom>
          <a:noFill/>
        </p:spPr>
        <p:txBody>
          <a:bodyPr wrap="square" rtlCol="0">
            <a:spAutoFit/>
          </a:bodyPr>
          <a:lstStyle/>
          <a:p>
            <a:r>
              <a:rPr lang="en-GB" altLang="fr-FR" i="1" dirty="0"/>
              <a:t> “Country(</a:t>
            </a:r>
            <a:r>
              <a:rPr lang="en-GB" altLang="fr-FR" i="1" dirty="0" err="1"/>
              <a:t>ies</a:t>
            </a:r>
            <a:r>
              <a:rPr lang="en-GB" altLang="fr-FR" i="1" dirty="0"/>
              <a:t>) in which the bidder is established.”</a:t>
            </a:r>
          </a:p>
          <a:p>
            <a:endParaRPr lang="en-GB" i="1" dirty="0"/>
          </a:p>
          <a:p>
            <a:r>
              <a:rPr lang="en-US" altLang="en-US" dirty="0"/>
              <a:t>If at least </a:t>
            </a:r>
            <a:r>
              <a:rPr lang="en-US" altLang="en-US" b="1" dirty="0"/>
              <a:t>40%</a:t>
            </a:r>
            <a:r>
              <a:rPr lang="en-US" altLang="en-US" dirty="0"/>
              <a:t> of the total amount of the bid comes from a poorly balanced MS, then the </a:t>
            </a:r>
            <a:r>
              <a:rPr lang="en-US" altLang="en-US" b="1" dirty="0"/>
              <a:t>whole bid </a:t>
            </a:r>
            <a:r>
              <a:rPr lang="en-US" altLang="en-US" dirty="0"/>
              <a:t>will be treated as that from a bidder in a poorly balanced MS.</a:t>
            </a:r>
            <a:endParaRPr lang="en-GB" altLang="en-US" dirty="0"/>
          </a:p>
          <a:p>
            <a:endParaRPr lang="en-US" dirty="0"/>
          </a:p>
        </p:txBody>
      </p:sp>
      <p:grpSp>
        <p:nvGrpSpPr>
          <p:cNvPr id="16" name="Group 15">
            <a:extLst>
              <a:ext uri="{FF2B5EF4-FFF2-40B4-BE49-F238E27FC236}">
                <a16:creationId xmlns:a16="http://schemas.microsoft.com/office/drawing/2014/main" id="{42559BFB-F462-8249-BE33-B048A00BD624}"/>
              </a:ext>
            </a:extLst>
          </p:cNvPr>
          <p:cNvGrpSpPr/>
          <p:nvPr/>
        </p:nvGrpSpPr>
        <p:grpSpPr>
          <a:xfrm>
            <a:off x="-1" y="0"/>
            <a:ext cx="12187669" cy="98854"/>
            <a:chOff x="-1" y="0"/>
            <a:chExt cx="12187669" cy="98854"/>
          </a:xfrm>
        </p:grpSpPr>
        <p:sp>
          <p:nvSpPr>
            <p:cNvPr id="17" name="Rectangle 16">
              <a:extLst>
                <a:ext uri="{FF2B5EF4-FFF2-40B4-BE49-F238E27FC236}">
                  <a16:creationId xmlns:a16="http://schemas.microsoft.com/office/drawing/2014/main" id="{DEC1D4A1-094F-7048-9947-5F0240825F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7856995E-6092-914B-A672-23DD3F61CF9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8FFB7640-85C7-0A4C-8759-4FD91232A24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F8913744-0268-7E47-9DF0-F9699C400C3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DC1DFD66-1E97-C74D-9C3A-5568398898B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C4276B9-8205-8F41-9C24-088DD32E4FF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9308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9"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solidFill>
                  <a:schemeClr val="accent1"/>
                </a:solidFill>
                <a:cs typeface="Calibri" panose="020F0502020204030204" pitchFamily="34" charset="0"/>
              </a:rPr>
              <a:t>Alignment rule</a:t>
            </a:r>
            <a:endParaRPr lang="en-US" dirty="0"/>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12</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9263" y="1954954"/>
            <a:ext cx="7529537" cy="1188000"/>
            <a:chOff x="4254476" y="1673387"/>
            <a:chExt cx="7529537" cy="1188000"/>
          </a:xfrm>
        </p:grpSpPr>
        <p:sp>
          <p:nvSpPr>
            <p:cNvPr id="29" name="Rectangle 28">
              <a:extLst>
                <a:ext uri="{FF2B5EF4-FFF2-40B4-BE49-F238E27FC236}">
                  <a16:creationId xmlns:a16="http://schemas.microsoft.com/office/drawing/2014/main" id="{91883A14-4496-5947-BFB6-F81E1169B5A1}"/>
                </a:ext>
              </a:extLst>
            </p:cNvPr>
            <p:cNvSpPr/>
            <p:nvPr/>
          </p:nvSpPr>
          <p:spPr>
            <a:xfrm>
              <a:off x="4254476" y="1673387"/>
              <a:ext cx="7529537" cy="118800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254750" y="1989107"/>
              <a:ext cx="5434487"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Contracts awarded on the lowest</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compliant basis (mainly supply contracts) </a:t>
              </a:r>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9263" y="3276119"/>
            <a:ext cx="7694525" cy="1189294"/>
            <a:chOff x="4254476" y="3260329"/>
            <a:chExt cx="7694525" cy="1189294"/>
          </a:xfrm>
        </p:grpSpPr>
        <p:sp>
          <p:nvSpPr>
            <p:cNvPr id="43" name="Rectangle 4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714591" y="3590959"/>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514758"/>
              <a:ext cx="5781563"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With a total amount exceeding </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100’000 CHF.</a:t>
              </a:r>
            </a:p>
          </p:txBody>
        </p:sp>
      </p:grpSp>
      <p:grpSp>
        <p:nvGrpSpPr>
          <p:cNvPr id="11" name="Group 10">
            <a:extLst>
              <a:ext uri="{FF2B5EF4-FFF2-40B4-BE49-F238E27FC236}">
                <a16:creationId xmlns:a16="http://schemas.microsoft.com/office/drawing/2014/main" id="{F9A0753F-4BDD-1B47-B547-FAB185419AC1}"/>
              </a:ext>
            </a:extLst>
          </p:cNvPr>
          <p:cNvGrpSpPr/>
          <p:nvPr/>
        </p:nvGrpSpPr>
        <p:grpSpPr>
          <a:xfrm>
            <a:off x="412775" y="4628559"/>
            <a:ext cx="11779225" cy="1478071"/>
            <a:chOff x="412775" y="4793449"/>
            <a:chExt cx="11779225" cy="1478071"/>
          </a:xfrm>
        </p:grpSpPr>
        <p:sp>
          <p:nvSpPr>
            <p:cNvPr id="22" name="Rectangle 21">
              <a:extLst>
                <a:ext uri="{FF2B5EF4-FFF2-40B4-BE49-F238E27FC236}">
                  <a16:creationId xmlns:a16="http://schemas.microsoft.com/office/drawing/2014/main" id="{7EF8B4C1-85BB-DB48-B37A-D530B4A53550}"/>
                </a:ext>
              </a:extLst>
            </p:cNvPr>
            <p:cNvSpPr/>
            <p:nvPr/>
          </p:nvSpPr>
          <p:spPr>
            <a:xfrm>
              <a:off x="412775" y="4793449"/>
              <a:ext cx="11371237" cy="1460297"/>
            </a:xfrm>
            <a:prstGeom prst="rect">
              <a:avLst/>
            </a:prstGeom>
            <a:solidFill>
              <a:schemeClr val="accent2"/>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0" name="Group 9">
              <a:extLst>
                <a:ext uri="{FF2B5EF4-FFF2-40B4-BE49-F238E27FC236}">
                  <a16:creationId xmlns:a16="http://schemas.microsoft.com/office/drawing/2014/main" id="{7F52A6C5-40E6-B143-8301-650EB00C136A}"/>
                </a:ext>
              </a:extLst>
            </p:cNvPr>
            <p:cNvGrpSpPr/>
            <p:nvPr/>
          </p:nvGrpSpPr>
          <p:grpSpPr>
            <a:xfrm>
              <a:off x="842522" y="4948081"/>
              <a:ext cx="11349478" cy="1323439"/>
              <a:chOff x="842522" y="4948081"/>
              <a:chExt cx="11349478" cy="1323439"/>
            </a:xfrm>
          </p:grpSpPr>
          <p:sp>
            <p:nvSpPr>
              <p:cNvPr id="25" name="TextBox 24">
                <a:extLst>
                  <a:ext uri="{FF2B5EF4-FFF2-40B4-BE49-F238E27FC236}">
                    <a16:creationId xmlns:a16="http://schemas.microsoft.com/office/drawing/2014/main" id="{2CEA1F95-E214-A74E-9489-49EB47E2F480}"/>
                  </a:ext>
                </a:extLst>
              </p:cNvPr>
              <p:cNvSpPr txBox="1"/>
              <p:nvPr/>
            </p:nvSpPr>
            <p:spPr>
              <a:xfrm>
                <a:off x="4283220" y="4948081"/>
                <a:ext cx="7908780" cy="1323439"/>
              </a:xfrm>
              <a:prstGeom prst="rect">
                <a:avLst/>
              </a:prstGeom>
              <a:noFill/>
            </p:spPr>
            <p:txBody>
              <a:bodyPr wrap="square" lIns="0" rtlCol="0" anchor="ctr" anchorCtr="0">
                <a:spAutoFit/>
              </a:bodyPr>
              <a:lstStyle/>
              <a:p>
                <a:pPr>
                  <a:defRPr/>
                </a:pPr>
                <a:r>
                  <a:rPr lang="en-US" altLang="en-US" sz="2000" b="1" dirty="0">
                    <a:solidFill>
                      <a:schemeClr val="bg1"/>
                    </a:solidFill>
                    <a:ea typeface="Calibri" panose="020F0502020204030204" pitchFamily="34" charset="0"/>
                    <a:cs typeface="Times New Roman" panose="02020603050405020304" pitchFamily="18" charset="0"/>
                  </a:rPr>
                  <a:t>Under certain conditions as defined in CERN Procurement Rules, a bidder offering goods originating* in poorly balanced Member States is allowed to align his price to that of the </a:t>
                </a:r>
              </a:p>
              <a:p>
                <a:pPr>
                  <a:defRPr/>
                </a:pPr>
                <a:r>
                  <a:rPr lang="en-US" altLang="en-US" sz="2000" b="1" dirty="0">
                    <a:solidFill>
                      <a:schemeClr val="bg1"/>
                    </a:solidFill>
                    <a:ea typeface="Calibri" panose="020F0502020204030204" pitchFamily="34" charset="0"/>
                    <a:cs typeface="Times New Roman" panose="02020603050405020304" pitchFamily="18" charset="0"/>
                  </a:rPr>
                  <a:t>lowest bidder and thereby be awarded the contract.</a:t>
                </a:r>
              </a:p>
            </p:txBody>
          </p:sp>
          <p:sp>
            <p:nvSpPr>
              <p:cNvPr id="3" name="TextBox 2">
                <a:extLst>
                  <a:ext uri="{FF2B5EF4-FFF2-40B4-BE49-F238E27FC236}">
                    <a16:creationId xmlns:a16="http://schemas.microsoft.com/office/drawing/2014/main" id="{E7AF73BD-C073-2741-A9A5-86BC5524C866}"/>
                  </a:ext>
                </a:extLst>
              </p:cNvPr>
              <p:cNvSpPr txBox="1"/>
              <p:nvPr/>
            </p:nvSpPr>
            <p:spPr>
              <a:xfrm>
                <a:off x="842522" y="5332801"/>
                <a:ext cx="2771480" cy="553998"/>
              </a:xfrm>
              <a:prstGeom prst="rect">
                <a:avLst/>
              </a:prstGeom>
              <a:noFill/>
            </p:spPr>
            <p:txBody>
              <a:bodyPr wrap="square" rtlCol="0">
                <a:spAutoFit/>
              </a:bodyPr>
              <a:lstStyle/>
              <a:p>
                <a:pPr algn="ctr"/>
                <a:r>
                  <a:rPr lang="en-US" sz="3000" b="1" dirty="0">
                    <a:solidFill>
                      <a:schemeClr val="bg1"/>
                    </a:solidFill>
                  </a:rPr>
                  <a:t>RULE</a:t>
                </a:r>
              </a:p>
            </p:txBody>
          </p:sp>
        </p:grpSp>
      </p:grpSp>
      <p:pic>
        <p:nvPicPr>
          <p:cNvPr id="7" name="Picture 6">
            <a:extLst>
              <a:ext uri="{FF2B5EF4-FFF2-40B4-BE49-F238E27FC236}">
                <a16:creationId xmlns:a16="http://schemas.microsoft.com/office/drawing/2014/main" id="{3BB6E91A-222D-F84D-BEE8-AFB2556AA3C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17479" y="-1378068"/>
            <a:ext cx="2658359" cy="1190909"/>
          </a:xfrm>
          <a:prstGeom prst="rect">
            <a:avLst/>
          </a:prstGeom>
        </p:spPr>
      </p:pic>
      <p:sp>
        <p:nvSpPr>
          <p:cNvPr id="12" name="TextBox 11">
            <a:extLst>
              <a:ext uri="{FF2B5EF4-FFF2-40B4-BE49-F238E27FC236}">
                <a16:creationId xmlns:a16="http://schemas.microsoft.com/office/drawing/2014/main" id="{06EB6370-D513-5C4D-8BD0-29A6C4A5FD65}"/>
              </a:ext>
            </a:extLst>
          </p:cNvPr>
          <p:cNvSpPr txBox="1"/>
          <p:nvPr/>
        </p:nvSpPr>
        <p:spPr>
          <a:xfrm>
            <a:off x="6066020" y="6061079"/>
            <a:ext cx="6252953" cy="369332"/>
          </a:xfrm>
          <a:prstGeom prst="rect">
            <a:avLst/>
          </a:prstGeom>
          <a:noFill/>
        </p:spPr>
        <p:txBody>
          <a:bodyPr wrap="square" rtlCol="0">
            <a:spAutoFit/>
          </a:bodyPr>
          <a:lstStyle/>
          <a:p>
            <a:r>
              <a:rPr lang="fr-CH" altLang="en-US" sz="900" dirty="0"/>
              <a:t>* At least 60% for </a:t>
            </a:r>
            <a:r>
              <a:rPr lang="fr-CH" altLang="en-US" sz="900" dirty="0" err="1"/>
              <a:t>supply</a:t>
            </a:r>
            <a:r>
              <a:rPr lang="fr-CH" altLang="en-US" sz="900" dirty="0"/>
              <a:t> </a:t>
            </a:r>
            <a:r>
              <a:rPr lang="fr-CH" altLang="en-US" sz="900" dirty="0" err="1"/>
              <a:t>contracts</a:t>
            </a:r>
            <a:r>
              <a:rPr lang="fr-CH" altLang="en-US" sz="900" dirty="0"/>
              <a:t> or; at least 40% for service </a:t>
            </a:r>
            <a:r>
              <a:rPr lang="fr-CH" altLang="en-US" sz="900" dirty="0" err="1"/>
              <a:t>contracts</a:t>
            </a:r>
            <a:r>
              <a:rPr lang="fr-CH" altLang="en-US" sz="900" dirty="0"/>
              <a:t> </a:t>
            </a:r>
            <a:r>
              <a:rPr lang="fr-CH" altLang="en-US" sz="900" dirty="0" err="1"/>
              <a:t>awarded</a:t>
            </a:r>
            <a:r>
              <a:rPr lang="fr-CH" altLang="en-US" sz="900" dirty="0"/>
              <a:t> on the </a:t>
            </a:r>
            <a:r>
              <a:rPr lang="fr-CH" altLang="en-US" sz="900" dirty="0" err="1"/>
              <a:t>lowest</a:t>
            </a:r>
            <a:r>
              <a:rPr lang="fr-CH" altLang="en-US" sz="900" dirty="0"/>
              <a:t> </a:t>
            </a:r>
            <a:r>
              <a:rPr lang="fr-CH" altLang="en-US" sz="900" dirty="0" err="1"/>
              <a:t>compliant</a:t>
            </a:r>
            <a:r>
              <a:rPr lang="fr-CH" altLang="en-US" sz="900" dirty="0"/>
              <a:t> basis.</a:t>
            </a:r>
            <a:endParaRPr lang="en-GB" altLang="en-US" sz="900" dirty="0"/>
          </a:p>
          <a:p>
            <a:endParaRPr lang="en-US" sz="900" dirty="0"/>
          </a:p>
        </p:txBody>
      </p:sp>
      <p:sp>
        <p:nvSpPr>
          <p:cNvPr id="13" name="TextBox 12">
            <a:extLst>
              <a:ext uri="{FF2B5EF4-FFF2-40B4-BE49-F238E27FC236}">
                <a16:creationId xmlns:a16="http://schemas.microsoft.com/office/drawing/2014/main" id="{B0C87996-8B9D-7F42-9987-1141D2216B0B}"/>
              </a:ext>
            </a:extLst>
          </p:cNvPr>
          <p:cNvSpPr txBox="1"/>
          <p:nvPr/>
        </p:nvSpPr>
        <p:spPr>
          <a:xfrm>
            <a:off x="4184366" y="1469526"/>
            <a:ext cx="4481839" cy="738664"/>
          </a:xfrm>
          <a:prstGeom prst="rect">
            <a:avLst/>
          </a:prstGeom>
          <a:noFill/>
        </p:spPr>
        <p:txBody>
          <a:bodyPr wrap="square" rtlCol="0">
            <a:spAutoFit/>
          </a:bodyPr>
          <a:lstStyle/>
          <a:p>
            <a:r>
              <a:rPr lang="en-US" altLang="en-US" sz="2400" b="1" dirty="0">
                <a:ea typeface="Calibri" panose="020F0502020204030204" pitchFamily="34" charset="0"/>
                <a:cs typeface="Calibri" panose="020F0502020204030204" pitchFamily="34" charset="0"/>
              </a:rPr>
              <a:t>Applicable for:</a:t>
            </a:r>
          </a:p>
          <a:p>
            <a:endParaRPr lang="en-US" dirty="0"/>
          </a:p>
        </p:txBody>
      </p:sp>
      <p:grpSp>
        <p:nvGrpSpPr>
          <p:cNvPr id="24" name="Group 23">
            <a:extLst>
              <a:ext uri="{FF2B5EF4-FFF2-40B4-BE49-F238E27FC236}">
                <a16:creationId xmlns:a16="http://schemas.microsoft.com/office/drawing/2014/main" id="{BE1DF5BB-7838-8D4F-B45A-DADF115BC7BD}"/>
              </a:ext>
            </a:extLst>
          </p:cNvPr>
          <p:cNvGrpSpPr/>
          <p:nvPr/>
        </p:nvGrpSpPr>
        <p:grpSpPr>
          <a:xfrm>
            <a:off x="-1" y="0"/>
            <a:ext cx="12187669" cy="98854"/>
            <a:chOff x="-1" y="0"/>
            <a:chExt cx="12187669" cy="98854"/>
          </a:xfrm>
        </p:grpSpPr>
        <p:sp>
          <p:nvSpPr>
            <p:cNvPr id="26" name="Rectangle 25">
              <a:extLst>
                <a:ext uri="{FF2B5EF4-FFF2-40B4-BE49-F238E27FC236}">
                  <a16:creationId xmlns:a16="http://schemas.microsoft.com/office/drawing/2014/main" id="{A6F1AD11-9CE6-B54A-8CF5-1B493A48C29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78B0BD1C-A2E5-F842-BF1F-9690FC1D1DC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116927CB-F196-5D48-B46E-0C56AB7653B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9FE38B44-0580-E040-BA7A-9761174D843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0DFB28CB-DD48-5D4B-AF2F-21C3E7B5E40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DC9CCC8A-0F20-9141-BF8E-88DF9CF2029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24661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CF827B-A59E-BE9B-3CA5-5E0F8F879276}"/>
              </a:ext>
            </a:extLst>
          </p:cNvPr>
          <p:cNvSpPr>
            <a:spLocks noGrp="1"/>
          </p:cNvSpPr>
          <p:nvPr>
            <p:ph type="title"/>
          </p:nvPr>
        </p:nvSpPr>
        <p:spPr>
          <a:xfrm>
            <a:off x="407988" y="373593"/>
            <a:ext cx="12133968" cy="706459"/>
          </a:xfrm>
        </p:spPr>
        <p:txBody>
          <a:bodyPr/>
          <a:lstStyle/>
          <a:p>
            <a:r>
              <a:rPr lang="en-US" sz="3200" dirty="0"/>
              <a:t>Tender Detailed Schedule – MS-4983: Design, Supply, Installation, Commissioning and Maintenance of LHC Voice Alarm System</a:t>
            </a:r>
            <a:endParaRPr lang="en-GB" sz="3200" dirty="0"/>
          </a:p>
        </p:txBody>
      </p:sp>
      <p:sp>
        <p:nvSpPr>
          <p:cNvPr id="4" name="Date Placeholder 3">
            <a:extLst>
              <a:ext uri="{FF2B5EF4-FFF2-40B4-BE49-F238E27FC236}">
                <a16:creationId xmlns:a16="http://schemas.microsoft.com/office/drawing/2014/main" id="{AC67E94D-3433-4F19-3149-80B8318455E4}"/>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2BD5B0EE-E554-A29B-70D2-892451775A04}"/>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FDA641C7-16E3-A309-BFCE-BED11C19A80E}"/>
              </a:ext>
            </a:extLst>
          </p:cNvPr>
          <p:cNvSpPr>
            <a:spLocks noGrp="1"/>
          </p:cNvSpPr>
          <p:nvPr>
            <p:ph type="sldNum" sz="quarter" idx="12"/>
          </p:nvPr>
        </p:nvSpPr>
        <p:spPr/>
        <p:txBody>
          <a:bodyPr/>
          <a:lstStyle/>
          <a:p>
            <a:fld id="{36B5EA5A-BC32-A742-B11B-8E7414D5B535}" type="slidenum">
              <a:rPr lang="en-US" smtClean="0"/>
              <a:pPr/>
              <a:t>13</a:t>
            </a:fld>
            <a:endParaRPr lang="en-US" dirty="0"/>
          </a:p>
        </p:txBody>
      </p:sp>
      <p:graphicFrame>
        <p:nvGraphicFramePr>
          <p:cNvPr id="7" name="Content Placeholder 2">
            <a:extLst>
              <a:ext uri="{FF2B5EF4-FFF2-40B4-BE49-F238E27FC236}">
                <a16:creationId xmlns:a16="http://schemas.microsoft.com/office/drawing/2014/main" id="{4BF0026C-ECB1-C133-483C-6BD9E6EC0916}"/>
              </a:ext>
            </a:extLst>
          </p:cNvPr>
          <p:cNvGraphicFramePr>
            <a:graphicFrameLocks/>
          </p:cNvGraphicFramePr>
          <p:nvPr>
            <p:extLst>
              <p:ext uri="{D42A27DB-BD31-4B8C-83A1-F6EECF244321}">
                <p14:modId xmlns:p14="http://schemas.microsoft.com/office/powerpoint/2010/main" val="2300181543"/>
              </p:ext>
            </p:extLst>
          </p:nvPr>
        </p:nvGraphicFramePr>
        <p:xfrm>
          <a:off x="236321" y="1674732"/>
          <a:ext cx="11719357" cy="4561320"/>
        </p:xfrm>
        <a:graphic>
          <a:graphicData uri="http://schemas.openxmlformats.org/drawingml/2006/table">
            <a:tbl>
              <a:tblPr firstRow="1" firstCol="1" bandRow="1">
                <a:tableStyleId>{5C22544A-7EE6-4342-B048-85BDC9FD1C3A}</a:tableStyleId>
              </a:tblPr>
              <a:tblGrid>
                <a:gridCol w="7492838">
                  <a:extLst>
                    <a:ext uri="{9D8B030D-6E8A-4147-A177-3AD203B41FA5}">
                      <a16:colId xmlns:a16="http://schemas.microsoft.com/office/drawing/2014/main" val="394516299"/>
                    </a:ext>
                  </a:extLst>
                </a:gridCol>
                <a:gridCol w="4226519">
                  <a:extLst>
                    <a:ext uri="{9D8B030D-6E8A-4147-A177-3AD203B41FA5}">
                      <a16:colId xmlns:a16="http://schemas.microsoft.com/office/drawing/2014/main" val="396525310"/>
                    </a:ext>
                  </a:extLst>
                </a:gridCol>
              </a:tblGrid>
              <a:tr h="201792">
                <a:tc>
                  <a:txBody>
                    <a:bodyPr/>
                    <a:lstStyle/>
                    <a:p>
                      <a:pPr marL="0" marR="0" algn="ctr">
                        <a:lnSpc>
                          <a:spcPct val="115000"/>
                        </a:lnSpc>
                        <a:spcBef>
                          <a:spcPts val="0"/>
                        </a:spcBef>
                        <a:spcAft>
                          <a:spcPts val="300"/>
                        </a:spcAft>
                      </a:pPr>
                      <a:r>
                        <a:rPr kumimoji="0" lang="en-US" sz="1400" b="1" u="none" kern="1200" baseline="0" dirty="0">
                          <a:solidFill>
                            <a:schemeClr val="accent6"/>
                          </a:solidFill>
                          <a:effectLst/>
                          <a:latin typeface="+mn-lt"/>
                          <a:ea typeface="+mn-ea"/>
                          <a:cs typeface="+mn-cs"/>
                        </a:rPr>
                        <a:t>Tender Process Milestones</a:t>
                      </a:r>
                      <a:endParaRPr kumimoji="0" lang="en-GB" sz="1400" b="1" u="none" kern="1200" dirty="0">
                        <a:solidFill>
                          <a:schemeClr val="accent6"/>
                        </a:solidFill>
                        <a:effectLst/>
                        <a:latin typeface="+mn-lt"/>
                        <a:ea typeface="+mn-ea"/>
                        <a:cs typeface="+mn-cs"/>
                      </a:endParaRPr>
                    </a:p>
                  </a:txBody>
                  <a:tcPr marL="81933" marR="819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kumimoji="0" lang="en-US" sz="1400" b="1" u="none" kern="1200" baseline="0">
                          <a:solidFill>
                            <a:schemeClr val="accent6"/>
                          </a:solidFill>
                          <a:effectLst/>
                          <a:latin typeface="+mn-lt"/>
                          <a:ea typeface="+mn-ea"/>
                          <a:cs typeface="+mn-cs"/>
                        </a:rPr>
                        <a:t>Provisional Schedule</a:t>
                      </a:r>
                      <a:endParaRPr kumimoji="0" lang="en-GB" sz="1400" b="1" u="none" kern="1200" baseline="0" dirty="0">
                        <a:solidFill>
                          <a:srgbClr val="FF0000"/>
                        </a:solidFill>
                        <a:effectLst/>
                        <a:latin typeface="+mn-lt"/>
                        <a:ea typeface="+mn-ea"/>
                        <a:cs typeface="+mn-cs"/>
                      </a:endParaRPr>
                    </a:p>
                  </a:txBody>
                  <a:tcPr marL="81933" marR="819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2975828952"/>
                  </a:ext>
                </a:extLst>
              </a:tr>
              <a:tr h="231262">
                <a:tc>
                  <a:txBody>
                    <a:bodyPr/>
                    <a:lstStyle/>
                    <a:p>
                      <a:pPr marL="0" marR="0" algn="l">
                        <a:lnSpc>
                          <a:spcPct val="115000"/>
                        </a:lnSpc>
                        <a:spcBef>
                          <a:spcPts val="0"/>
                        </a:spcBef>
                        <a:spcAft>
                          <a:spcPts val="300"/>
                        </a:spcAft>
                      </a:pPr>
                      <a:r>
                        <a:rPr kumimoji="0" lang="en-GB" sz="1400" b="0" u="none" kern="1200" dirty="0">
                          <a:solidFill>
                            <a:srgbClr val="00B050"/>
                          </a:solidFill>
                          <a:effectLst/>
                          <a:latin typeface="+mn-lt"/>
                          <a:ea typeface="+mn-ea"/>
                          <a:cs typeface="+mn-cs"/>
                        </a:rPr>
                        <a:t>MS-4983 documents dispatched to firms</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kumimoji="0" lang="en-US" sz="1400" b="0" kern="1200" dirty="0">
                          <a:solidFill>
                            <a:srgbClr val="00B050"/>
                          </a:solidFill>
                          <a:effectLst/>
                          <a:latin typeface="+mn-lt"/>
                          <a:ea typeface="+mn-ea"/>
                          <a:cs typeface="+mn-cs"/>
                        </a:rPr>
                        <a:t>13 Sept 2024</a:t>
                      </a:r>
                      <a:endParaRPr kumimoji="0" lang="en-GB" sz="1400" b="0" kern="1200" dirty="0">
                        <a:solidFill>
                          <a:srgbClr val="00B050"/>
                        </a:solidFill>
                        <a:effectLst/>
                        <a:latin typeface="+mn-lt"/>
                        <a:ea typeface="+mn-ea"/>
                        <a:cs typeface="+mn-cs"/>
                      </a:endParaRPr>
                    </a:p>
                  </a:txBody>
                  <a:tcPr marL="81933" marR="8193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86394634"/>
                  </a:ext>
                </a:extLst>
              </a:tr>
              <a:tr h="231262">
                <a:tc>
                  <a:txBody>
                    <a:bodyPr/>
                    <a:lstStyle/>
                    <a:p>
                      <a:pPr marL="0" marR="0" algn="l">
                        <a:lnSpc>
                          <a:spcPct val="115000"/>
                        </a:lnSpc>
                        <a:spcBef>
                          <a:spcPts val="300"/>
                        </a:spcBef>
                        <a:spcAft>
                          <a:spcPts val="300"/>
                        </a:spcAft>
                      </a:pPr>
                      <a:r>
                        <a:rPr lang="en-GB" sz="1400" b="0" u="none" kern="1200" dirty="0">
                          <a:solidFill>
                            <a:srgbClr val="002060"/>
                          </a:solidFill>
                          <a:effectLst/>
                          <a:latin typeface="+mn-lt"/>
                          <a:ea typeface="+mn-ea"/>
                          <a:cs typeface="+mn-cs"/>
                        </a:rPr>
                        <a:t>MS Industry Webinar</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lnSpc>
                          <a:spcPct val="115000"/>
                        </a:lnSpc>
                        <a:spcBef>
                          <a:spcPts val="300"/>
                        </a:spcBef>
                        <a:spcAft>
                          <a:spcPts val="300"/>
                        </a:spcAft>
                      </a:pPr>
                      <a:r>
                        <a:rPr lang="en-GB" sz="1400" b="0" u="none" kern="1200" dirty="0">
                          <a:solidFill>
                            <a:srgbClr val="002060"/>
                          </a:solidFill>
                          <a:effectLst/>
                          <a:latin typeface="+mn-lt"/>
                          <a:ea typeface="+mn-ea"/>
                          <a:cs typeface="+mn-cs"/>
                        </a:rPr>
                        <a:t>29th October 24 </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4274578"/>
                  </a:ext>
                </a:extLst>
              </a:tr>
              <a:tr h="231262">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lang="en-GB" sz="1400" b="0" u="none" kern="1200" dirty="0">
                          <a:solidFill>
                            <a:srgbClr val="002060"/>
                          </a:solidFill>
                          <a:effectLst/>
                          <a:latin typeface="+mn-lt"/>
                          <a:ea typeface="+mn-ea"/>
                          <a:cs typeface="+mn-cs"/>
                        </a:rPr>
                        <a:t>MS answers submission </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lang="en-GB" sz="1400" b="0" u="none" kern="1200" dirty="0">
                          <a:solidFill>
                            <a:srgbClr val="002060"/>
                          </a:solidFill>
                          <a:effectLst/>
                          <a:latin typeface="+mn-lt"/>
                          <a:ea typeface="+mn-ea"/>
                          <a:cs typeface="+mn-cs"/>
                        </a:rPr>
                        <a:t>2nd December  24</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84924967"/>
                  </a:ext>
                </a:extLst>
              </a:tr>
              <a:tr h="484047">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lang="en-GB" sz="1400" b="0" u="none" kern="1200" dirty="0">
                          <a:solidFill>
                            <a:schemeClr val="accent6"/>
                          </a:solidFill>
                          <a:effectLst/>
                          <a:latin typeface="+mn-lt"/>
                          <a:ea typeface="+mn-ea"/>
                          <a:cs typeface="+mn-cs"/>
                        </a:rPr>
                        <a:t>MS answers evaluation by CERN ( including visits to firms and references if required) -&gt; Qualification of firms  (prior to IT dispatch)</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lang="en-GB" sz="1400" b="0" u="none" kern="1200" dirty="0">
                          <a:solidFill>
                            <a:srgbClr val="002060"/>
                          </a:solidFill>
                          <a:effectLst/>
                          <a:latin typeface="+mn-lt"/>
                          <a:ea typeface="+mn-ea"/>
                          <a:cs typeface="+mn-cs"/>
                        </a:rPr>
                        <a:t>Dec 24’ – January 25</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50069082"/>
                  </a:ext>
                </a:extLst>
              </a:tr>
              <a:tr h="231262">
                <a:tc>
                  <a:txBody>
                    <a:bodyPr/>
                    <a:lstStyle/>
                    <a:p>
                      <a:pPr marL="0" marR="0" lvl="0" indent="0" algn="l" defTabSz="914400" rtl="0" eaLnBrk="1" fontAlgn="auto" latinLnBrk="0" hangingPunct="1">
                        <a:lnSpc>
                          <a:spcPct val="115000"/>
                        </a:lnSpc>
                        <a:spcBef>
                          <a:spcPts val="0"/>
                        </a:spcBef>
                        <a:spcAft>
                          <a:spcPts val="300"/>
                        </a:spcAft>
                        <a:buClrTx/>
                        <a:buSzTx/>
                        <a:buFontTx/>
                        <a:buNone/>
                        <a:tabLst/>
                        <a:defRPr/>
                      </a:pPr>
                      <a:r>
                        <a:rPr lang="en-GB" sz="1400" b="0" u="none" kern="1200" dirty="0">
                          <a:solidFill>
                            <a:schemeClr val="accent6"/>
                          </a:solidFill>
                          <a:effectLst/>
                          <a:latin typeface="+mn-lt"/>
                          <a:ea typeface="+mn-ea"/>
                          <a:cs typeface="+mn-cs"/>
                        </a:rPr>
                        <a:t>Dispatch of IT documents to firms</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lang="en-GB" sz="1400" b="0" u="none" kern="1200" dirty="0">
                          <a:solidFill>
                            <a:srgbClr val="002060"/>
                          </a:solidFill>
                          <a:effectLst/>
                          <a:latin typeface="+mn-lt"/>
                          <a:ea typeface="+mn-ea"/>
                          <a:cs typeface="+mn-cs"/>
                        </a:rPr>
                        <a:t>W10 – March 25</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18670360"/>
                  </a:ext>
                </a:extLst>
              </a:tr>
              <a:tr h="231262">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lang="en-GB" sz="1400" b="0" u="none" kern="1200" dirty="0">
                          <a:solidFill>
                            <a:srgbClr val="002060"/>
                          </a:solidFill>
                          <a:effectLst/>
                          <a:latin typeface="+mn-lt"/>
                          <a:ea typeface="+mn-ea"/>
                          <a:cs typeface="+mn-cs"/>
                        </a:rPr>
                        <a:t>Bidder’s conference </a:t>
                      </a:r>
                      <a:r>
                        <a:rPr lang="en-GB" sz="1400" b="0" u="none" kern="1200" dirty="0">
                          <a:solidFill>
                            <a:schemeClr val="accent6"/>
                          </a:solidFill>
                          <a:effectLst/>
                          <a:latin typeface="+mn-lt"/>
                          <a:ea typeface="+mn-ea"/>
                          <a:cs typeface="+mn-cs"/>
                        </a:rPr>
                        <a:t>(+2-3w after dispatch)</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kumimoji="0" lang="en-GB" sz="1400" b="0" kern="1200" dirty="0">
                          <a:solidFill>
                            <a:srgbClr val="002060"/>
                          </a:solidFill>
                          <a:effectLst/>
                          <a:latin typeface="+mn-lt"/>
                          <a:ea typeface="+mn-ea"/>
                          <a:cs typeface="Times New Roman" panose="02020603050405020304" pitchFamily="18" charset="0"/>
                        </a:rPr>
                        <a:t>W12  - 3</a:t>
                      </a:r>
                      <a:r>
                        <a:rPr kumimoji="0" lang="en-GB" sz="1400" b="0" kern="1200" baseline="30000" dirty="0">
                          <a:solidFill>
                            <a:srgbClr val="002060"/>
                          </a:solidFill>
                          <a:effectLst/>
                          <a:latin typeface="+mn-lt"/>
                          <a:ea typeface="+mn-ea"/>
                          <a:cs typeface="Times New Roman" panose="02020603050405020304" pitchFamily="18" charset="0"/>
                        </a:rPr>
                        <a:t>rd</a:t>
                      </a:r>
                      <a:r>
                        <a:rPr kumimoji="0" lang="en-GB" sz="1400" b="0" kern="1200" dirty="0">
                          <a:solidFill>
                            <a:srgbClr val="002060"/>
                          </a:solidFill>
                          <a:effectLst/>
                          <a:latin typeface="+mn-lt"/>
                          <a:ea typeface="+mn-ea"/>
                          <a:cs typeface="Times New Roman" panose="02020603050405020304" pitchFamily="18" charset="0"/>
                        </a:rPr>
                        <a:t> week of March 25</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44240331"/>
                  </a:ext>
                </a:extLst>
              </a:tr>
              <a:tr h="231262">
                <a:tc>
                  <a:txBody>
                    <a:bodyPr/>
                    <a:lstStyle/>
                    <a:p>
                      <a:pPr marL="0" marR="0" algn="l">
                        <a:lnSpc>
                          <a:spcPct val="115000"/>
                        </a:lnSpc>
                        <a:spcBef>
                          <a:spcPts val="300"/>
                        </a:spcBef>
                        <a:spcAft>
                          <a:spcPts val="300"/>
                        </a:spcAft>
                      </a:pPr>
                      <a:r>
                        <a:rPr lang="en-GB" sz="1400" b="0" u="none" kern="1200" dirty="0">
                          <a:solidFill>
                            <a:schemeClr val="accent6"/>
                          </a:solidFill>
                          <a:effectLst/>
                          <a:latin typeface="+mn-lt"/>
                          <a:ea typeface="+mn-ea"/>
                          <a:cs typeface="+mn-cs"/>
                        </a:rPr>
                        <a:t>Submission deadline for bidders (+6w after dispatch)</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lang="en-US" sz="1400" b="0" u="none" kern="1200" dirty="0">
                          <a:solidFill>
                            <a:srgbClr val="002060"/>
                          </a:solidFill>
                          <a:effectLst/>
                          <a:latin typeface="+mn-lt"/>
                          <a:ea typeface="+mn-ea"/>
                          <a:cs typeface="+mn-cs"/>
                        </a:rPr>
                        <a:t>W16 : End April 25</a:t>
                      </a:r>
                      <a:endParaRPr lang="en-GB" sz="1400" b="0" u="none" kern="1200" dirty="0">
                        <a:solidFill>
                          <a:srgbClr val="002060"/>
                        </a:solidFill>
                        <a:effectLst/>
                        <a:latin typeface="+mn-lt"/>
                        <a:ea typeface="+mn-ea"/>
                        <a:cs typeface="+mn-cs"/>
                      </a:endParaRP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32133397"/>
                  </a:ext>
                </a:extLst>
              </a:tr>
              <a:tr h="1399411">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lang="en-GB" sz="1400" b="0" u="none" kern="1200" dirty="0">
                          <a:solidFill>
                            <a:schemeClr val="accent6"/>
                          </a:solidFill>
                          <a:effectLst/>
                          <a:latin typeface="+mn-lt"/>
                          <a:ea typeface="+mn-ea"/>
                          <a:cs typeface="+mn-cs"/>
                        </a:rPr>
                        <a:t>Bid evaluation by CERN and clarifications with selected bidder (s) (lowest complaint).</a:t>
                      </a:r>
                    </a:p>
                    <a:p>
                      <a:pPr marL="0" marR="0" lvl="0" indent="0" algn="l" defTabSz="914400" rtl="0" eaLnBrk="1" fontAlgn="auto" latinLnBrk="0" hangingPunct="1">
                        <a:lnSpc>
                          <a:spcPct val="115000"/>
                        </a:lnSpc>
                        <a:spcBef>
                          <a:spcPts val="300"/>
                        </a:spcBef>
                        <a:spcAft>
                          <a:spcPts val="300"/>
                        </a:spcAft>
                        <a:buClrTx/>
                        <a:buSzTx/>
                        <a:buFontTx/>
                        <a:buNone/>
                        <a:tabLst/>
                        <a:defRPr/>
                      </a:pPr>
                      <a:r>
                        <a:rPr lang="en-GB" sz="1400" b="0" u="none" kern="1200" dirty="0">
                          <a:solidFill>
                            <a:schemeClr val="accent6"/>
                          </a:solidFill>
                          <a:effectLst/>
                          <a:latin typeface="+mn-lt"/>
                          <a:ea typeface="+mn-ea"/>
                          <a:cs typeface="+mn-cs"/>
                        </a:rPr>
                        <a:t>VACIE compatibility tests (simulation by CERN)</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15000"/>
                        </a:lnSpc>
                        <a:spcBef>
                          <a:spcPts val="300"/>
                        </a:spcBef>
                        <a:spcAft>
                          <a:spcPts val="300"/>
                        </a:spcAft>
                        <a:buClrTx/>
                        <a:buSzTx/>
                        <a:buFontTx/>
                        <a:buNone/>
                        <a:tabLst/>
                        <a:defRPr/>
                      </a:pPr>
                      <a:r>
                        <a:rPr lang="en-US" sz="1400" b="0" u="none" kern="1200" dirty="0">
                          <a:solidFill>
                            <a:srgbClr val="002060"/>
                          </a:solidFill>
                          <a:effectLst/>
                          <a:latin typeface="+mn-lt"/>
                          <a:ea typeface="+mn-ea"/>
                          <a:cs typeface="+mn-cs"/>
                        </a:rPr>
                        <a:t>May - mid-June 25</a:t>
                      </a:r>
                      <a:endParaRPr lang="en-GB" sz="1400" b="0" u="none" kern="1200" dirty="0">
                        <a:solidFill>
                          <a:srgbClr val="002060"/>
                        </a:solidFill>
                        <a:effectLst/>
                        <a:latin typeface="+mn-lt"/>
                        <a:ea typeface="+mn-ea"/>
                        <a:cs typeface="+mn-cs"/>
                      </a:endParaRP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28486556"/>
                  </a:ext>
                </a:extLst>
              </a:tr>
              <a:tr h="215923">
                <a:tc>
                  <a:txBody>
                    <a:bodyPr/>
                    <a:lstStyle/>
                    <a:p>
                      <a:pPr marL="0" marR="0" algn="l">
                        <a:lnSpc>
                          <a:spcPct val="115000"/>
                        </a:lnSpc>
                        <a:spcBef>
                          <a:spcPts val="300"/>
                        </a:spcBef>
                        <a:spcAft>
                          <a:spcPts val="300"/>
                        </a:spcAft>
                      </a:pPr>
                      <a:r>
                        <a:rPr lang="en-GB" sz="1400" b="0" u="none" kern="1200" dirty="0">
                          <a:solidFill>
                            <a:srgbClr val="002060"/>
                          </a:solidFill>
                          <a:effectLst/>
                          <a:latin typeface="+mn-lt"/>
                          <a:ea typeface="+mn-ea"/>
                          <a:cs typeface="+mn-cs"/>
                        </a:rPr>
                        <a:t>Contact negotiations</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lnSpc>
                          <a:spcPct val="115000"/>
                        </a:lnSpc>
                        <a:spcBef>
                          <a:spcPts val="300"/>
                        </a:spcBef>
                        <a:spcAft>
                          <a:spcPts val="300"/>
                        </a:spcAft>
                      </a:pPr>
                      <a:r>
                        <a:rPr lang="en-GB" sz="1400" b="0" dirty="0">
                          <a:solidFill>
                            <a:srgbClr val="002060"/>
                          </a:solidFill>
                          <a:effectLst/>
                          <a:latin typeface="+mn-lt"/>
                          <a:ea typeface="Times New Roman" panose="02020603050405020304" pitchFamily="18" charset="0"/>
                          <a:cs typeface="Times New Roman" panose="02020603050405020304" pitchFamily="18" charset="0"/>
                        </a:rPr>
                        <a:t>June-mid July</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6818440"/>
                  </a:ext>
                </a:extLst>
              </a:tr>
              <a:tr h="231262">
                <a:tc>
                  <a:txBody>
                    <a:bodyPr/>
                    <a:lstStyle/>
                    <a:p>
                      <a:pPr marL="0" marR="0" algn="l">
                        <a:lnSpc>
                          <a:spcPct val="115000"/>
                        </a:lnSpc>
                        <a:spcBef>
                          <a:spcPts val="300"/>
                        </a:spcBef>
                        <a:spcAft>
                          <a:spcPts val="300"/>
                        </a:spcAft>
                      </a:pPr>
                      <a:r>
                        <a:rPr lang="en-GB" sz="1400" b="0" u="none" kern="1200" dirty="0">
                          <a:solidFill>
                            <a:srgbClr val="002060"/>
                          </a:solidFill>
                          <a:effectLst/>
                          <a:latin typeface="+mn-lt"/>
                          <a:ea typeface="+mn-ea"/>
                          <a:cs typeface="+mn-cs"/>
                        </a:rPr>
                        <a:t>Preparation of contract startup by the firm (resources, organisation)</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lnSpc>
                          <a:spcPct val="115000"/>
                        </a:lnSpc>
                        <a:spcBef>
                          <a:spcPts val="300"/>
                        </a:spcBef>
                        <a:spcAft>
                          <a:spcPts val="300"/>
                        </a:spcAft>
                      </a:pPr>
                      <a:r>
                        <a:rPr lang="en-GB" sz="1400" b="0" dirty="0">
                          <a:solidFill>
                            <a:srgbClr val="002060"/>
                          </a:solidFill>
                          <a:effectLst/>
                          <a:latin typeface="+mn-lt"/>
                          <a:ea typeface="Times New Roman" panose="02020603050405020304" pitchFamily="18" charset="0"/>
                          <a:cs typeface="Times New Roman" panose="02020603050405020304" pitchFamily="18" charset="0"/>
                        </a:rPr>
                        <a:t>September</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93071540"/>
                  </a:ext>
                </a:extLst>
              </a:tr>
              <a:tr h="378820">
                <a:tc>
                  <a:txBody>
                    <a:bodyPr/>
                    <a:lstStyle/>
                    <a:p>
                      <a:pPr marL="0" marR="0" algn="l" defTabSz="914400" rtl="0" eaLnBrk="1" latinLnBrk="0" hangingPunct="1">
                        <a:lnSpc>
                          <a:spcPct val="115000"/>
                        </a:lnSpc>
                        <a:spcBef>
                          <a:spcPts val="300"/>
                        </a:spcBef>
                        <a:spcAft>
                          <a:spcPts val="300"/>
                        </a:spcAft>
                      </a:pPr>
                      <a:r>
                        <a:rPr lang="en-GB" sz="1400" b="0" u="none" kern="1200" dirty="0">
                          <a:solidFill>
                            <a:schemeClr val="accent6"/>
                          </a:solidFill>
                          <a:effectLst/>
                          <a:latin typeface="+mn-lt"/>
                          <a:ea typeface="+mn-ea"/>
                          <a:cs typeface="+mn-cs"/>
                        </a:rPr>
                        <a:t>Finance Committee and contract award </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lnSpc>
                          <a:spcPct val="115000"/>
                        </a:lnSpc>
                        <a:spcBef>
                          <a:spcPts val="300"/>
                        </a:spcBef>
                        <a:spcAft>
                          <a:spcPts val="300"/>
                        </a:spcAft>
                      </a:pPr>
                      <a:r>
                        <a:rPr lang="en-GB" sz="1400" b="0" dirty="0">
                          <a:solidFill>
                            <a:srgbClr val="002060"/>
                          </a:solidFill>
                          <a:effectLst/>
                          <a:latin typeface="+mn-lt"/>
                          <a:ea typeface="Times New Roman" panose="02020603050405020304" pitchFamily="18" charset="0"/>
                          <a:cs typeface="Times New Roman" panose="02020603050405020304" pitchFamily="18" charset="0"/>
                        </a:rPr>
                        <a:t>3</a:t>
                      </a:r>
                      <a:r>
                        <a:rPr lang="en-GB" sz="1400" b="0" baseline="30000" dirty="0">
                          <a:solidFill>
                            <a:srgbClr val="002060"/>
                          </a:solidFill>
                          <a:effectLst/>
                          <a:latin typeface="+mn-lt"/>
                          <a:ea typeface="Times New Roman" panose="02020603050405020304" pitchFamily="18" charset="0"/>
                          <a:cs typeface="Times New Roman" panose="02020603050405020304" pitchFamily="18" charset="0"/>
                        </a:rPr>
                        <a:t>rd</a:t>
                      </a:r>
                      <a:r>
                        <a:rPr lang="en-GB" sz="1400" b="0" dirty="0">
                          <a:solidFill>
                            <a:srgbClr val="002060"/>
                          </a:solidFill>
                          <a:effectLst/>
                          <a:latin typeface="+mn-lt"/>
                          <a:ea typeface="Times New Roman" panose="02020603050405020304" pitchFamily="18" charset="0"/>
                          <a:cs typeface="Times New Roman" panose="02020603050405020304" pitchFamily="18" charset="0"/>
                        </a:rPr>
                        <a:t> week September</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80647714"/>
                  </a:ext>
                </a:extLst>
              </a:tr>
              <a:tr h="231262">
                <a:tc>
                  <a:txBody>
                    <a:bodyPr/>
                    <a:lstStyle/>
                    <a:p>
                      <a:pPr marL="0" marR="0" algn="l">
                        <a:lnSpc>
                          <a:spcPct val="115000"/>
                        </a:lnSpc>
                        <a:spcBef>
                          <a:spcPts val="300"/>
                        </a:spcBef>
                        <a:spcAft>
                          <a:spcPts val="300"/>
                        </a:spcAft>
                      </a:pPr>
                      <a:r>
                        <a:rPr lang="en-GB" sz="1400" b="0" i="1" u="none" dirty="0">
                          <a:solidFill>
                            <a:schemeClr val="tx2"/>
                          </a:solidFill>
                          <a:effectLst/>
                          <a:latin typeface="+mn-lt"/>
                        </a:rPr>
                        <a:t>Contract start-up </a:t>
                      </a:r>
                      <a:endParaRPr lang="en-GB" sz="1400" b="0" i="1" u="none" dirty="0">
                        <a:solidFill>
                          <a:schemeClr val="tx2"/>
                        </a:solidFill>
                        <a:effectLst/>
                        <a:latin typeface="+mn-lt"/>
                        <a:ea typeface="Times New Roman" panose="02020603050405020304" pitchFamily="18" charset="0"/>
                        <a:cs typeface="Times New Roman" panose="02020603050405020304" pitchFamily="18" charset="0"/>
                      </a:endParaRP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lnSpc>
                          <a:spcPct val="115000"/>
                        </a:lnSpc>
                        <a:spcBef>
                          <a:spcPts val="300"/>
                        </a:spcBef>
                        <a:spcAft>
                          <a:spcPts val="300"/>
                        </a:spcAft>
                      </a:pPr>
                      <a:r>
                        <a:rPr lang="en-GB" sz="1400" b="0" i="1" dirty="0">
                          <a:solidFill>
                            <a:srgbClr val="002060"/>
                          </a:solidFill>
                          <a:effectLst/>
                          <a:latin typeface="+mn-lt"/>
                          <a:ea typeface="Times New Roman" panose="02020603050405020304" pitchFamily="18" charset="0"/>
                          <a:cs typeface="Times New Roman" panose="02020603050405020304" pitchFamily="18" charset="0"/>
                        </a:rPr>
                        <a:t>October 2025</a:t>
                      </a:r>
                    </a:p>
                  </a:txBody>
                  <a:tcPr marL="81933" marR="8193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57140698"/>
                  </a:ext>
                </a:extLst>
              </a:tr>
            </a:tbl>
          </a:graphicData>
        </a:graphic>
      </p:graphicFrame>
    </p:spTree>
    <p:extLst>
      <p:ext uri="{BB962C8B-B14F-4D97-AF65-F5344CB8AC3E}">
        <p14:creationId xmlns:p14="http://schemas.microsoft.com/office/powerpoint/2010/main" val="1173951476"/>
      </p:ext>
    </p:extLst>
  </p:cSld>
  <p:clrMapOvr>
    <a:masterClrMapping/>
  </p:clrMapOvr>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58E839-49DE-5656-8FB4-D0DA81540EF3}"/>
              </a:ext>
            </a:extLst>
          </p:cNvPr>
          <p:cNvSpPr>
            <a:spLocks noGrp="1"/>
          </p:cNvSpPr>
          <p:nvPr>
            <p:ph idx="1"/>
          </p:nvPr>
        </p:nvSpPr>
        <p:spPr/>
        <p:txBody>
          <a:bodyPr/>
          <a:lstStyle/>
          <a:p>
            <a:r>
              <a:rPr lang="en-US" dirty="0"/>
              <a:t>Two key documents: </a:t>
            </a:r>
          </a:p>
          <a:p>
            <a:pPr marL="457200" indent="-457200">
              <a:buAutoNum type="arabicParenBoth"/>
            </a:pPr>
            <a:r>
              <a:rPr lang="en-US" dirty="0"/>
              <a:t>Technical Description</a:t>
            </a:r>
          </a:p>
          <a:p>
            <a:pPr marL="457200" indent="-457200">
              <a:buFont typeface="Arial" panose="020B0604020202020204" pitchFamily="34" charset="0"/>
              <a:buChar char="•"/>
            </a:pPr>
            <a:r>
              <a:rPr lang="en-US" b="0" dirty="0"/>
              <a:t>Outlines the key technical requirements, standards, and delivery schedule </a:t>
            </a:r>
          </a:p>
          <a:p>
            <a:pPr marL="457200" indent="-457200">
              <a:buAutoNum type="arabicParenBoth"/>
            </a:pPr>
            <a:r>
              <a:rPr lang="en-US" dirty="0"/>
              <a:t>Qualification Questionnaire (financial and technical)</a:t>
            </a:r>
          </a:p>
          <a:p>
            <a:pPr marL="457200" indent="-457200">
              <a:buFont typeface="Arial" panose="020B0604020202020204" pitchFamily="34" charset="0"/>
              <a:buChar char="•"/>
            </a:pPr>
            <a:r>
              <a:rPr lang="en-US" b="0" dirty="0"/>
              <a:t>Only firms fulfilling the qualification criteria and having been selected by CERN on the basis of the Market Survey will be invited to participate in the forthcoming Invitation to Tender.</a:t>
            </a:r>
          </a:p>
          <a:p>
            <a:pPr marL="457200" indent="-457200">
              <a:buFont typeface="Arial" panose="020B0604020202020204" pitchFamily="34" charset="0"/>
              <a:buChar char="•"/>
            </a:pPr>
            <a:r>
              <a:rPr lang="en-US" b="0" dirty="0"/>
              <a:t>We also consider CERN’s previous experience with the firm as well as the total number of firms selected from each Member State</a:t>
            </a:r>
            <a:endParaRPr lang="en-GB" b="0" dirty="0"/>
          </a:p>
        </p:txBody>
      </p:sp>
      <p:sp>
        <p:nvSpPr>
          <p:cNvPr id="3" name="Title 2">
            <a:extLst>
              <a:ext uri="{FF2B5EF4-FFF2-40B4-BE49-F238E27FC236}">
                <a16:creationId xmlns:a16="http://schemas.microsoft.com/office/drawing/2014/main" id="{A45FFFFA-FDC4-D3DB-8410-8F32665B4D83}"/>
              </a:ext>
            </a:extLst>
          </p:cNvPr>
          <p:cNvSpPr>
            <a:spLocks noGrp="1"/>
          </p:cNvSpPr>
          <p:nvPr>
            <p:ph type="title"/>
          </p:nvPr>
        </p:nvSpPr>
        <p:spPr/>
        <p:txBody>
          <a:bodyPr/>
          <a:lstStyle/>
          <a:p>
            <a:r>
              <a:rPr lang="en-US" dirty="0"/>
              <a:t>MS-4983 Qualification process</a:t>
            </a:r>
            <a:endParaRPr lang="en-GB" dirty="0"/>
          </a:p>
        </p:txBody>
      </p:sp>
      <p:sp>
        <p:nvSpPr>
          <p:cNvPr id="4" name="Date Placeholder 3">
            <a:extLst>
              <a:ext uri="{FF2B5EF4-FFF2-40B4-BE49-F238E27FC236}">
                <a16:creationId xmlns:a16="http://schemas.microsoft.com/office/drawing/2014/main" id="{F8F9E051-2116-C659-2CC1-3A0B73F8AB97}"/>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C2B60AF1-561E-01ED-87E6-A55058DC5545}"/>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3B377EED-B39F-B6D9-5068-CE19ADC641E2}"/>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4026709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FFE7C2-BB25-002A-D884-BC26E0FC10BD}"/>
              </a:ext>
            </a:extLst>
          </p:cNvPr>
          <p:cNvSpPr>
            <a:spLocks noGrp="1"/>
          </p:cNvSpPr>
          <p:nvPr>
            <p:ph type="title"/>
          </p:nvPr>
        </p:nvSpPr>
        <p:spPr>
          <a:xfrm>
            <a:off x="407988" y="373593"/>
            <a:ext cx="11376025" cy="1065742"/>
          </a:xfrm>
        </p:spPr>
        <p:txBody>
          <a:bodyPr anchor="t">
            <a:normAutofit/>
          </a:bodyPr>
          <a:lstStyle/>
          <a:p>
            <a:r>
              <a:rPr lang="en-US" dirty="0"/>
              <a:t>So what do we want to know?</a:t>
            </a:r>
            <a:endParaRPr lang="en-GB" dirty="0"/>
          </a:p>
        </p:txBody>
      </p:sp>
      <p:sp>
        <p:nvSpPr>
          <p:cNvPr id="4" name="Date Placeholder 3">
            <a:extLst>
              <a:ext uri="{FF2B5EF4-FFF2-40B4-BE49-F238E27FC236}">
                <a16:creationId xmlns:a16="http://schemas.microsoft.com/office/drawing/2014/main" id="{43BF1B9C-9A85-0CC5-2547-7A247D72F4A7}"/>
              </a:ext>
            </a:extLst>
          </p:cNvPr>
          <p:cNvSpPr>
            <a:spLocks noGrp="1"/>
          </p:cNvSpPr>
          <p:nvPr>
            <p:ph type="dt" sz="half" idx="10"/>
          </p:nvPr>
        </p:nvSpPr>
        <p:spPr>
          <a:xfrm>
            <a:off x="3485228" y="6350851"/>
            <a:ext cx="631160" cy="365125"/>
          </a:xfrm>
        </p:spPr>
        <p:txBody>
          <a:bodyPr anchor="ctr">
            <a:normAutofit/>
          </a:bodyPr>
          <a:lstStyle/>
          <a:p>
            <a:pPr>
              <a:spcAft>
                <a:spcPts val="600"/>
              </a:spcAft>
            </a:pPr>
            <a:r>
              <a:rPr lang="en-US"/>
              <a:t>29/10/2024</a:t>
            </a:r>
          </a:p>
        </p:txBody>
      </p:sp>
      <p:sp>
        <p:nvSpPr>
          <p:cNvPr id="5" name="Footer Placeholder 4">
            <a:extLst>
              <a:ext uri="{FF2B5EF4-FFF2-40B4-BE49-F238E27FC236}">
                <a16:creationId xmlns:a16="http://schemas.microsoft.com/office/drawing/2014/main" id="{405B2526-BC65-6DA2-90AD-5E8F12E2CDBF}"/>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US"/>
              <a:t>MS-4983 | LHC Evacuation - Webinar</a:t>
            </a:r>
          </a:p>
        </p:txBody>
      </p:sp>
      <p:sp>
        <p:nvSpPr>
          <p:cNvPr id="6" name="Slide Number Placeholder 5">
            <a:extLst>
              <a:ext uri="{FF2B5EF4-FFF2-40B4-BE49-F238E27FC236}">
                <a16:creationId xmlns:a16="http://schemas.microsoft.com/office/drawing/2014/main" id="{89376688-5305-7D26-D8DC-4272B8CA0145}"/>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15</a:t>
            </a:fld>
            <a:endParaRPr lang="en-US"/>
          </a:p>
        </p:txBody>
      </p:sp>
      <p:graphicFrame>
        <p:nvGraphicFramePr>
          <p:cNvPr id="9" name="Content Placeholder 1">
            <a:extLst>
              <a:ext uri="{FF2B5EF4-FFF2-40B4-BE49-F238E27FC236}">
                <a16:creationId xmlns:a16="http://schemas.microsoft.com/office/drawing/2014/main" id="{34014241-655B-86DA-CFC7-057FD31DD404}"/>
              </a:ext>
            </a:extLst>
          </p:cNvPr>
          <p:cNvGraphicFramePr>
            <a:graphicFrameLocks noGrp="1"/>
          </p:cNvGraphicFramePr>
          <p:nvPr>
            <p:ph idx="1"/>
            <p:extLst>
              <p:ext uri="{D42A27DB-BD31-4B8C-83A1-F6EECF244321}">
                <p14:modId xmlns:p14="http://schemas.microsoft.com/office/powerpoint/2010/main" val="1138357756"/>
              </p:ext>
            </p:extLst>
          </p:nvPr>
        </p:nvGraphicFramePr>
        <p:xfrm>
          <a:off x="407989" y="1592263"/>
          <a:ext cx="11376024"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8061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D8086C-8D10-D194-1BD8-443B3474CB41}"/>
              </a:ext>
            </a:extLst>
          </p:cNvPr>
          <p:cNvSpPr>
            <a:spLocks noGrp="1"/>
          </p:cNvSpPr>
          <p:nvPr>
            <p:ph idx="1"/>
          </p:nvPr>
        </p:nvSpPr>
        <p:spPr/>
        <p:txBody>
          <a:bodyPr/>
          <a:lstStyle/>
          <a:p>
            <a:pPr marL="342900" indent="-342900">
              <a:buFont typeface="Arial" panose="020B0604020202020204" pitchFamily="34" charset="0"/>
              <a:buChar char="•"/>
            </a:pPr>
            <a:r>
              <a:rPr lang="en-US" dirty="0">
                <a:solidFill>
                  <a:schemeClr val="tx1"/>
                </a:solidFill>
              </a:rPr>
              <a:t>Distribution of the contract performance </a:t>
            </a:r>
          </a:p>
          <a:p>
            <a:pPr marL="666900" lvl="1" indent="-342900">
              <a:buFont typeface="Arial" panose="020B0604020202020204" pitchFamily="34" charset="0"/>
              <a:buChar char="•"/>
            </a:pPr>
            <a:r>
              <a:rPr lang="en-US" dirty="0">
                <a:solidFill>
                  <a:schemeClr val="tx1"/>
                </a:solidFill>
              </a:rPr>
              <a:t>One of the firms must be a manufacturer of EN-54 compliant voice alarm systems </a:t>
            </a:r>
          </a:p>
          <a:p>
            <a:pPr marL="342900" indent="-342900">
              <a:buFont typeface="Arial" panose="020B0604020202020204" pitchFamily="34" charset="0"/>
              <a:buChar char="•"/>
            </a:pPr>
            <a:r>
              <a:rPr lang="en-US" dirty="0">
                <a:solidFill>
                  <a:schemeClr val="tx1"/>
                </a:solidFill>
              </a:rPr>
              <a:t>Country of Origin</a:t>
            </a:r>
          </a:p>
          <a:p>
            <a:pPr marL="666900" lvl="1" indent="-342900">
              <a:buFont typeface="Arial" panose="020B0604020202020204" pitchFamily="34" charset="0"/>
              <a:buChar char="•"/>
            </a:pPr>
            <a:r>
              <a:rPr lang="en-US" dirty="0">
                <a:solidFill>
                  <a:schemeClr val="tx1"/>
                </a:solidFill>
              </a:rPr>
              <a:t>Must be originating from CERN Member States (see </a:t>
            </a:r>
            <a:r>
              <a:rPr lang="en-US" dirty="0">
                <a:solidFill>
                  <a:schemeClr val="tx1"/>
                </a:solidFill>
                <a:hlinkClick r:id="rId2"/>
              </a:rPr>
              <a:t>here</a:t>
            </a:r>
            <a:r>
              <a:rPr lang="en-US" dirty="0">
                <a:solidFill>
                  <a:schemeClr val="tx1"/>
                </a:solidFill>
              </a:rPr>
              <a:t> for more information)</a:t>
            </a:r>
          </a:p>
          <a:p>
            <a:pPr marL="342900" indent="-342900">
              <a:buFont typeface="Arial" panose="020B0604020202020204" pitchFamily="34" charset="0"/>
              <a:buChar char="•"/>
            </a:pPr>
            <a:r>
              <a:rPr lang="en-US" dirty="0">
                <a:solidFill>
                  <a:schemeClr val="tx1"/>
                </a:solidFill>
              </a:rPr>
              <a:t>Minimal annual turnover of 5m CHF per annum and appropriate levels of staff resources</a:t>
            </a:r>
          </a:p>
          <a:p>
            <a:pPr marL="342900" indent="-342900">
              <a:buFont typeface="Arial" panose="020B0604020202020204" pitchFamily="34" charset="0"/>
              <a:buChar char="•"/>
            </a:pPr>
            <a:r>
              <a:rPr lang="en-US" dirty="0">
                <a:solidFill>
                  <a:schemeClr val="tx1"/>
                </a:solidFill>
              </a:rPr>
              <a:t>Proven competence and experience in designing, manufacturing, installation and commissioning, maintenance (option) of EN-54 compliance voice alarm systems.</a:t>
            </a:r>
          </a:p>
          <a:p>
            <a:pPr marL="666900" lvl="1" indent="-342900">
              <a:buFont typeface="Arial" panose="020B0604020202020204" pitchFamily="34" charset="0"/>
              <a:buChar char="•"/>
            </a:pPr>
            <a:r>
              <a:rPr lang="en-US" dirty="0">
                <a:solidFill>
                  <a:schemeClr val="tx1"/>
                </a:solidFill>
              </a:rPr>
              <a:t>Ideally with prior experience in underground environments or radioactive/nuclear facilities. </a:t>
            </a:r>
          </a:p>
          <a:p>
            <a:pPr marL="666900" lvl="1" indent="-342900">
              <a:buFont typeface="Arial" panose="020B0604020202020204" pitchFamily="34" charset="0"/>
              <a:buChar char="•"/>
            </a:pPr>
            <a:r>
              <a:rPr lang="en-US" dirty="0">
                <a:solidFill>
                  <a:schemeClr val="tx1"/>
                </a:solidFill>
              </a:rPr>
              <a:t>Large- scale, volume, different sites, complexity (external interfaces) </a:t>
            </a:r>
          </a:p>
          <a:p>
            <a:pPr marL="666900" lvl="1" indent="-342900">
              <a:buFont typeface="Arial" panose="020B0604020202020204" pitchFamily="34" charset="0"/>
              <a:buChar char="•"/>
            </a:pPr>
            <a:r>
              <a:rPr lang="en-US" dirty="0">
                <a:solidFill>
                  <a:schemeClr val="tx1"/>
                </a:solidFill>
              </a:rPr>
              <a:t>Provide relevant references that are similar in size and scope complexity. </a:t>
            </a:r>
          </a:p>
        </p:txBody>
      </p:sp>
      <p:sp>
        <p:nvSpPr>
          <p:cNvPr id="3" name="Title 2">
            <a:extLst>
              <a:ext uri="{FF2B5EF4-FFF2-40B4-BE49-F238E27FC236}">
                <a16:creationId xmlns:a16="http://schemas.microsoft.com/office/drawing/2014/main" id="{147BD92C-2A49-F633-DE79-6E55132A2F5D}"/>
              </a:ext>
            </a:extLst>
          </p:cNvPr>
          <p:cNvSpPr>
            <a:spLocks noGrp="1"/>
          </p:cNvSpPr>
          <p:nvPr>
            <p:ph type="title"/>
          </p:nvPr>
        </p:nvSpPr>
        <p:spPr/>
        <p:txBody>
          <a:bodyPr/>
          <a:lstStyle/>
          <a:p>
            <a:r>
              <a:rPr lang="en-US" dirty="0"/>
              <a:t>MS-4983 – Key Qualification requirements</a:t>
            </a:r>
            <a:endParaRPr lang="en-GB" dirty="0"/>
          </a:p>
        </p:txBody>
      </p:sp>
      <p:sp>
        <p:nvSpPr>
          <p:cNvPr id="4" name="Date Placeholder 3">
            <a:extLst>
              <a:ext uri="{FF2B5EF4-FFF2-40B4-BE49-F238E27FC236}">
                <a16:creationId xmlns:a16="http://schemas.microsoft.com/office/drawing/2014/main" id="{F3A1BB01-B20F-FAFD-3FA0-6122A473A371}"/>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7E60E622-4E93-15E5-4DB0-1C50EEE0ED94}"/>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F73CFAD0-3565-A45D-EE64-3AF2A85546AA}"/>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3916375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2B5E5F1A-6022-5BE8-A2AF-2D8A7DCB31EF}"/>
              </a:ext>
            </a:extLst>
          </p:cNvPr>
          <p:cNvGraphicFramePr>
            <a:graphicFrameLocks noGrp="1"/>
          </p:cNvGraphicFramePr>
          <p:nvPr>
            <p:ph idx="1"/>
            <p:extLst>
              <p:ext uri="{D42A27DB-BD31-4B8C-83A1-F6EECF244321}">
                <p14:modId xmlns:p14="http://schemas.microsoft.com/office/powerpoint/2010/main" val="2720512552"/>
              </p:ext>
            </p:extLst>
          </p:nvPr>
        </p:nvGraphicFramePr>
        <p:xfrm>
          <a:off x="328475" y="1673267"/>
          <a:ext cx="11376025" cy="4215518"/>
        </p:xfrm>
        <a:graphic>
          <a:graphicData uri="http://schemas.openxmlformats.org/drawingml/2006/table">
            <a:tbl>
              <a:tblPr firstRow="1" firstCol="1" bandRow="1">
                <a:tableStyleId>{5C22544A-7EE6-4342-B048-85BDC9FD1C3A}</a:tableStyleId>
              </a:tblPr>
              <a:tblGrid>
                <a:gridCol w="4013462">
                  <a:extLst>
                    <a:ext uri="{9D8B030D-6E8A-4147-A177-3AD203B41FA5}">
                      <a16:colId xmlns:a16="http://schemas.microsoft.com/office/drawing/2014/main" val="2548025847"/>
                    </a:ext>
                  </a:extLst>
                </a:gridCol>
                <a:gridCol w="2511826">
                  <a:extLst>
                    <a:ext uri="{9D8B030D-6E8A-4147-A177-3AD203B41FA5}">
                      <a16:colId xmlns:a16="http://schemas.microsoft.com/office/drawing/2014/main" val="249599081"/>
                    </a:ext>
                  </a:extLst>
                </a:gridCol>
                <a:gridCol w="2680191">
                  <a:extLst>
                    <a:ext uri="{9D8B030D-6E8A-4147-A177-3AD203B41FA5}">
                      <a16:colId xmlns:a16="http://schemas.microsoft.com/office/drawing/2014/main" val="2309254918"/>
                    </a:ext>
                  </a:extLst>
                </a:gridCol>
                <a:gridCol w="2170546">
                  <a:extLst>
                    <a:ext uri="{9D8B030D-6E8A-4147-A177-3AD203B41FA5}">
                      <a16:colId xmlns:a16="http://schemas.microsoft.com/office/drawing/2014/main" val="3871284279"/>
                    </a:ext>
                  </a:extLst>
                </a:gridCol>
              </a:tblGrid>
              <a:tr h="0">
                <a:tc>
                  <a:txBody>
                    <a:bodyPr/>
                    <a:lstStyle/>
                    <a:p>
                      <a:pPr algn="ctr">
                        <a:lnSpc>
                          <a:spcPct val="115000"/>
                        </a:lnSpc>
                        <a:spcBef>
                          <a:spcPts val="300"/>
                        </a:spcBef>
                      </a:pPr>
                      <a:r>
                        <a:rPr lang="en-GB" sz="1200">
                          <a:effectLst/>
                        </a:rPr>
                        <a:t>Technical deliverables and activities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Shall be performed by the Firm or the Lead Firm only</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May be performed by any member of the Group of Firms</a:t>
                      </a:r>
                    </a:p>
                    <a:p>
                      <a:pPr algn="ctr">
                        <a:lnSpc>
                          <a:spcPct val="115000"/>
                        </a:lnSpc>
                        <a:spcBef>
                          <a:spcPts val="300"/>
                        </a:spcBef>
                      </a:pPr>
                      <a:r>
                        <a:rPr lang="en-GB" sz="1200">
                          <a:effectLst/>
                        </a:rPr>
                        <a:t>(2nd Firm)</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May be subcontracted</a:t>
                      </a:r>
                    </a:p>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967265740"/>
                  </a:ext>
                </a:extLst>
              </a:tr>
              <a:tr h="0">
                <a:tc>
                  <a:txBody>
                    <a:bodyPr/>
                    <a:lstStyle/>
                    <a:p>
                      <a:pPr algn="l">
                        <a:lnSpc>
                          <a:spcPct val="115000"/>
                        </a:lnSpc>
                        <a:spcBef>
                          <a:spcPts val="300"/>
                        </a:spcBef>
                      </a:pPr>
                      <a:r>
                        <a:rPr lang="en-GB" sz="1200">
                          <a:effectLst/>
                        </a:rPr>
                        <a:t>Contract management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587538792"/>
                  </a:ext>
                </a:extLst>
              </a:tr>
              <a:tr h="0">
                <a:tc>
                  <a:txBody>
                    <a:bodyPr/>
                    <a:lstStyle/>
                    <a:p>
                      <a:pPr algn="l">
                        <a:lnSpc>
                          <a:spcPct val="115000"/>
                        </a:lnSpc>
                        <a:spcBef>
                          <a:spcPts val="300"/>
                        </a:spcBef>
                      </a:pPr>
                      <a:r>
                        <a:rPr lang="en-GB" sz="1200" dirty="0">
                          <a:effectLst/>
                        </a:rPr>
                        <a:t>Availability during VACIE compatibility tests by CERN (§ 3.3 Technical Description)</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fr-FR"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fr-FR" sz="1200" dirty="0">
                          <a:effectLst/>
                        </a:rPr>
                        <a:t> </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280683320"/>
                  </a:ext>
                </a:extLst>
              </a:tr>
              <a:tr h="0">
                <a:tc>
                  <a:txBody>
                    <a:bodyPr/>
                    <a:lstStyle/>
                    <a:p>
                      <a:pPr algn="l">
                        <a:lnSpc>
                          <a:spcPct val="115000"/>
                        </a:lnSpc>
                        <a:spcBef>
                          <a:spcPts val="300"/>
                        </a:spcBef>
                      </a:pPr>
                      <a:r>
                        <a:rPr lang="en-GB" sz="1200" dirty="0">
                          <a:effectLst/>
                        </a:rPr>
                        <a:t>Design of the voice alarm systems, including the test platform, manufacture, and supply of the VACIEs</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970718617"/>
                  </a:ext>
                </a:extLst>
              </a:tr>
              <a:tr h="0">
                <a:tc>
                  <a:txBody>
                    <a:bodyPr/>
                    <a:lstStyle/>
                    <a:p>
                      <a:pPr algn="l">
                        <a:lnSpc>
                          <a:spcPct val="115000"/>
                        </a:lnSpc>
                        <a:spcBef>
                          <a:spcPts val="300"/>
                        </a:spcBef>
                      </a:pPr>
                      <a:r>
                        <a:rPr lang="en-GB" sz="1200">
                          <a:effectLst/>
                        </a:rPr>
                        <a:t>VACIEs assembly</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109645423"/>
                  </a:ext>
                </a:extLst>
              </a:tr>
              <a:tr h="0">
                <a:tc>
                  <a:txBody>
                    <a:bodyPr/>
                    <a:lstStyle/>
                    <a:p>
                      <a:pPr algn="l">
                        <a:lnSpc>
                          <a:spcPct val="115000"/>
                        </a:lnSpc>
                        <a:spcBef>
                          <a:spcPts val="300"/>
                        </a:spcBef>
                      </a:pPr>
                      <a:r>
                        <a:rPr lang="en-GB" sz="1200">
                          <a:effectLst/>
                        </a:rPr>
                        <a:t>Supply of equipment other than VACIEs</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85115549"/>
                  </a:ext>
                </a:extLst>
              </a:tr>
              <a:tr h="0">
                <a:tc>
                  <a:txBody>
                    <a:bodyPr/>
                    <a:lstStyle/>
                    <a:p>
                      <a:pPr algn="l">
                        <a:lnSpc>
                          <a:spcPct val="115000"/>
                        </a:lnSpc>
                        <a:spcBef>
                          <a:spcPts val="300"/>
                        </a:spcBef>
                      </a:pPr>
                      <a:r>
                        <a:rPr lang="en-GB" sz="1200">
                          <a:effectLst/>
                        </a:rPr>
                        <a:t>Test Platform assembly</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708481555"/>
                  </a:ext>
                </a:extLst>
              </a:tr>
              <a:tr h="0">
                <a:tc>
                  <a:txBody>
                    <a:bodyPr/>
                    <a:lstStyle/>
                    <a:p>
                      <a:pPr algn="l">
                        <a:lnSpc>
                          <a:spcPct val="115000"/>
                        </a:lnSpc>
                        <a:spcBef>
                          <a:spcPts val="300"/>
                        </a:spcBef>
                      </a:pPr>
                      <a:r>
                        <a:rPr lang="en-GB" sz="1200">
                          <a:effectLst/>
                        </a:rPr>
                        <a:t>Test Platform factory acceptance tests</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241420392"/>
                  </a:ext>
                </a:extLst>
              </a:tr>
              <a:tr h="0">
                <a:tc>
                  <a:txBody>
                    <a:bodyPr/>
                    <a:lstStyle/>
                    <a:p>
                      <a:pPr algn="l">
                        <a:lnSpc>
                          <a:spcPct val="115000"/>
                        </a:lnSpc>
                        <a:spcBef>
                          <a:spcPts val="300"/>
                        </a:spcBef>
                      </a:pPr>
                      <a:r>
                        <a:rPr lang="en-GB" sz="1200">
                          <a:effectLst/>
                        </a:rPr>
                        <a:t>VACIEs factory acceptance tests</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53257594"/>
                  </a:ext>
                </a:extLst>
              </a:tr>
              <a:tr h="0">
                <a:tc>
                  <a:txBody>
                    <a:bodyPr/>
                    <a:lstStyle/>
                    <a:p>
                      <a:pPr algn="l">
                        <a:lnSpc>
                          <a:spcPct val="115000"/>
                        </a:lnSpc>
                        <a:spcBef>
                          <a:spcPts val="300"/>
                        </a:spcBef>
                      </a:pPr>
                      <a:r>
                        <a:rPr lang="en-GB" sz="1200">
                          <a:effectLst/>
                        </a:rPr>
                        <a:t>On-site installation (including electrical tests and equipment unit tests)</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97113604"/>
                  </a:ext>
                </a:extLst>
              </a:tr>
              <a:tr h="0">
                <a:tc>
                  <a:txBody>
                    <a:bodyPr/>
                    <a:lstStyle/>
                    <a:p>
                      <a:pPr algn="l">
                        <a:lnSpc>
                          <a:spcPct val="115000"/>
                        </a:lnSpc>
                        <a:spcBef>
                          <a:spcPts val="300"/>
                        </a:spcBef>
                      </a:pPr>
                      <a:r>
                        <a:rPr lang="en-GB" sz="1200">
                          <a:effectLst/>
                        </a:rPr>
                        <a:t>Dismantling of current systems</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42727495"/>
                  </a:ext>
                </a:extLst>
              </a:tr>
              <a:tr h="0">
                <a:tc>
                  <a:txBody>
                    <a:bodyPr/>
                    <a:lstStyle/>
                    <a:p>
                      <a:pPr algn="l">
                        <a:lnSpc>
                          <a:spcPct val="115000"/>
                        </a:lnSpc>
                        <a:spcBef>
                          <a:spcPts val="300"/>
                        </a:spcBef>
                      </a:pPr>
                      <a:r>
                        <a:rPr lang="en-GB" sz="1200">
                          <a:effectLst/>
                        </a:rPr>
                        <a:t>Systems commissioning and site acceptance tests</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182466736"/>
                  </a:ext>
                </a:extLst>
              </a:tr>
              <a:tr h="0">
                <a:tc>
                  <a:txBody>
                    <a:bodyPr/>
                    <a:lstStyle/>
                    <a:p>
                      <a:pPr algn="l">
                        <a:lnSpc>
                          <a:spcPct val="115000"/>
                        </a:lnSpc>
                        <a:spcBef>
                          <a:spcPts val="300"/>
                        </a:spcBef>
                      </a:pPr>
                      <a:r>
                        <a:rPr lang="en-GB" sz="1200">
                          <a:effectLst/>
                        </a:rPr>
                        <a:t>Training of CERN maintenance personnel, supply of spare parts and consumables, after sales technical support</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090421622"/>
                  </a:ext>
                </a:extLst>
              </a:tr>
              <a:tr h="0">
                <a:tc>
                  <a:txBody>
                    <a:bodyPr/>
                    <a:lstStyle/>
                    <a:p>
                      <a:pPr algn="l">
                        <a:lnSpc>
                          <a:spcPct val="115000"/>
                        </a:lnSpc>
                        <a:spcBef>
                          <a:spcPts val="300"/>
                        </a:spcBef>
                      </a:pPr>
                      <a:r>
                        <a:rPr lang="en-GB" sz="1200">
                          <a:effectLst/>
                        </a:rPr>
                        <a:t>Maintenance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a:effectLst/>
                        </a:rPr>
                        <a:t>x</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Bef>
                          <a:spcPts val="300"/>
                        </a:spcBef>
                      </a:pPr>
                      <a:r>
                        <a:rPr lang="en-GB" sz="1200" dirty="0">
                          <a:effectLst/>
                        </a:rPr>
                        <a:t>x</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000299827"/>
                  </a:ext>
                </a:extLst>
              </a:tr>
            </a:tbl>
          </a:graphicData>
        </a:graphic>
      </p:graphicFrame>
      <p:sp>
        <p:nvSpPr>
          <p:cNvPr id="3" name="Title 2">
            <a:extLst>
              <a:ext uri="{FF2B5EF4-FFF2-40B4-BE49-F238E27FC236}">
                <a16:creationId xmlns:a16="http://schemas.microsoft.com/office/drawing/2014/main" id="{5BCF827B-A59E-BE9B-3CA5-5E0F8F879276}"/>
              </a:ext>
            </a:extLst>
          </p:cNvPr>
          <p:cNvSpPr>
            <a:spLocks noGrp="1"/>
          </p:cNvSpPr>
          <p:nvPr>
            <p:ph type="title"/>
          </p:nvPr>
        </p:nvSpPr>
        <p:spPr/>
        <p:txBody>
          <a:bodyPr/>
          <a:lstStyle/>
          <a:p>
            <a:br>
              <a:rPr lang="en-US" dirty="0"/>
            </a:br>
            <a:r>
              <a:rPr lang="en-US" dirty="0"/>
              <a:t>Distribution of Contract Performance</a:t>
            </a:r>
            <a:endParaRPr lang="en-GB" dirty="0"/>
          </a:p>
        </p:txBody>
      </p:sp>
      <p:sp>
        <p:nvSpPr>
          <p:cNvPr id="4" name="Date Placeholder 3">
            <a:extLst>
              <a:ext uri="{FF2B5EF4-FFF2-40B4-BE49-F238E27FC236}">
                <a16:creationId xmlns:a16="http://schemas.microsoft.com/office/drawing/2014/main" id="{AC67E94D-3433-4F19-3149-80B8318455E4}"/>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2BD5B0EE-E554-A29B-70D2-892451775A04}"/>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FDA641C7-16E3-A309-BFCE-BED11C19A80E}"/>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28863441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04A462-D6F9-2A06-6B54-74802DC357B8}"/>
              </a:ext>
            </a:extLst>
          </p:cNvPr>
          <p:cNvSpPr>
            <a:spLocks noGrp="1"/>
          </p:cNvSpPr>
          <p:nvPr>
            <p:ph idx="1"/>
          </p:nvPr>
        </p:nvSpPr>
        <p:spPr/>
        <p:txBody>
          <a:bodyPr/>
          <a:lstStyle/>
          <a:p>
            <a:pPr marL="342900" indent="-342900">
              <a:buFont typeface="Arial" panose="020B0604020202020204" pitchFamily="34" charset="0"/>
              <a:buChar char="•"/>
            </a:pPr>
            <a:r>
              <a:rPr lang="en-US" sz="2400" b="0" dirty="0">
                <a:solidFill>
                  <a:schemeClr val="accent1"/>
                </a:solidFill>
              </a:rPr>
              <a:t>You can bid as a single firm or group of firms</a:t>
            </a:r>
          </a:p>
          <a:p>
            <a:pPr marL="342900" indent="-342900">
              <a:buFont typeface="Arial" panose="020B0604020202020204" pitchFamily="34" charset="0"/>
              <a:buChar char="•"/>
            </a:pPr>
            <a:r>
              <a:rPr lang="en-US" sz="2400" b="0" dirty="0">
                <a:solidFill>
                  <a:schemeClr val="accent1"/>
                </a:solidFill>
              </a:rPr>
              <a:t>To be invited to the Invitation to Tender, you must have been qualified through the Market Survey</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accent1"/>
                </a:solidFill>
                <a:effectLst/>
                <a:uLnTx/>
                <a:uFillTx/>
                <a:ea typeface="+mn-ea"/>
                <a:cs typeface="+mn-cs"/>
              </a:rPr>
              <a:t>Gain a full understanding of CERN’s requirements and ask questions if needed</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accent1"/>
                </a:solidFill>
                <a:effectLst/>
                <a:uLnTx/>
                <a:uFillTx/>
                <a:ea typeface="+mn-ea"/>
                <a:cs typeface="+mn-cs"/>
              </a:rPr>
              <a:t>Submit bid documentation in full and on time</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accent1"/>
                </a:solidFill>
                <a:effectLst/>
                <a:uLnTx/>
                <a:uFillTx/>
                <a:ea typeface="+mn-ea"/>
                <a:cs typeface="+mn-cs"/>
              </a:rPr>
              <a:t>Be mindful of adjudication method lowest compliant bid and country or origin requirements</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accent1"/>
                </a:solidFill>
                <a:effectLst/>
                <a:uLnTx/>
                <a:uFillTx/>
                <a:ea typeface="+mn-ea"/>
                <a:cs typeface="+mn-cs"/>
              </a:rPr>
              <a:t>Readiness to adapt production techniques and meet demanding tolerances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a:p>
            <a:endParaRPr lang="en-US" dirty="0"/>
          </a:p>
          <a:p>
            <a:endParaRPr lang="en-US" dirty="0"/>
          </a:p>
          <a:p>
            <a:endParaRPr lang="en-GB" dirty="0"/>
          </a:p>
        </p:txBody>
      </p:sp>
      <p:sp>
        <p:nvSpPr>
          <p:cNvPr id="3" name="Title 2">
            <a:extLst>
              <a:ext uri="{FF2B5EF4-FFF2-40B4-BE49-F238E27FC236}">
                <a16:creationId xmlns:a16="http://schemas.microsoft.com/office/drawing/2014/main" id="{9662941A-4502-DD8E-F186-19DFEA6146D9}"/>
              </a:ext>
            </a:extLst>
          </p:cNvPr>
          <p:cNvSpPr>
            <a:spLocks noGrp="1"/>
          </p:cNvSpPr>
          <p:nvPr>
            <p:ph type="title"/>
          </p:nvPr>
        </p:nvSpPr>
        <p:spPr/>
        <p:txBody>
          <a:bodyPr/>
          <a:lstStyle/>
          <a:p>
            <a:r>
              <a:rPr lang="en-US" dirty="0"/>
              <a:t>Conclusion</a:t>
            </a:r>
            <a:endParaRPr lang="en-GB" dirty="0"/>
          </a:p>
        </p:txBody>
      </p:sp>
      <p:sp>
        <p:nvSpPr>
          <p:cNvPr id="4" name="Date Placeholder 3">
            <a:extLst>
              <a:ext uri="{FF2B5EF4-FFF2-40B4-BE49-F238E27FC236}">
                <a16:creationId xmlns:a16="http://schemas.microsoft.com/office/drawing/2014/main" id="{6AB48E21-FB5C-057B-3D0B-E54C1278B8F3}"/>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7390AEAD-48C4-D779-5498-314AA5DE40FF}"/>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74410D5A-B2E7-BEC6-5FCF-EFEB11FBA9B2}"/>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27927911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C637280-FF10-7782-A3EB-BE4EDE2DC5A7}"/>
              </a:ext>
            </a:extLst>
          </p:cNvPr>
          <p:cNvSpPr>
            <a:spLocks noGrp="1"/>
          </p:cNvSpPr>
          <p:nvPr>
            <p:ph idx="1"/>
          </p:nvPr>
        </p:nvSpPr>
        <p:spPr/>
        <p:txBody>
          <a:bodyPr/>
          <a:lstStyle/>
          <a:p>
            <a:pPr marL="342900" indent="-342900">
              <a:spcBef>
                <a:spcPts val="0"/>
              </a:spcBef>
              <a:spcAft>
                <a:spcPts val="1800"/>
              </a:spcAft>
              <a:buFont typeface="+mj-lt"/>
              <a:buAutoNum type="arabicPeriod"/>
            </a:pPr>
            <a:r>
              <a:rPr lang="en-GB" sz="1600" dirty="0">
                <a:solidFill>
                  <a:schemeClr val="tx1"/>
                </a:solidFill>
              </a:rPr>
              <a:t>Introduction to Access a</a:t>
            </a:r>
            <a:r>
              <a:rPr lang="en-GB" sz="1600" b="1" dirty="0">
                <a:solidFill>
                  <a:schemeClr val="tx1"/>
                </a:solidFill>
              </a:rPr>
              <a:t>nd Alarms Group of CERN Engineering Department: mandate, goal, </a:t>
            </a:r>
            <a:r>
              <a:rPr lang="en-GB" sz="1600" dirty="0">
                <a:solidFill>
                  <a:schemeClr val="tx1"/>
                </a:solidFill>
              </a:rPr>
              <a:t>objectives and constraints</a:t>
            </a:r>
            <a:r>
              <a:rPr lang="en-GB" sz="1600" b="1" dirty="0">
                <a:solidFill>
                  <a:schemeClr val="tx1"/>
                </a:solidFill>
              </a:rPr>
              <a:t>  </a:t>
            </a:r>
            <a:endParaRPr lang="en-GB" sz="1600" dirty="0">
              <a:solidFill>
                <a:schemeClr val="accent1"/>
              </a:solidFill>
            </a:endParaRPr>
          </a:p>
          <a:p>
            <a:pPr marL="342900" indent="-342900">
              <a:spcBef>
                <a:spcPts val="0"/>
              </a:spcBef>
              <a:spcAft>
                <a:spcPts val="1800"/>
              </a:spcAft>
              <a:buFont typeface="+mj-lt"/>
              <a:buAutoNum type="arabicPeriod"/>
            </a:pPr>
            <a:r>
              <a:rPr lang="en-GB" sz="1600" dirty="0">
                <a:solidFill>
                  <a:schemeClr val="accent1"/>
                </a:solidFill>
              </a:rPr>
              <a:t>Contract Overview</a:t>
            </a:r>
          </a:p>
          <a:p>
            <a:pPr marL="342900" indent="-342900">
              <a:spcBef>
                <a:spcPts val="0"/>
              </a:spcBef>
              <a:spcAft>
                <a:spcPts val="1800"/>
              </a:spcAft>
              <a:buFont typeface="+mj-lt"/>
              <a:buAutoNum type="arabicPeriod"/>
            </a:pPr>
            <a:r>
              <a:rPr lang="en-GB" sz="1600" dirty="0">
                <a:solidFill>
                  <a:schemeClr val="accent1"/>
                </a:solidFill>
              </a:rPr>
              <a:t>The Large Hadron Collider</a:t>
            </a:r>
          </a:p>
          <a:p>
            <a:pPr marL="342900" indent="-342900">
              <a:spcBef>
                <a:spcPts val="0"/>
              </a:spcBef>
              <a:spcAft>
                <a:spcPts val="1800"/>
              </a:spcAft>
              <a:buFont typeface="+mj-lt"/>
              <a:buAutoNum type="arabicPeriod"/>
            </a:pPr>
            <a:r>
              <a:rPr lang="en-GB" sz="1600" dirty="0">
                <a:solidFill>
                  <a:schemeClr val="accent1"/>
                </a:solidFill>
              </a:rPr>
              <a:t>LHC Underground Areas</a:t>
            </a:r>
          </a:p>
          <a:p>
            <a:pPr marL="342900" indent="-342900">
              <a:spcBef>
                <a:spcPts val="0"/>
              </a:spcBef>
              <a:spcAft>
                <a:spcPts val="1800"/>
              </a:spcAft>
              <a:buFont typeface="+mj-lt"/>
              <a:buAutoNum type="arabicPeriod"/>
            </a:pPr>
            <a:r>
              <a:rPr lang="en-GB" sz="1600" dirty="0">
                <a:solidFill>
                  <a:schemeClr val="accent1"/>
                </a:solidFill>
              </a:rPr>
              <a:t>System Architecture </a:t>
            </a:r>
          </a:p>
          <a:p>
            <a:pPr marL="342900" indent="-342900">
              <a:spcBef>
                <a:spcPts val="0"/>
              </a:spcBef>
              <a:spcAft>
                <a:spcPts val="1800"/>
              </a:spcAft>
              <a:buFont typeface="+mj-lt"/>
              <a:buAutoNum type="arabicPeriod"/>
            </a:pPr>
            <a:r>
              <a:rPr lang="en-US" sz="1600" dirty="0">
                <a:solidFill>
                  <a:schemeClr val="accent1"/>
                </a:solidFill>
              </a:rPr>
              <a:t>Key Requirements </a:t>
            </a:r>
          </a:p>
          <a:p>
            <a:pPr marL="342900" indent="-342900">
              <a:spcBef>
                <a:spcPts val="0"/>
              </a:spcBef>
              <a:spcAft>
                <a:spcPts val="1800"/>
              </a:spcAft>
              <a:buFont typeface="+mj-lt"/>
              <a:buAutoNum type="arabicPeriod"/>
            </a:pPr>
            <a:r>
              <a:rPr lang="fr-CH" sz="1600" dirty="0">
                <a:solidFill>
                  <a:schemeClr val="accent1"/>
                </a:solidFill>
              </a:rPr>
              <a:t>Timeline and Delivery Schedule</a:t>
            </a:r>
            <a:endParaRPr lang="en-GB" sz="1600" dirty="0">
              <a:solidFill>
                <a:schemeClr val="accent1"/>
              </a:solidFill>
            </a:endParaRPr>
          </a:p>
          <a:p>
            <a:pPr marL="342900" indent="-342900">
              <a:spcBef>
                <a:spcPts val="0"/>
              </a:spcBef>
              <a:spcAft>
                <a:spcPts val="1800"/>
              </a:spcAft>
              <a:buFont typeface="+mj-lt"/>
              <a:buAutoNum type="arabicPeriod"/>
            </a:pPr>
            <a:r>
              <a:rPr lang="en-GB" sz="1600" dirty="0">
                <a:solidFill>
                  <a:schemeClr val="accent1"/>
                </a:solidFill>
              </a:rPr>
              <a:t>What we are looking for</a:t>
            </a:r>
          </a:p>
        </p:txBody>
      </p:sp>
      <p:sp>
        <p:nvSpPr>
          <p:cNvPr id="8" name="Title 7">
            <a:extLst>
              <a:ext uri="{FF2B5EF4-FFF2-40B4-BE49-F238E27FC236}">
                <a16:creationId xmlns:a16="http://schemas.microsoft.com/office/drawing/2014/main" id="{81CB8331-D5A7-3908-D89A-1A518151B4F9}"/>
              </a:ext>
            </a:extLst>
          </p:cNvPr>
          <p:cNvSpPr>
            <a:spLocks noGrp="1"/>
          </p:cNvSpPr>
          <p:nvPr>
            <p:ph type="title"/>
          </p:nvPr>
        </p:nvSpPr>
        <p:spPr/>
        <p:txBody>
          <a:bodyPr/>
          <a:lstStyle/>
          <a:p>
            <a:r>
              <a:rPr lang="en-US" sz="3600" dirty="0"/>
              <a:t>MS-4983 LHC Evacuation with Voice Alarm</a:t>
            </a:r>
            <a:endParaRPr lang="en-GB" dirty="0"/>
          </a:p>
        </p:txBody>
      </p:sp>
      <p:sp>
        <p:nvSpPr>
          <p:cNvPr id="5" name="Date Placeholder 4">
            <a:extLst>
              <a:ext uri="{FF2B5EF4-FFF2-40B4-BE49-F238E27FC236}">
                <a16:creationId xmlns:a16="http://schemas.microsoft.com/office/drawing/2014/main" id="{AC7608D7-A6DC-B652-611D-2354B084A497}"/>
              </a:ext>
            </a:extLst>
          </p:cNvPr>
          <p:cNvSpPr>
            <a:spLocks noGrp="1"/>
          </p:cNvSpPr>
          <p:nvPr>
            <p:ph type="dt" sz="half" idx="10"/>
          </p:nvPr>
        </p:nvSpPr>
        <p:spPr/>
        <p:txBody>
          <a:bodyPr/>
          <a:lstStyle/>
          <a:p>
            <a:r>
              <a:rPr lang="en-US"/>
              <a:t>29/10/2024</a:t>
            </a:r>
            <a:endParaRPr lang="en-US" dirty="0"/>
          </a:p>
        </p:txBody>
      </p:sp>
      <p:sp>
        <p:nvSpPr>
          <p:cNvPr id="6" name="Footer Placeholder 5">
            <a:extLst>
              <a:ext uri="{FF2B5EF4-FFF2-40B4-BE49-F238E27FC236}">
                <a16:creationId xmlns:a16="http://schemas.microsoft.com/office/drawing/2014/main" id="{6BCB904E-3FE8-285E-800E-3BFFFB18C7DD}"/>
              </a:ext>
            </a:extLst>
          </p:cNvPr>
          <p:cNvSpPr>
            <a:spLocks noGrp="1"/>
          </p:cNvSpPr>
          <p:nvPr>
            <p:ph type="ftr" sz="quarter" idx="11"/>
          </p:nvPr>
        </p:nvSpPr>
        <p:spPr/>
        <p:txBody>
          <a:bodyPr/>
          <a:lstStyle/>
          <a:p>
            <a:r>
              <a:rPr lang="en-US"/>
              <a:t>MS-4983 | LHC Evacuation - Webinar</a:t>
            </a:r>
            <a:endParaRPr lang="en-US" dirty="0"/>
          </a:p>
        </p:txBody>
      </p:sp>
      <p:sp>
        <p:nvSpPr>
          <p:cNvPr id="7" name="Slide Number Placeholder 6">
            <a:extLst>
              <a:ext uri="{FF2B5EF4-FFF2-40B4-BE49-F238E27FC236}">
                <a16:creationId xmlns:a16="http://schemas.microsoft.com/office/drawing/2014/main" id="{C4A6B215-66AA-C03F-C23E-4F8201EDC55B}"/>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908034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3658"/>
            <a:ext cx="12192000" cy="6351588"/>
          </a:xfrm>
        </p:spPr>
      </p:pic>
      <p:sp>
        <p:nvSpPr>
          <p:cNvPr id="8" name="Rectangle 7">
            <a:extLst>
              <a:ext uri="{FF2B5EF4-FFF2-40B4-BE49-F238E27FC236}">
                <a16:creationId xmlns:a16="http://schemas.microsoft.com/office/drawing/2014/main" id="{FEFCC37A-3974-3F4D-821B-7EE7260498D6}"/>
              </a:ext>
            </a:extLst>
          </p:cNvPr>
          <p:cNvSpPr/>
          <p:nvPr/>
        </p:nvSpPr>
        <p:spPr>
          <a:xfrm>
            <a:off x="7301345" y="9205"/>
            <a:ext cx="4886324"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7521219" y="925464"/>
            <a:ext cx="4449108" cy="4608512"/>
          </a:xfrm>
        </p:spPr>
        <p:txBody>
          <a:bodyPr/>
          <a:lstStyle/>
          <a:p>
            <a:pPr marL="0" indent="0">
              <a:lnSpc>
                <a:spcPct val="100000"/>
              </a:lnSpc>
              <a:buNone/>
            </a:pPr>
            <a:r>
              <a:rPr lang="en-GB" sz="1600" dirty="0">
                <a:solidFill>
                  <a:schemeClr val="bg1"/>
                </a:solidFill>
              </a:rPr>
              <a:t>14:00-14:15</a:t>
            </a:r>
          </a:p>
          <a:p>
            <a:pPr marL="0" indent="0">
              <a:lnSpc>
                <a:spcPct val="100000"/>
              </a:lnSpc>
              <a:buNone/>
            </a:pPr>
            <a:r>
              <a:rPr lang="en-US" sz="1600" dirty="0">
                <a:solidFill>
                  <a:schemeClr val="bg1"/>
                </a:solidFill>
              </a:rPr>
              <a:t>Introduction to CERN (video)</a:t>
            </a:r>
            <a:endParaRPr lang="fr-CH" sz="1600" dirty="0">
              <a:solidFill>
                <a:schemeClr val="bg1"/>
              </a:solidFill>
            </a:endParaRPr>
          </a:p>
          <a:p>
            <a:pPr marL="0" indent="0">
              <a:lnSpc>
                <a:spcPct val="100000"/>
              </a:lnSpc>
              <a:buNone/>
            </a:pPr>
            <a:r>
              <a:rPr lang="en-GB" sz="1600" dirty="0"/>
              <a:t>14</a:t>
            </a:r>
            <a:r>
              <a:rPr lang="en-GB" sz="1600" dirty="0">
                <a:solidFill>
                  <a:schemeClr val="bg1"/>
                </a:solidFill>
              </a:rPr>
              <a:t>:15– 14:30</a:t>
            </a:r>
          </a:p>
          <a:p>
            <a:pPr marL="0" indent="0">
              <a:lnSpc>
                <a:spcPct val="100000"/>
              </a:lnSpc>
              <a:spcBef>
                <a:spcPts val="0"/>
              </a:spcBef>
              <a:buNone/>
            </a:pPr>
            <a:r>
              <a:rPr lang="en-GB" sz="1600" dirty="0"/>
              <a:t>Tendering Process &amp; Procurement Rules</a:t>
            </a:r>
            <a:r>
              <a:rPr lang="en-GB" sz="1600" dirty="0">
                <a:solidFill>
                  <a:schemeClr val="bg1"/>
                </a:solidFill>
              </a:rPr>
              <a:t> (</a:t>
            </a:r>
            <a:r>
              <a:rPr lang="en-GB" sz="1600" dirty="0" err="1">
                <a:solidFill>
                  <a:schemeClr val="bg1"/>
                </a:solidFill>
              </a:rPr>
              <a:t>J.</a:t>
            </a:r>
            <a:r>
              <a:rPr lang="en-GB" sz="1600" dirty="0" err="1"/>
              <a:t>Metcalfe</a:t>
            </a:r>
            <a:r>
              <a:rPr lang="en-GB" sz="1600" dirty="0">
                <a:solidFill>
                  <a:schemeClr val="bg1"/>
                </a:solidFill>
              </a:rPr>
              <a:t>)</a:t>
            </a:r>
            <a:endParaRPr lang="en-GB" sz="1600" dirty="0"/>
          </a:p>
          <a:p>
            <a:pPr marL="0" indent="0">
              <a:lnSpc>
                <a:spcPct val="100000"/>
              </a:lnSpc>
              <a:buNone/>
            </a:pPr>
            <a:r>
              <a:rPr lang="en-GB" sz="1600" dirty="0"/>
              <a:t>14</a:t>
            </a:r>
            <a:r>
              <a:rPr lang="en-GB" sz="1600" dirty="0">
                <a:solidFill>
                  <a:schemeClr val="bg1"/>
                </a:solidFill>
              </a:rPr>
              <a:t>:</a:t>
            </a:r>
            <a:r>
              <a:rPr lang="en-GB" sz="1600" dirty="0"/>
              <a:t>30</a:t>
            </a:r>
            <a:r>
              <a:rPr lang="en-GB" sz="1600" dirty="0">
                <a:solidFill>
                  <a:schemeClr val="bg1"/>
                </a:solidFill>
              </a:rPr>
              <a:t> – </a:t>
            </a:r>
            <a:r>
              <a:rPr lang="en-GB" sz="1600" dirty="0"/>
              <a:t>14:45</a:t>
            </a:r>
          </a:p>
          <a:p>
            <a:pPr marL="0" indent="0">
              <a:lnSpc>
                <a:spcPct val="100000"/>
              </a:lnSpc>
              <a:buNone/>
            </a:pPr>
            <a:r>
              <a:rPr lang="en-US" sz="1600" dirty="0"/>
              <a:t>MS-4983 Voice Alarm and Evacuation – Technical overview (E. Sanchez-Corral Mena)</a:t>
            </a:r>
          </a:p>
          <a:p>
            <a:pPr marL="0" indent="0">
              <a:buNone/>
            </a:pPr>
            <a:r>
              <a:rPr lang="en-GB" sz="1600" dirty="0">
                <a:solidFill>
                  <a:schemeClr val="bg1"/>
                </a:solidFill>
              </a:rPr>
              <a:t>14:45-15:00</a:t>
            </a:r>
          </a:p>
          <a:p>
            <a:pPr marL="0" indent="0">
              <a:spcBef>
                <a:spcPts val="0"/>
              </a:spcBef>
              <a:buNone/>
            </a:pPr>
            <a:r>
              <a:rPr lang="en-GB" sz="1600" dirty="0">
                <a:solidFill>
                  <a:schemeClr val="bg1"/>
                </a:solidFill>
              </a:rPr>
              <a:t>Questions – Answers (E. Sanchez-Corral Mena; J. Metcalfe)</a:t>
            </a:r>
          </a:p>
          <a:p>
            <a:pPr marL="0" indent="0">
              <a:lnSpc>
                <a:spcPct val="100000"/>
              </a:lnSpc>
              <a:spcBef>
                <a:spcPts val="600"/>
              </a:spcBef>
              <a:buNone/>
            </a:pPr>
            <a:endParaRPr lang="en-GB" sz="1600" dirty="0">
              <a:solidFill>
                <a:schemeClr val="bg1"/>
              </a:solidFill>
            </a:endParaRPr>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a:xfrm>
            <a:off x="7604558" y="275340"/>
            <a:ext cx="3708400" cy="503888"/>
          </a:xfrm>
        </p:spPr>
        <p:txBody>
          <a:bodyPr/>
          <a:lstStyle/>
          <a:p>
            <a:r>
              <a:rPr lang="en-US" sz="2800" dirty="0"/>
              <a:t>AGENDA</a:t>
            </a:r>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nvGrpSpPr>
          <p:cNvPr id="17" name="Group 16">
            <a:extLst>
              <a:ext uri="{FF2B5EF4-FFF2-40B4-BE49-F238E27FC236}">
                <a16:creationId xmlns:a16="http://schemas.microsoft.com/office/drawing/2014/main" id="{C85CF9B4-C22C-F84A-9B59-970EA89E7DCA}"/>
              </a:ext>
            </a:extLst>
          </p:cNvPr>
          <p:cNvGrpSpPr/>
          <p:nvPr/>
        </p:nvGrpSpPr>
        <p:grpSpPr>
          <a:xfrm>
            <a:off x="0" y="3363"/>
            <a:ext cx="12187669" cy="98854"/>
            <a:chOff x="-1" y="0"/>
            <a:chExt cx="12187669" cy="98854"/>
          </a:xfrm>
        </p:grpSpPr>
        <p:sp>
          <p:nvSpPr>
            <p:cNvPr id="18" name="Rectangle 17">
              <a:extLst>
                <a:ext uri="{FF2B5EF4-FFF2-40B4-BE49-F238E27FC236}">
                  <a16:creationId xmlns:a16="http://schemas.microsoft.com/office/drawing/2014/main" id="{03F23B86-9E53-9840-9DD5-FD129824426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19" name="Rectangle 18">
              <a:extLst>
                <a:ext uri="{FF2B5EF4-FFF2-40B4-BE49-F238E27FC236}">
                  <a16:creationId xmlns:a16="http://schemas.microsoft.com/office/drawing/2014/main" id="{060689B2-DCDD-F142-B3CF-F2E2F1E8B860}"/>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0" name="Rectangle 19">
              <a:extLst>
                <a:ext uri="{FF2B5EF4-FFF2-40B4-BE49-F238E27FC236}">
                  <a16:creationId xmlns:a16="http://schemas.microsoft.com/office/drawing/2014/main" id="{C637DF67-6A4C-9F4E-AF64-5722B4E6EC3B}"/>
                </a:ext>
              </a:extLst>
            </p:cNvPr>
            <p:cNvSpPr/>
            <p:nvPr/>
          </p:nvSpPr>
          <p:spPr>
            <a:xfrm>
              <a:off x="367129" y="0"/>
              <a:ext cx="1906846" cy="98854"/>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1" name="Rectangle 20">
              <a:extLst>
                <a:ext uri="{FF2B5EF4-FFF2-40B4-BE49-F238E27FC236}">
                  <a16:creationId xmlns:a16="http://schemas.microsoft.com/office/drawing/2014/main" id="{A3AE3E0E-E1D3-0043-A936-D08EA1DE6C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0E05BB24-65F9-7E4E-8DAF-1A31194C2424}"/>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3" name="Rectangle 22">
              <a:extLst>
                <a:ext uri="{FF2B5EF4-FFF2-40B4-BE49-F238E27FC236}">
                  <a16:creationId xmlns:a16="http://schemas.microsoft.com/office/drawing/2014/main" id="{0768F728-84B3-5A46-BA15-27A39A60E453}"/>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grpSp>
      <p:sp>
        <p:nvSpPr>
          <p:cNvPr id="6" name="Date Placeholder 5">
            <a:extLst>
              <a:ext uri="{FF2B5EF4-FFF2-40B4-BE49-F238E27FC236}">
                <a16:creationId xmlns:a16="http://schemas.microsoft.com/office/drawing/2014/main" id="{3AC0C9F3-389E-D2FD-FE8D-AC411CE436C8}"/>
              </a:ext>
            </a:extLst>
          </p:cNvPr>
          <p:cNvSpPr>
            <a:spLocks noGrp="1"/>
          </p:cNvSpPr>
          <p:nvPr>
            <p:ph type="dt" sz="half" idx="14"/>
          </p:nvPr>
        </p:nvSpPr>
        <p:spPr/>
        <p:txBody>
          <a:bodyPr/>
          <a:lstStyle/>
          <a:p>
            <a:r>
              <a:rPr lang="en-US"/>
              <a:t>29/10/2024</a:t>
            </a:r>
            <a:endParaRPr lang="en-US" dirty="0"/>
          </a:p>
        </p:txBody>
      </p:sp>
      <p:sp>
        <p:nvSpPr>
          <p:cNvPr id="9" name="Footer Placeholder 8">
            <a:extLst>
              <a:ext uri="{FF2B5EF4-FFF2-40B4-BE49-F238E27FC236}">
                <a16:creationId xmlns:a16="http://schemas.microsoft.com/office/drawing/2014/main" id="{09861A87-DA61-D857-B869-37736AC818CB}"/>
              </a:ext>
            </a:extLst>
          </p:cNvPr>
          <p:cNvSpPr>
            <a:spLocks noGrp="1"/>
          </p:cNvSpPr>
          <p:nvPr>
            <p:ph type="ftr" sz="quarter" idx="15"/>
          </p:nvPr>
        </p:nvSpPr>
        <p:spPr/>
        <p:txBody>
          <a:bodyPr/>
          <a:lstStyle/>
          <a:p>
            <a:r>
              <a:rPr lang="en-US"/>
              <a:t>MS-4983 | LHC Evacuation - Webinar</a:t>
            </a:r>
            <a:endParaRPr lang="en-US" dirty="0"/>
          </a:p>
        </p:txBody>
      </p:sp>
    </p:spTree>
    <p:extLst>
      <p:ext uri="{BB962C8B-B14F-4D97-AF65-F5344CB8AC3E}">
        <p14:creationId xmlns:p14="http://schemas.microsoft.com/office/powerpoint/2010/main" val="3560904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AB388D-3F7B-9665-9E7C-FAB3E5FCC5B9}"/>
              </a:ext>
            </a:extLst>
          </p:cNvPr>
          <p:cNvSpPr>
            <a:spLocks noGrp="1"/>
          </p:cNvSpPr>
          <p:nvPr>
            <p:ph type="title"/>
          </p:nvPr>
        </p:nvSpPr>
        <p:spPr/>
        <p:txBody>
          <a:bodyPr/>
          <a:lstStyle/>
          <a:p>
            <a:r>
              <a:rPr lang="en-GB" sz="3600" dirty="0"/>
              <a:t>Access </a:t>
            </a:r>
            <a:r>
              <a:rPr lang="en-GB" sz="3600" b="1" dirty="0">
                <a:solidFill>
                  <a:schemeClr val="tx1"/>
                </a:solidFill>
              </a:rPr>
              <a:t>and Alarms Group of CERN Engineering Department </a:t>
            </a:r>
            <a:endParaRPr lang="en-GB" dirty="0"/>
          </a:p>
        </p:txBody>
      </p:sp>
      <p:sp>
        <p:nvSpPr>
          <p:cNvPr id="4" name="Date Placeholder 3">
            <a:extLst>
              <a:ext uri="{FF2B5EF4-FFF2-40B4-BE49-F238E27FC236}">
                <a16:creationId xmlns:a16="http://schemas.microsoft.com/office/drawing/2014/main" id="{34E74922-0480-D744-3B89-0AD26AB129E2}"/>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C1EE0418-AAE5-9414-7C6F-49C0F1F986A6}"/>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C33F284B-AC30-8603-A2F2-6E6F4C426349}"/>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7" name="Content Placeholder 14">
            <a:extLst>
              <a:ext uri="{FF2B5EF4-FFF2-40B4-BE49-F238E27FC236}">
                <a16:creationId xmlns:a16="http://schemas.microsoft.com/office/drawing/2014/main" id="{4D8DA9D8-B819-A4DE-C62D-BD5E655D1219}"/>
              </a:ext>
            </a:extLst>
          </p:cNvPr>
          <p:cNvSpPr>
            <a:spLocks noGrp="1"/>
          </p:cNvSpPr>
          <p:nvPr>
            <p:ph idx="1"/>
          </p:nvPr>
        </p:nvSpPr>
        <p:spPr>
          <a:xfrm>
            <a:off x="407988" y="1592263"/>
            <a:ext cx="11376025" cy="4608512"/>
          </a:xfrm>
        </p:spPr>
        <p:txBody>
          <a:bodyPr/>
          <a:lstStyle/>
          <a:p>
            <a:r>
              <a:rPr lang="en-GB" sz="2000" dirty="0">
                <a:solidFill>
                  <a:srgbClr val="0033A0"/>
                </a:solidFill>
              </a:rPr>
              <a:t>The AA group is in charge of the specification, engineering, installation, monitoring and  maintenance of the systems that ensure the safety of the CERN personnel, users and visitors, on all CERN accelerators, experiments sites and facilities</a:t>
            </a:r>
          </a:p>
          <a:p>
            <a:r>
              <a:rPr lang="en-GB" sz="2000" dirty="0">
                <a:solidFill>
                  <a:srgbClr val="0033A0"/>
                </a:solidFill>
              </a:rPr>
              <a:t>It concerns any system whose failure could threaten human life, the environment or the image and existence of the organization, as well as beam time</a:t>
            </a:r>
          </a:p>
          <a:p>
            <a:r>
              <a:rPr lang="en-GB" sz="2000" dirty="0">
                <a:solidFill>
                  <a:srgbClr val="0033A0"/>
                </a:solidFill>
              </a:rPr>
              <a:t>The accelerator and experiments Safety Systems are sensitive and integrate multiple technologies</a:t>
            </a:r>
          </a:p>
          <a:p>
            <a:r>
              <a:rPr lang="en-GB" sz="2000" dirty="0">
                <a:solidFill>
                  <a:srgbClr val="0033A0"/>
                </a:solidFill>
              </a:rPr>
              <a:t>The Safety Systems concerned are:</a:t>
            </a:r>
          </a:p>
          <a:p>
            <a:pPr lvl="1"/>
            <a:r>
              <a:rPr lang="en-GB" sz="1400" dirty="0">
                <a:solidFill>
                  <a:srgbClr val="0033A0"/>
                </a:solidFill>
              </a:rPr>
              <a:t>Fire, gas and ODH detection, emergency phones, evacuation, alarm transmission and monitoring,</a:t>
            </a:r>
          </a:p>
          <a:p>
            <a:pPr lvl="1"/>
            <a:r>
              <a:rPr lang="en-GB" sz="1400" dirty="0">
                <a:solidFill>
                  <a:srgbClr val="0033A0"/>
                </a:solidFill>
              </a:rPr>
              <a:t>Interlocks to protect people against radioactivity, X rays, lasers, electricity and cryogenics hazards,</a:t>
            </a:r>
          </a:p>
          <a:p>
            <a:pPr lvl="1"/>
            <a:r>
              <a:rPr lang="en-GB" sz="1400" dirty="0">
                <a:solidFill>
                  <a:srgbClr val="0033A0"/>
                </a:solidFill>
              </a:rPr>
              <a:t>Access control to all CERN  conventional or nuclear facilities and sites,</a:t>
            </a:r>
          </a:p>
          <a:p>
            <a:pPr lvl="1"/>
            <a:r>
              <a:rPr lang="en-GB" sz="1400" dirty="0">
                <a:solidFill>
                  <a:srgbClr val="0033A0"/>
                </a:solidFill>
              </a:rPr>
              <a:t>Video: surveillance, protection and intrusion detection,</a:t>
            </a:r>
          </a:p>
          <a:p>
            <a:pPr lvl="1"/>
            <a:r>
              <a:rPr lang="en-GB" sz="1400" dirty="0">
                <a:solidFill>
                  <a:srgbClr val="0033A0"/>
                </a:solidFill>
              </a:rPr>
              <a:t>Access data management applications.</a:t>
            </a:r>
            <a:endParaRPr lang="en-GB" sz="1700" dirty="0">
              <a:solidFill>
                <a:srgbClr val="0033A0"/>
              </a:solidFill>
            </a:endParaRPr>
          </a:p>
        </p:txBody>
      </p:sp>
    </p:spTree>
    <p:extLst>
      <p:ext uri="{BB962C8B-B14F-4D97-AF65-F5344CB8AC3E}">
        <p14:creationId xmlns:p14="http://schemas.microsoft.com/office/powerpoint/2010/main" val="16697336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A42AB28-CBA4-01CA-33B4-D4C7A7EE344E}"/>
              </a:ext>
            </a:extLst>
          </p:cNvPr>
          <p:cNvSpPr>
            <a:spLocks noGrp="1"/>
          </p:cNvSpPr>
          <p:nvPr>
            <p:ph type="title"/>
          </p:nvPr>
        </p:nvSpPr>
        <p:spPr/>
        <p:txBody>
          <a:bodyPr/>
          <a:lstStyle/>
          <a:p>
            <a:r>
              <a:rPr lang="fr-CH" dirty="0"/>
              <a:t>Goal</a:t>
            </a:r>
            <a:endParaRPr lang="en-GB" dirty="0"/>
          </a:p>
        </p:txBody>
      </p:sp>
      <p:sp>
        <p:nvSpPr>
          <p:cNvPr id="12" name="Content Placeholder 11">
            <a:extLst>
              <a:ext uri="{FF2B5EF4-FFF2-40B4-BE49-F238E27FC236}">
                <a16:creationId xmlns:a16="http://schemas.microsoft.com/office/drawing/2014/main" id="{A84B4AC6-DF4C-A23F-B337-7D40421B7E15}"/>
              </a:ext>
            </a:extLst>
          </p:cNvPr>
          <p:cNvSpPr>
            <a:spLocks noGrp="1"/>
          </p:cNvSpPr>
          <p:nvPr>
            <p:ph sz="half" idx="1"/>
          </p:nvPr>
        </p:nvSpPr>
        <p:spPr>
          <a:xfrm>
            <a:off x="407986" y="1598658"/>
            <a:ext cx="6912149" cy="1212875"/>
          </a:xfrm>
        </p:spPr>
        <p:txBody>
          <a:bodyPr/>
          <a:lstStyle/>
          <a:p>
            <a:pPr marL="342900" indent="-342900">
              <a:buFont typeface="Arial" panose="020B0604020202020204" pitchFamily="34" charset="0"/>
              <a:buChar char="•"/>
            </a:pPr>
            <a:r>
              <a:rPr lang="en-GB" sz="2000" dirty="0">
                <a:solidFill>
                  <a:srgbClr val="0033A0"/>
                </a:solidFill>
              </a:rPr>
              <a:t>Provide prevention and mitigation barriers to protect personnel, users, equipment and surroundings against the risks raised by the operation of the CERN Accelerators and Experiments:</a:t>
            </a:r>
          </a:p>
        </p:txBody>
      </p:sp>
      <p:sp>
        <p:nvSpPr>
          <p:cNvPr id="3" name="Date Placeholder 2">
            <a:extLst>
              <a:ext uri="{FF2B5EF4-FFF2-40B4-BE49-F238E27FC236}">
                <a16:creationId xmlns:a16="http://schemas.microsoft.com/office/drawing/2014/main" id="{AA9E6845-D1EF-23B2-109B-17BC4DF6FAF8}"/>
              </a:ext>
            </a:extLst>
          </p:cNvPr>
          <p:cNvSpPr>
            <a:spLocks noGrp="1"/>
          </p:cNvSpPr>
          <p:nvPr>
            <p:ph type="dt" sz="half" idx="14"/>
          </p:nvPr>
        </p:nvSpPr>
        <p:spPr/>
        <p:txBody>
          <a:bodyPr/>
          <a:lstStyle/>
          <a:p>
            <a:r>
              <a:rPr lang="en-US"/>
              <a:t>29/10/2024</a:t>
            </a:r>
            <a:endParaRPr lang="en-US" dirty="0"/>
          </a:p>
        </p:txBody>
      </p:sp>
      <p:sp>
        <p:nvSpPr>
          <p:cNvPr id="4" name="Footer Placeholder 3">
            <a:extLst>
              <a:ext uri="{FF2B5EF4-FFF2-40B4-BE49-F238E27FC236}">
                <a16:creationId xmlns:a16="http://schemas.microsoft.com/office/drawing/2014/main" id="{B8360C94-2C6D-9E15-802B-DFF844FC2276}"/>
              </a:ext>
            </a:extLst>
          </p:cNvPr>
          <p:cNvSpPr>
            <a:spLocks noGrp="1"/>
          </p:cNvSpPr>
          <p:nvPr>
            <p:ph type="ftr" sz="quarter" idx="15"/>
          </p:nvPr>
        </p:nvSpPr>
        <p:spPr/>
        <p:txBody>
          <a:bodyPr/>
          <a:lstStyle/>
          <a:p>
            <a:r>
              <a:rPr lang="en-US"/>
              <a:t>MS-4983 | LHC Evacuation - Webinar</a:t>
            </a:r>
            <a:endParaRPr lang="en-US" dirty="0"/>
          </a:p>
        </p:txBody>
      </p:sp>
      <p:sp>
        <p:nvSpPr>
          <p:cNvPr id="5" name="Slide Number Placeholder 4">
            <a:extLst>
              <a:ext uri="{FF2B5EF4-FFF2-40B4-BE49-F238E27FC236}">
                <a16:creationId xmlns:a16="http://schemas.microsoft.com/office/drawing/2014/main" id="{0C389888-4535-E1B7-654C-838E9322E295}"/>
              </a:ext>
            </a:extLst>
          </p:cNvPr>
          <p:cNvSpPr>
            <a:spLocks noGrp="1"/>
          </p:cNvSpPr>
          <p:nvPr>
            <p:ph type="sldNum" sz="quarter" idx="16"/>
          </p:nvPr>
        </p:nvSpPr>
        <p:spPr/>
        <p:txBody>
          <a:bodyPr/>
          <a:lstStyle/>
          <a:p>
            <a:fld id="{36B5EA5A-BC32-A742-B11B-8E7414D5B535}" type="slidenum">
              <a:rPr lang="en-US" smtClean="0"/>
              <a:pPr/>
              <a:t>21</a:t>
            </a:fld>
            <a:endParaRPr lang="en-US" dirty="0"/>
          </a:p>
        </p:txBody>
      </p:sp>
      <p:sp>
        <p:nvSpPr>
          <p:cNvPr id="10" name="Rectangle 9"/>
          <p:cNvSpPr/>
          <p:nvPr/>
        </p:nvSpPr>
        <p:spPr bwMode="auto">
          <a:xfrm>
            <a:off x="8763093" y="2624381"/>
            <a:ext cx="267618" cy="6856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219170" rtl="0" eaLnBrk="0" fontAlgn="base" hangingPunct="0">
              <a:spcBef>
                <a:spcPct val="0"/>
              </a:spcBef>
              <a:spcAft>
                <a:spcPct val="0"/>
              </a:spcAft>
            </a:pPr>
            <a:endParaRPr lang="en-US" sz="1600">
              <a:latin typeface="Arial" pitchFamily="16" charset="0"/>
              <a:ea typeface="ＭＳ Ｐゴシック" pitchFamily="16" charset="-128"/>
              <a:cs typeface="ＭＳ Ｐゴシック" pitchFamily="16" charset="-128"/>
            </a:endParaRPr>
          </a:p>
        </p:txBody>
      </p:sp>
      <p:pic>
        <p:nvPicPr>
          <p:cNvPr id="13" name="Picture 12">
            <a:extLst>
              <a:ext uri="{FF2B5EF4-FFF2-40B4-BE49-F238E27FC236}">
                <a16:creationId xmlns:a16="http://schemas.microsoft.com/office/drawing/2014/main" id="{0F24336A-A67E-F615-3374-21DB7967D96E}"/>
              </a:ext>
            </a:extLst>
          </p:cNvPr>
          <p:cNvPicPr>
            <a:picLocks noChangeAspect="1"/>
          </p:cNvPicPr>
          <p:nvPr/>
        </p:nvPicPr>
        <p:blipFill rotWithShape="1">
          <a:blip r:embed="rId2"/>
          <a:srcRect l="1485" t="8899" r="1935"/>
          <a:stretch/>
        </p:blipFill>
        <p:spPr>
          <a:xfrm>
            <a:off x="7325342" y="4149080"/>
            <a:ext cx="4572000" cy="1947696"/>
          </a:xfrm>
          <a:prstGeom prst="rect">
            <a:avLst/>
          </a:prstGeom>
        </p:spPr>
      </p:pic>
      <p:pic>
        <p:nvPicPr>
          <p:cNvPr id="1026" name="Picture 2" descr="The CERN accelerator complex, layout in 2022 - CERN Document Server">
            <a:extLst>
              <a:ext uri="{FF2B5EF4-FFF2-40B4-BE49-F238E27FC236}">
                <a16:creationId xmlns:a16="http://schemas.microsoft.com/office/drawing/2014/main" id="{6017B151-9B45-9FEE-E38B-9B761233087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430" r="4907" b="23968"/>
          <a:stretch/>
        </p:blipFill>
        <p:spPr bwMode="auto">
          <a:xfrm>
            <a:off x="7317022" y="764704"/>
            <a:ext cx="4572000" cy="3228069"/>
          </a:xfrm>
          <a:prstGeom prst="rect">
            <a:avLst/>
          </a:prstGeom>
          <a:noFill/>
          <a:extLst>
            <a:ext uri="{909E8E84-426E-40DD-AFC4-6F175D3DCCD1}">
              <a14:hiddenFill xmlns:a14="http://schemas.microsoft.com/office/drawing/2010/main">
                <a:solidFill>
                  <a:srgbClr val="FFFFFF"/>
                </a:solidFill>
              </a14:hiddenFill>
            </a:ext>
          </a:extLst>
        </p:spPr>
      </p:pic>
      <p:sp>
        <p:nvSpPr>
          <p:cNvPr id="18" name="Content Placeholder 11">
            <a:extLst>
              <a:ext uri="{FF2B5EF4-FFF2-40B4-BE49-F238E27FC236}">
                <a16:creationId xmlns:a16="http://schemas.microsoft.com/office/drawing/2014/main" id="{6BC762F5-60CD-1EFD-7A23-DD6ADA60721A}"/>
              </a:ext>
            </a:extLst>
          </p:cNvPr>
          <p:cNvSpPr txBox="1">
            <a:spLocks/>
          </p:cNvSpPr>
          <p:nvPr/>
        </p:nvSpPr>
        <p:spPr>
          <a:xfrm>
            <a:off x="623391" y="3083338"/>
            <a:ext cx="5112569" cy="1065742"/>
          </a:xfrm>
          <a:prstGeom prst="rect">
            <a:avLst/>
          </a:prstGeom>
        </p:spPr>
        <p:txBody>
          <a:bodyPr vert="horz" lIns="0" tIns="0" rIns="0" bIns="0" numCol="2"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666750" lvl="1" indent="-342900"/>
            <a:r>
              <a:rPr lang="en-GB" sz="1700" dirty="0">
                <a:solidFill>
                  <a:srgbClr val="0033A0"/>
                </a:solidFill>
              </a:rPr>
              <a:t>Radiation</a:t>
            </a:r>
          </a:p>
          <a:p>
            <a:pPr marL="666750" lvl="1" indent="-342900"/>
            <a:r>
              <a:rPr lang="en-GB" sz="1700" dirty="0">
                <a:solidFill>
                  <a:srgbClr val="0033A0"/>
                </a:solidFill>
              </a:rPr>
              <a:t>Fire</a:t>
            </a:r>
          </a:p>
          <a:p>
            <a:pPr marL="666750" lvl="1" indent="-342900"/>
            <a:r>
              <a:rPr lang="en-GB" sz="1700" dirty="0">
                <a:solidFill>
                  <a:srgbClr val="0033A0"/>
                </a:solidFill>
              </a:rPr>
              <a:t>Gas</a:t>
            </a:r>
          </a:p>
          <a:p>
            <a:pPr marL="666750" lvl="1" indent="-342900"/>
            <a:r>
              <a:rPr lang="en-GB" sz="1700" dirty="0">
                <a:solidFill>
                  <a:srgbClr val="0033A0"/>
                </a:solidFill>
              </a:rPr>
              <a:t>ODH</a:t>
            </a:r>
          </a:p>
          <a:p>
            <a:pPr marL="666750" lvl="1" indent="-342900"/>
            <a:r>
              <a:rPr lang="en-GB" sz="1700" dirty="0">
                <a:solidFill>
                  <a:srgbClr val="0033A0"/>
                </a:solidFill>
              </a:rPr>
              <a:t>Electrical hazards</a:t>
            </a:r>
          </a:p>
          <a:p>
            <a:pPr marL="666750" lvl="1" indent="-342900"/>
            <a:r>
              <a:rPr lang="en-GB" sz="1700" dirty="0">
                <a:solidFill>
                  <a:srgbClr val="0033A0"/>
                </a:solidFill>
              </a:rPr>
              <a:t>Lasers hazards</a:t>
            </a:r>
          </a:p>
        </p:txBody>
      </p:sp>
      <p:sp>
        <p:nvSpPr>
          <p:cNvPr id="19" name="Content Placeholder 11">
            <a:extLst>
              <a:ext uri="{FF2B5EF4-FFF2-40B4-BE49-F238E27FC236}">
                <a16:creationId xmlns:a16="http://schemas.microsoft.com/office/drawing/2014/main" id="{DDC1C552-15A8-A188-FBAA-8BEFE4267E41}"/>
              </a:ext>
            </a:extLst>
          </p:cNvPr>
          <p:cNvSpPr txBox="1">
            <a:spLocks/>
          </p:cNvSpPr>
          <p:nvPr/>
        </p:nvSpPr>
        <p:spPr>
          <a:xfrm>
            <a:off x="407985" y="4469462"/>
            <a:ext cx="6912149" cy="87297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sz="2000" dirty="0">
                <a:solidFill>
                  <a:srgbClr val="0033A0"/>
                </a:solidFill>
              </a:rPr>
              <a:t>Ensure that systems provided cope with the field specific regulatory requirements of the hosts states</a:t>
            </a:r>
          </a:p>
        </p:txBody>
      </p:sp>
    </p:spTree>
    <p:extLst>
      <p:ext uri="{BB962C8B-B14F-4D97-AF65-F5344CB8AC3E}">
        <p14:creationId xmlns:p14="http://schemas.microsoft.com/office/powerpoint/2010/main" val="25926581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A6FD0F-E406-FDB1-2634-5F4ACAC28BB3}"/>
              </a:ext>
            </a:extLst>
          </p:cNvPr>
          <p:cNvSpPr>
            <a:spLocks noGrp="1"/>
          </p:cNvSpPr>
          <p:nvPr>
            <p:ph type="title"/>
          </p:nvPr>
        </p:nvSpPr>
        <p:spPr>
          <a:xfrm>
            <a:off x="407986" y="109027"/>
            <a:ext cx="11376025" cy="439653"/>
          </a:xfrm>
        </p:spPr>
        <p:txBody>
          <a:bodyPr/>
          <a:lstStyle/>
          <a:p>
            <a:r>
              <a:rPr lang="fr-CH" sz="2800" dirty="0"/>
              <a:t>LHC Evacuation Voice </a:t>
            </a:r>
            <a:r>
              <a:rPr lang="fr-CH" sz="2800" dirty="0" err="1"/>
              <a:t>Alarm</a:t>
            </a:r>
            <a:r>
              <a:rPr lang="fr-CH" sz="2800" dirty="0"/>
              <a:t> System </a:t>
            </a:r>
            <a:r>
              <a:rPr lang="fr-CH" sz="2800" dirty="0" err="1"/>
              <a:t>Contract</a:t>
            </a:r>
            <a:r>
              <a:rPr lang="fr-CH" sz="2800" dirty="0"/>
              <a:t> </a:t>
            </a:r>
            <a:r>
              <a:rPr lang="fr-CH" sz="2800" dirty="0" err="1"/>
              <a:t>Overview</a:t>
            </a:r>
            <a:endParaRPr lang="fr-CH" sz="2800" dirty="0"/>
          </a:p>
        </p:txBody>
      </p:sp>
      <p:sp>
        <p:nvSpPr>
          <p:cNvPr id="4" name="Date Placeholder 3">
            <a:extLst>
              <a:ext uri="{FF2B5EF4-FFF2-40B4-BE49-F238E27FC236}">
                <a16:creationId xmlns:a16="http://schemas.microsoft.com/office/drawing/2014/main" id="{185D203C-63EA-FC7C-524D-AE27499C0AC9}"/>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9EF507C7-55B1-DE6F-D810-D1FA2691A45A}"/>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9231CA47-75BF-E26D-272C-6D613DBE9E0D}"/>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12" name="Rectangle 11">
            <a:extLst>
              <a:ext uri="{FF2B5EF4-FFF2-40B4-BE49-F238E27FC236}">
                <a16:creationId xmlns:a16="http://schemas.microsoft.com/office/drawing/2014/main" id="{9D3921C8-9DA2-DBEB-9D78-C1ADF7CC8527}"/>
              </a:ext>
            </a:extLst>
          </p:cNvPr>
          <p:cNvSpPr/>
          <p:nvPr/>
        </p:nvSpPr>
        <p:spPr>
          <a:xfrm>
            <a:off x="65521" y="645651"/>
            <a:ext cx="9157242" cy="5509200"/>
          </a:xfrm>
          <a:prstGeom prst="rect">
            <a:avLst/>
          </a:prstGeom>
        </p:spPr>
        <p:txBody>
          <a:bodyPr wrap="square">
            <a:spAutoFit/>
          </a:bodyPr>
          <a:lstStyle/>
          <a:p>
            <a:pPr marL="285750" indent="-285750">
              <a:buFont typeface="Arial" panose="020B0604020202020204" pitchFamily="34" charset="0"/>
              <a:buChar char="•"/>
            </a:pPr>
            <a:r>
              <a:rPr lang="en-US" sz="1600" b="1" dirty="0">
                <a:solidFill>
                  <a:srgbClr val="0033A0"/>
                </a:solidFill>
                <a:cs typeface="Calibri" panose="020F0502020204030204" pitchFamily="34" charset="0"/>
              </a:rPr>
              <a:t>Contract Type</a:t>
            </a:r>
            <a:r>
              <a:rPr lang="en-US" sz="1600" dirty="0">
                <a:solidFill>
                  <a:srgbClr val="0033A0"/>
                </a:solidFill>
                <a:cs typeface="Calibri" panose="020F0502020204030204" pitchFamily="34" charset="0"/>
              </a:rPr>
              <a:t>: Supply blanket contract</a:t>
            </a:r>
          </a:p>
          <a:p>
            <a:pPr marL="285750" indent="-285750">
              <a:buFont typeface="Arial" panose="020B0604020202020204" pitchFamily="34" charset="0"/>
              <a:buChar char="•"/>
            </a:pPr>
            <a:r>
              <a:rPr lang="en-GB" sz="1600" b="1" dirty="0">
                <a:solidFill>
                  <a:srgbClr val="0033A0"/>
                </a:solidFill>
                <a:cs typeface="Calibri" panose="020F0502020204030204" pitchFamily="34" charset="0"/>
              </a:rPr>
              <a:t>Tendering: </a:t>
            </a:r>
            <a:r>
              <a:rPr lang="en-GB" sz="1600" dirty="0">
                <a:solidFill>
                  <a:schemeClr val="tx1"/>
                </a:solidFill>
              </a:rPr>
              <a:t>Tender estimated to be published during Q2-2025</a:t>
            </a:r>
            <a:endParaRPr lang="en-GB" sz="1600" dirty="0">
              <a:solidFill>
                <a:srgbClr val="0033A0"/>
              </a:solidFill>
              <a:cs typeface="Calibri" panose="020F0502020204030204" pitchFamily="34" charset="0"/>
            </a:endParaRPr>
          </a:p>
          <a:p>
            <a:pPr marL="285750" indent="-285750">
              <a:buFont typeface="Arial" panose="020B0604020202020204" pitchFamily="34" charset="0"/>
              <a:buChar char="•"/>
            </a:pPr>
            <a:r>
              <a:rPr lang="en-GB" sz="1600" b="1" dirty="0">
                <a:solidFill>
                  <a:srgbClr val="0033A0"/>
                </a:solidFill>
                <a:cs typeface="Calibri" panose="020F0502020204030204" pitchFamily="34" charset="0"/>
              </a:rPr>
              <a:t>Contract duration:   </a:t>
            </a:r>
            <a:r>
              <a:rPr lang="en-GB" sz="1600" dirty="0">
                <a:solidFill>
                  <a:srgbClr val="0033A0"/>
                </a:solidFill>
                <a:cs typeface="Calibri" panose="020F0502020204030204" pitchFamily="34" charset="0"/>
              </a:rPr>
              <a:t>5 + 2 x 1 Years</a:t>
            </a:r>
          </a:p>
          <a:p>
            <a:pPr marL="742950" lvl="1" indent="-285750">
              <a:buFont typeface="Arial" panose="020B0604020202020204" pitchFamily="34" charset="0"/>
              <a:buChar char="•"/>
            </a:pPr>
            <a:r>
              <a:rPr lang="en-GB" sz="1600" dirty="0">
                <a:solidFill>
                  <a:srgbClr val="0033A0"/>
                </a:solidFill>
                <a:cs typeface="Calibri" panose="020F0502020204030204" pitchFamily="34" charset="0"/>
              </a:rPr>
              <a:t>LHC VAS Project plus smaller voice alarm projects across the CERN site</a:t>
            </a:r>
          </a:p>
          <a:p>
            <a:pPr marL="742950" lvl="1" indent="-285750">
              <a:buFont typeface="Arial" panose="020B0604020202020204" pitchFamily="34" charset="0"/>
              <a:buChar char="•"/>
            </a:pPr>
            <a:r>
              <a:rPr lang="en-GB" sz="1600" dirty="0">
                <a:solidFill>
                  <a:srgbClr val="0033A0"/>
                </a:solidFill>
                <a:cs typeface="Calibri" panose="020F0502020204030204" pitchFamily="34" charset="0"/>
              </a:rPr>
              <a:t>Maintenance (optional) </a:t>
            </a:r>
            <a:endParaRPr lang="en-US" sz="1600" dirty="0">
              <a:solidFill>
                <a:srgbClr val="0033A0"/>
              </a:solidFill>
              <a:cs typeface="Calibri" panose="020F0502020204030204" pitchFamily="34" charset="0"/>
            </a:endParaRPr>
          </a:p>
          <a:p>
            <a:pPr marL="285750" indent="-285750">
              <a:buFont typeface="Arial" panose="020B0604020202020204" pitchFamily="34" charset="0"/>
              <a:buChar char="•"/>
            </a:pPr>
            <a:r>
              <a:rPr lang="en-US" sz="1600" b="1" dirty="0">
                <a:solidFill>
                  <a:srgbClr val="0033A0"/>
                </a:solidFill>
                <a:cs typeface="Calibri" panose="020F0502020204030204" pitchFamily="34" charset="0"/>
              </a:rPr>
              <a:t>Motivation and purpose:</a:t>
            </a:r>
            <a:r>
              <a:rPr lang="en-US" sz="1600" dirty="0">
                <a:solidFill>
                  <a:srgbClr val="0033A0"/>
                </a:solidFill>
                <a:cs typeface="Calibri" panose="020F0502020204030204" pitchFamily="34" charset="0"/>
              </a:rPr>
              <a:t> </a:t>
            </a:r>
            <a:r>
              <a:rPr lang="en-GB" sz="1600" dirty="0">
                <a:solidFill>
                  <a:srgbClr val="0033A0"/>
                </a:solidFill>
                <a:cs typeface="Calibri" panose="020F0502020204030204" pitchFamily="34" charset="0"/>
              </a:rPr>
              <a:t>Current siren evacuation system has been running for over 20 years, reaching its end of life. The objective is to replace the current system with a new EN 54 compliant Evacuation Voice Alarm System</a:t>
            </a:r>
          </a:p>
          <a:p>
            <a:pPr marL="285750" indent="-285750">
              <a:buFont typeface="Arial" panose="020B0604020202020204" pitchFamily="34" charset="0"/>
              <a:buChar char="•"/>
            </a:pPr>
            <a:r>
              <a:rPr lang="en-GB" sz="1600" b="1" dirty="0">
                <a:solidFill>
                  <a:srgbClr val="0033A0"/>
                </a:solidFill>
                <a:cs typeface="Calibri" panose="020F0502020204030204" pitchFamily="34" charset="0"/>
              </a:rPr>
              <a:t>Scope: </a:t>
            </a:r>
            <a:r>
              <a:rPr lang="en-GB" sz="1600" dirty="0">
                <a:solidFill>
                  <a:srgbClr val="0033A0"/>
                </a:solidFill>
                <a:cs typeface="Calibri" panose="020F0502020204030204" pitchFamily="34" charset="0"/>
              </a:rPr>
              <a:t>System design*, manufacture and supply, installation and commissioning, maintenance, and the dismantling of the sirens and manual points of the current system</a:t>
            </a:r>
          </a:p>
          <a:p>
            <a:pPr marL="742950" lvl="1" indent="-285750">
              <a:buFont typeface="Arial" panose="020B0604020202020204" pitchFamily="34" charset="0"/>
              <a:buChar char="•"/>
            </a:pPr>
            <a:r>
              <a:rPr lang="en-US" sz="1400" dirty="0">
                <a:solidFill>
                  <a:srgbClr val="0033A0"/>
                </a:solidFill>
                <a:cs typeface="Calibri" panose="020F0502020204030204" pitchFamily="34" charset="0"/>
              </a:rPr>
              <a:t>15 VACIE in 10 sites (FR, CH) in a FO network acting as a unique EN 54 Voice Alarm system implementing big complex evacuation matrix</a:t>
            </a:r>
          </a:p>
          <a:p>
            <a:pPr marL="742950" lvl="1" indent="-285750">
              <a:buFont typeface="Arial" panose="020B0604020202020204" pitchFamily="34" charset="0"/>
              <a:buChar char="•"/>
            </a:pPr>
            <a:r>
              <a:rPr lang="en-US" sz="1400" dirty="0">
                <a:solidFill>
                  <a:srgbClr val="0033A0"/>
                </a:solidFill>
                <a:cs typeface="Calibri" panose="020F0502020204030204" pitchFamily="34" charset="0"/>
              </a:rPr>
              <a:t>~2000 loudspeakers, ~125 lines of different lengths up to 2.5 kms + flashing lights.</a:t>
            </a:r>
          </a:p>
          <a:p>
            <a:pPr marL="742950" lvl="1" indent="-285750">
              <a:buFont typeface="Arial" panose="020B0604020202020204" pitchFamily="34" charset="0"/>
              <a:buChar char="•"/>
            </a:pPr>
            <a:r>
              <a:rPr lang="en-US" sz="1400" dirty="0">
                <a:solidFill>
                  <a:srgbClr val="0033A0"/>
                </a:solidFill>
                <a:cs typeface="Calibri" panose="020F0502020204030204" pitchFamily="34" charset="0"/>
              </a:rPr>
              <a:t>HMIs for remote operation by Fire Brigade and messages broadcasting by LHC operation teams, and system supervision</a:t>
            </a:r>
          </a:p>
          <a:p>
            <a:pPr marL="742950" lvl="1" indent="-285750">
              <a:buFont typeface="Arial" panose="020B0604020202020204" pitchFamily="34" charset="0"/>
              <a:buChar char="•"/>
            </a:pPr>
            <a:r>
              <a:rPr lang="en-US" sz="1400" b="1" dirty="0">
                <a:solidFill>
                  <a:srgbClr val="0033A0"/>
                </a:solidFill>
                <a:cs typeface="Calibri" panose="020F0502020204030204" pitchFamily="34" charset="0"/>
              </a:rPr>
              <a:t>*Currently: </a:t>
            </a:r>
            <a:r>
              <a:rPr lang="en-US" sz="1400" dirty="0">
                <a:solidFill>
                  <a:srgbClr val="0033A0"/>
                </a:solidFill>
                <a:cs typeface="Calibri" panose="020F0502020204030204" pitchFamily="34" charset="0"/>
              </a:rPr>
              <a:t>Functional design (evac-matrixes) and Acoustic Studies ongoing. This will pre-define loudspeaker lines and locations.</a:t>
            </a:r>
            <a:endParaRPr lang="en-GB" sz="1400" dirty="0">
              <a:solidFill>
                <a:srgbClr val="0033A0"/>
              </a:solidFill>
              <a:cs typeface="Calibri" panose="020F0502020204030204" pitchFamily="34" charset="0"/>
            </a:endParaRPr>
          </a:p>
          <a:p>
            <a:pPr marL="285750" indent="-285750">
              <a:buFont typeface="Arial" panose="020B0604020202020204" pitchFamily="34" charset="0"/>
              <a:buChar char="•"/>
            </a:pPr>
            <a:r>
              <a:rPr lang="en-GB" sz="1600" b="1" dirty="0">
                <a:solidFill>
                  <a:srgbClr val="0033A0"/>
                </a:solidFill>
                <a:cs typeface="Calibri" panose="020F0502020204030204" pitchFamily="34" charset="0"/>
              </a:rPr>
              <a:t>Technical competencies, experience and constraints: </a:t>
            </a:r>
          </a:p>
          <a:p>
            <a:pPr marL="742950" lvl="1" indent="-285750">
              <a:buFont typeface="Arial" panose="020B0604020202020204" pitchFamily="34" charset="0"/>
              <a:buChar char="•"/>
            </a:pPr>
            <a:r>
              <a:rPr lang="en-GB" sz="1400" dirty="0">
                <a:solidFill>
                  <a:srgbClr val="0033A0"/>
                </a:solidFill>
                <a:cs typeface="Calibri" panose="020F0502020204030204" pitchFamily="34" charset="0"/>
              </a:rPr>
              <a:t>EN 54 compliant voice alarms systems commercial products</a:t>
            </a:r>
          </a:p>
          <a:p>
            <a:pPr marL="742950" lvl="1" indent="-285750">
              <a:buFont typeface="Arial" panose="020B0604020202020204" pitchFamily="34" charset="0"/>
              <a:buChar char="•"/>
            </a:pPr>
            <a:r>
              <a:rPr lang="en-GB" sz="1400" dirty="0">
                <a:solidFill>
                  <a:srgbClr val="0033A0"/>
                </a:solidFill>
                <a:cs typeface="Calibri" panose="020F0502020204030204" pitchFamily="34" charset="0"/>
              </a:rPr>
              <a:t>VACIE in the </a:t>
            </a:r>
            <a:r>
              <a:rPr lang="en-GB" sz="1600" dirty="0">
                <a:solidFill>
                  <a:srgbClr val="0033A0"/>
                </a:solidFill>
                <a:cs typeface="Calibri" panose="020F0502020204030204" pitchFamily="34" charset="0"/>
              </a:rPr>
              <a:t>surface non-radioactive areas, equipment in underground radioactive areas must be radiation hard</a:t>
            </a:r>
          </a:p>
          <a:p>
            <a:pPr marL="285750" indent="-285750">
              <a:buFont typeface="Arial" panose="020B0604020202020204" pitchFamily="34" charset="0"/>
              <a:buChar char="•"/>
            </a:pPr>
            <a:r>
              <a:rPr lang="en-GB" sz="1600" b="1" dirty="0">
                <a:solidFill>
                  <a:srgbClr val="0033A0"/>
                </a:solidFill>
                <a:cs typeface="Calibri" panose="020F0502020204030204" pitchFamily="34" charset="0"/>
              </a:rPr>
              <a:t>Execution: </a:t>
            </a:r>
            <a:r>
              <a:rPr lang="en-GB" sz="1600" dirty="0">
                <a:solidFill>
                  <a:schemeClr val="tx1"/>
                </a:solidFill>
              </a:rPr>
              <a:t>The renovation is due to be implemented during the LHC’s next Long Shutdown (LS3), between end-2026 </a:t>
            </a:r>
            <a:r>
              <a:rPr lang="en-GB" sz="1600">
                <a:solidFill>
                  <a:schemeClr val="tx1"/>
                </a:solidFill>
              </a:rPr>
              <a:t>and mid-2029</a:t>
            </a:r>
            <a:endParaRPr lang="en-GB" sz="1600" b="1" dirty="0">
              <a:solidFill>
                <a:srgbClr val="0033A0"/>
              </a:solidFill>
              <a:cs typeface="Calibri" panose="020F0502020204030204" pitchFamily="34" charset="0"/>
            </a:endParaRPr>
          </a:p>
        </p:txBody>
      </p:sp>
      <p:pic>
        <p:nvPicPr>
          <p:cNvPr id="2" name="Picture 1">
            <a:extLst>
              <a:ext uri="{FF2B5EF4-FFF2-40B4-BE49-F238E27FC236}">
                <a16:creationId xmlns:a16="http://schemas.microsoft.com/office/drawing/2014/main" id="{1A521EBF-1273-792D-708C-D1A152C3481E}"/>
              </a:ext>
            </a:extLst>
          </p:cNvPr>
          <p:cNvPicPr>
            <a:picLocks noChangeAspect="1"/>
          </p:cNvPicPr>
          <p:nvPr/>
        </p:nvPicPr>
        <p:blipFill rotWithShape="1">
          <a:blip r:embed="rId3"/>
          <a:srcRect t="5308" b="4243"/>
          <a:stretch/>
        </p:blipFill>
        <p:spPr>
          <a:xfrm>
            <a:off x="9731447" y="5159331"/>
            <a:ext cx="804468" cy="640080"/>
          </a:xfrm>
          <a:prstGeom prst="rect">
            <a:avLst/>
          </a:prstGeom>
        </p:spPr>
      </p:pic>
      <p:pic>
        <p:nvPicPr>
          <p:cNvPr id="9" name="Picture 8">
            <a:extLst>
              <a:ext uri="{FF2B5EF4-FFF2-40B4-BE49-F238E27FC236}">
                <a16:creationId xmlns:a16="http://schemas.microsoft.com/office/drawing/2014/main" id="{9D4E4DBE-1C9A-7FAE-325C-8CEB28C2E604}"/>
              </a:ext>
            </a:extLst>
          </p:cNvPr>
          <p:cNvPicPr>
            <a:picLocks noChangeAspect="1"/>
          </p:cNvPicPr>
          <p:nvPr/>
        </p:nvPicPr>
        <p:blipFill rotWithShape="1">
          <a:blip r:embed="rId4"/>
          <a:srcRect t="11807"/>
          <a:stretch/>
        </p:blipFill>
        <p:spPr>
          <a:xfrm>
            <a:off x="9382867" y="1922895"/>
            <a:ext cx="697161" cy="2743200"/>
          </a:xfrm>
          <a:prstGeom prst="rect">
            <a:avLst/>
          </a:prstGeom>
        </p:spPr>
      </p:pic>
      <p:pic>
        <p:nvPicPr>
          <p:cNvPr id="17" name="Picture 16">
            <a:extLst>
              <a:ext uri="{FF2B5EF4-FFF2-40B4-BE49-F238E27FC236}">
                <a16:creationId xmlns:a16="http://schemas.microsoft.com/office/drawing/2014/main" id="{EE03EF24-F64E-3622-D846-243E77C965AE}"/>
              </a:ext>
            </a:extLst>
          </p:cNvPr>
          <p:cNvPicPr>
            <a:picLocks noChangeAspect="1"/>
          </p:cNvPicPr>
          <p:nvPr/>
        </p:nvPicPr>
        <p:blipFill>
          <a:blip r:embed="rId5"/>
          <a:stretch>
            <a:fillRect/>
          </a:stretch>
        </p:blipFill>
        <p:spPr>
          <a:xfrm>
            <a:off x="11066113" y="5159331"/>
            <a:ext cx="651861" cy="640080"/>
          </a:xfrm>
          <a:prstGeom prst="rect">
            <a:avLst/>
          </a:prstGeom>
        </p:spPr>
      </p:pic>
      <p:pic>
        <p:nvPicPr>
          <p:cNvPr id="19" name="Picture 18">
            <a:extLst>
              <a:ext uri="{FF2B5EF4-FFF2-40B4-BE49-F238E27FC236}">
                <a16:creationId xmlns:a16="http://schemas.microsoft.com/office/drawing/2014/main" id="{6F616DDC-2F1B-5FA9-0BF6-2073E0C57D7C}"/>
              </a:ext>
            </a:extLst>
          </p:cNvPr>
          <p:cNvPicPr>
            <a:picLocks noChangeAspect="1"/>
          </p:cNvPicPr>
          <p:nvPr/>
        </p:nvPicPr>
        <p:blipFill>
          <a:blip r:embed="rId6"/>
          <a:stretch>
            <a:fillRect/>
          </a:stretch>
        </p:blipFill>
        <p:spPr>
          <a:xfrm>
            <a:off x="10462486" y="1909955"/>
            <a:ext cx="1569638" cy="2743200"/>
          </a:xfrm>
          <a:prstGeom prst="rect">
            <a:avLst/>
          </a:prstGeom>
        </p:spPr>
      </p:pic>
      <p:pic>
        <p:nvPicPr>
          <p:cNvPr id="13" name="Picture 12">
            <a:extLst>
              <a:ext uri="{FF2B5EF4-FFF2-40B4-BE49-F238E27FC236}">
                <a16:creationId xmlns:a16="http://schemas.microsoft.com/office/drawing/2014/main" id="{2D9B9122-3C00-F7D5-BFE9-FDB36E7911D4}"/>
              </a:ext>
            </a:extLst>
          </p:cNvPr>
          <p:cNvPicPr>
            <a:picLocks noChangeAspect="1"/>
          </p:cNvPicPr>
          <p:nvPr/>
        </p:nvPicPr>
        <p:blipFill rotWithShape="1">
          <a:blip r:embed="rId7"/>
          <a:srcRect t="10348" b="510"/>
          <a:stretch/>
        </p:blipFill>
        <p:spPr>
          <a:xfrm>
            <a:off x="10751964" y="649415"/>
            <a:ext cx="1280160" cy="853440"/>
          </a:xfrm>
          <a:prstGeom prst="rect">
            <a:avLst/>
          </a:prstGeom>
        </p:spPr>
      </p:pic>
      <p:pic>
        <p:nvPicPr>
          <p:cNvPr id="15" name="Picture 14">
            <a:extLst>
              <a:ext uri="{FF2B5EF4-FFF2-40B4-BE49-F238E27FC236}">
                <a16:creationId xmlns:a16="http://schemas.microsoft.com/office/drawing/2014/main" id="{BA64137A-8E65-380A-2057-7A49E623407A}"/>
              </a:ext>
            </a:extLst>
          </p:cNvPr>
          <p:cNvPicPr>
            <a:picLocks noChangeAspect="1"/>
          </p:cNvPicPr>
          <p:nvPr/>
        </p:nvPicPr>
        <p:blipFill rotWithShape="1">
          <a:blip r:embed="rId8"/>
          <a:srcRect t="5271" b="5271"/>
          <a:stretch/>
        </p:blipFill>
        <p:spPr>
          <a:xfrm>
            <a:off x="9382867" y="649415"/>
            <a:ext cx="1280160" cy="853440"/>
          </a:xfrm>
          <a:prstGeom prst="rect">
            <a:avLst/>
          </a:prstGeom>
        </p:spPr>
      </p:pic>
    </p:spTree>
    <p:extLst>
      <p:ext uri="{BB962C8B-B14F-4D97-AF65-F5344CB8AC3E}">
        <p14:creationId xmlns:p14="http://schemas.microsoft.com/office/powerpoint/2010/main" val="10838079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968E9E3-ED96-0046-E840-2DDF3478BD63}"/>
              </a:ext>
            </a:extLst>
          </p:cNvPr>
          <p:cNvSpPr>
            <a:spLocks noGrp="1"/>
          </p:cNvSpPr>
          <p:nvPr>
            <p:ph type="title"/>
          </p:nvPr>
        </p:nvSpPr>
        <p:spPr>
          <a:xfrm>
            <a:off x="407988" y="373593"/>
            <a:ext cx="8093755" cy="1065742"/>
          </a:xfrm>
        </p:spPr>
        <p:txBody>
          <a:bodyPr/>
          <a:lstStyle/>
          <a:p>
            <a:r>
              <a:rPr lang="en-GB" dirty="0"/>
              <a:t>The Large Hadron Collider – LHC</a:t>
            </a:r>
          </a:p>
        </p:txBody>
      </p:sp>
      <p:sp>
        <p:nvSpPr>
          <p:cNvPr id="26" name="Content Placeholder 25">
            <a:extLst>
              <a:ext uri="{FF2B5EF4-FFF2-40B4-BE49-F238E27FC236}">
                <a16:creationId xmlns:a16="http://schemas.microsoft.com/office/drawing/2014/main" id="{2B17265A-7149-7DFC-1B69-367FC6460771}"/>
              </a:ext>
            </a:extLst>
          </p:cNvPr>
          <p:cNvSpPr>
            <a:spLocks noGrp="1"/>
          </p:cNvSpPr>
          <p:nvPr>
            <p:ph idx="1"/>
          </p:nvPr>
        </p:nvSpPr>
        <p:spPr>
          <a:xfrm>
            <a:off x="407989" y="1592263"/>
            <a:ext cx="7687604" cy="4608512"/>
          </a:xfrm>
        </p:spPr>
        <p:txBody>
          <a:bodyPr/>
          <a:lstStyle/>
          <a:p>
            <a:r>
              <a:rPr lang="en-GB" sz="1600" dirty="0">
                <a:solidFill>
                  <a:schemeClr val="tx1"/>
                </a:solidFill>
              </a:rPr>
              <a:t>Located in the border between France and Switzerland, near Geneva, CERN’s Large Hadron Collider (LHC) is the world’s largest and most powerful particle accelerator. It first started up on 10 September 2008 and remains the latest addition to CERN’s accelerator complex. The LHC sits about 100 meters below ground and consists of a 27-kilometre ring of superconducting magnets with several accelerating structures to boost the energy of the particles along the way.</a:t>
            </a:r>
          </a:p>
          <a:p>
            <a:r>
              <a:rPr lang="en-GB" sz="1600" dirty="0">
                <a:solidFill>
                  <a:schemeClr val="tx1"/>
                </a:solidFill>
              </a:rPr>
              <a:t>Inside the accelerator, two high-energy particle beams travel at close to the speed of light before they are made to collide at four locations around the accelerator ring, corresponding to the positions of four particle detectors – ATLAS, CMS, ALICE and </a:t>
            </a:r>
            <a:r>
              <a:rPr lang="en-GB" sz="1600" dirty="0" err="1">
                <a:solidFill>
                  <a:schemeClr val="tx1"/>
                </a:solidFill>
              </a:rPr>
              <a:t>LHCb</a:t>
            </a:r>
            <a:r>
              <a:rPr lang="en-GB" sz="1600" dirty="0">
                <a:solidFill>
                  <a:schemeClr val="tx1"/>
                </a:solidFill>
              </a:rPr>
              <a:t>. </a:t>
            </a:r>
          </a:p>
          <a:p>
            <a:r>
              <a:rPr lang="en-GB" sz="1600" dirty="0">
                <a:solidFill>
                  <a:schemeClr val="tx1"/>
                </a:solidFill>
              </a:rPr>
              <a:t>The beams travel in opposite directions in separate ultrahigh vacuum pipes. They are guided around the accelerator ring by a strong magnetic field maintained by over 1500 superconducting electromagnets to accelerate, bend and focus the particle beams. To reach the electromagnets superconducting state, these are cooled down to ‑271.3°C – a temperature colder than outer space – via a distributing system of liquid helium.</a:t>
            </a:r>
          </a:p>
        </p:txBody>
      </p:sp>
      <p:sp>
        <p:nvSpPr>
          <p:cNvPr id="4" name="Date Placeholder 3">
            <a:extLst>
              <a:ext uri="{FF2B5EF4-FFF2-40B4-BE49-F238E27FC236}">
                <a16:creationId xmlns:a16="http://schemas.microsoft.com/office/drawing/2014/main" id="{185D203C-63EA-FC7C-524D-AE27499C0AC9}"/>
              </a:ext>
            </a:extLst>
          </p:cNvPr>
          <p:cNvSpPr>
            <a:spLocks noGrp="1"/>
          </p:cNvSpPr>
          <p:nvPr>
            <p:ph type="dt" sz="half" idx="10"/>
          </p:nvPr>
        </p:nvSpPr>
        <p:spPr/>
        <p:txBody>
          <a:bodyPr/>
          <a:lstStyle/>
          <a:p>
            <a:r>
              <a:rPr lang="en-US"/>
              <a:t>29/10/2024</a:t>
            </a:r>
            <a:endParaRPr lang="en-US" dirty="0"/>
          </a:p>
        </p:txBody>
      </p:sp>
      <p:sp>
        <p:nvSpPr>
          <p:cNvPr id="6" name="Slide Number Placeholder 5">
            <a:extLst>
              <a:ext uri="{FF2B5EF4-FFF2-40B4-BE49-F238E27FC236}">
                <a16:creationId xmlns:a16="http://schemas.microsoft.com/office/drawing/2014/main" id="{9231CA47-75BF-E26D-272C-6D613DBE9E0D}"/>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14" name="Picture 13">
            <a:extLst>
              <a:ext uri="{FF2B5EF4-FFF2-40B4-BE49-F238E27FC236}">
                <a16:creationId xmlns:a16="http://schemas.microsoft.com/office/drawing/2014/main" id="{B3260376-140F-8E05-9727-5ED202E9104C}"/>
              </a:ext>
            </a:extLst>
          </p:cNvPr>
          <p:cNvPicPr>
            <a:picLocks noChangeAspect="1"/>
          </p:cNvPicPr>
          <p:nvPr/>
        </p:nvPicPr>
        <p:blipFill rotWithShape="1">
          <a:blip r:embed="rId3"/>
          <a:srcRect l="3918" r="3918"/>
          <a:stretch/>
        </p:blipFill>
        <p:spPr>
          <a:xfrm>
            <a:off x="10568609" y="-1"/>
            <a:ext cx="1623391" cy="1623391"/>
          </a:xfrm>
          <a:prstGeom prst="rect">
            <a:avLst/>
          </a:prstGeom>
        </p:spPr>
      </p:pic>
      <p:pic>
        <p:nvPicPr>
          <p:cNvPr id="20" name="Picture 19">
            <a:extLst>
              <a:ext uri="{FF2B5EF4-FFF2-40B4-BE49-F238E27FC236}">
                <a16:creationId xmlns:a16="http://schemas.microsoft.com/office/drawing/2014/main" id="{6CDF9726-1BAE-DCEA-5FD0-519FF8F49B84}"/>
              </a:ext>
            </a:extLst>
          </p:cNvPr>
          <p:cNvPicPr>
            <a:picLocks noChangeAspect="1"/>
          </p:cNvPicPr>
          <p:nvPr/>
        </p:nvPicPr>
        <p:blipFill>
          <a:blip r:embed="rId4"/>
          <a:stretch>
            <a:fillRect/>
          </a:stretch>
        </p:blipFill>
        <p:spPr>
          <a:xfrm>
            <a:off x="9399411" y="1831627"/>
            <a:ext cx="2502980" cy="1907866"/>
          </a:xfrm>
          <a:prstGeom prst="rect">
            <a:avLst/>
          </a:prstGeom>
          <a:ln w="19050">
            <a:solidFill>
              <a:schemeClr val="tx1"/>
            </a:solidFill>
          </a:ln>
          <a:effectLst>
            <a:softEdge rad="0"/>
          </a:effectLst>
        </p:spPr>
      </p:pic>
      <p:pic>
        <p:nvPicPr>
          <p:cNvPr id="24" name="Picture 23" descr="A diagram of a complex of complex components&#10;&#10;Description automatically generated with medium confidence">
            <a:extLst>
              <a:ext uri="{FF2B5EF4-FFF2-40B4-BE49-F238E27FC236}">
                <a16:creationId xmlns:a16="http://schemas.microsoft.com/office/drawing/2014/main" id="{EF3424C3-1242-4087-219F-2113D2067ED8}"/>
              </a:ext>
            </a:extLst>
          </p:cNvPr>
          <p:cNvPicPr>
            <a:picLocks noChangeAspect="1"/>
          </p:cNvPicPr>
          <p:nvPr/>
        </p:nvPicPr>
        <p:blipFill>
          <a:blip r:embed="rId5">
            <a:extLst>
              <a:ext uri="{28A0092B-C50C-407E-A947-70E740481C1C}">
                <a14:useLocalDpi xmlns:a14="http://schemas.microsoft.com/office/drawing/2010/main" val="0"/>
              </a:ext>
            </a:extLst>
          </a:blip>
          <a:srcRect l="7606" r="5348"/>
          <a:stretch/>
        </p:blipFill>
        <p:spPr>
          <a:xfrm>
            <a:off x="8095593" y="3895068"/>
            <a:ext cx="3848382" cy="2305707"/>
          </a:xfrm>
          <a:prstGeom prst="rect">
            <a:avLst/>
          </a:prstGeom>
        </p:spPr>
      </p:pic>
      <p:sp>
        <p:nvSpPr>
          <p:cNvPr id="27" name="Footer Placeholder 4">
            <a:extLst>
              <a:ext uri="{FF2B5EF4-FFF2-40B4-BE49-F238E27FC236}">
                <a16:creationId xmlns:a16="http://schemas.microsoft.com/office/drawing/2014/main" id="{19B876A0-8F5A-497D-7E28-4DBF50AF3105}"/>
              </a:ext>
            </a:extLst>
          </p:cNvPr>
          <p:cNvSpPr>
            <a:spLocks noGrp="1"/>
          </p:cNvSpPr>
          <p:nvPr>
            <p:ph type="ftr" sz="quarter" idx="11"/>
          </p:nvPr>
        </p:nvSpPr>
        <p:spPr>
          <a:xfrm>
            <a:off x="4259262" y="6356350"/>
            <a:ext cx="6572221" cy="365125"/>
          </a:xfrm>
        </p:spPr>
        <p:txBody>
          <a:bodyPr/>
          <a:lstStyle/>
          <a:p>
            <a:r>
              <a:rPr lang="en-US"/>
              <a:t>MS-4983 | LHC Evacuation - Webinar</a:t>
            </a:r>
            <a:endParaRPr lang="en-US" dirty="0"/>
          </a:p>
        </p:txBody>
      </p:sp>
      <p:cxnSp>
        <p:nvCxnSpPr>
          <p:cNvPr id="5" name="Straight Connector 4">
            <a:extLst>
              <a:ext uri="{FF2B5EF4-FFF2-40B4-BE49-F238E27FC236}">
                <a16:creationId xmlns:a16="http://schemas.microsoft.com/office/drawing/2014/main" id="{F364FC8F-6B1E-0FF6-D8F8-ECF7820CD341}"/>
              </a:ext>
            </a:extLst>
          </p:cNvPr>
          <p:cNvCxnSpPr>
            <a:cxnSpLocks/>
            <a:stCxn id="28" idx="3"/>
          </p:cNvCxnSpPr>
          <p:nvPr/>
        </p:nvCxnSpPr>
        <p:spPr>
          <a:xfrm flipH="1">
            <a:off x="9391650" y="1168718"/>
            <a:ext cx="1938337" cy="6505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40D467B-1392-626C-27F4-32A4A02C22A2}"/>
              </a:ext>
            </a:extLst>
          </p:cNvPr>
          <p:cNvCxnSpPr>
            <a:cxnSpLocks/>
            <a:stCxn id="28" idx="1"/>
          </p:cNvCxnSpPr>
          <p:nvPr/>
        </p:nvCxnSpPr>
        <p:spPr>
          <a:xfrm>
            <a:off x="11396662" y="1168718"/>
            <a:ext cx="519113" cy="652462"/>
          </a:xfrm>
          <a:prstGeom prst="line">
            <a:avLst/>
          </a:prstGeom>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F934ECD5-F21F-D465-FA68-BF8EE0BDB000}"/>
              </a:ext>
            </a:extLst>
          </p:cNvPr>
          <p:cNvSpPr/>
          <p:nvPr/>
        </p:nvSpPr>
        <p:spPr>
          <a:xfrm flipH="1">
            <a:off x="11329987" y="1135380"/>
            <a:ext cx="66675" cy="66675"/>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47310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3F815A8-F10E-E775-C10A-B8ECDCDAE53C}"/>
              </a:ext>
            </a:extLst>
          </p:cNvPr>
          <p:cNvPicPr>
            <a:picLocks noChangeAspect="1"/>
          </p:cNvPicPr>
          <p:nvPr/>
        </p:nvPicPr>
        <p:blipFill>
          <a:blip r:embed="rId3"/>
          <a:stretch>
            <a:fillRect/>
          </a:stretch>
        </p:blipFill>
        <p:spPr>
          <a:xfrm>
            <a:off x="7335306" y="279142"/>
            <a:ext cx="4476656" cy="3149858"/>
          </a:xfrm>
          <a:prstGeom prst="rect">
            <a:avLst/>
          </a:prstGeom>
        </p:spPr>
      </p:pic>
      <p:sp>
        <p:nvSpPr>
          <p:cNvPr id="3" name="Title 2">
            <a:extLst>
              <a:ext uri="{FF2B5EF4-FFF2-40B4-BE49-F238E27FC236}">
                <a16:creationId xmlns:a16="http://schemas.microsoft.com/office/drawing/2014/main" id="{A2063137-BD16-7E57-41FD-1C9CC0589CEF}"/>
              </a:ext>
            </a:extLst>
          </p:cNvPr>
          <p:cNvSpPr>
            <a:spLocks noGrp="1"/>
          </p:cNvSpPr>
          <p:nvPr>
            <p:ph type="title"/>
          </p:nvPr>
        </p:nvSpPr>
        <p:spPr>
          <a:xfrm>
            <a:off x="407988" y="373593"/>
            <a:ext cx="6572221" cy="1065742"/>
          </a:xfrm>
        </p:spPr>
        <p:txBody>
          <a:bodyPr/>
          <a:lstStyle/>
          <a:p>
            <a:r>
              <a:rPr lang="fr-CH" dirty="0"/>
              <a:t>Scope – LHC Underground (Radiation) Areas</a:t>
            </a:r>
            <a:endParaRPr lang="en-GB" dirty="0"/>
          </a:p>
        </p:txBody>
      </p:sp>
      <p:sp>
        <p:nvSpPr>
          <p:cNvPr id="4" name="Date Placeholder 3">
            <a:extLst>
              <a:ext uri="{FF2B5EF4-FFF2-40B4-BE49-F238E27FC236}">
                <a16:creationId xmlns:a16="http://schemas.microsoft.com/office/drawing/2014/main" id="{3AD1BB88-84DE-411A-9C32-700C5711439D}"/>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FFC6350E-01EC-1B5D-232D-0771BCC9938C}"/>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B4068A89-40C4-C49C-1149-B82E448A1E04}"/>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2" name="Content Placeholder 1">
            <a:extLst>
              <a:ext uri="{FF2B5EF4-FFF2-40B4-BE49-F238E27FC236}">
                <a16:creationId xmlns:a16="http://schemas.microsoft.com/office/drawing/2014/main" id="{2F9B9B13-4FA8-3B3B-65F1-A1E060C772DD}"/>
              </a:ext>
            </a:extLst>
          </p:cNvPr>
          <p:cNvSpPr>
            <a:spLocks noGrp="1"/>
          </p:cNvSpPr>
          <p:nvPr>
            <p:ph idx="1"/>
          </p:nvPr>
        </p:nvSpPr>
        <p:spPr>
          <a:xfrm>
            <a:off x="407987" y="1592263"/>
            <a:ext cx="5144252" cy="4384791"/>
          </a:xfrm>
        </p:spPr>
        <p:txBody>
          <a:bodyPr anchor="t" anchorCtr="0"/>
          <a:lstStyle/>
          <a:p>
            <a:pPr marL="285750" indent="-285750">
              <a:lnSpc>
                <a:spcPct val="100000"/>
              </a:lnSpc>
              <a:spcBef>
                <a:spcPts val="0"/>
              </a:spcBef>
              <a:spcAft>
                <a:spcPts val="0"/>
              </a:spcAft>
              <a:buFont typeface="Arial" panose="020B0604020202020204" pitchFamily="34" charset="0"/>
              <a:buChar char="•"/>
            </a:pPr>
            <a:r>
              <a:rPr lang="en-GB" sz="1800" dirty="0">
                <a:solidFill>
                  <a:srgbClr val="0033A0"/>
                </a:solidFill>
              </a:rPr>
              <a:t>LHC Machine Tunnel</a:t>
            </a:r>
          </a:p>
          <a:p>
            <a:pPr marL="609750" lvl="1" indent="-285750">
              <a:spcBef>
                <a:spcPts val="0"/>
              </a:spcBef>
              <a:spcAft>
                <a:spcPts val="0"/>
              </a:spcAft>
              <a:buFont typeface="Arial" panose="020B0604020202020204" pitchFamily="34" charset="0"/>
              <a:buChar char="•"/>
            </a:pPr>
            <a:r>
              <a:rPr lang="en-GB" sz="1500" dirty="0">
                <a:solidFill>
                  <a:srgbClr val="0033A0"/>
                </a:solidFill>
              </a:rPr>
              <a:t>Long distances – up to 2,5 km loudspeaker lines</a:t>
            </a:r>
          </a:p>
          <a:p>
            <a:pPr marL="609750" lvl="1" indent="-285750">
              <a:spcBef>
                <a:spcPts val="0"/>
              </a:spcBef>
              <a:spcAft>
                <a:spcPts val="0"/>
              </a:spcAft>
              <a:buFont typeface="Arial" panose="020B0604020202020204" pitchFamily="34" charset="0"/>
              <a:buChar char="•"/>
            </a:pPr>
            <a:r>
              <a:rPr lang="en-GB" sz="1500" dirty="0">
                <a:solidFill>
                  <a:srgbClr val="0033A0"/>
                </a:solidFill>
              </a:rPr>
              <a:t>Relatively similar all the way long</a:t>
            </a:r>
          </a:p>
          <a:p>
            <a:pPr marL="609750" lvl="1" indent="-285750">
              <a:spcBef>
                <a:spcPts val="0"/>
              </a:spcBef>
              <a:spcAft>
                <a:spcPts val="0"/>
              </a:spcAft>
              <a:buFont typeface="Arial" panose="020B0604020202020204" pitchFamily="34" charset="0"/>
              <a:buChar char="•"/>
            </a:pPr>
            <a:endParaRPr lang="en-GB" sz="1500" dirty="0">
              <a:solidFill>
                <a:srgbClr val="0033A0"/>
              </a:solidFill>
            </a:endParaRPr>
          </a:p>
          <a:p>
            <a:pPr marL="285750" indent="-285750">
              <a:lnSpc>
                <a:spcPct val="100000"/>
              </a:lnSpc>
              <a:spcBef>
                <a:spcPts val="0"/>
              </a:spcBef>
              <a:spcAft>
                <a:spcPts val="0"/>
              </a:spcAft>
              <a:buFont typeface="Arial" panose="020B0604020202020204" pitchFamily="34" charset="0"/>
              <a:buChar char="•"/>
            </a:pPr>
            <a:r>
              <a:rPr lang="en-GB" sz="1800" dirty="0">
                <a:solidFill>
                  <a:srgbClr val="0033A0"/>
                </a:solidFill>
              </a:rPr>
              <a:t>LHC Service Areas</a:t>
            </a:r>
          </a:p>
          <a:p>
            <a:pPr marL="609750" lvl="1" indent="-285750">
              <a:spcBef>
                <a:spcPts val="0"/>
              </a:spcBef>
              <a:spcAft>
                <a:spcPts val="0"/>
              </a:spcAft>
              <a:buFont typeface="Arial" panose="020B0604020202020204" pitchFamily="34" charset="0"/>
              <a:buChar char="•"/>
            </a:pPr>
            <a:r>
              <a:rPr lang="en-GB" sz="1500" dirty="0">
                <a:solidFill>
                  <a:srgbClr val="0033A0"/>
                </a:solidFill>
              </a:rPr>
              <a:t>High noise levels</a:t>
            </a:r>
          </a:p>
          <a:p>
            <a:pPr marL="609750" lvl="1" indent="-285750">
              <a:spcBef>
                <a:spcPts val="0"/>
              </a:spcBef>
              <a:spcAft>
                <a:spcPts val="0"/>
              </a:spcAft>
              <a:buFont typeface="Arial" panose="020B0604020202020204" pitchFamily="34" charset="0"/>
              <a:buChar char="•"/>
            </a:pPr>
            <a:r>
              <a:rPr lang="en-GB" sz="1500" dirty="0">
                <a:solidFill>
                  <a:srgbClr val="0033A0"/>
                </a:solidFill>
              </a:rPr>
              <a:t>Cooling equipment, switchboards, control racks, piping, cable trays, etc.</a:t>
            </a:r>
          </a:p>
          <a:p>
            <a:pPr marL="609750" lvl="1" indent="-285750">
              <a:spcBef>
                <a:spcPts val="0"/>
              </a:spcBef>
              <a:spcAft>
                <a:spcPts val="0"/>
              </a:spcAft>
              <a:buFont typeface="Arial" panose="020B0604020202020204" pitchFamily="34" charset="0"/>
              <a:buChar char="•"/>
            </a:pPr>
            <a:endParaRPr lang="en-GB" sz="1500" dirty="0">
              <a:solidFill>
                <a:srgbClr val="0033A0"/>
              </a:solidFill>
            </a:endParaRPr>
          </a:p>
          <a:p>
            <a:pPr marL="285750" indent="-285750">
              <a:lnSpc>
                <a:spcPct val="100000"/>
              </a:lnSpc>
              <a:spcBef>
                <a:spcPts val="0"/>
              </a:spcBef>
              <a:spcAft>
                <a:spcPts val="0"/>
              </a:spcAft>
              <a:buFont typeface="Arial" panose="020B0604020202020204" pitchFamily="34" charset="0"/>
              <a:buChar char="•"/>
            </a:pPr>
            <a:r>
              <a:rPr lang="en-GB" sz="1800" dirty="0">
                <a:solidFill>
                  <a:srgbClr val="0033A0"/>
                </a:solidFill>
              </a:rPr>
              <a:t>Experimental Caverns</a:t>
            </a:r>
          </a:p>
          <a:p>
            <a:pPr marL="609750" lvl="1" indent="-285750">
              <a:spcBef>
                <a:spcPts val="0"/>
              </a:spcBef>
              <a:spcAft>
                <a:spcPts val="0"/>
              </a:spcAft>
              <a:buFont typeface="Arial" panose="020B0604020202020204" pitchFamily="34" charset="0"/>
              <a:buChar char="•"/>
            </a:pPr>
            <a:r>
              <a:rPr lang="en-GB" sz="1500" dirty="0">
                <a:solidFill>
                  <a:srgbClr val="0033A0"/>
                </a:solidFill>
              </a:rPr>
              <a:t>High noise levels</a:t>
            </a:r>
          </a:p>
          <a:p>
            <a:pPr marL="609750" lvl="1" indent="-285750">
              <a:spcBef>
                <a:spcPts val="0"/>
              </a:spcBef>
              <a:spcAft>
                <a:spcPts val="0"/>
              </a:spcAft>
              <a:buFont typeface="Arial" panose="020B0604020202020204" pitchFamily="34" charset="0"/>
              <a:buChar char="•"/>
            </a:pPr>
            <a:r>
              <a:rPr lang="en-GB" sz="1500" dirty="0">
                <a:solidFill>
                  <a:srgbClr val="0033A0"/>
                </a:solidFill>
              </a:rPr>
              <a:t>Big volumes</a:t>
            </a:r>
          </a:p>
          <a:p>
            <a:pPr marL="609750" lvl="1" indent="-285750">
              <a:spcBef>
                <a:spcPts val="0"/>
              </a:spcBef>
              <a:spcAft>
                <a:spcPts val="0"/>
              </a:spcAft>
              <a:buFont typeface="Arial" panose="020B0604020202020204" pitchFamily="34" charset="0"/>
              <a:buChar char="•"/>
            </a:pPr>
            <a:r>
              <a:rPr lang="en-GB" sz="1500" dirty="0">
                <a:solidFill>
                  <a:srgbClr val="0033A0"/>
                </a:solidFill>
              </a:rPr>
              <a:t>Heavily industrial areas, platforms, walkways, stairs.</a:t>
            </a:r>
          </a:p>
          <a:p>
            <a:pPr marL="609750" lvl="1" indent="-285750">
              <a:spcBef>
                <a:spcPts val="0"/>
              </a:spcBef>
              <a:spcAft>
                <a:spcPts val="0"/>
              </a:spcAft>
              <a:buFont typeface="Arial" panose="020B0604020202020204" pitchFamily="34" charset="0"/>
              <a:buChar char="•"/>
            </a:pPr>
            <a:r>
              <a:rPr lang="en-GB" sz="1500" dirty="0">
                <a:solidFill>
                  <a:srgbClr val="0033A0"/>
                </a:solidFill>
              </a:rPr>
              <a:t>Cooling equipment, switchboards, control racks, piping, cable trays, etc.</a:t>
            </a:r>
          </a:p>
          <a:p>
            <a:pPr marL="609750" lvl="1" indent="-285750">
              <a:spcBef>
                <a:spcPts val="0"/>
              </a:spcBef>
              <a:spcAft>
                <a:spcPts val="0"/>
              </a:spcAft>
              <a:buFont typeface="Arial" panose="020B0604020202020204" pitchFamily="34" charset="0"/>
              <a:buChar char="•"/>
            </a:pPr>
            <a:endParaRPr lang="en-GB" sz="1500" dirty="0">
              <a:solidFill>
                <a:srgbClr val="0033A0"/>
              </a:solidFill>
            </a:endParaRPr>
          </a:p>
          <a:p>
            <a:pPr marL="285750" indent="-285750">
              <a:lnSpc>
                <a:spcPct val="100000"/>
              </a:lnSpc>
              <a:spcBef>
                <a:spcPts val="0"/>
              </a:spcBef>
              <a:spcAft>
                <a:spcPts val="0"/>
              </a:spcAft>
              <a:buFont typeface="Arial" panose="020B0604020202020204" pitchFamily="34" charset="0"/>
              <a:buChar char="•"/>
            </a:pPr>
            <a:r>
              <a:rPr lang="en-GB" sz="1800" dirty="0">
                <a:solidFill>
                  <a:srgbClr val="0033A0"/>
                </a:solidFill>
              </a:rPr>
              <a:t>Experimental Service Areas</a:t>
            </a:r>
          </a:p>
          <a:p>
            <a:pPr marL="609750" lvl="1" indent="-285750">
              <a:spcBef>
                <a:spcPts val="0"/>
              </a:spcBef>
              <a:spcAft>
                <a:spcPts val="0"/>
              </a:spcAft>
              <a:buFont typeface="Arial" panose="020B0604020202020204" pitchFamily="34" charset="0"/>
              <a:buChar char="•"/>
            </a:pPr>
            <a:r>
              <a:rPr lang="en-GB" sz="1500" dirty="0">
                <a:solidFill>
                  <a:srgbClr val="0033A0"/>
                </a:solidFill>
              </a:rPr>
              <a:t>Like LHC Service Areas</a:t>
            </a:r>
          </a:p>
          <a:p>
            <a:pPr>
              <a:lnSpc>
                <a:spcPct val="100000"/>
              </a:lnSpc>
              <a:spcBef>
                <a:spcPts val="0"/>
              </a:spcBef>
              <a:spcAft>
                <a:spcPts val="0"/>
              </a:spcAft>
            </a:pPr>
            <a:endParaRPr lang="en-GB" sz="1800" dirty="0">
              <a:solidFill>
                <a:srgbClr val="A000B8"/>
              </a:solidFill>
            </a:endParaRPr>
          </a:p>
        </p:txBody>
      </p:sp>
      <p:sp>
        <p:nvSpPr>
          <p:cNvPr id="7" name="Content Placeholder 1">
            <a:extLst>
              <a:ext uri="{FF2B5EF4-FFF2-40B4-BE49-F238E27FC236}">
                <a16:creationId xmlns:a16="http://schemas.microsoft.com/office/drawing/2014/main" id="{077603D9-C80B-CA77-EBDA-32F99D3F7E23}"/>
              </a:ext>
            </a:extLst>
          </p:cNvPr>
          <p:cNvSpPr txBox="1">
            <a:spLocks/>
          </p:cNvSpPr>
          <p:nvPr/>
        </p:nvSpPr>
        <p:spPr>
          <a:xfrm>
            <a:off x="8153783" y="1122976"/>
            <a:ext cx="2839701" cy="146218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0000"/>
              </a:lnSpc>
              <a:spcBef>
                <a:spcPts val="0"/>
              </a:spcBef>
              <a:spcAft>
                <a:spcPts val="600"/>
              </a:spcAft>
            </a:pPr>
            <a:r>
              <a:rPr lang="fr-CH" sz="1200" dirty="0">
                <a:solidFill>
                  <a:srgbClr val="0033A0"/>
                </a:solidFill>
              </a:rPr>
              <a:t>LHC Machine Tunnel</a:t>
            </a:r>
          </a:p>
          <a:p>
            <a:pPr algn="ctr">
              <a:lnSpc>
                <a:spcPct val="100000"/>
              </a:lnSpc>
              <a:spcBef>
                <a:spcPts val="0"/>
              </a:spcBef>
              <a:spcAft>
                <a:spcPts val="600"/>
              </a:spcAft>
            </a:pPr>
            <a:r>
              <a:rPr lang="fr-CH" sz="1200" dirty="0">
                <a:solidFill>
                  <a:srgbClr val="00C51A"/>
                </a:solidFill>
              </a:rPr>
              <a:t>LHC Service Areas</a:t>
            </a:r>
          </a:p>
          <a:p>
            <a:pPr algn="ctr">
              <a:lnSpc>
                <a:spcPct val="100000"/>
              </a:lnSpc>
              <a:spcBef>
                <a:spcPts val="0"/>
              </a:spcBef>
              <a:spcAft>
                <a:spcPts val="600"/>
              </a:spcAft>
            </a:pPr>
            <a:r>
              <a:rPr lang="fr-CH" sz="1200" dirty="0" err="1">
                <a:solidFill>
                  <a:srgbClr val="FFC100"/>
                </a:solidFill>
              </a:rPr>
              <a:t>Experimental</a:t>
            </a:r>
            <a:r>
              <a:rPr lang="fr-CH" sz="1200" dirty="0">
                <a:solidFill>
                  <a:srgbClr val="FFC100"/>
                </a:solidFill>
              </a:rPr>
              <a:t> </a:t>
            </a:r>
            <a:r>
              <a:rPr lang="fr-CH" sz="1200" dirty="0" err="1">
                <a:solidFill>
                  <a:srgbClr val="FFC100"/>
                </a:solidFill>
              </a:rPr>
              <a:t>Caverns</a:t>
            </a:r>
            <a:endParaRPr lang="fr-CH" sz="1200" dirty="0">
              <a:solidFill>
                <a:srgbClr val="FFC100"/>
              </a:solidFill>
            </a:endParaRPr>
          </a:p>
          <a:p>
            <a:pPr algn="ctr">
              <a:lnSpc>
                <a:spcPct val="100000"/>
              </a:lnSpc>
              <a:spcBef>
                <a:spcPts val="0"/>
              </a:spcBef>
              <a:spcAft>
                <a:spcPts val="600"/>
              </a:spcAft>
            </a:pPr>
            <a:r>
              <a:rPr lang="fr-CH" sz="1200" dirty="0" err="1">
                <a:solidFill>
                  <a:srgbClr val="A000B8"/>
                </a:solidFill>
              </a:rPr>
              <a:t>Experimental</a:t>
            </a:r>
            <a:r>
              <a:rPr lang="fr-CH" sz="1200" dirty="0">
                <a:solidFill>
                  <a:srgbClr val="A000B8"/>
                </a:solidFill>
              </a:rPr>
              <a:t> Service Areas</a:t>
            </a:r>
            <a:endParaRPr lang="en-GB" sz="1200" dirty="0">
              <a:solidFill>
                <a:srgbClr val="A000B8"/>
              </a:solidFill>
            </a:endParaRPr>
          </a:p>
        </p:txBody>
      </p:sp>
      <p:sp>
        <p:nvSpPr>
          <p:cNvPr id="9" name="Content Placeholder 22">
            <a:extLst>
              <a:ext uri="{FF2B5EF4-FFF2-40B4-BE49-F238E27FC236}">
                <a16:creationId xmlns:a16="http://schemas.microsoft.com/office/drawing/2014/main" id="{50875185-4854-4019-4F24-5A4E636C53BB}"/>
              </a:ext>
            </a:extLst>
          </p:cNvPr>
          <p:cNvSpPr txBox="1">
            <a:spLocks/>
          </p:cNvSpPr>
          <p:nvPr/>
        </p:nvSpPr>
        <p:spPr>
          <a:xfrm>
            <a:off x="6096000" y="3811093"/>
            <a:ext cx="5462788" cy="100265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spcBef>
                <a:spcPts val="0"/>
              </a:spcBef>
              <a:spcAft>
                <a:spcPts val="1200"/>
              </a:spcAft>
            </a:pPr>
            <a:r>
              <a:rPr lang="fr-CH" sz="1800" dirty="0">
                <a:solidFill>
                  <a:srgbClr val="0033A0"/>
                </a:solidFill>
              </a:rPr>
              <a:t>23 Evacuation Zones </a:t>
            </a:r>
            <a:r>
              <a:rPr lang="en-US" sz="1800" dirty="0">
                <a:solidFill>
                  <a:srgbClr val="0033A0"/>
                </a:solidFill>
                <a:cs typeface="Calibri" panose="020F0502020204030204" pitchFamily="34" charset="0"/>
              </a:rPr>
              <a:t>based on CERN’s existing evacuation matrixes</a:t>
            </a:r>
          </a:p>
          <a:p>
            <a:pPr algn="just">
              <a:spcBef>
                <a:spcPts val="0"/>
              </a:spcBef>
              <a:spcAft>
                <a:spcPts val="1200"/>
              </a:spcAft>
            </a:pPr>
            <a:endParaRPr lang="en-US" sz="800" dirty="0">
              <a:solidFill>
                <a:srgbClr val="0033A0"/>
              </a:solidFill>
              <a:cs typeface="Calibri" panose="020F0502020204030204" pitchFamily="34" charset="0"/>
            </a:endParaRPr>
          </a:p>
          <a:p>
            <a:pPr algn="just">
              <a:spcBef>
                <a:spcPts val="0"/>
              </a:spcBef>
              <a:spcAft>
                <a:spcPts val="1200"/>
              </a:spcAft>
            </a:pPr>
            <a:r>
              <a:rPr lang="en-US" sz="1800" dirty="0">
                <a:solidFill>
                  <a:srgbClr val="0033A0"/>
                </a:solidFill>
                <a:cs typeface="Calibri" panose="020F0502020204030204" pitchFamily="34" charset="0"/>
              </a:rPr>
              <a:t>Evacuation triggered by safety detection systems</a:t>
            </a:r>
          </a:p>
          <a:p>
            <a:pPr algn="just">
              <a:spcBef>
                <a:spcPts val="0"/>
              </a:spcBef>
              <a:spcAft>
                <a:spcPts val="0"/>
              </a:spcAft>
            </a:pPr>
            <a:endParaRPr lang="en-US" sz="2400" dirty="0">
              <a:solidFill>
                <a:srgbClr val="0033A0"/>
              </a:solidFill>
              <a:cs typeface="Calibri" panose="020F0502020204030204" pitchFamily="34" charset="0"/>
            </a:endParaRPr>
          </a:p>
        </p:txBody>
      </p:sp>
      <p:sp>
        <p:nvSpPr>
          <p:cNvPr id="10" name="Content Placeholder 22">
            <a:extLst>
              <a:ext uri="{FF2B5EF4-FFF2-40B4-BE49-F238E27FC236}">
                <a16:creationId xmlns:a16="http://schemas.microsoft.com/office/drawing/2014/main" id="{52893B26-EA8B-591A-6A7B-8993A225C0BB}"/>
              </a:ext>
            </a:extLst>
          </p:cNvPr>
          <p:cNvSpPr txBox="1">
            <a:spLocks/>
          </p:cNvSpPr>
          <p:nvPr/>
        </p:nvSpPr>
        <p:spPr>
          <a:xfrm>
            <a:off x="6096000" y="5111853"/>
            <a:ext cx="5462788" cy="928058"/>
          </a:xfrm>
          <a:prstGeom prst="rect">
            <a:avLst/>
          </a:prstGeom>
        </p:spPr>
        <p:txBody>
          <a:bodyPr vert="horz" lIns="0" tIns="0" rIns="0" bIns="0" numCol="2"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spcBef>
                <a:spcPts val="0"/>
              </a:spcBef>
              <a:spcAft>
                <a:spcPts val="600"/>
              </a:spcAft>
              <a:buFont typeface="Arial" panose="020B0604020202020204" pitchFamily="34" charset="0"/>
              <a:buChar char="•"/>
            </a:pPr>
            <a:r>
              <a:rPr lang="en-US" sz="1500" b="0" dirty="0">
                <a:solidFill>
                  <a:srgbClr val="0033A0"/>
                </a:solidFill>
              </a:rPr>
              <a:t>Fire detection</a:t>
            </a:r>
          </a:p>
          <a:p>
            <a:pPr marL="285750" indent="-285750">
              <a:spcBef>
                <a:spcPts val="0"/>
              </a:spcBef>
              <a:spcAft>
                <a:spcPts val="600"/>
              </a:spcAft>
              <a:buFont typeface="Arial" panose="020B0604020202020204" pitchFamily="34" charset="0"/>
              <a:buChar char="•"/>
            </a:pPr>
            <a:r>
              <a:rPr lang="en-US" sz="1500" b="0" dirty="0">
                <a:solidFill>
                  <a:srgbClr val="0033A0"/>
                </a:solidFill>
                <a:cs typeface="Calibri" panose="020F0502020204030204" pitchFamily="34" charset="0"/>
              </a:rPr>
              <a:t>Oxygen Deficiency Hazard</a:t>
            </a:r>
          </a:p>
          <a:p>
            <a:pPr marL="285750" indent="-285750">
              <a:spcBef>
                <a:spcPts val="0"/>
              </a:spcBef>
              <a:spcAft>
                <a:spcPts val="600"/>
              </a:spcAft>
              <a:buFont typeface="Arial" panose="020B0604020202020204" pitchFamily="34" charset="0"/>
              <a:buChar char="•"/>
            </a:pPr>
            <a:r>
              <a:rPr lang="en-US" sz="1500" b="0" dirty="0">
                <a:solidFill>
                  <a:srgbClr val="0033A0"/>
                </a:solidFill>
                <a:cs typeface="Calibri" panose="020F0502020204030204" pitchFamily="34" charset="0"/>
              </a:rPr>
              <a:t>Gas detection</a:t>
            </a:r>
          </a:p>
          <a:p>
            <a:pPr marL="285750" indent="-285750">
              <a:spcBef>
                <a:spcPts val="0"/>
              </a:spcBef>
              <a:spcAft>
                <a:spcPts val="600"/>
              </a:spcAft>
              <a:buFont typeface="Arial" panose="020B0604020202020204" pitchFamily="34" charset="0"/>
              <a:buChar char="•"/>
            </a:pPr>
            <a:r>
              <a:rPr lang="en-US" sz="1500" b="0" dirty="0">
                <a:solidFill>
                  <a:srgbClr val="0033A0"/>
                </a:solidFill>
                <a:cs typeface="Calibri" panose="020F0502020204030204" pitchFamily="34" charset="0"/>
              </a:rPr>
              <a:t>Beam Imminent Warning (BIW)</a:t>
            </a:r>
          </a:p>
          <a:p>
            <a:pPr marL="285750" indent="-285750">
              <a:spcBef>
                <a:spcPts val="0"/>
              </a:spcBef>
              <a:spcAft>
                <a:spcPts val="600"/>
              </a:spcAft>
              <a:buFont typeface="Arial" panose="020B0604020202020204" pitchFamily="34" charset="0"/>
              <a:buChar char="•"/>
            </a:pPr>
            <a:r>
              <a:rPr lang="en-US" sz="1500" b="0" dirty="0">
                <a:solidFill>
                  <a:srgbClr val="0033A0"/>
                </a:solidFill>
                <a:cs typeface="Calibri" panose="020F0502020204030204" pitchFamily="34" charset="0"/>
              </a:rPr>
              <a:t>Other safety systems</a:t>
            </a:r>
          </a:p>
          <a:p>
            <a:pPr marL="342900" indent="-342900">
              <a:spcBef>
                <a:spcPts val="0"/>
              </a:spcBef>
              <a:spcAft>
                <a:spcPts val="600"/>
              </a:spcAft>
              <a:buFont typeface="Arial" panose="020B0604020202020204" pitchFamily="34" charset="0"/>
              <a:buChar char="•"/>
            </a:pPr>
            <a:endParaRPr lang="en-US" sz="1500" b="0" dirty="0">
              <a:solidFill>
                <a:srgbClr val="0033A0"/>
              </a:solidFill>
              <a:cs typeface="Calibri" panose="020F0502020204030204" pitchFamily="34" charset="0"/>
            </a:endParaRPr>
          </a:p>
        </p:txBody>
      </p:sp>
    </p:spTree>
    <p:extLst>
      <p:ext uri="{BB962C8B-B14F-4D97-AF65-F5344CB8AC3E}">
        <p14:creationId xmlns:p14="http://schemas.microsoft.com/office/powerpoint/2010/main" val="20529962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68D5289-FDAE-FC26-F806-0A1A1BB6BCA0}"/>
              </a:ext>
            </a:extLst>
          </p:cNvPr>
          <p:cNvPicPr>
            <a:picLocks noChangeAspect="1"/>
          </p:cNvPicPr>
          <p:nvPr/>
        </p:nvPicPr>
        <p:blipFill>
          <a:blip r:embed="rId3"/>
          <a:stretch>
            <a:fillRect/>
          </a:stretch>
        </p:blipFill>
        <p:spPr>
          <a:xfrm>
            <a:off x="7335306" y="279142"/>
            <a:ext cx="4476656" cy="3149858"/>
          </a:xfrm>
          <a:prstGeom prst="rect">
            <a:avLst/>
          </a:prstGeom>
        </p:spPr>
      </p:pic>
      <p:sp>
        <p:nvSpPr>
          <p:cNvPr id="3" name="Title 2">
            <a:extLst>
              <a:ext uri="{FF2B5EF4-FFF2-40B4-BE49-F238E27FC236}">
                <a16:creationId xmlns:a16="http://schemas.microsoft.com/office/drawing/2014/main" id="{A2063137-BD16-7E57-41FD-1C9CC0589CEF}"/>
              </a:ext>
            </a:extLst>
          </p:cNvPr>
          <p:cNvSpPr>
            <a:spLocks noGrp="1"/>
          </p:cNvSpPr>
          <p:nvPr>
            <p:ph type="title"/>
          </p:nvPr>
        </p:nvSpPr>
        <p:spPr/>
        <p:txBody>
          <a:bodyPr/>
          <a:lstStyle/>
          <a:p>
            <a:r>
              <a:rPr lang="fr-CH" dirty="0"/>
              <a:t>Scope – LHC Underground Areas</a:t>
            </a:r>
            <a:endParaRPr lang="en-GB" dirty="0"/>
          </a:p>
        </p:txBody>
      </p:sp>
      <p:sp>
        <p:nvSpPr>
          <p:cNvPr id="4" name="Date Placeholder 3">
            <a:extLst>
              <a:ext uri="{FF2B5EF4-FFF2-40B4-BE49-F238E27FC236}">
                <a16:creationId xmlns:a16="http://schemas.microsoft.com/office/drawing/2014/main" id="{3AD1BB88-84DE-411A-9C32-700C5711439D}"/>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FFC6350E-01EC-1B5D-232D-0771BCC9938C}"/>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B4068A89-40C4-C49C-1149-B82E448A1E04}"/>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10" name="Picture 9">
            <a:extLst>
              <a:ext uri="{FF2B5EF4-FFF2-40B4-BE49-F238E27FC236}">
                <a16:creationId xmlns:a16="http://schemas.microsoft.com/office/drawing/2014/main" id="{B5BE5F61-B5D7-EAF3-42A8-F0661ABFFC20}"/>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rcRect/>
          <a:stretch/>
        </p:blipFill>
        <p:spPr>
          <a:xfrm>
            <a:off x="737122" y="1112069"/>
            <a:ext cx="2286000" cy="2286000"/>
          </a:xfrm>
          <a:prstGeom prst="rect">
            <a:avLst/>
          </a:prstGeom>
          <a:ln w="38100">
            <a:solidFill>
              <a:srgbClr val="0033A0"/>
            </a:solidFill>
          </a:ln>
        </p:spPr>
      </p:pic>
      <p:pic>
        <p:nvPicPr>
          <p:cNvPr id="12" name="Picture 11">
            <a:extLst>
              <a:ext uri="{FF2B5EF4-FFF2-40B4-BE49-F238E27FC236}">
                <a16:creationId xmlns:a16="http://schemas.microsoft.com/office/drawing/2014/main" id="{CB9577BE-4DF6-3874-8BDF-CD4125568CF4}"/>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40000"/>
                    </a14:imgEffect>
                  </a14:imgLayer>
                </a14:imgProps>
              </a:ext>
            </a:extLst>
          </a:blip>
          <a:srcRect l="8002" r="8648"/>
          <a:stretch/>
        </p:blipFill>
        <p:spPr>
          <a:xfrm>
            <a:off x="3663150" y="1112069"/>
            <a:ext cx="2286000" cy="2286000"/>
          </a:xfrm>
          <a:prstGeom prst="rect">
            <a:avLst/>
          </a:prstGeom>
          <a:ln w="38100">
            <a:solidFill>
              <a:srgbClr val="00C51A"/>
            </a:solidFill>
          </a:ln>
        </p:spPr>
      </p:pic>
      <p:pic>
        <p:nvPicPr>
          <p:cNvPr id="14" name="Picture 13">
            <a:extLst>
              <a:ext uri="{FF2B5EF4-FFF2-40B4-BE49-F238E27FC236}">
                <a16:creationId xmlns:a16="http://schemas.microsoft.com/office/drawing/2014/main" id="{06CF8E7A-7109-3A62-1C4B-D2F5A8F29334}"/>
              </a:ext>
            </a:extLst>
          </p:cNvPr>
          <p:cNvPicPr>
            <a:picLocks noChangeAspect="1"/>
          </p:cNvPicPr>
          <p:nvPr/>
        </p:nvPicPr>
        <p:blipFill rotWithShape="1">
          <a:blip r:embed="rId8">
            <a:extLst>
              <a:ext uri="{BEBA8EAE-BF5A-486C-A8C5-ECC9F3942E4B}">
                <a14:imgProps xmlns:a14="http://schemas.microsoft.com/office/drawing/2010/main">
                  <a14:imgLayer r:embed="rId9">
                    <a14:imgEffect>
                      <a14:brightnessContrast bright="20000" contrast="40000"/>
                    </a14:imgEffect>
                  </a14:imgLayer>
                </a14:imgProps>
              </a:ext>
            </a:extLst>
          </a:blip>
          <a:srcRect l="6145" t="-11" r="27535" b="11"/>
          <a:stretch/>
        </p:blipFill>
        <p:spPr>
          <a:xfrm>
            <a:off x="3419302" y="3806240"/>
            <a:ext cx="2286000" cy="2286000"/>
          </a:xfrm>
          <a:prstGeom prst="rect">
            <a:avLst/>
          </a:prstGeom>
          <a:ln w="38100">
            <a:solidFill>
              <a:srgbClr val="FFC100"/>
            </a:solidFill>
          </a:ln>
        </p:spPr>
      </p:pic>
      <p:pic>
        <p:nvPicPr>
          <p:cNvPr id="16" name="Picture 15">
            <a:extLst>
              <a:ext uri="{FF2B5EF4-FFF2-40B4-BE49-F238E27FC236}">
                <a16:creationId xmlns:a16="http://schemas.microsoft.com/office/drawing/2014/main" id="{E24F40E6-25B9-727D-B2D1-E5D38C688E7A}"/>
              </a:ext>
            </a:extLst>
          </p:cNvPr>
          <p:cNvPicPr>
            <a:picLocks noChangeAspect="1"/>
          </p:cNvPicPr>
          <p:nvPr/>
        </p:nvPicPr>
        <p:blipFill rotWithShape="1">
          <a:blip r:embed="rId10"/>
          <a:srcRect t="3298" b="573"/>
          <a:stretch/>
        </p:blipFill>
        <p:spPr>
          <a:xfrm>
            <a:off x="737122" y="3806240"/>
            <a:ext cx="2286000" cy="2286000"/>
          </a:xfrm>
          <a:prstGeom prst="rect">
            <a:avLst/>
          </a:prstGeom>
          <a:ln w="38100">
            <a:solidFill>
              <a:srgbClr val="FFC100"/>
            </a:solidFill>
          </a:ln>
        </p:spPr>
      </p:pic>
      <p:pic>
        <p:nvPicPr>
          <p:cNvPr id="18" name="Picture 17">
            <a:extLst>
              <a:ext uri="{FF2B5EF4-FFF2-40B4-BE49-F238E27FC236}">
                <a16:creationId xmlns:a16="http://schemas.microsoft.com/office/drawing/2014/main" id="{D5FBCB79-F839-F83B-A89E-F14ACC6DC2AB}"/>
              </a:ext>
            </a:extLst>
          </p:cNvPr>
          <p:cNvPicPr>
            <a:picLocks noChangeAspect="1"/>
          </p:cNvPicPr>
          <p:nvPr/>
        </p:nvPicPr>
        <p:blipFill rotWithShape="1">
          <a:blip r:embed="rId11"/>
          <a:srcRect l="24957" t="1377" r="10760" b="8306"/>
          <a:stretch/>
        </p:blipFill>
        <p:spPr>
          <a:xfrm>
            <a:off x="6345330" y="3806240"/>
            <a:ext cx="2286000" cy="2286000"/>
          </a:xfrm>
          <a:prstGeom prst="rect">
            <a:avLst/>
          </a:prstGeom>
          <a:ln w="38100">
            <a:solidFill>
              <a:srgbClr val="A000B8"/>
            </a:solidFill>
          </a:ln>
        </p:spPr>
      </p:pic>
      <p:pic>
        <p:nvPicPr>
          <p:cNvPr id="20" name="Picture 19">
            <a:extLst>
              <a:ext uri="{FF2B5EF4-FFF2-40B4-BE49-F238E27FC236}">
                <a16:creationId xmlns:a16="http://schemas.microsoft.com/office/drawing/2014/main" id="{1A8272BF-0C79-BC7D-5714-F44D2512AC83}"/>
              </a:ext>
            </a:extLst>
          </p:cNvPr>
          <p:cNvPicPr>
            <a:picLocks noChangeAspect="1"/>
          </p:cNvPicPr>
          <p:nvPr/>
        </p:nvPicPr>
        <p:blipFill rotWithShape="1">
          <a:blip r:embed="rId12"/>
          <a:srcRect l="17740" t="1675" r="13646"/>
          <a:stretch/>
        </p:blipFill>
        <p:spPr>
          <a:xfrm>
            <a:off x="9027510" y="3806240"/>
            <a:ext cx="2286000" cy="2286000"/>
          </a:xfrm>
          <a:prstGeom prst="rect">
            <a:avLst/>
          </a:prstGeom>
          <a:ln w="38100">
            <a:solidFill>
              <a:srgbClr val="A000B8"/>
            </a:solidFill>
          </a:ln>
        </p:spPr>
      </p:pic>
      <p:sp>
        <p:nvSpPr>
          <p:cNvPr id="7" name="Content Placeholder 1">
            <a:extLst>
              <a:ext uri="{FF2B5EF4-FFF2-40B4-BE49-F238E27FC236}">
                <a16:creationId xmlns:a16="http://schemas.microsoft.com/office/drawing/2014/main" id="{B40C9F9F-6C10-FC42-79A4-EC2E51CCF0AE}"/>
              </a:ext>
            </a:extLst>
          </p:cNvPr>
          <p:cNvSpPr txBox="1">
            <a:spLocks/>
          </p:cNvSpPr>
          <p:nvPr/>
        </p:nvSpPr>
        <p:spPr>
          <a:xfrm rot="16200000">
            <a:off x="-691985" y="2035825"/>
            <a:ext cx="2370518" cy="35396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r>
              <a:rPr lang="fr-CH" sz="1800" dirty="0">
                <a:solidFill>
                  <a:srgbClr val="0033A0"/>
                </a:solidFill>
              </a:rPr>
              <a:t>LHC Machine Tunnel</a:t>
            </a:r>
            <a:endParaRPr lang="en-GB" sz="1800" dirty="0">
              <a:solidFill>
                <a:srgbClr val="A000B8"/>
              </a:solidFill>
            </a:endParaRPr>
          </a:p>
        </p:txBody>
      </p:sp>
      <p:sp>
        <p:nvSpPr>
          <p:cNvPr id="11" name="Content Placeholder 1">
            <a:extLst>
              <a:ext uri="{FF2B5EF4-FFF2-40B4-BE49-F238E27FC236}">
                <a16:creationId xmlns:a16="http://schemas.microsoft.com/office/drawing/2014/main" id="{BD8FE61F-E897-6CE3-6A28-67A15E85E8F0}"/>
              </a:ext>
            </a:extLst>
          </p:cNvPr>
          <p:cNvSpPr txBox="1">
            <a:spLocks/>
          </p:cNvSpPr>
          <p:nvPr/>
        </p:nvSpPr>
        <p:spPr>
          <a:xfrm rot="16200000">
            <a:off x="-771576" y="4650404"/>
            <a:ext cx="2529703" cy="35396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r>
              <a:rPr lang="fr-CH" sz="1800" dirty="0" err="1">
                <a:solidFill>
                  <a:srgbClr val="FFC100"/>
                </a:solidFill>
              </a:rPr>
              <a:t>Experimental</a:t>
            </a:r>
            <a:r>
              <a:rPr lang="fr-CH" sz="1800" dirty="0">
                <a:solidFill>
                  <a:srgbClr val="FFC100"/>
                </a:solidFill>
              </a:rPr>
              <a:t> </a:t>
            </a:r>
            <a:r>
              <a:rPr lang="fr-CH" sz="1800" dirty="0" err="1">
                <a:solidFill>
                  <a:srgbClr val="FFC100"/>
                </a:solidFill>
              </a:rPr>
              <a:t>Caverns</a:t>
            </a:r>
            <a:endParaRPr lang="fr-CH" sz="1800" dirty="0">
              <a:solidFill>
                <a:srgbClr val="FFC100"/>
              </a:solidFill>
            </a:endParaRPr>
          </a:p>
        </p:txBody>
      </p:sp>
      <p:sp>
        <p:nvSpPr>
          <p:cNvPr id="13" name="Content Placeholder 1">
            <a:extLst>
              <a:ext uri="{FF2B5EF4-FFF2-40B4-BE49-F238E27FC236}">
                <a16:creationId xmlns:a16="http://schemas.microsoft.com/office/drawing/2014/main" id="{DE34014C-4863-2206-7428-2B9E059E5E12}"/>
              </a:ext>
            </a:extLst>
          </p:cNvPr>
          <p:cNvSpPr txBox="1">
            <a:spLocks/>
          </p:cNvSpPr>
          <p:nvPr/>
        </p:nvSpPr>
        <p:spPr>
          <a:xfrm rot="16200000">
            <a:off x="4910741" y="4729996"/>
            <a:ext cx="2370518" cy="35396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r>
              <a:rPr lang="fr-CH" sz="1800" dirty="0">
                <a:solidFill>
                  <a:srgbClr val="A000B8"/>
                </a:solidFill>
              </a:rPr>
              <a:t>Service </a:t>
            </a:r>
            <a:r>
              <a:rPr lang="fr-CH" sz="1800" dirty="0" err="1">
                <a:solidFill>
                  <a:srgbClr val="A000B8"/>
                </a:solidFill>
              </a:rPr>
              <a:t>Caverns</a:t>
            </a:r>
            <a:endParaRPr lang="en-GB" sz="1800" dirty="0">
              <a:solidFill>
                <a:srgbClr val="A000B8"/>
              </a:solidFill>
            </a:endParaRPr>
          </a:p>
        </p:txBody>
      </p:sp>
      <p:sp>
        <p:nvSpPr>
          <p:cNvPr id="15" name="Content Placeholder 1">
            <a:extLst>
              <a:ext uri="{FF2B5EF4-FFF2-40B4-BE49-F238E27FC236}">
                <a16:creationId xmlns:a16="http://schemas.microsoft.com/office/drawing/2014/main" id="{4B90B0C5-7761-2A31-0852-4B70B9E05C92}"/>
              </a:ext>
            </a:extLst>
          </p:cNvPr>
          <p:cNvSpPr txBox="1">
            <a:spLocks/>
          </p:cNvSpPr>
          <p:nvPr/>
        </p:nvSpPr>
        <p:spPr>
          <a:xfrm rot="16200000">
            <a:off x="2234043" y="2035825"/>
            <a:ext cx="2370518" cy="35396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0"/>
              </a:spcAft>
            </a:pPr>
            <a:r>
              <a:rPr lang="fr-CH" sz="1800" dirty="0">
                <a:solidFill>
                  <a:srgbClr val="00C51A"/>
                </a:solidFill>
              </a:rPr>
              <a:t>LHC Service Areas</a:t>
            </a:r>
          </a:p>
        </p:txBody>
      </p:sp>
      <p:sp>
        <p:nvSpPr>
          <p:cNvPr id="21" name="Content Placeholder 1">
            <a:extLst>
              <a:ext uri="{FF2B5EF4-FFF2-40B4-BE49-F238E27FC236}">
                <a16:creationId xmlns:a16="http://schemas.microsoft.com/office/drawing/2014/main" id="{2C5F053E-68F4-19F9-7760-34006CBE0098}"/>
              </a:ext>
            </a:extLst>
          </p:cNvPr>
          <p:cNvSpPr txBox="1">
            <a:spLocks/>
          </p:cNvSpPr>
          <p:nvPr/>
        </p:nvSpPr>
        <p:spPr>
          <a:xfrm>
            <a:off x="8153783" y="1122976"/>
            <a:ext cx="2839701" cy="1462189"/>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0000"/>
              </a:lnSpc>
              <a:spcBef>
                <a:spcPts val="0"/>
              </a:spcBef>
              <a:spcAft>
                <a:spcPts val="600"/>
              </a:spcAft>
            </a:pPr>
            <a:r>
              <a:rPr lang="fr-CH" sz="1200" dirty="0">
                <a:solidFill>
                  <a:srgbClr val="0033A0"/>
                </a:solidFill>
              </a:rPr>
              <a:t>LHC Machine Tunnel</a:t>
            </a:r>
          </a:p>
          <a:p>
            <a:pPr algn="ctr">
              <a:lnSpc>
                <a:spcPct val="100000"/>
              </a:lnSpc>
              <a:spcBef>
                <a:spcPts val="0"/>
              </a:spcBef>
              <a:spcAft>
                <a:spcPts val="600"/>
              </a:spcAft>
            </a:pPr>
            <a:r>
              <a:rPr lang="fr-CH" sz="1200" dirty="0">
                <a:solidFill>
                  <a:srgbClr val="00C51A"/>
                </a:solidFill>
              </a:rPr>
              <a:t>LHC Service Areas</a:t>
            </a:r>
          </a:p>
          <a:p>
            <a:pPr algn="ctr">
              <a:lnSpc>
                <a:spcPct val="100000"/>
              </a:lnSpc>
              <a:spcBef>
                <a:spcPts val="0"/>
              </a:spcBef>
              <a:spcAft>
                <a:spcPts val="600"/>
              </a:spcAft>
            </a:pPr>
            <a:r>
              <a:rPr lang="fr-CH" sz="1200" dirty="0" err="1">
                <a:solidFill>
                  <a:srgbClr val="FFC100"/>
                </a:solidFill>
              </a:rPr>
              <a:t>Experimental</a:t>
            </a:r>
            <a:r>
              <a:rPr lang="fr-CH" sz="1200" dirty="0">
                <a:solidFill>
                  <a:srgbClr val="FFC100"/>
                </a:solidFill>
              </a:rPr>
              <a:t> </a:t>
            </a:r>
            <a:r>
              <a:rPr lang="fr-CH" sz="1200" dirty="0" err="1">
                <a:solidFill>
                  <a:srgbClr val="FFC100"/>
                </a:solidFill>
              </a:rPr>
              <a:t>Caverns</a:t>
            </a:r>
            <a:endParaRPr lang="fr-CH" sz="1200" dirty="0">
              <a:solidFill>
                <a:srgbClr val="FFC100"/>
              </a:solidFill>
            </a:endParaRPr>
          </a:p>
          <a:p>
            <a:pPr algn="ctr">
              <a:lnSpc>
                <a:spcPct val="100000"/>
              </a:lnSpc>
              <a:spcBef>
                <a:spcPts val="0"/>
              </a:spcBef>
              <a:spcAft>
                <a:spcPts val="600"/>
              </a:spcAft>
            </a:pPr>
            <a:r>
              <a:rPr lang="fr-CH" sz="1200" dirty="0" err="1">
                <a:solidFill>
                  <a:srgbClr val="A000B8"/>
                </a:solidFill>
              </a:rPr>
              <a:t>Experimental</a:t>
            </a:r>
            <a:r>
              <a:rPr lang="fr-CH" sz="1200" dirty="0">
                <a:solidFill>
                  <a:srgbClr val="A000B8"/>
                </a:solidFill>
              </a:rPr>
              <a:t> Service Areas</a:t>
            </a:r>
            <a:endParaRPr lang="en-GB" sz="1200" dirty="0">
              <a:solidFill>
                <a:srgbClr val="A000B8"/>
              </a:solidFill>
            </a:endParaRPr>
          </a:p>
        </p:txBody>
      </p:sp>
    </p:spTree>
    <p:extLst>
      <p:ext uri="{BB962C8B-B14F-4D97-AF65-F5344CB8AC3E}">
        <p14:creationId xmlns:p14="http://schemas.microsoft.com/office/powerpoint/2010/main" val="3463052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9D8EB6-1733-9B1D-DA17-206FFC3DE3AE}"/>
              </a:ext>
            </a:extLst>
          </p:cNvPr>
          <p:cNvSpPr>
            <a:spLocks noGrp="1"/>
          </p:cNvSpPr>
          <p:nvPr>
            <p:ph type="title"/>
          </p:nvPr>
        </p:nvSpPr>
        <p:spPr>
          <a:xfrm>
            <a:off x="407988" y="373593"/>
            <a:ext cx="11376025" cy="1065742"/>
          </a:xfrm>
        </p:spPr>
        <p:txBody>
          <a:bodyPr anchor="t">
            <a:normAutofit/>
          </a:bodyPr>
          <a:lstStyle/>
          <a:p>
            <a:r>
              <a:rPr lang="fr-CH" dirty="0"/>
              <a:t>VAS System Architecture </a:t>
            </a:r>
            <a:endParaRPr lang="en-GB" dirty="0"/>
          </a:p>
        </p:txBody>
      </p:sp>
      <p:sp>
        <p:nvSpPr>
          <p:cNvPr id="2" name="Content Placeholder 1">
            <a:extLst>
              <a:ext uri="{FF2B5EF4-FFF2-40B4-BE49-F238E27FC236}">
                <a16:creationId xmlns:a16="http://schemas.microsoft.com/office/drawing/2014/main" id="{A36165A3-8C15-E4E9-DE8A-0E20487B3D5F}"/>
              </a:ext>
            </a:extLst>
          </p:cNvPr>
          <p:cNvSpPr>
            <a:spLocks noGrp="1"/>
          </p:cNvSpPr>
          <p:nvPr>
            <p:ph sz="half" idx="2"/>
          </p:nvPr>
        </p:nvSpPr>
        <p:spPr>
          <a:xfrm>
            <a:off x="6172199" y="1592264"/>
            <a:ext cx="5611813" cy="4608511"/>
          </a:xfrm>
        </p:spPr>
        <p:txBody>
          <a:bodyPr>
            <a:noAutofit/>
          </a:bodyPr>
          <a:lstStyle/>
          <a:p>
            <a:pPr marL="285750" indent="-285750">
              <a:spcBef>
                <a:spcPts val="0"/>
              </a:spcBef>
              <a:spcAft>
                <a:spcPts val="1200"/>
              </a:spcAft>
              <a:buFont typeface="Arial" panose="020B0604020202020204" pitchFamily="34" charset="0"/>
              <a:buChar char="•"/>
            </a:pPr>
            <a:r>
              <a:rPr lang="en-GB" sz="1500" b="0" dirty="0">
                <a:solidFill>
                  <a:schemeClr val="tx1"/>
                </a:solidFill>
              </a:rPr>
              <a:t>23 Evacuation Zones (ZAV) defined by CERN’s evacuation group</a:t>
            </a:r>
          </a:p>
          <a:p>
            <a:pPr marL="285750" indent="-285750">
              <a:spcBef>
                <a:spcPts val="0"/>
              </a:spcBef>
              <a:spcAft>
                <a:spcPts val="1200"/>
              </a:spcAft>
              <a:buFont typeface="Arial" panose="020B0604020202020204" pitchFamily="34" charset="0"/>
              <a:buChar char="•"/>
            </a:pPr>
            <a:r>
              <a:rPr lang="en-GB" sz="1500" b="0" dirty="0">
                <a:solidFill>
                  <a:schemeClr val="tx1"/>
                </a:solidFill>
              </a:rPr>
              <a:t>2 HMIs for remote evacuation operation and supervision by Fire Brigade</a:t>
            </a:r>
          </a:p>
          <a:p>
            <a:pPr marL="285750" indent="-285750">
              <a:spcBef>
                <a:spcPts val="0"/>
              </a:spcBef>
              <a:spcAft>
                <a:spcPts val="1200"/>
              </a:spcAft>
              <a:buFont typeface="Arial" panose="020B0604020202020204" pitchFamily="34" charset="0"/>
              <a:buChar char="•"/>
            </a:pPr>
            <a:r>
              <a:rPr lang="en-GB" sz="1500" b="0" dirty="0">
                <a:solidFill>
                  <a:schemeClr val="tx1"/>
                </a:solidFill>
              </a:rPr>
              <a:t>~ 6 HMIs for messages broadcasting and supervision by LHC machine &amp; experiments operation teams</a:t>
            </a:r>
          </a:p>
          <a:p>
            <a:pPr marL="285750" indent="-285750">
              <a:spcBef>
                <a:spcPts val="0"/>
              </a:spcBef>
              <a:spcAft>
                <a:spcPts val="1200"/>
              </a:spcAft>
              <a:buFont typeface="Arial" panose="020B0604020202020204" pitchFamily="34" charset="0"/>
              <a:buChar char="•"/>
            </a:pPr>
            <a:r>
              <a:rPr lang="en-GB" sz="1500" b="0" dirty="0">
                <a:solidFill>
                  <a:schemeClr val="tx1"/>
                </a:solidFill>
              </a:rPr>
              <a:t>15 VACIEs in 10 sites at surface level</a:t>
            </a:r>
          </a:p>
          <a:p>
            <a:pPr marL="285750" indent="-285750">
              <a:spcBef>
                <a:spcPts val="0"/>
              </a:spcBef>
              <a:spcAft>
                <a:spcPts val="1200"/>
              </a:spcAft>
              <a:buFont typeface="Arial" panose="020B0604020202020204" pitchFamily="34" charset="0"/>
              <a:buChar char="•"/>
            </a:pPr>
            <a:r>
              <a:rPr lang="en-GB" sz="1500" b="0" dirty="0">
                <a:solidFill>
                  <a:schemeClr val="tx1"/>
                </a:solidFill>
              </a:rPr>
              <a:t>VACIEs in FO network working as one unique EN54 compliant Voice Alarm System</a:t>
            </a:r>
          </a:p>
          <a:p>
            <a:pPr marL="285750" indent="-285750">
              <a:spcBef>
                <a:spcPts val="0"/>
              </a:spcBef>
              <a:spcAft>
                <a:spcPts val="1200"/>
              </a:spcAft>
              <a:buFont typeface="Arial" panose="020B0604020202020204" pitchFamily="34" charset="0"/>
              <a:buChar char="•"/>
            </a:pPr>
            <a:r>
              <a:rPr lang="en-GB" sz="1500" b="0" dirty="0">
                <a:solidFill>
                  <a:schemeClr val="tx1"/>
                </a:solidFill>
              </a:rPr>
              <a:t>~2000 Loudspeakers distributed in ~125 lines installed in underground radiation monitored areas, and flashing lights in complement for noisy areas → Positions pre-defined by acoustic studies</a:t>
            </a:r>
          </a:p>
          <a:p>
            <a:pPr marL="285750" indent="-285750">
              <a:spcBef>
                <a:spcPts val="0"/>
              </a:spcBef>
              <a:spcAft>
                <a:spcPts val="1200"/>
              </a:spcAft>
              <a:buFont typeface="Arial" panose="020B0604020202020204" pitchFamily="34" charset="0"/>
              <a:buChar char="•"/>
            </a:pPr>
            <a:r>
              <a:rPr lang="en-GB" sz="1500" b="0" dirty="0">
                <a:solidFill>
                  <a:schemeClr val="tx1"/>
                </a:solidFill>
              </a:rPr>
              <a:t>Dry contact input signals from different detection systems triggering evacuation procedures</a:t>
            </a:r>
          </a:p>
          <a:p>
            <a:pPr marL="285750" indent="-285750">
              <a:spcBef>
                <a:spcPts val="0"/>
              </a:spcBef>
              <a:spcAft>
                <a:spcPts val="1200"/>
              </a:spcAft>
              <a:buFont typeface="Arial" panose="020B0604020202020204" pitchFamily="34" charset="0"/>
              <a:buChar char="•"/>
            </a:pPr>
            <a:r>
              <a:rPr lang="en-GB" sz="1500" b="0" dirty="0">
                <a:solidFill>
                  <a:schemeClr val="tx1"/>
                </a:solidFill>
              </a:rPr>
              <a:t>Long-distance cabling and optical fibres (&gt;10m) and secured electrical power supplies installed by CERN </a:t>
            </a:r>
            <a:endParaRPr lang="en-GB" sz="1500" b="0" dirty="0">
              <a:solidFill>
                <a:schemeClr val="tx1"/>
              </a:solidFill>
              <a:highlight>
                <a:srgbClr val="FFFF00"/>
              </a:highlight>
            </a:endParaRPr>
          </a:p>
        </p:txBody>
      </p:sp>
      <p:sp>
        <p:nvSpPr>
          <p:cNvPr id="4" name="Date Placeholder 3">
            <a:extLst>
              <a:ext uri="{FF2B5EF4-FFF2-40B4-BE49-F238E27FC236}">
                <a16:creationId xmlns:a16="http://schemas.microsoft.com/office/drawing/2014/main" id="{848CEB95-466E-C389-8A31-B430F9F0FE0A}"/>
              </a:ext>
            </a:extLst>
          </p:cNvPr>
          <p:cNvSpPr>
            <a:spLocks noGrp="1"/>
          </p:cNvSpPr>
          <p:nvPr>
            <p:ph type="dt" sz="half" idx="10"/>
          </p:nvPr>
        </p:nvSpPr>
        <p:spPr>
          <a:xfrm>
            <a:off x="3485228" y="6350851"/>
            <a:ext cx="631160" cy="365125"/>
          </a:xfrm>
        </p:spPr>
        <p:txBody>
          <a:bodyPr anchor="ctr">
            <a:normAutofit/>
          </a:bodyPr>
          <a:lstStyle/>
          <a:p>
            <a:pPr>
              <a:spcAft>
                <a:spcPts val="600"/>
              </a:spcAft>
            </a:pPr>
            <a:r>
              <a:rPr lang="en-US"/>
              <a:t>29/10/2024</a:t>
            </a:r>
          </a:p>
        </p:txBody>
      </p:sp>
      <p:sp>
        <p:nvSpPr>
          <p:cNvPr id="5" name="Footer Placeholder 4">
            <a:extLst>
              <a:ext uri="{FF2B5EF4-FFF2-40B4-BE49-F238E27FC236}">
                <a16:creationId xmlns:a16="http://schemas.microsoft.com/office/drawing/2014/main" id="{11BCFDB6-69DE-A602-31C8-68D6E4FCAEE1}"/>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US"/>
              <a:t>MS-4983 | LHC Evacuation - Webinar</a:t>
            </a:r>
          </a:p>
        </p:txBody>
      </p:sp>
      <p:sp>
        <p:nvSpPr>
          <p:cNvPr id="6" name="Slide Number Placeholder 5">
            <a:extLst>
              <a:ext uri="{FF2B5EF4-FFF2-40B4-BE49-F238E27FC236}">
                <a16:creationId xmlns:a16="http://schemas.microsoft.com/office/drawing/2014/main" id="{2EFFFC62-3943-6BD3-A054-934E9DDCC28F}"/>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26</a:t>
            </a:fld>
            <a:endParaRPr lang="en-US"/>
          </a:p>
        </p:txBody>
      </p:sp>
      <p:pic>
        <p:nvPicPr>
          <p:cNvPr id="10" name="Picture 9">
            <a:extLst>
              <a:ext uri="{FF2B5EF4-FFF2-40B4-BE49-F238E27FC236}">
                <a16:creationId xmlns:a16="http://schemas.microsoft.com/office/drawing/2014/main" id="{2A67CF69-D0D9-11CC-8BA4-DAE5513A1598}"/>
              </a:ext>
            </a:extLst>
          </p:cNvPr>
          <p:cNvPicPr>
            <a:picLocks noChangeAspect="1"/>
          </p:cNvPicPr>
          <p:nvPr/>
        </p:nvPicPr>
        <p:blipFill>
          <a:blip r:embed="rId3"/>
          <a:stretch>
            <a:fillRect/>
          </a:stretch>
        </p:blipFill>
        <p:spPr>
          <a:xfrm>
            <a:off x="407987" y="988824"/>
            <a:ext cx="5397902" cy="5211951"/>
          </a:xfrm>
          <a:prstGeom prst="rect">
            <a:avLst/>
          </a:prstGeom>
        </p:spPr>
      </p:pic>
    </p:spTree>
    <p:extLst>
      <p:ext uri="{BB962C8B-B14F-4D97-AF65-F5344CB8AC3E}">
        <p14:creationId xmlns:p14="http://schemas.microsoft.com/office/powerpoint/2010/main" val="9154306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453DFB-F61A-4D76-5931-912CDC2D8764}"/>
              </a:ext>
            </a:extLst>
          </p:cNvPr>
          <p:cNvSpPr>
            <a:spLocks noGrp="1"/>
          </p:cNvSpPr>
          <p:nvPr>
            <p:ph idx="1"/>
          </p:nvPr>
        </p:nvSpPr>
        <p:spPr>
          <a:xfrm>
            <a:off x="407988" y="797935"/>
            <a:ext cx="11376024" cy="5630573"/>
          </a:xfrm>
        </p:spPr>
        <p:txBody>
          <a:bodyPr/>
          <a:lstStyle/>
          <a:p>
            <a:pPr marL="285750" indent="-285750">
              <a:buFont typeface="Arial" panose="020B0604020202020204" pitchFamily="34" charset="0"/>
              <a:buChar char="•"/>
            </a:pPr>
            <a:r>
              <a:rPr lang="en-GB" sz="1800" dirty="0">
                <a:solidFill>
                  <a:schemeClr val="accent1"/>
                </a:solidFill>
              </a:rPr>
              <a:t>Technical:</a:t>
            </a:r>
          </a:p>
          <a:p>
            <a:pPr marL="609750" lvl="1" indent="-285750"/>
            <a:r>
              <a:rPr lang="en-GB" sz="1500" dirty="0">
                <a:solidFill>
                  <a:schemeClr val="accent1"/>
                </a:solidFill>
              </a:rPr>
              <a:t>Large scale system, long distance lines up to 2.5 km. → Optimise configuration and design of VACIEs</a:t>
            </a:r>
          </a:p>
          <a:p>
            <a:pPr marL="609750" lvl="1" indent="-285750"/>
            <a:r>
              <a:rPr lang="en-GB" sz="1500" dirty="0">
                <a:solidFill>
                  <a:schemeClr val="accent1"/>
                </a:solidFill>
              </a:rPr>
              <a:t>Radiation-hard equipment in underground areas (loudspeakers, flashing lights)</a:t>
            </a:r>
          </a:p>
          <a:p>
            <a:pPr marL="609750" lvl="1" indent="-285750"/>
            <a:r>
              <a:rPr lang="en-GB" sz="1500" dirty="0">
                <a:solidFill>
                  <a:schemeClr val="accent1"/>
                </a:solidFill>
              </a:rPr>
              <a:t>Complex matrixes (large, interfaces), critical system → Simple and reliable solutions</a:t>
            </a:r>
          </a:p>
          <a:p>
            <a:pPr marL="609750" lvl="1" indent="-285750"/>
            <a:r>
              <a:rPr lang="en-GB" sz="1500" dirty="0">
                <a:solidFill>
                  <a:schemeClr val="accent1"/>
                </a:solidFill>
              </a:rPr>
              <a:t>Reliability (fail-safe), availability and maintainability</a:t>
            </a:r>
          </a:p>
          <a:p>
            <a:pPr marL="609750" lvl="1" indent="-285750"/>
            <a:r>
              <a:rPr lang="en-GB" sz="1500" dirty="0">
                <a:solidFill>
                  <a:schemeClr val="accent1"/>
                </a:solidFill>
              </a:rPr>
              <a:t>Synchronisation of message broadcasted by different VACIEs in adjacent areas</a:t>
            </a:r>
          </a:p>
          <a:p>
            <a:pPr marL="609750" lvl="1" indent="-285750"/>
            <a:r>
              <a:rPr lang="en-GB" sz="1500" dirty="0">
                <a:solidFill>
                  <a:schemeClr val="accent1"/>
                </a:solidFill>
              </a:rPr>
              <a:t>HMIs: simple and clear instructions for users (fire brigade, LHC operation team)</a:t>
            </a:r>
          </a:p>
          <a:p>
            <a:pPr marL="609750" lvl="1" indent="-285750"/>
            <a:r>
              <a:rPr lang="en-GB" sz="1500" dirty="0">
                <a:solidFill>
                  <a:schemeClr val="accent1"/>
                </a:solidFill>
              </a:rPr>
              <a:t>Interface OPC UA with CERN SCADAs (safety alarm and technical faults monitoring)</a:t>
            </a:r>
          </a:p>
          <a:p>
            <a:pPr marL="609750" lvl="1" indent="-285750"/>
            <a:r>
              <a:rPr lang="en-GB" sz="1500" dirty="0">
                <a:solidFill>
                  <a:schemeClr val="accent1"/>
                </a:solidFill>
              </a:rPr>
              <a:t>Diagnostics tools for support to maintenance teams, reduce breakdown time and cost</a:t>
            </a:r>
          </a:p>
          <a:p>
            <a:pPr marL="285750" indent="-285750">
              <a:buFont typeface="Arial" panose="020B0604020202020204" pitchFamily="34" charset="0"/>
              <a:buChar char="•"/>
            </a:pPr>
            <a:r>
              <a:rPr lang="en-GB" sz="1800" dirty="0">
                <a:solidFill>
                  <a:schemeClr val="accent1"/>
                </a:solidFill>
              </a:rPr>
              <a:t>Organisational</a:t>
            </a:r>
          </a:p>
          <a:p>
            <a:pPr marL="609750" lvl="1" indent="-285750"/>
            <a:r>
              <a:rPr lang="en-GB" sz="1500" dirty="0">
                <a:solidFill>
                  <a:schemeClr val="accent1"/>
                </a:solidFill>
              </a:rPr>
              <a:t>Current evacuation system in operation during LS3 </a:t>
            </a:r>
            <a:r>
              <a:rPr lang="en-GB" sz="1500" dirty="0">
                <a:solidFill>
                  <a:schemeClr val="tx1"/>
                </a:solidFill>
              </a:rPr>
              <a:t>while new voice alarm system being deployed </a:t>
            </a:r>
          </a:p>
          <a:p>
            <a:pPr marL="609750" lvl="1" indent="-285750"/>
            <a:r>
              <a:rPr lang="en-GB" sz="1500" dirty="0">
                <a:solidFill>
                  <a:schemeClr val="accent1"/>
                </a:solidFill>
              </a:rPr>
              <a:t>System on-site installation and commissioning per site during LS3, ~2 years, followed by one week of Global Tests </a:t>
            </a:r>
          </a:p>
          <a:p>
            <a:pPr marL="933750" lvl="2" indent="-285750"/>
            <a:r>
              <a:rPr lang="en-GB" sz="1400" dirty="0">
                <a:solidFill>
                  <a:schemeClr val="tx1"/>
                </a:solidFill>
              </a:rPr>
              <a:t>Challenging preparation and execution of the Global Tests in a short period mitigating effects on personnel safety</a:t>
            </a:r>
            <a:endParaRPr lang="en-GB" sz="1500" dirty="0">
              <a:solidFill>
                <a:schemeClr val="tx1"/>
              </a:solidFill>
            </a:endParaRPr>
          </a:p>
          <a:p>
            <a:pPr marL="609750" lvl="1" indent="-285750"/>
            <a:r>
              <a:rPr lang="en-GB" sz="1500" dirty="0">
                <a:solidFill>
                  <a:schemeClr val="accent1"/>
                </a:solidFill>
              </a:rPr>
              <a:t>Commissioning of new system after Global Tests and acceptance by CERN Safety Unit (HSE) </a:t>
            </a:r>
          </a:p>
          <a:p>
            <a:pPr marL="609750" lvl="1" indent="-285750"/>
            <a:r>
              <a:rPr lang="en-GB" sz="1500" dirty="0">
                <a:solidFill>
                  <a:schemeClr val="accent1"/>
                </a:solidFill>
              </a:rPr>
              <a:t>Decommissioning of current evacuation sirens system by CERN</a:t>
            </a:r>
          </a:p>
          <a:p>
            <a:pPr marL="609750" lvl="1" indent="-285750"/>
            <a:r>
              <a:rPr lang="en-GB" sz="1500" dirty="0">
                <a:solidFill>
                  <a:schemeClr val="accent1"/>
                </a:solidFill>
              </a:rPr>
              <a:t>Dismantling of underground equipment (not the CIEs) by future contractor by end LS3 or next technical stops</a:t>
            </a:r>
          </a:p>
        </p:txBody>
      </p:sp>
      <p:sp>
        <p:nvSpPr>
          <p:cNvPr id="3" name="Title 2">
            <a:extLst>
              <a:ext uri="{FF2B5EF4-FFF2-40B4-BE49-F238E27FC236}">
                <a16:creationId xmlns:a16="http://schemas.microsoft.com/office/drawing/2014/main" id="{5BCF827B-A59E-BE9B-3CA5-5E0F8F879276}"/>
              </a:ext>
            </a:extLst>
          </p:cNvPr>
          <p:cNvSpPr>
            <a:spLocks noGrp="1"/>
          </p:cNvSpPr>
          <p:nvPr>
            <p:ph type="title"/>
          </p:nvPr>
        </p:nvSpPr>
        <p:spPr>
          <a:xfrm>
            <a:off x="306388" y="124354"/>
            <a:ext cx="11376025" cy="1065742"/>
          </a:xfrm>
        </p:spPr>
        <p:txBody>
          <a:bodyPr/>
          <a:lstStyle/>
          <a:p>
            <a:r>
              <a:rPr lang="en-US" dirty="0"/>
              <a:t>Key Requirements </a:t>
            </a:r>
            <a:endParaRPr lang="en-GB" dirty="0">
              <a:solidFill>
                <a:srgbClr val="002060"/>
              </a:solidFill>
            </a:endParaRPr>
          </a:p>
        </p:txBody>
      </p:sp>
      <p:sp>
        <p:nvSpPr>
          <p:cNvPr id="4" name="Date Placeholder 3">
            <a:extLst>
              <a:ext uri="{FF2B5EF4-FFF2-40B4-BE49-F238E27FC236}">
                <a16:creationId xmlns:a16="http://schemas.microsoft.com/office/drawing/2014/main" id="{AC67E94D-3433-4F19-3149-80B8318455E4}"/>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2BD5B0EE-E554-A29B-70D2-892451775A04}"/>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FDA641C7-16E3-A309-BFCE-BED11C19A80E}"/>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3535843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13" end="1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4" end="1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CF827B-A59E-BE9B-3CA5-5E0F8F879276}"/>
              </a:ext>
            </a:extLst>
          </p:cNvPr>
          <p:cNvSpPr>
            <a:spLocks noGrp="1"/>
          </p:cNvSpPr>
          <p:nvPr>
            <p:ph type="title"/>
          </p:nvPr>
        </p:nvSpPr>
        <p:spPr>
          <a:xfrm>
            <a:off x="407988" y="373593"/>
            <a:ext cx="11888787" cy="1065742"/>
          </a:xfrm>
        </p:spPr>
        <p:txBody>
          <a:bodyPr/>
          <a:lstStyle/>
          <a:p>
            <a:r>
              <a:rPr lang="en-US" dirty="0"/>
              <a:t>LHC Voice Alarm System – Delivery Schedule</a:t>
            </a:r>
            <a:endParaRPr lang="en-GB" dirty="0"/>
          </a:p>
        </p:txBody>
      </p:sp>
      <p:sp>
        <p:nvSpPr>
          <p:cNvPr id="4" name="Date Placeholder 3">
            <a:extLst>
              <a:ext uri="{FF2B5EF4-FFF2-40B4-BE49-F238E27FC236}">
                <a16:creationId xmlns:a16="http://schemas.microsoft.com/office/drawing/2014/main" id="{AC67E94D-3433-4F19-3149-80B8318455E4}"/>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2BD5B0EE-E554-A29B-70D2-892451775A04}"/>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FDA641C7-16E3-A309-BFCE-BED11C19A80E}"/>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8" name="TextBox 7">
            <a:extLst>
              <a:ext uri="{FF2B5EF4-FFF2-40B4-BE49-F238E27FC236}">
                <a16:creationId xmlns:a16="http://schemas.microsoft.com/office/drawing/2014/main" id="{2E37EE6F-F66A-025A-D807-6621F2DAAA35}"/>
              </a:ext>
            </a:extLst>
          </p:cNvPr>
          <p:cNvSpPr txBox="1"/>
          <p:nvPr/>
        </p:nvSpPr>
        <p:spPr>
          <a:xfrm>
            <a:off x="85221" y="1320880"/>
            <a:ext cx="6307416" cy="5078313"/>
          </a:xfrm>
          <a:prstGeom prst="rect">
            <a:avLst/>
          </a:prstGeom>
          <a:noFill/>
        </p:spPr>
        <p:txBody>
          <a:bodyPr wrap="square" rtlCol="0">
            <a:spAutoFit/>
          </a:bodyPr>
          <a:lstStyle/>
          <a:p>
            <a:r>
              <a:rPr lang="en-GB" b="1" dirty="0"/>
              <a:t>MS Technical Description – Provisional Schedule updated:</a:t>
            </a:r>
          </a:p>
          <a:p>
            <a:pPr marL="285750" indent="-285750">
              <a:buFontTx/>
              <a:buChar char="-"/>
            </a:pPr>
            <a:r>
              <a:rPr lang="en-GB" dirty="0"/>
              <a:t>Contract award: Finance Committee September 2025</a:t>
            </a:r>
          </a:p>
          <a:p>
            <a:pPr marL="285750" indent="-285750">
              <a:buFontTx/>
              <a:buChar char="-"/>
            </a:pPr>
            <a:r>
              <a:rPr lang="en-GB" dirty="0"/>
              <a:t>Integrate the  6 months of the CERN Accelerators LS3 Shutdown</a:t>
            </a:r>
          </a:p>
          <a:p>
            <a:endParaRPr lang="en-GB" dirty="0"/>
          </a:p>
          <a:p>
            <a:r>
              <a:rPr lang="en-GB" b="1" dirty="0"/>
              <a:t>Phases and milestones:</a:t>
            </a:r>
          </a:p>
          <a:p>
            <a:pPr marL="285750" indent="-285750">
              <a:buFontTx/>
              <a:buChar char="-"/>
            </a:pPr>
            <a:r>
              <a:rPr lang="en-GB" dirty="0">
                <a:latin typeface="Times New Roman" panose="02020603050405020304" pitchFamily="18" charset="0"/>
              </a:rPr>
              <a:t>VACIE c</a:t>
            </a:r>
            <a:r>
              <a:rPr lang="en-GB" dirty="0">
                <a:effectLst/>
                <a:latin typeface="Times New Roman" panose="02020603050405020304" pitchFamily="18" charset="0"/>
                <a:ea typeface="Times New Roman" panose="02020603050405020304" pitchFamily="18" charset="0"/>
              </a:rPr>
              <a:t>ompatibility tests will not be done </a:t>
            </a:r>
            <a:r>
              <a:rPr lang="en-GB" dirty="0">
                <a:latin typeface="Times New Roman" panose="02020603050405020304" pitchFamily="18" charset="0"/>
                <a:ea typeface="Times New Roman" panose="02020603050405020304" pitchFamily="18" charset="0"/>
              </a:rPr>
              <a:t>by the pre-selected bidder connecting the proposed VACIE to a CERN </a:t>
            </a:r>
            <a:r>
              <a:rPr lang="en-GB" dirty="0">
                <a:latin typeface="Times New Roman" panose="02020603050405020304" pitchFamily="18" charset="0"/>
              </a:rPr>
              <a:t>pilot installation loudspeakers line but by CERN with simulation tools based on equipment technical data sheets provided in IT bid -&gt; Bidder available for questions/provide additional details </a:t>
            </a:r>
          </a:p>
          <a:p>
            <a:pPr marL="285750" indent="-285750">
              <a:buFontTx/>
              <a:buChar char="-"/>
            </a:pPr>
            <a:r>
              <a:rPr lang="en-GB" dirty="0">
                <a:latin typeface="Times New Roman" panose="02020603050405020304" pitchFamily="18" charset="0"/>
              </a:rPr>
              <a:t>Installation of all the cabling (copper, FO, power supply) by CERN EN-EL  group prior to installation  </a:t>
            </a:r>
          </a:p>
          <a:p>
            <a:pPr marL="285750" indent="-285750">
              <a:buFontTx/>
              <a:buChar char="-"/>
            </a:pPr>
            <a:r>
              <a:rPr lang="en-GB" dirty="0">
                <a:latin typeface="Times New Roman" panose="02020603050405020304" pitchFamily="18" charset="0"/>
              </a:rPr>
              <a:t>Dismantling: only underground equipment (sirens, manual points)</a:t>
            </a:r>
          </a:p>
          <a:p>
            <a:pPr marL="742950" lvl="1" indent="-285750">
              <a:buFontTx/>
              <a:buChar char="-"/>
            </a:pPr>
            <a:r>
              <a:rPr lang="en-GB" dirty="0">
                <a:latin typeface="Times New Roman" panose="02020603050405020304" pitchFamily="18" charset="0"/>
              </a:rPr>
              <a:t>Not in the scope: de cabling, CIEs decommissioning of current evacuation system </a:t>
            </a:r>
          </a:p>
        </p:txBody>
      </p:sp>
      <p:pic>
        <p:nvPicPr>
          <p:cNvPr id="10" name="Picture 9">
            <a:extLst>
              <a:ext uri="{FF2B5EF4-FFF2-40B4-BE49-F238E27FC236}">
                <a16:creationId xmlns:a16="http://schemas.microsoft.com/office/drawing/2014/main" id="{A8B3CF85-F0CE-F93B-BFA0-1F03DD64DF85}"/>
              </a:ext>
            </a:extLst>
          </p:cNvPr>
          <p:cNvPicPr>
            <a:picLocks noChangeAspect="1"/>
          </p:cNvPicPr>
          <p:nvPr/>
        </p:nvPicPr>
        <p:blipFill>
          <a:blip r:embed="rId2"/>
          <a:stretch>
            <a:fillRect/>
          </a:stretch>
        </p:blipFill>
        <p:spPr>
          <a:xfrm>
            <a:off x="6477884" y="1086724"/>
            <a:ext cx="5524168" cy="3595362"/>
          </a:xfrm>
          <a:prstGeom prst="rect">
            <a:avLst/>
          </a:prstGeom>
        </p:spPr>
      </p:pic>
    </p:spTree>
    <p:extLst>
      <p:ext uri="{BB962C8B-B14F-4D97-AF65-F5344CB8AC3E}">
        <p14:creationId xmlns:p14="http://schemas.microsoft.com/office/powerpoint/2010/main" val="1684227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453DFB-F61A-4D76-5931-912CDC2D8764}"/>
              </a:ext>
            </a:extLst>
          </p:cNvPr>
          <p:cNvSpPr>
            <a:spLocks noGrp="1"/>
          </p:cNvSpPr>
          <p:nvPr>
            <p:ph idx="1"/>
          </p:nvPr>
        </p:nvSpPr>
        <p:spPr>
          <a:xfrm>
            <a:off x="306389" y="906464"/>
            <a:ext cx="11376024" cy="5042052"/>
          </a:xfrm>
        </p:spPr>
        <p:txBody>
          <a:bodyPr/>
          <a:lstStyle/>
          <a:p>
            <a:pPr marL="342900" indent="-342900">
              <a:buFont typeface="Arial" panose="020B0604020202020204" pitchFamily="34" charset="0"/>
              <a:buChar char="•"/>
            </a:pPr>
            <a:r>
              <a:rPr lang="en-US" sz="1400" dirty="0">
                <a:solidFill>
                  <a:srgbClr val="0033A0"/>
                </a:solidFill>
              </a:rPr>
              <a:t>Contractors having strong technical competencies and proven experience in:</a:t>
            </a:r>
          </a:p>
          <a:p>
            <a:pPr marL="742950" lvl="1" indent="-285750">
              <a:buFont typeface="Arial" panose="020B0604020202020204" pitchFamily="34" charset="0"/>
              <a:buChar char="•"/>
            </a:pPr>
            <a:r>
              <a:rPr lang="en-GB" sz="1400" dirty="0">
                <a:solidFill>
                  <a:srgbClr val="0033A0"/>
                </a:solidFill>
              </a:rPr>
              <a:t>EN 54 compliant </a:t>
            </a:r>
            <a:r>
              <a:rPr lang="en-US" sz="1400" dirty="0">
                <a:solidFill>
                  <a:srgbClr val="0033A0"/>
                </a:solidFill>
              </a:rPr>
              <a:t>Evacuation with Voice Alarm </a:t>
            </a:r>
            <a:r>
              <a:rPr lang="en-GB" sz="1400" dirty="0">
                <a:solidFill>
                  <a:srgbClr val="0033A0"/>
                </a:solidFill>
              </a:rPr>
              <a:t>systems </a:t>
            </a:r>
          </a:p>
          <a:p>
            <a:pPr marL="342900" indent="-342900">
              <a:buFont typeface="Arial" panose="020B0604020202020204" pitchFamily="34" charset="0"/>
              <a:buChar char="•"/>
            </a:pPr>
            <a:r>
              <a:rPr lang="en-US" sz="1400" dirty="0">
                <a:solidFill>
                  <a:srgbClr val="0033A0"/>
                </a:solidFill>
              </a:rPr>
              <a:t>Contractor to take responsibility for:</a:t>
            </a:r>
          </a:p>
          <a:p>
            <a:pPr marL="742950" lvl="1" indent="-285750">
              <a:buFont typeface="Arial" panose="020B0604020202020204" pitchFamily="34" charset="0"/>
              <a:buChar char="•"/>
            </a:pPr>
            <a:r>
              <a:rPr lang="en-US" sz="1400" dirty="0">
                <a:solidFill>
                  <a:srgbClr val="0033A0"/>
                </a:solidFill>
              </a:rPr>
              <a:t>Designing, supplying, installing and commissioning the voice alarm system in the specified areas</a:t>
            </a:r>
          </a:p>
          <a:p>
            <a:pPr marL="742950" lvl="1" indent="-285750">
              <a:buFont typeface="Arial" panose="020B0604020202020204" pitchFamily="34" charset="0"/>
              <a:buChar char="•"/>
            </a:pPr>
            <a:r>
              <a:rPr lang="en-US" sz="1400" dirty="0">
                <a:solidFill>
                  <a:srgbClr val="0033A0"/>
                </a:solidFill>
              </a:rPr>
              <a:t>Ensuring the supplied voice alarm system(s) keep their performance overtime by the adequate corrective, preventive maintenance and taking care of system evolutions</a:t>
            </a:r>
          </a:p>
          <a:p>
            <a:pPr marL="342900" indent="-342900">
              <a:buFont typeface="Arial" panose="020B0604020202020204" pitchFamily="34" charset="0"/>
              <a:buChar char="•"/>
            </a:pPr>
            <a:r>
              <a:rPr lang="en-US" sz="1400" dirty="0">
                <a:solidFill>
                  <a:srgbClr val="0033A0"/>
                </a:solidFill>
              </a:rPr>
              <a:t>System lifetime 20 - 25 years, maintenance and upgrades planned within the CERN’s accelerator schedule</a:t>
            </a:r>
          </a:p>
          <a:p>
            <a:pPr marL="342900" indent="-342900">
              <a:buFont typeface="Arial" panose="020B0604020202020204" pitchFamily="34" charset="0"/>
              <a:buChar char="•"/>
            </a:pPr>
            <a:r>
              <a:rPr lang="en-US" sz="1400" dirty="0">
                <a:solidFill>
                  <a:srgbClr val="0033A0"/>
                </a:solidFill>
              </a:rPr>
              <a:t>Long term collaboration with industrial partners, contract </a:t>
            </a:r>
            <a:r>
              <a:rPr lang="en-US" sz="1400" dirty="0">
                <a:solidFill>
                  <a:schemeClr val="tx1"/>
                </a:solidFill>
              </a:rPr>
              <a:t>duration is 5 years</a:t>
            </a:r>
          </a:p>
          <a:p>
            <a:pPr marL="800100" lvl="1" indent="-342900">
              <a:buFont typeface="Arial" panose="020B0604020202020204" pitchFamily="34" charset="0"/>
              <a:buChar char="•"/>
            </a:pPr>
            <a:r>
              <a:rPr lang="en-US" sz="1400" b="1" dirty="0">
                <a:solidFill>
                  <a:srgbClr val="0033A0"/>
                </a:solidFill>
              </a:rPr>
              <a:t>Tendering: ~1 years</a:t>
            </a:r>
          </a:p>
          <a:p>
            <a:pPr marL="800100" lvl="1" indent="-342900">
              <a:buFont typeface="Arial" panose="020B0604020202020204" pitchFamily="34" charset="0"/>
              <a:buChar char="•"/>
            </a:pPr>
            <a:r>
              <a:rPr lang="en-US" sz="1400" b="1" dirty="0">
                <a:solidFill>
                  <a:srgbClr val="0033A0"/>
                </a:solidFill>
              </a:rPr>
              <a:t>System Design &amp; Validation in Test Platform:  1 year</a:t>
            </a:r>
          </a:p>
          <a:p>
            <a:pPr marL="800100" lvl="1" indent="-342900">
              <a:buFont typeface="Arial" panose="020B0604020202020204" pitchFamily="34" charset="0"/>
              <a:buChar char="•"/>
            </a:pPr>
            <a:r>
              <a:rPr lang="en-US" sz="1400" b="1" dirty="0">
                <a:solidFill>
                  <a:srgbClr val="0033A0"/>
                </a:solidFill>
              </a:rPr>
              <a:t>Installation, commissioning, and dismantling:  2-3 years -&gt; Project duration : ~ 3 – 4 years </a:t>
            </a:r>
          </a:p>
          <a:p>
            <a:pPr marL="800100" lvl="1" indent="-342900">
              <a:buFont typeface="Arial" panose="020B0604020202020204" pitchFamily="34" charset="0"/>
              <a:buChar char="•"/>
            </a:pPr>
            <a:r>
              <a:rPr lang="en-US" sz="1400" b="1" dirty="0">
                <a:solidFill>
                  <a:srgbClr val="0033A0"/>
                </a:solidFill>
              </a:rPr>
              <a:t>Possibility of maintenance contract following project completion </a:t>
            </a:r>
          </a:p>
          <a:p>
            <a:pPr marL="342900" indent="-342900">
              <a:buFont typeface="Arial" panose="020B0604020202020204" pitchFamily="34" charset="0"/>
              <a:buChar char="•"/>
            </a:pPr>
            <a:r>
              <a:rPr lang="en-US" sz="1400" dirty="0">
                <a:solidFill>
                  <a:srgbClr val="0033A0"/>
                </a:solidFill>
              </a:rPr>
              <a:t>We need competent, experienced, motivated and competitive industrial partners engaged in long term collaboration projects and services, and constrained to CERN’s accelerators schedule</a:t>
            </a:r>
          </a:p>
          <a:p>
            <a:pPr marL="342900" indent="-342900">
              <a:buFont typeface="Arial" panose="020B0604020202020204" pitchFamily="34" charset="0"/>
              <a:buChar char="•"/>
            </a:pPr>
            <a:endParaRPr lang="en-US" sz="1100" b="1" dirty="0"/>
          </a:p>
          <a:p>
            <a:endParaRPr lang="en-GB" dirty="0"/>
          </a:p>
        </p:txBody>
      </p:sp>
      <p:sp>
        <p:nvSpPr>
          <p:cNvPr id="3" name="Title 2">
            <a:extLst>
              <a:ext uri="{FF2B5EF4-FFF2-40B4-BE49-F238E27FC236}">
                <a16:creationId xmlns:a16="http://schemas.microsoft.com/office/drawing/2014/main" id="{5BCF827B-A59E-BE9B-3CA5-5E0F8F879276}"/>
              </a:ext>
            </a:extLst>
          </p:cNvPr>
          <p:cNvSpPr>
            <a:spLocks noGrp="1"/>
          </p:cNvSpPr>
          <p:nvPr>
            <p:ph type="title"/>
          </p:nvPr>
        </p:nvSpPr>
        <p:spPr/>
        <p:txBody>
          <a:bodyPr/>
          <a:lstStyle/>
          <a:p>
            <a:r>
              <a:rPr lang="en-US" dirty="0"/>
              <a:t>What we are looking for </a:t>
            </a:r>
            <a:endParaRPr lang="en-GB" dirty="0"/>
          </a:p>
        </p:txBody>
      </p:sp>
      <p:sp>
        <p:nvSpPr>
          <p:cNvPr id="4" name="Date Placeholder 3">
            <a:extLst>
              <a:ext uri="{FF2B5EF4-FFF2-40B4-BE49-F238E27FC236}">
                <a16:creationId xmlns:a16="http://schemas.microsoft.com/office/drawing/2014/main" id="{AC67E94D-3433-4F19-3149-80B8318455E4}"/>
              </a:ext>
            </a:extLst>
          </p:cNvPr>
          <p:cNvSpPr>
            <a:spLocks noGrp="1"/>
          </p:cNvSpPr>
          <p:nvPr>
            <p:ph type="dt" sz="half" idx="10"/>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2BD5B0EE-E554-A29B-70D2-892451775A04}"/>
              </a:ext>
            </a:extLst>
          </p:cNvPr>
          <p:cNvSpPr>
            <a:spLocks noGrp="1"/>
          </p:cNvSpPr>
          <p:nvPr>
            <p:ph type="ftr" sz="quarter" idx="11"/>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FDA641C7-16E3-A309-BFCE-BED11C19A80E}"/>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Tree>
    <p:extLst>
      <p:ext uri="{BB962C8B-B14F-4D97-AF65-F5344CB8AC3E}">
        <p14:creationId xmlns:p14="http://schemas.microsoft.com/office/powerpoint/2010/main" val="1312618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3658"/>
            <a:ext cx="12192000" cy="6351588"/>
          </a:xfrm>
        </p:spPr>
      </p:pic>
      <p:sp>
        <p:nvSpPr>
          <p:cNvPr id="8" name="Rectangle 7">
            <a:extLst>
              <a:ext uri="{FF2B5EF4-FFF2-40B4-BE49-F238E27FC236}">
                <a16:creationId xmlns:a16="http://schemas.microsoft.com/office/drawing/2014/main" id="{FEFCC37A-3974-3F4D-821B-7EE7260498D6}"/>
              </a:ext>
            </a:extLst>
          </p:cNvPr>
          <p:cNvSpPr/>
          <p:nvPr/>
        </p:nvSpPr>
        <p:spPr>
          <a:xfrm>
            <a:off x="7301345" y="9205"/>
            <a:ext cx="4886324"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7519953" y="1944579"/>
            <a:ext cx="4449108" cy="3799854"/>
          </a:xfrm>
        </p:spPr>
        <p:txBody>
          <a:bodyPr/>
          <a:lstStyle/>
          <a:p>
            <a:pPr marL="36513">
              <a:lnSpc>
                <a:spcPct val="100000"/>
              </a:lnSpc>
            </a:pPr>
            <a:r>
              <a:rPr lang="en-GB" sz="1600" dirty="0"/>
              <a:t>The event will be recorded and made available to participants</a:t>
            </a:r>
            <a:endParaRPr lang="fr-CH" sz="1600" dirty="0">
              <a:solidFill>
                <a:schemeClr val="bg1"/>
              </a:solidFill>
            </a:endParaRPr>
          </a:p>
          <a:p>
            <a:pPr marL="36513">
              <a:lnSpc>
                <a:spcPct val="100000"/>
              </a:lnSpc>
            </a:pPr>
            <a:r>
              <a:rPr lang="en-GB" sz="1600" dirty="0">
                <a:solidFill>
                  <a:schemeClr val="bg1"/>
                </a:solidFill>
              </a:rPr>
              <a:t>All slides will be available to you on the event page</a:t>
            </a:r>
          </a:p>
          <a:p>
            <a:pPr marL="36513">
              <a:lnSpc>
                <a:spcPct val="100000"/>
              </a:lnSpc>
            </a:pPr>
            <a:r>
              <a:rPr lang="en-GB" sz="1600" dirty="0"/>
              <a:t>Webinar mode – Questions can be submitted via the Q&amp;A button</a:t>
            </a:r>
            <a:endParaRPr lang="fr-CH" sz="1600" dirty="0">
              <a:solidFill>
                <a:schemeClr val="bg1"/>
              </a:solidFill>
            </a:endParaRPr>
          </a:p>
          <a:p>
            <a:pPr marL="0" indent="0">
              <a:lnSpc>
                <a:spcPct val="100000"/>
              </a:lnSpc>
              <a:spcBef>
                <a:spcPts val="600"/>
              </a:spcBef>
              <a:buNone/>
            </a:pPr>
            <a:endParaRPr lang="en-GB" sz="1600" dirty="0">
              <a:solidFill>
                <a:schemeClr val="bg1"/>
              </a:solidFill>
            </a:endParaRPr>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a:xfrm>
            <a:off x="7604558" y="275340"/>
            <a:ext cx="4074824" cy="1065742"/>
          </a:xfrm>
        </p:spPr>
        <p:txBody>
          <a:bodyPr/>
          <a:lstStyle/>
          <a:p>
            <a:r>
              <a:rPr lang="en-US" sz="2800" dirty="0"/>
              <a:t>SOME HOUSEKEEPING</a:t>
            </a:r>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nvGrpSpPr>
          <p:cNvPr id="17" name="Group 16">
            <a:extLst>
              <a:ext uri="{FF2B5EF4-FFF2-40B4-BE49-F238E27FC236}">
                <a16:creationId xmlns:a16="http://schemas.microsoft.com/office/drawing/2014/main" id="{C85CF9B4-C22C-F84A-9B59-970EA89E7DCA}"/>
              </a:ext>
            </a:extLst>
          </p:cNvPr>
          <p:cNvGrpSpPr/>
          <p:nvPr/>
        </p:nvGrpSpPr>
        <p:grpSpPr>
          <a:xfrm>
            <a:off x="0" y="3363"/>
            <a:ext cx="12187669" cy="98854"/>
            <a:chOff x="-1" y="0"/>
            <a:chExt cx="12187669" cy="98854"/>
          </a:xfrm>
        </p:grpSpPr>
        <p:sp>
          <p:nvSpPr>
            <p:cNvPr id="18" name="Rectangle 17">
              <a:extLst>
                <a:ext uri="{FF2B5EF4-FFF2-40B4-BE49-F238E27FC236}">
                  <a16:creationId xmlns:a16="http://schemas.microsoft.com/office/drawing/2014/main" id="{03F23B86-9E53-9840-9DD5-FD129824426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19" name="Rectangle 18">
              <a:extLst>
                <a:ext uri="{FF2B5EF4-FFF2-40B4-BE49-F238E27FC236}">
                  <a16:creationId xmlns:a16="http://schemas.microsoft.com/office/drawing/2014/main" id="{060689B2-DCDD-F142-B3CF-F2E2F1E8B860}"/>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0" name="Rectangle 19">
              <a:extLst>
                <a:ext uri="{FF2B5EF4-FFF2-40B4-BE49-F238E27FC236}">
                  <a16:creationId xmlns:a16="http://schemas.microsoft.com/office/drawing/2014/main" id="{C637DF67-6A4C-9F4E-AF64-5722B4E6EC3B}"/>
                </a:ext>
              </a:extLst>
            </p:cNvPr>
            <p:cNvSpPr/>
            <p:nvPr/>
          </p:nvSpPr>
          <p:spPr>
            <a:xfrm>
              <a:off x="367129" y="0"/>
              <a:ext cx="1906846" cy="98854"/>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1" name="Rectangle 20">
              <a:extLst>
                <a:ext uri="{FF2B5EF4-FFF2-40B4-BE49-F238E27FC236}">
                  <a16:creationId xmlns:a16="http://schemas.microsoft.com/office/drawing/2014/main" id="{A3AE3E0E-E1D3-0043-A936-D08EA1DE6C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0E05BB24-65F9-7E4E-8DAF-1A31194C2424}"/>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3" name="Rectangle 22">
              <a:extLst>
                <a:ext uri="{FF2B5EF4-FFF2-40B4-BE49-F238E27FC236}">
                  <a16:creationId xmlns:a16="http://schemas.microsoft.com/office/drawing/2014/main" id="{0768F728-84B3-5A46-BA15-27A39A60E453}"/>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grpSp>
      <p:sp>
        <p:nvSpPr>
          <p:cNvPr id="6" name="Date Placeholder 5">
            <a:extLst>
              <a:ext uri="{FF2B5EF4-FFF2-40B4-BE49-F238E27FC236}">
                <a16:creationId xmlns:a16="http://schemas.microsoft.com/office/drawing/2014/main" id="{4D0940F3-3AE8-57BA-BE58-885610E633FC}"/>
              </a:ext>
            </a:extLst>
          </p:cNvPr>
          <p:cNvSpPr>
            <a:spLocks noGrp="1"/>
          </p:cNvSpPr>
          <p:nvPr>
            <p:ph type="dt" sz="half" idx="14"/>
          </p:nvPr>
        </p:nvSpPr>
        <p:spPr/>
        <p:txBody>
          <a:bodyPr/>
          <a:lstStyle/>
          <a:p>
            <a:r>
              <a:rPr lang="en-US"/>
              <a:t>29/10/2024</a:t>
            </a:r>
            <a:endParaRPr lang="en-US" dirty="0"/>
          </a:p>
        </p:txBody>
      </p:sp>
      <p:sp>
        <p:nvSpPr>
          <p:cNvPr id="9" name="Footer Placeholder 8">
            <a:extLst>
              <a:ext uri="{FF2B5EF4-FFF2-40B4-BE49-F238E27FC236}">
                <a16:creationId xmlns:a16="http://schemas.microsoft.com/office/drawing/2014/main" id="{947EA791-C2F6-F986-AAD1-ADFE249B98A9}"/>
              </a:ext>
            </a:extLst>
          </p:cNvPr>
          <p:cNvSpPr>
            <a:spLocks noGrp="1"/>
          </p:cNvSpPr>
          <p:nvPr>
            <p:ph type="ftr" sz="quarter" idx="15"/>
          </p:nvPr>
        </p:nvSpPr>
        <p:spPr/>
        <p:txBody>
          <a:bodyPr/>
          <a:lstStyle/>
          <a:p>
            <a:r>
              <a:rPr lang="en-US"/>
              <a:t>MS-4983 | LHC Evacuation - Webinar</a:t>
            </a:r>
            <a:endParaRPr lang="en-US" dirty="0"/>
          </a:p>
        </p:txBody>
      </p:sp>
    </p:spTree>
    <p:extLst>
      <p:ext uri="{BB962C8B-B14F-4D97-AF65-F5344CB8AC3E}">
        <p14:creationId xmlns:p14="http://schemas.microsoft.com/office/powerpoint/2010/main" val="7961312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2636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Video camera with solid fill">
            <a:extLst>
              <a:ext uri="{FF2B5EF4-FFF2-40B4-BE49-F238E27FC236}">
                <a16:creationId xmlns:a16="http://schemas.microsoft.com/office/drawing/2014/main" id="{768E4315-49EF-FCAC-EF28-326F6EF7420B}"/>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4963886" y="2764405"/>
            <a:ext cx="2264228" cy="2264228"/>
          </a:xfrm>
        </p:spPr>
      </p:pic>
      <p:sp>
        <p:nvSpPr>
          <p:cNvPr id="8" name="Title 7">
            <a:extLst>
              <a:ext uri="{FF2B5EF4-FFF2-40B4-BE49-F238E27FC236}">
                <a16:creationId xmlns:a16="http://schemas.microsoft.com/office/drawing/2014/main" id="{81CB8331-D5A7-3908-D89A-1A518151B4F9}"/>
              </a:ext>
            </a:extLst>
          </p:cNvPr>
          <p:cNvSpPr>
            <a:spLocks noGrp="1"/>
          </p:cNvSpPr>
          <p:nvPr>
            <p:ph type="title"/>
          </p:nvPr>
        </p:nvSpPr>
        <p:spPr/>
        <p:txBody>
          <a:bodyPr/>
          <a:lstStyle/>
          <a:p>
            <a:r>
              <a:rPr lang="en-US" dirty="0"/>
              <a:t>Introduction to CERN </a:t>
            </a:r>
            <a:endParaRPr lang="en-GB" dirty="0"/>
          </a:p>
        </p:txBody>
      </p:sp>
      <p:sp>
        <p:nvSpPr>
          <p:cNvPr id="5" name="Date Placeholder 4">
            <a:extLst>
              <a:ext uri="{FF2B5EF4-FFF2-40B4-BE49-F238E27FC236}">
                <a16:creationId xmlns:a16="http://schemas.microsoft.com/office/drawing/2014/main" id="{AC7608D7-A6DC-B652-611D-2354B084A497}"/>
              </a:ext>
            </a:extLst>
          </p:cNvPr>
          <p:cNvSpPr>
            <a:spLocks noGrp="1"/>
          </p:cNvSpPr>
          <p:nvPr>
            <p:ph type="dt" sz="half" idx="10"/>
          </p:nvPr>
        </p:nvSpPr>
        <p:spPr/>
        <p:txBody>
          <a:bodyPr/>
          <a:lstStyle/>
          <a:p>
            <a:r>
              <a:rPr lang="en-US"/>
              <a:t>29/10/2024</a:t>
            </a:r>
            <a:endParaRPr lang="en-US" dirty="0"/>
          </a:p>
        </p:txBody>
      </p:sp>
      <p:sp>
        <p:nvSpPr>
          <p:cNvPr id="6" name="Footer Placeholder 5">
            <a:extLst>
              <a:ext uri="{FF2B5EF4-FFF2-40B4-BE49-F238E27FC236}">
                <a16:creationId xmlns:a16="http://schemas.microsoft.com/office/drawing/2014/main" id="{6BCB904E-3FE8-285E-800E-3BFFFB18C7DD}"/>
              </a:ext>
            </a:extLst>
          </p:cNvPr>
          <p:cNvSpPr>
            <a:spLocks noGrp="1"/>
          </p:cNvSpPr>
          <p:nvPr>
            <p:ph type="ftr" sz="quarter" idx="11"/>
          </p:nvPr>
        </p:nvSpPr>
        <p:spPr/>
        <p:txBody>
          <a:bodyPr/>
          <a:lstStyle/>
          <a:p>
            <a:r>
              <a:rPr lang="en-US"/>
              <a:t>MS-4983 | LHC Evacuation - Webinar</a:t>
            </a:r>
            <a:endParaRPr lang="en-US" dirty="0"/>
          </a:p>
        </p:txBody>
      </p:sp>
      <p:sp>
        <p:nvSpPr>
          <p:cNvPr id="7" name="Slide Number Placeholder 6">
            <a:extLst>
              <a:ext uri="{FF2B5EF4-FFF2-40B4-BE49-F238E27FC236}">
                <a16:creationId xmlns:a16="http://schemas.microsoft.com/office/drawing/2014/main" id="{C4A6B215-66AA-C03F-C23E-4F8201EDC55B}"/>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3573927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a:xfrm>
            <a:off x="469860" y="373593"/>
            <a:ext cx="11376024" cy="1065742"/>
          </a:xfrm>
        </p:spPr>
        <p:txBody>
          <a:bodyPr/>
          <a:lstStyle/>
          <a:p>
            <a:r>
              <a:rPr lang="en-US" dirty="0"/>
              <a:t>The Procurement Service</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69858" y="1598658"/>
            <a:ext cx="3708401" cy="1639556"/>
          </a:xfrm>
        </p:spPr>
        <p:txBody>
          <a:bodyPr/>
          <a:lstStyle/>
          <a:p>
            <a:r>
              <a:rPr lang="en-US" dirty="0">
                <a:solidFill>
                  <a:schemeClr val="accent1"/>
                </a:solidFill>
              </a:rPr>
              <a:t>Mission</a:t>
            </a:r>
          </a:p>
          <a:p>
            <a:r>
              <a:rPr lang="en-GB" sz="2000" dirty="0">
                <a:solidFill>
                  <a:schemeClr val="tx1"/>
                </a:solidFill>
              </a:rPr>
              <a:t>The Procurement Service (PS) procures all supplies and services for CERN</a:t>
            </a:r>
            <a:endParaRPr lang="en-US" dirty="0"/>
          </a:p>
          <a:p>
            <a:pPr lvl="2"/>
            <a:endParaRPr lang="en-US" dirty="0"/>
          </a:p>
          <a:p>
            <a:endParaRPr lang="en-US" dirty="0"/>
          </a:p>
        </p:txBody>
      </p:sp>
      <p:sp>
        <p:nvSpPr>
          <p:cNvPr id="11" name="TextBox 10">
            <a:extLst>
              <a:ext uri="{FF2B5EF4-FFF2-40B4-BE49-F238E27FC236}">
                <a16:creationId xmlns:a16="http://schemas.microsoft.com/office/drawing/2014/main" id="{001F46DD-9DD1-8644-8FBE-3C6B3F026EF7}"/>
              </a:ext>
            </a:extLst>
          </p:cNvPr>
          <p:cNvSpPr txBox="1"/>
          <p:nvPr/>
        </p:nvSpPr>
        <p:spPr>
          <a:xfrm>
            <a:off x="4321133" y="1592263"/>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Meeting the specified and financial, technical, environmental and delivery requirements</a:t>
            </a:r>
            <a:endParaRPr lang="en-US" dirty="0">
              <a:solidFill>
                <a:schemeClr val="bg1"/>
              </a:solidFill>
            </a:endParaRPr>
          </a:p>
        </p:txBody>
      </p:sp>
      <p:sp>
        <p:nvSpPr>
          <p:cNvPr id="12" name="TextBox 11">
            <a:extLst>
              <a:ext uri="{FF2B5EF4-FFF2-40B4-BE49-F238E27FC236}">
                <a16:creationId xmlns:a16="http://schemas.microsoft.com/office/drawing/2014/main" id="{CC1BFE7D-FC32-264A-AF00-3B2A7EE923C0}"/>
              </a:ext>
            </a:extLst>
          </p:cNvPr>
          <p:cNvSpPr txBox="1"/>
          <p:nvPr/>
        </p:nvSpPr>
        <p:spPr>
          <a:xfrm>
            <a:off x="8137484" y="1592263"/>
            <a:ext cx="3708400"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Keep overall costs for CERN as low as possible and to ensure the most advantageous use of CERN’s resources</a:t>
            </a:r>
          </a:p>
        </p:txBody>
      </p:sp>
      <p:sp>
        <p:nvSpPr>
          <p:cNvPr id="13" name="TextBox 12">
            <a:extLst>
              <a:ext uri="{FF2B5EF4-FFF2-40B4-BE49-F238E27FC236}">
                <a16:creationId xmlns:a16="http://schemas.microsoft.com/office/drawing/2014/main" id="{020C0DA9-3F75-5940-A192-7E2E1A84A481}"/>
              </a:ext>
            </a:extLst>
          </p:cNvPr>
          <p:cNvSpPr txBox="1"/>
          <p:nvPr/>
        </p:nvSpPr>
        <p:spPr>
          <a:xfrm>
            <a:off x="4321134" y="3968750"/>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While achieving balanced industrial return for CERN Member States </a:t>
            </a:r>
            <a:endParaRPr lang="en-US" dirty="0">
              <a:solidFill>
                <a:schemeClr val="bg1"/>
              </a:solidFill>
            </a:endParaRPr>
          </a:p>
        </p:txBody>
      </p:sp>
      <p:sp>
        <p:nvSpPr>
          <p:cNvPr id="14" name="TextBox 13">
            <a:extLst>
              <a:ext uri="{FF2B5EF4-FFF2-40B4-BE49-F238E27FC236}">
                <a16:creationId xmlns:a16="http://schemas.microsoft.com/office/drawing/2014/main" id="{57C60059-AE24-2541-8796-3094669408F1}"/>
              </a:ext>
            </a:extLst>
          </p:cNvPr>
          <p:cNvSpPr txBox="1"/>
          <p:nvPr/>
        </p:nvSpPr>
        <p:spPr>
          <a:xfrm>
            <a:off x="8143738" y="3964203"/>
            <a:ext cx="370214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Respecting CERN </a:t>
            </a:r>
          </a:p>
          <a:p>
            <a:pPr algn="ctr"/>
            <a:r>
              <a:rPr lang="en-GB" dirty="0">
                <a:solidFill>
                  <a:schemeClr val="bg1"/>
                </a:solidFill>
              </a:rPr>
              <a:t>Procurement Rules</a:t>
            </a:r>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61870"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Date Placeholder 3">
            <a:extLst>
              <a:ext uri="{FF2B5EF4-FFF2-40B4-BE49-F238E27FC236}">
                <a16:creationId xmlns:a16="http://schemas.microsoft.com/office/drawing/2014/main" id="{73313BF2-CE4E-A123-5A1C-359CBD0390CB}"/>
              </a:ext>
            </a:extLst>
          </p:cNvPr>
          <p:cNvSpPr txBox="1">
            <a:spLocks/>
          </p:cNvSpPr>
          <p:nvPr/>
        </p:nvSpPr>
        <p:spPr>
          <a:xfrm>
            <a:off x="3485228" y="6350851"/>
            <a:ext cx="63116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29/1</a:t>
            </a:r>
          </a:p>
        </p:txBody>
      </p:sp>
      <p:sp>
        <p:nvSpPr>
          <p:cNvPr id="8" name="Footer Placeholder 4">
            <a:extLst>
              <a:ext uri="{FF2B5EF4-FFF2-40B4-BE49-F238E27FC236}">
                <a16:creationId xmlns:a16="http://schemas.microsoft.com/office/drawing/2014/main" id="{E8C60DDD-C6C6-23E7-7B04-8DB76233C696}"/>
              </a:ext>
            </a:extLst>
          </p:cNvPr>
          <p:cNvSpPr txBox="1">
            <a:spLocks/>
          </p:cNvSpPr>
          <p:nvPr/>
        </p:nvSpPr>
        <p:spPr>
          <a:xfrm>
            <a:off x="4259262" y="6356350"/>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MS-4983 | LHC Evacuation - Webinar</a:t>
            </a:r>
            <a:endParaRPr lang="en-US" dirty="0"/>
          </a:p>
        </p:txBody>
      </p:sp>
      <p:sp>
        <p:nvSpPr>
          <p:cNvPr id="9" name="Slide Number Placeholder 5">
            <a:extLst>
              <a:ext uri="{FF2B5EF4-FFF2-40B4-BE49-F238E27FC236}">
                <a16:creationId xmlns:a16="http://schemas.microsoft.com/office/drawing/2014/main" id="{335DA935-FF48-967A-E7BD-8EA4C262F868}"/>
              </a:ext>
            </a:extLst>
          </p:cNvPr>
          <p:cNvSpPr txBox="1">
            <a:spLocks/>
          </p:cNvSpPr>
          <p:nvPr/>
        </p:nvSpPr>
        <p:spPr>
          <a:xfrm>
            <a:off x="11107546" y="6356350"/>
            <a:ext cx="68125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5</a:t>
            </a:fld>
            <a:endParaRPr lang="en-US" dirty="0"/>
          </a:p>
        </p:txBody>
      </p:sp>
      <p:sp>
        <p:nvSpPr>
          <p:cNvPr id="10" name="Date Placeholder 9">
            <a:extLst>
              <a:ext uri="{FF2B5EF4-FFF2-40B4-BE49-F238E27FC236}">
                <a16:creationId xmlns:a16="http://schemas.microsoft.com/office/drawing/2014/main" id="{37775575-DA0A-FA61-8E85-2B422E2CD94E}"/>
              </a:ext>
            </a:extLst>
          </p:cNvPr>
          <p:cNvSpPr>
            <a:spLocks noGrp="1"/>
          </p:cNvSpPr>
          <p:nvPr>
            <p:ph type="dt" sz="half" idx="14"/>
          </p:nvPr>
        </p:nvSpPr>
        <p:spPr/>
        <p:txBody>
          <a:bodyPr/>
          <a:lstStyle/>
          <a:p>
            <a:r>
              <a:rPr lang="en-US"/>
              <a:t>29/10/2024</a:t>
            </a:r>
            <a:endParaRPr lang="en-US" dirty="0"/>
          </a:p>
        </p:txBody>
      </p:sp>
      <p:sp>
        <p:nvSpPr>
          <p:cNvPr id="22" name="Footer Placeholder 21">
            <a:extLst>
              <a:ext uri="{FF2B5EF4-FFF2-40B4-BE49-F238E27FC236}">
                <a16:creationId xmlns:a16="http://schemas.microsoft.com/office/drawing/2014/main" id="{EB325FF3-5CE3-4E0C-6855-617F3CDCCA41}"/>
              </a:ext>
            </a:extLst>
          </p:cNvPr>
          <p:cNvSpPr>
            <a:spLocks noGrp="1"/>
          </p:cNvSpPr>
          <p:nvPr>
            <p:ph type="ftr" sz="quarter" idx="15"/>
          </p:nvPr>
        </p:nvSpPr>
        <p:spPr/>
        <p:txBody>
          <a:bodyPr/>
          <a:lstStyle/>
          <a:p>
            <a:r>
              <a:rPr lang="en-US"/>
              <a:t>MS-4983 | LHC Evacuation - Webinar</a:t>
            </a:r>
            <a:endParaRPr lang="en-US" dirty="0"/>
          </a:p>
        </p:txBody>
      </p:sp>
      <p:sp>
        <p:nvSpPr>
          <p:cNvPr id="23" name="Slide Number Placeholder 22">
            <a:extLst>
              <a:ext uri="{FF2B5EF4-FFF2-40B4-BE49-F238E27FC236}">
                <a16:creationId xmlns:a16="http://schemas.microsoft.com/office/drawing/2014/main" id="{DB9092DD-E56E-ABD8-AD89-149CCFDE277F}"/>
              </a:ext>
            </a:extLst>
          </p:cNvPr>
          <p:cNvSpPr>
            <a:spLocks noGrp="1"/>
          </p:cNvSpPr>
          <p:nvPr>
            <p:ph type="sldNum" sz="quarter" idx="16"/>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336344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(1/4)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6</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4476" y="1592263"/>
            <a:ext cx="7529537" cy="1364068"/>
            <a:chOff x="4254476" y="1592263"/>
            <a:chExt cx="7529537" cy="1364068"/>
          </a:xfrm>
        </p:grpSpPr>
        <p:sp>
          <p:nvSpPr>
            <p:cNvPr id="29" name="Rectangle 28">
              <a:extLst>
                <a:ext uri="{FF2B5EF4-FFF2-40B4-BE49-F238E27FC236}">
                  <a16:creationId xmlns:a16="http://schemas.microsoft.com/office/drawing/2014/main" id="{91883A14-4496-5947-BFB6-F81E1169B5A1}"/>
                </a:ext>
              </a:extLst>
            </p:cNvPr>
            <p:cNvSpPr/>
            <p:nvPr/>
          </p:nvSpPr>
          <p:spPr>
            <a:xfrm>
              <a:off x="4254476" y="1592263"/>
              <a:ext cx="7529537" cy="1364068"/>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695737"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167438" y="2100284"/>
              <a:ext cx="5422027" cy="415498"/>
            </a:xfrm>
            <a:prstGeom prst="rect">
              <a:avLst/>
            </a:prstGeom>
            <a:noFill/>
          </p:spPr>
          <p:txBody>
            <a:bodyPr wrap="square" lIns="0" rtlCol="0" anchor="ctr" anchorCtr="0">
              <a:spAutoFit/>
            </a:bodyPr>
            <a:lstStyle/>
            <a:p>
              <a:r>
                <a:rPr lang="en-US" sz="2100" b="1" dirty="0"/>
                <a:t>Transparency and Impartiality</a:t>
              </a:r>
              <a:endParaRPr lang="en-US" sz="2100" dirty="0"/>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4476" y="3218245"/>
            <a:ext cx="7529537" cy="1364068"/>
            <a:chOff x="4254476" y="3166679"/>
            <a:chExt cx="7529537" cy="1364068"/>
          </a:xfrm>
        </p:grpSpPr>
        <p:sp>
          <p:nvSpPr>
            <p:cNvPr id="43" name="Rectangle 42">
              <a:extLst>
                <a:ext uri="{FF2B5EF4-FFF2-40B4-BE49-F238E27FC236}">
                  <a16:creationId xmlns:a16="http://schemas.microsoft.com/office/drawing/2014/main" id="{76A76111-A9D9-0C46-970E-87203F46212F}"/>
                </a:ext>
              </a:extLst>
            </p:cNvPr>
            <p:cNvSpPr/>
            <p:nvPr/>
          </p:nvSpPr>
          <p:spPr>
            <a:xfrm>
              <a:off x="4254476" y="3166679"/>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660952"/>
              <a:ext cx="5422027" cy="415498"/>
            </a:xfrm>
            <a:prstGeom prst="rect">
              <a:avLst/>
            </a:prstGeom>
            <a:noFill/>
          </p:spPr>
          <p:txBody>
            <a:bodyPr wrap="square" lIns="0" rtlCol="0" anchor="ctr" anchorCtr="0">
              <a:spAutoFit/>
            </a:bodyPr>
            <a:lstStyle/>
            <a:p>
              <a:r>
                <a:rPr lang="en-US" sz="2100" b="1" dirty="0"/>
                <a:t>Tenders open to Member States only</a:t>
              </a:r>
              <a:endParaRPr lang="en-US" sz="2100" dirty="0"/>
            </a:p>
          </p:txBody>
        </p:sp>
      </p:grpSp>
      <p:grpSp>
        <p:nvGrpSpPr>
          <p:cNvPr id="53" name="Group 52">
            <a:extLst>
              <a:ext uri="{FF2B5EF4-FFF2-40B4-BE49-F238E27FC236}">
                <a16:creationId xmlns:a16="http://schemas.microsoft.com/office/drawing/2014/main" id="{AB1E4B80-B53F-2D47-9C67-F9F34C715E6F}"/>
              </a:ext>
            </a:extLst>
          </p:cNvPr>
          <p:cNvGrpSpPr/>
          <p:nvPr/>
        </p:nvGrpSpPr>
        <p:grpSpPr>
          <a:xfrm>
            <a:off x="4254476" y="4844226"/>
            <a:ext cx="7529537" cy="1364068"/>
            <a:chOff x="4254476" y="4844226"/>
            <a:chExt cx="7529537" cy="1364068"/>
          </a:xfrm>
        </p:grpSpPr>
        <p:sp>
          <p:nvSpPr>
            <p:cNvPr id="37" name="Rectangle 36">
              <a:extLst>
                <a:ext uri="{FF2B5EF4-FFF2-40B4-BE49-F238E27FC236}">
                  <a16:creationId xmlns:a16="http://schemas.microsoft.com/office/drawing/2014/main" id="{3E161466-C9E4-124D-943D-07A6AB8DB0FA}"/>
                </a:ext>
              </a:extLst>
            </p:cNvPr>
            <p:cNvSpPr/>
            <p:nvPr/>
          </p:nvSpPr>
          <p:spPr>
            <a:xfrm>
              <a:off x="4254476" y="4844226"/>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C8D7F3F-099C-BC4C-A62F-4D5255CD3AE3}"/>
                </a:ext>
              </a:extLst>
            </p:cNvPr>
            <p:cNvSpPr/>
            <p:nvPr/>
          </p:nvSpPr>
          <p:spPr>
            <a:xfrm>
              <a:off x="4530749" y="5161876"/>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A89C7B4A-C511-5A44-A033-402F6B9E35BF}"/>
                </a:ext>
              </a:extLst>
            </p:cNvPr>
            <p:cNvSpPr txBox="1"/>
            <p:nvPr/>
          </p:nvSpPr>
          <p:spPr>
            <a:xfrm>
              <a:off x="4695737" y="5278401"/>
              <a:ext cx="385042" cy="523220"/>
            </a:xfrm>
            <a:prstGeom prst="rect">
              <a:avLst/>
            </a:prstGeom>
            <a:noFill/>
          </p:spPr>
          <p:txBody>
            <a:bodyPr wrap="none" rtlCol="0">
              <a:spAutoFit/>
            </a:bodyPr>
            <a:lstStyle/>
            <a:p>
              <a:r>
                <a:rPr lang="en-US" sz="2800" b="1" dirty="0">
                  <a:solidFill>
                    <a:schemeClr val="bg1"/>
                  </a:solidFill>
                </a:rPr>
                <a:t>3</a:t>
              </a:r>
            </a:p>
          </p:txBody>
        </p:sp>
        <p:sp>
          <p:nvSpPr>
            <p:cNvPr id="50" name="TextBox 49">
              <a:extLst>
                <a:ext uri="{FF2B5EF4-FFF2-40B4-BE49-F238E27FC236}">
                  <a16:creationId xmlns:a16="http://schemas.microsoft.com/office/drawing/2014/main" id="{FF2B0949-878A-F440-AB0C-42E32A7ED078}"/>
                </a:ext>
              </a:extLst>
            </p:cNvPr>
            <p:cNvSpPr txBox="1"/>
            <p:nvPr/>
          </p:nvSpPr>
          <p:spPr>
            <a:xfrm>
              <a:off x="6167438" y="5190665"/>
              <a:ext cx="5422027" cy="738664"/>
            </a:xfrm>
            <a:prstGeom prst="rect">
              <a:avLst/>
            </a:prstGeom>
            <a:noFill/>
          </p:spPr>
          <p:txBody>
            <a:bodyPr wrap="square" lIns="0" rtlCol="0" anchor="ctr" anchorCtr="0">
              <a:spAutoFit/>
            </a:bodyPr>
            <a:lstStyle/>
            <a:p>
              <a:r>
                <a:rPr lang="en-US" sz="2100" b="1" dirty="0"/>
                <a:t>Objectivity and equal treatment: </a:t>
              </a:r>
              <a:r>
                <a:rPr lang="en-US" sz="2100" dirty="0"/>
                <a:t>tendering packages are objective and impartial</a:t>
              </a:r>
              <a:endParaRPr lang="en-US" sz="2100" b="1" dirty="0"/>
            </a:p>
          </p:txBody>
        </p:sp>
      </p:grpSp>
      <p:grpSp>
        <p:nvGrpSpPr>
          <p:cNvPr id="21" name="Group 20">
            <a:extLst>
              <a:ext uri="{FF2B5EF4-FFF2-40B4-BE49-F238E27FC236}">
                <a16:creationId xmlns:a16="http://schemas.microsoft.com/office/drawing/2014/main" id="{E739A214-815E-7B45-AF30-A103EF780509}"/>
              </a:ext>
            </a:extLst>
          </p:cNvPr>
          <p:cNvGrpSpPr/>
          <p:nvPr/>
        </p:nvGrpSpPr>
        <p:grpSpPr>
          <a:xfrm>
            <a:off x="-1" y="0"/>
            <a:ext cx="12187669" cy="98854"/>
            <a:chOff x="-1" y="0"/>
            <a:chExt cx="12187669" cy="98854"/>
          </a:xfrm>
        </p:grpSpPr>
        <p:sp>
          <p:nvSpPr>
            <p:cNvPr id="22" name="Rectangle 21">
              <a:extLst>
                <a:ext uri="{FF2B5EF4-FFF2-40B4-BE49-F238E27FC236}">
                  <a16:creationId xmlns:a16="http://schemas.microsoft.com/office/drawing/2014/main" id="{BED22E34-E6F0-1242-BBEE-A6D112333D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9DF81DB-F944-C84E-9A61-F39EE65B03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D22DB29-B8D3-4945-94B0-DC7238A616A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5B93769-A3BF-5C4F-AA20-A25A77D61A5F}"/>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04394BA3-CBEC-6C46-BDD8-0BCAE30B854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5D81EEAD-1F9B-2445-9476-58938B02435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63601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BAED7-37D7-D94B-B0FD-8356390FB6B4}"/>
              </a:ext>
            </a:extLst>
          </p:cNvPr>
          <p:cNvSpPr>
            <a:spLocks noGrp="1"/>
          </p:cNvSpPr>
          <p:nvPr>
            <p:ph type="title"/>
          </p:nvPr>
        </p:nvSpPr>
        <p:spPr/>
        <p:txBody>
          <a:bodyPr/>
          <a:lstStyle/>
          <a:p>
            <a:r>
              <a:rPr lang="en-US" dirty="0"/>
              <a:t>Principles of the Procurement Rules (2/4) </a:t>
            </a:r>
          </a:p>
        </p:txBody>
      </p:sp>
      <p:sp>
        <p:nvSpPr>
          <p:cNvPr id="4" name="Date Placeholder 3">
            <a:extLst>
              <a:ext uri="{FF2B5EF4-FFF2-40B4-BE49-F238E27FC236}">
                <a16:creationId xmlns:a16="http://schemas.microsoft.com/office/drawing/2014/main" id="{669918F7-FC3C-7D4D-B2E7-F8EC3FA7B37D}"/>
              </a:ext>
            </a:extLst>
          </p:cNvPr>
          <p:cNvSpPr>
            <a:spLocks noGrp="1"/>
          </p:cNvSpPr>
          <p:nvPr>
            <p:ph type="dt" sz="half" idx="14"/>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F09B8EAE-BCFB-F74D-ABAC-42D1EEE63B42}"/>
              </a:ext>
            </a:extLst>
          </p:cNvPr>
          <p:cNvSpPr>
            <a:spLocks noGrp="1"/>
          </p:cNvSpPr>
          <p:nvPr>
            <p:ph type="ftr" sz="quarter" idx="15"/>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B0F4BFA1-8ADF-EA47-BB2E-411097EF7B34}"/>
              </a:ext>
            </a:extLst>
          </p:cNvPr>
          <p:cNvSpPr>
            <a:spLocks noGrp="1"/>
          </p:cNvSpPr>
          <p:nvPr>
            <p:ph type="sldNum" sz="quarter" idx="16"/>
          </p:nvPr>
        </p:nvSpPr>
        <p:spPr/>
        <p:txBody>
          <a:bodyPr/>
          <a:lstStyle/>
          <a:p>
            <a:fld id="{36B5EA5A-BC32-A742-B11B-8E7414D5B535}" type="slidenum">
              <a:rPr lang="en-US" smtClean="0"/>
              <a:pPr/>
              <a:t>7</a:t>
            </a:fld>
            <a:endParaRPr lang="en-US" dirty="0"/>
          </a:p>
        </p:txBody>
      </p:sp>
      <p:grpSp>
        <p:nvGrpSpPr>
          <p:cNvPr id="7" name="Group 6"/>
          <p:cNvGrpSpPr/>
          <p:nvPr/>
        </p:nvGrpSpPr>
        <p:grpSpPr>
          <a:xfrm>
            <a:off x="407988" y="2472456"/>
            <a:ext cx="6210876" cy="2016125"/>
            <a:chOff x="407988" y="3968750"/>
            <a:chExt cx="6210876" cy="2016125"/>
          </a:xfrm>
        </p:grpSpPr>
        <p:sp>
          <p:nvSpPr>
            <p:cNvPr id="13" name="Pentagon 12">
              <a:extLst>
                <a:ext uri="{FF2B5EF4-FFF2-40B4-BE49-F238E27FC236}">
                  <a16:creationId xmlns:a16="http://schemas.microsoft.com/office/drawing/2014/main" id="{406CC4B1-86F6-FD49-B37A-AE0F38F8D83C}"/>
                </a:ext>
              </a:extLst>
            </p:cNvPr>
            <p:cNvSpPr/>
            <p:nvPr/>
          </p:nvSpPr>
          <p:spPr>
            <a:xfrm>
              <a:off x="407988" y="3968750"/>
              <a:ext cx="6210876" cy="2016125"/>
            </a:xfrm>
            <a:prstGeom prst="homePlate">
              <a:avLst>
                <a:gd name="adj" fmla="val 22102"/>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rgbClr val="FFFFFF"/>
                </a:solidFill>
                <a:latin typeface="Source Sans Pro" charset="0"/>
              </a:endParaRPr>
            </a:p>
          </p:txBody>
        </p:sp>
        <p:sp>
          <p:nvSpPr>
            <p:cNvPr id="28" name="TextBox 27">
              <a:extLst>
                <a:ext uri="{FF2B5EF4-FFF2-40B4-BE49-F238E27FC236}">
                  <a16:creationId xmlns:a16="http://schemas.microsoft.com/office/drawing/2014/main" id="{EAFD1A99-3E5F-004E-8B60-E4FDE13B2A60}"/>
                </a:ext>
              </a:extLst>
            </p:cNvPr>
            <p:cNvSpPr txBox="1"/>
            <p:nvPr/>
          </p:nvSpPr>
          <p:spPr>
            <a:xfrm>
              <a:off x="873542" y="4452037"/>
              <a:ext cx="5293896" cy="1200329"/>
            </a:xfrm>
            <a:prstGeom prst="rect">
              <a:avLst/>
            </a:prstGeom>
            <a:noFill/>
          </p:spPr>
          <p:txBody>
            <a:bodyPr wrap="square" lIns="0" rtlCol="0" anchor="ctr" anchorCtr="0">
              <a:spAutoFit/>
            </a:bodyPr>
            <a:lstStyle/>
            <a:p>
              <a:r>
                <a:rPr lang="en-US" sz="2400" b="1" dirty="0">
                  <a:solidFill>
                    <a:schemeClr val="bg1"/>
                  </a:solidFill>
                </a:rPr>
                <a:t>Selective tendering procedures: </a:t>
              </a:r>
              <a:r>
                <a:rPr lang="en-US" sz="2400" dirty="0">
                  <a:solidFill>
                    <a:schemeClr val="bg1"/>
                  </a:solidFill>
                </a:rPr>
                <a:t>CERN’s tendering procedures are not open to any interested firms</a:t>
              </a:r>
              <a:endParaRPr lang="en-US" sz="2100" dirty="0">
                <a:solidFill>
                  <a:schemeClr val="bg1"/>
                </a:solidFill>
              </a:endParaRPr>
            </a:p>
          </p:txBody>
        </p:sp>
      </p:grpSp>
      <p:grpSp>
        <p:nvGrpSpPr>
          <p:cNvPr id="8" name="Group 7"/>
          <p:cNvGrpSpPr/>
          <p:nvPr/>
        </p:nvGrpSpPr>
        <p:grpSpPr>
          <a:xfrm>
            <a:off x="6167438" y="2472456"/>
            <a:ext cx="6024562" cy="2016125"/>
            <a:chOff x="6254750" y="2971219"/>
            <a:chExt cx="6024562" cy="2016125"/>
          </a:xfrm>
        </p:grpSpPr>
        <p:sp>
          <p:nvSpPr>
            <p:cNvPr id="16" name="Chevron 15">
              <a:extLst>
                <a:ext uri="{FF2B5EF4-FFF2-40B4-BE49-F238E27FC236}">
                  <a16:creationId xmlns:a16="http://schemas.microsoft.com/office/drawing/2014/main" id="{C7C5BC94-DA87-714E-9E0C-CBB91F495200}"/>
                </a:ext>
              </a:extLst>
            </p:cNvPr>
            <p:cNvSpPr/>
            <p:nvPr/>
          </p:nvSpPr>
          <p:spPr>
            <a:xfrm>
              <a:off x="6254750" y="2971219"/>
              <a:ext cx="5616575" cy="2016125"/>
            </a:xfrm>
            <a:prstGeom prst="chevron">
              <a:avLst>
                <a:gd name="adj" fmla="val 20758"/>
              </a:avLst>
            </a:prstGeom>
            <a:solidFill>
              <a:schemeClr val="accent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365760" tIns="0" rIns="91440" bIns="91440" rtlCol="0" anchor="ctr" anchorCtr="0"/>
            <a:lstStyle/>
            <a:p>
              <a:endParaRPr lang="en-US" sz="1333" dirty="0">
                <a:solidFill>
                  <a:srgbClr val="FFFFFF"/>
                </a:solidFill>
                <a:latin typeface="Source Sans Pro" charset="0"/>
              </a:endParaRPr>
            </a:p>
          </p:txBody>
        </p:sp>
        <p:sp>
          <p:nvSpPr>
            <p:cNvPr id="30" name="TextBox 29">
              <a:extLst>
                <a:ext uri="{FF2B5EF4-FFF2-40B4-BE49-F238E27FC236}">
                  <a16:creationId xmlns:a16="http://schemas.microsoft.com/office/drawing/2014/main" id="{6DFF0F39-F1C2-2845-A757-27F26C5F31C3}"/>
                </a:ext>
              </a:extLst>
            </p:cNvPr>
            <p:cNvSpPr txBox="1"/>
            <p:nvPr/>
          </p:nvSpPr>
          <p:spPr>
            <a:xfrm>
              <a:off x="7109085" y="3535916"/>
              <a:ext cx="5170227" cy="1091210"/>
            </a:xfrm>
            <a:prstGeom prst="rect">
              <a:avLst/>
            </a:prstGeom>
            <a:noFill/>
          </p:spPr>
          <p:txBody>
            <a:bodyPr wrap="square" lIns="0" rtlCol="0" anchor="ctr" anchorCtr="0">
              <a:spAutoFit/>
            </a:bodyPr>
            <a:lstStyle/>
            <a:p>
              <a:r>
                <a:rPr lang="en-US" sz="2400" b="1" dirty="0">
                  <a:solidFill>
                    <a:schemeClr val="bg1"/>
                  </a:solidFill>
                </a:rPr>
                <a:t>Confidentiality: </a:t>
              </a:r>
              <a:r>
                <a:rPr lang="en-US" sz="2400" dirty="0">
                  <a:solidFill>
                    <a:schemeClr val="bg1"/>
                  </a:solidFill>
                </a:rPr>
                <a:t>Opening and evaluation of bids as well as negotiations are not public</a:t>
              </a:r>
              <a:endParaRPr lang="en-US" sz="2100" dirty="0">
                <a:solidFill>
                  <a:schemeClr val="bg1"/>
                </a:solidFill>
              </a:endParaRPr>
            </a:p>
          </p:txBody>
        </p:sp>
      </p:grpSp>
      <p:grpSp>
        <p:nvGrpSpPr>
          <p:cNvPr id="12" name="Group 11">
            <a:extLst>
              <a:ext uri="{FF2B5EF4-FFF2-40B4-BE49-F238E27FC236}">
                <a16:creationId xmlns:a16="http://schemas.microsoft.com/office/drawing/2014/main" id="{09578E19-5620-4045-B104-EBF5497229A7}"/>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AAAF8EB8-402D-B744-894D-7BB87CB8B88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C62FEA0-BD41-6144-876E-6689BC9D79B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D38965F-E8DD-4346-9686-0CBC66EFA36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4C3AC12-9E07-8A4B-ACBD-2AD8C5A21F4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E55120EC-9848-3548-BD4C-53F7ACC2854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4A629A4E-D985-8044-949C-B4B78F8D4F0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2169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716734"/>
          </a:xfrm>
        </p:spPr>
        <p:txBody>
          <a:bodyPr/>
          <a:lstStyle/>
          <a:p>
            <a:r>
              <a:rPr lang="en-US" dirty="0"/>
              <a:t>Principles of the Procurement Rules (3/4)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8</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5342850" y="4338933"/>
            <a:ext cx="385042" cy="523220"/>
          </a:xfrm>
          <a:prstGeom prst="rect">
            <a:avLst/>
          </a:prstGeom>
          <a:noFill/>
        </p:spPr>
        <p:txBody>
          <a:bodyPr wrap="none" rtlCol="0">
            <a:spAutoFit/>
          </a:bodyPr>
          <a:lstStyle/>
          <a:p>
            <a:r>
              <a:rPr lang="en-US" sz="2800" b="1" dirty="0">
                <a:solidFill>
                  <a:schemeClr val="bg1"/>
                </a:solidFill>
              </a:rPr>
              <a:t>2</a:t>
            </a:r>
          </a:p>
        </p:txBody>
      </p:sp>
      <p:sp>
        <p:nvSpPr>
          <p:cNvPr id="15" name="Right Arrow 14"/>
          <p:cNvSpPr/>
          <p:nvPr/>
        </p:nvSpPr>
        <p:spPr>
          <a:xfrm>
            <a:off x="6044319" y="3125184"/>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2" name="Right Arrow 11"/>
          <p:cNvSpPr/>
          <p:nvPr/>
        </p:nvSpPr>
        <p:spPr>
          <a:xfrm flipH="1">
            <a:off x="2810315" y="3979451"/>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4" name="Right Arrow 13"/>
          <p:cNvSpPr/>
          <p:nvPr/>
        </p:nvSpPr>
        <p:spPr>
          <a:xfrm>
            <a:off x="6227199" y="5080593"/>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pic>
        <p:nvPicPr>
          <p:cNvPr id="10" name="Picture 9">
            <a:extLst>
              <a:ext uri="{FF2B5EF4-FFF2-40B4-BE49-F238E27FC236}">
                <a16:creationId xmlns:a16="http://schemas.microsoft.com/office/drawing/2014/main" id="{BB13559B-90AB-814F-A9E8-8A97D4485903}"/>
              </a:ext>
            </a:extLst>
          </p:cNvPr>
          <p:cNvPicPr>
            <a:picLocks noChangeAspect="1"/>
          </p:cNvPicPr>
          <p:nvPr/>
        </p:nvPicPr>
        <p:blipFill>
          <a:blip r:embed="rId3"/>
          <a:stretch>
            <a:fillRect/>
          </a:stretch>
        </p:blipFill>
        <p:spPr>
          <a:xfrm>
            <a:off x="3581736" y="3494805"/>
            <a:ext cx="1435100" cy="1435100"/>
          </a:xfrm>
          <a:prstGeom prst="rect">
            <a:avLst/>
          </a:prstGeom>
        </p:spPr>
      </p:pic>
      <p:pic>
        <p:nvPicPr>
          <p:cNvPr id="11" name="Picture 10">
            <a:extLst>
              <a:ext uri="{FF2B5EF4-FFF2-40B4-BE49-F238E27FC236}">
                <a16:creationId xmlns:a16="http://schemas.microsoft.com/office/drawing/2014/main" id="{35359D0B-BAF1-EE40-B28F-A5B3F83340A1}"/>
              </a:ext>
            </a:extLst>
          </p:cNvPr>
          <p:cNvPicPr>
            <a:picLocks noChangeAspect="1"/>
          </p:cNvPicPr>
          <p:nvPr/>
        </p:nvPicPr>
        <p:blipFill>
          <a:blip r:embed="rId4"/>
          <a:stretch>
            <a:fillRect/>
          </a:stretch>
        </p:blipFill>
        <p:spPr>
          <a:xfrm>
            <a:off x="4755263" y="2732814"/>
            <a:ext cx="1295400" cy="1295400"/>
          </a:xfrm>
          <a:prstGeom prst="rect">
            <a:avLst/>
          </a:prstGeom>
        </p:spPr>
      </p:pic>
      <p:pic>
        <p:nvPicPr>
          <p:cNvPr id="9" name="Picture 8">
            <a:extLst>
              <a:ext uri="{FF2B5EF4-FFF2-40B4-BE49-F238E27FC236}">
                <a16:creationId xmlns:a16="http://schemas.microsoft.com/office/drawing/2014/main" id="{B4E4F8DE-656E-324C-AC5E-6A9EE247BFCC}"/>
              </a:ext>
            </a:extLst>
          </p:cNvPr>
          <p:cNvPicPr>
            <a:picLocks noChangeAspect="1"/>
          </p:cNvPicPr>
          <p:nvPr/>
        </p:nvPicPr>
        <p:blipFill>
          <a:blip r:embed="rId5"/>
          <a:stretch>
            <a:fillRect/>
          </a:stretch>
        </p:blipFill>
        <p:spPr>
          <a:xfrm>
            <a:off x="4690821" y="4378489"/>
            <a:ext cx="1689100" cy="1689100"/>
          </a:xfrm>
          <a:prstGeom prst="rect">
            <a:avLst/>
          </a:prstGeom>
        </p:spPr>
      </p:pic>
      <p:sp>
        <p:nvSpPr>
          <p:cNvPr id="3" name="TextBox 2"/>
          <p:cNvSpPr txBox="1"/>
          <p:nvPr/>
        </p:nvSpPr>
        <p:spPr>
          <a:xfrm>
            <a:off x="7188592" y="5148774"/>
            <a:ext cx="1195754" cy="369332"/>
          </a:xfrm>
          <a:prstGeom prst="rect">
            <a:avLst/>
          </a:prstGeom>
          <a:noFill/>
        </p:spPr>
        <p:txBody>
          <a:bodyPr wrap="square" lIns="0" rtlCol="0">
            <a:spAutoFit/>
          </a:bodyPr>
          <a:lstStyle/>
          <a:p>
            <a:r>
              <a:rPr lang="en-US" dirty="0"/>
              <a:t>Delivery</a:t>
            </a:r>
          </a:p>
        </p:txBody>
      </p:sp>
      <p:sp>
        <p:nvSpPr>
          <p:cNvPr id="18" name="TextBox 17"/>
          <p:cNvSpPr txBox="1"/>
          <p:nvPr/>
        </p:nvSpPr>
        <p:spPr>
          <a:xfrm>
            <a:off x="1800666" y="4023360"/>
            <a:ext cx="1195754" cy="369332"/>
          </a:xfrm>
          <a:prstGeom prst="rect">
            <a:avLst/>
          </a:prstGeom>
          <a:noFill/>
        </p:spPr>
        <p:txBody>
          <a:bodyPr wrap="square" lIns="0" rtlCol="0">
            <a:spAutoFit/>
          </a:bodyPr>
          <a:lstStyle/>
          <a:p>
            <a:r>
              <a:rPr lang="en-US" dirty="0"/>
              <a:t>Financial</a:t>
            </a:r>
          </a:p>
        </p:txBody>
      </p:sp>
      <p:sp>
        <p:nvSpPr>
          <p:cNvPr id="19" name="Text Placeholder 2">
            <a:extLst>
              <a:ext uri="{FF2B5EF4-FFF2-40B4-BE49-F238E27FC236}">
                <a16:creationId xmlns:a16="http://schemas.microsoft.com/office/drawing/2014/main" id="{CADE214F-7AD0-1241-9327-E101F7C13CBA}"/>
              </a:ext>
            </a:extLst>
          </p:cNvPr>
          <p:cNvSpPr txBox="1">
            <a:spLocks/>
          </p:cNvSpPr>
          <p:nvPr/>
        </p:nvSpPr>
        <p:spPr>
          <a:xfrm>
            <a:off x="1171939" y="1449388"/>
            <a:ext cx="9848121" cy="53514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on </a:t>
            </a:r>
            <a:r>
              <a:rPr lang="fr-CH" altLang="en-US" sz="2400" u="sng" dirty="0" err="1">
                <a:solidFill>
                  <a:schemeClr val="accent2"/>
                </a:solidFill>
              </a:rPr>
              <a:t>Lowest</a:t>
            </a:r>
            <a:r>
              <a:rPr lang="fr-CH" altLang="en-US" sz="2400" u="sng" dirty="0">
                <a:solidFill>
                  <a:schemeClr val="accent2"/>
                </a:solidFill>
              </a:rPr>
              <a:t> compliant </a:t>
            </a:r>
            <a:r>
              <a:rPr lang="fr-CH" altLang="en-US" sz="2400" u="sng" dirty="0" err="1">
                <a:solidFill>
                  <a:schemeClr val="accent2"/>
                </a:solidFill>
              </a:rPr>
              <a:t>bid</a:t>
            </a:r>
            <a:r>
              <a:rPr lang="fr-CH" altLang="en-US" sz="2400" u="sng" dirty="0">
                <a:solidFill>
                  <a:schemeClr val="accent2"/>
                </a:solidFill>
              </a:rPr>
              <a:t> basis</a:t>
            </a:r>
          </a:p>
          <a:p>
            <a:pPr algn="ctr">
              <a:spcBef>
                <a:spcPct val="0"/>
              </a:spcBef>
            </a:pPr>
            <a:r>
              <a:rPr lang="fr-CH" altLang="en-US" sz="2400" dirty="0">
                <a:solidFill>
                  <a:schemeClr val="accent2"/>
                </a:solidFill>
              </a:rPr>
              <a:t>Most </a:t>
            </a:r>
            <a:r>
              <a:rPr lang="fr-CH" altLang="en-US" sz="2400" dirty="0" err="1">
                <a:solidFill>
                  <a:schemeClr val="accent2"/>
                </a:solidFill>
              </a:rPr>
              <a:t>commonly</a:t>
            </a:r>
            <a:r>
              <a:rPr lang="fr-CH" altLang="en-US" sz="2400" dirty="0">
                <a:solidFill>
                  <a:schemeClr val="accent2"/>
                </a:solidFill>
              </a:rPr>
              <a:t> for </a:t>
            </a:r>
            <a:r>
              <a:rPr lang="fr-CH" altLang="en-US" sz="2400" dirty="0" err="1">
                <a:solidFill>
                  <a:schemeClr val="accent2"/>
                </a:solidFill>
              </a:rPr>
              <a:t>Supply</a:t>
            </a:r>
            <a:r>
              <a:rPr lang="fr-CH" altLang="en-US" sz="2400" dirty="0">
                <a:solidFill>
                  <a:schemeClr val="accent2"/>
                </a:solidFill>
              </a:rPr>
              <a:t> </a:t>
            </a:r>
            <a:r>
              <a:rPr lang="fr-CH" altLang="en-US" sz="2400" dirty="0" err="1">
                <a:solidFill>
                  <a:schemeClr val="accent2"/>
                </a:solidFill>
              </a:rPr>
              <a:t>contracts</a:t>
            </a:r>
            <a:endParaRPr lang="fr-CH" altLang="en-US" sz="2400" dirty="0">
              <a:solidFill>
                <a:schemeClr val="accent2"/>
              </a:solidFill>
            </a:endParaRPr>
          </a:p>
        </p:txBody>
      </p:sp>
      <p:sp>
        <p:nvSpPr>
          <p:cNvPr id="20" name="TextBox 19"/>
          <p:cNvSpPr txBox="1"/>
          <p:nvPr/>
        </p:nvSpPr>
        <p:spPr>
          <a:xfrm>
            <a:off x="7061983" y="3193365"/>
            <a:ext cx="1195754" cy="369332"/>
          </a:xfrm>
          <a:prstGeom prst="rect">
            <a:avLst/>
          </a:prstGeom>
          <a:noFill/>
        </p:spPr>
        <p:txBody>
          <a:bodyPr wrap="square" lIns="0" rtlCol="0">
            <a:spAutoFit/>
          </a:bodyPr>
          <a:lstStyle/>
          <a:p>
            <a:r>
              <a:rPr lang="en-US" dirty="0"/>
              <a:t>Technical</a:t>
            </a:r>
          </a:p>
        </p:txBody>
      </p:sp>
      <p:sp>
        <p:nvSpPr>
          <p:cNvPr id="7" name="Chevron 6"/>
          <p:cNvSpPr/>
          <p:nvPr/>
        </p:nvSpPr>
        <p:spPr>
          <a:xfrm>
            <a:off x="8215533" y="3587262"/>
            <a:ext cx="914400" cy="157558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pic>
        <p:nvPicPr>
          <p:cNvPr id="21" name="Picture 20">
            <a:extLst>
              <a:ext uri="{FF2B5EF4-FFF2-40B4-BE49-F238E27FC236}">
                <a16:creationId xmlns:a16="http://schemas.microsoft.com/office/drawing/2014/main" id="{60C6C6E0-7EDF-3B47-9164-1A6ECD82F490}"/>
              </a:ext>
            </a:extLst>
          </p:cNvPr>
          <p:cNvPicPr>
            <a:picLocks noChangeAspect="1"/>
          </p:cNvPicPr>
          <p:nvPr/>
        </p:nvPicPr>
        <p:blipFill>
          <a:blip r:embed="rId6"/>
          <a:stretch>
            <a:fillRect/>
          </a:stretch>
        </p:blipFill>
        <p:spPr>
          <a:xfrm>
            <a:off x="9508617" y="2569504"/>
            <a:ext cx="2177825" cy="2177825"/>
          </a:xfrm>
          <a:prstGeom prst="rect">
            <a:avLst/>
          </a:prstGeom>
        </p:spPr>
      </p:pic>
      <p:grpSp>
        <p:nvGrpSpPr>
          <p:cNvPr id="22" name="Group 21">
            <a:extLst>
              <a:ext uri="{FF2B5EF4-FFF2-40B4-BE49-F238E27FC236}">
                <a16:creationId xmlns:a16="http://schemas.microsoft.com/office/drawing/2014/main" id="{DC76B10F-6717-A34D-B865-723950921175}"/>
              </a:ext>
            </a:extLst>
          </p:cNvPr>
          <p:cNvGrpSpPr/>
          <p:nvPr/>
        </p:nvGrpSpPr>
        <p:grpSpPr>
          <a:xfrm>
            <a:off x="-1" y="0"/>
            <a:ext cx="12187669" cy="98854"/>
            <a:chOff x="-1" y="0"/>
            <a:chExt cx="12187669" cy="98854"/>
          </a:xfrm>
        </p:grpSpPr>
        <p:sp>
          <p:nvSpPr>
            <p:cNvPr id="23" name="Rectangle 22">
              <a:extLst>
                <a:ext uri="{FF2B5EF4-FFF2-40B4-BE49-F238E27FC236}">
                  <a16:creationId xmlns:a16="http://schemas.microsoft.com/office/drawing/2014/main" id="{C7F1AFA1-DE4A-9A48-B7EE-FC4D262BE88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DEFF0C4B-FFFB-474F-A663-F6EB295A28A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8F9364A-FCBA-A043-9551-F39FF4C6FCE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CB4DF68F-8682-1441-B48E-8C7FDFD265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4562293C-3E99-9948-B420-6B0FC6AEFC3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B1D9D890-5B26-3B4D-A571-EEB873D9DD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4462086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14:presetBounceEnd="50000">
                                      <p:stCondLst>
                                        <p:cond delay="0"/>
                                      </p:stCondLst>
                                      <p:childTnLst>
                                        <p:animRot by="21600000" p14:bounceEnd="50000">
                                          <p:cBhvr>
                                            <p:cTn id="6" dur="3500" fill="hold"/>
                                            <p:tgtEl>
                                              <p:spTgt spid="9"/>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left)">
                                          <p:cBhvr>
                                            <p:cTn id="9" dur="500"/>
                                            <p:tgtEl>
                                              <p:spTgt spid="14"/>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14:presetBounceEnd="50000">
                                      <p:stCondLst>
                                        <p:cond delay="0"/>
                                      </p:stCondLst>
                                      <p:childTnLst>
                                        <p:animRot by="-21600000" p14:bounceEnd="50000">
                                          <p:cBhvr>
                                            <p:cTn id="15" dur="3500" fill="hold"/>
                                            <p:tgtEl>
                                              <p:spTgt spid="10"/>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14:presetBounceEnd="50000">
                                      <p:stCondLst>
                                        <p:cond delay="0"/>
                                      </p:stCondLst>
                                      <p:childTnLst>
                                        <p:animRot by="21600000" p14:bounceEnd="50000">
                                          <p:cBhvr>
                                            <p:cTn id="24" dur="3500" fill="hold"/>
                                            <p:tgtEl>
                                              <p:spTgt spid="11"/>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accel="50000" fill="hold" nodeType="clickEffect">
                                      <p:stCondLst>
                                        <p:cond delay="0"/>
                                      </p:stCondLst>
                                      <p:childTnLst>
                                        <p:animRot by="21600000">
                                          <p:cBhvr>
                                            <p:cTn id="12" dur="3500" fill="hold"/>
                                            <p:tgtEl>
                                              <p:spTgt spid="9"/>
                                            </p:tgtEl>
                                            <p:attrNameLst>
                                              <p:attrName>r</p:attrName>
                                            </p:attrNameLst>
                                          </p:cBhvr>
                                        </p:animRot>
                                      </p:childTnLst>
                                    </p:cTn>
                                  </p:par>
                                  <p:par>
                                    <p:cTn id="13" presetID="2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 presetClass="entr" presetSubtype="2"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ppt_y"/>
                                              </p:val>
                                            </p:tav>
                                            <p:tav tm="100000">
                                              <p:val>
                                                <p:strVal val="#ppt_y"/>
                                              </p:val>
                                            </p:tav>
                                          </p:tavLst>
                                        </p:anim>
                                      </p:childTnLst>
                                    </p:cTn>
                                  </p:par>
                                  <p:par>
                                    <p:cTn id="20" presetID="8" presetClass="emph" presetSubtype="0" accel="50000" fill="hold" nodeType="withEffect">
                                      <p:stCondLst>
                                        <p:cond delay="0"/>
                                      </p:stCondLst>
                                      <p:childTnLst>
                                        <p:animRot by="-21600000">
                                          <p:cBhvr>
                                            <p:cTn id="21" dur="3500" fill="hold"/>
                                            <p:tgtEl>
                                              <p:spTgt spid="10"/>
                                            </p:tgtEl>
                                            <p:attrNameLst>
                                              <p:attrName>r</p:attrName>
                                            </p:attrNameLst>
                                          </p:cBhvr>
                                        </p:animRot>
                                      </p:childTnLst>
                                    </p:cTn>
                                  </p:par>
                                  <p:par>
                                    <p:cTn id="22" presetID="22" presetClass="entr" presetSubtype="2"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 presetClass="entr" presetSubtype="8"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8" presetClass="emph" presetSubtype="0" accel="50000" fill="hold" nodeType="withEffect">
                                      <p:stCondLst>
                                        <p:cond delay="0"/>
                                      </p:stCondLst>
                                      <p:childTnLst>
                                        <p:animRot by="21600000">
                                          <p:cBhvr>
                                            <p:cTn id="30" dur="3500" fill="hold"/>
                                            <p:tgtEl>
                                              <p:spTgt spid="11"/>
                                            </p:tgtEl>
                                            <p:attrNameLst>
                                              <p:attrName>r</p:attrName>
                                            </p:attrNameLst>
                                          </p:cBhvr>
                                        </p:animRot>
                                      </p:childTnLst>
                                    </p:cTn>
                                  </p:par>
                                  <p:par>
                                    <p:cTn id="31" presetID="22" presetClass="entr" presetSubtype="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1+#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(4/4)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r>
              <a:rPr lang="en-US"/>
              <a:t>29/10/2024</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a:t>MS-4983 | LHC Evacuation - Webinar</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9</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15" name="Text Placeholder 2">
            <a:extLst>
              <a:ext uri="{FF2B5EF4-FFF2-40B4-BE49-F238E27FC236}">
                <a16:creationId xmlns:a16="http://schemas.microsoft.com/office/drawing/2014/main" id="{CADE214F-7AD0-1241-9327-E101F7C13CBA}"/>
              </a:ext>
            </a:extLst>
          </p:cNvPr>
          <p:cNvSpPr txBox="1">
            <a:spLocks/>
          </p:cNvSpPr>
          <p:nvPr/>
        </p:nvSpPr>
        <p:spPr>
          <a:xfrm>
            <a:off x="1171939" y="1592263"/>
            <a:ext cx="9848121"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on </a:t>
            </a:r>
            <a:r>
              <a:rPr lang="fr-CH" altLang="en-US" sz="2400" u="sng" dirty="0">
                <a:solidFill>
                  <a:schemeClr val="accent2"/>
                </a:solidFill>
              </a:rPr>
              <a:t>Best Value For Money </a:t>
            </a:r>
            <a:r>
              <a:rPr lang="fr-CH" altLang="en-US" sz="2400" dirty="0">
                <a:solidFill>
                  <a:schemeClr val="accent2"/>
                </a:solidFill>
              </a:rPr>
              <a:t>basis</a:t>
            </a:r>
          </a:p>
          <a:p>
            <a:pPr algn="ctr">
              <a:spcBef>
                <a:spcPct val="0"/>
              </a:spcBef>
            </a:pPr>
            <a:r>
              <a:rPr lang="fr-CH" altLang="en-US" sz="2400" dirty="0">
                <a:solidFill>
                  <a:schemeClr val="accent2"/>
                </a:solidFill>
              </a:rPr>
              <a:t>Most </a:t>
            </a:r>
            <a:r>
              <a:rPr lang="fr-CH" altLang="en-US" sz="2400" dirty="0" err="1">
                <a:solidFill>
                  <a:schemeClr val="accent2"/>
                </a:solidFill>
              </a:rPr>
              <a:t>commonly</a:t>
            </a:r>
            <a:r>
              <a:rPr lang="fr-CH" altLang="en-US" sz="2400" dirty="0">
                <a:solidFill>
                  <a:schemeClr val="accent2"/>
                </a:solidFill>
              </a:rPr>
              <a:t> </a:t>
            </a:r>
            <a:r>
              <a:rPr lang="fr-CH" altLang="en-US" sz="2400" dirty="0" err="1">
                <a:solidFill>
                  <a:schemeClr val="accent2"/>
                </a:solidFill>
              </a:rPr>
              <a:t>used</a:t>
            </a:r>
            <a:r>
              <a:rPr lang="fr-CH" altLang="en-US" sz="2400" dirty="0">
                <a:solidFill>
                  <a:schemeClr val="accent2"/>
                </a:solidFill>
              </a:rPr>
              <a:t> for </a:t>
            </a:r>
            <a:r>
              <a:rPr lang="fr-CH" altLang="en-US" sz="2400" dirty="0" err="1">
                <a:solidFill>
                  <a:schemeClr val="accent2"/>
                </a:solidFill>
              </a:rPr>
              <a:t>industrial</a:t>
            </a:r>
            <a:r>
              <a:rPr lang="fr-CH" altLang="en-US" sz="2400" dirty="0">
                <a:solidFill>
                  <a:schemeClr val="accent2"/>
                </a:solidFill>
              </a:rPr>
              <a:t> service </a:t>
            </a:r>
            <a:r>
              <a:rPr lang="fr-CH" altLang="en-US" sz="2400" dirty="0" err="1">
                <a:solidFill>
                  <a:schemeClr val="accent2"/>
                </a:solidFill>
              </a:rPr>
              <a:t>contracts</a:t>
            </a:r>
            <a:endParaRPr lang="fr-CH" altLang="en-US" sz="2400" dirty="0">
              <a:solidFill>
                <a:schemeClr val="accent2"/>
              </a:solidFill>
            </a:endParaRPr>
          </a:p>
        </p:txBody>
      </p:sp>
      <p:sp>
        <p:nvSpPr>
          <p:cNvPr id="10" name="TextBox 9">
            <a:extLst>
              <a:ext uri="{FF2B5EF4-FFF2-40B4-BE49-F238E27FC236}">
                <a16:creationId xmlns:a16="http://schemas.microsoft.com/office/drawing/2014/main" id="{1F7314C6-DD36-9A4A-AA16-47D363510BD8}"/>
              </a:ext>
            </a:extLst>
          </p:cNvPr>
          <p:cNvSpPr txBox="1"/>
          <p:nvPr/>
        </p:nvSpPr>
        <p:spPr>
          <a:xfrm>
            <a:off x="9958605" y="5890927"/>
            <a:ext cx="1986784" cy="369332"/>
          </a:xfrm>
          <a:prstGeom prst="rect">
            <a:avLst/>
          </a:prstGeom>
          <a:noFill/>
        </p:spPr>
        <p:txBody>
          <a:bodyPr wrap="square" rtlCol="0">
            <a:spAutoFit/>
          </a:bodyPr>
          <a:lstStyle/>
          <a:p>
            <a:r>
              <a:rPr lang="fr-CH" altLang="en-US" dirty="0"/>
              <a:t>No </a:t>
            </a:r>
            <a:r>
              <a:rPr lang="fr-CH" altLang="en-US" dirty="0" err="1"/>
              <a:t>alignment</a:t>
            </a:r>
            <a:r>
              <a:rPr lang="fr-CH" altLang="en-US" dirty="0"/>
              <a:t> </a:t>
            </a:r>
            <a:r>
              <a:rPr lang="fr-CH" altLang="en-US" dirty="0" err="1"/>
              <a:t>rule</a:t>
            </a:r>
            <a:endParaRPr lang="en-GB" altLang="en-US" dirty="0"/>
          </a:p>
        </p:txBody>
      </p:sp>
      <p:pic>
        <p:nvPicPr>
          <p:cNvPr id="7" name="Picture 6">
            <a:extLst>
              <a:ext uri="{FF2B5EF4-FFF2-40B4-BE49-F238E27FC236}">
                <a16:creationId xmlns:a16="http://schemas.microsoft.com/office/drawing/2014/main" id="{12461781-D347-B743-AB29-8B39FF1B0B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24821" y="3204376"/>
            <a:ext cx="6790318" cy="2996399"/>
          </a:xfrm>
          <a:prstGeom prst="rect">
            <a:avLst/>
          </a:prstGeom>
        </p:spPr>
      </p:pic>
      <p:pic>
        <p:nvPicPr>
          <p:cNvPr id="11" name="Picture 10">
            <a:extLst>
              <a:ext uri="{FF2B5EF4-FFF2-40B4-BE49-F238E27FC236}">
                <a16:creationId xmlns:a16="http://schemas.microsoft.com/office/drawing/2014/main" id="{3A18C8D5-9BC1-C948-9936-74B80DD2C0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9690806" y="5921637"/>
            <a:ext cx="318421" cy="281680"/>
          </a:xfrm>
          <a:prstGeom prst="rect">
            <a:avLst/>
          </a:prstGeom>
        </p:spPr>
      </p:pic>
      <p:grpSp>
        <p:nvGrpSpPr>
          <p:cNvPr id="12" name="Group 11">
            <a:extLst>
              <a:ext uri="{FF2B5EF4-FFF2-40B4-BE49-F238E27FC236}">
                <a16:creationId xmlns:a16="http://schemas.microsoft.com/office/drawing/2014/main" id="{7B6147BA-A166-7342-865F-767C4C036D88}"/>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D65AFFFD-8292-2E43-931B-1F0FA337136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D566C5EB-BBA4-B948-A5E8-BD42E3F1BC8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4D96BF70-2C01-7748-9DB2-62EFBA21082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4BC49BE3-0908-D04F-B45B-AD52BF44EC2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4936F214-48D3-FB47-A5B0-3E53E55B6A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53448C72-42CC-5B43-91C4-A914B8F9381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598133851"/>
      </p:ext>
    </p:extLst>
  </p:cSld>
  <p:clrMapOvr>
    <a:masterClrMapping/>
  </p:clrMapOvr>
</p:sld>
</file>

<file path=ppt/theme/theme1.xml><?xml version="1.0" encoding="utf-8"?>
<a:theme xmlns:a="http://schemas.openxmlformats.org/drawingml/2006/main" name="1_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14003</TotalTime>
  <Words>2920</Words>
  <Application>Microsoft Office PowerPoint</Application>
  <PresentationFormat>Widescreen</PresentationFormat>
  <Paragraphs>425</Paragraphs>
  <Slides>30</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Aptos</vt:lpstr>
      <vt:lpstr>Arial</vt:lpstr>
      <vt:lpstr>Bebas Neue</vt:lpstr>
      <vt:lpstr>Calibri</vt:lpstr>
      <vt:lpstr>Source Sans Pro</vt:lpstr>
      <vt:lpstr>Times New Roman</vt:lpstr>
      <vt:lpstr>1_Office Theme</vt:lpstr>
      <vt:lpstr>PowerPoint Presentation</vt:lpstr>
      <vt:lpstr>AGENDA</vt:lpstr>
      <vt:lpstr>SOME HOUSEKEEPING</vt:lpstr>
      <vt:lpstr>Introduction to CERN </vt:lpstr>
      <vt:lpstr>The Procurement Service</vt:lpstr>
      <vt:lpstr>Principles of the Procurement Rules (1/4) </vt:lpstr>
      <vt:lpstr>Principles of the Procurement Rules (2/4) </vt:lpstr>
      <vt:lpstr>Principles of the Procurement Rules (3/4) </vt:lpstr>
      <vt:lpstr>Principles of the Procurement Rules (4/4) </vt:lpstr>
      <vt:lpstr>Tendering at CERN – A Quick Recap    </vt:lpstr>
      <vt:lpstr>Country of origin</vt:lpstr>
      <vt:lpstr>Alignment rule</vt:lpstr>
      <vt:lpstr>Tender Detailed Schedule – MS-4983: Design, Supply, Installation, Commissioning and Maintenance of LHC Voice Alarm System</vt:lpstr>
      <vt:lpstr>MS-4983 Qualification process</vt:lpstr>
      <vt:lpstr>So what do we want to know?</vt:lpstr>
      <vt:lpstr>MS-4983 – Key Qualification requirements</vt:lpstr>
      <vt:lpstr> Distribution of Contract Performance</vt:lpstr>
      <vt:lpstr>Conclusion</vt:lpstr>
      <vt:lpstr>MS-4983 LHC Evacuation with Voice Alarm</vt:lpstr>
      <vt:lpstr>Access and Alarms Group of CERN Engineering Department </vt:lpstr>
      <vt:lpstr>Goal</vt:lpstr>
      <vt:lpstr>LHC Evacuation Voice Alarm System Contract Overview</vt:lpstr>
      <vt:lpstr>The Large Hadron Collider – LHC</vt:lpstr>
      <vt:lpstr>Scope – LHC Underground (Radiation) Areas</vt:lpstr>
      <vt:lpstr>Scope – LHC Underground Areas</vt:lpstr>
      <vt:lpstr>VAS System Architecture </vt:lpstr>
      <vt:lpstr>Key Requirements </vt:lpstr>
      <vt:lpstr>LHC Voice Alarm System – Delivery Schedule</vt:lpstr>
      <vt:lpstr>What we are looking for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Adam William Horridge</dc:creator>
  <cp:lastModifiedBy>Jessica Stearns Metcalfe</cp:lastModifiedBy>
  <cp:revision>49</cp:revision>
  <cp:lastPrinted>2024-10-29T10:45:29Z</cp:lastPrinted>
  <dcterms:created xsi:type="dcterms:W3CDTF">2024-09-18T07:04:36Z</dcterms:created>
  <dcterms:modified xsi:type="dcterms:W3CDTF">2024-10-29T11:59:01Z</dcterms:modified>
</cp:coreProperties>
</file>