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332" r:id="rId2"/>
    <p:sldId id="333" r:id="rId3"/>
    <p:sldId id="397" r:id="rId4"/>
    <p:sldId id="367" r:id="rId5"/>
    <p:sldId id="419" r:id="rId6"/>
    <p:sldId id="370" r:id="rId7"/>
    <p:sldId id="420" r:id="rId8"/>
    <p:sldId id="421" r:id="rId9"/>
    <p:sldId id="399" r:id="rId10"/>
    <p:sldId id="398" r:id="rId11"/>
    <p:sldId id="401" r:id="rId12"/>
    <p:sldId id="348" r:id="rId13"/>
    <p:sldId id="350" r:id="rId14"/>
    <p:sldId id="349" r:id="rId15"/>
    <p:sldId id="351" r:id="rId16"/>
    <p:sldId id="356" r:id="rId17"/>
    <p:sldId id="358" r:id="rId18"/>
    <p:sldId id="357" r:id="rId19"/>
    <p:sldId id="352" r:id="rId20"/>
    <p:sldId id="359" r:id="rId21"/>
    <p:sldId id="335" r:id="rId22"/>
    <p:sldId id="422" r:id="rId23"/>
    <p:sldId id="423" r:id="rId24"/>
    <p:sldId id="424" r:id="rId25"/>
    <p:sldId id="402" r:id="rId26"/>
    <p:sldId id="403" r:id="rId27"/>
    <p:sldId id="404" r:id="rId28"/>
    <p:sldId id="405" r:id="rId29"/>
    <p:sldId id="411" r:id="rId30"/>
    <p:sldId id="314" r:id="rId31"/>
    <p:sldId id="315" r:id="rId32"/>
    <p:sldId id="300" r:id="rId33"/>
    <p:sldId id="31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32"/>
    <a:srgbClr val="2F2F2F"/>
    <a:srgbClr val="181818"/>
    <a:srgbClr val="000003"/>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9"/>
    <p:restoredTop sz="89260"/>
  </p:normalViewPr>
  <p:slideViewPr>
    <p:cSldViewPr snapToObjects="1">
      <p:cViewPr varScale="1">
        <p:scale>
          <a:sx n="108" d="100"/>
          <a:sy n="108" d="100"/>
        </p:scale>
        <p:origin x="1040"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11/27/24</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11/27/24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2001584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dirty="0"/>
          </a:p>
        </p:txBody>
      </p:sp>
    </p:spTree>
    <p:extLst>
      <p:ext uri="{BB962C8B-B14F-4D97-AF65-F5344CB8AC3E}">
        <p14:creationId xmlns:p14="http://schemas.microsoft.com/office/powerpoint/2010/main" val="1966165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dirty="0"/>
          </a:p>
        </p:txBody>
      </p:sp>
    </p:spTree>
    <p:extLst>
      <p:ext uri="{BB962C8B-B14F-4D97-AF65-F5344CB8AC3E}">
        <p14:creationId xmlns:p14="http://schemas.microsoft.com/office/powerpoint/2010/main" val="2941109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dirty="0"/>
          </a:p>
        </p:txBody>
      </p:sp>
    </p:spTree>
    <p:extLst>
      <p:ext uri="{BB962C8B-B14F-4D97-AF65-F5344CB8AC3E}">
        <p14:creationId xmlns:p14="http://schemas.microsoft.com/office/powerpoint/2010/main" val="1267712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dirty="0"/>
          </a:p>
        </p:txBody>
      </p:sp>
    </p:spTree>
    <p:extLst>
      <p:ext uri="{BB962C8B-B14F-4D97-AF65-F5344CB8AC3E}">
        <p14:creationId xmlns:p14="http://schemas.microsoft.com/office/powerpoint/2010/main" val="108432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dirty="0"/>
          </a:p>
        </p:txBody>
      </p:sp>
    </p:spTree>
    <p:extLst>
      <p:ext uri="{BB962C8B-B14F-4D97-AF65-F5344CB8AC3E}">
        <p14:creationId xmlns:p14="http://schemas.microsoft.com/office/powerpoint/2010/main" val="2720922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dirty="0"/>
          </a:p>
        </p:txBody>
      </p:sp>
    </p:spTree>
    <p:extLst>
      <p:ext uri="{BB962C8B-B14F-4D97-AF65-F5344CB8AC3E}">
        <p14:creationId xmlns:p14="http://schemas.microsoft.com/office/powerpoint/2010/main" val="16144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0BBFA-6877-0B74-D043-394BA7FFFA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E6AE31-7808-6704-FAA4-EFBF0E45F5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50480F-EA7B-0B2F-E5DC-1062E595DE9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B857FBC-A47C-E67F-743F-96FC2DC2CE8C}"/>
              </a:ext>
            </a:extLst>
          </p:cNvPr>
          <p:cNvSpPr>
            <a:spLocks noGrp="1"/>
          </p:cNvSpPr>
          <p:nvPr>
            <p:ph type="sldNum" sz="quarter" idx="5"/>
          </p:nvPr>
        </p:nvSpPr>
        <p:spPr/>
        <p:txBody>
          <a:bodyPr/>
          <a:lstStyle/>
          <a:p>
            <a:fld id="{8CB0EE9E-52B8-AA4F-8DD5-ED0FB4E5CBCC}" type="slidenum">
              <a:rPr lang="en-US" smtClean="0"/>
              <a:t>17</a:t>
            </a:fld>
            <a:endParaRPr lang="en-US" dirty="0"/>
          </a:p>
        </p:txBody>
      </p:sp>
    </p:spTree>
    <p:extLst>
      <p:ext uri="{BB962C8B-B14F-4D97-AF65-F5344CB8AC3E}">
        <p14:creationId xmlns:p14="http://schemas.microsoft.com/office/powerpoint/2010/main" val="368026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dirty="0"/>
          </a:p>
        </p:txBody>
      </p:sp>
    </p:spTree>
    <p:extLst>
      <p:ext uri="{BB962C8B-B14F-4D97-AF65-F5344CB8AC3E}">
        <p14:creationId xmlns:p14="http://schemas.microsoft.com/office/powerpoint/2010/main" val="18910017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28/11/2024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James Storey | BI TB</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28/11/2024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James Storey | BI TB</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28/11/2024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James Storey | BI TB</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28/11/2024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James Storey | BI TB</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28/11/2024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James Storey | BI TB</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de-DE"/>
              <a:t>Mastertextformat bearbeiten</a:t>
            </a:r>
          </a:p>
          <a:p>
            <a:pPr lvl="1"/>
            <a:r>
              <a:rPr lang="de-DE"/>
              <a:t>Zweite Ebene</a:t>
            </a:r>
          </a:p>
          <a:p>
            <a:pPr lvl="2"/>
            <a:r>
              <a:rPr lang="de-DE"/>
              <a:t>Dritte Ebene</a:t>
            </a:r>
          </a:p>
          <a:p>
            <a:pPr lvl="3"/>
            <a:r>
              <a:rPr lang="de-DE"/>
              <a:t>Vierte Ebene</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de-DE"/>
              <a:t>Mastertitelformat bearbeiten</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28/11/2024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James Storey | BI TB</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9734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28/11/2024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Footer Placeholder 6">
            <a:extLst>
              <a:ext uri="{FF2B5EF4-FFF2-40B4-BE49-F238E27FC236}">
                <a16:creationId xmlns:a16="http://schemas.microsoft.com/office/drawing/2014/main" id="{3EDE49DF-AE01-AC7D-5A56-4A3D0D2DA657}"/>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James Storey | BI TB</a:t>
            </a:r>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GI-Title-Slide">
    <p:bg>
      <p:bgPr>
        <a:solidFill>
          <a:srgbClr val="000003"/>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1E4E99-DC7C-C54A-BF95-85FF6A44E831}"/>
              </a:ext>
            </a:extLst>
          </p:cNvPr>
          <p:cNvPicPr>
            <a:picLocks noChangeAspect="1"/>
          </p:cNvPicPr>
          <p:nvPr userDrawn="1"/>
        </p:nvPicPr>
        <p:blipFill>
          <a:blip r:embed="rId2"/>
          <a:stretch/>
        </p:blipFill>
        <p:spPr bwMode="auto">
          <a:xfrm>
            <a:off x="6477485" y="0"/>
            <a:ext cx="5714515" cy="6858000"/>
          </a:xfrm>
          <a:prstGeom prst="rect">
            <a:avLst/>
          </a:prstGeom>
        </p:spPr>
      </p:pic>
      <p:pic>
        <p:nvPicPr>
          <p:cNvPr id="7" name="Graphic 6">
            <a:extLst>
              <a:ext uri="{FF2B5EF4-FFF2-40B4-BE49-F238E27FC236}">
                <a16:creationId xmlns:a16="http://schemas.microsoft.com/office/drawing/2014/main" id="{2F35A6F7-3501-AE48-9D45-8B8E63757F4C}"/>
              </a:ext>
            </a:extLst>
          </p:cNvPr>
          <p:cNvPicPr>
            <a:picLocks noChangeAspect="1"/>
          </p:cNvPicPr>
          <p:nvPr userDrawn="1"/>
        </p:nvPicPr>
        <p:blipFill>
          <a:blip r:embed="rId3"/>
          <a:stretch/>
        </p:blipFill>
        <p:spPr bwMode="auto">
          <a:xfrm>
            <a:off x="144000" y="144000"/>
            <a:ext cx="900000" cy="900000"/>
          </a:xfrm>
          <a:prstGeom prst="rect">
            <a:avLst/>
          </a:prstGeom>
        </p:spPr>
      </p:pic>
      <p:sp>
        <p:nvSpPr>
          <p:cNvPr id="4" name="Title 1">
            <a:extLst>
              <a:ext uri="{FF2B5EF4-FFF2-40B4-BE49-F238E27FC236}">
                <a16:creationId xmlns:a16="http://schemas.microsoft.com/office/drawing/2014/main" id="{34A941F7-156F-EC4C-98C3-9D2A526B6B43}"/>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208AFA87-8673-EC48-A922-EC494AD653F9}"/>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77805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BGI-Title-Slide">
    <p:bg>
      <p:bgPr>
        <a:solidFill>
          <a:srgbClr val="000000"/>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2F35A6F7-3501-AE48-9D45-8B8E63757F4C}"/>
              </a:ext>
            </a:extLst>
          </p:cNvPr>
          <p:cNvPicPr>
            <a:picLocks noChangeAspect="1"/>
          </p:cNvPicPr>
          <p:nvPr userDrawn="1"/>
        </p:nvPicPr>
        <p:blipFill>
          <a:blip r:embed="rId2"/>
          <a:stretch/>
        </p:blipFill>
        <p:spPr bwMode="auto">
          <a:xfrm>
            <a:off x="144000" y="144000"/>
            <a:ext cx="900000" cy="900000"/>
          </a:xfrm>
          <a:prstGeom prst="rect">
            <a:avLst/>
          </a:prstGeom>
        </p:spPr>
      </p:pic>
      <p:sp>
        <p:nvSpPr>
          <p:cNvPr id="4" name="Title 1">
            <a:extLst>
              <a:ext uri="{FF2B5EF4-FFF2-40B4-BE49-F238E27FC236}">
                <a16:creationId xmlns:a16="http://schemas.microsoft.com/office/drawing/2014/main" id="{34A941F7-156F-EC4C-98C3-9D2A526B6B43}"/>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208AFA87-8673-EC48-A922-EC494AD653F9}"/>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3" name="Picture 2" descr="A screenshot of a computer screen&#10;&#10;Description automatically generated">
            <a:extLst>
              <a:ext uri="{FF2B5EF4-FFF2-40B4-BE49-F238E27FC236}">
                <a16:creationId xmlns:a16="http://schemas.microsoft.com/office/drawing/2014/main" id="{6AAEB649-B59A-CFD3-5916-2A1D9AEF187D}"/>
              </a:ext>
            </a:extLst>
          </p:cNvPr>
          <p:cNvPicPr>
            <a:picLocks noChangeAspect="1"/>
          </p:cNvPicPr>
          <p:nvPr userDrawn="1"/>
        </p:nvPicPr>
        <p:blipFill rotWithShape="1">
          <a:blip r:embed="rId3"/>
          <a:srcRect l="54660" t="47599" r="1796" b="32816"/>
          <a:stretch/>
        </p:blipFill>
        <p:spPr>
          <a:xfrm rot="5400000">
            <a:off x="7798509" y="2539223"/>
            <a:ext cx="6813376" cy="1734933"/>
          </a:xfrm>
          <a:prstGeom prst="rect">
            <a:avLst/>
          </a:prstGeom>
        </p:spPr>
      </p:pic>
    </p:spTree>
    <p:extLst>
      <p:ext uri="{BB962C8B-B14F-4D97-AF65-F5344CB8AC3E}">
        <p14:creationId xmlns:p14="http://schemas.microsoft.com/office/powerpoint/2010/main" val="4065089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28/11/2024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James Storey | BI TB</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28/11/2024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James Storey | BI TB</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28/11/2024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James Storey | BI TB</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28/11/2024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James Storey | BI TB</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CH"/>
              <a:t>28/11/2024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James Storey | BI TB</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rotWithShape="1">
          <a:blip r:embed="rId20"/>
          <a:srcRect l="1" t="-2768" r="12895" b="1"/>
          <a:stretch/>
        </p:blipFill>
        <p:spPr>
          <a:xfrm>
            <a:off x="407988" y="6353703"/>
            <a:ext cx="431428" cy="404596"/>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79" r:id="rId3"/>
    <p:sldLayoutId id="2147483680" r:id="rId4"/>
    <p:sldLayoutId id="2147483662" r:id="rId5"/>
    <p:sldLayoutId id="2147483661" r:id="rId6"/>
    <p:sldLayoutId id="2147483666" r:id="rId7"/>
    <p:sldLayoutId id="2147483667" r:id="rId8"/>
    <p:sldLayoutId id="2147483658" r:id="rId9"/>
    <p:sldLayoutId id="2147483659" r:id="rId10"/>
    <p:sldLayoutId id="2147483673" r:id="rId11"/>
    <p:sldLayoutId id="2147483660" r:id="rId12"/>
    <p:sldLayoutId id="2147483671" r:id="rId13"/>
    <p:sldLayoutId id="2147483651" r:id="rId14"/>
    <p:sldLayoutId id="2147483654" r:id="rId15"/>
    <p:sldLayoutId id="2147483669" r:id="rId16"/>
    <p:sldLayoutId id="2147483655" r:id="rId17"/>
    <p:sldLayoutId id="2147483681" r:id="rId18"/>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hyperlink" Target="https://indico.cern.ch/event/1448897/"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hyperlink" Target="https://edms.cern.ch/document/3161142" TargetMode="External"/><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hyperlink" Target="https://indico.cern.ch/event/1448897/" TargetMode="Externa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hyperlink" Target="https://cds.cern.ch/record/2747870" TargetMode="External"/><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hyperlink" Target="https://cds.cern.ch/record/2747870" TargetMode="External"/><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cds.cern.ch/record/2747870" TargetMode="External"/><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hyperlink" Target="https://cernbox.cern.ch/pdf-viewer/public/1aptLvC7BQ921Ng/IBIC21.pdf?contextRouteName=files-public-link&amp;contextRouteParams.driveAliasAndItem=public%2F1aptLvC7BQ921Ng&amp;items-per-page=100" TargetMode="External"/><Relationship Id="rId2" Type="http://schemas.openxmlformats.org/officeDocument/2006/relationships/image" Target="../media/image7.emf"/><Relationship Id="rId1" Type="http://schemas.openxmlformats.org/officeDocument/2006/relationships/slideLayout" Target="../slideLayouts/slideLayout15.xml"/><Relationship Id="rId6" Type="http://schemas.openxmlformats.org/officeDocument/2006/relationships/hyperlink" Target="https://accelconf.web.cern.ch/ibic2019/papers/tubo04.pdf" TargetMode="External"/><Relationship Id="rId5" Type="http://schemas.openxmlformats.org/officeDocument/2006/relationships/hyperlink" Target="https://cds.cern.ch/record/2663359/files/we2ab5.pdf" TargetMode="External"/><Relationship Id="rId4" Type="http://schemas.openxmlformats.org/officeDocument/2006/relationships/image" Target="../media/image9.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hyperlink" Target="https://iopscience.iop.org/article/10.1088/1748-0221/16/03/P03008" TargetMode="External"/><Relationship Id="rId2" Type="http://schemas.openxmlformats.org/officeDocument/2006/relationships/image" Target="../media/image32.png"/><Relationship Id="rId1" Type="http://schemas.openxmlformats.org/officeDocument/2006/relationships/slideLayout" Target="../slideLayouts/slideLayout15.xml"/><Relationship Id="rId4" Type="http://schemas.openxmlformats.org/officeDocument/2006/relationships/hyperlink" Target="https://doi.org/10.7566/JPSCP.34.010024"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cds.cern.ch/record/2747870"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F09C978-6254-EB4A-AABC-4573E0D31688}"/>
              </a:ext>
            </a:extLst>
          </p:cNvPr>
          <p:cNvSpPr>
            <a:spLocks noGrp="1"/>
          </p:cNvSpPr>
          <p:nvPr>
            <p:ph type="ctrTitle"/>
          </p:nvPr>
        </p:nvSpPr>
        <p:spPr>
          <a:xfrm>
            <a:off x="427462" y="2627735"/>
            <a:ext cx="9417496" cy="1305321"/>
          </a:xfrm>
        </p:spPr>
        <p:txBody>
          <a:bodyPr/>
          <a:lstStyle/>
          <a:p>
            <a:r>
              <a:rPr lang="en-US" sz="4000" dirty="0"/>
              <a:t>Outcome of BGI Review</a:t>
            </a:r>
            <a:br>
              <a:rPr lang="en-US" sz="4000" dirty="0"/>
            </a:br>
            <a:br>
              <a:rPr lang="en-US" sz="4000" dirty="0"/>
            </a:br>
            <a:br>
              <a:rPr lang="en-US" sz="4000" dirty="0"/>
            </a:br>
            <a:br>
              <a:rPr lang="en-US" sz="4000" dirty="0"/>
            </a:br>
            <a:endParaRPr lang="en-US" sz="4000" dirty="0"/>
          </a:p>
        </p:txBody>
      </p:sp>
      <p:sp>
        <p:nvSpPr>
          <p:cNvPr id="8" name="Subtitle 7">
            <a:extLst>
              <a:ext uri="{FF2B5EF4-FFF2-40B4-BE49-F238E27FC236}">
                <a16:creationId xmlns:a16="http://schemas.microsoft.com/office/drawing/2014/main" id="{398FF52D-ECBA-A141-8C7E-817C19EC075A}"/>
              </a:ext>
            </a:extLst>
          </p:cNvPr>
          <p:cNvSpPr>
            <a:spLocks noGrp="1"/>
          </p:cNvSpPr>
          <p:nvPr>
            <p:ph type="subTitle" idx="1"/>
          </p:nvPr>
        </p:nvSpPr>
        <p:spPr>
          <a:xfrm>
            <a:off x="407988" y="5700253"/>
            <a:ext cx="9436969" cy="574688"/>
          </a:xfrm>
        </p:spPr>
        <p:txBody>
          <a:bodyPr/>
          <a:lstStyle/>
          <a:p>
            <a:r>
              <a:rPr lang="en-US" sz="2400" dirty="0"/>
              <a:t>BI-TB on 27</a:t>
            </a:r>
            <a:r>
              <a:rPr lang="en-US" sz="2400" baseline="30000" dirty="0"/>
              <a:t>th</a:t>
            </a:r>
            <a:r>
              <a:rPr lang="en-US" sz="2400" dirty="0"/>
              <a:t> November 2024</a:t>
            </a:r>
          </a:p>
        </p:txBody>
      </p:sp>
      <p:sp>
        <p:nvSpPr>
          <p:cNvPr id="6" name="Slide Number Placeholder 5">
            <a:extLst>
              <a:ext uri="{FF2B5EF4-FFF2-40B4-BE49-F238E27FC236}">
                <a16:creationId xmlns:a16="http://schemas.microsoft.com/office/drawing/2014/main" id="{514222A6-6909-CC40-923D-43A0272A9485}"/>
              </a:ext>
            </a:extLst>
          </p:cNvPr>
          <p:cNvSpPr>
            <a:spLocks noGrp="1"/>
          </p:cNvSpPr>
          <p:nvPr>
            <p:ph type="sldNum" sz="quarter" idx="4294967295"/>
          </p:nvPr>
        </p:nvSpPr>
        <p:spPr>
          <a:xfrm>
            <a:off x="11510963" y="6383338"/>
            <a:ext cx="681037" cy="365125"/>
          </a:xfrm>
        </p:spPr>
        <p:txBody>
          <a:bodyPr/>
          <a:lstStyle/>
          <a:p>
            <a:fld id="{36B5EA5A-BC32-A742-B11B-8E7414D5B535}" type="slidenum">
              <a:rPr lang="en-US" smtClean="0"/>
              <a:pPr/>
              <a:t>1</a:t>
            </a:fld>
            <a:endParaRPr lang="en-US" dirty="0"/>
          </a:p>
        </p:txBody>
      </p:sp>
      <p:sp>
        <p:nvSpPr>
          <p:cNvPr id="9" name="Subtitle 7">
            <a:extLst>
              <a:ext uri="{FF2B5EF4-FFF2-40B4-BE49-F238E27FC236}">
                <a16:creationId xmlns:a16="http://schemas.microsoft.com/office/drawing/2014/main" id="{64CD69EB-B5F0-CB40-8574-5640D9CEE3B7}"/>
              </a:ext>
            </a:extLst>
          </p:cNvPr>
          <p:cNvSpPr txBox="1">
            <a:spLocks/>
          </p:cNvSpPr>
          <p:nvPr/>
        </p:nvSpPr>
        <p:spPr>
          <a:xfrm>
            <a:off x="448280" y="4241966"/>
            <a:ext cx="9436969" cy="57468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r>
              <a:rPr lang="en-US" sz="2400" dirty="0"/>
              <a:t>James Storey (SY-BI-XEI) </a:t>
            </a:r>
          </a:p>
          <a:p>
            <a:endParaRPr lang="en-US" sz="2400" dirty="0"/>
          </a:p>
        </p:txBody>
      </p:sp>
      <p:sp>
        <p:nvSpPr>
          <p:cNvPr id="2" name="TextBox 1">
            <a:extLst>
              <a:ext uri="{FF2B5EF4-FFF2-40B4-BE49-F238E27FC236}">
                <a16:creationId xmlns:a16="http://schemas.microsoft.com/office/drawing/2014/main" id="{2FFD1435-11FE-020C-0969-1EDCCDEDB327}"/>
              </a:ext>
            </a:extLst>
          </p:cNvPr>
          <p:cNvSpPr txBox="1"/>
          <p:nvPr/>
        </p:nvSpPr>
        <p:spPr>
          <a:xfrm>
            <a:off x="2653748" y="5834270"/>
            <a:ext cx="65" cy="276999"/>
          </a:xfrm>
          <a:prstGeom prst="rect">
            <a:avLst/>
          </a:prstGeom>
          <a:noFill/>
        </p:spPr>
        <p:txBody>
          <a:bodyPr wrap="none" lIns="0" tIns="0" rIns="0" bIns="0" rtlCol="0">
            <a:spAutoFit/>
          </a:bodyPr>
          <a:lstStyle/>
          <a:p>
            <a:pPr algn="l"/>
            <a:endParaRPr lang="en-CH"/>
          </a:p>
        </p:txBody>
      </p:sp>
    </p:spTree>
    <p:extLst>
      <p:ext uri="{BB962C8B-B14F-4D97-AF65-F5344CB8AC3E}">
        <p14:creationId xmlns:p14="http://schemas.microsoft.com/office/powerpoint/2010/main" val="4124401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50ED3-00A0-9CB6-A8E8-0079F99ECA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70B637-BBD5-9445-4F50-22CC46C8CB4F}"/>
              </a:ext>
            </a:extLst>
          </p:cNvPr>
          <p:cNvSpPr>
            <a:spLocks noGrp="1"/>
          </p:cNvSpPr>
          <p:nvPr>
            <p:ph type="title"/>
          </p:nvPr>
        </p:nvSpPr>
        <p:spPr/>
        <p:txBody>
          <a:bodyPr/>
          <a:lstStyle/>
          <a:p>
            <a:r>
              <a:rPr lang="en-CH" dirty="0"/>
              <a:t>Background to the Review: PS BGI</a:t>
            </a:r>
          </a:p>
        </p:txBody>
      </p:sp>
      <p:sp>
        <p:nvSpPr>
          <p:cNvPr id="3" name="Date Placeholder 2">
            <a:extLst>
              <a:ext uri="{FF2B5EF4-FFF2-40B4-BE49-F238E27FC236}">
                <a16:creationId xmlns:a16="http://schemas.microsoft.com/office/drawing/2014/main" id="{A7AFF65F-53DF-664D-7EB5-648A177193B7}"/>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D6C46F9C-DB18-B486-150B-FE1CBEA9F21F}"/>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365D3C9F-81FA-2A22-BA29-C2DE629BA8A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0" name="TextBox 9">
            <a:extLst>
              <a:ext uri="{FF2B5EF4-FFF2-40B4-BE49-F238E27FC236}">
                <a16:creationId xmlns:a16="http://schemas.microsoft.com/office/drawing/2014/main" id="{0AB1B332-5313-9590-5D4D-A2A80F3DE364}"/>
              </a:ext>
            </a:extLst>
          </p:cNvPr>
          <p:cNvSpPr txBox="1"/>
          <p:nvPr/>
        </p:nvSpPr>
        <p:spPr>
          <a:xfrm>
            <a:off x="5300055" y="5338774"/>
            <a:ext cx="2884177" cy="553998"/>
          </a:xfrm>
          <a:prstGeom prst="rect">
            <a:avLst/>
          </a:prstGeom>
          <a:noFill/>
        </p:spPr>
        <p:txBody>
          <a:bodyPr wrap="square" lIns="0" tIns="0" rIns="0" bIns="0" rtlCol="0">
            <a:spAutoFit/>
          </a:bodyPr>
          <a:lstStyle/>
          <a:p>
            <a:pPr algn="l"/>
            <a:r>
              <a:rPr lang="en-CH" b="1" dirty="0"/>
              <a:t>Low gain of BGI-Vertical at injection</a:t>
            </a:r>
            <a:endParaRPr lang="en-CH" sz="1600" dirty="0">
              <a:solidFill>
                <a:schemeClr val="tx2"/>
              </a:solidFill>
            </a:endParaRPr>
          </a:p>
        </p:txBody>
      </p:sp>
      <p:sp>
        <p:nvSpPr>
          <p:cNvPr id="11" name="TextBox 10">
            <a:extLst>
              <a:ext uri="{FF2B5EF4-FFF2-40B4-BE49-F238E27FC236}">
                <a16:creationId xmlns:a16="http://schemas.microsoft.com/office/drawing/2014/main" id="{A9EF1B95-A5E4-8C05-0AF9-518540678C60}"/>
              </a:ext>
            </a:extLst>
          </p:cNvPr>
          <p:cNvSpPr txBox="1"/>
          <p:nvPr/>
        </p:nvSpPr>
        <p:spPr>
          <a:xfrm>
            <a:off x="407988" y="1815824"/>
            <a:ext cx="2565016" cy="1785104"/>
          </a:xfrm>
          <a:prstGeom prst="rect">
            <a:avLst/>
          </a:prstGeom>
          <a:noFill/>
        </p:spPr>
        <p:txBody>
          <a:bodyPr wrap="square" lIns="0" tIns="0" rIns="0" bIns="0" rtlCol="0">
            <a:spAutoFit/>
          </a:bodyPr>
          <a:lstStyle/>
          <a:p>
            <a:pPr algn="l"/>
            <a:r>
              <a:rPr lang="en-CH" b="1" dirty="0"/>
              <a:t>Beam loss</a:t>
            </a:r>
          </a:p>
          <a:p>
            <a:pPr marL="285750" indent="-285750" algn="l">
              <a:buFont typeface="Arial" panose="020B0604020202020204" pitchFamily="34" charset="0"/>
              <a:buChar char="•"/>
            </a:pPr>
            <a:r>
              <a:rPr lang="en-CH" sz="1600" dirty="0">
                <a:solidFill>
                  <a:schemeClr val="tx2"/>
                </a:solidFill>
              </a:rPr>
              <a:t>Can be removed in post-processing;</a:t>
            </a:r>
          </a:p>
          <a:p>
            <a:pPr marL="285750" indent="-285750" algn="l">
              <a:buFont typeface="Arial" panose="020B0604020202020204" pitchFamily="34" charset="0"/>
              <a:buChar char="•"/>
            </a:pPr>
            <a:r>
              <a:rPr lang="en-CH" sz="1600" dirty="0">
                <a:solidFill>
                  <a:schemeClr val="tx2"/>
                </a:solidFill>
              </a:rPr>
              <a:t>But causes </a:t>
            </a:r>
            <a:r>
              <a:rPr lang="en-CH" sz="1600" b="1" dirty="0">
                <a:solidFill>
                  <a:schemeClr val="tx2"/>
                </a:solidFill>
              </a:rPr>
              <a:t>saturation problems </a:t>
            </a:r>
            <a:r>
              <a:rPr lang="en-CH" sz="1600" dirty="0">
                <a:solidFill>
                  <a:schemeClr val="tx2"/>
                </a:solidFill>
              </a:rPr>
              <a:t>in the Timepix3 and readout.</a:t>
            </a:r>
          </a:p>
          <a:p>
            <a:pPr algn="l"/>
            <a:endParaRPr lang="en-CH" b="1" dirty="0"/>
          </a:p>
        </p:txBody>
      </p:sp>
      <p:pic>
        <p:nvPicPr>
          <p:cNvPr id="16" name="Picture 15" descr="A screenshot of a computer&#10;&#10;Description automatically generated">
            <a:extLst>
              <a:ext uri="{FF2B5EF4-FFF2-40B4-BE49-F238E27FC236}">
                <a16:creationId xmlns:a16="http://schemas.microsoft.com/office/drawing/2014/main" id="{FC0DA99F-113C-4289-0674-AA6F30003D8A}"/>
              </a:ext>
            </a:extLst>
          </p:cNvPr>
          <p:cNvPicPr>
            <a:picLocks noChangeAspect="1"/>
          </p:cNvPicPr>
          <p:nvPr/>
        </p:nvPicPr>
        <p:blipFill>
          <a:blip r:embed="rId2"/>
          <a:srcRect b="27489"/>
          <a:stretch/>
        </p:blipFill>
        <p:spPr>
          <a:xfrm>
            <a:off x="3031612" y="1904595"/>
            <a:ext cx="6187384" cy="3122838"/>
          </a:xfrm>
          <a:prstGeom prst="rect">
            <a:avLst/>
          </a:prstGeom>
        </p:spPr>
      </p:pic>
      <p:sp>
        <p:nvSpPr>
          <p:cNvPr id="9" name="TextBox 8">
            <a:extLst>
              <a:ext uri="{FF2B5EF4-FFF2-40B4-BE49-F238E27FC236}">
                <a16:creationId xmlns:a16="http://schemas.microsoft.com/office/drawing/2014/main" id="{7BE09500-0B57-7F97-C636-ED7BD548DEC4}"/>
              </a:ext>
            </a:extLst>
          </p:cNvPr>
          <p:cNvSpPr txBox="1"/>
          <p:nvPr/>
        </p:nvSpPr>
        <p:spPr>
          <a:xfrm>
            <a:off x="3396308" y="5528265"/>
            <a:ext cx="1440160" cy="276999"/>
          </a:xfrm>
          <a:prstGeom prst="rect">
            <a:avLst/>
          </a:prstGeom>
          <a:noFill/>
        </p:spPr>
        <p:txBody>
          <a:bodyPr wrap="square" lIns="0" tIns="0" rIns="0" bIns="0" rtlCol="0">
            <a:spAutoFit/>
          </a:bodyPr>
          <a:lstStyle/>
          <a:p>
            <a:pPr algn="l"/>
            <a:r>
              <a:rPr lang="en-CH" b="1" dirty="0"/>
              <a:t>Noisy pixel</a:t>
            </a:r>
            <a:endParaRPr lang="en-CH" sz="1600" dirty="0">
              <a:solidFill>
                <a:schemeClr val="tx2"/>
              </a:solidFill>
            </a:endParaRPr>
          </a:p>
        </p:txBody>
      </p:sp>
      <p:cxnSp>
        <p:nvCxnSpPr>
          <p:cNvPr id="15" name="Straight Arrow Connector 14">
            <a:extLst>
              <a:ext uri="{FF2B5EF4-FFF2-40B4-BE49-F238E27FC236}">
                <a16:creationId xmlns:a16="http://schemas.microsoft.com/office/drawing/2014/main" id="{77DE7D40-E663-36F1-BAE1-96753DCF9451}"/>
              </a:ext>
            </a:extLst>
          </p:cNvPr>
          <p:cNvCxnSpPr/>
          <p:nvPr/>
        </p:nvCxnSpPr>
        <p:spPr>
          <a:xfrm>
            <a:off x="2567608" y="2348278"/>
            <a:ext cx="1080120" cy="13681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1B6AF0E-0E47-778C-00F0-3AA070703BE6}"/>
              </a:ext>
            </a:extLst>
          </p:cNvPr>
          <p:cNvCxnSpPr>
            <a:cxnSpLocks/>
          </p:cNvCxnSpPr>
          <p:nvPr/>
        </p:nvCxnSpPr>
        <p:spPr>
          <a:xfrm>
            <a:off x="2567608" y="2217559"/>
            <a:ext cx="1080120" cy="1065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DEC2D1D-C5A3-EBEB-6832-17E0E16B5C23}"/>
              </a:ext>
            </a:extLst>
          </p:cNvPr>
          <p:cNvCxnSpPr>
            <a:cxnSpLocks/>
          </p:cNvCxnSpPr>
          <p:nvPr/>
        </p:nvCxnSpPr>
        <p:spPr>
          <a:xfrm flipV="1">
            <a:off x="4084849" y="4319069"/>
            <a:ext cx="642999" cy="11386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EBE49F1-2D8F-3B8E-7A6D-830738003894}"/>
              </a:ext>
            </a:extLst>
          </p:cNvPr>
          <p:cNvSpPr txBox="1"/>
          <p:nvPr/>
        </p:nvSpPr>
        <p:spPr>
          <a:xfrm>
            <a:off x="9292535" y="1954651"/>
            <a:ext cx="2105277" cy="553998"/>
          </a:xfrm>
          <a:prstGeom prst="rect">
            <a:avLst/>
          </a:prstGeom>
          <a:noFill/>
        </p:spPr>
        <p:txBody>
          <a:bodyPr wrap="square" lIns="0" tIns="0" rIns="0" bIns="0" rtlCol="0">
            <a:spAutoFit/>
          </a:bodyPr>
          <a:lstStyle/>
          <a:p>
            <a:pPr algn="l"/>
            <a:r>
              <a:rPr lang="en-CH" dirty="0">
                <a:solidFill>
                  <a:schemeClr val="tx2"/>
                </a:solidFill>
              </a:rPr>
              <a:t>Ionisation electron signal at flat-top</a:t>
            </a:r>
            <a:endParaRPr lang="en-CH" sz="1600" dirty="0">
              <a:solidFill>
                <a:schemeClr val="tx2"/>
              </a:solidFill>
            </a:endParaRPr>
          </a:p>
        </p:txBody>
      </p:sp>
      <p:cxnSp>
        <p:nvCxnSpPr>
          <p:cNvPr id="24" name="Straight Arrow Connector 23">
            <a:extLst>
              <a:ext uri="{FF2B5EF4-FFF2-40B4-BE49-F238E27FC236}">
                <a16:creationId xmlns:a16="http://schemas.microsoft.com/office/drawing/2014/main" id="{F299D848-9C8E-FD6A-0D8F-E32065503E59}"/>
              </a:ext>
            </a:extLst>
          </p:cNvPr>
          <p:cNvCxnSpPr>
            <a:cxnSpLocks/>
          </p:cNvCxnSpPr>
          <p:nvPr/>
        </p:nvCxnSpPr>
        <p:spPr>
          <a:xfrm flipH="1" flipV="1">
            <a:off x="5068366" y="3847149"/>
            <a:ext cx="278539" cy="1491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B8E1074-D58A-A6C2-73A9-4D6FF14416F9}"/>
              </a:ext>
            </a:extLst>
          </p:cNvPr>
          <p:cNvCxnSpPr>
            <a:cxnSpLocks/>
            <a:stCxn id="23" idx="1"/>
          </p:cNvCxnSpPr>
          <p:nvPr/>
        </p:nvCxnSpPr>
        <p:spPr>
          <a:xfrm flipH="1">
            <a:off x="5207635" y="2231650"/>
            <a:ext cx="4084900" cy="71992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704C02D-FAE5-BC79-9EC1-200216A09A10}"/>
              </a:ext>
            </a:extLst>
          </p:cNvPr>
          <p:cNvSpPr txBox="1"/>
          <p:nvPr/>
        </p:nvSpPr>
        <p:spPr>
          <a:xfrm>
            <a:off x="4511824" y="1087888"/>
            <a:ext cx="2064668" cy="276999"/>
          </a:xfrm>
          <a:prstGeom prst="rect">
            <a:avLst/>
          </a:prstGeom>
          <a:noFill/>
        </p:spPr>
        <p:txBody>
          <a:bodyPr wrap="none" lIns="0" tIns="0" rIns="0" bIns="0" rtlCol="0">
            <a:spAutoFit/>
          </a:bodyPr>
          <a:lstStyle/>
          <a:p>
            <a:pPr algn="ctr"/>
            <a:r>
              <a:rPr lang="en-CH" b="1" u="sng" dirty="0"/>
              <a:t>Operational Issues</a:t>
            </a:r>
          </a:p>
        </p:txBody>
      </p:sp>
      <p:pic>
        <p:nvPicPr>
          <p:cNvPr id="13" name="Picture 12" descr="A pie chart with numbers and a black background&#10;&#10;Description automatically generated">
            <a:extLst>
              <a:ext uri="{FF2B5EF4-FFF2-40B4-BE49-F238E27FC236}">
                <a16:creationId xmlns:a16="http://schemas.microsoft.com/office/drawing/2014/main" id="{8D3C06C8-83BD-8020-F7F9-11A0EE0103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8330" y="3974885"/>
            <a:ext cx="1766306" cy="1372969"/>
          </a:xfrm>
          <a:prstGeom prst="rect">
            <a:avLst/>
          </a:prstGeom>
        </p:spPr>
      </p:pic>
      <p:sp>
        <p:nvSpPr>
          <p:cNvPr id="18" name="TextBox 17">
            <a:extLst>
              <a:ext uri="{FF2B5EF4-FFF2-40B4-BE49-F238E27FC236}">
                <a16:creationId xmlns:a16="http://schemas.microsoft.com/office/drawing/2014/main" id="{4C6CF23F-FA3E-D78F-4139-2E535B9C1957}"/>
              </a:ext>
            </a:extLst>
          </p:cNvPr>
          <p:cNvSpPr txBox="1"/>
          <p:nvPr/>
        </p:nvSpPr>
        <p:spPr>
          <a:xfrm>
            <a:off x="9912424" y="5459975"/>
            <a:ext cx="2054338" cy="276999"/>
          </a:xfrm>
          <a:prstGeom prst="rect">
            <a:avLst/>
          </a:prstGeom>
          <a:noFill/>
        </p:spPr>
        <p:txBody>
          <a:bodyPr wrap="square" lIns="0" tIns="0" rIns="0" bIns="0" rtlCol="0">
            <a:spAutoFit/>
          </a:bodyPr>
          <a:lstStyle/>
          <a:p>
            <a:pPr algn="ctr"/>
            <a:r>
              <a:rPr lang="en-CH" b="1" dirty="0"/>
              <a:t>Readout issues</a:t>
            </a:r>
            <a:endParaRPr lang="en-CH" sz="1600" dirty="0">
              <a:solidFill>
                <a:schemeClr val="tx2"/>
              </a:solidFill>
            </a:endParaRPr>
          </a:p>
        </p:txBody>
      </p:sp>
    </p:spTree>
    <p:extLst>
      <p:ext uri="{BB962C8B-B14F-4D97-AF65-F5344CB8AC3E}">
        <p14:creationId xmlns:p14="http://schemas.microsoft.com/office/powerpoint/2010/main" val="1337023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50ED3-00A0-9CB6-A8E8-0079F99ECA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70B637-BBD5-9445-4F50-22CC46C8CB4F}"/>
              </a:ext>
            </a:extLst>
          </p:cNvPr>
          <p:cNvSpPr>
            <a:spLocks noGrp="1"/>
          </p:cNvSpPr>
          <p:nvPr>
            <p:ph type="title"/>
          </p:nvPr>
        </p:nvSpPr>
        <p:spPr/>
        <p:txBody>
          <a:bodyPr/>
          <a:lstStyle/>
          <a:p>
            <a:r>
              <a:rPr lang="en-CH" dirty="0"/>
              <a:t>Background to the Review: SPS BGI</a:t>
            </a:r>
          </a:p>
        </p:txBody>
      </p:sp>
      <p:sp>
        <p:nvSpPr>
          <p:cNvPr id="3" name="Date Placeholder 2">
            <a:extLst>
              <a:ext uri="{FF2B5EF4-FFF2-40B4-BE49-F238E27FC236}">
                <a16:creationId xmlns:a16="http://schemas.microsoft.com/office/drawing/2014/main" id="{A7AFF65F-53DF-664D-7EB5-648A177193B7}"/>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D6C46F9C-DB18-B486-150B-FE1CBEA9F21F}"/>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365D3C9F-81FA-2A22-BA29-C2DE629BA8A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32" name="Picture 31" descr="A screenshot of a computer&#10;&#10;Description automatically generated">
            <a:extLst>
              <a:ext uri="{FF2B5EF4-FFF2-40B4-BE49-F238E27FC236}">
                <a16:creationId xmlns:a16="http://schemas.microsoft.com/office/drawing/2014/main" id="{F2CEC612-F043-A14F-32B9-D1621FD25D52}"/>
              </a:ext>
            </a:extLst>
          </p:cNvPr>
          <p:cNvPicPr>
            <a:picLocks noChangeAspect="1"/>
          </p:cNvPicPr>
          <p:nvPr/>
        </p:nvPicPr>
        <p:blipFill>
          <a:blip r:embed="rId3"/>
          <a:stretch>
            <a:fillRect/>
          </a:stretch>
        </p:blipFill>
        <p:spPr>
          <a:xfrm>
            <a:off x="6528048" y="1670554"/>
            <a:ext cx="3900984" cy="2443381"/>
          </a:xfrm>
          <a:prstGeom prst="rect">
            <a:avLst/>
          </a:prstGeom>
        </p:spPr>
      </p:pic>
      <p:pic>
        <p:nvPicPr>
          <p:cNvPr id="33" name="Picture 32" descr="A diagram of a graph&#10;&#10;Description automatically generated">
            <a:extLst>
              <a:ext uri="{FF2B5EF4-FFF2-40B4-BE49-F238E27FC236}">
                <a16:creationId xmlns:a16="http://schemas.microsoft.com/office/drawing/2014/main" id="{F8219532-2F04-AE0C-F62D-25173C91C94B}"/>
              </a:ext>
            </a:extLst>
          </p:cNvPr>
          <p:cNvPicPr>
            <a:picLocks noChangeAspect="1"/>
          </p:cNvPicPr>
          <p:nvPr/>
        </p:nvPicPr>
        <p:blipFill>
          <a:blip r:embed="rId4"/>
          <a:stretch>
            <a:fillRect/>
          </a:stretch>
        </p:blipFill>
        <p:spPr>
          <a:xfrm>
            <a:off x="1274570" y="1756313"/>
            <a:ext cx="4041894" cy="2531089"/>
          </a:xfrm>
          <a:prstGeom prst="rect">
            <a:avLst/>
          </a:prstGeom>
        </p:spPr>
      </p:pic>
      <p:sp>
        <p:nvSpPr>
          <p:cNvPr id="34" name="TextBox 33">
            <a:extLst>
              <a:ext uri="{FF2B5EF4-FFF2-40B4-BE49-F238E27FC236}">
                <a16:creationId xmlns:a16="http://schemas.microsoft.com/office/drawing/2014/main" id="{744F816E-75EF-8789-61A1-9617A156B1F2}"/>
              </a:ext>
            </a:extLst>
          </p:cNvPr>
          <p:cNvSpPr txBox="1"/>
          <p:nvPr/>
        </p:nvSpPr>
        <p:spPr>
          <a:xfrm>
            <a:off x="407987" y="1237106"/>
            <a:ext cx="4744889" cy="276999"/>
          </a:xfrm>
          <a:prstGeom prst="rect">
            <a:avLst/>
          </a:prstGeom>
          <a:noFill/>
        </p:spPr>
        <p:txBody>
          <a:bodyPr wrap="none" lIns="0" tIns="0" rIns="0" bIns="0" rtlCol="0">
            <a:spAutoFit/>
          </a:bodyPr>
          <a:lstStyle/>
          <a:p>
            <a:pPr algn="l"/>
            <a:r>
              <a:rPr lang="en-GB" b="1" dirty="0"/>
              <a:t>Measurement of single LHC bunch (LHC4) </a:t>
            </a:r>
          </a:p>
        </p:txBody>
      </p:sp>
      <p:sp>
        <p:nvSpPr>
          <p:cNvPr id="37" name="TextBox 36">
            <a:extLst>
              <a:ext uri="{FF2B5EF4-FFF2-40B4-BE49-F238E27FC236}">
                <a16:creationId xmlns:a16="http://schemas.microsoft.com/office/drawing/2014/main" id="{C01B8A86-2E66-2850-D30E-622641398096}"/>
              </a:ext>
            </a:extLst>
          </p:cNvPr>
          <p:cNvSpPr txBox="1"/>
          <p:nvPr/>
        </p:nvSpPr>
        <p:spPr>
          <a:xfrm>
            <a:off x="1795106" y="4220791"/>
            <a:ext cx="3000821" cy="276999"/>
          </a:xfrm>
          <a:prstGeom prst="rect">
            <a:avLst/>
          </a:prstGeom>
          <a:noFill/>
        </p:spPr>
        <p:txBody>
          <a:bodyPr wrap="none" lIns="0" tIns="0" rIns="0" bIns="0" rtlCol="0">
            <a:spAutoFit/>
          </a:bodyPr>
          <a:lstStyle/>
          <a:p>
            <a:pPr algn="l"/>
            <a:r>
              <a:rPr lang="en-GB" i="1" dirty="0">
                <a:solidFill>
                  <a:schemeClr val="tx2"/>
                </a:solidFill>
              </a:rPr>
              <a:t>Single beam profile at flat-top</a:t>
            </a:r>
          </a:p>
        </p:txBody>
      </p:sp>
      <p:sp>
        <p:nvSpPr>
          <p:cNvPr id="38" name="TextBox 37">
            <a:extLst>
              <a:ext uri="{FF2B5EF4-FFF2-40B4-BE49-F238E27FC236}">
                <a16:creationId xmlns:a16="http://schemas.microsoft.com/office/drawing/2014/main" id="{256D4441-BE11-12ED-8EDF-600B110E7A09}"/>
              </a:ext>
            </a:extLst>
          </p:cNvPr>
          <p:cNvSpPr txBox="1"/>
          <p:nvPr/>
        </p:nvSpPr>
        <p:spPr>
          <a:xfrm>
            <a:off x="6273367" y="4208289"/>
            <a:ext cx="4860305" cy="276999"/>
          </a:xfrm>
          <a:prstGeom prst="rect">
            <a:avLst/>
          </a:prstGeom>
          <a:noFill/>
        </p:spPr>
        <p:txBody>
          <a:bodyPr wrap="none" lIns="0" tIns="0" rIns="0" bIns="0" rtlCol="0">
            <a:spAutoFit/>
          </a:bodyPr>
          <a:lstStyle/>
          <a:p>
            <a:pPr algn="l"/>
            <a:r>
              <a:rPr lang="en-GB" i="1" dirty="0">
                <a:solidFill>
                  <a:schemeClr val="tx2"/>
                </a:solidFill>
              </a:rPr>
              <a:t>Multiple beam profiles measurements in a cycle</a:t>
            </a:r>
          </a:p>
        </p:txBody>
      </p:sp>
      <p:sp>
        <p:nvSpPr>
          <p:cNvPr id="40" name="TextBox 39">
            <a:extLst>
              <a:ext uri="{FF2B5EF4-FFF2-40B4-BE49-F238E27FC236}">
                <a16:creationId xmlns:a16="http://schemas.microsoft.com/office/drawing/2014/main" id="{A199C404-37FD-9E8A-14C1-DB388BB8C1C5}"/>
              </a:ext>
            </a:extLst>
          </p:cNvPr>
          <p:cNvSpPr txBox="1"/>
          <p:nvPr/>
        </p:nvSpPr>
        <p:spPr>
          <a:xfrm>
            <a:off x="399516" y="4874676"/>
            <a:ext cx="9517605" cy="830997"/>
          </a:xfrm>
          <a:prstGeom prst="rect">
            <a:avLst/>
          </a:prstGeom>
          <a:noFill/>
        </p:spPr>
        <p:txBody>
          <a:bodyPr wrap="none" lIns="0" tIns="0" rIns="0" bIns="0" rtlCol="0">
            <a:spAutoFit/>
          </a:bodyPr>
          <a:lstStyle/>
          <a:p>
            <a:pPr algn="l"/>
            <a:r>
              <a:rPr lang="en-GB" b="1" dirty="0"/>
              <a:t>EMC Issue</a:t>
            </a:r>
          </a:p>
          <a:p>
            <a:pPr marL="285750" indent="-285750" algn="l">
              <a:buFont typeface="Arial" panose="020B0604020202020204" pitchFamily="34" charset="0"/>
              <a:buChar char="•"/>
            </a:pPr>
            <a:r>
              <a:rPr lang="en-GB" dirty="0"/>
              <a:t>During LHC25 &amp; AWAKE (after bunch rotation) cycles </a:t>
            </a:r>
            <a:r>
              <a:rPr lang="en-GB" b="1" dirty="0"/>
              <a:t>communication lost </a:t>
            </a:r>
            <a:r>
              <a:rPr lang="en-GB" dirty="0"/>
              <a:t>with Timepix3;</a:t>
            </a:r>
          </a:p>
          <a:p>
            <a:pPr marL="285750" indent="-285750" algn="l">
              <a:buFont typeface="Arial" panose="020B0604020202020204" pitchFamily="34" charset="0"/>
              <a:buChar char="•"/>
            </a:pPr>
            <a:r>
              <a:rPr lang="en-GB" dirty="0"/>
              <a:t>Communication recovered after Timepix3 reconfiguration. </a:t>
            </a:r>
          </a:p>
        </p:txBody>
      </p:sp>
    </p:spTree>
    <p:extLst>
      <p:ext uri="{BB962C8B-B14F-4D97-AF65-F5344CB8AC3E}">
        <p14:creationId xmlns:p14="http://schemas.microsoft.com/office/powerpoint/2010/main" val="2703667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52EDB-E855-53C0-31C9-37725BF30A5C}"/>
              </a:ext>
            </a:extLst>
          </p:cNvPr>
          <p:cNvSpPr>
            <a:spLocks noGrp="1"/>
          </p:cNvSpPr>
          <p:nvPr>
            <p:ph type="title"/>
          </p:nvPr>
        </p:nvSpPr>
        <p:spPr/>
        <p:txBody>
          <a:bodyPr/>
          <a:lstStyle/>
          <a:p>
            <a:r>
              <a:rPr lang="en-GB" dirty="0"/>
              <a:t>Background to the Review: Summary of Issues</a:t>
            </a:r>
          </a:p>
        </p:txBody>
      </p:sp>
      <p:sp>
        <p:nvSpPr>
          <p:cNvPr id="3" name="Date Placeholder 2">
            <a:extLst>
              <a:ext uri="{FF2B5EF4-FFF2-40B4-BE49-F238E27FC236}">
                <a16:creationId xmlns:a16="http://schemas.microsoft.com/office/drawing/2014/main" id="{E2A31409-2167-C2C0-D3FA-7A0436E2E8B7}"/>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3B2EB019-049E-3570-6515-BF7CD5DBBEE3}"/>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69928DC9-8B70-AD05-D337-8777B6597D1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TextBox 6">
            <a:extLst>
              <a:ext uri="{FF2B5EF4-FFF2-40B4-BE49-F238E27FC236}">
                <a16:creationId xmlns:a16="http://schemas.microsoft.com/office/drawing/2014/main" id="{A89D1E7B-AD36-9A34-7536-E9D8BE2203A1}"/>
              </a:ext>
            </a:extLst>
          </p:cNvPr>
          <p:cNvSpPr txBox="1"/>
          <p:nvPr/>
        </p:nvSpPr>
        <p:spPr>
          <a:xfrm>
            <a:off x="484997" y="1439335"/>
            <a:ext cx="6777689" cy="1538883"/>
          </a:xfrm>
          <a:prstGeom prst="rect">
            <a:avLst/>
          </a:prstGeom>
          <a:noFill/>
        </p:spPr>
        <p:txBody>
          <a:bodyPr wrap="none" lIns="0" tIns="0" rIns="0" bIns="0" rtlCol="0">
            <a:spAutoFit/>
          </a:bodyPr>
          <a:lstStyle/>
          <a:p>
            <a:pPr algn="l"/>
            <a:r>
              <a:rPr lang="en-GB" sz="2000" b="1" dirty="0"/>
              <a:t>Hardware issues</a:t>
            </a:r>
          </a:p>
          <a:p>
            <a:pPr marL="285750" indent="-285750" algn="l">
              <a:buFont typeface="Arial" panose="020B0604020202020204" pitchFamily="34" charset="0"/>
              <a:buChar char="•"/>
            </a:pPr>
            <a:r>
              <a:rPr lang="en-GB" sz="2000" b="1" dirty="0">
                <a:solidFill>
                  <a:schemeClr val="tx2"/>
                </a:solidFill>
              </a:rPr>
              <a:t>EMC issue </a:t>
            </a:r>
            <a:r>
              <a:rPr lang="en-GB" sz="2000" dirty="0">
                <a:solidFill>
                  <a:schemeClr val="tx2"/>
                </a:solidFill>
              </a:rPr>
              <a:t>of SPS BGI instruments;</a:t>
            </a:r>
          </a:p>
          <a:p>
            <a:pPr marL="285750" indent="-285750" algn="l">
              <a:buFont typeface="Arial" panose="020B0604020202020204" pitchFamily="34" charset="0"/>
              <a:buChar char="•"/>
            </a:pPr>
            <a:r>
              <a:rPr lang="en-GB" sz="2000" b="1" dirty="0">
                <a:solidFill>
                  <a:schemeClr val="tx2"/>
                </a:solidFill>
              </a:rPr>
              <a:t>Low gain </a:t>
            </a:r>
            <a:r>
              <a:rPr lang="en-GB" sz="2000" dirty="0">
                <a:solidFill>
                  <a:schemeClr val="tx2"/>
                </a:solidFill>
              </a:rPr>
              <a:t>of PS BGI-Vertical at injection energy;</a:t>
            </a:r>
          </a:p>
          <a:p>
            <a:pPr marL="285750" indent="-285750">
              <a:buFont typeface="Arial" panose="020B0604020202020204" pitchFamily="34" charset="0"/>
              <a:buChar char="•"/>
            </a:pPr>
            <a:r>
              <a:rPr lang="en-GB" sz="2000" b="1" dirty="0">
                <a:solidFill>
                  <a:schemeClr val="tx2"/>
                </a:solidFill>
              </a:rPr>
              <a:t>Saturation of Timepix3 </a:t>
            </a:r>
            <a:r>
              <a:rPr lang="en-GB" sz="2000" dirty="0">
                <a:solidFill>
                  <a:schemeClr val="tx2"/>
                </a:solidFill>
              </a:rPr>
              <a:t>due to beam loss &amp; noisy pixels.</a:t>
            </a:r>
          </a:p>
          <a:p>
            <a:pPr algn="l"/>
            <a:r>
              <a:rPr lang="en-GB" sz="2000" dirty="0">
                <a:solidFill>
                  <a:schemeClr val="tx2"/>
                </a:solidFill>
              </a:rPr>
              <a:t> </a:t>
            </a:r>
          </a:p>
        </p:txBody>
      </p:sp>
      <p:sp>
        <p:nvSpPr>
          <p:cNvPr id="10" name="TextBox 9">
            <a:extLst>
              <a:ext uri="{FF2B5EF4-FFF2-40B4-BE49-F238E27FC236}">
                <a16:creationId xmlns:a16="http://schemas.microsoft.com/office/drawing/2014/main" id="{BB6BD411-F5BA-06B6-27A2-A2E3C6D55D77}"/>
              </a:ext>
            </a:extLst>
          </p:cNvPr>
          <p:cNvSpPr txBox="1"/>
          <p:nvPr/>
        </p:nvSpPr>
        <p:spPr>
          <a:xfrm>
            <a:off x="523532" y="3490594"/>
            <a:ext cx="7367401" cy="923330"/>
          </a:xfrm>
          <a:prstGeom prst="rect">
            <a:avLst/>
          </a:prstGeom>
          <a:noFill/>
        </p:spPr>
        <p:txBody>
          <a:bodyPr wrap="none" lIns="0" tIns="0" rIns="0" bIns="0" rtlCol="0">
            <a:spAutoFit/>
          </a:bodyPr>
          <a:lstStyle/>
          <a:p>
            <a:pPr algn="l"/>
            <a:r>
              <a:rPr lang="en-GB" sz="2000" b="1" dirty="0"/>
              <a:t>Software issues</a:t>
            </a:r>
          </a:p>
          <a:p>
            <a:pPr marL="285750" indent="-285750" algn="l">
              <a:buFont typeface="Arial" panose="020B0604020202020204" pitchFamily="34" charset="0"/>
              <a:buChar char="•"/>
            </a:pPr>
            <a:r>
              <a:rPr lang="en-GB" sz="2000" b="1" dirty="0">
                <a:solidFill>
                  <a:schemeClr val="tx2"/>
                </a:solidFill>
              </a:rPr>
              <a:t>Stability &amp; complexity </a:t>
            </a:r>
            <a:r>
              <a:rPr lang="en-GB" sz="2000" dirty="0">
                <a:solidFill>
                  <a:schemeClr val="tx2"/>
                </a:solidFill>
              </a:rPr>
              <a:t>of current FEC + SoC readout system;</a:t>
            </a:r>
          </a:p>
          <a:p>
            <a:pPr marL="285750" indent="-285750" algn="l">
              <a:buFont typeface="Arial" panose="020B0604020202020204" pitchFamily="34" charset="0"/>
              <a:buChar char="•"/>
            </a:pPr>
            <a:r>
              <a:rPr lang="en-GB" sz="2000" b="1" dirty="0">
                <a:solidFill>
                  <a:schemeClr val="tx2"/>
                </a:solidFill>
              </a:rPr>
              <a:t>Limited analysis</a:t>
            </a:r>
            <a:r>
              <a:rPr lang="en-GB" sz="2000" dirty="0">
                <a:solidFill>
                  <a:schemeClr val="tx2"/>
                </a:solidFill>
              </a:rPr>
              <a:t> of Timepix3 data on SoC processor;</a:t>
            </a:r>
          </a:p>
        </p:txBody>
      </p:sp>
    </p:spTree>
    <p:extLst>
      <p:ext uri="{BB962C8B-B14F-4D97-AF65-F5344CB8AC3E}">
        <p14:creationId xmlns:p14="http://schemas.microsoft.com/office/powerpoint/2010/main" val="537193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1C726-03D7-9A28-3BC4-7984657EF9DC}"/>
              </a:ext>
            </a:extLst>
          </p:cNvPr>
          <p:cNvSpPr>
            <a:spLocks noGrp="1"/>
          </p:cNvSpPr>
          <p:nvPr>
            <p:ph type="title"/>
          </p:nvPr>
        </p:nvSpPr>
        <p:spPr/>
        <p:txBody>
          <a:bodyPr/>
          <a:lstStyle/>
          <a:p>
            <a:r>
              <a:rPr lang="en-GB" dirty="0"/>
              <a:t>Review Objectives &amp; Mandate</a:t>
            </a:r>
          </a:p>
        </p:txBody>
      </p:sp>
      <p:sp>
        <p:nvSpPr>
          <p:cNvPr id="3" name="Date Placeholder 2">
            <a:extLst>
              <a:ext uri="{FF2B5EF4-FFF2-40B4-BE49-F238E27FC236}">
                <a16:creationId xmlns:a16="http://schemas.microsoft.com/office/drawing/2014/main" id="{7F842910-1BC3-6612-E824-6BAF685BDBE2}"/>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5AEDD3CE-DB71-4630-F9E2-BBB2A3BAA0B1}"/>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74CDCB34-2415-8FA2-40EA-45F6136C9D1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6" name="TextBox 5">
            <a:extLst>
              <a:ext uri="{FF2B5EF4-FFF2-40B4-BE49-F238E27FC236}">
                <a16:creationId xmlns:a16="http://schemas.microsoft.com/office/drawing/2014/main" id="{D78EA573-4A42-03BB-7E6F-0D011C7314D0}"/>
              </a:ext>
            </a:extLst>
          </p:cNvPr>
          <p:cNvSpPr txBox="1"/>
          <p:nvPr/>
        </p:nvSpPr>
        <p:spPr>
          <a:xfrm>
            <a:off x="407987" y="1268760"/>
            <a:ext cx="11376025" cy="4862870"/>
          </a:xfrm>
          <a:prstGeom prst="rect">
            <a:avLst/>
          </a:prstGeom>
          <a:noFill/>
        </p:spPr>
        <p:txBody>
          <a:bodyPr wrap="square" rtlCol="0">
            <a:spAutoFit/>
          </a:bodyPr>
          <a:lstStyle/>
          <a:p>
            <a:pPr marL="342900" indent="-342900" algn="l">
              <a:buFont typeface="Arial" panose="020B0604020202020204" pitchFamily="34" charset="0"/>
              <a:buChar char="•"/>
            </a:pPr>
            <a:r>
              <a:rPr lang="en-GB" sz="2000" dirty="0"/>
              <a:t>Review has the following objectives:</a:t>
            </a:r>
          </a:p>
          <a:p>
            <a:pPr marL="800100" lvl="1" indent="-342900" algn="l">
              <a:buFont typeface="Arial" panose="020B0604020202020204" pitchFamily="34" charset="0"/>
              <a:buChar char="•"/>
            </a:pPr>
            <a:r>
              <a:rPr lang="en-GB" dirty="0">
                <a:solidFill>
                  <a:schemeClr val="tx2"/>
                </a:solidFill>
              </a:rPr>
              <a:t>Examine the software and hardware engineering of the present concept and solution;</a:t>
            </a:r>
          </a:p>
          <a:p>
            <a:pPr marL="800100" lvl="1" indent="-342900" algn="l">
              <a:buFont typeface="Arial" panose="020B0604020202020204" pitchFamily="34" charset="0"/>
              <a:buChar char="•"/>
            </a:pPr>
            <a:r>
              <a:rPr lang="en-GB" dirty="0">
                <a:solidFill>
                  <a:schemeClr val="tx2"/>
                </a:solidFill>
              </a:rPr>
              <a:t>Expose the reasons for the design choices taken and share any lessons learned;</a:t>
            </a:r>
          </a:p>
          <a:p>
            <a:pPr marL="800100" lvl="1" indent="-342900" algn="l">
              <a:buFont typeface="Arial" panose="020B0604020202020204" pitchFamily="34" charset="0"/>
              <a:buChar char="•"/>
            </a:pPr>
            <a:r>
              <a:rPr lang="en-GB" dirty="0">
                <a:solidFill>
                  <a:schemeClr val="tx2"/>
                </a:solidFill>
              </a:rPr>
              <a:t>Check for possible synergies going forward with the SoC project (SW modules, testing, architecture, etc.);</a:t>
            </a:r>
          </a:p>
          <a:p>
            <a:pPr marL="800100" lvl="1" indent="-342900" algn="l">
              <a:buFont typeface="Arial" panose="020B0604020202020204" pitchFamily="34" charset="0"/>
              <a:buChar char="•"/>
            </a:pPr>
            <a:r>
              <a:rPr lang="en-GB" dirty="0">
                <a:solidFill>
                  <a:schemeClr val="tx2"/>
                </a:solidFill>
              </a:rPr>
              <a:t>Review and update the functional specification with OP, in view of possible optimisations;</a:t>
            </a:r>
          </a:p>
          <a:p>
            <a:pPr marL="800100" lvl="1" indent="-342900" algn="l">
              <a:buFont typeface="Arial" panose="020B0604020202020204" pitchFamily="34" charset="0"/>
              <a:buChar char="•"/>
            </a:pPr>
            <a:r>
              <a:rPr lang="en-GB" dirty="0">
                <a:solidFill>
                  <a:schemeClr val="tx2"/>
                </a:solidFill>
              </a:rPr>
              <a:t>Critically examine the timeline, priorities and milestones (including SPS and LHC versions) for getting the PS BGI ‘operational.’</a:t>
            </a:r>
          </a:p>
          <a:p>
            <a:pPr marL="800100" lvl="1" indent="-342900" algn="l">
              <a:buFont typeface="Arial" panose="020B0604020202020204" pitchFamily="34" charset="0"/>
              <a:buChar char="•"/>
            </a:pPr>
            <a:endParaRPr lang="en-GB" dirty="0"/>
          </a:p>
          <a:p>
            <a:pPr marL="342900" indent="-342900" algn="l">
              <a:buFont typeface="Arial" panose="020B0604020202020204" pitchFamily="34" charset="0"/>
              <a:buChar char="•"/>
            </a:pPr>
            <a:r>
              <a:rPr lang="en-GB" sz="2000" dirty="0"/>
              <a:t>Panel Mandate</a:t>
            </a:r>
          </a:p>
          <a:p>
            <a:pPr lvl="1" algn="l"/>
            <a:r>
              <a:rPr lang="en-GB" dirty="0">
                <a:solidFill>
                  <a:schemeClr val="tx2"/>
                </a:solidFill>
              </a:rPr>
              <a:t>The review panel is asked to consider the implementation of the Beam Gas Ionization (BGI) Profile Monitors for use in the PS and SPS before LS3, with a particular emphasis on the controls. The panel is asked to review the controls architecture and implementation, together with the functional specifications, and highlight the main risks for a successful deployment before LS3. The panel is further requested to propose any mitigating factors that will improve the chances of success, such as design, specification, schedule or milestone changes.</a:t>
            </a:r>
            <a:endParaRPr lang="en-GB" sz="2000" dirty="0">
              <a:solidFill>
                <a:schemeClr val="tx2"/>
              </a:solidFill>
            </a:endParaRPr>
          </a:p>
          <a:p>
            <a:pPr marL="800100" lvl="1" indent="-342900" algn="l">
              <a:buFont typeface="Arial" panose="020B0604020202020204" pitchFamily="34" charset="0"/>
              <a:buChar char="•"/>
            </a:pPr>
            <a:endParaRPr lang="en-GB" dirty="0">
              <a:solidFill>
                <a:schemeClr val="accent5"/>
              </a:solidFill>
            </a:endParaRPr>
          </a:p>
        </p:txBody>
      </p:sp>
      <p:sp>
        <p:nvSpPr>
          <p:cNvPr id="8" name="TextBox 7">
            <a:extLst>
              <a:ext uri="{FF2B5EF4-FFF2-40B4-BE49-F238E27FC236}">
                <a16:creationId xmlns:a16="http://schemas.microsoft.com/office/drawing/2014/main" id="{1A2D5007-1FAC-D000-DE12-1F3A6E0516C7}"/>
              </a:ext>
            </a:extLst>
          </p:cNvPr>
          <p:cNvSpPr txBox="1"/>
          <p:nvPr/>
        </p:nvSpPr>
        <p:spPr>
          <a:xfrm>
            <a:off x="6791509" y="44624"/>
            <a:ext cx="5366854" cy="215444"/>
          </a:xfrm>
          <a:prstGeom prst="rect">
            <a:avLst/>
          </a:prstGeom>
          <a:noFill/>
        </p:spPr>
        <p:txBody>
          <a:bodyPr wrap="none" lIns="0" tIns="0" rIns="0" bIns="0" rtlCol="0">
            <a:spAutoFit/>
          </a:bodyPr>
          <a:lstStyle/>
          <a:p>
            <a:pPr algn="l"/>
            <a:r>
              <a:rPr lang="en-GB" sz="1400" i="1" dirty="0"/>
              <a:t>Ref. David Nisbet, “Outcome of BGI Review”, CTTB 20</a:t>
            </a:r>
            <a:r>
              <a:rPr lang="en-GB" sz="1400" i="1" baseline="30000" dirty="0"/>
              <a:t>th</a:t>
            </a:r>
            <a:r>
              <a:rPr lang="en-GB" sz="1400" i="1" dirty="0"/>
              <a:t> Sept. 2024</a:t>
            </a:r>
          </a:p>
        </p:txBody>
      </p:sp>
    </p:spTree>
    <p:extLst>
      <p:ext uri="{BB962C8B-B14F-4D97-AF65-F5344CB8AC3E}">
        <p14:creationId xmlns:p14="http://schemas.microsoft.com/office/powerpoint/2010/main" val="3151315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2037A-C80E-D667-088F-9F611691130F}"/>
              </a:ext>
            </a:extLst>
          </p:cNvPr>
          <p:cNvSpPr>
            <a:spLocks noGrp="1"/>
          </p:cNvSpPr>
          <p:nvPr>
            <p:ph type="title"/>
          </p:nvPr>
        </p:nvSpPr>
        <p:spPr/>
        <p:txBody>
          <a:bodyPr/>
          <a:lstStyle/>
          <a:p>
            <a:r>
              <a:rPr lang="en-GB" dirty="0"/>
              <a:t>Review Panel, Agenda</a:t>
            </a:r>
          </a:p>
        </p:txBody>
      </p:sp>
      <p:sp>
        <p:nvSpPr>
          <p:cNvPr id="3" name="Date Placeholder 2">
            <a:extLst>
              <a:ext uri="{FF2B5EF4-FFF2-40B4-BE49-F238E27FC236}">
                <a16:creationId xmlns:a16="http://schemas.microsoft.com/office/drawing/2014/main" id="{892222AD-0795-AD83-F709-6D250301664C}"/>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2B05B187-BE6C-80AF-ABF1-A58DB9C1EC2D}"/>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64C8958D-0747-DF69-A75C-0EF3B958150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6" name="TextBox 5">
            <a:extLst>
              <a:ext uri="{FF2B5EF4-FFF2-40B4-BE49-F238E27FC236}">
                <a16:creationId xmlns:a16="http://schemas.microsoft.com/office/drawing/2014/main" id="{813254F2-2D7F-15C8-EA0A-0AA132F9546C}"/>
              </a:ext>
            </a:extLst>
          </p:cNvPr>
          <p:cNvSpPr txBox="1"/>
          <p:nvPr/>
        </p:nvSpPr>
        <p:spPr>
          <a:xfrm>
            <a:off x="296402" y="1915611"/>
            <a:ext cx="4968552" cy="2862322"/>
          </a:xfrm>
          <a:prstGeom prst="rect">
            <a:avLst/>
          </a:prstGeom>
          <a:noFill/>
        </p:spPr>
        <p:txBody>
          <a:bodyPr wrap="square" rtlCol="0">
            <a:spAutoFit/>
          </a:bodyPr>
          <a:lstStyle/>
          <a:p>
            <a:pPr algn="l"/>
            <a:endParaRPr lang="en-GB" dirty="0">
              <a:solidFill>
                <a:schemeClr val="accent1"/>
              </a:solidFill>
            </a:endParaRPr>
          </a:p>
          <a:p>
            <a:pPr marL="285750" indent="-285750" algn="l">
              <a:buFont typeface="Arial" panose="020B0604020202020204" pitchFamily="34" charset="0"/>
              <a:buChar char="•"/>
            </a:pPr>
            <a:r>
              <a:rPr lang="en-GB" sz="1800" dirty="0">
                <a:solidFill>
                  <a:schemeClr val="tx2"/>
                </a:solidFill>
              </a:rPr>
              <a:t>Jan Buytaert (EP-ESE)</a:t>
            </a:r>
          </a:p>
          <a:p>
            <a:pPr marL="285750" indent="-285750" algn="l">
              <a:buFont typeface="Arial" panose="020B0604020202020204" pitchFamily="34" charset="0"/>
              <a:buChar char="•"/>
            </a:pPr>
            <a:r>
              <a:rPr lang="en-GB" sz="1800" dirty="0">
                <a:solidFill>
                  <a:schemeClr val="tx2"/>
                </a:solidFill>
              </a:rPr>
              <a:t>Greg Daniluk (BE-CEM)</a:t>
            </a:r>
          </a:p>
          <a:p>
            <a:pPr marL="285750" indent="-285750" algn="l">
              <a:buFont typeface="Arial" panose="020B0604020202020204" pitchFamily="34" charset="0"/>
              <a:buChar char="•"/>
            </a:pPr>
            <a:r>
              <a:rPr lang="en-GB" sz="1800" dirty="0">
                <a:solidFill>
                  <a:schemeClr val="tx2"/>
                </a:solidFill>
              </a:rPr>
              <a:t>Irene Degl'Innocenti (SY-BI)</a:t>
            </a:r>
          </a:p>
          <a:p>
            <a:pPr marL="285750" indent="-285750" algn="l">
              <a:buFont typeface="Arial" panose="020B0604020202020204" pitchFamily="34" charset="0"/>
              <a:buChar char="•"/>
            </a:pPr>
            <a:r>
              <a:rPr lang="en-GB" sz="1800" dirty="0">
                <a:solidFill>
                  <a:schemeClr val="tx2"/>
                </a:solidFill>
              </a:rPr>
              <a:t>Alex Huschauer (BE-OP)</a:t>
            </a:r>
          </a:p>
          <a:p>
            <a:pPr marL="285750" indent="-285750" algn="l">
              <a:buFont typeface="Arial" panose="020B0604020202020204" pitchFamily="34" charset="0"/>
              <a:buChar char="•"/>
            </a:pPr>
            <a:r>
              <a:rPr lang="en-GB" sz="1800" dirty="0">
                <a:solidFill>
                  <a:schemeClr val="tx2"/>
                </a:solidFill>
              </a:rPr>
              <a:t>Greg Kruk (BE-CSS)</a:t>
            </a:r>
          </a:p>
          <a:p>
            <a:pPr marL="285750" indent="-285750" algn="l">
              <a:buFont typeface="Arial" panose="020B0604020202020204" pitchFamily="34" charset="0"/>
              <a:buChar char="•"/>
            </a:pPr>
            <a:r>
              <a:rPr lang="en-GB" sz="1800" dirty="0">
                <a:solidFill>
                  <a:schemeClr val="tx2"/>
                </a:solidFill>
              </a:rPr>
              <a:t>Xavi Llopart Cudi (EP-ESE)</a:t>
            </a:r>
          </a:p>
          <a:p>
            <a:pPr marL="285750" indent="-285750" algn="l">
              <a:buFont typeface="Arial" panose="020B0604020202020204" pitchFamily="34" charset="0"/>
              <a:buChar char="•"/>
            </a:pPr>
            <a:r>
              <a:rPr lang="en-GB" sz="1800" dirty="0">
                <a:solidFill>
                  <a:schemeClr val="tx2"/>
                </a:solidFill>
              </a:rPr>
              <a:t>David Nisbet (CTTB, Chair)</a:t>
            </a:r>
          </a:p>
          <a:p>
            <a:pPr marL="457200" indent="-457200" algn="l">
              <a:buFont typeface="Arial" panose="020B0604020202020204" pitchFamily="34" charset="0"/>
              <a:buChar char="•"/>
            </a:pPr>
            <a:endParaRPr lang="en-GB" sz="1800" dirty="0">
              <a:solidFill>
                <a:schemeClr val="tx2"/>
              </a:solidFill>
            </a:endParaRPr>
          </a:p>
          <a:p>
            <a:pPr marL="285750" indent="-285750" algn="l">
              <a:buFont typeface="Arial" panose="020B0604020202020204" pitchFamily="34" charset="0"/>
              <a:buChar char="•"/>
            </a:pPr>
            <a:r>
              <a:rPr lang="en-GB" sz="1800" dirty="0">
                <a:solidFill>
                  <a:schemeClr val="tx2"/>
                </a:solidFill>
              </a:rPr>
              <a:t>Scientific Secretary: Justus Braach (SY-BI)</a:t>
            </a:r>
          </a:p>
        </p:txBody>
      </p:sp>
      <p:sp>
        <p:nvSpPr>
          <p:cNvPr id="9" name="TextBox 8">
            <a:extLst>
              <a:ext uri="{FF2B5EF4-FFF2-40B4-BE49-F238E27FC236}">
                <a16:creationId xmlns:a16="http://schemas.microsoft.com/office/drawing/2014/main" id="{03783802-8D80-3F25-C1F5-2B0BDBAADF72}"/>
              </a:ext>
            </a:extLst>
          </p:cNvPr>
          <p:cNvSpPr txBox="1"/>
          <p:nvPr/>
        </p:nvSpPr>
        <p:spPr>
          <a:xfrm>
            <a:off x="8688288" y="1300835"/>
            <a:ext cx="846386" cy="276999"/>
          </a:xfrm>
          <a:prstGeom prst="rect">
            <a:avLst/>
          </a:prstGeom>
          <a:noFill/>
        </p:spPr>
        <p:txBody>
          <a:bodyPr wrap="none" lIns="0" tIns="0" rIns="0" bIns="0" rtlCol="0">
            <a:spAutoFit/>
          </a:bodyPr>
          <a:lstStyle/>
          <a:p>
            <a:pPr algn="l"/>
            <a:r>
              <a:rPr lang="en-GB" b="1" dirty="0">
                <a:hlinkClick r:id="rId3"/>
              </a:rPr>
              <a:t>Agenda</a:t>
            </a:r>
            <a:endParaRPr lang="en-GB" b="1" dirty="0"/>
          </a:p>
        </p:txBody>
      </p:sp>
      <p:grpSp>
        <p:nvGrpSpPr>
          <p:cNvPr id="14" name="Group 13">
            <a:extLst>
              <a:ext uri="{FF2B5EF4-FFF2-40B4-BE49-F238E27FC236}">
                <a16:creationId xmlns:a16="http://schemas.microsoft.com/office/drawing/2014/main" id="{39F57359-2247-2C13-632C-B987439B33CB}"/>
              </a:ext>
            </a:extLst>
          </p:cNvPr>
          <p:cNvGrpSpPr/>
          <p:nvPr/>
        </p:nvGrpSpPr>
        <p:grpSpPr>
          <a:xfrm>
            <a:off x="6288853" y="1915611"/>
            <a:ext cx="5606745" cy="3488827"/>
            <a:chOff x="6312024" y="2154602"/>
            <a:chExt cx="5606745" cy="3488827"/>
          </a:xfrm>
        </p:grpSpPr>
        <p:pic>
          <p:nvPicPr>
            <p:cNvPr id="11" name="Picture 10" descr="A screenshot of a computer&#10;&#10;Description automatically generated">
              <a:extLst>
                <a:ext uri="{FF2B5EF4-FFF2-40B4-BE49-F238E27FC236}">
                  <a16:creationId xmlns:a16="http://schemas.microsoft.com/office/drawing/2014/main" id="{31382E75-E138-57B2-DCB8-EBB1E750B314}"/>
                </a:ext>
              </a:extLst>
            </p:cNvPr>
            <p:cNvPicPr>
              <a:picLocks noChangeAspect="1"/>
            </p:cNvPicPr>
            <p:nvPr/>
          </p:nvPicPr>
          <p:blipFill>
            <a:blip r:embed="rId4"/>
            <a:srcRect t="721"/>
            <a:stretch/>
          </p:blipFill>
          <p:spPr>
            <a:xfrm>
              <a:off x="6312024" y="2179755"/>
              <a:ext cx="2671476" cy="3463674"/>
            </a:xfrm>
            <a:prstGeom prst="rect">
              <a:avLst/>
            </a:prstGeom>
          </p:spPr>
        </p:pic>
        <p:pic>
          <p:nvPicPr>
            <p:cNvPr id="13" name="Picture 12" descr="A screenshot of a chat&#10;&#10;Description automatically generated">
              <a:extLst>
                <a:ext uri="{FF2B5EF4-FFF2-40B4-BE49-F238E27FC236}">
                  <a16:creationId xmlns:a16="http://schemas.microsoft.com/office/drawing/2014/main" id="{5BD83D12-B1D5-252F-906C-0BACBB7AD1BF}"/>
                </a:ext>
              </a:extLst>
            </p:cNvPr>
            <p:cNvPicPr>
              <a:picLocks noChangeAspect="1"/>
            </p:cNvPicPr>
            <p:nvPr/>
          </p:nvPicPr>
          <p:blipFill>
            <a:blip r:embed="rId5"/>
            <a:stretch>
              <a:fillRect/>
            </a:stretch>
          </p:blipFill>
          <p:spPr>
            <a:xfrm>
              <a:off x="9375268" y="2154602"/>
              <a:ext cx="2543501" cy="3488827"/>
            </a:xfrm>
            <a:prstGeom prst="rect">
              <a:avLst/>
            </a:prstGeom>
          </p:spPr>
        </p:pic>
      </p:grpSp>
      <p:sp>
        <p:nvSpPr>
          <p:cNvPr id="15" name="TextBox 14">
            <a:extLst>
              <a:ext uri="{FF2B5EF4-FFF2-40B4-BE49-F238E27FC236}">
                <a16:creationId xmlns:a16="http://schemas.microsoft.com/office/drawing/2014/main" id="{AF4E09AD-A5CB-8F81-A2D0-811E197EB5DA}"/>
              </a:ext>
            </a:extLst>
          </p:cNvPr>
          <p:cNvSpPr txBox="1"/>
          <p:nvPr/>
        </p:nvSpPr>
        <p:spPr>
          <a:xfrm>
            <a:off x="1813087" y="1300835"/>
            <a:ext cx="615553" cy="276999"/>
          </a:xfrm>
          <a:prstGeom prst="rect">
            <a:avLst/>
          </a:prstGeom>
          <a:noFill/>
        </p:spPr>
        <p:txBody>
          <a:bodyPr wrap="none" lIns="0" tIns="0" rIns="0" bIns="0" rtlCol="0">
            <a:spAutoFit/>
          </a:bodyPr>
          <a:lstStyle/>
          <a:p>
            <a:pPr algn="l"/>
            <a:r>
              <a:rPr lang="en-GB" b="1" u="sng" dirty="0"/>
              <a:t>Panel</a:t>
            </a:r>
          </a:p>
        </p:txBody>
      </p:sp>
    </p:spTree>
    <p:extLst>
      <p:ext uri="{BB962C8B-B14F-4D97-AF65-F5344CB8AC3E}">
        <p14:creationId xmlns:p14="http://schemas.microsoft.com/office/powerpoint/2010/main" val="127895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033D7-B929-AB7A-17AF-2CF4D37436AE}"/>
              </a:ext>
            </a:extLst>
          </p:cNvPr>
          <p:cNvSpPr>
            <a:spLocks noGrp="1"/>
          </p:cNvSpPr>
          <p:nvPr>
            <p:ph type="title"/>
          </p:nvPr>
        </p:nvSpPr>
        <p:spPr/>
        <p:txBody>
          <a:bodyPr/>
          <a:lstStyle/>
          <a:p>
            <a:r>
              <a:rPr lang="en-GB" dirty="0"/>
              <a:t>Review Findings</a:t>
            </a:r>
          </a:p>
        </p:txBody>
      </p:sp>
      <p:sp>
        <p:nvSpPr>
          <p:cNvPr id="3" name="Date Placeholder 2">
            <a:extLst>
              <a:ext uri="{FF2B5EF4-FFF2-40B4-BE49-F238E27FC236}">
                <a16:creationId xmlns:a16="http://schemas.microsoft.com/office/drawing/2014/main" id="{9A2AF4B2-5293-19AC-2300-10AFFD5537E8}"/>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4ADC6D1F-E628-474D-9D19-3F4A9504F11B}"/>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04F57050-38A0-5C76-43D4-734CE8A31E9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6" name="Picture 5">
            <a:extLst>
              <a:ext uri="{FF2B5EF4-FFF2-40B4-BE49-F238E27FC236}">
                <a16:creationId xmlns:a16="http://schemas.microsoft.com/office/drawing/2014/main" id="{31BD878A-317A-691D-D66D-DBEED1CC94D6}"/>
              </a:ext>
            </a:extLst>
          </p:cNvPr>
          <p:cNvPicPr>
            <a:picLocks noChangeAspect="1"/>
          </p:cNvPicPr>
          <p:nvPr/>
        </p:nvPicPr>
        <p:blipFill>
          <a:blip r:embed="rId2"/>
          <a:stretch>
            <a:fillRect/>
          </a:stretch>
        </p:blipFill>
        <p:spPr>
          <a:xfrm>
            <a:off x="6744072" y="1104900"/>
            <a:ext cx="4015711" cy="4648200"/>
          </a:xfrm>
          <a:prstGeom prst="rect">
            <a:avLst/>
          </a:prstGeom>
        </p:spPr>
      </p:pic>
      <p:sp>
        <p:nvSpPr>
          <p:cNvPr id="7" name="TextBox 6">
            <a:extLst>
              <a:ext uri="{FF2B5EF4-FFF2-40B4-BE49-F238E27FC236}">
                <a16:creationId xmlns:a16="http://schemas.microsoft.com/office/drawing/2014/main" id="{53C50486-7A4F-C12E-2BCF-A2BD01B741FE}"/>
              </a:ext>
            </a:extLst>
          </p:cNvPr>
          <p:cNvSpPr txBox="1"/>
          <p:nvPr/>
        </p:nvSpPr>
        <p:spPr>
          <a:xfrm>
            <a:off x="335360" y="2967335"/>
            <a:ext cx="5472608" cy="1015663"/>
          </a:xfrm>
          <a:prstGeom prst="rect">
            <a:avLst/>
          </a:prstGeom>
          <a:solidFill>
            <a:schemeClr val="bg1"/>
          </a:solidFill>
        </p:spPr>
        <p:txBody>
          <a:bodyPr wrap="square" rtlCol="0">
            <a:spAutoFit/>
          </a:bodyPr>
          <a:lstStyle/>
          <a:p>
            <a:pPr algn="l"/>
            <a:r>
              <a:rPr lang="en-GB" sz="2000" dirty="0">
                <a:solidFill>
                  <a:schemeClr val="accent1"/>
                </a:solidFill>
              </a:rPr>
              <a:t>Synthesis of the Review Panel discussions and recommendations </a:t>
            </a:r>
            <a:r>
              <a:rPr lang="en-GB" sz="2000" dirty="0">
                <a:solidFill>
                  <a:srgbClr val="3366FF"/>
                </a:solidFill>
                <a:hlinkClick r:id="rId3"/>
              </a:rPr>
              <a:t>https://edms.cern.ch/document/3161142</a:t>
            </a:r>
            <a:r>
              <a:rPr lang="en-GB" sz="2000" dirty="0">
                <a:solidFill>
                  <a:srgbClr val="3366FF"/>
                </a:solidFill>
              </a:rPr>
              <a:t> </a:t>
            </a:r>
          </a:p>
        </p:txBody>
      </p:sp>
    </p:spTree>
    <p:extLst>
      <p:ext uri="{BB962C8B-B14F-4D97-AF65-F5344CB8AC3E}">
        <p14:creationId xmlns:p14="http://schemas.microsoft.com/office/powerpoint/2010/main" val="2328547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F8501-6990-9C03-97F3-2FDB4AB8CC36}"/>
              </a:ext>
            </a:extLst>
          </p:cNvPr>
          <p:cNvSpPr>
            <a:spLocks noGrp="1"/>
          </p:cNvSpPr>
          <p:nvPr>
            <p:ph type="title"/>
          </p:nvPr>
        </p:nvSpPr>
        <p:spPr/>
        <p:txBody>
          <a:bodyPr/>
          <a:lstStyle/>
          <a:p>
            <a:r>
              <a:rPr lang="en-GB" dirty="0"/>
              <a:t>Action 1) SPS BGI EMC Issues</a:t>
            </a:r>
          </a:p>
        </p:txBody>
      </p:sp>
      <p:sp>
        <p:nvSpPr>
          <p:cNvPr id="3" name="Date Placeholder 2">
            <a:extLst>
              <a:ext uri="{FF2B5EF4-FFF2-40B4-BE49-F238E27FC236}">
                <a16:creationId xmlns:a16="http://schemas.microsoft.com/office/drawing/2014/main" id="{2EFF900E-E9C2-BE52-BDA2-5C4BD2D491B7}"/>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D547AEE1-0418-7735-7AA2-4C18ECF9DB65}"/>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BC23A727-9980-1C4A-D0FE-913FE55D8BF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6" name="TextBox 5">
            <a:extLst>
              <a:ext uri="{FF2B5EF4-FFF2-40B4-BE49-F238E27FC236}">
                <a16:creationId xmlns:a16="http://schemas.microsoft.com/office/drawing/2014/main" id="{9FCE4A61-D1A8-9259-0EAD-ACC7E551C0EC}"/>
              </a:ext>
            </a:extLst>
          </p:cNvPr>
          <p:cNvSpPr txBox="1"/>
          <p:nvPr/>
        </p:nvSpPr>
        <p:spPr>
          <a:xfrm>
            <a:off x="404938" y="1566000"/>
            <a:ext cx="5691062" cy="1846659"/>
          </a:xfrm>
          <a:prstGeom prst="rect">
            <a:avLst/>
          </a:prstGeom>
          <a:noFill/>
        </p:spPr>
        <p:txBody>
          <a:bodyPr wrap="square" lIns="0" tIns="0" rIns="0" bIns="0" rtlCol="0">
            <a:spAutoFit/>
          </a:bodyPr>
          <a:lstStyle/>
          <a:p>
            <a:pPr algn="l"/>
            <a:r>
              <a:rPr lang="en-GB" sz="2000" b="1" dirty="0"/>
              <a:t>Action(s):</a:t>
            </a:r>
          </a:p>
          <a:p>
            <a:pPr marL="285750" indent="-285750" algn="l">
              <a:buFont typeface="Arial" panose="020B0604020202020204" pitchFamily="34" charset="0"/>
              <a:buChar char="•"/>
            </a:pPr>
            <a:r>
              <a:rPr lang="en-GB" sz="2000" dirty="0">
                <a:solidFill>
                  <a:schemeClr val="tx2"/>
                </a:solidFill>
              </a:rPr>
              <a:t>Study the current design &amp; possible solutions with help of ATS EMC Lab (Daniel Valuch SY-RF);</a:t>
            </a:r>
          </a:p>
          <a:p>
            <a:pPr marL="285750" indent="-285750" algn="l">
              <a:buFont typeface="Arial" panose="020B0604020202020204" pitchFamily="34" charset="0"/>
              <a:buChar char="•"/>
            </a:pPr>
            <a:r>
              <a:rPr lang="en-GB" sz="2000" dirty="0">
                <a:solidFill>
                  <a:schemeClr val="tx2"/>
                </a:solidFill>
              </a:rPr>
              <a:t>Install SPS BGI instrument with EMC mitigations. </a:t>
            </a:r>
          </a:p>
        </p:txBody>
      </p:sp>
      <p:sp>
        <p:nvSpPr>
          <p:cNvPr id="7" name="TextBox 6">
            <a:extLst>
              <a:ext uri="{FF2B5EF4-FFF2-40B4-BE49-F238E27FC236}">
                <a16:creationId xmlns:a16="http://schemas.microsoft.com/office/drawing/2014/main" id="{116D5EFB-C469-BCA5-5144-8ED54D05A4F9}"/>
              </a:ext>
            </a:extLst>
          </p:cNvPr>
          <p:cNvSpPr txBox="1"/>
          <p:nvPr/>
        </p:nvSpPr>
        <p:spPr>
          <a:xfrm>
            <a:off x="404938" y="4165263"/>
            <a:ext cx="6123110" cy="307777"/>
          </a:xfrm>
          <a:prstGeom prst="rect">
            <a:avLst/>
          </a:prstGeom>
          <a:noFill/>
        </p:spPr>
        <p:txBody>
          <a:bodyPr wrap="square" lIns="0" tIns="0" rIns="0" bIns="0" rtlCol="0">
            <a:spAutoFit/>
          </a:bodyPr>
          <a:lstStyle/>
          <a:p>
            <a:pPr algn="l"/>
            <a:r>
              <a:rPr lang="en-GB" sz="2000" b="1" dirty="0">
                <a:solidFill>
                  <a:schemeClr val="accent5"/>
                </a:solidFill>
              </a:rPr>
              <a:t>Ref. talk later by Mark on “EMC Results &amp; Plans.” </a:t>
            </a:r>
            <a:endParaRPr lang="en-GB" sz="2000" dirty="0">
              <a:solidFill>
                <a:schemeClr val="accent5"/>
              </a:solidFill>
            </a:endParaRPr>
          </a:p>
        </p:txBody>
      </p:sp>
      <p:pic>
        <p:nvPicPr>
          <p:cNvPr id="9" name="Picture 8" descr="A computer on a table&#10;&#10;Description automatically generated">
            <a:extLst>
              <a:ext uri="{FF2B5EF4-FFF2-40B4-BE49-F238E27FC236}">
                <a16:creationId xmlns:a16="http://schemas.microsoft.com/office/drawing/2014/main" id="{1DBEAAF2-B2AA-67E1-0FBF-D0E21368408E}"/>
              </a:ext>
            </a:extLst>
          </p:cNvPr>
          <p:cNvPicPr>
            <a:picLocks noChangeAspect="1"/>
          </p:cNvPicPr>
          <p:nvPr/>
        </p:nvPicPr>
        <p:blipFill>
          <a:blip r:embed="rId3"/>
          <a:stretch>
            <a:fillRect/>
          </a:stretch>
        </p:blipFill>
        <p:spPr>
          <a:xfrm>
            <a:off x="7097071" y="1916832"/>
            <a:ext cx="4237994" cy="3178496"/>
          </a:xfrm>
          <a:prstGeom prst="rect">
            <a:avLst/>
          </a:prstGeom>
        </p:spPr>
      </p:pic>
      <p:sp>
        <p:nvSpPr>
          <p:cNvPr id="10" name="TextBox 9">
            <a:extLst>
              <a:ext uri="{FF2B5EF4-FFF2-40B4-BE49-F238E27FC236}">
                <a16:creationId xmlns:a16="http://schemas.microsoft.com/office/drawing/2014/main" id="{E921004D-D999-BD7D-9CDB-A312462EDEE0}"/>
              </a:ext>
            </a:extLst>
          </p:cNvPr>
          <p:cNvSpPr txBox="1"/>
          <p:nvPr/>
        </p:nvSpPr>
        <p:spPr>
          <a:xfrm>
            <a:off x="6983963" y="5138801"/>
            <a:ext cx="4464210" cy="215444"/>
          </a:xfrm>
          <a:prstGeom prst="rect">
            <a:avLst/>
          </a:prstGeom>
          <a:noFill/>
        </p:spPr>
        <p:txBody>
          <a:bodyPr wrap="square" lIns="0" tIns="0" rIns="0" bIns="0" rtlCol="0">
            <a:spAutoFit/>
          </a:bodyPr>
          <a:lstStyle/>
          <a:p>
            <a:pPr algn="ctr"/>
            <a:r>
              <a:rPr lang="en-GB" sz="1400" i="1" dirty="0">
                <a:solidFill>
                  <a:schemeClr val="tx2"/>
                </a:solidFill>
              </a:rPr>
              <a:t>EMI measurements of SPS BGI in ATS EMI Lab </a:t>
            </a:r>
            <a:endParaRPr lang="en-GB" sz="1400" dirty="0">
              <a:solidFill>
                <a:schemeClr val="tx2"/>
              </a:solidFill>
            </a:endParaRPr>
          </a:p>
        </p:txBody>
      </p:sp>
    </p:spTree>
    <p:extLst>
      <p:ext uri="{BB962C8B-B14F-4D97-AF65-F5344CB8AC3E}">
        <p14:creationId xmlns:p14="http://schemas.microsoft.com/office/powerpoint/2010/main" val="1612576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43B58-4D78-A0A0-2596-E4049C88F7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E465D9-0D2E-E92F-0257-2F845BF0E096}"/>
              </a:ext>
            </a:extLst>
          </p:cNvPr>
          <p:cNvSpPr>
            <a:spLocks noGrp="1"/>
          </p:cNvSpPr>
          <p:nvPr>
            <p:ph type="title"/>
          </p:nvPr>
        </p:nvSpPr>
        <p:spPr/>
        <p:txBody>
          <a:bodyPr/>
          <a:lstStyle/>
          <a:p>
            <a:r>
              <a:rPr lang="en-GB" dirty="0"/>
              <a:t>Action 2) SoC Platform</a:t>
            </a:r>
          </a:p>
        </p:txBody>
      </p:sp>
      <p:sp>
        <p:nvSpPr>
          <p:cNvPr id="3" name="Date Placeholder 2">
            <a:extLst>
              <a:ext uri="{FF2B5EF4-FFF2-40B4-BE49-F238E27FC236}">
                <a16:creationId xmlns:a16="http://schemas.microsoft.com/office/drawing/2014/main" id="{C5A790E8-A947-E4C6-C1B9-362E25DFE263}"/>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2C6E96A2-8C9A-B27F-BBAD-A2653BD33FEB}"/>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B7CCF148-DF88-7DEC-195F-21DF2371F31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6" name="TextBox 5">
            <a:extLst>
              <a:ext uri="{FF2B5EF4-FFF2-40B4-BE49-F238E27FC236}">
                <a16:creationId xmlns:a16="http://schemas.microsoft.com/office/drawing/2014/main" id="{71AFDF47-4273-0C8D-9F4C-6398A39D0F19}"/>
              </a:ext>
            </a:extLst>
          </p:cNvPr>
          <p:cNvSpPr txBox="1"/>
          <p:nvPr/>
        </p:nvSpPr>
        <p:spPr>
          <a:xfrm>
            <a:off x="404938" y="1564337"/>
            <a:ext cx="4669996" cy="615553"/>
          </a:xfrm>
          <a:prstGeom prst="rect">
            <a:avLst/>
          </a:prstGeom>
          <a:noFill/>
        </p:spPr>
        <p:txBody>
          <a:bodyPr wrap="none" lIns="0" tIns="0" rIns="0" bIns="0" rtlCol="0">
            <a:spAutoFit/>
          </a:bodyPr>
          <a:lstStyle/>
          <a:p>
            <a:pPr algn="l"/>
            <a:r>
              <a:rPr lang="en-GB" sz="2000" b="1" dirty="0"/>
              <a:t>Action:</a:t>
            </a:r>
          </a:p>
          <a:p>
            <a:pPr marL="285750" indent="-285750" algn="l">
              <a:buFont typeface="Arial" panose="020B0604020202020204" pitchFamily="34" charset="0"/>
              <a:buChar char="•"/>
            </a:pPr>
            <a:r>
              <a:rPr lang="en-GB" sz="2000" dirty="0">
                <a:solidFill>
                  <a:schemeClr val="tx2"/>
                </a:solidFill>
              </a:rPr>
              <a:t>Move to ATS (FESA-on-)SoC platform.</a:t>
            </a:r>
          </a:p>
        </p:txBody>
      </p:sp>
      <p:sp>
        <p:nvSpPr>
          <p:cNvPr id="7" name="TextBox 6">
            <a:extLst>
              <a:ext uri="{FF2B5EF4-FFF2-40B4-BE49-F238E27FC236}">
                <a16:creationId xmlns:a16="http://schemas.microsoft.com/office/drawing/2014/main" id="{1922890C-B3E2-4818-3125-DFEA1C030881}"/>
              </a:ext>
            </a:extLst>
          </p:cNvPr>
          <p:cNvSpPr txBox="1"/>
          <p:nvPr/>
        </p:nvSpPr>
        <p:spPr>
          <a:xfrm>
            <a:off x="412768" y="2825615"/>
            <a:ext cx="4255322" cy="1538883"/>
          </a:xfrm>
          <a:prstGeom prst="rect">
            <a:avLst/>
          </a:prstGeom>
          <a:noFill/>
        </p:spPr>
        <p:txBody>
          <a:bodyPr wrap="square" lIns="0" tIns="0" rIns="0" bIns="0" rtlCol="0">
            <a:spAutoFit/>
          </a:bodyPr>
          <a:lstStyle/>
          <a:p>
            <a:pPr algn="l"/>
            <a:r>
              <a:rPr lang="en-GB" sz="2000" b="1" dirty="0"/>
              <a:t>Timeline:</a:t>
            </a:r>
          </a:p>
          <a:p>
            <a:pPr marL="285750" indent="-285750" algn="l">
              <a:buFont typeface="Arial" panose="020B0604020202020204" pitchFamily="34" charset="0"/>
              <a:buChar char="•"/>
            </a:pPr>
            <a:r>
              <a:rPr lang="en-GB" sz="2000" dirty="0">
                <a:solidFill>
                  <a:schemeClr val="tx2"/>
                </a:solidFill>
              </a:rPr>
              <a:t>Transition to ATS (FESA-on-)SoC platform Q2/3 2025;</a:t>
            </a:r>
          </a:p>
          <a:p>
            <a:pPr marL="285750" indent="-285750" algn="l">
              <a:buFont typeface="Arial" panose="020B0604020202020204" pitchFamily="34" charset="0"/>
              <a:buChar char="•"/>
            </a:pPr>
            <a:r>
              <a:rPr lang="en-GB" sz="2000" dirty="0">
                <a:solidFill>
                  <a:schemeClr val="tx2"/>
                </a:solidFill>
              </a:rPr>
              <a:t>First operational tests of new architecture Q4 2025.</a:t>
            </a:r>
          </a:p>
        </p:txBody>
      </p:sp>
      <p:grpSp>
        <p:nvGrpSpPr>
          <p:cNvPr id="17" name="Group 16">
            <a:extLst>
              <a:ext uri="{FF2B5EF4-FFF2-40B4-BE49-F238E27FC236}">
                <a16:creationId xmlns:a16="http://schemas.microsoft.com/office/drawing/2014/main" id="{1BF1FEA1-4662-00FE-4A56-95ECD7FA7CFC}"/>
              </a:ext>
            </a:extLst>
          </p:cNvPr>
          <p:cNvGrpSpPr/>
          <p:nvPr/>
        </p:nvGrpSpPr>
        <p:grpSpPr>
          <a:xfrm>
            <a:off x="5153913" y="1424513"/>
            <a:ext cx="3032529" cy="3285671"/>
            <a:chOff x="4550564" y="2214064"/>
            <a:chExt cx="3642546" cy="3946609"/>
          </a:xfrm>
        </p:grpSpPr>
        <p:pic>
          <p:nvPicPr>
            <p:cNvPr id="11" name="Picture 10" descr="A diagram of a software system&#10;&#10;Description automatically generated">
              <a:extLst>
                <a:ext uri="{FF2B5EF4-FFF2-40B4-BE49-F238E27FC236}">
                  <a16:creationId xmlns:a16="http://schemas.microsoft.com/office/drawing/2014/main" id="{45A8F440-5034-5741-D086-298324B36ABE}"/>
                </a:ext>
              </a:extLst>
            </p:cNvPr>
            <p:cNvPicPr>
              <a:picLocks noChangeAspect="1"/>
            </p:cNvPicPr>
            <p:nvPr/>
          </p:nvPicPr>
          <p:blipFill>
            <a:blip r:embed="rId3"/>
            <a:stretch>
              <a:fillRect/>
            </a:stretch>
          </p:blipFill>
          <p:spPr>
            <a:xfrm>
              <a:off x="4550564" y="2214064"/>
              <a:ext cx="3642546" cy="3946609"/>
            </a:xfrm>
            <a:prstGeom prst="rect">
              <a:avLst/>
            </a:prstGeom>
          </p:spPr>
        </p:pic>
        <p:sp>
          <p:nvSpPr>
            <p:cNvPr id="14" name="Rectangle 13">
              <a:extLst>
                <a:ext uri="{FF2B5EF4-FFF2-40B4-BE49-F238E27FC236}">
                  <a16:creationId xmlns:a16="http://schemas.microsoft.com/office/drawing/2014/main" id="{2954A65B-6986-FC74-544E-83365164BFFF}"/>
                </a:ext>
              </a:extLst>
            </p:cNvPr>
            <p:cNvSpPr/>
            <p:nvPr/>
          </p:nvSpPr>
          <p:spPr>
            <a:xfrm>
              <a:off x="5879976" y="2214064"/>
              <a:ext cx="2016224" cy="78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A40EC17F-91D4-F54B-406B-0653422E3F03}"/>
              </a:ext>
            </a:extLst>
          </p:cNvPr>
          <p:cNvGrpSpPr/>
          <p:nvPr/>
        </p:nvGrpSpPr>
        <p:grpSpPr>
          <a:xfrm>
            <a:off x="8680095" y="1424513"/>
            <a:ext cx="3032529" cy="3285671"/>
            <a:chOff x="8524048" y="2214064"/>
            <a:chExt cx="3642546" cy="3946609"/>
          </a:xfrm>
        </p:grpSpPr>
        <p:pic>
          <p:nvPicPr>
            <p:cNvPr id="13" name="Picture 12" descr="A diagram of a software development process&#10;&#10;Description automatically generated">
              <a:extLst>
                <a:ext uri="{FF2B5EF4-FFF2-40B4-BE49-F238E27FC236}">
                  <a16:creationId xmlns:a16="http://schemas.microsoft.com/office/drawing/2014/main" id="{20B5DE8D-9852-0D12-290D-C4428EF4BA9C}"/>
                </a:ext>
              </a:extLst>
            </p:cNvPr>
            <p:cNvPicPr>
              <a:picLocks noChangeAspect="1"/>
            </p:cNvPicPr>
            <p:nvPr/>
          </p:nvPicPr>
          <p:blipFill>
            <a:blip r:embed="rId4"/>
            <a:stretch>
              <a:fillRect/>
            </a:stretch>
          </p:blipFill>
          <p:spPr>
            <a:xfrm>
              <a:off x="8524048" y="2214064"/>
              <a:ext cx="3642546" cy="3946609"/>
            </a:xfrm>
            <a:prstGeom prst="rect">
              <a:avLst/>
            </a:prstGeom>
          </p:spPr>
        </p:pic>
        <p:sp>
          <p:nvSpPr>
            <p:cNvPr id="15" name="Rectangle 14">
              <a:extLst>
                <a:ext uri="{FF2B5EF4-FFF2-40B4-BE49-F238E27FC236}">
                  <a16:creationId xmlns:a16="http://schemas.microsoft.com/office/drawing/2014/main" id="{EA6C3D54-867D-B984-2673-085D1D786567}"/>
                </a:ext>
              </a:extLst>
            </p:cNvPr>
            <p:cNvSpPr/>
            <p:nvPr/>
          </p:nvSpPr>
          <p:spPr>
            <a:xfrm>
              <a:off x="9912424" y="2420888"/>
              <a:ext cx="2016224" cy="78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TextBox 17">
            <a:extLst>
              <a:ext uri="{FF2B5EF4-FFF2-40B4-BE49-F238E27FC236}">
                <a16:creationId xmlns:a16="http://schemas.microsoft.com/office/drawing/2014/main" id="{E2C08491-D630-14BF-A5FE-0F31C5B11C9C}"/>
              </a:ext>
            </a:extLst>
          </p:cNvPr>
          <p:cNvSpPr txBox="1"/>
          <p:nvPr/>
        </p:nvSpPr>
        <p:spPr>
          <a:xfrm>
            <a:off x="4962378" y="4952781"/>
            <a:ext cx="3032529" cy="492443"/>
          </a:xfrm>
          <a:prstGeom prst="rect">
            <a:avLst/>
          </a:prstGeom>
          <a:noFill/>
        </p:spPr>
        <p:txBody>
          <a:bodyPr wrap="square" lIns="0" tIns="0" rIns="0" bIns="0" rtlCol="0">
            <a:spAutoFit/>
          </a:bodyPr>
          <a:lstStyle/>
          <a:p>
            <a:pPr algn="ctr"/>
            <a:r>
              <a:rPr lang="en-GB" sz="1600" i="1" dirty="0">
                <a:solidFill>
                  <a:schemeClr val="tx2"/>
                </a:solidFill>
              </a:rPr>
              <a:t>Current “FESA-on-FEC” + SoC architecture</a:t>
            </a:r>
          </a:p>
        </p:txBody>
      </p:sp>
      <p:sp>
        <p:nvSpPr>
          <p:cNvPr id="19" name="TextBox 18">
            <a:extLst>
              <a:ext uri="{FF2B5EF4-FFF2-40B4-BE49-F238E27FC236}">
                <a16:creationId xmlns:a16="http://schemas.microsoft.com/office/drawing/2014/main" id="{5B97993B-034E-146D-B44F-DC75524F5B81}"/>
              </a:ext>
            </a:extLst>
          </p:cNvPr>
          <p:cNvSpPr txBox="1"/>
          <p:nvPr/>
        </p:nvSpPr>
        <p:spPr>
          <a:xfrm>
            <a:off x="8752103" y="4952781"/>
            <a:ext cx="3032529" cy="492443"/>
          </a:xfrm>
          <a:prstGeom prst="rect">
            <a:avLst/>
          </a:prstGeom>
          <a:noFill/>
        </p:spPr>
        <p:txBody>
          <a:bodyPr wrap="square" lIns="0" tIns="0" rIns="0" bIns="0" rtlCol="0">
            <a:spAutoFit/>
          </a:bodyPr>
          <a:lstStyle/>
          <a:p>
            <a:pPr algn="ctr"/>
            <a:r>
              <a:rPr lang="en-GB" sz="1600" i="1" dirty="0">
                <a:solidFill>
                  <a:schemeClr val="tx2"/>
                </a:solidFill>
              </a:rPr>
              <a:t>Future “FESA-on-SoC” architecture</a:t>
            </a:r>
          </a:p>
        </p:txBody>
      </p:sp>
      <p:sp>
        <p:nvSpPr>
          <p:cNvPr id="20" name="Right Arrow 19">
            <a:extLst>
              <a:ext uri="{FF2B5EF4-FFF2-40B4-BE49-F238E27FC236}">
                <a16:creationId xmlns:a16="http://schemas.microsoft.com/office/drawing/2014/main" id="{6910902F-3704-79A8-E539-7297F46D3AF6}"/>
              </a:ext>
            </a:extLst>
          </p:cNvPr>
          <p:cNvSpPr/>
          <p:nvPr/>
        </p:nvSpPr>
        <p:spPr>
          <a:xfrm>
            <a:off x="8256240" y="3379033"/>
            <a:ext cx="493653" cy="2160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341E76D7-3393-4BF0-15EC-434320D96EBB}"/>
              </a:ext>
            </a:extLst>
          </p:cNvPr>
          <p:cNvSpPr txBox="1"/>
          <p:nvPr/>
        </p:nvSpPr>
        <p:spPr>
          <a:xfrm>
            <a:off x="6791509" y="44624"/>
            <a:ext cx="4966103" cy="215444"/>
          </a:xfrm>
          <a:prstGeom prst="rect">
            <a:avLst/>
          </a:prstGeom>
          <a:noFill/>
        </p:spPr>
        <p:txBody>
          <a:bodyPr wrap="none" lIns="0" tIns="0" rIns="0" bIns="0" rtlCol="0">
            <a:spAutoFit/>
          </a:bodyPr>
          <a:lstStyle/>
          <a:p>
            <a:pPr algn="l"/>
            <a:r>
              <a:rPr lang="en-GB" sz="1400" i="1" dirty="0">
                <a:hlinkClick r:id="rId5"/>
              </a:rPr>
              <a:t>Ref. Juri Joul, “Readout Software”, BGI Review 3rd Sept. 2024</a:t>
            </a:r>
            <a:endParaRPr lang="en-GB" sz="1400" i="1" dirty="0"/>
          </a:p>
        </p:txBody>
      </p:sp>
    </p:spTree>
    <p:extLst>
      <p:ext uri="{BB962C8B-B14F-4D97-AF65-F5344CB8AC3E}">
        <p14:creationId xmlns:p14="http://schemas.microsoft.com/office/powerpoint/2010/main" val="2508722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472BD-02E7-1A95-F70B-B92BA1D49E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E03A2D-6CDE-5F63-661A-8C9AC912DED0}"/>
              </a:ext>
            </a:extLst>
          </p:cNvPr>
          <p:cNvSpPr>
            <a:spLocks noGrp="1"/>
          </p:cNvSpPr>
          <p:nvPr>
            <p:ph type="title"/>
          </p:nvPr>
        </p:nvSpPr>
        <p:spPr/>
        <p:txBody>
          <a:bodyPr/>
          <a:lstStyle/>
          <a:p>
            <a:r>
              <a:rPr lang="en-GB" dirty="0"/>
              <a:t>Action 3) Data Processing</a:t>
            </a:r>
          </a:p>
        </p:txBody>
      </p:sp>
      <p:sp>
        <p:nvSpPr>
          <p:cNvPr id="3" name="Date Placeholder 2">
            <a:extLst>
              <a:ext uri="{FF2B5EF4-FFF2-40B4-BE49-F238E27FC236}">
                <a16:creationId xmlns:a16="http://schemas.microsoft.com/office/drawing/2014/main" id="{CB1238A0-8893-5BFA-72B2-A678478EA8BC}"/>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0789A299-BA8F-C119-4766-97F6EE9ED817}"/>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8AD7464E-9B5A-BD4B-CB1E-2B8958E99410}"/>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6" name="TextBox 5">
            <a:extLst>
              <a:ext uri="{FF2B5EF4-FFF2-40B4-BE49-F238E27FC236}">
                <a16:creationId xmlns:a16="http://schemas.microsoft.com/office/drawing/2014/main" id="{DEF182CA-4AB9-FBD0-1294-9E847CB50912}"/>
              </a:ext>
            </a:extLst>
          </p:cNvPr>
          <p:cNvSpPr txBox="1"/>
          <p:nvPr/>
        </p:nvSpPr>
        <p:spPr>
          <a:xfrm>
            <a:off x="404938" y="1564337"/>
            <a:ext cx="6123110" cy="1231106"/>
          </a:xfrm>
          <a:prstGeom prst="rect">
            <a:avLst/>
          </a:prstGeom>
          <a:noFill/>
        </p:spPr>
        <p:txBody>
          <a:bodyPr wrap="square" lIns="0" tIns="0" rIns="0" bIns="0" rtlCol="0">
            <a:spAutoFit/>
          </a:bodyPr>
          <a:lstStyle/>
          <a:p>
            <a:pPr algn="l"/>
            <a:r>
              <a:rPr lang="en-GB" sz="2000" b="1" dirty="0"/>
              <a:t>Action:</a:t>
            </a:r>
          </a:p>
          <a:p>
            <a:pPr marL="285750" indent="-285750" algn="l">
              <a:buFont typeface="Arial" panose="020B0604020202020204" pitchFamily="34" charset="0"/>
              <a:buChar char="•"/>
            </a:pPr>
            <a:r>
              <a:rPr lang="en-GB" sz="2000" dirty="0">
                <a:solidFill>
                  <a:schemeClr val="tx2"/>
                </a:solidFill>
              </a:rPr>
              <a:t>Re-engineer readout architecture to </a:t>
            </a:r>
            <a:r>
              <a:rPr lang="en-GB" sz="2000" b="1" dirty="0">
                <a:solidFill>
                  <a:schemeClr val="tx2"/>
                </a:solidFill>
              </a:rPr>
              <a:t>facilitate storage and processing</a:t>
            </a:r>
            <a:r>
              <a:rPr lang="en-GB" sz="2000" dirty="0">
                <a:solidFill>
                  <a:schemeClr val="tx2"/>
                </a:solidFill>
              </a:rPr>
              <a:t> (e.g. beam loss removal) of </a:t>
            </a:r>
            <a:r>
              <a:rPr lang="en-GB" sz="2000" b="1" dirty="0">
                <a:solidFill>
                  <a:schemeClr val="tx2"/>
                </a:solidFill>
              </a:rPr>
              <a:t>raw Timepix3 data.</a:t>
            </a:r>
          </a:p>
        </p:txBody>
      </p:sp>
      <p:sp>
        <p:nvSpPr>
          <p:cNvPr id="7" name="TextBox 6">
            <a:extLst>
              <a:ext uri="{FF2B5EF4-FFF2-40B4-BE49-F238E27FC236}">
                <a16:creationId xmlns:a16="http://schemas.microsoft.com/office/drawing/2014/main" id="{24DC88B9-68D5-6DF3-DFCB-274EC4E03A4C}"/>
              </a:ext>
            </a:extLst>
          </p:cNvPr>
          <p:cNvSpPr txBox="1"/>
          <p:nvPr/>
        </p:nvSpPr>
        <p:spPr>
          <a:xfrm>
            <a:off x="404938" y="3045263"/>
            <a:ext cx="6267126" cy="1231106"/>
          </a:xfrm>
          <a:prstGeom prst="rect">
            <a:avLst/>
          </a:prstGeom>
          <a:noFill/>
        </p:spPr>
        <p:txBody>
          <a:bodyPr wrap="square" lIns="0" tIns="0" rIns="0" bIns="0" rtlCol="0">
            <a:spAutoFit/>
          </a:bodyPr>
          <a:lstStyle/>
          <a:p>
            <a:pPr algn="l"/>
            <a:r>
              <a:rPr lang="en-GB" sz="2000" b="1" dirty="0"/>
              <a:t>Timeline:</a:t>
            </a:r>
          </a:p>
          <a:p>
            <a:pPr marL="285750" indent="-285750" algn="l">
              <a:buFont typeface="Arial" panose="020B0604020202020204" pitchFamily="34" charset="0"/>
              <a:buChar char="•"/>
            </a:pPr>
            <a:r>
              <a:rPr lang="en-GB" sz="2000" dirty="0">
                <a:solidFill>
                  <a:schemeClr val="tx2"/>
                </a:solidFill>
              </a:rPr>
              <a:t>Review at BI Technical Board on 28</a:t>
            </a:r>
            <a:r>
              <a:rPr lang="en-GB" sz="2000" baseline="30000" dirty="0">
                <a:solidFill>
                  <a:schemeClr val="tx2"/>
                </a:solidFill>
              </a:rPr>
              <a:t>th</a:t>
            </a:r>
            <a:r>
              <a:rPr lang="en-GB" sz="2000" dirty="0">
                <a:solidFill>
                  <a:schemeClr val="tx2"/>
                </a:solidFill>
              </a:rPr>
              <a:t> Nov. 2024;</a:t>
            </a:r>
          </a:p>
          <a:p>
            <a:pPr marL="285750" indent="-285750" algn="l">
              <a:buFont typeface="Arial" panose="020B0604020202020204" pitchFamily="34" charset="0"/>
              <a:buChar char="•"/>
            </a:pPr>
            <a:r>
              <a:rPr lang="en-GB" sz="2000" dirty="0">
                <a:solidFill>
                  <a:schemeClr val="tx2"/>
                </a:solidFill>
              </a:rPr>
              <a:t>Engineering spec. by end of 2024;</a:t>
            </a:r>
          </a:p>
          <a:p>
            <a:pPr marL="285750" indent="-285750" algn="l">
              <a:buFont typeface="Arial" panose="020B0604020202020204" pitchFamily="34" charset="0"/>
              <a:buChar char="•"/>
            </a:pPr>
            <a:r>
              <a:rPr lang="en-GB" sz="2000" dirty="0">
                <a:solidFill>
                  <a:schemeClr val="tx2"/>
                </a:solidFill>
              </a:rPr>
              <a:t>Re-engineer architecture Q1/2 2025.</a:t>
            </a:r>
          </a:p>
        </p:txBody>
      </p:sp>
      <p:pic>
        <p:nvPicPr>
          <p:cNvPr id="9" name="Picture 8" descr="A diagram of a computer program&#10;&#10;Description automatically generated">
            <a:extLst>
              <a:ext uri="{FF2B5EF4-FFF2-40B4-BE49-F238E27FC236}">
                <a16:creationId xmlns:a16="http://schemas.microsoft.com/office/drawing/2014/main" id="{D39F213B-BDB6-8F54-29C0-1504FECFEAFA}"/>
              </a:ext>
            </a:extLst>
          </p:cNvPr>
          <p:cNvPicPr>
            <a:picLocks noChangeAspect="1"/>
          </p:cNvPicPr>
          <p:nvPr/>
        </p:nvPicPr>
        <p:blipFill>
          <a:blip r:embed="rId3"/>
          <a:stretch>
            <a:fillRect/>
          </a:stretch>
        </p:blipFill>
        <p:spPr>
          <a:xfrm>
            <a:off x="7248128" y="1891946"/>
            <a:ext cx="4260508" cy="3074108"/>
          </a:xfrm>
          <a:prstGeom prst="rect">
            <a:avLst/>
          </a:prstGeom>
        </p:spPr>
      </p:pic>
      <p:sp>
        <p:nvSpPr>
          <p:cNvPr id="10" name="TextBox 9">
            <a:extLst>
              <a:ext uri="{FF2B5EF4-FFF2-40B4-BE49-F238E27FC236}">
                <a16:creationId xmlns:a16="http://schemas.microsoft.com/office/drawing/2014/main" id="{C70863B9-8F21-51B0-7064-C15F1B3E9D52}"/>
              </a:ext>
            </a:extLst>
          </p:cNvPr>
          <p:cNvSpPr txBox="1"/>
          <p:nvPr/>
        </p:nvSpPr>
        <p:spPr>
          <a:xfrm>
            <a:off x="6912502" y="5106478"/>
            <a:ext cx="4931760" cy="492443"/>
          </a:xfrm>
          <a:prstGeom prst="rect">
            <a:avLst/>
          </a:prstGeom>
          <a:noFill/>
        </p:spPr>
        <p:txBody>
          <a:bodyPr wrap="square" lIns="0" tIns="0" rIns="0" bIns="0" rtlCol="0">
            <a:spAutoFit/>
          </a:bodyPr>
          <a:lstStyle/>
          <a:p>
            <a:pPr algn="ctr"/>
            <a:r>
              <a:rPr lang="en-GB" sz="1600" i="1" dirty="0">
                <a:solidFill>
                  <a:schemeClr val="tx2"/>
                </a:solidFill>
              </a:rPr>
              <a:t>A possible data processing architecture based on FESA-on-SoC + Data Processing on CCR Server</a:t>
            </a:r>
            <a:r>
              <a:rPr lang="en-GB" sz="1600" dirty="0">
                <a:solidFill>
                  <a:schemeClr val="tx2"/>
                </a:solidFill>
              </a:rPr>
              <a:t> </a:t>
            </a:r>
          </a:p>
        </p:txBody>
      </p:sp>
      <p:sp>
        <p:nvSpPr>
          <p:cNvPr id="8" name="TextBox 7">
            <a:extLst>
              <a:ext uri="{FF2B5EF4-FFF2-40B4-BE49-F238E27FC236}">
                <a16:creationId xmlns:a16="http://schemas.microsoft.com/office/drawing/2014/main" id="{B4F857F1-F1B2-3A3F-887C-EBEFD352556F}"/>
              </a:ext>
            </a:extLst>
          </p:cNvPr>
          <p:cNvSpPr txBox="1"/>
          <p:nvPr/>
        </p:nvSpPr>
        <p:spPr>
          <a:xfrm>
            <a:off x="404938" y="5044922"/>
            <a:ext cx="6123110" cy="615553"/>
          </a:xfrm>
          <a:prstGeom prst="rect">
            <a:avLst/>
          </a:prstGeom>
          <a:noFill/>
        </p:spPr>
        <p:txBody>
          <a:bodyPr wrap="square" lIns="0" tIns="0" rIns="0" bIns="0" rtlCol="0">
            <a:spAutoFit/>
          </a:bodyPr>
          <a:lstStyle/>
          <a:p>
            <a:pPr algn="l"/>
            <a:r>
              <a:rPr lang="en-GB" sz="2000" b="1" dirty="0">
                <a:solidFill>
                  <a:schemeClr val="accent5"/>
                </a:solidFill>
              </a:rPr>
              <a:t>Ref. talk later by Juri on “BIPXL Architecture: Current &amp; Future Options” </a:t>
            </a:r>
            <a:endParaRPr lang="en-GB" sz="2000" dirty="0">
              <a:solidFill>
                <a:schemeClr val="accent5"/>
              </a:solidFill>
            </a:endParaRPr>
          </a:p>
        </p:txBody>
      </p:sp>
    </p:spTree>
    <p:extLst>
      <p:ext uri="{BB962C8B-B14F-4D97-AF65-F5344CB8AC3E}">
        <p14:creationId xmlns:p14="http://schemas.microsoft.com/office/powerpoint/2010/main" val="232749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61543-BAE4-D8B6-9D22-1FDBF08B0A7C}"/>
              </a:ext>
            </a:extLst>
          </p:cNvPr>
          <p:cNvSpPr>
            <a:spLocks noGrp="1"/>
          </p:cNvSpPr>
          <p:nvPr>
            <p:ph type="title"/>
          </p:nvPr>
        </p:nvSpPr>
        <p:spPr/>
        <p:txBody>
          <a:bodyPr/>
          <a:lstStyle/>
          <a:p>
            <a:r>
              <a:rPr lang="en-GB" dirty="0"/>
              <a:t>Action 4) Functional Specifications</a:t>
            </a:r>
          </a:p>
        </p:txBody>
      </p:sp>
      <p:sp>
        <p:nvSpPr>
          <p:cNvPr id="3" name="Date Placeholder 2">
            <a:extLst>
              <a:ext uri="{FF2B5EF4-FFF2-40B4-BE49-F238E27FC236}">
                <a16:creationId xmlns:a16="http://schemas.microsoft.com/office/drawing/2014/main" id="{CAFC4942-E33C-03A5-BBE6-025E239CE7E2}"/>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9DA64BEF-E193-3F2C-AC9B-78002D4061D8}"/>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3D9AB5F3-076C-E080-29FE-901403B34AE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9" name="TextBox 8">
            <a:extLst>
              <a:ext uri="{FF2B5EF4-FFF2-40B4-BE49-F238E27FC236}">
                <a16:creationId xmlns:a16="http://schemas.microsoft.com/office/drawing/2014/main" id="{E0900C04-28B3-705A-2647-835F4C827589}"/>
              </a:ext>
            </a:extLst>
          </p:cNvPr>
          <p:cNvSpPr txBox="1"/>
          <p:nvPr/>
        </p:nvSpPr>
        <p:spPr>
          <a:xfrm>
            <a:off x="407987" y="1439335"/>
            <a:ext cx="65" cy="830997"/>
          </a:xfrm>
          <a:prstGeom prst="rect">
            <a:avLst/>
          </a:prstGeom>
          <a:noFill/>
        </p:spPr>
        <p:txBody>
          <a:bodyPr wrap="none" lIns="0" tIns="0" rIns="0" bIns="0" rtlCol="0">
            <a:spAutoFit/>
          </a:bodyPr>
          <a:lstStyle/>
          <a:p>
            <a:pPr algn="l"/>
            <a:endParaRPr lang="en-GB" dirty="0"/>
          </a:p>
          <a:p>
            <a:pPr algn="l"/>
            <a:endParaRPr lang="en-GB" dirty="0"/>
          </a:p>
          <a:p>
            <a:pPr algn="l"/>
            <a:endParaRPr lang="en-GB" dirty="0"/>
          </a:p>
        </p:txBody>
      </p:sp>
      <p:sp>
        <p:nvSpPr>
          <p:cNvPr id="10" name="TextBox 9">
            <a:extLst>
              <a:ext uri="{FF2B5EF4-FFF2-40B4-BE49-F238E27FC236}">
                <a16:creationId xmlns:a16="http://schemas.microsoft.com/office/drawing/2014/main" id="{468EC583-4E40-57EB-AC7B-D9CA22D75E71}"/>
              </a:ext>
            </a:extLst>
          </p:cNvPr>
          <p:cNvSpPr txBox="1"/>
          <p:nvPr/>
        </p:nvSpPr>
        <p:spPr>
          <a:xfrm>
            <a:off x="404939" y="1564337"/>
            <a:ext cx="11163606" cy="1815882"/>
          </a:xfrm>
          <a:prstGeom prst="rect">
            <a:avLst/>
          </a:prstGeom>
          <a:noFill/>
        </p:spPr>
        <p:txBody>
          <a:bodyPr wrap="square" lIns="0" tIns="0" rIns="0" bIns="0" rtlCol="0">
            <a:spAutoFit/>
          </a:bodyPr>
          <a:lstStyle/>
          <a:p>
            <a:pPr algn="l"/>
            <a:r>
              <a:rPr lang="en-GB" sz="2000" b="1" dirty="0"/>
              <a:t>Action:</a:t>
            </a:r>
          </a:p>
          <a:p>
            <a:pPr marL="285750" indent="-285750" algn="l">
              <a:buFont typeface="Arial" panose="020B0604020202020204" pitchFamily="34" charset="0"/>
              <a:buChar char="•"/>
            </a:pPr>
            <a:r>
              <a:rPr lang="en-GB" sz="2000" dirty="0">
                <a:solidFill>
                  <a:schemeClr val="tx2"/>
                </a:solidFill>
              </a:rPr>
              <a:t>OP to take the lead to prepare functional specification for PS, SPS &amp; LHC BGI instruments.</a:t>
            </a:r>
          </a:p>
          <a:p>
            <a:pPr algn="l"/>
            <a:endParaRPr lang="en-GB" sz="2000" dirty="0"/>
          </a:p>
          <a:p>
            <a:pPr algn="l"/>
            <a:r>
              <a:rPr lang="en-GB" sz="2000" b="1" dirty="0"/>
              <a:t>Timeline:</a:t>
            </a:r>
          </a:p>
          <a:p>
            <a:pPr marL="285750" indent="-285750" algn="l">
              <a:buFont typeface="Arial" panose="020B0604020202020204" pitchFamily="34" charset="0"/>
              <a:buChar char="•"/>
            </a:pPr>
            <a:r>
              <a:rPr lang="en-GB" sz="2000" dirty="0">
                <a:solidFill>
                  <a:schemeClr val="tx2"/>
                </a:solidFill>
              </a:rPr>
              <a:t>Q4 2024 ( required for readout architecture decision. )</a:t>
            </a:r>
          </a:p>
          <a:p>
            <a:pPr algn="l"/>
            <a:endParaRPr lang="en-GB" dirty="0"/>
          </a:p>
        </p:txBody>
      </p:sp>
    </p:spTree>
    <p:extLst>
      <p:ext uri="{BB962C8B-B14F-4D97-AF65-F5344CB8AC3E}">
        <p14:creationId xmlns:p14="http://schemas.microsoft.com/office/powerpoint/2010/main" val="1715528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C8AD36-9E8E-C990-0BF2-5DC4A1371624}"/>
              </a:ext>
            </a:extLst>
          </p:cNvPr>
          <p:cNvSpPr>
            <a:spLocks noGrp="1"/>
          </p:cNvSpPr>
          <p:nvPr>
            <p:ph type="title"/>
          </p:nvPr>
        </p:nvSpPr>
        <p:spPr/>
        <p:txBody>
          <a:bodyPr/>
          <a:lstStyle/>
          <a:p>
            <a:r>
              <a:rPr lang="en-GB" dirty="0"/>
              <a:t>Outline</a:t>
            </a:r>
          </a:p>
        </p:txBody>
      </p:sp>
      <p:sp>
        <p:nvSpPr>
          <p:cNvPr id="5" name="TextBox 4">
            <a:extLst>
              <a:ext uri="{FF2B5EF4-FFF2-40B4-BE49-F238E27FC236}">
                <a16:creationId xmlns:a16="http://schemas.microsoft.com/office/drawing/2014/main" id="{B18CC2BC-B906-0E2D-03D4-5AE54E5F82FF}"/>
              </a:ext>
            </a:extLst>
          </p:cNvPr>
          <p:cNvSpPr txBox="1"/>
          <p:nvPr/>
        </p:nvSpPr>
        <p:spPr>
          <a:xfrm>
            <a:off x="407988" y="1628800"/>
            <a:ext cx="8086608" cy="3416320"/>
          </a:xfrm>
          <a:prstGeom prst="rect">
            <a:avLst/>
          </a:prstGeom>
          <a:noFill/>
        </p:spPr>
        <p:txBody>
          <a:bodyPr wrap="square" lIns="0" tIns="0" rIns="0" bIns="0" rtlCol="0">
            <a:spAutoFit/>
          </a:bodyPr>
          <a:lstStyle/>
          <a:p>
            <a:pPr algn="l"/>
            <a:endParaRPr lang="en-GB" sz="2800" dirty="0"/>
          </a:p>
          <a:p>
            <a:pPr marL="457200" indent="-457200" algn="l">
              <a:buFont typeface="Arial" panose="020B0604020202020204" pitchFamily="34" charset="0"/>
              <a:buChar char="•"/>
            </a:pPr>
            <a:r>
              <a:rPr lang="en-GB" sz="2800" dirty="0"/>
              <a:t>Recap of BGI Instrument &amp; Readout System</a:t>
            </a:r>
          </a:p>
          <a:p>
            <a:pPr marL="457200" indent="-457200" algn="l">
              <a:buFont typeface="Arial" panose="020B0604020202020204" pitchFamily="34" charset="0"/>
              <a:buChar char="•"/>
            </a:pPr>
            <a:endParaRPr lang="en-GB" sz="2800" dirty="0"/>
          </a:p>
          <a:p>
            <a:pPr marL="457200" indent="-457200" algn="l">
              <a:buFont typeface="Arial" panose="020B0604020202020204" pitchFamily="34" charset="0"/>
              <a:buChar char="•"/>
            </a:pPr>
            <a:r>
              <a:rPr lang="en-GB" sz="2800" dirty="0"/>
              <a:t>Background to the Review - HW/SW Issues</a:t>
            </a:r>
          </a:p>
          <a:p>
            <a:pPr marL="457200" indent="-457200" algn="l">
              <a:buFont typeface="Arial" panose="020B0604020202020204" pitchFamily="34" charset="0"/>
              <a:buChar char="•"/>
            </a:pPr>
            <a:endParaRPr lang="en-GB" sz="2800" dirty="0"/>
          </a:p>
          <a:p>
            <a:pPr marL="457200" indent="-457200" algn="l">
              <a:buFont typeface="Arial" panose="020B0604020202020204" pitchFamily="34" charset="0"/>
              <a:buChar char="•"/>
            </a:pPr>
            <a:r>
              <a:rPr lang="en-GB" sz="2800" dirty="0"/>
              <a:t>Review Actions</a:t>
            </a:r>
          </a:p>
          <a:p>
            <a:pPr algn="l"/>
            <a:endParaRPr lang="en-GB" dirty="0"/>
          </a:p>
          <a:p>
            <a:pPr algn="l"/>
            <a:endParaRPr lang="en-GB" dirty="0"/>
          </a:p>
          <a:p>
            <a:pPr algn="l"/>
            <a:endParaRPr lang="en-GB" dirty="0"/>
          </a:p>
        </p:txBody>
      </p:sp>
      <p:sp>
        <p:nvSpPr>
          <p:cNvPr id="6" name="Date Placeholder 5">
            <a:extLst>
              <a:ext uri="{FF2B5EF4-FFF2-40B4-BE49-F238E27FC236}">
                <a16:creationId xmlns:a16="http://schemas.microsoft.com/office/drawing/2014/main" id="{DCBEEFB4-1A6B-C004-1AE9-2064090B297D}"/>
              </a:ext>
            </a:extLst>
          </p:cNvPr>
          <p:cNvSpPr>
            <a:spLocks noGrp="1"/>
          </p:cNvSpPr>
          <p:nvPr>
            <p:ph type="dt" sz="half" idx="10"/>
          </p:nvPr>
        </p:nvSpPr>
        <p:spPr/>
        <p:txBody>
          <a:bodyPr/>
          <a:lstStyle/>
          <a:p>
            <a:r>
              <a:rPr lang="de-CH"/>
              <a:t>28/11/2024</a:t>
            </a:r>
            <a:endParaRPr lang="en-US" dirty="0"/>
          </a:p>
        </p:txBody>
      </p:sp>
      <p:sp>
        <p:nvSpPr>
          <p:cNvPr id="7" name="Footer Placeholder 6">
            <a:extLst>
              <a:ext uri="{FF2B5EF4-FFF2-40B4-BE49-F238E27FC236}">
                <a16:creationId xmlns:a16="http://schemas.microsoft.com/office/drawing/2014/main" id="{0F334D8B-BD46-F19A-C2A2-2CBD54D97A3D}"/>
              </a:ext>
            </a:extLst>
          </p:cNvPr>
          <p:cNvSpPr>
            <a:spLocks noGrp="1"/>
          </p:cNvSpPr>
          <p:nvPr>
            <p:ph type="ftr" sz="quarter" idx="11"/>
          </p:nvPr>
        </p:nvSpPr>
        <p:spPr/>
        <p:txBody>
          <a:bodyPr/>
          <a:lstStyle/>
          <a:p>
            <a:r>
              <a:rPr lang="en-US"/>
              <a:t>James Storey | BI TB</a:t>
            </a:r>
            <a:endParaRPr lang="en-US" dirty="0"/>
          </a:p>
        </p:txBody>
      </p:sp>
      <p:sp>
        <p:nvSpPr>
          <p:cNvPr id="8" name="Slide Number Placeholder 7">
            <a:extLst>
              <a:ext uri="{FF2B5EF4-FFF2-40B4-BE49-F238E27FC236}">
                <a16:creationId xmlns:a16="http://schemas.microsoft.com/office/drawing/2014/main" id="{6C2D3F7C-8187-FB7C-A697-7736E0D7F5C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71642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78FBA-C671-06A7-CD1C-3B2A45501DE4}"/>
              </a:ext>
            </a:extLst>
          </p:cNvPr>
          <p:cNvSpPr>
            <a:spLocks noGrp="1"/>
          </p:cNvSpPr>
          <p:nvPr>
            <p:ph type="title"/>
          </p:nvPr>
        </p:nvSpPr>
        <p:spPr/>
        <p:txBody>
          <a:bodyPr/>
          <a:lstStyle/>
          <a:p>
            <a:r>
              <a:rPr lang="en-GB" dirty="0"/>
              <a:t>Timeline</a:t>
            </a:r>
          </a:p>
        </p:txBody>
      </p:sp>
      <p:sp>
        <p:nvSpPr>
          <p:cNvPr id="3" name="Date Placeholder 2">
            <a:extLst>
              <a:ext uri="{FF2B5EF4-FFF2-40B4-BE49-F238E27FC236}">
                <a16:creationId xmlns:a16="http://schemas.microsoft.com/office/drawing/2014/main" id="{8924881F-ABB4-AEBC-BAF8-06BB6A7C8C50}"/>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AE947DEB-FF34-E659-87E4-4823F61AC842}"/>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53B12FB2-BCDB-8556-C776-015AB98E9EC2}"/>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pSp>
        <p:nvGrpSpPr>
          <p:cNvPr id="30" name="Group 29">
            <a:extLst>
              <a:ext uri="{FF2B5EF4-FFF2-40B4-BE49-F238E27FC236}">
                <a16:creationId xmlns:a16="http://schemas.microsoft.com/office/drawing/2014/main" id="{FA9563AD-6FC3-B97A-8816-8F4CD7109944}"/>
              </a:ext>
            </a:extLst>
          </p:cNvPr>
          <p:cNvGrpSpPr/>
          <p:nvPr/>
        </p:nvGrpSpPr>
        <p:grpSpPr>
          <a:xfrm>
            <a:off x="407987" y="836712"/>
            <a:ext cx="11376024" cy="621513"/>
            <a:chOff x="407988" y="1439335"/>
            <a:chExt cx="11376024" cy="621513"/>
          </a:xfrm>
        </p:grpSpPr>
        <p:sp>
          <p:nvSpPr>
            <p:cNvPr id="6" name="Right Arrow 5">
              <a:extLst>
                <a:ext uri="{FF2B5EF4-FFF2-40B4-BE49-F238E27FC236}">
                  <a16:creationId xmlns:a16="http://schemas.microsoft.com/office/drawing/2014/main" id="{6A37150B-ACDE-89D7-07FD-AD64075996FB}"/>
                </a:ext>
              </a:extLst>
            </p:cNvPr>
            <p:cNvSpPr/>
            <p:nvPr/>
          </p:nvSpPr>
          <p:spPr>
            <a:xfrm>
              <a:off x="407988" y="1439335"/>
              <a:ext cx="11376024" cy="62151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8D49A8E0-FA95-A818-146B-CD994CB5EBBD}"/>
                </a:ext>
              </a:extLst>
            </p:cNvPr>
            <p:cNvSpPr txBox="1"/>
            <p:nvPr/>
          </p:nvSpPr>
          <p:spPr>
            <a:xfrm>
              <a:off x="1202660" y="1615111"/>
              <a:ext cx="628377" cy="276999"/>
            </a:xfrm>
            <a:prstGeom prst="rect">
              <a:avLst/>
            </a:prstGeom>
            <a:noFill/>
          </p:spPr>
          <p:txBody>
            <a:bodyPr wrap="none" lIns="0" tIns="0" rIns="0" bIns="0" rtlCol="0">
              <a:spAutoFit/>
            </a:bodyPr>
            <a:lstStyle/>
            <a:p>
              <a:pPr algn="l"/>
              <a:r>
                <a:rPr lang="en-GB" dirty="0">
                  <a:solidFill>
                    <a:schemeClr val="bg2"/>
                  </a:solidFill>
                </a:rPr>
                <a:t>Q4 24</a:t>
              </a:r>
            </a:p>
          </p:txBody>
        </p:sp>
        <p:sp>
          <p:nvSpPr>
            <p:cNvPr id="21" name="TextBox 20">
              <a:extLst>
                <a:ext uri="{FF2B5EF4-FFF2-40B4-BE49-F238E27FC236}">
                  <a16:creationId xmlns:a16="http://schemas.microsoft.com/office/drawing/2014/main" id="{E64BBBD7-5719-9B80-C6D5-5C170A8009BF}"/>
                </a:ext>
              </a:extLst>
            </p:cNvPr>
            <p:cNvSpPr txBox="1"/>
            <p:nvPr/>
          </p:nvSpPr>
          <p:spPr>
            <a:xfrm>
              <a:off x="3420382" y="1624485"/>
              <a:ext cx="628377" cy="276999"/>
            </a:xfrm>
            <a:prstGeom prst="rect">
              <a:avLst/>
            </a:prstGeom>
            <a:noFill/>
          </p:spPr>
          <p:txBody>
            <a:bodyPr wrap="none" lIns="0" tIns="0" rIns="0" bIns="0" rtlCol="0">
              <a:spAutoFit/>
            </a:bodyPr>
            <a:lstStyle/>
            <a:p>
              <a:pPr algn="l"/>
              <a:r>
                <a:rPr lang="en-GB" dirty="0">
                  <a:solidFill>
                    <a:schemeClr val="bg2"/>
                  </a:solidFill>
                </a:rPr>
                <a:t>Q1 25</a:t>
              </a:r>
            </a:p>
          </p:txBody>
        </p:sp>
        <p:sp>
          <p:nvSpPr>
            <p:cNvPr id="22" name="TextBox 21">
              <a:extLst>
                <a:ext uri="{FF2B5EF4-FFF2-40B4-BE49-F238E27FC236}">
                  <a16:creationId xmlns:a16="http://schemas.microsoft.com/office/drawing/2014/main" id="{8E62410E-85C8-21FC-9AC2-8C9AA3A0112A}"/>
                </a:ext>
              </a:extLst>
            </p:cNvPr>
            <p:cNvSpPr txBox="1"/>
            <p:nvPr/>
          </p:nvSpPr>
          <p:spPr>
            <a:xfrm>
              <a:off x="5467623" y="1624487"/>
              <a:ext cx="628377" cy="276999"/>
            </a:xfrm>
            <a:prstGeom prst="rect">
              <a:avLst/>
            </a:prstGeom>
            <a:noFill/>
          </p:spPr>
          <p:txBody>
            <a:bodyPr wrap="none" lIns="0" tIns="0" rIns="0" bIns="0" rtlCol="0">
              <a:spAutoFit/>
            </a:bodyPr>
            <a:lstStyle/>
            <a:p>
              <a:pPr algn="l"/>
              <a:r>
                <a:rPr lang="en-GB" dirty="0">
                  <a:solidFill>
                    <a:schemeClr val="bg2"/>
                  </a:solidFill>
                </a:rPr>
                <a:t>Q2 25</a:t>
              </a:r>
            </a:p>
          </p:txBody>
        </p:sp>
        <p:sp>
          <p:nvSpPr>
            <p:cNvPr id="23" name="TextBox 22">
              <a:extLst>
                <a:ext uri="{FF2B5EF4-FFF2-40B4-BE49-F238E27FC236}">
                  <a16:creationId xmlns:a16="http://schemas.microsoft.com/office/drawing/2014/main" id="{715393F4-9660-4D95-307B-F649952D24A8}"/>
                </a:ext>
              </a:extLst>
            </p:cNvPr>
            <p:cNvSpPr txBox="1"/>
            <p:nvPr/>
          </p:nvSpPr>
          <p:spPr>
            <a:xfrm>
              <a:off x="7835576" y="1615111"/>
              <a:ext cx="628377" cy="276999"/>
            </a:xfrm>
            <a:prstGeom prst="rect">
              <a:avLst/>
            </a:prstGeom>
            <a:noFill/>
          </p:spPr>
          <p:txBody>
            <a:bodyPr wrap="none" lIns="0" tIns="0" rIns="0" bIns="0" rtlCol="0">
              <a:spAutoFit/>
            </a:bodyPr>
            <a:lstStyle/>
            <a:p>
              <a:pPr algn="l"/>
              <a:r>
                <a:rPr lang="en-GB" dirty="0">
                  <a:solidFill>
                    <a:schemeClr val="bg2"/>
                  </a:solidFill>
                </a:rPr>
                <a:t>Q3 25</a:t>
              </a:r>
            </a:p>
          </p:txBody>
        </p:sp>
        <p:sp>
          <p:nvSpPr>
            <p:cNvPr id="24" name="TextBox 23">
              <a:extLst>
                <a:ext uri="{FF2B5EF4-FFF2-40B4-BE49-F238E27FC236}">
                  <a16:creationId xmlns:a16="http://schemas.microsoft.com/office/drawing/2014/main" id="{7230A81E-674C-06EB-6A94-94D6A2FDBC28}"/>
                </a:ext>
              </a:extLst>
            </p:cNvPr>
            <p:cNvSpPr txBox="1"/>
            <p:nvPr/>
          </p:nvSpPr>
          <p:spPr>
            <a:xfrm>
              <a:off x="10073550" y="1624486"/>
              <a:ext cx="628377" cy="276999"/>
            </a:xfrm>
            <a:prstGeom prst="rect">
              <a:avLst/>
            </a:prstGeom>
            <a:noFill/>
          </p:spPr>
          <p:txBody>
            <a:bodyPr wrap="none" lIns="0" tIns="0" rIns="0" bIns="0" rtlCol="0">
              <a:spAutoFit/>
            </a:bodyPr>
            <a:lstStyle/>
            <a:p>
              <a:pPr algn="l"/>
              <a:r>
                <a:rPr lang="en-GB" dirty="0">
                  <a:solidFill>
                    <a:schemeClr val="bg2"/>
                  </a:solidFill>
                </a:rPr>
                <a:t>Q4 25</a:t>
              </a:r>
            </a:p>
          </p:txBody>
        </p:sp>
        <p:cxnSp>
          <p:nvCxnSpPr>
            <p:cNvPr id="26" name="Straight Connector 25">
              <a:extLst>
                <a:ext uri="{FF2B5EF4-FFF2-40B4-BE49-F238E27FC236}">
                  <a16:creationId xmlns:a16="http://schemas.microsoft.com/office/drawing/2014/main" id="{B15A24CB-C108-0BF5-33EF-4E642051CDE2}"/>
                </a:ext>
              </a:extLst>
            </p:cNvPr>
            <p:cNvCxnSpPr/>
            <p:nvPr/>
          </p:nvCxnSpPr>
          <p:spPr>
            <a:xfrm flipV="1">
              <a:off x="2625710" y="1605737"/>
              <a:ext cx="0" cy="28637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5523C69-D4BF-64BF-3D39-5758ECFB4F1F}"/>
                </a:ext>
              </a:extLst>
            </p:cNvPr>
            <p:cNvCxnSpPr/>
            <p:nvPr/>
          </p:nvCxnSpPr>
          <p:spPr>
            <a:xfrm flipV="1">
              <a:off x="4843432" y="1605737"/>
              <a:ext cx="0" cy="28637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6348E9F-5915-8170-A693-3FDB3976C5FB}"/>
                </a:ext>
              </a:extLst>
            </p:cNvPr>
            <p:cNvCxnSpPr/>
            <p:nvPr/>
          </p:nvCxnSpPr>
          <p:spPr>
            <a:xfrm flipV="1">
              <a:off x="7061155" y="1605736"/>
              <a:ext cx="0" cy="28637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D5FFE82-5F46-C91D-93A3-621AC2BD3EDE}"/>
                </a:ext>
              </a:extLst>
            </p:cNvPr>
            <p:cNvCxnSpPr/>
            <p:nvPr/>
          </p:nvCxnSpPr>
          <p:spPr>
            <a:xfrm flipV="1">
              <a:off x="9278877" y="1605736"/>
              <a:ext cx="0" cy="28637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127F499C-8C59-7B5F-53E0-CB8507F80AB6}"/>
              </a:ext>
            </a:extLst>
          </p:cNvPr>
          <p:cNvSpPr txBox="1"/>
          <p:nvPr/>
        </p:nvSpPr>
        <p:spPr>
          <a:xfrm>
            <a:off x="2625709" y="1711209"/>
            <a:ext cx="2151484" cy="646331"/>
          </a:xfrm>
          <a:prstGeom prst="rect">
            <a:avLst/>
          </a:prstGeom>
          <a:noFill/>
        </p:spPr>
        <p:txBody>
          <a:bodyPr wrap="square" lIns="0" tIns="0" rIns="0" bIns="0" rtlCol="0">
            <a:spAutoFit/>
          </a:bodyPr>
          <a:lstStyle/>
          <a:p>
            <a:pPr algn="l"/>
            <a:r>
              <a:rPr lang="en-GB" sz="1400" dirty="0">
                <a:solidFill>
                  <a:schemeClr val="accent5"/>
                </a:solidFill>
              </a:rPr>
              <a:t>Installation of SPS BGI-V during EYETS 24/25</a:t>
            </a:r>
          </a:p>
          <a:p>
            <a:pPr algn="l"/>
            <a:endParaRPr lang="en-GB" sz="1400" dirty="0"/>
          </a:p>
        </p:txBody>
      </p:sp>
      <p:sp>
        <p:nvSpPr>
          <p:cNvPr id="32" name="TextBox 31">
            <a:extLst>
              <a:ext uri="{FF2B5EF4-FFF2-40B4-BE49-F238E27FC236}">
                <a16:creationId xmlns:a16="http://schemas.microsoft.com/office/drawing/2014/main" id="{3E5A02F0-0E6B-6312-A189-E32BB48F8CFC}"/>
              </a:ext>
            </a:extLst>
          </p:cNvPr>
          <p:cNvSpPr txBox="1"/>
          <p:nvPr/>
        </p:nvSpPr>
        <p:spPr>
          <a:xfrm>
            <a:off x="7061154" y="2507067"/>
            <a:ext cx="2217722" cy="430887"/>
          </a:xfrm>
          <a:prstGeom prst="rect">
            <a:avLst/>
          </a:prstGeom>
          <a:noFill/>
        </p:spPr>
        <p:txBody>
          <a:bodyPr wrap="square" lIns="0" tIns="0" rIns="0" bIns="0" rtlCol="0">
            <a:spAutoFit/>
          </a:bodyPr>
          <a:lstStyle/>
          <a:p>
            <a:pPr algn="l"/>
            <a:r>
              <a:rPr lang="en-GB" sz="1400" dirty="0">
                <a:solidFill>
                  <a:schemeClr val="accent3"/>
                </a:solidFill>
              </a:rPr>
              <a:t>ATS SoC Platform available for testing</a:t>
            </a:r>
          </a:p>
        </p:txBody>
      </p:sp>
      <p:sp>
        <p:nvSpPr>
          <p:cNvPr id="33" name="TextBox 32">
            <a:extLst>
              <a:ext uri="{FF2B5EF4-FFF2-40B4-BE49-F238E27FC236}">
                <a16:creationId xmlns:a16="http://schemas.microsoft.com/office/drawing/2014/main" id="{F15CA642-EE8C-2CBF-084B-741B90E60706}"/>
              </a:ext>
            </a:extLst>
          </p:cNvPr>
          <p:cNvSpPr txBox="1"/>
          <p:nvPr/>
        </p:nvSpPr>
        <p:spPr>
          <a:xfrm>
            <a:off x="417076" y="1707191"/>
            <a:ext cx="2217722" cy="215444"/>
          </a:xfrm>
          <a:prstGeom prst="rect">
            <a:avLst/>
          </a:prstGeom>
          <a:noFill/>
        </p:spPr>
        <p:txBody>
          <a:bodyPr wrap="square" lIns="0" tIns="0" rIns="0" bIns="0" rtlCol="0">
            <a:spAutoFit/>
          </a:bodyPr>
          <a:lstStyle/>
          <a:p>
            <a:pPr algn="l"/>
            <a:r>
              <a:rPr lang="en-GB" sz="1400" dirty="0">
                <a:solidFill>
                  <a:schemeClr val="accent5"/>
                </a:solidFill>
              </a:rPr>
              <a:t>EMI measurements</a:t>
            </a:r>
          </a:p>
        </p:txBody>
      </p:sp>
      <p:sp>
        <p:nvSpPr>
          <p:cNvPr id="35" name="TextBox 34">
            <a:extLst>
              <a:ext uri="{FF2B5EF4-FFF2-40B4-BE49-F238E27FC236}">
                <a16:creationId xmlns:a16="http://schemas.microsoft.com/office/drawing/2014/main" id="{DDF7EB4C-C2AB-1133-C5A3-EB6C2DD70336}"/>
              </a:ext>
            </a:extLst>
          </p:cNvPr>
          <p:cNvSpPr txBox="1"/>
          <p:nvPr/>
        </p:nvSpPr>
        <p:spPr>
          <a:xfrm>
            <a:off x="2625709" y="2487121"/>
            <a:ext cx="4348956" cy="646331"/>
          </a:xfrm>
          <a:prstGeom prst="rect">
            <a:avLst/>
          </a:prstGeom>
          <a:noFill/>
        </p:spPr>
        <p:txBody>
          <a:bodyPr wrap="square" lIns="0" tIns="0" rIns="0" bIns="0" rtlCol="0">
            <a:spAutoFit/>
          </a:bodyPr>
          <a:lstStyle/>
          <a:p>
            <a:pPr algn="l"/>
            <a:r>
              <a:rPr lang="en-GB" sz="1400" dirty="0">
                <a:solidFill>
                  <a:schemeClr val="accent3"/>
                </a:solidFill>
              </a:rPr>
              <a:t>Implementation of new BIPXL readout &amp; data processing architecture</a:t>
            </a:r>
          </a:p>
          <a:p>
            <a:pPr algn="l"/>
            <a:endParaRPr lang="en-GB" sz="1400" dirty="0"/>
          </a:p>
        </p:txBody>
      </p:sp>
      <p:sp>
        <p:nvSpPr>
          <p:cNvPr id="36" name="TextBox 35">
            <a:extLst>
              <a:ext uri="{FF2B5EF4-FFF2-40B4-BE49-F238E27FC236}">
                <a16:creationId xmlns:a16="http://schemas.microsoft.com/office/drawing/2014/main" id="{AD6E2F23-D67A-9C2F-40A2-E3C92CCDA5E5}"/>
              </a:ext>
            </a:extLst>
          </p:cNvPr>
          <p:cNvSpPr txBox="1"/>
          <p:nvPr/>
        </p:nvSpPr>
        <p:spPr>
          <a:xfrm>
            <a:off x="7061154" y="3291115"/>
            <a:ext cx="4348956" cy="430887"/>
          </a:xfrm>
          <a:prstGeom prst="rect">
            <a:avLst/>
          </a:prstGeom>
          <a:noFill/>
        </p:spPr>
        <p:txBody>
          <a:bodyPr wrap="square" lIns="0" tIns="0" rIns="0" bIns="0" rtlCol="0">
            <a:spAutoFit/>
          </a:bodyPr>
          <a:lstStyle/>
          <a:p>
            <a:pPr algn="l"/>
            <a:r>
              <a:rPr lang="en-GB" sz="1400" dirty="0">
                <a:solidFill>
                  <a:schemeClr val="accent3"/>
                </a:solidFill>
              </a:rPr>
              <a:t>Transition to FESA-on-SoC platform</a:t>
            </a:r>
          </a:p>
          <a:p>
            <a:pPr algn="l"/>
            <a:endParaRPr lang="en-GB" sz="1400" dirty="0"/>
          </a:p>
        </p:txBody>
      </p:sp>
      <p:sp>
        <p:nvSpPr>
          <p:cNvPr id="37" name="TextBox 36">
            <a:extLst>
              <a:ext uri="{FF2B5EF4-FFF2-40B4-BE49-F238E27FC236}">
                <a16:creationId xmlns:a16="http://schemas.microsoft.com/office/drawing/2014/main" id="{98F22E22-A527-9994-7F43-6511E2B1AEA1}"/>
              </a:ext>
            </a:extLst>
          </p:cNvPr>
          <p:cNvSpPr txBox="1"/>
          <p:nvPr/>
        </p:nvSpPr>
        <p:spPr>
          <a:xfrm>
            <a:off x="9282150" y="3846109"/>
            <a:ext cx="2501861" cy="1077218"/>
          </a:xfrm>
          <a:prstGeom prst="rect">
            <a:avLst/>
          </a:prstGeom>
          <a:noFill/>
        </p:spPr>
        <p:txBody>
          <a:bodyPr wrap="square" lIns="0" tIns="0" rIns="0" bIns="0" rtlCol="0">
            <a:spAutoFit/>
          </a:bodyPr>
          <a:lstStyle/>
          <a:p>
            <a:pPr algn="l"/>
            <a:r>
              <a:rPr lang="en-GB" sz="1400" b="1" dirty="0">
                <a:solidFill>
                  <a:schemeClr val="accent3"/>
                </a:solidFill>
              </a:rPr>
              <a:t>Operational tests of BGI instruments with new architecture (FESA-on-SoC + Server processing.)</a:t>
            </a:r>
          </a:p>
          <a:p>
            <a:pPr algn="l"/>
            <a:endParaRPr lang="en-GB" sz="1400" dirty="0"/>
          </a:p>
        </p:txBody>
      </p:sp>
      <p:sp>
        <p:nvSpPr>
          <p:cNvPr id="38" name="TextBox 37">
            <a:extLst>
              <a:ext uri="{FF2B5EF4-FFF2-40B4-BE49-F238E27FC236}">
                <a16:creationId xmlns:a16="http://schemas.microsoft.com/office/drawing/2014/main" id="{392B1FBF-34D4-DF5B-7B4D-CF36096C5479}"/>
              </a:ext>
            </a:extLst>
          </p:cNvPr>
          <p:cNvSpPr txBox="1"/>
          <p:nvPr/>
        </p:nvSpPr>
        <p:spPr>
          <a:xfrm>
            <a:off x="419820" y="5206748"/>
            <a:ext cx="4889159" cy="861774"/>
          </a:xfrm>
          <a:prstGeom prst="rect">
            <a:avLst/>
          </a:prstGeom>
          <a:noFill/>
        </p:spPr>
        <p:txBody>
          <a:bodyPr wrap="none" lIns="0" tIns="0" rIns="0" bIns="0" rtlCol="0">
            <a:spAutoFit/>
          </a:bodyPr>
          <a:lstStyle/>
          <a:p>
            <a:pPr algn="l"/>
            <a:r>
              <a:rPr lang="en-GB" sz="1400" i="1" dirty="0">
                <a:solidFill>
                  <a:schemeClr val="accent1"/>
                </a:solidFill>
              </a:rPr>
              <a:t>Key:</a:t>
            </a:r>
          </a:p>
          <a:p>
            <a:pPr marL="285750" indent="-285750" algn="l">
              <a:buFont typeface="Arial" panose="020B0604020202020204" pitchFamily="34" charset="0"/>
              <a:buChar char="•"/>
            </a:pPr>
            <a:r>
              <a:rPr lang="en-GB" sz="1400" i="1" dirty="0">
                <a:solidFill>
                  <a:schemeClr val="accent5"/>
                </a:solidFill>
              </a:rPr>
              <a:t>Action 1) SPS EMI Issue</a:t>
            </a:r>
          </a:p>
          <a:p>
            <a:pPr marL="285750" indent="-285750" algn="l">
              <a:buFont typeface="Arial" panose="020B0604020202020204" pitchFamily="34" charset="0"/>
              <a:buChar char="•"/>
            </a:pPr>
            <a:r>
              <a:rPr lang="en-GB" sz="1400" i="1" dirty="0">
                <a:solidFill>
                  <a:schemeClr val="accent3"/>
                </a:solidFill>
              </a:rPr>
              <a:t>Action 2)+3) New readout &amp; data processing architecture</a:t>
            </a:r>
          </a:p>
          <a:p>
            <a:pPr marL="285750" indent="-285750" algn="l">
              <a:buFont typeface="Arial" panose="020B0604020202020204" pitchFamily="34" charset="0"/>
              <a:buChar char="•"/>
            </a:pPr>
            <a:r>
              <a:rPr lang="en-GB" sz="1400" i="1" dirty="0">
                <a:solidFill>
                  <a:schemeClr val="tx2"/>
                </a:solidFill>
              </a:rPr>
              <a:t>Other actions</a:t>
            </a:r>
          </a:p>
        </p:txBody>
      </p:sp>
      <p:sp>
        <p:nvSpPr>
          <p:cNvPr id="40" name="TextBox 39">
            <a:extLst>
              <a:ext uri="{FF2B5EF4-FFF2-40B4-BE49-F238E27FC236}">
                <a16:creationId xmlns:a16="http://schemas.microsoft.com/office/drawing/2014/main" id="{AD0FF436-DFBC-21AF-2F21-FE0A26B085D3}"/>
              </a:ext>
            </a:extLst>
          </p:cNvPr>
          <p:cNvSpPr txBox="1"/>
          <p:nvPr/>
        </p:nvSpPr>
        <p:spPr>
          <a:xfrm>
            <a:off x="2539236" y="4063650"/>
            <a:ext cx="2237957" cy="954107"/>
          </a:xfrm>
          <a:prstGeom prst="rect">
            <a:avLst/>
          </a:prstGeom>
          <a:noFill/>
        </p:spPr>
        <p:txBody>
          <a:bodyPr wrap="square">
            <a:spAutoFit/>
          </a:bodyPr>
          <a:lstStyle/>
          <a:p>
            <a:pPr algn="l"/>
            <a:r>
              <a:rPr lang="en-GB" sz="1400" dirty="0">
                <a:solidFill>
                  <a:schemeClr val="tx2"/>
                </a:solidFill>
              </a:rPr>
              <a:t>Installation of additional SPS BGI corrector magnets during EYETS 24/25</a:t>
            </a:r>
          </a:p>
        </p:txBody>
      </p:sp>
      <p:sp>
        <p:nvSpPr>
          <p:cNvPr id="42" name="TextBox 41">
            <a:extLst>
              <a:ext uri="{FF2B5EF4-FFF2-40B4-BE49-F238E27FC236}">
                <a16:creationId xmlns:a16="http://schemas.microsoft.com/office/drawing/2014/main" id="{C3FCF1F9-A441-A28A-F296-BAC43E4485D6}"/>
              </a:ext>
            </a:extLst>
          </p:cNvPr>
          <p:cNvSpPr txBox="1"/>
          <p:nvPr/>
        </p:nvSpPr>
        <p:spPr>
          <a:xfrm>
            <a:off x="329590" y="2455793"/>
            <a:ext cx="2362357" cy="738664"/>
          </a:xfrm>
          <a:prstGeom prst="rect">
            <a:avLst/>
          </a:prstGeom>
          <a:noFill/>
        </p:spPr>
        <p:txBody>
          <a:bodyPr wrap="square">
            <a:spAutoFit/>
          </a:bodyPr>
          <a:lstStyle/>
          <a:p>
            <a:r>
              <a:rPr lang="en-GB" sz="1400" dirty="0">
                <a:solidFill>
                  <a:schemeClr val="accent3"/>
                </a:solidFill>
              </a:rPr>
              <a:t>Review of new readout &amp; data processing architecture</a:t>
            </a:r>
          </a:p>
        </p:txBody>
      </p:sp>
      <p:sp>
        <p:nvSpPr>
          <p:cNvPr id="44" name="TextBox 43">
            <a:extLst>
              <a:ext uri="{FF2B5EF4-FFF2-40B4-BE49-F238E27FC236}">
                <a16:creationId xmlns:a16="http://schemas.microsoft.com/office/drawing/2014/main" id="{91562694-3E90-5087-D412-BE030CA24DC2}"/>
              </a:ext>
            </a:extLst>
          </p:cNvPr>
          <p:cNvSpPr txBox="1"/>
          <p:nvPr/>
        </p:nvSpPr>
        <p:spPr>
          <a:xfrm>
            <a:off x="329588" y="4063650"/>
            <a:ext cx="2362357" cy="523220"/>
          </a:xfrm>
          <a:prstGeom prst="rect">
            <a:avLst/>
          </a:prstGeom>
          <a:noFill/>
        </p:spPr>
        <p:txBody>
          <a:bodyPr wrap="square">
            <a:spAutoFit/>
          </a:bodyPr>
          <a:lstStyle/>
          <a:p>
            <a:r>
              <a:rPr lang="en-GB" sz="1400" dirty="0">
                <a:solidFill>
                  <a:schemeClr val="tx2"/>
                </a:solidFill>
              </a:rPr>
              <a:t>Functional spec. for PS, SPS &amp; LHC</a:t>
            </a:r>
          </a:p>
        </p:txBody>
      </p:sp>
      <p:sp>
        <p:nvSpPr>
          <p:cNvPr id="46" name="TextBox 45">
            <a:extLst>
              <a:ext uri="{FF2B5EF4-FFF2-40B4-BE49-F238E27FC236}">
                <a16:creationId xmlns:a16="http://schemas.microsoft.com/office/drawing/2014/main" id="{946E1727-436F-CC5B-A4DD-29F0D67F1B35}"/>
              </a:ext>
            </a:extLst>
          </p:cNvPr>
          <p:cNvSpPr txBox="1"/>
          <p:nvPr/>
        </p:nvSpPr>
        <p:spPr>
          <a:xfrm>
            <a:off x="329589" y="3291115"/>
            <a:ext cx="2362357" cy="523220"/>
          </a:xfrm>
          <a:prstGeom prst="rect">
            <a:avLst/>
          </a:prstGeom>
          <a:noFill/>
        </p:spPr>
        <p:txBody>
          <a:bodyPr wrap="square">
            <a:spAutoFit/>
          </a:bodyPr>
          <a:lstStyle/>
          <a:p>
            <a:r>
              <a:rPr lang="en-GB" sz="1400" dirty="0">
                <a:solidFill>
                  <a:schemeClr val="accent3"/>
                </a:solidFill>
              </a:rPr>
              <a:t>Engineering spec. for new readout architecture</a:t>
            </a:r>
          </a:p>
        </p:txBody>
      </p:sp>
      <p:sp>
        <p:nvSpPr>
          <p:cNvPr id="47" name="TextBox 46">
            <a:extLst>
              <a:ext uri="{FF2B5EF4-FFF2-40B4-BE49-F238E27FC236}">
                <a16:creationId xmlns:a16="http://schemas.microsoft.com/office/drawing/2014/main" id="{928BFBA2-0B72-5502-3CB7-614CF0EAEA9C}"/>
              </a:ext>
            </a:extLst>
          </p:cNvPr>
          <p:cNvSpPr txBox="1"/>
          <p:nvPr/>
        </p:nvSpPr>
        <p:spPr>
          <a:xfrm>
            <a:off x="7052064" y="1711208"/>
            <a:ext cx="2722114" cy="646331"/>
          </a:xfrm>
          <a:prstGeom prst="rect">
            <a:avLst/>
          </a:prstGeom>
          <a:noFill/>
        </p:spPr>
        <p:txBody>
          <a:bodyPr wrap="square" lIns="0" tIns="0" rIns="0" bIns="0" rtlCol="0">
            <a:spAutoFit/>
          </a:bodyPr>
          <a:lstStyle/>
          <a:p>
            <a:pPr algn="l"/>
            <a:r>
              <a:rPr lang="en-GB" sz="1400" dirty="0">
                <a:solidFill>
                  <a:schemeClr val="accent5"/>
                </a:solidFill>
              </a:rPr>
              <a:t>(If required) further iteration to fix EMC issue during ITS1</a:t>
            </a:r>
          </a:p>
          <a:p>
            <a:pPr algn="l"/>
            <a:endParaRPr lang="en-GB" sz="1400" dirty="0"/>
          </a:p>
        </p:txBody>
      </p:sp>
    </p:spTree>
    <p:extLst>
      <p:ext uri="{BB962C8B-B14F-4D97-AF65-F5344CB8AC3E}">
        <p14:creationId xmlns:p14="http://schemas.microsoft.com/office/powerpoint/2010/main" val="1270048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2775DA7-252A-8ACC-BCDD-0AE154A2BF29}"/>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D5DC3248-5F80-864E-E0FB-909343733AA7}"/>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6C8A33E9-BBC5-F904-F14D-77E281036D26}"/>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6" name="TextBox 5">
            <a:extLst>
              <a:ext uri="{FF2B5EF4-FFF2-40B4-BE49-F238E27FC236}">
                <a16:creationId xmlns:a16="http://schemas.microsoft.com/office/drawing/2014/main" id="{EC41922E-A001-C1BA-EAF0-7D81BF5EECED}"/>
              </a:ext>
            </a:extLst>
          </p:cNvPr>
          <p:cNvSpPr txBox="1"/>
          <p:nvPr/>
        </p:nvSpPr>
        <p:spPr>
          <a:xfrm>
            <a:off x="4865695" y="2936557"/>
            <a:ext cx="2460610" cy="492443"/>
          </a:xfrm>
          <a:prstGeom prst="rect">
            <a:avLst/>
          </a:prstGeom>
          <a:noFill/>
        </p:spPr>
        <p:txBody>
          <a:bodyPr wrap="none" lIns="0" tIns="0" rIns="0" bIns="0" rtlCol="0">
            <a:spAutoFit/>
          </a:bodyPr>
          <a:lstStyle/>
          <a:p>
            <a:pPr algn="ctr"/>
            <a:r>
              <a:rPr lang="en-GB" sz="3200" b="1" dirty="0"/>
              <a:t>Spare Slides</a:t>
            </a:r>
          </a:p>
        </p:txBody>
      </p:sp>
    </p:spTree>
    <p:extLst>
      <p:ext uri="{BB962C8B-B14F-4D97-AF65-F5344CB8AC3E}">
        <p14:creationId xmlns:p14="http://schemas.microsoft.com/office/powerpoint/2010/main" val="1144683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A1A3B-D787-4699-547D-F15BAB957419}"/>
              </a:ext>
            </a:extLst>
          </p:cNvPr>
          <p:cNvSpPr>
            <a:spLocks noGrp="1"/>
          </p:cNvSpPr>
          <p:nvPr>
            <p:ph type="title"/>
          </p:nvPr>
        </p:nvSpPr>
        <p:spPr/>
        <p:txBody>
          <a:bodyPr/>
          <a:lstStyle/>
          <a:p>
            <a:r>
              <a:rPr lang="en-GB" dirty="0"/>
              <a:t>Ionisation Electron Yields</a:t>
            </a:r>
          </a:p>
        </p:txBody>
      </p:sp>
      <p:sp>
        <p:nvSpPr>
          <p:cNvPr id="3" name="Date Placeholder 2">
            <a:extLst>
              <a:ext uri="{FF2B5EF4-FFF2-40B4-BE49-F238E27FC236}">
                <a16:creationId xmlns:a16="http://schemas.microsoft.com/office/drawing/2014/main" id="{FADD635D-385A-D76E-4300-545008A6D325}"/>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193D43E4-7B8F-42E1-B695-2DABC8CF703F}"/>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8BBAE297-C8AD-D0FD-AB86-25B829FD97E6}"/>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descr="A table with numbers and letters&#10;&#10;Description automatically generated">
            <a:extLst>
              <a:ext uri="{FF2B5EF4-FFF2-40B4-BE49-F238E27FC236}">
                <a16:creationId xmlns:a16="http://schemas.microsoft.com/office/drawing/2014/main" id="{9D4FD37C-495D-3AA0-DDE3-35EE44FDDA50}"/>
              </a:ext>
            </a:extLst>
          </p:cNvPr>
          <p:cNvPicPr>
            <a:picLocks noChangeAspect="1"/>
          </p:cNvPicPr>
          <p:nvPr/>
        </p:nvPicPr>
        <p:blipFill>
          <a:blip r:embed="rId2"/>
          <a:srcRect t="15472"/>
          <a:stretch/>
        </p:blipFill>
        <p:spPr>
          <a:xfrm>
            <a:off x="2406650" y="1754324"/>
            <a:ext cx="7378700" cy="3349352"/>
          </a:xfrm>
          <a:prstGeom prst="rect">
            <a:avLst/>
          </a:prstGeom>
        </p:spPr>
      </p:pic>
      <p:sp>
        <p:nvSpPr>
          <p:cNvPr id="8" name="TextBox 7">
            <a:extLst>
              <a:ext uri="{FF2B5EF4-FFF2-40B4-BE49-F238E27FC236}">
                <a16:creationId xmlns:a16="http://schemas.microsoft.com/office/drawing/2014/main" id="{4FEC5B1D-8F13-F484-AC0A-3898969CB8E5}"/>
              </a:ext>
            </a:extLst>
          </p:cNvPr>
          <p:cNvSpPr txBox="1"/>
          <p:nvPr/>
        </p:nvSpPr>
        <p:spPr>
          <a:xfrm>
            <a:off x="9336360" y="152484"/>
            <a:ext cx="2755563" cy="246221"/>
          </a:xfrm>
          <a:prstGeom prst="rect">
            <a:avLst/>
          </a:prstGeom>
          <a:noFill/>
        </p:spPr>
        <p:txBody>
          <a:bodyPr wrap="none" lIns="0" tIns="0" rIns="0" bIns="0" rtlCol="0">
            <a:spAutoFit/>
          </a:bodyPr>
          <a:lstStyle/>
          <a:p>
            <a:pPr algn="l"/>
            <a:r>
              <a:rPr lang="en-CH" sz="1600" dirty="0">
                <a:solidFill>
                  <a:schemeClr val="tx2"/>
                </a:solidFill>
                <a:hlinkClick r:id="rId3">
                  <a:extLst>
                    <a:ext uri="{A12FA001-AC4F-418D-AE19-62706E023703}">
                      <ahyp:hlinkClr xmlns:ahyp="http://schemas.microsoft.com/office/drawing/2018/hyperlinkcolor" val="tx"/>
                    </a:ext>
                  </a:extLst>
                </a:hlinkClick>
              </a:rPr>
              <a:t>Ref. CERN-THESIS-2020-236</a:t>
            </a:r>
            <a:endParaRPr lang="en-CH" sz="1600" dirty="0">
              <a:solidFill>
                <a:schemeClr val="tx2"/>
              </a:solidFill>
            </a:endParaRPr>
          </a:p>
        </p:txBody>
      </p:sp>
    </p:spTree>
    <p:extLst>
      <p:ext uri="{BB962C8B-B14F-4D97-AF65-F5344CB8AC3E}">
        <p14:creationId xmlns:p14="http://schemas.microsoft.com/office/powerpoint/2010/main" val="2397179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D94EC-D523-887F-3885-06A62019C99A}"/>
              </a:ext>
            </a:extLst>
          </p:cNvPr>
          <p:cNvSpPr>
            <a:spLocks noGrp="1"/>
          </p:cNvSpPr>
          <p:nvPr>
            <p:ph type="title"/>
          </p:nvPr>
        </p:nvSpPr>
        <p:spPr/>
        <p:txBody>
          <a:bodyPr/>
          <a:lstStyle/>
          <a:p>
            <a:r>
              <a:rPr lang="en-GB" dirty="0"/>
              <a:t>PS Beam Parameters</a:t>
            </a:r>
          </a:p>
        </p:txBody>
      </p:sp>
      <p:sp>
        <p:nvSpPr>
          <p:cNvPr id="3" name="Date Placeholder 2">
            <a:extLst>
              <a:ext uri="{FF2B5EF4-FFF2-40B4-BE49-F238E27FC236}">
                <a16:creationId xmlns:a16="http://schemas.microsoft.com/office/drawing/2014/main" id="{4721D18C-F765-D5EF-9811-E4249E26AEB3}"/>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D1B2C657-0C85-58AD-5582-D1BD95AF152A}"/>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2323DE10-303D-33B1-7454-88650594F4B6}"/>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7" name="Picture 6" descr="A table of numbers and symbols&#10;&#10;Description automatically generated">
            <a:extLst>
              <a:ext uri="{FF2B5EF4-FFF2-40B4-BE49-F238E27FC236}">
                <a16:creationId xmlns:a16="http://schemas.microsoft.com/office/drawing/2014/main" id="{972D7D9E-12D6-905A-AA8D-6AAAD12922F4}"/>
              </a:ext>
            </a:extLst>
          </p:cNvPr>
          <p:cNvPicPr>
            <a:picLocks noChangeAspect="1"/>
          </p:cNvPicPr>
          <p:nvPr/>
        </p:nvPicPr>
        <p:blipFill>
          <a:blip r:embed="rId2"/>
          <a:srcRect t="10904"/>
          <a:stretch/>
        </p:blipFill>
        <p:spPr>
          <a:xfrm>
            <a:off x="2406650" y="1844824"/>
            <a:ext cx="7378700" cy="3530352"/>
          </a:xfrm>
          <a:prstGeom prst="rect">
            <a:avLst/>
          </a:prstGeom>
        </p:spPr>
      </p:pic>
      <p:sp>
        <p:nvSpPr>
          <p:cNvPr id="8" name="TextBox 7">
            <a:extLst>
              <a:ext uri="{FF2B5EF4-FFF2-40B4-BE49-F238E27FC236}">
                <a16:creationId xmlns:a16="http://schemas.microsoft.com/office/drawing/2014/main" id="{24217260-959B-1B1E-50D1-0FADEAE60C55}"/>
              </a:ext>
            </a:extLst>
          </p:cNvPr>
          <p:cNvSpPr txBox="1"/>
          <p:nvPr/>
        </p:nvSpPr>
        <p:spPr>
          <a:xfrm>
            <a:off x="9336360" y="152484"/>
            <a:ext cx="2755563" cy="246221"/>
          </a:xfrm>
          <a:prstGeom prst="rect">
            <a:avLst/>
          </a:prstGeom>
          <a:noFill/>
        </p:spPr>
        <p:txBody>
          <a:bodyPr wrap="none" lIns="0" tIns="0" rIns="0" bIns="0" rtlCol="0">
            <a:spAutoFit/>
          </a:bodyPr>
          <a:lstStyle/>
          <a:p>
            <a:pPr algn="l"/>
            <a:r>
              <a:rPr lang="en-CH" sz="1600" dirty="0">
                <a:solidFill>
                  <a:schemeClr val="tx2"/>
                </a:solidFill>
                <a:hlinkClick r:id="rId3">
                  <a:extLst>
                    <a:ext uri="{A12FA001-AC4F-418D-AE19-62706E023703}">
                      <ahyp:hlinkClr xmlns:ahyp="http://schemas.microsoft.com/office/drawing/2018/hyperlinkcolor" val="tx"/>
                    </a:ext>
                  </a:extLst>
                </a:hlinkClick>
              </a:rPr>
              <a:t>Ref. CERN-THESIS-2020-236</a:t>
            </a:r>
            <a:endParaRPr lang="en-CH" sz="1600" dirty="0">
              <a:solidFill>
                <a:schemeClr val="tx2"/>
              </a:solidFill>
            </a:endParaRPr>
          </a:p>
        </p:txBody>
      </p:sp>
    </p:spTree>
    <p:extLst>
      <p:ext uri="{BB962C8B-B14F-4D97-AF65-F5344CB8AC3E}">
        <p14:creationId xmlns:p14="http://schemas.microsoft.com/office/powerpoint/2010/main" val="3977120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AC06A-2BE6-8E44-4A83-06146B9A3A23}"/>
              </a:ext>
            </a:extLst>
          </p:cNvPr>
          <p:cNvSpPr>
            <a:spLocks noGrp="1"/>
          </p:cNvSpPr>
          <p:nvPr>
            <p:ph type="title"/>
          </p:nvPr>
        </p:nvSpPr>
        <p:spPr/>
        <p:txBody>
          <a:bodyPr/>
          <a:lstStyle/>
          <a:p>
            <a:r>
              <a:rPr lang="en-GB" dirty="0"/>
              <a:t>Expected Detector Hit Rates</a:t>
            </a:r>
          </a:p>
        </p:txBody>
      </p:sp>
      <p:sp>
        <p:nvSpPr>
          <p:cNvPr id="3" name="Date Placeholder 2">
            <a:extLst>
              <a:ext uri="{FF2B5EF4-FFF2-40B4-BE49-F238E27FC236}">
                <a16:creationId xmlns:a16="http://schemas.microsoft.com/office/drawing/2014/main" id="{4BE4651E-ED61-7E88-E208-59804706F5DE}"/>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3949B6B3-7719-03FA-1312-2A42D739D2E2}"/>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90F0376C-5F8B-FED8-71D1-8A648B270CF3}"/>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descr="A table with numbers and letters&#10;&#10;Description automatically generated">
            <a:extLst>
              <a:ext uri="{FF2B5EF4-FFF2-40B4-BE49-F238E27FC236}">
                <a16:creationId xmlns:a16="http://schemas.microsoft.com/office/drawing/2014/main" id="{150C097C-AF46-BC7A-96BF-D887AE868684}"/>
              </a:ext>
            </a:extLst>
          </p:cNvPr>
          <p:cNvPicPr>
            <a:picLocks noChangeAspect="1"/>
          </p:cNvPicPr>
          <p:nvPr/>
        </p:nvPicPr>
        <p:blipFill>
          <a:blip r:embed="rId2"/>
          <a:srcRect t="11560"/>
          <a:stretch/>
        </p:blipFill>
        <p:spPr>
          <a:xfrm>
            <a:off x="2406650" y="1196752"/>
            <a:ext cx="7378700" cy="3976092"/>
          </a:xfrm>
          <a:prstGeom prst="rect">
            <a:avLst/>
          </a:prstGeom>
        </p:spPr>
      </p:pic>
      <p:sp>
        <p:nvSpPr>
          <p:cNvPr id="8" name="TextBox 7">
            <a:extLst>
              <a:ext uri="{FF2B5EF4-FFF2-40B4-BE49-F238E27FC236}">
                <a16:creationId xmlns:a16="http://schemas.microsoft.com/office/drawing/2014/main" id="{3F98EFEB-8EB6-0313-BE55-E5741060B514}"/>
              </a:ext>
            </a:extLst>
          </p:cNvPr>
          <p:cNvSpPr txBox="1"/>
          <p:nvPr/>
        </p:nvSpPr>
        <p:spPr>
          <a:xfrm>
            <a:off x="407988" y="5634348"/>
            <a:ext cx="10372776" cy="276999"/>
          </a:xfrm>
          <a:prstGeom prst="rect">
            <a:avLst/>
          </a:prstGeom>
          <a:noFill/>
        </p:spPr>
        <p:txBody>
          <a:bodyPr wrap="none" lIns="0" tIns="0" rIns="0" bIns="0" rtlCol="0">
            <a:spAutoFit/>
          </a:bodyPr>
          <a:lstStyle/>
          <a:p>
            <a:pPr algn="l"/>
            <a:r>
              <a:rPr lang="en-GB" dirty="0"/>
              <a:t>Maximum pixel processing rate = </a:t>
            </a:r>
            <a:r>
              <a:rPr lang="en-GB" b="1" dirty="0"/>
              <a:t>1 Mhits/s </a:t>
            </a:r>
            <a:r>
              <a:rPr lang="en-GB" dirty="0"/>
              <a:t>(Each pixel has dead time of 475ns + ToT (e.g.20) = 1us). </a:t>
            </a:r>
          </a:p>
        </p:txBody>
      </p:sp>
      <p:sp>
        <p:nvSpPr>
          <p:cNvPr id="9" name="TextBox 8">
            <a:extLst>
              <a:ext uri="{FF2B5EF4-FFF2-40B4-BE49-F238E27FC236}">
                <a16:creationId xmlns:a16="http://schemas.microsoft.com/office/drawing/2014/main" id="{A70D37B5-3823-1D19-3B17-64DA79EB09AE}"/>
              </a:ext>
            </a:extLst>
          </p:cNvPr>
          <p:cNvSpPr txBox="1"/>
          <p:nvPr/>
        </p:nvSpPr>
        <p:spPr>
          <a:xfrm>
            <a:off x="9336360" y="152484"/>
            <a:ext cx="2755563" cy="246221"/>
          </a:xfrm>
          <a:prstGeom prst="rect">
            <a:avLst/>
          </a:prstGeom>
          <a:noFill/>
        </p:spPr>
        <p:txBody>
          <a:bodyPr wrap="none" lIns="0" tIns="0" rIns="0" bIns="0" rtlCol="0">
            <a:spAutoFit/>
          </a:bodyPr>
          <a:lstStyle/>
          <a:p>
            <a:pPr algn="l"/>
            <a:r>
              <a:rPr lang="en-CH" sz="1600" dirty="0">
                <a:solidFill>
                  <a:schemeClr val="tx2"/>
                </a:solidFill>
                <a:hlinkClick r:id="rId3">
                  <a:extLst>
                    <a:ext uri="{A12FA001-AC4F-418D-AE19-62706E023703}">
                      <ahyp:hlinkClr xmlns:ahyp="http://schemas.microsoft.com/office/drawing/2018/hyperlinkcolor" val="tx"/>
                    </a:ext>
                  </a:extLst>
                </a:hlinkClick>
              </a:rPr>
              <a:t>Ref. CERN-THESIS-2020-236</a:t>
            </a:r>
            <a:endParaRPr lang="en-CH" sz="1600" dirty="0">
              <a:solidFill>
                <a:schemeClr val="tx2"/>
              </a:solidFill>
            </a:endParaRPr>
          </a:p>
        </p:txBody>
      </p:sp>
    </p:spTree>
    <p:extLst>
      <p:ext uri="{BB962C8B-B14F-4D97-AF65-F5344CB8AC3E}">
        <p14:creationId xmlns:p14="http://schemas.microsoft.com/office/powerpoint/2010/main" val="40654403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67D2B-C84E-3F7B-C29A-03A0BBE65276}"/>
              </a:ext>
            </a:extLst>
          </p:cNvPr>
          <p:cNvSpPr>
            <a:spLocks noGrp="1"/>
          </p:cNvSpPr>
          <p:nvPr>
            <p:ph type="title"/>
          </p:nvPr>
        </p:nvSpPr>
        <p:spPr/>
        <p:txBody>
          <a:bodyPr/>
          <a:lstStyle/>
          <a:p>
            <a:r>
              <a:rPr lang="en-GB" dirty="0"/>
              <a:t>Charge Questions &amp; Responses</a:t>
            </a:r>
          </a:p>
        </p:txBody>
      </p:sp>
      <p:sp>
        <p:nvSpPr>
          <p:cNvPr id="3" name="Date Placeholder 2">
            <a:extLst>
              <a:ext uri="{FF2B5EF4-FFF2-40B4-BE49-F238E27FC236}">
                <a16:creationId xmlns:a16="http://schemas.microsoft.com/office/drawing/2014/main" id="{882A0A7F-49EF-9265-226C-7F06F4174B5C}"/>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9680B7FA-4A6F-14AC-CD89-9702FAC42734}"/>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634C2179-FBB8-2872-26F4-EF37E807568F}"/>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8" name="TextBox 7">
            <a:extLst>
              <a:ext uri="{FF2B5EF4-FFF2-40B4-BE49-F238E27FC236}">
                <a16:creationId xmlns:a16="http://schemas.microsoft.com/office/drawing/2014/main" id="{A81101A7-12BC-6C6E-EAD5-991CA759618D}"/>
              </a:ext>
            </a:extLst>
          </p:cNvPr>
          <p:cNvSpPr txBox="1"/>
          <p:nvPr/>
        </p:nvSpPr>
        <p:spPr>
          <a:xfrm>
            <a:off x="6791509" y="44624"/>
            <a:ext cx="5366854" cy="215444"/>
          </a:xfrm>
          <a:prstGeom prst="rect">
            <a:avLst/>
          </a:prstGeom>
          <a:noFill/>
        </p:spPr>
        <p:txBody>
          <a:bodyPr wrap="none" lIns="0" tIns="0" rIns="0" bIns="0" rtlCol="0">
            <a:spAutoFit/>
          </a:bodyPr>
          <a:lstStyle/>
          <a:p>
            <a:pPr algn="l"/>
            <a:r>
              <a:rPr lang="en-GB" sz="1400" i="1" dirty="0"/>
              <a:t>Ref. David Nisbet, “Outcome of BGI Review”, CTTB 20</a:t>
            </a:r>
            <a:r>
              <a:rPr lang="en-GB" sz="1400" i="1" baseline="30000" dirty="0"/>
              <a:t>th</a:t>
            </a:r>
            <a:r>
              <a:rPr lang="en-GB" sz="1400" i="1" dirty="0"/>
              <a:t> Sept. 2024</a:t>
            </a:r>
          </a:p>
        </p:txBody>
      </p:sp>
      <p:sp>
        <p:nvSpPr>
          <p:cNvPr id="10" name="TextBox 9">
            <a:extLst>
              <a:ext uri="{FF2B5EF4-FFF2-40B4-BE49-F238E27FC236}">
                <a16:creationId xmlns:a16="http://schemas.microsoft.com/office/drawing/2014/main" id="{8E59A3F3-262B-3767-752E-62C3E9C7DFB3}"/>
              </a:ext>
            </a:extLst>
          </p:cNvPr>
          <p:cNvSpPr txBox="1"/>
          <p:nvPr/>
        </p:nvSpPr>
        <p:spPr>
          <a:xfrm>
            <a:off x="407987" y="1166464"/>
            <a:ext cx="11376025" cy="4046236"/>
          </a:xfrm>
          <a:prstGeom prst="rect">
            <a:avLst/>
          </a:prstGeom>
          <a:noFill/>
        </p:spPr>
        <p:txBody>
          <a:bodyPr wrap="square" lIns="0">
            <a:spAutoFit/>
          </a:bodyPr>
          <a:lstStyle/>
          <a:p>
            <a:pPr marL="0" lvl="2" indent="-228600" algn="l">
              <a:lnSpc>
                <a:spcPct val="107000"/>
              </a:lnSpc>
              <a:spcAft>
                <a:spcPts val="800"/>
              </a:spcAft>
              <a:buFont typeface="+mj-lt"/>
              <a:buAutoNum type="arabicPeriod"/>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Is the proposed controls architecture for the BGI platform appropriate for the PS and SPS applications?</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53600" lvl="3" indent="-228600" algn="l">
              <a:lnSpc>
                <a:spcPct val="107000"/>
              </a:lnSpc>
              <a:spcAft>
                <a:spcPts val="800"/>
              </a:spcAft>
              <a:buFont typeface="Aptos" panose="020B0004020202020204" pitchFamily="34" charset="0"/>
              <a:buChar char="-"/>
            </a:pPr>
            <a:r>
              <a:rPr lang="en-US" sz="1400" dirty="0">
                <a:solidFill>
                  <a:schemeClr val="accent3"/>
                </a:solidFill>
                <a:effectLst/>
                <a:ea typeface="Cambria" panose="02040503050406030204" pitchFamily="18" charset="0"/>
                <a:cs typeface="Times New Roman" panose="02020603050405020304" pitchFamily="18" charset="0"/>
              </a:rPr>
              <a:t>Not clear. </a:t>
            </a:r>
            <a:r>
              <a:rPr lang="en-US" sz="1400" dirty="0">
                <a:solidFill>
                  <a:schemeClr val="accent1"/>
                </a:solidFill>
                <a:effectLst/>
                <a:ea typeface="Cambria" panose="02040503050406030204" pitchFamily="18" charset="0"/>
                <a:cs typeface="Times New Roman" panose="02020603050405020304" pitchFamily="18" charset="0"/>
              </a:rPr>
              <a:t>The review panel concurs with the project team that the </a:t>
            </a:r>
            <a:r>
              <a:rPr lang="en-US" sz="1400" dirty="0">
                <a:solidFill>
                  <a:schemeClr val="accent3"/>
                </a:solidFill>
                <a:effectLst/>
                <a:ea typeface="Cambria" panose="02040503050406030204" pitchFamily="18" charset="0"/>
                <a:cs typeface="Times New Roman" panose="02020603050405020304" pitchFamily="18" charset="0"/>
              </a:rPr>
              <a:t>future implementation will use more processing at a higher “server” level. </a:t>
            </a:r>
            <a:r>
              <a:rPr lang="en-US" sz="1400" dirty="0">
                <a:solidFill>
                  <a:schemeClr val="accent1"/>
                </a:solidFill>
                <a:effectLst/>
                <a:ea typeface="Cambria" panose="02040503050406030204" pitchFamily="18" charset="0"/>
                <a:cs typeface="Times New Roman" panose="02020603050405020304" pitchFamily="18" charset="0"/>
              </a:rPr>
              <a:t>As such the emphasis will be on the fast gateware control of the Timepix device. It is likely that the currently in-place SoC baseline technology can be used in a simplified mode, exploiting principally the FPGA and gateware aspects with potential primitive monitoring of the recorded data stream and feedback to the detector control. </a:t>
            </a:r>
            <a:endParaRPr lang="en-GB" sz="1400" dirty="0">
              <a:solidFill>
                <a:schemeClr val="accent1"/>
              </a:solidFill>
              <a:effectLst/>
              <a:ea typeface="Cambria" panose="02040503050406030204" pitchFamily="18" charset="0"/>
              <a:cs typeface="Times New Roman" panose="02020603050405020304" pitchFamily="18" charset="0"/>
            </a:endParaRPr>
          </a:p>
          <a:p>
            <a:pPr marL="0" lvl="2" indent="-228600" algn="l">
              <a:lnSpc>
                <a:spcPct val="107000"/>
              </a:lnSpc>
              <a:spcAft>
                <a:spcPts val="800"/>
              </a:spcAft>
              <a:buFont typeface="+mj-lt"/>
              <a:buAutoNum type="arabicPeriod"/>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Is the strategy to solve the actual technical issues experienced by the BGI project well defined and appropriate?</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53600" lvl="3" indent="-228600" algn="l">
              <a:lnSpc>
                <a:spcPct val="107000"/>
              </a:lnSpc>
              <a:spcAft>
                <a:spcPts val="800"/>
              </a:spcAft>
              <a:buFont typeface="Aptos" panose="020B0004020202020204" pitchFamily="34" charset="0"/>
              <a:buChar char="-"/>
            </a:pPr>
            <a:r>
              <a:rPr lang="en-US" sz="1400" dirty="0">
                <a:solidFill>
                  <a:schemeClr val="accent3"/>
                </a:solidFill>
                <a:effectLst/>
                <a:ea typeface="Cambria" panose="02040503050406030204" pitchFamily="18" charset="0"/>
                <a:cs typeface="Times New Roman" panose="02020603050405020304" pitchFamily="18" charset="0"/>
              </a:rPr>
              <a:t>NO.</a:t>
            </a:r>
            <a:r>
              <a:rPr lang="en-US" sz="1400" dirty="0">
                <a:solidFill>
                  <a:schemeClr val="accent1"/>
                </a:solidFill>
                <a:effectLst/>
                <a:ea typeface="Cambria" panose="02040503050406030204" pitchFamily="18" charset="0"/>
                <a:cs typeface="Times New Roman" panose="02020603050405020304" pitchFamily="18" charset="0"/>
              </a:rPr>
              <a:t> </a:t>
            </a:r>
            <a:r>
              <a:rPr lang="en-US" sz="1400" dirty="0">
                <a:solidFill>
                  <a:srgbClr val="00B050"/>
                </a:solidFill>
                <a:effectLst/>
                <a:ea typeface="Cambria" panose="02040503050406030204" pitchFamily="18" charset="0"/>
                <a:cs typeface="Times New Roman" panose="02020603050405020304" pitchFamily="18" charset="0"/>
              </a:rPr>
              <a:t>The panel agrees with the BGI project main direction and priorities to solve the technical issues, particularly the EMI problems and general trend to adjust the control architecture. </a:t>
            </a:r>
            <a:r>
              <a:rPr lang="en-US" sz="1400" dirty="0">
                <a:solidFill>
                  <a:schemeClr val="accent1"/>
                </a:solidFill>
                <a:effectLst/>
                <a:ea typeface="Cambria" panose="02040503050406030204" pitchFamily="18" charset="0"/>
                <a:cs typeface="Times New Roman" panose="02020603050405020304" pitchFamily="18" charset="0"/>
              </a:rPr>
              <a:t>We however </a:t>
            </a:r>
            <a:r>
              <a:rPr lang="en-US" sz="1400" dirty="0">
                <a:solidFill>
                  <a:schemeClr val="accent3"/>
                </a:solidFill>
                <a:effectLst/>
                <a:ea typeface="Cambria" panose="02040503050406030204" pitchFamily="18" charset="0"/>
                <a:cs typeface="Times New Roman" panose="02020603050405020304" pitchFamily="18" charset="0"/>
              </a:rPr>
              <a:t>recommend progressing more rapidly to the definitive technical implementation based on a fast network link to a server. </a:t>
            </a:r>
            <a:r>
              <a:rPr lang="en-US" sz="1400" dirty="0">
                <a:solidFill>
                  <a:schemeClr val="accent1"/>
                </a:solidFill>
                <a:effectLst/>
                <a:ea typeface="Cambria" panose="02040503050406030204" pitchFamily="18" charset="0"/>
                <a:cs typeface="Times New Roman" panose="02020603050405020304" pitchFamily="18" charset="0"/>
              </a:rPr>
              <a:t>We also recommend to delay the delivery of the operational system, which will free up resources in the short term and reduce re-validation work made by both OP and BI teams.</a:t>
            </a:r>
            <a:endParaRPr lang="en-GB" sz="1400" dirty="0">
              <a:solidFill>
                <a:schemeClr val="accent1"/>
              </a:solidFill>
              <a:effectLst/>
              <a:ea typeface="Cambria" panose="02040503050406030204" pitchFamily="18" charset="0"/>
              <a:cs typeface="Times New Roman" panose="02020603050405020304" pitchFamily="18" charset="0"/>
            </a:endParaRPr>
          </a:p>
          <a:p>
            <a:pPr marL="0" lvl="2" indent="-228600" algn="l">
              <a:lnSpc>
                <a:spcPct val="107000"/>
              </a:lnSpc>
              <a:spcAft>
                <a:spcPts val="800"/>
              </a:spcAft>
              <a:buFont typeface="+mj-lt"/>
              <a:buAutoNum type="arabicPeriod"/>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Does the BGI project have a suitable set of milestones that fulfil the requested priorities and schedule?</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53600" lvl="3" indent="-228600" algn="l">
              <a:lnSpc>
                <a:spcPct val="107000"/>
              </a:lnSpc>
              <a:spcAft>
                <a:spcPts val="800"/>
              </a:spcAft>
              <a:buFont typeface="Aptos" panose="020B0004020202020204" pitchFamily="34" charset="0"/>
              <a:buChar char="-"/>
              <a:tabLst>
                <a:tab pos="457200" algn="l"/>
              </a:tabLst>
            </a:pPr>
            <a:r>
              <a:rPr lang="en-US" sz="1400" dirty="0">
                <a:solidFill>
                  <a:schemeClr val="accent3"/>
                </a:solidFill>
                <a:effectLst/>
                <a:ea typeface="Cambria" panose="02040503050406030204" pitchFamily="18" charset="0"/>
                <a:cs typeface="Times New Roman" panose="02020603050405020304" pitchFamily="18" charset="0"/>
              </a:rPr>
              <a:t>NO.</a:t>
            </a:r>
            <a:r>
              <a:rPr lang="en-US" sz="1400" dirty="0">
                <a:solidFill>
                  <a:schemeClr val="accent1"/>
                </a:solidFill>
                <a:effectLst/>
                <a:ea typeface="Cambria" panose="02040503050406030204" pitchFamily="18" charset="0"/>
                <a:cs typeface="Times New Roman" panose="02020603050405020304" pitchFamily="18" charset="0"/>
              </a:rPr>
              <a:t> </a:t>
            </a:r>
            <a:r>
              <a:rPr lang="en-US" sz="1400" dirty="0">
                <a:solidFill>
                  <a:srgbClr val="00B050"/>
                </a:solidFill>
                <a:effectLst/>
                <a:ea typeface="Cambria" panose="02040503050406030204" pitchFamily="18" charset="0"/>
                <a:cs typeface="Times New Roman" panose="02020603050405020304" pitchFamily="18" charset="0"/>
              </a:rPr>
              <a:t>The technical milestones until Feb 2025 are found to be appropriate. </a:t>
            </a:r>
            <a:r>
              <a:rPr lang="en-US" sz="1400" dirty="0">
                <a:solidFill>
                  <a:schemeClr val="accent1"/>
                </a:solidFill>
                <a:effectLst/>
                <a:ea typeface="Cambria" panose="02040503050406030204" pitchFamily="18" charset="0"/>
                <a:cs typeface="Times New Roman" panose="02020603050405020304" pitchFamily="18" charset="0"/>
              </a:rPr>
              <a:t>The panel estimates that there is a </a:t>
            </a:r>
            <a:r>
              <a:rPr lang="en-US" sz="1400" dirty="0">
                <a:solidFill>
                  <a:schemeClr val="accent3"/>
                </a:solidFill>
                <a:effectLst/>
                <a:ea typeface="Cambria" panose="02040503050406030204" pitchFamily="18" charset="0"/>
                <a:cs typeface="Times New Roman" panose="02020603050405020304" pitchFamily="18" charset="0"/>
              </a:rPr>
              <a:t>high risk of missing the presented milestones beyond this date</a:t>
            </a:r>
            <a:r>
              <a:rPr lang="en-US" sz="1400" dirty="0">
                <a:solidFill>
                  <a:schemeClr val="accent1"/>
                </a:solidFill>
                <a:effectLst/>
                <a:ea typeface="Cambria" panose="02040503050406030204" pitchFamily="18" charset="0"/>
                <a:cs typeface="Times New Roman" panose="02020603050405020304" pitchFamily="18" charset="0"/>
              </a:rPr>
              <a:t>. We recommend the </a:t>
            </a:r>
            <a:r>
              <a:rPr lang="en-US" sz="1400" dirty="0">
                <a:solidFill>
                  <a:schemeClr val="accent3"/>
                </a:solidFill>
                <a:effectLst/>
                <a:ea typeface="Cambria" panose="02040503050406030204" pitchFamily="18" charset="0"/>
                <a:cs typeface="Times New Roman" panose="02020603050405020304" pitchFamily="18" charset="0"/>
              </a:rPr>
              <a:t>negotiation of new delivery dates with OP </a:t>
            </a:r>
            <a:r>
              <a:rPr lang="en-US" sz="1400" dirty="0">
                <a:solidFill>
                  <a:schemeClr val="accent1"/>
                </a:solidFill>
                <a:effectLst/>
                <a:ea typeface="Cambria" panose="02040503050406030204" pitchFamily="18" charset="0"/>
                <a:cs typeface="Times New Roman" panose="02020603050405020304" pitchFamily="18" charset="0"/>
              </a:rPr>
              <a:t>for an operational platform once the definitive hardware and software architecture has been determined. This will release resources on both the OP and BI side to invest in the definitive platform. The delivery of a stable and reliable instrument in late 2025 or early 2026 is a possible outcome. </a:t>
            </a:r>
            <a:endParaRPr lang="en-GB" sz="1400" dirty="0">
              <a:solidFill>
                <a:schemeClr val="accent1"/>
              </a:solidFill>
              <a:effectLst/>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36181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4DBA0-0E61-2950-B6CF-504449E5E6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CE20E2-03F1-766E-85F9-01D16B25896D}"/>
              </a:ext>
            </a:extLst>
          </p:cNvPr>
          <p:cNvSpPr>
            <a:spLocks noGrp="1"/>
          </p:cNvSpPr>
          <p:nvPr>
            <p:ph type="title"/>
          </p:nvPr>
        </p:nvSpPr>
        <p:spPr/>
        <p:txBody>
          <a:bodyPr/>
          <a:lstStyle/>
          <a:p>
            <a:r>
              <a:rPr lang="en-GB" dirty="0"/>
              <a:t>Charge Questions &amp; Responses</a:t>
            </a:r>
          </a:p>
        </p:txBody>
      </p:sp>
      <p:sp>
        <p:nvSpPr>
          <p:cNvPr id="3" name="Date Placeholder 2">
            <a:extLst>
              <a:ext uri="{FF2B5EF4-FFF2-40B4-BE49-F238E27FC236}">
                <a16:creationId xmlns:a16="http://schemas.microsoft.com/office/drawing/2014/main" id="{B6EC2C18-23FC-2A47-A477-CF2164D21388}"/>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6D8E67EA-A701-D389-1C8C-2768E6190174}"/>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94DFDE1F-3914-9E68-DBFC-547854139223}"/>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8" name="TextBox 7">
            <a:extLst>
              <a:ext uri="{FF2B5EF4-FFF2-40B4-BE49-F238E27FC236}">
                <a16:creationId xmlns:a16="http://schemas.microsoft.com/office/drawing/2014/main" id="{0A1B50EF-1387-3E4F-C6E9-6BA351FF057F}"/>
              </a:ext>
            </a:extLst>
          </p:cNvPr>
          <p:cNvSpPr txBox="1"/>
          <p:nvPr/>
        </p:nvSpPr>
        <p:spPr>
          <a:xfrm>
            <a:off x="6791509" y="44624"/>
            <a:ext cx="5366854" cy="215444"/>
          </a:xfrm>
          <a:prstGeom prst="rect">
            <a:avLst/>
          </a:prstGeom>
          <a:noFill/>
        </p:spPr>
        <p:txBody>
          <a:bodyPr wrap="none" lIns="0" tIns="0" rIns="0" bIns="0" rtlCol="0">
            <a:spAutoFit/>
          </a:bodyPr>
          <a:lstStyle/>
          <a:p>
            <a:pPr algn="l"/>
            <a:r>
              <a:rPr lang="en-GB" sz="1400" i="1" dirty="0"/>
              <a:t>Ref. David Nisbet, “Outcome of BGI Review”, CTTB 20</a:t>
            </a:r>
            <a:r>
              <a:rPr lang="en-GB" sz="1400" i="1" baseline="30000" dirty="0"/>
              <a:t>th</a:t>
            </a:r>
            <a:r>
              <a:rPr lang="en-GB" sz="1400" i="1" dirty="0"/>
              <a:t> Sept. 2024</a:t>
            </a:r>
          </a:p>
        </p:txBody>
      </p:sp>
      <p:sp>
        <p:nvSpPr>
          <p:cNvPr id="9" name="TextBox 8">
            <a:extLst>
              <a:ext uri="{FF2B5EF4-FFF2-40B4-BE49-F238E27FC236}">
                <a16:creationId xmlns:a16="http://schemas.microsoft.com/office/drawing/2014/main" id="{7D3E1C12-03F1-F2E1-81AF-9168050CC580}"/>
              </a:ext>
            </a:extLst>
          </p:cNvPr>
          <p:cNvSpPr txBox="1"/>
          <p:nvPr/>
        </p:nvSpPr>
        <p:spPr>
          <a:xfrm>
            <a:off x="407987" y="1196752"/>
            <a:ext cx="11376025" cy="3815725"/>
          </a:xfrm>
          <a:prstGeom prst="rect">
            <a:avLst/>
          </a:prstGeom>
          <a:noFill/>
        </p:spPr>
        <p:txBody>
          <a:bodyPr wrap="square" rtlCol="0">
            <a:spAutoFit/>
          </a:bodyPr>
          <a:lstStyle/>
          <a:p>
            <a:pPr marL="0" lvl="2" indent="-228600" algn="l">
              <a:lnSpc>
                <a:spcPct val="107000"/>
              </a:lnSpc>
              <a:spcAft>
                <a:spcPts val="800"/>
              </a:spcAft>
              <a:buFont typeface="+mj-lt"/>
              <a:buAutoNum type="arabicPeriod" startAt="4"/>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Does the BGI project have the correct resources to fulfil those milestones? </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60800" lvl="3" indent="-228600" algn="l">
              <a:lnSpc>
                <a:spcPct val="107000"/>
              </a:lnSpc>
              <a:spcAft>
                <a:spcPts val="800"/>
              </a:spcAft>
              <a:buFont typeface="Aptos" panose="020B0004020202020204" pitchFamily="34" charset="0"/>
              <a:buChar char="-"/>
              <a:tabLst>
                <a:tab pos="457200" algn="l"/>
              </a:tabLst>
            </a:pPr>
            <a:r>
              <a:rPr lang="en-US" sz="1400" dirty="0">
                <a:solidFill>
                  <a:schemeClr val="accent3"/>
                </a:solidFill>
                <a:effectLst/>
                <a:ea typeface="Cambria" panose="02040503050406030204" pitchFamily="18" charset="0"/>
                <a:cs typeface="Times New Roman" panose="02020603050405020304" pitchFamily="18" charset="0"/>
              </a:rPr>
              <a:t>NO. </a:t>
            </a:r>
            <a:r>
              <a:rPr lang="en-US" sz="1400" dirty="0">
                <a:solidFill>
                  <a:schemeClr val="accent1"/>
                </a:solidFill>
                <a:effectLst/>
                <a:ea typeface="Cambria" panose="02040503050406030204" pitchFamily="18" charset="0"/>
                <a:cs typeface="Times New Roman" panose="02020603050405020304" pitchFamily="18" charset="0"/>
              </a:rPr>
              <a:t>Given the </a:t>
            </a:r>
            <a:r>
              <a:rPr lang="en-US" sz="1400" dirty="0">
                <a:solidFill>
                  <a:schemeClr val="accent3"/>
                </a:solidFill>
                <a:effectLst/>
                <a:ea typeface="Cambria" panose="02040503050406030204" pitchFamily="18" charset="0"/>
                <a:cs typeface="Times New Roman" panose="02020603050405020304" pitchFamily="18" charset="0"/>
              </a:rPr>
              <a:t>technical challenges </a:t>
            </a:r>
            <a:r>
              <a:rPr lang="en-US" sz="1400" dirty="0">
                <a:solidFill>
                  <a:schemeClr val="accent1"/>
                </a:solidFill>
                <a:effectLst/>
                <a:ea typeface="Cambria" panose="02040503050406030204" pitchFamily="18" charset="0"/>
                <a:cs typeface="Times New Roman" panose="02020603050405020304" pitchFamily="18" charset="0"/>
              </a:rPr>
              <a:t>on several instruments, and the resources to both debug the existing controls and reengineer a longer-term solution, </a:t>
            </a:r>
            <a:r>
              <a:rPr lang="en-US" sz="1400" dirty="0">
                <a:solidFill>
                  <a:schemeClr val="accent3"/>
                </a:solidFill>
                <a:effectLst/>
                <a:ea typeface="Cambria" panose="02040503050406030204" pitchFamily="18" charset="0"/>
                <a:cs typeface="Times New Roman" panose="02020603050405020304" pitchFamily="18" charset="0"/>
              </a:rPr>
              <a:t>the project will require additional resources</a:t>
            </a:r>
            <a:r>
              <a:rPr lang="en-US" sz="1400" dirty="0">
                <a:solidFill>
                  <a:schemeClr val="accent1"/>
                </a:solidFill>
                <a:effectLst/>
                <a:ea typeface="Cambria" panose="02040503050406030204" pitchFamily="18" charset="0"/>
                <a:cs typeface="Times New Roman" panose="02020603050405020304" pitchFamily="18" charset="0"/>
              </a:rPr>
              <a:t>. </a:t>
            </a:r>
            <a:r>
              <a:rPr lang="en-US" sz="1400" dirty="0">
                <a:solidFill>
                  <a:schemeClr val="accent3"/>
                </a:solidFill>
                <a:effectLst/>
                <a:ea typeface="Cambria" panose="02040503050406030204" pitchFamily="18" charset="0"/>
                <a:cs typeface="Times New Roman" panose="02020603050405020304" pitchFamily="18" charset="0"/>
              </a:rPr>
              <a:t>A staff expertise of the gateware and software is needed to maintain such a project</a:t>
            </a:r>
            <a:r>
              <a:rPr lang="en-US" sz="1400" dirty="0">
                <a:solidFill>
                  <a:schemeClr val="accent1"/>
                </a:solidFill>
                <a:effectLst/>
                <a:ea typeface="Cambria" panose="02040503050406030204" pitchFamily="18" charset="0"/>
                <a:cs typeface="Times New Roman" panose="02020603050405020304" pitchFamily="18" charset="0"/>
              </a:rPr>
              <a:t>. A suitable manpower plan should be put in place, that considers a long-term maintenance strategy drawing on expertise within the team, within the group and from the ATS.  </a:t>
            </a:r>
            <a:endParaRPr lang="en-GB" sz="1400" dirty="0">
              <a:solidFill>
                <a:schemeClr val="accent1"/>
              </a:solidFill>
              <a:effectLst/>
              <a:ea typeface="Cambria" panose="02040503050406030204" pitchFamily="18" charset="0"/>
              <a:cs typeface="Times New Roman" panose="02020603050405020304" pitchFamily="18" charset="0"/>
            </a:endParaRPr>
          </a:p>
          <a:p>
            <a:pPr marL="0" lvl="2" indent="-228600" algn="l">
              <a:lnSpc>
                <a:spcPct val="107000"/>
              </a:lnSpc>
              <a:spcAft>
                <a:spcPts val="800"/>
              </a:spcAft>
              <a:buFont typeface="+mj-lt"/>
              <a:buAutoNum type="arabicPeriod" startAt="4"/>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Are there synergies between the BGI project and the SoC project that could be beneficial?</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53600" lvl="3" indent="-228600" algn="l">
              <a:lnSpc>
                <a:spcPct val="107000"/>
              </a:lnSpc>
              <a:spcAft>
                <a:spcPts val="800"/>
              </a:spcAft>
              <a:buFont typeface="Aptos" panose="020B0004020202020204" pitchFamily="34" charset="0"/>
              <a:buChar char="-"/>
              <a:tabLst>
                <a:tab pos="457200" algn="l"/>
              </a:tabLst>
            </a:pPr>
            <a:r>
              <a:rPr lang="en-US" sz="1400" dirty="0">
                <a:solidFill>
                  <a:srgbClr val="00B050"/>
                </a:solidFill>
                <a:effectLst/>
                <a:ea typeface="Cambria" panose="02040503050406030204" pitchFamily="18" charset="0"/>
                <a:cs typeface="Times New Roman" panose="02020603050405020304" pitchFamily="18" charset="0"/>
              </a:rPr>
              <a:t>YES</a:t>
            </a:r>
            <a:r>
              <a:rPr lang="en-US" sz="1400" dirty="0">
                <a:solidFill>
                  <a:schemeClr val="accent1"/>
                </a:solidFill>
                <a:effectLst/>
                <a:ea typeface="Cambria" panose="02040503050406030204" pitchFamily="18" charset="0"/>
                <a:cs typeface="Times New Roman" panose="02020603050405020304" pitchFamily="18" charset="0"/>
              </a:rPr>
              <a:t>. If the SoC is maintained then </a:t>
            </a:r>
            <a:r>
              <a:rPr lang="en-US" sz="1400" dirty="0">
                <a:solidFill>
                  <a:srgbClr val="00B050"/>
                </a:solidFill>
                <a:effectLst/>
                <a:ea typeface="Cambria" panose="02040503050406030204" pitchFamily="18" charset="0"/>
                <a:cs typeface="Times New Roman" panose="02020603050405020304" pitchFamily="18" charset="0"/>
              </a:rPr>
              <a:t>gateware, firmware and software developments should align as much as possible with the SoC framework that currently is under development</a:t>
            </a:r>
            <a:r>
              <a:rPr lang="en-US" sz="1400" dirty="0">
                <a:solidFill>
                  <a:schemeClr val="accent1"/>
                </a:solidFill>
                <a:effectLst/>
                <a:ea typeface="Cambria" panose="02040503050406030204" pitchFamily="18" charset="0"/>
                <a:cs typeface="Times New Roman" panose="02020603050405020304" pitchFamily="18" charset="0"/>
              </a:rPr>
              <a:t>. The BGI project is encouraged to participate to the framework development if resources allow.</a:t>
            </a:r>
            <a:endParaRPr lang="en-GB" sz="1400" dirty="0">
              <a:solidFill>
                <a:schemeClr val="accent1"/>
              </a:solidFill>
              <a:effectLst/>
              <a:ea typeface="Cambria" panose="02040503050406030204" pitchFamily="18" charset="0"/>
              <a:cs typeface="Times New Roman" panose="02020603050405020304" pitchFamily="18" charset="0"/>
            </a:endParaRPr>
          </a:p>
          <a:p>
            <a:pPr marL="0" lvl="2" indent="-228600" algn="l">
              <a:lnSpc>
                <a:spcPct val="107000"/>
              </a:lnSpc>
              <a:spcAft>
                <a:spcPts val="800"/>
              </a:spcAft>
              <a:buFont typeface="+mj-lt"/>
              <a:buAutoNum type="arabicPeriod" startAt="4"/>
              <a:tabLst>
                <a:tab pos="457200" algn="l"/>
              </a:tabLst>
            </a:pPr>
            <a:r>
              <a:rPr lang="en-US" sz="1400" dirty="0">
                <a:solidFill>
                  <a:schemeClr val="accent1"/>
                </a:solidFill>
                <a:effectLst/>
                <a:ea typeface="Times New Roman" panose="02020603050405020304" pitchFamily="18" charset="0"/>
                <a:cs typeface="Times New Roman" panose="02020603050405020304" pitchFamily="18" charset="0"/>
              </a:rPr>
              <a:t>Are there any changes to be considered to the functional specifications that would increase the chance of success before LS3?</a:t>
            </a:r>
            <a:endParaRPr lang="en-GB" sz="1400" dirty="0">
              <a:solidFill>
                <a:schemeClr val="accent1"/>
              </a:solidFill>
              <a:effectLst/>
              <a:ea typeface="Times New Roman" panose="02020603050405020304" pitchFamily="18" charset="0"/>
              <a:cs typeface="Times New Roman" panose="02020603050405020304" pitchFamily="18" charset="0"/>
            </a:endParaRPr>
          </a:p>
          <a:p>
            <a:pPr marL="453600" lvl="3" indent="-228600" algn="l">
              <a:lnSpc>
                <a:spcPct val="107000"/>
              </a:lnSpc>
              <a:spcAft>
                <a:spcPts val="800"/>
              </a:spcAft>
              <a:buFont typeface="Aptos" panose="020B0004020202020204" pitchFamily="34" charset="0"/>
              <a:buChar char="-"/>
              <a:tabLst>
                <a:tab pos="457200" algn="l"/>
              </a:tabLst>
            </a:pPr>
            <a:r>
              <a:rPr lang="en-US" sz="1400" dirty="0">
                <a:solidFill>
                  <a:schemeClr val="accent3"/>
                </a:solidFill>
                <a:effectLst/>
                <a:ea typeface="Cambria" panose="02040503050406030204" pitchFamily="18" charset="0"/>
                <a:cs typeface="Times New Roman" panose="02020603050405020304" pitchFamily="18" charset="0"/>
              </a:rPr>
              <a:t>YES. A functional specification should be prepared by OP that is matched by a BI engineering specification</a:t>
            </a:r>
            <a:r>
              <a:rPr lang="en-US" sz="1400" dirty="0">
                <a:solidFill>
                  <a:schemeClr val="accent1"/>
                </a:solidFill>
                <a:effectLst/>
                <a:ea typeface="Cambria" panose="02040503050406030204" pitchFamily="18" charset="0"/>
                <a:cs typeface="Times New Roman" panose="02020603050405020304" pitchFamily="18" charset="0"/>
              </a:rPr>
              <a:t>. Both documents align the requested functionality with the achievable functionality based on applied technologies, clarify ambiguous points and ranks priorities. Agreements should be found for criteria such as the acceptable time delay between acquisition and analysis being available, desired number of acquisitions per cycle, acceptable rate of rejected measurements, </a:t>
            </a:r>
            <a:r>
              <a:rPr lang="en-US" sz="1400" dirty="0" err="1">
                <a:solidFill>
                  <a:schemeClr val="accent1"/>
                </a:solidFill>
                <a:effectLst/>
                <a:ea typeface="Cambria" panose="02040503050406030204" pitchFamily="18" charset="0"/>
                <a:cs typeface="Times New Roman" panose="02020603050405020304" pitchFamily="18" charset="0"/>
              </a:rPr>
              <a:t>etc</a:t>
            </a:r>
            <a:r>
              <a:rPr lang="en-US" sz="1400" dirty="0">
                <a:solidFill>
                  <a:schemeClr val="accent1"/>
                </a:solidFill>
                <a:effectLst/>
                <a:ea typeface="Cambria" panose="02040503050406030204" pitchFamily="18" charset="0"/>
                <a:cs typeface="Times New Roman" panose="02020603050405020304" pitchFamily="18" charset="0"/>
              </a:rPr>
              <a:t> should be agreed. </a:t>
            </a:r>
            <a:endParaRPr lang="en-GB" sz="1400" dirty="0">
              <a:solidFill>
                <a:schemeClr val="accent1"/>
              </a:solidFill>
              <a:effectLst/>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20550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 calcmode="lin" valueType="num">
                                      <p:cBhvr additive="base">
                                        <p:cTn id="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anim calcmode="lin" valueType="num">
                                      <p:cBhvr additive="base">
                                        <p:cTn id="1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 calcmode="lin" valueType="num">
                                      <p:cBhvr additive="base">
                                        <p:cTn id="1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 calcmode="lin" valueType="num">
                                      <p:cBhvr additive="base">
                                        <p:cTn id="21"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0CA35-F75C-3A99-7A06-1559466BF201}"/>
              </a:ext>
            </a:extLst>
          </p:cNvPr>
          <p:cNvSpPr>
            <a:spLocks noGrp="1"/>
          </p:cNvSpPr>
          <p:nvPr>
            <p:ph type="title"/>
          </p:nvPr>
        </p:nvSpPr>
        <p:spPr/>
        <p:txBody>
          <a:bodyPr/>
          <a:lstStyle/>
          <a:p>
            <a:r>
              <a:rPr lang="en-GB" dirty="0"/>
              <a:t>Review Panel Recommendations</a:t>
            </a:r>
          </a:p>
        </p:txBody>
      </p:sp>
      <p:sp>
        <p:nvSpPr>
          <p:cNvPr id="3" name="Date Placeholder 2">
            <a:extLst>
              <a:ext uri="{FF2B5EF4-FFF2-40B4-BE49-F238E27FC236}">
                <a16:creationId xmlns:a16="http://schemas.microsoft.com/office/drawing/2014/main" id="{A4883FD1-70DC-3352-F020-FCBF86AA3D18}"/>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2D0FEF8B-AD0D-A5F2-E7E9-42F7C8F3250B}"/>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5362D56A-0D9C-72B4-DC4F-A8BD801ED95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6" name="TextBox 5">
            <a:extLst>
              <a:ext uri="{FF2B5EF4-FFF2-40B4-BE49-F238E27FC236}">
                <a16:creationId xmlns:a16="http://schemas.microsoft.com/office/drawing/2014/main" id="{C5DB63D6-2175-5580-3313-68984160955A}"/>
              </a:ext>
            </a:extLst>
          </p:cNvPr>
          <p:cNvSpPr txBox="1"/>
          <p:nvPr/>
        </p:nvSpPr>
        <p:spPr>
          <a:xfrm>
            <a:off x="407987" y="1196752"/>
            <a:ext cx="11376025" cy="3600986"/>
          </a:xfrm>
          <a:prstGeom prst="rect">
            <a:avLst/>
          </a:prstGeom>
          <a:noFill/>
        </p:spPr>
        <p:txBody>
          <a:bodyPr wrap="square" rtlCol="0">
            <a:spAutoFit/>
          </a:bodyPr>
          <a:lstStyle/>
          <a:p>
            <a:pPr marL="342900" lvl="0" indent="-342900" algn="l">
              <a:buFont typeface="+mj-lt"/>
              <a:buAutoNum type="arabicPeriod"/>
            </a:pPr>
            <a:r>
              <a:rPr lang="en-US" sz="1400" dirty="0">
                <a:solidFill>
                  <a:schemeClr val="accent1"/>
                </a:solidFill>
                <a:ea typeface="Verdana" panose="020B0604030504040204" pitchFamily="34" charset="0"/>
              </a:rPr>
              <a:t>We observe that the BGI project strives for a simplified controls implementation. </a:t>
            </a:r>
            <a:r>
              <a:rPr lang="en-US" sz="1400" dirty="0">
                <a:solidFill>
                  <a:srgbClr val="00B050"/>
                </a:solidFill>
                <a:ea typeface="Verdana" panose="020B0604030504040204" pitchFamily="34" charset="0"/>
              </a:rPr>
              <a:t>We fully support the proposal to move processing from the SoC towards a powerful server computer.</a:t>
            </a:r>
            <a:r>
              <a:rPr lang="en-US" sz="1400" dirty="0">
                <a:solidFill>
                  <a:schemeClr val="accent1"/>
                </a:solidFill>
                <a:ea typeface="Verdana" panose="020B0604030504040204" pitchFamily="34" charset="0"/>
              </a:rPr>
              <a:t> We believe this opens the possibility of a controls architecture that more closely resembles that implemented by other Timepix users and would allow easier adoption of frameworks and code already in use by the community.</a:t>
            </a:r>
          </a:p>
          <a:p>
            <a:pPr marL="342900" lvl="0" indent="-342900" algn="l">
              <a:buFont typeface="+mj-lt"/>
              <a:buAutoNum type="arabicPeriod"/>
            </a:pPr>
            <a:endParaRPr lang="en-GB" sz="1400" dirty="0">
              <a:solidFill>
                <a:schemeClr val="accent1"/>
              </a:solidFill>
              <a:ea typeface="Verdana" panose="020B0604030504040204" pitchFamily="34" charset="0"/>
            </a:endParaRPr>
          </a:p>
          <a:p>
            <a:pPr marL="342900" lvl="0" indent="-342900" algn="l">
              <a:buFont typeface="+mj-lt"/>
              <a:buAutoNum type="arabicPeriod"/>
            </a:pPr>
            <a:r>
              <a:rPr lang="en-US" sz="1400" dirty="0">
                <a:solidFill>
                  <a:schemeClr val="accent1"/>
                </a:solidFill>
                <a:ea typeface="Verdana" panose="020B0604030504040204" pitchFamily="34" charset="0"/>
              </a:rPr>
              <a:t>We recommend that the </a:t>
            </a:r>
            <a:r>
              <a:rPr lang="en-US" sz="1400" dirty="0">
                <a:solidFill>
                  <a:srgbClr val="00B050"/>
                </a:solidFill>
                <a:ea typeface="Verdana" panose="020B0604030504040204" pitchFamily="34" charset="0"/>
              </a:rPr>
              <a:t>OP group takes the lead in preparing a functional specification, in close collaboration with the BI group (BGI team). </a:t>
            </a:r>
            <a:r>
              <a:rPr lang="en-US" sz="1400" dirty="0">
                <a:solidFill>
                  <a:schemeClr val="accent1"/>
                </a:solidFill>
                <a:ea typeface="Verdana" panose="020B0604030504040204" pitchFamily="34" charset="0"/>
              </a:rPr>
              <a:t>In addition to the fundamental technical requirements (resolution, stability, </a:t>
            </a:r>
            <a:r>
              <a:rPr lang="en-US" sz="1400" dirty="0" err="1">
                <a:solidFill>
                  <a:schemeClr val="accent1"/>
                </a:solidFill>
                <a:ea typeface="Verdana" panose="020B0604030504040204" pitchFamily="34" charset="0"/>
              </a:rPr>
              <a:t>etc</a:t>
            </a:r>
            <a:r>
              <a:rPr lang="en-US" sz="1400" dirty="0">
                <a:solidFill>
                  <a:schemeClr val="accent1"/>
                </a:solidFill>
                <a:ea typeface="Verdana" panose="020B0604030504040204" pitchFamily="34" charset="0"/>
              </a:rPr>
              <a:t>), operability criteria such as the acceptable time delay between acquisition and analysis being available, desired number of acquisitions per super cycle, acceptable rate of rejected measurements, </a:t>
            </a:r>
            <a:r>
              <a:rPr lang="en-US" sz="1400" dirty="0" err="1">
                <a:solidFill>
                  <a:schemeClr val="accent1"/>
                </a:solidFill>
                <a:ea typeface="Verdana" panose="020B0604030504040204" pitchFamily="34" charset="0"/>
              </a:rPr>
              <a:t>etc</a:t>
            </a:r>
            <a:r>
              <a:rPr lang="en-US" sz="1400" dirty="0">
                <a:solidFill>
                  <a:schemeClr val="accent1"/>
                </a:solidFill>
                <a:ea typeface="Verdana" panose="020B0604030504040204" pitchFamily="34" charset="0"/>
              </a:rPr>
              <a:t> should be included.</a:t>
            </a:r>
          </a:p>
          <a:p>
            <a:pPr marL="342900" lvl="0" indent="-342900" algn="l">
              <a:buFont typeface="+mj-lt"/>
              <a:buAutoNum type="arabicPeriod"/>
            </a:pPr>
            <a:endParaRPr lang="en-GB" sz="1400" dirty="0">
              <a:solidFill>
                <a:schemeClr val="accent1"/>
              </a:solidFill>
              <a:ea typeface="Verdana" panose="020B0604030504040204" pitchFamily="34" charset="0"/>
            </a:endParaRPr>
          </a:p>
          <a:p>
            <a:pPr marL="342900" lvl="0" indent="-342900" algn="l">
              <a:buFont typeface="+mj-lt"/>
              <a:buAutoNum type="arabicPeriod"/>
            </a:pPr>
            <a:r>
              <a:rPr lang="en-US" sz="1400" dirty="0">
                <a:solidFill>
                  <a:schemeClr val="accent1"/>
                </a:solidFill>
                <a:ea typeface="Verdana" panose="020B0604030504040204" pitchFamily="34" charset="0"/>
              </a:rPr>
              <a:t>The </a:t>
            </a:r>
            <a:r>
              <a:rPr lang="en-US" sz="1400" dirty="0">
                <a:solidFill>
                  <a:srgbClr val="00B050"/>
                </a:solidFill>
                <a:ea typeface="Verdana" panose="020B0604030504040204" pitchFamily="34" charset="0"/>
              </a:rPr>
              <a:t>EMI issues are a significant problem, and we note that the project is taking this seriously and requesting outside expertise from the EMC forum.</a:t>
            </a:r>
            <a:r>
              <a:rPr lang="en-US" sz="1400" dirty="0">
                <a:solidFill>
                  <a:schemeClr val="accent1"/>
                </a:solidFill>
                <a:ea typeface="Verdana" panose="020B0604030504040204" pitchFamily="34" charset="0"/>
              </a:rPr>
              <a:t> The related efforts should continue with a high priority. </a:t>
            </a:r>
          </a:p>
          <a:p>
            <a:pPr marL="342900" lvl="0" indent="-342900" algn="l">
              <a:buFont typeface="+mj-lt"/>
              <a:buAutoNum type="arabicPeriod"/>
            </a:pPr>
            <a:endParaRPr lang="en-US" sz="1400" dirty="0">
              <a:solidFill>
                <a:schemeClr val="accent1"/>
              </a:solidFill>
              <a:ea typeface="Verdana" panose="020B0604030504040204" pitchFamily="34" charset="0"/>
            </a:endParaRPr>
          </a:p>
          <a:p>
            <a:pPr marL="342900" indent="-342900" algn="l">
              <a:buFont typeface="+mj-lt"/>
              <a:buAutoNum type="arabicPeriod"/>
            </a:pPr>
            <a:r>
              <a:rPr lang="en-US" sz="1400" dirty="0">
                <a:solidFill>
                  <a:schemeClr val="accent1"/>
                </a:solidFill>
              </a:rPr>
              <a:t>The </a:t>
            </a:r>
            <a:r>
              <a:rPr lang="en-US" sz="1400" dirty="0">
                <a:solidFill>
                  <a:srgbClr val="00B050"/>
                </a:solidFill>
              </a:rPr>
              <a:t>milestone plan </a:t>
            </a:r>
            <a:r>
              <a:rPr lang="en-US" sz="1400" dirty="0">
                <a:solidFill>
                  <a:schemeClr val="accent1"/>
                </a:solidFill>
              </a:rPr>
              <a:t>presented during the review implies a lot of effort to achieve a partial solution to the instrument's challenges with tight deadlines. We perceive the plan to have a </a:t>
            </a:r>
            <a:r>
              <a:rPr lang="en-US" sz="1400" dirty="0">
                <a:solidFill>
                  <a:srgbClr val="00B050"/>
                </a:solidFill>
              </a:rPr>
              <a:t>high risk of further delays. </a:t>
            </a:r>
            <a:endParaRPr lang="en-GB" sz="1400" dirty="0">
              <a:solidFill>
                <a:srgbClr val="00B050"/>
              </a:solidFill>
              <a:ea typeface="Verdana" panose="020B0604030504040204" pitchFamily="34" charset="0"/>
            </a:endParaRPr>
          </a:p>
          <a:p>
            <a:pPr marL="342900" indent="-342900" algn="l">
              <a:buFont typeface="+mj-lt"/>
              <a:buAutoNum type="arabicPeriod"/>
            </a:pPr>
            <a:endParaRPr lang="en-GB" sz="1400" dirty="0">
              <a:solidFill>
                <a:schemeClr val="accent5"/>
              </a:solidFill>
              <a:latin typeface="Verdana" panose="020B0604030504040204" pitchFamily="34" charset="0"/>
              <a:ea typeface="Verdana" panose="020B0604030504040204" pitchFamily="34" charset="0"/>
            </a:endParaRPr>
          </a:p>
          <a:p>
            <a:pPr marL="342900" indent="-342900" algn="l">
              <a:buFont typeface="+mj-lt"/>
              <a:buAutoNum type="arabicPeriod"/>
            </a:pPr>
            <a:endParaRPr lang="en-GB" dirty="0">
              <a:solidFill>
                <a:schemeClr val="accent5"/>
              </a:solidFill>
            </a:endParaRPr>
          </a:p>
        </p:txBody>
      </p:sp>
      <p:sp>
        <p:nvSpPr>
          <p:cNvPr id="7" name="TextBox 6">
            <a:extLst>
              <a:ext uri="{FF2B5EF4-FFF2-40B4-BE49-F238E27FC236}">
                <a16:creationId xmlns:a16="http://schemas.microsoft.com/office/drawing/2014/main" id="{1AF30677-1306-C3C5-2ED3-58E1CB60D061}"/>
              </a:ext>
            </a:extLst>
          </p:cNvPr>
          <p:cNvSpPr txBox="1"/>
          <p:nvPr/>
        </p:nvSpPr>
        <p:spPr>
          <a:xfrm>
            <a:off x="6791509" y="44624"/>
            <a:ext cx="5366854" cy="215444"/>
          </a:xfrm>
          <a:prstGeom prst="rect">
            <a:avLst/>
          </a:prstGeom>
          <a:noFill/>
        </p:spPr>
        <p:txBody>
          <a:bodyPr wrap="none" lIns="0" tIns="0" rIns="0" bIns="0" rtlCol="0">
            <a:spAutoFit/>
          </a:bodyPr>
          <a:lstStyle/>
          <a:p>
            <a:pPr algn="l"/>
            <a:r>
              <a:rPr lang="en-GB" sz="1400" i="1" dirty="0"/>
              <a:t>Ref. David Nisbet, “Outcome of BGI Review”, CTTB 20</a:t>
            </a:r>
            <a:r>
              <a:rPr lang="en-GB" sz="1400" i="1" baseline="30000" dirty="0"/>
              <a:t>th</a:t>
            </a:r>
            <a:r>
              <a:rPr lang="en-GB" sz="1400" i="1" dirty="0"/>
              <a:t> Sept. 2024</a:t>
            </a:r>
          </a:p>
        </p:txBody>
      </p:sp>
    </p:spTree>
    <p:extLst>
      <p:ext uri="{BB962C8B-B14F-4D97-AF65-F5344CB8AC3E}">
        <p14:creationId xmlns:p14="http://schemas.microsoft.com/office/powerpoint/2010/main" val="468339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A17B2-C681-D64E-BFEC-508987F32E40}"/>
              </a:ext>
            </a:extLst>
          </p:cNvPr>
          <p:cNvSpPr>
            <a:spLocks noGrp="1"/>
          </p:cNvSpPr>
          <p:nvPr>
            <p:ph type="title"/>
          </p:nvPr>
        </p:nvSpPr>
        <p:spPr/>
        <p:txBody>
          <a:bodyPr/>
          <a:lstStyle/>
          <a:p>
            <a:r>
              <a:rPr lang="en-GB" dirty="0"/>
              <a:t>Review Panel Recommendations</a:t>
            </a:r>
          </a:p>
        </p:txBody>
      </p:sp>
      <p:sp>
        <p:nvSpPr>
          <p:cNvPr id="3" name="Date Placeholder 2">
            <a:extLst>
              <a:ext uri="{FF2B5EF4-FFF2-40B4-BE49-F238E27FC236}">
                <a16:creationId xmlns:a16="http://schemas.microsoft.com/office/drawing/2014/main" id="{73F6F98F-DE3C-67BC-800B-BA9011997913}"/>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FC4E8399-FDF2-9CC7-F4C2-C2F152117930}"/>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43566B10-CED1-D038-F454-D2DD84F91162}"/>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6" name="TextBox 5">
            <a:extLst>
              <a:ext uri="{FF2B5EF4-FFF2-40B4-BE49-F238E27FC236}">
                <a16:creationId xmlns:a16="http://schemas.microsoft.com/office/drawing/2014/main" id="{2428DF29-340D-1480-329E-87712433C5EC}"/>
              </a:ext>
            </a:extLst>
          </p:cNvPr>
          <p:cNvSpPr txBox="1"/>
          <p:nvPr/>
        </p:nvSpPr>
        <p:spPr>
          <a:xfrm>
            <a:off x="6791509" y="44624"/>
            <a:ext cx="5366854" cy="215444"/>
          </a:xfrm>
          <a:prstGeom prst="rect">
            <a:avLst/>
          </a:prstGeom>
          <a:noFill/>
        </p:spPr>
        <p:txBody>
          <a:bodyPr wrap="none" lIns="0" tIns="0" rIns="0" bIns="0" rtlCol="0">
            <a:spAutoFit/>
          </a:bodyPr>
          <a:lstStyle/>
          <a:p>
            <a:pPr algn="l"/>
            <a:r>
              <a:rPr lang="en-GB" sz="1400" i="1" dirty="0"/>
              <a:t>Ref. David Nisbet, “Outcome of BGI Review”, CTTB 20</a:t>
            </a:r>
            <a:r>
              <a:rPr lang="en-GB" sz="1400" i="1" baseline="30000" dirty="0"/>
              <a:t>th</a:t>
            </a:r>
            <a:r>
              <a:rPr lang="en-GB" sz="1400" i="1" dirty="0"/>
              <a:t> Sept. 2024</a:t>
            </a:r>
          </a:p>
        </p:txBody>
      </p:sp>
      <p:sp>
        <p:nvSpPr>
          <p:cNvPr id="8" name="TextBox 7">
            <a:extLst>
              <a:ext uri="{FF2B5EF4-FFF2-40B4-BE49-F238E27FC236}">
                <a16:creationId xmlns:a16="http://schemas.microsoft.com/office/drawing/2014/main" id="{46AC359E-2AEE-3424-5D37-9F531054C047}"/>
              </a:ext>
            </a:extLst>
          </p:cNvPr>
          <p:cNvSpPr txBox="1"/>
          <p:nvPr/>
        </p:nvSpPr>
        <p:spPr>
          <a:xfrm>
            <a:off x="407986" y="1124744"/>
            <a:ext cx="11376025" cy="3323987"/>
          </a:xfrm>
          <a:prstGeom prst="rect">
            <a:avLst/>
          </a:prstGeom>
          <a:noFill/>
        </p:spPr>
        <p:txBody>
          <a:bodyPr wrap="square">
            <a:spAutoFit/>
          </a:bodyPr>
          <a:lstStyle/>
          <a:p>
            <a:pPr marL="342900" lvl="0" indent="-342900" algn="l">
              <a:buFont typeface="+mj-lt"/>
              <a:buAutoNum type="arabicPeriod" startAt="5"/>
            </a:pPr>
            <a:r>
              <a:rPr lang="en-GB" sz="1400" dirty="0">
                <a:solidFill>
                  <a:schemeClr val="accent1"/>
                </a:solidFill>
                <a:ea typeface="Verdana" panose="020B0604030504040204" pitchFamily="34" charset="0"/>
              </a:rPr>
              <a:t>We recommend a strong focus on data processing solution independent of the backend of the instrument, which is also the likely roadmap to a suitable LHC implementation and has use for other BI devices (</a:t>
            </a:r>
            <a:r>
              <a:rPr lang="en-GB" sz="1400" dirty="0" err="1">
                <a:solidFill>
                  <a:schemeClr val="accent1"/>
                </a:solidFill>
                <a:ea typeface="Verdana" panose="020B0604030504040204" pitchFamily="34" charset="0"/>
              </a:rPr>
              <a:t>eg.</a:t>
            </a:r>
            <a:r>
              <a:rPr lang="en-GB" sz="1400" dirty="0">
                <a:solidFill>
                  <a:schemeClr val="accent1"/>
                </a:solidFill>
                <a:ea typeface="Verdana" panose="020B0604030504040204" pitchFamily="34" charset="0"/>
              </a:rPr>
              <a:t> telescope). </a:t>
            </a:r>
            <a:r>
              <a:rPr lang="en-GB" sz="1400" dirty="0">
                <a:solidFill>
                  <a:srgbClr val="00B050"/>
                </a:solidFill>
                <a:ea typeface="Verdana" panose="020B0604030504040204" pitchFamily="34" charset="0"/>
              </a:rPr>
              <a:t>Where possible, this architecture should adopt an existing supported hardware solution. </a:t>
            </a:r>
          </a:p>
          <a:p>
            <a:pPr marL="800100" lvl="1" indent="-342900" algn="l">
              <a:buFont typeface="+mj-lt"/>
              <a:buAutoNum type="alphaLcParenR"/>
            </a:pPr>
            <a:r>
              <a:rPr lang="en-GB" sz="1400" dirty="0">
                <a:solidFill>
                  <a:schemeClr val="accent1"/>
                </a:solidFill>
                <a:ea typeface="Verdana" panose="020B0604030504040204" pitchFamily="34" charset="0"/>
              </a:rPr>
              <a:t>Projects which may serve as a reference for a future architecture are the </a:t>
            </a:r>
            <a:r>
              <a:rPr lang="en-GB" sz="1400" dirty="0">
                <a:solidFill>
                  <a:srgbClr val="00B050"/>
                </a:solidFill>
                <a:ea typeface="Verdana" panose="020B0604030504040204" pitchFamily="34" charset="0"/>
              </a:rPr>
              <a:t>Frequency Scanning Interferometry (based on DIOT supported by BE/CEM), or LHC RF </a:t>
            </a:r>
            <a:r>
              <a:rPr lang="en-GB" sz="1400" dirty="0" err="1">
                <a:solidFill>
                  <a:srgbClr val="00B050"/>
                </a:solidFill>
                <a:ea typeface="Verdana" panose="020B0604030504040204" pitchFamily="34" charset="0"/>
              </a:rPr>
              <a:t>ObsBox</a:t>
            </a:r>
            <a:r>
              <a:rPr lang="en-GB" sz="1400" dirty="0">
                <a:solidFill>
                  <a:srgbClr val="00B050"/>
                </a:solidFill>
                <a:ea typeface="Verdana" panose="020B0604030504040204" pitchFamily="34" charset="0"/>
              </a:rPr>
              <a:t> (using fast commercial servers, developed by SY/RF)</a:t>
            </a:r>
            <a:r>
              <a:rPr lang="en-GB" sz="1400" dirty="0">
                <a:solidFill>
                  <a:schemeClr val="accent1"/>
                </a:solidFill>
                <a:ea typeface="Verdana" panose="020B0604030504040204" pitchFamily="34" charset="0"/>
              </a:rPr>
              <a:t>. We note that a support model exists for the DIOT based platform.</a:t>
            </a:r>
          </a:p>
          <a:p>
            <a:pPr marL="800100" lvl="1" indent="-342900" algn="l">
              <a:buFont typeface="+mj-lt"/>
              <a:buAutoNum type="alphaLcParenR"/>
            </a:pPr>
            <a:r>
              <a:rPr lang="en-GB" sz="1400" dirty="0">
                <a:solidFill>
                  <a:schemeClr val="accent1"/>
                </a:solidFill>
                <a:ea typeface="Verdana" panose="020B0604030504040204" pitchFamily="34" charset="0"/>
              </a:rPr>
              <a:t>The </a:t>
            </a:r>
            <a:r>
              <a:rPr lang="en-GB" sz="1400" dirty="0">
                <a:solidFill>
                  <a:schemeClr val="accent3"/>
                </a:solidFill>
                <a:ea typeface="Verdana" panose="020B0604030504040204" pitchFamily="34" charset="0"/>
              </a:rPr>
              <a:t>existing hardware is relying on a commercial development kit</a:t>
            </a:r>
            <a:r>
              <a:rPr lang="en-GB" sz="1400" dirty="0">
                <a:solidFill>
                  <a:schemeClr val="accent1"/>
                </a:solidFill>
                <a:ea typeface="Verdana" panose="020B0604030504040204" pitchFamily="34" charset="0"/>
              </a:rPr>
              <a:t>, which will present maintenance challenges in the future. In the context of moving to a server-based solution, the front-end hardware should also evolve to a more standard part. Suitable hardware may be the DIOT platform, or the ATS </a:t>
            </a:r>
            <a:r>
              <a:rPr lang="en-GB" sz="1400" dirty="0" err="1">
                <a:solidFill>
                  <a:schemeClr val="accent1"/>
                </a:solidFill>
                <a:ea typeface="Verdana" panose="020B0604030504040204" pitchFamily="34" charset="0"/>
              </a:rPr>
              <a:t>SoM</a:t>
            </a:r>
            <a:r>
              <a:rPr lang="en-GB" sz="1400" dirty="0">
                <a:solidFill>
                  <a:schemeClr val="accent1"/>
                </a:solidFill>
                <a:ea typeface="Verdana" panose="020B0604030504040204" pitchFamily="34" charset="0"/>
              </a:rPr>
              <a:t> (if its availability is compatible with the updated milestone plan).</a:t>
            </a:r>
          </a:p>
          <a:p>
            <a:pPr marL="800100" lvl="1" indent="-342900" algn="l">
              <a:buFont typeface="+mj-lt"/>
              <a:buAutoNum type="alphaLcParenR"/>
            </a:pPr>
            <a:endParaRPr lang="en-GB" sz="1400" dirty="0">
              <a:solidFill>
                <a:schemeClr val="accent1"/>
              </a:solidFill>
              <a:ea typeface="Verdana" panose="020B0604030504040204" pitchFamily="34" charset="0"/>
            </a:endParaRPr>
          </a:p>
          <a:p>
            <a:pPr marL="342900" lvl="0" indent="-342900" algn="l">
              <a:buFont typeface="+mj-lt"/>
              <a:buAutoNum type="arabicPeriod" startAt="5"/>
            </a:pPr>
            <a:r>
              <a:rPr lang="en-GB" sz="1400" dirty="0">
                <a:solidFill>
                  <a:schemeClr val="accent1"/>
                </a:solidFill>
                <a:ea typeface="Verdana" panose="020B0604030504040204" pitchFamily="34" charset="0"/>
              </a:rPr>
              <a:t>Due to the likely changes in the data processing architecture, we </a:t>
            </a:r>
            <a:r>
              <a:rPr lang="en-GB" sz="1400" dirty="0">
                <a:solidFill>
                  <a:schemeClr val="accent3"/>
                </a:solidFill>
                <a:ea typeface="Verdana" panose="020B0604030504040204" pitchFamily="34" charset="0"/>
              </a:rPr>
              <a:t>recommend reducing the deliverables to the machine in the short term</a:t>
            </a:r>
            <a:r>
              <a:rPr lang="en-GB" sz="1400" dirty="0">
                <a:solidFill>
                  <a:schemeClr val="accent1"/>
                </a:solidFill>
                <a:ea typeface="Verdana" panose="020B0604030504040204" pitchFamily="34" charset="0"/>
              </a:rPr>
              <a:t>. Testing can continue in an expert mode if needed, and delivery of a truly operational instrument should be foreseen when a definitive implementation is more mature.</a:t>
            </a:r>
          </a:p>
          <a:p>
            <a:pPr marL="342900" lvl="0" indent="-342900" algn="l">
              <a:buFont typeface="+mj-lt"/>
              <a:buAutoNum type="arabicPeriod" startAt="5"/>
            </a:pPr>
            <a:endParaRPr lang="en-GB" sz="1400" dirty="0">
              <a:solidFill>
                <a:schemeClr val="accent1"/>
              </a:solidFill>
              <a:ea typeface="Verdana" panose="020B0604030504040204" pitchFamily="34" charset="0"/>
            </a:endParaRPr>
          </a:p>
          <a:p>
            <a:pPr marL="342900" lvl="0" indent="-342900" algn="l">
              <a:buFont typeface="+mj-lt"/>
              <a:buAutoNum type="arabicPeriod" startAt="5"/>
            </a:pPr>
            <a:r>
              <a:rPr lang="en-GB" sz="1400" dirty="0">
                <a:solidFill>
                  <a:schemeClr val="accent1"/>
                </a:solidFill>
                <a:ea typeface="Verdana" panose="020B0604030504040204" pitchFamily="34" charset="0"/>
              </a:rPr>
              <a:t>Explore the possible </a:t>
            </a:r>
            <a:r>
              <a:rPr lang="en-GB" sz="1400" dirty="0">
                <a:solidFill>
                  <a:srgbClr val="00B050"/>
                </a:solidFill>
                <a:ea typeface="Verdana" panose="020B0604030504040204" pitchFamily="34" charset="0"/>
              </a:rPr>
              <a:t>adaptation of existing frameworks and drivers from the Timepix and experiment community</a:t>
            </a:r>
            <a:r>
              <a:rPr lang="en-GB" sz="1400" dirty="0">
                <a:solidFill>
                  <a:schemeClr val="accent1"/>
                </a:solidFill>
                <a:ea typeface="Verdana" panose="020B0604030504040204" pitchFamily="34" charset="0"/>
              </a:rPr>
              <a:t>. </a:t>
            </a:r>
          </a:p>
        </p:txBody>
      </p:sp>
    </p:spTree>
    <p:extLst>
      <p:ext uri="{BB962C8B-B14F-4D97-AF65-F5344CB8AC3E}">
        <p14:creationId xmlns:p14="http://schemas.microsoft.com/office/powerpoint/2010/main" val="2310212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D0D34F6-244C-68B3-3FAF-AC16B1B54956}"/>
              </a:ext>
            </a:extLst>
          </p:cNvPr>
          <p:cNvSpPr>
            <a:spLocks noGrp="1"/>
          </p:cNvSpPr>
          <p:nvPr>
            <p:ph type="title"/>
          </p:nvPr>
        </p:nvSpPr>
        <p:spPr/>
        <p:txBody>
          <a:bodyPr/>
          <a:lstStyle/>
          <a:p>
            <a:r>
              <a:rPr lang="en-GB" dirty="0"/>
              <a:t>SPS BGI’s: Situation Today &amp; After YETS 24/25</a:t>
            </a:r>
          </a:p>
        </p:txBody>
      </p:sp>
      <p:sp>
        <p:nvSpPr>
          <p:cNvPr id="2" name="Date Placeholder 1">
            <a:extLst>
              <a:ext uri="{FF2B5EF4-FFF2-40B4-BE49-F238E27FC236}">
                <a16:creationId xmlns:a16="http://schemas.microsoft.com/office/drawing/2014/main" id="{5071A669-1333-325A-B12B-A4DB37EB8338}"/>
              </a:ext>
            </a:extLst>
          </p:cNvPr>
          <p:cNvSpPr>
            <a:spLocks noGrp="1"/>
          </p:cNvSpPr>
          <p:nvPr>
            <p:ph type="dt" sz="half" idx="10"/>
          </p:nvPr>
        </p:nvSpPr>
        <p:spPr/>
        <p:txBody>
          <a:bodyPr/>
          <a:lstStyle/>
          <a:p>
            <a:r>
              <a:rPr lang="de-CH"/>
              <a:t>28/11/2024</a:t>
            </a:r>
            <a:endParaRPr lang="en-US" dirty="0"/>
          </a:p>
        </p:txBody>
      </p:sp>
      <p:sp>
        <p:nvSpPr>
          <p:cNvPr id="3" name="Footer Placeholder 2">
            <a:extLst>
              <a:ext uri="{FF2B5EF4-FFF2-40B4-BE49-F238E27FC236}">
                <a16:creationId xmlns:a16="http://schemas.microsoft.com/office/drawing/2014/main" id="{EC6BBECD-A120-731A-406C-E6CE5FB10FAD}"/>
              </a:ext>
            </a:extLst>
          </p:cNvPr>
          <p:cNvSpPr>
            <a:spLocks noGrp="1"/>
          </p:cNvSpPr>
          <p:nvPr>
            <p:ph type="ftr" sz="quarter" idx="11"/>
          </p:nvPr>
        </p:nvSpPr>
        <p:spPr/>
        <p:txBody>
          <a:bodyPr/>
          <a:lstStyle/>
          <a:p>
            <a:r>
              <a:rPr lang="en-US"/>
              <a:t>James Storey | BI TB</a:t>
            </a:r>
            <a:endParaRPr lang="en-US" dirty="0"/>
          </a:p>
        </p:txBody>
      </p:sp>
      <p:sp>
        <p:nvSpPr>
          <p:cNvPr id="4" name="Slide Number Placeholder 3">
            <a:extLst>
              <a:ext uri="{FF2B5EF4-FFF2-40B4-BE49-F238E27FC236}">
                <a16:creationId xmlns:a16="http://schemas.microsoft.com/office/drawing/2014/main" id="{36883759-38DE-5486-B912-DA9A703BF0DE}"/>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7" name="TextBox 6">
            <a:extLst>
              <a:ext uri="{FF2B5EF4-FFF2-40B4-BE49-F238E27FC236}">
                <a16:creationId xmlns:a16="http://schemas.microsoft.com/office/drawing/2014/main" id="{F73975A4-5276-A963-1C18-79440471C038}"/>
              </a:ext>
            </a:extLst>
          </p:cNvPr>
          <p:cNvSpPr txBox="1"/>
          <p:nvPr/>
        </p:nvSpPr>
        <p:spPr>
          <a:xfrm>
            <a:off x="401676" y="2231071"/>
            <a:ext cx="4639650" cy="3323987"/>
          </a:xfrm>
          <a:prstGeom prst="rect">
            <a:avLst/>
          </a:prstGeom>
          <a:noFill/>
        </p:spPr>
        <p:txBody>
          <a:bodyPr wrap="square" lIns="0" tIns="0" rIns="0" bIns="0" rtlCol="0">
            <a:spAutoFit/>
          </a:bodyPr>
          <a:lstStyle/>
          <a:p>
            <a:pPr algn="l"/>
            <a:r>
              <a:rPr lang="en-GB" sz="2000" b="1" dirty="0">
                <a:solidFill>
                  <a:schemeClr val="tx2"/>
                </a:solidFill>
              </a:rPr>
              <a:t>BGI Horizontal</a:t>
            </a:r>
          </a:p>
          <a:p>
            <a:pPr marL="285750" indent="-285750" algn="l">
              <a:buFont typeface="Arial" panose="020B0604020202020204" pitchFamily="34" charset="0"/>
              <a:buChar char="•"/>
            </a:pPr>
            <a:r>
              <a:rPr lang="en-GB" sz="2000" dirty="0">
                <a:solidFill>
                  <a:schemeClr val="tx2"/>
                </a:solidFill>
              </a:rPr>
              <a:t>Instrument installed with “Diamond” RF shield</a:t>
            </a:r>
          </a:p>
          <a:p>
            <a:pPr marL="285750" indent="-285750" algn="l">
              <a:buFont typeface="Arial" panose="020B0604020202020204" pitchFamily="34" charset="0"/>
              <a:buChar char="•"/>
            </a:pPr>
            <a:r>
              <a:rPr lang="en-GB" sz="2000" dirty="0">
                <a:solidFill>
                  <a:schemeClr val="tx2"/>
                </a:solidFill>
              </a:rPr>
              <a:t>Magnets in doublet configuration</a:t>
            </a:r>
          </a:p>
          <a:p>
            <a:pPr marL="285750" indent="-285750" algn="l">
              <a:buFont typeface="Arial" panose="020B0604020202020204" pitchFamily="34" charset="0"/>
              <a:buChar char="•"/>
            </a:pPr>
            <a:endParaRPr lang="en-GB" sz="2000" dirty="0">
              <a:solidFill>
                <a:schemeClr val="tx2"/>
              </a:solidFill>
            </a:endParaRPr>
          </a:p>
          <a:p>
            <a:pPr marL="285750" indent="-285750" algn="l">
              <a:buFont typeface="Arial" panose="020B0604020202020204" pitchFamily="34" charset="0"/>
              <a:buChar char="•"/>
            </a:pPr>
            <a:endParaRPr lang="en-GB" sz="2000" dirty="0">
              <a:solidFill>
                <a:schemeClr val="tx2"/>
              </a:solidFill>
            </a:endParaRPr>
          </a:p>
          <a:p>
            <a:pPr algn="l"/>
            <a:r>
              <a:rPr lang="en-GB" sz="2000" b="1" dirty="0">
                <a:solidFill>
                  <a:schemeClr val="tx2"/>
                </a:solidFill>
              </a:rPr>
              <a:t>BGI Vertical</a:t>
            </a:r>
          </a:p>
          <a:p>
            <a:pPr marL="285750" indent="-285750" algn="l">
              <a:buFont typeface="Arial" panose="020B0604020202020204" pitchFamily="34" charset="0"/>
              <a:buChar char="•"/>
            </a:pPr>
            <a:r>
              <a:rPr lang="en-GB" sz="2000" dirty="0">
                <a:solidFill>
                  <a:schemeClr val="tx2"/>
                </a:solidFill>
              </a:rPr>
              <a:t>Prototype instrument installed</a:t>
            </a:r>
          </a:p>
          <a:p>
            <a:pPr marL="285750" indent="-285750" algn="l">
              <a:buFont typeface="Arial" panose="020B0604020202020204" pitchFamily="34" charset="0"/>
              <a:buChar char="•"/>
            </a:pPr>
            <a:r>
              <a:rPr lang="en-GB" sz="2000" dirty="0">
                <a:solidFill>
                  <a:schemeClr val="tx2"/>
                </a:solidFill>
              </a:rPr>
              <a:t>Magnets in doublet configuration</a:t>
            </a:r>
          </a:p>
          <a:p>
            <a:pPr algn="l"/>
            <a:endParaRPr lang="en-GB" b="1" dirty="0"/>
          </a:p>
          <a:p>
            <a:pPr algn="l"/>
            <a:endParaRPr lang="en-GB" dirty="0"/>
          </a:p>
        </p:txBody>
      </p:sp>
      <p:sp>
        <p:nvSpPr>
          <p:cNvPr id="8" name="TextBox 7">
            <a:extLst>
              <a:ext uri="{FF2B5EF4-FFF2-40B4-BE49-F238E27FC236}">
                <a16:creationId xmlns:a16="http://schemas.microsoft.com/office/drawing/2014/main" id="{5A9AEA8F-C17C-D83D-DF06-003AE7ACD108}"/>
              </a:ext>
            </a:extLst>
          </p:cNvPr>
          <p:cNvSpPr txBox="1"/>
          <p:nvPr/>
        </p:nvSpPr>
        <p:spPr>
          <a:xfrm>
            <a:off x="1580668" y="1470890"/>
            <a:ext cx="1904560" cy="307777"/>
          </a:xfrm>
          <a:prstGeom prst="rect">
            <a:avLst/>
          </a:prstGeom>
          <a:noFill/>
        </p:spPr>
        <p:txBody>
          <a:bodyPr wrap="none" lIns="0" tIns="0" rIns="0" bIns="0" rtlCol="0">
            <a:spAutoFit/>
          </a:bodyPr>
          <a:lstStyle/>
          <a:p>
            <a:pPr algn="ctr"/>
            <a:r>
              <a:rPr lang="en-GB" sz="2000" b="1" dirty="0"/>
              <a:t>Situation Today</a:t>
            </a:r>
          </a:p>
        </p:txBody>
      </p:sp>
      <p:sp>
        <p:nvSpPr>
          <p:cNvPr id="9" name="TextBox 8">
            <a:extLst>
              <a:ext uri="{FF2B5EF4-FFF2-40B4-BE49-F238E27FC236}">
                <a16:creationId xmlns:a16="http://schemas.microsoft.com/office/drawing/2014/main" id="{E19ABF13-385B-7734-03FF-DB64D3805B63}"/>
              </a:ext>
            </a:extLst>
          </p:cNvPr>
          <p:cNvSpPr txBox="1"/>
          <p:nvPr/>
        </p:nvSpPr>
        <p:spPr>
          <a:xfrm>
            <a:off x="7897871" y="1470890"/>
            <a:ext cx="2047227" cy="307777"/>
          </a:xfrm>
          <a:prstGeom prst="rect">
            <a:avLst/>
          </a:prstGeom>
          <a:noFill/>
        </p:spPr>
        <p:txBody>
          <a:bodyPr wrap="none" lIns="0" tIns="0" rIns="0" bIns="0" rtlCol="0">
            <a:spAutoFit/>
          </a:bodyPr>
          <a:lstStyle/>
          <a:p>
            <a:pPr algn="ctr"/>
            <a:r>
              <a:rPr lang="en-GB" sz="2000" b="1" dirty="0"/>
              <a:t>After YETS 24/25</a:t>
            </a:r>
          </a:p>
        </p:txBody>
      </p:sp>
      <p:sp>
        <p:nvSpPr>
          <p:cNvPr id="10" name="TextBox 9">
            <a:extLst>
              <a:ext uri="{FF2B5EF4-FFF2-40B4-BE49-F238E27FC236}">
                <a16:creationId xmlns:a16="http://schemas.microsoft.com/office/drawing/2014/main" id="{76F8CCA3-3460-EDA6-2787-E61F3D94BFCF}"/>
              </a:ext>
            </a:extLst>
          </p:cNvPr>
          <p:cNvSpPr txBox="1"/>
          <p:nvPr/>
        </p:nvSpPr>
        <p:spPr>
          <a:xfrm>
            <a:off x="6333437" y="2231071"/>
            <a:ext cx="5176097" cy="3631763"/>
          </a:xfrm>
          <a:prstGeom prst="rect">
            <a:avLst/>
          </a:prstGeom>
          <a:noFill/>
        </p:spPr>
        <p:txBody>
          <a:bodyPr wrap="none" lIns="0" tIns="0" rIns="0" bIns="0" rtlCol="0">
            <a:spAutoFit/>
          </a:bodyPr>
          <a:lstStyle/>
          <a:p>
            <a:pPr algn="l"/>
            <a:r>
              <a:rPr lang="en-GB" sz="2000" b="1" dirty="0">
                <a:solidFill>
                  <a:schemeClr val="tx2"/>
                </a:solidFill>
              </a:rPr>
              <a:t>BGI Horizontal</a:t>
            </a:r>
          </a:p>
          <a:p>
            <a:pPr marL="285750" indent="-285750" algn="l">
              <a:buFont typeface="Arial" panose="020B0604020202020204" pitchFamily="34" charset="0"/>
              <a:buChar char="•"/>
            </a:pPr>
            <a:r>
              <a:rPr lang="en-GB" sz="2000" dirty="0">
                <a:solidFill>
                  <a:schemeClr val="tx2"/>
                </a:solidFill>
              </a:rPr>
              <a:t>Same instrument with “Diamond” RF shield</a:t>
            </a:r>
          </a:p>
          <a:p>
            <a:pPr marL="285750" indent="-285750" algn="l">
              <a:buFont typeface="Arial" panose="020B0604020202020204" pitchFamily="34" charset="0"/>
              <a:buChar char="•"/>
            </a:pPr>
            <a:r>
              <a:rPr lang="en-GB" sz="2000" dirty="0">
                <a:solidFill>
                  <a:srgbClr val="00B050"/>
                </a:solidFill>
              </a:rPr>
              <a:t>External HV countermeasures </a:t>
            </a:r>
          </a:p>
          <a:p>
            <a:pPr marL="285750" indent="-285750" algn="l">
              <a:buFont typeface="Arial" panose="020B0604020202020204" pitchFamily="34" charset="0"/>
              <a:buChar char="•"/>
            </a:pPr>
            <a:r>
              <a:rPr lang="en-GB" sz="2000" dirty="0">
                <a:solidFill>
                  <a:srgbClr val="00B050"/>
                </a:solidFill>
              </a:rPr>
              <a:t>Magnets in triplet configuration (*)</a:t>
            </a:r>
          </a:p>
          <a:p>
            <a:pPr marL="285750" indent="-285750" algn="l">
              <a:buFont typeface="Arial" panose="020B0604020202020204" pitchFamily="34" charset="0"/>
              <a:buChar char="•"/>
            </a:pPr>
            <a:endParaRPr lang="en-GB" sz="2000" dirty="0">
              <a:solidFill>
                <a:schemeClr val="tx2"/>
              </a:solidFill>
            </a:endParaRPr>
          </a:p>
          <a:p>
            <a:pPr algn="l"/>
            <a:endParaRPr lang="en-GB" sz="2000" dirty="0">
              <a:solidFill>
                <a:schemeClr val="tx2"/>
              </a:solidFill>
            </a:endParaRPr>
          </a:p>
          <a:p>
            <a:pPr algn="l"/>
            <a:r>
              <a:rPr lang="en-GB" sz="2000" b="1" dirty="0">
                <a:solidFill>
                  <a:schemeClr val="tx2"/>
                </a:solidFill>
              </a:rPr>
              <a:t>BGI Vertical</a:t>
            </a:r>
          </a:p>
          <a:p>
            <a:pPr marL="285750" indent="-285750" algn="l">
              <a:buFont typeface="Arial" panose="020B0604020202020204" pitchFamily="34" charset="0"/>
              <a:buChar char="•"/>
            </a:pPr>
            <a:r>
              <a:rPr lang="en-GB" sz="2000" dirty="0">
                <a:solidFill>
                  <a:srgbClr val="00B050"/>
                </a:solidFill>
              </a:rPr>
              <a:t>New instrument with “Denser” RF shield</a:t>
            </a:r>
          </a:p>
          <a:p>
            <a:pPr marL="285750" indent="-285750" algn="l">
              <a:buFont typeface="Arial" panose="020B0604020202020204" pitchFamily="34" charset="0"/>
              <a:buChar char="•"/>
            </a:pPr>
            <a:r>
              <a:rPr lang="en-GB" sz="2000" dirty="0">
                <a:solidFill>
                  <a:srgbClr val="00B050"/>
                </a:solidFill>
              </a:rPr>
              <a:t>External HV countermeasures</a:t>
            </a:r>
          </a:p>
          <a:p>
            <a:pPr marL="285750" indent="-285750" algn="l">
              <a:buFont typeface="Arial" panose="020B0604020202020204" pitchFamily="34" charset="0"/>
              <a:buChar char="•"/>
            </a:pPr>
            <a:r>
              <a:rPr lang="en-GB" sz="2000" dirty="0">
                <a:solidFill>
                  <a:srgbClr val="00B050"/>
                </a:solidFill>
              </a:rPr>
              <a:t>Magnets in triplet configuration (*)</a:t>
            </a:r>
          </a:p>
          <a:p>
            <a:pPr algn="l"/>
            <a:endParaRPr lang="en-GB" b="1" dirty="0"/>
          </a:p>
          <a:p>
            <a:pPr algn="l"/>
            <a:endParaRPr lang="en-GB" dirty="0"/>
          </a:p>
        </p:txBody>
      </p:sp>
      <p:sp>
        <p:nvSpPr>
          <p:cNvPr id="11" name="TextBox 10">
            <a:extLst>
              <a:ext uri="{FF2B5EF4-FFF2-40B4-BE49-F238E27FC236}">
                <a16:creationId xmlns:a16="http://schemas.microsoft.com/office/drawing/2014/main" id="{F8A8E174-5FB7-06F9-5122-E9D3304CCFD5}"/>
              </a:ext>
            </a:extLst>
          </p:cNvPr>
          <p:cNvSpPr txBox="1"/>
          <p:nvPr/>
        </p:nvSpPr>
        <p:spPr>
          <a:xfrm>
            <a:off x="6333437" y="5639143"/>
            <a:ext cx="5832648" cy="492443"/>
          </a:xfrm>
          <a:prstGeom prst="rect">
            <a:avLst/>
          </a:prstGeom>
          <a:noFill/>
        </p:spPr>
        <p:txBody>
          <a:bodyPr wrap="square" lIns="0" tIns="0" rIns="0" bIns="0" rtlCol="0">
            <a:spAutoFit/>
          </a:bodyPr>
          <a:lstStyle/>
          <a:p>
            <a:pPr algn="l"/>
            <a:r>
              <a:rPr lang="en-GB" sz="1600" i="1" dirty="0"/>
              <a:t>(*)</a:t>
            </a:r>
            <a:r>
              <a:rPr lang="en-GB" sz="1600" i="1" dirty="0">
                <a:solidFill>
                  <a:srgbClr val="000000"/>
                </a:solidFill>
                <a:effectLst/>
              </a:rPr>
              <a:t> ECR 3168184 "Modification of magnetic bump for operation of the BGI profile monitors in SPS LSS5.</a:t>
            </a:r>
            <a:r>
              <a:rPr lang="en-GB" sz="1600" i="1" dirty="0"/>
              <a:t> </a:t>
            </a:r>
          </a:p>
        </p:txBody>
      </p:sp>
      <p:sp>
        <p:nvSpPr>
          <p:cNvPr id="12" name="Right Arrow 11">
            <a:extLst>
              <a:ext uri="{FF2B5EF4-FFF2-40B4-BE49-F238E27FC236}">
                <a16:creationId xmlns:a16="http://schemas.microsoft.com/office/drawing/2014/main" id="{001315AF-022C-1833-57A4-550411976569}"/>
              </a:ext>
            </a:extLst>
          </p:cNvPr>
          <p:cNvSpPr/>
          <p:nvPr/>
        </p:nvSpPr>
        <p:spPr>
          <a:xfrm>
            <a:off x="4865546" y="3547607"/>
            <a:ext cx="1008112" cy="4993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0490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D09A3-3B23-2991-66A6-AB53CFF53C3F}"/>
              </a:ext>
            </a:extLst>
          </p:cNvPr>
          <p:cNvSpPr>
            <a:spLocks noGrp="1"/>
          </p:cNvSpPr>
          <p:nvPr>
            <p:ph type="title"/>
          </p:nvPr>
        </p:nvSpPr>
        <p:spPr/>
        <p:txBody>
          <a:bodyPr/>
          <a:lstStyle/>
          <a:p>
            <a:r>
              <a:rPr lang="en-CH" dirty="0"/>
              <a:t>BGI Profile Monitors</a:t>
            </a:r>
          </a:p>
        </p:txBody>
      </p:sp>
      <p:sp>
        <p:nvSpPr>
          <p:cNvPr id="3" name="Date Placeholder 2">
            <a:extLst>
              <a:ext uri="{FF2B5EF4-FFF2-40B4-BE49-F238E27FC236}">
                <a16:creationId xmlns:a16="http://schemas.microsoft.com/office/drawing/2014/main" id="{8C2CD763-FE26-63C0-ECDE-C1C4D359A8A6}"/>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97FD7332-2DB4-5735-C39B-77E92F2FAFFB}"/>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97DF3CE8-F859-0514-1943-F3BDF2669D97}"/>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6" name="Picture 5">
            <a:extLst>
              <a:ext uri="{FF2B5EF4-FFF2-40B4-BE49-F238E27FC236}">
                <a16:creationId xmlns:a16="http://schemas.microsoft.com/office/drawing/2014/main" id="{8C58ADE5-950E-A7F0-6D18-5C0C1B7820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056" y="2564904"/>
            <a:ext cx="2819784" cy="2129585"/>
          </a:xfrm>
          <a:prstGeom prst="rect">
            <a:avLst/>
          </a:prstGeom>
        </p:spPr>
      </p:pic>
      <p:sp>
        <p:nvSpPr>
          <p:cNvPr id="7" name="TextBox 6">
            <a:extLst>
              <a:ext uri="{FF2B5EF4-FFF2-40B4-BE49-F238E27FC236}">
                <a16:creationId xmlns:a16="http://schemas.microsoft.com/office/drawing/2014/main" id="{5F5056FA-D14E-730D-32CB-69CAA6D2DE51}"/>
              </a:ext>
            </a:extLst>
          </p:cNvPr>
          <p:cNvSpPr txBox="1"/>
          <p:nvPr/>
        </p:nvSpPr>
        <p:spPr>
          <a:xfrm>
            <a:off x="403998" y="1237820"/>
            <a:ext cx="3837901" cy="923330"/>
          </a:xfrm>
          <a:prstGeom prst="rect">
            <a:avLst/>
          </a:prstGeom>
          <a:noFill/>
        </p:spPr>
        <p:txBody>
          <a:bodyPr wrap="square" rtlCol="0">
            <a:spAutoFit/>
          </a:bodyPr>
          <a:lstStyle/>
          <a:p>
            <a:pPr algn="l"/>
            <a:r>
              <a:rPr lang="en-US" dirty="0"/>
              <a:t>Measure beam profile by </a:t>
            </a:r>
            <a:r>
              <a:rPr lang="en-US" b="1" dirty="0"/>
              <a:t>counting</a:t>
            </a:r>
            <a:r>
              <a:rPr lang="en-US" dirty="0"/>
              <a:t> # ionisation electrons detected in each column.</a:t>
            </a:r>
          </a:p>
        </p:txBody>
      </p:sp>
      <p:pic>
        <p:nvPicPr>
          <p:cNvPr id="8" name="Picture 7">
            <a:extLst>
              <a:ext uri="{FF2B5EF4-FFF2-40B4-BE49-F238E27FC236}">
                <a16:creationId xmlns:a16="http://schemas.microsoft.com/office/drawing/2014/main" id="{AA3F2CB2-8D7E-164C-F5FA-83DAE2B60EC8}"/>
              </a:ext>
            </a:extLst>
          </p:cNvPr>
          <p:cNvPicPr>
            <a:picLocks noChangeAspect="1"/>
          </p:cNvPicPr>
          <p:nvPr/>
        </p:nvPicPr>
        <p:blipFill rotWithShape="1">
          <a:blip r:embed="rId3">
            <a:extLst>
              <a:ext uri="{28A0092B-C50C-407E-A947-70E740481C1C}">
                <a14:useLocalDpi xmlns:a14="http://schemas.microsoft.com/office/drawing/2010/main" val="0"/>
              </a:ext>
            </a:extLst>
          </a:blip>
          <a:srcRect l="50062" t="7264"/>
          <a:stretch/>
        </p:blipFill>
        <p:spPr>
          <a:xfrm>
            <a:off x="6600056" y="3068960"/>
            <a:ext cx="3871420" cy="2307989"/>
          </a:xfrm>
          <a:prstGeom prst="rect">
            <a:avLst/>
          </a:prstGeom>
        </p:spPr>
      </p:pic>
      <p:pic>
        <p:nvPicPr>
          <p:cNvPr id="9" name="Picture 8">
            <a:extLst>
              <a:ext uri="{FF2B5EF4-FFF2-40B4-BE49-F238E27FC236}">
                <a16:creationId xmlns:a16="http://schemas.microsoft.com/office/drawing/2014/main" id="{193815EE-FA41-CC62-492F-8CB37A1B1031}"/>
              </a:ext>
            </a:extLst>
          </p:cNvPr>
          <p:cNvPicPr>
            <a:picLocks noChangeAspect="1"/>
          </p:cNvPicPr>
          <p:nvPr/>
        </p:nvPicPr>
        <p:blipFill>
          <a:blip r:embed="rId4"/>
          <a:stretch>
            <a:fillRect/>
          </a:stretch>
        </p:blipFill>
        <p:spPr>
          <a:xfrm>
            <a:off x="4657631" y="980728"/>
            <a:ext cx="6722049" cy="1533602"/>
          </a:xfrm>
          <a:prstGeom prst="rect">
            <a:avLst/>
          </a:prstGeom>
        </p:spPr>
      </p:pic>
      <p:sp>
        <p:nvSpPr>
          <p:cNvPr id="13" name="TextBox 12">
            <a:extLst>
              <a:ext uri="{FF2B5EF4-FFF2-40B4-BE49-F238E27FC236}">
                <a16:creationId xmlns:a16="http://schemas.microsoft.com/office/drawing/2014/main" id="{D7128DDE-A437-1B33-AE73-9FDA7C285039}"/>
              </a:ext>
            </a:extLst>
          </p:cNvPr>
          <p:cNvSpPr txBox="1"/>
          <p:nvPr/>
        </p:nvSpPr>
        <p:spPr>
          <a:xfrm>
            <a:off x="7896201" y="136892"/>
            <a:ext cx="4104456" cy="369332"/>
          </a:xfrm>
          <a:prstGeom prst="rect">
            <a:avLst/>
          </a:prstGeom>
          <a:noFill/>
        </p:spPr>
        <p:txBody>
          <a:bodyPr wrap="square">
            <a:spAutoFit/>
          </a:bodyPr>
          <a:lstStyle/>
          <a:p>
            <a:r>
              <a:rPr lang="en-CH"/>
              <a:t>Refs. </a:t>
            </a:r>
            <a:r>
              <a:rPr lang="en-CH">
                <a:hlinkClick r:id="rId5"/>
              </a:rPr>
              <a:t>IBIC 2017</a:t>
            </a:r>
            <a:r>
              <a:rPr lang="en-CH"/>
              <a:t>, </a:t>
            </a:r>
            <a:r>
              <a:rPr lang="en-CH">
                <a:hlinkClick r:id="rId6"/>
              </a:rPr>
              <a:t>IBIC 2019</a:t>
            </a:r>
            <a:r>
              <a:rPr lang="en-CH"/>
              <a:t>, </a:t>
            </a:r>
            <a:r>
              <a:rPr lang="en-CH">
                <a:hlinkClick r:id="rId7"/>
              </a:rPr>
              <a:t>IBIC 2021</a:t>
            </a:r>
            <a:endParaRPr lang="en-CH"/>
          </a:p>
        </p:txBody>
      </p:sp>
      <p:sp>
        <p:nvSpPr>
          <p:cNvPr id="10" name="TextBox 9">
            <a:extLst>
              <a:ext uri="{FF2B5EF4-FFF2-40B4-BE49-F238E27FC236}">
                <a16:creationId xmlns:a16="http://schemas.microsoft.com/office/drawing/2014/main" id="{157EB25C-3B27-47BE-D869-02E87263718D}"/>
              </a:ext>
            </a:extLst>
          </p:cNvPr>
          <p:cNvSpPr txBox="1"/>
          <p:nvPr/>
        </p:nvSpPr>
        <p:spPr>
          <a:xfrm>
            <a:off x="624632" y="5609159"/>
            <a:ext cx="11376025" cy="553998"/>
          </a:xfrm>
          <a:prstGeom prst="rect">
            <a:avLst/>
          </a:prstGeom>
          <a:noFill/>
        </p:spPr>
        <p:txBody>
          <a:bodyPr wrap="square" lIns="0" tIns="0" rIns="0" bIns="0" rtlCol="0">
            <a:spAutoFit/>
          </a:bodyPr>
          <a:lstStyle/>
          <a:p>
            <a:pPr algn="l"/>
            <a:r>
              <a:rPr lang="en-CH" b="1" dirty="0"/>
              <a:t>Beam Gas Ionisation (BGI) beam profile monitors </a:t>
            </a:r>
            <a:r>
              <a:rPr lang="en-CH" dirty="0"/>
              <a:t>are designed to provide </a:t>
            </a:r>
            <a:r>
              <a:rPr lang="en-CH" b="1" dirty="0"/>
              <a:t>non-destructive continuous</a:t>
            </a:r>
            <a:r>
              <a:rPr lang="en-CH" dirty="0"/>
              <a:t> </a:t>
            </a:r>
            <a:r>
              <a:rPr lang="en-CH" b="1" dirty="0"/>
              <a:t>bunch-by-bunch </a:t>
            </a:r>
            <a:r>
              <a:rPr lang="en-CH" dirty="0"/>
              <a:t>measurements of the </a:t>
            </a:r>
            <a:r>
              <a:rPr lang="en-CH" b="1" dirty="0"/>
              <a:t>transverse beam profile </a:t>
            </a:r>
            <a:r>
              <a:rPr lang="en-CH" dirty="0"/>
              <a:t>in both the horizontal &amp; vertical planes.</a:t>
            </a:r>
          </a:p>
        </p:txBody>
      </p:sp>
    </p:spTree>
    <p:extLst>
      <p:ext uri="{BB962C8B-B14F-4D97-AF65-F5344CB8AC3E}">
        <p14:creationId xmlns:p14="http://schemas.microsoft.com/office/powerpoint/2010/main" val="22586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CC46F-D490-0F67-384B-B60A68E4D103}"/>
            </a:ext>
          </a:extLst>
        </p:cNvPr>
        <p:cNvGrpSpPr/>
        <p:nvPr/>
      </p:nvGrpSpPr>
      <p:grpSpPr>
        <a:xfrm>
          <a:off x="0" y="0"/>
          <a:ext cx="0" cy="0"/>
          <a:chOff x="0" y="0"/>
          <a:chExt cx="0" cy="0"/>
        </a:xfrm>
      </p:grpSpPr>
      <p:sp>
        <p:nvSpPr>
          <p:cNvPr id="8" name="Inhaltsplatzhalter 3">
            <a:extLst>
              <a:ext uri="{FF2B5EF4-FFF2-40B4-BE49-F238E27FC236}">
                <a16:creationId xmlns:a16="http://schemas.microsoft.com/office/drawing/2014/main" id="{78B4F4A5-96F3-053E-3243-555B780CCF4E}"/>
              </a:ext>
            </a:extLst>
          </p:cNvPr>
          <p:cNvSpPr txBox="1">
            <a:spLocks/>
          </p:cNvSpPr>
          <p:nvPr/>
        </p:nvSpPr>
        <p:spPr>
          <a:xfrm>
            <a:off x="664866" y="1260701"/>
            <a:ext cx="11119146" cy="483259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800" dirty="0"/>
              <a:t>Beam Characteristics:</a:t>
            </a:r>
          </a:p>
          <a:p>
            <a:pPr marL="285750" lvl="1" indent="-285750"/>
            <a:r>
              <a:rPr lang="en-US" sz="1600" dirty="0"/>
              <a:t>Typical 5E6 particles per spill </a:t>
            </a:r>
          </a:p>
          <a:p>
            <a:pPr marL="285750" lvl="1" indent="-285750"/>
            <a:r>
              <a:rPr lang="en-US" sz="1600" dirty="0"/>
              <a:t>Headroom </a:t>
            </a:r>
            <a:r>
              <a:rPr lang="en-US" sz="1600" b="1" dirty="0"/>
              <a:t>up to 1E7 particles per spill</a:t>
            </a:r>
          </a:p>
          <a:p>
            <a:pPr marL="268288" lvl="1" indent="-268288">
              <a:buFont typeface="Zapf Dingbats"/>
              <a:buChar char="➔"/>
            </a:pPr>
            <a:r>
              <a:rPr lang="en-US" sz="1600" b="1" dirty="0"/>
              <a:t>Up to 2E6 particles per second </a:t>
            </a:r>
          </a:p>
          <a:p>
            <a:pPr marL="0" lvl="1" indent="0">
              <a:buNone/>
            </a:pPr>
            <a:endParaRPr lang="en-US" sz="1400" b="1" dirty="0"/>
          </a:p>
          <a:p>
            <a:pPr marL="0" lvl="1" indent="0">
              <a:buNone/>
            </a:pPr>
            <a:r>
              <a:rPr lang="en-US" b="1" dirty="0"/>
              <a:t>Telescope Setup: </a:t>
            </a:r>
          </a:p>
          <a:p>
            <a:pPr marL="285750" lvl="1" indent="-285750"/>
            <a:r>
              <a:rPr lang="en-US" sz="1600" dirty="0"/>
              <a:t>Target</a:t>
            </a:r>
            <a:r>
              <a:rPr lang="en-US" sz="1600" b="1" dirty="0"/>
              <a:t> cluster size MPV of 3</a:t>
            </a:r>
            <a:endParaRPr lang="en-US" sz="1600" dirty="0"/>
          </a:p>
          <a:p>
            <a:pPr marL="285750" lvl="1" indent="-285750"/>
            <a:r>
              <a:rPr lang="en-US" sz="1600" dirty="0"/>
              <a:t>Tracks traverse up to </a:t>
            </a:r>
            <a:r>
              <a:rPr lang="en-US" sz="1600" b="1" dirty="0"/>
              <a:t>6 </a:t>
            </a:r>
            <a:r>
              <a:rPr lang="en-US" sz="1600" b="1" dirty="0" err="1"/>
              <a:t>Tpx</a:t>
            </a:r>
            <a:r>
              <a:rPr lang="en-US" sz="1600" b="1" dirty="0"/>
              <a:t> detector planes </a:t>
            </a:r>
          </a:p>
          <a:p>
            <a:pPr marL="0" lvl="1" indent="0">
              <a:buNone/>
              <a:tabLst>
                <a:tab pos="2973388" algn="l"/>
              </a:tabLst>
            </a:pPr>
            <a:r>
              <a:rPr lang="en-US" sz="1400" dirty="0"/>
              <a:t>	</a:t>
            </a:r>
            <a:r>
              <a:rPr lang="en-US" sz="1400" b="1" dirty="0"/>
              <a:t>flexible classes for</a:t>
            </a:r>
            <a:r>
              <a:rPr lang="en-US" sz="1400" dirty="0"/>
              <a:t> individual </a:t>
            </a:r>
            <a:r>
              <a:rPr lang="en-US" sz="1400" b="1" dirty="0"/>
              <a:t>single hybrid detector assemblies</a:t>
            </a:r>
            <a:r>
              <a:rPr lang="en-US" sz="1400" dirty="0"/>
              <a:t> wrapped in a telescope class</a:t>
            </a:r>
          </a:p>
          <a:p>
            <a:pPr marL="0" lvl="1" indent="0">
              <a:lnSpc>
                <a:spcPct val="200000"/>
              </a:lnSpc>
              <a:buNone/>
            </a:pPr>
            <a:r>
              <a:rPr lang="en-US" b="1" dirty="0"/>
              <a:t>TOTAL:   2E6   •   3   •   6   =   36E6 pixel hits per second   •   48 bit per pixel hit   ~   </a:t>
            </a:r>
            <a:r>
              <a:rPr lang="en-US" b="1" u="sng" dirty="0"/>
              <a:t>1.8 Gb per second </a:t>
            </a:r>
          </a:p>
          <a:p>
            <a:pPr marL="0" lvl="1" indent="0">
              <a:buNone/>
            </a:pPr>
            <a:endParaRPr lang="en-US" sz="800" dirty="0"/>
          </a:p>
          <a:p>
            <a:pPr marL="0" lvl="1" indent="0">
              <a:buNone/>
            </a:pPr>
            <a:r>
              <a:rPr lang="en-US" b="1" dirty="0"/>
              <a:t>Data Handling: </a:t>
            </a:r>
          </a:p>
          <a:p>
            <a:pPr marL="285750" lvl="1" indent="-285750"/>
            <a:r>
              <a:rPr lang="en-US" sz="1600" dirty="0"/>
              <a:t>Measurement </a:t>
            </a:r>
            <a:r>
              <a:rPr lang="en-US" sz="1600" b="1" dirty="0"/>
              <a:t>“runs” extend over multiple spills </a:t>
            </a:r>
          </a:p>
          <a:p>
            <a:pPr marL="285750" lvl="1" indent="-285750"/>
            <a:r>
              <a:rPr lang="en-US" sz="1600" dirty="0"/>
              <a:t>Run</a:t>
            </a:r>
            <a:r>
              <a:rPr lang="en-US" sz="1600" b="1" dirty="0"/>
              <a:t> data </a:t>
            </a:r>
            <a:r>
              <a:rPr lang="en-US" sz="1600" dirty="0"/>
              <a:t>is</a:t>
            </a:r>
            <a:r>
              <a:rPr lang="en-US" sz="1600" b="1" dirty="0"/>
              <a:t> saved </a:t>
            </a:r>
            <a:r>
              <a:rPr lang="en-US" sz="1600" dirty="0"/>
              <a:t>to disk </a:t>
            </a:r>
            <a:r>
              <a:rPr lang="en-US" sz="1600" b="1" dirty="0"/>
              <a:t>per run </a:t>
            </a:r>
            <a:r>
              <a:rPr lang="en-US" sz="1600" dirty="0"/>
              <a:t>as set of </a:t>
            </a:r>
            <a:r>
              <a:rPr lang="en-US" sz="1600" b="1" dirty="0"/>
              <a:t>individual files</a:t>
            </a:r>
            <a:r>
              <a:rPr lang="en-US" sz="1600" dirty="0"/>
              <a:t>,</a:t>
            </a:r>
            <a:r>
              <a:rPr lang="en-US" sz="1600" b="1" dirty="0"/>
              <a:t> </a:t>
            </a:r>
            <a:r>
              <a:rPr lang="en-US" sz="1600" dirty="0"/>
              <a:t>one file </a:t>
            </a:r>
            <a:r>
              <a:rPr lang="en-US" sz="1600" b="1" dirty="0"/>
              <a:t>per detector</a:t>
            </a:r>
          </a:p>
        </p:txBody>
      </p:sp>
      <p:sp>
        <p:nvSpPr>
          <p:cNvPr id="3" name="Titel 2">
            <a:extLst>
              <a:ext uri="{FF2B5EF4-FFF2-40B4-BE49-F238E27FC236}">
                <a16:creationId xmlns:a16="http://schemas.microsoft.com/office/drawing/2014/main" id="{4BD84FA9-5A2C-1929-2B7B-D93BAA0F79EA}"/>
              </a:ext>
            </a:extLst>
          </p:cNvPr>
          <p:cNvSpPr>
            <a:spLocks noGrp="1"/>
          </p:cNvSpPr>
          <p:nvPr>
            <p:ph type="title"/>
          </p:nvPr>
        </p:nvSpPr>
        <p:spPr/>
        <p:txBody>
          <a:bodyPr/>
          <a:lstStyle/>
          <a:p>
            <a:r>
              <a:rPr lang="de-DE" dirty="0" err="1"/>
              <a:t>Telescope</a:t>
            </a:r>
            <a:r>
              <a:rPr lang="de-DE" dirty="0"/>
              <a:t> Data </a:t>
            </a:r>
            <a:r>
              <a:rPr lang="de-DE" dirty="0" err="1"/>
              <a:t>Taking</a:t>
            </a:r>
            <a:endParaRPr lang="de-DE" dirty="0"/>
          </a:p>
        </p:txBody>
      </p:sp>
      <p:sp>
        <p:nvSpPr>
          <p:cNvPr id="4" name="Datumsplatzhalter 3">
            <a:extLst>
              <a:ext uri="{FF2B5EF4-FFF2-40B4-BE49-F238E27FC236}">
                <a16:creationId xmlns:a16="http://schemas.microsoft.com/office/drawing/2014/main" id="{1FEE26DE-4B41-1656-DB0E-1A9513FDA730}"/>
              </a:ext>
            </a:extLst>
          </p:cNvPr>
          <p:cNvSpPr>
            <a:spLocks noGrp="1"/>
          </p:cNvSpPr>
          <p:nvPr>
            <p:ph type="dt" sz="half" idx="10"/>
          </p:nvPr>
        </p:nvSpPr>
        <p:spPr/>
        <p:txBody>
          <a:bodyPr/>
          <a:lstStyle/>
          <a:p>
            <a:r>
              <a:rPr lang="de-CH"/>
              <a:t>28/11/2024</a:t>
            </a:r>
            <a:endParaRPr lang="en-US" dirty="0"/>
          </a:p>
        </p:txBody>
      </p:sp>
      <p:sp>
        <p:nvSpPr>
          <p:cNvPr id="16" name="Fußzeilenplatzhalter 4">
            <a:extLst>
              <a:ext uri="{FF2B5EF4-FFF2-40B4-BE49-F238E27FC236}">
                <a16:creationId xmlns:a16="http://schemas.microsoft.com/office/drawing/2014/main" id="{454E17BD-1C9E-D61A-5D8C-A1B3B7129420}"/>
              </a:ext>
            </a:extLst>
          </p:cNvPr>
          <p:cNvSpPr>
            <a:spLocks noGrp="1"/>
          </p:cNvSpPr>
          <p:nvPr>
            <p:ph type="ftr" sz="quarter" idx="11"/>
          </p:nvPr>
        </p:nvSpPr>
        <p:spPr/>
        <p:txBody>
          <a:bodyPr/>
          <a:lstStyle/>
          <a:p>
            <a:r>
              <a:rPr lang="en-US"/>
              <a:t>James Storey | BI TB</a:t>
            </a:r>
            <a:endParaRPr lang="en-US" dirty="0"/>
          </a:p>
        </p:txBody>
      </p:sp>
      <p:sp>
        <p:nvSpPr>
          <p:cNvPr id="6" name="Foliennummernplatzhalter 5">
            <a:extLst>
              <a:ext uri="{FF2B5EF4-FFF2-40B4-BE49-F238E27FC236}">
                <a16:creationId xmlns:a16="http://schemas.microsoft.com/office/drawing/2014/main" id="{0588694A-DAF8-679C-38EB-9ED51A56B3CE}"/>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12" name="Inhaltsplatzhalter 3">
            <a:extLst>
              <a:ext uri="{FF2B5EF4-FFF2-40B4-BE49-F238E27FC236}">
                <a16:creationId xmlns:a16="http://schemas.microsoft.com/office/drawing/2014/main" id="{15AE3FAD-1D16-92A9-7112-27474B1F6F38}"/>
              </a:ext>
            </a:extLst>
          </p:cNvPr>
          <p:cNvSpPr txBox="1">
            <a:spLocks/>
          </p:cNvSpPr>
          <p:nvPr/>
        </p:nvSpPr>
        <p:spPr>
          <a:xfrm>
            <a:off x="5526000" y="3506430"/>
            <a:ext cx="4458432" cy="36512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68288" lvl="1" indent="-268288">
              <a:buFont typeface="Zapf Dingbats"/>
              <a:buChar char="➔"/>
            </a:pPr>
            <a:r>
              <a:rPr lang="en-US" sz="1600" b="1" dirty="0">
                <a:solidFill>
                  <a:schemeClr val="tx2">
                    <a:lumMod val="50000"/>
                  </a:schemeClr>
                </a:solidFill>
              </a:rPr>
              <a:t>performant</a:t>
            </a:r>
            <a:r>
              <a:rPr lang="en-US" sz="1600" b="1" dirty="0"/>
              <a:t> spatial measurement precision </a:t>
            </a:r>
            <a:endParaRPr lang="de-DE" sz="1600" b="1" dirty="0"/>
          </a:p>
        </p:txBody>
      </p:sp>
      <p:sp>
        <p:nvSpPr>
          <p:cNvPr id="13" name="Geschweifte Klammer links/rechts 12">
            <a:extLst>
              <a:ext uri="{FF2B5EF4-FFF2-40B4-BE49-F238E27FC236}">
                <a16:creationId xmlns:a16="http://schemas.microsoft.com/office/drawing/2014/main" id="{DFF6FBF1-C4D6-D8CF-6A5A-FC768810DE17}"/>
              </a:ext>
            </a:extLst>
          </p:cNvPr>
          <p:cNvSpPr/>
          <p:nvPr/>
        </p:nvSpPr>
        <p:spPr>
          <a:xfrm>
            <a:off x="5231904" y="3342439"/>
            <a:ext cx="152394" cy="569152"/>
          </a:xfrm>
          <a:custGeom>
            <a:avLst/>
            <a:gdLst>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13" fmla="*/ 15239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917454 w 1069848"/>
              <a:gd name="connsiteY4" fmla="*/ 0 h 914400"/>
              <a:gd name="connsiteX5" fmla="*/ 993651 w 1069848"/>
              <a:gd name="connsiteY5" fmla="*/ 76197 h 914400"/>
              <a:gd name="connsiteX6" fmla="*/ 993651 w 1069848"/>
              <a:gd name="connsiteY6" fmla="*/ 381003 h 914400"/>
              <a:gd name="connsiteX7" fmla="*/ 1069848 w 1069848"/>
              <a:gd name="connsiteY7" fmla="*/ 457200 h 914400"/>
              <a:gd name="connsiteX8" fmla="*/ 993651 w 1069848"/>
              <a:gd name="connsiteY8" fmla="*/ 533397 h 914400"/>
              <a:gd name="connsiteX9" fmla="*/ 993651 w 1069848"/>
              <a:gd name="connsiteY9" fmla="*/ 838203 h 914400"/>
              <a:gd name="connsiteX10" fmla="*/ 917454 w 1069848"/>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964717 w 1117111"/>
              <a:gd name="connsiteY3" fmla="*/ 0 h 914400"/>
              <a:gd name="connsiteX4" fmla="*/ 1040914 w 1117111"/>
              <a:gd name="connsiteY4" fmla="*/ 76197 h 914400"/>
              <a:gd name="connsiteX5" fmla="*/ 1040914 w 1117111"/>
              <a:gd name="connsiteY5" fmla="*/ 381003 h 914400"/>
              <a:gd name="connsiteX6" fmla="*/ 1117111 w 1117111"/>
              <a:gd name="connsiteY6" fmla="*/ 457200 h 914400"/>
              <a:gd name="connsiteX7" fmla="*/ 1040914 w 1117111"/>
              <a:gd name="connsiteY7" fmla="*/ 533397 h 914400"/>
              <a:gd name="connsiteX8" fmla="*/ 1040914 w 1117111"/>
              <a:gd name="connsiteY8" fmla="*/ 838203 h 914400"/>
              <a:gd name="connsiteX9" fmla="*/ 964717 w 111711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841257 w 993651"/>
              <a:gd name="connsiteY0" fmla="*/ 0 h 914400"/>
              <a:gd name="connsiteX1" fmla="*/ 917454 w 993651"/>
              <a:gd name="connsiteY1" fmla="*/ 76197 h 914400"/>
              <a:gd name="connsiteX2" fmla="*/ 917454 w 993651"/>
              <a:gd name="connsiteY2" fmla="*/ 381003 h 914400"/>
              <a:gd name="connsiteX3" fmla="*/ 993651 w 993651"/>
              <a:gd name="connsiteY3" fmla="*/ 457200 h 914400"/>
              <a:gd name="connsiteX4" fmla="*/ 917454 w 993651"/>
              <a:gd name="connsiteY4" fmla="*/ 533397 h 914400"/>
              <a:gd name="connsiteX5" fmla="*/ 917454 w 993651"/>
              <a:gd name="connsiteY5" fmla="*/ 838203 h 914400"/>
              <a:gd name="connsiteX6" fmla="*/ 841257 w 993651"/>
              <a:gd name="connsiteY6" fmla="*/ 914400 h 914400"/>
              <a:gd name="connsiteX0" fmla="*/ 0 w 917454"/>
              <a:gd name="connsiteY0" fmla="*/ 914400 h 914400"/>
              <a:gd name="connsiteX1" fmla="*/ 765060 w 917454"/>
              <a:gd name="connsiteY1" fmla="*/ 0 h 914400"/>
              <a:gd name="connsiteX2" fmla="*/ 841257 w 917454"/>
              <a:gd name="connsiteY2" fmla="*/ 76197 h 914400"/>
              <a:gd name="connsiteX3" fmla="*/ 841257 w 917454"/>
              <a:gd name="connsiteY3" fmla="*/ 381003 h 914400"/>
              <a:gd name="connsiteX4" fmla="*/ 917454 w 917454"/>
              <a:gd name="connsiteY4" fmla="*/ 457200 h 914400"/>
              <a:gd name="connsiteX5" fmla="*/ 841257 w 917454"/>
              <a:gd name="connsiteY5" fmla="*/ 533397 h 914400"/>
              <a:gd name="connsiteX6" fmla="*/ 841257 w 917454"/>
              <a:gd name="connsiteY6" fmla="*/ 838203 h 914400"/>
              <a:gd name="connsiteX7" fmla="*/ 765060 w 917454"/>
              <a:gd name="connsiteY7" fmla="*/ 914400 h 914400"/>
              <a:gd name="connsiteX8" fmla="*/ 0 w 917454"/>
              <a:gd name="connsiteY8" fmla="*/ 914400 h 914400"/>
              <a:gd name="connsiteX0" fmla="*/ 765060 w 917454"/>
              <a:gd name="connsiteY0" fmla="*/ 0 h 914400"/>
              <a:gd name="connsiteX1" fmla="*/ 841257 w 917454"/>
              <a:gd name="connsiteY1" fmla="*/ 76197 h 914400"/>
              <a:gd name="connsiteX2" fmla="*/ 841257 w 917454"/>
              <a:gd name="connsiteY2" fmla="*/ 381003 h 914400"/>
              <a:gd name="connsiteX3" fmla="*/ 917454 w 917454"/>
              <a:gd name="connsiteY3" fmla="*/ 457200 h 914400"/>
              <a:gd name="connsiteX4" fmla="*/ 841257 w 917454"/>
              <a:gd name="connsiteY4" fmla="*/ 533397 h 914400"/>
              <a:gd name="connsiteX5" fmla="*/ 841257 w 917454"/>
              <a:gd name="connsiteY5" fmla="*/ 838203 h 914400"/>
              <a:gd name="connsiteX6" fmla="*/ 765060 w 917454"/>
              <a:gd name="connsiteY6" fmla="*/ 914400 h 914400"/>
              <a:gd name="connsiteX0" fmla="*/ 0 w 152394"/>
              <a:gd name="connsiteY0" fmla="*/ 914400 h 914400"/>
              <a:gd name="connsiteX1" fmla="*/ 0 w 152394"/>
              <a:gd name="connsiteY1" fmla="*/ 0 h 914400"/>
              <a:gd name="connsiteX2" fmla="*/ 76197 w 152394"/>
              <a:gd name="connsiteY2" fmla="*/ 76197 h 914400"/>
              <a:gd name="connsiteX3" fmla="*/ 76197 w 152394"/>
              <a:gd name="connsiteY3" fmla="*/ 381003 h 914400"/>
              <a:gd name="connsiteX4" fmla="*/ 152394 w 152394"/>
              <a:gd name="connsiteY4" fmla="*/ 457200 h 914400"/>
              <a:gd name="connsiteX5" fmla="*/ 76197 w 152394"/>
              <a:gd name="connsiteY5" fmla="*/ 533397 h 914400"/>
              <a:gd name="connsiteX6" fmla="*/ 76197 w 152394"/>
              <a:gd name="connsiteY6" fmla="*/ 838203 h 914400"/>
              <a:gd name="connsiteX7" fmla="*/ 0 w 152394"/>
              <a:gd name="connsiteY7" fmla="*/ 914400 h 914400"/>
              <a:gd name="connsiteX0" fmla="*/ 0 w 152394"/>
              <a:gd name="connsiteY0" fmla="*/ 0 h 914400"/>
              <a:gd name="connsiteX1" fmla="*/ 76197 w 152394"/>
              <a:gd name="connsiteY1" fmla="*/ 76197 h 914400"/>
              <a:gd name="connsiteX2" fmla="*/ 76197 w 152394"/>
              <a:gd name="connsiteY2" fmla="*/ 381003 h 914400"/>
              <a:gd name="connsiteX3" fmla="*/ 152394 w 152394"/>
              <a:gd name="connsiteY3" fmla="*/ 457200 h 914400"/>
              <a:gd name="connsiteX4" fmla="*/ 76197 w 152394"/>
              <a:gd name="connsiteY4" fmla="*/ 533397 h 914400"/>
              <a:gd name="connsiteX5" fmla="*/ 76197 w 152394"/>
              <a:gd name="connsiteY5" fmla="*/ 838203 h 914400"/>
              <a:gd name="connsiteX6" fmla="*/ 0 w 152394"/>
              <a:gd name="connsiteY6"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394" h="914400" stroke="0" extrusionOk="0">
                <a:moveTo>
                  <a:pt x="0" y="914400"/>
                </a:moveTo>
                <a:lnTo>
                  <a:pt x="0" y="0"/>
                </a:ln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close/>
              </a:path>
              <a:path w="152394" h="914400" fill="none">
                <a:moveTo>
                  <a:pt x="0" y="0"/>
                </a:move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path>
            </a:pathLst>
          </a:custGeom>
          <a:ln w="317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4" name="Inhaltsplatzhalter 3">
            <a:extLst>
              <a:ext uri="{FF2B5EF4-FFF2-40B4-BE49-F238E27FC236}">
                <a16:creationId xmlns:a16="http://schemas.microsoft.com/office/drawing/2014/main" id="{6D829B54-72D0-33F7-A5FA-472EAA6A2EEC}"/>
              </a:ext>
            </a:extLst>
          </p:cNvPr>
          <p:cNvSpPr txBox="1">
            <a:spLocks/>
          </p:cNvSpPr>
          <p:nvPr/>
        </p:nvSpPr>
        <p:spPr>
          <a:xfrm>
            <a:off x="5093952" y="1782000"/>
            <a:ext cx="4890480" cy="36512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68288" lvl="1" indent="-268288">
              <a:buFont typeface="Zapf Dingbats"/>
              <a:buChar char="➔"/>
            </a:pPr>
            <a:r>
              <a:rPr lang="en-US" sz="1600" b="1" dirty="0"/>
              <a:t>5 second per spill, 2-3 spills </a:t>
            </a:r>
            <a:r>
              <a:rPr lang="en-US" sz="1600" b="1" dirty="0">
                <a:solidFill>
                  <a:schemeClr val="tx2">
                    <a:lumMod val="50000"/>
                  </a:schemeClr>
                </a:solidFill>
              </a:rPr>
              <a:t>per super cycle</a:t>
            </a:r>
            <a:r>
              <a:rPr lang="en-US" sz="1600" b="1" dirty="0"/>
              <a:t> </a:t>
            </a:r>
            <a:endParaRPr lang="de-DE" sz="1600" b="1" dirty="0"/>
          </a:p>
        </p:txBody>
      </p:sp>
      <p:sp>
        <p:nvSpPr>
          <p:cNvPr id="15" name="Geschweifte Klammer links/rechts 12">
            <a:extLst>
              <a:ext uri="{FF2B5EF4-FFF2-40B4-BE49-F238E27FC236}">
                <a16:creationId xmlns:a16="http://schemas.microsoft.com/office/drawing/2014/main" id="{71C71816-B079-BFE5-7D15-400312A96EE2}"/>
              </a:ext>
            </a:extLst>
          </p:cNvPr>
          <p:cNvSpPr/>
          <p:nvPr/>
        </p:nvSpPr>
        <p:spPr>
          <a:xfrm>
            <a:off x="4799856" y="1616400"/>
            <a:ext cx="152394" cy="569152"/>
          </a:xfrm>
          <a:custGeom>
            <a:avLst/>
            <a:gdLst>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13" fmla="*/ 15239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917454 w 1069848"/>
              <a:gd name="connsiteY4" fmla="*/ 0 h 914400"/>
              <a:gd name="connsiteX5" fmla="*/ 993651 w 1069848"/>
              <a:gd name="connsiteY5" fmla="*/ 76197 h 914400"/>
              <a:gd name="connsiteX6" fmla="*/ 993651 w 1069848"/>
              <a:gd name="connsiteY6" fmla="*/ 381003 h 914400"/>
              <a:gd name="connsiteX7" fmla="*/ 1069848 w 1069848"/>
              <a:gd name="connsiteY7" fmla="*/ 457200 h 914400"/>
              <a:gd name="connsiteX8" fmla="*/ 993651 w 1069848"/>
              <a:gd name="connsiteY8" fmla="*/ 533397 h 914400"/>
              <a:gd name="connsiteX9" fmla="*/ 993651 w 1069848"/>
              <a:gd name="connsiteY9" fmla="*/ 838203 h 914400"/>
              <a:gd name="connsiteX10" fmla="*/ 917454 w 1069848"/>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964717 w 1117111"/>
              <a:gd name="connsiteY3" fmla="*/ 0 h 914400"/>
              <a:gd name="connsiteX4" fmla="*/ 1040914 w 1117111"/>
              <a:gd name="connsiteY4" fmla="*/ 76197 h 914400"/>
              <a:gd name="connsiteX5" fmla="*/ 1040914 w 1117111"/>
              <a:gd name="connsiteY5" fmla="*/ 381003 h 914400"/>
              <a:gd name="connsiteX6" fmla="*/ 1117111 w 1117111"/>
              <a:gd name="connsiteY6" fmla="*/ 457200 h 914400"/>
              <a:gd name="connsiteX7" fmla="*/ 1040914 w 1117111"/>
              <a:gd name="connsiteY7" fmla="*/ 533397 h 914400"/>
              <a:gd name="connsiteX8" fmla="*/ 1040914 w 1117111"/>
              <a:gd name="connsiteY8" fmla="*/ 838203 h 914400"/>
              <a:gd name="connsiteX9" fmla="*/ 964717 w 111711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841257 w 993651"/>
              <a:gd name="connsiteY0" fmla="*/ 0 h 914400"/>
              <a:gd name="connsiteX1" fmla="*/ 917454 w 993651"/>
              <a:gd name="connsiteY1" fmla="*/ 76197 h 914400"/>
              <a:gd name="connsiteX2" fmla="*/ 917454 w 993651"/>
              <a:gd name="connsiteY2" fmla="*/ 381003 h 914400"/>
              <a:gd name="connsiteX3" fmla="*/ 993651 w 993651"/>
              <a:gd name="connsiteY3" fmla="*/ 457200 h 914400"/>
              <a:gd name="connsiteX4" fmla="*/ 917454 w 993651"/>
              <a:gd name="connsiteY4" fmla="*/ 533397 h 914400"/>
              <a:gd name="connsiteX5" fmla="*/ 917454 w 993651"/>
              <a:gd name="connsiteY5" fmla="*/ 838203 h 914400"/>
              <a:gd name="connsiteX6" fmla="*/ 841257 w 993651"/>
              <a:gd name="connsiteY6" fmla="*/ 914400 h 914400"/>
              <a:gd name="connsiteX0" fmla="*/ 0 w 917454"/>
              <a:gd name="connsiteY0" fmla="*/ 914400 h 914400"/>
              <a:gd name="connsiteX1" fmla="*/ 765060 w 917454"/>
              <a:gd name="connsiteY1" fmla="*/ 0 h 914400"/>
              <a:gd name="connsiteX2" fmla="*/ 841257 w 917454"/>
              <a:gd name="connsiteY2" fmla="*/ 76197 h 914400"/>
              <a:gd name="connsiteX3" fmla="*/ 841257 w 917454"/>
              <a:gd name="connsiteY3" fmla="*/ 381003 h 914400"/>
              <a:gd name="connsiteX4" fmla="*/ 917454 w 917454"/>
              <a:gd name="connsiteY4" fmla="*/ 457200 h 914400"/>
              <a:gd name="connsiteX5" fmla="*/ 841257 w 917454"/>
              <a:gd name="connsiteY5" fmla="*/ 533397 h 914400"/>
              <a:gd name="connsiteX6" fmla="*/ 841257 w 917454"/>
              <a:gd name="connsiteY6" fmla="*/ 838203 h 914400"/>
              <a:gd name="connsiteX7" fmla="*/ 765060 w 917454"/>
              <a:gd name="connsiteY7" fmla="*/ 914400 h 914400"/>
              <a:gd name="connsiteX8" fmla="*/ 0 w 917454"/>
              <a:gd name="connsiteY8" fmla="*/ 914400 h 914400"/>
              <a:gd name="connsiteX0" fmla="*/ 765060 w 917454"/>
              <a:gd name="connsiteY0" fmla="*/ 0 h 914400"/>
              <a:gd name="connsiteX1" fmla="*/ 841257 w 917454"/>
              <a:gd name="connsiteY1" fmla="*/ 76197 h 914400"/>
              <a:gd name="connsiteX2" fmla="*/ 841257 w 917454"/>
              <a:gd name="connsiteY2" fmla="*/ 381003 h 914400"/>
              <a:gd name="connsiteX3" fmla="*/ 917454 w 917454"/>
              <a:gd name="connsiteY3" fmla="*/ 457200 h 914400"/>
              <a:gd name="connsiteX4" fmla="*/ 841257 w 917454"/>
              <a:gd name="connsiteY4" fmla="*/ 533397 h 914400"/>
              <a:gd name="connsiteX5" fmla="*/ 841257 w 917454"/>
              <a:gd name="connsiteY5" fmla="*/ 838203 h 914400"/>
              <a:gd name="connsiteX6" fmla="*/ 765060 w 917454"/>
              <a:gd name="connsiteY6" fmla="*/ 914400 h 914400"/>
              <a:gd name="connsiteX0" fmla="*/ 0 w 152394"/>
              <a:gd name="connsiteY0" fmla="*/ 914400 h 914400"/>
              <a:gd name="connsiteX1" fmla="*/ 0 w 152394"/>
              <a:gd name="connsiteY1" fmla="*/ 0 h 914400"/>
              <a:gd name="connsiteX2" fmla="*/ 76197 w 152394"/>
              <a:gd name="connsiteY2" fmla="*/ 76197 h 914400"/>
              <a:gd name="connsiteX3" fmla="*/ 76197 w 152394"/>
              <a:gd name="connsiteY3" fmla="*/ 381003 h 914400"/>
              <a:gd name="connsiteX4" fmla="*/ 152394 w 152394"/>
              <a:gd name="connsiteY4" fmla="*/ 457200 h 914400"/>
              <a:gd name="connsiteX5" fmla="*/ 76197 w 152394"/>
              <a:gd name="connsiteY5" fmla="*/ 533397 h 914400"/>
              <a:gd name="connsiteX6" fmla="*/ 76197 w 152394"/>
              <a:gd name="connsiteY6" fmla="*/ 838203 h 914400"/>
              <a:gd name="connsiteX7" fmla="*/ 0 w 152394"/>
              <a:gd name="connsiteY7" fmla="*/ 914400 h 914400"/>
              <a:gd name="connsiteX0" fmla="*/ 0 w 152394"/>
              <a:gd name="connsiteY0" fmla="*/ 0 h 914400"/>
              <a:gd name="connsiteX1" fmla="*/ 76197 w 152394"/>
              <a:gd name="connsiteY1" fmla="*/ 76197 h 914400"/>
              <a:gd name="connsiteX2" fmla="*/ 76197 w 152394"/>
              <a:gd name="connsiteY2" fmla="*/ 381003 h 914400"/>
              <a:gd name="connsiteX3" fmla="*/ 152394 w 152394"/>
              <a:gd name="connsiteY3" fmla="*/ 457200 h 914400"/>
              <a:gd name="connsiteX4" fmla="*/ 76197 w 152394"/>
              <a:gd name="connsiteY4" fmla="*/ 533397 h 914400"/>
              <a:gd name="connsiteX5" fmla="*/ 76197 w 152394"/>
              <a:gd name="connsiteY5" fmla="*/ 838203 h 914400"/>
              <a:gd name="connsiteX6" fmla="*/ 0 w 152394"/>
              <a:gd name="connsiteY6"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394" h="914400" stroke="0" extrusionOk="0">
                <a:moveTo>
                  <a:pt x="0" y="914400"/>
                </a:moveTo>
                <a:lnTo>
                  <a:pt x="0" y="0"/>
                </a:ln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close/>
              </a:path>
              <a:path w="152394" h="914400" fill="none">
                <a:moveTo>
                  <a:pt x="0" y="0"/>
                </a:move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path>
            </a:pathLst>
          </a:custGeom>
          <a:ln w="317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cxnSp>
        <p:nvCxnSpPr>
          <p:cNvPr id="18" name="Gewinkelte Verbindung 17">
            <a:extLst>
              <a:ext uri="{FF2B5EF4-FFF2-40B4-BE49-F238E27FC236}">
                <a16:creationId xmlns:a16="http://schemas.microsoft.com/office/drawing/2014/main" id="{DC4CD278-2ECE-E6DC-0DA3-D0B61143E8CD}"/>
              </a:ext>
            </a:extLst>
          </p:cNvPr>
          <p:cNvCxnSpPr>
            <a:cxnSpLocks/>
          </p:cNvCxnSpPr>
          <p:nvPr/>
        </p:nvCxnSpPr>
        <p:spPr>
          <a:xfrm>
            <a:off x="2927648" y="3960000"/>
            <a:ext cx="648072" cy="208800"/>
          </a:xfrm>
          <a:prstGeom prst="bentConnector3">
            <a:avLst>
              <a:gd name="adj1" fmla="val 78843"/>
            </a:avLst>
          </a:prstGeom>
          <a:ln w="25400">
            <a:solidFill>
              <a:srgbClr val="0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76381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10561-BC3B-9968-B1AE-8BADF8A1E763}"/>
            </a:ext>
          </a:extLst>
        </p:cNvPr>
        <p:cNvGrpSpPr/>
        <p:nvPr/>
      </p:nvGrpSpPr>
      <p:grpSpPr>
        <a:xfrm>
          <a:off x="0" y="0"/>
          <a:ext cx="0" cy="0"/>
          <a:chOff x="0" y="0"/>
          <a:chExt cx="0" cy="0"/>
        </a:xfrm>
      </p:grpSpPr>
      <p:sp>
        <p:nvSpPr>
          <p:cNvPr id="8" name="Inhaltsplatzhalter 3">
            <a:extLst>
              <a:ext uri="{FF2B5EF4-FFF2-40B4-BE49-F238E27FC236}">
                <a16:creationId xmlns:a16="http://schemas.microsoft.com/office/drawing/2014/main" id="{BCB52918-5065-CC61-A5C1-D32346A08DC7}"/>
              </a:ext>
            </a:extLst>
          </p:cNvPr>
          <p:cNvSpPr txBox="1">
            <a:spLocks/>
          </p:cNvSpPr>
          <p:nvPr/>
        </p:nvSpPr>
        <p:spPr>
          <a:xfrm>
            <a:off x="664866" y="1260701"/>
            <a:ext cx="11119146" cy="483259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800" dirty="0"/>
              <a:t>Run Management</a:t>
            </a:r>
          </a:p>
          <a:p>
            <a:pPr marL="285750" lvl="1" indent="-285750"/>
            <a:r>
              <a:rPr lang="en-US" sz="1600" b="1" dirty="0"/>
              <a:t>Schedule</a:t>
            </a:r>
            <a:r>
              <a:rPr lang="en-US" sz="1600" dirty="0"/>
              <a:t> consecutive </a:t>
            </a:r>
            <a:r>
              <a:rPr lang="en-US" sz="1600" b="1" dirty="0"/>
              <a:t>measurements in run list   </a:t>
            </a:r>
            <a:r>
              <a:rPr lang="en-US" sz="1600" b="1" dirty="0">
                <a:latin typeface="Cambria Math" panose="02040503050406030204" pitchFamily="18" charset="0"/>
                <a:ea typeface="Cambria Math" panose="02040503050406030204" pitchFamily="18" charset="0"/>
                <a:sym typeface="Wingdings" pitchFamily="2" charset="2"/>
              </a:rPr>
              <a:t>→</a:t>
            </a:r>
            <a:r>
              <a:rPr lang="en-US" sz="1600" b="1" dirty="0">
                <a:sym typeface="Wingdings" pitchFamily="2" charset="2"/>
              </a:rPr>
              <a:t>   </a:t>
            </a:r>
            <a:r>
              <a:rPr lang="en-US" sz="1600" dirty="0">
                <a:sym typeface="Wingdings" pitchFamily="2" charset="2"/>
              </a:rPr>
              <a:t>Prerequisite for </a:t>
            </a:r>
            <a:r>
              <a:rPr lang="en-US" sz="1600" b="1" dirty="0">
                <a:sym typeface="Wingdings" pitchFamily="2" charset="2"/>
              </a:rPr>
              <a:t>automated data taking</a:t>
            </a:r>
            <a:endParaRPr lang="en-US" sz="1600" b="1" dirty="0"/>
          </a:p>
          <a:p>
            <a:pPr marL="285750" lvl="1" indent="-285750"/>
            <a:r>
              <a:rPr lang="en-US" sz="1600" b="1" dirty="0"/>
              <a:t>Run list parameter</a:t>
            </a:r>
            <a:r>
              <a:rPr lang="en-US" sz="1600" dirty="0"/>
              <a:t> can </a:t>
            </a:r>
            <a:r>
              <a:rPr lang="en-US" sz="1600" b="1" dirty="0"/>
              <a:t>modify detector configuration   </a:t>
            </a:r>
            <a:r>
              <a:rPr lang="en-US" sz="1600" b="1" dirty="0">
                <a:latin typeface="Cambria Math" panose="02040503050406030204" pitchFamily="18" charset="0"/>
                <a:ea typeface="Cambria Math" panose="02040503050406030204" pitchFamily="18" charset="0"/>
                <a:sym typeface="Wingdings" pitchFamily="2" charset="2"/>
              </a:rPr>
              <a:t>→</a:t>
            </a:r>
            <a:r>
              <a:rPr lang="en-US" sz="1600" b="1" dirty="0">
                <a:sym typeface="Wingdings" pitchFamily="2" charset="2"/>
              </a:rPr>
              <a:t>   Enables </a:t>
            </a:r>
            <a:r>
              <a:rPr lang="en-US" sz="1600" b="1" dirty="0"/>
              <a:t>scans</a:t>
            </a:r>
            <a:r>
              <a:rPr lang="en-US" sz="1600" dirty="0"/>
              <a:t> of bias voltage, threshold, …</a:t>
            </a:r>
            <a:endParaRPr lang="en-US" sz="1600" b="1" dirty="0"/>
          </a:p>
          <a:p>
            <a:pPr marL="0" lvl="1" indent="0">
              <a:buNone/>
            </a:pPr>
            <a:endParaRPr lang="en-US" sz="1400" b="1" dirty="0"/>
          </a:p>
          <a:p>
            <a:pPr marL="0" lvl="1" indent="0">
              <a:buNone/>
            </a:pPr>
            <a:r>
              <a:rPr lang="en-US" b="1" dirty="0"/>
              <a:t>Logging</a:t>
            </a:r>
          </a:p>
          <a:p>
            <a:pPr marL="268288" lvl="1" indent="-268288">
              <a:buFont typeface="Zapf Dingbats"/>
              <a:buChar char="➔"/>
            </a:pPr>
            <a:r>
              <a:rPr lang="en-US" sz="1600" b="1" dirty="0"/>
              <a:t>Centralized </a:t>
            </a:r>
            <a:r>
              <a:rPr lang="en-US" sz="1600" dirty="0"/>
              <a:t>for INFO, ERROR and USER messages</a:t>
            </a:r>
          </a:p>
          <a:p>
            <a:pPr marL="260350" lvl="2" indent="0">
              <a:buNone/>
            </a:pPr>
            <a:r>
              <a:rPr lang="en-US" sz="1600" dirty="0"/>
              <a:t>USER data: detector configuration, periphery parameters, user comments</a:t>
            </a:r>
          </a:p>
          <a:p>
            <a:pPr marL="0" lvl="1" indent="0">
              <a:buNone/>
            </a:pPr>
            <a:endParaRPr lang="en-US" sz="1400" dirty="0"/>
          </a:p>
          <a:p>
            <a:pPr marL="0" lvl="1" indent="0">
              <a:buNone/>
            </a:pPr>
            <a:r>
              <a:rPr lang="en-US" b="1" dirty="0"/>
              <a:t>Monitoring, Reconstruction and Analysis in </a:t>
            </a:r>
            <a:r>
              <a:rPr lang="en-US" b="1" dirty="0" err="1"/>
              <a:t>Corryvreckan</a:t>
            </a:r>
            <a:r>
              <a:rPr lang="en-US" b="1" dirty="0"/>
              <a:t>: </a:t>
            </a:r>
          </a:p>
          <a:p>
            <a:pPr marL="266700" lvl="1" indent="-255588">
              <a:buFont typeface="Zapf Dingbats"/>
              <a:buChar char="➔"/>
            </a:pPr>
            <a:r>
              <a:rPr lang="en-US" sz="1600" dirty="0"/>
              <a:t>Versatile, highly configurable test beam data reconstruction framework with modular structure (C++)</a:t>
            </a:r>
            <a:endParaRPr lang="en-US" sz="1600" b="1" dirty="0"/>
          </a:p>
          <a:p>
            <a:pPr marL="266700" lvl="1" indent="-255588">
              <a:buFont typeface="Zapf Dingbats"/>
              <a:buChar char="➔"/>
            </a:pPr>
            <a:r>
              <a:rPr lang="en-US" sz="1600" b="1" dirty="0"/>
              <a:t>Benchmark</a:t>
            </a:r>
            <a:r>
              <a:rPr lang="en-US" sz="1600" dirty="0"/>
              <a:t>:</a:t>
            </a:r>
            <a:r>
              <a:rPr lang="de-DE" sz="1600" dirty="0"/>
              <a:t>	</a:t>
            </a:r>
            <a:r>
              <a:rPr lang="en-US" sz="1600" b="1" dirty="0">
                <a:latin typeface="Cambria Math" panose="02040503050406030204" pitchFamily="18" charset="0"/>
                <a:ea typeface="Cambria Math" panose="02040503050406030204" pitchFamily="18" charset="0"/>
                <a:sym typeface="Wingdings" pitchFamily="2" charset="2"/>
              </a:rPr>
              <a:t> </a:t>
            </a:r>
          </a:p>
          <a:p>
            <a:pPr marL="266700" lvl="1" indent="-255588">
              <a:buFont typeface="Zapf Dingbats"/>
              <a:buChar char="➔"/>
            </a:pPr>
            <a:endParaRPr lang="en-US" sz="1600" dirty="0"/>
          </a:p>
        </p:txBody>
      </p:sp>
      <p:sp>
        <p:nvSpPr>
          <p:cNvPr id="3" name="Titel 2">
            <a:extLst>
              <a:ext uri="{FF2B5EF4-FFF2-40B4-BE49-F238E27FC236}">
                <a16:creationId xmlns:a16="http://schemas.microsoft.com/office/drawing/2014/main" id="{1CF09396-F4F5-50A3-F5E6-00231AAF112A}"/>
              </a:ext>
            </a:extLst>
          </p:cNvPr>
          <p:cNvSpPr>
            <a:spLocks noGrp="1"/>
          </p:cNvSpPr>
          <p:nvPr>
            <p:ph type="title"/>
          </p:nvPr>
        </p:nvSpPr>
        <p:spPr/>
        <p:txBody>
          <a:bodyPr/>
          <a:lstStyle/>
          <a:p>
            <a:r>
              <a:rPr lang="de-DE" dirty="0" err="1"/>
              <a:t>Telescope</a:t>
            </a:r>
            <a:r>
              <a:rPr lang="de-DE" dirty="0"/>
              <a:t> Run Control</a:t>
            </a:r>
          </a:p>
        </p:txBody>
      </p:sp>
      <p:sp>
        <p:nvSpPr>
          <p:cNvPr id="4" name="Datumsplatzhalter 3">
            <a:extLst>
              <a:ext uri="{FF2B5EF4-FFF2-40B4-BE49-F238E27FC236}">
                <a16:creationId xmlns:a16="http://schemas.microsoft.com/office/drawing/2014/main" id="{47A48EAB-E4E2-0481-0BD4-824B6E34F4EC}"/>
              </a:ext>
            </a:extLst>
          </p:cNvPr>
          <p:cNvSpPr>
            <a:spLocks noGrp="1"/>
          </p:cNvSpPr>
          <p:nvPr>
            <p:ph type="dt" sz="half" idx="10"/>
          </p:nvPr>
        </p:nvSpPr>
        <p:spPr/>
        <p:txBody>
          <a:bodyPr/>
          <a:lstStyle/>
          <a:p>
            <a:r>
              <a:rPr lang="de-CH"/>
              <a:t>28/11/2024</a:t>
            </a:r>
            <a:endParaRPr lang="en-US" dirty="0"/>
          </a:p>
        </p:txBody>
      </p:sp>
      <p:sp>
        <p:nvSpPr>
          <p:cNvPr id="16" name="Fußzeilenplatzhalter 4">
            <a:extLst>
              <a:ext uri="{FF2B5EF4-FFF2-40B4-BE49-F238E27FC236}">
                <a16:creationId xmlns:a16="http://schemas.microsoft.com/office/drawing/2014/main" id="{974ADE35-95B5-E928-892C-2572A797E569}"/>
              </a:ext>
            </a:extLst>
          </p:cNvPr>
          <p:cNvSpPr>
            <a:spLocks noGrp="1"/>
          </p:cNvSpPr>
          <p:nvPr>
            <p:ph type="ftr" sz="quarter" idx="11"/>
          </p:nvPr>
        </p:nvSpPr>
        <p:spPr/>
        <p:txBody>
          <a:bodyPr/>
          <a:lstStyle/>
          <a:p>
            <a:r>
              <a:rPr lang="en-US"/>
              <a:t>James Storey | BI TB</a:t>
            </a:r>
            <a:endParaRPr lang="en-US" dirty="0"/>
          </a:p>
        </p:txBody>
      </p:sp>
      <p:sp>
        <p:nvSpPr>
          <p:cNvPr id="6" name="Foliennummernplatzhalter 5">
            <a:extLst>
              <a:ext uri="{FF2B5EF4-FFF2-40B4-BE49-F238E27FC236}">
                <a16:creationId xmlns:a16="http://schemas.microsoft.com/office/drawing/2014/main" id="{F28169E9-D534-39C2-C3DF-47BF775720C8}"/>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2" name="Grafik 1">
            <a:extLst>
              <a:ext uri="{FF2B5EF4-FFF2-40B4-BE49-F238E27FC236}">
                <a16:creationId xmlns:a16="http://schemas.microsoft.com/office/drawing/2014/main" id="{2335C289-2180-9C3E-F683-5C90157E951F}"/>
              </a:ext>
            </a:extLst>
          </p:cNvPr>
          <p:cNvPicPr>
            <a:picLocks noChangeAspect="1"/>
          </p:cNvPicPr>
          <p:nvPr/>
        </p:nvPicPr>
        <p:blipFill>
          <a:blip r:embed="rId2"/>
          <a:stretch>
            <a:fillRect/>
          </a:stretch>
        </p:blipFill>
        <p:spPr>
          <a:xfrm>
            <a:off x="10618127" y="4365104"/>
            <a:ext cx="1238513" cy="1238513"/>
          </a:xfrm>
          <a:prstGeom prst="rect">
            <a:avLst/>
          </a:prstGeom>
        </p:spPr>
      </p:pic>
      <p:sp>
        <p:nvSpPr>
          <p:cNvPr id="5" name="Rechteck 4">
            <a:extLst>
              <a:ext uri="{FF2B5EF4-FFF2-40B4-BE49-F238E27FC236}">
                <a16:creationId xmlns:a16="http://schemas.microsoft.com/office/drawing/2014/main" id="{95D972A9-1846-0846-90D7-07189FE080AF}"/>
              </a:ext>
            </a:extLst>
          </p:cNvPr>
          <p:cNvSpPr/>
          <p:nvPr/>
        </p:nvSpPr>
        <p:spPr>
          <a:xfrm>
            <a:off x="7968208" y="5534938"/>
            <a:ext cx="3935760" cy="564257"/>
          </a:xfrm>
          <a:prstGeom prst="rect">
            <a:avLst/>
          </a:prstGeom>
        </p:spPr>
        <p:txBody>
          <a:bodyPr wrap="square">
            <a:spAutoFit/>
          </a:bodyPr>
          <a:lstStyle/>
          <a:p>
            <a:pPr marL="366712" lvl="1" algn="r">
              <a:spcBef>
                <a:spcPts val="500"/>
              </a:spcBef>
              <a:spcAft>
                <a:spcPts val="300"/>
              </a:spcAft>
            </a:pPr>
            <a:r>
              <a:rPr lang="de-DE" sz="1200" dirty="0">
                <a:solidFill>
                  <a:schemeClr val="tx2">
                    <a:lumMod val="50000"/>
                  </a:schemeClr>
                </a:solidFill>
                <a:hlinkClick r:id="rId3"/>
              </a:rPr>
              <a:t>2020 JINST 16 P03008</a:t>
            </a:r>
            <a:endParaRPr lang="de-DE" sz="1200" dirty="0">
              <a:solidFill>
                <a:schemeClr val="tx2">
                  <a:lumMod val="50000"/>
                </a:schemeClr>
              </a:solidFill>
            </a:endParaRPr>
          </a:p>
          <a:p>
            <a:pPr marL="366712" lvl="1" algn="r">
              <a:spcBef>
                <a:spcPts val="500"/>
              </a:spcBef>
              <a:spcAft>
                <a:spcPts val="300"/>
              </a:spcAft>
            </a:pPr>
            <a:r>
              <a:rPr lang="de-DE" sz="1200" dirty="0">
                <a:solidFill>
                  <a:schemeClr val="tx2">
                    <a:lumMod val="50000"/>
                  </a:schemeClr>
                </a:solidFill>
                <a:hlinkClick r:id="rId4"/>
              </a:rPr>
              <a:t>2021 JPS </a:t>
            </a:r>
            <a:r>
              <a:rPr lang="de-DE" sz="1200" dirty="0" err="1">
                <a:solidFill>
                  <a:schemeClr val="tx2">
                    <a:lumMod val="50000"/>
                  </a:schemeClr>
                </a:solidFill>
                <a:hlinkClick r:id="rId4"/>
              </a:rPr>
              <a:t>Conf</a:t>
            </a:r>
            <a:r>
              <a:rPr lang="de-DE" sz="1200" dirty="0">
                <a:solidFill>
                  <a:schemeClr val="tx2">
                    <a:lumMod val="50000"/>
                  </a:schemeClr>
                </a:solidFill>
                <a:hlinkClick r:id="rId4"/>
              </a:rPr>
              <a:t>. </a:t>
            </a:r>
            <a:r>
              <a:rPr lang="de-DE" sz="1200" dirty="0" err="1">
                <a:solidFill>
                  <a:schemeClr val="tx2">
                    <a:lumMod val="50000"/>
                  </a:schemeClr>
                </a:solidFill>
                <a:hlinkClick r:id="rId4"/>
              </a:rPr>
              <a:t>Proc</a:t>
            </a:r>
            <a:r>
              <a:rPr lang="de-DE" sz="1200" dirty="0">
                <a:solidFill>
                  <a:schemeClr val="tx2">
                    <a:lumMod val="50000"/>
                  </a:schemeClr>
                </a:solidFill>
                <a:hlinkClick r:id="rId4"/>
              </a:rPr>
              <a:t>. 34, 010024</a:t>
            </a:r>
            <a:endParaRPr lang="de-DE" sz="1200" dirty="0">
              <a:solidFill>
                <a:schemeClr val="tx2">
                  <a:lumMod val="50000"/>
                </a:schemeClr>
              </a:solidFill>
            </a:endParaRPr>
          </a:p>
        </p:txBody>
      </p:sp>
      <p:sp>
        <p:nvSpPr>
          <p:cNvPr id="7" name="Textfeld 6">
            <a:extLst>
              <a:ext uri="{FF2B5EF4-FFF2-40B4-BE49-F238E27FC236}">
                <a16:creationId xmlns:a16="http://schemas.microsoft.com/office/drawing/2014/main" id="{4EF43887-38CE-7AB8-2E22-FBB58FBE5BDB}"/>
              </a:ext>
            </a:extLst>
          </p:cNvPr>
          <p:cNvSpPr txBox="1"/>
          <p:nvPr/>
        </p:nvSpPr>
        <p:spPr>
          <a:xfrm>
            <a:off x="956114" y="4988644"/>
            <a:ext cx="1755510" cy="484748"/>
          </a:xfrm>
          <a:prstGeom prst="rect">
            <a:avLst/>
          </a:prstGeom>
          <a:noFill/>
        </p:spPr>
        <p:txBody>
          <a:bodyPr wrap="square" lIns="0" tIns="0" rIns="0" bIns="0" rtlCol="0">
            <a:spAutoFit/>
          </a:bodyPr>
          <a:lstStyle/>
          <a:p>
            <a:pPr algn="l">
              <a:tabLst>
                <a:tab pos="388938" algn="l"/>
                <a:tab pos="746125" algn="l"/>
              </a:tabLst>
            </a:pPr>
            <a:r>
              <a:rPr lang="de-DE" sz="1050" dirty="0">
                <a:solidFill>
                  <a:srgbClr val="000000"/>
                </a:solidFill>
              </a:rPr>
              <a:t>CPU: 	i5-6500 @ 3.20GHz</a:t>
            </a:r>
          </a:p>
          <a:p>
            <a:pPr algn="l">
              <a:tabLst>
                <a:tab pos="388938" algn="l"/>
                <a:tab pos="611188" algn="l"/>
              </a:tabLst>
            </a:pPr>
            <a:r>
              <a:rPr lang="de-DE" sz="1050" dirty="0">
                <a:solidFill>
                  <a:srgbClr val="000000"/>
                </a:solidFill>
              </a:rPr>
              <a:t>RAM: 	8GiB SODIMM DDR4</a:t>
            </a:r>
          </a:p>
          <a:p>
            <a:pPr algn="l">
              <a:tabLst>
                <a:tab pos="388938" algn="l"/>
              </a:tabLst>
            </a:pPr>
            <a:r>
              <a:rPr lang="de-DE" sz="1050" b="0" i="0" u="none" strike="noStrike" dirty="0">
                <a:solidFill>
                  <a:srgbClr val="000000"/>
                </a:solidFill>
                <a:effectLst/>
                <a:latin typeface="Arial" panose="020B0604020202020204" pitchFamily="34" charset="0"/>
              </a:rPr>
              <a:t>SSD: 	2700/1050 </a:t>
            </a:r>
            <a:r>
              <a:rPr lang="de-DE" sz="1050" b="0" i="0" u="none" strike="noStrike" dirty="0" err="1">
                <a:solidFill>
                  <a:srgbClr val="000000"/>
                </a:solidFill>
                <a:effectLst/>
                <a:latin typeface="Arial" panose="020B0604020202020204" pitchFamily="34" charset="0"/>
              </a:rPr>
              <a:t>MBps</a:t>
            </a:r>
            <a:r>
              <a:rPr lang="de-DE" sz="1050" b="0" i="0" u="none" strike="noStrike" dirty="0">
                <a:solidFill>
                  <a:srgbClr val="000000"/>
                </a:solidFill>
                <a:effectLst/>
                <a:latin typeface="Arial" panose="020B0604020202020204" pitchFamily="34" charset="0"/>
              </a:rPr>
              <a:t> </a:t>
            </a:r>
            <a:r>
              <a:rPr lang="de-DE" sz="1050" b="0" i="0" u="none" strike="noStrike" dirty="0" err="1">
                <a:solidFill>
                  <a:srgbClr val="000000"/>
                </a:solidFill>
                <a:effectLst/>
                <a:latin typeface="Arial" panose="020B0604020202020204" pitchFamily="34" charset="0"/>
              </a:rPr>
              <a:t>r</a:t>
            </a:r>
            <a:r>
              <a:rPr lang="de-DE" sz="1050" b="0" i="0" u="none" strike="noStrike" dirty="0">
                <a:solidFill>
                  <a:srgbClr val="000000"/>
                </a:solidFill>
                <a:effectLst/>
                <a:latin typeface="Arial" panose="020B0604020202020204" pitchFamily="34" charset="0"/>
              </a:rPr>
              <a:t>/</a:t>
            </a:r>
            <a:r>
              <a:rPr lang="de-DE" sz="1050" b="0" i="0" u="none" strike="noStrike" dirty="0" err="1">
                <a:solidFill>
                  <a:srgbClr val="000000"/>
                </a:solidFill>
                <a:effectLst/>
                <a:latin typeface="Arial" panose="020B0604020202020204" pitchFamily="34" charset="0"/>
              </a:rPr>
              <a:t>w</a:t>
            </a:r>
            <a:endParaRPr lang="de-DE" sz="1050" dirty="0">
              <a:solidFill>
                <a:srgbClr val="000000"/>
              </a:solidFill>
            </a:endParaRPr>
          </a:p>
        </p:txBody>
      </p:sp>
      <p:sp>
        <p:nvSpPr>
          <p:cNvPr id="9" name="Textfeld 8">
            <a:extLst>
              <a:ext uri="{FF2B5EF4-FFF2-40B4-BE49-F238E27FC236}">
                <a16:creationId xmlns:a16="http://schemas.microsoft.com/office/drawing/2014/main" id="{55D01085-E407-6C80-6C76-8E3C4036F3A0}"/>
              </a:ext>
            </a:extLst>
          </p:cNvPr>
          <p:cNvSpPr txBox="1"/>
          <p:nvPr/>
        </p:nvSpPr>
        <p:spPr>
          <a:xfrm>
            <a:off x="4223792" y="4732859"/>
            <a:ext cx="2686451" cy="1360437"/>
          </a:xfrm>
          <a:prstGeom prst="rect">
            <a:avLst/>
          </a:prstGeom>
          <a:noFill/>
        </p:spPr>
        <p:txBody>
          <a:bodyPr wrap="square" lIns="0" tIns="0" rIns="0" bIns="0" rtlCol="0">
            <a:spAutoFit/>
          </a:bodyPr>
          <a:lstStyle/>
          <a:p>
            <a:pPr marL="285750" indent="-285750" algn="l">
              <a:buFont typeface="Symbol" pitchFamily="2" charset="2"/>
              <a:buChar char="-"/>
              <a:tabLst>
                <a:tab pos="1590675" algn="l"/>
                <a:tab pos="2127250" algn="l"/>
              </a:tabLst>
            </a:pPr>
            <a:r>
              <a:rPr lang="de-DE" sz="1400" dirty="0" err="1">
                <a:solidFill>
                  <a:srgbClr val="000000"/>
                </a:solidFill>
              </a:rPr>
              <a:t>Timestamps</a:t>
            </a:r>
            <a:r>
              <a:rPr lang="de-DE" sz="1400" dirty="0">
                <a:solidFill>
                  <a:srgbClr val="000000"/>
                </a:solidFill>
              </a:rPr>
              <a:t>: 	0.130 	</a:t>
            </a:r>
            <a:r>
              <a:rPr lang="de-DE" sz="1400" dirty="0" err="1">
                <a:solidFill>
                  <a:srgbClr val="000000"/>
                </a:solidFill>
              </a:rPr>
              <a:t>ms</a:t>
            </a:r>
            <a:r>
              <a:rPr lang="de-DE" sz="1400" dirty="0">
                <a:solidFill>
                  <a:srgbClr val="000000"/>
                </a:solidFill>
              </a:rPr>
              <a:t>/</a:t>
            </a:r>
            <a:r>
              <a:rPr lang="de-DE" sz="1400" dirty="0" err="1">
                <a:solidFill>
                  <a:srgbClr val="000000"/>
                </a:solidFill>
              </a:rPr>
              <a:t>evt</a:t>
            </a:r>
            <a:endParaRPr lang="de-DE" sz="1400" dirty="0">
              <a:solidFill>
                <a:srgbClr val="000000"/>
              </a:solidFill>
            </a:endParaRPr>
          </a:p>
          <a:p>
            <a:pPr marL="285750" indent="-285750" algn="l">
              <a:buFont typeface="Symbol" pitchFamily="2" charset="2"/>
              <a:buChar char="-"/>
              <a:tabLst>
                <a:tab pos="1590675" algn="l"/>
                <a:tab pos="2127250" algn="l"/>
              </a:tabLst>
            </a:pPr>
            <a:r>
              <a:rPr lang="de-DE" sz="1400" dirty="0">
                <a:solidFill>
                  <a:srgbClr val="000000"/>
                </a:solidFill>
              </a:rPr>
              <a:t>Pixel </a:t>
            </a:r>
            <a:r>
              <a:rPr lang="de-DE" sz="1400" dirty="0" err="1">
                <a:solidFill>
                  <a:srgbClr val="000000"/>
                </a:solidFill>
              </a:rPr>
              <a:t>events</a:t>
            </a:r>
            <a:r>
              <a:rPr lang="de-DE" sz="1400" dirty="0">
                <a:solidFill>
                  <a:srgbClr val="000000"/>
                </a:solidFill>
              </a:rPr>
              <a:t>: 	2.000 	</a:t>
            </a:r>
            <a:r>
              <a:rPr lang="de-DE" sz="1400" dirty="0" err="1">
                <a:solidFill>
                  <a:srgbClr val="000000"/>
                </a:solidFill>
              </a:rPr>
              <a:t>ms</a:t>
            </a:r>
            <a:r>
              <a:rPr lang="de-DE" sz="1400" dirty="0">
                <a:solidFill>
                  <a:srgbClr val="000000"/>
                </a:solidFill>
              </a:rPr>
              <a:t>/</a:t>
            </a:r>
            <a:r>
              <a:rPr lang="de-DE" sz="1400" dirty="0" err="1">
                <a:solidFill>
                  <a:srgbClr val="000000"/>
                </a:solidFill>
              </a:rPr>
              <a:t>evt</a:t>
            </a:r>
            <a:endParaRPr lang="de-DE" sz="1400" dirty="0">
              <a:solidFill>
                <a:srgbClr val="000000"/>
              </a:solidFill>
            </a:endParaRPr>
          </a:p>
          <a:p>
            <a:pPr marL="285750" indent="-285750" algn="l">
              <a:lnSpc>
                <a:spcPct val="150000"/>
              </a:lnSpc>
              <a:buFont typeface="Symbol" pitchFamily="2" charset="2"/>
              <a:buChar char="-"/>
              <a:tabLst>
                <a:tab pos="1590675" algn="l"/>
                <a:tab pos="2127250" algn="l"/>
              </a:tabLst>
            </a:pPr>
            <a:r>
              <a:rPr lang="de-DE" sz="1400" dirty="0">
                <a:solidFill>
                  <a:srgbClr val="000000"/>
                </a:solidFill>
              </a:rPr>
              <a:t>Clustering 4D: 	0.010 	</a:t>
            </a:r>
            <a:r>
              <a:rPr lang="de-DE" sz="1400" dirty="0" err="1">
                <a:solidFill>
                  <a:srgbClr val="000000"/>
                </a:solidFill>
              </a:rPr>
              <a:t>ms</a:t>
            </a:r>
            <a:r>
              <a:rPr lang="de-DE" sz="1400" dirty="0">
                <a:solidFill>
                  <a:srgbClr val="000000"/>
                </a:solidFill>
              </a:rPr>
              <a:t>/</a:t>
            </a:r>
            <a:r>
              <a:rPr lang="de-DE" sz="1400" dirty="0" err="1">
                <a:solidFill>
                  <a:srgbClr val="000000"/>
                </a:solidFill>
              </a:rPr>
              <a:t>evt</a:t>
            </a:r>
            <a:endParaRPr lang="de-DE" sz="1400" dirty="0">
              <a:solidFill>
                <a:srgbClr val="000000"/>
              </a:solidFill>
            </a:endParaRPr>
          </a:p>
          <a:p>
            <a:pPr marL="285750" indent="-285750" algn="l">
              <a:lnSpc>
                <a:spcPct val="150000"/>
              </a:lnSpc>
              <a:buFont typeface="Symbol" pitchFamily="2" charset="2"/>
              <a:buChar char="-"/>
              <a:tabLst>
                <a:tab pos="1590675" algn="l"/>
                <a:tab pos="2127250" algn="l"/>
              </a:tabLst>
            </a:pPr>
            <a:r>
              <a:rPr lang="de-DE" sz="1400" dirty="0" err="1">
                <a:solidFill>
                  <a:srgbClr val="000000"/>
                </a:solidFill>
              </a:rPr>
              <a:t>Correlations</a:t>
            </a:r>
            <a:r>
              <a:rPr lang="de-DE" sz="1400" dirty="0">
                <a:solidFill>
                  <a:srgbClr val="000000"/>
                </a:solidFill>
              </a:rPr>
              <a:t>: 	0.015 	</a:t>
            </a:r>
            <a:r>
              <a:rPr lang="de-DE" sz="1400" dirty="0" err="1">
                <a:solidFill>
                  <a:srgbClr val="000000"/>
                </a:solidFill>
              </a:rPr>
              <a:t>ms</a:t>
            </a:r>
            <a:r>
              <a:rPr lang="de-DE" sz="1400" dirty="0">
                <a:solidFill>
                  <a:srgbClr val="000000"/>
                </a:solidFill>
              </a:rPr>
              <a:t>/</a:t>
            </a:r>
            <a:r>
              <a:rPr lang="de-DE" sz="1400" dirty="0" err="1">
                <a:solidFill>
                  <a:srgbClr val="000000"/>
                </a:solidFill>
              </a:rPr>
              <a:t>evt</a:t>
            </a:r>
            <a:endParaRPr lang="de-DE" sz="1400" dirty="0">
              <a:solidFill>
                <a:srgbClr val="000000"/>
              </a:solidFill>
            </a:endParaRPr>
          </a:p>
          <a:p>
            <a:pPr marL="285750" indent="-285750" algn="l">
              <a:lnSpc>
                <a:spcPct val="150000"/>
              </a:lnSpc>
              <a:buFont typeface="Symbol" pitchFamily="2" charset="2"/>
              <a:buChar char="-"/>
              <a:tabLst>
                <a:tab pos="1590675" algn="l"/>
                <a:tab pos="2127250" algn="l"/>
              </a:tabLst>
            </a:pPr>
            <a:r>
              <a:rPr lang="de-DE" sz="1400" dirty="0">
                <a:solidFill>
                  <a:srgbClr val="000000"/>
                </a:solidFill>
              </a:rPr>
              <a:t>Tracking 4D: 	0.140 	</a:t>
            </a:r>
            <a:r>
              <a:rPr lang="de-DE" sz="1400" dirty="0" err="1">
                <a:solidFill>
                  <a:srgbClr val="000000"/>
                </a:solidFill>
              </a:rPr>
              <a:t>ms</a:t>
            </a:r>
            <a:r>
              <a:rPr lang="de-DE" sz="1400" dirty="0">
                <a:solidFill>
                  <a:srgbClr val="000000"/>
                </a:solidFill>
              </a:rPr>
              <a:t>/</a:t>
            </a:r>
            <a:r>
              <a:rPr lang="de-DE" sz="1400" dirty="0" err="1">
                <a:solidFill>
                  <a:srgbClr val="000000"/>
                </a:solidFill>
              </a:rPr>
              <a:t>evt</a:t>
            </a:r>
            <a:r>
              <a:rPr lang="de-DE" sz="1400" dirty="0">
                <a:solidFill>
                  <a:srgbClr val="000000"/>
                </a:solidFill>
              </a:rPr>
              <a:t> </a:t>
            </a:r>
          </a:p>
        </p:txBody>
      </p:sp>
      <p:sp>
        <p:nvSpPr>
          <p:cNvPr id="10" name="Geschweifte Klammer links/rechts 12">
            <a:extLst>
              <a:ext uri="{FF2B5EF4-FFF2-40B4-BE49-F238E27FC236}">
                <a16:creationId xmlns:a16="http://schemas.microsoft.com/office/drawing/2014/main" id="{0A1F8F81-5688-04B4-09F7-11E5E3F4CC5F}"/>
              </a:ext>
            </a:extLst>
          </p:cNvPr>
          <p:cNvSpPr/>
          <p:nvPr/>
        </p:nvSpPr>
        <p:spPr>
          <a:xfrm rot="10800000">
            <a:off x="3905227" y="4788000"/>
            <a:ext cx="152394" cy="353399"/>
          </a:xfrm>
          <a:custGeom>
            <a:avLst/>
            <a:gdLst>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13" fmla="*/ 15239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917454 w 1069848"/>
              <a:gd name="connsiteY4" fmla="*/ 0 h 914400"/>
              <a:gd name="connsiteX5" fmla="*/ 993651 w 1069848"/>
              <a:gd name="connsiteY5" fmla="*/ 76197 h 914400"/>
              <a:gd name="connsiteX6" fmla="*/ 993651 w 1069848"/>
              <a:gd name="connsiteY6" fmla="*/ 381003 h 914400"/>
              <a:gd name="connsiteX7" fmla="*/ 1069848 w 1069848"/>
              <a:gd name="connsiteY7" fmla="*/ 457200 h 914400"/>
              <a:gd name="connsiteX8" fmla="*/ 993651 w 1069848"/>
              <a:gd name="connsiteY8" fmla="*/ 533397 h 914400"/>
              <a:gd name="connsiteX9" fmla="*/ 993651 w 1069848"/>
              <a:gd name="connsiteY9" fmla="*/ 838203 h 914400"/>
              <a:gd name="connsiteX10" fmla="*/ 917454 w 1069848"/>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964717 w 1117111"/>
              <a:gd name="connsiteY3" fmla="*/ 0 h 914400"/>
              <a:gd name="connsiteX4" fmla="*/ 1040914 w 1117111"/>
              <a:gd name="connsiteY4" fmla="*/ 76197 h 914400"/>
              <a:gd name="connsiteX5" fmla="*/ 1040914 w 1117111"/>
              <a:gd name="connsiteY5" fmla="*/ 381003 h 914400"/>
              <a:gd name="connsiteX6" fmla="*/ 1117111 w 1117111"/>
              <a:gd name="connsiteY6" fmla="*/ 457200 h 914400"/>
              <a:gd name="connsiteX7" fmla="*/ 1040914 w 1117111"/>
              <a:gd name="connsiteY7" fmla="*/ 533397 h 914400"/>
              <a:gd name="connsiteX8" fmla="*/ 1040914 w 1117111"/>
              <a:gd name="connsiteY8" fmla="*/ 838203 h 914400"/>
              <a:gd name="connsiteX9" fmla="*/ 964717 w 111711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841257 w 993651"/>
              <a:gd name="connsiteY0" fmla="*/ 0 h 914400"/>
              <a:gd name="connsiteX1" fmla="*/ 917454 w 993651"/>
              <a:gd name="connsiteY1" fmla="*/ 76197 h 914400"/>
              <a:gd name="connsiteX2" fmla="*/ 917454 w 993651"/>
              <a:gd name="connsiteY2" fmla="*/ 381003 h 914400"/>
              <a:gd name="connsiteX3" fmla="*/ 993651 w 993651"/>
              <a:gd name="connsiteY3" fmla="*/ 457200 h 914400"/>
              <a:gd name="connsiteX4" fmla="*/ 917454 w 993651"/>
              <a:gd name="connsiteY4" fmla="*/ 533397 h 914400"/>
              <a:gd name="connsiteX5" fmla="*/ 917454 w 993651"/>
              <a:gd name="connsiteY5" fmla="*/ 838203 h 914400"/>
              <a:gd name="connsiteX6" fmla="*/ 841257 w 993651"/>
              <a:gd name="connsiteY6" fmla="*/ 914400 h 914400"/>
              <a:gd name="connsiteX0" fmla="*/ 0 w 917454"/>
              <a:gd name="connsiteY0" fmla="*/ 914400 h 914400"/>
              <a:gd name="connsiteX1" fmla="*/ 765060 w 917454"/>
              <a:gd name="connsiteY1" fmla="*/ 0 h 914400"/>
              <a:gd name="connsiteX2" fmla="*/ 841257 w 917454"/>
              <a:gd name="connsiteY2" fmla="*/ 76197 h 914400"/>
              <a:gd name="connsiteX3" fmla="*/ 841257 w 917454"/>
              <a:gd name="connsiteY3" fmla="*/ 381003 h 914400"/>
              <a:gd name="connsiteX4" fmla="*/ 917454 w 917454"/>
              <a:gd name="connsiteY4" fmla="*/ 457200 h 914400"/>
              <a:gd name="connsiteX5" fmla="*/ 841257 w 917454"/>
              <a:gd name="connsiteY5" fmla="*/ 533397 h 914400"/>
              <a:gd name="connsiteX6" fmla="*/ 841257 w 917454"/>
              <a:gd name="connsiteY6" fmla="*/ 838203 h 914400"/>
              <a:gd name="connsiteX7" fmla="*/ 765060 w 917454"/>
              <a:gd name="connsiteY7" fmla="*/ 914400 h 914400"/>
              <a:gd name="connsiteX8" fmla="*/ 0 w 917454"/>
              <a:gd name="connsiteY8" fmla="*/ 914400 h 914400"/>
              <a:gd name="connsiteX0" fmla="*/ 765060 w 917454"/>
              <a:gd name="connsiteY0" fmla="*/ 0 h 914400"/>
              <a:gd name="connsiteX1" fmla="*/ 841257 w 917454"/>
              <a:gd name="connsiteY1" fmla="*/ 76197 h 914400"/>
              <a:gd name="connsiteX2" fmla="*/ 841257 w 917454"/>
              <a:gd name="connsiteY2" fmla="*/ 381003 h 914400"/>
              <a:gd name="connsiteX3" fmla="*/ 917454 w 917454"/>
              <a:gd name="connsiteY3" fmla="*/ 457200 h 914400"/>
              <a:gd name="connsiteX4" fmla="*/ 841257 w 917454"/>
              <a:gd name="connsiteY4" fmla="*/ 533397 h 914400"/>
              <a:gd name="connsiteX5" fmla="*/ 841257 w 917454"/>
              <a:gd name="connsiteY5" fmla="*/ 838203 h 914400"/>
              <a:gd name="connsiteX6" fmla="*/ 765060 w 917454"/>
              <a:gd name="connsiteY6" fmla="*/ 914400 h 914400"/>
              <a:gd name="connsiteX0" fmla="*/ 0 w 152394"/>
              <a:gd name="connsiteY0" fmla="*/ 914400 h 914400"/>
              <a:gd name="connsiteX1" fmla="*/ 0 w 152394"/>
              <a:gd name="connsiteY1" fmla="*/ 0 h 914400"/>
              <a:gd name="connsiteX2" fmla="*/ 76197 w 152394"/>
              <a:gd name="connsiteY2" fmla="*/ 76197 h 914400"/>
              <a:gd name="connsiteX3" fmla="*/ 76197 w 152394"/>
              <a:gd name="connsiteY3" fmla="*/ 381003 h 914400"/>
              <a:gd name="connsiteX4" fmla="*/ 152394 w 152394"/>
              <a:gd name="connsiteY4" fmla="*/ 457200 h 914400"/>
              <a:gd name="connsiteX5" fmla="*/ 76197 w 152394"/>
              <a:gd name="connsiteY5" fmla="*/ 533397 h 914400"/>
              <a:gd name="connsiteX6" fmla="*/ 76197 w 152394"/>
              <a:gd name="connsiteY6" fmla="*/ 838203 h 914400"/>
              <a:gd name="connsiteX7" fmla="*/ 0 w 152394"/>
              <a:gd name="connsiteY7" fmla="*/ 914400 h 914400"/>
              <a:gd name="connsiteX0" fmla="*/ 0 w 152394"/>
              <a:gd name="connsiteY0" fmla="*/ 0 h 914400"/>
              <a:gd name="connsiteX1" fmla="*/ 76197 w 152394"/>
              <a:gd name="connsiteY1" fmla="*/ 76197 h 914400"/>
              <a:gd name="connsiteX2" fmla="*/ 76197 w 152394"/>
              <a:gd name="connsiteY2" fmla="*/ 381003 h 914400"/>
              <a:gd name="connsiteX3" fmla="*/ 152394 w 152394"/>
              <a:gd name="connsiteY3" fmla="*/ 457200 h 914400"/>
              <a:gd name="connsiteX4" fmla="*/ 76197 w 152394"/>
              <a:gd name="connsiteY4" fmla="*/ 533397 h 914400"/>
              <a:gd name="connsiteX5" fmla="*/ 76197 w 152394"/>
              <a:gd name="connsiteY5" fmla="*/ 838203 h 914400"/>
              <a:gd name="connsiteX6" fmla="*/ 0 w 152394"/>
              <a:gd name="connsiteY6"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394" h="914400" stroke="0" extrusionOk="0">
                <a:moveTo>
                  <a:pt x="0" y="914400"/>
                </a:moveTo>
                <a:lnTo>
                  <a:pt x="0" y="0"/>
                </a:ln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close/>
              </a:path>
              <a:path w="152394" h="914400" fill="none">
                <a:moveTo>
                  <a:pt x="0" y="0"/>
                </a:move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path>
            </a:pathLst>
          </a:custGeom>
          <a:ln w="317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1" name="Geschweifte Klammer links/rechts 12">
            <a:extLst>
              <a:ext uri="{FF2B5EF4-FFF2-40B4-BE49-F238E27FC236}">
                <a16:creationId xmlns:a16="http://schemas.microsoft.com/office/drawing/2014/main" id="{8461D1AC-BDB9-D9A7-580A-9BBCB1803FBB}"/>
              </a:ext>
            </a:extLst>
          </p:cNvPr>
          <p:cNvSpPr/>
          <p:nvPr/>
        </p:nvSpPr>
        <p:spPr>
          <a:xfrm rot="10800000">
            <a:off x="3905227" y="5292000"/>
            <a:ext cx="152394" cy="756000"/>
          </a:xfrm>
          <a:custGeom>
            <a:avLst/>
            <a:gdLst>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13" fmla="*/ 15239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917454 w 1069848"/>
              <a:gd name="connsiteY4" fmla="*/ 0 h 914400"/>
              <a:gd name="connsiteX5" fmla="*/ 993651 w 1069848"/>
              <a:gd name="connsiteY5" fmla="*/ 76197 h 914400"/>
              <a:gd name="connsiteX6" fmla="*/ 993651 w 1069848"/>
              <a:gd name="connsiteY6" fmla="*/ 381003 h 914400"/>
              <a:gd name="connsiteX7" fmla="*/ 1069848 w 1069848"/>
              <a:gd name="connsiteY7" fmla="*/ 457200 h 914400"/>
              <a:gd name="connsiteX8" fmla="*/ 993651 w 1069848"/>
              <a:gd name="connsiteY8" fmla="*/ 533397 h 914400"/>
              <a:gd name="connsiteX9" fmla="*/ 993651 w 1069848"/>
              <a:gd name="connsiteY9" fmla="*/ 838203 h 914400"/>
              <a:gd name="connsiteX10" fmla="*/ 917454 w 1069848"/>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964717 w 1117111"/>
              <a:gd name="connsiteY3" fmla="*/ 0 h 914400"/>
              <a:gd name="connsiteX4" fmla="*/ 1040914 w 1117111"/>
              <a:gd name="connsiteY4" fmla="*/ 76197 h 914400"/>
              <a:gd name="connsiteX5" fmla="*/ 1040914 w 1117111"/>
              <a:gd name="connsiteY5" fmla="*/ 381003 h 914400"/>
              <a:gd name="connsiteX6" fmla="*/ 1117111 w 1117111"/>
              <a:gd name="connsiteY6" fmla="*/ 457200 h 914400"/>
              <a:gd name="connsiteX7" fmla="*/ 1040914 w 1117111"/>
              <a:gd name="connsiteY7" fmla="*/ 533397 h 914400"/>
              <a:gd name="connsiteX8" fmla="*/ 1040914 w 1117111"/>
              <a:gd name="connsiteY8" fmla="*/ 838203 h 914400"/>
              <a:gd name="connsiteX9" fmla="*/ 964717 w 111711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841257 w 993651"/>
              <a:gd name="connsiteY0" fmla="*/ 0 h 914400"/>
              <a:gd name="connsiteX1" fmla="*/ 917454 w 993651"/>
              <a:gd name="connsiteY1" fmla="*/ 76197 h 914400"/>
              <a:gd name="connsiteX2" fmla="*/ 917454 w 993651"/>
              <a:gd name="connsiteY2" fmla="*/ 381003 h 914400"/>
              <a:gd name="connsiteX3" fmla="*/ 993651 w 993651"/>
              <a:gd name="connsiteY3" fmla="*/ 457200 h 914400"/>
              <a:gd name="connsiteX4" fmla="*/ 917454 w 993651"/>
              <a:gd name="connsiteY4" fmla="*/ 533397 h 914400"/>
              <a:gd name="connsiteX5" fmla="*/ 917454 w 993651"/>
              <a:gd name="connsiteY5" fmla="*/ 838203 h 914400"/>
              <a:gd name="connsiteX6" fmla="*/ 841257 w 993651"/>
              <a:gd name="connsiteY6" fmla="*/ 914400 h 914400"/>
              <a:gd name="connsiteX0" fmla="*/ 0 w 917454"/>
              <a:gd name="connsiteY0" fmla="*/ 914400 h 914400"/>
              <a:gd name="connsiteX1" fmla="*/ 765060 w 917454"/>
              <a:gd name="connsiteY1" fmla="*/ 0 h 914400"/>
              <a:gd name="connsiteX2" fmla="*/ 841257 w 917454"/>
              <a:gd name="connsiteY2" fmla="*/ 76197 h 914400"/>
              <a:gd name="connsiteX3" fmla="*/ 841257 w 917454"/>
              <a:gd name="connsiteY3" fmla="*/ 381003 h 914400"/>
              <a:gd name="connsiteX4" fmla="*/ 917454 w 917454"/>
              <a:gd name="connsiteY4" fmla="*/ 457200 h 914400"/>
              <a:gd name="connsiteX5" fmla="*/ 841257 w 917454"/>
              <a:gd name="connsiteY5" fmla="*/ 533397 h 914400"/>
              <a:gd name="connsiteX6" fmla="*/ 841257 w 917454"/>
              <a:gd name="connsiteY6" fmla="*/ 838203 h 914400"/>
              <a:gd name="connsiteX7" fmla="*/ 765060 w 917454"/>
              <a:gd name="connsiteY7" fmla="*/ 914400 h 914400"/>
              <a:gd name="connsiteX8" fmla="*/ 0 w 917454"/>
              <a:gd name="connsiteY8" fmla="*/ 914400 h 914400"/>
              <a:gd name="connsiteX0" fmla="*/ 765060 w 917454"/>
              <a:gd name="connsiteY0" fmla="*/ 0 h 914400"/>
              <a:gd name="connsiteX1" fmla="*/ 841257 w 917454"/>
              <a:gd name="connsiteY1" fmla="*/ 76197 h 914400"/>
              <a:gd name="connsiteX2" fmla="*/ 841257 w 917454"/>
              <a:gd name="connsiteY2" fmla="*/ 381003 h 914400"/>
              <a:gd name="connsiteX3" fmla="*/ 917454 w 917454"/>
              <a:gd name="connsiteY3" fmla="*/ 457200 h 914400"/>
              <a:gd name="connsiteX4" fmla="*/ 841257 w 917454"/>
              <a:gd name="connsiteY4" fmla="*/ 533397 h 914400"/>
              <a:gd name="connsiteX5" fmla="*/ 841257 w 917454"/>
              <a:gd name="connsiteY5" fmla="*/ 838203 h 914400"/>
              <a:gd name="connsiteX6" fmla="*/ 765060 w 917454"/>
              <a:gd name="connsiteY6" fmla="*/ 914400 h 914400"/>
              <a:gd name="connsiteX0" fmla="*/ 0 w 152394"/>
              <a:gd name="connsiteY0" fmla="*/ 914400 h 914400"/>
              <a:gd name="connsiteX1" fmla="*/ 0 w 152394"/>
              <a:gd name="connsiteY1" fmla="*/ 0 h 914400"/>
              <a:gd name="connsiteX2" fmla="*/ 76197 w 152394"/>
              <a:gd name="connsiteY2" fmla="*/ 76197 h 914400"/>
              <a:gd name="connsiteX3" fmla="*/ 76197 w 152394"/>
              <a:gd name="connsiteY3" fmla="*/ 381003 h 914400"/>
              <a:gd name="connsiteX4" fmla="*/ 152394 w 152394"/>
              <a:gd name="connsiteY4" fmla="*/ 457200 h 914400"/>
              <a:gd name="connsiteX5" fmla="*/ 76197 w 152394"/>
              <a:gd name="connsiteY5" fmla="*/ 533397 h 914400"/>
              <a:gd name="connsiteX6" fmla="*/ 76197 w 152394"/>
              <a:gd name="connsiteY6" fmla="*/ 838203 h 914400"/>
              <a:gd name="connsiteX7" fmla="*/ 0 w 152394"/>
              <a:gd name="connsiteY7" fmla="*/ 914400 h 914400"/>
              <a:gd name="connsiteX0" fmla="*/ 0 w 152394"/>
              <a:gd name="connsiteY0" fmla="*/ 0 h 914400"/>
              <a:gd name="connsiteX1" fmla="*/ 76197 w 152394"/>
              <a:gd name="connsiteY1" fmla="*/ 76197 h 914400"/>
              <a:gd name="connsiteX2" fmla="*/ 76197 w 152394"/>
              <a:gd name="connsiteY2" fmla="*/ 381003 h 914400"/>
              <a:gd name="connsiteX3" fmla="*/ 152394 w 152394"/>
              <a:gd name="connsiteY3" fmla="*/ 457200 h 914400"/>
              <a:gd name="connsiteX4" fmla="*/ 76197 w 152394"/>
              <a:gd name="connsiteY4" fmla="*/ 533397 h 914400"/>
              <a:gd name="connsiteX5" fmla="*/ 76197 w 152394"/>
              <a:gd name="connsiteY5" fmla="*/ 838203 h 914400"/>
              <a:gd name="connsiteX6" fmla="*/ 0 w 152394"/>
              <a:gd name="connsiteY6"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394" h="914400" stroke="0" extrusionOk="0">
                <a:moveTo>
                  <a:pt x="0" y="914400"/>
                </a:moveTo>
                <a:lnTo>
                  <a:pt x="0" y="0"/>
                </a:ln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close/>
              </a:path>
              <a:path w="152394" h="914400" fill="none">
                <a:moveTo>
                  <a:pt x="0" y="0"/>
                </a:move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path>
            </a:pathLst>
          </a:custGeom>
          <a:ln w="317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7" name="Textfeld 16">
            <a:extLst>
              <a:ext uri="{FF2B5EF4-FFF2-40B4-BE49-F238E27FC236}">
                <a16:creationId xmlns:a16="http://schemas.microsoft.com/office/drawing/2014/main" id="{C98981E0-403A-54FC-646D-00EC02D349C3}"/>
              </a:ext>
            </a:extLst>
          </p:cNvPr>
          <p:cNvSpPr txBox="1"/>
          <p:nvPr/>
        </p:nvSpPr>
        <p:spPr>
          <a:xfrm>
            <a:off x="3113138" y="4841588"/>
            <a:ext cx="723336" cy="246221"/>
          </a:xfrm>
          <a:prstGeom prst="rect">
            <a:avLst/>
          </a:prstGeom>
          <a:noFill/>
        </p:spPr>
        <p:txBody>
          <a:bodyPr wrap="square" lIns="0" tIns="0" rIns="0" bIns="0" rtlCol="0">
            <a:spAutoFit/>
          </a:bodyPr>
          <a:lstStyle/>
          <a:p>
            <a:pPr algn="r"/>
            <a:r>
              <a:rPr lang="de-DE" sz="1600" dirty="0">
                <a:solidFill>
                  <a:srgbClr val="000000"/>
                </a:solidFill>
              </a:rPr>
              <a:t>… </a:t>
            </a:r>
            <a:r>
              <a:rPr lang="de-DE" sz="1600" dirty="0" err="1">
                <a:solidFill>
                  <a:srgbClr val="000000"/>
                </a:solidFill>
              </a:rPr>
              <a:t>load</a:t>
            </a:r>
            <a:endParaRPr lang="de-DE" dirty="0">
              <a:solidFill>
                <a:srgbClr val="000000"/>
              </a:solidFill>
            </a:endParaRPr>
          </a:p>
        </p:txBody>
      </p:sp>
      <p:sp>
        <p:nvSpPr>
          <p:cNvPr id="18" name="Textfeld 17">
            <a:extLst>
              <a:ext uri="{FF2B5EF4-FFF2-40B4-BE49-F238E27FC236}">
                <a16:creationId xmlns:a16="http://schemas.microsoft.com/office/drawing/2014/main" id="{9719BCD9-875E-448C-663E-BC9EAE26DD11}"/>
              </a:ext>
            </a:extLst>
          </p:cNvPr>
          <p:cNvSpPr txBox="1"/>
          <p:nvPr/>
        </p:nvSpPr>
        <p:spPr>
          <a:xfrm>
            <a:off x="2351585" y="5546889"/>
            <a:ext cx="1481634" cy="246221"/>
          </a:xfrm>
          <a:prstGeom prst="rect">
            <a:avLst/>
          </a:prstGeom>
          <a:noFill/>
        </p:spPr>
        <p:txBody>
          <a:bodyPr wrap="square" lIns="0" tIns="0" rIns="0" bIns="0" rtlCol="0">
            <a:spAutoFit/>
          </a:bodyPr>
          <a:lstStyle/>
          <a:p>
            <a:pPr algn="r"/>
            <a:r>
              <a:rPr lang="de-DE" sz="1600" dirty="0">
                <a:solidFill>
                  <a:srgbClr val="000000"/>
                </a:solidFill>
              </a:rPr>
              <a:t>… </a:t>
            </a:r>
            <a:r>
              <a:rPr lang="de-DE" sz="1600" dirty="0" err="1">
                <a:solidFill>
                  <a:srgbClr val="000000"/>
                </a:solidFill>
              </a:rPr>
              <a:t>reconstruct</a:t>
            </a:r>
            <a:endParaRPr lang="de-DE" dirty="0">
              <a:solidFill>
                <a:srgbClr val="000000"/>
              </a:solidFill>
            </a:endParaRPr>
          </a:p>
        </p:txBody>
      </p:sp>
      <p:sp>
        <p:nvSpPr>
          <p:cNvPr id="19" name="Geschweifte Klammer links/rechts 12">
            <a:extLst>
              <a:ext uri="{FF2B5EF4-FFF2-40B4-BE49-F238E27FC236}">
                <a16:creationId xmlns:a16="http://schemas.microsoft.com/office/drawing/2014/main" id="{979F7601-F715-D686-0E74-C0FA1047805A}"/>
              </a:ext>
            </a:extLst>
          </p:cNvPr>
          <p:cNvSpPr/>
          <p:nvPr/>
        </p:nvSpPr>
        <p:spPr>
          <a:xfrm>
            <a:off x="7054259" y="4753995"/>
            <a:ext cx="223120" cy="1339301"/>
          </a:xfrm>
          <a:custGeom>
            <a:avLst/>
            <a:gdLst>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152394 w 1069848"/>
              <a:gd name="connsiteY6" fmla="*/ 0 h 914400"/>
              <a:gd name="connsiteX7" fmla="*/ 917454 w 1069848"/>
              <a:gd name="connsiteY7" fmla="*/ 0 h 914400"/>
              <a:gd name="connsiteX8" fmla="*/ 993651 w 1069848"/>
              <a:gd name="connsiteY8" fmla="*/ 76197 h 914400"/>
              <a:gd name="connsiteX9" fmla="*/ 993651 w 1069848"/>
              <a:gd name="connsiteY9" fmla="*/ 381003 h 914400"/>
              <a:gd name="connsiteX10" fmla="*/ 1069848 w 1069848"/>
              <a:gd name="connsiteY10" fmla="*/ 457200 h 914400"/>
              <a:gd name="connsiteX11" fmla="*/ 993651 w 1069848"/>
              <a:gd name="connsiteY11" fmla="*/ 533397 h 914400"/>
              <a:gd name="connsiteX12" fmla="*/ 993651 w 1069848"/>
              <a:gd name="connsiteY12" fmla="*/ 838203 h 914400"/>
              <a:gd name="connsiteX13" fmla="*/ 917454 w 1069848"/>
              <a:gd name="connsiteY13" fmla="*/ 914400 h 914400"/>
              <a:gd name="connsiteX14" fmla="*/ 152394 w 1069848"/>
              <a:gd name="connsiteY14"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76197 w 1069848"/>
              <a:gd name="connsiteY5" fmla="*/ 76197 h 914400"/>
              <a:gd name="connsiteX6" fmla="*/ 917454 w 1069848"/>
              <a:gd name="connsiteY6" fmla="*/ 0 h 914400"/>
              <a:gd name="connsiteX7" fmla="*/ 993651 w 1069848"/>
              <a:gd name="connsiteY7" fmla="*/ 76197 h 914400"/>
              <a:gd name="connsiteX8" fmla="*/ 993651 w 1069848"/>
              <a:gd name="connsiteY8" fmla="*/ 381003 h 914400"/>
              <a:gd name="connsiteX9" fmla="*/ 1069848 w 1069848"/>
              <a:gd name="connsiteY9" fmla="*/ 457200 h 914400"/>
              <a:gd name="connsiteX10" fmla="*/ 993651 w 1069848"/>
              <a:gd name="connsiteY10" fmla="*/ 533397 h 914400"/>
              <a:gd name="connsiteX11" fmla="*/ 993651 w 1069848"/>
              <a:gd name="connsiteY11" fmla="*/ 838203 h 914400"/>
              <a:gd name="connsiteX12" fmla="*/ 917454 w 1069848"/>
              <a:gd name="connsiteY12" fmla="*/ 914400 h 914400"/>
              <a:gd name="connsiteX13" fmla="*/ 152394 w 1069848"/>
              <a:gd name="connsiteY13"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76197 w 1069848"/>
              <a:gd name="connsiteY4" fmla="*/ 381003 h 914400"/>
              <a:gd name="connsiteX5" fmla="*/ 917454 w 1069848"/>
              <a:gd name="connsiteY5" fmla="*/ 0 h 914400"/>
              <a:gd name="connsiteX6" fmla="*/ 993651 w 1069848"/>
              <a:gd name="connsiteY6" fmla="*/ 76197 h 914400"/>
              <a:gd name="connsiteX7" fmla="*/ 993651 w 1069848"/>
              <a:gd name="connsiteY7" fmla="*/ 381003 h 914400"/>
              <a:gd name="connsiteX8" fmla="*/ 1069848 w 1069848"/>
              <a:gd name="connsiteY8" fmla="*/ 457200 h 914400"/>
              <a:gd name="connsiteX9" fmla="*/ 993651 w 1069848"/>
              <a:gd name="connsiteY9" fmla="*/ 533397 h 914400"/>
              <a:gd name="connsiteX10" fmla="*/ 993651 w 1069848"/>
              <a:gd name="connsiteY10" fmla="*/ 838203 h 914400"/>
              <a:gd name="connsiteX11" fmla="*/ 917454 w 1069848"/>
              <a:gd name="connsiteY11" fmla="*/ 914400 h 914400"/>
              <a:gd name="connsiteX12" fmla="*/ 152394 w 1069848"/>
              <a:gd name="connsiteY12" fmla="*/ 914400 h 914400"/>
              <a:gd name="connsiteX0" fmla="*/ 152394 w 1069848"/>
              <a:gd name="connsiteY0" fmla="*/ 914400 h 914400"/>
              <a:gd name="connsiteX1" fmla="*/ 76197 w 1069848"/>
              <a:gd name="connsiteY1" fmla="*/ 838203 h 914400"/>
              <a:gd name="connsiteX2" fmla="*/ 76197 w 1069848"/>
              <a:gd name="connsiteY2" fmla="*/ 533397 h 914400"/>
              <a:gd name="connsiteX3" fmla="*/ 0 w 1069848"/>
              <a:gd name="connsiteY3" fmla="*/ 457200 h 914400"/>
              <a:gd name="connsiteX4" fmla="*/ 917454 w 1069848"/>
              <a:gd name="connsiteY4" fmla="*/ 0 h 914400"/>
              <a:gd name="connsiteX5" fmla="*/ 993651 w 1069848"/>
              <a:gd name="connsiteY5" fmla="*/ 76197 h 914400"/>
              <a:gd name="connsiteX6" fmla="*/ 993651 w 1069848"/>
              <a:gd name="connsiteY6" fmla="*/ 381003 h 914400"/>
              <a:gd name="connsiteX7" fmla="*/ 1069848 w 1069848"/>
              <a:gd name="connsiteY7" fmla="*/ 457200 h 914400"/>
              <a:gd name="connsiteX8" fmla="*/ 993651 w 1069848"/>
              <a:gd name="connsiteY8" fmla="*/ 533397 h 914400"/>
              <a:gd name="connsiteX9" fmla="*/ 993651 w 1069848"/>
              <a:gd name="connsiteY9" fmla="*/ 838203 h 914400"/>
              <a:gd name="connsiteX10" fmla="*/ 917454 w 1069848"/>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47263 w 1117111"/>
              <a:gd name="connsiteY3" fmla="*/ 457200 h 914400"/>
              <a:gd name="connsiteX4" fmla="*/ 964717 w 1117111"/>
              <a:gd name="connsiteY4" fmla="*/ 0 h 914400"/>
              <a:gd name="connsiteX5" fmla="*/ 1040914 w 1117111"/>
              <a:gd name="connsiteY5" fmla="*/ 76197 h 914400"/>
              <a:gd name="connsiteX6" fmla="*/ 1040914 w 1117111"/>
              <a:gd name="connsiteY6" fmla="*/ 381003 h 914400"/>
              <a:gd name="connsiteX7" fmla="*/ 1117111 w 1117111"/>
              <a:gd name="connsiteY7" fmla="*/ 457200 h 914400"/>
              <a:gd name="connsiteX8" fmla="*/ 1040914 w 1117111"/>
              <a:gd name="connsiteY8" fmla="*/ 533397 h 914400"/>
              <a:gd name="connsiteX9" fmla="*/ 1040914 w 1117111"/>
              <a:gd name="connsiteY9" fmla="*/ 838203 h 914400"/>
              <a:gd name="connsiteX10" fmla="*/ 964717 w 1117111"/>
              <a:gd name="connsiteY10" fmla="*/ 914400 h 914400"/>
              <a:gd name="connsiteX11" fmla="*/ 199657 w 1117111"/>
              <a:gd name="connsiteY11" fmla="*/ 914400 h 914400"/>
              <a:gd name="connsiteX0" fmla="*/ 199657 w 1117111"/>
              <a:gd name="connsiteY0" fmla="*/ 914400 h 914400"/>
              <a:gd name="connsiteX1" fmla="*/ 123460 w 1117111"/>
              <a:gd name="connsiteY1" fmla="*/ 838203 h 914400"/>
              <a:gd name="connsiteX2" fmla="*/ 123460 w 1117111"/>
              <a:gd name="connsiteY2" fmla="*/ 533397 h 914400"/>
              <a:gd name="connsiteX3" fmla="*/ 964717 w 1117111"/>
              <a:gd name="connsiteY3" fmla="*/ 0 h 914400"/>
              <a:gd name="connsiteX4" fmla="*/ 1040914 w 1117111"/>
              <a:gd name="connsiteY4" fmla="*/ 76197 h 914400"/>
              <a:gd name="connsiteX5" fmla="*/ 1040914 w 1117111"/>
              <a:gd name="connsiteY5" fmla="*/ 381003 h 914400"/>
              <a:gd name="connsiteX6" fmla="*/ 1117111 w 1117111"/>
              <a:gd name="connsiteY6" fmla="*/ 457200 h 914400"/>
              <a:gd name="connsiteX7" fmla="*/ 1040914 w 1117111"/>
              <a:gd name="connsiteY7" fmla="*/ 533397 h 914400"/>
              <a:gd name="connsiteX8" fmla="*/ 1040914 w 1117111"/>
              <a:gd name="connsiteY8" fmla="*/ 838203 h 914400"/>
              <a:gd name="connsiteX9" fmla="*/ 964717 w 111711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0" fmla="*/ 76197 w 993651"/>
              <a:gd name="connsiteY0" fmla="*/ 914400 h 914400"/>
              <a:gd name="connsiteX1" fmla="*/ 0 w 993651"/>
              <a:gd name="connsiteY1" fmla="*/ 838203 h 914400"/>
              <a:gd name="connsiteX2" fmla="*/ 0 w 993651"/>
              <a:gd name="connsiteY2" fmla="*/ 533397 h 914400"/>
              <a:gd name="connsiteX3" fmla="*/ 841257 w 993651"/>
              <a:gd name="connsiteY3" fmla="*/ 0 h 914400"/>
              <a:gd name="connsiteX4" fmla="*/ 917454 w 993651"/>
              <a:gd name="connsiteY4" fmla="*/ 76197 h 914400"/>
              <a:gd name="connsiteX5" fmla="*/ 917454 w 993651"/>
              <a:gd name="connsiteY5" fmla="*/ 381003 h 914400"/>
              <a:gd name="connsiteX6" fmla="*/ 993651 w 993651"/>
              <a:gd name="connsiteY6" fmla="*/ 457200 h 914400"/>
              <a:gd name="connsiteX7" fmla="*/ 917454 w 993651"/>
              <a:gd name="connsiteY7" fmla="*/ 533397 h 914400"/>
              <a:gd name="connsiteX8" fmla="*/ 917454 w 993651"/>
              <a:gd name="connsiteY8" fmla="*/ 838203 h 914400"/>
              <a:gd name="connsiteX9" fmla="*/ 841257 w 993651"/>
              <a:gd name="connsiteY9" fmla="*/ 914400 h 914400"/>
              <a:gd name="connsiteX10" fmla="*/ 76197 w 993651"/>
              <a:gd name="connsiteY10"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0" fmla="*/ 76197 w 993651"/>
              <a:gd name="connsiteY0" fmla="*/ 914400 h 914400"/>
              <a:gd name="connsiteX1" fmla="*/ 0 w 993651"/>
              <a:gd name="connsiteY1" fmla="*/ 838203 h 914400"/>
              <a:gd name="connsiteX2" fmla="*/ 841257 w 993651"/>
              <a:gd name="connsiteY2" fmla="*/ 0 h 914400"/>
              <a:gd name="connsiteX3" fmla="*/ 917454 w 993651"/>
              <a:gd name="connsiteY3" fmla="*/ 76197 h 914400"/>
              <a:gd name="connsiteX4" fmla="*/ 917454 w 993651"/>
              <a:gd name="connsiteY4" fmla="*/ 381003 h 914400"/>
              <a:gd name="connsiteX5" fmla="*/ 993651 w 993651"/>
              <a:gd name="connsiteY5" fmla="*/ 457200 h 914400"/>
              <a:gd name="connsiteX6" fmla="*/ 917454 w 993651"/>
              <a:gd name="connsiteY6" fmla="*/ 533397 h 914400"/>
              <a:gd name="connsiteX7" fmla="*/ 917454 w 993651"/>
              <a:gd name="connsiteY7" fmla="*/ 838203 h 914400"/>
              <a:gd name="connsiteX8" fmla="*/ 841257 w 993651"/>
              <a:gd name="connsiteY8" fmla="*/ 914400 h 914400"/>
              <a:gd name="connsiteX9" fmla="*/ 76197 w 993651"/>
              <a:gd name="connsiteY9" fmla="*/ 914400 h 914400"/>
              <a:gd name="connsiteX0" fmla="*/ 841257 w 993651"/>
              <a:gd name="connsiteY0" fmla="*/ 0 h 914400"/>
              <a:gd name="connsiteX1" fmla="*/ 917454 w 993651"/>
              <a:gd name="connsiteY1" fmla="*/ 76197 h 914400"/>
              <a:gd name="connsiteX2" fmla="*/ 917454 w 993651"/>
              <a:gd name="connsiteY2" fmla="*/ 381003 h 914400"/>
              <a:gd name="connsiteX3" fmla="*/ 993651 w 993651"/>
              <a:gd name="connsiteY3" fmla="*/ 457200 h 914400"/>
              <a:gd name="connsiteX4" fmla="*/ 917454 w 993651"/>
              <a:gd name="connsiteY4" fmla="*/ 533397 h 914400"/>
              <a:gd name="connsiteX5" fmla="*/ 917454 w 993651"/>
              <a:gd name="connsiteY5" fmla="*/ 838203 h 914400"/>
              <a:gd name="connsiteX6" fmla="*/ 841257 w 993651"/>
              <a:gd name="connsiteY6" fmla="*/ 914400 h 914400"/>
              <a:gd name="connsiteX0" fmla="*/ 0 w 917454"/>
              <a:gd name="connsiteY0" fmla="*/ 914400 h 914400"/>
              <a:gd name="connsiteX1" fmla="*/ 765060 w 917454"/>
              <a:gd name="connsiteY1" fmla="*/ 0 h 914400"/>
              <a:gd name="connsiteX2" fmla="*/ 841257 w 917454"/>
              <a:gd name="connsiteY2" fmla="*/ 76197 h 914400"/>
              <a:gd name="connsiteX3" fmla="*/ 841257 w 917454"/>
              <a:gd name="connsiteY3" fmla="*/ 381003 h 914400"/>
              <a:gd name="connsiteX4" fmla="*/ 917454 w 917454"/>
              <a:gd name="connsiteY4" fmla="*/ 457200 h 914400"/>
              <a:gd name="connsiteX5" fmla="*/ 841257 w 917454"/>
              <a:gd name="connsiteY5" fmla="*/ 533397 h 914400"/>
              <a:gd name="connsiteX6" fmla="*/ 841257 w 917454"/>
              <a:gd name="connsiteY6" fmla="*/ 838203 h 914400"/>
              <a:gd name="connsiteX7" fmla="*/ 765060 w 917454"/>
              <a:gd name="connsiteY7" fmla="*/ 914400 h 914400"/>
              <a:gd name="connsiteX8" fmla="*/ 0 w 917454"/>
              <a:gd name="connsiteY8" fmla="*/ 914400 h 914400"/>
              <a:gd name="connsiteX0" fmla="*/ 765060 w 917454"/>
              <a:gd name="connsiteY0" fmla="*/ 0 h 914400"/>
              <a:gd name="connsiteX1" fmla="*/ 841257 w 917454"/>
              <a:gd name="connsiteY1" fmla="*/ 76197 h 914400"/>
              <a:gd name="connsiteX2" fmla="*/ 841257 w 917454"/>
              <a:gd name="connsiteY2" fmla="*/ 381003 h 914400"/>
              <a:gd name="connsiteX3" fmla="*/ 917454 w 917454"/>
              <a:gd name="connsiteY3" fmla="*/ 457200 h 914400"/>
              <a:gd name="connsiteX4" fmla="*/ 841257 w 917454"/>
              <a:gd name="connsiteY4" fmla="*/ 533397 h 914400"/>
              <a:gd name="connsiteX5" fmla="*/ 841257 w 917454"/>
              <a:gd name="connsiteY5" fmla="*/ 838203 h 914400"/>
              <a:gd name="connsiteX6" fmla="*/ 765060 w 917454"/>
              <a:gd name="connsiteY6" fmla="*/ 914400 h 914400"/>
              <a:gd name="connsiteX0" fmla="*/ 0 w 152394"/>
              <a:gd name="connsiteY0" fmla="*/ 914400 h 914400"/>
              <a:gd name="connsiteX1" fmla="*/ 0 w 152394"/>
              <a:gd name="connsiteY1" fmla="*/ 0 h 914400"/>
              <a:gd name="connsiteX2" fmla="*/ 76197 w 152394"/>
              <a:gd name="connsiteY2" fmla="*/ 76197 h 914400"/>
              <a:gd name="connsiteX3" fmla="*/ 76197 w 152394"/>
              <a:gd name="connsiteY3" fmla="*/ 381003 h 914400"/>
              <a:gd name="connsiteX4" fmla="*/ 152394 w 152394"/>
              <a:gd name="connsiteY4" fmla="*/ 457200 h 914400"/>
              <a:gd name="connsiteX5" fmla="*/ 76197 w 152394"/>
              <a:gd name="connsiteY5" fmla="*/ 533397 h 914400"/>
              <a:gd name="connsiteX6" fmla="*/ 76197 w 152394"/>
              <a:gd name="connsiteY6" fmla="*/ 838203 h 914400"/>
              <a:gd name="connsiteX7" fmla="*/ 0 w 152394"/>
              <a:gd name="connsiteY7" fmla="*/ 914400 h 914400"/>
              <a:gd name="connsiteX0" fmla="*/ 0 w 152394"/>
              <a:gd name="connsiteY0" fmla="*/ 0 h 914400"/>
              <a:gd name="connsiteX1" fmla="*/ 76197 w 152394"/>
              <a:gd name="connsiteY1" fmla="*/ 76197 h 914400"/>
              <a:gd name="connsiteX2" fmla="*/ 76197 w 152394"/>
              <a:gd name="connsiteY2" fmla="*/ 381003 h 914400"/>
              <a:gd name="connsiteX3" fmla="*/ 152394 w 152394"/>
              <a:gd name="connsiteY3" fmla="*/ 457200 h 914400"/>
              <a:gd name="connsiteX4" fmla="*/ 76197 w 152394"/>
              <a:gd name="connsiteY4" fmla="*/ 533397 h 914400"/>
              <a:gd name="connsiteX5" fmla="*/ 76197 w 152394"/>
              <a:gd name="connsiteY5" fmla="*/ 838203 h 914400"/>
              <a:gd name="connsiteX6" fmla="*/ 0 w 152394"/>
              <a:gd name="connsiteY6"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394" h="914400" stroke="0" extrusionOk="0">
                <a:moveTo>
                  <a:pt x="0" y="914400"/>
                </a:moveTo>
                <a:lnTo>
                  <a:pt x="0" y="0"/>
                </a:ln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close/>
              </a:path>
              <a:path w="152394" h="914400" fill="none">
                <a:moveTo>
                  <a:pt x="0" y="0"/>
                </a:moveTo>
                <a:cubicBezTo>
                  <a:pt x="42082" y="0"/>
                  <a:pt x="76197" y="34115"/>
                  <a:pt x="76197" y="76197"/>
                </a:cubicBezTo>
                <a:lnTo>
                  <a:pt x="76197" y="381003"/>
                </a:lnTo>
                <a:cubicBezTo>
                  <a:pt x="76197" y="423085"/>
                  <a:pt x="110312" y="457200"/>
                  <a:pt x="152394" y="457200"/>
                </a:cubicBezTo>
                <a:cubicBezTo>
                  <a:pt x="110312" y="457200"/>
                  <a:pt x="76197" y="491315"/>
                  <a:pt x="76197" y="533397"/>
                </a:cubicBezTo>
                <a:lnTo>
                  <a:pt x="76197" y="838203"/>
                </a:lnTo>
                <a:cubicBezTo>
                  <a:pt x="76197" y="880285"/>
                  <a:pt x="42082" y="914400"/>
                  <a:pt x="0" y="914400"/>
                </a:cubicBezTo>
              </a:path>
            </a:pathLst>
          </a:custGeom>
          <a:ln w="317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20" name="Textfeld 19">
            <a:extLst>
              <a:ext uri="{FF2B5EF4-FFF2-40B4-BE49-F238E27FC236}">
                <a16:creationId xmlns:a16="http://schemas.microsoft.com/office/drawing/2014/main" id="{A756BA32-352A-C8B2-BFDB-FEA2D4EDF3E2}"/>
              </a:ext>
            </a:extLst>
          </p:cNvPr>
          <p:cNvSpPr txBox="1"/>
          <p:nvPr/>
        </p:nvSpPr>
        <p:spPr>
          <a:xfrm>
            <a:off x="7452144" y="5168805"/>
            <a:ext cx="1409411" cy="492443"/>
          </a:xfrm>
          <a:prstGeom prst="rect">
            <a:avLst/>
          </a:prstGeom>
          <a:noFill/>
        </p:spPr>
        <p:txBody>
          <a:bodyPr wrap="square" lIns="0" tIns="0" rIns="0" bIns="0" rtlCol="0">
            <a:spAutoFit/>
          </a:bodyPr>
          <a:lstStyle/>
          <a:p>
            <a:r>
              <a:rPr lang="de-DE" sz="1600" b="1" dirty="0">
                <a:solidFill>
                  <a:srgbClr val="000000"/>
                </a:solidFill>
              </a:rPr>
              <a:t>5 min</a:t>
            </a:r>
            <a:r>
              <a:rPr lang="de-DE" sz="1600" dirty="0">
                <a:solidFill>
                  <a:srgbClr val="000000"/>
                </a:solidFill>
              </a:rPr>
              <a:t> </a:t>
            </a:r>
            <a:r>
              <a:rPr lang="de-DE" sz="1600" dirty="0" err="1">
                <a:solidFill>
                  <a:srgbClr val="000000"/>
                </a:solidFill>
              </a:rPr>
              <a:t>runtime</a:t>
            </a:r>
            <a:endParaRPr lang="de-DE" sz="1600" dirty="0">
              <a:solidFill>
                <a:srgbClr val="000000"/>
              </a:solidFill>
            </a:endParaRPr>
          </a:p>
          <a:p>
            <a:r>
              <a:rPr lang="en-US" sz="1600" b="1" dirty="0">
                <a:solidFill>
                  <a:srgbClr val="000000"/>
                </a:solidFill>
                <a:latin typeface="Cambria Math" panose="02040503050406030204" pitchFamily="18" charset="0"/>
                <a:ea typeface="Cambria Math" panose="02040503050406030204" pitchFamily="18" charset="0"/>
                <a:sym typeface="Wingdings" pitchFamily="2" charset="2"/>
              </a:rPr>
              <a:t>→ </a:t>
            </a:r>
            <a:r>
              <a:rPr lang="de-DE" sz="1600" b="1" dirty="0">
                <a:solidFill>
                  <a:srgbClr val="000000"/>
                </a:solidFill>
              </a:rPr>
              <a:t>27k </a:t>
            </a:r>
            <a:r>
              <a:rPr lang="de-DE" sz="1600" b="1" dirty="0" err="1">
                <a:solidFill>
                  <a:srgbClr val="000000"/>
                </a:solidFill>
              </a:rPr>
              <a:t>tracks</a:t>
            </a:r>
            <a:endParaRPr lang="de-DE" b="1" dirty="0">
              <a:solidFill>
                <a:srgbClr val="000000"/>
              </a:solidFill>
            </a:endParaRPr>
          </a:p>
        </p:txBody>
      </p:sp>
      <p:sp>
        <p:nvSpPr>
          <p:cNvPr id="21" name="Textfeld 20">
            <a:extLst>
              <a:ext uri="{FF2B5EF4-FFF2-40B4-BE49-F238E27FC236}">
                <a16:creationId xmlns:a16="http://schemas.microsoft.com/office/drawing/2014/main" id="{E0766F1F-D332-D9E2-EB92-39CA7E2F3966}"/>
              </a:ext>
            </a:extLst>
          </p:cNvPr>
          <p:cNvSpPr txBox="1"/>
          <p:nvPr/>
        </p:nvSpPr>
        <p:spPr>
          <a:xfrm>
            <a:off x="8948937" y="4728820"/>
            <a:ext cx="1581807" cy="738664"/>
          </a:xfrm>
          <a:prstGeom prst="rect">
            <a:avLst/>
          </a:prstGeom>
          <a:noFill/>
        </p:spPr>
        <p:txBody>
          <a:bodyPr wrap="square" lIns="0" tIns="0" rIns="0" bIns="0" rtlCol="0">
            <a:spAutoFit/>
          </a:bodyPr>
          <a:lstStyle/>
          <a:p>
            <a:pPr algn="ctr"/>
            <a:r>
              <a:rPr lang="en-US" sz="1600" b="1" dirty="0">
                <a:solidFill>
                  <a:srgbClr val="000000"/>
                </a:solidFill>
                <a:ea typeface="Cambria Math" panose="02040503050406030204" pitchFamily="18" charset="0"/>
                <a:sym typeface="Wingdings" pitchFamily="2" charset="2"/>
              </a:rPr>
              <a:t>Increase hardware to </a:t>
            </a:r>
            <a:r>
              <a:rPr lang="en-US" sz="1600" b="1" u="sng" dirty="0">
                <a:solidFill>
                  <a:srgbClr val="000000"/>
                </a:solidFill>
                <a:ea typeface="Cambria Math" panose="02040503050406030204" pitchFamily="18" charset="0"/>
                <a:sym typeface="Wingdings" pitchFamily="2" charset="2"/>
              </a:rPr>
              <a:t>match</a:t>
            </a:r>
            <a:r>
              <a:rPr lang="en-US" sz="1600" b="1" dirty="0">
                <a:solidFill>
                  <a:srgbClr val="000000"/>
                </a:solidFill>
                <a:ea typeface="Cambria Math" panose="02040503050406030204" pitchFamily="18" charset="0"/>
                <a:sym typeface="Wingdings" pitchFamily="2" charset="2"/>
              </a:rPr>
              <a:t> beam</a:t>
            </a:r>
            <a:endParaRPr lang="de-DE" b="1" dirty="0">
              <a:solidFill>
                <a:srgbClr val="000000"/>
              </a:solidFill>
            </a:endParaRPr>
          </a:p>
        </p:txBody>
      </p:sp>
      <p:sp>
        <p:nvSpPr>
          <p:cNvPr id="22" name="Gebogener Pfeil 21">
            <a:extLst>
              <a:ext uri="{FF2B5EF4-FFF2-40B4-BE49-F238E27FC236}">
                <a16:creationId xmlns:a16="http://schemas.microsoft.com/office/drawing/2014/main" id="{3E016CB5-29D3-1FAB-B22F-A284283C2E4B}"/>
              </a:ext>
            </a:extLst>
          </p:cNvPr>
          <p:cNvSpPr/>
          <p:nvPr/>
        </p:nvSpPr>
        <p:spPr>
          <a:xfrm rot="9590946" flipH="1">
            <a:off x="7665919" y="5003797"/>
            <a:ext cx="1889494" cy="1089064"/>
          </a:xfrm>
          <a:prstGeom prst="circularArrow">
            <a:avLst>
              <a:gd name="adj1" fmla="val 733"/>
              <a:gd name="adj2" fmla="val 577465"/>
              <a:gd name="adj3" fmla="val 19857388"/>
              <a:gd name="adj4" fmla="val 10191335"/>
              <a:gd name="adj5" fmla="val 4310"/>
            </a:avLst>
          </a:prstGeom>
          <a:solidFill>
            <a:srgbClr val="000000"/>
          </a:solidFill>
          <a:ln cap="rnd">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637385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8955BFF-BBE2-72B2-76A8-6DA6B8DAE5C2}"/>
              </a:ext>
            </a:extLst>
          </p:cNvPr>
          <p:cNvSpPr>
            <a:spLocks noGrp="1"/>
          </p:cNvSpPr>
          <p:nvPr>
            <p:ph type="title"/>
          </p:nvPr>
        </p:nvSpPr>
        <p:spPr/>
        <p:txBody>
          <a:bodyPr/>
          <a:lstStyle/>
          <a:p>
            <a:r>
              <a:rPr lang="en-US" dirty="0"/>
              <a:t>BIPXL Readout &amp; Control Architecture</a:t>
            </a:r>
          </a:p>
        </p:txBody>
      </p:sp>
      <p:sp>
        <p:nvSpPr>
          <p:cNvPr id="4" name="Datumsplatzhalter 3">
            <a:extLst>
              <a:ext uri="{FF2B5EF4-FFF2-40B4-BE49-F238E27FC236}">
                <a16:creationId xmlns:a16="http://schemas.microsoft.com/office/drawing/2014/main" id="{2869EA65-731D-B15D-7C68-05A29E58DFAF}"/>
              </a:ext>
            </a:extLst>
          </p:cNvPr>
          <p:cNvSpPr>
            <a:spLocks noGrp="1"/>
          </p:cNvSpPr>
          <p:nvPr>
            <p:ph type="dt" sz="half" idx="10"/>
          </p:nvPr>
        </p:nvSpPr>
        <p:spPr/>
        <p:txBody>
          <a:bodyPr/>
          <a:lstStyle/>
          <a:p>
            <a:r>
              <a:rPr lang="de-CH"/>
              <a:t>28/11/2024</a:t>
            </a:r>
            <a:endParaRPr lang="en-US" dirty="0"/>
          </a:p>
        </p:txBody>
      </p:sp>
      <p:sp>
        <p:nvSpPr>
          <p:cNvPr id="16" name="Fußzeilenplatzhalter 4">
            <a:extLst>
              <a:ext uri="{FF2B5EF4-FFF2-40B4-BE49-F238E27FC236}">
                <a16:creationId xmlns:a16="http://schemas.microsoft.com/office/drawing/2014/main" id="{FDB69A5D-AE66-7072-C5AA-4840771FE037}"/>
              </a:ext>
            </a:extLst>
          </p:cNvPr>
          <p:cNvSpPr>
            <a:spLocks noGrp="1"/>
          </p:cNvSpPr>
          <p:nvPr>
            <p:ph type="ftr" sz="quarter" idx="11"/>
          </p:nvPr>
        </p:nvSpPr>
        <p:spPr/>
        <p:txBody>
          <a:bodyPr/>
          <a:lstStyle/>
          <a:p>
            <a:r>
              <a:rPr lang="en-US"/>
              <a:t>James Storey | BI TB</a:t>
            </a:r>
            <a:endParaRPr lang="en-US" dirty="0"/>
          </a:p>
        </p:txBody>
      </p:sp>
      <p:sp>
        <p:nvSpPr>
          <p:cNvPr id="6" name="Foliennummernplatzhalter 5">
            <a:extLst>
              <a:ext uri="{FF2B5EF4-FFF2-40B4-BE49-F238E27FC236}">
                <a16:creationId xmlns:a16="http://schemas.microsoft.com/office/drawing/2014/main" id="{0AA73F90-0150-2100-8B34-A37D539CA320}"/>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18" name="Grafik 17">
            <a:extLst>
              <a:ext uri="{FF2B5EF4-FFF2-40B4-BE49-F238E27FC236}">
                <a16:creationId xmlns:a16="http://schemas.microsoft.com/office/drawing/2014/main" id="{B1679A7B-43D3-EEAE-97A5-ACDDFE975AC8}"/>
              </a:ext>
            </a:extLst>
          </p:cNvPr>
          <p:cNvPicPr>
            <a:picLocks noChangeAspect="1"/>
          </p:cNvPicPr>
          <p:nvPr/>
        </p:nvPicPr>
        <p:blipFill>
          <a:blip r:embed="rId2"/>
          <a:srcRect l="21052" t="32942" r="18660" b="12194"/>
          <a:stretch/>
        </p:blipFill>
        <p:spPr>
          <a:xfrm>
            <a:off x="450000" y="810000"/>
            <a:ext cx="9972000" cy="5104715"/>
          </a:xfrm>
          <a:prstGeom prst="rect">
            <a:avLst/>
          </a:prstGeom>
        </p:spPr>
      </p:pic>
    </p:spTree>
    <p:extLst>
      <p:ext uri="{BB962C8B-B14F-4D97-AF65-F5344CB8AC3E}">
        <p14:creationId xmlns:p14="http://schemas.microsoft.com/office/powerpoint/2010/main" val="3302165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4E470-FE58-CE79-F2C4-168E868F3B32}"/>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59EAF177-432C-9EB5-3F23-7D13A23C8440}"/>
              </a:ext>
            </a:extLst>
          </p:cNvPr>
          <p:cNvSpPr>
            <a:spLocks noGrp="1"/>
          </p:cNvSpPr>
          <p:nvPr>
            <p:ph type="title"/>
          </p:nvPr>
        </p:nvSpPr>
        <p:spPr/>
        <p:txBody>
          <a:bodyPr/>
          <a:lstStyle/>
          <a:p>
            <a:r>
              <a:rPr lang="en-US" dirty="0"/>
              <a:t>BIPXL Readout &amp; Control GUIs</a:t>
            </a:r>
          </a:p>
        </p:txBody>
      </p:sp>
      <p:sp>
        <p:nvSpPr>
          <p:cNvPr id="4" name="Datumsplatzhalter 3">
            <a:extLst>
              <a:ext uri="{FF2B5EF4-FFF2-40B4-BE49-F238E27FC236}">
                <a16:creationId xmlns:a16="http://schemas.microsoft.com/office/drawing/2014/main" id="{35F53CE9-4C2C-E162-21DD-09074400D337}"/>
              </a:ext>
            </a:extLst>
          </p:cNvPr>
          <p:cNvSpPr>
            <a:spLocks noGrp="1"/>
          </p:cNvSpPr>
          <p:nvPr>
            <p:ph type="dt" sz="half" idx="10"/>
          </p:nvPr>
        </p:nvSpPr>
        <p:spPr/>
        <p:txBody>
          <a:bodyPr/>
          <a:lstStyle/>
          <a:p>
            <a:r>
              <a:rPr lang="de-CH"/>
              <a:t>28/11/2024</a:t>
            </a:r>
            <a:endParaRPr lang="en-US" dirty="0"/>
          </a:p>
        </p:txBody>
      </p:sp>
      <p:sp>
        <p:nvSpPr>
          <p:cNvPr id="16" name="Fußzeilenplatzhalter 4">
            <a:extLst>
              <a:ext uri="{FF2B5EF4-FFF2-40B4-BE49-F238E27FC236}">
                <a16:creationId xmlns:a16="http://schemas.microsoft.com/office/drawing/2014/main" id="{333DEF6E-6BB8-4C6C-BB33-8D4395AE5172}"/>
              </a:ext>
            </a:extLst>
          </p:cNvPr>
          <p:cNvSpPr>
            <a:spLocks noGrp="1"/>
          </p:cNvSpPr>
          <p:nvPr>
            <p:ph type="ftr" sz="quarter" idx="11"/>
          </p:nvPr>
        </p:nvSpPr>
        <p:spPr/>
        <p:txBody>
          <a:bodyPr/>
          <a:lstStyle/>
          <a:p>
            <a:r>
              <a:rPr lang="en-US"/>
              <a:t>James Storey | BI TB</a:t>
            </a:r>
            <a:endParaRPr lang="en-US" dirty="0"/>
          </a:p>
        </p:txBody>
      </p:sp>
      <p:sp>
        <p:nvSpPr>
          <p:cNvPr id="6" name="Foliennummernplatzhalter 5">
            <a:extLst>
              <a:ext uri="{FF2B5EF4-FFF2-40B4-BE49-F238E27FC236}">
                <a16:creationId xmlns:a16="http://schemas.microsoft.com/office/drawing/2014/main" id="{4AAE713D-4B86-3FF3-14AB-19DAB8B84027}"/>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10" name="Grafik 9" descr="Ein Bild, das Screenshot, Text, Rechteck, Design enthält.&#10;&#10;Automatisch generierte Beschreibung">
            <a:extLst>
              <a:ext uri="{FF2B5EF4-FFF2-40B4-BE49-F238E27FC236}">
                <a16:creationId xmlns:a16="http://schemas.microsoft.com/office/drawing/2014/main" id="{FFCD3244-1AB5-DDF8-9F65-8D0544BCC4BF}"/>
              </a:ext>
            </a:extLst>
          </p:cNvPr>
          <p:cNvPicPr>
            <a:picLocks noChangeAspect="1"/>
          </p:cNvPicPr>
          <p:nvPr/>
        </p:nvPicPr>
        <p:blipFill>
          <a:blip r:embed="rId2"/>
          <a:stretch>
            <a:fillRect/>
          </a:stretch>
        </p:blipFill>
        <p:spPr>
          <a:xfrm>
            <a:off x="4079776" y="851251"/>
            <a:ext cx="8030623" cy="5602085"/>
          </a:xfrm>
          <a:prstGeom prst="rect">
            <a:avLst/>
          </a:prstGeom>
        </p:spPr>
      </p:pic>
      <p:pic>
        <p:nvPicPr>
          <p:cNvPr id="21" name="Grafik 20" descr="Ein Bild, das Text, Screenshot, Software, Multimedia-Software enthält.&#10;&#10;Automatisch generierte Beschreibung">
            <a:extLst>
              <a:ext uri="{FF2B5EF4-FFF2-40B4-BE49-F238E27FC236}">
                <a16:creationId xmlns:a16="http://schemas.microsoft.com/office/drawing/2014/main" id="{42149791-81E7-629E-23E2-6BC5089BE4FF}"/>
              </a:ext>
            </a:extLst>
          </p:cNvPr>
          <p:cNvPicPr>
            <a:picLocks noChangeAspect="1"/>
          </p:cNvPicPr>
          <p:nvPr/>
        </p:nvPicPr>
        <p:blipFill>
          <a:blip r:embed="rId3"/>
          <a:stretch>
            <a:fillRect/>
          </a:stretch>
        </p:blipFill>
        <p:spPr>
          <a:xfrm>
            <a:off x="366520" y="1041182"/>
            <a:ext cx="3777905" cy="5152516"/>
          </a:xfrm>
          <a:prstGeom prst="rect">
            <a:avLst/>
          </a:prstGeom>
        </p:spPr>
      </p:pic>
    </p:spTree>
    <p:extLst>
      <p:ext uri="{BB962C8B-B14F-4D97-AF65-F5344CB8AC3E}">
        <p14:creationId xmlns:p14="http://schemas.microsoft.com/office/powerpoint/2010/main" val="3013747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80209-F4F5-EA34-657F-C9F15E31EE84}"/>
              </a:ext>
            </a:extLst>
          </p:cNvPr>
          <p:cNvSpPr>
            <a:spLocks noGrp="1"/>
          </p:cNvSpPr>
          <p:nvPr>
            <p:ph type="title"/>
          </p:nvPr>
        </p:nvSpPr>
        <p:spPr/>
        <p:txBody>
          <a:bodyPr/>
          <a:lstStyle/>
          <a:p>
            <a:r>
              <a:rPr lang="en-CH" dirty="0"/>
              <a:t>Installations &amp; Timeline</a:t>
            </a:r>
          </a:p>
        </p:txBody>
      </p:sp>
      <p:sp>
        <p:nvSpPr>
          <p:cNvPr id="3" name="Date Placeholder 2">
            <a:extLst>
              <a:ext uri="{FF2B5EF4-FFF2-40B4-BE49-F238E27FC236}">
                <a16:creationId xmlns:a16="http://schemas.microsoft.com/office/drawing/2014/main" id="{9177CC54-9762-ED54-A2C7-C9519C9E4FAC}"/>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FFEA5AE5-72A5-A673-74D9-E836213E2786}"/>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8341E4D4-0D8F-3C5E-A10F-8574F57C1821}"/>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6" name="TextBox 5">
            <a:extLst>
              <a:ext uri="{FF2B5EF4-FFF2-40B4-BE49-F238E27FC236}">
                <a16:creationId xmlns:a16="http://schemas.microsoft.com/office/drawing/2014/main" id="{A5C2805E-69D4-A6F2-CD49-642DE4425E30}"/>
              </a:ext>
            </a:extLst>
          </p:cNvPr>
          <p:cNvSpPr txBox="1"/>
          <p:nvPr/>
        </p:nvSpPr>
        <p:spPr>
          <a:xfrm>
            <a:off x="407987" y="1340768"/>
            <a:ext cx="5832029" cy="4431983"/>
          </a:xfrm>
          <a:prstGeom prst="rect">
            <a:avLst/>
          </a:prstGeom>
          <a:noFill/>
        </p:spPr>
        <p:txBody>
          <a:bodyPr wrap="square" lIns="0" tIns="0" rIns="0" bIns="0" rtlCol="0">
            <a:spAutoFit/>
          </a:bodyPr>
          <a:lstStyle/>
          <a:p>
            <a:pPr algn="l"/>
            <a:r>
              <a:rPr lang="en-CH" b="1" dirty="0"/>
              <a:t>PS BGI’s</a:t>
            </a:r>
            <a:endParaRPr lang="en-CH" dirty="0"/>
          </a:p>
          <a:p>
            <a:pPr marL="285750" indent="-285750" algn="l">
              <a:buFont typeface="Arial" panose="020B0604020202020204" pitchFamily="34" charset="0"/>
              <a:buChar char="•"/>
            </a:pPr>
            <a:r>
              <a:rPr lang="en-CH" dirty="0">
                <a:solidFill>
                  <a:schemeClr val="tx2"/>
                </a:solidFill>
              </a:rPr>
              <a:t>Funded by LHC Injector Upgrade (</a:t>
            </a:r>
            <a:r>
              <a:rPr lang="en-CH" b="1" dirty="0">
                <a:solidFill>
                  <a:schemeClr val="tx2"/>
                </a:solidFill>
              </a:rPr>
              <a:t>LIU</a:t>
            </a:r>
            <a:r>
              <a:rPr lang="en-CH" dirty="0">
                <a:solidFill>
                  <a:schemeClr val="tx2"/>
                </a:solidFill>
              </a:rPr>
              <a:t>) project;</a:t>
            </a:r>
          </a:p>
          <a:p>
            <a:pPr marL="285750" indent="-285750" algn="l">
              <a:buFont typeface="Arial" panose="020B0604020202020204" pitchFamily="34" charset="0"/>
              <a:buChar char="•"/>
            </a:pPr>
            <a:r>
              <a:rPr lang="en-CH" dirty="0">
                <a:solidFill>
                  <a:schemeClr val="tx2"/>
                </a:solidFill>
              </a:rPr>
              <a:t>Prototype installed in YETS 2016/17;</a:t>
            </a:r>
          </a:p>
          <a:p>
            <a:pPr marL="285750" indent="-285750">
              <a:buFont typeface="Arial" panose="020B0604020202020204" pitchFamily="34" charset="0"/>
              <a:buChar char="•"/>
            </a:pPr>
            <a:r>
              <a:rPr lang="en-CH" b="1" dirty="0">
                <a:solidFill>
                  <a:schemeClr val="tx2"/>
                </a:solidFill>
              </a:rPr>
              <a:t>BGI-Horizontal (PS BGIH) </a:t>
            </a:r>
            <a:r>
              <a:rPr lang="en-CH" dirty="0">
                <a:solidFill>
                  <a:schemeClr val="tx2"/>
                </a:solidFill>
              </a:rPr>
              <a:t>installed during LS2;</a:t>
            </a:r>
            <a:endParaRPr lang="en-CH" b="1" dirty="0">
              <a:solidFill>
                <a:schemeClr val="tx2"/>
              </a:solidFill>
            </a:endParaRPr>
          </a:p>
          <a:p>
            <a:pPr marL="285750" indent="-285750">
              <a:buFont typeface="Arial" panose="020B0604020202020204" pitchFamily="34" charset="0"/>
              <a:buChar char="•"/>
            </a:pPr>
            <a:r>
              <a:rPr lang="en-CH" b="1" dirty="0">
                <a:solidFill>
                  <a:schemeClr val="tx2"/>
                </a:solidFill>
              </a:rPr>
              <a:t>BGI-Vertical (PS BGIV) </a:t>
            </a:r>
            <a:r>
              <a:rPr lang="en-CH" dirty="0">
                <a:solidFill>
                  <a:schemeClr val="tx2"/>
                </a:solidFill>
              </a:rPr>
              <a:t>installed during LS2.</a:t>
            </a:r>
          </a:p>
          <a:p>
            <a:pPr marL="285750" indent="-285750" algn="l">
              <a:buFont typeface="Arial" panose="020B0604020202020204" pitchFamily="34" charset="0"/>
              <a:buChar char="•"/>
            </a:pPr>
            <a:endParaRPr lang="en-CH" b="1" dirty="0">
              <a:solidFill>
                <a:schemeClr val="tx2"/>
              </a:solidFill>
            </a:endParaRPr>
          </a:p>
          <a:p>
            <a:pPr algn="l"/>
            <a:endParaRPr lang="en-CH" b="1" dirty="0">
              <a:solidFill>
                <a:schemeClr val="tx2"/>
              </a:solidFill>
            </a:endParaRPr>
          </a:p>
          <a:p>
            <a:pPr algn="l"/>
            <a:endParaRPr lang="en-CH" b="1" dirty="0">
              <a:solidFill>
                <a:schemeClr val="tx2"/>
              </a:solidFill>
            </a:endParaRPr>
          </a:p>
          <a:p>
            <a:pPr algn="l"/>
            <a:endParaRPr lang="en-CH" b="1" dirty="0">
              <a:solidFill>
                <a:schemeClr val="tx2"/>
              </a:solidFill>
            </a:endParaRPr>
          </a:p>
          <a:p>
            <a:pPr algn="l"/>
            <a:r>
              <a:rPr lang="en-CH" b="1" dirty="0"/>
              <a:t>SPS </a:t>
            </a:r>
          </a:p>
          <a:p>
            <a:pPr marL="285750" indent="-285750" algn="l">
              <a:buFont typeface="Arial" panose="020B0604020202020204" pitchFamily="34" charset="0"/>
              <a:buChar char="•"/>
            </a:pPr>
            <a:r>
              <a:rPr lang="en-CH" dirty="0">
                <a:solidFill>
                  <a:schemeClr val="tx2"/>
                </a:solidFill>
              </a:rPr>
              <a:t>Funded by </a:t>
            </a:r>
            <a:r>
              <a:rPr lang="en-CH" b="1" dirty="0">
                <a:solidFill>
                  <a:schemeClr val="tx2"/>
                </a:solidFill>
              </a:rPr>
              <a:t>CONS</a:t>
            </a:r>
            <a:r>
              <a:rPr lang="en-CH" dirty="0">
                <a:solidFill>
                  <a:schemeClr val="tx2"/>
                </a:solidFill>
              </a:rPr>
              <a:t>;</a:t>
            </a:r>
          </a:p>
          <a:p>
            <a:pPr marL="285750" indent="-285750" algn="l">
              <a:buFont typeface="Arial" panose="020B0604020202020204" pitchFamily="34" charset="0"/>
              <a:buChar char="•"/>
            </a:pPr>
            <a:r>
              <a:rPr lang="en-CH" b="1" dirty="0">
                <a:solidFill>
                  <a:schemeClr val="tx2"/>
                </a:solidFill>
              </a:rPr>
              <a:t>BGI-Horizontal (SPS BGIH) </a:t>
            </a:r>
            <a:r>
              <a:rPr lang="en-CH" dirty="0">
                <a:solidFill>
                  <a:schemeClr val="tx2"/>
                </a:solidFill>
              </a:rPr>
              <a:t>installed during YETS 23/24, second version installed during Technical Stop #1 (TS1) 2024;  </a:t>
            </a:r>
          </a:p>
          <a:p>
            <a:pPr marL="285750" indent="-285750" algn="l">
              <a:buFont typeface="Arial" panose="020B0604020202020204" pitchFamily="34" charset="0"/>
              <a:buChar char="•"/>
            </a:pPr>
            <a:r>
              <a:rPr lang="en-CH" b="1" dirty="0">
                <a:solidFill>
                  <a:schemeClr val="tx2"/>
                </a:solidFill>
              </a:rPr>
              <a:t>BGI-Vertical (SPS BGIV) </a:t>
            </a:r>
            <a:r>
              <a:rPr lang="en-CH" dirty="0">
                <a:solidFill>
                  <a:schemeClr val="tx2"/>
                </a:solidFill>
              </a:rPr>
              <a:t>installed during TS#1, but failed leak test after installation and was removed. </a:t>
            </a:r>
            <a:endParaRPr lang="en-CH" dirty="0"/>
          </a:p>
        </p:txBody>
      </p:sp>
      <p:pic>
        <p:nvPicPr>
          <p:cNvPr id="7" name="Picture 7">
            <a:extLst>
              <a:ext uri="{FF2B5EF4-FFF2-40B4-BE49-F238E27FC236}">
                <a16:creationId xmlns:a16="http://schemas.microsoft.com/office/drawing/2014/main" id="{8758AD7A-6746-CFD2-CD49-E3D5F290EC69}"/>
              </a:ext>
            </a:extLst>
          </p:cNvPr>
          <p:cNvPicPr>
            <a:picLocks noChangeAspect="1"/>
          </p:cNvPicPr>
          <p:nvPr/>
        </p:nvPicPr>
        <p:blipFill>
          <a:blip r:embed="rId3"/>
          <a:stretch/>
        </p:blipFill>
        <p:spPr bwMode="auto">
          <a:xfrm>
            <a:off x="7033747" y="1006534"/>
            <a:ext cx="1728192" cy="2304258"/>
          </a:xfrm>
          <a:prstGeom prst="rect">
            <a:avLst/>
          </a:prstGeom>
        </p:spPr>
      </p:pic>
      <p:pic>
        <p:nvPicPr>
          <p:cNvPr id="8" name="Picture 9">
            <a:extLst>
              <a:ext uri="{FF2B5EF4-FFF2-40B4-BE49-F238E27FC236}">
                <a16:creationId xmlns:a16="http://schemas.microsoft.com/office/drawing/2014/main" id="{A62DB2F2-1ED6-7464-4D85-CBA6A045B308}"/>
              </a:ext>
            </a:extLst>
          </p:cNvPr>
          <p:cNvPicPr>
            <a:picLocks noChangeAspect="1"/>
          </p:cNvPicPr>
          <p:nvPr/>
        </p:nvPicPr>
        <p:blipFill>
          <a:blip r:embed="rId4"/>
          <a:stretch/>
        </p:blipFill>
        <p:spPr bwMode="auto">
          <a:xfrm>
            <a:off x="9857099" y="1000634"/>
            <a:ext cx="1728192" cy="2304256"/>
          </a:xfrm>
          <a:prstGeom prst="rect">
            <a:avLst/>
          </a:prstGeom>
        </p:spPr>
      </p:pic>
      <p:pic>
        <p:nvPicPr>
          <p:cNvPr id="9" name="Picture 8" descr="A machine in a factory&#10;&#10;Description automatically generated">
            <a:extLst>
              <a:ext uri="{FF2B5EF4-FFF2-40B4-BE49-F238E27FC236}">
                <a16:creationId xmlns:a16="http://schemas.microsoft.com/office/drawing/2014/main" id="{706BEB81-DE60-96EA-2D8B-EF8ABEA065DC}"/>
              </a:ext>
            </a:extLst>
          </p:cNvPr>
          <p:cNvPicPr>
            <a:picLocks noChangeAspect="1"/>
          </p:cNvPicPr>
          <p:nvPr/>
        </p:nvPicPr>
        <p:blipFill>
          <a:blip r:embed="rId5"/>
          <a:stretch>
            <a:fillRect/>
          </a:stretch>
        </p:blipFill>
        <p:spPr>
          <a:xfrm>
            <a:off x="6657024" y="3891521"/>
            <a:ext cx="2481638" cy="1854498"/>
          </a:xfrm>
          <a:prstGeom prst="rect">
            <a:avLst/>
          </a:prstGeom>
        </p:spPr>
      </p:pic>
      <p:pic>
        <p:nvPicPr>
          <p:cNvPr id="10" name="Picture 9" descr="A tunnel with machinery in it&#10;&#10;Description automatically generated">
            <a:extLst>
              <a:ext uri="{FF2B5EF4-FFF2-40B4-BE49-F238E27FC236}">
                <a16:creationId xmlns:a16="http://schemas.microsoft.com/office/drawing/2014/main" id="{44A5C826-9FD4-3D39-5A9F-E195661FBDF0}"/>
              </a:ext>
            </a:extLst>
          </p:cNvPr>
          <p:cNvPicPr>
            <a:picLocks noChangeAspect="1"/>
          </p:cNvPicPr>
          <p:nvPr/>
        </p:nvPicPr>
        <p:blipFill>
          <a:blip r:embed="rId6"/>
          <a:stretch>
            <a:fillRect/>
          </a:stretch>
        </p:blipFill>
        <p:spPr>
          <a:xfrm>
            <a:off x="9480376" y="3885667"/>
            <a:ext cx="2481638" cy="1854498"/>
          </a:xfrm>
          <a:prstGeom prst="rect">
            <a:avLst/>
          </a:prstGeom>
        </p:spPr>
      </p:pic>
      <p:pic>
        <p:nvPicPr>
          <p:cNvPr id="11" name="Picture 7">
            <a:extLst>
              <a:ext uri="{FF2B5EF4-FFF2-40B4-BE49-F238E27FC236}">
                <a16:creationId xmlns:a16="http://schemas.microsoft.com/office/drawing/2014/main" id="{FB23FE48-B414-7FB0-7359-04E1EFEE84D9}"/>
              </a:ext>
            </a:extLst>
          </p:cNvPr>
          <p:cNvPicPr>
            <a:picLocks noChangeAspect="1"/>
          </p:cNvPicPr>
          <p:nvPr/>
        </p:nvPicPr>
        <p:blipFill>
          <a:blip r:embed="rId3"/>
          <a:stretch/>
        </p:blipFill>
        <p:spPr bwMode="auto">
          <a:xfrm>
            <a:off x="7032963" y="1000634"/>
            <a:ext cx="1728192" cy="2304258"/>
          </a:xfrm>
          <a:prstGeom prst="rect">
            <a:avLst/>
          </a:prstGeom>
        </p:spPr>
      </p:pic>
      <p:sp>
        <p:nvSpPr>
          <p:cNvPr id="12" name="TextBox 11">
            <a:extLst>
              <a:ext uri="{FF2B5EF4-FFF2-40B4-BE49-F238E27FC236}">
                <a16:creationId xmlns:a16="http://schemas.microsoft.com/office/drawing/2014/main" id="{7BC29B8A-0905-BE50-D75C-2BD6D5AD0AC0}"/>
              </a:ext>
            </a:extLst>
          </p:cNvPr>
          <p:cNvSpPr txBox="1"/>
          <p:nvPr/>
        </p:nvSpPr>
        <p:spPr>
          <a:xfrm>
            <a:off x="6967316" y="3326795"/>
            <a:ext cx="1859483" cy="246221"/>
          </a:xfrm>
          <a:prstGeom prst="rect">
            <a:avLst/>
          </a:prstGeom>
          <a:noFill/>
        </p:spPr>
        <p:txBody>
          <a:bodyPr wrap="none" lIns="0" tIns="0" rIns="0" bIns="0" rtlCol="0">
            <a:spAutoFit/>
          </a:bodyPr>
          <a:lstStyle/>
          <a:p>
            <a:pPr algn="ctr"/>
            <a:r>
              <a:rPr lang="en-CH" sz="1600" i="1">
                <a:solidFill>
                  <a:schemeClr val="tx2"/>
                </a:solidFill>
              </a:rPr>
              <a:t>PS BGIH at SS #82</a:t>
            </a:r>
          </a:p>
        </p:txBody>
      </p:sp>
      <p:sp>
        <p:nvSpPr>
          <p:cNvPr id="13" name="TextBox 12">
            <a:extLst>
              <a:ext uri="{FF2B5EF4-FFF2-40B4-BE49-F238E27FC236}">
                <a16:creationId xmlns:a16="http://schemas.microsoft.com/office/drawing/2014/main" id="{9254B91A-D250-7DBA-35AF-9A51334AE15E}"/>
              </a:ext>
            </a:extLst>
          </p:cNvPr>
          <p:cNvSpPr txBox="1"/>
          <p:nvPr/>
        </p:nvSpPr>
        <p:spPr>
          <a:xfrm>
            <a:off x="9792116" y="3323840"/>
            <a:ext cx="1848263" cy="246221"/>
          </a:xfrm>
          <a:prstGeom prst="rect">
            <a:avLst/>
          </a:prstGeom>
          <a:noFill/>
        </p:spPr>
        <p:txBody>
          <a:bodyPr wrap="none" lIns="0" tIns="0" rIns="0" bIns="0" rtlCol="0">
            <a:spAutoFit/>
          </a:bodyPr>
          <a:lstStyle/>
          <a:p>
            <a:pPr algn="ctr"/>
            <a:r>
              <a:rPr lang="en-CH" sz="1600" i="1">
                <a:solidFill>
                  <a:schemeClr val="tx2"/>
                </a:solidFill>
              </a:rPr>
              <a:t>PS BGIV at SS #84</a:t>
            </a:r>
          </a:p>
        </p:txBody>
      </p:sp>
      <p:sp>
        <p:nvSpPr>
          <p:cNvPr id="14" name="TextBox 13">
            <a:extLst>
              <a:ext uri="{FF2B5EF4-FFF2-40B4-BE49-F238E27FC236}">
                <a16:creationId xmlns:a16="http://schemas.microsoft.com/office/drawing/2014/main" id="{C55886CA-A4BC-96AB-D7A8-72CB097B33A8}"/>
              </a:ext>
            </a:extLst>
          </p:cNvPr>
          <p:cNvSpPr txBox="1"/>
          <p:nvPr/>
        </p:nvSpPr>
        <p:spPr>
          <a:xfrm>
            <a:off x="6950485" y="5769054"/>
            <a:ext cx="1893147" cy="246221"/>
          </a:xfrm>
          <a:prstGeom prst="rect">
            <a:avLst/>
          </a:prstGeom>
          <a:noFill/>
        </p:spPr>
        <p:txBody>
          <a:bodyPr wrap="none" lIns="0" tIns="0" rIns="0" bIns="0" rtlCol="0">
            <a:spAutoFit/>
          </a:bodyPr>
          <a:lstStyle/>
          <a:p>
            <a:pPr algn="ctr"/>
            <a:r>
              <a:rPr lang="en-CH" sz="1600" i="1">
                <a:solidFill>
                  <a:schemeClr val="tx2"/>
                </a:solidFill>
              </a:rPr>
              <a:t>SPS BGIH at 51634</a:t>
            </a:r>
          </a:p>
        </p:txBody>
      </p:sp>
      <p:sp>
        <p:nvSpPr>
          <p:cNvPr id="15" name="TextBox 14">
            <a:extLst>
              <a:ext uri="{FF2B5EF4-FFF2-40B4-BE49-F238E27FC236}">
                <a16:creationId xmlns:a16="http://schemas.microsoft.com/office/drawing/2014/main" id="{774747EA-B33E-A272-C0AE-22ECBB82C6A1}"/>
              </a:ext>
            </a:extLst>
          </p:cNvPr>
          <p:cNvSpPr txBox="1"/>
          <p:nvPr/>
        </p:nvSpPr>
        <p:spPr>
          <a:xfrm>
            <a:off x="9814695" y="5769054"/>
            <a:ext cx="1812997" cy="246221"/>
          </a:xfrm>
          <a:prstGeom prst="rect">
            <a:avLst/>
          </a:prstGeom>
          <a:noFill/>
        </p:spPr>
        <p:txBody>
          <a:bodyPr wrap="none" lIns="0" tIns="0" rIns="0" bIns="0" rtlCol="0">
            <a:spAutoFit/>
          </a:bodyPr>
          <a:lstStyle/>
          <a:p>
            <a:pPr algn="ctr"/>
            <a:r>
              <a:rPr lang="en-CH" sz="1600" i="1">
                <a:solidFill>
                  <a:schemeClr val="tx2"/>
                </a:solidFill>
              </a:rPr>
              <a:t>SPS BGIV at 51634</a:t>
            </a:r>
          </a:p>
        </p:txBody>
      </p:sp>
    </p:spTree>
    <p:extLst>
      <p:ext uri="{BB962C8B-B14F-4D97-AF65-F5344CB8AC3E}">
        <p14:creationId xmlns:p14="http://schemas.microsoft.com/office/powerpoint/2010/main" val="1856856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EBF0D-F160-13B4-7C24-375A35344920}"/>
              </a:ext>
            </a:extLst>
          </p:cNvPr>
          <p:cNvSpPr>
            <a:spLocks noGrp="1"/>
          </p:cNvSpPr>
          <p:nvPr>
            <p:ph type="title"/>
          </p:nvPr>
        </p:nvSpPr>
        <p:spPr/>
        <p:txBody>
          <a:bodyPr/>
          <a:lstStyle/>
          <a:p>
            <a:r>
              <a:rPr lang="en-GB" dirty="0"/>
              <a:t>Instrument Overview</a:t>
            </a:r>
          </a:p>
        </p:txBody>
      </p:sp>
      <p:sp>
        <p:nvSpPr>
          <p:cNvPr id="3" name="Date Placeholder 2">
            <a:extLst>
              <a:ext uri="{FF2B5EF4-FFF2-40B4-BE49-F238E27FC236}">
                <a16:creationId xmlns:a16="http://schemas.microsoft.com/office/drawing/2014/main" id="{7E513E80-54F3-3B1A-BDAD-A773B73CFF2D}"/>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EBBF1B55-F52B-376F-622B-018C60ACB8CA}"/>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CD80D924-ED2E-8189-997B-501AEAAB5266}"/>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descr="A metal box with a square piece of metal&#10;&#10;Description automatically generated">
            <a:extLst>
              <a:ext uri="{FF2B5EF4-FFF2-40B4-BE49-F238E27FC236}">
                <a16:creationId xmlns:a16="http://schemas.microsoft.com/office/drawing/2014/main" id="{4BFC9A96-A6AD-B8DA-7704-3611D8BD3FD9}"/>
              </a:ext>
            </a:extLst>
          </p:cNvPr>
          <p:cNvPicPr>
            <a:picLocks noChangeAspect="1"/>
          </p:cNvPicPr>
          <p:nvPr/>
        </p:nvPicPr>
        <p:blipFill>
          <a:blip r:embed="rId2"/>
          <a:stretch>
            <a:fillRect/>
          </a:stretch>
        </p:blipFill>
        <p:spPr>
          <a:xfrm>
            <a:off x="623392" y="1428272"/>
            <a:ext cx="4716103" cy="3949298"/>
          </a:xfrm>
          <a:prstGeom prst="rect">
            <a:avLst/>
          </a:prstGeom>
        </p:spPr>
      </p:pic>
      <p:pic>
        <p:nvPicPr>
          <p:cNvPr id="14" name="Picture 13" descr="A metal frame with copper parts&#10;&#10;Description automatically generated">
            <a:extLst>
              <a:ext uri="{FF2B5EF4-FFF2-40B4-BE49-F238E27FC236}">
                <a16:creationId xmlns:a16="http://schemas.microsoft.com/office/drawing/2014/main" id="{FF57BE4E-E8E3-0985-50B1-79EB4218CB22}"/>
              </a:ext>
            </a:extLst>
          </p:cNvPr>
          <p:cNvPicPr>
            <a:picLocks noChangeAspect="1"/>
          </p:cNvPicPr>
          <p:nvPr/>
        </p:nvPicPr>
        <p:blipFill>
          <a:blip r:embed="rId3"/>
          <a:stretch>
            <a:fillRect/>
          </a:stretch>
        </p:blipFill>
        <p:spPr>
          <a:xfrm>
            <a:off x="6020117" y="1425634"/>
            <a:ext cx="4921808" cy="3954574"/>
          </a:xfrm>
          <a:prstGeom prst="rect">
            <a:avLst/>
          </a:prstGeom>
        </p:spPr>
      </p:pic>
      <p:sp>
        <p:nvSpPr>
          <p:cNvPr id="15" name="TextBox 14">
            <a:extLst>
              <a:ext uri="{FF2B5EF4-FFF2-40B4-BE49-F238E27FC236}">
                <a16:creationId xmlns:a16="http://schemas.microsoft.com/office/drawing/2014/main" id="{67256840-3C56-BA93-D8C2-29C1D6626410}"/>
              </a:ext>
            </a:extLst>
          </p:cNvPr>
          <p:cNvSpPr txBox="1"/>
          <p:nvPr/>
        </p:nvSpPr>
        <p:spPr>
          <a:xfrm>
            <a:off x="1949109" y="5600960"/>
            <a:ext cx="2064668" cy="276999"/>
          </a:xfrm>
          <a:prstGeom prst="rect">
            <a:avLst/>
          </a:prstGeom>
          <a:noFill/>
        </p:spPr>
        <p:txBody>
          <a:bodyPr wrap="none" lIns="0" tIns="0" rIns="0" bIns="0" rtlCol="0">
            <a:spAutoFit/>
          </a:bodyPr>
          <a:lstStyle/>
          <a:p>
            <a:pPr algn="l"/>
            <a:r>
              <a:rPr lang="en-GB" i="1" dirty="0">
                <a:solidFill>
                  <a:schemeClr val="tx2"/>
                </a:solidFill>
              </a:rPr>
              <a:t>SPS BGI instrument</a:t>
            </a:r>
          </a:p>
        </p:txBody>
      </p:sp>
      <p:sp>
        <p:nvSpPr>
          <p:cNvPr id="16" name="TextBox 15">
            <a:extLst>
              <a:ext uri="{FF2B5EF4-FFF2-40B4-BE49-F238E27FC236}">
                <a16:creationId xmlns:a16="http://schemas.microsoft.com/office/drawing/2014/main" id="{92B99ABC-C699-AD0B-24F3-3EEC02EE7AC8}"/>
              </a:ext>
            </a:extLst>
          </p:cNvPr>
          <p:cNvSpPr txBox="1"/>
          <p:nvPr/>
        </p:nvSpPr>
        <p:spPr>
          <a:xfrm>
            <a:off x="7430477" y="5600959"/>
            <a:ext cx="2101088" cy="276999"/>
          </a:xfrm>
          <a:prstGeom prst="rect">
            <a:avLst/>
          </a:prstGeom>
          <a:noFill/>
        </p:spPr>
        <p:txBody>
          <a:bodyPr wrap="none" lIns="0" tIns="0" rIns="0" bIns="0" rtlCol="0">
            <a:spAutoFit/>
          </a:bodyPr>
          <a:lstStyle/>
          <a:p>
            <a:pPr algn="l"/>
            <a:r>
              <a:rPr lang="en-GB" i="1" dirty="0">
                <a:solidFill>
                  <a:schemeClr val="tx2"/>
                </a:solidFill>
              </a:rPr>
              <a:t>Timepix3 electronics</a:t>
            </a:r>
          </a:p>
        </p:txBody>
      </p:sp>
    </p:spTree>
    <p:extLst>
      <p:ext uri="{BB962C8B-B14F-4D97-AF65-F5344CB8AC3E}">
        <p14:creationId xmlns:p14="http://schemas.microsoft.com/office/powerpoint/2010/main" val="1384815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001EB-2C92-36F6-AA7F-488915175EEE}"/>
              </a:ext>
            </a:extLst>
          </p:cNvPr>
          <p:cNvSpPr>
            <a:spLocks noGrp="1"/>
          </p:cNvSpPr>
          <p:nvPr>
            <p:ph type="title"/>
          </p:nvPr>
        </p:nvSpPr>
        <p:spPr/>
        <p:txBody>
          <a:bodyPr/>
          <a:lstStyle/>
          <a:p>
            <a:r>
              <a:rPr lang="en-CH" dirty="0"/>
              <a:t>Overview of Current System</a:t>
            </a:r>
          </a:p>
        </p:txBody>
      </p:sp>
      <p:sp>
        <p:nvSpPr>
          <p:cNvPr id="3" name="Date Placeholder 2">
            <a:extLst>
              <a:ext uri="{FF2B5EF4-FFF2-40B4-BE49-F238E27FC236}">
                <a16:creationId xmlns:a16="http://schemas.microsoft.com/office/drawing/2014/main" id="{DA1D5701-52A6-CDAF-4988-39717441F00C}"/>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CE5B97CA-F655-7251-5619-D155B0121AE6}"/>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49F216A2-BCCA-F050-2A41-799F3189ED56}"/>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8" name="TextBox 7">
            <a:extLst>
              <a:ext uri="{FF2B5EF4-FFF2-40B4-BE49-F238E27FC236}">
                <a16:creationId xmlns:a16="http://schemas.microsoft.com/office/drawing/2014/main" id="{B7D784AC-EBA3-F29E-E2C9-C4D28937AB54}"/>
              </a:ext>
            </a:extLst>
          </p:cNvPr>
          <p:cNvSpPr txBox="1"/>
          <p:nvPr/>
        </p:nvSpPr>
        <p:spPr>
          <a:xfrm>
            <a:off x="9336360" y="152484"/>
            <a:ext cx="2755563" cy="246221"/>
          </a:xfrm>
          <a:prstGeom prst="rect">
            <a:avLst/>
          </a:prstGeom>
          <a:noFill/>
        </p:spPr>
        <p:txBody>
          <a:bodyPr wrap="none" lIns="0" tIns="0" rIns="0" bIns="0" rtlCol="0">
            <a:spAutoFit/>
          </a:bodyPr>
          <a:lstStyle/>
          <a:p>
            <a:pPr algn="l"/>
            <a:r>
              <a:rPr lang="en-CH" sz="1600" dirty="0">
                <a:solidFill>
                  <a:schemeClr val="tx2"/>
                </a:solidFill>
                <a:hlinkClick r:id="rId2">
                  <a:extLst>
                    <a:ext uri="{A12FA001-AC4F-418D-AE19-62706E023703}">
                      <ahyp:hlinkClr xmlns:ahyp="http://schemas.microsoft.com/office/drawing/2018/hyperlinkcolor" val="tx"/>
                    </a:ext>
                  </a:extLst>
                </a:hlinkClick>
              </a:rPr>
              <a:t>Ref. CERN-THESIS-2020-236</a:t>
            </a:r>
            <a:endParaRPr lang="en-CH" sz="1600" dirty="0">
              <a:solidFill>
                <a:schemeClr val="tx2"/>
              </a:solidFill>
            </a:endParaRPr>
          </a:p>
        </p:txBody>
      </p:sp>
      <p:pic>
        <p:nvPicPr>
          <p:cNvPr id="10" name="Picture 9" descr="A diagram of a vacuum system&#10;&#10;Description automatically generated">
            <a:extLst>
              <a:ext uri="{FF2B5EF4-FFF2-40B4-BE49-F238E27FC236}">
                <a16:creationId xmlns:a16="http://schemas.microsoft.com/office/drawing/2014/main" id="{59071A8E-9DDC-FD29-D450-F1B3031435AA}"/>
              </a:ext>
            </a:extLst>
          </p:cNvPr>
          <p:cNvPicPr>
            <a:picLocks noChangeAspect="1"/>
          </p:cNvPicPr>
          <p:nvPr/>
        </p:nvPicPr>
        <p:blipFill>
          <a:blip r:embed="rId3"/>
          <a:stretch>
            <a:fillRect/>
          </a:stretch>
        </p:blipFill>
        <p:spPr>
          <a:xfrm>
            <a:off x="1592174" y="1052736"/>
            <a:ext cx="9007652" cy="5073059"/>
          </a:xfrm>
          <a:prstGeom prst="rect">
            <a:avLst/>
          </a:prstGeom>
        </p:spPr>
      </p:pic>
    </p:spTree>
    <p:extLst>
      <p:ext uri="{BB962C8B-B14F-4D97-AF65-F5344CB8AC3E}">
        <p14:creationId xmlns:p14="http://schemas.microsoft.com/office/powerpoint/2010/main" val="4279177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0B7DF-6A1F-29CA-BB2A-F3E8F27689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7FCDA5-92AF-B7FC-E446-3985E261F006}"/>
              </a:ext>
            </a:extLst>
          </p:cNvPr>
          <p:cNvSpPr>
            <a:spLocks noGrp="1"/>
          </p:cNvSpPr>
          <p:nvPr>
            <p:ph type="title"/>
          </p:nvPr>
        </p:nvSpPr>
        <p:spPr/>
        <p:txBody>
          <a:bodyPr/>
          <a:lstStyle/>
          <a:p>
            <a:r>
              <a:rPr lang="en-GB" dirty="0"/>
              <a:t>Timepix3 Data Rates &amp; Signal Rates</a:t>
            </a:r>
          </a:p>
        </p:txBody>
      </p:sp>
      <p:sp>
        <p:nvSpPr>
          <p:cNvPr id="3" name="Date Placeholder 2">
            <a:extLst>
              <a:ext uri="{FF2B5EF4-FFF2-40B4-BE49-F238E27FC236}">
                <a16:creationId xmlns:a16="http://schemas.microsoft.com/office/drawing/2014/main" id="{4B6C88BC-0BA7-1F2D-4333-71C3760833DB}"/>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CE170AD6-29C6-28D4-39BE-16B51238A10E}"/>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F6FC9EAA-4369-C1A5-8092-EE2CF1D28987}"/>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extBox 6">
            <a:extLst>
              <a:ext uri="{FF2B5EF4-FFF2-40B4-BE49-F238E27FC236}">
                <a16:creationId xmlns:a16="http://schemas.microsoft.com/office/drawing/2014/main" id="{D0FB4242-5AEF-746A-B2E5-9BBF41BC076D}"/>
              </a:ext>
            </a:extLst>
          </p:cNvPr>
          <p:cNvSpPr txBox="1"/>
          <p:nvPr/>
        </p:nvSpPr>
        <p:spPr>
          <a:xfrm>
            <a:off x="403200" y="1267103"/>
            <a:ext cx="11520662" cy="4985980"/>
          </a:xfrm>
          <a:prstGeom prst="rect">
            <a:avLst/>
          </a:prstGeom>
          <a:noFill/>
        </p:spPr>
        <p:txBody>
          <a:bodyPr wrap="square" lIns="0" tIns="0" rIns="0" bIns="0" rtlCol="0">
            <a:spAutoFit/>
          </a:bodyPr>
          <a:lstStyle/>
          <a:p>
            <a:pPr algn="l"/>
            <a:r>
              <a:rPr lang="en-GB" b="1" dirty="0"/>
              <a:t>Timepix3 Maximum Data Rates</a:t>
            </a:r>
          </a:p>
          <a:p>
            <a:pPr algn="l"/>
            <a:endParaRPr lang="en-GB" dirty="0">
              <a:solidFill>
                <a:schemeClr val="tx2"/>
              </a:solidFill>
            </a:endParaRPr>
          </a:p>
          <a:p>
            <a:pPr marL="285750" indent="-285750">
              <a:buFont typeface="Arial" panose="020B0604020202020204" pitchFamily="34" charset="0"/>
              <a:buChar char="•"/>
            </a:pPr>
            <a:r>
              <a:rPr lang="en-GB" dirty="0">
                <a:solidFill>
                  <a:schemeClr val="tx2"/>
                </a:solidFill>
              </a:rPr>
              <a:t>Each Timepix3 event is composed of 60 bits (pixel address, Time-of-Arrival (ToA), Time-over-Threshold (ToT)).</a:t>
            </a:r>
          </a:p>
          <a:p>
            <a:pPr algn="l"/>
            <a:endParaRPr lang="en-GB" dirty="0">
              <a:solidFill>
                <a:schemeClr val="tx2"/>
              </a:solidFill>
            </a:endParaRPr>
          </a:p>
          <a:p>
            <a:pPr marL="285750" indent="-285750" algn="l">
              <a:buFont typeface="Arial" panose="020B0604020202020204" pitchFamily="34" charset="0"/>
              <a:buChar char="•"/>
            </a:pPr>
            <a:r>
              <a:rPr lang="en-GB" dirty="0">
                <a:solidFill>
                  <a:schemeClr val="tx2"/>
                </a:solidFill>
              </a:rPr>
              <a:t>Data is readout from a </a:t>
            </a:r>
            <a:r>
              <a:rPr lang="en-GB" b="1" dirty="0">
                <a:solidFill>
                  <a:schemeClr val="tx2"/>
                </a:solidFill>
              </a:rPr>
              <a:t>Timepix3</a:t>
            </a:r>
            <a:r>
              <a:rPr lang="en-GB" dirty="0">
                <a:solidFill>
                  <a:schemeClr val="tx2"/>
                </a:solidFill>
              </a:rPr>
              <a:t> through eight serial links at 320 Mbit/s, giving a total </a:t>
            </a:r>
            <a:r>
              <a:rPr lang="en-GB" b="1" dirty="0">
                <a:solidFill>
                  <a:schemeClr val="tx2"/>
                </a:solidFill>
              </a:rPr>
              <a:t>maximum total data rate of 2.56 Gbit/s per Timepix3</a:t>
            </a:r>
            <a:r>
              <a:rPr lang="en-GB" dirty="0">
                <a:solidFill>
                  <a:schemeClr val="tx2"/>
                </a:solidFill>
              </a:rPr>
              <a:t> → 2.56 Gbit/s / 60 bits = </a:t>
            </a:r>
            <a:r>
              <a:rPr lang="en-GB" b="1" dirty="0">
                <a:solidFill>
                  <a:schemeClr val="tx2"/>
                </a:solidFill>
              </a:rPr>
              <a:t>43 MEvents/s/Timepix3.</a:t>
            </a:r>
            <a:endParaRPr lang="en-GB" dirty="0">
              <a:solidFill>
                <a:schemeClr val="tx2"/>
              </a:solidFill>
            </a:endParaRPr>
          </a:p>
          <a:p>
            <a:pPr algn="l"/>
            <a:endParaRPr lang="en-GB" dirty="0">
              <a:solidFill>
                <a:schemeClr val="tx2"/>
              </a:solidFill>
            </a:endParaRPr>
          </a:p>
          <a:p>
            <a:pPr marL="285750" indent="-285750" algn="l">
              <a:buFont typeface="Arial" panose="020B0604020202020204" pitchFamily="34" charset="0"/>
              <a:buChar char="•"/>
            </a:pPr>
            <a:r>
              <a:rPr lang="en-GB" dirty="0">
                <a:solidFill>
                  <a:schemeClr val="tx2"/>
                </a:solidFill>
              </a:rPr>
              <a:t>Both PS and SPS BGI instruments are each consist of 4 x Timepix3’s, giving a total of </a:t>
            </a:r>
            <a:r>
              <a:rPr lang="en-GB" b="1" dirty="0">
                <a:solidFill>
                  <a:schemeClr val="tx2"/>
                </a:solidFill>
              </a:rPr>
              <a:t>10.24 Gbit/s per BGI instrument</a:t>
            </a:r>
            <a:r>
              <a:rPr lang="en-GB" dirty="0">
                <a:solidFill>
                  <a:schemeClr val="tx2"/>
                </a:solidFill>
              </a:rPr>
              <a:t>.</a:t>
            </a:r>
          </a:p>
          <a:p>
            <a:pPr algn="l"/>
            <a:endParaRPr lang="en-GB" dirty="0"/>
          </a:p>
          <a:p>
            <a:pPr algn="l"/>
            <a:r>
              <a:rPr lang="en-GB" b="1" dirty="0"/>
              <a:t>Signal Rates</a:t>
            </a:r>
          </a:p>
          <a:p>
            <a:pPr algn="l"/>
            <a:endParaRPr lang="en-GB" b="1" dirty="0"/>
          </a:p>
          <a:p>
            <a:pPr marL="285750" indent="-285750" algn="l">
              <a:buFont typeface="Arial" panose="020B0604020202020204" pitchFamily="34" charset="0"/>
              <a:buChar char="•"/>
            </a:pPr>
            <a:r>
              <a:rPr lang="en-GB" dirty="0">
                <a:solidFill>
                  <a:schemeClr val="tx2"/>
                </a:solidFill>
              </a:rPr>
              <a:t>Ionisation electron yield = 73 electrons / turn ( 26x10</a:t>
            </a:r>
            <a:r>
              <a:rPr lang="en-GB" baseline="30000" dirty="0">
                <a:solidFill>
                  <a:schemeClr val="tx2"/>
                </a:solidFill>
              </a:rPr>
              <a:t>10</a:t>
            </a:r>
            <a:r>
              <a:rPr lang="en-GB" dirty="0">
                <a:solidFill>
                  <a:schemeClr val="tx2"/>
                </a:solidFill>
              </a:rPr>
              <a:t> p/b, 72 b, H</a:t>
            </a:r>
            <a:r>
              <a:rPr lang="en-GB" baseline="-25000" dirty="0">
                <a:solidFill>
                  <a:schemeClr val="tx2"/>
                </a:solidFill>
              </a:rPr>
              <a:t>2</a:t>
            </a:r>
            <a:r>
              <a:rPr lang="en-GB" dirty="0">
                <a:solidFill>
                  <a:schemeClr val="tx2"/>
                </a:solidFill>
              </a:rPr>
              <a:t> 5e-10 mbar ) </a:t>
            </a:r>
          </a:p>
          <a:p>
            <a:pPr lvl="1"/>
            <a:r>
              <a:rPr lang="en-GB" dirty="0">
                <a:solidFill>
                  <a:schemeClr val="tx2"/>
                </a:solidFill>
              </a:rPr>
              <a:t>→ </a:t>
            </a:r>
            <a:r>
              <a:rPr lang="en-GB" b="1" dirty="0">
                <a:solidFill>
                  <a:schemeClr val="tx2"/>
                </a:solidFill>
              </a:rPr>
              <a:t>32 MEvents/s = 1.90 Gb/s </a:t>
            </a:r>
            <a:r>
              <a:rPr lang="en-GB" dirty="0">
                <a:solidFill>
                  <a:schemeClr val="tx2"/>
                </a:solidFill>
              </a:rPr>
              <a:t>( 1 electron ~= 1 Timepix3 event )</a:t>
            </a:r>
          </a:p>
          <a:p>
            <a:pPr algn="l"/>
            <a:endParaRPr lang="en-GB" dirty="0">
              <a:solidFill>
                <a:schemeClr val="tx2"/>
              </a:solidFill>
            </a:endParaRPr>
          </a:p>
          <a:p>
            <a:pPr marL="285750" indent="-285750" algn="l">
              <a:buFont typeface="Arial" panose="020B0604020202020204" pitchFamily="34" charset="0"/>
              <a:buChar char="•"/>
            </a:pPr>
            <a:r>
              <a:rPr lang="en-GB" dirty="0">
                <a:solidFill>
                  <a:schemeClr val="tx2"/>
                </a:solidFill>
              </a:rPr>
              <a:t>Proportionally higher rates with gas injection ( e.g. </a:t>
            </a:r>
            <a:r>
              <a:rPr lang="en-GB" dirty="0" err="1">
                <a:solidFill>
                  <a:schemeClr val="tx2"/>
                </a:solidFill>
              </a:rPr>
              <a:t>Ar</a:t>
            </a:r>
            <a:r>
              <a:rPr lang="en-GB" dirty="0">
                <a:solidFill>
                  <a:schemeClr val="tx2"/>
                </a:solidFill>
              </a:rPr>
              <a:t> 1e-8 mbar )</a:t>
            </a:r>
            <a:endParaRPr lang="en-GB" dirty="0"/>
          </a:p>
          <a:p>
            <a:pPr algn="l"/>
            <a:endParaRPr lang="en-GB" dirty="0"/>
          </a:p>
          <a:p>
            <a:pPr algn="l"/>
            <a:r>
              <a:rPr lang="en-GB" dirty="0"/>
              <a:t> </a:t>
            </a:r>
          </a:p>
        </p:txBody>
      </p:sp>
    </p:spTree>
    <p:extLst>
      <p:ext uri="{BB962C8B-B14F-4D97-AF65-F5344CB8AC3E}">
        <p14:creationId xmlns:p14="http://schemas.microsoft.com/office/powerpoint/2010/main" val="379376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68C05-D320-19D4-8270-A3A313B5D4C6}"/>
              </a:ext>
            </a:extLst>
          </p:cNvPr>
          <p:cNvSpPr>
            <a:spLocks noGrp="1"/>
          </p:cNvSpPr>
          <p:nvPr>
            <p:ph type="title"/>
          </p:nvPr>
        </p:nvSpPr>
        <p:spPr/>
        <p:txBody>
          <a:bodyPr/>
          <a:lstStyle/>
          <a:p>
            <a:r>
              <a:rPr lang="en-GB" dirty="0"/>
              <a:t>Timepix3 Data Rates &amp; Signal Rates</a:t>
            </a:r>
          </a:p>
        </p:txBody>
      </p:sp>
      <p:sp>
        <p:nvSpPr>
          <p:cNvPr id="3" name="Date Placeholder 2">
            <a:extLst>
              <a:ext uri="{FF2B5EF4-FFF2-40B4-BE49-F238E27FC236}">
                <a16:creationId xmlns:a16="http://schemas.microsoft.com/office/drawing/2014/main" id="{69955813-3755-98E1-AC7C-F26F8F6357D5}"/>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1F92CC89-3E6A-BF2B-B339-5EAC93503F99}"/>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A71CA5A8-CB72-004D-7387-9CADB170025B}"/>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6" name="TextBox 5">
            <a:extLst>
              <a:ext uri="{FF2B5EF4-FFF2-40B4-BE49-F238E27FC236}">
                <a16:creationId xmlns:a16="http://schemas.microsoft.com/office/drawing/2014/main" id="{9AB9F33A-DEDF-45AC-36AD-EAEEFEBA9263}"/>
              </a:ext>
            </a:extLst>
          </p:cNvPr>
          <p:cNvSpPr txBox="1"/>
          <p:nvPr/>
        </p:nvSpPr>
        <p:spPr>
          <a:xfrm>
            <a:off x="403200" y="1267103"/>
            <a:ext cx="11520662" cy="4431983"/>
          </a:xfrm>
          <a:prstGeom prst="rect">
            <a:avLst/>
          </a:prstGeom>
          <a:noFill/>
        </p:spPr>
        <p:txBody>
          <a:bodyPr wrap="square" lIns="0" tIns="0" rIns="0" bIns="0" rtlCol="0">
            <a:spAutoFit/>
          </a:bodyPr>
          <a:lstStyle/>
          <a:p>
            <a:pPr algn="l"/>
            <a:r>
              <a:rPr lang="en-GB" b="1" dirty="0"/>
              <a:t>OP Requirements</a:t>
            </a:r>
          </a:p>
          <a:p>
            <a:pPr marL="285750" indent="-285750" algn="l">
              <a:buFont typeface="Arial" panose="020B0604020202020204" pitchFamily="34" charset="0"/>
              <a:buChar char="•"/>
            </a:pPr>
            <a:endParaRPr lang="en-GB" b="1" dirty="0">
              <a:solidFill>
                <a:schemeClr val="tx2"/>
              </a:solidFill>
            </a:endParaRPr>
          </a:p>
          <a:p>
            <a:pPr marL="285750" indent="-285750" algn="l">
              <a:buFont typeface="Arial" panose="020B0604020202020204" pitchFamily="34" charset="0"/>
              <a:buChar char="•"/>
            </a:pPr>
            <a:r>
              <a:rPr lang="en-GB" b="1" dirty="0">
                <a:solidFill>
                  <a:schemeClr val="tx2"/>
                </a:solidFill>
              </a:rPr>
              <a:t>Asked to provide 1000 beam profiles / s ( beam or bunch-by-bunch );</a:t>
            </a:r>
          </a:p>
          <a:p>
            <a:pPr marL="285750" indent="-285750" algn="l">
              <a:buFont typeface="Arial" panose="020B0604020202020204" pitchFamily="34" charset="0"/>
              <a:buChar char="•"/>
            </a:pPr>
            <a:r>
              <a:rPr lang="en-GB" dirty="0">
                <a:solidFill>
                  <a:schemeClr val="tx2"/>
                </a:solidFill>
              </a:rPr>
              <a:t>Measure on consecutive cycles;</a:t>
            </a:r>
          </a:p>
          <a:p>
            <a:pPr marL="285750" indent="-285750" algn="l">
              <a:buFont typeface="Arial" panose="020B0604020202020204" pitchFamily="34" charset="0"/>
              <a:buChar char="•"/>
            </a:pPr>
            <a:r>
              <a:rPr lang="en-GB" dirty="0">
                <a:solidFill>
                  <a:schemeClr val="tx2"/>
                </a:solidFill>
              </a:rPr>
              <a:t>Latency between acquisition &amp; published profiles = (O)seconds. </a:t>
            </a:r>
          </a:p>
          <a:p>
            <a:pPr marL="285750" indent="-285750" algn="l">
              <a:buFont typeface="Arial" panose="020B0604020202020204" pitchFamily="34" charset="0"/>
              <a:buChar char="•"/>
            </a:pPr>
            <a:endParaRPr lang="en-GB" dirty="0">
              <a:solidFill>
                <a:schemeClr val="tx2"/>
              </a:solidFill>
            </a:endParaRPr>
          </a:p>
          <a:p>
            <a:pPr marL="285750" indent="-285750" algn="l">
              <a:buFont typeface="Arial" panose="020B0604020202020204" pitchFamily="34" charset="0"/>
              <a:buChar char="•"/>
            </a:pPr>
            <a:r>
              <a:rPr lang="en-GB" dirty="0">
                <a:solidFill>
                  <a:schemeClr val="tx2"/>
                </a:solidFill>
              </a:rPr>
              <a:t>Need 1000 electrons for a reasonable beam size measurement (error on sigma = 2%), corresponding to a data rate of 1000 profiles / s * 1000 electrons / profile → </a:t>
            </a:r>
            <a:r>
              <a:rPr lang="en-GB" b="1" dirty="0">
                <a:solidFill>
                  <a:schemeClr val="tx2"/>
                </a:solidFill>
              </a:rPr>
              <a:t>1 MEvents/s = 60 Mb/s. </a:t>
            </a:r>
          </a:p>
          <a:p>
            <a:pPr algn="l"/>
            <a:r>
              <a:rPr lang="en-GB" dirty="0">
                <a:solidFill>
                  <a:schemeClr val="tx2"/>
                </a:solidFill>
              </a:rPr>
              <a:t> </a:t>
            </a:r>
          </a:p>
          <a:p>
            <a:pPr marL="285750" indent="-285750" algn="l">
              <a:buFont typeface="Arial" panose="020B0604020202020204" pitchFamily="34" charset="0"/>
              <a:buChar char="•"/>
            </a:pPr>
            <a:r>
              <a:rPr lang="en-GB" dirty="0">
                <a:solidFill>
                  <a:schemeClr val="tx2"/>
                </a:solidFill>
              </a:rPr>
              <a:t>(i.e. OP ask for 1 kHz, however, residual gas ionisation signal is available to support 20 kHz.)</a:t>
            </a:r>
          </a:p>
          <a:p>
            <a:pPr algn="l"/>
            <a:endParaRPr lang="en-GB" dirty="0"/>
          </a:p>
          <a:p>
            <a:pPr algn="l"/>
            <a:r>
              <a:rPr lang="en-GB" b="1" dirty="0"/>
              <a:t>Background Estimate</a:t>
            </a:r>
          </a:p>
          <a:p>
            <a:pPr algn="l"/>
            <a:endParaRPr lang="en-GB" b="1" dirty="0"/>
          </a:p>
          <a:p>
            <a:pPr marL="285750" indent="-285750" algn="l">
              <a:buFont typeface="Arial" panose="020B0604020202020204" pitchFamily="34" charset="0"/>
              <a:buChar char="•"/>
            </a:pPr>
            <a:r>
              <a:rPr lang="en-GB" dirty="0">
                <a:solidFill>
                  <a:schemeClr val="tx2"/>
                </a:solidFill>
              </a:rPr>
              <a:t>43,000 events per ms → </a:t>
            </a:r>
            <a:r>
              <a:rPr lang="en-GB" b="1" dirty="0">
                <a:solidFill>
                  <a:schemeClr val="tx2"/>
                </a:solidFill>
              </a:rPr>
              <a:t> 2.6 Mb/ms</a:t>
            </a:r>
          </a:p>
          <a:p>
            <a:pPr marL="285750" indent="-285750" algn="l">
              <a:buFont typeface="Arial" panose="020B0604020202020204" pitchFamily="34" charset="0"/>
              <a:buChar char="•"/>
            </a:pPr>
            <a:r>
              <a:rPr lang="en-GB" dirty="0">
                <a:solidFill>
                  <a:schemeClr val="tx2"/>
                </a:solidFill>
              </a:rPr>
              <a:t>Typically  (O)10ms of beam loss per cycle </a:t>
            </a:r>
          </a:p>
          <a:p>
            <a:pPr algn="l"/>
            <a:endParaRPr lang="en-GB" dirty="0"/>
          </a:p>
        </p:txBody>
      </p:sp>
    </p:spTree>
    <p:extLst>
      <p:ext uri="{BB962C8B-B14F-4D97-AF65-F5344CB8AC3E}">
        <p14:creationId xmlns:p14="http://schemas.microsoft.com/office/powerpoint/2010/main" val="85190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DDEA3-5894-89E3-EC78-5DADE422094B}"/>
              </a:ext>
            </a:extLst>
          </p:cNvPr>
          <p:cNvSpPr>
            <a:spLocks noGrp="1"/>
          </p:cNvSpPr>
          <p:nvPr>
            <p:ph type="title"/>
          </p:nvPr>
        </p:nvSpPr>
        <p:spPr/>
        <p:txBody>
          <a:bodyPr/>
          <a:lstStyle/>
          <a:p>
            <a:r>
              <a:rPr lang="en-GB" dirty="0"/>
              <a:t>Background to the Review: PS BGI </a:t>
            </a:r>
          </a:p>
        </p:txBody>
      </p:sp>
      <p:sp>
        <p:nvSpPr>
          <p:cNvPr id="3" name="Date Placeholder 2">
            <a:extLst>
              <a:ext uri="{FF2B5EF4-FFF2-40B4-BE49-F238E27FC236}">
                <a16:creationId xmlns:a16="http://schemas.microsoft.com/office/drawing/2014/main" id="{19D2547C-1AC0-79BF-64CA-23378304247F}"/>
              </a:ext>
            </a:extLst>
          </p:cNvPr>
          <p:cNvSpPr>
            <a:spLocks noGrp="1"/>
          </p:cNvSpPr>
          <p:nvPr>
            <p:ph type="dt" sz="half" idx="10"/>
          </p:nvPr>
        </p:nvSpPr>
        <p:spPr/>
        <p:txBody>
          <a:bodyPr/>
          <a:lstStyle/>
          <a:p>
            <a:r>
              <a:rPr lang="de-CH"/>
              <a:t>28/11/2024</a:t>
            </a:r>
            <a:endParaRPr lang="en-US" dirty="0"/>
          </a:p>
        </p:txBody>
      </p:sp>
      <p:sp>
        <p:nvSpPr>
          <p:cNvPr id="4" name="Footer Placeholder 3">
            <a:extLst>
              <a:ext uri="{FF2B5EF4-FFF2-40B4-BE49-F238E27FC236}">
                <a16:creationId xmlns:a16="http://schemas.microsoft.com/office/drawing/2014/main" id="{9D410187-F889-16F6-6E42-FF3DBDF3A138}"/>
              </a:ext>
            </a:extLst>
          </p:cNvPr>
          <p:cNvSpPr>
            <a:spLocks noGrp="1"/>
          </p:cNvSpPr>
          <p:nvPr>
            <p:ph type="ftr" sz="quarter" idx="11"/>
          </p:nvPr>
        </p:nvSpPr>
        <p:spPr/>
        <p:txBody>
          <a:bodyPr/>
          <a:lstStyle/>
          <a:p>
            <a:r>
              <a:rPr lang="en-US"/>
              <a:t>James Storey | BI TB</a:t>
            </a:r>
            <a:endParaRPr lang="en-US" dirty="0"/>
          </a:p>
        </p:txBody>
      </p:sp>
      <p:sp>
        <p:nvSpPr>
          <p:cNvPr id="5" name="Slide Number Placeholder 4">
            <a:extLst>
              <a:ext uri="{FF2B5EF4-FFF2-40B4-BE49-F238E27FC236}">
                <a16:creationId xmlns:a16="http://schemas.microsoft.com/office/drawing/2014/main" id="{CBFE3E26-C072-58D5-0F71-0674CFAFB428}"/>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Picture 7">
            <a:extLst>
              <a:ext uri="{FF2B5EF4-FFF2-40B4-BE49-F238E27FC236}">
                <a16:creationId xmlns:a16="http://schemas.microsoft.com/office/drawing/2014/main" id="{C1292252-0714-1761-F93D-7A3C4252B07D}"/>
              </a:ext>
            </a:extLst>
          </p:cNvPr>
          <p:cNvPicPr>
            <a:picLocks noChangeAspect="1"/>
          </p:cNvPicPr>
          <p:nvPr/>
        </p:nvPicPr>
        <p:blipFill>
          <a:blip r:embed="rId3"/>
          <a:stretch>
            <a:fillRect/>
          </a:stretch>
        </p:blipFill>
        <p:spPr>
          <a:xfrm>
            <a:off x="1425648" y="1412776"/>
            <a:ext cx="5613615" cy="3900050"/>
          </a:xfrm>
          <a:prstGeom prst="rect">
            <a:avLst/>
          </a:prstGeom>
        </p:spPr>
      </p:pic>
      <p:sp>
        <p:nvSpPr>
          <p:cNvPr id="11" name="TextBox 10">
            <a:extLst>
              <a:ext uri="{FF2B5EF4-FFF2-40B4-BE49-F238E27FC236}">
                <a16:creationId xmlns:a16="http://schemas.microsoft.com/office/drawing/2014/main" id="{4A8A8E7E-EBD4-9F34-4C35-4287BF80CD63}"/>
              </a:ext>
            </a:extLst>
          </p:cNvPr>
          <p:cNvSpPr txBox="1"/>
          <p:nvPr/>
        </p:nvSpPr>
        <p:spPr>
          <a:xfrm>
            <a:off x="7486107" y="2845609"/>
            <a:ext cx="2423740" cy="276999"/>
          </a:xfrm>
          <a:prstGeom prst="rect">
            <a:avLst/>
          </a:prstGeom>
          <a:noFill/>
        </p:spPr>
        <p:txBody>
          <a:bodyPr wrap="none" lIns="0" tIns="0" rIns="0" bIns="0" rtlCol="0">
            <a:spAutoFit/>
          </a:bodyPr>
          <a:lstStyle/>
          <a:p>
            <a:pPr algn="l"/>
            <a:r>
              <a:rPr lang="en-GB" dirty="0"/>
              <a:t>Measurement start time</a:t>
            </a:r>
          </a:p>
        </p:txBody>
      </p:sp>
      <p:sp>
        <p:nvSpPr>
          <p:cNvPr id="12" name="TextBox 11">
            <a:extLst>
              <a:ext uri="{FF2B5EF4-FFF2-40B4-BE49-F238E27FC236}">
                <a16:creationId xmlns:a16="http://schemas.microsoft.com/office/drawing/2014/main" id="{3FE4F17D-A85A-D1AB-EA5D-E38457C56399}"/>
              </a:ext>
            </a:extLst>
          </p:cNvPr>
          <p:cNvSpPr txBox="1"/>
          <p:nvPr/>
        </p:nvSpPr>
        <p:spPr>
          <a:xfrm>
            <a:off x="7486107" y="3293497"/>
            <a:ext cx="4313104" cy="276999"/>
          </a:xfrm>
          <a:prstGeom prst="rect">
            <a:avLst/>
          </a:prstGeom>
          <a:noFill/>
        </p:spPr>
        <p:txBody>
          <a:bodyPr wrap="none" lIns="0" tIns="0" rIns="0" bIns="0" rtlCol="0">
            <a:spAutoFit/>
          </a:bodyPr>
          <a:lstStyle/>
          <a:p>
            <a:pPr algn="l"/>
            <a:r>
              <a:rPr lang="en-GB" dirty="0"/>
              <a:t>Time between consecutive measurements</a:t>
            </a:r>
          </a:p>
        </p:txBody>
      </p:sp>
      <p:sp>
        <p:nvSpPr>
          <p:cNvPr id="13" name="TextBox 12">
            <a:extLst>
              <a:ext uri="{FF2B5EF4-FFF2-40B4-BE49-F238E27FC236}">
                <a16:creationId xmlns:a16="http://schemas.microsoft.com/office/drawing/2014/main" id="{09CC9C32-E0EA-9387-BEFB-5449CD71E6F0}"/>
              </a:ext>
            </a:extLst>
          </p:cNvPr>
          <p:cNvSpPr txBox="1"/>
          <p:nvPr/>
        </p:nvSpPr>
        <p:spPr>
          <a:xfrm>
            <a:off x="7486107" y="3629826"/>
            <a:ext cx="3526606" cy="276999"/>
          </a:xfrm>
          <a:prstGeom prst="rect">
            <a:avLst/>
          </a:prstGeom>
          <a:noFill/>
        </p:spPr>
        <p:txBody>
          <a:bodyPr wrap="none" lIns="0" tIns="0" rIns="0" bIns="0" rtlCol="0">
            <a:spAutoFit/>
          </a:bodyPr>
          <a:lstStyle/>
          <a:p>
            <a:pPr algn="l"/>
            <a:r>
              <a:rPr lang="en-GB" dirty="0"/>
              <a:t>Integration time per measurement </a:t>
            </a:r>
          </a:p>
        </p:txBody>
      </p:sp>
      <p:sp>
        <p:nvSpPr>
          <p:cNvPr id="14" name="TextBox 13">
            <a:extLst>
              <a:ext uri="{FF2B5EF4-FFF2-40B4-BE49-F238E27FC236}">
                <a16:creationId xmlns:a16="http://schemas.microsoft.com/office/drawing/2014/main" id="{194FB712-0292-96E6-972D-11CCA5C4167B}"/>
              </a:ext>
            </a:extLst>
          </p:cNvPr>
          <p:cNvSpPr txBox="1"/>
          <p:nvPr/>
        </p:nvSpPr>
        <p:spPr>
          <a:xfrm>
            <a:off x="7486107" y="4131077"/>
            <a:ext cx="3654847" cy="276999"/>
          </a:xfrm>
          <a:prstGeom prst="rect">
            <a:avLst/>
          </a:prstGeom>
          <a:noFill/>
        </p:spPr>
        <p:txBody>
          <a:bodyPr wrap="none" lIns="0" tIns="0" rIns="0" bIns="0" rtlCol="0">
            <a:spAutoFit/>
          </a:bodyPr>
          <a:lstStyle/>
          <a:p>
            <a:pPr algn="l"/>
            <a:r>
              <a:rPr lang="en-GB" dirty="0"/>
              <a:t>Number of measurements per cycle</a:t>
            </a:r>
          </a:p>
        </p:txBody>
      </p:sp>
      <p:cxnSp>
        <p:nvCxnSpPr>
          <p:cNvPr id="16" name="Straight Arrow Connector 15">
            <a:extLst>
              <a:ext uri="{FF2B5EF4-FFF2-40B4-BE49-F238E27FC236}">
                <a16:creationId xmlns:a16="http://schemas.microsoft.com/office/drawing/2014/main" id="{BFD523F7-87BF-4EDE-6CB1-136F391BC375}"/>
              </a:ext>
            </a:extLst>
          </p:cNvPr>
          <p:cNvCxnSpPr>
            <a:cxnSpLocks/>
            <a:stCxn id="12" idx="1"/>
          </p:cNvCxnSpPr>
          <p:nvPr/>
        </p:nvCxnSpPr>
        <p:spPr>
          <a:xfrm flipH="1" flipV="1">
            <a:off x="6921164" y="3418267"/>
            <a:ext cx="564943" cy="13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2F2ED5A-9ED3-67FC-12FE-922C64502B64}"/>
              </a:ext>
            </a:extLst>
          </p:cNvPr>
          <p:cNvCxnSpPr>
            <a:cxnSpLocks/>
          </p:cNvCxnSpPr>
          <p:nvPr/>
        </p:nvCxnSpPr>
        <p:spPr>
          <a:xfrm flipH="1">
            <a:off x="6697741" y="2982229"/>
            <a:ext cx="7039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2EF2931-4B1B-334C-297C-066D2409EAF0}"/>
              </a:ext>
            </a:extLst>
          </p:cNvPr>
          <p:cNvCxnSpPr>
            <a:cxnSpLocks/>
            <a:stCxn id="13" idx="1"/>
          </p:cNvCxnSpPr>
          <p:nvPr/>
        </p:nvCxnSpPr>
        <p:spPr>
          <a:xfrm flipH="1" flipV="1">
            <a:off x="6921163" y="3556767"/>
            <a:ext cx="564944" cy="2115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F41C7E7-003E-84A7-8D45-13D788D4D635}"/>
              </a:ext>
            </a:extLst>
          </p:cNvPr>
          <p:cNvCxnSpPr>
            <a:cxnSpLocks/>
            <a:stCxn id="14" idx="1"/>
          </p:cNvCxnSpPr>
          <p:nvPr/>
        </p:nvCxnSpPr>
        <p:spPr>
          <a:xfrm flipH="1" flipV="1">
            <a:off x="6623117" y="3688964"/>
            <a:ext cx="862990" cy="5806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DCE74A0-C2DF-234E-3950-AD8DA144DE30}"/>
              </a:ext>
            </a:extLst>
          </p:cNvPr>
          <p:cNvSpPr txBox="1"/>
          <p:nvPr/>
        </p:nvSpPr>
        <p:spPr>
          <a:xfrm>
            <a:off x="1127448" y="5312826"/>
            <a:ext cx="6210034" cy="276999"/>
          </a:xfrm>
          <a:prstGeom prst="rect">
            <a:avLst/>
          </a:prstGeom>
          <a:noFill/>
        </p:spPr>
        <p:txBody>
          <a:bodyPr wrap="none" lIns="0" tIns="0" rIns="0" bIns="0" rtlCol="0">
            <a:spAutoFit/>
          </a:bodyPr>
          <a:lstStyle/>
          <a:p>
            <a:pPr algn="ctr"/>
            <a:r>
              <a:rPr lang="en-CH" sz="1600" i="1" dirty="0">
                <a:solidFill>
                  <a:schemeClr val="tx2"/>
                </a:solidFill>
              </a:rPr>
              <a:t>Pb ion beam measured with PS BGI-Horizontal (M.Coly BE-OP-PS)</a:t>
            </a:r>
            <a:r>
              <a:rPr lang="en-CH" dirty="0"/>
              <a:t> </a:t>
            </a:r>
          </a:p>
        </p:txBody>
      </p:sp>
    </p:spTree>
    <p:extLst>
      <p:ext uri="{BB962C8B-B14F-4D97-AF65-F5344CB8AC3E}">
        <p14:creationId xmlns:p14="http://schemas.microsoft.com/office/powerpoint/2010/main" val="131896936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ONS-XEI-27-09-21-BI-PB" id="{FECB2FA8-BFB8-FF4F-ACD9-199F97EA58F3}" vid="{0DF82AD6-06D9-4C47-BA28-D55747E3B1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26731</TotalTime>
  <Words>3121</Words>
  <Application>Microsoft Macintosh PowerPoint</Application>
  <PresentationFormat>Widescreen</PresentationFormat>
  <Paragraphs>395</Paragraphs>
  <Slides>33</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Aptos</vt:lpstr>
      <vt:lpstr>Arial</vt:lpstr>
      <vt:lpstr>Calibri</vt:lpstr>
      <vt:lpstr>Cambria</vt:lpstr>
      <vt:lpstr>Cambria Math</vt:lpstr>
      <vt:lpstr>Symbol</vt:lpstr>
      <vt:lpstr>Times New Roman</vt:lpstr>
      <vt:lpstr>Verdana</vt:lpstr>
      <vt:lpstr>Wingdings</vt:lpstr>
      <vt:lpstr>Zapf Dingbats</vt:lpstr>
      <vt:lpstr>Office Theme</vt:lpstr>
      <vt:lpstr>Outcome of BGI Review    </vt:lpstr>
      <vt:lpstr>Outline</vt:lpstr>
      <vt:lpstr>BGI Profile Monitors</vt:lpstr>
      <vt:lpstr>Installations &amp; Timeline</vt:lpstr>
      <vt:lpstr>Instrument Overview</vt:lpstr>
      <vt:lpstr>Overview of Current System</vt:lpstr>
      <vt:lpstr>Timepix3 Data Rates &amp; Signal Rates</vt:lpstr>
      <vt:lpstr>Timepix3 Data Rates &amp; Signal Rates</vt:lpstr>
      <vt:lpstr>Background to the Review: PS BGI </vt:lpstr>
      <vt:lpstr>Background to the Review: PS BGI</vt:lpstr>
      <vt:lpstr>Background to the Review: SPS BGI</vt:lpstr>
      <vt:lpstr>Background to the Review: Summary of Issues</vt:lpstr>
      <vt:lpstr>Review Objectives &amp; Mandate</vt:lpstr>
      <vt:lpstr>Review Panel, Agenda</vt:lpstr>
      <vt:lpstr>Review Findings</vt:lpstr>
      <vt:lpstr>Action 1) SPS BGI EMC Issues</vt:lpstr>
      <vt:lpstr>Action 2) SoC Platform</vt:lpstr>
      <vt:lpstr>Action 3) Data Processing</vt:lpstr>
      <vt:lpstr>Action 4) Functional Specifications</vt:lpstr>
      <vt:lpstr>Timeline</vt:lpstr>
      <vt:lpstr>PowerPoint Presentation</vt:lpstr>
      <vt:lpstr>Ionisation Electron Yields</vt:lpstr>
      <vt:lpstr>PS Beam Parameters</vt:lpstr>
      <vt:lpstr>Expected Detector Hit Rates</vt:lpstr>
      <vt:lpstr>Charge Questions &amp; Responses</vt:lpstr>
      <vt:lpstr>Charge Questions &amp; Responses</vt:lpstr>
      <vt:lpstr>Review Panel Recommendations</vt:lpstr>
      <vt:lpstr>Review Panel Recommendations</vt:lpstr>
      <vt:lpstr>SPS BGI’s: Situation Today &amp; After YETS 24/25</vt:lpstr>
      <vt:lpstr>Telescope Data Taking</vt:lpstr>
      <vt:lpstr>Telescope Run Control</vt:lpstr>
      <vt:lpstr>BIPXL Readout &amp; Control Architecture</vt:lpstr>
      <vt:lpstr>BIPXL Readout &amp; Control GUIs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Consolidation of SPS BGI: Kick-off meeting </dc:title>
  <dc:creator>James Storey</dc:creator>
  <cp:lastModifiedBy>James Storey</cp:lastModifiedBy>
  <cp:revision>766</cp:revision>
  <cp:lastPrinted>2022-02-09T07:56:03Z</cp:lastPrinted>
  <dcterms:created xsi:type="dcterms:W3CDTF">2021-09-27T10:27:45Z</dcterms:created>
  <dcterms:modified xsi:type="dcterms:W3CDTF">2024-11-27T20:52:14Z</dcterms:modified>
</cp:coreProperties>
</file>