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69" r:id="rId5"/>
    <p:sldId id="261" r:id="rId6"/>
    <p:sldId id="265" r:id="rId7"/>
    <p:sldId id="263" r:id="rId8"/>
    <p:sldId id="264" r:id="rId9"/>
    <p:sldId id="268" r:id="rId10"/>
    <p:sldId id="267" r:id="rId11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140" y="-5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67B73-4079-4EBC-A397-696E0482A74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30FD0-30E0-4797-B8AC-8AA5C023A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45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69FA-C303-4F70-9482-3EBC1B861C73}" type="datetime1">
              <a:rPr lang="pl-PL" smtClean="0"/>
              <a:t>2024-10-31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2A6C-9202-407A-9A64-5B895EE79209}" type="datetime1">
              <a:rPr lang="pl-PL" smtClean="0"/>
              <a:t>2024-10-31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39C8-DA37-48AD-B059-87D65FACD0A2}" type="datetime1">
              <a:rPr lang="pl-PL" smtClean="0"/>
              <a:t>2024-10-31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B51B6-CD08-48CC-AA8F-16D53DA4A361}" type="datetime1">
              <a:rPr lang="pl-PL" smtClean="0"/>
              <a:t>2024-10-31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3CF9-0C18-442C-9317-A0A35D118949}" type="datetime1">
              <a:rPr lang="pl-PL" smtClean="0"/>
              <a:t>2024-10-31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CDDB-370D-4A53-A917-881016002F9D}" type="datetime1">
              <a:rPr lang="pl-PL" smtClean="0"/>
              <a:t>2024-10-31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8170-F840-4025-85C1-232A458B7E0D}" type="datetime1">
              <a:rPr lang="pl-PL" smtClean="0"/>
              <a:t>2024-10-31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787B1-0FD0-4DC3-B908-F3993ABC7700}" type="datetime1">
              <a:rPr lang="pl-PL" smtClean="0"/>
              <a:t>2024-10-31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6812-8C2B-4C69-A284-BC2B72B0E64A}" type="datetime1">
              <a:rPr lang="pl-PL" smtClean="0"/>
              <a:t>2024-10-31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493B-1188-4D0B-B387-88870F4E6797}" type="datetime1">
              <a:rPr lang="pl-PL" smtClean="0"/>
              <a:t>2024-10-31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3622-A233-4D48-80AB-C318FB24DDD5}" type="datetime1">
              <a:rPr lang="pl-PL" smtClean="0"/>
              <a:t>2024-10-31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9CE5C-755C-4420-8E7E-D04DACCB0F56}" type="datetime1">
              <a:rPr lang="pl-PL" smtClean="0"/>
              <a:t>2024-10-31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.wm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1203598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POTENTIAL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PTP support in IT switches</a:t>
            </a:r>
            <a:br>
              <a:rPr lang="en-US" dirty="0" smtClean="0"/>
            </a:br>
            <a:r>
              <a:rPr lang="en-US" dirty="0" smtClean="0"/>
              <a:t>for us-level synchronisation</a:t>
            </a:r>
            <a:endParaRPr lang="en-US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800800" cy="1817340"/>
          </a:xfrm>
        </p:spPr>
        <p:txBody>
          <a:bodyPr>
            <a:normAutofit fontScale="92500" lnSpcReduction="10000"/>
          </a:bodyPr>
          <a:lstStyle/>
          <a:p>
            <a:r>
              <a:rPr lang="en-US" sz="1800" b="1" dirty="0" smtClean="0"/>
              <a:t>Electronics forum discussion #14: Synchronisation at </a:t>
            </a:r>
            <a:r>
              <a:rPr lang="en-US" sz="1800" b="1" dirty="0" err="1" smtClean="0"/>
              <a:t>ms</a:t>
            </a:r>
            <a:r>
              <a:rPr lang="en-US" sz="1800" b="1" dirty="0" smtClean="0"/>
              <a:t> and us level</a:t>
            </a:r>
          </a:p>
          <a:p>
            <a:r>
              <a:rPr lang="en-US" sz="1800" dirty="0" smtClean="0"/>
              <a:t>31 October 2024</a:t>
            </a:r>
          </a:p>
          <a:p>
            <a:endParaRPr lang="en-US" sz="1400" dirty="0"/>
          </a:p>
          <a:p>
            <a:r>
              <a:rPr lang="en-US" sz="1400" dirty="0" smtClean="0"/>
              <a:t>Maciej Lipinski, BE-CEM-EDL</a:t>
            </a:r>
          </a:p>
          <a:p>
            <a:r>
              <a:rPr lang="en-US" sz="1400" dirty="0"/>
              <a:t>Pau Jordan </a:t>
            </a:r>
            <a:r>
              <a:rPr lang="en-US" sz="1400" dirty="0" err="1"/>
              <a:t>Oliveras</a:t>
            </a:r>
            <a:r>
              <a:rPr lang="en-US" sz="1400" dirty="0"/>
              <a:t> </a:t>
            </a:r>
            <a:r>
              <a:rPr lang="en-US" sz="1400" dirty="0" err="1"/>
              <a:t>Cejas</a:t>
            </a:r>
            <a:r>
              <a:rPr lang="en-US" sz="1400" dirty="0"/>
              <a:t>, TE-MPE-EP</a:t>
            </a:r>
          </a:p>
          <a:p>
            <a:r>
              <a:rPr lang="en-US" sz="1400" dirty="0" smtClean="0"/>
              <a:t>Maciej-Orson </a:t>
            </a:r>
            <a:r>
              <a:rPr lang="en-US" sz="1400" dirty="0" err="1" smtClean="0"/>
              <a:t>Suminiski</a:t>
            </a:r>
            <a:r>
              <a:rPr lang="en-US" sz="1400" dirty="0" smtClean="0"/>
              <a:t>, BE-CEM-IN</a:t>
            </a:r>
          </a:p>
          <a:p>
            <a:r>
              <a:rPr lang="en-US" sz="1400" dirty="0" smtClean="0"/>
              <a:t>With support from </a:t>
            </a:r>
            <a:r>
              <a:rPr lang="en-US" sz="1400" dirty="0" err="1" smtClean="0"/>
              <a:t>Carles</a:t>
            </a:r>
            <a:r>
              <a:rPr lang="en-US" sz="1400" dirty="0" smtClean="0"/>
              <a:t> </a:t>
            </a:r>
            <a:r>
              <a:rPr lang="en-US" sz="1400" dirty="0" err="1" smtClean="0"/>
              <a:t>Kishimoto</a:t>
            </a:r>
            <a:r>
              <a:rPr lang="en-US" sz="1400" dirty="0" smtClean="0"/>
              <a:t>, IT-CS-NE</a:t>
            </a:r>
          </a:p>
          <a:p>
            <a:endParaRPr lang="en-US" sz="20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994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139702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Thank you</a:t>
            </a:r>
            <a:endParaRPr lang="en-US" sz="40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959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Autofit/>
          </a:bodyPr>
          <a:lstStyle/>
          <a:p>
            <a:r>
              <a:rPr lang="en-US" sz="3200" dirty="0" smtClean="0"/>
              <a:t>3 use cases for connectivity using IT switch</a:t>
            </a:r>
            <a:br>
              <a:rPr lang="en-US" sz="3200" dirty="0" smtClean="0"/>
            </a:br>
            <a:r>
              <a:rPr lang="en-US" sz="2000" dirty="0" smtClean="0"/>
              <a:t>(current and future)</a:t>
            </a:r>
            <a:endParaRPr lang="en-US" sz="3200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3694063" y="1332225"/>
            <a:ext cx="117981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dirty="0" smtClean="0"/>
              <a:t>IT core infrastructure (racks)</a:t>
            </a:r>
            <a:endParaRPr lang="en-US" sz="800" dirty="0"/>
          </a:p>
        </p:txBody>
      </p:sp>
      <p:sp>
        <p:nvSpPr>
          <p:cNvPr id="17" name="Prostokąt 16"/>
          <p:cNvSpPr/>
          <p:nvPr/>
        </p:nvSpPr>
        <p:spPr>
          <a:xfrm>
            <a:off x="3419872" y="1332225"/>
            <a:ext cx="1656184" cy="66079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22" y="2539219"/>
            <a:ext cx="518851" cy="49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Łącznik łamany 7"/>
          <p:cNvCxnSpPr>
            <a:stCxn id="24" idx="2"/>
            <a:endCxn id="1026" idx="3"/>
          </p:cNvCxnSpPr>
          <p:nvPr/>
        </p:nvCxnSpPr>
        <p:spPr>
          <a:xfrm rot="5400000">
            <a:off x="2313261" y="1289446"/>
            <a:ext cx="848363" cy="2148738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rostokąt 20"/>
          <p:cNvSpPr/>
          <p:nvPr/>
        </p:nvSpPr>
        <p:spPr>
          <a:xfrm>
            <a:off x="3995936" y="2007113"/>
            <a:ext cx="1080120" cy="41796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034394" y="1560976"/>
            <a:ext cx="421636" cy="154477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Router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90197" y="1777000"/>
            <a:ext cx="443227" cy="162634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Switch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316503" y="2097129"/>
            <a:ext cx="404002" cy="1510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Switch</a:t>
            </a:r>
            <a:endParaRPr lang="en-US" sz="800" b="1" dirty="0">
              <a:solidFill>
                <a:schemeClr val="bg1"/>
              </a:solidFill>
            </a:endParaRPr>
          </a:p>
        </p:txBody>
      </p:sp>
      <p:cxnSp>
        <p:nvCxnSpPr>
          <p:cNvPr id="27" name="Łącznik prostoliniowy 26"/>
          <p:cNvCxnSpPr/>
          <p:nvPr/>
        </p:nvCxnSpPr>
        <p:spPr>
          <a:xfrm flipH="1">
            <a:off x="3811810" y="1638214"/>
            <a:ext cx="221614" cy="13878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oliniowy 29"/>
          <p:cNvCxnSpPr>
            <a:endCxn id="56" idx="0"/>
          </p:cNvCxnSpPr>
          <p:nvPr/>
        </p:nvCxnSpPr>
        <p:spPr>
          <a:xfrm>
            <a:off x="4469872" y="1638214"/>
            <a:ext cx="342361" cy="2568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oliniowy 32"/>
          <p:cNvCxnSpPr>
            <a:stCxn id="23" idx="2"/>
            <a:endCxn id="26" idx="0"/>
          </p:cNvCxnSpPr>
          <p:nvPr/>
        </p:nvCxnSpPr>
        <p:spPr>
          <a:xfrm>
            <a:off x="4245212" y="1715453"/>
            <a:ext cx="273292" cy="38167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ole tekstowe 36"/>
          <p:cNvSpPr txBox="1"/>
          <p:nvPr/>
        </p:nvSpPr>
        <p:spPr>
          <a:xfrm>
            <a:off x="4019565" y="2052969"/>
            <a:ext cx="28052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dirty="0" smtClean="0"/>
              <a:t>User’s </a:t>
            </a:r>
          </a:p>
          <a:p>
            <a:r>
              <a:rPr lang="en-US" sz="800" dirty="0" smtClean="0"/>
              <a:t>racks</a:t>
            </a:r>
            <a:endParaRPr lang="en-US" sz="800" dirty="0"/>
          </a:p>
        </p:txBody>
      </p:sp>
      <p:pic>
        <p:nvPicPr>
          <p:cNvPr id="41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566" y="2609675"/>
            <a:ext cx="518851" cy="49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Łącznik łamany 42"/>
          <p:cNvCxnSpPr>
            <a:stCxn id="26" idx="2"/>
            <a:endCxn id="41" idx="0"/>
          </p:cNvCxnSpPr>
          <p:nvPr/>
        </p:nvCxnSpPr>
        <p:spPr>
          <a:xfrm rot="5400000">
            <a:off x="4328506" y="2419677"/>
            <a:ext cx="361484" cy="1851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546262"/>
            <a:ext cx="518851" cy="49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Łącznik łamany 48"/>
          <p:cNvCxnSpPr>
            <a:stCxn id="58" idx="2"/>
            <a:endCxn id="48" idx="0"/>
          </p:cNvCxnSpPr>
          <p:nvPr/>
        </p:nvCxnSpPr>
        <p:spPr>
          <a:xfrm rot="16200000" flipH="1">
            <a:off x="6833166" y="2099729"/>
            <a:ext cx="152253" cy="740811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ole tekstowe 50"/>
          <p:cNvSpPr txBox="1"/>
          <p:nvPr/>
        </p:nvSpPr>
        <p:spPr>
          <a:xfrm>
            <a:off x="159357" y="3287181"/>
            <a:ext cx="30243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Connected to IT/TN switch in IT rack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Pay by socket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Full IT support, SLA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Working hours: 1h15min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/>
              <a:t>Non-working hours: 3h</a:t>
            </a:r>
          </a:p>
        </p:txBody>
      </p:sp>
      <p:sp>
        <p:nvSpPr>
          <p:cNvPr id="53" name="pole tekstowe 52"/>
          <p:cNvSpPr txBox="1"/>
          <p:nvPr/>
        </p:nvSpPr>
        <p:spPr>
          <a:xfrm>
            <a:off x="3131840" y="3287181"/>
            <a:ext cx="30963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Connected to IT/TN switch (e-switch)</a:t>
            </a:r>
            <a:br>
              <a:rPr lang="en-US" sz="1400" b="1" dirty="0" smtClean="0"/>
            </a:br>
            <a:r>
              <a:rPr lang="en-US" sz="1400" b="1" dirty="0" smtClean="0"/>
              <a:t>in user’s rack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Pay by switch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IT provides: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/>
              <a:t>Help with configuration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/>
              <a:t>Redirect of monitoring to user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/>
              <a:t>Spares </a:t>
            </a:r>
            <a:r>
              <a:rPr lang="en-US" sz="1200" dirty="0"/>
              <a:t>for replacement by </a:t>
            </a:r>
            <a:r>
              <a:rPr lang="en-US" sz="1200" dirty="0" smtClean="0"/>
              <a:t>user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/>
              <a:t>Possible assisted replacement during working hours</a:t>
            </a:r>
            <a:endParaRPr lang="en-US" sz="1200" dirty="0"/>
          </a:p>
          <a:p>
            <a:pPr marL="742950" lvl="1" indent="-285750">
              <a:buFont typeface="Arial" pitchFamily="34" charset="0"/>
              <a:buChar char="•"/>
            </a:pPr>
            <a:endParaRPr lang="en-US" sz="1400" dirty="0"/>
          </a:p>
        </p:txBody>
      </p:sp>
      <p:sp>
        <p:nvSpPr>
          <p:cNvPr id="54" name="pole tekstowe 53"/>
          <p:cNvSpPr txBox="1"/>
          <p:nvPr/>
        </p:nvSpPr>
        <p:spPr>
          <a:xfrm>
            <a:off x="6228184" y="3287181"/>
            <a:ext cx="30963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Connected to isolated IT switch </a:t>
            </a:r>
            <a:br>
              <a:rPr lang="en-US" sz="1400" b="1" dirty="0" smtClean="0"/>
            </a:br>
            <a:r>
              <a:rPr lang="en-US" sz="1400" b="1" dirty="0" smtClean="0"/>
              <a:t>in user’s rack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Pay by switch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IT provides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/>
              <a:t>Help with configuration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/>
              <a:t>Redirect of monitoring to user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/>
              <a:t>Spare for replacement by user</a:t>
            </a:r>
            <a:endParaRPr lang="en-US" sz="1200" dirty="0"/>
          </a:p>
        </p:txBody>
      </p:sp>
      <p:sp>
        <p:nvSpPr>
          <p:cNvPr id="52" name="pole tekstowe 51"/>
          <p:cNvSpPr txBox="1"/>
          <p:nvPr/>
        </p:nvSpPr>
        <p:spPr>
          <a:xfrm>
            <a:off x="5292080" y="1334630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TN</a:t>
            </a:r>
            <a:endParaRPr lang="en-US" b="1" dirty="0"/>
          </a:p>
        </p:txBody>
      </p:sp>
      <p:sp>
        <p:nvSpPr>
          <p:cNvPr id="56" name="Prostokąt 55"/>
          <p:cNvSpPr/>
          <p:nvPr/>
        </p:nvSpPr>
        <p:spPr>
          <a:xfrm>
            <a:off x="4618035" y="1663900"/>
            <a:ext cx="388396" cy="154834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Switch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6336886" y="2242947"/>
            <a:ext cx="404002" cy="1510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/>
              <a:t>Switch</a:t>
            </a:r>
            <a:endParaRPr lang="en-US" sz="800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2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-5804" y="2502651"/>
            <a:ext cx="1139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End-stations:</a:t>
            </a:r>
          </a:p>
          <a:p>
            <a:r>
              <a:rPr lang="en-US" sz="1400" dirty="0" smtClean="0"/>
              <a:t>FEC, </a:t>
            </a:r>
            <a:r>
              <a:rPr lang="en-US" sz="1400" dirty="0" err="1" smtClean="0"/>
              <a:t>SoC</a:t>
            </a:r>
            <a:r>
              <a:rPr lang="en-US" sz="1400" dirty="0" smtClean="0"/>
              <a:t>, PC</a:t>
            </a:r>
            <a:endParaRPr lang="en-US" sz="1400" dirty="0"/>
          </a:p>
        </p:txBody>
      </p:sp>
      <p:sp>
        <p:nvSpPr>
          <p:cNvPr id="32" name="Chmurka 31"/>
          <p:cNvSpPr/>
          <p:nvPr/>
        </p:nvSpPr>
        <p:spPr>
          <a:xfrm>
            <a:off x="5868144" y="1953038"/>
            <a:ext cx="1255463" cy="762728"/>
          </a:xfrm>
          <a:prstGeom prst="cloud">
            <a:avLst/>
          </a:prstGeom>
          <a:solidFill>
            <a:schemeClr val="bg1">
              <a:lumMod val="50000"/>
              <a:alpha val="2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Private network</a:t>
            </a:r>
            <a:endParaRPr lang="en-US" sz="900" dirty="0">
              <a:solidFill>
                <a:schemeClr val="tx1"/>
              </a:solidFill>
            </a:endParaRPr>
          </a:p>
        </p:txBody>
      </p:sp>
      <p:pic>
        <p:nvPicPr>
          <p:cNvPr id="34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258" y="2480958"/>
            <a:ext cx="259426" cy="24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5357765" y="2664885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Proxy</a:t>
            </a:r>
            <a:endParaRPr lang="en-US" sz="1000" dirty="0"/>
          </a:p>
        </p:txBody>
      </p:sp>
      <p:cxnSp>
        <p:nvCxnSpPr>
          <p:cNvPr id="35" name="Łącznik prostoliniowy 34"/>
          <p:cNvCxnSpPr>
            <a:endCxn id="34" idx="0"/>
          </p:cNvCxnSpPr>
          <p:nvPr/>
        </p:nvCxnSpPr>
        <p:spPr>
          <a:xfrm>
            <a:off x="5452392" y="2311813"/>
            <a:ext cx="143579" cy="16914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oliniowy 37"/>
          <p:cNvCxnSpPr>
            <a:stCxn id="32" idx="2"/>
            <a:endCxn id="34" idx="0"/>
          </p:cNvCxnSpPr>
          <p:nvPr/>
        </p:nvCxnSpPr>
        <p:spPr>
          <a:xfrm flipH="1">
            <a:off x="5595971" y="2334402"/>
            <a:ext cx="276067" cy="14655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ostokąt 12"/>
          <p:cNvSpPr/>
          <p:nvPr/>
        </p:nvSpPr>
        <p:spPr>
          <a:xfrm>
            <a:off x="5307939" y="2299190"/>
            <a:ext cx="526238" cy="611916"/>
          </a:xfrm>
          <a:prstGeom prst="rect">
            <a:avLst/>
          </a:prstGeom>
          <a:solidFill>
            <a:srgbClr val="FFFFFF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900" dirty="0" smtClean="0">
              <a:solidFill>
                <a:schemeClr val="tx1"/>
              </a:solidFill>
            </a:endParaRPr>
          </a:p>
        </p:txBody>
      </p:sp>
      <p:sp>
        <p:nvSpPr>
          <p:cNvPr id="4" name="Chmurka 3"/>
          <p:cNvSpPr/>
          <p:nvPr/>
        </p:nvSpPr>
        <p:spPr>
          <a:xfrm>
            <a:off x="2987824" y="1059583"/>
            <a:ext cx="3024336" cy="1486680"/>
          </a:xfrm>
          <a:prstGeom prst="cloud">
            <a:avLst/>
          </a:prstGeom>
          <a:solidFill>
            <a:schemeClr val="bg1">
              <a:lumMod val="50000"/>
              <a:alpha val="2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927330" y="3056061"/>
            <a:ext cx="952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Use case 1</a:t>
            </a:r>
            <a:endParaRPr lang="en-US" sz="1400" b="1" dirty="0"/>
          </a:p>
        </p:txBody>
      </p:sp>
      <p:sp>
        <p:nvSpPr>
          <p:cNvPr id="42" name="pole tekstowe 41"/>
          <p:cNvSpPr txBox="1"/>
          <p:nvPr/>
        </p:nvSpPr>
        <p:spPr>
          <a:xfrm>
            <a:off x="4051415" y="3056061"/>
            <a:ext cx="952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Use case 2</a:t>
            </a:r>
            <a:endParaRPr lang="en-US" sz="1400" b="1" dirty="0"/>
          </a:p>
        </p:txBody>
      </p:sp>
      <p:sp>
        <p:nvSpPr>
          <p:cNvPr id="45" name="pole tekstowe 44"/>
          <p:cNvSpPr txBox="1"/>
          <p:nvPr/>
        </p:nvSpPr>
        <p:spPr>
          <a:xfrm>
            <a:off x="6823723" y="3056061"/>
            <a:ext cx="952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Use case 3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0214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a 6"/>
          <p:cNvGrpSpPr/>
          <p:nvPr/>
        </p:nvGrpSpPr>
        <p:grpSpPr>
          <a:xfrm>
            <a:off x="5307939" y="2299190"/>
            <a:ext cx="564099" cy="611916"/>
            <a:chOff x="5307939" y="2299190"/>
            <a:chExt cx="564099" cy="611916"/>
          </a:xfrm>
        </p:grpSpPr>
        <p:pic>
          <p:nvPicPr>
            <p:cNvPr id="39" name="Picture 2" descr="C:\Program Files\Microsoft Office\MEDIA\CAGCAT10\j0292982.wmf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6258" y="2480958"/>
              <a:ext cx="259426" cy="248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pole tekstowe 39"/>
            <p:cNvSpPr txBox="1"/>
            <p:nvPr/>
          </p:nvSpPr>
          <p:spPr>
            <a:xfrm>
              <a:off x="5357765" y="2664885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Proxy</a:t>
              </a:r>
              <a:endParaRPr lang="en-US" sz="1000" dirty="0"/>
            </a:p>
          </p:txBody>
        </p:sp>
        <p:cxnSp>
          <p:nvCxnSpPr>
            <p:cNvPr id="42" name="Łącznik prostoliniowy 41"/>
            <p:cNvCxnSpPr>
              <a:endCxn id="39" idx="0"/>
            </p:cNvCxnSpPr>
            <p:nvPr/>
          </p:nvCxnSpPr>
          <p:spPr>
            <a:xfrm>
              <a:off x="5452392" y="2311813"/>
              <a:ext cx="143579" cy="16914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Łącznik prostoliniowy 43"/>
            <p:cNvCxnSpPr>
              <a:endCxn id="39" idx="0"/>
            </p:cNvCxnSpPr>
            <p:nvPr/>
          </p:nvCxnSpPr>
          <p:spPr>
            <a:xfrm flipH="1">
              <a:off x="5595971" y="2334402"/>
              <a:ext cx="276067" cy="14655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Prostokąt 46"/>
            <p:cNvSpPr/>
            <p:nvPr/>
          </p:nvSpPr>
          <p:spPr>
            <a:xfrm>
              <a:off x="5307939" y="2299190"/>
              <a:ext cx="526238" cy="611916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9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Potential future solution for</a:t>
            </a:r>
            <a:br>
              <a:rPr lang="en-US" sz="2800" dirty="0" smtClean="0"/>
            </a:br>
            <a:r>
              <a:rPr lang="en-US" sz="2800" dirty="0" smtClean="0"/>
              <a:t>PTP us-level synchronisation to end-stations</a:t>
            </a:r>
            <a:endParaRPr lang="en-US" sz="2800" dirty="0"/>
          </a:p>
        </p:txBody>
      </p:sp>
      <p:sp>
        <p:nvSpPr>
          <p:cNvPr id="4" name="Chmurka 3"/>
          <p:cNvSpPr/>
          <p:nvPr/>
        </p:nvSpPr>
        <p:spPr>
          <a:xfrm>
            <a:off x="2987824" y="1059583"/>
            <a:ext cx="3024336" cy="1486680"/>
          </a:xfrm>
          <a:prstGeom prst="cloud">
            <a:avLst/>
          </a:prstGeom>
          <a:solidFill>
            <a:schemeClr val="bg1">
              <a:lumMod val="50000"/>
              <a:alpha val="2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3694063" y="1332225"/>
            <a:ext cx="117981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dirty="0" smtClean="0"/>
              <a:t>IT core infrastructure (racks)</a:t>
            </a:r>
            <a:endParaRPr lang="en-US" sz="800" dirty="0"/>
          </a:p>
        </p:txBody>
      </p:sp>
      <p:sp>
        <p:nvSpPr>
          <p:cNvPr id="17" name="Prostokąt 16"/>
          <p:cNvSpPr/>
          <p:nvPr/>
        </p:nvSpPr>
        <p:spPr>
          <a:xfrm>
            <a:off x="3419872" y="1332225"/>
            <a:ext cx="1656184" cy="66079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22" y="2539219"/>
            <a:ext cx="518851" cy="49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Łącznik łamany 7"/>
          <p:cNvCxnSpPr>
            <a:stCxn id="24" idx="2"/>
            <a:endCxn id="1026" idx="3"/>
          </p:cNvCxnSpPr>
          <p:nvPr/>
        </p:nvCxnSpPr>
        <p:spPr>
          <a:xfrm rot="5400000">
            <a:off x="2313261" y="1289446"/>
            <a:ext cx="848363" cy="2148738"/>
          </a:xfrm>
          <a:prstGeom prst="bentConnector2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rostokąt 20"/>
          <p:cNvSpPr/>
          <p:nvPr/>
        </p:nvSpPr>
        <p:spPr>
          <a:xfrm>
            <a:off x="3995936" y="2007113"/>
            <a:ext cx="1080120" cy="41796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034394" y="1560976"/>
            <a:ext cx="421636" cy="154477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Router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90197" y="1777000"/>
            <a:ext cx="443227" cy="1626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Switch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18035" y="1663900"/>
            <a:ext cx="388396" cy="154834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Switch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316503" y="2097129"/>
            <a:ext cx="404002" cy="151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Switch</a:t>
            </a:r>
            <a:endParaRPr lang="en-US" sz="800" b="1" dirty="0">
              <a:solidFill>
                <a:schemeClr val="bg1"/>
              </a:solidFill>
            </a:endParaRPr>
          </a:p>
        </p:txBody>
      </p:sp>
      <p:cxnSp>
        <p:nvCxnSpPr>
          <p:cNvPr id="27" name="Łącznik prostoliniowy 26"/>
          <p:cNvCxnSpPr/>
          <p:nvPr/>
        </p:nvCxnSpPr>
        <p:spPr>
          <a:xfrm flipH="1">
            <a:off x="3811810" y="1638214"/>
            <a:ext cx="221614" cy="13878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oliniowy 29"/>
          <p:cNvCxnSpPr>
            <a:endCxn id="25" idx="0"/>
          </p:cNvCxnSpPr>
          <p:nvPr/>
        </p:nvCxnSpPr>
        <p:spPr>
          <a:xfrm>
            <a:off x="4469872" y="1638214"/>
            <a:ext cx="342361" cy="2568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oliniowy 32"/>
          <p:cNvCxnSpPr>
            <a:stCxn id="23" idx="2"/>
            <a:endCxn id="26" idx="0"/>
          </p:cNvCxnSpPr>
          <p:nvPr/>
        </p:nvCxnSpPr>
        <p:spPr>
          <a:xfrm>
            <a:off x="4245212" y="1715453"/>
            <a:ext cx="273292" cy="38167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ole tekstowe 36"/>
          <p:cNvSpPr txBox="1"/>
          <p:nvPr/>
        </p:nvSpPr>
        <p:spPr>
          <a:xfrm>
            <a:off x="4019565" y="2052969"/>
            <a:ext cx="28052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dirty="0" smtClean="0"/>
              <a:t>User’s </a:t>
            </a:r>
          </a:p>
          <a:p>
            <a:r>
              <a:rPr lang="en-US" sz="800" dirty="0" smtClean="0"/>
              <a:t>racks</a:t>
            </a:r>
            <a:endParaRPr lang="en-US" sz="800" dirty="0"/>
          </a:p>
        </p:txBody>
      </p:sp>
      <p:sp>
        <p:nvSpPr>
          <p:cNvPr id="38" name="Prostokąt 37"/>
          <p:cNvSpPr/>
          <p:nvPr/>
        </p:nvSpPr>
        <p:spPr>
          <a:xfrm>
            <a:off x="6336886" y="2242947"/>
            <a:ext cx="404002" cy="151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/>
              <a:t>Switch</a:t>
            </a:r>
            <a:endParaRPr lang="en-US" sz="800" b="1" dirty="0"/>
          </a:p>
        </p:txBody>
      </p:sp>
      <p:pic>
        <p:nvPicPr>
          <p:cNvPr id="41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566" y="2609675"/>
            <a:ext cx="518851" cy="49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Łącznik łamany 42"/>
          <p:cNvCxnSpPr>
            <a:stCxn id="26" idx="2"/>
            <a:endCxn id="41" idx="0"/>
          </p:cNvCxnSpPr>
          <p:nvPr/>
        </p:nvCxnSpPr>
        <p:spPr>
          <a:xfrm rot="5400000">
            <a:off x="4328506" y="2419677"/>
            <a:ext cx="361484" cy="1851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546262"/>
            <a:ext cx="518851" cy="49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Łącznik łamany 48"/>
          <p:cNvCxnSpPr>
            <a:stCxn id="38" idx="2"/>
            <a:endCxn id="48" idx="0"/>
          </p:cNvCxnSpPr>
          <p:nvPr/>
        </p:nvCxnSpPr>
        <p:spPr>
          <a:xfrm rot="16200000" flipH="1">
            <a:off x="6833166" y="2099729"/>
            <a:ext cx="152253" cy="740811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pole tekstowe 53"/>
          <p:cNvSpPr txBox="1"/>
          <p:nvPr/>
        </p:nvSpPr>
        <p:spPr>
          <a:xfrm>
            <a:off x="395536" y="3363838"/>
            <a:ext cx="81369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The basic concept: </a:t>
            </a:r>
            <a:r>
              <a:rPr lang="en-US" sz="1400" dirty="0" smtClean="0"/>
              <a:t>when an end-station (FEC, </a:t>
            </a:r>
            <a:r>
              <a:rPr lang="en-US" sz="1400" dirty="0" err="1" smtClean="0"/>
              <a:t>SoC</a:t>
            </a:r>
            <a:r>
              <a:rPr lang="en-US" sz="1400" dirty="0" smtClean="0"/>
              <a:t>, PC) needs PTP synchronisation and it connects to an IT Switch, </a:t>
            </a:r>
            <a:r>
              <a:rPr lang="en-US" sz="1400" u="sng" dirty="0" smtClean="0"/>
              <a:t>assuming this IT switch supports PTP</a:t>
            </a:r>
            <a:r>
              <a:rPr lang="en-US" sz="1400" dirty="0" smtClean="0"/>
              <a:t>, connect this IT switch to a WR Switch in the WR Network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WR Switch is configured to provide PTP on the port connected to the IT switch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IT switch must support PTP and is configured as a PTP Boundary Clock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The link interconnecting the IT Switch and WR switch is blocked for other data than PTP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200" dirty="0"/>
          </a:p>
        </p:txBody>
      </p:sp>
      <p:sp>
        <p:nvSpPr>
          <p:cNvPr id="52" name="pole tekstowe 51"/>
          <p:cNvSpPr txBox="1"/>
          <p:nvPr/>
        </p:nvSpPr>
        <p:spPr>
          <a:xfrm>
            <a:off x="5292080" y="1334630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TN</a:t>
            </a:r>
            <a:endParaRPr lang="en-US" b="1" dirty="0"/>
          </a:p>
        </p:txBody>
      </p:sp>
      <p:sp>
        <p:nvSpPr>
          <p:cNvPr id="28" name="Chmurka 27"/>
          <p:cNvSpPr/>
          <p:nvPr/>
        </p:nvSpPr>
        <p:spPr>
          <a:xfrm>
            <a:off x="7047782" y="1309004"/>
            <a:ext cx="1916705" cy="977202"/>
          </a:xfrm>
          <a:prstGeom prst="cloud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WR Network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9" name="Łącznik łamany 28"/>
          <p:cNvCxnSpPr>
            <a:stCxn id="61" idx="1"/>
            <a:endCxn id="38" idx="3"/>
          </p:cNvCxnSpPr>
          <p:nvPr/>
        </p:nvCxnSpPr>
        <p:spPr>
          <a:xfrm rot="10800000" flipV="1">
            <a:off x="6740888" y="1806228"/>
            <a:ext cx="977172" cy="512249"/>
          </a:xfrm>
          <a:prstGeom prst="bentConnector3">
            <a:avLst>
              <a:gd name="adj1" fmla="val 73394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łamany 30"/>
          <p:cNvCxnSpPr>
            <a:stCxn id="28" idx="2"/>
            <a:endCxn id="26" idx="3"/>
          </p:cNvCxnSpPr>
          <p:nvPr/>
        </p:nvCxnSpPr>
        <p:spPr>
          <a:xfrm rot="10800000" flipV="1">
            <a:off x="4720505" y="1797604"/>
            <a:ext cx="2333222" cy="375055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łamany 31"/>
          <p:cNvCxnSpPr>
            <a:stCxn id="61" idx="1"/>
            <a:endCxn id="24" idx="3"/>
          </p:cNvCxnSpPr>
          <p:nvPr/>
        </p:nvCxnSpPr>
        <p:spPr>
          <a:xfrm rot="10800000" flipV="1">
            <a:off x="4033424" y="1806229"/>
            <a:ext cx="3684636" cy="52088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ole tekstowe 44"/>
          <p:cNvSpPr txBox="1"/>
          <p:nvPr/>
        </p:nvSpPr>
        <p:spPr>
          <a:xfrm>
            <a:off x="6336886" y="1522941"/>
            <a:ext cx="533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PTP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4641052" y="2489120"/>
            <a:ext cx="533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PTP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6" name="pole tekstowe 55"/>
          <p:cNvSpPr txBox="1"/>
          <p:nvPr/>
        </p:nvSpPr>
        <p:spPr>
          <a:xfrm>
            <a:off x="1552526" y="2470134"/>
            <a:ext cx="533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PTP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7" name="pole tekstowe 56"/>
          <p:cNvSpPr txBox="1"/>
          <p:nvPr/>
        </p:nvSpPr>
        <p:spPr>
          <a:xfrm>
            <a:off x="7525320" y="2501740"/>
            <a:ext cx="533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PTP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6" name="Obraz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745" y="847797"/>
            <a:ext cx="461206" cy="461206"/>
          </a:xfrm>
          <a:prstGeom prst="rect">
            <a:avLst/>
          </a:prstGeom>
        </p:spPr>
      </p:pic>
      <p:sp>
        <p:nvSpPr>
          <p:cNvPr id="60" name="pole tekstowe 59"/>
          <p:cNvSpPr txBox="1"/>
          <p:nvPr/>
        </p:nvSpPr>
        <p:spPr>
          <a:xfrm>
            <a:off x="8457793" y="947595"/>
            <a:ext cx="418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UTC</a:t>
            </a:r>
            <a:endParaRPr lang="en-US" sz="11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3</a:t>
            </a:fld>
            <a:endParaRPr lang="pl-PL"/>
          </a:p>
        </p:txBody>
      </p:sp>
      <p:sp>
        <p:nvSpPr>
          <p:cNvPr id="35" name="pole tekstowe 34"/>
          <p:cNvSpPr txBox="1"/>
          <p:nvPr/>
        </p:nvSpPr>
        <p:spPr>
          <a:xfrm>
            <a:off x="-5804" y="2502651"/>
            <a:ext cx="1139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End-stations:</a:t>
            </a:r>
          </a:p>
          <a:p>
            <a:r>
              <a:rPr lang="en-US" sz="1400" dirty="0" smtClean="0"/>
              <a:t>FEC, </a:t>
            </a:r>
            <a:r>
              <a:rPr lang="en-US" sz="1400" dirty="0" err="1" smtClean="0"/>
              <a:t>SoC</a:t>
            </a:r>
            <a:r>
              <a:rPr lang="en-US" sz="1400" dirty="0" smtClean="0"/>
              <a:t>, PC</a:t>
            </a:r>
            <a:endParaRPr lang="en-US" sz="1400" dirty="0"/>
          </a:p>
        </p:txBody>
      </p:sp>
      <p:sp>
        <p:nvSpPr>
          <p:cNvPr id="36" name="Chmurka 35"/>
          <p:cNvSpPr/>
          <p:nvPr/>
        </p:nvSpPr>
        <p:spPr>
          <a:xfrm>
            <a:off x="5868144" y="1953038"/>
            <a:ext cx="1255463" cy="762728"/>
          </a:xfrm>
          <a:prstGeom prst="cloud">
            <a:avLst/>
          </a:prstGeom>
          <a:solidFill>
            <a:schemeClr val="bg1">
              <a:lumMod val="50000"/>
              <a:alpha val="2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Private network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7718060" y="1720185"/>
            <a:ext cx="526348" cy="172087"/>
          </a:xfrm>
          <a:prstGeom prst="rect">
            <a:avLst/>
          </a:prstGeom>
          <a:solidFill>
            <a:srgbClr val="00B0F0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WR Switch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>
            <a:off x="927330" y="3056061"/>
            <a:ext cx="952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Use case 1</a:t>
            </a:r>
            <a:endParaRPr lang="en-US" sz="1400" b="1" dirty="0"/>
          </a:p>
        </p:txBody>
      </p:sp>
      <p:sp>
        <p:nvSpPr>
          <p:cNvPr id="63" name="pole tekstowe 62"/>
          <p:cNvSpPr txBox="1"/>
          <p:nvPr/>
        </p:nvSpPr>
        <p:spPr>
          <a:xfrm>
            <a:off x="4051415" y="3056061"/>
            <a:ext cx="952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Use case 2</a:t>
            </a:r>
            <a:endParaRPr lang="en-US" sz="1400" b="1" dirty="0"/>
          </a:p>
        </p:txBody>
      </p:sp>
      <p:sp>
        <p:nvSpPr>
          <p:cNvPr id="64" name="pole tekstowe 63"/>
          <p:cNvSpPr txBox="1"/>
          <p:nvPr/>
        </p:nvSpPr>
        <p:spPr>
          <a:xfrm>
            <a:off x="6823723" y="3056061"/>
            <a:ext cx="952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Use case 3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2000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Feasibility study</a:t>
            </a:r>
            <a:endParaRPr lang="en-US" sz="2800" dirty="0"/>
          </a:p>
        </p:txBody>
      </p:sp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Answer questions:</a:t>
            </a:r>
          </a:p>
          <a:p>
            <a:r>
              <a:rPr lang="en-US" sz="1800" dirty="0" smtClean="0"/>
              <a:t>Does IT offer currently switches with PTP support? Which </a:t>
            </a:r>
            <a:r>
              <a:rPr lang="en-US" sz="1800" dirty="0"/>
              <a:t>use cases can be </a:t>
            </a:r>
            <a:r>
              <a:rPr lang="en-US" sz="1800" dirty="0" smtClean="0"/>
              <a:t>covered?</a:t>
            </a:r>
            <a:endParaRPr lang="en-US" sz="1800" dirty="0"/>
          </a:p>
          <a:p>
            <a:r>
              <a:rPr lang="en-US" sz="1800" dirty="0" smtClean="0"/>
              <a:t>Can IT switch(</a:t>
            </a:r>
            <a:r>
              <a:rPr lang="en-US" sz="1800" dirty="0" err="1" smtClean="0"/>
              <a:t>es</a:t>
            </a:r>
            <a:r>
              <a:rPr lang="en-US" sz="1800" dirty="0" smtClean="0"/>
              <a:t>) with PTP support interoperate with WR Switches?</a:t>
            </a:r>
          </a:p>
          <a:p>
            <a:pPr lvl="1"/>
            <a:r>
              <a:rPr lang="en-US" sz="1400" dirty="0" smtClean="0"/>
              <a:t>WR Switch support Default PTP Profile</a:t>
            </a:r>
          </a:p>
          <a:p>
            <a:pPr lvl="1"/>
            <a:r>
              <a:rPr lang="en-US" sz="1400" dirty="0" smtClean="0"/>
              <a:t>WR Switch has been proven to work with devices implementing Default PTP Profile</a:t>
            </a:r>
          </a:p>
          <a:p>
            <a:r>
              <a:rPr lang="en-US" sz="1800" dirty="0" smtClean="0"/>
              <a:t>Could this solution be used in the future?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2961712"/>
            <a:ext cx="4095664" cy="130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3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Autofit/>
          </a:bodyPr>
          <a:lstStyle/>
          <a:p>
            <a:r>
              <a:rPr lang="en-US" sz="2800" dirty="0"/>
              <a:t>Does IT offer currently switches with PTP support?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IT switches currently installed in TN do not support PTP</a:t>
            </a:r>
          </a:p>
          <a:p>
            <a:r>
              <a:rPr lang="en-US" sz="1800" dirty="0" smtClean="0"/>
              <a:t>From Data Center contract with Juniper, one model with PTP support is available from IT on request</a:t>
            </a:r>
          </a:p>
          <a:p>
            <a:pPr lvl="1"/>
            <a:r>
              <a:rPr lang="en-US" sz="1400" dirty="0" smtClean="0"/>
              <a:t>Model </a:t>
            </a:r>
            <a:r>
              <a:rPr lang="en-US" sz="1400" dirty="0"/>
              <a:t>QFX5110-48S with 48 ports</a:t>
            </a:r>
          </a:p>
          <a:p>
            <a:pPr lvl="1"/>
            <a:r>
              <a:rPr lang="en-US" sz="1400" dirty="0" smtClean="0"/>
              <a:t>Can potentially cover use-cases </a:t>
            </a:r>
            <a:r>
              <a:rPr lang="en-US" sz="1400" dirty="0"/>
              <a:t>2 &amp; </a:t>
            </a:r>
            <a:r>
              <a:rPr lang="en-US" sz="1400" dirty="0" smtClean="0"/>
              <a:t>3</a:t>
            </a:r>
          </a:p>
          <a:p>
            <a:pPr lvl="1"/>
            <a:r>
              <a:rPr lang="en-US" sz="1400" dirty="0" smtClean="0"/>
              <a:t>Use-case 1 not is supported (Juniper switches are not deployed in the core TN infrastructure)</a:t>
            </a:r>
            <a:endParaRPr lang="en-US" sz="1400" dirty="0"/>
          </a:p>
          <a:p>
            <a:pPr lvl="1"/>
            <a:endParaRPr lang="en-US" sz="1400" dirty="0" smtClean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63838"/>
            <a:ext cx="3851920" cy="770384"/>
          </a:xfrm>
          <a:prstGeom prst="rect">
            <a:avLst/>
          </a:prstGeo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5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2961712"/>
            <a:ext cx="4095664" cy="1305415"/>
          </a:xfrm>
          <a:prstGeom prst="rect">
            <a:avLst/>
          </a:prstGeom>
        </p:spPr>
      </p:pic>
      <p:sp>
        <p:nvSpPr>
          <p:cNvPr id="8" name="Znak zakazu 7"/>
          <p:cNvSpPr/>
          <p:nvPr/>
        </p:nvSpPr>
        <p:spPr>
          <a:xfrm>
            <a:off x="4467984" y="3749030"/>
            <a:ext cx="504056" cy="513479"/>
          </a:xfrm>
          <a:prstGeom prst="noSmoking">
            <a:avLst>
              <a:gd name="adj" fmla="val 12788"/>
            </a:avLst>
          </a:prstGeom>
          <a:solidFill>
            <a:srgbClr val="FF0000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3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16" b="8902"/>
          <a:stretch/>
        </p:blipFill>
        <p:spPr>
          <a:xfrm>
            <a:off x="6721382" y="2074277"/>
            <a:ext cx="2422618" cy="685877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Autofit/>
          </a:bodyPr>
          <a:lstStyle/>
          <a:p>
            <a:r>
              <a:rPr lang="en-US" sz="2800" dirty="0"/>
              <a:t>Can </a:t>
            </a:r>
            <a:r>
              <a:rPr lang="en-US" sz="2800" dirty="0" smtClean="0"/>
              <a:t>Juniper </a:t>
            </a:r>
            <a:r>
              <a:rPr lang="en-US" sz="2800" dirty="0"/>
              <a:t>QFX5110-48S </a:t>
            </a:r>
            <a:r>
              <a:rPr lang="en-US" sz="2800" dirty="0" err="1" smtClean="0"/>
              <a:t>synchronise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over PTP with WR </a:t>
            </a:r>
            <a:r>
              <a:rPr lang="en-US" sz="2800" dirty="0"/>
              <a:t>Switches?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00151"/>
            <a:ext cx="5987008" cy="3394472"/>
          </a:xfrm>
        </p:spPr>
        <p:txBody>
          <a:bodyPr>
            <a:noAutofit/>
          </a:bodyPr>
          <a:lstStyle/>
          <a:p>
            <a:r>
              <a:rPr lang="en-US" sz="1600" dirty="0" smtClean="0"/>
              <a:t>Juniper QFX5110 does not support Default PTP Profile</a:t>
            </a:r>
          </a:p>
          <a:p>
            <a:r>
              <a:rPr lang="en-US" sz="1600" dirty="0" smtClean="0"/>
              <a:t>WR Switch does not support profiles implemented on Juniper</a:t>
            </a:r>
          </a:p>
          <a:p>
            <a:r>
              <a:rPr lang="en-US" sz="1600" dirty="0" smtClean="0"/>
              <a:t>Interoperable configuration found:</a:t>
            </a:r>
          </a:p>
          <a:p>
            <a:pPr lvl="1"/>
            <a:r>
              <a:rPr lang="en-US" sz="1200" b="1" dirty="0" smtClean="0"/>
              <a:t>WR Switch</a:t>
            </a:r>
            <a:r>
              <a:rPr lang="en-US" sz="1200" dirty="0" smtClean="0"/>
              <a:t>: PTP Default Profile, IPv4, multicast, Sync rate 32 packet/s, PTP v2.0</a:t>
            </a:r>
          </a:p>
          <a:p>
            <a:pPr lvl="1"/>
            <a:r>
              <a:rPr lang="en-US" sz="1200" b="1" dirty="0" smtClean="0"/>
              <a:t>Juniper</a:t>
            </a:r>
            <a:r>
              <a:rPr lang="en-US" sz="1200" dirty="0" smtClean="0"/>
              <a:t> : AES67 Media PTP Profile, IPv4, multicast</a:t>
            </a:r>
          </a:p>
          <a:p>
            <a:r>
              <a:rPr lang="en-US" sz="1600" dirty="0" smtClean="0"/>
              <a:t>Caveats</a:t>
            </a:r>
            <a:endParaRPr lang="en-US" sz="1800" dirty="0" smtClean="0"/>
          </a:p>
          <a:p>
            <a:pPr lvl="1"/>
            <a:r>
              <a:rPr lang="en-US" sz="1200" dirty="0" smtClean="0"/>
              <a:t>WRS Switch: IPv4 currently requires manual configuration</a:t>
            </a:r>
          </a:p>
          <a:p>
            <a:pPr lvl="1"/>
            <a:r>
              <a:rPr lang="en-US" sz="1200" dirty="0" smtClean="0"/>
              <a:t>Juniper: multicast configuration available only in debug mode</a:t>
            </a:r>
          </a:p>
          <a:p>
            <a:r>
              <a:rPr lang="en-US" sz="1600" dirty="0" smtClean="0"/>
              <a:t>Result</a:t>
            </a:r>
            <a:endParaRPr lang="en-US" sz="1700" dirty="0" smtClean="0"/>
          </a:p>
          <a:p>
            <a:pPr lvl="1"/>
            <a:r>
              <a:rPr lang="en-US" sz="1200" dirty="0" smtClean="0"/>
              <a:t>Offset between WR switch and end station: &lt;&lt; 1us </a:t>
            </a:r>
          </a:p>
          <a:p>
            <a:pPr lvl="1"/>
            <a:r>
              <a:rPr lang="en-US" sz="1200" dirty="0" smtClean="0"/>
              <a:t>Measured offset was &lt; 100ns</a:t>
            </a:r>
          </a:p>
          <a:p>
            <a:r>
              <a:rPr lang="en-US" sz="1600" dirty="0" smtClean="0"/>
              <a:t>To make it operational</a:t>
            </a:r>
          </a:p>
          <a:p>
            <a:pPr lvl="1"/>
            <a:r>
              <a:rPr lang="en-US" sz="1200" dirty="0" smtClean="0"/>
              <a:t>Centralized IPv4 configuration support to be added on WR Switch and in CCDE</a:t>
            </a:r>
          </a:p>
          <a:p>
            <a:pPr lvl="1"/>
            <a:r>
              <a:rPr lang="en-US" sz="1200" dirty="0" smtClean="0"/>
              <a:t>Multicast configuration to be added on Juniper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(request </a:t>
            </a:r>
            <a:r>
              <a:rPr lang="en-US" sz="1200" dirty="0"/>
              <a:t>on-hold, estimated delivery: 1 year)</a:t>
            </a:r>
          </a:p>
          <a:p>
            <a:pPr lvl="1"/>
            <a:endParaRPr lang="en-US" sz="1200" dirty="0" smtClean="0"/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</p:txBody>
      </p:sp>
      <p:sp>
        <p:nvSpPr>
          <p:cNvPr id="6" name="Chmurka 5"/>
          <p:cNvSpPr/>
          <p:nvPr/>
        </p:nvSpPr>
        <p:spPr>
          <a:xfrm>
            <a:off x="7030900" y="699542"/>
            <a:ext cx="1512168" cy="843377"/>
          </a:xfrm>
          <a:prstGeom prst="cloud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WR Backbone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Network</a:t>
            </a:r>
            <a:endParaRPr lang="en-US" sz="1200" dirty="0">
              <a:solidFill>
                <a:srgbClr val="0070C0"/>
              </a:solidFill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7380312" y="267494"/>
            <a:ext cx="777752" cy="461206"/>
            <a:chOff x="539552" y="3219822"/>
            <a:chExt cx="777752" cy="461206"/>
          </a:xfrm>
        </p:grpSpPr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3219822"/>
              <a:ext cx="461206" cy="461206"/>
            </a:xfrm>
            <a:prstGeom prst="rect">
              <a:avLst/>
            </a:prstGeom>
          </p:spPr>
        </p:pic>
        <p:sp>
          <p:nvSpPr>
            <p:cNvPr id="8" name="pole tekstowe 7"/>
            <p:cNvSpPr txBox="1"/>
            <p:nvPr/>
          </p:nvSpPr>
          <p:spPr>
            <a:xfrm>
              <a:off x="898600" y="3319620"/>
              <a:ext cx="4187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UTC</a:t>
              </a:r>
              <a:endParaRPr lang="en-US" sz="1100" dirty="0"/>
            </a:p>
          </p:txBody>
        </p:sp>
      </p:grp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" t="38519" r="1235" b="41111"/>
          <a:stretch/>
        </p:blipFill>
        <p:spPr>
          <a:xfrm>
            <a:off x="6902339" y="1618945"/>
            <a:ext cx="1878357" cy="392812"/>
          </a:xfrm>
          <a:prstGeom prst="rect">
            <a:avLst/>
          </a:prstGeom>
        </p:spPr>
      </p:pic>
      <p:cxnSp>
        <p:nvCxnSpPr>
          <p:cNvPr id="10" name="Łącznik łamany 9"/>
          <p:cNvCxnSpPr>
            <a:stCxn id="6" idx="1"/>
            <a:endCxn id="14" idx="0"/>
          </p:cNvCxnSpPr>
          <p:nvPr/>
        </p:nvCxnSpPr>
        <p:spPr>
          <a:xfrm rot="5400000">
            <a:off x="7392800" y="1496827"/>
            <a:ext cx="348990" cy="439378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rostokąt 13"/>
          <p:cNvSpPr/>
          <p:nvPr/>
        </p:nvSpPr>
        <p:spPr>
          <a:xfrm>
            <a:off x="7275597" y="1891011"/>
            <a:ext cx="144018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\</a:t>
            </a:r>
            <a:endParaRPr lang="en-US" dirty="0"/>
          </a:p>
        </p:txBody>
      </p:sp>
      <p:cxnSp>
        <p:nvCxnSpPr>
          <p:cNvPr id="16" name="Łącznik łamany 15"/>
          <p:cNvCxnSpPr>
            <a:stCxn id="14" idx="2"/>
            <a:endCxn id="18" idx="0"/>
          </p:cNvCxnSpPr>
          <p:nvPr/>
        </p:nvCxnSpPr>
        <p:spPr>
          <a:xfrm rot="16200000" flipH="1">
            <a:off x="7797676" y="1512948"/>
            <a:ext cx="608731" cy="1508871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rostokąt 17"/>
          <p:cNvSpPr/>
          <p:nvPr/>
        </p:nvSpPr>
        <p:spPr>
          <a:xfrm>
            <a:off x="8820472" y="2571750"/>
            <a:ext cx="72009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295" y="2957321"/>
            <a:ext cx="518851" cy="49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Łącznik łamany 21"/>
          <p:cNvCxnSpPr>
            <a:stCxn id="21" idx="0"/>
            <a:endCxn id="20" idx="2"/>
          </p:cNvCxnSpPr>
          <p:nvPr/>
        </p:nvCxnSpPr>
        <p:spPr>
          <a:xfrm rot="16200000" flipV="1">
            <a:off x="7312226" y="2442825"/>
            <a:ext cx="197167" cy="831825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Obraz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650" y="3454876"/>
            <a:ext cx="2647419" cy="1545017"/>
          </a:xfrm>
          <a:prstGeom prst="rect">
            <a:avLst/>
          </a:prstGeom>
        </p:spPr>
      </p:pic>
      <p:sp>
        <p:nvSpPr>
          <p:cNvPr id="20" name="Prostokąt 19"/>
          <p:cNvSpPr/>
          <p:nvPr/>
        </p:nvSpPr>
        <p:spPr>
          <a:xfrm>
            <a:off x="6958891" y="2688146"/>
            <a:ext cx="72009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ymbol zastępczy numeru slajd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603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Could this solution be used in the </a:t>
            </a:r>
            <a:r>
              <a:rPr lang="en-US" sz="4000" dirty="0" smtClean="0"/>
              <a:t>future (1)?</a:t>
            </a:r>
            <a:endParaRPr lang="en-US" sz="4000" dirty="0"/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00151"/>
            <a:ext cx="8686800" cy="3394472"/>
          </a:xfrm>
        </p:spPr>
        <p:txBody>
          <a:bodyPr>
            <a:noAutofit/>
          </a:bodyPr>
          <a:lstStyle/>
          <a:p>
            <a:r>
              <a:rPr lang="en-US" sz="1600" dirty="0" smtClean="0"/>
              <a:t>Current DC contract with Juniper expires 2026/2027 </a:t>
            </a:r>
            <a:br>
              <a:rPr lang="en-US" sz="1600" dirty="0" smtClean="0"/>
            </a:br>
            <a:r>
              <a:rPr lang="en-US" sz="1600" dirty="0" smtClean="0"/>
              <a:t>(only support beyond, unless awarded next DC tender)</a:t>
            </a:r>
          </a:p>
          <a:p>
            <a:r>
              <a:rPr lang="en-US" sz="1600" dirty="0" smtClean="0"/>
              <a:t>Replacement of TN switches scheduled for LS3, ongoing tender for new TN switches</a:t>
            </a:r>
          </a:p>
          <a:p>
            <a:pPr lvl="1"/>
            <a:r>
              <a:rPr lang="en-US" sz="1200" dirty="0" smtClean="0"/>
              <a:t>PTP support not a requirement in the tender, yet included in the survey to be aware of available support</a:t>
            </a:r>
          </a:p>
          <a:p>
            <a:pPr lvl="1"/>
            <a:r>
              <a:rPr lang="en-US" sz="1200" dirty="0" smtClean="0"/>
              <a:t>We will know around May 2025 whether PTP support could be available in new TN, or switch family with PTP support available in the contract</a:t>
            </a:r>
          </a:p>
          <a:p>
            <a:pPr lvl="1"/>
            <a:r>
              <a:rPr lang="en-US" sz="1200" dirty="0" smtClean="0"/>
              <a:t>To make it compatible with WR, new TN switch must support</a:t>
            </a:r>
          </a:p>
          <a:p>
            <a:pPr lvl="2"/>
            <a:r>
              <a:rPr lang="en-US" sz="1200" dirty="0" smtClean="0"/>
              <a:t>Default PTP Profile or similar</a:t>
            </a:r>
          </a:p>
          <a:p>
            <a:pPr lvl="2"/>
            <a:r>
              <a:rPr lang="en-US" sz="1200" dirty="0" smtClean="0"/>
              <a:t>1 Gbps </a:t>
            </a:r>
          </a:p>
          <a:p>
            <a:pPr lvl="1"/>
            <a:endParaRPr lang="en-US" sz="1200" dirty="0" smtClean="0"/>
          </a:p>
          <a:p>
            <a:pPr lvl="1"/>
            <a:endParaRPr lang="en-US" sz="800" dirty="0" smtClean="0"/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669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15566"/>
            <a:ext cx="8686800" cy="3394472"/>
          </a:xfrm>
        </p:spPr>
        <p:txBody>
          <a:bodyPr>
            <a:noAutofit/>
          </a:bodyPr>
          <a:lstStyle/>
          <a:p>
            <a:r>
              <a:rPr lang="en-US" sz="1600" dirty="0" smtClean="0"/>
              <a:t>Two scenarios</a:t>
            </a:r>
          </a:p>
          <a:p>
            <a:pPr lvl="1">
              <a:buFont typeface="+mj-lt"/>
              <a:buAutoNum type="arabicPeriod"/>
            </a:pPr>
            <a:r>
              <a:rPr lang="en-US" sz="1200" b="1" dirty="0" smtClean="0"/>
              <a:t>Optimistic: </a:t>
            </a:r>
            <a:r>
              <a:rPr lang="en-US" sz="1200" dirty="0" smtClean="0"/>
              <a:t>New TN contract </a:t>
            </a:r>
            <a:r>
              <a:rPr lang="en-US" sz="1200" b="1" dirty="0" smtClean="0"/>
              <a:t>DOES</a:t>
            </a:r>
            <a:r>
              <a:rPr lang="en-US" sz="1200" dirty="0" smtClean="0"/>
              <a:t> include </a:t>
            </a:r>
            <a:r>
              <a:rPr lang="en-US" sz="1200" u="sng" dirty="0" smtClean="0"/>
              <a:t>as baseline </a:t>
            </a:r>
            <a:r>
              <a:rPr lang="en-US" sz="1200" dirty="0" smtClean="0"/>
              <a:t>switches </a:t>
            </a:r>
            <a:r>
              <a:rPr lang="en-US" sz="1200" dirty="0" smtClean="0"/>
              <a:t>with PTP support and 1Gbps ports</a:t>
            </a:r>
          </a:p>
          <a:p>
            <a:pPr lvl="2"/>
            <a:r>
              <a:rPr lang="en-US" sz="1200" dirty="0" smtClean="0"/>
              <a:t>Quite straightforward path for PTP support</a:t>
            </a:r>
          </a:p>
          <a:p>
            <a:pPr lvl="2"/>
            <a:r>
              <a:rPr lang="en-US" sz="1200" dirty="0" smtClean="0"/>
              <a:t>All 3 use cases could be potentially covered</a:t>
            </a:r>
          </a:p>
          <a:p>
            <a:pPr lvl="1">
              <a:buFont typeface="+mj-lt"/>
              <a:buAutoNum type="arabicPeriod"/>
            </a:pPr>
            <a:r>
              <a:rPr lang="en-US" sz="1200" b="1" dirty="0" smtClean="0"/>
              <a:t>Less optimistic: </a:t>
            </a:r>
            <a:r>
              <a:rPr lang="en-US" sz="1200" dirty="0" smtClean="0"/>
              <a:t>New </a:t>
            </a:r>
            <a:r>
              <a:rPr lang="en-US" sz="1200" dirty="0" smtClean="0"/>
              <a:t>contract </a:t>
            </a:r>
            <a:r>
              <a:rPr lang="en-US" sz="1200" b="1" dirty="0" smtClean="0"/>
              <a:t>DOES NOT</a:t>
            </a:r>
            <a:r>
              <a:rPr lang="en-US" sz="1200" dirty="0" smtClean="0"/>
              <a:t> include </a:t>
            </a:r>
            <a:r>
              <a:rPr lang="en-US" sz="1200" u="sng" dirty="0" smtClean="0"/>
              <a:t>as baseline </a:t>
            </a:r>
            <a:r>
              <a:rPr lang="en-US" sz="1200" dirty="0" smtClean="0"/>
              <a:t>switches </a:t>
            </a:r>
            <a:r>
              <a:rPr lang="en-US" sz="1200" dirty="0" smtClean="0"/>
              <a:t>with PTP support and 1Gbps ports</a:t>
            </a:r>
          </a:p>
          <a:p>
            <a:pPr lvl="2"/>
            <a:r>
              <a:rPr lang="en-US" sz="1200" dirty="0" smtClean="0"/>
              <a:t>Two sub-cases:</a:t>
            </a:r>
          </a:p>
          <a:p>
            <a:pPr lvl="3">
              <a:buFont typeface="+mj-lt"/>
              <a:buAutoNum type="alphaLcParenR"/>
            </a:pPr>
            <a:r>
              <a:rPr lang="en-US" sz="1100" dirty="0" smtClean="0"/>
              <a:t>New TN or DC contract </a:t>
            </a:r>
            <a:r>
              <a:rPr lang="en-US" sz="1100" b="1" dirty="0" smtClean="0"/>
              <a:t>DOES </a:t>
            </a:r>
            <a:r>
              <a:rPr lang="en-US" sz="1100" dirty="0" smtClean="0"/>
              <a:t>allows to buy switch with PTP support and 1Gbps</a:t>
            </a:r>
          </a:p>
          <a:p>
            <a:pPr lvl="3">
              <a:buFont typeface="+mj-lt"/>
              <a:buAutoNum type="alphaLcParenR"/>
            </a:pPr>
            <a:r>
              <a:rPr lang="en-US" sz="1100" dirty="0" smtClean="0"/>
              <a:t>Otherwise:</a:t>
            </a:r>
          </a:p>
          <a:p>
            <a:pPr lvl="3"/>
            <a:r>
              <a:rPr lang="en-US" sz="1100" b="1" dirty="0" smtClean="0"/>
              <a:t>Mitigation</a:t>
            </a:r>
            <a:r>
              <a:rPr lang="en-US" sz="1100" b="1" dirty="0" smtClean="0"/>
              <a:t>: </a:t>
            </a:r>
            <a:r>
              <a:rPr lang="en-US" sz="1100" dirty="0"/>
              <a:t>in mid-2025 </a:t>
            </a:r>
            <a:r>
              <a:rPr lang="en-US" sz="1100" dirty="0" smtClean="0"/>
              <a:t>purchase from IT the number of Juniper switches required for Run4 </a:t>
            </a:r>
            <a:r>
              <a:rPr lang="en-US" sz="1100" dirty="0"/>
              <a:t>(</a:t>
            </a:r>
            <a:r>
              <a:rPr lang="en-US" sz="1100" dirty="0" err="1"/>
              <a:t>inc.</a:t>
            </a:r>
            <a:r>
              <a:rPr lang="en-US" sz="1100" dirty="0"/>
              <a:t> spares</a:t>
            </a:r>
            <a:r>
              <a:rPr lang="en-US" sz="1100" dirty="0" smtClean="0"/>
              <a:t>),</a:t>
            </a:r>
            <a:br>
              <a:rPr lang="en-US" sz="1100" dirty="0" smtClean="0"/>
            </a:br>
            <a:r>
              <a:rPr lang="en-US" sz="1100" dirty="0" smtClean="0"/>
              <a:t>quantity limited by remaining money available within the current contract (TBC)</a:t>
            </a:r>
          </a:p>
          <a:p>
            <a:pPr lvl="3"/>
            <a:r>
              <a:rPr lang="en-US" sz="1100" dirty="0" smtClean="0"/>
              <a:t>Request Juniper to add multicast support (request on-hold, estimated delivery: 1 year)</a:t>
            </a:r>
          </a:p>
          <a:p>
            <a:pPr lvl="2"/>
            <a:r>
              <a:rPr lang="en-US" sz="1200" dirty="0" smtClean="0"/>
              <a:t>Only use case 2 &amp; 3 covered</a:t>
            </a:r>
          </a:p>
          <a:p>
            <a:r>
              <a:rPr lang="en-US" sz="1600" dirty="0" smtClean="0"/>
              <a:t>In both scenarios:</a:t>
            </a:r>
          </a:p>
          <a:p>
            <a:pPr lvl="1"/>
            <a:r>
              <a:rPr lang="en-US" sz="1200" b="1" dirty="0" smtClean="0"/>
              <a:t>Official request to IT for PTP support is needed </a:t>
            </a:r>
            <a:r>
              <a:rPr lang="en-US" sz="1200" dirty="0" smtClean="0"/>
              <a:t>(note: IT is overwhelmed with requests)</a:t>
            </a:r>
          </a:p>
          <a:p>
            <a:pPr lvl="1"/>
            <a:r>
              <a:rPr lang="en-US" sz="1200" b="1" dirty="0" smtClean="0"/>
              <a:t>Important to provide estimate of number of possible switches to be deployed </a:t>
            </a:r>
            <a:endParaRPr lang="en-US" sz="1200" b="1" dirty="0" smtClean="0"/>
          </a:p>
          <a:p>
            <a:pPr lvl="1"/>
            <a:r>
              <a:rPr lang="en-US" sz="1200" b="1" dirty="0" smtClean="0"/>
              <a:t>Important to offer help and expertise in PTP (short/mid/long-term)</a:t>
            </a:r>
            <a:endParaRPr lang="en-US" sz="1200" b="1" dirty="0" smtClean="0"/>
          </a:p>
          <a:p>
            <a:pPr lvl="1"/>
            <a:r>
              <a:rPr lang="en-US" sz="1200" dirty="0"/>
              <a:t>IT provides for </a:t>
            </a:r>
            <a:r>
              <a:rPr lang="en-US" sz="1200" dirty="0" smtClean="0"/>
              <a:t>Run4: </a:t>
            </a:r>
            <a:r>
              <a:rPr lang="en-US" sz="1200" dirty="0"/>
              <a:t>configuration/monitoring and hardware support, not debugging</a:t>
            </a:r>
          </a:p>
          <a:p>
            <a:pPr lvl="1"/>
            <a:r>
              <a:rPr lang="en-US" sz="1200" dirty="0" smtClean="0"/>
              <a:t>Procedures and monitoring tools to handle PTP issues needs to be developed (integration with WR monitoring?)</a:t>
            </a:r>
          </a:p>
          <a:p>
            <a:pPr lvl="2"/>
            <a:endParaRPr lang="en-US" sz="800" dirty="0" smtClean="0"/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8</a:t>
            </a:fld>
            <a:endParaRPr lang="pl-PL" dirty="0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Could this solution be used in the </a:t>
            </a:r>
            <a:r>
              <a:rPr lang="en-US" sz="4000" dirty="0" smtClean="0"/>
              <a:t>future (2)?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7767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Conclusions</a:t>
            </a:r>
            <a:endParaRPr lang="en-US" sz="4000" dirty="0"/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00151"/>
            <a:ext cx="8686800" cy="3394472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Most reasonable solution for us-level synchronisation using PTP:</a:t>
            </a:r>
          </a:p>
          <a:p>
            <a:pPr lvl="1"/>
            <a:r>
              <a:rPr lang="en-US" sz="1600" dirty="0" smtClean="0"/>
              <a:t>Use IT-supported switch with PTP support (whether connected to TN or not)</a:t>
            </a:r>
          </a:p>
          <a:p>
            <a:pPr lvl="1"/>
            <a:r>
              <a:rPr lang="en-US" sz="1600" dirty="0" smtClean="0"/>
              <a:t>Connect IT-supported switch to WRT Network for PTP synchronisation</a:t>
            </a:r>
          </a:p>
          <a:p>
            <a:pPr lvl="1"/>
            <a:r>
              <a:rPr lang="en-US" sz="1600" dirty="0" smtClean="0"/>
              <a:t>Prepare with IT comprehensive monitoring of PTP </a:t>
            </a:r>
            <a:r>
              <a:rPr lang="en-US" sz="1600" dirty="0" smtClean="0"/>
              <a:t>operation/issues</a:t>
            </a:r>
          </a:p>
          <a:p>
            <a:pPr lvl="1"/>
            <a:r>
              <a:rPr lang="en-US" sz="1600" dirty="0" smtClean="0"/>
              <a:t>Establish responsibilities/procedures in case of PTP-related issues</a:t>
            </a:r>
            <a:endParaRPr lang="en-US" sz="1600" dirty="0" smtClean="0"/>
          </a:p>
          <a:p>
            <a:r>
              <a:rPr lang="en-US" sz="1600" b="1" dirty="0" smtClean="0"/>
              <a:t>Discussion needed in this Forum:</a:t>
            </a:r>
          </a:p>
          <a:p>
            <a:pPr lvl="1"/>
            <a:r>
              <a:rPr lang="en-US" sz="1600" dirty="0" smtClean="0"/>
              <a:t>Whether the above solution should be endorsed by the Forum</a:t>
            </a:r>
          </a:p>
          <a:p>
            <a:pPr lvl="1"/>
            <a:r>
              <a:rPr lang="en-US" sz="1600" dirty="0" smtClean="0"/>
              <a:t>Available/possible alternative (plan B) </a:t>
            </a:r>
            <a:r>
              <a:rPr lang="en-US" sz="1600" dirty="0"/>
              <a:t>options ? (if no IT support for PTP switches)</a:t>
            </a:r>
          </a:p>
          <a:p>
            <a:pPr lvl="1"/>
            <a:r>
              <a:rPr lang="en-US" sz="1600" dirty="0" smtClean="0"/>
              <a:t>If the above solution is endorsed by the Forum</a:t>
            </a:r>
            <a:r>
              <a:rPr lang="en-US" sz="1600" dirty="0"/>
              <a:t>:</a:t>
            </a:r>
          </a:p>
          <a:p>
            <a:pPr lvl="2"/>
            <a:r>
              <a:rPr lang="en-US" sz="1600" dirty="0"/>
              <a:t>Number of use-cases and switches needs to be estimate</a:t>
            </a:r>
          </a:p>
          <a:p>
            <a:pPr lvl="2"/>
            <a:r>
              <a:rPr lang="en-US" sz="1600" dirty="0" smtClean="0"/>
              <a:t>The subject needs to be presented to CTTB, to be followed up later with IT</a:t>
            </a:r>
          </a:p>
          <a:p>
            <a:pPr lvl="1"/>
            <a:endParaRPr lang="en-US" sz="1600" dirty="0" smtClean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9967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50000"/>
            <a:alpha val="22000"/>
          </a:schemeClr>
        </a:solidFill>
        <a:ln>
          <a:solidFill>
            <a:schemeClr val="tx1"/>
          </a:solidFill>
        </a:ln>
      </a:spPr>
      <a:bodyPr rtlCol="0" anchor="t"/>
      <a:lstStyle>
        <a:defPPr algn="ctr">
          <a:defRPr sz="9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736</Words>
  <Application>Microsoft Office PowerPoint</Application>
  <PresentationFormat>Pokaz na ekranie (16:9)</PresentationFormat>
  <Paragraphs>156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Motyw pakietu Office</vt:lpstr>
      <vt:lpstr>POTENTIAL PTP support in IT switches for us-level synchronisation</vt:lpstr>
      <vt:lpstr>3 use cases for connectivity using IT switch (current and future)</vt:lpstr>
      <vt:lpstr>Potential future solution for PTP us-level synchronisation to end-stations</vt:lpstr>
      <vt:lpstr>Feasibility study</vt:lpstr>
      <vt:lpstr>Does IT offer currently switches with PTP support?</vt:lpstr>
      <vt:lpstr>Can Juniper QFX5110-48S synchronise  over PTP with WR Switches?</vt:lpstr>
      <vt:lpstr>Could this solution be used in the future (1)?</vt:lpstr>
      <vt:lpstr>Could this solution be used in the future (2)?</vt:lpstr>
      <vt:lpstr>Conclusions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(Potential !) PTP support in IT switches</dc:title>
  <cp:lastModifiedBy>Maciej Lipinski</cp:lastModifiedBy>
  <cp:revision>107</cp:revision>
  <dcterms:modified xsi:type="dcterms:W3CDTF">2024-10-31T11:40:39Z</dcterms:modified>
</cp:coreProperties>
</file>