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443" r:id="rId3"/>
    <p:sldId id="444" r:id="rId4"/>
    <p:sldId id="445" r:id="rId5"/>
    <p:sldId id="446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FD8008"/>
    <a:srgbClr val="2F2F2F"/>
    <a:srgbClr val="22F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70" autoAdjust="0"/>
    <p:restoredTop sz="86939" autoAdjust="0"/>
  </p:normalViewPr>
  <p:slideViewPr>
    <p:cSldViewPr snapToGrid="0" snapToObjects="1">
      <p:cViewPr varScale="1">
        <p:scale>
          <a:sx n="110" d="100"/>
          <a:sy n="110" d="100"/>
        </p:scale>
        <p:origin x="143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260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0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pl-PL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Timing on SoC @ CTTB 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dirty="0"/>
              <a:t>Timing on SoC/</a:t>
            </a:r>
            <a:r>
              <a:rPr lang="en-US" sz="5400" dirty="0" err="1"/>
              <a:t>SoM</a:t>
            </a:r>
            <a:r>
              <a:rPr lang="en-US" sz="5400" dirty="0"/>
              <a:t>, without CTR</a:t>
            </a: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G. Kruk on behalf of the White Rabbit Timing team</a:t>
            </a:r>
          </a:p>
          <a:p>
            <a:pPr algn="l"/>
            <a:r>
              <a:rPr lang="en-US" sz="1800" dirty="0"/>
              <a:t>31.10.2024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DCF2B0-4C2F-C308-0F5D-5EB9E52D1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57468"/>
            <a:ext cx="6166431" cy="504330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FESA subscribes to a Central Timing event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Subscribe to </a:t>
            </a:r>
            <a:r>
              <a:rPr lang="en-US" i="1" dirty="0" err="1"/>
              <a:t>EventDistributor</a:t>
            </a:r>
            <a:endParaRPr lang="en-US" i="1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Notify about the event in advance*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Wait until the event due time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Trigger the event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r>
              <a:rPr lang="en-US" sz="1800" b="0" dirty="0"/>
              <a:t>*) Not possible for all events, see next slide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17A511-F302-87E1-EB19-4763832A8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21830"/>
          </a:xfrm>
        </p:spPr>
        <p:txBody>
          <a:bodyPr/>
          <a:lstStyle/>
          <a:p>
            <a:r>
              <a:rPr lang="en-US" dirty="0"/>
              <a:t>Timing on SoC, without a CTR/WREN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1CDBE-E4D2-4657-9AF5-56C15469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D4BC2-ADEC-58F8-F073-A190F1B5F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D6204-882E-B8D9-4DA8-4CDE0F32B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5C07841-6533-BB76-68CE-D95254ADBC01}"/>
              </a:ext>
            </a:extLst>
          </p:cNvPr>
          <p:cNvSpPr/>
          <p:nvPr/>
        </p:nvSpPr>
        <p:spPr>
          <a:xfrm>
            <a:off x="8333773" y="1779012"/>
            <a:ext cx="3574044" cy="3750197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SoC/</a:t>
            </a:r>
            <a:r>
              <a:rPr lang="en-US" dirty="0" err="1">
                <a:solidFill>
                  <a:schemeClr val="bg1"/>
                </a:solidFill>
              </a:rPr>
              <a:t>SoM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(or FEC w/o CTR, WREN)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80D01ED-7562-54B6-504E-956FC6F265F9}"/>
              </a:ext>
            </a:extLst>
          </p:cNvPr>
          <p:cNvSpPr/>
          <p:nvPr/>
        </p:nvSpPr>
        <p:spPr>
          <a:xfrm>
            <a:off x="8513067" y="2653295"/>
            <a:ext cx="3298292" cy="457251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/>
              <a:t>FESA/FGCD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0698FDB-91EC-2D95-06D5-4231DD053FB7}"/>
              </a:ext>
            </a:extLst>
          </p:cNvPr>
          <p:cNvSpPr/>
          <p:nvPr/>
        </p:nvSpPr>
        <p:spPr>
          <a:xfrm>
            <a:off x="8513067" y="3636905"/>
            <a:ext cx="3298292" cy="457251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Timing API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56356A6-9B8F-2B1F-E57A-10AFDAF9B3C3}"/>
              </a:ext>
            </a:extLst>
          </p:cNvPr>
          <p:cNvSpPr/>
          <p:nvPr/>
        </p:nvSpPr>
        <p:spPr>
          <a:xfrm>
            <a:off x="10776693" y="4596036"/>
            <a:ext cx="1034666" cy="558002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CTR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26CF040-D4A4-85AB-3C8F-1F41EE4DA8E6}"/>
              </a:ext>
            </a:extLst>
          </p:cNvPr>
          <p:cNvSpPr/>
          <p:nvPr/>
        </p:nvSpPr>
        <p:spPr>
          <a:xfrm>
            <a:off x="9645569" y="4596036"/>
            <a:ext cx="1034666" cy="558002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WREN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0A20498-3FE5-9165-E187-E78F039EEB5B}"/>
              </a:ext>
            </a:extLst>
          </p:cNvPr>
          <p:cNvSpPr/>
          <p:nvPr/>
        </p:nvSpPr>
        <p:spPr>
          <a:xfrm>
            <a:off x="8514445" y="4596036"/>
            <a:ext cx="1034666" cy="55800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SOFT 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FBEF87-B3CC-A927-9765-94A17D3B8D14}"/>
              </a:ext>
            </a:extLst>
          </p:cNvPr>
          <p:cNvSpPr/>
          <p:nvPr/>
        </p:nvSpPr>
        <p:spPr>
          <a:xfrm>
            <a:off x="3615050" y="4229428"/>
            <a:ext cx="2257064" cy="1291217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 err="1"/>
              <a:t>EventDistributor</a:t>
            </a:r>
            <a:endParaRPr lang="en-US" dirty="0"/>
          </a:p>
          <a:p>
            <a:pPr algn="ctr"/>
            <a:r>
              <a:rPr lang="en-US" dirty="0"/>
              <a:t>(FESA class)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FA2EB2-4EEC-CA26-9205-1F07BD42316F}"/>
              </a:ext>
            </a:extLst>
          </p:cNvPr>
          <p:cNvCxnSpPr>
            <a:cxnSpLocks/>
          </p:cNvCxnSpPr>
          <p:nvPr/>
        </p:nvCxnSpPr>
        <p:spPr>
          <a:xfrm>
            <a:off x="9549111" y="3110546"/>
            <a:ext cx="0" cy="52635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E10F65-D707-46E5-9868-86CE011BA126}"/>
              </a:ext>
            </a:extLst>
          </p:cNvPr>
          <p:cNvCxnSpPr>
            <a:cxnSpLocks/>
          </p:cNvCxnSpPr>
          <p:nvPr/>
        </p:nvCxnSpPr>
        <p:spPr>
          <a:xfrm>
            <a:off x="8879709" y="4094156"/>
            <a:ext cx="0" cy="50188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0576A66-C270-42CE-384E-C7C2C5AF7C2A}"/>
              </a:ext>
            </a:extLst>
          </p:cNvPr>
          <p:cNvCxnSpPr>
            <a:cxnSpLocks/>
          </p:cNvCxnSpPr>
          <p:nvPr/>
        </p:nvCxnSpPr>
        <p:spPr>
          <a:xfrm flipH="1">
            <a:off x="5872114" y="4721118"/>
            <a:ext cx="2640953" cy="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63F895-342E-6F9F-8DB3-0FDCA9BE3D21}"/>
              </a:ext>
            </a:extLst>
          </p:cNvPr>
          <p:cNvCxnSpPr>
            <a:cxnSpLocks/>
          </p:cNvCxnSpPr>
          <p:nvPr/>
        </p:nvCxnSpPr>
        <p:spPr>
          <a:xfrm>
            <a:off x="5872114" y="5018514"/>
            <a:ext cx="2640953" cy="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7381A93-9A29-50F1-0192-6A36E30E198D}"/>
              </a:ext>
            </a:extLst>
          </p:cNvPr>
          <p:cNvCxnSpPr>
            <a:cxnSpLocks/>
          </p:cNvCxnSpPr>
          <p:nvPr/>
        </p:nvCxnSpPr>
        <p:spPr>
          <a:xfrm flipV="1">
            <a:off x="9159431" y="4094156"/>
            <a:ext cx="0" cy="50188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80412D-FC61-7E83-5398-E4DD777571F2}"/>
              </a:ext>
            </a:extLst>
          </p:cNvPr>
          <p:cNvCxnSpPr>
            <a:cxnSpLocks/>
          </p:cNvCxnSpPr>
          <p:nvPr/>
        </p:nvCxnSpPr>
        <p:spPr>
          <a:xfrm flipV="1">
            <a:off x="10110484" y="3110546"/>
            <a:ext cx="0" cy="50188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Content Placeholder 43" descr="Alarm clock with solid fill">
            <a:extLst>
              <a:ext uri="{FF2B5EF4-FFF2-40B4-BE49-F238E27FC236}">
                <a16:creationId xmlns:a16="http://schemas.microsoft.com/office/drawing/2014/main" id="{55E931B2-CBC3-88E8-CD7E-24ED61082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82924" y="5154820"/>
            <a:ext cx="409114" cy="4091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D5E1EAC-0B8F-9857-B630-B257D15A3EF7}"/>
              </a:ext>
            </a:extLst>
          </p:cNvPr>
          <p:cNvSpPr txBox="1"/>
          <p:nvPr/>
        </p:nvSpPr>
        <p:spPr>
          <a:xfrm>
            <a:off x="8480385" y="4143242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(1)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BC45C2-4436-F4D1-5211-629812B198EC}"/>
              </a:ext>
            </a:extLst>
          </p:cNvPr>
          <p:cNvSpPr txBox="1"/>
          <p:nvPr/>
        </p:nvSpPr>
        <p:spPr>
          <a:xfrm>
            <a:off x="9123742" y="3209169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(1)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A5C32C-699D-1CED-90E1-7BFFB8145FCF}"/>
              </a:ext>
            </a:extLst>
          </p:cNvPr>
          <p:cNvSpPr txBox="1"/>
          <p:nvPr/>
        </p:nvSpPr>
        <p:spPr>
          <a:xfrm>
            <a:off x="6863124" y="4336774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(2)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2C8E07-AC4A-0773-09D7-0AD527866C8B}"/>
              </a:ext>
            </a:extLst>
          </p:cNvPr>
          <p:cNvSpPr txBox="1"/>
          <p:nvPr/>
        </p:nvSpPr>
        <p:spPr>
          <a:xfrm>
            <a:off x="6878887" y="5128767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(3)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D5BADF-A96A-D8D7-E35B-75EF970ABDD7}"/>
              </a:ext>
            </a:extLst>
          </p:cNvPr>
          <p:cNvSpPr txBox="1"/>
          <p:nvPr/>
        </p:nvSpPr>
        <p:spPr>
          <a:xfrm>
            <a:off x="9220104" y="5220878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(4)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002DCF-43D4-0EA7-AC8A-AF3FC1C70513}"/>
              </a:ext>
            </a:extLst>
          </p:cNvPr>
          <p:cNvSpPr txBox="1"/>
          <p:nvPr/>
        </p:nvSpPr>
        <p:spPr>
          <a:xfrm>
            <a:off x="9262336" y="4206597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(5)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F06E3F-1984-0879-5F0D-958AE1C7B17D}"/>
              </a:ext>
            </a:extLst>
          </p:cNvPr>
          <p:cNvSpPr txBox="1"/>
          <p:nvPr/>
        </p:nvSpPr>
        <p:spPr>
          <a:xfrm>
            <a:off x="10233276" y="3222987"/>
            <a:ext cx="289367" cy="276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(5)</a:t>
            </a:r>
          </a:p>
        </p:txBody>
      </p:sp>
      <p:sp>
        <p:nvSpPr>
          <p:cNvPr id="33" name="Up-down Arrow 32">
            <a:extLst>
              <a:ext uri="{FF2B5EF4-FFF2-40B4-BE49-F238E27FC236}">
                <a16:creationId xmlns:a16="http://schemas.microsoft.com/office/drawing/2014/main" id="{4675A119-CF4A-FF6E-AD67-2958D90FC982}"/>
              </a:ext>
            </a:extLst>
          </p:cNvPr>
          <p:cNvSpPr/>
          <p:nvPr/>
        </p:nvSpPr>
        <p:spPr>
          <a:xfrm>
            <a:off x="10120795" y="4133186"/>
            <a:ext cx="112481" cy="462850"/>
          </a:xfrm>
          <a:prstGeom prst="upDownArrow">
            <a:avLst/>
          </a:prstGeom>
          <a:solidFill>
            <a:srgbClr val="92D050"/>
          </a:solidFill>
          <a:ln w="15875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-down Arrow 34">
            <a:extLst>
              <a:ext uri="{FF2B5EF4-FFF2-40B4-BE49-F238E27FC236}">
                <a16:creationId xmlns:a16="http://schemas.microsoft.com/office/drawing/2014/main" id="{46117A28-F563-C029-2080-276E345D7691}"/>
              </a:ext>
            </a:extLst>
          </p:cNvPr>
          <p:cNvSpPr/>
          <p:nvPr/>
        </p:nvSpPr>
        <p:spPr>
          <a:xfrm>
            <a:off x="11187586" y="4124040"/>
            <a:ext cx="112481" cy="462850"/>
          </a:xfrm>
          <a:prstGeom prst="upDownArrow">
            <a:avLst/>
          </a:prstGeom>
          <a:solidFill>
            <a:srgbClr val="92D050"/>
          </a:solidFill>
          <a:ln w="15875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8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D3FAE9-F4A8-EE17-E2D0-EA947718C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34319"/>
            <a:ext cx="11376024" cy="506645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Scheduled events can be sent in advance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LIC (LEI, PSB, CPS, SPS) cycles are scheduled 2-3 sec in advance</a:t>
            </a:r>
          </a:p>
          <a:p>
            <a:pPr marL="990900" lvl="2" indent="-342900"/>
            <a:r>
              <a:rPr lang="en-US" dirty="0"/>
              <a:t>All regular events can be sent out ~1 sec in advance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LHC uses event tables, mostly started by Java applications (typically sequencer)</a:t>
            </a:r>
          </a:p>
          <a:p>
            <a:pPr marL="990900" lvl="2" indent="-342900"/>
            <a:r>
              <a:rPr lang="en-US" dirty="0"/>
              <a:t>Can send the events immediately but with postponed due time (to be seen if by 1 sec or less)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Asynchronous events can’t be sent in advance</a:t>
            </a:r>
          </a:p>
          <a:p>
            <a:pPr marL="666900" lvl="1" indent="-342900"/>
            <a:r>
              <a:rPr lang="en-US" dirty="0"/>
              <a:t>Triggered by TTL pulses:</a:t>
            </a:r>
          </a:p>
          <a:p>
            <a:pPr marL="990900" lvl="2" indent="-342900"/>
            <a:r>
              <a:rPr lang="en-US" dirty="0"/>
              <a:t>SPS: </a:t>
            </a:r>
            <a:r>
              <a:rPr lang="en-US" i="1" dirty="0"/>
              <a:t>SX.AWK-10HZ-CT, SX.AWK-1HZ-CT, AWAKE </a:t>
            </a:r>
            <a:r>
              <a:rPr lang="en-US" i="1" dirty="0" err="1"/>
              <a:t>Ej</a:t>
            </a:r>
            <a:r>
              <a:rPr lang="en-US" i="1" dirty="0"/>
              <a:t> (SEX.F-W180-CT, …), SX.BIS-OPEN-CT </a:t>
            </a:r>
          </a:p>
          <a:p>
            <a:pPr marL="990900" lvl="2" indent="-342900"/>
            <a:r>
              <a:rPr lang="en-US" dirty="0"/>
              <a:t>LHC: </a:t>
            </a:r>
            <a:r>
              <a:rPr lang="en-US" i="1" dirty="0"/>
              <a:t>HX.DUMPED1-CT, HX.DUMPED2-CT, HX.PM1-CT, HX.BINST1-CT, HX.BINST2-CT</a:t>
            </a:r>
          </a:p>
          <a:p>
            <a:pPr marL="666900" lvl="1" indent="-342900"/>
            <a:r>
              <a:rPr lang="en-US" dirty="0"/>
              <a:t>Safe Machine Parameter (SMP) messages, distributed at 10Hz</a:t>
            </a:r>
          </a:p>
          <a:p>
            <a:pPr marL="990900" lvl="2" indent="-342900"/>
            <a:r>
              <a:rPr lang="en-US" dirty="0"/>
              <a:t>Beam energy, intensity, safe machine flags, beta*,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Asynchronous events would still work but with the interrupt </a:t>
            </a:r>
            <a:r>
              <a:rPr lang="en-US" i="1" dirty="0"/>
              <a:t>some</a:t>
            </a:r>
            <a:r>
              <a:rPr lang="en-US" dirty="0"/>
              <a:t> milliseconds after event due time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With a noticeable jitter (publication by FESA, CMW transmission over TN, reception)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5C2AF2-2F32-4378-F612-F78C75322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5151"/>
          </a:xfrm>
        </p:spPr>
        <p:txBody>
          <a:bodyPr/>
          <a:lstStyle/>
          <a:p>
            <a:r>
              <a:rPr lang="en-US" dirty="0"/>
              <a:t>Timing on SoC: Asynchronous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CC290-018B-E0D9-09D3-8F0FF82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C0827-9FF6-71AE-4995-DE0FF7406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27107-534A-22A1-FA95-AF9612258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60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418965-C3DC-0ED6-12E7-680D5D76E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3848"/>
            <a:ext cx="11376024" cy="52169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LTIM == Local Timing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Local triggers (pulses, interrupts) generated on the FEC by the timing receiver module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Typically, Central Timing event (CTIM) + delay [clock ticks]</a:t>
            </a:r>
          </a:p>
          <a:p>
            <a:pPr marL="990900" lvl="2" indent="-342900"/>
            <a:r>
              <a:rPr lang="en-US" dirty="0"/>
              <a:t>But supports more advanced scenarios e.g. started or stopped by external signals (TTL)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Clock: 1KHz, 1MHz, 10MHz, 40MHz, 1GHz, LTIM,  ext. TTL pulses (e.g. RF bunch or revolution)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Single triggers, trigger trains</a:t>
            </a:r>
          </a:p>
          <a:p>
            <a:pPr lvl="1" indent="0"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Without the receiver module, a VERY simplified version (subset of functionality)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Clock: 1KHz, </a:t>
            </a:r>
            <a:r>
              <a:rPr lang="en-US" dirty="0">
                <a:solidFill>
                  <a:srgbClr val="FD8008"/>
                </a:solidFill>
              </a:rPr>
              <a:t>1MHz</a:t>
            </a:r>
            <a:endParaRPr lang="en-US" dirty="0">
              <a:solidFill>
                <a:srgbClr val="FF0000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Single interrupts, interrupt trains (N interrupts equally spaced in time)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CTIM + delay [</a:t>
            </a:r>
            <a:r>
              <a:rPr lang="en-US" dirty="0" err="1">
                <a:solidFill>
                  <a:srgbClr val="303030"/>
                </a:solidFill>
              </a:rPr>
              <a:t>ms</a:t>
            </a:r>
            <a:r>
              <a:rPr lang="en-US" dirty="0">
                <a:solidFill>
                  <a:srgbClr val="303030"/>
                </a:solidFill>
              </a:rPr>
              <a:t>/us]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303030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303030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1E045-94C4-8E13-CABD-0A7B14CC8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9232"/>
          </a:xfrm>
        </p:spPr>
        <p:txBody>
          <a:bodyPr/>
          <a:lstStyle/>
          <a:p>
            <a:r>
              <a:rPr lang="en-US" dirty="0"/>
              <a:t>Timing on SoC: LTIM?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1F0D9-9485-6BDD-9D2E-BF42A661C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31 October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00942-3F60-7282-FC25-46CAF9FE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on SoC @ CTTB EF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48CFA-146F-4D84-76B2-FB5C53435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9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8D7E65-CCAC-45A3-3A43-7745F5FE1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Timing on SoC: Accuracy and Precision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7AC8DF9-B9D8-94C5-6B09-DD1D1BE3A7F4}"/>
              </a:ext>
            </a:extLst>
          </p:cNvPr>
          <p:cNvSpPr txBox="1">
            <a:spLocks/>
          </p:cNvSpPr>
          <p:nvPr/>
        </p:nvSpPr>
        <p:spPr>
          <a:xfrm>
            <a:off x="407987" y="1273215"/>
            <a:ext cx="5903109" cy="49164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Accuracy (as good as on the OS):</a:t>
            </a:r>
          </a:p>
          <a:p>
            <a:pPr marL="648000" lvl="1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NTP: sub-millisecond</a:t>
            </a:r>
          </a:p>
          <a:p>
            <a:pPr marL="648000" lvl="1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PTP: sub-microsecond</a:t>
            </a:r>
          </a:p>
          <a:p>
            <a:pPr marL="648000" lvl="1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To be measured</a:t>
            </a:r>
          </a:p>
          <a:p>
            <a:pPr lvl="1" indent="0">
              <a:buNone/>
            </a:pP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Precision:</a:t>
            </a:r>
          </a:p>
          <a:p>
            <a:pPr marL="648000" lvl="1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Plan A: system call (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</a:rPr>
              <a:t>clock_nanosleep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972000" lvl="2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Expecting between tens and hundreds of microseconds</a:t>
            </a:r>
          </a:p>
          <a:p>
            <a:pPr marL="648000" lvl="1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Plan B (if need be): dedicated kernel module</a:t>
            </a:r>
          </a:p>
          <a:p>
            <a:pPr marL="648000" lvl="1"/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To be measured </a:t>
            </a:r>
          </a:p>
        </p:txBody>
      </p:sp>
      <p:pic>
        <p:nvPicPr>
          <p:cNvPr id="9" name="Picture 2" descr="Precision and Accuracy | Portable Spectral Services">
            <a:extLst>
              <a:ext uri="{FF2B5EF4-FFF2-40B4-BE49-F238E27FC236}">
                <a16:creationId xmlns:a16="http://schemas.microsoft.com/office/drawing/2014/main" id="{6D2556A5-A47A-9048-9DCB-59132F823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1096" y="1449388"/>
            <a:ext cx="5611813" cy="37458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CEFD4-74F6-7E6C-043B-C177804E83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31 October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6DED7-0A77-118E-69F4-032B2C3C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Timing on SoC @ CTTB EF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49630-F575-EBFA-8BFD-836EFA32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2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IEF_Timing_v0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IEF_Timing_v0.potx</Template>
  <TotalTime>25568</TotalTime>
  <Words>528</Words>
  <Application>Microsoft Macintosh PowerPoint</Application>
  <PresentationFormat>Widescreen</PresentationFormat>
  <Paragraphs>82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IEF_Timing_v0</vt:lpstr>
      <vt:lpstr>Timing on SoC/SoM, without CTR</vt:lpstr>
      <vt:lpstr>Timing on SoC, without a CTR/WREN</vt:lpstr>
      <vt:lpstr>Timing on SoC: Asynchronous Events</vt:lpstr>
      <vt:lpstr>Timing on SoC: LTIM?</vt:lpstr>
      <vt:lpstr>Timing on SoC: Accuracy and Precision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Grzegorz Kruk</cp:lastModifiedBy>
  <cp:revision>1495</cp:revision>
  <dcterms:created xsi:type="dcterms:W3CDTF">2021-01-28T08:13:09Z</dcterms:created>
  <dcterms:modified xsi:type="dcterms:W3CDTF">2024-10-30T12:09:07Z</dcterms:modified>
</cp:coreProperties>
</file>