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9" r:id="rId4"/>
    <p:sldId id="263" r:id="rId5"/>
    <p:sldId id="270" r:id="rId6"/>
    <p:sldId id="266" r:id="rId7"/>
    <p:sldId id="267" r:id="rId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93"/>
    <p:restoredTop sz="91399"/>
  </p:normalViewPr>
  <p:slideViewPr>
    <p:cSldViewPr snapToGrid="0" snapToObjects="1">
      <p:cViewPr varScale="1">
        <p:scale>
          <a:sx n="116" d="100"/>
          <a:sy n="116" d="100"/>
        </p:scale>
        <p:origin x="20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15.04.2025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15.04.25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349200" indent="-349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 marL="685800" indent="-300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99000" indent="-300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76200" indent="-264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53400" indent="-264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15.04.25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hyperlink" Target="https://indico.cern.ch/event/1489467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erationsMeeting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ServiceIncident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wiki.cern.ch/twiki/bin/view/LCG/GgusOperations#Before_the_WLCG_MB_on_Monda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 dirty="0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Service Report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weeks, March 19 – April 15</a:t>
            </a: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Management Board, April 15 2025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Panos Paparrigopoulos, Maarten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v1.0</a:t>
            </a:r>
            <a:endParaRPr lang="en-US" sz="2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B7AFB6-6933-C943-895E-5FC7891B6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/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usually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 on 5th of June</a:t>
            </a:r>
          </a:p>
          <a:p>
            <a:pPr lvl="1"/>
            <a:r>
              <a:rPr lang="en-US" sz="2300" dirty="0"/>
              <a:t>Topics TBD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780D4-51CD-E849-B003-5D14E2D3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meetings</a:t>
            </a:r>
            <a:r>
              <a:rPr lang="en-US" sz="2800" dirty="0"/>
              <a:t> 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5C8D0-AFB9-C74A-AD23-5393DF146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567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highlights   (1)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74799ED-6A9B-641E-2748-0494F1AF2F52}"/>
              </a:ext>
            </a:extLst>
          </p:cNvPr>
          <p:cNvSpPr txBox="1">
            <a:spLocks/>
          </p:cNvSpPr>
          <p:nvPr/>
        </p:nvSpPr>
        <p:spPr>
          <a:xfrm>
            <a:off x="990600" y="961697"/>
            <a:ext cx="10515600" cy="5367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00" indent="-349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432FF"/>
              </a:buClr>
              <a:buFont typeface="Wingdings" pitchFamily="2" charset="2"/>
              <a:buChar char="§"/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300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99000" indent="-300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432FF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76200" indent="-264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53400" indent="-264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432FF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100" dirty="0"/>
              <a:t>HC Status update</a:t>
            </a:r>
          </a:p>
          <a:p>
            <a:pPr lvl="1"/>
            <a:r>
              <a:rPr lang="en-US" sz="2300" dirty="0"/>
              <a:t>CMS development is functionally complete and currently undergoing tests.</a:t>
            </a:r>
          </a:p>
          <a:p>
            <a:pPr lvl="1"/>
            <a:r>
              <a:rPr lang="en-US" sz="2300" dirty="0"/>
              <a:t>Full Python 3 compatibility still requires some ingredients to be provided and tested by CMS. </a:t>
            </a:r>
          </a:p>
          <a:p>
            <a:pPr lvl="1"/>
            <a:r>
              <a:rPr lang="en-US" sz="2300" dirty="0"/>
              <a:t>For ATLAS 99% of the work is done.</a:t>
            </a:r>
            <a:br>
              <a:rPr lang="en-US" sz="2300" dirty="0"/>
            </a:br>
            <a:endParaRPr lang="en-US" sz="2700" dirty="0"/>
          </a:p>
          <a:p>
            <a:r>
              <a:rPr lang="en-US" sz="3100" dirty="0"/>
              <a:t>EGI accounting portal</a:t>
            </a:r>
          </a:p>
          <a:p>
            <a:pPr lvl="1"/>
            <a:r>
              <a:rPr lang="en-US" sz="2300" dirty="0"/>
              <a:t>The recent UI upgrade to support the new benchmark caused issues with the portal APIs, prompting a rollback to the previous version. A fixed version has now been deployed.</a:t>
            </a:r>
          </a:p>
          <a:p>
            <a:pPr lvl="1"/>
            <a:r>
              <a:rPr lang="en-US" sz="2300" dirty="0"/>
              <a:t>WLCG Ops will broadcast a reminder to sites to configure the APEL client to report the correct benchmark name for each resource set.</a:t>
            </a:r>
          </a:p>
          <a:p>
            <a:endParaRPr lang="en-US" sz="3100" dirty="0"/>
          </a:p>
          <a:p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350108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ALICE</a:t>
            </a:r>
          </a:p>
          <a:p>
            <a:pPr lvl="1"/>
            <a:r>
              <a:rPr lang="en-US" dirty="0"/>
              <a:t>Successful </a:t>
            </a:r>
            <a:r>
              <a:rPr lang="en-US" dirty="0">
                <a:hlinkClick r:id="rId2"/>
              </a:rPr>
              <a:t>Tier-1/Tier-2 Workshop</a:t>
            </a:r>
            <a:r>
              <a:rPr lang="en-US" dirty="0"/>
              <a:t> in Nagasaki</a:t>
            </a:r>
          </a:p>
          <a:p>
            <a:pPr lvl="1"/>
            <a:endParaRPr lang="en-US" dirty="0"/>
          </a:p>
          <a:p>
            <a:r>
              <a:rPr lang="en-US" dirty="0"/>
              <a:t>ATLAS</a:t>
            </a:r>
          </a:p>
          <a:p>
            <a:pPr lvl="1"/>
            <a:r>
              <a:rPr lang="en-GB" dirty="0"/>
              <a:t>CRIC migrated to Python 3; minor post-migration issues resolved.</a:t>
            </a:r>
          </a:p>
          <a:p>
            <a:pPr lvl="1"/>
            <a:r>
              <a:rPr lang="en-GB" dirty="0"/>
              <a:t>Deployment of Varnish as a new caching mechanism for conditions</a:t>
            </a:r>
          </a:p>
          <a:p>
            <a:pPr lvl="1"/>
            <a:endParaRPr lang="en-GB" dirty="0"/>
          </a:p>
          <a:p>
            <a:r>
              <a:rPr lang="en-US" dirty="0"/>
              <a:t>LHCb</a:t>
            </a:r>
          </a:p>
          <a:p>
            <a:pPr lvl="1"/>
            <a:r>
              <a:rPr lang="en-GB" dirty="0"/>
              <a:t>Major DIRAC intervention completed; latest LHCbDIRAC version in production.</a:t>
            </a:r>
          </a:p>
          <a:p>
            <a:pPr lvl="1"/>
            <a:endParaRPr lang="en-GB" dirty="0"/>
          </a:p>
          <a:p>
            <a:r>
              <a:rPr lang="en-GB" dirty="0"/>
              <a:t>CNAF</a:t>
            </a:r>
          </a:p>
          <a:p>
            <a:pPr lvl="1"/>
            <a:r>
              <a:rPr lang="en-GB" dirty="0"/>
              <a:t>50% of the computing resources unavailable April 7-17</a:t>
            </a:r>
          </a:p>
          <a:p>
            <a:pPr lvl="1"/>
            <a:endParaRPr lang="en-GB" dirty="0"/>
          </a:p>
          <a:p>
            <a:r>
              <a:rPr lang="en-GB" dirty="0"/>
              <a:t>FNAL</a:t>
            </a:r>
          </a:p>
          <a:p>
            <a:pPr lvl="1"/>
            <a:r>
              <a:rPr lang="en-GB" dirty="0"/>
              <a:t>Downtime from April 7–14 for tape system migration to CTA.</a:t>
            </a:r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3"/>
              </a:rPr>
              <a:t>Operations</a:t>
            </a:r>
            <a:r>
              <a:rPr lang="en-US" dirty="0"/>
              <a:t>    (1)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9343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Security</a:t>
            </a:r>
          </a:p>
          <a:p>
            <a:pPr lvl="1"/>
            <a:r>
              <a:rPr lang="en-US" sz="2200" dirty="0"/>
              <a:t>IN2P3 reported some issues with HARICA, the new CA for GEANT TCS</a:t>
            </a:r>
          </a:p>
          <a:p>
            <a:pPr lvl="1"/>
            <a:r>
              <a:rPr lang="en-US" sz="2200" dirty="0"/>
              <a:t>The IGTF certificate option needs to be activated by each organization itself</a:t>
            </a:r>
          </a:p>
          <a:p>
            <a:pPr lvl="1"/>
            <a:r>
              <a:rPr lang="en-US" sz="2200" dirty="0"/>
              <a:t>The restriction of the character set to ASCII should go to production in 1 or 2 weeks</a:t>
            </a:r>
          </a:p>
          <a:p>
            <a:pPr lvl="1"/>
            <a:r>
              <a:rPr lang="en-US" sz="2200" dirty="0"/>
              <a:t>IN2P3 can generate correct certificates now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2"/>
              </a:rPr>
              <a:t>Operations</a:t>
            </a:r>
            <a:r>
              <a:rPr lang="en-US" dirty="0"/>
              <a:t>    (</a:t>
            </a:r>
            <a:r>
              <a:rPr lang="el-GR" dirty="0"/>
              <a:t>2</a:t>
            </a:r>
            <a:r>
              <a:rPr lang="en-US" dirty="0"/>
              <a:t>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83583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598919-4EEE-FD41-B648-2F0ADE18C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Incident </a:t>
            </a:r>
            <a:r>
              <a:rPr lang="en-US" dirty="0">
                <a:hlinkClick r:id="rId2"/>
              </a:rPr>
              <a:t>Reports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B6A70-92BB-9A45-B5AB-B70723A0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6</a:t>
            </a:fld>
            <a:endParaRPr lang="en-CH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FD06D3-0E85-1BCC-DD74-5C518C474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No service incident reports this month.</a:t>
            </a:r>
          </a:p>
        </p:txBody>
      </p:sp>
    </p:spTree>
    <p:extLst>
      <p:ext uri="{BB962C8B-B14F-4D97-AF65-F5344CB8AC3E}">
        <p14:creationId xmlns:p14="http://schemas.microsoft.com/office/powerpoint/2010/main" val="136960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AEEA40-E710-304F-9C00-54D68A613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GGUS summary (4 weeks, Mar 17 – Apr 13)</a:t>
            </a:r>
            <a:endParaRPr lang="en-CH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A2A0F-6314-864C-A88A-064CBFBE2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7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4B0F1B-AE61-8A42-9D1E-660BBB1B7BA4}"/>
              </a:ext>
            </a:extLst>
          </p:cNvPr>
          <p:cNvSpPr txBox="1"/>
          <p:nvPr/>
        </p:nvSpPr>
        <p:spPr>
          <a:xfrm>
            <a:off x="1498940" y="4004450"/>
            <a:ext cx="9194120" cy="175432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Delete this text box and put the</a:t>
            </a:r>
            <a:r>
              <a:rPr lang="en-CH" dirty="0"/>
              <a:t> Excel graph here instead.</a:t>
            </a:r>
          </a:p>
          <a:p>
            <a:pPr algn="ctr"/>
            <a:endParaRPr lang="en-CH" dirty="0"/>
          </a:p>
          <a:p>
            <a:pPr algn="ctr"/>
            <a:r>
              <a:rPr lang="en-GB" dirty="0"/>
              <a:t>P</a:t>
            </a:r>
            <a:r>
              <a:rPr lang="en-CH" dirty="0"/>
              <a:t>lease follow the procedure described here:</a:t>
            </a:r>
          </a:p>
          <a:p>
            <a:endParaRPr lang="en-CH" dirty="0"/>
          </a:p>
          <a:p>
            <a:r>
              <a:rPr lang="en-GB" dirty="0">
                <a:hlinkClick r:id="rId2"/>
              </a:rPr>
              <a:t>https://twiki.cern.ch/twiki/bin/view/LCG/GgusOperations#Before_the_WLCG_MB_on_Monday</a:t>
            </a:r>
            <a:r>
              <a:rPr lang="en-GB" dirty="0"/>
              <a:t> </a:t>
            </a:r>
          </a:p>
          <a:p>
            <a:endParaRPr lang="en-CH" dirty="0"/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57691828-150F-C0C4-2BFB-AA5918EDF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137827"/>
              </p:ext>
            </p:extLst>
          </p:nvPr>
        </p:nvGraphicFramePr>
        <p:xfrm>
          <a:off x="2032000" y="71966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530734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1218179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013059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17658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Alarms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988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252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327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033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601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Totals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dirty="0"/>
                        <a:t>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900923"/>
                  </a:ext>
                </a:extLst>
              </a:tr>
            </a:tbl>
          </a:graphicData>
        </a:graphic>
      </p:graphicFrame>
      <p:pic>
        <p:nvPicPr>
          <p:cNvPr id="8" name="Picture 7" descr="A graph of a graph showing a number of tickets&#10;&#10;Description automatically generated with medium confidence">
            <a:extLst>
              <a:ext uri="{FF2B5EF4-FFF2-40B4-BE49-F238E27FC236}">
                <a16:creationId xmlns:a16="http://schemas.microsoft.com/office/drawing/2014/main" id="{B2796CD1-29DE-B3B6-843C-395AA6A8DE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826" y="3028974"/>
            <a:ext cx="9532348" cy="31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63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2731</TotalTime>
  <Words>428</Words>
  <Application>Microsoft Macintosh PowerPoint</Application>
  <PresentationFormat>Widescreen</PresentationFormat>
  <Paragraphs>80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PowerPoint Presentation</vt:lpstr>
      <vt:lpstr>Operations Coordination meetings </vt:lpstr>
      <vt:lpstr>Operations Coordination highlights   (1)</vt:lpstr>
      <vt:lpstr>Selected items from Operations    (1)</vt:lpstr>
      <vt:lpstr>Selected items from Operations    (2)</vt:lpstr>
      <vt:lpstr>Service Incident Reports</vt:lpstr>
      <vt:lpstr>GGUS summary (4 weeks, Mar 17 – Apr 13)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Panos Paparrigopoulos</cp:lastModifiedBy>
  <cp:revision>43</cp:revision>
  <dcterms:created xsi:type="dcterms:W3CDTF">2021-04-05T16:54:44Z</dcterms:created>
  <dcterms:modified xsi:type="dcterms:W3CDTF">2025-04-15T09:44:30Z</dcterms:modified>
</cp:coreProperties>
</file>