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9" r:id="rId4"/>
    <p:sldId id="263" r:id="rId5"/>
    <p:sldId id="266" r:id="rId6"/>
    <p:sldId id="267" r:id="rId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15"/>
    <p:restoredTop sz="96283"/>
  </p:normalViewPr>
  <p:slideViewPr>
    <p:cSldViewPr snapToGrid="0" snapToObjects="1">
      <p:cViewPr varScale="1">
        <p:scale>
          <a:sx n="115" d="100"/>
          <a:sy n="115" d="100"/>
        </p:scale>
        <p:origin x="21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19.05.2025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19.05.25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349200" indent="-349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 marL="685800" indent="-300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9000" indent="-300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76200" indent="-264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53400" indent="-264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19.05.25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84669/timetable/#b-614775-wlcg-facilities" TargetMode="External"/><Relationship Id="rId13" Type="http://schemas.openxmlformats.org/officeDocument/2006/relationships/hyperlink" Target="https://indico.cern.ch/event/1484669/timetable/#b-605859-plenary-analysis-at-s" TargetMode="External"/><Relationship Id="rId3" Type="http://schemas.openxmlformats.org/officeDocument/2006/relationships/hyperlink" Target="https://indico.cern.ch/event/1484669/timetable/" TargetMode="External"/><Relationship Id="rId7" Type="http://schemas.openxmlformats.org/officeDocument/2006/relationships/hyperlink" Target="https://indico.cern.ch/event/1484669/timetable/#b-605869-plenary-closing" TargetMode="External"/><Relationship Id="rId12" Type="http://schemas.openxmlformats.org/officeDocument/2006/relationships/hyperlink" Target="https://indico.cern.ch/event/1484669/timetable/#47-facility-view-heterogeneous" TargetMode="External"/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84669/timetable/#b-605868-wlcg-doma-working-gro" TargetMode="External"/><Relationship Id="rId11" Type="http://schemas.openxmlformats.org/officeDocument/2006/relationships/hyperlink" Target="https://indico.cern.ch/event/1484669/timetable/#44-ai-and-facilities" TargetMode="External"/><Relationship Id="rId5" Type="http://schemas.openxmlformats.org/officeDocument/2006/relationships/hyperlink" Target="https://indico.cern.ch/event/1484669/timetable/#b-614774-wlcg-token-migration" TargetMode="External"/><Relationship Id="rId10" Type="http://schemas.openxmlformats.org/officeDocument/2006/relationships/hyperlink" Target="https://indico.cern.ch/event/1484669/timetable/#b-613148-plenary-environmental" TargetMode="External"/><Relationship Id="rId4" Type="http://schemas.openxmlformats.org/officeDocument/2006/relationships/hyperlink" Target="https://indico.cern.ch/event/1484669/timetable/#b-605861-wlcg-operations" TargetMode="External"/><Relationship Id="rId9" Type="http://schemas.openxmlformats.org/officeDocument/2006/relationships/hyperlink" Target="https://indico.cern.ch/event/1484669/timetable/#55-responding-faster-lessons-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hyperlink" Target="https://en.wikipedia.org/wiki/2025_Iberian_Peninsula_blackou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ServiceIncident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wiki.cern.ch/twiki/bin/view/LCG/GgusOperations#Before_the_WLCG_MB_on_Monda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Service Report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weeks, April 15 – May 20</a:t>
            </a: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Management Board, May 20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Panos Paparrigopoulos, Maarten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v1.0</a:t>
            </a:r>
            <a:endParaRPr lang="en-US" sz="2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B7AFB6-6933-C943-895E-5FC7891B6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/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usually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 on June 5</a:t>
            </a:r>
          </a:p>
          <a:p>
            <a:pPr lvl="1"/>
            <a:r>
              <a:rPr lang="en-US" sz="2700" dirty="0"/>
              <a:t>Topic: </a:t>
            </a:r>
            <a:r>
              <a:rPr lang="en-US" sz="2700" i="1" dirty="0"/>
              <a:t>Varnish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780D4-51CD-E849-B003-5D14E2D3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meetings</a:t>
            </a:r>
            <a:r>
              <a:rPr lang="en-US" sz="2800" dirty="0"/>
              <a:t> 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5C8D0-AFB9-C74A-AD23-5393DF146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567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highlights   (1)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74799ED-6A9B-641E-2748-0494F1AF2F52}"/>
              </a:ext>
            </a:extLst>
          </p:cNvPr>
          <p:cNvSpPr txBox="1">
            <a:spLocks/>
          </p:cNvSpPr>
          <p:nvPr/>
        </p:nvSpPr>
        <p:spPr>
          <a:xfrm>
            <a:off x="990600" y="961697"/>
            <a:ext cx="10515600" cy="5367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00" indent="-349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432FF"/>
              </a:buClr>
              <a:buFont typeface="Wingdings" pitchFamily="2" charset="2"/>
              <a:buChar char="§"/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300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99000" indent="-300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432FF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76200" indent="-264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53400" indent="-264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432FF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100" dirty="0"/>
              <a:t>No Ops Coordination meeting since last MB, but…</a:t>
            </a:r>
          </a:p>
          <a:p>
            <a:pPr lvl="3"/>
            <a:endParaRPr lang="en-US" sz="2100" dirty="0"/>
          </a:p>
          <a:p>
            <a:r>
              <a:rPr lang="en-US" sz="3100" dirty="0"/>
              <a:t>A very successful </a:t>
            </a:r>
            <a:r>
              <a:rPr lang="en-US" sz="3100" dirty="0">
                <a:hlinkClick r:id="rId3"/>
              </a:rPr>
              <a:t>WLCG/HSF workshop</a:t>
            </a:r>
            <a:r>
              <a:rPr lang="en-US" sz="3100" dirty="0"/>
              <a:t> @ Orsay had</a:t>
            </a:r>
            <a:br>
              <a:rPr lang="en-US" sz="3100" dirty="0"/>
            </a:br>
            <a:r>
              <a:rPr lang="en-US" sz="3100" dirty="0"/>
              <a:t>quite a few Ops-related topics discussed:</a:t>
            </a:r>
          </a:p>
          <a:p>
            <a:pPr lvl="1"/>
            <a:r>
              <a:rPr lang="en-US" sz="2700" dirty="0">
                <a:hlinkClick r:id="rId4"/>
              </a:rPr>
              <a:t>Operations session</a:t>
            </a:r>
            <a:endParaRPr lang="en-US" sz="2700" dirty="0"/>
          </a:p>
          <a:p>
            <a:pPr lvl="2"/>
            <a:r>
              <a:rPr lang="en-US" sz="2300" dirty="0"/>
              <a:t>Accounting</a:t>
            </a:r>
          </a:p>
          <a:p>
            <a:pPr lvl="2"/>
            <a:r>
              <a:rPr lang="en-US" sz="2300" dirty="0"/>
              <a:t>GGUS</a:t>
            </a:r>
          </a:p>
          <a:p>
            <a:pPr lvl="2"/>
            <a:r>
              <a:rPr lang="en-US" sz="2300" dirty="0"/>
              <a:t>Job allocation and handling</a:t>
            </a:r>
          </a:p>
          <a:p>
            <a:pPr lvl="2"/>
            <a:r>
              <a:rPr lang="en-US" sz="2300" dirty="0"/>
              <a:t>Security training opportunities</a:t>
            </a:r>
          </a:p>
          <a:p>
            <a:pPr lvl="1"/>
            <a:r>
              <a:rPr lang="en-US" sz="2700" dirty="0">
                <a:hlinkClick r:id="rId5"/>
              </a:rPr>
              <a:t>Tokens</a:t>
            </a:r>
            <a:endParaRPr lang="en-US" sz="2700" dirty="0"/>
          </a:p>
          <a:p>
            <a:pPr lvl="1"/>
            <a:r>
              <a:rPr lang="en-US" sz="2700" dirty="0">
                <a:hlinkClick r:id="rId6"/>
              </a:rPr>
              <a:t>DOMA</a:t>
            </a:r>
            <a:r>
              <a:rPr lang="en-US" sz="2700" dirty="0"/>
              <a:t> </a:t>
            </a:r>
          </a:p>
          <a:p>
            <a:r>
              <a:rPr lang="en-US" sz="3100" dirty="0"/>
              <a:t>With </a:t>
            </a:r>
            <a:r>
              <a:rPr lang="en-US" sz="3100" dirty="0">
                <a:hlinkClick r:id="rId7"/>
              </a:rPr>
              <a:t>summaries</a:t>
            </a:r>
            <a:r>
              <a:rPr lang="en-US" sz="3100" dirty="0"/>
              <a:t> on the last day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87BDAC6-86FE-C7AB-0A78-292267D46F71}"/>
              </a:ext>
            </a:extLst>
          </p:cNvPr>
          <p:cNvSpPr txBox="1">
            <a:spLocks/>
          </p:cNvSpPr>
          <p:nvPr/>
        </p:nvSpPr>
        <p:spPr>
          <a:xfrm>
            <a:off x="6403205" y="2930736"/>
            <a:ext cx="5169981" cy="2838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00" indent="-349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432FF"/>
              </a:buClr>
              <a:buFont typeface="Wingdings" pitchFamily="2" charset="2"/>
              <a:buChar char="§"/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300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99000" indent="-300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432FF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76200" indent="-264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53400" indent="-264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432FF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700" dirty="0">
                <a:hlinkClick r:id="rId8"/>
              </a:rPr>
              <a:t>Facilities</a:t>
            </a:r>
            <a:endParaRPr lang="en-US" sz="2700" dirty="0">
              <a:hlinkClick r:id="rId9"/>
            </a:endParaRPr>
          </a:p>
          <a:p>
            <a:pPr lvl="1"/>
            <a:r>
              <a:rPr lang="en-US" sz="2700" dirty="0">
                <a:hlinkClick r:id="rId9"/>
              </a:rPr>
              <a:t>Security</a:t>
            </a:r>
            <a:r>
              <a:rPr lang="en-US" sz="2700" dirty="0"/>
              <a:t> </a:t>
            </a:r>
          </a:p>
          <a:p>
            <a:pPr lvl="1"/>
            <a:r>
              <a:rPr lang="en-US" sz="2700" dirty="0">
                <a:hlinkClick r:id="rId10"/>
              </a:rPr>
              <a:t>Sustainability</a:t>
            </a:r>
            <a:endParaRPr lang="en-US" sz="2700" dirty="0"/>
          </a:p>
          <a:p>
            <a:pPr lvl="1"/>
            <a:r>
              <a:rPr lang="en-US" sz="2700" dirty="0">
                <a:hlinkClick r:id="rId11"/>
              </a:rPr>
              <a:t>AI in operations</a:t>
            </a:r>
            <a:endParaRPr lang="en-US" sz="2700" dirty="0"/>
          </a:p>
          <a:p>
            <a:pPr lvl="1"/>
            <a:r>
              <a:rPr lang="en-US" sz="2700" dirty="0">
                <a:hlinkClick r:id="rId12"/>
              </a:rPr>
              <a:t>Heterogeneous resources</a:t>
            </a:r>
            <a:endParaRPr lang="en-US" sz="2700" dirty="0"/>
          </a:p>
          <a:p>
            <a:pPr lvl="1"/>
            <a:r>
              <a:rPr lang="en-US" sz="2700" dirty="0">
                <a:hlinkClick r:id="rId13"/>
              </a:rPr>
              <a:t>Analysis facilities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50108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700657" cy="5367666"/>
          </a:xfrm>
        </p:spPr>
        <p:txBody>
          <a:bodyPr/>
          <a:lstStyle/>
          <a:p>
            <a:r>
              <a:rPr lang="en-GB" dirty="0"/>
              <a:t>A widespread </a:t>
            </a:r>
            <a:r>
              <a:rPr lang="en-GB" dirty="0">
                <a:hlinkClick r:id="rId2"/>
              </a:rPr>
              <a:t>power outage</a:t>
            </a:r>
            <a:r>
              <a:rPr lang="en-GB" dirty="0"/>
              <a:t> in Portugal and Spain on Apr 28 affected many sites and services in both countries</a:t>
            </a:r>
          </a:p>
          <a:p>
            <a:pPr lvl="1"/>
            <a:r>
              <a:rPr lang="en-GB" dirty="0"/>
              <a:t>Several sites needed multiple days to recover </a:t>
            </a:r>
          </a:p>
          <a:p>
            <a:endParaRPr lang="en-GB" dirty="0"/>
          </a:p>
          <a:p>
            <a:r>
              <a:rPr lang="en-GB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All FNAL experiments are now using CTA, which means that Enstore is no longer handling any tapes in FNAL, after 25 years!</a:t>
            </a:r>
            <a:endParaRPr lang="en-GB" dirty="0"/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3"/>
              </a:rPr>
              <a:t>Operations</a:t>
            </a:r>
            <a:r>
              <a:rPr lang="en-US" dirty="0"/>
              <a:t>    (1)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9343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29BB55-AF58-7747-AC51-ACA92CB5D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service incident reports this month.</a:t>
            </a:r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598919-4EEE-FD41-B648-2F0ADE18C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Incident </a:t>
            </a:r>
            <a:r>
              <a:rPr lang="en-US" dirty="0">
                <a:hlinkClick r:id="rId2"/>
              </a:rPr>
              <a:t>Reports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B6A70-92BB-9A45-B5AB-B70723A0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9607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AEEA40-E710-304F-9C00-54D68A613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GGUS summary (5 weeks, Apr 14 – May 18)</a:t>
            </a:r>
            <a:endParaRPr lang="en-CH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A2A0F-6314-864C-A88A-064CBFBE2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4B0F1B-AE61-8A42-9D1E-660BBB1B7BA4}"/>
              </a:ext>
            </a:extLst>
          </p:cNvPr>
          <p:cNvSpPr txBox="1"/>
          <p:nvPr/>
        </p:nvSpPr>
        <p:spPr>
          <a:xfrm>
            <a:off x="1498940" y="4004450"/>
            <a:ext cx="9194120" cy="175432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Delete this text box and put the</a:t>
            </a:r>
            <a:r>
              <a:rPr lang="en-CH"/>
              <a:t> Excel graph here instead.</a:t>
            </a:r>
          </a:p>
          <a:p>
            <a:pPr algn="ctr"/>
            <a:endParaRPr lang="en-CH"/>
          </a:p>
          <a:p>
            <a:pPr algn="ctr"/>
            <a:r>
              <a:rPr lang="en-GB" dirty="0"/>
              <a:t>P</a:t>
            </a:r>
            <a:r>
              <a:rPr lang="en-CH"/>
              <a:t>lease follow the procedure described here:</a:t>
            </a:r>
          </a:p>
          <a:p>
            <a:endParaRPr lang="en-CH"/>
          </a:p>
          <a:p>
            <a:r>
              <a:rPr lang="en-GB" dirty="0">
                <a:hlinkClick r:id="rId2"/>
              </a:rPr>
              <a:t>https://twiki.cern.ch/twiki/bin/view/LCG/GgusOperations#Before_the_WLCG_MB_on_Monday</a:t>
            </a:r>
            <a:r>
              <a:rPr lang="en-GB" dirty="0"/>
              <a:t> </a:t>
            </a:r>
          </a:p>
          <a:p>
            <a:endParaRPr lang="en-CH"/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57691828-150F-C0C4-2BFB-AA5918EDF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562531"/>
              </p:ext>
            </p:extLst>
          </p:nvPr>
        </p:nvGraphicFramePr>
        <p:xfrm>
          <a:off x="2032000" y="71966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530734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218179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013059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17658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Alarms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988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25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327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033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601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900923"/>
                  </a:ext>
                </a:extLst>
              </a:tr>
            </a:tbl>
          </a:graphicData>
        </a:graphic>
      </p:graphicFrame>
      <p:pic>
        <p:nvPicPr>
          <p:cNvPr id="7" name="Picture 6" descr="A graph of multiple colored lines&#10;&#10;Description automatically generated">
            <a:extLst>
              <a:ext uri="{FF2B5EF4-FFF2-40B4-BE49-F238E27FC236}">
                <a16:creationId xmlns:a16="http://schemas.microsoft.com/office/drawing/2014/main" id="{E7FE0A41-FF73-1D0B-8A54-A86D2BBAC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525" y="2983335"/>
            <a:ext cx="9310949" cy="321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6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315</Words>
  <Application>Microsoft Macintosh PowerPoint</Application>
  <PresentationFormat>Widescreen</PresentationFormat>
  <Paragraphs>72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</vt:lpstr>
      <vt:lpstr>Calibri</vt:lpstr>
      <vt:lpstr>Calibri Light</vt:lpstr>
      <vt:lpstr>Wingdings</vt:lpstr>
      <vt:lpstr>Office Theme</vt:lpstr>
      <vt:lpstr>PowerPoint Presentation</vt:lpstr>
      <vt:lpstr>Operations Coordination meetings </vt:lpstr>
      <vt:lpstr>Operations Coordination highlights   (1)</vt:lpstr>
      <vt:lpstr>Selected items from Operations    (1)</vt:lpstr>
      <vt:lpstr>Service Incident Reports</vt:lpstr>
      <vt:lpstr>GGUS summary (5 weeks, Apr 14 – May 18)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Panos Paparrigopoulos</cp:lastModifiedBy>
  <cp:revision>28</cp:revision>
  <dcterms:created xsi:type="dcterms:W3CDTF">2021-04-05T16:54:44Z</dcterms:created>
  <dcterms:modified xsi:type="dcterms:W3CDTF">2025-05-19T18:06:10Z</dcterms:modified>
</cp:coreProperties>
</file>