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 bookmarkIdSeed="3">
  <p:sldMasterIdLst>
    <p:sldMasterId id="2147483692" r:id="rId1"/>
    <p:sldMasterId id="2147483678" r:id="rId2"/>
  </p:sldMasterIdLst>
  <p:notesMasterIdLst>
    <p:notesMasterId r:id="rId19"/>
  </p:notesMasterIdLst>
  <p:handoutMasterIdLst>
    <p:handoutMasterId r:id="rId20"/>
  </p:handoutMasterIdLst>
  <p:sldIdLst>
    <p:sldId id="431" r:id="rId3"/>
    <p:sldId id="472" r:id="rId4"/>
    <p:sldId id="480" r:id="rId5"/>
    <p:sldId id="481" r:id="rId6"/>
    <p:sldId id="474" r:id="rId7"/>
    <p:sldId id="479" r:id="rId8"/>
    <p:sldId id="483" r:id="rId9"/>
    <p:sldId id="482" r:id="rId10"/>
    <p:sldId id="475" r:id="rId11"/>
    <p:sldId id="476" r:id="rId12"/>
    <p:sldId id="486" r:id="rId13"/>
    <p:sldId id="477" r:id="rId14"/>
    <p:sldId id="487" r:id="rId15"/>
    <p:sldId id="484" r:id="rId16"/>
    <p:sldId id="478" r:id="rId17"/>
    <p:sldId id="437" r:id="rId18"/>
  </p:sldIdLst>
  <p:sldSz cx="12192000" cy="6858000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67" userDrawn="1">
          <p15:clr>
            <a:srgbClr val="A4A3A4"/>
          </p15:clr>
        </p15:guide>
        <p15:guide id="2" pos="7015" userDrawn="1">
          <p15:clr>
            <a:srgbClr val="A4A3A4"/>
          </p15:clr>
        </p15:guide>
        <p15:guide id="3" pos="665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207CA"/>
    <a:srgbClr val="FEFCDE"/>
    <a:srgbClr val="005DE0"/>
    <a:srgbClr val="B30505"/>
    <a:srgbClr val="0FE6F8"/>
    <a:srgbClr val="E6E6E6"/>
    <a:srgbClr val="253366"/>
    <a:srgbClr val="FBEA1C"/>
    <a:srgbClr val="2EAC68"/>
    <a:srgbClr val="26211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342" autoAdjust="0"/>
    <p:restoredTop sz="94322" autoAdjust="0"/>
  </p:normalViewPr>
  <p:slideViewPr>
    <p:cSldViewPr snapToObjects="1" showGuides="1">
      <p:cViewPr varScale="1">
        <p:scale>
          <a:sx n="69" d="100"/>
          <a:sy n="69" d="100"/>
        </p:scale>
        <p:origin x="264" y="60"/>
      </p:cViewPr>
      <p:guideLst>
        <p:guide orient="horz" pos="3067"/>
        <p:guide pos="7015"/>
        <p:guide pos="66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Objects="1" showGuides="1">
      <p:cViewPr varScale="1">
        <p:scale>
          <a:sx n="64" d="100"/>
          <a:sy n="64" d="100"/>
        </p:scale>
        <p:origin x="3115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28C6C0-723B-1144-B0BB-13233DB680E2}" type="datetimeFigureOut">
              <a:rPr lang="fr-FR" smtClean="0"/>
              <a:pPr/>
              <a:t>28/10/2024</a:t>
            </a:fld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649DF4-BFDC-CE44-88D7-285A08214489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625803-7089-5846-80C7-3D9AC85D7E45}" type="datetimeFigureOut">
              <a:rPr lang="fr-FR" smtClean="0"/>
              <a:pPr/>
              <a:t>28/10/2024</a:t>
            </a:fld>
            <a:endParaRPr lang="en-GB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0F73C1-2BD6-684E-AA1B-49165E0DF4BD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png"/><Relationship Id="rId4" Type="http://schemas.openxmlformats.org/officeDocument/2006/relationships/image" Target="../media/image6.emf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240000" cy="6879819"/>
          </a:xfrm>
          <a:prstGeom prst="rect">
            <a:avLst/>
          </a:prstGeom>
        </p:spPr>
      </p:pic>
      <p:sp>
        <p:nvSpPr>
          <p:cNvPr id="12" name="Espace réservé du texte 11"/>
          <p:cNvSpPr>
            <a:spLocks noGrp="1"/>
          </p:cNvSpPr>
          <p:nvPr>
            <p:ph type="body" sz="quarter" idx="13" hasCustomPrompt="1"/>
          </p:nvPr>
        </p:nvSpPr>
        <p:spPr>
          <a:xfrm>
            <a:off x="1066432" y="1997805"/>
            <a:ext cx="7402857" cy="1236236"/>
          </a:xfrm>
          <a:prstGeom prst="rect">
            <a:avLst/>
          </a:prstGeom>
        </p:spPr>
        <p:txBody>
          <a:bodyPr vert="horz" wrap="square" lIns="0" tIns="0" rIns="0" bIns="0" anchor="ctr">
            <a:spAutoFit/>
          </a:bodyPr>
          <a:lstStyle>
            <a:lvl1pPr algn="l">
              <a:buFontTx/>
              <a:buNone/>
              <a:defRPr sz="4000" b="0" baseline="0">
                <a:solidFill>
                  <a:schemeClr val="bg1"/>
                </a:solidFill>
                <a:latin typeface="Montserrat SemiBold" panose="00000700000000000000" pitchFamily="2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en-US" dirty="0"/>
              <a:t>Test Presentation</a:t>
            </a:r>
          </a:p>
          <a:p>
            <a:pPr lvl="0"/>
            <a:r>
              <a:rPr lang="en-US" dirty="0"/>
              <a:t>Click to add title</a:t>
            </a:r>
            <a:endParaRPr lang="fr-FR" dirty="0"/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066432" y="4275445"/>
            <a:ext cx="7402857" cy="378210"/>
          </a:xfrm>
          <a:prstGeom prst="rect">
            <a:avLst/>
          </a:prstGeom>
        </p:spPr>
        <p:txBody>
          <a:bodyPr vert="horz" lIns="0" tIns="0" rIns="0" bIns="0" anchor="ctr">
            <a:normAutofit/>
          </a:bodyPr>
          <a:lstStyle>
            <a:lvl1pPr algn="l">
              <a:buNone/>
              <a:defRPr sz="2000" baseline="0">
                <a:solidFill>
                  <a:schemeClr val="accent5"/>
                </a:solidFill>
                <a:latin typeface="Montserrat" panose="00000500000000000000" pitchFamily="2" charset="0"/>
                <a:cs typeface="Arial"/>
              </a:defRPr>
            </a:lvl1pPr>
            <a:lvl2pPr algn="r">
              <a:buNone/>
              <a:defRPr/>
            </a:lvl2pPr>
            <a:lvl3pPr algn="r">
              <a:buNone/>
              <a:defRPr/>
            </a:lvl3pPr>
            <a:lvl4pPr algn="r">
              <a:buNone/>
              <a:defRPr/>
            </a:lvl4pPr>
            <a:lvl5pPr algn="r">
              <a:buNone/>
              <a:defRPr/>
            </a:lvl5pPr>
          </a:lstStyle>
          <a:p>
            <a:pPr lvl="0"/>
            <a:r>
              <a:rPr lang="fr-FR" dirty="0"/>
              <a:t>Speaker / Project / Organisation</a:t>
            </a:r>
          </a:p>
        </p:txBody>
      </p:sp>
      <p:sp>
        <p:nvSpPr>
          <p:cNvPr id="5" name="Espace réservé du texte 11"/>
          <p:cNvSpPr>
            <a:spLocks noGrp="1"/>
          </p:cNvSpPr>
          <p:nvPr>
            <p:ph type="body" sz="quarter" idx="15" hasCustomPrompt="1"/>
          </p:nvPr>
        </p:nvSpPr>
        <p:spPr>
          <a:xfrm>
            <a:off x="1066432" y="3547178"/>
            <a:ext cx="7402857" cy="533110"/>
          </a:xfrm>
          <a:prstGeom prst="rect">
            <a:avLst/>
          </a:prstGeom>
        </p:spPr>
        <p:txBody>
          <a:bodyPr vert="horz" lIns="0" tIns="0" rIns="0" bIns="0" anchor="ctr"/>
          <a:lstStyle>
            <a:lvl1pPr algn="l">
              <a:buFontTx/>
              <a:buNone/>
              <a:defRPr sz="3000" b="0">
                <a:solidFill>
                  <a:schemeClr val="accent5"/>
                </a:solidFill>
                <a:latin typeface="Montserrat" panose="00000500000000000000" pitchFamily="2" charset="0"/>
                <a:cs typeface="Arial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fr-FR" dirty="0"/>
              <a:t>Venue / Date / Event / </a:t>
            </a:r>
            <a:r>
              <a:rPr lang="fr-FR" dirty="0" err="1"/>
              <a:t>Subtitle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752" y="5419756"/>
            <a:ext cx="1562400" cy="89126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0134" y="558385"/>
            <a:ext cx="648072" cy="432048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1790214" y="612826"/>
            <a:ext cx="9346346" cy="3231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GB" sz="1000" b="0" i="0" kern="1200" dirty="0">
                <a:solidFill>
                  <a:schemeClr val="bg1"/>
                </a:solidFill>
                <a:effectLst/>
                <a:latin typeface="Montserrat" panose="00000500000000000000" pitchFamily="2" charset="0"/>
                <a:ea typeface="+mn-ea"/>
                <a:cs typeface="Arial" panose="020B0604020202020204" pitchFamily="34" charset="0"/>
              </a:rPr>
              <a:t>This project has received funding from the European Union’s Horizon 2020 Research and Innovation programme under GA No 101004730.</a:t>
            </a:r>
            <a:endParaRPr lang="en-GB" sz="800" dirty="0">
              <a:solidFill>
                <a:schemeClr val="bg1"/>
              </a:solidFill>
              <a:latin typeface="Montserrat" panose="00000500000000000000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00630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46700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58042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39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661471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5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825625"/>
            <a:ext cx="515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937722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7" y="365126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0318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0318" y="2505075"/>
            <a:ext cx="5158316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59880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819022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5558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218099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051341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49844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" y="0"/>
            <a:ext cx="12240000" cy="6879819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0" y="0"/>
            <a:ext cx="12240000" cy="6879600"/>
          </a:xfrm>
          <a:prstGeom prst="rect">
            <a:avLst/>
          </a:prstGeom>
          <a:blipFill dpi="0" rotWithShape="1">
            <a:blip r:embed="rId3" cstate="print">
              <a:alphaModFix amt="2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787" y="556840"/>
            <a:ext cx="2131621" cy="121597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867" y="5816297"/>
            <a:ext cx="648072" cy="432048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1784947" y="5755322"/>
            <a:ext cx="5031133" cy="553998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GB" sz="1000" b="0" i="0" kern="1200" dirty="0">
                <a:solidFill>
                  <a:schemeClr val="bg1"/>
                </a:solidFill>
                <a:effectLst/>
                <a:latin typeface="Montserrat" panose="00000500000000000000" pitchFamily="2" charset="0"/>
                <a:ea typeface="+mn-ea"/>
                <a:cs typeface="Arial" panose="020B0604020202020204" pitchFamily="34" charset="0"/>
              </a:rPr>
              <a:t>This project has received funding from the European Union’s Horizon 2020 Research and Innovation programme under GA No 101004730.</a:t>
            </a:r>
            <a:endParaRPr lang="en-GB" sz="800" dirty="0">
              <a:solidFill>
                <a:schemeClr val="bg1"/>
              </a:solidFill>
              <a:latin typeface="Montserrat" panose="00000500000000000000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264534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6835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05673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365126"/>
            <a:ext cx="8137800" cy="920538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76361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5608662"/>
      </p:ext>
    </p:extLst>
  </p:cSld>
  <p:clrMapOvr>
    <a:masterClrMapping/>
  </p:clrMapOvr>
  <p:hf hd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 + Two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376361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376361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759644"/>
      </p:ext>
    </p:extLst>
  </p:cSld>
  <p:clrMapOvr>
    <a:masterClrMapping/>
  </p:clrMapOvr>
  <p:hf hd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9788" y="365125"/>
            <a:ext cx="10515600" cy="1325563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0">
                <a:latin typeface="Montserrat SemiBold" panose="00000700000000000000" pitchFamily="2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08416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0">
                <a:latin typeface="Montserrat SemiBold" panose="00000700000000000000" pitchFamily="2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08416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7306780"/>
      </p:ext>
    </p:extLst>
  </p:cSld>
  <p:clrMapOvr>
    <a:masterClrMapping/>
  </p:clrMapOvr>
  <p:hf hd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>
            <a:normAutofit/>
          </a:bodyPr>
          <a:lstStyle>
            <a:lvl1pPr>
              <a:defRPr sz="3000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457201"/>
            <a:ext cx="6172200" cy="512819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399"/>
            <a:ext cx="3932237" cy="3528000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1773478"/>
      </p:ext>
    </p:extLst>
  </p:cSld>
  <p:clrMapOvr>
    <a:masterClrMapping/>
  </p:clrMapOvr>
  <p:hf hd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rai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78750" y="457200"/>
            <a:ext cx="6175050" cy="5116834"/>
          </a:xfrm>
        </p:spPr>
        <p:txBody>
          <a:bodyPr>
            <a:normAutofit/>
          </a:bodyPr>
          <a:lstStyle>
            <a:lvl1pPr marL="0" indent="0">
              <a:buNone/>
              <a:defRPr sz="3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15" name="Title 1"/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>
            <a:normAutofit/>
          </a:bodyPr>
          <a:lstStyle>
            <a:lvl1pPr>
              <a:defRPr sz="3000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516634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6774562"/>
      </p:ext>
    </p:extLst>
  </p:cSld>
  <p:clrMapOvr>
    <a:masterClrMapping/>
  </p:clrMapOvr>
  <p:hf hd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 +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75520" y="1268760"/>
            <a:ext cx="9361040" cy="3912840"/>
          </a:xfrm>
        </p:spPr>
        <p:txBody>
          <a:bodyPr>
            <a:normAutofit/>
          </a:bodyPr>
          <a:lstStyle>
            <a:lvl1pPr marL="0" indent="0">
              <a:buNone/>
              <a:defRPr sz="3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1069048" y="5390488"/>
            <a:ext cx="6629333" cy="195262"/>
          </a:xfrm>
        </p:spPr>
        <p:txBody>
          <a:bodyPr anchor="ctr"/>
          <a:lstStyle>
            <a:lvl1pPr marL="0" indent="0">
              <a:buNone/>
              <a:defRPr sz="1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dirty="0"/>
              <a:t>Click to </a:t>
            </a:r>
            <a:r>
              <a:rPr lang="fr-FR" dirty="0" err="1"/>
              <a:t>add</a:t>
            </a:r>
            <a:r>
              <a:rPr lang="fr-FR" dirty="0"/>
              <a:t> </a:t>
            </a:r>
            <a:r>
              <a:rPr lang="fr-FR" dirty="0" err="1"/>
              <a:t>caption</a:t>
            </a:r>
            <a:endParaRPr lang="fr-FR" dirty="0"/>
          </a:p>
        </p:txBody>
      </p:sp>
      <p:sp>
        <p:nvSpPr>
          <p:cNvPr id="13" name="Titre 1"/>
          <p:cNvSpPr>
            <a:spLocks noGrp="1"/>
          </p:cNvSpPr>
          <p:nvPr>
            <p:ph type="title" hasCustomPrompt="1"/>
          </p:nvPr>
        </p:nvSpPr>
        <p:spPr>
          <a:xfrm>
            <a:off x="1069049" y="555625"/>
            <a:ext cx="10067512" cy="561974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Click to </a:t>
            </a:r>
            <a:r>
              <a:rPr lang="fr-FR" dirty="0" err="1"/>
              <a:t>add</a:t>
            </a:r>
            <a:r>
              <a:rPr lang="fr-FR" dirty="0"/>
              <a:t> </a:t>
            </a:r>
            <a:r>
              <a:rPr lang="fr-FR" dirty="0" err="1"/>
              <a:t>title</a:t>
            </a:r>
            <a:endParaRPr lang="en-GB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03578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6496101"/>
      </p:ext>
    </p:extLst>
  </p:cSld>
  <p:clrMapOvr>
    <a:masterClrMapping/>
  </p:clrMapOvr>
  <p:hf hd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4.xml"/><Relationship Id="rId10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  <a:latin typeface="Montserrat" panose="00000500000000000000" pitchFamily="2" charset="0"/>
              </a:defRPr>
            </a:lvl1pPr>
          </a:lstStyle>
          <a:p>
            <a:fld id="{0E0C21EA-FA05-7048-AA70-4DED716611A1}" type="datetimeFigureOut">
              <a:rPr lang="en-US" smtClean="0"/>
              <a:pPr/>
              <a:t>10/28/2024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  <a:latin typeface="Montserrat" panose="00000500000000000000" pitchFamily="2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Montserrat" panose="00000500000000000000" pitchFamily="2" charset="0"/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79688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11" r:id="rId2"/>
    <p:sldLayoutId id="2147483694" r:id="rId3"/>
    <p:sldLayoutId id="2147483696" r:id="rId4"/>
    <p:sldLayoutId id="2147483697" r:id="rId5"/>
    <p:sldLayoutId id="2147483700" r:id="rId6"/>
    <p:sldLayoutId id="2147483701" r:id="rId7"/>
    <p:sldLayoutId id="2147483710" r:id="rId8"/>
    <p:sldLayoutId id="2147483699" r:id="rId9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accent5"/>
          </a:solidFill>
          <a:latin typeface="Montserrat ExtraBold" panose="00000900000000000000" pitchFamily="2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accent1"/>
        </a:buClr>
        <a:buFont typeface="Arial"/>
        <a:buChar char="•"/>
        <a:defRPr sz="28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24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20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18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18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60411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911423" y="1844824"/>
            <a:ext cx="8640961" cy="1218795"/>
          </a:xfrm>
        </p:spPr>
        <p:txBody>
          <a:bodyPr/>
          <a:lstStyle/>
          <a:p>
            <a:r>
              <a:rPr lang="fr-CH" sz="4400" dirty="0"/>
              <a:t> </a:t>
            </a:r>
            <a:r>
              <a:rPr lang="en-GB" sz="4400" dirty="0"/>
              <a:t>Status and plans for a new initiative after I.FAST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1066432" y="4672387"/>
            <a:ext cx="7402857" cy="378210"/>
          </a:xfrm>
        </p:spPr>
        <p:txBody>
          <a:bodyPr/>
          <a:lstStyle/>
          <a:p>
            <a:r>
              <a:rPr lang="en-GB" dirty="0"/>
              <a:t>TIARA Collaboration Meeting, 29.10.2025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1066432" y="3547178"/>
            <a:ext cx="7402857" cy="817926"/>
          </a:xfrm>
        </p:spPr>
        <p:txBody>
          <a:bodyPr>
            <a:normAutofit/>
          </a:bodyPr>
          <a:lstStyle/>
          <a:p>
            <a:r>
              <a:rPr lang="en-GB" dirty="0"/>
              <a:t>M. Vretenar</a:t>
            </a:r>
          </a:p>
        </p:txBody>
      </p:sp>
    </p:spTree>
    <p:extLst>
      <p:ext uri="{BB962C8B-B14F-4D97-AF65-F5344CB8AC3E}">
        <p14:creationId xmlns:p14="http://schemas.microsoft.com/office/powerpoint/2010/main" val="6514797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A07194-DA46-5494-C3D1-7D4A48E5D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6263" y="220995"/>
            <a:ext cx="10010328" cy="920538"/>
          </a:xfrm>
        </p:spPr>
        <p:txBody>
          <a:bodyPr>
            <a:normAutofit/>
          </a:bodyPr>
          <a:lstStyle/>
          <a:p>
            <a:r>
              <a:rPr lang="en-US" dirty="0"/>
              <a:t>3. Possible structure</a:t>
            </a:r>
            <a:endParaRPr lang="en-CH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8BAAD6D-B5D6-FFD8-8156-2543A59719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10</a:t>
            </a:fld>
            <a:endParaRPr lang="en-US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FACC9A05-D2C5-8040-E7CC-1D4BBF86658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3752725"/>
              </p:ext>
            </p:extLst>
          </p:nvPr>
        </p:nvGraphicFramePr>
        <p:xfrm>
          <a:off x="753815" y="2598620"/>
          <a:ext cx="10585176" cy="330708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360040">
                  <a:extLst>
                    <a:ext uri="{9D8B030D-6E8A-4147-A177-3AD203B41FA5}">
                      <a16:colId xmlns:a16="http://schemas.microsoft.com/office/drawing/2014/main" val="4285841903"/>
                    </a:ext>
                  </a:extLst>
                </a:gridCol>
                <a:gridCol w="2376264">
                  <a:extLst>
                    <a:ext uri="{9D8B030D-6E8A-4147-A177-3AD203B41FA5}">
                      <a16:colId xmlns:a16="http://schemas.microsoft.com/office/drawing/2014/main" val="3425651189"/>
                    </a:ext>
                  </a:extLst>
                </a:gridCol>
                <a:gridCol w="4320480">
                  <a:extLst>
                    <a:ext uri="{9D8B030D-6E8A-4147-A177-3AD203B41FA5}">
                      <a16:colId xmlns:a16="http://schemas.microsoft.com/office/drawing/2014/main" val="2301333913"/>
                    </a:ext>
                  </a:extLst>
                </a:gridCol>
                <a:gridCol w="1728192">
                  <a:extLst>
                    <a:ext uri="{9D8B030D-6E8A-4147-A177-3AD203B41FA5}">
                      <a16:colId xmlns:a16="http://schemas.microsoft.com/office/drawing/2014/main" val="3846093425"/>
                    </a:ext>
                  </a:extLst>
                </a:gridCol>
                <a:gridCol w="1800200">
                  <a:extLst>
                    <a:ext uri="{9D8B030D-6E8A-4147-A177-3AD203B41FA5}">
                      <a16:colId xmlns:a16="http://schemas.microsoft.com/office/drawing/2014/main" val="12203579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Pillar</a:t>
                      </a:r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Content</a:t>
                      </a:r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EC contribution per activity</a:t>
                      </a:r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Total EC contribution</a:t>
                      </a:r>
                      <a:endParaRPr lang="en-CH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703151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Instruments</a:t>
                      </a:r>
                      <a:endParaRPr lang="en-CH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General WP’s covering all activities</a:t>
                      </a:r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i="1" dirty="0"/>
                        <a:t>3 M€ ?</a:t>
                      </a:r>
                      <a:endParaRPr lang="en-CH" i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351686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2</a:t>
                      </a:r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Enabling technologies</a:t>
                      </a:r>
                      <a:endParaRPr lang="en-CH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About 5 key technologies, selected top-down, higher TRL</a:t>
                      </a:r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 M€</a:t>
                      </a:r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i="1" dirty="0"/>
                        <a:t>6 M€ ?</a:t>
                      </a:r>
                      <a:endParaRPr lang="en-CH" i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911991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3</a:t>
                      </a:r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Emerging technologies</a:t>
                      </a:r>
                      <a:endParaRPr lang="en-CH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Selected technologies after bottom-up call, lower TRL</a:t>
                      </a:r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200-500 k€</a:t>
                      </a:r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i="1" dirty="0"/>
                        <a:t>4 M€ ?</a:t>
                      </a:r>
                      <a:endParaRPr lang="en-CH" i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022645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4</a:t>
                      </a:r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Innovation Fund</a:t>
                      </a:r>
                      <a:endParaRPr lang="en-CH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Internal call after project start</a:t>
                      </a:r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100-200 k€</a:t>
                      </a:r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i="1" dirty="0"/>
                        <a:t>2 M€ ?</a:t>
                      </a:r>
                      <a:endParaRPr lang="en-CH" i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120156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H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i="0" dirty="0"/>
                        <a:t>15 M€ </a:t>
                      </a:r>
                      <a:endParaRPr lang="en-CH" i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88541890"/>
                  </a:ext>
                </a:extLst>
              </a:tr>
            </a:tbl>
          </a:graphicData>
        </a:graphic>
      </p:graphicFrame>
      <p:pic>
        <p:nvPicPr>
          <p:cNvPr id="6" name="Picture 5">
            <a:extLst>
              <a:ext uri="{FF2B5EF4-FFF2-40B4-BE49-F238E27FC236}">
                <a16:creationId xmlns:a16="http://schemas.microsoft.com/office/drawing/2014/main" id="{EA667F05-5D73-1F3F-69BE-9A26E7BB80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80714" y="580756"/>
            <a:ext cx="3145023" cy="176121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01E9DA0F-1690-1AB4-7087-80B6DCF1E784}"/>
              </a:ext>
            </a:extLst>
          </p:cNvPr>
          <p:cNvSpPr txBox="1"/>
          <p:nvPr/>
        </p:nvSpPr>
        <p:spPr>
          <a:xfrm>
            <a:off x="551384" y="1326306"/>
            <a:ext cx="7200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Based on the experience of I.FAST and on our discussions with the EC</a:t>
            </a:r>
          </a:p>
          <a:p>
            <a:r>
              <a:rPr lang="en-US" sz="2000" dirty="0"/>
              <a:t>Project based on 4 pillars (groups of Work Packages):</a:t>
            </a:r>
            <a:endParaRPr lang="en-CH" sz="2000" dirty="0"/>
          </a:p>
        </p:txBody>
      </p:sp>
    </p:spTree>
    <p:extLst>
      <p:ext uri="{BB962C8B-B14F-4D97-AF65-F5344CB8AC3E}">
        <p14:creationId xmlns:p14="http://schemas.microsoft.com/office/powerpoint/2010/main" val="34114261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6C2F7D-2898-88C4-2DFB-7CFE47B6D4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 Instruments pillar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69E9C4-81FC-1A07-7ABF-8953C32657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7015" y="1328903"/>
            <a:ext cx="9794304" cy="365125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/>
              <a:t>General Work Packages, supporting all other activities:</a:t>
            </a:r>
            <a:endParaRPr lang="en-CH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CF090E-9D07-63EC-0426-7BA4A96383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11</a:t>
            </a:fld>
            <a:endParaRPr lang="en-US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604DFCCF-FC04-871E-F4C9-018F7C015AD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6136566"/>
              </p:ext>
            </p:extLst>
          </p:nvPr>
        </p:nvGraphicFramePr>
        <p:xfrm>
          <a:off x="1153984" y="1866617"/>
          <a:ext cx="9478520" cy="360680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296144">
                  <a:extLst>
                    <a:ext uri="{9D8B030D-6E8A-4147-A177-3AD203B41FA5}">
                      <a16:colId xmlns:a16="http://schemas.microsoft.com/office/drawing/2014/main" val="2359709710"/>
                    </a:ext>
                  </a:extLst>
                </a:gridCol>
                <a:gridCol w="3500755">
                  <a:extLst>
                    <a:ext uri="{9D8B030D-6E8A-4147-A177-3AD203B41FA5}">
                      <a16:colId xmlns:a16="http://schemas.microsoft.com/office/drawing/2014/main" val="1647192028"/>
                    </a:ext>
                  </a:extLst>
                </a:gridCol>
                <a:gridCol w="4681621">
                  <a:extLst>
                    <a:ext uri="{9D8B030D-6E8A-4147-A177-3AD203B41FA5}">
                      <a16:colId xmlns:a16="http://schemas.microsoft.com/office/drawing/2014/main" val="51102020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Work Package</a:t>
                      </a:r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Title</a:t>
                      </a:r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Some proposed content</a:t>
                      </a:r>
                      <a:endParaRPr lang="en-CH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152642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Management, coordination</a:t>
                      </a:r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H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24209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2</a:t>
                      </a:r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Dissemination and outreach</a:t>
                      </a:r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CBI, Acc. News, Social media</a:t>
                      </a:r>
                      <a:endParaRPr lang="en-CH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814510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3</a:t>
                      </a:r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Training</a:t>
                      </a:r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H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34244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4</a:t>
                      </a:r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Industry</a:t>
                      </a:r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Support to AIPF</a:t>
                      </a:r>
                      <a:endParaRPr lang="en-CH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433713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5</a:t>
                      </a:r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Technology transfer</a:t>
                      </a:r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Scheme to support start-ups</a:t>
                      </a:r>
                      <a:endParaRPr lang="en-CH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295252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6</a:t>
                      </a:r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Sustainability</a:t>
                      </a:r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Methodologies, e.g. for LCA</a:t>
                      </a:r>
                      <a:endParaRPr lang="en-CH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11307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7</a:t>
                      </a:r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Societal applications</a:t>
                      </a:r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Medical and industrial roadmap</a:t>
                      </a:r>
                      <a:endParaRPr lang="en-CH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479138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8</a:t>
                      </a:r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Roadmap follow-up</a:t>
                      </a:r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Contact with other communities.</a:t>
                      </a:r>
                      <a:endParaRPr lang="en-CH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48040208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89D20AD7-0C94-7F51-A9E4-1BF4208E435A}"/>
              </a:ext>
            </a:extLst>
          </p:cNvPr>
          <p:cNvSpPr txBox="1"/>
          <p:nvPr/>
        </p:nvSpPr>
        <p:spPr>
          <a:xfrm>
            <a:off x="2652432" y="5836622"/>
            <a:ext cx="78726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Recommendation: hire a full-time (or 50%) communication person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40778580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03D03F-3C07-A7DC-85D8-AAE4590F55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26834"/>
            <a:ext cx="8714184" cy="920538"/>
          </a:xfrm>
        </p:spPr>
        <p:txBody>
          <a:bodyPr>
            <a:normAutofit/>
          </a:bodyPr>
          <a:lstStyle/>
          <a:p>
            <a:r>
              <a:rPr lang="en-US" dirty="0"/>
              <a:t>5. Enabling technologies pillar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591774-A3D2-18F3-0420-EB1A4F5CB1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43472" y="1047372"/>
            <a:ext cx="10462360" cy="5572336"/>
          </a:xfrm>
        </p:spPr>
        <p:txBody>
          <a:bodyPr>
            <a:normAutofit fontScale="70000" lnSpcReduction="2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b="1" dirty="0">
                <a:solidFill>
                  <a:srgbClr val="F207CA"/>
                </a:solidFill>
              </a:rPr>
              <a:t>Conditions</a:t>
            </a:r>
            <a:r>
              <a:rPr lang="en-US" dirty="0"/>
              <a:t>: evolution from previous accelerator projects (I.FAST), possibly multi-platform (serving different communities), profit from engagement of industry, not covered by other EU projects. Funding at the level of 1 M€ / activity.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dirty="0"/>
              <a:t>My personal </a:t>
            </a:r>
            <a:r>
              <a:rPr lang="en-US" b="1" dirty="0">
                <a:solidFill>
                  <a:srgbClr val="F207CA"/>
                </a:solidFill>
              </a:rPr>
              <a:t>ideas</a:t>
            </a:r>
            <a:r>
              <a:rPr lang="en-US" dirty="0"/>
              <a:t>: (to be confirmed/modified by TIARA with other communities)</a:t>
            </a:r>
          </a:p>
          <a:p>
            <a:pPr marL="514350" indent="-514350">
              <a:lnSpc>
                <a:spcPct val="120000"/>
              </a:lnSpc>
              <a:buFont typeface="+mj-lt"/>
              <a:buAutoNum type="arabicPeriod"/>
            </a:pPr>
            <a:r>
              <a:rPr lang="en-US" b="1" dirty="0"/>
              <a:t>Thin Superconducting films </a:t>
            </a:r>
            <a:r>
              <a:rPr lang="en-US" dirty="0"/>
              <a:t>(including a prototype cavity in collaboration with industry) – continuation from I.FAST, interest for HEP, nuclear, LEAPS, applications.</a:t>
            </a:r>
          </a:p>
          <a:p>
            <a:pPr marL="514350" indent="-514350">
              <a:lnSpc>
                <a:spcPct val="120000"/>
              </a:lnSpc>
              <a:buFont typeface="+mj-lt"/>
              <a:buAutoNum type="arabicPeriod"/>
            </a:pPr>
            <a:r>
              <a:rPr lang="en-US" b="1" dirty="0"/>
              <a:t>Additive manufacturing </a:t>
            </a:r>
            <a:r>
              <a:rPr lang="en-US" dirty="0"/>
              <a:t>(including prototype linear copper accelerator) – continuation from I.FAST, interest for all accelerators.</a:t>
            </a:r>
          </a:p>
          <a:p>
            <a:pPr marL="514350" indent="-514350">
              <a:lnSpc>
                <a:spcPct val="120000"/>
              </a:lnSpc>
              <a:buFont typeface="+mj-lt"/>
              <a:buAutoNum type="arabicPeriod"/>
            </a:pPr>
            <a:r>
              <a:rPr lang="en-US" b="1" dirty="0"/>
              <a:t>High Temperature Superconducting magnets </a:t>
            </a:r>
            <a:r>
              <a:rPr lang="en-US" dirty="0"/>
              <a:t>(including demonstrator) – continuation from ARIES, interest for colliders and applications.</a:t>
            </a:r>
          </a:p>
          <a:p>
            <a:pPr marL="514350" indent="-514350">
              <a:lnSpc>
                <a:spcPct val="120000"/>
              </a:lnSpc>
              <a:buFont typeface="+mj-lt"/>
              <a:buAutoNum type="arabicPeriod"/>
            </a:pPr>
            <a:r>
              <a:rPr lang="en-US" b="1" dirty="0"/>
              <a:t>Dielectric Laser Accelerators </a:t>
            </a:r>
            <a:r>
              <a:rPr lang="en-US" dirty="0"/>
              <a:t>(including prototype), interest for colliders and applications.</a:t>
            </a:r>
          </a:p>
          <a:p>
            <a:pPr marL="514350" indent="-514350">
              <a:lnSpc>
                <a:spcPct val="120000"/>
              </a:lnSpc>
              <a:buFont typeface="+mj-lt"/>
              <a:buAutoNum type="arabicPeriod"/>
            </a:pPr>
            <a:r>
              <a:rPr lang="en-US" b="1" dirty="0"/>
              <a:t>A</a:t>
            </a:r>
            <a:r>
              <a:rPr lang="en-US" dirty="0"/>
              <a:t> </a:t>
            </a:r>
            <a:r>
              <a:rPr lang="en-US" b="1" dirty="0"/>
              <a:t>topic for synchrotron light sources </a:t>
            </a:r>
            <a:r>
              <a:rPr lang="en-US" dirty="0"/>
              <a:t>(permanent magnets? HTS undulators – but this should be in the LEAPS proposal?)</a:t>
            </a:r>
          </a:p>
          <a:p>
            <a:pPr marL="0" indent="0">
              <a:lnSpc>
                <a:spcPct val="120000"/>
              </a:lnSpc>
              <a:buNone/>
            </a:pPr>
            <a:endParaRPr lang="en-CH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CA5EBB6-14FF-4A36-CB11-A0FDA902D8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399980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03D03F-3C07-A7DC-85D8-AAE4590F55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26834"/>
            <a:ext cx="10658400" cy="920538"/>
          </a:xfrm>
        </p:spPr>
        <p:txBody>
          <a:bodyPr>
            <a:normAutofit fontScale="90000"/>
          </a:bodyPr>
          <a:lstStyle/>
          <a:p>
            <a:r>
              <a:rPr lang="en-US" dirty="0"/>
              <a:t>5. Emerging technologies and Innovation Fund pillars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591774-A3D2-18F3-0420-EB1A4F5CB1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400" y="1089267"/>
            <a:ext cx="10462360" cy="437412"/>
          </a:xfrm>
        </p:spPr>
        <p:txBody>
          <a:bodyPr>
            <a:normAutofit fontScale="70000" lnSpcReduction="2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dirty="0"/>
              <a:t>Same procedure as for the setting-up of I.FAST and the I.FAST Innovation Fund.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CA5EBB6-14FF-4A36-CB11-A0FDA902D8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B0A698A-1104-EF6A-CE0F-CDB7E16447E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1424" y="4292233"/>
            <a:ext cx="1590340" cy="2294054"/>
          </a:xfrm>
          <a:prstGeom prst="rect">
            <a:avLst/>
          </a:prstGeom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7C5D180C-4631-CCB6-D9F0-0C0B5073387F}"/>
              </a:ext>
            </a:extLst>
          </p:cNvPr>
          <p:cNvSpPr txBox="1">
            <a:spLocks/>
          </p:cNvSpPr>
          <p:nvPr/>
        </p:nvSpPr>
        <p:spPr>
          <a:xfrm>
            <a:off x="2863951" y="4147354"/>
            <a:ext cx="8685720" cy="2583812"/>
          </a:xfrm>
          <a:prstGeom prst="rect">
            <a:avLst/>
          </a:prstGeom>
        </p:spPr>
        <p:txBody>
          <a:bodyPr vert="horz" lIns="91440" tIns="45720" rIns="91440" bIns="45720" rtlCol="0">
            <a:normAutofit fontScale="5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Font typeface="Arial"/>
              <a:buChar char="•"/>
              <a:defRPr sz="28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Char char="•"/>
              <a:defRPr sz="24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Char char="•"/>
              <a:defRPr sz="20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Char char="•"/>
              <a:defRPr sz="18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Char char="•"/>
              <a:defRPr sz="18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Font typeface="Arial"/>
              <a:buNone/>
            </a:pPr>
            <a:r>
              <a:rPr lang="en-GB" sz="3300" dirty="0"/>
              <a:t>I.FAST Task 4.2, </a:t>
            </a:r>
            <a:r>
              <a:rPr lang="en-GB" sz="3300" b="1" dirty="0">
                <a:solidFill>
                  <a:schemeClr val="accent1"/>
                </a:solidFill>
              </a:rPr>
              <a:t>Management of the Innovation Fund</a:t>
            </a:r>
            <a:r>
              <a:rPr lang="en-GB" sz="3300" dirty="0"/>
              <a:t>.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Font typeface="Arial"/>
              <a:buNone/>
            </a:pPr>
            <a:r>
              <a:rPr lang="en-GB" sz="2900" dirty="0">
                <a:solidFill>
                  <a:srgbClr val="F207CA"/>
                </a:solidFill>
              </a:rPr>
              <a:t>1 M€ funding </a:t>
            </a:r>
            <a:r>
              <a:rPr lang="en-GB" sz="2900" dirty="0"/>
              <a:t>to an internal competitive call for innovative projects, starting early 2023, for a duration of 2 years (to match termination of I.FAST in April 2025) </a:t>
            </a:r>
          </a:p>
          <a:p>
            <a:pPr marL="514350" indent="-514350">
              <a:lnSpc>
                <a:spcPct val="12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GB" dirty="0"/>
              <a:t>Funding between </a:t>
            </a:r>
            <a:r>
              <a:rPr lang="en-GB" dirty="0">
                <a:solidFill>
                  <a:srgbClr val="F207CA"/>
                </a:solidFill>
              </a:rPr>
              <a:t>100 and 200 k€ </a:t>
            </a:r>
            <a:r>
              <a:rPr lang="en-GB" dirty="0"/>
              <a:t>per project</a:t>
            </a:r>
          </a:p>
          <a:p>
            <a:pPr marL="514350" indent="-514350">
              <a:lnSpc>
                <a:spcPct val="12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GB" dirty="0"/>
              <a:t>Consortium: at least </a:t>
            </a:r>
            <a:r>
              <a:rPr lang="en-GB" dirty="0">
                <a:solidFill>
                  <a:srgbClr val="F207CA"/>
                </a:solidFill>
              </a:rPr>
              <a:t>one I.FAST beneficiary and one industry</a:t>
            </a:r>
            <a:r>
              <a:rPr lang="en-GB" dirty="0"/>
              <a:t>;</a:t>
            </a:r>
          </a:p>
          <a:p>
            <a:pPr marL="514350" indent="-514350">
              <a:lnSpc>
                <a:spcPct val="12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GB" dirty="0">
                <a:solidFill>
                  <a:srgbClr val="F207CA"/>
                </a:solidFill>
              </a:rPr>
              <a:t>Initial TRL 3 or higher </a:t>
            </a:r>
            <a:r>
              <a:rPr lang="en-GB" dirty="0"/>
              <a:t>(from proof-of-concept to laboratory/environment validation);</a:t>
            </a:r>
          </a:p>
          <a:p>
            <a:pPr marL="514350" indent="-514350">
              <a:lnSpc>
                <a:spcPct val="12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GB" dirty="0"/>
              <a:t>Project contributes to </a:t>
            </a:r>
            <a:r>
              <a:rPr lang="en-GB" dirty="0">
                <a:solidFill>
                  <a:srgbClr val="F207CA"/>
                </a:solidFill>
              </a:rPr>
              <a:t>improving sustainability of particle accelerator technologies</a:t>
            </a:r>
            <a:r>
              <a:rPr lang="en-GB" dirty="0"/>
              <a:t>;</a:t>
            </a:r>
          </a:p>
          <a:p>
            <a:pPr marL="514350" indent="-514350">
              <a:lnSpc>
                <a:spcPct val="12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GB" dirty="0"/>
              <a:t>Project must have </a:t>
            </a:r>
            <a:r>
              <a:rPr lang="en-GB" dirty="0">
                <a:solidFill>
                  <a:srgbClr val="F207CA"/>
                </a:solidFill>
              </a:rPr>
              <a:t>potential for industrialisation or commercialisation</a:t>
            </a:r>
          </a:p>
          <a:p>
            <a:pPr marL="514350" indent="-514350">
              <a:lnSpc>
                <a:spcPct val="12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GB" dirty="0"/>
              <a:t>Project must have potential to </a:t>
            </a:r>
            <a:r>
              <a:rPr lang="en-GB" dirty="0">
                <a:solidFill>
                  <a:srgbClr val="F207CA"/>
                </a:solidFill>
              </a:rPr>
              <a:t>attract more resources </a:t>
            </a:r>
            <a:r>
              <a:rPr lang="en-GB" dirty="0"/>
              <a:t>than what deployed by IFAST alone.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C16B2CA-7C5D-CC3B-CD35-D6BA9898D86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1568574"/>
            <a:ext cx="1916764" cy="257878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D05EE8E-DE35-F1B8-E171-C94C5ADD8557}"/>
              </a:ext>
            </a:extLst>
          </p:cNvPr>
          <p:cNvSpPr txBox="1"/>
          <p:nvPr/>
        </p:nvSpPr>
        <p:spPr>
          <a:xfrm>
            <a:off x="3287688" y="1626857"/>
            <a:ext cx="5112568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prstClr val="black"/>
                </a:solidFill>
                <a:latin typeface="Calibri"/>
              </a:rPr>
              <a:t>Submission form structured as follows:</a:t>
            </a:r>
          </a:p>
          <a:p>
            <a:pPr marL="342900" indent="-342900">
              <a:buFontTx/>
              <a:buAutoNum type="arabicPeriod"/>
            </a:pPr>
            <a:r>
              <a:rPr lang="en-GB" sz="1400" dirty="0">
                <a:solidFill>
                  <a:prstClr val="black"/>
                </a:solidFill>
                <a:latin typeface="Calibri"/>
              </a:rPr>
              <a:t>Title and summary 				(0.5 p.)</a:t>
            </a:r>
          </a:p>
          <a:p>
            <a:pPr marL="342900" indent="-342900">
              <a:buFontTx/>
              <a:buAutoNum type="arabicPeriod"/>
            </a:pPr>
            <a:r>
              <a:rPr lang="en-GB" sz="1400" dirty="0">
                <a:solidFill>
                  <a:prstClr val="black"/>
                </a:solidFill>
                <a:latin typeface="Calibri"/>
              </a:rPr>
              <a:t>Participants					(0.5 p.)</a:t>
            </a:r>
          </a:p>
          <a:p>
            <a:pPr marL="342900" indent="-342900">
              <a:buFontTx/>
              <a:buAutoNum type="arabicPeriod"/>
            </a:pPr>
            <a:r>
              <a:rPr lang="en-GB" sz="1400" dirty="0">
                <a:solidFill>
                  <a:prstClr val="black"/>
                </a:solidFill>
                <a:latin typeface="Calibri"/>
              </a:rPr>
              <a:t>Description (excellence)			(1 p.)</a:t>
            </a:r>
          </a:p>
          <a:p>
            <a:pPr marL="342900" indent="-342900">
              <a:buFontTx/>
              <a:buAutoNum type="arabicPeriod"/>
            </a:pPr>
            <a:r>
              <a:rPr lang="en-GB" sz="1400" dirty="0">
                <a:solidFill>
                  <a:prstClr val="black"/>
                </a:solidFill>
                <a:latin typeface="Calibri"/>
              </a:rPr>
              <a:t>Impact 						(0.5 p.)</a:t>
            </a:r>
          </a:p>
          <a:p>
            <a:pPr marL="342900" indent="-342900">
              <a:buFontTx/>
              <a:buAutoNum type="arabicPeriod"/>
            </a:pPr>
            <a:r>
              <a:rPr lang="en-GB" sz="1400" dirty="0">
                <a:solidFill>
                  <a:prstClr val="black"/>
                </a:solidFill>
                <a:latin typeface="Calibri"/>
              </a:rPr>
              <a:t>Methodology and Organisation	(0.5 p.)</a:t>
            </a:r>
          </a:p>
          <a:p>
            <a:pPr marL="342900" indent="-342900">
              <a:buFontTx/>
              <a:buAutoNum type="arabicPeriod"/>
            </a:pPr>
            <a:r>
              <a:rPr lang="en-GB" sz="1400" dirty="0">
                <a:solidFill>
                  <a:prstClr val="black"/>
                </a:solidFill>
                <a:latin typeface="Calibri"/>
              </a:rPr>
              <a:t>Budget and indicative budget share with co-funding 						(0.5 p.)</a:t>
            </a:r>
          </a:p>
          <a:p>
            <a:pPr marL="342900" indent="-342900">
              <a:buFontTx/>
              <a:buAutoNum type="arabicPeriod"/>
            </a:pPr>
            <a:r>
              <a:rPr lang="en-GB" sz="1400" dirty="0">
                <a:solidFill>
                  <a:prstClr val="black"/>
                </a:solidFill>
                <a:latin typeface="Calibri"/>
              </a:rPr>
              <a:t>Schedule, Deliverables and Milestones (0.5 p.)</a:t>
            </a:r>
          </a:p>
          <a:p>
            <a:pPr marL="342900" indent="-342900">
              <a:buFontTx/>
              <a:buAutoNum type="arabicPeriod"/>
            </a:pPr>
            <a:r>
              <a:rPr lang="en-GB" sz="1400" dirty="0">
                <a:solidFill>
                  <a:prstClr val="black"/>
                </a:solidFill>
                <a:latin typeface="Calibri"/>
              </a:rPr>
              <a:t>Potential risks and mitigations 		(0.5 p.)</a:t>
            </a:r>
          </a:p>
          <a:p>
            <a:r>
              <a:rPr lang="en-GB" sz="1400" dirty="0">
                <a:solidFill>
                  <a:prstClr val="black"/>
                </a:solidFill>
                <a:latin typeface="Calibri"/>
              </a:rPr>
              <a:t>Proposed length about 5 pages</a:t>
            </a:r>
          </a:p>
        </p:txBody>
      </p:sp>
    </p:spTree>
    <p:extLst>
      <p:ext uri="{BB962C8B-B14F-4D97-AF65-F5344CB8AC3E}">
        <p14:creationId xmlns:p14="http://schemas.microsoft.com/office/powerpoint/2010/main" val="383593147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0274F3-FD9E-8026-C3E0-2F889279E2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7175" y="365126"/>
            <a:ext cx="8137800" cy="707886"/>
          </a:xfrm>
        </p:spPr>
        <p:txBody>
          <a:bodyPr/>
          <a:lstStyle/>
          <a:p>
            <a:r>
              <a:rPr lang="en-US" dirty="0"/>
              <a:t>6. Proposed Timeline</a:t>
            </a:r>
            <a:endParaRPr lang="en-CH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2F6A681-B09A-A20F-A485-B4EF5F24F3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0475F0D-D605-166C-F3FD-99699C858A78}"/>
              </a:ext>
            </a:extLst>
          </p:cNvPr>
          <p:cNvSpPr txBox="1"/>
          <p:nvPr/>
        </p:nvSpPr>
        <p:spPr>
          <a:xfrm>
            <a:off x="6289680" y="1285664"/>
            <a:ext cx="5372639" cy="409342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2000" b="1" dirty="0"/>
              <a:t>Tentative Timeline: Emerging technologies call.</a:t>
            </a:r>
          </a:p>
          <a:p>
            <a:endParaRPr lang="en-GB" sz="20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b="1" dirty="0"/>
              <a:t>February 2025 </a:t>
            </a:r>
            <a:r>
              <a:rPr lang="en-GB" sz="2000" dirty="0"/>
              <a:t>send letter and submission form to all institutes having participated in previous programmes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b="1" dirty="0"/>
              <a:t>31 March </a:t>
            </a:r>
            <a:r>
              <a:rPr lang="en-GB" sz="2000" dirty="0"/>
              <a:t>submission deadline, nominate selection committee.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b="1" dirty="0"/>
              <a:t>30 April </a:t>
            </a:r>
            <a:r>
              <a:rPr lang="en-GB" sz="2000" dirty="0"/>
              <a:t>pre-analysis and classification of submissions completed.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b="1" dirty="0"/>
              <a:t>31 May </a:t>
            </a:r>
            <a:r>
              <a:rPr lang="en-GB" sz="2000" dirty="0"/>
              <a:t>selection of projects completed, start editing.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DAEB6F0-D644-71E2-15F7-6A350F24791B}"/>
              </a:ext>
            </a:extLst>
          </p:cNvPr>
          <p:cNvSpPr txBox="1"/>
          <p:nvPr/>
        </p:nvSpPr>
        <p:spPr>
          <a:xfrm>
            <a:off x="335361" y="1285664"/>
            <a:ext cx="5760640" cy="440120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2000" b="1" dirty="0"/>
              <a:t>Tentative Timeline: Enabling technologies</a:t>
            </a:r>
          </a:p>
          <a:p>
            <a:endParaRPr lang="en-GB" sz="20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b="1" dirty="0"/>
              <a:t>January 2025: </a:t>
            </a:r>
            <a:r>
              <a:rPr lang="en-GB" sz="2000" dirty="0"/>
              <a:t>define common roadmap with other accelerator communities, with priority topics and guidelines for internal call.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b="1" dirty="0"/>
              <a:t>February </a:t>
            </a:r>
            <a:r>
              <a:rPr lang="en-GB" sz="2000" dirty="0"/>
              <a:t>nominate WP Coordinators for enabling technologies and invite to set up collaboration.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b="1" dirty="0"/>
              <a:t>31 March </a:t>
            </a:r>
            <a:r>
              <a:rPr lang="en-GB" sz="2000" dirty="0"/>
              <a:t>deadline for presenting WP’s.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b="1" dirty="0"/>
              <a:t>30 April </a:t>
            </a:r>
            <a:r>
              <a:rPr lang="en-GB" sz="2000" dirty="0"/>
              <a:t>content and budget approved by TIARA.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b="1" dirty="0"/>
              <a:t>May </a:t>
            </a:r>
            <a:r>
              <a:rPr lang="en-GB" sz="2000" dirty="0"/>
              <a:t>start editing.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E519B4A-BEA2-BECD-6C20-E108490846A4}"/>
              </a:ext>
            </a:extLst>
          </p:cNvPr>
          <p:cNvSpPr txBox="1"/>
          <p:nvPr/>
        </p:nvSpPr>
        <p:spPr>
          <a:xfrm>
            <a:off x="1745190" y="5950851"/>
            <a:ext cx="6172432" cy="70788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000" dirty="0"/>
              <a:t>June, July, August: the new Coordinator writes the proposal with the help of his/her team.</a:t>
            </a:r>
            <a:endParaRPr lang="en-CH" sz="2000" dirty="0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9D734A85-0A1B-A3B7-4F04-B897575C6131}"/>
              </a:ext>
            </a:extLst>
          </p:cNvPr>
          <p:cNvSpPr/>
          <p:nvPr/>
        </p:nvSpPr>
        <p:spPr>
          <a:xfrm>
            <a:off x="8184232" y="5540820"/>
            <a:ext cx="3816424" cy="1117917"/>
          </a:xfrm>
          <a:prstGeom prst="ellipse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Please note that in summer I will be busy in closing I.FAST – if it is not extended</a:t>
            </a:r>
            <a:endParaRPr lang="en-CH" sz="1600" dirty="0"/>
          </a:p>
        </p:txBody>
      </p:sp>
    </p:spTree>
    <p:extLst>
      <p:ext uri="{BB962C8B-B14F-4D97-AF65-F5344CB8AC3E}">
        <p14:creationId xmlns:p14="http://schemas.microsoft.com/office/powerpoint/2010/main" val="269450643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E98267-5127-BD31-7E79-C51F366F4B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83490" y="2968731"/>
            <a:ext cx="8137800" cy="920538"/>
          </a:xfrm>
        </p:spPr>
        <p:txBody>
          <a:bodyPr/>
          <a:lstStyle/>
          <a:p>
            <a:r>
              <a:rPr lang="en-US" dirty="0"/>
              <a:t>Questions and comments?</a:t>
            </a:r>
            <a:endParaRPr lang="en-CH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5DD0ECA-F77B-6F9C-737C-EECEC97754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218244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0A145102-990E-4D60-A645-876F45F9FD85}"/>
              </a:ext>
            </a:extLst>
          </p:cNvPr>
          <p:cNvSpPr txBox="1"/>
          <p:nvPr/>
        </p:nvSpPr>
        <p:spPr>
          <a:xfrm>
            <a:off x="1055440" y="4763007"/>
            <a:ext cx="5400600" cy="5232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sz="2800" dirty="0"/>
              <a:t>Thank you for your attention!</a:t>
            </a:r>
          </a:p>
        </p:txBody>
      </p:sp>
    </p:spTree>
    <p:extLst>
      <p:ext uri="{BB962C8B-B14F-4D97-AF65-F5344CB8AC3E}">
        <p14:creationId xmlns:p14="http://schemas.microsoft.com/office/powerpoint/2010/main" val="23508792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FCDC95-BADB-265D-3804-DB9D108FC5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8570168" cy="920538"/>
          </a:xfrm>
        </p:spPr>
        <p:txBody>
          <a:bodyPr>
            <a:normAutofit fontScale="90000"/>
          </a:bodyPr>
          <a:lstStyle/>
          <a:p>
            <a:r>
              <a:rPr lang="en-US" dirty="0"/>
              <a:t>HORIZON-INFRA-2025-01-TECH-02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6155F0-F830-3888-3EE2-7886728C2D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1360" y="1196752"/>
            <a:ext cx="11727287" cy="4843538"/>
          </a:xfrm>
        </p:spPr>
        <p:txBody>
          <a:bodyPr>
            <a:normAutofit fontScale="85000" lnSpcReduction="1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b="1" dirty="0">
                <a:solidFill>
                  <a:srgbClr val="F207CA"/>
                </a:solidFill>
              </a:rPr>
              <a:t>Implementing research infrastructure technology roadmaps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sz="2400" dirty="0"/>
              <a:t>Expected </a:t>
            </a:r>
            <a:r>
              <a:rPr lang="en-US" sz="2400" b="1" dirty="0">
                <a:solidFill>
                  <a:srgbClr val="F207CA"/>
                </a:solidFill>
              </a:rPr>
              <a:t>EU contribution</a:t>
            </a:r>
            <a:r>
              <a:rPr lang="en-US" sz="2400" dirty="0"/>
              <a:t>: 10 – 15 MEUR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sz="2400" b="1" dirty="0">
                <a:solidFill>
                  <a:srgbClr val="F207CA"/>
                </a:solidFill>
              </a:rPr>
              <a:t>Total budget </a:t>
            </a:r>
            <a:r>
              <a:rPr lang="en-US" sz="2400" dirty="0"/>
              <a:t>for the call: 45 MEUR (between 3 and 4 projects can be supported).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sz="2400" b="1" dirty="0">
                <a:solidFill>
                  <a:srgbClr val="F207CA"/>
                </a:solidFill>
              </a:rPr>
              <a:t>Deadline</a:t>
            </a:r>
            <a:r>
              <a:rPr lang="en-US" sz="2400" dirty="0"/>
              <a:t> for submission: 18 September 2025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sz="2400" dirty="0">
                <a:solidFill>
                  <a:srgbClr val="F207CA"/>
                </a:solidFill>
              </a:rPr>
              <a:t>Infrastructure and technology communities </a:t>
            </a:r>
            <a:r>
              <a:rPr lang="en-US" sz="2400" dirty="0"/>
              <a:t>mentioned in the call, with already developed research infrastructure technology roadmaps: </a:t>
            </a:r>
            <a:r>
              <a:rPr lang="en-US" sz="2400" dirty="0">
                <a:solidFill>
                  <a:srgbClr val="F207CA"/>
                </a:solidFill>
              </a:rPr>
              <a:t>accelerators, light sources, astronomy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sz="2400" b="1" dirty="0">
                <a:solidFill>
                  <a:srgbClr val="F207CA"/>
                </a:solidFill>
              </a:rPr>
              <a:t>Requirements</a:t>
            </a:r>
            <a:r>
              <a:rPr lang="en-US" sz="2400" dirty="0"/>
              <a:t>: Projects should implement significant parts of, or entire research infrastructure </a:t>
            </a:r>
            <a:r>
              <a:rPr lang="en-US" sz="2400" b="1" dirty="0">
                <a:solidFill>
                  <a:srgbClr val="F207CA"/>
                </a:solidFill>
              </a:rPr>
              <a:t>technology roadmaps </a:t>
            </a:r>
            <a:r>
              <a:rPr lang="en-US" sz="2400" dirty="0"/>
              <a:t>through </a:t>
            </a:r>
            <a:r>
              <a:rPr lang="en-US" sz="2400" dirty="0">
                <a:solidFill>
                  <a:srgbClr val="F207CA"/>
                </a:solidFill>
              </a:rPr>
              <a:t>co-creation with industrial partners from the earliest possible stage</a:t>
            </a:r>
            <a:r>
              <a:rPr lang="en-US" sz="2400" dirty="0"/>
              <a:t>. The technology roadmaps should be the result of a community or cross-community effort already undertaken. The technological solutions developed should respond to the </a:t>
            </a:r>
            <a:r>
              <a:rPr lang="en-US" sz="2400" dirty="0">
                <a:solidFill>
                  <a:srgbClr val="F207CA"/>
                </a:solidFill>
              </a:rPr>
              <a:t>needs of several research infrastructures</a:t>
            </a:r>
            <a:r>
              <a:rPr lang="en-US" sz="2400" dirty="0"/>
              <a:t>, and in some cases the needs of </a:t>
            </a:r>
            <a:r>
              <a:rPr lang="en-US" sz="2400" dirty="0">
                <a:solidFill>
                  <a:srgbClr val="F207CA"/>
                </a:solidFill>
              </a:rPr>
              <a:t>different types of research infrastructures</a:t>
            </a:r>
            <a:r>
              <a:rPr lang="en-US" sz="2400" dirty="0"/>
              <a:t>. </a:t>
            </a:r>
          </a:p>
          <a:p>
            <a:pPr marL="0" indent="0">
              <a:lnSpc>
                <a:spcPct val="120000"/>
              </a:lnSpc>
              <a:buNone/>
            </a:pPr>
            <a:endParaRPr lang="en-CH" sz="24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DC4ED95-8DA5-9141-AF9D-EA418F2DF4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35262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5EE187-040F-FD50-DD03-0C7E305937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Goals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4995E0-0654-E974-DAA4-87BFBD1070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5858" y="1312712"/>
            <a:ext cx="10888564" cy="4847367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US" dirty="0"/>
              <a:t>enhanced scientific and technological </a:t>
            </a:r>
            <a:r>
              <a:rPr lang="en-US" b="1" dirty="0">
                <a:solidFill>
                  <a:srgbClr val="F207CA"/>
                </a:solidFill>
              </a:rPr>
              <a:t>competitiveness of European research infrastructures; 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US" dirty="0"/>
              <a:t>enhanced research infrastructure </a:t>
            </a:r>
            <a:r>
              <a:rPr lang="en-US" b="1" dirty="0">
                <a:solidFill>
                  <a:srgbClr val="F207CA"/>
                </a:solidFill>
              </a:rPr>
              <a:t>capacities to address research challenges and EU policy priorities; 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US" dirty="0"/>
              <a:t>increased </a:t>
            </a:r>
            <a:r>
              <a:rPr lang="en-US" b="1" dirty="0">
                <a:solidFill>
                  <a:srgbClr val="F207CA"/>
                </a:solidFill>
              </a:rPr>
              <a:t>technological level of European industries </a:t>
            </a:r>
            <a:r>
              <a:rPr lang="en-US" dirty="0"/>
              <a:t>through the co-development of advanced technologies for research infrastructures and creation of potential </a:t>
            </a:r>
            <a:r>
              <a:rPr lang="en-US" b="1" dirty="0">
                <a:solidFill>
                  <a:srgbClr val="F207CA"/>
                </a:solidFill>
              </a:rPr>
              <a:t>new markets</a:t>
            </a:r>
            <a:r>
              <a:rPr lang="en-US" dirty="0"/>
              <a:t>; 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US" dirty="0"/>
              <a:t>increased availability of research infrastructure component </a:t>
            </a:r>
            <a:r>
              <a:rPr lang="en-US" b="1" dirty="0">
                <a:solidFill>
                  <a:srgbClr val="F207CA"/>
                </a:solidFill>
              </a:rPr>
              <a:t>manufacturing capabilities currently not available in Europe</a:t>
            </a:r>
            <a:r>
              <a:rPr lang="en-US" dirty="0"/>
              <a:t>; 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US" b="1" dirty="0">
                <a:solidFill>
                  <a:srgbClr val="F207CA"/>
                </a:solidFill>
              </a:rPr>
              <a:t>long-term integration </a:t>
            </a:r>
            <a:r>
              <a:rPr lang="en-US" dirty="0"/>
              <a:t>of research infrastructures into local, regional and global research and innovation ecosystems; 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US" dirty="0"/>
              <a:t>strengthened foundations for the </a:t>
            </a:r>
            <a:r>
              <a:rPr lang="en-US" b="1" dirty="0">
                <a:solidFill>
                  <a:srgbClr val="F207CA"/>
                </a:solidFill>
              </a:rPr>
              <a:t>development of innovative companies </a:t>
            </a:r>
            <a:r>
              <a:rPr lang="en-US" dirty="0"/>
              <a:t>in Europe. </a:t>
            </a:r>
            <a:endParaRPr lang="en-CH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ED34A7D-DC79-C9F6-416C-E0C02A469F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09632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A23C26-AE53-D17B-2985-3BFA12FF88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Conditions</a:t>
            </a:r>
            <a:endParaRPr lang="en-CH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2546DB4-CCAC-CE02-71D1-CEEB0903E3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EB20C7F-F42E-3582-62A6-031A18E898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400" y="1285664"/>
            <a:ext cx="10515600" cy="3727512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US" dirty="0"/>
              <a:t>include at least </a:t>
            </a:r>
            <a:r>
              <a:rPr lang="en-US" dirty="0">
                <a:solidFill>
                  <a:srgbClr val="F207CA"/>
                </a:solidFill>
              </a:rPr>
              <a:t>two</a:t>
            </a:r>
            <a:r>
              <a:rPr lang="en-US" dirty="0"/>
              <a:t> research infrastructures (ESFRI infrastructure, or ERIC infrastructure, or International European research organisation).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US" dirty="0">
                <a:solidFill>
                  <a:srgbClr val="F207CA"/>
                </a:solidFill>
              </a:rPr>
              <a:t>Cascade funding </a:t>
            </a:r>
            <a:r>
              <a:rPr lang="en-US" dirty="0"/>
              <a:t>(Innovation Fund) admitted, support to third parties in the form of grants (justification needed to exceed 60 kEUR).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US" dirty="0"/>
              <a:t>Different ways of </a:t>
            </a:r>
            <a:r>
              <a:rPr lang="en-US" dirty="0">
                <a:solidFill>
                  <a:srgbClr val="F207CA"/>
                </a:solidFill>
              </a:rPr>
              <a:t>involving industry</a:t>
            </a:r>
            <a:r>
              <a:rPr lang="en-US" dirty="0"/>
              <a:t>: consortium members, commitment via engagement letters, identified at a later stage, Pre-Commercia Procurement subcontracting, …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US" dirty="0"/>
              <a:t>Should </a:t>
            </a:r>
            <a:r>
              <a:rPr lang="en-US" dirty="0">
                <a:solidFill>
                  <a:srgbClr val="F207CA"/>
                </a:solidFill>
              </a:rPr>
              <a:t>build on results </a:t>
            </a:r>
            <a:r>
              <a:rPr lang="en-US" dirty="0"/>
              <a:t>from previous INFRAINNOV projects (I.FAST) or INFRA-TECH projects, </a:t>
            </a:r>
            <a:r>
              <a:rPr lang="en-US" dirty="0">
                <a:solidFill>
                  <a:srgbClr val="F207CA"/>
                </a:solidFill>
              </a:rPr>
              <a:t>but avoid overlap </a:t>
            </a:r>
            <a:r>
              <a:rPr lang="en-US" dirty="0"/>
              <a:t>with them (i.e. no ERL, no muon colliders, no Eupraxia, no </a:t>
            </a:r>
            <a:r>
              <a:rPr lang="en-US" dirty="0" err="1"/>
              <a:t>ESSnu</a:t>
            </a:r>
            <a:r>
              <a:rPr lang="en-US" dirty="0"/>
              <a:t>-SB, no FCC).  </a:t>
            </a:r>
          </a:p>
          <a:p>
            <a:pPr>
              <a:lnSpc>
                <a:spcPct val="110000"/>
              </a:lnSpc>
            </a:pPr>
            <a:endParaRPr lang="en-US" dirty="0"/>
          </a:p>
          <a:p>
            <a:pPr>
              <a:lnSpc>
                <a:spcPct val="110000"/>
              </a:lnSpc>
            </a:pP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24522509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FCDC95-BADB-265D-3804-DB9D108FC5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8570168" cy="920538"/>
          </a:xfrm>
        </p:spPr>
        <p:txBody>
          <a:bodyPr>
            <a:normAutofit/>
          </a:bodyPr>
          <a:lstStyle/>
          <a:p>
            <a:r>
              <a:rPr lang="en-US" dirty="0"/>
              <a:t>Further conditions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6155F0-F830-3888-3EE2-7886728C2D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8584" y="1484784"/>
            <a:ext cx="10945216" cy="4320481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US" sz="2400" dirty="0"/>
              <a:t>involve </a:t>
            </a:r>
            <a:r>
              <a:rPr lang="en-US" sz="2400" b="1" dirty="0">
                <a:solidFill>
                  <a:srgbClr val="F207CA"/>
                </a:solidFill>
              </a:rPr>
              <a:t>research infrastructures and industrial partners</a:t>
            </a:r>
            <a:r>
              <a:rPr lang="en-US" sz="2400" dirty="0"/>
              <a:t>, including SMEs, through co-creation of required technological solutions,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US" sz="2400" dirty="0"/>
              <a:t>when appropriate, make use of large-scale platforms combining R&amp;D, integration and validation for technological developments (</a:t>
            </a:r>
            <a:r>
              <a:rPr lang="en-US" sz="2400" b="1" dirty="0">
                <a:solidFill>
                  <a:srgbClr val="F207CA"/>
                </a:solidFill>
              </a:rPr>
              <a:t>technology infrastructure</a:t>
            </a:r>
            <a:r>
              <a:rPr lang="en-US" sz="2400" dirty="0"/>
              <a:t>). 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US" sz="2400" dirty="0"/>
              <a:t>development of fundamental technologies underpinning efficient and joint use of the research infrastructures, taking into account </a:t>
            </a:r>
            <a:r>
              <a:rPr lang="en-US" sz="2400" dirty="0">
                <a:solidFill>
                  <a:srgbClr val="F207CA"/>
                </a:solidFill>
              </a:rPr>
              <a:t>resource efficiency (e.g. raw material and energy consumption) and environmental (including climate-related) impacts. 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US" sz="2400" dirty="0"/>
              <a:t>address </a:t>
            </a:r>
            <a:r>
              <a:rPr lang="en-US" sz="2400" b="1" dirty="0">
                <a:solidFill>
                  <a:srgbClr val="F207CA"/>
                </a:solidFill>
              </a:rPr>
              <a:t>prototyping</a:t>
            </a:r>
            <a:r>
              <a:rPr lang="en-US" sz="2400" dirty="0"/>
              <a:t> of high-performance systems needed to upgrade the involved research infrastructures, construct their next generation, or </a:t>
            </a:r>
            <a:r>
              <a:rPr lang="en-US" sz="2400" dirty="0">
                <a:solidFill>
                  <a:srgbClr val="F207CA"/>
                </a:solidFill>
              </a:rPr>
              <a:t>develop new advanced applications</a:t>
            </a:r>
            <a:r>
              <a:rPr lang="en-US" sz="2400" dirty="0"/>
              <a:t>.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DC4ED95-8DA5-9141-AF9D-EA418F2DF4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53588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B27A7E-9ABB-E905-87CF-55CCBCC9DC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8137800" cy="831626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/>
              <a:t>My main comments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98C557-F6C8-705E-8AA4-EF864C7E39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85664"/>
            <a:ext cx="10441160" cy="5256584"/>
          </a:xfrm>
        </p:spPr>
        <p:txBody>
          <a:bodyPr>
            <a:normAutofit fontScale="62500" lnSpcReduction="2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b="1" dirty="0">
                <a:solidFill>
                  <a:srgbClr val="F207CA"/>
                </a:solidFill>
              </a:rPr>
              <a:t>Opportunities: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US" dirty="0"/>
              <a:t>This call retains most of the suggestions that we made during our interactions with the RI Unit of DG/RTD.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US" dirty="0"/>
              <a:t>Is the appropriate call to make additional progress in the line of I.FAST: co-creation with industry from low TRL, some cascade funding, needs of several research infrastructures of different types, advanced prototyping complying with sustainability requirements.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b="1" dirty="0">
                <a:solidFill>
                  <a:srgbClr val="F207CA"/>
                </a:solidFill>
              </a:rPr>
              <a:t>Challenges: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US" dirty="0"/>
              <a:t>Competition: if all go to 15 M€, space for only 3 projects with minimum 4 proposals (accelerators, detectors, light sources, astronomy), probably 6 or 7 (50%-75% success rate). 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US" dirty="0"/>
              <a:t>Requires a consolidated accelerator R&amp;D roadmap that needs to be carefully defined – in a difficult moment of transition between two ESPP updates.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US" dirty="0"/>
              <a:t>Limited space for applications (only some prototyping allowed “to develop new advanced applications”.</a:t>
            </a:r>
            <a:endParaRPr lang="en-CH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7BB3D03-65F6-5218-FD9F-223F4F4C44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06725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B1CC1F-FA5A-6692-91D0-246B4226B1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528" y="692696"/>
            <a:ext cx="10307016" cy="920538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n-US" dirty="0"/>
              <a:t>My proposal: guidelines for the new project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39A3B5-679D-F37F-E86B-636F069F95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528" y="1844824"/>
            <a:ext cx="5780818" cy="920538"/>
          </a:xfrm>
        </p:spPr>
        <p:txBody>
          <a:bodyPr>
            <a:normAutofit fontScale="70000" lnSpcReduction="2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dirty="0"/>
              <a:t>Based on the experience with I.FAST, to be discussed and possibly endorsed by TIARA.</a:t>
            </a:r>
            <a:endParaRPr lang="en-CH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302E22A-A233-30EA-9B90-5F3012B637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9" name="Picture 8" descr="A close-up of a sign&#10;&#10;Description automatically generated">
            <a:extLst>
              <a:ext uri="{FF2B5EF4-FFF2-40B4-BE49-F238E27FC236}">
                <a16:creationId xmlns:a16="http://schemas.microsoft.com/office/drawing/2014/main" id="{7033DE4B-8D9A-6A15-DADE-E368428DC3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54027" y="3284984"/>
            <a:ext cx="7318559" cy="2414563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763C344-460C-C24F-63FB-CA9541378458}"/>
              </a:ext>
            </a:extLst>
          </p:cNvPr>
          <p:cNvSpPr txBox="1"/>
          <p:nvPr/>
        </p:nvSpPr>
        <p:spPr>
          <a:xfrm>
            <a:off x="7430931" y="5692606"/>
            <a:ext cx="39228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(with the standard disclaimers…)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36031012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03836B-6391-58F4-F6E3-69A0530B1E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486898" cy="920538"/>
          </a:xfrm>
        </p:spPr>
        <p:txBody>
          <a:bodyPr>
            <a:normAutofit/>
          </a:bodyPr>
          <a:lstStyle/>
          <a:p>
            <a:r>
              <a:rPr lang="en-US" dirty="0"/>
              <a:t>1. General guidelines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9E9A71-5CD8-C3EA-0E71-E53514D94D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5360" y="1285664"/>
            <a:ext cx="11377264" cy="5383696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US" dirty="0"/>
              <a:t>Need </a:t>
            </a:r>
            <a:r>
              <a:rPr lang="en-US" dirty="0">
                <a:solidFill>
                  <a:srgbClr val="F207CA"/>
                </a:solidFill>
              </a:rPr>
              <a:t>more top-down and less bottom-up </a:t>
            </a:r>
            <a:r>
              <a:rPr lang="en-US" dirty="0"/>
              <a:t>activities than in I.FAST: we are at a critical moment for accelerator R&amp;D and we need to push in some clear directions, shared by all communities. But we should not lose the </a:t>
            </a:r>
            <a:r>
              <a:rPr lang="en-US" dirty="0">
                <a:solidFill>
                  <a:srgbClr val="F207CA"/>
                </a:solidFill>
              </a:rPr>
              <a:t>creativity and innovation </a:t>
            </a:r>
            <a:r>
              <a:rPr lang="en-US" dirty="0"/>
              <a:t>dimension…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US" dirty="0"/>
              <a:t>Key activities should be funded at an </a:t>
            </a:r>
            <a:r>
              <a:rPr lang="en-US" dirty="0">
                <a:solidFill>
                  <a:srgbClr val="F207CA"/>
                </a:solidFill>
              </a:rPr>
              <a:t>appropriate level </a:t>
            </a:r>
            <a:r>
              <a:rPr lang="en-US" dirty="0"/>
              <a:t>(higher than the 300-500kEUR of I.FAST).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US" dirty="0"/>
              <a:t>There should be </a:t>
            </a:r>
            <a:r>
              <a:rPr lang="en-US" dirty="0">
                <a:solidFill>
                  <a:srgbClr val="F207CA"/>
                </a:solidFill>
              </a:rPr>
              <a:t>less partners </a:t>
            </a:r>
            <a:r>
              <a:rPr lang="en-US" dirty="0"/>
              <a:t>than in I.FAST (now 48 + associates). We should avoid beneficiaries with </a:t>
            </a:r>
            <a:r>
              <a:rPr lang="en-US" dirty="0">
                <a:solidFill>
                  <a:srgbClr val="F207CA"/>
                </a:solidFill>
              </a:rPr>
              <a:t>less that 100k or 50k </a:t>
            </a:r>
            <a:r>
              <a:rPr lang="en-US" dirty="0"/>
              <a:t>EC funding (I.FAST: 27 with &lt;100k, 11 with ≤50k). There is now less pressure to integrate small partners, ideal team is one or 2 academic, one industry.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US" dirty="0"/>
              <a:t>The </a:t>
            </a:r>
            <a:r>
              <a:rPr lang="en-US" dirty="0">
                <a:solidFill>
                  <a:srgbClr val="F207CA"/>
                </a:solidFill>
              </a:rPr>
              <a:t>rate of matching funds</a:t>
            </a:r>
            <a:r>
              <a:rPr lang="en-US" dirty="0"/>
              <a:t>, so far 50% for academia and 30% for industry, is too challenging in these difficult and uncertain times, in particular for industry. New proposed rates: 30-35% for academia, 20-25% for industry (to be discussed).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US" dirty="0"/>
              <a:t>Less space for </a:t>
            </a:r>
            <a:r>
              <a:rPr lang="en-US" dirty="0">
                <a:solidFill>
                  <a:srgbClr val="F207CA"/>
                </a:solidFill>
              </a:rPr>
              <a:t>Networks</a:t>
            </a:r>
            <a:r>
              <a:rPr lang="en-US" dirty="0"/>
              <a:t>, possibly only in the frame of defining </a:t>
            </a:r>
            <a:r>
              <a:rPr lang="en-US" dirty="0">
                <a:solidFill>
                  <a:srgbClr val="F207CA"/>
                </a:solidFill>
              </a:rPr>
              <a:t>Technology Roadmaps</a:t>
            </a:r>
            <a:r>
              <a:rPr lang="en-US" dirty="0"/>
              <a:t>.</a:t>
            </a:r>
            <a:endParaRPr lang="en-CH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A941D1C-42CC-789F-79E9-01185C153C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47843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B580E-7E49-D17B-00A5-83A3AC1FA6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4792" y="188640"/>
            <a:ext cx="10802416" cy="920538"/>
          </a:xfrm>
        </p:spPr>
        <p:txBody>
          <a:bodyPr>
            <a:normAutofit/>
          </a:bodyPr>
          <a:lstStyle/>
          <a:p>
            <a:r>
              <a:rPr lang="en-US" dirty="0"/>
              <a:t>2. Procedure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9A62D1-12BA-AEB9-ABF7-5D415670E7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7748" y="980728"/>
            <a:ext cx="11474916" cy="6492874"/>
          </a:xfrm>
        </p:spPr>
        <p:txBody>
          <a:bodyPr>
            <a:normAutofit fontScale="62500" lnSpcReduction="20000"/>
          </a:bodyPr>
          <a:lstStyle/>
          <a:p>
            <a:pPr marL="0" indent="0">
              <a:lnSpc>
                <a:spcPct val="110000"/>
              </a:lnSpc>
              <a:buNone/>
            </a:pPr>
            <a:r>
              <a:rPr lang="en-US" dirty="0"/>
              <a:t>TIARA has to coordinate the preparation of the proposal.</a:t>
            </a:r>
          </a:p>
          <a:p>
            <a:pPr marL="514350" indent="-514350">
              <a:lnSpc>
                <a:spcPct val="110000"/>
              </a:lnSpc>
              <a:buFont typeface="+mj-lt"/>
              <a:buAutoNum type="arabicPeriod"/>
            </a:pPr>
            <a:r>
              <a:rPr lang="en-US" dirty="0"/>
              <a:t>Need to set-up a shared Roadmap for accelerator R&amp;D with the following communities: </a:t>
            </a:r>
          </a:p>
          <a:p>
            <a:pPr lvl="1">
              <a:lnSpc>
                <a:spcPct val="110000"/>
              </a:lnSpc>
              <a:buFont typeface="Wingdings" panose="05000000000000000000" pitchFamily="2" charset="2"/>
              <a:buChar char="§"/>
            </a:pPr>
            <a:r>
              <a:rPr lang="en-US" dirty="0"/>
              <a:t>ESPP (accelerator roadmap)</a:t>
            </a:r>
          </a:p>
          <a:p>
            <a:pPr lvl="1">
              <a:lnSpc>
                <a:spcPct val="110000"/>
              </a:lnSpc>
              <a:buFont typeface="Wingdings" panose="05000000000000000000" pitchFamily="2" charset="2"/>
              <a:buChar char="§"/>
            </a:pPr>
            <a:r>
              <a:rPr lang="en-US" dirty="0"/>
              <a:t>LEAPS (accelerator roadmap)</a:t>
            </a:r>
          </a:p>
          <a:p>
            <a:pPr lvl="1">
              <a:lnSpc>
                <a:spcPct val="110000"/>
              </a:lnSpc>
              <a:buFont typeface="Wingdings" panose="05000000000000000000" pitchFamily="2" charset="2"/>
              <a:buChar char="§"/>
            </a:pPr>
            <a:r>
              <a:rPr lang="en-US" dirty="0"/>
              <a:t>nuclear physics</a:t>
            </a:r>
          </a:p>
          <a:p>
            <a:pPr lvl="1">
              <a:lnSpc>
                <a:spcPct val="110000"/>
              </a:lnSpc>
              <a:buFont typeface="Wingdings" panose="05000000000000000000" pitchFamily="2" charset="2"/>
              <a:buChar char="§"/>
            </a:pPr>
            <a:r>
              <a:rPr lang="en-US" dirty="0"/>
              <a:t>neutron and energy, </a:t>
            </a:r>
          </a:p>
          <a:p>
            <a:pPr lvl="1">
              <a:lnSpc>
                <a:spcPct val="110000"/>
              </a:lnSpc>
              <a:buFont typeface="Wingdings" panose="05000000000000000000" pitchFamily="2" charset="2"/>
              <a:buChar char="§"/>
            </a:pPr>
            <a:r>
              <a:rPr lang="en-US" dirty="0"/>
              <a:t>Accelerator industry (via the AIPF). </a:t>
            </a:r>
          </a:p>
          <a:p>
            <a:pPr marL="514350" indent="-514350">
              <a:lnSpc>
                <a:spcPct val="110000"/>
              </a:lnSpc>
              <a:buFont typeface="+mj-lt"/>
              <a:buAutoNum type="arabicPeriod"/>
            </a:pPr>
            <a:r>
              <a:rPr lang="en-US" dirty="0"/>
              <a:t>Options to reach a consensus:</a:t>
            </a:r>
          </a:p>
          <a:p>
            <a:pPr marL="971550" lvl="1" indent="-514350">
              <a:lnSpc>
                <a:spcPct val="110000"/>
              </a:lnSpc>
              <a:buFont typeface="+mj-lt"/>
              <a:buAutoNum type="arabicPeriod"/>
            </a:pPr>
            <a:r>
              <a:rPr lang="en-US" dirty="0"/>
              <a:t>Organise a </a:t>
            </a:r>
            <a:r>
              <a:rPr lang="en-US" dirty="0">
                <a:solidFill>
                  <a:srgbClr val="F207CA"/>
                </a:solidFill>
              </a:rPr>
              <a:t>mini-workshop</a:t>
            </a:r>
            <a:r>
              <a:rPr lang="en-US" dirty="0"/>
              <a:t> with the 5 communities (e.g. 2 people/community, officially nominated).</a:t>
            </a:r>
          </a:p>
          <a:p>
            <a:pPr marL="971550" lvl="1" indent="-514350">
              <a:lnSpc>
                <a:spcPct val="110000"/>
              </a:lnSpc>
              <a:buFont typeface="+mj-lt"/>
              <a:buAutoNum type="arabicPeriod"/>
            </a:pPr>
            <a:r>
              <a:rPr lang="en-US" dirty="0"/>
              <a:t>Continue with </a:t>
            </a:r>
            <a:r>
              <a:rPr lang="en-US" dirty="0">
                <a:solidFill>
                  <a:srgbClr val="F207CA"/>
                </a:solidFill>
              </a:rPr>
              <a:t>bilateral discussions </a:t>
            </a:r>
            <a:r>
              <a:rPr lang="en-US" dirty="0"/>
              <a:t>with the communities and draw the conclusions in TIARA.</a:t>
            </a:r>
          </a:p>
          <a:p>
            <a:pPr marL="971550" lvl="1" indent="-514350">
              <a:lnSpc>
                <a:spcPct val="110000"/>
              </a:lnSpc>
              <a:buFont typeface="+mj-lt"/>
              <a:buAutoNum type="arabicPeriod"/>
            </a:pPr>
            <a:r>
              <a:rPr lang="en-US" dirty="0"/>
              <a:t>Set-up a </a:t>
            </a:r>
            <a:r>
              <a:rPr lang="en-US" dirty="0">
                <a:solidFill>
                  <a:srgbClr val="F207CA"/>
                </a:solidFill>
              </a:rPr>
              <a:t>TIARA sub-committee </a:t>
            </a:r>
            <a:r>
              <a:rPr lang="en-US" dirty="0"/>
              <a:t>with members endorsed by the communities (LEAPS, ESS, CERN, GSI,…)</a:t>
            </a:r>
          </a:p>
          <a:p>
            <a:pPr marL="971550" lvl="1" indent="-514350">
              <a:lnSpc>
                <a:spcPct val="110000"/>
              </a:lnSpc>
              <a:buFont typeface="+mj-lt"/>
              <a:buAutoNum type="arabicPeriod"/>
            </a:pPr>
            <a:r>
              <a:rPr lang="en-US" dirty="0"/>
              <a:t>Go backwards: prepare a </a:t>
            </a:r>
            <a:r>
              <a:rPr lang="en-US" dirty="0">
                <a:solidFill>
                  <a:srgbClr val="F207CA"/>
                </a:solidFill>
              </a:rPr>
              <a:t>list of topics </a:t>
            </a:r>
            <a:r>
              <a:rPr lang="en-US" dirty="0"/>
              <a:t>and submit it to official representatives of the communities.</a:t>
            </a:r>
          </a:p>
          <a:p>
            <a:pPr marL="971550" lvl="1" indent="-514350">
              <a:lnSpc>
                <a:spcPct val="110000"/>
              </a:lnSpc>
              <a:buFont typeface="+mj-lt"/>
              <a:buAutoNum type="arabicPeriod"/>
            </a:pPr>
            <a:r>
              <a:rPr lang="en-US" dirty="0">
                <a:solidFill>
                  <a:srgbClr val="F207CA"/>
                </a:solidFill>
              </a:rPr>
              <a:t>Invite to TIARA </a:t>
            </a:r>
            <a:r>
              <a:rPr lang="en-US" dirty="0"/>
              <a:t>some representatives of the communities and devote a special meeting to a roadmap.</a:t>
            </a:r>
          </a:p>
          <a:p>
            <a:pPr marL="514350" indent="-514350">
              <a:lnSpc>
                <a:spcPct val="110000"/>
              </a:lnSpc>
              <a:buFont typeface="+mj-lt"/>
              <a:buAutoNum type="arabicPeriod"/>
            </a:pPr>
            <a:r>
              <a:rPr lang="en-US" dirty="0"/>
              <a:t>Prepare a </a:t>
            </a:r>
            <a:r>
              <a:rPr lang="en-US" dirty="0">
                <a:solidFill>
                  <a:srgbClr val="F207CA"/>
                </a:solidFill>
              </a:rPr>
              <a:t>written document</a:t>
            </a:r>
            <a:r>
              <a:rPr lang="en-US" dirty="0"/>
              <a:t>, agreed by representatives of the communities above, defining a list of strategic R&amp;D activities, to be used for project preparation.</a:t>
            </a:r>
          </a:p>
          <a:p>
            <a:pPr marL="514350" indent="-514350">
              <a:lnSpc>
                <a:spcPct val="110000"/>
              </a:lnSpc>
              <a:buFont typeface="+mj-lt"/>
              <a:buAutoNum type="arabicPeriod"/>
            </a:pPr>
            <a:r>
              <a:rPr lang="en-US" dirty="0"/>
              <a:t>Select </a:t>
            </a:r>
            <a:r>
              <a:rPr lang="en-US" dirty="0">
                <a:solidFill>
                  <a:srgbClr val="F207CA"/>
                </a:solidFill>
              </a:rPr>
              <a:t>priority topics </a:t>
            </a:r>
            <a:r>
              <a:rPr lang="en-US" dirty="0"/>
              <a:t>(for top-down part) and </a:t>
            </a:r>
            <a:r>
              <a:rPr lang="en-US" dirty="0">
                <a:solidFill>
                  <a:srgbClr val="F207CA"/>
                </a:solidFill>
              </a:rPr>
              <a:t>requirements for </a:t>
            </a:r>
            <a:r>
              <a:rPr lang="en-US" dirty="0"/>
              <a:t>proposals (for bottom-up part).</a:t>
            </a:r>
          </a:p>
          <a:p>
            <a:pPr marL="514350" indent="-514350">
              <a:lnSpc>
                <a:spcPct val="110000"/>
              </a:lnSpc>
              <a:buFont typeface="+mj-lt"/>
              <a:buAutoNum type="arabicPeriod"/>
            </a:pPr>
            <a:r>
              <a:rPr lang="en-US" dirty="0"/>
              <a:t>Nominate a </a:t>
            </a:r>
            <a:r>
              <a:rPr lang="en-US" dirty="0">
                <a:solidFill>
                  <a:srgbClr val="F207CA"/>
                </a:solidFill>
              </a:rPr>
              <a:t>Coordinator</a:t>
            </a:r>
            <a:r>
              <a:rPr lang="en-US" dirty="0"/>
              <a:t> for the proposal (CERN ready to take the coordination responsibility, but selection after a job opening will be long and complex and might lead to surprises).</a:t>
            </a:r>
            <a:endParaRPr lang="en-CH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61F1430-2496-1E7B-37CD-9CD8288B31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F323950-0570-550C-F574-7A660DADDC75}"/>
              </a:ext>
            </a:extLst>
          </p:cNvPr>
          <p:cNvSpPr txBox="1"/>
          <p:nvPr/>
        </p:nvSpPr>
        <p:spPr>
          <a:xfrm>
            <a:off x="6096000" y="1901266"/>
            <a:ext cx="4752528" cy="923330"/>
          </a:xfrm>
          <a:prstGeom prst="rect">
            <a:avLst/>
          </a:prstGeom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My </a:t>
            </a:r>
            <a:r>
              <a:rPr lang="en-US" dirty="0" err="1"/>
              <a:t>favourite</a:t>
            </a:r>
            <a:r>
              <a:rPr lang="en-US" dirty="0"/>
              <a:t> path:</a:t>
            </a:r>
          </a:p>
          <a:p>
            <a:r>
              <a:rPr lang="en-US" dirty="0"/>
              <a:t>A combination of 2-3-4-5 resulting in a special TIARA meeting on January 25</a:t>
            </a:r>
            <a:endParaRPr lang="en-CH" dirty="0"/>
          </a:p>
        </p:txBody>
      </p:sp>
      <p:sp>
        <p:nvSpPr>
          <p:cNvPr id="6" name="Arrow: Down 5">
            <a:extLst>
              <a:ext uri="{FF2B5EF4-FFF2-40B4-BE49-F238E27FC236}">
                <a16:creationId xmlns:a16="http://schemas.microsoft.com/office/drawing/2014/main" id="{8CFC9D33-A2E7-5833-2972-952A93D90E71}"/>
              </a:ext>
            </a:extLst>
          </p:cNvPr>
          <p:cNvSpPr/>
          <p:nvPr/>
        </p:nvSpPr>
        <p:spPr>
          <a:xfrm>
            <a:off x="8184232" y="2975606"/>
            <a:ext cx="792088" cy="343483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0350368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</p:bldLst>
  </p:timing>
</p:sld>
</file>

<file path=ppt/theme/theme1.xml><?xml version="1.0" encoding="utf-8"?>
<a:theme xmlns:a="http://schemas.openxmlformats.org/drawingml/2006/main" name="I.FAST Custom Slides">
  <a:themeElements>
    <a:clrScheme name="I.FAST custom colours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FA00C8"/>
      </a:accent1>
      <a:accent2>
        <a:srgbClr val="08EDF9"/>
      </a:accent2>
      <a:accent3>
        <a:srgbClr val="A850D9"/>
      </a:accent3>
      <a:accent4>
        <a:srgbClr val="2776BF"/>
      </a:accent4>
      <a:accent5>
        <a:srgbClr val="0035CB"/>
      </a:accent5>
      <a:accent6>
        <a:srgbClr val="6011D6"/>
      </a:accent6>
      <a:hlink>
        <a:srgbClr val="08EDF9"/>
      </a:hlink>
      <a:folHlink>
        <a:srgbClr val="03777D"/>
      </a:folHlink>
    </a:clrScheme>
    <a:fontScheme name="I.FAST custom fonts">
      <a:majorFont>
        <a:latin typeface="Montserrat ExtraBold"/>
        <a:ea typeface=""/>
        <a:cs typeface=""/>
      </a:majorFont>
      <a:minorFont>
        <a:latin typeface="Montserra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fast_theme" id="{7AE54E39-E136-2946-BAAD-9EC2262D7CA6}" vid="{60EF505A-9AB9-5F42-9EF0-EE8A69267E7D}"/>
    </a:ext>
  </a:extLst>
</a:theme>
</file>

<file path=ppt/theme/theme2.xml><?xml version="1.0" encoding="utf-8"?>
<a:theme xmlns:a="http://schemas.openxmlformats.org/drawingml/2006/main" name="Generic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35186</TotalTime>
  <Words>1866</Words>
  <Application>Microsoft Office PowerPoint</Application>
  <PresentationFormat>Widescreen</PresentationFormat>
  <Paragraphs>178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16</vt:i4>
      </vt:variant>
    </vt:vector>
  </HeadingPairs>
  <TitlesOfParts>
    <vt:vector size="25" baseType="lpstr">
      <vt:lpstr>Arial</vt:lpstr>
      <vt:lpstr>Calibri</vt:lpstr>
      <vt:lpstr>Calibri Light</vt:lpstr>
      <vt:lpstr>Montserrat</vt:lpstr>
      <vt:lpstr>Montserrat ExtraBold</vt:lpstr>
      <vt:lpstr>Montserrat SemiBold</vt:lpstr>
      <vt:lpstr>Wingdings</vt:lpstr>
      <vt:lpstr>I.FAST Custom Slides</vt:lpstr>
      <vt:lpstr>Generic</vt:lpstr>
      <vt:lpstr>PowerPoint Presentation</vt:lpstr>
      <vt:lpstr>HORIZON-INFRA-2025-01-TECH-02</vt:lpstr>
      <vt:lpstr>Goals</vt:lpstr>
      <vt:lpstr>Conditions</vt:lpstr>
      <vt:lpstr>Further conditions</vt:lpstr>
      <vt:lpstr>My main comments</vt:lpstr>
      <vt:lpstr>My proposal: guidelines for the new project</vt:lpstr>
      <vt:lpstr>1. General guidelines</vt:lpstr>
      <vt:lpstr>2. Procedure</vt:lpstr>
      <vt:lpstr>3. Possible structure</vt:lpstr>
      <vt:lpstr>4. Instruments pillar</vt:lpstr>
      <vt:lpstr>5. Enabling technologies pillar</vt:lpstr>
      <vt:lpstr>5. Emerging technologies and Innovation Fund pillars</vt:lpstr>
      <vt:lpstr>6. Proposed Timeline</vt:lpstr>
      <vt:lpstr>Questions and comments?</vt:lpstr>
      <vt:lpstr>PowerPoint Presentation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Maurizio Vretenar</cp:lastModifiedBy>
  <cp:revision>866</cp:revision>
  <dcterms:created xsi:type="dcterms:W3CDTF">2017-04-26T09:15:49Z</dcterms:created>
  <dcterms:modified xsi:type="dcterms:W3CDTF">2024-10-29T09:42:44Z</dcterms:modified>
</cp:coreProperties>
</file>