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12A_2C4B930C.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14C_2E7597F7.xml" ContentType="application/vnd.ms-powerpoint.comments+xml"/>
  <Override PartName="/ppt/notesSlides/notesSlide8.xml" ContentType="application/vnd.openxmlformats-officedocument.presentationml.notesSlide+xml"/>
  <Override PartName="/ppt/comments/modernComment_14E_2F6749BF.xml" ContentType="application/vnd.ms-powerpoint.comments+xml"/>
  <Override PartName="/ppt/notesSlides/notesSlide9.xml" ContentType="application/vnd.openxmlformats-officedocument.presentationml.notesSlide+xml"/>
  <Override PartName="/ppt/comments/modernComment_12D_31EEC28.xml" ContentType="application/vnd.ms-powerpoint.comments+xml"/>
  <Override PartName="/ppt/notesSlides/notesSlide10.xml" ContentType="application/vnd.openxmlformats-officedocument.presentationml.notesSlide+xml"/>
  <Override PartName="/ppt/comments/modernComment_143_5F28F308.xml" ContentType="application/vnd.ms-powerpoint.comments+xml"/>
  <Override PartName="/ppt/notesSlides/notesSlide11.xml" ContentType="application/vnd.openxmlformats-officedocument.presentationml.notesSlide+xml"/>
  <Override PartName="/ppt/comments/modernComment_133_90BC2F02.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omments/modernComment_14B_A8905B9D.xml" ContentType="application/vnd.ms-powerpoint.comments+xml"/>
  <Override PartName="/ppt/notesSlides/notesSlide21.xml" ContentType="application/vnd.openxmlformats-officedocument.presentationml.notesSlide+xml"/>
  <Override PartName="/ppt/comments/modernComment_135_8FB3FACB.xml" ContentType="application/vnd.ms-powerpoint.comments+xml"/>
  <Override PartName="/ppt/notesSlides/notesSlide22.xml" ContentType="application/vnd.openxmlformats-officedocument.presentationml.notesSlide+xml"/>
  <Override PartName="/ppt/comments/modernComment_13C_62966065.xml" ContentType="application/vnd.ms-powerpoint.comments+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handoutMasterIdLst>
    <p:handoutMasterId r:id="rId35"/>
  </p:handoutMasterIdLst>
  <p:sldIdLst>
    <p:sldId id="296" r:id="rId2"/>
    <p:sldId id="297" r:id="rId3"/>
    <p:sldId id="327" r:id="rId4"/>
    <p:sldId id="335" r:id="rId5"/>
    <p:sldId id="319" r:id="rId6"/>
    <p:sldId id="298" r:id="rId7"/>
    <p:sldId id="328" r:id="rId8"/>
    <p:sldId id="300" r:id="rId9"/>
    <p:sldId id="332" r:id="rId10"/>
    <p:sldId id="334" r:id="rId11"/>
    <p:sldId id="301" r:id="rId12"/>
    <p:sldId id="323" r:id="rId13"/>
    <p:sldId id="307" r:id="rId14"/>
    <p:sldId id="329" r:id="rId15"/>
    <p:sldId id="315" r:id="rId16"/>
    <p:sldId id="324" r:id="rId17"/>
    <p:sldId id="333" r:id="rId18"/>
    <p:sldId id="325" r:id="rId19"/>
    <p:sldId id="326" r:id="rId20"/>
    <p:sldId id="330" r:id="rId21"/>
    <p:sldId id="305" r:id="rId22"/>
    <p:sldId id="306" r:id="rId23"/>
    <p:sldId id="288" r:id="rId24"/>
    <p:sldId id="331" r:id="rId25"/>
    <p:sldId id="309" r:id="rId26"/>
    <p:sldId id="316" r:id="rId27"/>
    <p:sldId id="310" r:id="rId28"/>
    <p:sldId id="311" r:id="rId29"/>
    <p:sldId id="314" r:id="rId30"/>
    <p:sldId id="312" r:id="rId31"/>
    <p:sldId id="313" r:id="rId32"/>
    <p:sldId id="30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C207040-6400-0EF0-12B7-38BE7B653811}" name="Liam Cantu" initials="LC" userId="S::liam.luigi.cantu@cern.ch::b47f9b61-3f53-4fd8-aa42-d4151697e193" providerId="AD"/>
  <p188:author id="{2FE3BFF0-0CCA-86B4-FE19-31A2094F44F1}" name="Rodrigo Ferreira" initials="RF" userId="S::rodrigo.ferreira@cern.ch::705ebfd0-0a54-4390-bebb-c4224199706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30" autoAdjust="0"/>
    <p:restoredTop sz="81199" autoAdjust="0"/>
  </p:normalViewPr>
  <p:slideViewPr>
    <p:cSldViewPr snapToGrid="0" snapToObjects="1">
      <p:cViewPr varScale="1">
        <p:scale>
          <a:sx n="104" d="100"/>
          <a:sy n="104" d="100"/>
        </p:scale>
        <p:origin x="108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comments/modernComment_12A_2C4B930C.xml><?xml version="1.0" encoding="utf-8"?>
<p188:cmLst xmlns:a="http://schemas.openxmlformats.org/drawingml/2006/main" xmlns:r="http://schemas.openxmlformats.org/officeDocument/2006/relationships" xmlns:p188="http://schemas.microsoft.com/office/powerpoint/2018/8/main">
  <p188:cm id="{21B2706D-546C-4BDB-8E50-6FB8CFC6EC4E}" authorId="{2FE3BFF0-0CCA-86B4-FE19-31A2094F44F1}" status="resolved" created="2024-10-07T08:50:09.001" complete="100000">
    <ac:txMkLst xmlns:ac="http://schemas.microsoft.com/office/drawing/2013/main/command">
      <pc:docMk xmlns:pc="http://schemas.microsoft.com/office/powerpoint/2013/main/command"/>
      <pc:sldMk xmlns:pc="http://schemas.microsoft.com/office/powerpoint/2013/main/command" cId="743150348" sldId="298"/>
      <ac:spMk id="3" creationId="{AB87A258-9FA5-1004-ED9D-CEF43449C3CE}"/>
      <ac:txMk cp="188" len="1">
        <ac:context len="307" hash="1505738965"/>
      </ac:txMk>
    </ac:txMkLst>
    <p188:pos x="4693402" y="1192668"/>
    <p188:txBody>
      <a:bodyPr/>
      <a:lstStyle/>
      <a:p>
        <a:r>
          <a:rPr lang="en-GB"/>
          <a:t>Process?</a:t>
        </a:r>
      </a:p>
    </p188:txBody>
  </p188:cm>
</p188:cmLst>
</file>

<file path=ppt/comments/modernComment_12D_31EEC28.xml><?xml version="1.0" encoding="utf-8"?>
<p188:cmLst xmlns:a="http://schemas.openxmlformats.org/drawingml/2006/main" xmlns:r="http://schemas.openxmlformats.org/officeDocument/2006/relationships" xmlns:p188="http://schemas.microsoft.com/office/powerpoint/2018/8/main">
  <p188:cm id="{C3548A1E-BE26-4076-9957-EB55EB0A9C44}" authorId="{2FE3BFF0-0CCA-86B4-FE19-31A2094F44F1}" status="resolved" created="2024-10-07T09:00:00.778" complete="100000">
    <pc:sldMkLst xmlns:pc="http://schemas.microsoft.com/office/powerpoint/2013/main/command">
      <pc:docMk/>
      <pc:sldMk cId="52358184" sldId="301"/>
    </pc:sldMkLst>
    <p188:txBody>
      <a:bodyPr/>
      <a:lstStyle/>
      <a:p>
        <a:r>
          <a:rPr lang="en-GB"/>
          <a:t>Before going into the safety measures, explain what are the hazards and the possible consequences (e.g. Backflow from the VPGs due to the non existance of VVRs, pollution of the beam vacuum, beam dumps due to a high increase in pressure caused by a messed up injection, etc).
In particular, mention that we have to account for the fact that the VPGs have no VVRs.</a:t>
        </a:r>
      </a:p>
    </p188:txBody>
  </p188:cm>
  <p188:cm id="{018FC49C-7DB1-41E7-AC55-9EAEF3167A6A}" authorId="{2FE3BFF0-0CCA-86B4-FE19-31A2094F44F1}" status="resolved" created="2024-10-07T09:00:17.468" complete="100000">
    <ac:txMkLst xmlns:ac="http://schemas.microsoft.com/office/drawing/2013/main/command">
      <pc:docMk xmlns:pc="http://schemas.microsoft.com/office/powerpoint/2013/main/command"/>
      <pc:sldMk xmlns:pc="http://schemas.microsoft.com/office/powerpoint/2013/main/command" cId="52358184" sldId="301"/>
      <ac:spMk id="3" creationId="{68E86D18-DD81-F72C-EE2D-CB24F4A8E55A}"/>
      <ac:txMk cp="261">
        <ac:context len="401" hash="1071655130"/>
      </ac:txMk>
    </ac:txMkLst>
    <p188:pos x="4462396" y="2540205"/>
    <p188:txBody>
      <a:bodyPr/>
      <a:lstStyle/>
      <a:p>
        <a:r>
          <a:rPr lang="en-GB"/>
          <a:t>Explain the difference during the presentation</a:t>
        </a:r>
      </a:p>
    </p188:txBody>
  </p188:cm>
</p188:cmLst>
</file>

<file path=ppt/comments/modernComment_133_90BC2F02.xml><?xml version="1.0" encoding="utf-8"?>
<p188:cmLst xmlns:a="http://schemas.openxmlformats.org/drawingml/2006/main" xmlns:r="http://schemas.openxmlformats.org/officeDocument/2006/relationships" xmlns:p188="http://schemas.microsoft.com/office/powerpoint/2018/8/main">
  <p188:cm id="{A0C9DE6D-77D0-4B8F-9266-5FBFD72E9539}" authorId="{2FE3BFF0-0CCA-86B4-FE19-31A2094F44F1}" status="resolved" created="2024-10-07T08:56:57.940" complete="100000">
    <pc:sldMkLst xmlns:pc="http://schemas.microsoft.com/office/powerpoint/2013/main/command">
      <pc:docMk/>
      <pc:sldMk cId="2428251906" sldId="307"/>
    </pc:sldMkLst>
    <p188:txBody>
      <a:bodyPr/>
      <a:lstStyle/>
      <a:p>
        <a:r>
          <a:rPr lang="en-GB"/>
          <a:t>I hope you're not planning to go through each of these 😃
Let's see how we can simplify this but still push te message across.</a:t>
        </a:r>
      </a:p>
    </p188:txBody>
  </p188:cm>
</p188:cmLst>
</file>

<file path=ppt/comments/modernComment_135_8FB3FACB.xml><?xml version="1.0" encoding="utf-8"?>
<p188:cmLst xmlns:a="http://schemas.openxmlformats.org/drawingml/2006/main" xmlns:r="http://schemas.openxmlformats.org/officeDocument/2006/relationships" xmlns:p188="http://schemas.microsoft.com/office/powerpoint/2018/8/main">
  <p188:cm id="{7663DC17-809E-4EAD-8058-58F65BFDEDB8}" authorId="{2FE3BFF0-0CCA-86B4-FE19-31A2094F44F1}" status="resolved" created="2024-10-07T09:03:43.678" complete="100000">
    <ac:txMkLst xmlns:ac="http://schemas.microsoft.com/office/drawing/2013/main/command">
      <pc:docMk xmlns:pc="http://schemas.microsoft.com/office/powerpoint/2013/main/command"/>
      <pc:sldMk xmlns:pc="http://schemas.microsoft.com/office/powerpoint/2013/main/command" cId="2410937035" sldId="309"/>
      <ac:spMk id="3" creationId="{F55B8C0E-A22E-A81F-E0A1-845275AF44AA}"/>
      <ac:txMk cp="79" len="1">
        <ac:context len="487" hash="3038243561"/>
      </ac:txMk>
    </ac:txMkLst>
    <p188:pos x="3451744" y="805361"/>
    <p188:txBody>
      <a:bodyPr/>
      <a:lstStyle/>
      <a:p>
        <a:r>
          <a:rPr lang="en-GB"/>
          <a:t>Phase?
</a:t>
        </a:r>
      </a:p>
    </p188:txBody>
  </p188:cm>
</p188:cmLst>
</file>

<file path=ppt/comments/modernComment_13C_62966065.xml><?xml version="1.0" encoding="utf-8"?>
<p188:cmLst xmlns:a="http://schemas.openxmlformats.org/drawingml/2006/main" xmlns:r="http://schemas.openxmlformats.org/officeDocument/2006/relationships" xmlns:p188="http://schemas.microsoft.com/office/powerpoint/2018/8/main">
  <p188:cm id="{F58BC29D-C53C-4F04-B6A9-156AD5FDDFC2}" authorId="{2FE3BFF0-0CCA-86B4-FE19-31A2094F44F1}" status="resolved" created="2024-10-07T09:06:07.647" complete="100000">
    <ac:txMkLst xmlns:ac="http://schemas.microsoft.com/office/drawing/2013/main/command">
      <pc:docMk xmlns:pc="http://schemas.microsoft.com/office/powerpoint/2013/main/command"/>
      <pc:sldMk xmlns:pc="http://schemas.microsoft.com/office/powerpoint/2013/main/command" cId="1654022245" sldId="316"/>
      <ac:spMk id="3" creationId="{F55B8C0E-A22E-A81F-E0A1-845275AF44AA}"/>
      <ac:txMk cp="216" len="49">
        <ac:context len="386" hash="2594842368"/>
      </ac:txMk>
    </ac:txMkLst>
    <p188:pos x="5501925" y="2008519"/>
    <p188:txBody>
      <a:bodyPr/>
      <a:lstStyle/>
      <a:p>
        <a:r>
          <a:rPr lang="en-GB"/>
          <a:t>Minor detail, but avoid new lines with one word only (increase textbox size a bit)</a:t>
        </a:r>
      </a:p>
    </p188:txBody>
  </p188:cm>
</p188:cmLst>
</file>

<file path=ppt/comments/modernComment_143_5F28F308.xml><?xml version="1.0" encoding="utf-8"?>
<p188:cmLst xmlns:a="http://schemas.openxmlformats.org/drawingml/2006/main" xmlns:r="http://schemas.openxmlformats.org/officeDocument/2006/relationships" xmlns:p188="http://schemas.microsoft.com/office/powerpoint/2018/8/main">
  <p188:cm id="{BBE65C5E-A7C9-43D6-8FF0-695ED225D194}" authorId="{2FE3BFF0-0CCA-86B4-FE19-31A2094F44F1}" status="resolved" created="2024-10-07T09:03:13.125" complete="100000">
    <ac:txMkLst xmlns:ac="http://schemas.microsoft.com/office/drawing/2013/main/command">
      <pc:docMk xmlns:pc="http://schemas.microsoft.com/office/powerpoint/2013/main/command"/>
      <pc:sldMk xmlns:pc="http://schemas.microsoft.com/office/powerpoint/2013/main/command" cId="1596519176" sldId="323"/>
      <ac:spMk id="3" creationId="{68E86D18-DD81-F72C-EE2D-CB24F4A8E55A}"/>
      <ac:txMk cp="273" len="95">
        <ac:context len="369" hash="4105365571"/>
      </ac:txMk>
    </ac:txMkLst>
    <p188:pos x="4991786" y="3512357"/>
    <p188:txBody>
      <a:bodyPr/>
      <a:lstStyle/>
      <a:p>
        <a:r>
          <a:rPr lang="en-GB"/>
          <a:t>Eh?</a:t>
        </a:r>
      </a:p>
    </p188:txBody>
    <p188:extLst>
      <p:ext xmlns:p="http://schemas.openxmlformats.org/presentationml/2006/main" uri="{57CB4572-C831-44C2-8A1C-0ADB6CCDFE69}">
        <p223:reactions xmlns:p223="http://schemas.microsoft.com/office/powerpoint/2022/03/main">
          <p223:rxn type="👍">
            <p223:instance time="2024-10-07T09:29:55.725" authorId="{6C207040-6400-0EF0-12B7-38BE7B653811}"/>
          </p223:rxn>
        </p223:reactions>
      </p:ext>
    </p188:extLst>
  </p188:cm>
</p188:cmLst>
</file>

<file path=ppt/comments/modernComment_14B_A8905B9D.xml><?xml version="1.0" encoding="utf-8"?>
<p188:cmLst xmlns:a="http://schemas.openxmlformats.org/drawingml/2006/main" xmlns:r="http://schemas.openxmlformats.org/officeDocument/2006/relationships" xmlns:p188="http://schemas.microsoft.com/office/powerpoint/2018/8/main">
  <p188:cm id="{384E9C0D-CC24-4A8A-9291-88809706781C}" authorId="{2FE3BFF0-0CCA-86B4-FE19-31A2094F44F1}" status="resolved" created="2024-10-07T08:56:57.940" complete="100000">
    <pc:sldMkLst xmlns:pc="http://schemas.microsoft.com/office/powerpoint/2013/main/command">
      <pc:docMk/>
      <pc:sldMk cId="2428251906" sldId="307"/>
    </pc:sldMkLst>
    <p188:txBody>
      <a:bodyPr/>
      <a:lstStyle/>
      <a:p>
        <a:r>
          <a:rPr lang="en-GB"/>
          <a:t>I hope you're not planning to go through each of these 😃
Let's see how we can simplify this but still push te message across.</a:t>
        </a:r>
      </a:p>
    </p188:txBody>
  </p188:cm>
</p188:cmLst>
</file>

<file path=ppt/comments/modernComment_14C_2E7597F7.xml><?xml version="1.0" encoding="utf-8"?>
<p188:cmLst xmlns:a="http://schemas.openxmlformats.org/drawingml/2006/main" xmlns:r="http://schemas.openxmlformats.org/officeDocument/2006/relationships" xmlns:p188="http://schemas.microsoft.com/office/powerpoint/2018/8/main">
  <p188:cm id="{29EB625F-C4E0-4F31-9BD5-D3562B207D43}" authorId="{2FE3BFF0-0CCA-86B4-FE19-31A2094F44F1}" status="resolved" created="2024-10-07T09:00:00.778">
    <pc:sldMkLst xmlns:pc="http://schemas.microsoft.com/office/powerpoint/2013/main/command">
      <pc:docMk/>
      <pc:sldMk cId="52358184" sldId="301"/>
    </pc:sldMkLst>
    <p188:txBody>
      <a:bodyPr/>
      <a:lstStyle/>
      <a:p>
        <a:r>
          <a:rPr lang="en-GB"/>
          <a:t>Before going into the safety measures, explain what are the hazards and the possible consequences (e.g. Backflow from the VPGs due to the non existance of VVRs, pollution of the beam vacuum, beam dumps due to a high increase in pressure caused by a messed up injection, etc).
In particular, mention that we have to account for the fact that the VPGs have no VVRs.</a:t>
        </a:r>
      </a:p>
    </p188:txBody>
  </p188:cm>
  <p188:cm id="{7A228D78-428B-4B58-A42D-33C5238B9284}" authorId="{2FE3BFF0-0CCA-86B4-FE19-31A2094F44F1}" status="resolved" created="2024-10-07T09:00:17.468">
    <ac:txMkLst xmlns:ac="http://schemas.microsoft.com/office/drawing/2013/main/command">
      <pc:docMk xmlns:pc="http://schemas.microsoft.com/office/powerpoint/2013/main/command"/>
      <pc:sldMk xmlns:pc="http://schemas.microsoft.com/office/powerpoint/2013/main/command" cId="779458551" sldId="332"/>
      <ac:spMk id="3" creationId="{68E86D18-DD81-F72C-EE2D-CB24F4A8E55A}"/>
      <ac:txMk cp="236" len="31">
        <ac:context len="278" hash="2985969017"/>
      </ac:txMk>
    </ac:txMkLst>
    <p188:pos x="4462396" y="2540205"/>
    <p188:txBody>
      <a:bodyPr/>
      <a:lstStyle/>
      <a:p>
        <a:r>
          <a:rPr lang="en-GB"/>
          <a:t>Explain the difference during the presentation</a:t>
        </a:r>
      </a:p>
    </p188:txBody>
  </p188:cm>
</p188:cmLst>
</file>

<file path=ppt/comments/modernComment_14E_2F6749BF.xml><?xml version="1.0" encoding="utf-8"?>
<p188:cmLst xmlns:a="http://schemas.openxmlformats.org/drawingml/2006/main" xmlns:r="http://schemas.openxmlformats.org/officeDocument/2006/relationships" xmlns:p188="http://schemas.microsoft.com/office/powerpoint/2018/8/main">
  <p188:cm id="{9254FE1C-2C8F-478A-A2AA-EEE3287BE812}" authorId="{2FE3BFF0-0CCA-86B4-FE19-31A2094F44F1}" status="resolved" created="2024-10-07T09:00:00.778">
    <pc:sldMkLst xmlns:pc="http://schemas.microsoft.com/office/powerpoint/2013/main/command">
      <pc:docMk/>
      <pc:sldMk cId="52358184" sldId="301"/>
    </pc:sldMkLst>
    <p188:txBody>
      <a:bodyPr/>
      <a:lstStyle/>
      <a:p>
        <a:r>
          <a:rPr lang="en-GB"/>
          <a:t>Before going into the safety measures, explain what are the hazards and the possible consequences (e.g. Backflow from the VPGs due to the non existance of VVRs, pollution of the beam vacuum, beam dumps due to a high increase in pressure caused by a messed up injection, etc).
In particular, mention that we have to account for the fact that the VPGs have no VVRs.</a:t>
        </a:r>
      </a:p>
    </p188:txBody>
  </p188:cm>
  <p188:cm id="{9FD04472-0E22-4D96-AFD3-CC32BB1ECB2D}" authorId="{2FE3BFF0-0CCA-86B4-FE19-31A2094F44F1}" status="resolved" created="2024-10-07T09:00:17.468">
    <ac:txMkLst xmlns:ac="http://schemas.microsoft.com/office/drawing/2013/main/command">
      <pc:docMk xmlns:pc="http://schemas.microsoft.com/office/powerpoint/2013/main/command"/>
      <pc:sldMk xmlns:pc="http://schemas.microsoft.com/office/powerpoint/2013/main/command" cId="795298239" sldId="334"/>
      <ac:spMk id="3" creationId="{68E86D18-DD81-F72C-EE2D-CB24F4A8E55A}"/>
      <ac:txMk cp="236" len="31">
        <ac:context len="278" hash="2985969017"/>
      </ac:txMk>
    </ac:txMkLst>
    <p188:pos x="4462396" y="2540205"/>
    <p188:txBody>
      <a:bodyPr/>
      <a:lstStyle/>
      <a:p>
        <a:r>
          <a:rPr lang="en-GB"/>
          <a:t>Explain the difference during the presentation</a:t>
        </a:r>
      </a:p>
    </p188:txBody>
  </p188:cm>
</p188:cmLst>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EEB12C-6981-49E2-8E19-A270A28E8B4E}" type="doc">
      <dgm:prSet loTypeId="urn:microsoft.com/office/officeart/2005/8/layout/hList1" loCatId="list" qsTypeId="urn:microsoft.com/office/officeart/2005/8/quickstyle/simple1" qsCatId="simple" csTypeId="urn:microsoft.com/office/officeart/2005/8/colors/accent4_2" csCatId="accent4" phldr="1"/>
      <dgm:spPr/>
      <dgm:t>
        <a:bodyPr/>
        <a:lstStyle/>
        <a:p>
          <a:endParaRPr lang="en-GB"/>
        </a:p>
      </dgm:t>
    </dgm:pt>
    <dgm:pt modelId="{E35B578F-6AF9-4F3B-9B33-9470072ACDAB}">
      <dgm:prSet phldrT="[Text]" custT="1"/>
      <dgm:spPr/>
      <dgm:t>
        <a:bodyPr/>
        <a:lstStyle/>
        <a:p>
          <a:r>
            <a:rPr lang="en-US" sz="3200" dirty="0"/>
            <a:t>Start Conditions</a:t>
          </a:r>
          <a:endParaRPr lang="en-GB" sz="3200" dirty="0"/>
        </a:p>
      </dgm:t>
    </dgm:pt>
    <dgm:pt modelId="{8EEE39D6-11B2-4C7B-9088-3E8B41C645F6}" type="parTrans" cxnId="{CF8883F7-1841-45BD-83C6-99E5DF0AFD0A}">
      <dgm:prSet/>
      <dgm:spPr/>
      <dgm:t>
        <a:bodyPr/>
        <a:lstStyle/>
        <a:p>
          <a:endParaRPr lang="en-GB"/>
        </a:p>
      </dgm:t>
    </dgm:pt>
    <dgm:pt modelId="{362CD80A-4112-4A26-A8B5-D6E987E80019}" type="sibTrans" cxnId="{CF8883F7-1841-45BD-83C6-99E5DF0AFD0A}">
      <dgm:prSet/>
      <dgm:spPr/>
      <dgm:t>
        <a:bodyPr/>
        <a:lstStyle/>
        <a:p>
          <a:endParaRPr lang="en-GB"/>
        </a:p>
      </dgm:t>
    </dgm:pt>
    <dgm:pt modelId="{9FACD8D0-679A-4D8F-9635-830878CFAE1E}">
      <dgm:prSet phldrT="[Text]" custT="1"/>
      <dgm:spPr/>
      <dgm:t>
        <a:bodyPr/>
        <a:lstStyle/>
        <a:p>
          <a:r>
            <a:rPr lang="en-US" sz="2400" dirty="0">
              <a:solidFill>
                <a:schemeClr val="tx2"/>
              </a:solidFill>
            </a:rPr>
            <a:t>Pressure values from all gauges</a:t>
          </a:r>
          <a:endParaRPr lang="en-GB" sz="2400" dirty="0">
            <a:solidFill>
              <a:schemeClr val="tx2"/>
            </a:solidFill>
          </a:endParaRPr>
        </a:p>
      </dgm:t>
    </dgm:pt>
    <dgm:pt modelId="{E3A9AD91-9524-4E4C-AE45-049D59C2D309}" type="parTrans" cxnId="{36229BC2-B8F1-4FD0-93BB-3898CEA66156}">
      <dgm:prSet/>
      <dgm:spPr/>
      <dgm:t>
        <a:bodyPr/>
        <a:lstStyle/>
        <a:p>
          <a:endParaRPr lang="en-GB"/>
        </a:p>
      </dgm:t>
    </dgm:pt>
    <dgm:pt modelId="{F2517A84-2AAC-4E9B-9ECF-D516211A2426}" type="sibTrans" cxnId="{36229BC2-B8F1-4FD0-93BB-3898CEA66156}">
      <dgm:prSet/>
      <dgm:spPr/>
      <dgm:t>
        <a:bodyPr/>
        <a:lstStyle/>
        <a:p>
          <a:endParaRPr lang="en-GB"/>
        </a:p>
      </dgm:t>
    </dgm:pt>
    <dgm:pt modelId="{46DD4F95-B359-4539-8390-B1496619AADF}">
      <dgm:prSet phldrT="[Text]" custT="1"/>
      <dgm:spPr/>
      <dgm:t>
        <a:bodyPr/>
        <a:lstStyle/>
        <a:p>
          <a:r>
            <a:rPr lang="en-US" sz="3200" dirty="0"/>
            <a:t>Prepare Conditions</a:t>
          </a:r>
          <a:endParaRPr lang="en-GB" sz="3200" dirty="0"/>
        </a:p>
      </dgm:t>
    </dgm:pt>
    <dgm:pt modelId="{35BBAA4C-684D-4124-9612-FFF146629252}" type="parTrans" cxnId="{5AF73BF1-B55C-464B-BAF2-15EF6A4E8A82}">
      <dgm:prSet/>
      <dgm:spPr/>
      <dgm:t>
        <a:bodyPr/>
        <a:lstStyle/>
        <a:p>
          <a:endParaRPr lang="en-GB"/>
        </a:p>
      </dgm:t>
    </dgm:pt>
    <dgm:pt modelId="{D3697DCE-A744-483F-A54B-3F3F2FAE7A3B}" type="sibTrans" cxnId="{5AF73BF1-B55C-464B-BAF2-15EF6A4E8A82}">
      <dgm:prSet/>
      <dgm:spPr/>
      <dgm:t>
        <a:bodyPr/>
        <a:lstStyle/>
        <a:p>
          <a:endParaRPr lang="en-GB"/>
        </a:p>
      </dgm:t>
    </dgm:pt>
    <dgm:pt modelId="{2D649865-58E7-471D-9CCF-1319A3FC8A20}">
      <dgm:prSet phldrT="[Text]" custT="1"/>
      <dgm:spPr/>
      <dgm:t>
        <a:bodyPr/>
        <a:lstStyle/>
        <a:p>
          <a:r>
            <a:rPr lang="en-US" sz="2400" dirty="0">
              <a:solidFill>
                <a:schemeClr val="tx2"/>
              </a:solidFill>
            </a:rPr>
            <a:t>Slightly less stringent pressure requirements</a:t>
          </a:r>
          <a:endParaRPr lang="en-GB" sz="2400" dirty="0">
            <a:solidFill>
              <a:schemeClr val="tx2"/>
            </a:solidFill>
          </a:endParaRPr>
        </a:p>
      </dgm:t>
    </dgm:pt>
    <dgm:pt modelId="{78A514FF-9F23-4DB8-989E-D69BAEADEBB0}" type="parTrans" cxnId="{7CC603B9-AC53-4303-B211-D6F5B9148054}">
      <dgm:prSet/>
      <dgm:spPr/>
      <dgm:t>
        <a:bodyPr/>
        <a:lstStyle/>
        <a:p>
          <a:endParaRPr lang="en-GB"/>
        </a:p>
      </dgm:t>
    </dgm:pt>
    <dgm:pt modelId="{E3C9CEA0-0F19-4C9E-A950-A56A8326246E}" type="sibTrans" cxnId="{7CC603B9-AC53-4303-B211-D6F5B9148054}">
      <dgm:prSet/>
      <dgm:spPr/>
      <dgm:t>
        <a:bodyPr/>
        <a:lstStyle/>
        <a:p>
          <a:endParaRPr lang="en-GB"/>
        </a:p>
      </dgm:t>
    </dgm:pt>
    <dgm:pt modelId="{2BA5EA12-3FBA-418A-B765-6EB4126C36BA}">
      <dgm:prSet phldrT="[Text]" custT="1"/>
      <dgm:spPr/>
      <dgm:t>
        <a:bodyPr/>
        <a:lstStyle/>
        <a:p>
          <a:r>
            <a:rPr lang="en-US" sz="3200" dirty="0"/>
            <a:t>Injection Conditions</a:t>
          </a:r>
          <a:endParaRPr lang="en-GB" sz="3200" dirty="0"/>
        </a:p>
      </dgm:t>
    </dgm:pt>
    <dgm:pt modelId="{1A90FC6E-EC8B-4BCA-94EB-A0EFAB773EF8}" type="parTrans" cxnId="{DB224F7E-272B-4110-A14C-B4CF07DA058F}">
      <dgm:prSet/>
      <dgm:spPr/>
      <dgm:t>
        <a:bodyPr/>
        <a:lstStyle/>
        <a:p>
          <a:endParaRPr lang="en-GB"/>
        </a:p>
      </dgm:t>
    </dgm:pt>
    <dgm:pt modelId="{986AB206-35F5-484C-AF47-496FC7DC7620}" type="sibTrans" cxnId="{DB224F7E-272B-4110-A14C-B4CF07DA058F}">
      <dgm:prSet/>
      <dgm:spPr/>
      <dgm:t>
        <a:bodyPr/>
        <a:lstStyle/>
        <a:p>
          <a:endParaRPr lang="en-GB"/>
        </a:p>
      </dgm:t>
    </dgm:pt>
    <dgm:pt modelId="{94D9C878-4A7B-4310-B567-ABB34E3BB16F}">
      <dgm:prSet phldrT="[Text]" custT="1"/>
      <dgm:spPr/>
      <dgm:t>
        <a:bodyPr/>
        <a:lstStyle/>
        <a:p>
          <a:r>
            <a:rPr lang="en-US" sz="2400" dirty="0">
              <a:solidFill>
                <a:schemeClr val="tx2"/>
              </a:solidFill>
            </a:rPr>
            <a:t>Higher value pressure limits (injecting)</a:t>
          </a:r>
          <a:endParaRPr lang="en-GB" sz="2400" dirty="0">
            <a:solidFill>
              <a:schemeClr val="tx2"/>
            </a:solidFill>
          </a:endParaRPr>
        </a:p>
      </dgm:t>
    </dgm:pt>
    <dgm:pt modelId="{7DF2C228-CC0D-4A4A-8268-871868578D01}" type="parTrans" cxnId="{35F44296-FAAB-446E-90DC-C679B2E140E4}">
      <dgm:prSet/>
      <dgm:spPr/>
      <dgm:t>
        <a:bodyPr/>
        <a:lstStyle/>
        <a:p>
          <a:endParaRPr lang="en-GB"/>
        </a:p>
      </dgm:t>
    </dgm:pt>
    <dgm:pt modelId="{FD1B4780-DDC7-41D9-8BFD-7F602BCB4BE6}" type="sibTrans" cxnId="{35F44296-FAAB-446E-90DC-C679B2E140E4}">
      <dgm:prSet/>
      <dgm:spPr/>
      <dgm:t>
        <a:bodyPr/>
        <a:lstStyle/>
        <a:p>
          <a:endParaRPr lang="en-GB"/>
        </a:p>
      </dgm:t>
    </dgm:pt>
    <dgm:pt modelId="{6E924106-5808-4128-B37C-BEC9209CE0A7}">
      <dgm:prSet phldrT="[Text]" custT="1"/>
      <dgm:spPr/>
      <dgm:t>
        <a:bodyPr/>
        <a:lstStyle/>
        <a:p>
          <a:r>
            <a:rPr lang="en-US" sz="2400" dirty="0">
              <a:solidFill>
                <a:schemeClr val="tx2"/>
              </a:solidFill>
            </a:rPr>
            <a:t>Pumps in nominal state</a:t>
          </a:r>
          <a:endParaRPr lang="en-GB" sz="2400" dirty="0">
            <a:solidFill>
              <a:schemeClr val="tx2"/>
            </a:solidFill>
          </a:endParaRPr>
        </a:p>
      </dgm:t>
    </dgm:pt>
    <dgm:pt modelId="{5F321C49-D813-4CD6-B34C-7C58278621E9}" type="parTrans" cxnId="{9A1D443A-6464-435F-8D60-4EBDF27AD012}">
      <dgm:prSet/>
      <dgm:spPr/>
      <dgm:t>
        <a:bodyPr/>
        <a:lstStyle/>
        <a:p>
          <a:endParaRPr lang="en-GB"/>
        </a:p>
      </dgm:t>
    </dgm:pt>
    <dgm:pt modelId="{83566588-1EFF-4C6D-8C30-887D15BBF597}" type="sibTrans" cxnId="{9A1D443A-6464-435F-8D60-4EBDF27AD012}">
      <dgm:prSet/>
      <dgm:spPr/>
      <dgm:t>
        <a:bodyPr/>
        <a:lstStyle/>
        <a:p>
          <a:endParaRPr lang="en-GB"/>
        </a:p>
      </dgm:t>
    </dgm:pt>
    <dgm:pt modelId="{509ADFBA-D457-414F-A322-9C03DF869861}">
      <dgm:prSet phldrT="[Text]" custT="1"/>
      <dgm:spPr/>
      <dgm:t>
        <a:bodyPr/>
        <a:lstStyle/>
        <a:p>
          <a:r>
            <a:rPr lang="en-US" sz="2400" dirty="0">
              <a:solidFill>
                <a:schemeClr val="tx2"/>
              </a:solidFill>
            </a:rPr>
            <a:t>Pumps in nominal state</a:t>
          </a:r>
          <a:endParaRPr lang="en-GB" sz="2400" dirty="0">
            <a:solidFill>
              <a:schemeClr val="tx2"/>
            </a:solidFill>
          </a:endParaRPr>
        </a:p>
      </dgm:t>
    </dgm:pt>
    <dgm:pt modelId="{C814B554-0613-40D3-B8C7-0A8D91A064CF}" type="parTrans" cxnId="{7CA73BF8-BEE9-4068-B841-342240D8AF23}">
      <dgm:prSet/>
      <dgm:spPr/>
      <dgm:t>
        <a:bodyPr/>
        <a:lstStyle/>
        <a:p>
          <a:endParaRPr lang="en-GB"/>
        </a:p>
      </dgm:t>
    </dgm:pt>
    <dgm:pt modelId="{99128FAE-6206-4419-92D5-07D11F615210}" type="sibTrans" cxnId="{7CA73BF8-BEE9-4068-B841-342240D8AF23}">
      <dgm:prSet/>
      <dgm:spPr/>
      <dgm:t>
        <a:bodyPr/>
        <a:lstStyle/>
        <a:p>
          <a:endParaRPr lang="en-GB"/>
        </a:p>
      </dgm:t>
    </dgm:pt>
    <dgm:pt modelId="{AF719879-AF44-4897-9C03-F62C0757E3F7}">
      <dgm:prSet phldrT="[Text]" custT="1"/>
      <dgm:spPr/>
      <dgm:t>
        <a:bodyPr/>
        <a:lstStyle/>
        <a:p>
          <a:r>
            <a:rPr lang="en-US" sz="2400" dirty="0">
              <a:solidFill>
                <a:schemeClr val="tx2"/>
              </a:solidFill>
            </a:rPr>
            <a:t>Valves closed and valid </a:t>
          </a:r>
          <a:endParaRPr lang="en-GB" sz="2400" dirty="0">
            <a:solidFill>
              <a:schemeClr val="tx2"/>
            </a:solidFill>
          </a:endParaRPr>
        </a:p>
      </dgm:t>
    </dgm:pt>
    <dgm:pt modelId="{7DEDD49F-6D51-403A-9D68-14085C9E8810}" type="parTrans" cxnId="{81B089D7-FE04-4346-BBD0-8B7F1708B5DC}">
      <dgm:prSet/>
      <dgm:spPr/>
      <dgm:t>
        <a:bodyPr/>
        <a:lstStyle/>
        <a:p>
          <a:endParaRPr lang="en-GB"/>
        </a:p>
      </dgm:t>
    </dgm:pt>
    <dgm:pt modelId="{CD531AD5-168F-41A5-BC41-A4777BD7449D}" type="sibTrans" cxnId="{81B089D7-FE04-4346-BBD0-8B7F1708B5DC}">
      <dgm:prSet/>
      <dgm:spPr/>
      <dgm:t>
        <a:bodyPr/>
        <a:lstStyle/>
        <a:p>
          <a:endParaRPr lang="en-GB"/>
        </a:p>
      </dgm:t>
    </dgm:pt>
    <dgm:pt modelId="{41B0386F-60C3-457F-A6C2-A56FB1C6EC8C}">
      <dgm:prSet phldrT="[Text]" custT="1"/>
      <dgm:spPr/>
      <dgm:t>
        <a:bodyPr/>
        <a:lstStyle/>
        <a:p>
          <a:r>
            <a:rPr lang="en-US" sz="2400" dirty="0">
              <a:solidFill>
                <a:schemeClr val="tx2"/>
              </a:solidFill>
            </a:rPr>
            <a:t>Pumps in nominal state</a:t>
          </a:r>
          <a:endParaRPr lang="en-GB" sz="2400" dirty="0">
            <a:solidFill>
              <a:schemeClr val="tx2"/>
            </a:solidFill>
          </a:endParaRPr>
        </a:p>
      </dgm:t>
    </dgm:pt>
    <dgm:pt modelId="{BD528038-C05E-4938-9FAD-AAD1075C2309}" type="parTrans" cxnId="{675B7F53-7C6A-4FB4-A6B9-3C876E93C5BD}">
      <dgm:prSet/>
      <dgm:spPr/>
      <dgm:t>
        <a:bodyPr/>
        <a:lstStyle/>
        <a:p>
          <a:endParaRPr lang="en-GB"/>
        </a:p>
      </dgm:t>
    </dgm:pt>
    <dgm:pt modelId="{042506F7-0AE5-4940-93F4-807E97675420}" type="sibTrans" cxnId="{675B7F53-7C6A-4FB4-A6B9-3C876E93C5BD}">
      <dgm:prSet/>
      <dgm:spPr/>
      <dgm:t>
        <a:bodyPr/>
        <a:lstStyle/>
        <a:p>
          <a:endParaRPr lang="en-GB"/>
        </a:p>
      </dgm:t>
    </dgm:pt>
    <dgm:pt modelId="{2878384C-D468-46A3-87C7-FD4563FC8030}">
      <dgm:prSet phldrT="[Text]" custT="1"/>
      <dgm:spPr/>
      <dgm:t>
        <a:bodyPr/>
        <a:lstStyle/>
        <a:p>
          <a:r>
            <a:rPr lang="en-US" sz="2400" dirty="0">
              <a:solidFill>
                <a:schemeClr val="tx2"/>
              </a:solidFill>
            </a:rPr>
            <a:t>Valves valid</a:t>
          </a:r>
          <a:endParaRPr lang="en-GB" sz="2400" dirty="0">
            <a:solidFill>
              <a:schemeClr val="tx2"/>
            </a:solidFill>
          </a:endParaRPr>
        </a:p>
      </dgm:t>
    </dgm:pt>
    <dgm:pt modelId="{390F1CEB-DD4C-4A8D-BED6-AC0970181AAA}" type="parTrans" cxnId="{5D41FBB9-CD9D-4A9C-BF8B-6E2D090A0B2D}">
      <dgm:prSet/>
      <dgm:spPr/>
      <dgm:t>
        <a:bodyPr/>
        <a:lstStyle/>
        <a:p>
          <a:endParaRPr lang="en-GB"/>
        </a:p>
      </dgm:t>
    </dgm:pt>
    <dgm:pt modelId="{6B396F87-76F7-49DB-A3E4-67985F378776}" type="sibTrans" cxnId="{5D41FBB9-CD9D-4A9C-BF8B-6E2D090A0B2D}">
      <dgm:prSet/>
      <dgm:spPr/>
      <dgm:t>
        <a:bodyPr/>
        <a:lstStyle/>
        <a:p>
          <a:endParaRPr lang="en-GB"/>
        </a:p>
      </dgm:t>
    </dgm:pt>
    <dgm:pt modelId="{DB519754-281A-4979-9230-F0C56B0A268D}">
      <dgm:prSet custT="1"/>
      <dgm:spPr/>
      <dgm:t>
        <a:bodyPr/>
        <a:lstStyle/>
        <a:p>
          <a:r>
            <a:rPr lang="en-US" sz="2400" dirty="0">
              <a:solidFill>
                <a:schemeClr val="tx2"/>
              </a:solidFill>
            </a:rPr>
            <a:t>Valves valid</a:t>
          </a:r>
          <a:endParaRPr lang="en-GB" sz="2400" dirty="0">
            <a:solidFill>
              <a:schemeClr val="tx2"/>
            </a:solidFill>
          </a:endParaRPr>
        </a:p>
      </dgm:t>
    </dgm:pt>
    <dgm:pt modelId="{797E35E7-8523-4699-A842-D8D80C9FF4C3}" type="parTrans" cxnId="{73B99CA2-6BAC-4C63-969C-ED4992AAA7B2}">
      <dgm:prSet/>
      <dgm:spPr/>
      <dgm:t>
        <a:bodyPr/>
        <a:lstStyle/>
        <a:p>
          <a:endParaRPr lang="en-GB"/>
        </a:p>
      </dgm:t>
    </dgm:pt>
    <dgm:pt modelId="{10BD17BC-47AF-44BA-85EB-57F275D5F67F}" type="sibTrans" cxnId="{73B99CA2-6BAC-4C63-969C-ED4992AAA7B2}">
      <dgm:prSet/>
      <dgm:spPr/>
      <dgm:t>
        <a:bodyPr/>
        <a:lstStyle/>
        <a:p>
          <a:endParaRPr lang="en-GB"/>
        </a:p>
      </dgm:t>
    </dgm:pt>
    <dgm:pt modelId="{9F197FC7-6AB6-44DC-AA94-98FD90276B86}">
      <dgm:prSet phldrT="[Text]" custT="1"/>
      <dgm:spPr/>
      <dgm:t>
        <a:bodyPr/>
        <a:lstStyle/>
        <a:p>
          <a:r>
            <a:rPr lang="en-US" sz="2400" dirty="0">
              <a:solidFill>
                <a:schemeClr val="tx2"/>
              </a:solidFill>
            </a:rPr>
            <a:t>Pressure requirement for gas at injection</a:t>
          </a:r>
          <a:endParaRPr lang="en-GB" sz="2400" dirty="0">
            <a:solidFill>
              <a:schemeClr val="tx2"/>
            </a:solidFill>
          </a:endParaRPr>
        </a:p>
      </dgm:t>
    </dgm:pt>
    <dgm:pt modelId="{FBADA862-6A86-4078-B3AD-2B0DE1FDF787}" type="parTrans" cxnId="{65743D01-5409-4BD6-AF5F-6371D9B11427}">
      <dgm:prSet/>
      <dgm:spPr/>
      <dgm:t>
        <a:bodyPr/>
        <a:lstStyle/>
        <a:p>
          <a:endParaRPr lang="en-GB"/>
        </a:p>
      </dgm:t>
    </dgm:pt>
    <dgm:pt modelId="{B340AB9F-EFFE-4316-B3F8-7122B4119571}" type="sibTrans" cxnId="{65743D01-5409-4BD6-AF5F-6371D9B11427}">
      <dgm:prSet/>
      <dgm:spPr/>
      <dgm:t>
        <a:bodyPr/>
        <a:lstStyle/>
        <a:p>
          <a:endParaRPr lang="en-GB"/>
        </a:p>
      </dgm:t>
    </dgm:pt>
    <dgm:pt modelId="{632C592F-E16C-486C-BA9E-56A129F0BD0F}" type="pres">
      <dgm:prSet presAssocID="{FEEEB12C-6981-49E2-8E19-A270A28E8B4E}" presName="Name0" presStyleCnt="0">
        <dgm:presLayoutVars>
          <dgm:dir/>
          <dgm:animLvl val="lvl"/>
          <dgm:resizeHandles val="exact"/>
        </dgm:presLayoutVars>
      </dgm:prSet>
      <dgm:spPr/>
    </dgm:pt>
    <dgm:pt modelId="{122CA60F-F6A5-4A76-B73B-4E143C807F0F}" type="pres">
      <dgm:prSet presAssocID="{E35B578F-6AF9-4F3B-9B33-9470072ACDAB}" presName="composite" presStyleCnt="0"/>
      <dgm:spPr/>
    </dgm:pt>
    <dgm:pt modelId="{FD1A3EFF-1FF6-46EA-904F-6FB37C85D756}" type="pres">
      <dgm:prSet presAssocID="{E35B578F-6AF9-4F3B-9B33-9470072ACDAB}" presName="parTx" presStyleLbl="alignNode1" presStyleIdx="0" presStyleCnt="3" custScaleY="100000">
        <dgm:presLayoutVars>
          <dgm:chMax val="0"/>
          <dgm:chPref val="0"/>
          <dgm:bulletEnabled val="1"/>
        </dgm:presLayoutVars>
      </dgm:prSet>
      <dgm:spPr/>
    </dgm:pt>
    <dgm:pt modelId="{13528E5D-F388-499A-B500-D7C8C5D80702}" type="pres">
      <dgm:prSet presAssocID="{E35B578F-6AF9-4F3B-9B33-9470072ACDAB}" presName="desTx" presStyleLbl="alignAccFollowNode1" presStyleIdx="0" presStyleCnt="3">
        <dgm:presLayoutVars>
          <dgm:bulletEnabled val="1"/>
        </dgm:presLayoutVars>
      </dgm:prSet>
      <dgm:spPr/>
    </dgm:pt>
    <dgm:pt modelId="{E230FE6E-0FE3-420E-8E78-39C0F111FCA5}" type="pres">
      <dgm:prSet presAssocID="{362CD80A-4112-4A26-A8B5-D6E987E80019}" presName="space" presStyleCnt="0"/>
      <dgm:spPr/>
    </dgm:pt>
    <dgm:pt modelId="{14CE1A32-A95F-4EA8-9F4C-CC1F4BF5914A}" type="pres">
      <dgm:prSet presAssocID="{46DD4F95-B359-4539-8390-B1496619AADF}" presName="composite" presStyleCnt="0"/>
      <dgm:spPr/>
    </dgm:pt>
    <dgm:pt modelId="{747E0E7C-1A57-46D0-9CCE-8A1716F00B30}" type="pres">
      <dgm:prSet presAssocID="{46DD4F95-B359-4539-8390-B1496619AADF}" presName="parTx" presStyleLbl="alignNode1" presStyleIdx="1" presStyleCnt="3">
        <dgm:presLayoutVars>
          <dgm:chMax val="0"/>
          <dgm:chPref val="0"/>
          <dgm:bulletEnabled val="1"/>
        </dgm:presLayoutVars>
      </dgm:prSet>
      <dgm:spPr/>
    </dgm:pt>
    <dgm:pt modelId="{84AF4011-FC51-45E0-A244-0CCCB4BE388D}" type="pres">
      <dgm:prSet presAssocID="{46DD4F95-B359-4539-8390-B1496619AADF}" presName="desTx" presStyleLbl="alignAccFollowNode1" presStyleIdx="1" presStyleCnt="3">
        <dgm:presLayoutVars>
          <dgm:bulletEnabled val="1"/>
        </dgm:presLayoutVars>
      </dgm:prSet>
      <dgm:spPr/>
    </dgm:pt>
    <dgm:pt modelId="{04C78605-F5FE-4453-BA26-F119CCF89BE6}" type="pres">
      <dgm:prSet presAssocID="{D3697DCE-A744-483F-A54B-3F3F2FAE7A3B}" presName="space" presStyleCnt="0"/>
      <dgm:spPr/>
    </dgm:pt>
    <dgm:pt modelId="{33D21122-4946-45D6-AEA7-BBA44D0C014B}" type="pres">
      <dgm:prSet presAssocID="{2BA5EA12-3FBA-418A-B765-6EB4126C36BA}" presName="composite" presStyleCnt="0"/>
      <dgm:spPr/>
    </dgm:pt>
    <dgm:pt modelId="{25A72D88-EC06-4520-AB95-466EEF91BD53}" type="pres">
      <dgm:prSet presAssocID="{2BA5EA12-3FBA-418A-B765-6EB4126C36BA}" presName="parTx" presStyleLbl="alignNode1" presStyleIdx="2" presStyleCnt="3">
        <dgm:presLayoutVars>
          <dgm:chMax val="0"/>
          <dgm:chPref val="0"/>
          <dgm:bulletEnabled val="1"/>
        </dgm:presLayoutVars>
      </dgm:prSet>
      <dgm:spPr/>
    </dgm:pt>
    <dgm:pt modelId="{C47C365F-62E1-4155-8C4D-A417A2AB2A49}" type="pres">
      <dgm:prSet presAssocID="{2BA5EA12-3FBA-418A-B765-6EB4126C36BA}" presName="desTx" presStyleLbl="alignAccFollowNode1" presStyleIdx="2" presStyleCnt="3">
        <dgm:presLayoutVars>
          <dgm:bulletEnabled val="1"/>
        </dgm:presLayoutVars>
      </dgm:prSet>
      <dgm:spPr/>
    </dgm:pt>
  </dgm:ptLst>
  <dgm:cxnLst>
    <dgm:cxn modelId="{65743D01-5409-4BD6-AF5F-6371D9B11427}" srcId="{2BA5EA12-3FBA-418A-B765-6EB4126C36BA}" destId="{9F197FC7-6AB6-44DC-AA94-98FD90276B86}" srcOrd="1" destOrd="0" parTransId="{FBADA862-6A86-4078-B3AD-2B0DE1FDF787}" sibTransId="{B340AB9F-EFFE-4316-B3F8-7122B4119571}"/>
    <dgm:cxn modelId="{6D68D006-7EA5-4131-80A6-7190B6753825}" type="presOf" srcId="{94D9C878-4A7B-4310-B567-ABB34E3BB16F}" destId="{C47C365F-62E1-4155-8C4D-A417A2AB2A49}" srcOrd="0" destOrd="0" presId="urn:microsoft.com/office/officeart/2005/8/layout/hList1"/>
    <dgm:cxn modelId="{48F60C07-2BBD-4A50-B5C4-789BDB5FAC79}" type="presOf" srcId="{2BA5EA12-3FBA-418A-B765-6EB4126C36BA}" destId="{25A72D88-EC06-4520-AB95-466EEF91BD53}" srcOrd="0" destOrd="0" presId="urn:microsoft.com/office/officeart/2005/8/layout/hList1"/>
    <dgm:cxn modelId="{1EF3750A-5C5B-4D42-A24B-3CC4D2BE56A7}" type="presOf" srcId="{6E924106-5808-4128-B37C-BEC9209CE0A7}" destId="{C47C365F-62E1-4155-8C4D-A417A2AB2A49}" srcOrd="0" destOrd="2" presId="urn:microsoft.com/office/officeart/2005/8/layout/hList1"/>
    <dgm:cxn modelId="{97DB161B-9045-4E30-B739-489187290928}" type="presOf" srcId="{2878384C-D468-46A3-87C7-FD4563FC8030}" destId="{84AF4011-FC51-45E0-A244-0CCCB4BE388D}" srcOrd="0" destOrd="2" presId="urn:microsoft.com/office/officeart/2005/8/layout/hList1"/>
    <dgm:cxn modelId="{8CC15E29-165C-49FA-A170-8056FE2F1EB8}" type="presOf" srcId="{509ADFBA-D457-414F-A322-9C03DF869861}" destId="{13528E5D-F388-499A-B500-D7C8C5D80702}" srcOrd="0" destOrd="1" presId="urn:microsoft.com/office/officeart/2005/8/layout/hList1"/>
    <dgm:cxn modelId="{38F35737-4655-446F-9143-9056631BC9E8}" type="presOf" srcId="{41B0386F-60C3-457F-A6C2-A56FB1C6EC8C}" destId="{84AF4011-FC51-45E0-A244-0CCCB4BE388D}" srcOrd="0" destOrd="1" presId="urn:microsoft.com/office/officeart/2005/8/layout/hList1"/>
    <dgm:cxn modelId="{9A1D443A-6464-435F-8D60-4EBDF27AD012}" srcId="{2BA5EA12-3FBA-418A-B765-6EB4126C36BA}" destId="{6E924106-5808-4128-B37C-BEC9209CE0A7}" srcOrd="2" destOrd="0" parTransId="{5F321C49-D813-4CD6-B34C-7C58278621E9}" sibTransId="{83566588-1EFF-4C6D-8C30-887D15BBF597}"/>
    <dgm:cxn modelId="{A6EACF5C-28C1-4222-95B0-D93C0901518A}" type="presOf" srcId="{DB519754-281A-4979-9230-F0C56B0A268D}" destId="{C47C365F-62E1-4155-8C4D-A417A2AB2A49}" srcOrd="0" destOrd="3" presId="urn:microsoft.com/office/officeart/2005/8/layout/hList1"/>
    <dgm:cxn modelId="{38E8ED67-B0BA-4C43-883F-C12C6A7D0ADB}" type="presOf" srcId="{9FACD8D0-679A-4D8F-9635-830878CFAE1E}" destId="{13528E5D-F388-499A-B500-D7C8C5D80702}" srcOrd="0" destOrd="0" presId="urn:microsoft.com/office/officeart/2005/8/layout/hList1"/>
    <dgm:cxn modelId="{6E1DD348-9877-4CD5-A707-737D6B139B5F}" type="presOf" srcId="{E35B578F-6AF9-4F3B-9B33-9470072ACDAB}" destId="{FD1A3EFF-1FF6-46EA-904F-6FB37C85D756}" srcOrd="0" destOrd="0" presId="urn:microsoft.com/office/officeart/2005/8/layout/hList1"/>
    <dgm:cxn modelId="{675B7F53-7C6A-4FB4-A6B9-3C876E93C5BD}" srcId="{46DD4F95-B359-4539-8390-B1496619AADF}" destId="{41B0386F-60C3-457F-A6C2-A56FB1C6EC8C}" srcOrd="1" destOrd="0" parTransId="{BD528038-C05E-4938-9FAD-AAD1075C2309}" sibTransId="{042506F7-0AE5-4940-93F4-807E97675420}"/>
    <dgm:cxn modelId="{DB224F7E-272B-4110-A14C-B4CF07DA058F}" srcId="{FEEEB12C-6981-49E2-8E19-A270A28E8B4E}" destId="{2BA5EA12-3FBA-418A-B765-6EB4126C36BA}" srcOrd="2" destOrd="0" parTransId="{1A90FC6E-EC8B-4BCA-94EB-A0EFAB773EF8}" sibTransId="{986AB206-35F5-484C-AF47-496FC7DC7620}"/>
    <dgm:cxn modelId="{272B5380-393E-4AC7-84CD-F7D496C14AE7}" type="presOf" srcId="{46DD4F95-B359-4539-8390-B1496619AADF}" destId="{747E0E7C-1A57-46D0-9CCE-8A1716F00B30}" srcOrd="0" destOrd="0" presId="urn:microsoft.com/office/officeart/2005/8/layout/hList1"/>
    <dgm:cxn modelId="{DA613292-8938-45DB-B004-0E65CFB5FF28}" type="presOf" srcId="{FEEEB12C-6981-49E2-8E19-A270A28E8B4E}" destId="{632C592F-E16C-486C-BA9E-56A129F0BD0F}" srcOrd="0" destOrd="0" presId="urn:microsoft.com/office/officeart/2005/8/layout/hList1"/>
    <dgm:cxn modelId="{35F44296-FAAB-446E-90DC-C679B2E140E4}" srcId="{2BA5EA12-3FBA-418A-B765-6EB4126C36BA}" destId="{94D9C878-4A7B-4310-B567-ABB34E3BB16F}" srcOrd="0" destOrd="0" parTransId="{7DF2C228-CC0D-4A4A-8268-871868578D01}" sibTransId="{FD1B4780-DDC7-41D9-8BFD-7F602BCB4BE6}"/>
    <dgm:cxn modelId="{73B99CA2-6BAC-4C63-969C-ED4992AAA7B2}" srcId="{2BA5EA12-3FBA-418A-B765-6EB4126C36BA}" destId="{DB519754-281A-4979-9230-F0C56B0A268D}" srcOrd="3" destOrd="0" parTransId="{797E35E7-8523-4699-A842-D8D80C9FF4C3}" sibTransId="{10BD17BC-47AF-44BA-85EB-57F275D5F67F}"/>
    <dgm:cxn modelId="{484BFCA4-A7F2-4961-A6AD-2B0F5C8CA957}" type="presOf" srcId="{AF719879-AF44-4897-9C03-F62C0757E3F7}" destId="{13528E5D-F388-499A-B500-D7C8C5D80702}" srcOrd="0" destOrd="2" presId="urn:microsoft.com/office/officeart/2005/8/layout/hList1"/>
    <dgm:cxn modelId="{3D3294AE-552A-44B1-98F7-0DC7A6862410}" type="presOf" srcId="{9F197FC7-6AB6-44DC-AA94-98FD90276B86}" destId="{C47C365F-62E1-4155-8C4D-A417A2AB2A49}" srcOrd="0" destOrd="1" presId="urn:microsoft.com/office/officeart/2005/8/layout/hList1"/>
    <dgm:cxn modelId="{7CC603B9-AC53-4303-B211-D6F5B9148054}" srcId="{46DD4F95-B359-4539-8390-B1496619AADF}" destId="{2D649865-58E7-471D-9CCF-1319A3FC8A20}" srcOrd="0" destOrd="0" parTransId="{78A514FF-9F23-4DB8-989E-D69BAEADEBB0}" sibTransId="{E3C9CEA0-0F19-4C9E-A950-A56A8326246E}"/>
    <dgm:cxn modelId="{5D41FBB9-CD9D-4A9C-BF8B-6E2D090A0B2D}" srcId="{46DD4F95-B359-4539-8390-B1496619AADF}" destId="{2878384C-D468-46A3-87C7-FD4563FC8030}" srcOrd="2" destOrd="0" parTransId="{390F1CEB-DD4C-4A8D-BED6-AC0970181AAA}" sibTransId="{6B396F87-76F7-49DB-A3E4-67985F378776}"/>
    <dgm:cxn modelId="{4ED95FC1-75B6-4982-B808-F4B777931FB9}" type="presOf" srcId="{2D649865-58E7-471D-9CCF-1319A3FC8A20}" destId="{84AF4011-FC51-45E0-A244-0CCCB4BE388D}" srcOrd="0" destOrd="0" presId="urn:microsoft.com/office/officeart/2005/8/layout/hList1"/>
    <dgm:cxn modelId="{36229BC2-B8F1-4FD0-93BB-3898CEA66156}" srcId="{E35B578F-6AF9-4F3B-9B33-9470072ACDAB}" destId="{9FACD8D0-679A-4D8F-9635-830878CFAE1E}" srcOrd="0" destOrd="0" parTransId="{E3A9AD91-9524-4E4C-AE45-049D59C2D309}" sibTransId="{F2517A84-2AAC-4E9B-9ECF-D516211A2426}"/>
    <dgm:cxn modelId="{81B089D7-FE04-4346-BBD0-8B7F1708B5DC}" srcId="{E35B578F-6AF9-4F3B-9B33-9470072ACDAB}" destId="{AF719879-AF44-4897-9C03-F62C0757E3F7}" srcOrd="2" destOrd="0" parTransId="{7DEDD49F-6D51-403A-9D68-14085C9E8810}" sibTransId="{CD531AD5-168F-41A5-BC41-A4777BD7449D}"/>
    <dgm:cxn modelId="{5AF73BF1-B55C-464B-BAF2-15EF6A4E8A82}" srcId="{FEEEB12C-6981-49E2-8E19-A270A28E8B4E}" destId="{46DD4F95-B359-4539-8390-B1496619AADF}" srcOrd="1" destOrd="0" parTransId="{35BBAA4C-684D-4124-9612-FFF146629252}" sibTransId="{D3697DCE-A744-483F-A54B-3F3F2FAE7A3B}"/>
    <dgm:cxn modelId="{CF8883F7-1841-45BD-83C6-99E5DF0AFD0A}" srcId="{FEEEB12C-6981-49E2-8E19-A270A28E8B4E}" destId="{E35B578F-6AF9-4F3B-9B33-9470072ACDAB}" srcOrd="0" destOrd="0" parTransId="{8EEE39D6-11B2-4C7B-9088-3E8B41C645F6}" sibTransId="{362CD80A-4112-4A26-A8B5-D6E987E80019}"/>
    <dgm:cxn modelId="{7CA73BF8-BEE9-4068-B841-342240D8AF23}" srcId="{E35B578F-6AF9-4F3B-9B33-9470072ACDAB}" destId="{509ADFBA-D457-414F-A322-9C03DF869861}" srcOrd="1" destOrd="0" parTransId="{C814B554-0613-40D3-B8C7-0A8D91A064CF}" sibTransId="{99128FAE-6206-4419-92D5-07D11F615210}"/>
    <dgm:cxn modelId="{4D0EFCB2-C21C-4A54-99C2-6089FE24262B}" type="presParOf" srcId="{632C592F-E16C-486C-BA9E-56A129F0BD0F}" destId="{122CA60F-F6A5-4A76-B73B-4E143C807F0F}" srcOrd="0" destOrd="0" presId="urn:microsoft.com/office/officeart/2005/8/layout/hList1"/>
    <dgm:cxn modelId="{129935C2-B21C-4A20-94ED-36807548780D}" type="presParOf" srcId="{122CA60F-F6A5-4A76-B73B-4E143C807F0F}" destId="{FD1A3EFF-1FF6-46EA-904F-6FB37C85D756}" srcOrd="0" destOrd="0" presId="urn:microsoft.com/office/officeart/2005/8/layout/hList1"/>
    <dgm:cxn modelId="{CC3BEBE2-C016-492E-9FB9-58BE28C2A4F9}" type="presParOf" srcId="{122CA60F-F6A5-4A76-B73B-4E143C807F0F}" destId="{13528E5D-F388-499A-B500-D7C8C5D80702}" srcOrd="1" destOrd="0" presId="urn:microsoft.com/office/officeart/2005/8/layout/hList1"/>
    <dgm:cxn modelId="{A4336101-3729-4C41-B7DA-EE106CED2DCC}" type="presParOf" srcId="{632C592F-E16C-486C-BA9E-56A129F0BD0F}" destId="{E230FE6E-0FE3-420E-8E78-39C0F111FCA5}" srcOrd="1" destOrd="0" presId="urn:microsoft.com/office/officeart/2005/8/layout/hList1"/>
    <dgm:cxn modelId="{DF978FC0-4738-4DF0-A020-44B53286BCA7}" type="presParOf" srcId="{632C592F-E16C-486C-BA9E-56A129F0BD0F}" destId="{14CE1A32-A95F-4EA8-9F4C-CC1F4BF5914A}" srcOrd="2" destOrd="0" presId="urn:microsoft.com/office/officeart/2005/8/layout/hList1"/>
    <dgm:cxn modelId="{73132368-0214-4969-A936-20C38C63F8DE}" type="presParOf" srcId="{14CE1A32-A95F-4EA8-9F4C-CC1F4BF5914A}" destId="{747E0E7C-1A57-46D0-9CCE-8A1716F00B30}" srcOrd="0" destOrd="0" presId="urn:microsoft.com/office/officeart/2005/8/layout/hList1"/>
    <dgm:cxn modelId="{46353377-50BD-4E97-AC31-25247797BD6A}" type="presParOf" srcId="{14CE1A32-A95F-4EA8-9F4C-CC1F4BF5914A}" destId="{84AF4011-FC51-45E0-A244-0CCCB4BE388D}" srcOrd="1" destOrd="0" presId="urn:microsoft.com/office/officeart/2005/8/layout/hList1"/>
    <dgm:cxn modelId="{DA34A6EB-D713-4AF6-B140-07789A549E2B}" type="presParOf" srcId="{632C592F-E16C-486C-BA9E-56A129F0BD0F}" destId="{04C78605-F5FE-4453-BA26-F119CCF89BE6}" srcOrd="3" destOrd="0" presId="urn:microsoft.com/office/officeart/2005/8/layout/hList1"/>
    <dgm:cxn modelId="{031D1C29-2E67-4B3C-852B-425DD1B0E99C}" type="presParOf" srcId="{632C592F-E16C-486C-BA9E-56A129F0BD0F}" destId="{33D21122-4946-45D6-AEA7-BBA44D0C014B}" srcOrd="4" destOrd="0" presId="urn:microsoft.com/office/officeart/2005/8/layout/hList1"/>
    <dgm:cxn modelId="{CBE2E015-3303-4725-BA2C-AF82DA2A0015}" type="presParOf" srcId="{33D21122-4946-45D6-AEA7-BBA44D0C014B}" destId="{25A72D88-EC06-4520-AB95-466EEF91BD53}" srcOrd="0" destOrd="0" presId="urn:microsoft.com/office/officeart/2005/8/layout/hList1"/>
    <dgm:cxn modelId="{1AD8A719-8FED-4A79-84A0-D76639670279}" type="presParOf" srcId="{33D21122-4946-45D6-AEA7-BBA44D0C014B}" destId="{C47C365F-62E1-4155-8C4D-A417A2AB2A49}"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1A3EFF-1FF6-46EA-904F-6FB37C85D756}">
      <dsp:nvSpPr>
        <dsp:cNvPr id="0" name=""/>
        <dsp:cNvSpPr/>
      </dsp:nvSpPr>
      <dsp:spPr>
        <a:xfrm>
          <a:off x="3268" y="376844"/>
          <a:ext cx="3187255" cy="1274902"/>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dirty="0"/>
            <a:t>Start Conditions</a:t>
          </a:r>
          <a:endParaRPr lang="en-GB" sz="3200" kern="1200" dirty="0"/>
        </a:p>
      </dsp:txBody>
      <dsp:txXfrm>
        <a:off x="3268" y="376844"/>
        <a:ext cx="3187255" cy="1274902"/>
      </dsp:txXfrm>
    </dsp:sp>
    <dsp:sp modelId="{13528E5D-F388-499A-B500-D7C8C5D80702}">
      <dsp:nvSpPr>
        <dsp:cNvPr id="0" name=""/>
        <dsp:cNvSpPr/>
      </dsp:nvSpPr>
      <dsp:spPr>
        <a:xfrm>
          <a:off x="3268" y="1651747"/>
          <a:ext cx="3187255" cy="3390074"/>
        </a:xfrm>
        <a:prstGeom prst="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solidFill>
                <a:schemeClr val="tx2"/>
              </a:solidFill>
            </a:rPr>
            <a:t>Pressure values from all gauges</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Pumps in nominal state</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Valves closed and valid </a:t>
          </a:r>
          <a:endParaRPr lang="en-GB" sz="2400" kern="1200" dirty="0">
            <a:solidFill>
              <a:schemeClr val="tx2"/>
            </a:solidFill>
          </a:endParaRPr>
        </a:p>
      </dsp:txBody>
      <dsp:txXfrm>
        <a:off x="3268" y="1651747"/>
        <a:ext cx="3187255" cy="3390074"/>
      </dsp:txXfrm>
    </dsp:sp>
    <dsp:sp modelId="{747E0E7C-1A57-46D0-9CCE-8A1716F00B30}">
      <dsp:nvSpPr>
        <dsp:cNvPr id="0" name=""/>
        <dsp:cNvSpPr/>
      </dsp:nvSpPr>
      <dsp:spPr>
        <a:xfrm>
          <a:off x="3636740" y="376844"/>
          <a:ext cx="3187255" cy="1274902"/>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dirty="0"/>
            <a:t>Prepare Conditions</a:t>
          </a:r>
          <a:endParaRPr lang="en-GB" sz="3200" kern="1200" dirty="0"/>
        </a:p>
      </dsp:txBody>
      <dsp:txXfrm>
        <a:off x="3636740" y="376844"/>
        <a:ext cx="3187255" cy="1274902"/>
      </dsp:txXfrm>
    </dsp:sp>
    <dsp:sp modelId="{84AF4011-FC51-45E0-A244-0CCCB4BE388D}">
      <dsp:nvSpPr>
        <dsp:cNvPr id="0" name=""/>
        <dsp:cNvSpPr/>
      </dsp:nvSpPr>
      <dsp:spPr>
        <a:xfrm>
          <a:off x="3636740" y="1651747"/>
          <a:ext cx="3187255" cy="3390074"/>
        </a:xfrm>
        <a:prstGeom prst="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solidFill>
                <a:schemeClr val="tx2"/>
              </a:solidFill>
            </a:rPr>
            <a:t>Slightly less stringent pressure requirements</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Pumps in nominal state</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Valves valid</a:t>
          </a:r>
          <a:endParaRPr lang="en-GB" sz="2400" kern="1200" dirty="0">
            <a:solidFill>
              <a:schemeClr val="tx2"/>
            </a:solidFill>
          </a:endParaRPr>
        </a:p>
      </dsp:txBody>
      <dsp:txXfrm>
        <a:off x="3636740" y="1651747"/>
        <a:ext cx="3187255" cy="3390074"/>
      </dsp:txXfrm>
    </dsp:sp>
    <dsp:sp modelId="{25A72D88-EC06-4520-AB95-466EEF91BD53}">
      <dsp:nvSpPr>
        <dsp:cNvPr id="0" name=""/>
        <dsp:cNvSpPr/>
      </dsp:nvSpPr>
      <dsp:spPr>
        <a:xfrm>
          <a:off x="7270211" y="376844"/>
          <a:ext cx="3187255" cy="1274902"/>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dirty="0"/>
            <a:t>Injection Conditions</a:t>
          </a:r>
          <a:endParaRPr lang="en-GB" sz="3200" kern="1200" dirty="0"/>
        </a:p>
      </dsp:txBody>
      <dsp:txXfrm>
        <a:off x="7270211" y="376844"/>
        <a:ext cx="3187255" cy="1274902"/>
      </dsp:txXfrm>
    </dsp:sp>
    <dsp:sp modelId="{C47C365F-62E1-4155-8C4D-A417A2AB2A49}">
      <dsp:nvSpPr>
        <dsp:cNvPr id="0" name=""/>
        <dsp:cNvSpPr/>
      </dsp:nvSpPr>
      <dsp:spPr>
        <a:xfrm>
          <a:off x="7270211" y="1651747"/>
          <a:ext cx="3187255" cy="3390074"/>
        </a:xfrm>
        <a:prstGeom prst="rect">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solidFill>
                <a:schemeClr val="tx2"/>
              </a:solidFill>
            </a:rPr>
            <a:t>Higher value pressure limits (injecting)</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Pressure requirement for gas at injection</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Pumps in nominal state</a:t>
          </a:r>
          <a:endParaRPr lang="en-GB" sz="2400" kern="1200" dirty="0">
            <a:solidFill>
              <a:schemeClr val="tx2"/>
            </a:solidFill>
          </a:endParaRPr>
        </a:p>
        <a:p>
          <a:pPr marL="228600" lvl="1" indent="-228600" algn="l" defTabSz="1066800">
            <a:lnSpc>
              <a:spcPct val="90000"/>
            </a:lnSpc>
            <a:spcBef>
              <a:spcPct val="0"/>
            </a:spcBef>
            <a:spcAft>
              <a:spcPct val="15000"/>
            </a:spcAft>
            <a:buChar char="•"/>
          </a:pPr>
          <a:r>
            <a:rPr lang="en-US" sz="2400" kern="1200" dirty="0">
              <a:solidFill>
                <a:schemeClr val="tx2"/>
              </a:solidFill>
            </a:rPr>
            <a:t>Valves valid</a:t>
          </a:r>
          <a:endParaRPr lang="en-GB" sz="2400" kern="1200" dirty="0">
            <a:solidFill>
              <a:schemeClr val="tx2"/>
            </a:solidFill>
          </a:endParaRPr>
        </a:p>
      </dsp:txBody>
      <dsp:txXfrm>
        <a:off x="7270211" y="1651747"/>
        <a:ext cx="3187255" cy="339007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12/2/2024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5692464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1712090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why we have different conditions</a:t>
            </a:r>
          </a:p>
          <a:p>
            <a:r>
              <a:rPr lang="en-US" dirty="0"/>
              <a:t>Explain different pressures better</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017508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Can easily monitor the current step and the process in general on the right, where commands can also be sent</a:t>
            </a:r>
          </a:p>
          <a:p>
            <a:pPr marL="171450" indent="-171450">
              <a:buFont typeface="Arial" panose="020B0604020202020204" pitchFamily="34" charset="0"/>
              <a:buChar char="•"/>
            </a:pPr>
            <a:r>
              <a:rPr lang="en-US" dirty="0"/>
              <a:t>Operator commands in the state diagram , expert commands below</a:t>
            </a:r>
          </a:p>
          <a:p>
            <a:pPr marL="171450" indent="-171450">
              <a:buFont typeface="Arial" panose="020B0604020202020204" pitchFamily="34" charset="0"/>
              <a:buChar char="•"/>
            </a:pPr>
            <a:r>
              <a:rPr lang="en-US" dirty="0"/>
              <a:t>Warnings and Status’ can be seen</a:t>
            </a:r>
          </a:p>
          <a:p>
            <a:pPr marL="171450" indent="-171450">
              <a:buFont typeface="Arial" panose="020B0604020202020204" pitchFamily="34" charset="0"/>
              <a:buChar char="•"/>
            </a:pPr>
            <a:r>
              <a:rPr lang="en-US" dirty="0"/>
              <a:t>Alarms for dangerous conditions</a:t>
            </a:r>
          </a:p>
          <a:p>
            <a:pPr marL="171450" indent="-171450">
              <a:buFont typeface="Arial" panose="020B0604020202020204" pitchFamily="34" charset="0"/>
              <a:buChar char="•"/>
            </a:pPr>
            <a:r>
              <a:rPr lang="en-US" dirty="0"/>
              <a:t>Navigation buttons to see other panels, such as the interlock monitoring</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7819623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Can monitor process conditions:</a:t>
            </a:r>
          </a:p>
          <a:p>
            <a:pPr marL="628650" lvl="1" indent="-171450">
              <a:buFont typeface="Arial" panose="020B0604020202020204" pitchFamily="34" charset="0"/>
              <a:buChar char="•"/>
            </a:pPr>
            <a:r>
              <a:rPr lang="en-US" dirty="0"/>
              <a:t>Which conditions are active</a:t>
            </a:r>
          </a:p>
          <a:p>
            <a:pPr marL="628650" lvl="1" indent="-171450">
              <a:buFont typeface="Arial" panose="020B0604020202020204" pitchFamily="34" charset="0"/>
              <a:buChar char="•"/>
            </a:pPr>
            <a:r>
              <a:rPr lang="en-US" dirty="0"/>
              <a:t>If one of the conditions is breached</a:t>
            </a:r>
          </a:p>
          <a:p>
            <a:pPr marL="171450" lvl="0" indent="-171450">
              <a:buFont typeface="Arial" panose="020B0604020202020204" pitchFamily="34" charset="0"/>
              <a:buChar char="•"/>
            </a:pPr>
            <a:r>
              <a:rPr lang="en-US" dirty="0"/>
              <a:t>Can monitor device interlocks:</a:t>
            </a:r>
          </a:p>
          <a:p>
            <a:pPr marL="628650" lvl="1" indent="-171450">
              <a:buFont typeface="Arial" panose="020B0604020202020204" pitchFamily="34" charset="0"/>
              <a:buChar char="•"/>
            </a:pPr>
            <a:r>
              <a:rPr lang="en-US" dirty="0"/>
              <a:t>Can see start and full </a:t>
            </a:r>
            <a:r>
              <a:rPr lang="en-US" dirty="0" err="1"/>
              <a:t>itls</a:t>
            </a:r>
            <a:r>
              <a:rPr lang="en-US" dirty="0"/>
              <a:t> for each device, and see if they are breached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504692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Open buttons on the state diagram open detailed panels about the main steps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16404003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detailed panels for the preparing, injecting, stopping injection and recovery states can be seen</a:t>
            </a:r>
          </a:p>
          <a:p>
            <a:pPr marL="171450" indent="-171450">
              <a:buFont typeface="Arial" panose="020B0604020202020204" pitchFamily="34" charset="0"/>
              <a:buChar char="•"/>
            </a:pPr>
            <a:r>
              <a:rPr lang="en-US" dirty="0"/>
              <a:t>Here the detailed steps can be seen</a:t>
            </a:r>
          </a:p>
          <a:p>
            <a:pPr marL="171450" indent="-171450">
              <a:buFont typeface="Arial" panose="020B0604020202020204" pitchFamily="34" charset="0"/>
              <a:buChar char="•"/>
            </a:pPr>
            <a:r>
              <a:rPr lang="en-US" dirty="0"/>
              <a:t>Description of each step, transition conditions to the next step and current step time are displayed</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38180358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Another important element of the user interaction are the alarms</a:t>
            </a:r>
          </a:p>
          <a:p>
            <a:pPr marL="171450" indent="-171450">
              <a:buFont typeface="Arial" panose="020B0604020202020204" pitchFamily="34" charset="0"/>
              <a:buChar char="•"/>
            </a:pPr>
            <a:r>
              <a:rPr lang="en-US" dirty="0"/>
              <a:t>These will be configured to send an SMS alert to selected BGC experts if something goes wrong</a:t>
            </a:r>
          </a:p>
          <a:p>
            <a:pPr marL="171450" indent="-171450">
              <a:buFont typeface="Arial" panose="020B0604020202020204" pitchFamily="34" charset="0"/>
              <a:buChar char="•"/>
            </a:pPr>
            <a:r>
              <a:rPr lang="en-US" dirty="0"/>
              <a:t>The configured alarms are….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555200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1328083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9426446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 QUESTIONS?</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4194210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964510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why we have different conditions, don’t show values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29166502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 state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22946450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1178244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1574626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sz="1200" dirty="0"/>
              <a:t>3 chambers: injection, interaction and dump</a:t>
            </a:r>
          </a:p>
          <a:p>
            <a:pPr marL="0" lvl="0" indent="0">
              <a:buFont typeface="Arial" panose="020B0604020202020204" pitchFamily="34" charset="0"/>
              <a:buNone/>
            </a:pPr>
            <a:r>
              <a:rPr lang="en-US" sz="1200" dirty="0"/>
              <a:t>In the injection chamber nozzle and 2 skimmers shape the gas curtain</a:t>
            </a:r>
          </a:p>
          <a:p>
            <a:endParaRPr lang="en-US" dirty="0"/>
          </a:p>
          <a:p>
            <a:r>
              <a:rPr lang="en-US" dirty="0"/>
              <a:t>Describe the equipment on the BGC and how a normal injection takes place.</a:t>
            </a:r>
          </a:p>
          <a:p>
            <a:endParaRPr lang="en-US" dirty="0"/>
          </a:p>
          <a:p>
            <a:pPr marL="171450" indent="-171450">
              <a:buFont typeface="Arial" panose="020B0604020202020204" pitchFamily="34" charset="0"/>
              <a:buChar char="•"/>
            </a:pPr>
            <a:r>
              <a:rPr lang="en-US" dirty="0"/>
              <a:t>Pump nozzle</a:t>
            </a:r>
          </a:p>
          <a:p>
            <a:pPr marL="171450" indent="-171450">
              <a:buFont typeface="Arial" panose="020B0604020202020204" pitchFamily="34" charset="0"/>
              <a:buChar char="•"/>
            </a:pPr>
            <a:r>
              <a:rPr lang="en-US" dirty="0"/>
              <a:t>Open the gate valves (VVR4, VVGINJ and VVGDUMP)</a:t>
            </a:r>
          </a:p>
          <a:p>
            <a:pPr marL="171450" indent="-171450">
              <a:buFont typeface="Arial" panose="020B0604020202020204" pitchFamily="34" charset="0"/>
              <a:buChar char="•"/>
            </a:pPr>
            <a:r>
              <a:rPr lang="en-US" dirty="0"/>
              <a:t>Switch off VGP1</a:t>
            </a:r>
          </a:p>
          <a:p>
            <a:pPr marL="171450" indent="-171450">
              <a:buFont typeface="Arial" panose="020B0604020202020204" pitchFamily="34" charset="0"/>
              <a:buChar char="•"/>
            </a:pPr>
            <a:r>
              <a:rPr lang="en-US" dirty="0"/>
              <a:t>Open first </a:t>
            </a:r>
            <a:r>
              <a:rPr lang="en-US" dirty="0" err="1"/>
              <a:t>Inj</a:t>
            </a:r>
            <a:r>
              <a:rPr lang="en-US" dirty="0"/>
              <a:t> valve VVA1</a:t>
            </a:r>
          </a:p>
          <a:p>
            <a:endParaRPr lang="en-US" dirty="0"/>
          </a:p>
          <a:p>
            <a:r>
              <a:rPr lang="en-US" dirty="0"/>
              <a:t>When all is ready: </a:t>
            </a:r>
          </a:p>
          <a:p>
            <a:pPr marL="171450" indent="-171450">
              <a:buFont typeface="Arial" panose="020B0604020202020204" pitchFamily="34" charset="0"/>
              <a:buChar char="•"/>
            </a:pPr>
            <a:r>
              <a:rPr lang="en-US" dirty="0"/>
              <a:t>Open VVA2, second </a:t>
            </a:r>
            <a:r>
              <a:rPr lang="en-US" dirty="0" err="1"/>
              <a:t>inj</a:t>
            </a:r>
            <a:r>
              <a:rPr lang="en-US" dirty="0"/>
              <a:t> valve</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696327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Mention current risk of human error, doing something wrong while following the procedure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2082761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Need to simplify user interaction with the machine, but also give information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AUTOMATION FOR OPERATORS NEEDS TO BE THE SCOPE, not for experts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099817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Stand-by state is normal state instrument is in when ready to start preparation</a:t>
            </a:r>
          </a:p>
          <a:p>
            <a:pPr marL="171450" indent="-171450">
              <a:buFont typeface="Arial" panose="020B0604020202020204" pitchFamily="34" charset="0"/>
              <a:buChar char="•"/>
            </a:pPr>
            <a:r>
              <a:rPr lang="en-US" dirty="0"/>
              <a:t>For injection we go through preparing, prepared, injection and stop injection, with commands to trigger the transitions (mention timeouts)</a:t>
            </a:r>
          </a:p>
          <a:p>
            <a:pPr marL="171450" indent="-171450">
              <a:buFont typeface="Arial" panose="020B0604020202020204" pitchFamily="34" charset="0"/>
              <a:buChar char="•"/>
            </a:pPr>
            <a:r>
              <a:rPr lang="en-US" dirty="0"/>
              <a:t>If anything goes wrong in prep, we go to recovery</a:t>
            </a:r>
          </a:p>
          <a:p>
            <a:pPr marL="171450" indent="-171450">
              <a:buFont typeface="Arial" panose="020B0604020202020204" pitchFamily="34" charset="0"/>
              <a:buChar char="•"/>
            </a:pPr>
            <a:r>
              <a:rPr lang="en-US" dirty="0"/>
              <a:t>If anything goes wrong in injection we go to stop injection</a:t>
            </a:r>
          </a:p>
          <a:p>
            <a:pPr marL="171450" indent="-171450">
              <a:buFont typeface="Arial" panose="020B0604020202020204" pitchFamily="34" charset="0"/>
              <a:buChar char="•"/>
            </a:pPr>
            <a:r>
              <a:rPr lang="en-US" dirty="0"/>
              <a:t>Safe and Service state are only accessible to experts</a:t>
            </a:r>
          </a:p>
          <a:p>
            <a:pPr marL="171450" indent="-171450">
              <a:buFont typeface="Arial" panose="020B0604020202020204" pitchFamily="34" charset="0"/>
              <a:buChar char="•"/>
            </a:pPr>
            <a:r>
              <a:rPr lang="en-US" dirty="0"/>
              <a:t>Safe state entered when there is an issue during prep, injection, stop injection or recovery, when plc restarted, after a power loss</a:t>
            </a:r>
          </a:p>
          <a:p>
            <a:pPr marL="171450" indent="-171450">
              <a:buFont typeface="Arial" panose="020B0604020202020204" pitchFamily="34" charset="0"/>
              <a:buChar char="•"/>
            </a:pPr>
            <a:r>
              <a:rPr lang="en-US" dirty="0"/>
              <a:t>Standby entered after a successful injection, a timeout of prepared or injection, or force recovery command</a:t>
            </a:r>
          </a:p>
          <a:p>
            <a:pPr marL="171450" indent="-171450">
              <a:buFont typeface="Arial" panose="020B0604020202020204" pitchFamily="34" charset="0"/>
              <a:buChar char="•"/>
            </a:pPr>
            <a:r>
              <a:rPr lang="en-US" dirty="0"/>
              <a:t>All valves forced closed and gauges forced on in standby and safe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640187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Explain why no VVR on pumping groups: space constraints, decision made in the original design</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490057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27334472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MAKE CLEAR THAT CONCERN IS MACHINE SAFETY</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Device interlocks are what protect the machine from issues we saw earlier, baseline safety</a:t>
            </a:r>
          </a:p>
          <a:p>
            <a:pPr marL="171450" indent="-171450">
              <a:buFont typeface="Arial" panose="020B0604020202020204" pitchFamily="34" charset="0"/>
              <a:buChar char="•"/>
            </a:pPr>
            <a:r>
              <a:rPr lang="en-US" dirty="0"/>
              <a:t>START, when breached:</a:t>
            </a:r>
          </a:p>
          <a:p>
            <a:pPr marL="628650" lvl="1" indent="-171450">
              <a:buFont typeface="Arial" panose="020B0604020202020204" pitchFamily="34" charset="0"/>
              <a:buChar char="•"/>
            </a:pPr>
            <a:r>
              <a:rPr lang="en-US" dirty="0"/>
              <a:t>When a device is not allowed to switch on, </a:t>
            </a:r>
            <a:r>
              <a:rPr lang="en-US" dirty="0" err="1"/>
              <a:t>f.e</a:t>
            </a:r>
            <a:r>
              <a:rPr lang="en-US" dirty="0"/>
              <a:t>. valve not allowed to open</a:t>
            </a:r>
          </a:p>
          <a:p>
            <a:pPr marL="171450" lvl="0" indent="-171450">
              <a:buFont typeface="Arial" panose="020B0604020202020204" pitchFamily="34" charset="0"/>
              <a:buChar char="•"/>
            </a:pPr>
            <a:r>
              <a:rPr lang="en-US" dirty="0"/>
              <a:t>FULL, when breached:</a:t>
            </a:r>
          </a:p>
          <a:p>
            <a:pPr marL="628650" lvl="1" indent="-171450">
              <a:buFont typeface="Arial" panose="020B0604020202020204" pitchFamily="34" charset="0"/>
              <a:buChar char="•"/>
            </a:pPr>
            <a:r>
              <a:rPr lang="en-US" dirty="0"/>
              <a:t>When a device is not allowed to switch on and is switched off it is already on, </a:t>
            </a:r>
            <a:r>
              <a:rPr lang="en-US" dirty="0" err="1"/>
              <a:t>f.e</a:t>
            </a:r>
            <a:r>
              <a:rPr lang="en-US" dirty="0"/>
              <a:t>. valve not allowed to open and if open it is immediately closed</a:t>
            </a:r>
          </a:p>
          <a:p>
            <a:pPr marL="171450" lvl="0"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a:p>
            <a:pPr marL="171450" lvl="0" indent="-171450">
              <a:buFont typeface="Arial" panose="020B0604020202020204" pitchFamily="34" charset="0"/>
              <a:buChar char="•"/>
            </a:pPr>
            <a:r>
              <a:rPr lang="en-US" dirty="0"/>
              <a:t>Process </a:t>
            </a:r>
            <a:r>
              <a:rPr lang="en-US" dirty="0" err="1"/>
              <a:t>Conds</a:t>
            </a:r>
            <a:r>
              <a:rPr lang="en-US" dirty="0"/>
              <a:t>, affect the automatic process , checks between and during the states</a:t>
            </a:r>
          </a:p>
          <a:p>
            <a:pPr marL="171450" indent="-171450">
              <a:buFont typeface="Arial" panose="020B0604020202020204" pitchFamily="34" charset="0"/>
              <a:buChar char="•"/>
            </a:pPr>
            <a:endParaRPr lang="en-US"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26617450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6FA99851-8344-4242-A890-AF97DE2B7BD8}" type="datetime3">
              <a:rPr lang="en-US" smtClean="0"/>
              <a:t>2 December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Liam Cantu | BGC Automated Process Spec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E99A9EF1-2BC7-4290-B39D-4DEC539C4231}" type="datetime3">
              <a:rPr lang="en-US" smtClean="0"/>
              <a:t>2 December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Liam Cantu | BGC Automated Process Spec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8B23B39-75EF-4678-B02F-8F4DC08BBCDB}" type="datetime3">
              <a:rPr lang="en-US" smtClean="0"/>
              <a:t>2 December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Liam Cantu | BGC Automated Process Spec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B429C97D-4EF7-4878-9153-236192BF9038}" type="datetime3">
              <a:rPr lang="en-US" smtClean="0"/>
              <a:t>2 December 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Liam Cantu | BGC Automated Process Spec</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B3D540A1-C197-458A-87D8-D0A25598EDB8}" type="datetime3">
              <a:rPr lang="en-US" smtClean="0"/>
              <a:t>2 December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Liam Cantu | BGC Automated Process Spec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059F2ECD-E1CA-4B78-B7A3-845D00909751}" type="datetime3">
              <a:rPr lang="en-US" smtClean="0"/>
              <a:t>2 December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Liam Cantu | BGC Automated Process Spec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AB975484-629B-4755-BAA8-093BF72EDB70}" type="datetime3">
              <a:rPr lang="en-US" smtClean="0"/>
              <a:t>2 December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Liam Cantu | BGC Automated Process Spec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605723A-8397-4F92-BBF0-5CE4EAED7BF7}" type="datetime3">
              <a:rPr lang="en-US" smtClean="0"/>
              <a:t>2 December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Liam Cantu | BGC Automated Process Spec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5CC87DA7-7E81-4BDA-BBC4-ECCC1014F0D2}" type="datetime3">
              <a:rPr lang="en-US" smtClean="0"/>
              <a:t>2 December 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Liam Cantu | BGC Automated Process Spec</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B75F8305-B3C4-430F-A59F-D8EC4348EC58}" type="datetime3">
              <a:rPr lang="en-US" smtClean="0"/>
              <a:t>2 December 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Liam Cantu | BGC Automated Process Spec</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D93E5A4-3F0C-4F1E-BB81-3811F5D2905E}" type="datetime3">
              <a:rPr lang="en-US" smtClean="0"/>
              <a:t>2 December 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Liam Cantu | BGC Automated Process Spec</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716B6904-1B74-438E-B7A9-3AF6FBCAEEC3}" type="datetime3">
              <a:rPr lang="en-US" smtClean="0"/>
              <a:t>2 December 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Liam Cantu | BGC Automated Process Spec</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EA5D4BD-39EC-4C73-B792-D121920C3DCE}" type="datetime3">
              <a:rPr lang="en-US" smtClean="0"/>
              <a:t>2 December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Liam Cantu | BGC Automated Process Spec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8F255D5-C922-4500-8BC8-11735605FC36}" type="datetime3">
              <a:rPr lang="en-US" smtClean="0"/>
              <a:t>2 December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Liam Cantu | BGC Automated Process Spec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DFB9B44-0F09-40F4-A74A-EC69C0BDFB1F}" type="datetime3">
              <a:rPr lang="en-US" smtClean="0"/>
              <a:t>2 December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Liam Cantu | BGC Automated Process Spec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18F0948-DF92-4B07-BF79-CFD25F9B3CF6}" type="datetime3">
              <a:rPr lang="en-US" smtClean="0"/>
              <a:t>2 December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Liam Cantu | BGC Automated Process Spec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A1EBA75-1FF1-48ED-BCCF-AF3C0CFAE3B4}" type="datetime3">
              <a:rPr lang="en-US" smtClean="0"/>
              <a:t>2 December 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Liam Cantu | BGC Automated Process Spec</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750B809-AD9D-468F-BCD9-2F9ED92F3CE2}" type="datetime3">
              <a:rPr lang="en-US" smtClean="0"/>
              <a:t>2 December 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Liam Cantu | BGC Automated Process Spec</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9989A4A9-AD07-41B1-BA93-F46C4BBA9DB9}" type="datetime3">
              <a:rPr lang="en-US" smtClean="0"/>
              <a:t>2 December 2024</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GB"/>
              <a:t>Liam Cantu | BGC Automated Process Spec</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14E_2F6749BF.xml"/><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microsoft.com/office/2018/10/relationships/comments" Target="../comments/modernComment_12D_31EEC28.xml"/><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microsoft.com/office/2018/10/relationships/comments" Target="../comments/modernComment_143_5F28F308.xml"/><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18/10/relationships/comments" Target="../comments/modernComment_133_90BC2F02.xml"/><Relationship Id="rId7" Type="http://schemas.openxmlformats.org/officeDocument/2006/relationships/diagramColors" Target="../diagrams/colors1.xm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microsoft.com/office/2018/10/relationships/comments" Target="../comments/modernComment_14B_A8905B9D.xml"/><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microsoft.com/office/2018/10/relationships/comments" Target="../comments/modernComment_135_8FB3FACB.xml"/><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microsoft.com/office/2018/10/relationships/comments" Target="../comments/modernComment_13C_62966065.xml"/><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2A_2C4B930C.xml"/><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microsoft.com/office/2018/10/relationships/comments" Target="../comments/modernComment_14C_2E7597F7.xml"/><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dirty="0"/>
              <a:t>BGC Automated Process</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Liam Luigi Cantu</a:t>
            </a:r>
          </a:p>
          <a:p>
            <a:r>
              <a:rPr lang="en-GB" dirty="0"/>
              <a:t>02/12/2024</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884F1-D026-A0EE-BE65-07CBEE4D97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8BC035-983B-3E7B-A158-C03CAFC84058}"/>
              </a:ext>
            </a:extLst>
          </p:cNvPr>
          <p:cNvSpPr>
            <a:spLocks noGrp="1"/>
          </p:cNvSpPr>
          <p:nvPr>
            <p:ph type="title"/>
          </p:nvPr>
        </p:nvSpPr>
        <p:spPr>
          <a:xfrm>
            <a:off x="407989" y="373593"/>
            <a:ext cx="9317902" cy="1065742"/>
          </a:xfrm>
        </p:spPr>
        <p:txBody>
          <a:bodyPr/>
          <a:lstStyle/>
          <a:p>
            <a:r>
              <a:rPr lang="en-US" dirty="0"/>
              <a:t>Machine Safety Hazards</a:t>
            </a:r>
            <a:endParaRPr lang="en-GB" dirty="0"/>
          </a:p>
        </p:txBody>
      </p:sp>
      <p:sp>
        <p:nvSpPr>
          <p:cNvPr id="3" name="Content Placeholder 2">
            <a:extLst>
              <a:ext uri="{FF2B5EF4-FFF2-40B4-BE49-F238E27FC236}">
                <a16:creationId xmlns:a16="http://schemas.microsoft.com/office/drawing/2014/main" id="{68E86D18-DD81-F72C-EE2D-CB24F4A8E55A}"/>
              </a:ext>
            </a:extLst>
          </p:cNvPr>
          <p:cNvSpPr>
            <a:spLocks noGrp="1"/>
          </p:cNvSpPr>
          <p:nvPr>
            <p:ph sz="half" idx="1"/>
          </p:nvPr>
        </p:nvSpPr>
        <p:spPr>
          <a:xfrm>
            <a:off x="407988" y="1598658"/>
            <a:ext cx="5483658" cy="4608512"/>
          </a:xfrm>
        </p:spPr>
        <p:txBody>
          <a:bodyPr/>
          <a:lstStyle/>
          <a:p>
            <a:pPr marL="666750" lvl="1" indent="-342900">
              <a:buFont typeface="Arial" panose="020B0604020202020204" pitchFamily="34" charset="0"/>
              <a:buChar char="•"/>
            </a:pPr>
            <a:r>
              <a:rPr lang="en-US" dirty="0"/>
              <a:t>No VVRs on pumping groups:</a:t>
            </a:r>
          </a:p>
          <a:p>
            <a:pPr marL="990900" lvl="2" indent="-342900"/>
            <a:r>
              <a:rPr lang="en-US" sz="1400" dirty="0"/>
              <a:t>Possible backflow from the VPGs</a:t>
            </a:r>
          </a:p>
          <a:p>
            <a:pPr marL="990900" lvl="2" indent="-342900"/>
            <a:r>
              <a:rPr lang="en-US" sz="1400" dirty="0"/>
              <a:t>Could pollute BGC and beam vacuum</a:t>
            </a:r>
          </a:p>
          <a:p>
            <a:pPr marL="666750" lvl="1" indent="-342900"/>
            <a:r>
              <a:rPr lang="en-US" dirty="0"/>
              <a:t>No VVR and a VVT on VPG5:</a:t>
            </a:r>
          </a:p>
          <a:p>
            <a:pPr marL="990900" lvl="2" indent="-342900"/>
            <a:r>
              <a:rPr lang="en-US" sz="1400" dirty="0"/>
              <a:t>VVGDUMP could fail in open state and VPG5 could vent</a:t>
            </a:r>
          </a:p>
          <a:p>
            <a:pPr marL="990900" lvl="2" indent="-342900"/>
            <a:r>
              <a:rPr lang="en-US" sz="1400" dirty="0"/>
              <a:t>Venting of the beam pipe</a:t>
            </a:r>
          </a:p>
          <a:p>
            <a:pPr marL="666750" lvl="1" indent="-342900"/>
            <a:r>
              <a:rPr lang="en-US" dirty="0"/>
              <a:t>Issues with injection causing pressure spike in beam pipe:</a:t>
            </a:r>
          </a:p>
          <a:p>
            <a:pPr marL="990900" lvl="2" indent="-342900"/>
            <a:r>
              <a:rPr lang="en-US" sz="1400" dirty="0"/>
              <a:t>Could cause beam dump</a:t>
            </a:r>
          </a:p>
        </p:txBody>
      </p:sp>
      <p:sp>
        <p:nvSpPr>
          <p:cNvPr id="5" name="Date Placeholder 4">
            <a:extLst>
              <a:ext uri="{FF2B5EF4-FFF2-40B4-BE49-F238E27FC236}">
                <a16:creationId xmlns:a16="http://schemas.microsoft.com/office/drawing/2014/main" id="{52D81DD6-6477-ECDC-ED21-13779A9C5293}"/>
              </a:ext>
            </a:extLst>
          </p:cNvPr>
          <p:cNvSpPr>
            <a:spLocks noGrp="1"/>
          </p:cNvSpPr>
          <p:nvPr>
            <p:ph type="dt" sz="half" idx="14"/>
          </p:nvPr>
        </p:nvSpPr>
        <p:spPr/>
        <p:txBody>
          <a:bodyPr/>
          <a:lstStyle/>
          <a:p>
            <a:fld id="{E7308894-8A74-412F-850D-1ADBDB9C63E1}" type="datetime3">
              <a:rPr lang="en-US" smtClean="0"/>
              <a:t>2 December 2024</a:t>
            </a:fld>
            <a:endParaRPr lang="en-US" dirty="0"/>
          </a:p>
        </p:txBody>
      </p:sp>
      <p:sp>
        <p:nvSpPr>
          <p:cNvPr id="6" name="Footer Placeholder 5">
            <a:extLst>
              <a:ext uri="{FF2B5EF4-FFF2-40B4-BE49-F238E27FC236}">
                <a16:creationId xmlns:a16="http://schemas.microsoft.com/office/drawing/2014/main" id="{C48D8E60-7B2F-729B-E9A6-B48D2A38C2F8}"/>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89421433-B89C-4607-EEC1-298D8C20B07A}"/>
              </a:ext>
            </a:extLst>
          </p:cNvPr>
          <p:cNvSpPr>
            <a:spLocks noGrp="1"/>
          </p:cNvSpPr>
          <p:nvPr>
            <p:ph type="sldNum" sz="quarter" idx="16"/>
          </p:nvPr>
        </p:nvSpPr>
        <p:spPr/>
        <p:txBody>
          <a:bodyPr/>
          <a:lstStyle/>
          <a:p>
            <a:fld id="{36B5EA5A-BC32-A742-B11B-8E7414D5B535}" type="slidenum">
              <a:rPr lang="en-US" smtClean="0"/>
              <a:pPr/>
              <a:t>10</a:t>
            </a:fld>
            <a:endParaRPr lang="en-US" dirty="0"/>
          </a:p>
        </p:txBody>
      </p:sp>
      <p:pic>
        <p:nvPicPr>
          <p:cNvPr id="21" name="Picture 20">
            <a:extLst>
              <a:ext uri="{FF2B5EF4-FFF2-40B4-BE49-F238E27FC236}">
                <a16:creationId xmlns:a16="http://schemas.microsoft.com/office/drawing/2014/main" id="{886583D0-CD8E-A305-2812-FCC0EC6F6373}"/>
              </a:ext>
            </a:extLst>
          </p:cNvPr>
          <p:cNvPicPr>
            <a:picLocks noChangeAspect="1"/>
          </p:cNvPicPr>
          <p:nvPr/>
        </p:nvPicPr>
        <p:blipFill>
          <a:blip r:embed="rId4"/>
          <a:stretch>
            <a:fillRect/>
          </a:stretch>
        </p:blipFill>
        <p:spPr>
          <a:xfrm>
            <a:off x="6760279" y="1234589"/>
            <a:ext cx="4152186" cy="3982175"/>
          </a:xfrm>
          <a:prstGeom prst="rect">
            <a:avLst/>
          </a:prstGeom>
        </p:spPr>
      </p:pic>
    </p:spTree>
    <p:extLst>
      <p:ext uri="{BB962C8B-B14F-4D97-AF65-F5344CB8AC3E}">
        <p14:creationId xmlns:p14="http://schemas.microsoft.com/office/powerpoint/2010/main" val="795298239"/>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884F1-D026-A0EE-BE65-07CBEE4D97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8BC035-983B-3E7B-A158-C03CAFC84058}"/>
              </a:ext>
            </a:extLst>
          </p:cNvPr>
          <p:cNvSpPr>
            <a:spLocks noGrp="1"/>
          </p:cNvSpPr>
          <p:nvPr>
            <p:ph type="title"/>
          </p:nvPr>
        </p:nvSpPr>
        <p:spPr>
          <a:xfrm>
            <a:off x="407989" y="373593"/>
            <a:ext cx="9317902" cy="1065742"/>
          </a:xfrm>
        </p:spPr>
        <p:txBody>
          <a:bodyPr/>
          <a:lstStyle/>
          <a:p>
            <a:r>
              <a:rPr lang="en-US" dirty="0"/>
              <a:t>Process conditions and device Interlocks</a:t>
            </a:r>
            <a:endParaRPr lang="en-GB" dirty="0"/>
          </a:p>
        </p:txBody>
      </p:sp>
      <p:sp>
        <p:nvSpPr>
          <p:cNvPr id="3" name="Content Placeholder 2">
            <a:extLst>
              <a:ext uri="{FF2B5EF4-FFF2-40B4-BE49-F238E27FC236}">
                <a16:creationId xmlns:a16="http://schemas.microsoft.com/office/drawing/2014/main" id="{68E86D18-DD81-F72C-EE2D-CB24F4A8E55A}"/>
              </a:ext>
            </a:extLst>
          </p:cNvPr>
          <p:cNvSpPr>
            <a:spLocks noGrp="1"/>
          </p:cNvSpPr>
          <p:nvPr>
            <p:ph sz="half" idx="1"/>
          </p:nvPr>
        </p:nvSpPr>
        <p:spPr>
          <a:xfrm>
            <a:off x="407987" y="1598658"/>
            <a:ext cx="9696908" cy="4608512"/>
          </a:xfrm>
        </p:spPr>
        <p:txBody>
          <a:bodyPr/>
          <a:lstStyle/>
          <a:p>
            <a:pPr marL="666750" lvl="1" indent="-342900">
              <a:buFont typeface="Arial" panose="020B0604020202020204" pitchFamily="34" charset="0"/>
              <a:buChar char="•"/>
            </a:pPr>
            <a:r>
              <a:rPr lang="en-US" dirty="0"/>
              <a:t>Two safety measures:</a:t>
            </a:r>
          </a:p>
          <a:p>
            <a:pPr marL="990900" lvl="2" indent="-342900"/>
            <a:r>
              <a:rPr lang="en-US" dirty="0"/>
              <a:t>Device Interlocks:</a:t>
            </a:r>
          </a:p>
          <a:p>
            <a:pPr marL="1314900" lvl="3" indent="-342900"/>
            <a:r>
              <a:rPr lang="en-US" dirty="0"/>
              <a:t>Can be START or FULL Interlocks</a:t>
            </a:r>
          </a:p>
          <a:p>
            <a:pPr marL="1314900" lvl="3" indent="-342900"/>
            <a:r>
              <a:rPr lang="en-US" dirty="0"/>
              <a:t>Maintaining same interlocks as when process was manually operated</a:t>
            </a:r>
          </a:p>
          <a:p>
            <a:pPr marL="1314900" lvl="3" indent="-342900"/>
            <a:r>
              <a:rPr lang="en-US" dirty="0"/>
              <a:t>Baseline safety that protects the machine</a:t>
            </a:r>
          </a:p>
          <a:p>
            <a:pPr marL="990900" lvl="2" indent="-342900"/>
            <a:r>
              <a:rPr lang="en-US" dirty="0"/>
              <a:t>Process Conditions, when breached:</a:t>
            </a:r>
          </a:p>
          <a:p>
            <a:pPr marL="1314900" lvl="3" indent="-342900"/>
            <a:r>
              <a:rPr lang="en-US" dirty="0"/>
              <a:t>In Stand-by state will not allow process to start</a:t>
            </a:r>
          </a:p>
          <a:p>
            <a:pPr marL="1314900" lvl="3" indent="-342900"/>
            <a:r>
              <a:rPr lang="en-US" dirty="0"/>
              <a:t>In Preparing, Prepared and Injection states, will move to the safe state in a controlled manner</a:t>
            </a:r>
          </a:p>
          <a:p>
            <a:pPr marL="1314900" lvl="3" indent="-342900"/>
            <a:r>
              <a:rPr lang="en-US" dirty="0"/>
              <a:t>Different values depending on the state</a:t>
            </a:r>
          </a:p>
        </p:txBody>
      </p:sp>
      <p:sp>
        <p:nvSpPr>
          <p:cNvPr id="5" name="Date Placeholder 4">
            <a:extLst>
              <a:ext uri="{FF2B5EF4-FFF2-40B4-BE49-F238E27FC236}">
                <a16:creationId xmlns:a16="http://schemas.microsoft.com/office/drawing/2014/main" id="{52D81DD6-6477-ECDC-ED21-13779A9C5293}"/>
              </a:ext>
            </a:extLst>
          </p:cNvPr>
          <p:cNvSpPr>
            <a:spLocks noGrp="1"/>
          </p:cNvSpPr>
          <p:nvPr>
            <p:ph type="dt" sz="half" idx="14"/>
          </p:nvPr>
        </p:nvSpPr>
        <p:spPr/>
        <p:txBody>
          <a:bodyPr/>
          <a:lstStyle/>
          <a:p>
            <a:fld id="{51723850-95B4-4E96-B360-8DD69518321A}" type="datetime3">
              <a:rPr lang="en-US" smtClean="0"/>
              <a:t>2 December 2024</a:t>
            </a:fld>
            <a:endParaRPr lang="en-US" dirty="0"/>
          </a:p>
        </p:txBody>
      </p:sp>
      <p:sp>
        <p:nvSpPr>
          <p:cNvPr id="6" name="Footer Placeholder 5">
            <a:extLst>
              <a:ext uri="{FF2B5EF4-FFF2-40B4-BE49-F238E27FC236}">
                <a16:creationId xmlns:a16="http://schemas.microsoft.com/office/drawing/2014/main" id="{C48D8E60-7B2F-729B-E9A6-B48D2A38C2F8}"/>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89421433-B89C-4607-EEC1-298D8C20B07A}"/>
              </a:ext>
            </a:extLst>
          </p:cNvPr>
          <p:cNvSpPr>
            <a:spLocks noGrp="1"/>
          </p:cNvSpPr>
          <p:nvPr>
            <p:ph type="sldNum" sz="quarter" idx="16"/>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52358184"/>
      </p:ext>
    </p:extLst>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884F1-D026-A0EE-BE65-07CBEE4D97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8BC035-983B-3E7B-A158-C03CAFC84058}"/>
              </a:ext>
            </a:extLst>
          </p:cNvPr>
          <p:cNvSpPr>
            <a:spLocks noGrp="1"/>
          </p:cNvSpPr>
          <p:nvPr>
            <p:ph type="title"/>
          </p:nvPr>
        </p:nvSpPr>
        <p:spPr>
          <a:xfrm>
            <a:off x="407989" y="373593"/>
            <a:ext cx="9317902" cy="1065742"/>
          </a:xfrm>
        </p:spPr>
        <p:txBody>
          <a:bodyPr/>
          <a:lstStyle/>
          <a:p>
            <a:r>
              <a:rPr lang="en-US" dirty="0"/>
              <a:t>Device Interlocks</a:t>
            </a:r>
            <a:endParaRPr lang="en-GB" dirty="0"/>
          </a:p>
        </p:txBody>
      </p:sp>
      <p:sp>
        <p:nvSpPr>
          <p:cNvPr id="3" name="Content Placeholder 2">
            <a:extLst>
              <a:ext uri="{FF2B5EF4-FFF2-40B4-BE49-F238E27FC236}">
                <a16:creationId xmlns:a16="http://schemas.microsoft.com/office/drawing/2014/main" id="{68E86D18-DD81-F72C-EE2D-CB24F4A8E55A}"/>
              </a:ext>
            </a:extLst>
          </p:cNvPr>
          <p:cNvSpPr>
            <a:spLocks noGrp="1"/>
          </p:cNvSpPr>
          <p:nvPr>
            <p:ph sz="half" idx="1"/>
          </p:nvPr>
        </p:nvSpPr>
        <p:spPr>
          <a:xfrm>
            <a:off x="407987" y="1290314"/>
            <a:ext cx="5182322" cy="4608512"/>
          </a:xfrm>
        </p:spPr>
        <p:txBody>
          <a:bodyPr/>
          <a:lstStyle/>
          <a:p>
            <a:pPr marL="666750" lvl="1" indent="-342900">
              <a:buFont typeface="Arial" panose="020B0604020202020204" pitchFamily="34" charset="0"/>
              <a:buChar char="•"/>
            </a:pPr>
            <a:r>
              <a:rPr lang="en-US" dirty="0"/>
              <a:t>Will always be acting and override the process, baseline safety</a:t>
            </a:r>
          </a:p>
          <a:p>
            <a:pPr marL="666750" lvl="1" indent="-342900">
              <a:buFont typeface="Arial" panose="020B0604020202020204" pitchFamily="34" charset="0"/>
              <a:buChar char="•"/>
            </a:pPr>
            <a:r>
              <a:rPr lang="en-US" dirty="0"/>
              <a:t>Consist in:</a:t>
            </a:r>
          </a:p>
          <a:p>
            <a:pPr marL="990900" lvl="2" indent="-342900"/>
            <a:r>
              <a:rPr lang="en-US" dirty="0"/>
              <a:t>Open and full ITLs on Gate valves</a:t>
            </a:r>
          </a:p>
          <a:p>
            <a:pPr marL="990900" lvl="2" indent="-342900"/>
            <a:r>
              <a:rPr lang="en-US" dirty="0"/>
              <a:t>Start Interlocks on the VPG processes and Open Interlocks on their VVIs (avoid back-streaming)</a:t>
            </a:r>
          </a:p>
          <a:p>
            <a:pPr marL="990900" lvl="2" indent="-342900"/>
            <a:r>
              <a:rPr lang="en-GB" dirty="0"/>
              <a:t>VPG5 VVT Full ITL</a:t>
            </a:r>
          </a:p>
          <a:p>
            <a:pPr marL="990900" lvl="2" indent="-342900"/>
            <a:r>
              <a:rPr lang="en-GB" dirty="0"/>
              <a:t>Injection valve open and full ITLs</a:t>
            </a:r>
          </a:p>
          <a:p>
            <a:pPr marL="990900" lvl="2" indent="-342900"/>
            <a:r>
              <a:rPr lang="en-GB" dirty="0"/>
              <a:t>PPINJ full ITL</a:t>
            </a:r>
          </a:p>
          <a:p>
            <a:pPr marL="666750" lvl="1" indent="-342900"/>
            <a:r>
              <a:rPr lang="en-GB" dirty="0"/>
              <a:t>If disabling of ITLs needed for operations on the BGC, will be done manually by controls expert</a:t>
            </a:r>
          </a:p>
        </p:txBody>
      </p:sp>
      <p:sp>
        <p:nvSpPr>
          <p:cNvPr id="5" name="Date Placeholder 4">
            <a:extLst>
              <a:ext uri="{FF2B5EF4-FFF2-40B4-BE49-F238E27FC236}">
                <a16:creationId xmlns:a16="http://schemas.microsoft.com/office/drawing/2014/main" id="{52D81DD6-6477-ECDC-ED21-13779A9C5293}"/>
              </a:ext>
            </a:extLst>
          </p:cNvPr>
          <p:cNvSpPr>
            <a:spLocks noGrp="1"/>
          </p:cNvSpPr>
          <p:nvPr>
            <p:ph type="dt" sz="half" idx="14"/>
          </p:nvPr>
        </p:nvSpPr>
        <p:spPr/>
        <p:txBody>
          <a:bodyPr/>
          <a:lstStyle/>
          <a:p>
            <a:fld id="{D6F37BCC-EF32-4D0F-BE8D-53686A0EAE63}" type="datetime3">
              <a:rPr lang="en-US" smtClean="0"/>
              <a:t>2 December 2024</a:t>
            </a:fld>
            <a:endParaRPr lang="en-US" dirty="0"/>
          </a:p>
        </p:txBody>
      </p:sp>
      <p:sp>
        <p:nvSpPr>
          <p:cNvPr id="6" name="Footer Placeholder 5">
            <a:extLst>
              <a:ext uri="{FF2B5EF4-FFF2-40B4-BE49-F238E27FC236}">
                <a16:creationId xmlns:a16="http://schemas.microsoft.com/office/drawing/2014/main" id="{C48D8E60-7B2F-729B-E9A6-B48D2A38C2F8}"/>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89421433-B89C-4607-EEC1-298D8C20B07A}"/>
              </a:ext>
            </a:extLst>
          </p:cNvPr>
          <p:cNvSpPr>
            <a:spLocks noGrp="1"/>
          </p:cNvSpPr>
          <p:nvPr>
            <p:ph type="sldNum" sz="quarter" idx="16"/>
          </p:nvPr>
        </p:nvSpPr>
        <p:spPr/>
        <p:txBody>
          <a:bodyPr/>
          <a:lstStyle/>
          <a:p>
            <a:fld id="{36B5EA5A-BC32-A742-B11B-8E7414D5B535}" type="slidenum">
              <a:rPr lang="en-US" smtClean="0"/>
              <a:pPr/>
              <a:t>12</a:t>
            </a:fld>
            <a:endParaRPr lang="en-US" dirty="0"/>
          </a:p>
        </p:txBody>
      </p:sp>
      <p:pic>
        <p:nvPicPr>
          <p:cNvPr id="4" name="Picture 3" descr="Diagram&#10;&#10;Description automatically generated">
            <a:extLst>
              <a:ext uri="{FF2B5EF4-FFF2-40B4-BE49-F238E27FC236}">
                <a16:creationId xmlns:a16="http://schemas.microsoft.com/office/drawing/2014/main" id="{B14A9DDB-6317-7DDC-BD14-A09FB3884B3F}"/>
              </a:ext>
            </a:extLst>
          </p:cNvPr>
          <p:cNvPicPr>
            <a:picLocks noChangeAspect="1"/>
          </p:cNvPicPr>
          <p:nvPr/>
        </p:nvPicPr>
        <p:blipFill>
          <a:blip r:embed="rId4"/>
          <a:stretch>
            <a:fillRect/>
          </a:stretch>
        </p:blipFill>
        <p:spPr>
          <a:xfrm>
            <a:off x="5746181" y="1657158"/>
            <a:ext cx="6215225" cy="3449514"/>
          </a:xfrm>
          <a:prstGeom prst="rect">
            <a:avLst/>
          </a:prstGeom>
          <a:ln w="15875">
            <a:solidFill>
              <a:schemeClr val="tx1"/>
            </a:solidFill>
          </a:ln>
        </p:spPr>
      </p:pic>
    </p:spTree>
    <p:extLst>
      <p:ext uri="{BB962C8B-B14F-4D97-AF65-F5344CB8AC3E}">
        <p14:creationId xmlns:p14="http://schemas.microsoft.com/office/powerpoint/2010/main" val="1596519176"/>
      </p:ext>
    </p:extLst>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DDF50-EF23-0F59-7319-A10510662E06}"/>
              </a:ext>
            </a:extLst>
          </p:cNvPr>
          <p:cNvSpPr>
            <a:spLocks noGrp="1"/>
          </p:cNvSpPr>
          <p:nvPr>
            <p:ph type="title"/>
          </p:nvPr>
        </p:nvSpPr>
        <p:spPr/>
        <p:txBody>
          <a:bodyPr/>
          <a:lstStyle/>
          <a:p>
            <a:r>
              <a:rPr lang="en-US" dirty="0"/>
              <a:t>Process Conditions</a:t>
            </a:r>
            <a:endParaRPr lang="en-GB" dirty="0"/>
          </a:p>
        </p:txBody>
      </p:sp>
      <p:sp>
        <p:nvSpPr>
          <p:cNvPr id="5" name="Date Placeholder 4">
            <a:extLst>
              <a:ext uri="{FF2B5EF4-FFF2-40B4-BE49-F238E27FC236}">
                <a16:creationId xmlns:a16="http://schemas.microsoft.com/office/drawing/2014/main" id="{61470D9B-3886-7DCF-829F-6B7A957D323C}"/>
              </a:ext>
            </a:extLst>
          </p:cNvPr>
          <p:cNvSpPr>
            <a:spLocks noGrp="1"/>
          </p:cNvSpPr>
          <p:nvPr>
            <p:ph type="dt" sz="half" idx="14"/>
          </p:nvPr>
        </p:nvSpPr>
        <p:spPr/>
        <p:txBody>
          <a:bodyPr/>
          <a:lstStyle/>
          <a:p>
            <a:fld id="{34951F51-3CC3-44C8-BD86-705F6733B418}" type="datetime3">
              <a:rPr lang="en-US" smtClean="0"/>
              <a:t>2 December 2024</a:t>
            </a:fld>
            <a:endParaRPr lang="en-US" dirty="0"/>
          </a:p>
        </p:txBody>
      </p:sp>
      <p:sp>
        <p:nvSpPr>
          <p:cNvPr id="6" name="Footer Placeholder 5">
            <a:extLst>
              <a:ext uri="{FF2B5EF4-FFF2-40B4-BE49-F238E27FC236}">
                <a16:creationId xmlns:a16="http://schemas.microsoft.com/office/drawing/2014/main" id="{692D51DB-A8A6-FB61-7E85-4C7035922981}"/>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54216684-70A4-06EB-13DC-D2B79923DA06}"/>
              </a:ext>
            </a:extLst>
          </p:cNvPr>
          <p:cNvSpPr>
            <a:spLocks noGrp="1"/>
          </p:cNvSpPr>
          <p:nvPr>
            <p:ph type="sldNum" sz="quarter" idx="16"/>
          </p:nvPr>
        </p:nvSpPr>
        <p:spPr/>
        <p:txBody>
          <a:bodyPr/>
          <a:lstStyle/>
          <a:p>
            <a:fld id="{36B5EA5A-BC32-A742-B11B-8E7414D5B535}" type="slidenum">
              <a:rPr lang="en-US" smtClean="0"/>
              <a:pPr/>
              <a:t>13</a:t>
            </a:fld>
            <a:endParaRPr lang="en-US" dirty="0"/>
          </a:p>
        </p:txBody>
      </p:sp>
      <p:graphicFrame>
        <p:nvGraphicFramePr>
          <p:cNvPr id="16" name="Diagram 15">
            <a:extLst>
              <a:ext uri="{FF2B5EF4-FFF2-40B4-BE49-F238E27FC236}">
                <a16:creationId xmlns:a16="http://schemas.microsoft.com/office/drawing/2014/main" id="{867B1661-91DC-9CF3-C73E-68AE42233A37}"/>
              </a:ext>
            </a:extLst>
          </p:cNvPr>
          <p:cNvGraphicFramePr/>
          <p:nvPr>
            <p:extLst>
              <p:ext uri="{D42A27DB-BD31-4B8C-83A1-F6EECF244321}">
                <p14:modId xmlns:p14="http://schemas.microsoft.com/office/powerpoint/2010/main" val="3823531188"/>
              </p:ext>
            </p:extLst>
          </p:nvPr>
        </p:nvGraphicFramePr>
        <p:xfrm>
          <a:off x="937071" y="856826"/>
          <a:ext cx="10460736"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428251906"/>
      </p:ext>
    </p:extLst>
  </p:cSld>
  <p:clrMapOvr>
    <a:masterClrMapping/>
  </p:clrMapOvr>
  <p:extLst>
    <p:ext uri="{6950BFC3-D8DA-4A85-94F7-54DA5524770B}">
      <p188:commentRel xmlns:p188="http://schemas.microsoft.com/office/powerpoint/2018/8/main" r:id="rId3"/>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1838082" y="1324569"/>
            <a:ext cx="5616574" cy="1065742"/>
          </a:xfrm>
        </p:spPr>
        <p:txBody>
          <a:bodyPr anchor="t">
            <a:normAutofit/>
          </a:bodyPr>
          <a:lstStyle/>
          <a:p>
            <a:r>
              <a:rPr lang="en-US" dirty="0"/>
              <a:t>User Interface</a:t>
            </a:r>
            <a:br>
              <a:rPr lang="en-US" dirty="0"/>
            </a:br>
            <a:r>
              <a:rPr lang="en-GB" sz="1400" dirty="0"/>
              <a:t>New SCADA panels and Alarms</a:t>
            </a:r>
            <a:endParaRPr lang="en-GB" sz="1600"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D91FC0EA-D2B1-4490-8961-B90076ECA20C}" type="datetime3">
              <a:rPr lang="en-US" smtClean="0"/>
              <a:t>2 December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14</a:t>
            </a:fld>
            <a:endParaRPr lang="en-US"/>
          </a:p>
        </p:txBody>
      </p:sp>
      <p:pic>
        <p:nvPicPr>
          <p:cNvPr id="4" name="Picture 3">
            <a:extLst>
              <a:ext uri="{FF2B5EF4-FFF2-40B4-BE49-F238E27FC236}">
                <a16:creationId xmlns:a16="http://schemas.microsoft.com/office/drawing/2014/main" id="{0ACBF5E7-742F-F0C6-C0E1-D581B420569D}"/>
              </a:ext>
            </a:extLst>
          </p:cNvPr>
          <p:cNvPicPr>
            <a:picLocks noChangeAspect="1"/>
          </p:cNvPicPr>
          <p:nvPr/>
        </p:nvPicPr>
        <p:blipFill rotWithShape="1">
          <a:blip r:embed="rId2"/>
          <a:srcRect l="1115" t="6666" r="17214" b="10533"/>
          <a:stretch/>
        </p:blipFill>
        <p:spPr>
          <a:xfrm>
            <a:off x="901374" y="1324569"/>
            <a:ext cx="786384" cy="750145"/>
          </a:xfrm>
          <a:prstGeom prst="rect">
            <a:avLst/>
          </a:prstGeom>
        </p:spPr>
      </p:pic>
    </p:spTree>
    <p:extLst>
      <p:ext uri="{BB962C8B-B14F-4D97-AF65-F5344CB8AC3E}">
        <p14:creationId xmlns:p14="http://schemas.microsoft.com/office/powerpoint/2010/main" val="989528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a:xfrm>
            <a:off x="407988" y="373593"/>
            <a:ext cx="6450011" cy="1065742"/>
          </a:xfrm>
        </p:spPr>
        <p:txBody>
          <a:bodyPr/>
          <a:lstStyle/>
          <a:p>
            <a:r>
              <a:rPr lang="en-US" dirty="0"/>
              <a:t>SCADA Layout – Main Panel</a:t>
            </a:r>
            <a:endParaRPr lang="en-GB"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41ABE999-F389-4DB7-B83B-27F3FB269E4A}" type="datetime3">
              <a:rPr lang="en-US" smtClean="0"/>
              <a:t>2 December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15</a:t>
            </a:fld>
            <a:endParaRPr lang="en-US" dirty="0"/>
          </a:p>
        </p:txBody>
      </p:sp>
      <p:pic>
        <p:nvPicPr>
          <p:cNvPr id="9" name="Picture 8">
            <a:extLst>
              <a:ext uri="{FF2B5EF4-FFF2-40B4-BE49-F238E27FC236}">
                <a16:creationId xmlns:a16="http://schemas.microsoft.com/office/drawing/2014/main" id="{C80EFA86-B166-A7FE-CA5F-0A0BE4330DAA}"/>
              </a:ext>
            </a:extLst>
          </p:cNvPr>
          <p:cNvPicPr>
            <a:picLocks noChangeAspect="1"/>
          </p:cNvPicPr>
          <p:nvPr/>
        </p:nvPicPr>
        <p:blipFill>
          <a:blip r:embed="rId3"/>
          <a:stretch>
            <a:fillRect/>
          </a:stretch>
        </p:blipFill>
        <p:spPr>
          <a:xfrm>
            <a:off x="1584296" y="1027543"/>
            <a:ext cx="9023407" cy="5179210"/>
          </a:xfrm>
          <a:prstGeom prst="rect">
            <a:avLst/>
          </a:prstGeom>
        </p:spPr>
      </p:pic>
      <p:sp>
        <p:nvSpPr>
          <p:cNvPr id="3" name="Rectangle 2">
            <a:extLst>
              <a:ext uri="{FF2B5EF4-FFF2-40B4-BE49-F238E27FC236}">
                <a16:creationId xmlns:a16="http://schemas.microsoft.com/office/drawing/2014/main" id="{F70995F9-C3C4-24A2-DD62-DDE9C9758961}"/>
              </a:ext>
            </a:extLst>
          </p:cNvPr>
          <p:cNvSpPr/>
          <p:nvPr/>
        </p:nvSpPr>
        <p:spPr>
          <a:xfrm>
            <a:off x="1773936" y="5541264"/>
            <a:ext cx="1298448" cy="44805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57420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a:xfrm>
            <a:off x="407988" y="373593"/>
            <a:ext cx="6450011" cy="1065742"/>
          </a:xfrm>
        </p:spPr>
        <p:txBody>
          <a:bodyPr/>
          <a:lstStyle/>
          <a:p>
            <a:r>
              <a:rPr lang="en-US" dirty="0"/>
              <a:t>SCADA Layout – ITL panels</a:t>
            </a:r>
            <a:endParaRPr lang="en-GB"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02822764-B123-4258-840F-C99387652BAE}" type="datetime3">
              <a:rPr lang="en-US" smtClean="0"/>
              <a:t>2 December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16</a:t>
            </a:fld>
            <a:endParaRPr lang="en-US" dirty="0"/>
          </a:p>
        </p:txBody>
      </p:sp>
      <p:pic>
        <p:nvPicPr>
          <p:cNvPr id="3" name="Picture 2" descr="A screenshot of a computer&#10;&#10;Description automatically generated">
            <a:extLst>
              <a:ext uri="{FF2B5EF4-FFF2-40B4-BE49-F238E27FC236}">
                <a16:creationId xmlns:a16="http://schemas.microsoft.com/office/drawing/2014/main" id="{DC66AF57-7DE8-D074-D488-259CBF762553}"/>
              </a:ext>
            </a:extLst>
          </p:cNvPr>
          <p:cNvPicPr>
            <a:picLocks noChangeAspect="1"/>
          </p:cNvPicPr>
          <p:nvPr/>
        </p:nvPicPr>
        <p:blipFill>
          <a:blip r:embed="rId3"/>
          <a:stretch>
            <a:fillRect/>
          </a:stretch>
        </p:blipFill>
        <p:spPr>
          <a:xfrm>
            <a:off x="1423554" y="1133659"/>
            <a:ext cx="4302673" cy="4509352"/>
          </a:xfrm>
          <a:prstGeom prst="rect">
            <a:avLst/>
          </a:prstGeom>
        </p:spPr>
      </p:pic>
      <p:pic>
        <p:nvPicPr>
          <p:cNvPr id="4" name="Picture 3" descr="A screenshot of a computer&#10;&#10;Description automatically generated">
            <a:extLst>
              <a:ext uri="{FF2B5EF4-FFF2-40B4-BE49-F238E27FC236}">
                <a16:creationId xmlns:a16="http://schemas.microsoft.com/office/drawing/2014/main" id="{8AD1218F-D891-F1A5-A00B-349AB74E151B}"/>
              </a:ext>
            </a:extLst>
          </p:cNvPr>
          <p:cNvPicPr>
            <a:picLocks noChangeAspect="1"/>
          </p:cNvPicPr>
          <p:nvPr/>
        </p:nvPicPr>
        <p:blipFill>
          <a:blip r:embed="rId4"/>
          <a:stretch>
            <a:fillRect/>
          </a:stretch>
        </p:blipFill>
        <p:spPr>
          <a:xfrm>
            <a:off x="6264881" y="1137251"/>
            <a:ext cx="4302673" cy="4505760"/>
          </a:xfrm>
          <a:prstGeom prst="rect">
            <a:avLst/>
          </a:prstGeom>
        </p:spPr>
      </p:pic>
    </p:spTree>
    <p:extLst>
      <p:ext uri="{BB962C8B-B14F-4D97-AF65-F5344CB8AC3E}">
        <p14:creationId xmlns:p14="http://schemas.microsoft.com/office/powerpoint/2010/main" val="3137360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a:xfrm>
            <a:off x="407988" y="373593"/>
            <a:ext cx="6450011" cy="1065742"/>
          </a:xfrm>
        </p:spPr>
        <p:txBody>
          <a:bodyPr/>
          <a:lstStyle/>
          <a:p>
            <a:r>
              <a:rPr lang="en-US" dirty="0"/>
              <a:t>SCADA Layout – Main Panel</a:t>
            </a:r>
            <a:endParaRPr lang="en-GB"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F0358D6E-2C01-4FA0-9070-615E78EF9D2A}" type="datetime3">
              <a:rPr lang="en-US" smtClean="0"/>
              <a:t>2 December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17</a:t>
            </a:fld>
            <a:endParaRPr lang="en-US" dirty="0"/>
          </a:p>
        </p:txBody>
      </p:sp>
      <p:pic>
        <p:nvPicPr>
          <p:cNvPr id="9" name="Picture 8">
            <a:extLst>
              <a:ext uri="{FF2B5EF4-FFF2-40B4-BE49-F238E27FC236}">
                <a16:creationId xmlns:a16="http://schemas.microsoft.com/office/drawing/2014/main" id="{C80EFA86-B166-A7FE-CA5F-0A0BE4330DAA}"/>
              </a:ext>
            </a:extLst>
          </p:cNvPr>
          <p:cNvPicPr>
            <a:picLocks noChangeAspect="1"/>
          </p:cNvPicPr>
          <p:nvPr/>
        </p:nvPicPr>
        <p:blipFill>
          <a:blip r:embed="rId3"/>
          <a:stretch>
            <a:fillRect/>
          </a:stretch>
        </p:blipFill>
        <p:spPr>
          <a:xfrm>
            <a:off x="1584296" y="1027543"/>
            <a:ext cx="9023407" cy="5179210"/>
          </a:xfrm>
          <a:prstGeom prst="rect">
            <a:avLst/>
          </a:prstGeom>
        </p:spPr>
      </p:pic>
      <p:sp>
        <p:nvSpPr>
          <p:cNvPr id="3" name="Rectangle 2">
            <a:extLst>
              <a:ext uri="{FF2B5EF4-FFF2-40B4-BE49-F238E27FC236}">
                <a16:creationId xmlns:a16="http://schemas.microsoft.com/office/drawing/2014/main" id="{3E6BC880-1B1C-1C48-E67F-01BA50547C2F}"/>
              </a:ext>
            </a:extLst>
          </p:cNvPr>
          <p:cNvSpPr/>
          <p:nvPr/>
        </p:nvSpPr>
        <p:spPr>
          <a:xfrm>
            <a:off x="8878824" y="3090672"/>
            <a:ext cx="512064" cy="26517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80C110C0-EB2F-7342-8827-FAEB078D1953}"/>
              </a:ext>
            </a:extLst>
          </p:cNvPr>
          <p:cNvSpPr/>
          <p:nvPr/>
        </p:nvSpPr>
        <p:spPr>
          <a:xfrm>
            <a:off x="7941882" y="3090672"/>
            <a:ext cx="512064" cy="26517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2032660-7B1D-CA3C-08E9-837EF596D3AC}"/>
              </a:ext>
            </a:extLst>
          </p:cNvPr>
          <p:cNvSpPr/>
          <p:nvPr/>
        </p:nvSpPr>
        <p:spPr>
          <a:xfrm>
            <a:off x="8878824" y="4404360"/>
            <a:ext cx="512064" cy="26517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6CF7E7D7-FF71-48F7-A81A-538C0C07FD77}"/>
              </a:ext>
            </a:extLst>
          </p:cNvPr>
          <p:cNvSpPr/>
          <p:nvPr/>
        </p:nvSpPr>
        <p:spPr>
          <a:xfrm>
            <a:off x="8878824" y="5350919"/>
            <a:ext cx="512064" cy="26517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58695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a:xfrm>
            <a:off x="407987" y="373593"/>
            <a:ext cx="9754321" cy="1065742"/>
          </a:xfrm>
        </p:spPr>
        <p:txBody>
          <a:bodyPr/>
          <a:lstStyle/>
          <a:p>
            <a:r>
              <a:rPr lang="en-US" dirty="0"/>
              <a:t>SCADA Layout – State detailed steps panels</a:t>
            </a:r>
            <a:endParaRPr lang="en-GB"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162BC345-2E3F-4C2E-8BD2-01E467771A4E}" type="datetime3">
              <a:rPr lang="en-US" smtClean="0"/>
              <a:t>2 December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18</a:t>
            </a:fld>
            <a:endParaRPr lang="en-US" dirty="0"/>
          </a:p>
        </p:txBody>
      </p:sp>
      <p:pic>
        <p:nvPicPr>
          <p:cNvPr id="8" name="Picture 7" descr="A screenshot of a computer&#10;&#10;Description automatically generated">
            <a:extLst>
              <a:ext uri="{FF2B5EF4-FFF2-40B4-BE49-F238E27FC236}">
                <a16:creationId xmlns:a16="http://schemas.microsoft.com/office/drawing/2014/main" id="{1FF4D10D-AB1F-A034-379F-0B7ACDB14108}"/>
              </a:ext>
            </a:extLst>
          </p:cNvPr>
          <p:cNvPicPr>
            <a:picLocks noChangeAspect="1"/>
          </p:cNvPicPr>
          <p:nvPr/>
        </p:nvPicPr>
        <p:blipFill>
          <a:blip r:embed="rId3"/>
          <a:stretch>
            <a:fillRect/>
          </a:stretch>
        </p:blipFill>
        <p:spPr>
          <a:xfrm>
            <a:off x="310553" y="1020407"/>
            <a:ext cx="2752532" cy="3635882"/>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33BACA04-9EF7-F8D6-D6DE-578C0948AFC5}"/>
              </a:ext>
            </a:extLst>
          </p:cNvPr>
          <p:cNvPicPr>
            <a:picLocks noChangeAspect="1"/>
          </p:cNvPicPr>
          <p:nvPr/>
        </p:nvPicPr>
        <p:blipFill>
          <a:blip r:embed="rId4"/>
          <a:stretch>
            <a:fillRect/>
          </a:stretch>
        </p:blipFill>
        <p:spPr>
          <a:xfrm>
            <a:off x="3237546" y="1020407"/>
            <a:ext cx="2781213" cy="2296853"/>
          </a:xfrm>
          <a:prstGeom prst="rect">
            <a:avLst/>
          </a:prstGeom>
        </p:spPr>
      </p:pic>
      <p:pic>
        <p:nvPicPr>
          <p:cNvPr id="10" name="Picture 9" descr="A screenshot of a computer&#10;&#10;Description automatically generated">
            <a:extLst>
              <a:ext uri="{FF2B5EF4-FFF2-40B4-BE49-F238E27FC236}">
                <a16:creationId xmlns:a16="http://schemas.microsoft.com/office/drawing/2014/main" id="{7DF7E51A-866F-8D65-5D34-01F22D5F02D9}"/>
              </a:ext>
            </a:extLst>
          </p:cNvPr>
          <p:cNvPicPr>
            <a:picLocks noChangeAspect="1"/>
          </p:cNvPicPr>
          <p:nvPr/>
        </p:nvPicPr>
        <p:blipFill>
          <a:blip r:embed="rId5"/>
          <a:stretch>
            <a:fillRect/>
          </a:stretch>
        </p:blipFill>
        <p:spPr>
          <a:xfrm>
            <a:off x="6193220" y="1017031"/>
            <a:ext cx="2795656" cy="4510247"/>
          </a:xfrm>
          <a:prstGeom prst="rect">
            <a:avLst/>
          </a:prstGeom>
        </p:spPr>
      </p:pic>
      <p:pic>
        <p:nvPicPr>
          <p:cNvPr id="11" name="Picture 10" descr="A screenshot of a computer&#10;&#10;Description automatically generated">
            <a:extLst>
              <a:ext uri="{FF2B5EF4-FFF2-40B4-BE49-F238E27FC236}">
                <a16:creationId xmlns:a16="http://schemas.microsoft.com/office/drawing/2014/main" id="{C57B1E95-572B-83FB-35F4-D752F3689ABE}"/>
              </a:ext>
            </a:extLst>
          </p:cNvPr>
          <p:cNvPicPr>
            <a:picLocks noChangeAspect="1"/>
          </p:cNvPicPr>
          <p:nvPr/>
        </p:nvPicPr>
        <p:blipFill>
          <a:blip r:embed="rId6"/>
          <a:stretch>
            <a:fillRect/>
          </a:stretch>
        </p:blipFill>
        <p:spPr>
          <a:xfrm>
            <a:off x="9148894" y="1017031"/>
            <a:ext cx="2675811" cy="3564051"/>
          </a:xfrm>
          <a:prstGeom prst="rect">
            <a:avLst/>
          </a:prstGeom>
        </p:spPr>
      </p:pic>
    </p:spTree>
    <p:extLst>
      <p:ext uri="{BB962C8B-B14F-4D97-AF65-F5344CB8AC3E}">
        <p14:creationId xmlns:p14="http://schemas.microsoft.com/office/powerpoint/2010/main" val="2142427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p:txBody>
          <a:bodyPr/>
          <a:lstStyle/>
          <a:p>
            <a:r>
              <a:rPr lang="en-US" dirty="0"/>
              <a:t>Alarms</a:t>
            </a:r>
            <a:endParaRPr lang="en-GB"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310C4EEA-8846-4843-ADCE-592F65656D63}" type="datetime3">
              <a:rPr lang="en-US" smtClean="0"/>
              <a:t>2 December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19</a:t>
            </a:fld>
            <a:endParaRPr lang="en-US" dirty="0"/>
          </a:p>
        </p:txBody>
      </p:sp>
      <p:pic>
        <p:nvPicPr>
          <p:cNvPr id="8" name="Picture 7">
            <a:extLst>
              <a:ext uri="{FF2B5EF4-FFF2-40B4-BE49-F238E27FC236}">
                <a16:creationId xmlns:a16="http://schemas.microsoft.com/office/drawing/2014/main" id="{593B20CB-55B5-8A73-7B9E-4830700934C0}"/>
              </a:ext>
            </a:extLst>
          </p:cNvPr>
          <p:cNvPicPr>
            <a:picLocks noChangeAspect="1"/>
          </p:cNvPicPr>
          <p:nvPr/>
        </p:nvPicPr>
        <p:blipFill>
          <a:blip r:embed="rId3"/>
          <a:stretch>
            <a:fillRect/>
          </a:stretch>
        </p:blipFill>
        <p:spPr>
          <a:xfrm>
            <a:off x="1145352" y="1234976"/>
            <a:ext cx="9273186" cy="3035688"/>
          </a:xfrm>
          <a:prstGeom prst="rect">
            <a:avLst/>
          </a:prstGeom>
        </p:spPr>
      </p:pic>
      <p:pic>
        <p:nvPicPr>
          <p:cNvPr id="12" name="Picture 11" descr="A screenshot of a computer screen&#10;&#10;Description automatically generated">
            <a:extLst>
              <a:ext uri="{FF2B5EF4-FFF2-40B4-BE49-F238E27FC236}">
                <a16:creationId xmlns:a16="http://schemas.microsoft.com/office/drawing/2014/main" id="{8232623B-4B2C-617B-51F8-DC4F2910ACFA}"/>
              </a:ext>
            </a:extLst>
          </p:cNvPr>
          <p:cNvPicPr>
            <a:picLocks noChangeAspect="1"/>
          </p:cNvPicPr>
          <p:nvPr/>
        </p:nvPicPr>
        <p:blipFill>
          <a:blip r:embed="rId4"/>
          <a:stretch>
            <a:fillRect/>
          </a:stretch>
        </p:blipFill>
        <p:spPr>
          <a:xfrm>
            <a:off x="3497969" y="4270664"/>
            <a:ext cx="5490907" cy="1265296"/>
          </a:xfrm>
          <a:prstGeom prst="rect">
            <a:avLst/>
          </a:prstGeom>
        </p:spPr>
      </p:pic>
    </p:spTree>
    <p:extLst>
      <p:ext uri="{BB962C8B-B14F-4D97-AF65-F5344CB8AC3E}">
        <p14:creationId xmlns:p14="http://schemas.microsoft.com/office/powerpoint/2010/main" val="2649930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407989" y="373593"/>
            <a:ext cx="5616574" cy="1065742"/>
          </a:xfrm>
        </p:spPr>
        <p:txBody>
          <a:bodyPr anchor="t">
            <a:normAutofit/>
          </a:bodyPr>
          <a:lstStyle/>
          <a:p>
            <a:r>
              <a:rPr lang="en-US" dirty="0"/>
              <a:t>Contents</a:t>
            </a:r>
            <a:endParaRPr lang="en-GB" dirty="0"/>
          </a:p>
        </p:txBody>
      </p:sp>
      <p:sp>
        <p:nvSpPr>
          <p:cNvPr id="3" name="Content Placeholder 2">
            <a:extLst>
              <a:ext uri="{FF2B5EF4-FFF2-40B4-BE49-F238E27FC236}">
                <a16:creationId xmlns:a16="http://schemas.microsoft.com/office/drawing/2014/main" id="{E80365D4-AF05-1E9C-E90D-A95EF916883B}"/>
              </a:ext>
            </a:extLst>
          </p:cNvPr>
          <p:cNvSpPr>
            <a:spLocks noGrp="1"/>
          </p:cNvSpPr>
          <p:nvPr>
            <p:ph sz="half" idx="1"/>
          </p:nvPr>
        </p:nvSpPr>
        <p:spPr>
          <a:xfrm>
            <a:off x="265114" y="1124744"/>
            <a:ext cx="5616575" cy="4608512"/>
          </a:xfrm>
        </p:spPr>
        <p:txBody>
          <a:bodyPr>
            <a:normAutofit/>
          </a:bodyPr>
          <a:lstStyle/>
          <a:p>
            <a:pPr marL="666750" lvl="1" indent="-342900">
              <a:buFont typeface="Arial" panose="020B0604020202020204" pitchFamily="34" charset="0"/>
              <a:buChar char="•"/>
            </a:pPr>
            <a:r>
              <a:rPr lang="en-US" sz="2100" dirty="0"/>
              <a:t>Introduction</a:t>
            </a:r>
          </a:p>
          <a:p>
            <a:pPr marL="990900" lvl="2" indent="-342900"/>
            <a:r>
              <a:rPr lang="en-US" sz="1400" dirty="0"/>
              <a:t>Current operation</a:t>
            </a:r>
          </a:p>
          <a:p>
            <a:pPr marL="990900" lvl="2" indent="-342900"/>
            <a:r>
              <a:rPr lang="en-US" sz="1400" dirty="0"/>
              <a:t>Automation motivation</a:t>
            </a:r>
          </a:p>
          <a:p>
            <a:pPr marL="666750" lvl="1" indent="-342900">
              <a:buFont typeface="Arial" panose="020B0604020202020204" pitchFamily="34" charset="0"/>
              <a:buChar char="•"/>
            </a:pPr>
            <a:r>
              <a:rPr lang="en-US" sz="2100" dirty="0"/>
              <a:t>The new BGC automated process</a:t>
            </a:r>
          </a:p>
          <a:p>
            <a:pPr marL="990900" lvl="2" indent="-342900"/>
            <a:r>
              <a:rPr lang="en-US" sz="1400" dirty="0"/>
              <a:t>Process flow</a:t>
            </a:r>
          </a:p>
          <a:p>
            <a:pPr marL="990900" lvl="2" indent="-342900"/>
            <a:r>
              <a:rPr lang="en-US" sz="1400" dirty="0"/>
              <a:t>Machine safety measures</a:t>
            </a:r>
          </a:p>
          <a:p>
            <a:pPr marL="666750" lvl="1" indent="-342900">
              <a:buFont typeface="Arial" panose="020B0604020202020204" pitchFamily="34" charset="0"/>
              <a:buChar char="•"/>
            </a:pPr>
            <a:r>
              <a:rPr lang="en-US" sz="2100" dirty="0"/>
              <a:t>User Interface</a:t>
            </a:r>
          </a:p>
          <a:p>
            <a:pPr marL="990900" lvl="2" indent="-342900"/>
            <a:r>
              <a:rPr lang="en-US" sz="1400" dirty="0"/>
              <a:t>New BGC SCADA panels</a:t>
            </a:r>
          </a:p>
          <a:p>
            <a:pPr marL="990900" lvl="2" indent="-342900"/>
            <a:r>
              <a:rPr lang="en-US" sz="1400" dirty="0"/>
              <a:t>Alarms</a:t>
            </a:r>
          </a:p>
          <a:p>
            <a:pPr marL="666750" lvl="1" indent="-342900">
              <a:buFont typeface="Arial" panose="020B0604020202020204" pitchFamily="34" charset="0"/>
              <a:buChar char="•"/>
            </a:pPr>
            <a:r>
              <a:rPr lang="en-US" sz="2100" dirty="0"/>
              <a:t>Testing and Installation</a:t>
            </a:r>
          </a:p>
          <a:p>
            <a:pPr marL="990900" lvl="2" indent="-342900">
              <a:lnSpc>
                <a:spcPct val="110000"/>
              </a:lnSpc>
            </a:pPr>
            <a:r>
              <a:rPr lang="en-US" sz="1400" dirty="0"/>
              <a:t>Testing procedure</a:t>
            </a:r>
          </a:p>
          <a:p>
            <a:pPr marL="990900" lvl="2" indent="-342900">
              <a:lnSpc>
                <a:spcPct val="110000"/>
              </a:lnSpc>
            </a:pPr>
            <a:r>
              <a:rPr lang="en-US" sz="1400" dirty="0"/>
              <a:t>Installation plans</a:t>
            </a:r>
          </a:p>
          <a:p>
            <a:pPr marL="666750" lvl="1" indent="-342900">
              <a:buFont typeface="Arial" panose="020B0604020202020204" pitchFamily="34" charset="0"/>
              <a:buChar char="•"/>
            </a:pPr>
            <a:endParaRPr lang="en-US" sz="2100" dirty="0"/>
          </a:p>
          <a:p>
            <a:pPr marL="666750" lvl="1" indent="-342900">
              <a:buFont typeface="Arial" panose="020B0604020202020204" pitchFamily="34" charset="0"/>
              <a:buChar char="•"/>
            </a:pPr>
            <a:endParaRPr lang="en-US" sz="2100" dirty="0"/>
          </a:p>
          <a:p>
            <a:pPr marL="342900" indent="-342900">
              <a:buFont typeface="Arial" panose="020B0604020202020204" pitchFamily="34" charset="0"/>
              <a:buChar char="•"/>
            </a:pPr>
            <a:endParaRPr lang="en-US" dirty="0"/>
          </a:p>
        </p:txBody>
      </p:sp>
      <p:pic>
        <p:nvPicPr>
          <p:cNvPr id="11" name="Picture 10">
            <a:extLst>
              <a:ext uri="{FF2B5EF4-FFF2-40B4-BE49-F238E27FC236}">
                <a16:creationId xmlns:a16="http://schemas.microsoft.com/office/drawing/2014/main" id="{4F9E0310-A546-6EEF-CE2B-122D4DC2E7A2}"/>
              </a:ext>
            </a:extLst>
          </p:cNvPr>
          <p:cNvPicPr>
            <a:picLocks noChangeAspect="1"/>
          </p:cNvPicPr>
          <p:nvPr/>
        </p:nvPicPr>
        <p:blipFill rotWithShape="1">
          <a:blip r:embed="rId3"/>
          <a:srcRect l="20192" t="32" r="16159" b="-31"/>
          <a:stretch/>
        </p:blipFill>
        <p:spPr>
          <a:xfrm>
            <a:off x="6167438" y="10"/>
            <a:ext cx="6024562" cy="6317976"/>
          </a:xfrm>
          <a:prstGeom prst="rect">
            <a:avLst/>
          </a:prstGeom>
          <a:noFill/>
        </p:spPr>
      </p:pic>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F380C143-21B7-41D1-BC00-B5BF84A1B22C}" type="datetime3">
              <a:rPr lang="en-US" smtClean="0"/>
              <a:t>2 December 2024</a:t>
            </a:fld>
            <a:endParaRPr lang="en-US" dirty="0"/>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2</a:t>
            </a:fld>
            <a:endParaRPr lang="en-US"/>
          </a:p>
        </p:txBody>
      </p:sp>
    </p:spTree>
    <p:extLst>
      <p:ext uri="{BB962C8B-B14F-4D97-AF65-F5344CB8AC3E}">
        <p14:creationId xmlns:p14="http://schemas.microsoft.com/office/powerpoint/2010/main" val="2198408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1838082" y="1324569"/>
            <a:ext cx="5616574" cy="1065742"/>
          </a:xfrm>
        </p:spPr>
        <p:txBody>
          <a:bodyPr anchor="t">
            <a:normAutofit/>
          </a:bodyPr>
          <a:lstStyle/>
          <a:p>
            <a:r>
              <a:rPr lang="en-US" dirty="0"/>
              <a:t>Testing and Installation</a:t>
            </a:r>
            <a:br>
              <a:rPr lang="en-US" dirty="0"/>
            </a:br>
            <a:r>
              <a:rPr lang="en-GB" sz="1400" dirty="0"/>
              <a:t>Testing Procedure and Installation Plans</a:t>
            </a:r>
            <a:endParaRPr lang="en-GB" sz="1600"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A0447FA1-518F-49C0-8D61-C1768BE4C238}" type="datetime3">
              <a:rPr lang="en-US" smtClean="0"/>
              <a:t>2 December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20</a:t>
            </a:fld>
            <a:endParaRPr lang="en-US"/>
          </a:p>
        </p:txBody>
      </p:sp>
      <p:pic>
        <p:nvPicPr>
          <p:cNvPr id="2050" name="Picture 2" descr="Software Testing Icon Royalty-Free Images, Stock Photos &amp; Pictures |  Shutterstock">
            <a:extLst>
              <a:ext uri="{FF2B5EF4-FFF2-40B4-BE49-F238E27FC236}">
                <a16:creationId xmlns:a16="http://schemas.microsoft.com/office/drawing/2014/main" id="{5FF8D27B-82AE-DFB2-F5BB-E2A07CC149E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171" b="14000"/>
          <a:stretch/>
        </p:blipFill>
        <p:spPr bwMode="auto">
          <a:xfrm>
            <a:off x="572558" y="1179576"/>
            <a:ext cx="1265524" cy="1060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6913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E9A58-3AE1-A7B6-0CAB-B17F77FC90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7017E7-2D4F-632F-4A3F-6EA015811667}"/>
              </a:ext>
            </a:extLst>
          </p:cNvPr>
          <p:cNvSpPr>
            <a:spLocks noGrp="1"/>
          </p:cNvSpPr>
          <p:nvPr>
            <p:ph type="title"/>
          </p:nvPr>
        </p:nvSpPr>
        <p:spPr/>
        <p:txBody>
          <a:bodyPr/>
          <a:lstStyle/>
          <a:p>
            <a:r>
              <a:rPr lang="en-US" dirty="0"/>
              <a:t>Testing procedure</a:t>
            </a:r>
            <a:endParaRPr lang="en-GB" dirty="0"/>
          </a:p>
        </p:txBody>
      </p:sp>
      <p:sp>
        <p:nvSpPr>
          <p:cNvPr id="3" name="Content Placeholder 2">
            <a:extLst>
              <a:ext uri="{FF2B5EF4-FFF2-40B4-BE49-F238E27FC236}">
                <a16:creationId xmlns:a16="http://schemas.microsoft.com/office/drawing/2014/main" id="{9B57BD9B-20FA-18BB-05F2-C371278FB121}"/>
              </a:ext>
            </a:extLst>
          </p:cNvPr>
          <p:cNvSpPr>
            <a:spLocks noGrp="1"/>
          </p:cNvSpPr>
          <p:nvPr>
            <p:ph sz="half" idx="1"/>
          </p:nvPr>
        </p:nvSpPr>
        <p:spPr>
          <a:xfrm>
            <a:off x="407988" y="1598658"/>
            <a:ext cx="6907212" cy="4608512"/>
          </a:xfrm>
        </p:spPr>
        <p:txBody>
          <a:bodyPr>
            <a:normAutofit/>
          </a:bodyPr>
          <a:lstStyle/>
          <a:p>
            <a:pPr marL="666750" lvl="1" indent="-342900">
              <a:buFont typeface="Arial" panose="020B0604020202020204" pitchFamily="34" charset="0"/>
              <a:buChar char="•"/>
            </a:pPr>
            <a:r>
              <a:rPr lang="en-US" dirty="0"/>
              <a:t>As much effort in testing as in development</a:t>
            </a:r>
          </a:p>
          <a:p>
            <a:pPr marL="666750" lvl="1" indent="-342900">
              <a:buFont typeface="Arial" panose="020B0604020202020204" pitchFamily="34" charset="0"/>
              <a:buChar char="•"/>
            </a:pPr>
            <a:r>
              <a:rPr lang="en-US" dirty="0"/>
              <a:t>Testing was carried out through simulations with a SCADA instance and a simulated PLC running on a desktop computer</a:t>
            </a:r>
          </a:p>
          <a:p>
            <a:pPr marL="666750" lvl="1" indent="-342900">
              <a:buFont typeface="Arial" panose="020B0604020202020204" pitchFamily="34" charset="0"/>
              <a:buChar char="•"/>
            </a:pPr>
            <a:r>
              <a:rPr lang="en-US" dirty="0"/>
              <a:t>Only the BGC main controller was run, with signals and interlocks from pumping groups simulated in the software</a:t>
            </a:r>
          </a:p>
          <a:p>
            <a:pPr marL="666750" lvl="1" indent="-342900">
              <a:buFont typeface="Arial" panose="020B0604020202020204" pitchFamily="34" charset="0"/>
              <a:buChar char="•"/>
            </a:pPr>
            <a:r>
              <a:rPr lang="en-US" dirty="0"/>
              <a:t>The code controlling each equipment (control types) was modified to simulate real-world </a:t>
            </a:r>
            <a:r>
              <a:rPr lang="en-US" dirty="0" err="1"/>
              <a:t>behaviour</a:t>
            </a:r>
            <a:r>
              <a:rPr lang="en-US" dirty="0"/>
              <a:t> and errors in equipment</a:t>
            </a:r>
          </a:p>
          <a:p>
            <a:pPr marL="666750" lvl="1" indent="-342900">
              <a:buFont typeface="Arial" panose="020B0604020202020204" pitchFamily="34" charset="0"/>
              <a:buChar char="•"/>
            </a:pPr>
            <a:r>
              <a:rPr lang="en-US" dirty="0"/>
              <a:t>A checklist of tests was produced and followed so that every functionality and possible failure scenarios of the process were tested</a:t>
            </a:r>
          </a:p>
          <a:p>
            <a:pPr marL="666750" lvl="1" indent="-342900">
              <a:buFont typeface="Arial" panose="020B0604020202020204" pitchFamily="34" charset="0"/>
              <a:buChar char="•"/>
            </a:pPr>
            <a:r>
              <a:rPr lang="en-US" dirty="0"/>
              <a:t>Testing checklist available: </a:t>
            </a:r>
            <a:r>
              <a:rPr lang="en-US" dirty="0">
                <a:solidFill>
                  <a:srgbClr val="0070C0"/>
                </a:solidFill>
              </a:rPr>
              <a:t>https://edms.cern.ch/document/3174228/1</a:t>
            </a:r>
          </a:p>
          <a:p>
            <a:pPr marL="666750" lvl="1" indent="-342900">
              <a:buFont typeface="Arial" panose="020B0604020202020204" pitchFamily="34" charset="0"/>
              <a:buChar char="•"/>
            </a:pPr>
            <a:endParaRPr lang="en-US" dirty="0"/>
          </a:p>
          <a:p>
            <a:pPr marL="666750" lvl="1" indent="-342900">
              <a:buFont typeface="Arial" panose="020B0604020202020204" pitchFamily="34" charset="0"/>
              <a:buChar char="•"/>
            </a:pPr>
            <a:endParaRPr lang="en-US" dirty="0"/>
          </a:p>
        </p:txBody>
      </p:sp>
      <p:sp>
        <p:nvSpPr>
          <p:cNvPr id="5" name="Date Placeholder 4">
            <a:extLst>
              <a:ext uri="{FF2B5EF4-FFF2-40B4-BE49-F238E27FC236}">
                <a16:creationId xmlns:a16="http://schemas.microsoft.com/office/drawing/2014/main" id="{11F22886-0DCD-CD69-0DB5-AB4854B4CB63}"/>
              </a:ext>
            </a:extLst>
          </p:cNvPr>
          <p:cNvSpPr>
            <a:spLocks noGrp="1"/>
          </p:cNvSpPr>
          <p:nvPr>
            <p:ph type="dt" sz="half" idx="14"/>
          </p:nvPr>
        </p:nvSpPr>
        <p:spPr/>
        <p:txBody>
          <a:bodyPr/>
          <a:lstStyle/>
          <a:p>
            <a:fld id="{1489C47E-559E-4038-99AE-16DD1311DBC4}" type="datetime3">
              <a:rPr lang="en-US" smtClean="0"/>
              <a:t>2 December 2024</a:t>
            </a:fld>
            <a:endParaRPr lang="en-US" dirty="0"/>
          </a:p>
        </p:txBody>
      </p:sp>
      <p:sp>
        <p:nvSpPr>
          <p:cNvPr id="6" name="Footer Placeholder 5">
            <a:extLst>
              <a:ext uri="{FF2B5EF4-FFF2-40B4-BE49-F238E27FC236}">
                <a16:creationId xmlns:a16="http://schemas.microsoft.com/office/drawing/2014/main" id="{51A8F9EE-1021-66E4-0D82-B3181B42F26D}"/>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F7A99935-1946-1E5E-E48A-B3BA6A73D3EF}"/>
              </a:ext>
            </a:extLst>
          </p:cNvPr>
          <p:cNvSpPr>
            <a:spLocks noGrp="1"/>
          </p:cNvSpPr>
          <p:nvPr>
            <p:ph type="sldNum" sz="quarter" idx="16"/>
          </p:nvPr>
        </p:nvSpPr>
        <p:spPr/>
        <p:txBody>
          <a:bodyPr/>
          <a:lstStyle/>
          <a:p>
            <a:fld id="{36B5EA5A-BC32-A742-B11B-8E7414D5B535}" type="slidenum">
              <a:rPr lang="en-US" smtClean="0"/>
              <a:pPr/>
              <a:t>21</a:t>
            </a:fld>
            <a:endParaRPr lang="en-US" dirty="0"/>
          </a:p>
        </p:txBody>
      </p:sp>
      <p:pic>
        <p:nvPicPr>
          <p:cNvPr id="9" name="Picture 8">
            <a:extLst>
              <a:ext uri="{FF2B5EF4-FFF2-40B4-BE49-F238E27FC236}">
                <a16:creationId xmlns:a16="http://schemas.microsoft.com/office/drawing/2014/main" id="{E46A9008-E9D2-6AC6-BDE2-24C5996F24A4}"/>
              </a:ext>
            </a:extLst>
          </p:cNvPr>
          <p:cNvPicPr>
            <a:picLocks noChangeAspect="1"/>
          </p:cNvPicPr>
          <p:nvPr/>
        </p:nvPicPr>
        <p:blipFill>
          <a:blip r:embed="rId3"/>
          <a:stretch>
            <a:fillRect/>
          </a:stretch>
        </p:blipFill>
        <p:spPr>
          <a:xfrm>
            <a:off x="7997942" y="973122"/>
            <a:ext cx="3182456" cy="4532589"/>
          </a:xfrm>
          <a:prstGeom prst="rect">
            <a:avLst/>
          </a:prstGeom>
        </p:spPr>
      </p:pic>
    </p:spTree>
    <p:extLst>
      <p:ext uri="{BB962C8B-B14F-4D97-AF65-F5344CB8AC3E}">
        <p14:creationId xmlns:p14="http://schemas.microsoft.com/office/powerpoint/2010/main" val="42627028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CE308E-FC6C-558F-9470-C3D60F078C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8BF4D3-8C92-0C84-9365-F30F66B53B6C}"/>
              </a:ext>
            </a:extLst>
          </p:cNvPr>
          <p:cNvSpPr>
            <a:spLocks noGrp="1"/>
          </p:cNvSpPr>
          <p:nvPr>
            <p:ph type="title"/>
          </p:nvPr>
        </p:nvSpPr>
        <p:spPr/>
        <p:txBody>
          <a:bodyPr/>
          <a:lstStyle/>
          <a:p>
            <a:r>
              <a:rPr lang="en-US" dirty="0"/>
              <a:t>Installation plans</a:t>
            </a:r>
            <a:endParaRPr lang="en-GB" dirty="0"/>
          </a:p>
        </p:txBody>
      </p:sp>
      <p:sp>
        <p:nvSpPr>
          <p:cNvPr id="3" name="Content Placeholder 2">
            <a:extLst>
              <a:ext uri="{FF2B5EF4-FFF2-40B4-BE49-F238E27FC236}">
                <a16:creationId xmlns:a16="http://schemas.microsoft.com/office/drawing/2014/main" id="{D7ED1493-B042-5C9F-1E0C-12EF0493159A}"/>
              </a:ext>
            </a:extLst>
          </p:cNvPr>
          <p:cNvSpPr>
            <a:spLocks noGrp="1"/>
          </p:cNvSpPr>
          <p:nvPr>
            <p:ph sz="half" idx="1"/>
          </p:nvPr>
        </p:nvSpPr>
        <p:spPr>
          <a:xfrm>
            <a:off x="407987" y="1598658"/>
            <a:ext cx="6407483" cy="4608512"/>
          </a:xfrm>
        </p:spPr>
        <p:txBody>
          <a:bodyPr/>
          <a:lstStyle/>
          <a:p>
            <a:pPr marL="666750" lvl="1" indent="-342900">
              <a:buFont typeface="Arial" panose="020B0604020202020204" pitchFamily="34" charset="0"/>
              <a:buChar char="•"/>
            </a:pPr>
            <a:r>
              <a:rPr lang="en-US" dirty="0"/>
              <a:t>W2 to W5 2025, coordinated with SY-BI skimmer exchange</a:t>
            </a:r>
          </a:p>
          <a:p>
            <a:pPr marL="666750" lvl="1" indent="-342900">
              <a:buFont typeface="Arial" panose="020B0604020202020204" pitchFamily="34" charset="0"/>
              <a:buChar char="•"/>
            </a:pPr>
            <a:r>
              <a:rPr lang="en-US" dirty="0"/>
              <a:t>No major changes to cabling in the tunnel needed, only need to replace the old crate with the new one (W2)</a:t>
            </a:r>
          </a:p>
          <a:p>
            <a:pPr marL="666750" lvl="1" indent="-342900">
              <a:buFont typeface="Arial" panose="020B0604020202020204" pitchFamily="34" charset="0"/>
              <a:buChar char="•"/>
            </a:pPr>
            <a:r>
              <a:rPr lang="en-US" dirty="0"/>
              <a:t>Coils on the VVGs to be changed to 24Vdc coils (W2)</a:t>
            </a:r>
          </a:p>
          <a:p>
            <a:pPr marL="666750" lvl="1" indent="-342900">
              <a:buFont typeface="Arial" panose="020B0604020202020204" pitchFamily="34" charset="0"/>
              <a:buChar char="•"/>
            </a:pPr>
            <a:r>
              <a:rPr lang="en-GB" dirty="0"/>
              <a:t>Three stages of commissioning (W4-5):</a:t>
            </a:r>
          </a:p>
          <a:p>
            <a:pPr marL="990900" lvl="2" indent="-342900">
              <a:buFont typeface="+mj-lt"/>
              <a:buAutoNum type="arabicPeriod"/>
            </a:pPr>
            <a:r>
              <a:rPr lang="en-GB" dirty="0"/>
              <a:t>Simulators connected to all the valves and test all functionality (by triggering process conditions as well with gauge simulators)</a:t>
            </a:r>
          </a:p>
          <a:p>
            <a:pPr marL="990900" lvl="2" indent="-342900">
              <a:buFont typeface="+mj-lt"/>
              <a:buAutoNum type="arabicPeriod"/>
            </a:pPr>
            <a:r>
              <a:rPr lang="en-GB" dirty="0"/>
              <a:t>Simulators connected only to the gate valves, test injection and functionality without injecting in the beam pipe</a:t>
            </a:r>
          </a:p>
          <a:p>
            <a:pPr marL="990900" lvl="2" indent="-342900">
              <a:buFont typeface="+mj-lt"/>
              <a:buAutoNum type="arabicPeriod"/>
            </a:pPr>
            <a:r>
              <a:rPr lang="en-GB" dirty="0"/>
              <a:t>Try a real injection with the sector valves closed</a:t>
            </a:r>
          </a:p>
          <a:p>
            <a:pPr marL="990900" lvl="2" indent="-342900"/>
            <a:endParaRPr lang="en-GB" dirty="0"/>
          </a:p>
        </p:txBody>
      </p:sp>
      <p:sp>
        <p:nvSpPr>
          <p:cNvPr id="5" name="Date Placeholder 4">
            <a:extLst>
              <a:ext uri="{FF2B5EF4-FFF2-40B4-BE49-F238E27FC236}">
                <a16:creationId xmlns:a16="http://schemas.microsoft.com/office/drawing/2014/main" id="{5290C1B3-F56A-9453-C82F-1B2A5E592249}"/>
              </a:ext>
            </a:extLst>
          </p:cNvPr>
          <p:cNvSpPr>
            <a:spLocks noGrp="1"/>
          </p:cNvSpPr>
          <p:nvPr>
            <p:ph type="dt" sz="half" idx="14"/>
          </p:nvPr>
        </p:nvSpPr>
        <p:spPr/>
        <p:txBody>
          <a:bodyPr/>
          <a:lstStyle/>
          <a:p>
            <a:fld id="{C65C4B15-4038-489F-A8EA-A72D9B9525E5}" type="datetime3">
              <a:rPr lang="en-US" smtClean="0"/>
              <a:t>2 December 2024</a:t>
            </a:fld>
            <a:endParaRPr lang="en-US" dirty="0"/>
          </a:p>
        </p:txBody>
      </p:sp>
      <p:sp>
        <p:nvSpPr>
          <p:cNvPr id="6" name="Footer Placeholder 5">
            <a:extLst>
              <a:ext uri="{FF2B5EF4-FFF2-40B4-BE49-F238E27FC236}">
                <a16:creationId xmlns:a16="http://schemas.microsoft.com/office/drawing/2014/main" id="{5FDADFE2-11C8-42EE-5CCD-54580350D5D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A2FD2C86-1AD5-CD13-1281-3BDBF5E29658}"/>
              </a:ext>
            </a:extLst>
          </p:cNvPr>
          <p:cNvSpPr>
            <a:spLocks noGrp="1"/>
          </p:cNvSpPr>
          <p:nvPr>
            <p:ph type="sldNum" sz="quarter" idx="16"/>
          </p:nvPr>
        </p:nvSpPr>
        <p:spPr/>
        <p:txBody>
          <a:bodyPr/>
          <a:lstStyle/>
          <a:p>
            <a:fld id="{36B5EA5A-BC32-A742-B11B-8E7414D5B535}" type="slidenum">
              <a:rPr lang="en-US" smtClean="0"/>
              <a:pPr/>
              <a:t>22</a:t>
            </a:fld>
            <a:endParaRPr lang="en-US" dirty="0"/>
          </a:p>
        </p:txBody>
      </p:sp>
      <p:pic>
        <p:nvPicPr>
          <p:cNvPr id="9" name="Picture 8">
            <a:extLst>
              <a:ext uri="{FF2B5EF4-FFF2-40B4-BE49-F238E27FC236}">
                <a16:creationId xmlns:a16="http://schemas.microsoft.com/office/drawing/2014/main" id="{2D0AADAA-1B20-DED3-AF0E-A610828E606B}"/>
              </a:ext>
            </a:extLst>
          </p:cNvPr>
          <p:cNvPicPr>
            <a:picLocks noChangeAspect="1"/>
          </p:cNvPicPr>
          <p:nvPr/>
        </p:nvPicPr>
        <p:blipFill rotWithShape="1">
          <a:blip r:embed="rId3"/>
          <a:srcRect t="34660" b="12899"/>
          <a:stretch/>
        </p:blipFill>
        <p:spPr>
          <a:xfrm>
            <a:off x="7205733" y="1866501"/>
            <a:ext cx="4242440" cy="2966387"/>
          </a:xfrm>
          <a:prstGeom prst="rect">
            <a:avLst/>
          </a:prstGeom>
        </p:spPr>
      </p:pic>
    </p:spTree>
    <p:extLst>
      <p:ext uri="{BB962C8B-B14F-4D97-AF65-F5344CB8AC3E}">
        <p14:creationId xmlns:p14="http://schemas.microsoft.com/office/powerpoint/2010/main" val="33045090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DEF0E-34FD-4CE7-1C9F-B52DD808B9B7}"/>
              </a:ext>
            </a:extLst>
          </p:cNvPr>
          <p:cNvSpPr txBox="1">
            <a:spLocks/>
          </p:cNvSpPr>
          <p:nvPr/>
        </p:nvSpPr>
        <p:spPr>
          <a:xfrm>
            <a:off x="1725057" y="2199494"/>
            <a:ext cx="8741886" cy="2921146"/>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5400" dirty="0"/>
              <a:t>Thank You </a:t>
            </a:r>
          </a:p>
          <a:p>
            <a:pPr algn="ctr"/>
            <a:r>
              <a:rPr lang="en-US" dirty="0"/>
              <a:t>For Your Attention</a:t>
            </a:r>
            <a:endParaRPr lang="en-GB" dirty="0"/>
          </a:p>
        </p:txBody>
      </p:sp>
    </p:spTree>
    <p:extLst>
      <p:ext uri="{BB962C8B-B14F-4D97-AF65-F5344CB8AC3E}">
        <p14:creationId xmlns:p14="http://schemas.microsoft.com/office/powerpoint/2010/main" val="31426366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DDF50-EF23-0F59-7319-A10510662E06}"/>
              </a:ext>
            </a:extLst>
          </p:cNvPr>
          <p:cNvSpPr>
            <a:spLocks noGrp="1"/>
          </p:cNvSpPr>
          <p:nvPr>
            <p:ph type="title"/>
          </p:nvPr>
        </p:nvSpPr>
        <p:spPr/>
        <p:txBody>
          <a:bodyPr/>
          <a:lstStyle/>
          <a:p>
            <a:r>
              <a:rPr lang="en-US" dirty="0"/>
              <a:t>Process Conditions</a:t>
            </a:r>
            <a:endParaRPr lang="en-GB" dirty="0"/>
          </a:p>
        </p:txBody>
      </p:sp>
      <p:sp>
        <p:nvSpPr>
          <p:cNvPr id="5" name="Date Placeholder 4">
            <a:extLst>
              <a:ext uri="{FF2B5EF4-FFF2-40B4-BE49-F238E27FC236}">
                <a16:creationId xmlns:a16="http://schemas.microsoft.com/office/drawing/2014/main" id="{61470D9B-3886-7DCF-829F-6B7A957D323C}"/>
              </a:ext>
            </a:extLst>
          </p:cNvPr>
          <p:cNvSpPr>
            <a:spLocks noGrp="1"/>
          </p:cNvSpPr>
          <p:nvPr>
            <p:ph type="dt" sz="half" idx="14"/>
          </p:nvPr>
        </p:nvSpPr>
        <p:spPr/>
        <p:txBody>
          <a:bodyPr/>
          <a:lstStyle/>
          <a:p>
            <a:fld id="{8DB0E154-321E-4EFA-A473-2C2253842350}" type="datetime3">
              <a:rPr lang="en-US" smtClean="0"/>
              <a:t>2 December 2024</a:t>
            </a:fld>
            <a:endParaRPr lang="en-US" dirty="0"/>
          </a:p>
        </p:txBody>
      </p:sp>
      <p:sp>
        <p:nvSpPr>
          <p:cNvPr id="6" name="Footer Placeholder 5">
            <a:extLst>
              <a:ext uri="{FF2B5EF4-FFF2-40B4-BE49-F238E27FC236}">
                <a16:creationId xmlns:a16="http://schemas.microsoft.com/office/drawing/2014/main" id="{692D51DB-A8A6-FB61-7E85-4C7035922981}"/>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54216684-70A4-06EB-13DC-D2B79923DA06}"/>
              </a:ext>
            </a:extLst>
          </p:cNvPr>
          <p:cNvSpPr>
            <a:spLocks noGrp="1"/>
          </p:cNvSpPr>
          <p:nvPr>
            <p:ph type="sldNum" sz="quarter" idx="16"/>
          </p:nvPr>
        </p:nvSpPr>
        <p:spPr/>
        <p:txBody>
          <a:bodyPr/>
          <a:lstStyle/>
          <a:p>
            <a:fld id="{36B5EA5A-BC32-A742-B11B-8E7414D5B535}" type="slidenum">
              <a:rPr lang="en-US" smtClean="0"/>
              <a:pPr/>
              <a:t>24</a:t>
            </a:fld>
            <a:endParaRPr lang="en-US" dirty="0"/>
          </a:p>
        </p:txBody>
      </p:sp>
      <p:sp>
        <p:nvSpPr>
          <p:cNvPr id="11" name="TextBox 10">
            <a:extLst>
              <a:ext uri="{FF2B5EF4-FFF2-40B4-BE49-F238E27FC236}">
                <a16:creationId xmlns:a16="http://schemas.microsoft.com/office/drawing/2014/main" id="{7DB66D5F-FBB2-D97E-142D-440A97FBDD72}"/>
              </a:ext>
            </a:extLst>
          </p:cNvPr>
          <p:cNvSpPr txBox="1"/>
          <p:nvPr/>
        </p:nvSpPr>
        <p:spPr>
          <a:xfrm>
            <a:off x="888049" y="932391"/>
            <a:ext cx="3975010" cy="276999"/>
          </a:xfrm>
          <a:prstGeom prst="rect">
            <a:avLst/>
          </a:prstGeom>
          <a:noFill/>
        </p:spPr>
        <p:txBody>
          <a:bodyPr wrap="square" lIns="0" tIns="0" rIns="0" bIns="0" rtlCol="0">
            <a:spAutoFit/>
          </a:bodyPr>
          <a:lstStyle/>
          <a:p>
            <a:pPr algn="l"/>
            <a:r>
              <a:rPr lang="en-US" dirty="0"/>
              <a:t>START CNDS (Stand-by State)</a:t>
            </a:r>
            <a:endParaRPr lang="en-GB" dirty="0"/>
          </a:p>
        </p:txBody>
      </p:sp>
      <p:sp>
        <p:nvSpPr>
          <p:cNvPr id="12" name="TextBox 11">
            <a:extLst>
              <a:ext uri="{FF2B5EF4-FFF2-40B4-BE49-F238E27FC236}">
                <a16:creationId xmlns:a16="http://schemas.microsoft.com/office/drawing/2014/main" id="{4FC57494-D27E-F11F-F0FD-8690F719EC0B}"/>
              </a:ext>
            </a:extLst>
          </p:cNvPr>
          <p:cNvSpPr txBox="1"/>
          <p:nvPr/>
        </p:nvSpPr>
        <p:spPr>
          <a:xfrm>
            <a:off x="4282307" y="1296392"/>
            <a:ext cx="3975010" cy="553998"/>
          </a:xfrm>
          <a:prstGeom prst="rect">
            <a:avLst/>
          </a:prstGeom>
          <a:noFill/>
        </p:spPr>
        <p:txBody>
          <a:bodyPr wrap="square" lIns="0" tIns="0" rIns="0" bIns="0" rtlCol="0">
            <a:spAutoFit/>
          </a:bodyPr>
          <a:lstStyle/>
          <a:p>
            <a:pPr algn="ctr"/>
            <a:r>
              <a:rPr lang="en-US" dirty="0"/>
              <a:t>PREPARE CNDS (Preparing and Prepared States)</a:t>
            </a:r>
            <a:endParaRPr lang="en-GB" dirty="0"/>
          </a:p>
        </p:txBody>
      </p:sp>
      <p:sp>
        <p:nvSpPr>
          <p:cNvPr id="14" name="TextBox 13">
            <a:extLst>
              <a:ext uri="{FF2B5EF4-FFF2-40B4-BE49-F238E27FC236}">
                <a16:creationId xmlns:a16="http://schemas.microsoft.com/office/drawing/2014/main" id="{BA04EA82-4DD8-C38B-E35B-E2FBC1F8A916}"/>
              </a:ext>
            </a:extLst>
          </p:cNvPr>
          <p:cNvSpPr txBox="1"/>
          <p:nvPr/>
        </p:nvSpPr>
        <p:spPr>
          <a:xfrm>
            <a:off x="8467241" y="1286819"/>
            <a:ext cx="3975010" cy="276999"/>
          </a:xfrm>
          <a:prstGeom prst="rect">
            <a:avLst/>
          </a:prstGeom>
          <a:noFill/>
        </p:spPr>
        <p:txBody>
          <a:bodyPr wrap="square" lIns="0" tIns="0" rIns="0" bIns="0" rtlCol="0">
            <a:spAutoFit/>
          </a:bodyPr>
          <a:lstStyle/>
          <a:p>
            <a:pPr algn="l"/>
            <a:r>
              <a:rPr lang="en-US" dirty="0"/>
              <a:t>INJECTION CNDS (Injection State)</a:t>
            </a:r>
            <a:endParaRPr lang="en-GB" dirty="0"/>
          </a:p>
        </p:txBody>
      </p:sp>
      <p:graphicFrame>
        <p:nvGraphicFramePr>
          <p:cNvPr id="3" name="Table 2">
            <a:extLst>
              <a:ext uri="{FF2B5EF4-FFF2-40B4-BE49-F238E27FC236}">
                <a16:creationId xmlns:a16="http://schemas.microsoft.com/office/drawing/2014/main" id="{A2BDED6F-9E8E-9F34-9A82-8E5C0CF03051}"/>
              </a:ext>
            </a:extLst>
          </p:cNvPr>
          <p:cNvGraphicFramePr>
            <a:graphicFrameLocks noGrp="1"/>
          </p:cNvGraphicFramePr>
          <p:nvPr/>
        </p:nvGraphicFramePr>
        <p:xfrm>
          <a:off x="544081" y="1215314"/>
          <a:ext cx="3828481" cy="4937760"/>
        </p:xfrm>
        <a:graphic>
          <a:graphicData uri="http://schemas.openxmlformats.org/drawingml/2006/table">
            <a:tbl>
              <a:tblPr firstRow="1" firstCol="1" bandRow="1">
                <a:tableStyleId>{1E171933-4619-4E11-9A3F-F7608DF75F80}</a:tableStyleId>
              </a:tblPr>
              <a:tblGrid>
                <a:gridCol w="1657269">
                  <a:extLst>
                    <a:ext uri="{9D8B030D-6E8A-4147-A177-3AD203B41FA5}">
                      <a16:colId xmlns:a16="http://schemas.microsoft.com/office/drawing/2014/main" val="4183586978"/>
                    </a:ext>
                  </a:extLst>
                </a:gridCol>
                <a:gridCol w="2171212">
                  <a:extLst>
                    <a:ext uri="{9D8B030D-6E8A-4147-A177-3AD203B41FA5}">
                      <a16:colId xmlns:a16="http://schemas.microsoft.com/office/drawing/2014/main" val="3865525036"/>
                    </a:ext>
                  </a:extLst>
                </a:gridCol>
              </a:tblGrid>
              <a:tr h="184150">
                <a:tc>
                  <a:txBody>
                    <a:bodyPr/>
                    <a:lstStyle/>
                    <a:p>
                      <a:pPr marL="0" marR="0" algn="ctr">
                        <a:spcBef>
                          <a:spcPts val="0"/>
                        </a:spcBef>
                        <a:spcAft>
                          <a:spcPts val="0"/>
                        </a:spcAft>
                      </a:pPr>
                      <a:r>
                        <a:rPr lang="en-US" sz="1200" dirty="0">
                          <a:effectLst/>
                        </a:rPr>
                        <a:t>Device</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ctr">
                        <a:spcBef>
                          <a:spcPts val="0"/>
                        </a:spcBef>
                        <a:spcAft>
                          <a:spcPts val="0"/>
                        </a:spcAft>
                      </a:pPr>
                      <a:r>
                        <a:rPr lang="en-GB" sz="1200" dirty="0">
                          <a:effectLst/>
                        </a:rPr>
                        <a:t>Process Interlock Conditions</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603415278"/>
                  </a:ext>
                </a:extLst>
              </a:tr>
              <a:tr h="184150">
                <a:tc>
                  <a:txBody>
                    <a:bodyPr/>
                    <a:lstStyle/>
                    <a:p>
                      <a:pPr marL="0" marR="0" algn="ctr">
                        <a:spcBef>
                          <a:spcPts val="0"/>
                        </a:spcBef>
                        <a:spcAft>
                          <a:spcPts val="0"/>
                        </a:spcAft>
                      </a:pPr>
                      <a:r>
                        <a:rPr lang="en-US" sz="1100" dirty="0">
                          <a:effectLst/>
                        </a:rPr>
                        <a:t>VGR1A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dirty="0">
                          <a:effectLst/>
                        </a:rPr>
                        <a:t>&lt; 1e-2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757898937"/>
                  </a:ext>
                </a:extLst>
              </a:tr>
              <a:tr h="184150">
                <a:tc>
                  <a:txBody>
                    <a:bodyPr/>
                    <a:lstStyle/>
                    <a:p>
                      <a:pPr marL="0" marR="0" algn="ctr">
                        <a:spcBef>
                          <a:spcPts val="0"/>
                        </a:spcBef>
                        <a:spcAft>
                          <a:spcPts val="0"/>
                        </a:spcAft>
                      </a:pPr>
                      <a:r>
                        <a:rPr lang="en-US" sz="1100" dirty="0">
                          <a:effectLst/>
                        </a:rPr>
                        <a:t>VGR1B, VGR2, VGR3, VGR5A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dirty="0">
                          <a:effectLst/>
                        </a:rPr>
                        <a:t>&lt; 1e-1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266512443"/>
                  </a:ext>
                </a:extLst>
              </a:tr>
              <a:tr h="0">
                <a:tc>
                  <a:txBody>
                    <a:bodyPr/>
                    <a:lstStyle/>
                    <a:p>
                      <a:pPr marL="0" marR="0" algn="ctr">
                        <a:spcBef>
                          <a:spcPts val="0"/>
                        </a:spcBef>
                        <a:spcAft>
                          <a:spcPts val="0"/>
                        </a:spcAft>
                      </a:pPr>
                      <a:r>
                        <a:rPr lang="en-US" sz="1100" dirty="0">
                          <a:effectLst/>
                        </a:rPr>
                        <a:t>VGP1</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a:effectLst/>
                        </a:rPr>
                        <a:t>&lt; 3e-8 mbar, on and not in error</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402449596"/>
                  </a:ext>
                </a:extLst>
              </a:tr>
              <a:tr h="184150">
                <a:tc>
                  <a:txBody>
                    <a:bodyPr/>
                    <a:lstStyle/>
                    <a:p>
                      <a:pPr marL="0" marR="0" algn="ctr">
                        <a:spcBef>
                          <a:spcPts val="0"/>
                        </a:spcBef>
                        <a:spcAft>
                          <a:spcPts val="0"/>
                        </a:spcAft>
                      </a:pPr>
                      <a:r>
                        <a:rPr lang="en-US" sz="1100" dirty="0">
                          <a:effectLst/>
                        </a:rPr>
                        <a:t>VGP2</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2e-9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800342927"/>
                  </a:ext>
                </a:extLst>
              </a:tr>
              <a:tr h="184150">
                <a:tc>
                  <a:txBody>
                    <a:bodyPr/>
                    <a:lstStyle/>
                    <a:p>
                      <a:pPr marL="0" marR="0" algn="ctr">
                        <a:spcBef>
                          <a:spcPts val="0"/>
                        </a:spcBef>
                        <a:spcAft>
                          <a:spcPts val="0"/>
                        </a:spcAft>
                      </a:pPr>
                      <a:r>
                        <a:rPr lang="en-US" sz="1100" dirty="0">
                          <a:effectLst/>
                        </a:rPr>
                        <a:t>VGP3</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2e-9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680132405"/>
                  </a:ext>
                </a:extLst>
              </a:tr>
              <a:tr h="184150">
                <a:tc>
                  <a:txBody>
                    <a:bodyPr/>
                    <a:lstStyle/>
                    <a:p>
                      <a:pPr marL="0" marR="0" algn="ctr">
                        <a:spcBef>
                          <a:spcPts val="0"/>
                        </a:spcBef>
                        <a:spcAft>
                          <a:spcPts val="0"/>
                        </a:spcAft>
                      </a:pPr>
                      <a:r>
                        <a:rPr lang="en-US" sz="1100">
                          <a:effectLst/>
                        </a:rPr>
                        <a:t>VGP4A</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2e-9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395204113"/>
                  </a:ext>
                </a:extLst>
              </a:tr>
              <a:tr h="184150">
                <a:tc>
                  <a:txBody>
                    <a:bodyPr/>
                    <a:lstStyle/>
                    <a:p>
                      <a:pPr marL="0" marR="0" algn="ctr">
                        <a:spcBef>
                          <a:spcPts val="0"/>
                        </a:spcBef>
                        <a:spcAft>
                          <a:spcPts val="0"/>
                        </a:spcAft>
                      </a:pPr>
                      <a:r>
                        <a:rPr lang="en-US" sz="1100" dirty="0">
                          <a:effectLst/>
                        </a:rPr>
                        <a:t>VGP4B</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1e-9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683812707"/>
                  </a:ext>
                </a:extLst>
              </a:tr>
              <a:tr h="184150">
                <a:tc>
                  <a:txBody>
                    <a:bodyPr/>
                    <a:lstStyle/>
                    <a:p>
                      <a:pPr marL="0" marR="0" algn="ctr">
                        <a:spcBef>
                          <a:spcPts val="0"/>
                        </a:spcBef>
                        <a:spcAft>
                          <a:spcPts val="0"/>
                        </a:spcAft>
                      </a:pPr>
                      <a:r>
                        <a:rPr lang="en-US" sz="1100">
                          <a:effectLst/>
                        </a:rPr>
                        <a:t>VGP5</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1e-8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110776359"/>
                  </a:ext>
                </a:extLst>
              </a:tr>
              <a:tr h="207021">
                <a:tc>
                  <a:txBody>
                    <a:bodyPr/>
                    <a:lstStyle/>
                    <a:p>
                      <a:pPr marL="0" marR="0" algn="ctr">
                        <a:spcBef>
                          <a:spcPts val="0"/>
                        </a:spcBef>
                        <a:spcAft>
                          <a:spcPts val="0"/>
                        </a:spcAft>
                      </a:pPr>
                      <a:r>
                        <a:rPr lang="en-US" sz="1100">
                          <a:effectLst/>
                        </a:rPr>
                        <a:t>PT101 (VGA1)</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&gt;  6000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188029525"/>
                  </a:ext>
                </a:extLst>
              </a:tr>
              <a:tr h="184150">
                <a:tc>
                  <a:txBody>
                    <a:bodyPr/>
                    <a:lstStyle/>
                    <a:p>
                      <a:pPr marL="0" marR="0" algn="ctr">
                        <a:spcBef>
                          <a:spcPts val="0"/>
                        </a:spcBef>
                        <a:spcAft>
                          <a:spcPts val="0"/>
                        </a:spcAft>
                      </a:pPr>
                      <a:r>
                        <a:rPr lang="en-US" sz="1100">
                          <a:effectLst/>
                        </a:rPr>
                        <a:t>VVGINJ, VVGDUMP, VVR4, VVA1, VVA2, VVA3</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Closed, not in error and not in warning</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831643025"/>
                  </a:ext>
                </a:extLst>
              </a:tr>
              <a:tr h="184150">
                <a:tc>
                  <a:txBody>
                    <a:bodyPr/>
                    <a:lstStyle/>
                    <a:p>
                      <a:pPr marL="0" marR="0" algn="ctr">
                        <a:spcBef>
                          <a:spcPts val="0"/>
                        </a:spcBef>
                        <a:spcAft>
                          <a:spcPts val="0"/>
                        </a:spcAft>
                      </a:pPr>
                      <a:r>
                        <a:rPr lang="en-US" sz="1100" dirty="0">
                          <a:effectLst/>
                        </a:rPr>
                        <a:t>PPINJ (VPRX), VPG1, VPG2, VPG3, VPG4, VPG5</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In nominal state</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641957450"/>
                  </a:ext>
                </a:extLst>
              </a:tr>
            </a:tbl>
          </a:graphicData>
        </a:graphic>
      </p:graphicFrame>
      <p:graphicFrame>
        <p:nvGraphicFramePr>
          <p:cNvPr id="4" name="Table 3">
            <a:extLst>
              <a:ext uri="{FF2B5EF4-FFF2-40B4-BE49-F238E27FC236}">
                <a16:creationId xmlns:a16="http://schemas.microsoft.com/office/drawing/2014/main" id="{0C9FA4EF-12F9-8AEB-7234-52F2AC89366D}"/>
              </a:ext>
            </a:extLst>
          </p:cNvPr>
          <p:cNvGraphicFramePr>
            <a:graphicFrameLocks noGrp="1"/>
          </p:cNvGraphicFramePr>
          <p:nvPr/>
        </p:nvGraphicFramePr>
        <p:xfrm>
          <a:off x="4508654" y="1852854"/>
          <a:ext cx="3424084" cy="4300220"/>
        </p:xfrm>
        <a:graphic>
          <a:graphicData uri="http://schemas.openxmlformats.org/drawingml/2006/table">
            <a:tbl>
              <a:tblPr firstRow="1" firstCol="1" bandRow="1">
                <a:tableStyleId>{1E171933-4619-4E11-9A3F-F7608DF75F80}</a:tableStyleId>
              </a:tblPr>
              <a:tblGrid>
                <a:gridCol w="1165436">
                  <a:extLst>
                    <a:ext uri="{9D8B030D-6E8A-4147-A177-3AD203B41FA5}">
                      <a16:colId xmlns:a16="http://schemas.microsoft.com/office/drawing/2014/main" val="2842197196"/>
                    </a:ext>
                  </a:extLst>
                </a:gridCol>
                <a:gridCol w="2258648">
                  <a:extLst>
                    <a:ext uri="{9D8B030D-6E8A-4147-A177-3AD203B41FA5}">
                      <a16:colId xmlns:a16="http://schemas.microsoft.com/office/drawing/2014/main" val="2850822574"/>
                    </a:ext>
                  </a:extLst>
                </a:gridCol>
              </a:tblGrid>
              <a:tr h="184150">
                <a:tc>
                  <a:txBody>
                    <a:bodyPr/>
                    <a:lstStyle/>
                    <a:p>
                      <a:pPr marL="0" marR="0" algn="ctr">
                        <a:spcBef>
                          <a:spcPts val="0"/>
                        </a:spcBef>
                        <a:spcAft>
                          <a:spcPts val="0"/>
                        </a:spcAft>
                      </a:pPr>
                      <a:r>
                        <a:rPr lang="en-US" sz="1200">
                          <a:effectLst/>
                        </a:rPr>
                        <a:t>Device</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ctr">
                        <a:spcBef>
                          <a:spcPts val="0"/>
                        </a:spcBef>
                        <a:spcAft>
                          <a:spcPts val="0"/>
                        </a:spcAft>
                      </a:pPr>
                      <a:r>
                        <a:rPr lang="en-GB" sz="1200" dirty="0">
                          <a:effectLst/>
                        </a:rPr>
                        <a:t>Process Interlock Conditions</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987628886"/>
                  </a:ext>
                </a:extLst>
              </a:tr>
              <a:tr h="184150">
                <a:tc>
                  <a:txBody>
                    <a:bodyPr/>
                    <a:lstStyle/>
                    <a:p>
                      <a:pPr marL="0" marR="0" algn="ctr">
                        <a:spcBef>
                          <a:spcPts val="0"/>
                        </a:spcBef>
                        <a:spcAft>
                          <a:spcPts val="0"/>
                        </a:spcAft>
                      </a:pPr>
                      <a:r>
                        <a:rPr lang="en-US" sz="1100" dirty="0">
                          <a:effectLst/>
                        </a:rPr>
                        <a:t>VGR1A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dirty="0">
                          <a:effectLst/>
                        </a:rPr>
                        <a:t>&lt; 2e-2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256703586"/>
                  </a:ext>
                </a:extLst>
              </a:tr>
              <a:tr h="184150">
                <a:tc>
                  <a:txBody>
                    <a:bodyPr/>
                    <a:lstStyle/>
                    <a:p>
                      <a:pPr marL="0" marR="0" algn="ctr">
                        <a:spcBef>
                          <a:spcPts val="0"/>
                        </a:spcBef>
                        <a:spcAft>
                          <a:spcPts val="0"/>
                        </a:spcAft>
                      </a:pPr>
                      <a:r>
                        <a:rPr lang="en-US" sz="1100" dirty="0">
                          <a:effectLst/>
                        </a:rPr>
                        <a:t>VGR1B, VGR2, VGR3, VGR5A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dirty="0">
                          <a:effectLst/>
                        </a:rPr>
                        <a:t>&lt; 5e-1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418769578"/>
                  </a:ext>
                </a:extLst>
              </a:tr>
              <a:tr h="184150">
                <a:tc>
                  <a:txBody>
                    <a:bodyPr/>
                    <a:lstStyle/>
                    <a:p>
                      <a:pPr marL="0" marR="0" algn="ctr">
                        <a:spcBef>
                          <a:spcPts val="0"/>
                        </a:spcBef>
                        <a:spcAft>
                          <a:spcPts val="0"/>
                        </a:spcAft>
                      </a:pPr>
                      <a:r>
                        <a:rPr lang="en-US" sz="1100" dirty="0">
                          <a:effectLst/>
                        </a:rPr>
                        <a:t>VGP2</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2e-9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4019849833"/>
                  </a:ext>
                </a:extLst>
              </a:tr>
              <a:tr h="184150">
                <a:tc>
                  <a:txBody>
                    <a:bodyPr/>
                    <a:lstStyle/>
                    <a:p>
                      <a:pPr marL="0" marR="0" algn="ctr">
                        <a:spcBef>
                          <a:spcPts val="0"/>
                        </a:spcBef>
                        <a:spcAft>
                          <a:spcPts val="0"/>
                        </a:spcAft>
                      </a:pPr>
                      <a:r>
                        <a:rPr lang="en-US" sz="1100" dirty="0">
                          <a:effectLst/>
                        </a:rPr>
                        <a:t>VGP3</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a:effectLst/>
                        </a:rPr>
                        <a:t>&lt; 2e-9 mbar, on and not in error</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411402548"/>
                  </a:ext>
                </a:extLst>
              </a:tr>
              <a:tr h="184150">
                <a:tc>
                  <a:txBody>
                    <a:bodyPr/>
                    <a:lstStyle/>
                    <a:p>
                      <a:pPr marL="0" marR="0" algn="ctr">
                        <a:spcBef>
                          <a:spcPts val="0"/>
                        </a:spcBef>
                        <a:spcAft>
                          <a:spcPts val="0"/>
                        </a:spcAft>
                      </a:pPr>
                      <a:r>
                        <a:rPr lang="en-US" sz="1100" dirty="0">
                          <a:effectLst/>
                        </a:rPr>
                        <a:t>VGP4A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5e-8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717533546"/>
                  </a:ext>
                </a:extLst>
              </a:tr>
              <a:tr h="184150">
                <a:tc>
                  <a:txBody>
                    <a:bodyPr/>
                    <a:lstStyle/>
                    <a:p>
                      <a:pPr marL="0" marR="0" algn="ctr">
                        <a:spcBef>
                          <a:spcPts val="0"/>
                        </a:spcBef>
                        <a:spcAft>
                          <a:spcPts val="0"/>
                        </a:spcAft>
                      </a:pPr>
                      <a:r>
                        <a:rPr lang="en-US" sz="1100">
                          <a:effectLst/>
                        </a:rPr>
                        <a:t>VGP5</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1e-7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610228358"/>
                  </a:ext>
                </a:extLst>
              </a:tr>
              <a:tr h="184150">
                <a:tc>
                  <a:txBody>
                    <a:bodyPr/>
                    <a:lstStyle/>
                    <a:p>
                      <a:pPr marL="0" marR="0" algn="ctr">
                        <a:spcBef>
                          <a:spcPts val="0"/>
                        </a:spcBef>
                        <a:spcAft>
                          <a:spcPts val="0"/>
                        </a:spcAft>
                      </a:pPr>
                      <a:r>
                        <a:rPr lang="en-US" sz="1100">
                          <a:effectLst/>
                        </a:rPr>
                        <a:t>PT301 (VGA2)</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&gt;  2000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234214346"/>
                  </a:ext>
                </a:extLst>
              </a:tr>
              <a:tr h="184150">
                <a:tc>
                  <a:txBody>
                    <a:bodyPr/>
                    <a:lstStyle/>
                    <a:p>
                      <a:pPr marL="0" marR="0" algn="ctr">
                        <a:spcBef>
                          <a:spcPts val="0"/>
                        </a:spcBef>
                        <a:spcAft>
                          <a:spcPts val="0"/>
                        </a:spcAft>
                      </a:pPr>
                      <a:r>
                        <a:rPr lang="en-US" sz="1100" dirty="0">
                          <a:effectLst/>
                        </a:rPr>
                        <a:t>VVGINJ, VVGDUMP, VVR4, VVA1, VVA2, VVA3</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Not in error and not in warning</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923264266"/>
                  </a:ext>
                </a:extLst>
              </a:tr>
              <a:tr h="184150">
                <a:tc>
                  <a:txBody>
                    <a:bodyPr/>
                    <a:lstStyle/>
                    <a:p>
                      <a:pPr marL="0" marR="0" algn="ctr">
                        <a:spcBef>
                          <a:spcPts val="0"/>
                        </a:spcBef>
                        <a:spcAft>
                          <a:spcPts val="0"/>
                        </a:spcAft>
                      </a:pPr>
                      <a:r>
                        <a:rPr lang="en-US" sz="1100">
                          <a:effectLst/>
                        </a:rPr>
                        <a:t>PPINJ (VPRX), VPG1, VPG2, VPG3, VPG4, VPG5</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In nominal state</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503299843"/>
                  </a:ext>
                </a:extLst>
              </a:tr>
            </a:tbl>
          </a:graphicData>
        </a:graphic>
      </p:graphicFrame>
      <p:graphicFrame>
        <p:nvGraphicFramePr>
          <p:cNvPr id="13" name="Table 12">
            <a:extLst>
              <a:ext uri="{FF2B5EF4-FFF2-40B4-BE49-F238E27FC236}">
                <a16:creationId xmlns:a16="http://schemas.microsoft.com/office/drawing/2014/main" id="{AD84D94F-B42A-1B92-838A-6B1B615BAF4C}"/>
              </a:ext>
            </a:extLst>
          </p:cNvPr>
          <p:cNvGraphicFramePr>
            <a:graphicFrameLocks noGrp="1"/>
          </p:cNvGraphicFramePr>
          <p:nvPr/>
        </p:nvGraphicFramePr>
        <p:xfrm>
          <a:off x="8101916" y="1563818"/>
          <a:ext cx="3955288" cy="4587240"/>
        </p:xfrm>
        <a:graphic>
          <a:graphicData uri="http://schemas.openxmlformats.org/drawingml/2006/table">
            <a:tbl>
              <a:tblPr firstRow="1" firstCol="1" bandRow="1">
                <a:tableStyleId>{1E171933-4619-4E11-9A3F-F7608DF75F80}</a:tableStyleId>
              </a:tblPr>
              <a:tblGrid>
                <a:gridCol w="1637702">
                  <a:extLst>
                    <a:ext uri="{9D8B030D-6E8A-4147-A177-3AD203B41FA5}">
                      <a16:colId xmlns:a16="http://schemas.microsoft.com/office/drawing/2014/main" val="2854770719"/>
                    </a:ext>
                  </a:extLst>
                </a:gridCol>
                <a:gridCol w="2317586">
                  <a:extLst>
                    <a:ext uri="{9D8B030D-6E8A-4147-A177-3AD203B41FA5}">
                      <a16:colId xmlns:a16="http://schemas.microsoft.com/office/drawing/2014/main" val="549034309"/>
                    </a:ext>
                  </a:extLst>
                </a:gridCol>
              </a:tblGrid>
              <a:tr h="184150">
                <a:tc>
                  <a:txBody>
                    <a:bodyPr/>
                    <a:lstStyle/>
                    <a:p>
                      <a:pPr marL="0" marR="0" algn="ctr">
                        <a:spcBef>
                          <a:spcPts val="0"/>
                        </a:spcBef>
                        <a:spcAft>
                          <a:spcPts val="0"/>
                        </a:spcAft>
                      </a:pPr>
                      <a:r>
                        <a:rPr lang="en-US" sz="1200">
                          <a:effectLst/>
                        </a:rPr>
                        <a:t>Device</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ctr">
                        <a:spcBef>
                          <a:spcPts val="0"/>
                        </a:spcBef>
                        <a:spcAft>
                          <a:spcPts val="0"/>
                        </a:spcAft>
                      </a:pPr>
                      <a:r>
                        <a:rPr lang="en-GB" sz="1200" dirty="0">
                          <a:effectLst/>
                        </a:rPr>
                        <a:t>Process Interlock Conditions</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609410075"/>
                  </a:ext>
                </a:extLst>
              </a:tr>
              <a:tr h="184150">
                <a:tc>
                  <a:txBody>
                    <a:bodyPr/>
                    <a:lstStyle/>
                    <a:p>
                      <a:pPr marL="0" marR="0" algn="ctr">
                        <a:spcBef>
                          <a:spcPts val="0"/>
                        </a:spcBef>
                        <a:spcAft>
                          <a:spcPts val="0"/>
                        </a:spcAft>
                      </a:pPr>
                      <a:r>
                        <a:rPr lang="en-US" sz="1100" dirty="0">
                          <a:effectLst/>
                        </a:rPr>
                        <a:t>VGR1A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a:effectLst/>
                        </a:rPr>
                        <a:t>&lt; 2e-2 mbar, on and not in error</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619079045"/>
                  </a:ext>
                </a:extLst>
              </a:tr>
              <a:tr h="184150">
                <a:tc>
                  <a:txBody>
                    <a:bodyPr/>
                    <a:lstStyle/>
                    <a:p>
                      <a:pPr marL="0" marR="0" algn="ctr">
                        <a:spcBef>
                          <a:spcPts val="0"/>
                        </a:spcBef>
                        <a:spcAft>
                          <a:spcPts val="0"/>
                        </a:spcAft>
                      </a:pPr>
                      <a:r>
                        <a:rPr lang="en-US" sz="1100" dirty="0">
                          <a:effectLst/>
                        </a:rPr>
                        <a:t>VGR1B, VGR2, VGR3, VGR5A</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en-GB" sz="1100" dirty="0">
                          <a:effectLst/>
                        </a:rPr>
                        <a:t>&lt; 5e-1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522642159"/>
                  </a:ext>
                </a:extLst>
              </a:tr>
              <a:tr h="184150">
                <a:tc>
                  <a:txBody>
                    <a:bodyPr/>
                    <a:lstStyle/>
                    <a:p>
                      <a:pPr marL="0" marR="0" algn="ctr">
                        <a:spcBef>
                          <a:spcPts val="0"/>
                        </a:spcBef>
                        <a:spcAft>
                          <a:spcPts val="0"/>
                        </a:spcAft>
                      </a:pPr>
                      <a:r>
                        <a:rPr lang="en-US" sz="1100" dirty="0">
                          <a:effectLst/>
                        </a:rPr>
                        <a:t>VGP2</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a:effectLst/>
                        </a:rPr>
                        <a:t>&lt; 3e-5 mbar, on and not in error</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078653684"/>
                  </a:ext>
                </a:extLst>
              </a:tr>
              <a:tr h="184150">
                <a:tc>
                  <a:txBody>
                    <a:bodyPr/>
                    <a:lstStyle/>
                    <a:p>
                      <a:pPr marL="0" marR="0" algn="ctr">
                        <a:spcBef>
                          <a:spcPts val="0"/>
                        </a:spcBef>
                        <a:spcAft>
                          <a:spcPts val="0"/>
                        </a:spcAft>
                      </a:pPr>
                      <a:r>
                        <a:rPr lang="en-US" sz="1100" dirty="0">
                          <a:effectLst/>
                        </a:rPr>
                        <a:t>VGP3</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3e-5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1065146891"/>
                  </a:ext>
                </a:extLst>
              </a:tr>
              <a:tr h="184150">
                <a:tc>
                  <a:txBody>
                    <a:bodyPr/>
                    <a:lstStyle/>
                    <a:p>
                      <a:pPr marL="0" marR="0" algn="ctr">
                        <a:spcBef>
                          <a:spcPts val="0"/>
                        </a:spcBef>
                        <a:spcAft>
                          <a:spcPts val="0"/>
                        </a:spcAft>
                      </a:pPr>
                      <a:r>
                        <a:rPr lang="en-US" sz="1100">
                          <a:effectLst/>
                        </a:rPr>
                        <a:t>VGP4A</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a:effectLst/>
                        </a:rPr>
                        <a:t>&lt; 1e-7 mbar, on and not in error</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666836979"/>
                  </a:ext>
                </a:extLst>
              </a:tr>
              <a:tr h="184150">
                <a:tc>
                  <a:txBody>
                    <a:bodyPr/>
                    <a:lstStyle/>
                    <a:p>
                      <a:pPr marL="0" marR="0" algn="ctr">
                        <a:spcBef>
                          <a:spcPts val="0"/>
                        </a:spcBef>
                        <a:spcAft>
                          <a:spcPts val="0"/>
                        </a:spcAft>
                      </a:pPr>
                      <a:r>
                        <a:rPr lang="en-US" sz="1100">
                          <a:effectLst/>
                        </a:rPr>
                        <a:t>VGP5</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&lt; 1e-6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683936536"/>
                  </a:ext>
                </a:extLst>
              </a:tr>
              <a:tr h="237448">
                <a:tc>
                  <a:txBody>
                    <a:bodyPr/>
                    <a:lstStyle/>
                    <a:p>
                      <a:pPr marL="0" marR="0" algn="ctr">
                        <a:spcBef>
                          <a:spcPts val="0"/>
                        </a:spcBef>
                        <a:spcAft>
                          <a:spcPts val="0"/>
                        </a:spcAft>
                      </a:pPr>
                      <a:r>
                        <a:rPr lang="en-US" sz="1100" dirty="0">
                          <a:effectLst/>
                        </a:rPr>
                        <a:t>PT101 (VGA1)</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&gt;  6000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22797823"/>
                  </a:ext>
                </a:extLst>
              </a:tr>
              <a:tr h="184150">
                <a:tc>
                  <a:txBody>
                    <a:bodyPr/>
                    <a:lstStyle/>
                    <a:p>
                      <a:pPr marL="0" marR="0" algn="ctr">
                        <a:spcBef>
                          <a:spcPts val="0"/>
                        </a:spcBef>
                        <a:spcAft>
                          <a:spcPts val="0"/>
                        </a:spcAft>
                      </a:pPr>
                      <a:r>
                        <a:rPr lang="en-US" sz="1100" dirty="0">
                          <a:effectLst/>
                        </a:rPr>
                        <a:t>PT301 (VGA2)</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&gt;  2000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876708009"/>
                  </a:ext>
                </a:extLst>
              </a:tr>
              <a:tr h="184150">
                <a:tc>
                  <a:txBody>
                    <a:bodyPr/>
                    <a:lstStyle/>
                    <a:p>
                      <a:pPr marL="0" marR="0" algn="ctr">
                        <a:spcBef>
                          <a:spcPts val="0"/>
                        </a:spcBef>
                        <a:spcAft>
                          <a:spcPts val="0"/>
                        </a:spcAft>
                      </a:pPr>
                      <a:r>
                        <a:rPr lang="en-US" sz="1100">
                          <a:effectLst/>
                        </a:rPr>
                        <a:t>VGM2 (VGMA2)</a:t>
                      </a:r>
                      <a:endParaRPr lang="en-GB" sz="100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&gt;  2000 mbar, on and not in error</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863344898"/>
                  </a:ext>
                </a:extLst>
              </a:tr>
              <a:tr h="184150">
                <a:tc>
                  <a:txBody>
                    <a:bodyPr/>
                    <a:lstStyle/>
                    <a:p>
                      <a:pPr marL="0" marR="0" algn="ctr">
                        <a:spcBef>
                          <a:spcPts val="0"/>
                        </a:spcBef>
                        <a:spcAft>
                          <a:spcPts val="0"/>
                        </a:spcAft>
                      </a:pPr>
                      <a:r>
                        <a:rPr lang="en-US" sz="1100" dirty="0">
                          <a:effectLst/>
                        </a:rPr>
                        <a:t>VVGINJ, VVGDUMP, VVR4, VVA1, VVA2, VVA3</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Not in error and not in warning</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2696188799"/>
                  </a:ext>
                </a:extLst>
              </a:tr>
              <a:tr h="184150">
                <a:tc>
                  <a:txBody>
                    <a:bodyPr/>
                    <a:lstStyle/>
                    <a:p>
                      <a:pPr marL="0" marR="0" algn="ctr">
                        <a:spcBef>
                          <a:spcPts val="0"/>
                        </a:spcBef>
                        <a:spcAft>
                          <a:spcPts val="0"/>
                        </a:spcAft>
                      </a:pPr>
                      <a:r>
                        <a:rPr lang="en-US" sz="1100" dirty="0">
                          <a:effectLst/>
                        </a:rPr>
                        <a:t>PPINJ (VPRX), VPG1, VPG2, VPG3, VPG4, VPG5</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tc>
                  <a:txBody>
                    <a:bodyPr/>
                    <a:lstStyle/>
                    <a:p>
                      <a:pPr marL="0" marR="0" algn="l">
                        <a:spcBef>
                          <a:spcPts val="0"/>
                        </a:spcBef>
                        <a:spcAft>
                          <a:spcPts val="0"/>
                        </a:spcAft>
                      </a:pPr>
                      <a:r>
                        <a:rPr lang="pt-PT" sz="1100" dirty="0">
                          <a:effectLst/>
                        </a:rPr>
                        <a:t>In nominal state</a:t>
                      </a:r>
                      <a:endParaRPr lang="en-GB" sz="1000" dirty="0">
                        <a:solidFill>
                          <a:srgbClr val="365F9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71755" marB="71755"/>
                </a:tc>
                <a:extLst>
                  <a:ext uri="{0D108BD9-81ED-4DB2-BD59-A6C34878D82A}">
                    <a16:rowId xmlns:a16="http://schemas.microsoft.com/office/drawing/2014/main" val="3319694146"/>
                  </a:ext>
                </a:extLst>
              </a:tr>
            </a:tbl>
          </a:graphicData>
        </a:graphic>
      </p:graphicFrame>
    </p:spTree>
    <p:extLst>
      <p:ext uri="{BB962C8B-B14F-4D97-AF65-F5344CB8AC3E}">
        <p14:creationId xmlns:p14="http://schemas.microsoft.com/office/powerpoint/2010/main" val="2828032925"/>
      </p:ext>
    </p:extLst>
  </p:cSld>
  <p:clrMapOvr>
    <a:masterClrMapping/>
  </p:clrMapOvr>
  <p:extLst>
    <p:ext uri="{6950BFC3-D8DA-4A85-94F7-54DA5524770B}">
      <p188:commentRel xmlns:p188="http://schemas.microsoft.com/office/powerpoint/2018/8/main" r:id="rId3"/>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p:txBody>
          <a:bodyPr/>
          <a:lstStyle/>
          <a:p>
            <a:r>
              <a:rPr lang="en-US" dirty="0"/>
              <a:t>Safe State</a:t>
            </a:r>
            <a:endParaRPr lang="en-GB" dirty="0"/>
          </a:p>
        </p:txBody>
      </p:sp>
      <p:sp>
        <p:nvSpPr>
          <p:cNvPr id="3" name="Content Placeholder 2">
            <a:extLst>
              <a:ext uri="{FF2B5EF4-FFF2-40B4-BE49-F238E27FC236}">
                <a16:creationId xmlns:a16="http://schemas.microsoft.com/office/drawing/2014/main" id="{F55B8C0E-A22E-A81F-E0A1-845275AF44AA}"/>
              </a:ext>
            </a:extLst>
          </p:cNvPr>
          <p:cNvSpPr>
            <a:spLocks noGrp="1"/>
          </p:cNvSpPr>
          <p:nvPr>
            <p:ph sz="half" idx="1"/>
          </p:nvPr>
        </p:nvSpPr>
        <p:spPr>
          <a:xfrm>
            <a:off x="407987" y="1321822"/>
            <a:ext cx="5616575" cy="4608512"/>
          </a:xfrm>
        </p:spPr>
        <p:txBody>
          <a:bodyPr>
            <a:normAutofit lnSpcReduction="10000"/>
          </a:bodyPr>
          <a:lstStyle/>
          <a:p>
            <a:pPr marL="666750" lvl="1" indent="-342900">
              <a:buFont typeface="Arial" panose="020B0604020202020204" pitchFamily="34" charset="0"/>
              <a:buChar char="•"/>
            </a:pPr>
            <a:r>
              <a:rPr lang="en-GB" dirty="0"/>
              <a:t>Entered when:</a:t>
            </a:r>
          </a:p>
          <a:p>
            <a:pPr marL="990900" lvl="2" indent="-342900"/>
            <a:r>
              <a:rPr lang="en-GB" dirty="0"/>
              <a:t>recovered from a process condition breach during the preparation phase or during the injection itself </a:t>
            </a:r>
          </a:p>
          <a:p>
            <a:pPr marL="990900" lvl="2" indent="-342900"/>
            <a:r>
              <a:rPr lang="en-GB" dirty="0"/>
              <a:t>failure of one of the steps/actuators during the recovery or injection stopping procedures</a:t>
            </a:r>
          </a:p>
          <a:p>
            <a:pPr marL="990900" lvl="2" indent="-342900"/>
            <a:r>
              <a:rPr lang="en-GB" dirty="0"/>
              <a:t>failure of one of the steps/actuators during the preparing or injecting states</a:t>
            </a:r>
          </a:p>
          <a:p>
            <a:pPr marL="990900" lvl="2" indent="-342900"/>
            <a:r>
              <a:rPr lang="en-GB" dirty="0"/>
              <a:t>after a power loss</a:t>
            </a:r>
          </a:p>
          <a:p>
            <a:pPr marL="990900" lvl="2" indent="-342900"/>
            <a:r>
              <a:rPr lang="en-GB" dirty="0"/>
              <a:t>after a restart of the PLC</a:t>
            </a:r>
          </a:p>
          <a:p>
            <a:pPr marL="666750" lvl="1" indent="-342900"/>
            <a:r>
              <a:rPr lang="en-GB" dirty="0"/>
              <a:t>Can only be exited with command from a TE-VSC expert</a:t>
            </a:r>
          </a:p>
          <a:p>
            <a:pPr marL="666750" lvl="1" indent="-342900"/>
            <a:r>
              <a:rPr lang="en-GB" dirty="0"/>
              <a:t>All valves forced closed (except VVR4 when the injection could not be stopped) and gauges forced on</a:t>
            </a:r>
          </a:p>
          <a:p>
            <a:pPr marL="666750" lvl="1" indent="-342900">
              <a:buFont typeface="Arial" panose="020B0604020202020204" pitchFamily="34" charset="0"/>
              <a:buChar char="•"/>
            </a:pPr>
            <a:endParaRPr lang="en-US"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F56DA4A4-C566-438A-8934-426AF5B995F4}" type="datetime3">
              <a:rPr lang="en-US" smtClean="0"/>
              <a:t>2 December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25</a:t>
            </a:fld>
            <a:endParaRPr lang="en-US" dirty="0"/>
          </a:p>
        </p:txBody>
      </p:sp>
      <p:pic>
        <p:nvPicPr>
          <p:cNvPr id="4098" name="Picture 2">
            <a:extLst>
              <a:ext uri="{FF2B5EF4-FFF2-40B4-BE49-F238E27FC236}">
                <a16:creationId xmlns:a16="http://schemas.microsoft.com/office/drawing/2014/main" id="{E1CB28DE-CD87-1CFD-AC26-AA41806735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2738" y="597062"/>
            <a:ext cx="2525546" cy="5242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0937035"/>
      </p:ext>
    </p:extLst>
  </p:cSld>
  <p:clrMapOvr>
    <a:masterClrMapping/>
  </p:clrMapOvr>
  <p:extLst>
    <p:ext uri="{6950BFC3-D8DA-4A85-94F7-54DA5524770B}">
      <p188:commentRel xmlns:p188="http://schemas.microsoft.com/office/powerpoint/2018/8/main" r:id="rId3"/>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pic>
        <p:nvPicPr>
          <p:cNvPr id="6146" name="Picture 2">
            <a:extLst>
              <a:ext uri="{FF2B5EF4-FFF2-40B4-BE49-F238E27FC236}">
                <a16:creationId xmlns:a16="http://schemas.microsoft.com/office/drawing/2014/main" id="{E97263FB-165D-DA24-791C-F111F669AD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18777" y="238741"/>
            <a:ext cx="2732570" cy="567261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p:txBody>
          <a:bodyPr/>
          <a:lstStyle/>
          <a:p>
            <a:r>
              <a:rPr lang="en-US" dirty="0"/>
              <a:t>Stand-By State</a:t>
            </a:r>
            <a:endParaRPr lang="en-GB" dirty="0"/>
          </a:p>
        </p:txBody>
      </p:sp>
      <p:sp>
        <p:nvSpPr>
          <p:cNvPr id="3" name="Content Placeholder 2">
            <a:extLst>
              <a:ext uri="{FF2B5EF4-FFF2-40B4-BE49-F238E27FC236}">
                <a16:creationId xmlns:a16="http://schemas.microsoft.com/office/drawing/2014/main" id="{F55B8C0E-A22E-A81F-E0A1-845275AF44AA}"/>
              </a:ext>
            </a:extLst>
          </p:cNvPr>
          <p:cNvSpPr>
            <a:spLocks noGrp="1"/>
          </p:cNvSpPr>
          <p:nvPr>
            <p:ph sz="half" idx="1"/>
          </p:nvPr>
        </p:nvSpPr>
        <p:spPr>
          <a:xfrm>
            <a:off x="407987" y="1321822"/>
            <a:ext cx="5860838" cy="4608512"/>
          </a:xfrm>
        </p:spPr>
        <p:txBody>
          <a:bodyPr>
            <a:normAutofit/>
          </a:bodyPr>
          <a:lstStyle/>
          <a:p>
            <a:pPr marL="666750" lvl="1" indent="-342900">
              <a:buFont typeface="Arial" panose="020B0604020202020204" pitchFamily="34" charset="0"/>
              <a:buChar char="•"/>
            </a:pPr>
            <a:r>
              <a:rPr lang="en-US" dirty="0"/>
              <a:t>State in which the instrument remains when not currently in operation</a:t>
            </a:r>
          </a:p>
          <a:p>
            <a:pPr marL="666750" lvl="1" indent="-342900">
              <a:buFont typeface="Arial" panose="020B0604020202020204" pitchFamily="34" charset="0"/>
              <a:buChar char="•"/>
            </a:pPr>
            <a:r>
              <a:rPr lang="en-US" dirty="0"/>
              <a:t>The instrument must be in this state and the START Process conditions must all be satisfied before the instrument can move to the Preparing state</a:t>
            </a:r>
          </a:p>
          <a:p>
            <a:pPr marL="666750" lvl="1" indent="-342900">
              <a:buFont typeface="Arial" panose="020B0604020202020204" pitchFamily="34" charset="0"/>
              <a:buChar char="•"/>
            </a:pPr>
            <a:r>
              <a:rPr lang="en-US" dirty="0"/>
              <a:t>All valves are forced closed and gauges forced on</a:t>
            </a:r>
          </a:p>
          <a:p>
            <a:pPr marL="666750" lvl="1" indent="-342900">
              <a:buFont typeface="Arial" panose="020B0604020202020204" pitchFamily="34" charset="0"/>
              <a:buChar char="•"/>
            </a:pPr>
            <a:r>
              <a:rPr lang="en-GB" dirty="0"/>
              <a:t>Entered when:</a:t>
            </a:r>
          </a:p>
          <a:p>
            <a:pPr marL="990900" lvl="2" indent="-342900"/>
            <a:r>
              <a:rPr lang="en-US" dirty="0"/>
              <a:t>The process completes with no issues</a:t>
            </a:r>
          </a:p>
          <a:p>
            <a:pPr marL="990900" lvl="2" indent="-342900"/>
            <a:r>
              <a:rPr lang="en-US" dirty="0"/>
              <a:t>Timeout in prepared or injecting state</a:t>
            </a:r>
          </a:p>
          <a:p>
            <a:pPr marL="990900" lvl="2" indent="-342900"/>
            <a:r>
              <a:rPr lang="en-US" dirty="0"/>
              <a:t>Force Recovery command sent</a:t>
            </a:r>
          </a:p>
          <a:p>
            <a:pPr marL="990900" lvl="2" indent="-342900"/>
            <a:endParaRPr lang="en-US" dirty="0"/>
          </a:p>
          <a:p>
            <a:pPr marL="666750" lvl="1" indent="-342900">
              <a:buFont typeface="Arial" panose="020B0604020202020204" pitchFamily="34" charset="0"/>
              <a:buChar char="•"/>
            </a:pPr>
            <a:endParaRPr lang="en-US"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53B21D84-06F5-493D-AAAA-E2A601B554F8}" type="datetime3">
              <a:rPr lang="en-US" smtClean="0"/>
              <a:t>2 December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1654022245"/>
      </p:ext>
    </p:extLst>
  </p:cSld>
  <p:clrMapOvr>
    <a:masterClrMapping/>
  </p:clrMapOvr>
  <p:extLst>
    <p:ext uri="{6950BFC3-D8DA-4A85-94F7-54DA5524770B}">
      <p188:commentRel xmlns:p188="http://schemas.microsoft.com/office/powerpoint/2018/8/main" r:id="rId3"/>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pic>
        <p:nvPicPr>
          <p:cNvPr id="5122" name="Picture 2">
            <a:extLst>
              <a:ext uri="{FF2B5EF4-FFF2-40B4-BE49-F238E27FC236}">
                <a16:creationId xmlns:a16="http://schemas.microsoft.com/office/drawing/2014/main" id="{4E77D2D5-D68F-BF91-D7D3-8512EB6AF1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8776" y="247758"/>
            <a:ext cx="2732571" cy="56726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p:txBody>
          <a:bodyPr/>
          <a:lstStyle/>
          <a:p>
            <a:r>
              <a:rPr lang="en-US" dirty="0"/>
              <a:t>Service State</a:t>
            </a:r>
            <a:endParaRPr lang="en-GB" dirty="0"/>
          </a:p>
        </p:txBody>
      </p:sp>
      <p:sp>
        <p:nvSpPr>
          <p:cNvPr id="3" name="Content Placeholder 2">
            <a:extLst>
              <a:ext uri="{FF2B5EF4-FFF2-40B4-BE49-F238E27FC236}">
                <a16:creationId xmlns:a16="http://schemas.microsoft.com/office/drawing/2014/main" id="{F55B8C0E-A22E-A81F-E0A1-845275AF44AA}"/>
              </a:ext>
            </a:extLst>
          </p:cNvPr>
          <p:cNvSpPr>
            <a:spLocks noGrp="1"/>
          </p:cNvSpPr>
          <p:nvPr>
            <p:ph sz="half" idx="1"/>
          </p:nvPr>
        </p:nvSpPr>
        <p:spPr>
          <a:xfrm>
            <a:off x="407987" y="1321822"/>
            <a:ext cx="5616575" cy="4608512"/>
          </a:xfrm>
        </p:spPr>
        <p:txBody>
          <a:bodyPr>
            <a:normAutofit/>
          </a:bodyPr>
          <a:lstStyle/>
          <a:p>
            <a:pPr marL="666750" lvl="1" indent="-342900">
              <a:buFont typeface="Arial" panose="020B0604020202020204" pitchFamily="34" charset="0"/>
              <a:buChar char="•"/>
            </a:pPr>
            <a:r>
              <a:rPr lang="en-GB" dirty="0"/>
              <a:t>Can only be entered/exited by TE-VSC experts</a:t>
            </a:r>
          </a:p>
          <a:p>
            <a:pPr marL="666750" lvl="1" indent="-342900">
              <a:buFont typeface="Arial" panose="020B0604020202020204" pitchFamily="34" charset="0"/>
              <a:buChar char="•"/>
            </a:pPr>
            <a:r>
              <a:rPr lang="en-GB" dirty="0"/>
              <a:t>The equipment is still forced to auto mode, but no auto commands are sent by the process</a:t>
            </a:r>
          </a:p>
          <a:p>
            <a:pPr marL="666750" lvl="1" indent="-342900">
              <a:buFont typeface="Arial" panose="020B0604020202020204" pitchFamily="34" charset="0"/>
              <a:buChar char="•"/>
            </a:pPr>
            <a:r>
              <a:rPr lang="en-GB" dirty="0"/>
              <a:t>To be used for manual operations undertaken by experts which are not part of the automatic process</a:t>
            </a:r>
          </a:p>
          <a:p>
            <a:pPr marL="666750" lvl="1" indent="-342900">
              <a:buFont typeface="Arial" panose="020B0604020202020204" pitchFamily="34" charset="0"/>
              <a:buChar char="•"/>
            </a:pPr>
            <a:endParaRPr lang="en-US"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769EFC66-0894-41E5-99BD-3D9A54DD0B15}" type="datetime3">
              <a:rPr lang="en-US" smtClean="0"/>
              <a:t>2 December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2651666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a:xfrm>
            <a:off x="407989" y="373593"/>
            <a:ext cx="7693926" cy="1065742"/>
          </a:xfrm>
        </p:spPr>
        <p:txBody>
          <a:bodyPr/>
          <a:lstStyle/>
          <a:p>
            <a:r>
              <a:rPr lang="en-US" dirty="0"/>
              <a:t>Preparing and Recovery States</a:t>
            </a:r>
            <a:endParaRPr lang="en-GB"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AE873C08-6041-4551-953E-AB6C0C02D940}" type="datetime3">
              <a:rPr lang="en-US" smtClean="0"/>
              <a:t>2 December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28</a:t>
            </a:fld>
            <a:endParaRPr lang="en-US" dirty="0"/>
          </a:p>
        </p:txBody>
      </p:sp>
      <p:pic>
        <p:nvPicPr>
          <p:cNvPr id="1026" name="Picture 2">
            <a:extLst>
              <a:ext uri="{FF2B5EF4-FFF2-40B4-BE49-F238E27FC236}">
                <a16:creationId xmlns:a16="http://schemas.microsoft.com/office/drawing/2014/main" id="{99891FF3-8366-291A-A0A5-5C80830E57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1455" y="1113504"/>
            <a:ext cx="5854842" cy="401893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55B98D9-DC8C-BBB3-97EA-C732364818FE}"/>
              </a:ext>
            </a:extLst>
          </p:cNvPr>
          <p:cNvPicPr>
            <a:picLocks noChangeAspect="1"/>
          </p:cNvPicPr>
          <p:nvPr/>
        </p:nvPicPr>
        <p:blipFill>
          <a:blip r:embed="rId4"/>
          <a:stretch>
            <a:fillRect/>
          </a:stretch>
        </p:blipFill>
        <p:spPr>
          <a:xfrm>
            <a:off x="591708" y="1854844"/>
            <a:ext cx="5027806" cy="2982970"/>
          </a:xfrm>
          <a:prstGeom prst="rect">
            <a:avLst/>
          </a:prstGeom>
        </p:spPr>
      </p:pic>
      <p:sp>
        <p:nvSpPr>
          <p:cNvPr id="4" name="Rectangle 3">
            <a:extLst>
              <a:ext uri="{FF2B5EF4-FFF2-40B4-BE49-F238E27FC236}">
                <a16:creationId xmlns:a16="http://schemas.microsoft.com/office/drawing/2014/main" id="{D1133FDA-0055-45ED-1DEB-EE20B478EEB6}"/>
              </a:ext>
            </a:extLst>
          </p:cNvPr>
          <p:cNvSpPr/>
          <p:nvPr/>
        </p:nvSpPr>
        <p:spPr>
          <a:xfrm>
            <a:off x="9479902" y="1113504"/>
            <a:ext cx="998375"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96816EAA-2F5A-0AC0-6635-B173D16C0C27}"/>
              </a:ext>
            </a:extLst>
          </p:cNvPr>
          <p:cNvSpPr/>
          <p:nvPr/>
        </p:nvSpPr>
        <p:spPr>
          <a:xfrm>
            <a:off x="9507892" y="1824181"/>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E54E0D5-FE88-FD11-FD94-385488AE361A}"/>
              </a:ext>
            </a:extLst>
          </p:cNvPr>
          <p:cNvSpPr/>
          <p:nvPr/>
        </p:nvSpPr>
        <p:spPr>
          <a:xfrm>
            <a:off x="9489233" y="2517112"/>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F86B3831-6B2A-E05D-FFFA-D38E37AC4997}"/>
              </a:ext>
            </a:extLst>
          </p:cNvPr>
          <p:cNvSpPr/>
          <p:nvPr/>
        </p:nvSpPr>
        <p:spPr>
          <a:xfrm>
            <a:off x="9507891" y="3206646"/>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DF9D5817-2A42-ECF6-6DE0-A763B6C62486}"/>
              </a:ext>
            </a:extLst>
          </p:cNvPr>
          <p:cNvSpPr/>
          <p:nvPr/>
        </p:nvSpPr>
        <p:spPr>
          <a:xfrm>
            <a:off x="9489232" y="3891299"/>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5769BC7-4948-72D1-53A5-333B36988B75}"/>
              </a:ext>
            </a:extLst>
          </p:cNvPr>
          <p:cNvSpPr/>
          <p:nvPr/>
        </p:nvSpPr>
        <p:spPr>
          <a:xfrm>
            <a:off x="9489233" y="4597723"/>
            <a:ext cx="998375"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57B738C-613F-9412-11AE-FE709FCF366C}"/>
              </a:ext>
            </a:extLst>
          </p:cNvPr>
          <p:cNvSpPr/>
          <p:nvPr/>
        </p:nvSpPr>
        <p:spPr>
          <a:xfrm>
            <a:off x="7508196" y="4596858"/>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1FC70404-7E8F-F1E9-C342-D71240077024}"/>
              </a:ext>
            </a:extLst>
          </p:cNvPr>
          <p:cNvSpPr/>
          <p:nvPr/>
        </p:nvSpPr>
        <p:spPr>
          <a:xfrm>
            <a:off x="7524032" y="3891682"/>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DA6CA19C-BC44-2326-B90C-E493DE7C1217}"/>
              </a:ext>
            </a:extLst>
          </p:cNvPr>
          <p:cNvSpPr/>
          <p:nvPr/>
        </p:nvSpPr>
        <p:spPr>
          <a:xfrm>
            <a:off x="7524031" y="3207029"/>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0C0AEBE8-0EA1-02CD-0045-F0821729710E}"/>
              </a:ext>
            </a:extLst>
          </p:cNvPr>
          <p:cNvSpPr/>
          <p:nvPr/>
        </p:nvSpPr>
        <p:spPr>
          <a:xfrm>
            <a:off x="7524032" y="2501853"/>
            <a:ext cx="923731"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05CA75BD-E5EA-E76D-6E4F-881D7F4AD512}"/>
              </a:ext>
            </a:extLst>
          </p:cNvPr>
          <p:cNvSpPr/>
          <p:nvPr/>
        </p:nvSpPr>
        <p:spPr>
          <a:xfrm>
            <a:off x="7470873" y="1124861"/>
            <a:ext cx="998375" cy="44470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18">
            <a:extLst>
              <a:ext uri="{FF2B5EF4-FFF2-40B4-BE49-F238E27FC236}">
                <a16:creationId xmlns:a16="http://schemas.microsoft.com/office/drawing/2014/main" id="{AD53168F-862D-3BFD-45D5-C4A2883F14DB}"/>
              </a:ext>
            </a:extLst>
          </p:cNvPr>
          <p:cNvSpPr>
            <a:spLocks noGrp="1"/>
          </p:cNvSpPr>
          <p:nvPr>
            <p:ph sz="half" idx="1"/>
          </p:nvPr>
        </p:nvSpPr>
        <p:spPr/>
        <p:txBody>
          <a:bodyPr/>
          <a:lstStyle/>
          <a:p>
            <a:endParaRPr lang="en-GB"/>
          </a:p>
        </p:txBody>
      </p:sp>
    </p:spTree>
    <p:extLst>
      <p:ext uri="{BB962C8B-B14F-4D97-AF65-F5344CB8AC3E}">
        <p14:creationId xmlns:p14="http://schemas.microsoft.com/office/powerpoint/2010/main" val="197676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13"/>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14"/>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5"/>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1" nodeType="clickEffect">
                                  <p:stCondLst>
                                    <p:cond delay="0"/>
                                  </p:stCondLst>
                                  <p:childTnLst>
                                    <p:set>
                                      <p:cBhvr>
                                        <p:cTn id="74" dur="1" fill="hold">
                                          <p:stCondLst>
                                            <p:cond delay="0"/>
                                          </p:stCondLst>
                                        </p:cTn>
                                        <p:tgtEl>
                                          <p:spTgt spid="16"/>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18"/>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0"/>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grpId="1" nodeType="clickEffect">
                                  <p:stCondLst>
                                    <p:cond delay="0"/>
                                  </p:stCondLst>
                                  <p:childTnLst>
                                    <p:set>
                                      <p:cBhvr>
                                        <p:cTn id="90"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bldP spid="8" grpId="1" animBg="1"/>
      <p:bldP spid="9" grpId="0" animBg="1"/>
      <p:bldP spid="9" grpId="1" animBg="1"/>
      <p:bldP spid="10" grpId="0" animBg="1"/>
      <p:bldP spid="10" grpId="1" animBg="1"/>
      <p:bldP spid="11" grpId="0" animBg="1"/>
      <p:bldP spid="11" grpId="1" animBg="1"/>
      <p:bldP spid="13" grpId="0" animBg="1"/>
      <p:bldP spid="13" grpId="1" animBg="1"/>
      <p:bldP spid="14" grpId="0" animBg="1"/>
      <p:bldP spid="14" grpId="1" animBg="1"/>
      <p:bldP spid="15" grpId="0" animBg="1"/>
      <p:bldP spid="15" grpId="1" animBg="1"/>
      <p:bldP spid="16" grpId="0" animBg="1"/>
      <p:bldP spid="16" grpId="1" animBg="1"/>
      <p:bldP spid="18" grpId="0" animBg="1"/>
      <p:bldP spid="18" grpId="1" animBg="1"/>
      <p:bldP spid="20" grpId="0" animBg="1"/>
      <p:bldP spid="20"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a:xfrm>
            <a:off x="407989" y="373593"/>
            <a:ext cx="7693926" cy="1065742"/>
          </a:xfrm>
        </p:spPr>
        <p:txBody>
          <a:bodyPr/>
          <a:lstStyle/>
          <a:p>
            <a:r>
              <a:rPr lang="en-US" dirty="0"/>
              <a:t>Prepared State</a:t>
            </a:r>
            <a:endParaRPr lang="en-GB"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3DDCD4AA-CB00-418E-9E41-55235DDA0A81}" type="datetime3">
              <a:rPr lang="en-US" smtClean="0"/>
              <a:t>2 December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29</a:t>
            </a:fld>
            <a:endParaRPr lang="en-US" dirty="0"/>
          </a:p>
        </p:txBody>
      </p:sp>
      <p:sp>
        <p:nvSpPr>
          <p:cNvPr id="10" name="Content Placeholder 2">
            <a:extLst>
              <a:ext uri="{FF2B5EF4-FFF2-40B4-BE49-F238E27FC236}">
                <a16:creationId xmlns:a16="http://schemas.microsoft.com/office/drawing/2014/main" id="{7666BE41-C2DF-D7FC-B490-A0041BC77207}"/>
              </a:ext>
            </a:extLst>
          </p:cNvPr>
          <p:cNvSpPr>
            <a:spLocks noGrp="1"/>
          </p:cNvSpPr>
          <p:nvPr>
            <p:ph sz="half" idx="1"/>
          </p:nvPr>
        </p:nvSpPr>
        <p:spPr>
          <a:xfrm>
            <a:off x="407987" y="1321822"/>
            <a:ext cx="5616575" cy="4608512"/>
          </a:xfrm>
        </p:spPr>
        <p:txBody>
          <a:bodyPr>
            <a:normAutofit/>
          </a:bodyPr>
          <a:lstStyle/>
          <a:p>
            <a:pPr marL="666750" lvl="1" indent="-342900">
              <a:buFont typeface="Arial" panose="020B0604020202020204" pitchFamily="34" charset="0"/>
              <a:buChar char="•"/>
            </a:pPr>
            <a:r>
              <a:rPr lang="en-GB" dirty="0"/>
              <a:t>There is a 10-minute timeout on the prepared state</a:t>
            </a:r>
          </a:p>
          <a:p>
            <a:pPr marL="666750" lvl="1" indent="-342900">
              <a:buFont typeface="Arial" panose="020B0604020202020204" pitchFamily="34" charset="0"/>
              <a:buChar char="•"/>
            </a:pPr>
            <a:r>
              <a:rPr lang="en-GB" dirty="0"/>
              <a:t>Injection can be started with Start Injection command</a:t>
            </a:r>
          </a:p>
          <a:p>
            <a:pPr marL="666750" lvl="1" indent="-342900">
              <a:buFont typeface="Arial" panose="020B0604020202020204" pitchFamily="34" charset="0"/>
              <a:buChar char="•"/>
            </a:pPr>
            <a:r>
              <a:rPr lang="en-GB" dirty="0"/>
              <a:t>Ready for Injection Status must be achieved to move to the Injecting State</a:t>
            </a:r>
          </a:p>
          <a:p>
            <a:pPr marL="666750" lvl="1" indent="-342900">
              <a:buFont typeface="Arial" panose="020B0604020202020204" pitchFamily="34" charset="0"/>
              <a:buChar char="•"/>
            </a:pPr>
            <a:endParaRPr lang="en-US" dirty="0"/>
          </a:p>
        </p:txBody>
      </p:sp>
      <p:pic>
        <p:nvPicPr>
          <p:cNvPr id="4" name="Picture 3">
            <a:extLst>
              <a:ext uri="{FF2B5EF4-FFF2-40B4-BE49-F238E27FC236}">
                <a16:creationId xmlns:a16="http://schemas.microsoft.com/office/drawing/2014/main" id="{D6F1BF89-F760-8731-FA33-56AFED183AAF}"/>
              </a:ext>
            </a:extLst>
          </p:cNvPr>
          <p:cNvPicPr>
            <a:picLocks noChangeAspect="1"/>
          </p:cNvPicPr>
          <p:nvPr/>
        </p:nvPicPr>
        <p:blipFill>
          <a:blip r:embed="rId2"/>
          <a:stretch>
            <a:fillRect/>
          </a:stretch>
        </p:blipFill>
        <p:spPr>
          <a:xfrm>
            <a:off x="4814598" y="2109323"/>
            <a:ext cx="8046721" cy="2482142"/>
          </a:xfrm>
          <a:prstGeom prst="rect">
            <a:avLst/>
          </a:prstGeom>
        </p:spPr>
      </p:pic>
    </p:spTree>
    <p:extLst>
      <p:ext uri="{BB962C8B-B14F-4D97-AF65-F5344CB8AC3E}">
        <p14:creationId xmlns:p14="http://schemas.microsoft.com/office/powerpoint/2010/main" val="1784906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1838082" y="1324569"/>
            <a:ext cx="5616574" cy="1065742"/>
          </a:xfrm>
        </p:spPr>
        <p:txBody>
          <a:bodyPr anchor="t">
            <a:normAutofit/>
          </a:bodyPr>
          <a:lstStyle/>
          <a:p>
            <a:r>
              <a:rPr lang="en-US" dirty="0"/>
              <a:t>Introduction</a:t>
            </a:r>
            <a:br>
              <a:rPr lang="en-US" dirty="0"/>
            </a:br>
            <a:r>
              <a:rPr lang="en-GB" sz="1400" dirty="0"/>
              <a:t>Current operation and Motivation for Automation</a:t>
            </a:r>
            <a:endParaRPr lang="en-GB" sz="1600"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8A1857D5-B70C-4026-B0B4-87185EE8586D}" type="datetime3">
              <a:rPr lang="en-US" smtClean="0"/>
              <a:t>2 December 2024</a:t>
            </a:fld>
            <a:endParaRPr lang="en-US" dirty="0"/>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3</a:t>
            </a:fld>
            <a:endParaRPr lang="en-US"/>
          </a:p>
        </p:txBody>
      </p:sp>
      <p:pic>
        <p:nvPicPr>
          <p:cNvPr id="9" name="Picture 8">
            <a:extLst>
              <a:ext uri="{FF2B5EF4-FFF2-40B4-BE49-F238E27FC236}">
                <a16:creationId xmlns:a16="http://schemas.microsoft.com/office/drawing/2014/main" id="{C8E7F077-9E1A-0924-28E7-AFA91211F50D}"/>
              </a:ext>
            </a:extLst>
          </p:cNvPr>
          <p:cNvPicPr>
            <a:picLocks noChangeAspect="1"/>
          </p:cNvPicPr>
          <p:nvPr/>
        </p:nvPicPr>
        <p:blipFill rotWithShape="1">
          <a:blip r:embed="rId3"/>
          <a:srcRect l="20192" t="32" r="16159" b="-31"/>
          <a:stretch/>
        </p:blipFill>
        <p:spPr>
          <a:xfrm>
            <a:off x="953046" y="1324569"/>
            <a:ext cx="767900" cy="805299"/>
          </a:xfrm>
          <a:prstGeom prst="rect">
            <a:avLst/>
          </a:prstGeom>
          <a:noFill/>
        </p:spPr>
      </p:pic>
    </p:spTree>
    <p:extLst>
      <p:ext uri="{BB962C8B-B14F-4D97-AF65-F5344CB8AC3E}">
        <p14:creationId xmlns:p14="http://schemas.microsoft.com/office/powerpoint/2010/main" val="4525453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a:xfrm>
            <a:off x="407989" y="373593"/>
            <a:ext cx="7693926" cy="1065742"/>
          </a:xfrm>
        </p:spPr>
        <p:txBody>
          <a:bodyPr/>
          <a:lstStyle/>
          <a:p>
            <a:r>
              <a:rPr lang="en-US" dirty="0"/>
              <a:t>Injecting State</a:t>
            </a:r>
            <a:endParaRPr lang="en-GB"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33F217CF-F96A-4F6D-A442-10BE3387867F}" type="datetime3">
              <a:rPr lang="en-US" smtClean="0"/>
              <a:t>2 December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30</a:t>
            </a:fld>
            <a:endParaRPr lang="en-US" dirty="0"/>
          </a:p>
        </p:txBody>
      </p:sp>
      <p:pic>
        <p:nvPicPr>
          <p:cNvPr id="9" name="Picture 8" descr="A diagram of a procedure&#10;&#10;Description automatically generated">
            <a:extLst>
              <a:ext uri="{FF2B5EF4-FFF2-40B4-BE49-F238E27FC236}">
                <a16:creationId xmlns:a16="http://schemas.microsoft.com/office/drawing/2014/main" id="{062E165B-6EAA-BCC5-F7EC-9928BE90DC40}"/>
              </a:ext>
            </a:extLst>
          </p:cNvPr>
          <p:cNvPicPr>
            <a:picLocks noChangeAspect="1"/>
          </p:cNvPicPr>
          <p:nvPr/>
        </p:nvPicPr>
        <p:blipFill>
          <a:blip r:embed="rId2"/>
          <a:stretch>
            <a:fillRect/>
          </a:stretch>
        </p:blipFill>
        <p:spPr>
          <a:xfrm>
            <a:off x="7257044" y="1254777"/>
            <a:ext cx="3952875" cy="4019550"/>
          </a:xfrm>
          <a:prstGeom prst="rect">
            <a:avLst/>
          </a:prstGeom>
        </p:spPr>
      </p:pic>
      <p:sp>
        <p:nvSpPr>
          <p:cNvPr id="10" name="Content Placeholder 2">
            <a:extLst>
              <a:ext uri="{FF2B5EF4-FFF2-40B4-BE49-F238E27FC236}">
                <a16:creationId xmlns:a16="http://schemas.microsoft.com/office/drawing/2014/main" id="{7666BE41-C2DF-D7FC-B490-A0041BC77207}"/>
              </a:ext>
            </a:extLst>
          </p:cNvPr>
          <p:cNvSpPr>
            <a:spLocks noGrp="1"/>
          </p:cNvSpPr>
          <p:nvPr>
            <p:ph sz="half" idx="1"/>
          </p:nvPr>
        </p:nvSpPr>
        <p:spPr>
          <a:xfrm>
            <a:off x="407987" y="1321822"/>
            <a:ext cx="5616575" cy="4608512"/>
          </a:xfrm>
        </p:spPr>
        <p:txBody>
          <a:bodyPr>
            <a:normAutofit/>
          </a:bodyPr>
          <a:lstStyle/>
          <a:p>
            <a:pPr marL="666750" lvl="1" indent="-342900">
              <a:buFont typeface="Arial" panose="020B0604020202020204" pitchFamily="34" charset="0"/>
              <a:buChar char="•"/>
            </a:pPr>
            <a:r>
              <a:rPr lang="en-GB" dirty="0"/>
              <a:t>There is an 8-hour timeout on injection</a:t>
            </a:r>
          </a:p>
          <a:p>
            <a:pPr marL="666750" lvl="1" indent="-342900">
              <a:buFont typeface="Arial" panose="020B0604020202020204" pitchFamily="34" charset="0"/>
              <a:buChar char="•"/>
            </a:pPr>
            <a:r>
              <a:rPr lang="en-GB" dirty="0"/>
              <a:t>The injection is stopped with the “Stop Injection” command</a:t>
            </a:r>
          </a:p>
          <a:p>
            <a:pPr marL="666750" lvl="1" indent="-342900">
              <a:buFont typeface="Arial" panose="020B0604020202020204" pitchFamily="34" charset="0"/>
              <a:buChar char="•"/>
            </a:pPr>
            <a:r>
              <a:rPr lang="en-GB" dirty="0"/>
              <a:t>INJECTION process conditions are active</a:t>
            </a:r>
          </a:p>
          <a:p>
            <a:pPr marL="666750" lvl="1" indent="-342900">
              <a:buFont typeface="Arial" panose="020B0604020202020204" pitchFamily="34" charset="0"/>
              <a:buChar char="•"/>
            </a:pPr>
            <a:endParaRPr lang="en-US" dirty="0"/>
          </a:p>
        </p:txBody>
      </p:sp>
      <p:sp>
        <p:nvSpPr>
          <p:cNvPr id="3" name="Rectangle 2">
            <a:extLst>
              <a:ext uri="{FF2B5EF4-FFF2-40B4-BE49-F238E27FC236}">
                <a16:creationId xmlns:a16="http://schemas.microsoft.com/office/drawing/2014/main" id="{8D65182D-DA80-2EF7-3C72-2DA2F8599556}"/>
              </a:ext>
            </a:extLst>
          </p:cNvPr>
          <p:cNvSpPr/>
          <p:nvPr/>
        </p:nvSpPr>
        <p:spPr>
          <a:xfrm>
            <a:off x="8158354" y="1254776"/>
            <a:ext cx="1241678" cy="574023"/>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5B99513-8BB0-F5C6-08D3-747780F7F1E5}"/>
              </a:ext>
            </a:extLst>
          </p:cNvPr>
          <p:cNvSpPr/>
          <p:nvPr/>
        </p:nvSpPr>
        <p:spPr>
          <a:xfrm>
            <a:off x="8158354" y="2405442"/>
            <a:ext cx="1241678" cy="574023"/>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FED2884D-41B2-C88E-0A2A-FB3973812485}"/>
              </a:ext>
            </a:extLst>
          </p:cNvPr>
          <p:cNvSpPr/>
          <p:nvPr/>
        </p:nvSpPr>
        <p:spPr>
          <a:xfrm>
            <a:off x="8158354" y="3552872"/>
            <a:ext cx="1241678" cy="574023"/>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432750C2-F233-408E-E12F-892BA64E41E2}"/>
              </a:ext>
            </a:extLst>
          </p:cNvPr>
          <p:cNvSpPr/>
          <p:nvPr/>
        </p:nvSpPr>
        <p:spPr>
          <a:xfrm>
            <a:off x="8158354" y="4699996"/>
            <a:ext cx="1241678" cy="574023"/>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18925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8" grpId="0" animBg="1"/>
      <p:bldP spid="8" grpId="1" animBg="1"/>
      <p:bldP spid="11" grpId="0" animBg="1"/>
      <p:bldP spid="11"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pic>
        <p:nvPicPr>
          <p:cNvPr id="7170" name="Picture 2">
            <a:extLst>
              <a:ext uri="{FF2B5EF4-FFF2-40B4-BE49-F238E27FC236}">
                <a16:creationId xmlns:a16="http://schemas.microsoft.com/office/drawing/2014/main" id="{3F59C152-C373-7049-3284-8598FF891A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6051" y="1026538"/>
            <a:ext cx="3531934" cy="417975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a:xfrm>
            <a:off x="407989" y="373593"/>
            <a:ext cx="7693926" cy="1065742"/>
          </a:xfrm>
        </p:spPr>
        <p:txBody>
          <a:bodyPr/>
          <a:lstStyle/>
          <a:p>
            <a:r>
              <a:rPr lang="en-US" dirty="0"/>
              <a:t>Stopping Injection State</a:t>
            </a:r>
            <a:endParaRPr lang="en-GB"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8CE08467-3842-4622-8F19-F68408E23B4E}" type="datetime3">
              <a:rPr lang="en-US" smtClean="0"/>
              <a:t>2 December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31</a:t>
            </a:fld>
            <a:endParaRPr lang="en-US" dirty="0"/>
          </a:p>
        </p:txBody>
      </p:sp>
      <p:pic>
        <p:nvPicPr>
          <p:cNvPr id="4" name="Picture 3">
            <a:extLst>
              <a:ext uri="{FF2B5EF4-FFF2-40B4-BE49-F238E27FC236}">
                <a16:creationId xmlns:a16="http://schemas.microsoft.com/office/drawing/2014/main" id="{9DA9022E-01CB-D5A6-9A46-74844FDB4619}"/>
              </a:ext>
            </a:extLst>
          </p:cNvPr>
          <p:cNvPicPr>
            <a:picLocks noChangeAspect="1"/>
          </p:cNvPicPr>
          <p:nvPr/>
        </p:nvPicPr>
        <p:blipFill>
          <a:blip r:embed="rId3"/>
          <a:stretch>
            <a:fillRect/>
          </a:stretch>
        </p:blipFill>
        <p:spPr>
          <a:xfrm>
            <a:off x="1145352" y="1831327"/>
            <a:ext cx="5027806" cy="2982970"/>
          </a:xfrm>
          <a:prstGeom prst="rect">
            <a:avLst/>
          </a:prstGeom>
        </p:spPr>
      </p:pic>
      <p:sp>
        <p:nvSpPr>
          <p:cNvPr id="3" name="Rectangle 2">
            <a:extLst>
              <a:ext uri="{FF2B5EF4-FFF2-40B4-BE49-F238E27FC236}">
                <a16:creationId xmlns:a16="http://schemas.microsoft.com/office/drawing/2014/main" id="{DB8E8AF3-AFFC-EF0E-2FAB-D73D144583EA}"/>
              </a:ext>
            </a:extLst>
          </p:cNvPr>
          <p:cNvSpPr/>
          <p:nvPr/>
        </p:nvSpPr>
        <p:spPr>
          <a:xfrm>
            <a:off x="8487162" y="1026538"/>
            <a:ext cx="1178046" cy="537085"/>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CD14BC8-B863-6C36-9390-ED7088AF1BAD}"/>
              </a:ext>
            </a:extLst>
          </p:cNvPr>
          <p:cNvSpPr/>
          <p:nvPr/>
        </p:nvSpPr>
        <p:spPr>
          <a:xfrm>
            <a:off x="8540496" y="1903573"/>
            <a:ext cx="1088136" cy="54927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4690D715-CB2C-6573-F5D1-5740C309E5A1}"/>
              </a:ext>
            </a:extLst>
          </p:cNvPr>
          <p:cNvSpPr/>
          <p:nvPr/>
        </p:nvSpPr>
        <p:spPr>
          <a:xfrm>
            <a:off x="8540496" y="2782326"/>
            <a:ext cx="1088136" cy="54927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812758B-04C4-94E6-13D0-E0682B82D6CB}"/>
              </a:ext>
            </a:extLst>
          </p:cNvPr>
          <p:cNvSpPr/>
          <p:nvPr/>
        </p:nvSpPr>
        <p:spPr>
          <a:xfrm>
            <a:off x="8540496" y="3580652"/>
            <a:ext cx="1088136" cy="549278"/>
          </a:xfrm>
          <a:prstGeom prst="rect">
            <a:avLst/>
          </a:prstGeom>
          <a:noFill/>
          <a:ln w="5715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Content Placeholder 12">
            <a:extLst>
              <a:ext uri="{FF2B5EF4-FFF2-40B4-BE49-F238E27FC236}">
                <a16:creationId xmlns:a16="http://schemas.microsoft.com/office/drawing/2014/main" id="{C96375E0-F5EE-C3F9-BF0F-5B55F1F87574}"/>
              </a:ext>
            </a:extLst>
          </p:cNvPr>
          <p:cNvSpPr>
            <a:spLocks noGrp="1"/>
          </p:cNvSpPr>
          <p:nvPr>
            <p:ph sz="half" idx="1"/>
          </p:nvPr>
        </p:nvSpPr>
        <p:spPr/>
        <p:txBody>
          <a:bodyPr/>
          <a:lstStyle/>
          <a:p>
            <a:endParaRPr lang="en-GB"/>
          </a:p>
        </p:txBody>
      </p:sp>
    </p:spTree>
    <p:extLst>
      <p:ext uri="{BB962C8B-B14F-4D97-AF65-F5344CB8AC3E}">
        <p14:creationId xmlns:p14="http://schemas.microsoft.com/office/powerpoint/2010/main" val="54318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8" grpId="0" animBg="1"/>
      <p:bldP spid="8" grpId="1" animBg="1"/>
      <p:bldP spid="9" grpId="0" animBg="1"/>
      <p:bldP spid="9" grpId="1" animBg="1"/>
      <p:bldP spid="11" grpId="0" animBg="1"/>
      <p:bldP spid="11"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B106-65AE-5142-6368-8C71967CB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FABEC1-BC0D-2E6C-BE9D-51917F43AB38}"/>
              </a:ext>
            </a:extLst>
          </p:cNvPr>
          <p:cNvSpPr>
            <a:spLocks noGrp="1"/>
          </p:cNvSpPr>
          <p:nvPr>
            <p:ph type="title"/>
          </p:nvPr>
        </p:nvSpPr>
        <p:spPr/>
        <p:txBody>
          <a:bodyPr/>
          <a:lstStyle/>
          <a:p>
            <a:r>
              <a:rPr lang="en-US" dirty="0"/>
              <a:t>Manual commands</a:t>
            </a:r>
            <a:endParaRPr lang="en-GB" dirty="0"/>
          </a:p>
        </p:txBody>
      </p:sp>
      <p:sp>
        <p:nvSpPr>
          <p:cNvPr id="3" name="Content Placeholder 2">
            <a:extLst>
              <a:ext uri="{FF2B5EF4-FFF2-40B4-BE49-F238E27FC236}">
                <a16:creationId xmlns:a16="http://schemas.microsoft.com/office/drawing/2014/main" id="{081796B3-A87B-280D-9202-2F1345FB2E96}"/>
              </a:ext>
            </a:extLst>
          </p:cNvPr>
          <p:cNvSpPr>
            <a:spLocks noGrp="1"/>
          </p:cNvSpPr>
          <p:nvPr>
            <p:ph sz="half" idx="1"/>
          </p:nvPr>
        </p:nvSpPr>
        <p:spPr>
          <a:xfrm>
            <a:off x="407987" y="1598658"/>
            <a:ext cx="6169458" cy="4608512"/>
          </a:xfrm>
        </p:spPr>
        <p:txBody>
          <a:bodyPr/>
          <a:lstStyle/>
          <a:p>
            <a:pPr marL="666750" lvl="1" indent="-342900">
              <a:buFont typeface="Arial" panose="020B0604020202020204" pitchFamily="34" charset="0"/>
              <a:buChar char="•"/>
            </a:pPr>
            <a:r>
              <a:rPr lang="en-US" dirty="0"/>
              <a:t>Components always kept in auto mode by default</a:t>
            </a:r>
          </a:p>
          <a:p>
            <a:pPr marL="666750" lvl="1" indent="-342900">
              <a:buFont typeface="Arial" panose="020B0604020202020204" pitchFamily="34" charset="0"/>
              <a:buChar char="•"/>
            </a:pPr>
            <a:r>
              <a:rPr lang="en-US" dirty="0"/>
              <a:t>Manual Enable command only accessible to expert users:</a:t>
            </a:r>
          </a:p>
          <a:p>
            <a:pPr marL="990900" lvl="2" indent="-342900"/>
            <a:r>
              <a:rPr lang="en-US" dirty="0"/>
              <a:t>Will allow components to be set to manual mode and not be controlled by the process</a:t>
            </a:r>
          </a:p>
          <a:p>
            <a:pPr marL="990900" lvl="2" indent="-342900"/>
            <a:r>
              <a:rPr lang="en-US" dirty="0"/>
              <a:t>Must be used with care and only available to experts</a:t>
            </a:r>
          </a:p>
          <a:p>
            <a:pPr marL="990900" lvl="2" indent="-342900"/>
            <a:r>
              <a:rPr lang="en-US" dirty="0"/>
              <a:t>Once disabled will set all equipment back to auto mode</a:t>
            </a:r>
          </a:p>
          <a:p>
            <a:pPr marL="990900" lvl="2" indent="-342900"/>
            <a:endParaRPr lang="en-US" dirty="0"/>
          </a:p>
          <a:p>
            <a:pPr marL="990900" lvl="2" indent="-342900"/>
            <a:endParaRPr lang="en-US" dirty="0"/>
          </a:p>
        </p:txBody>
      </p:sp>
      <p:sp>
        <p:nvSpPr>
          <p:cNvPr id="5" name="Date Placeholder 4">
            <a:extLst>
              <a:ext uri="{FF2B5EF4-FFF2-40B4-BE49-F238E27FC236}">
                <a16:creationId xmlns:a16="http://schemas.microsoft.com/office/drawing/2014/main" id="{87C48F8D-5073-34CE-39BF-6D9B71D9EE33}"/>
              </a:ext>
            </a:extLst>
          </p:cNvPr>
          <p:cNvSpPr>
            <a:spLocks noGrp="1"/>
          </p:cNvSpPr>
          <p:nvPr>
            <p:ph type="dt" sz="half" idx="14"/>
          </p:nvPr>
        </p:nvSpPr>
        <p:spPr/>
        <p:txBody>
          <a:bodyPr/>
          <a:lstStyle/>
          <a:p>
            <a:fld id="{B74EFE8D-6134-4941-B55B-82938D59BCBF}" type="datetime3">
              <a:rPr lang="en-US" smtClean="0"/>
              <a:t>2 December 2024</a:t>
            </a:fld>
            <a:endParaRPr lang="en-US" dirty="0"/>
          </a:p>
        </p:txBody>
      </p:sp>
      <p:sp>
        <p:nvSpPr>
          <p:cNvPr id="6" name="Footer Placeholder 5">
            <a:extLst>
              <a:ext uri="{FF2B5EF4-FFF2-40B4-BE49-F238E27FC236}">
                <a16:creationId xmlns:a16="http://schemas.microsoft.com/office/drawing/2014/main" id="{934D23B0-39C5-09C4-BFBB-010E3E12FDFC}"/>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0E43A261-274F-8EC4-0020-FC49C8203530}"/>
              </a:ext>
            </a:extLst>
          </p:cNvPr>
          <p:cNvSpPr>
            <a:spLocks noGrp="1"/>
          </p:cNvSpPr>
          <p:nvPr>
            <p:ph type="sldNum" sz="quarter" idx="16"/>
          </p:nvPr>
        </p:nvSpPr>
        <p:spPr/>
        <p:txBody>
          <a:bodyPr/>
          <a:lstStyle/>
          <a:p>
            <a:fld id="{36B5EA5A-BC32-A742-B11B-8E7414D5B535}" type="slidenum">
              <a:rPr lang="en-US" smtClean="0"/>
              <a:pPr/>
              <a:t>32</a:t>
            </a:fld>
            <a:endParaRPr lang="en-US" dirty="0"/>
          </a:p>
        </p:txBody>
      </p:sp>
      <p:pic>
        <p:nvPicPr>
          <p:cNvPr id="9" name="Picture 8">
            <a:extLst>
              <a:ext uri="{FF2B5EF4-FFF2-40B4-BE49-F238E27FC236}">
                <a16:creationId xmlns:a16="http://schemas.microsoft.com/office/drawing/2014/main" id="{09CE7D74-23C9-E3AD-3FA3-382133B940D9}"/>
              </a:ext>
            </a:extLst>
          </p:cNvPr>
          <p:cNvPicPr>
            <a:picLocks noChangeAspect="1"/>
          </p:cNvPicPr>
          <p:nvPr/>
        </p:nvPicPr>
        <p:blipFill>
          <a:blip r:embed="rId2"/>
          <a:stretch>
            <a:fillRect/>
          </a:stretch>
        </p:blipFill>
        <p:spPr>
          <a:xfrm>
            <a:off x="7469426" y="1598658"/>
            <a:ext cx="3038899" cy="2905530"/>
          </a:xfrm>
          <a:prstGeom prst="rect">
            <a:avLst/>
          </a:prstGeom>
        </p:spPr>
      </p:pic>
    </p:spTree>
    <p:extLst>
      <p:ext uri="{BB962C8B-B14F-4D97-AF65-F5344CB8AC3E}">
        <p14:creationId xmlns:p14="http://schemas.microsoft.com/office/powerpoint/2010/main" val="3624138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407989" y="373593"/>
            <a:ext cx="5616574" cy="1065742"/>
          </a:xfrm>
        </p:spPr>
        <p:txBody>
          <a:bodyPr anchor="t">
            <a:normAutofit/>
          </a:bodyPr>
          <a:lstStyle/>
          <a:p>
            <a:r>
              <a:rPr lang="en-US" dirty="0"/>
              <a:t>BGC vacuum equipment</a:t>
            </a:r>
            <a:endParaRPr lang="en-GB"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86FC8058-352B-45FD-8577-10DA26C6C6F5}" type="datetime3">
              <a:rPr lang="en-US" smtClean="0"/>
              <a:t>2 December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4</a:t>
            </a:fld>
            <a:endParaRPr lang="en-US"/>
          </a:p>
        </p:txBody>
      </p:sp>
      <p:pic>
        <p:nvPicPr>
          <p:cNvPr id="10" name="Picture 9" descr="Diagram&#10;&#10;Description automatically generated">
            <a:extLst>
              <a:ext uri="{FF2B5EF4-FFF2-40B4-BE49-F238E27FC236}">
                <a16:creationId xmlns:a16="http://schemas.microsoft.com/office/drawing/2014/main" id="{8F59E1E1-4B0F-6586-2308-5D313D3B9AB1}"/>
              </a:ext>
            </a:extLst>
          </p:cNvPr>
          <p:cNvPicPr>
            <a:picLocks noChangeAspect="1"/>
          </p:cNvPicPr>
          <p:nvPr/>
        </p:nvPicPr>
        <p:blipFill>
          <a:blip r:embed="rId3"/>
          <a:stretch>
            <a:fillRect/>
          </a:stretch>
        </p:blipFill>
        <p:spPr>
          <a:xfrm>
            <a:off x="1597267" y="1047498"/>
            <a:ext cx="8854592" cy="4914390"/>
          </a:xfrm>
          <a:prstGeom prst="rect">
            <a:avLst/>
          </a:prstGeom>
          <a:ln w="15875">
            <a:solidFill>
              <a:schemeClr val="tx1"/>
            </a:solidFill>
          </a:ln>
        </p:spPr>
      </p:pic>
    </p:spTree>
    <p:extLst>
      <p:ext uri="{BB962C8B-B14F-4D97-AF65-F5344CB8AC3E}">
        <p14:creationId xmlns:p14="http://schemas.microsoft.com/office/powerpoint/2010/main" val="1146304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407989" y="373593"/>
            <a:ext cx="5616574" cy="1065742"/>
          </a:xfrm>
        </p:spPr>
        <p:txBody>
          <a:bodyPr anchor="t">
            <a:normAutofit/>
          </a:bodyPr>
          <a:lstStyle/>
          <a:p>
            <a:r>
              <a:rPr lang="en-US" dirty="0"/>
              <a:t>Current operation</a:t>
            </a:r>
            <a:endParaRPr lang="en-GB" dirty="0"/>
          </a:p>
        </p:txBody>
      </p:sp>
      <p:sp>
        <p:nvSpPr>
          <p:cNvPr id="3" name="Content Placeholder 2">
            <a:extLst>
              <a:ext uri="{FF2B5EF4-FFF2-40B4-BE49-F238E27FC236}">
                <a16:creationId xmlns:a16="http://schemas.microsoft.com/office/drawing/2014/main" id="{E80365D4-AF05-1E9C-E90D-A95EF916883B}"/>
              </a:ext>
            </a:extLst>
          </p:cNvPr>
          <p:cNvSpPr>
            <a:spLocks noGrp="1"/>
          </p:cNvSpPr>
          <p:nvPr>
            <p:ph sz="half" idx="1"/>
          </p:nvPr>
        </p:nvSpPr>
        <p:spPr>
          <a:xfrm>
            <a:off x="407986" y="1598658"/>
            <a:ext cx="6127895" cy="4608512"/>
          </a:xfrm>
        </p:spPr>
        <p:txBody>
          <a:bodyPr>
            <a:normAutofit/>
          </a:bodyPr>
          <a:lstStyle/>
          <a:p>
            <a:pPr marL="666750" lvl="1" indent="-342900">
              <a:buFont typeface="Arial" panose="020B0604020202020204" pitchFamily="34" charset="0"/>
              <a:buChar char="•"/>
            </a:pPr>
            <a:r>
              <a:rPr lang="en-US" sz="2100" dirty="0"/>
              <a:t>The BGC is currently operated fully manually (using the SCADA) following a detailed procedure</a:t>
            </a:r>
          </a:p>
          <a:p>
            <a:pPr marL="666750" lvl="1" indent="-342900">
              <a:buFont typeface="Arial" panose="020B0604020202020204" pitchFamily="34" charset="0"/>
              <a:buChar char="•"/>
            </a:pPr>
            <a:r>
              <a:rPr lang="en-US" sz="2100" dirty="0"/>
              <a:t>Must be operated by expert users only</a:t>
            </a:r>
          </a:p>
          <a:p>
            <a:pPr marL="666750" lvl="1" indent="-342900">
              <a:buFont typeface="Arial" panose="020B0604020202020204" pitchFamily="34" charset="0"/>
              <a:buChar char="•"/>
            </a:pPr>
            <a:r>
              <a:rPr lang="en-US" sz="2100" dirty="0"/>
              <a:t>There is a need to automate the process so that non-experts can safely operate the instrument</a:t>
            </a:r>
          </a:p>
          <a:p>
            <a:pPr marL="666750" lvl="1" indent="-342900">
              <a:buFont typeface="Arial" panose="020B0604020202020204" pitchFamily="34" charset="0"/>
              <a:buChar char="•"/>
            </a:pPr>
            <a:r>
              <a:rPr lang="en-US" sz="2100" dirty="0"/>
              <a:t>Reliability and safety also increase with an automated process</a:t>
            </a:r>
          </a:p>
          <a:p>
            <a:pPr lvl="1" indent="0">
              <a:buNone/>
            </a:pPr>
            <a:endParaRPr lang="en-US" sz="2100"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684415F4-7D5A-4A70-BF76-826004CAC003}" type="datetime3">
              <a:rPr lang="en-US" smtClean="0"/>
              <a:t>2 December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5</a:t>
            </a:fld>
            <a:endParaRPr lang="en-US"/>
          </a:p>
        </p:txBody>
      </p:sp>
      <p:pic>
        <p:nvPicPr>
          <p:cNvPr id="8" name="Picture 7">
            <a:extLst>
              <a:ext uri="{FF2B5EF4-FFF2-40B4-BE49-F238E27FC236}">
                <a16:creationId xmlns:a16="http://schemas.microsoft.com/office/drawing/2014/main" id="{112EAFCB-77C1-0B2F-22AE-28C112E352A2}"/>
              </a:ext>
            </a:extLst>
          </p:cNvPr>
          <p:cNvPicPr>
            <a:picLocks noChangeAspect="1"/>
          </p:cNvPicPr>
          <p:nvPr/>
        </p:nvPicPr>
        <p:blipFill>
          <a:blip r:embed="rId3"/>
          <a:stretch>
            <a:fillRect/>
          </a:stretch>
        </p:blipFill>
        <p:spPr>
          <a:xfrm>
            <a:off x="6930542" y="1704348"/>
            <a:ext cx="4853472" cy="2895177"/>
          </a:xfrm>
          <a:prstGeom prst="rect">
            <a:avLst/>
          </a:prstGeom>
        </p:spPr>
      </p:pic>
    </p:spTree>
    <p:extLst>
      <p:ext uri="{BB962C8B-B14F-4D97-AF65-F5344CB8AC3E}">
        <p14:creationId xmlns:p14="http://schemas.microsoft.com/office/powerpoint/2010/main" val="4243255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EF40B-DC64-F835-1925-3374986AEA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4DCBE4-30B9-4F45-C0F9-2C29B7013E3A}"/>
              </a:ext>
            </a:extLst>
          </p:cNvPr>
          <p:cNvSpPr>
            <a:spLocks noGrp="1"/>
          </p:cNvSpPr>
          <p:nvPr>
            <p:ph type="title"/>
          </p:nvPr>
        </p:nvSpPr>
        <p:spPr/>
        <p:txBody>
          <a:bodyPr/>
          <a:lstStyle/>
          <a:p>
            <a:r>
              <a:rPr lang="en-US" dirty="0"/>
              <a:t>Scope of the process</a:t>
            </a:r>
            <a:endParaRPr lang="en-GB" dirty="0"/>
          </a:p>
        </p:txBody>
      </p:sp>
      <p:sp>
        <p:nvSpPr>
          <p:cNvPr id="3" name="Content Placeholder 2">
            <a:extLst>
              <a:ext uri="{FF2B5EF4-FFF2-40B4-BE49-F238E27FC236}">
                <a16:creationId xmlns:a16="http://schemas.microsoft.com/office/drawing/2014/main" id="{AB87A258-9FA5-1004-ED9D-CEF43449C3CE}"/>
              </a:ext>
            </a:extLst>
          </p:cNvPr>
          <p:cNvSpPr>
            <a:spLocks noGrp="1"/>
          </p:cNvSpPr>
          <p:nvPr>
            <p:ph sz="half" idx="1"/>
          </p:nvPr>
        </p:nvSpPr>
        <p:spPr/>
        <p:txBody>
          <a:bodyPr/>
          <a:lstStyle/>
          <a:p>
            <a:pPr marL="666750" lvl="1" indent="-342900">
              <a:buFont typeface="Arial" panose="020B0604020202020204" pitchFamily="34" charset="0"/>
              <a:buChar char="•"/>
            </a:pPr>
            <a:r>
              <a:rPr lang="en-US" dirty="0"/>
              <a:t>Automate preparation and injection sequence of the instrument based on experience operating it in the last year</a:t>
            </a:r>
          </a:p>
          <a:p>
            <a:pPr marL="666750" lvl="1" indent="-342900">
              <a:buFont typeface="Arial" panose="020B0604020202020204" pitchFamily="34" charset="0"/>
              <a:buChar char="•"/>
            </a:pPr>
            <a:r>
              <a:rPr lang="en-US" dirty="0"/>
              <a:t>Returning to initial state after an injection</a:t>
            </a:r>
          </a:p>
          <a:p>
            <a:pPr marL="666750" lvl="1" indent="-342900">
              <a:buFont typeface="Arial" panose="020B0604020202020204" pitchFamily="34" charset="0"/>
              <a:buChar char="•"/>
            </a:pPr>
            <a:r>
              <a:rPr lang="en-US" dirty="0"/>
              <a:t>Recovery from failures in the process </a:t>
            </a:r>
          </a:p>
          <a:p>
            <a:pPr marL="666750" lvl="1" indent="-342900">
              <a:buFont typeface="Arial" panose="020B0604020202020204" pitchFamily="34" charset="0"/>
              <a:buChar char="•"/>
            </a:pPr>
            <a:r>
              <a:rPr lang="en-US" dirty="0"/>
              <a:t>Excluded:</a:t>
            </a:r>
          </a:p>
          <a:p>
            <a:pPr marL="990900" lvl="2" indent="-342900"/>
            <a:r>
              <a:rPr lang="en-US" dirty="0"/>
              <a:t>Pump down/preparation of the instrument after venting</a:t>
            </a:r>
            <a:endParaRPr lang="en-GB" dirty="0"/>
          </a:p>
          <a:p>
            <a:pPr marL="990900" lvl="2" indent="-342900"/>
            <a:r>
              <a:rPr lang="en-GB" dirty="0"/>
              <a:t>Other specific tasks not related to injection</a:t>
            </a:r>
            <a:endParaRPr lang="en-US" dirty="0"/>
          </a:p>
        </p:txBody>
      </p:sp>
      <p:sp>
        <p:nvSpPr>
          <p:cNvPr id="5" name="Date Placeholder 4">
            <a:extLst>
              <a:ext uri="{FF2B5EF4-FFF2-40B4-BE49-F238E27FC236}">
                <a16:creationId xmlns:a16="http://schemas.microsoft.com/office/drawing/2014/main" id="{6D4E72CC-E357-F217-5E73-7DC94006CA0E}"/>
              </a:ext>
            </a:extLst>
          </p:cNvPr>
          <p:cNvSpPr>
            <a:spLocks noGrp="1"/>
          </p:cNvSpPr>
          <p:nvPr>
            <p:ph type="dt" sz="half" idx="14"/>
          </p:nvPr>
        </p:nvSpPr>
        <p:spPr/>
        <p:txBody>
          <a:bodyPr/>
          <a:lstStyle/>
          <a:p>
            <a:fld id="{F7BF4D7E-11EC-4389-9658-E4432868991F}" type="datetime3">
              <a:rPr lang="en-US" smtClean="0"/>
              <a:t>2 December 2024</a:t>
            </a:fld>
            <a:endParaRPr lang="en-US" dirty="0"/>
          </a:p>
        </p:txBody>
      </p:sp>
      <p:sp>
        <p:nvSpPr>
          <p:cNvPr id="6" name="Footer Placeholder 5">
            <a:extLst>
              <a:ext uri="{FF2B5EF4-FFF2-40B4-BE49-F238E27FC236}">
                <a16:creationId xmlns:a16="http://schemas.microsoft.com/office/drawing/2014/main" id="{5AEA8758-881C-761E-A970-876291A2A30B}"/>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99FFC6E-56FA-09AB-9027-FD54DD6970DA}"/>
              </a:ext>
            </a:extLst>
          </p:cNvPr>
          <p:cNvSpPr>
            <a:spLocks noGrp="1"/>
          </p:cNvSpPr>
          <p:nvPr>
            <p:ph type="sldNum" sz="quarter" idx="16"/>
          </p:nvPr>
        </p:nvSpPr>
        <p:spPr/>
        <p:txBody>
          <a:bodyPr/>
          <a:lstStyle/>
          <a:p>
            <a:fld id="{36B5EA5A-BC32-A742-B11B-8E7414D5B535}" type="slidenum">
              <a:rPr lang="en-US" smtClean="0"/>
              <a:pPr/>
              <a:t>6</a:t>
            </a:fld>
            <a:endParaRPr lang="en-US" dirty="0"/>
          </a:p>
        </p:txBody>
      </p:sp>
      <p:pic>
        <p:nvPicPr>
          <p:cNvPr id="4" name="Picture 3">
            <a:extLst>
              <a:ext uri="{FF2B5EF4-FFF2-40B4-BE49-F238E27FC236}">
                <a16:creationId xmlns:a16="http://schemas.microsoft.com/office/drawing/2014/main" id="{7C99CEDD-F4B2-7784-0256-01F5016D6550}"/>
              </a:ext>
            </a:extLst>
          </p:cNvPr>
          <p:cNvPicPr>
            <a:picLocks noChangeAspect="1"/>
          </p:cNvPicPr>
          <p:nvPr/>
        </p:nvPicPr>
        <p:blipFill>
          <a:blip r:embed="rId4"/>
          <a:stretch>
            <a:fillRect/>
          </a:stretch>
        </p:blipFill>
        <p:spPr>
          <a:xfrm>
            <a:off x="6239046" y="1317657"/>
            <a:ext cx="5616574" cy="3332283"/>
          </a:xfrm>
          <a:prstGeom prst="rect">
            <a:avLst/>
          </a:prstGeom>
        </p:spPr>
      </p:pic>
    </p:spTree>
    <p:extLst>
      <p:ext uri="{BB962C8B-B14F-4D97-AF65-F5344CB8AC3E}">
        <p14:creationId xmlns:p14="http://schemas.microsoft.com/office/powerpoint/2010/main" val="743150348"/>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1CCAA-B618-65ED-FACB-53476E10D568}"/>
              </a:ext>
            </a:extLst>
          </p:cNvPr>
          <p:cNvSpPr>
            <a:spLocks noGrp="1"/>
          </p:cNvSpPr>
          <p:nvPr>
            <p:ph type="title"/>
          </p:nvPr>
        </p:nvSpPr>
        <p:spPr>
          <a:xfrm>
            <a:off x="1838082" y="1324569"/>
            <a:ext cx="5616574" cy="1065742"/>
          </a:xfrm>
        </p:spPr>
        <p:txBody>
          <a:bodyPr anchor="t">
            <a:normAutofit/>
          </a:bodyPr>
          <a:lstStyle/>
          <a:p>
            <a:r>
              <a:rPr lang="en-US" dirty="0"/>
              <a:t>Process Control</a:t>
            </a:r>
            <a:br>
              <a:rPr lang="en-US" dirty="0"/>
            </a:br>
            <a:r>
              <a:rPr lang="en-GB" sz="1400" dirty="0"/>
              <a:t>Process Flow and Machine Safety Measures</a:t>
            </a:r>
            <a:endParaRPr lang="en-GB" sz="1600" dirty="0"/>
          </a:p>
        </p:txBody>
      </p:sp>
      <p:sp>
        <p:nvSpPr>
          <p:cNvPr id="5" name="Date Placeholder 4">
            <a:extLst>
              <a:ext uri="{FF2B5EF4-FFF2-40B4-BE49-F238E27FC236}">
                <a16:creationId xmlns:a16="http://schemas.microsoft.com/office/drawing/2014/main" id="{163E3F3B-0F83-B4E4-590A-982897FB2A88}"/>
              </a:ext>
            </a:extLst>
          </p:cNvPr>
          <p:cNvSpPr>
            <a:spLocks noGrp="1"/>
          </p:cNvSpPr>
          <p:nvPr>
            <p:ph type="dt" sz="half" idx="14"/>
          </p:nvPr>
        </p:nvSpPr>
        <p:spPr>
          <a:xfrm>
            <a:off x="8101915" y="6424993"/>
            <a:ext cx="1773923" cy="365125"/>
          </a:xfrm>
        </p:spPr>
        <p:txBody>
          <a:bodyPr anchor="ctr">
            <a:normAutofit/>
          </a:bodyPr>
          <a:lstStyle/>
          <a:p>
            <a:pPr>
              <a:spcAft>
                <a:spcPts val="600"/>
              </a:spcAft>
            </a:pPr>
            <a:fld id="{6FC422CE-9639-457E-95DD-6D0723833C2D}" type="datetime3">
              <a:rPr lang="en-US" smtClean="0"/>
              <a:t>2 December 2024</a:t>
            </a:fld>
            <a:endParaRPr lang="en-US"/>
          </a:p>
        </p:txBody>
      </p:sp>
      <p:sp>
        <p:nvSpPr>
          <p:cNvPr id="6" name="Footer Placeholder 5">
            <a:extLst>
              <a:ext uri="{FF2B5EF4-FFF2-40B4-BE49-F238E27FC236}">
                <a16:creationId xmlns:a16="http://schemas.microsoft.com/office/drawing/2014/main" id="{712C946A-3433-91E8-ABD2-DA446A16765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DC494F23-9941-D4DA-BC85-BAC2068C851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7</a:t>
            </a:fld>
            <a:endParaRPr lang="en-US"/>
          </a:p>
        </p:txBody>
      </p:sp>
      <p:pic>
        <p:nvPicPr>
          <p:cNvPr id="1028" name="Picture 4" descr="Activity, control, procedure, process, system icon - Download on Iconfinder">
            <a:extLst>
              <a:ext uri="{FF2B5EF4-FFF2-40B4-BE49-F238E27FC236}">
                <a16:creationId xmlns:a16="http://schemas.microsoft.com/office/drawing/2014/main" id="{C4F3AF39-1229-3990-6E6C-26288CFFA7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6791" y="1314789"/>
            <a:ext cx="780967" cy="780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4532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EE6B8-7321-BC15-CA4B-FAD4588027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2DC8D9-E925-A1E4-B965-5E3D318AA5A6}"/>
              </a:ext>
            </a:extLst>
          </p:cNvPr>
          <p:cNvSpPr>
            <a:spLocks noGrp="1"/>
          </p:cNvSpPr>
          <p:nvPr>
            <p:ph type="title"/>
          </p:nvPr>
        </p:nvSpPr>
        <p:spPr/>
        <p:txBody>
          <a:bodyPr/>
          <a:lstStyle/>
          <a:p>
            <a:r>
              <a:rPr lang="en-US" dirty="0"/>
              <a:t>General process flow</a:t>
            </a:r>
            <a:endParaRPr lang="en-GB" dirty="0"/>
          </a:p>
        </p:txBody>
      </p:sp>
      <p:sp>
        <p:nvSpPr>
          <p:cNvPr id="5" name="Date Placeholder 4">
            <a:extLst>
              <a:ext uri="{FF2B5EF4-FFF2-40B4-BE49-F238E27FC236}">
                <a16:creationId xmlns:a16="http://schemas.microsoft.com/office/drawing/2014/main" id="{E50CDA47-1CE4-FFAC-B4CA-808EF0B1E3F9}"/>
              </a:ext>
            </a:extLst>
          </p:cNvPr>
          <p:cNvSpPr>
            <a:spLocks noGrp="1"/>
          </p:cNvSpPr>
          <p:nvPr>
            <p:ph type="dt" sz="half" idx="14"/>
          </p:nvPr>
        </p:nvSpPr>
        <p:spPr/>
        <p:txBody>
          <a:bodyPr/>
          <a:lstStyle/>
          <a:p>
            <a:fld id="{FE2996DD-8C9E-4F0C-A77E-CB4CE6108AE5}" type="datetime3">
              <a:rPr lang="en-US" smtClean="0"/>
              <a:t>2 December 2024</a:t>
            </a:fld>
            <a:endParaRPr lang="en-US" dirty="0"/>
          </a:p>
        </p:txBody>
      </p:sp>
      <p:sp>
        <p:nvSpPr>
          <p:cNvPr id="6" name="Footer Placeholder 5">
            <a:extLst>
              <a:ext uri="{FF2B5EF4-FFF2-40B4-BE49-F238E27FC236}">
                <a16:creationId xmlns:a16="http://schemas.microsoft.com/office/drawing/2014/main" id="{816F7BA0-57AE-1282-9AE3-48B85CB2E0CE}"/>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9D0CD6AE-DC00-BEFD-2588-1C9D09B7C40F}"/>
              </a:ext>
            </a:extLst>
          </p:cNvPr>
          <p:cNvSpPr>
            <a:spLocks noGrp="1"/>
          </p:cNvSpPr>
          <p:nvPr>
            <p:ph type="sldNum" sz="quarter" idx="16"/>
          </p:nvPr>
        </p:nvSpPr>
        <p:spPr/>
        <p:txBody>
          <a:bodyPr/>
          <a:lstStyle/>
          <a:p>
            <a:fld id="{36B5EA5A-BC32-A742-B11B-8E7414D5B535}" type="slidenum">
              <a:rPr lang="en-US" smtClean="0"/>
              <a:pPr/>
              <a:t>8</a:t>
            </a:fld>
            <a:endParaRPr lang="en-US" dirty="0"/>
          </a:p>
        </p:txBody>
      </p:sp>
      <p:pic>
        <p:nvPicPr>
          <p:cNvPr id="1026" name="Picture 2">
            <a:extLst>
              <a:ext uri="{FF2B5EF4-FFF2-40B4-BE49-F238E27FC236}">
                <a16:creationId xmlns:a16="http://schemas.microsoft.com/office/drawing/2014/main" id="{D45C058B-62DB-DC94-A62C-0C0DBE6D18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749" y="1520456"/>
            <a:ext cx="10850502" cy="346111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7C332A0-A285-AE0F-CA6B-CBF2C3EA572E}"/>
              </a:ext>
            </a:extLst>
          </p:cNvPr>
          <p:cNvSpPr txBox="1"/>
          <p:nvPr/>
        </p:nvSpPr>
        <p:spPr>
          <a:xfrm>
            <a:off x="1747719" y="5426284"/>
            <a:ext cx="8553688" cy="276999"/>
          </a:xfrm>
          <a:prstGeom prst="rect">
            <a:avLst/>
          </a:prstGeom>
          <a:noFill/>
        </p:spPr>
        <p:txBody>
          <a:bodyPr wrap="none" lIns="0" tIns="0" rIns="0" bIns="0" rtlCol="0">
            <a:spAutoFit/>
          </a:bodyPr>
          <a:lstStyle/>
          <a:p>
            <a:pPr algn="ctr"/>
            <a:r>
              <a:rPr lang="en-US" dirty="0">
                <a:solidFill>
                  <a:srgbClr val="303030"/>
                </a:solidFill>
              </a:rPr>
              <a:t>Technical Specification and User Manual: </a:t>
            </a:r>
            <a:r>
              <a:rPr lang="en-US" dirty="0"/>
              <a:t>https://edms.cern.ch/document/2757469/5</a:t>
            </a:r>
            <a:endParaRPr lang="en-GB" dirty="0"/>
          </a:p>
        </p:txBody>
      </p:sp>
    </p:spTree>
    <p:extLst>
      <p:ext uri="{BB962C8B-B14F-4D97-AF65-F5344CB8AC3E}">
        <p14:creationId xmlns:p14="http://schemas.microsoft.com/office/powerpoint/2010/main" val="1317412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884F1-D026-A0EE-BE65-07CBEE4D9743}"/>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285EC9BB-44F0-02CB-D87F-CCE8888E4D00}"/>
              </a:ext>
            </a:extLst>
          </p:cNvPr>
          <p:cNvPicPr>
            <a:picLocks noChangeAspect="1"/>
          </p:cNvPicPr>
          <p:nvPr/>
        </p:nvPicPr>
        <p:blipFill>
          <a:blip r:embed="rId4"/>
          <a:stretch>
            <a:fillRect/>
          </a:stretch>
        </p:blipFill>
        <p:spPr>
          <a:xfrm>
            <a:off x="6809276" y="955307"/>
            <a:ext cx="4054191" cy="4895512"/>
          </a:xfrm>
          <a:prstGeom prst="rect">
            <a:avLst/>
          </a:prstGeom>
        </p:spPr>
      </p:pic>
      <p:sp>
        <p:nvSpPr>
          <p:cNvPr id="2" name="Title 1">
            <a:extLst>
              <a:ext uri="{FF2B5EF4-FFF2-40B4-BE49-F238E27FC236}">
                <a16:creationId xmlns:a16="http://schemas.microsoft.com/office/drawing/2014/main" id="{B78BC035-983B-3E7B-A158-C03CAFC84058}"/>
              </a:ext>
            </a:extLst>
          </p:cNvPr>
          <p:cNvSpPr>
            <a:spLocks noGrp="1"/>
          </p:cNvSpPr>
          <p:nvPr>
            <p:ph type="title"/>
          </p:nvPr>
        </p:nvSpPr>
        <p:spPr>
          <a:xfrm>
            <a:off x="407989" y="373593"/>
            <a:ext cx="9317902" cy="1065742"/>
          </a:xfrm>
        </p:spPr>
        <p:txBody>
          <a:bodyPr/>
          <a:lstStyle/>
          <a:p>
            <a:r>
              <a:rPr lang="en-US" dirty="0"/>
              <a:t>Machine Safety Hazards</a:t>
            </a:r>
            <a:endParaRPr lang="en-GB" dirty="0"/>
          </a:p>
        </p:txBody>
      </p:sp>
      <p:sp>
        <p:nvSpPr>
          <p:cNvPr id="3" name="Content Placeholder 2">
            <a:extLst>
              <a:ext uri="{FF2B5EF4-FFF2-40B4-BE49-F238E27FC236}">
                <a16:creationId xmlns:a16="http://schemas.microsoft.com/office/drawing/2014/main" id="{68E86D18-DD81-F72C-EE2D-CB24F4A8E55A}"/>
              </a:ext>
            </a:extLst>
          </p:cNvPr>
          <p:cNvSpPr>
            <a:spLocks noGrp="1"/>
          </p:cNvSpPr>
          <p:nvPr>
            <p:ph sz="half" idx="1"/>
          </p:nvPr>
        </p:nvSpPr>
        <p:spPr>
          <a:xfrm>
            <a:off x="407988" y="1598658"/>
            <a:ext cx="5483658" cy="4608512"/>
          </a:xfrm>
        </p:spPr>
        <p:txBody>
          <a:bodyPr/>
          <a:lstStyle/>
          <a:p>
            <a:pPr marL="666750" lvl="1" indent="-342900">
              <a:buFont typeface="Arial" panose="020B0604020202020204" pitchFamily="34" charset="0"/>
              <a:buChar char="•"/>
            </a:pPr>
            <a:r>
              <a:rPr lang="en-US" dirty="0"/>
              <a:t>No VVRs on pumping groups:</a:t>
            </a:r>
          </a:p>
          <a:p>
            <a:pPr marL="990900" lvl="2" indent="-342900"/>
            <a:r>
              <a:rPr lang="en-US" sz="1400" dirty="0"/>
              <a:t>Possible backflow from the VPGs</a:t>
            </a:r>
          </a:p>
          <a:p>
            <a:pPr marL="990900" lvl="2" indent="-342900"/>
            <a:r>
              <a:rPr lang="en-US" sz="1400" dirty="0"/>
              <a:t>Could pollute BGC and beam vacuum</a:t>
            </a:r>
          </a:p>
          <a:p>
            <a:pPr marL="666750" lvl="1" indent="-342900"/>
            <a:r>
              <a:rPr lang="en-US" dirty="0"/>
              <a:t>No VVR and a VVT on VPG5:</a:t>
            </a:r>
          </a:p>
          <a:p>
            <a:pPr marL="990900" lvl="2" indent="-342900"/>
            <a:r>
              <a:rPr lang="en-US" sz="1400" dirty="0"/>
              <a:t>VVGDUMP could fail in open state and VPG5 could vent</a:t>
            </a:r>
          </a:p>
          <a:p>
            <a:pPr marL="990900" lvl="2" indent="-342900"/>
            <a:r>
              <a:rPr lang="en-US" sz="1400" dirty="0"/>
              <a:t>Venting of the beam pipe</a:t>
            </a:r>
          </a:p>
          <a:p>
            <a:pPr marL="666750" lvl="1" indent="-342900"/>
            <a:r>
              <a:rPr lang="en-US" dirty="0"/>
              <a:t>Issues with injection causing pressure spike in beam pipe:</a:t>
            </a:r>
          </a:p>
          <a:p>
            <a:pPr marL="990900" lvl="2" indent="-342900"/>
            <a:r>
              <a:rPr lang="en-US" sz="1400" dirty="0"/>
              <a:t>Could cause beam dump</a:t>
            </a:r>
          </a:p>
        </p:txBody>
      </p:sp>
      <p:sp>
        <p:nvSpPr>
          <p:cNvPr id="5" name="Date Placeholder 4">
            <a:extLst>
              <a:ext uri="{FF2B5EF4-FFF2-40B4-BE49-F238E27FC236}">
                <a16:creationId xmlns:a16="http://schemas.microsoft.com/office/drawing/2014/main" id="{52D81DD6-6477-ECDC-ED21-13779A9C5293}"/>
              </a:ext>
            </a:extLst>
          </p:cNvPr>
          <p:cNvSpPr>
            <a:spLocks noGrp="1"/>
          </p:cNvSpPr>
          <p:nvPr>
            <p:ph type="dt" sz="half" idx="14"/>
          </p:nvPr>
        </p:nvSpPr>
        <p:spPr/>
        <p:txBody>
          <a:bodyPr/>
          <a:lstStyle/>
          <a:p>
            <a:fld id="{84E82923-DC5D-46BD-86C3-8ED3BE0854E5}" type="datetime3">
              <a:rPr lang="en-US" smtClean="0"/>
              <a:t>2 December 2024</a:t>
            </a:fld>
            <a:endParaRPr lang="en-US" dirty="0"/>
          </a:p>
        </p:txBody>
      </p:sp>
      <p:sp>
        <p:nvSpPr>
          <p:cNvPr id="6" name="Footer Placeholder 5">
            <a:extLst>
              <a:ext uri="{FF2B5EF4-FFF2-40B4-BE49-F238E27FC236}">
                <a16:creationId xmlns:a16="http://schemas.microsoft.com/office/drawing/2014/main" id="{C48D8E60-7B2F-729B-E9A6-B48D2A38C2F8}"/>
              </a:ext>
            </a:extLst>
          </p:cNvPr>
          <p:cNvSpPr>
            <a:spLocks noGrp="1"/>
          </p:cNvSpPr>
          <p:nvPr>
            <p:ph type="ftr" sz="quarter" idx="15"/>
          </p:nvPr>
        </p:nvSpPr>
        <p:spPr/>
        <p:txBody>
          <a:bodyPr/>
          <a:lstStyle/>
          <a:p>
            <a:pPr>
              <a:spcAft>
                <a:spcPts val="600"/>
              </a:spcAft>
            </a:pPr>
            <a:r>
              <a:rPr lang="en-US" dirty="0"/>
              <a:t>Liam Cantu | BGC Automated Process Spec</a:t>
            </a:r>
          </a:p>
        </p:txBody>
      </p:sp>
      <p:sp>
        <p:nvSpPr>
          <p:cNvPr id="7" name="Slide Number Placeholder 6">
            <a:extLst>
              <a:ext uri="{FF2B5EF4-FFF2-40B4-BE49-F238E27FC236}">
                <a16:creationId xmlns:a16="http://schemas.microsoft.com/office/drawing/2014/main" id="{89421433-B89C-4607-EEC1-298D8C20B07A}"/>
              </a:ext>
            </a:extLst>
          </p:cNvPr>
          <p:cNvSpPr>
            <a:spLocks noGrp="1"/>
          </p:cNvSpPr>
          <p:nvPr>
            <p:ph type="sldNum" sz="quarter" idx="16"/>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779458551"/>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PPT_v2023</Template>
  <TotalTime>32640</TotalTime>
  <Words>2318</Words>
  <Application>Microsoft Office PowerPoint</Application>
  <PresentationFormat>Widescreen</PresentationFormat>
  <Paragraphs>389</Paragraphs>
  <Slides>32</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Verdana</vt:lpstr>
      <vt:lpstr>Office Theme</vt:lpstr>
      <vt:lpstr>BGC Automated Process</vt:lpstr>
      <vt:lpstr>Contents</vt:lpstr>
      <vt:lpstr>Introduction Current operation and Motivation for Automation</vt:lpstr>
      <vt:lpstr>BGC vacuum equipment</vt:lpstr>
      <vt:lpstr>Current operation</vt:lpstr>
      <vt:lpstr>Scope of the process</vt:lpstr>
      <vt:lpstr>Process Control Process Flow and Machine Safety Measures</vt:lpstr>
      <vt:lpstr>General process flow</vt:lpstr>
      <vt:lpstr>Machine Safety Hazards</vt:lpstr>
      <vt:lpstr>Machine Safety Hazards</vt:lpstr>
      <vt:lpstr>Process conditions and device Interlocks</vt:lpstr>
      <vt:lpstr>Device Interlocks</vt:lpstr>
      <vt:lpstr>Process Conditions</vt:lpstr>
      <vt:lpstr>User Interface New SCADA panels and Alarms</vt:lpstr>
      <vt:lpstr>SCADA Layout – Main Panel</vt:lpstr>
      <vt:lpstr>SCADA Layout – ITL panels</vt:lpstr>
      <vt:lpstr>SCADA Layout – Main Panel</vt:lpstr>
      <vt:lpstr>SCADA Layout – State detailed steps panels</vt:lpstr>
      <vt:lpstr>Alarms</vt:lpstr>
      <vt:lpstr>Testing and Installation Testing Procedure and Installation Plans</vt:lpstr>
      <vt:lpstr>Testing procedure</vt:lpstr>
      <vt:lpstr>Installation plans</vt:lpstr>
      <vt:lpstr>PowerPoint Presentation</vt:lpstr>
      <vt:lpstr>Process Conditions</vt:lpstr>
      <vt:lpstr>Safe State</vt:lpstr>
      <vt:lpstr>Stand-By State</vt:lpstr>
      <vt:lpstr>Service State</vt:lpstr>
      <vt:lpstr>Preparing and Recovery States</vt:lpstr>
      <vt:lpstr>Prepared State</vt:lpstr>
      <vt:lpstr>Injecting State</vt:lpstr>
      <vt:lpstr>Stopping Injection State</vt:lpstr>
      <vt:lpstr>Manual commands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Liam Cantu</dc:creator>
  <cp:lastModifiedBy>Liam Cantu</cp:lastModifiedBy>
  <cp:revision>199</cp:revision>
  <dcterms:created xsi:type="dcterms:W3CDTF">2024-03-22T08:51:18Z</dcterms:created>
  <dcterms:modified xsi:type="dcterms:W3CDTF">2024-12-02T14:43:42Z</dcterms:modified>
</cp:coreProperties>
</file>