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74" r:id="rId3"/>
    <p:sldId id="341" r:id="rId4"/>
    <p:sldId id="342" r:id="rId5"/>
    <p:sldId id="276" r:id="rId6"/>
    <p:sldId id="343" r:id="rId7"/>
    <p:sldId id="354" r:id="rId8"/>
    <p:sldId id="355" r:id="rId9"/>
    <p:sldId id="356" r:id="rId10"/>
    <p:sldId id="298" r:id="rId11"/>
    <p:sldId id="357" r:id="rId12"/>
    <p:sldId id="273" r:id="rId13"/>
    <p:sldId id="334" r:id="rId14"/>
    <p:sldId id="337" r:id="rId15"/>
    <p:sldId id="338" r:id="rId16"/>
    <p:sldId id="340" r:id="rId17"/>
    <p:sldId id="339" r:id="rId18"/>
    <p:sldId id="289" r:id="rId19"/>
    <p:sldId id="297" r:id="rId20"/>
    <p:sldId id="299" r:id="rId21"/>
    <p:sldId id="30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934"/>
  </p:normalViewPr>
  <p:slideViewPr>
    <p:cSldViewPr snapToGrid="0" snapToObjects="1">
      <p:cViewPr varScale="1">
        <p:scale>
          <a:sx n="116" d="100"/>
          <a:sy n="116" d="100"/>
        </p:scale>
        <p:origin x="25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D5CF9-9165-4A5D-ABBD-A6A2288F578A}" type="datetimeFigureOut">
              <a:rPr lang="en-GB" smtClean="0"/>
              <a:t>29/11/2024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7EFFC-2F9E-467C-9B9F-E4D30C6105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3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81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pl-P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Q</a:t>
            </a:r>
            <a:r>
              <a:rPr lang="pl-PL" dirty="0"/>
              <a:t>RL – </a:t>
            </a:r>
            <a:r>
              <a:rPr lang="en-GB" dirty="0">
                <a:solidFill>
                  <a:srgbClr val="FFC000"/>
                </a:solidFill>
              </a:rPr>
              <a:t>c</a:t>
            </a:r>
            <a:r>
              <a:rPr lang="en-GB" dirty="0"/>
              <a:t>ryogenic</a:t>
            </a:r>
            <a:r>
              <a:rPr lang="pl-PL" dirty="0"/>
              <a:t> Ring lin</a:t>
            </a:r>
            <a:r>
              <a:rPr lang="en-GB" dirty="0"/>
              <a:t>e. Cryogenic supply line to supply</a:t>
            </a:r>
            <a:r>
              <a:rPr lang="en-GB" baseline="0" dirty="0"/>
              <a:t> helium to the magnets in the tunnel.</a:t>
            </a:r>
            <a:endParaRPr lang="en-GB" dirty="0"/>
          </a:p>
          <a:p>
            <a:r>
              <a:rPr lang="en-GB" dirty="0"/>
              <a:t>For Colling system</a:t>
            </a:r>
            <a:endParaRPr lang="pl-PL" dirty="0"/>
          </a:p>
          <a:p>
            <a:r>
              <a:rPr lang="pl-PL" dirty="0"/>
              <a:t>What is inside?</a:t>
            </a:r>
            <a:r>
              <a:rPr lang="en-GB" baseline="0" dirty="0"/>
              <a:t> </a:t>
            </a:r>
            <a:r>
              <a:rPr lang="en-GB" dirty="0"/>
              <a:t>Cold </a:t>
            </a:r>
            <a:r>
              <a:rPr lang="pl-PL" dirty="0"/>
              <a:t>Helium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847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pl-P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Q</a:t>
            </a:r>
            <a:r>
              <a:rPr lang="pl-PL" dirty="0"/>
              <a:t>RL – </a:t>
            </a:r>
            <a:r>
              <a:rPr lang="en-GB" dirty="0">
                <a:solidFill>
                  <a:srgbClr val="FFC000"/>
                </a:solidFill>
              </a:rPr>
              <a:t>c</a:t>
            </a:r>
            <a:r>
              <a:rPr lang="en-GB" dirty="0"/>
              <a:t>ryogenic</a:t>
            </a:r>
            <a:r>
              <a:rPr lang="pl-PL" dirty="0"/>
              <a:t> Ring lin</a:t>
            </a:r>
            <a:r>
              <a:rPr lang="en-GB" dirty="0"/>
              <a:t>e. Cryogenic supply line to supply</a:t>
            </a:r>
            <a:r>
              <a:rPr lang="en-GB" baseline="0" dirty="0"/>
              <a:t> helium to the magnets in the tunnel.</a:t>
            </a:r>
            <a:endParaRPr lang="en-GB" dirty="0"/>
          </a:p>
          <a:p>
            <a:r>
              <a:rPr lang="en-GB" dirty="0"/>
              <a:t>For Colling system</a:t>
            </a:r>
            <a:endParaRPr lang="pl-PL" dirty="0"/>
          </a:p>
          <a:p>
            <a:r>
              <a:rPr lang="pl-PL" dirty="0"/>
              <a:t>What is inside?</a:t>
            </a:r>
            <a:r>
              <a:rPr lang="en-GB" baseline="0" dirty="0"/>
              <a:t> </a:t>
            </a:r>
            <a:r>
              <a:rPr lang="en-GB" dirty="0"/>
              <a:t>Cold </a:t>
            </a:r>
            <a:r>
              <a:rPr lang="pl-PL" dirty="0"/>
              <a:t>Helium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760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pl-P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Q</a:t>
            </a:r>
            <a:r>
              <a:rPr lang="pl-PL" dirty="0"/>
              <a:t>RL – </a:t>
            </a:r>
            <a:r>
              <a:rPr lang="en-GB" dirty="0">
                <a:solidFill>
                  <a:srgbClr val="FFC000"/>
                </a:solidFill>
              </a:rPr>
              <a:t>c</a:t>
            </a:r>
            <a:r>
              <a:rPr lang="en-GB" dirty="0"/>
              <a:t>ryogenic</a:t>
            </a:r>
            <a:r>
              <a:rPr lang="pl-PL" dirty="0"/>
              <a:t> Ring lin</a:t>
            </a:r>
            <a:r>
              <a:rPr lang="en-GB" dirty="0"/>
              <a:t>e. Cryogenic supply line to supply</a:t>
            </a:r>
            <a:r>
              <a:rPr lang="en-GB" baseline="0" dirty="0"/>
              <a:t> helium to the magnets in the tunnel.</a:t>
            </a:r>
            <a:endParaRPr lang="en-GB" dirty="0"/>
          </a:p>
          <a:p>
            <a:r>
              <a:rPr lang="en-GB" dirty="0"/>
              <a:t>For Colling system</a:t>
            </a:r>
            <a:endParaRPr lang="pl-PL" dirty="0"/>
          </a:p>
          <a:p>
            <a:r>
              <a:rPr lang="pl-PL" dirty="0"/>
              <a:t>What is inside?</a:t>
            </a:r>
            <a:r>
              <a:rPr lang="en-GB" baseline="0" dirty="0"/>
              <a:t> </a:t>
            </a:r>
            <a:r>
              <a:rPr lang="en-GB" dirty="0"/>
              <a:t>Cold </a:t>
            </a:r>
            <a:r>
              <a:rPr lang="pl-PL" dirty="0"/>
              <a:t>Helium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002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pl-P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Q</a:t>
            </a:r>
            <a:r>
              <a:rPr lang="pl-PL" dirty="0"/>
              <a:t>RL – </a:t>
            </a:r>
            <a:r>
              <a:rPr lang="en-GB" dirty="0">
                <a:solidFill>
                  <a:srgbClr val="FFC000"/>
                </a:solidFill>
              </a:rPr>
              <a:t>c</a:t>
            </a:r>
            <a:r>
              <a:rPr lang="en-GB" dirty="0"/>
              <a:t>ryogenic</a:t>
            </a:r>
            <a:r>
              <a:rPr lang="pl-PL" dirty="0"/>
              <a:t> Ring lin</a:t>
            </a:r>
            <a:r>
              <a:rPr lang="en-GB" dirty="0"/>
              <a:t>e. Cryogenic supply line to supply</a:t>
            </a:r>
            <a:r>
              <a:rPr lang="en-GB" baseline="0" dirty="0"/>
              <a:t> helium to the magnets in the tunnel.</a:t>
            </a:r>
            <a:endParaRPr lang="en-GB" dirty="0"/>
          </a:p>
          <a:p>
            <a:r>
              <a:rPr lang="en-GB" dirty="0"/>
              <a:t>For Colling system</a:t>
            </a:r>
            <a:endParaRPr lang="pl-PL" dirty="0"/>
          </a:p>
          <a:p>
            <a:r>
              <a:rPr lang="pl-PL" dirty="0"/>
              <a:t>What is inside?</a:t>
            </a:r>
            <a:r>
              <a:rPr lang="en-GB" baseline="0" dirty="0"/>
              <a:t> </a:t>
            </a:r>
            <a:r>
              <a:rPr lang="en-GB" dirty="0"/>
              <a:t>Cold </a:t>
            </a:r>
            <a:r>
              <a:rPr lang="pl-PL" dirty="0"/>
              <a:t>Helium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063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TCC meeting 30 09 2021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8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4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8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80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9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29-Nov-24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579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TCC meeting 30 09 2021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3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DB0A-6842-0243-8574-038E0B10D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4306" y="2910821"/>
            <a:ext cx="9600000" cy="1800000"/>
          </a:xfrm>
        </p:spPr>
        <p:txBody>
          <a:bodyPr/>
          <a:lstStyle/>
          <a:p>
            <a:r>
              <a:rPr lang="en-GB" dirty="0"/>
              <a:t>Design criteria and present design status of the BGC v4.2 for the LHC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2514C-F147-9248-8A7A-2D317CC2B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3200" y="4258097"/>
            <a:ext cx="9262126" cy="1972972"/>
          </a:xfrm>
        </p:spPr>
        <p:txBody>
          <a:bodyPr>
            <a:normAutofit/>
          </a:bodyPr>
          <a:lstStyle/>
          <a:p>
            <a:r>
              <a:rPr lang="en-US" u="sng" dirty="0"/>
              <a:t>G. Schneider,</a:t>
            </a:r>
            <a:r>
              <a:rPr lang="en-US" dirty="0"/>
              <a:t> C. Pasquino, R. Veness and BGC design team</a:t>
            </a:r>
            <a:endParaRPr lang="en-US" u="sn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11th BGC Collaboration Meeting 02.12.2024 Liverpool </a:t>
            </a:r>
            <a:r>
              <a:rPr lang="fr-CH" dirty="0" err="1"/>
              <a:t>University</a:t>
            </a:r>
            <a:endParaRPr lang="en-GB" dirty="0"/>
          </a:p>
        </p:txBody>
      </p:sp>
      <p:pic>
        <p:nvPicPr>
          <p:cNvPr id="8" name="Picture 7" descr="UoL - Logo - Reversed.eps">
            <a:extLst>
              <a:ext uri="{FF2B5EF4-FFF2-40B4-BE49-F238E27FC236}">
                <a16:creationId xmlns:a16="http://schemas.microsoft.com/office/drawing/2014/main" id="{B8C5CFB2-491C-8E80-0DDA-71124C4DA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074" y="236607"/>
            <a:ext cx="3980964" cy="1018784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9" name="Picture 4" descr="File:GSI Logo rgb.png - Wikimedia Commons">
            <a:extLst>
              <a:ext uri="{FF2B5EF4-FFF2-40B4-BE49-F238E27FC236}">
                <a16:creationId xmlns:a16="http://schemas.microsoft.com/office/drawing/2014/main" id="{EA4E8F5F-918B-15D8-B695-9DD224F20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74" y="1340163"/>
            <a:ext cx="3980964" cy="12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00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01131"/>
            <a:ext cx="10560000" cy="720000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A016E59-6329-4658-BCFB-D5B4E703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804" y="1187209"/>
            <a:ext cx="11111596" cy="4924141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ym typeface="Wingdings" panose="05000000000000000000" pitchFamily="2" charset="2"/>
              </a:rPr>
              <a:t>BGC v4.2 preparation ongoing to become a HL-LHC baseline beam instrument for profile and/or halo measurements.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Design of v4.2 is based on v3 with top-down gas injection.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No HEL design, but cost and time optimised.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Design needs in 2025 a real push in order to start manufacture in 2026.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Paper work as Engineering Change Request, space reservation required in order to prepare for the adjacent beam pipes.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Phased approach as for </a:t>
            </a:r>
            <a:r>
              <a:rPr lang="en-GB">
                <a:sym typeface="Wingdings" panose="05000000000000000000" pitchFamily="2" charset="2"/>
              </a:rPr>
              <a:t>the v3.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BFE361-06EE-4E13-80BC-AD5C7E8E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571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01131"/>
            <a:ext cx="10560000" cy="720000"/>
          </a:xfrm>
        </p:spPr>
        <p:txBody>
          <a:bodyPr/>
          <a:lstStyle/>
          <a:p>
            <a:r>
              <a:rPr lang="en-GB" dirty="0"/>
              <a:t>Sum of Deliveries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BFE361-06EE-4E13-80BC-AD5C7E8E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EF63BF-994C-0DFE-9C7E-0267745E9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551869"/>
              </p:ext>
            </p:extLst>
          </p:nvPr>
        </p:nvGraphicFramePr>
        <p:xfrm>
          <a:off x="2889159" y="1309105"/>
          <a:ext cx="6413681" cy="4512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13681">
                  <a:extLst>
                    <a:ext uri="{9D8B030D-6E8A-4147-A177-3AD203B41FA5}">
                      <a16:colId xmlns:a16="http://schemas.microsoft.com/office/drawing/2014/main" val="1082202551"/>
                    </a:ext>
                  </a:extLst>
                </a:gridCol>
              </a:tblGrid>
              <a:tr h="60983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Central Beam pipe including liner, plate and calibration including cleaning and leak checks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19118677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Support and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82950996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Vacuum gauges, racks, cables controlers, gas injection valves tunnel side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69010325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Vacuum pumps turbo and primary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40086012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Vacuum gate valves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21244376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Vacuum Sectorisation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72663926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Tunnel cables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9569556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Injection chamber including bellows and nozzels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3669987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Dump chamber including skimmer, mirror and camera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86663510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Gas Rack, valves and line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51665139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Camera system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12281935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Ion pumps including supports, warm modules, controller and cabling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9943359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>
                          <a:effectLst/>
                        </a:rPr>
                        <a:t>Testing, various, tools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01517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588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E973C-4955-48D0-A8E3-800D2A3F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</a:t>
            </a:r>
            <a:r>
              <a:rPr lang="en-GB" noProof="0" dirty="0"/>
              <a:t>C collaboration meeting 30 03 2022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1276A-2557-4FEF-9BE3-A503272D6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59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765" y="83930"/>
            <a:ext cx="7920000" cy="720000"/>
          </a:xfrm>
        </p:spPr>
        <p:txBody>
          <a:bodyPr/>
          <a:lstStyle/>
          <a:p>
            <a:r>
              <a:rPr lang="en-GB" dirty="0"/>
              <a:t>BGC V3 in the HEL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229F734-83DE-441D-A323-0C53BC9E9C13}" type="datetime1">
              <a:rPr lang="en-GB" smtClean="0"/>
              <a:t>29/11/2024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picture containing outdoor&#10;&#10;Description automatically generated">
            <a:extLst>
              <a:ext uri="{FF2B5EF4-FFF2-40B4-BE49-F238E27FC236}">
                <a16:creationId xmlns:a16="http://schemas.microsoft.com/office/drawing/2014/main" id="{87DADB6A-CE1E-6FC2-9EC9-BFE8FE8A8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965088"/>
            <a:ext cx="9144000" cy="492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95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765" y="0"/>
            <a:ext cx="7920000" cy="445874"/>
          </a:xfrm>
        </p:spPr>
        <p:txBody>
          <a:bodyPr/>
          <a:lstStyle/>
          <a:p>
            <a:r>
              <a:rPr lang="en-GB" dirty="0"/>
              <a:t>BGC V3 in the lab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229F734-83DE-441D-A323-0C53BC9E9C13}" type="datetime1">
              <a:rPr lang="en-GB" smtClean="0"/>
              <a:t>29/11/2024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 descr="A picture containing text, indoor, wall, shelf&#10;&#10;Description automatically generated">
            <a:extLst>
              <a:ext uri="{FF2B5EF4-FFF2-40B4-BE49-F238E27FC236}">
                <a16:creationId xmlns:a16="http://schemas.microsoft.com/office/drawing/2014/main" id="{5E3DDDCD-92D3-FB3F-3ED1-60AF9B513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620688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53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765" y="0"/>
            <a:ext cx="7920000" cy="445874"/>
          </a:xfrm>
        </p:spPr>
        <p:txBody>
          <a:bodyPr/>
          <a:lstStyle/>
          <a:p>
            <a:r>
              <a:rPr lang="en-GB" dirty="0"/>
              <a:t>BGC V3 in the lab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229F734-83DE-441D-A323-0C53BC9E9C13}" type="datetime1">
              <a:rPr lang="en-GB" smtClean="0"/>
              <a:t>29/11/2024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picture containing text, indoor, engine, miller&#10;&#10;Description automatically generated">
            <a:extLst>
              <a:ext uri="{FF2B5EF4-FFF2-40B4-BE49-F238E27FC236}">
                <a16:creationId xmlns:a16="http://schemas.microsoft.com/office/drawing/2014/main" id="{B20DB782-AAEE-50A2-68F3-8E8F04DB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74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E99B-F771-DC58-F582-61A203F6D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BGC in LHC tunnel 2022</a:t>
            </a:r>
            <a:br>
              <a:rPr lang="fr-CH" dirty="0"/>
            </a:br>
            <a:r>
              <a:rPr lang="fr-CH" dirty="0"/>
              <a:t>Distributed </a:t>
            </a:r>
            <a:r>
              <a:rPr lang="fr-CH" dirty="0" err="1"/>
              <a:t>neon</a:t>
            </a:r>
            <a:r>
              <a:rPr lang="fr-CH" dirty="0"/>
              <a:t> Gas </a:t>
            </a:r>
            <a:r>
              <a:rPr lang="fr-CH" dirty="0" err="1"/>
              <a:t>operation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A1EE5-4116-FB74-124C-3C35D849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BGC collaboration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F3FFA-18F7-4C9B-D88F-09F7FDD0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2" name="Picture 11" descr="A picture containing indoor, weapon, miller&#10;&#10;Description automatically generated">
            <a:extLst>
              <a:ext uri="{FF2B5EF4-FFF2-40B4-BE49-F238E27FC236}">
                <a16:creationId xmlns:a16="http://schemas.microsoft.com/office/drawing/2014/main" id="{349C9A2D-EFDA-501E-C9BD-99A3401C0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745" y="1238747"/>
            <a:ext cx="8532000" cy="4799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2E8870-D12F-4825-B109-F7E1FCDE9DE5}"/>
              </a:ext>
            </a:extLst>
          </p:cNvPr>
          <p:cNvSpPr txBox="1"/>
          <p:nvPr/>
        </p:nvSpPr>
        <p:spPr>
          <a:xfrm>
            <a:off x="7968208" y="2060848"/>
            <a:ext cx="187220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Optical system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00B86E-ED84-3631-76BA-3D5DC4D10566}"/>
              </a:ext>
            </a:extLst>
          </p:cNvPr>
          <p:cNvCxnSpPr>
            <a:stCxn id="13" idx="1"/>
          </p:cNvCxnSpPr>
          <p:nvPr/>
        </p:nvCxnSpPr>
        <p:spPr>
          <a:xfrm flipH="1">
            <a:off x="7680176" y="2245514"/>
            <a:ext cx="288032" cy="1033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D04C74C-6670-EFA0-6872-0AB158054EC2}"/>
              </a:ext>
            </a:extLst>
          </p:cNvPr>
          <p:cNvSpPr txBox="1"/>
          <p:nvPr/>
        </p:nvSpPr>
        <p:spPr>
          <a:xfrm>
            <a:off x="8183792" y="4612420"/>
            <a:ext cx="1872208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Gas injection line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3536C68-0268-4D12-0E87-E0A1648C761E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7712686" y="4896061"/>
            <a:ext cx="471107" cy="3952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5755C98-3239-B056-A560-9108DDB0C816}"/>
              </a:ext>
            </a:extLst>
          </p:cNvPr>
          <p:cNvSpPr txBox="1"/>
          <p:nvPr/>
        </p:nvSpPr>
        <p:spPr>
          <a:xfrm>
            <a:off x="8363518" y="3598043"/>
            <a:ext cx="1872208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BGC vacuum </a:t>
            </a:r>
            <a:r>
              <a:rPr lang="fr-CH" b="1" dirty="0" err="1">
                <a:solidFill>
                  <a:schemeClr val="bg1"/>
                </a:solidFill>
              </a:rPr>
              <a:t>chamber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A89ED1-A15F-9886-B757-42560D09731F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7862836" y="3405032"/>
            <a:ext cx="500682" cy="51617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78CBED-7D0C-8457-665A-CD09C211C0E1}"/>
              </a:ext>
            </a:extLst>
          </p:cNvPr>
          <p:cNvSpPr txBox="1"/>
          <p:nvPr/>
        </p:nvSpPr>
        <p:spPr>
          <a:xfrm>
            <a:off x="3575720" y="4427753"/>
            <a:ext cx="21602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Vacuum system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FE543C-41D9-25C9-86C9-CD791CBF1311}"/>
              </a:ext>
            </a:extLst>
          </p:cNvPr>
          <p:cNvCxnSpPr>
            <a:cxnSpLocks/>
          </p:cNvCxnSpPr>
          <p:nvPr/>
        </p:nvCxnSpPr>
        <p:spPr>
          <a:xfrm>
            <a:off x="4785360" y="4797085"/>
            <a:ext cx="1219385" cy="30599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865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765" y="0"/>
            <a:ext cx="7920000" cy="445874"/>
          </a:xfrm>
        </p:spPr>
        <p:txBody>
          <a:bodyPr/>
          <a:lstStyle/>
          <a:p>
            <a:r>
              <a:rPr lang="en-GB" dirty="0"/>
              <a:t>BGC V4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229F734-83DE-441D-A323-0C53BC9E9C13}" type="datetime1">
              <a:rPr lang="en-GB" smtClean="0"/>
              <a:t>29/11/2024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855A1AE-272F-1292-934B-B1EB7532D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555" y="445874"/>
            <a:ext cx="6694890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02193F8-CB7D-4FF5-93A4-7F96C52F47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8" r="37317"/>
          <a:stretch/>
        </p:blipFill>
        <p:spPr>
          <a:xfrm>
            <a:off x="8607552" y="-75757"/>
            <a:ext cx="3584449" cy="68940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D65AF-5920-47BD-9E99-0E13A975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914377"/>
              <a:t>18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0592" y="524316"/>
            <a:ext cx="10560000" cy="720000"/>
          </a:xfrm>
        </p:spPr>
        <p:txBody>
          <a:bodyPr/>
          <a:lstStyle/>
          <a:p>
            <a:r>
              <a:rPr lang="en-GB" dirty="0"/>
              <a:t>BGC Phase 1 2021 in YETS</a:t>
            </a:r>
          </a:p>
        </p:txBody>
      </p:sp>
    </p:spTree>
    <p:extLst>
      <p:ext uri="{BB962C8B-B14F-4D97-AF65-F5344CB8AC3E}">
        <p14:creationId xmlns:p14="http://schemas.microsoft.com/office/powerpoint/2010/main" val="1209136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724C-CB3C-944E-A769-A447E866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2 to be installed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93D61-1AA0-1C4B-AD15-0F599CE0C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" r="2940"/>
          <a:stretch/>
        </p:blipFill>
        <p:spPr>
          <a:xfrm>
            <a:off x="1524000" y="1249225"/>
            <a:ext cx="9129132" cy="4907722"/>
          </a:xfrm>
        </p:spPr>
      </p:pic>
    </p:spTree>
    <p:extLst>
      <p:ext uri="{BB962C8B-B14F-4D97-AF65-F5344CB8AC3E}">
        <p14:creationId xmlns:p14="http://schemas.microsoft.com/office/powerpoint/2010/main" val="421745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667" y="900000"/>
            <a:ext cx="10744200" cy="4906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Review of the fundamental design parameters for v4.2</a:t>
            </a:r>
          </a:p>
          <a:p>
            <a:endParaRPr lang="en-GB" dirty="0"/>
          </a:p>
          <a:p>
            <a:r>
              <a:rPr lang="en-GB" dirty="0"/>
              <a:t>Present Design Status of the BGC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Next Steps</a:t>
            </a:r>
          </a:p>
          <a:p>
            <a:endParaRPr lang="en-GB" dirty="0"/>
          </a:p>
          <a:p>
            <a:r>
              <a:rPr lang="en-GB" dirty="0"/>
              <a:t>Sum or Deliveries</a:t>
            </a:r>
          </a:p>
          <a:p>
            <a:endParaRPr lang="en-GB" dirty="0"/>
          </a:p>
          <a:p>
            <a:r>
              <a:rPr lang="en-GB" dirty="0"/>
              <a:t>Summary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02 12 2024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47F9B-0E8F-4651-91BD-01827C75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903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D4FA35-8E04-D74E-AF80-278A7B398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082443"/>
            <a:ext cx="9144000" cy="468351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87BDB-4436-7E43-8137-847EE0267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07CBF2-A37B-422E-B3B3-F96297D68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/>
              <a:t>Final BGC version (V4) in HEL, here 4R</a:t>
            </a:r>
          </a:p>
        </p:txBody>
      </p:sp>
    </p:spTree>
    <p:extLst>
      <p:ext uri="{BB962C8B-B14F-4D97-AF65-F5344CB8AC3E}">
        <p14:creationId xmlns:p14="http://schemas.microsoft.com/office/powerpoint/2010/main" val="2932435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67" y="829043"/>
            <a:ext cx="11519933" cy="720000"/>
          </a:xfrm>
        </p:spPr>
        <p:txBody>
          <a:bodyPr/>
          <a:lstStyle/>
          <a:p>
            <a:r>
              <a:rPr lang="en-GB" sz="3400" dirty="0"/>
              <a:t>Design of final instrument (V4) for HEL well in Progress</a:t>
            </a:r>
            <a:br>
              <a:rPr lang="en-GB" sz="3400" dirty="0"/>
            </a:br>
            <a:r>
              <a:rPr lang="en-GB" sz="3400" dirty="0"/>
              <a:t>Challenge: Space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noProof="0" dirty="0"/>
              <a:t>TCC meeting 30 09 2021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09E7A-599F-40AA-A8AA-F1D8B83D4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" name="Picture 8" descr="A picture containing indoor, toy&#10;&#10;Description automatically generated">
            <a:extLst>
              <a:ext uri="{FF2B5EF4-FFF2-40B4-BE49-F238E27FC236}">
                <a16:creationId xmlns:a16="http://schemas.microsoft.com/office/drawing/2014/main" id="{95EB6CA2-5B6F-4064-B0DF-77DF79594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969" y="1443053"/>
            <a:ext cx="8477384" cy="458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74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fr-CH" dirty="0"/>
              <a:t>Fundamental Design </a:t>
            </a:r>
            <a:r>
              <a:rPr lang="fr-CH" dirty="0" err="1"/>
              <a:t>Parameters</a:t>
            </a:r>
            <a:r>
              <a:rPr lang="fr-CH" dirty="0"/>
              <a:t> for v4.2 (1/2)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44834" y="6450849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4DFB49-4107-4574-95F2-4DBF5A53A18F}"/>
              </a:ext>
            </a:extLst>
          </p:cNvPr>
          <p:cNvSpPr txBox="1">
            <a:spLocks/>
          </p:cNvSpPr>
          <p:nvPr/>
        </p:nvSpPr>
        <p:spPr>
          <a:xfrm>
            <a:off x="568587" y="1507066"/>
            <a:ext cx="9800709" cy="13702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200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BAEB878-0944-450E-BD62-C56663F2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320E4FE-5C67-1F90-A424-65B3C43DD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958" y="1278193"/>
            <a:ext cx="10001780" cy="4671669"/>
          </a:xfrm>
          <a:noFill/>
        </p:spPr>
        <p:txBody>
          <a:bodyPr>
            <a:normAutofit/>
          </a:bodyPr>
          <a:lstStyle/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No design for the Hollow Electron Lens, but optimised for cost, construction time and function as beam instrumentation e.g. profile measurement device and halo monitoring for protons and ions.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Location: Beam 2 LHC Point 4, symmetric around IP4 with some margin to adopt for best position due to the cryogenic distribution line.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Gas curtain angle 90° to beam (maybe?)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444224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fr-CH" dirty="0"/>
              <a:t>Design </a:t>
            </a:r>
            <a:r>
              <a:rPr lang="fr-CH" dirty="0" err="1"/>
              <a:t>Parameters</a:t>
            </a:r>
            <a:r>
              <a:rPr lang="fr-CH" dirty="0"/>
              <a:t> for v4.2 (2/2)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44834" y="6450849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4DFB49-4107-4574-95F2-4DBF5A53A18F}"/>
              </a:ext>
            </a:extLst>
          </p:cNvPr>
          <p:cNvSpPr txBox="1">
            <a:spLocks/>
          </p:cNvSpPr>
          <p:nvPr/>
        </p:nvSpPr>
        <p:spPr>
          <a:xfrm>
            <a:off x="568587" y="1507066"/>
            <a:ext cx="9800709" cy="13702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200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BAEB878-0944-450E-BD62-C56663F2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320E4FE-5C67-1F90-A424-65B3C43DD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958" y="1378401"/>
            <a:ext cx="10001780" cy="4671669"/>
          </a:xfrm>
          <a:noFill/>
        </p:spPr>
        <p:txBody>
          <a:bodyPr>
            <a:normAutofit/>
          </a:bodyPr>
          <a:lstStyle/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Same curtain gasses as present, Neon and/or Nitrogen</a:t>
            </a:r>
          </a:p>
          <a:p>
            <a:pPr marL="0" indent="0">
              <a:buNone/>
            </a:pPr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Camera ideally away from beam axis to reduce noise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Mirror for light extraction accepted</a:t>
            </a:r>
          </a:p>
          <a:p>
            <a:pPr marL="0" indent="0">
              <a:buNone/>
            </a:pPr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All gas injection infrastructure to be copied for right side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13069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84108"/>
            <a:ext cx="10560000" cy="720000"/>
          </a:xfrm>
        </p:spPr>
        <p:txBody>
          <a:bodyPr/>
          <a:lstStyle/>
          <a:p>
            <a:r>
              <a:rPr lang="en-GB" dirty="0"/>
              <a:t>Design- BGC v3 moved to right side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42F95C-F2F8-0A38-750E-5391D911DA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" t="9387" r="4025" b="9115"/>
          <a:stretch/>
        </p:blipFill>
        <p:spPr>
          <a:xfrm>
            <a:off x="1483291" y="1201586"/>
            <a:ext cx="9502035" cy="515476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BF1589-F9FC-1990-F3B2-7A6B68E6DDDA}"/>
              </a:ext>
            </a:extLst>
          </p:cNvPr>
          <p:cNvCxnSpPr>
            <a:cxnSpLocks/>
            <a:endCxn id="11" idx="5"/>
          </p:cNvCxnSpPr>
          <p:nvPr/>
        </p:nvCxnSpPr>
        <p:spPr>
          <a:xfrm flipH="1" flipV="1">
            <a:off x="4172682" y="4486386"/>
            <a:ext cx="931674" cy="67026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D1AA0F9-B89D-291C-F214-181074A2C495}"/>
              </a:ext>
            </a:extLst>
          </p:cNvPr>
          <p:cNvSpPr/>
          <p:nvPr/>
        </p:nvSpPr>
        <p:spPr>
          <a:xfrm>
            <a:off x="2830882" y="3914384"/>
            <a:ext cx="1572017" cy="6701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14323F-F2B5-E555-0C0F-EE1490BBDD82}"/>
              </a:ext>
            </a:extLst>
          </p:cNvPr>
          <p:cNvSpPr txBox="1"/>
          <p:nvPr/>
        </p:nvSpPr>
        <p:spPr>
          <a:xfrm>
            <a:off x="4621818" y="5156655"/>
            <a:ext cx="330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Unfortunately copy/paste does not work, Beam 1 is in the way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DBAE22-A21D-65A3-FFD0-71561F56CA16}"/>
              </a:ext>
            </a:extLst>
          </p:cNvPr>
          <p:cNvSpPr txBox="1"/>
          <p:nvPr/>
        </p:nvSpPr>
        <p:spPr>
          <a:xfrm flipH="1">
            <a:off x="1029979" y="5885599"/>
            <a:ext cx="104842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“</a:t>
            </a:r>
            <a:r>
              <a:rPr lang="en-GB" dirty="0" err="1"/>
              <a:t>Krystians</a:t>
            </a:r>
            <a:r>
              <a:rPr lang="en-GB" dirty="0"/>
              <a:t>’ design” for space optimised BGC seen next slide far off from being engineered to its end  </a:t>
            </a:r>
          </a:p>
        </p:txBody>
      </p:sp>
    </p:spTree>
    <p:extLst>
      <p:ext uri="{BB962C8B-B14F-4D97-AF65-F5344CB8AC3E}">
        <p14:creationId xmlns:p14="http://schemas.microsoft.com/office/powerpoint/2010/main" val="406705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84108"/>
            <a:ext cx="10560000" cy="720000"/>
          </a:xfrm>
        </p:spPr>
        <p:txBody>
          <a:bodyPr/>
          <a:lstStyle/>
          <a:p>
            <a:r>
              <a:rPr lang="en-GB" dirty="0" err="1"/>
              <a:t>Krystians</a:t>
            </a:r>
            <a:r>
              <a:rPr lang="en-GB" dirty="0"/>
              <a:t>’ Design for HEL as a reminder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1AA0F9-B89D-291C-F214-181074A2C495}"/>
              </a:ext>
            </a:extLst>
          </p:cNvPr>
          <p:cNvSpPr/>
          <p:nvPr/>
        </p:nvSpPr>
        <p:spPr>
          <a:xfrm>
            <a:off x="2830882" y="3914384"/>
            <a:ext cx="1572017" cy="6701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3EA46B9B-3FC5-6AFE-49CD-39989B9A7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540" y="1511247"/>
            <a:ext cx="6858000" cy="351263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E49108-402B-B032-12B7-5C68C88F6F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8" t="2433" r="33529" b="12373"/>
          <a:stretch/>
        </p:blipFill>
        <p:spPr>
          <a:xfrm>
            <a:off x="7949566" y="1511247"/>
            <a:ext cx="2704673" cy="36104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78F2DE-076C-922B-0EC7-41059509E05D}"/>
              </a:ext>
            </a:extLst>
          </p:cNvPr>
          <p:cNvSpPr/>
          <p:nvPr/>
        </p:nvSpPr>
        <p:spPr>
          <a:xfrm rot="551650">
            <a:off x="7956852" y="3228768"/>
            <a:ext cx="2007030" cy="19059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F681D9-DF6C-3144-F11E-01BC8E1A7624}"/>
              </a:ext>
            </a:extLst>
          </p:cNvPr>
          <p:cNvSpPr txBox="1"/>
          <p:nvPr/>
        </p:nvSpPr>
        <p:spPr>
          <a:xfrm>
            <a:off x="6144016" y="5348948"/>
            <a:ext cx="523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Install the Gas Injection System from the bottom</a:t>
            </a:r>
          </a:p>
        </p:txBody>
      </p:sp>
    </p:spTree>
    <p:extLst>
      <p:ext uri="{BB962C8B-B14F-4D97-AF65-F5344CB8AC3E}">
        <p14:creationId xmlns:p14="http://schemas.microsoft.com/office/powerpoint/2010/main" val="173254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817" y="880656"/>
            <a:ext cx="9012996" cy="25704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3797" y="3788306"/>
            <a:ext cx="7827654" cy="234016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42079" y="6416416"/>
            <a:ext cx="2844800" cy="365125"/>
          </a:xfrm>
        </p:spPr>
        <p:txBody>
          <a:bodyPr/>
          <a:lstStyle/>
          <a:p>
            <a:r>
              <a:rPr lang="en-US" dirty="0"/>
              <a:t>Courtesy: Krystian Sidorowski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797" y="-77230"/>
            <a:ext cx="9649217" cy="79617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To make the “bottom installation” V4 design work would need major vacuum and mechanical engineering resources, which we do not have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41679" y="5559065"/>
            <a:ext cx="1154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104mm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690692" y="5942873"/>
            <a:ext cx="1916926" cy="1630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68750" y="4834756"/>
            <a:ext cx="17011" cy="11415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23367" y="5132770"/>
            <a:ext cx="0" cy="8812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3770547" y="3472307"/>
            <a:ext cx="1581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skimmer 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542885" y="3779590"/>
            <a:ext cx="80482" cy="5855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ultiply 19"/>
          <p:cNvSpPr/>
          <p:nvPr/>
        </p:nvSpPr>
        <p:spPr>
          <a:xfrm>
            <a:off x="2524723" y="4767195"/>
            <a:ext cx="285750" cy="24765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429667" y="4454005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6002299" y="3472307"/>
            <a:ext cx="1581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skimmer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6792875" y="3777107"/>
            <a:ext cx="749859" cy="105764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8242078" y="3474789"/>
            <a:ext cx="1581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skimmer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>
            <a:stCxn id="28" idx="1"/>
          </p:cNvCxnSpPr>
          <p:nvPr/>
        </p:nvCxnSpPr>
        <p:spPr>
          <a:xfrm flipH="1">
            <a:off x="8151438" y="4114581"/>
            <a:ext cx="1191045" cy="76447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9342482" y="3962180"/>
            <a:ext cx="98327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nozzle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>
            <a:stCxn id="25" idx="1"/>
          </p:cNvCxnSpPr>
          <p:nvPr/>
        </p:nvCxnSpPr>
        <p:spPr>
          <a:xfrm flipH="1">
            <a:off x="7957188" y="3627189"/>
            <a:ext cx="284891" cy="1192374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527195" y="4958389"/>
            <a:ext cx="0" cy="11415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667926" y="5941913"/>
            <a:ext cx="2814713" cy="911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19816" y="5541803"/>
            <a:ext cx="1110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155mm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531768" y="1900447"/>
            <a:ext cx="22082" cy="139837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553851" y="3239234"/>
            <a:ext cx="3548977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518744" y="2810825"/>
            <a:ext cx="1088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222mm</a:t>
            </a:r>
            <a:endParaRPr lang="en-GB" sz="2000" b="1" dirty="0">
              <a:solidFill>
                <a:srgbClr val="00B05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242079" y="2130024"/>
            <a:ext cx="28391" cy="120157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168009" y="3239235"/>
            <a:ext cx="2061745" cy="26977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284720" y="2925187"/>
            <a:ext cx="1088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135mm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7490" y="1574988"/>
            <a:ext cx="442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Version 3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-30615" y="4466582"/>
            <a:ext cx="2157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Version 4</a:t>
            </a:r>
          </a:p>
          <a:p>
            <a:r>
              <a:rPr lang="en-GB" dirty="0">
                <a:solidFill>
                  <a:srgbClr val="FF0000"/>
                </a:solidFill>
              </a:rPr>
              <a:t>Bottom load </a:t>
            </a:r>
          </a:p>
          <a:p>
            <a:r>
              <a:rPr lang="en-GB" dirty="0">
                <a:solidFill>
                  <a:srgbClr val="FF0000"/>
                </a:solidFill>
              </a:rPr>
              <a:t>Concept</a:t>
            </a: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Not followed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/>
          <p:cNvCxnSpPr>
            <a:endCxn id="46" idx="2"/>
          </p:cNvCxnSpPr>
          <p:nvPr/>
        </p:nvCxnSpPr>
        <p:spPr>
          <a:xfrm>
            <a:off x="6159315" y="2035820"/>
            <a:ext cx="0" cy="141528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876351" y="4251561"/>
            <a:ext cx="0" cy="8812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388265" y="4232721"/>
            <a:ext cx="1154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3rd skimmer location range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50" name="Multiply 49"/>
          <p:cNvSpPr/>
          <p:nvPr/>
        </p:nvSpPr>
        <p:spPr>
          <a:xfrm>
            <a:off x="2401269" y="1649730"/>
            <a:ext cx="285750" cy="247650"/>
          </a:xfrm>
          <a:prstGeom prst="mathMultipl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2306213" y="133654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</a:t>
            </a:r>
            <a:endParaRPr lang="en-GB" sz="11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2" name="Straight Arrow Connector 51"/>
          <p:cNvCxnSpPr>
            <a:cxnSpLocks/>
          </p:cNvCxnSpPr>
          <p:nvPr/>
        </p:nvCxnSpPr>
        <p:spPr>
          <a:xfrm>
            <a:off x="5902554" y="1147344"/>
            <a:ext cx="265455" cy="877277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4485640" y="1070608"/>
            <a:ext cx="15811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skimmer 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5" name="Straight Arrow Connector 54"/>
          <p:cNvCxnSpPr>
            <a:cxnSpLocks/>
          </p:cNvCxnSpPr>
          <p:nvPr/>
        </p:nvCxnSpPr>
        <p:spPr>
          <a:xfrm>
            <a:off x="7549253" y="1389477"/>
            <a:ext cx="713074" cy="69605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6241697" y="1090028"/>
            <a:ext cx="15811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skimmer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7" name="Straight Arrow Connector 56"/>
          <p:cNvCxnSpPr>
            <a:cxnSpLocks/>
          </p:cNvCxnSpPr>
          <p:nvPr/>
        </p:nvCxnSpPr>
        <p:spPr>
          <a:xfrm>
            <a:off x="8653351" y="1412586"/>
            <a:ext cx="55931" cy="672946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8001709" y="1107786"/>
            <a:ext cx="15811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600" b="1" baseline="300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skimmer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Text Box 2"/>
          <p:cNvSpPr txBox="1">
            <a:spLocks noChangeArrowheads="1"/>
          </p:cNvSpPr>
          <p:nvPr/>
        </p:nvSpPr>
        <p:spPr bwMode="auto">
          <a:xfrm>
            <a:off x="9321925" y="2311121"/>
            <a:ext cx="15811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nozzle</a:t>
            </a:r>
            <a:endParaRPr lang="en-GB" sz="11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Arrow Connector 59"/>
          <p:cNvCxnSpPr>
            <a:cxnSpLocks/>
          </p:cNvCxnSpPr>
          <p:nvPr/>
        </p:nvCxnSpPr>
        <p:spPr>
          <a:xfrm flipH="1" flipV="1">
            <a:off x="8923141" y="2117273"/>
            <a:ext cx="398784" cy="30524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963768" y="4958389"/>
            <a:ext cx="0" cy="1141555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7538089" y="5963074"/>
            <a:ext cx="388871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542733" y="5618363"/>
            <a:ext cx="3842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17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286699" y="2895177"/>
            <a:ext cx="4021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17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8144209" y="4940857"/>
            <a:ext cx="0" cy="1141555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8676819" y="3281104"/>
            <a:ext cx="296355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949899" y="2931458"/>
            <a:ext cx="6018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4mm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273716" y="5634137"/>
            <a:ext cx="6296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4mm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7957188" y="5978649"/>
            <a:ext cx="175289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3341988" y="4872027"/>
            <a:ext cx="1556749" cy="7025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923141" y="4700823"/>
            <a:ext cx="174267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Nozzle to IP: 280mm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339724" y="736376"/>
            <a:ext cx="14505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Nozzle to IP: 378mm 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8151439" y="5996082"/>
            <a:ext cx="771703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8912136" y="3280063"/>
            <a:ext cx="430346" cy="1149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8270470" y="3279021"/>
            <a:ext cx="388871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341987" y="4266981"/>
            <a:ext cx="0" cy="8812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709282" y="2178242"/>
            <a:ext cx="0" cy="1153355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893140" y="2140960"/>
            <a:ext cx="0" cy="1190637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26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84108"/>
            <a:ext cx="10560000" cy="720000"/>
          </a:xfrm>
        </p:spPr>
        <p:txBody>
          <a:bodyPr/>
          <a:lstStyle/>
          <a:p>
            <a:r>
              <a:rPr lang="en-GB" dirty="0"/>
              <a:t>BGC v4.2 draft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14323F-F2B5-E555-0C0F-EE1490BBDD82}"/>
              </a:ext>
            </a:extLst>
          </p:cNvPr>
          <p:cNvSpPr txBox="1"/>
          <p:nvPr/>
        </p:nvSpPr>
        <p:spPr>
          <a:xfrm>
            <a:off x="9425530" y="1499749"/>
            <a:ext cx="2693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Base Parameter: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Turn V3 90° to have the</a:t>
            </a:r>
          </a:p>
          <a:p>
            <a:r>
              <a:rPr lang="en-GB" dirty="0">
                <a:solidFill>
                  <a:srgbClr val="FF0000"/>
                </a:solidFill>
              </a:rPr>
              <a:t>Gas Injection Top-Down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3E4EBD-2D9C-23F3-E8B5-AF4772BAF2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58" t="6359" r="7316" b="8246"/>
          <a:stretch/>
        </p:blipFill>
        <p:spPr>
          <a:xfrm>
            <a:off x="1116166" y="1104108"/>
            <a:ext cx="8141969" cy="529614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ED8C978-637D-7344-4B03-A0F8E2CAE6A6}"/>
              </a:ext>
            </a:extLst>
          </p:cNvPr>
          <p:cNvGrpSpPr/>
          <p:nvPr/>
        </p:nvGrpSpPr>
        <p:grpSpPr>
          <a:xfrm>
            <a:off x="6780899" y="2299923"/>
            <a:ext cx="2199046" cy="2073487"/>
            <a:chOff x="6780899" y="2299923"/>
            <a:chExt cx="2199046" cy="2073487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4C6CD276-3A71-1013-D31F-0CBC30A5433D}"/>
                </a:ext>
              </a:extLst>
            </p:cNvPr>
            <p:cNvSpPr/>
            <p:nvPr/>
          </p:nvSpPr>
          <p:spPr>
            <a:xfrm rot="5400000" flipH="1">
              <a:off x="6747758" y="2517731"/>
              <a:ext cx="1888820" cy="1822537"/>
            </a:xfrm>
            <a:prstGeom prst="arc">
              <a:avLst/>
            </a:prstGeom>
            <a:ln w="381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3D90CEA-DC32-AE6D-D3A8-197713034A73}"/>
                </a:ext>
              </a:extLst>
            </p:cNvPr>
            <p:cNvSpPr txBox="1"/>
            <p:nvPr/>
          </p:nvSpPr>
          <p:spPr>
            <a:xfrm flipH="1">
              <a:off x="8394324" y="3438332"/>
              <a:ext cx="58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V3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CD3160-C06D-5A45-6513-93EEE3EAC77F}"/>
                </a:ext>
              </a:extLst>
            </p:cNvPr>
            <p:cNvSpPr txBox="1"/>
            <p:nvPr/>
          </p:nvSpPr>
          <p:spPr>
            <a:xfrm flipH="1">
              <a:off x="7262806" y="2299923"/>
              <a:ext cx="58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V4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18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9890" y="182910"/>
            <a:ext cx="12235841" cy="720000"/>
          </a:xfrm>
        </p:spPr>
        <p:txBody>
          <a:bodyPr/>
          <a:lstStyle/>
          <a:p>
            <a:r>
              <a:rPr lang="en-GB" dirty="0"/>
              <a:t>BGC v4.2 draft design – Next steps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</a:t>
            </a:r>
            <a:r>
              <a:rPr lang="en-GB" dirty="0"/>
              <a:t>02</a:t>
            </a:r>
            <a:r>
              <a:rPr lang="en-GB" noProof="0" dirty="0"/>
              <a:t> 12 2024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0764D7-7EDD-EBA9-8D27-629F58909B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75" t="11848" r="52474" b="9322"/>
          <a:stretch/>
        </p:blipFill>
        <p:spPr>
          <a:xfrm>
            <a:off x="1029061" y="1041288"/>
            <a:ext cx="6699470" cy="531506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2260415-1AA1-00E4-D8E4-10BB24D29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341" y="1240615"/>
            <a:ext cx="4077059" cy="5115736"/>
          </a:xfrm>
          <a:noFill/>
        </p:spPr>
        <p:txBody>
          <a:bodyPr>
            <a:normAutofit fontScale="77500" lnSpcReduction="20000"/>
          </a:bodyPr>
          <a:lstStyle/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Remove Interaction Chamber TPM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Add Ion Pumps on beam axis left and right of BGC 400 l/s or 1000 l/s, ideally re-cycled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Find not-in-axis camera location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Add BGC support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Define exact location and in-axis length of BGC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Verdana" panose="020B0604030504040204" pitchFamily="34" charset="0"/>
                <a:cs typeface="Calibri" panose="020F0502020204030204" pitchFamily="34" charset="0"/>
              </a:rPr>
              <a:t>Some additional design support soon</a:t>
            </a:r>
          </a:p>
          <a:p>
            <a:endParaRPr lang="en-GB" sz="2600" dirty="0">
              <a:latin typeface="Verdana" panose="020B0604030504040204" pitchFamily="34" charset="0"/>
              <a:cs typeface="Calibri" panose="020F0502020204030204" pitchFamily="34" charset="0"/>
            </a:endParaRPr>
          </a:p>
          <a:p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57936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10637</TotalTime>
  <Words>842</Words>
  <Application>Microsoft Office PowerPoint</Application>
  <PresentationFormat>Widescreen</PresentationFormat>
  <Paragraphs>182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Verdana</vt:lpstr>
      <vt:lpstr>Wingdings</vt:lpstr>
      <vt:lpstr>Thème Office</vt:lpstr>
      <vt:lpstr>Design criteria and present design status of the BGC v4.2 for the LHC </vt:lpstr>
      <vt:lpstr>Content</vt:lpstr>
      <vt:lpstr>Fundamental Design Parameters for v4.2 (1/2)</vt:lpstr>
      <vt:lpstr>Design Parameters for v4.2 (2/2)</vt:lpstr>
      <vt:lpstr>Design- BGC v3 moved to right side</vt:lpstr>
      <vt:lpstr>Krystians’ Design for HEL as a reminder</vt:lpstr>
      <vt:lpstr>To make the “bottom installation” V4 design work would need major vacuum and mechanical engineering resources, which we do not have</vt:lpstr>
      <vt:lpstr>BGC v4.2 draft design</vt:lpstr>
      <vt:lpstr>BGC v4.2 draft design – Next steps</vt:lpstr>
      <vt:lpstr>Summary</vt:lpstr>
      <vt:lpstr>Sum of Deliveries</vt:lpstr>
      <vt:lpstr>Questions?</vt:lpstr>
      <vt:lpstr>BGC V3 in the HEL</vt:lpstr>
      <vt:lpstr>BGC V3 in the lab </vt:lpstr>
      <vt:lpstr>BGC V3 in the lab </vt:lpstr>
      <vt:lpstr>BGC in LHC tunnel 2022 Distributed neon Gas operation</vt:lpstr>
      <vt:lpstr>BGC V4</vt:lpstr>
      <vt:lpstr>BGC Phase 1 2021 in YETS</vt:lpstr>
      <vt:lpstr>Phase 2 to be installed</vt:lpstr>
      <vt:lpstr>Final BGC version (V4) in HEL, here 4R</vt:lpstr>
      <vt:lpstr>Design of final instrument (V4) for HEL well in Progress Challenge: Space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on the HEL test stand</dc:title>
  <dc:creator>Ray</dc:creator>
  <cp:lastModifiedBy>Gerhard Schneider</cp:lastModifiedBy>
  <cp:revision>249</cp:revision>
  <dcterms:created xsi:type="dcterms:W3CDTF">2020-10-22T13:26:01Z</dcterms:created>
  <dcterms:modified xsi:type="dcterms:W3CDTF">2024-11-29T09:23:29Z</dcterms:modified>
</cp:coreProperties>
</file>