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56" r:id="rId5"/>
    <p:sldId id="358" r:id="rId6"/>
    <p:sldId id="372" r:id="rId7"/>
    <p:sldId id="320" r:id="rId8"/>
    <p:sldId id="359" r:id="rId9"/>
    <p:sldId id="360" r:id="rId10"/>
    <p:sldId id="327" r:id="rId11"/>
    <p:sldId id="373" r:id="rId12"/>
    <p:sldId id="341" r:id="rId13"/>
    <p:sldId id="361" r:id="rId14"/>
    <p:sldId id="362" r:id="rId15"/>
    <p:sldId id="364" r:id="rId16"/>
    <p:sldId id="366" r:id="rId17"/>
    <p:sldId id="367" r:id="rId18"/>
    <p:sldId id="369" r:id="rId19"/>
    <p:sldId id="370" r:id="rId20"/>
    <p:sldId id="371" r:id="rId21"/>
    <p:sldId id="374" r:id="rId22"/>
    <p:sldId id="354" r:id="rId23"/>
    <p:sldId id="316" r:id="rId24"/>
    <p:sldId id="268" r:id="rId25"/>
    <p:sldId id="375" r:id="rId26"/>
    <p:sldId id="274" r:id="rId2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384B9"/>
    <a:srgbClr val="FB8010"/>
    <a:srgbClr val="FFFFFF"/>
    <a:srgbClr val="E56E05"/>
    <a:srgbClr val="F5BA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38" autoAdjust="0"/>
    <p:restoredTop sz="91774" autoAdjust="0"/>
  </p:normalViewPr>
  <p:slideViewPr>
    <p:cSldViewPr snapToObjects="1" showGuides="1">
      <p:cViewPr varScale="1">
        <p:scale>
          <a:sx n="114" d="100"/>
          <a:sy n="114" d="100"/>
        </p:scale>
        <p:origin x="162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15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6970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3320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8381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35605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8579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7699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D. Butti - Summary of 2024 experimental results at LHC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/>
              <a:t>D. Butti - Summary of 2024 experimental results at LHC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D. Butti - Summary of 2024 experimental results at LHC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D. Butti - Summary of 2024 experimental results at LHC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D. Butti - Summary of 2024 experimental results at LHC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D. Butti - Summary of 2024 experimental results at LHC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Butti - Summary of 2024 experimental results at LHC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259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D. Butti - Summary of 2024 experimental results at LHC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hyperlink" Target="http://tuprints.ulb.tu-darmstadt.de/2332/5/Dissertation_FB_print.pdf" TargetMode="External"/><Relationship Id="rId7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5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1200"/>
            <a:ext cx="9144000" cy="511800"/>
          </a:xfrm>
        </p:spPr>
        <p:txBody>
          <a:bodyPr/>
          <a:lstStyle/>
          <a:p>
            <a:pPr algn="ctr"/>
            <a:r>
              <a:rPr lang="en-GB" dirty="0"/>
              <a:t>Summary of 2024 experimental results at LHC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819400"/>
            <a:ext cx="9144000" cy="742950"/>
          </a:xfrm>
        </p:spPr>
        <p:txBody>
          <a:bodyPr>
            <a:normAutofit/>
          </a:bodyPr>
          <a:lstStyle/>
          <a:p>
            <a:pPr algn="ctr"/>
            <a:r>
              <a:rPr lang="en-US" sz="1800" u="sng" dirty="0"/>
              <a:t>D. Butti</a:t>
            </a:r>
            <a:r>
              <a:rPr lang="en-US" sz="1800" dirty="0"/>
              <a:t> on behalf of the BGC collaboration</a:t>
            </a:r>
            <a:endParaRPr lang="en-GB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105400" y="285750"/>
            <a:ext cx="3706320" cy="7620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</a:rPr>
              <a:t>11</a:t>
            </a:r>
            <a:r>
              <a:rPr lang="en-US" sz="1800" baseline="30000" dirty="0">
                <a:solidFill>
                  <a:schemeClr val="accent6"/>
                </a:solidFill>
              </a:rPr>
              <a:t>th</a:t>
            </a:r>
            <a:r>
              <a:rPr lang="en-US" sz="1800" dirty="0">
                <a:solidFill>
                  <a:schemeClr val="accent6"/>
                </a:solidFill>
              </a:rPr>
              <a:t> BGC collaboration meeting</a:t>
            </a:r>
          </a:p>
          <a:p>
            <a:pPr algn="r"/>
            <a:r>
              <a:rPr lang="en-US" sz="1800" dirty="0">
                <a:solidFill>
                  <a:schemeClr val="accent6"/>
                </a:solidFill>
              </a:rPr>
              <a:t>Liverpool</a:t>
            </a:r>
          </a:p>
          <a:p>
            <a:pPr algn="r"/>
            <a:r>
              <a:rPr lang="en-US" sz="1800" dirty="0">
                <a:solidFill>
                  <a:schemeClr val="accent6"/>
                </a:solidFill>
              </a:rPr>
              <a:t>2</a:t>
            </a:r>
            <a:r>
              <a:rPr lang="en-US" sz="1800" baseline="30000" dirty="0">
                <a:solidFill>
                  <a:schemeClr val="accent6"/>
                </a:solidFill>
              </a:rPr>
              <a:t>nd</a:t>
            </a:r>
            <a:r>
              <a:rPr lang="en-US" sz="1800" dirty="0">
                <a:solidFill>
                  <a:schemeClr val="accent6"/>
                </a:solidFill>
              </a:rPr>
              <a:t> December 2024</a:t>
            </a:r>
            <a:endParaRPr lang="en-GB" sz="1800" dirty="0">
              <a:solidFill>
                <a:schemeClr val="accent6"/>
              </a:solidFill>
            </a:endParaRPr>
          </a:p>
        </p:txBody>
      </p:sp>
      <p:pic>
        <p:nvPicPr>
          <p:cNvPr id="5" name="Picture 4" descr="Cockcroft Institute">
            <a:extLst>
              <a:ext uri="{FF2B5EF4-FFF2-40B4-BE49-F238E27FC236}">
                <a16:creationId xmlns:a16="http://schemas.microsoft.com/office/drawing/2014/main" id="{F58B237E-6FA1-9F92-E47E-151BAE220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40" y="4019550"/>
            <a:ext cx="1554076" cy="879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elmholtz Centre for Heavy Ion Research (GSI) | Helmholtz Research Software  Directory">
            <a:extLst>
              <a:ext uri="{FF2B5EF4-FFF2-40B4-BE49-F238E27FC236}">
                <a16:creationId xmlns:a16="http://schemas.microsoft.com/office/drawing/2014/main" id="{AC9259E4-061B-2E9D-BED1-DC626D7A3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477" y="4019550"/>
            <a:ext cx="1942161" cy="71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id="{215092FC-7F3B-A40E-19A3-C5C5129CE4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80" b="21473"/>
          <a:stretch/>
        </p:blipFill>
        <p:spPr bwMode="auto">
          <a:xfrm>
            <a:off x="4343400" y="4112197"/>
            <a:ext cx="2202317" cy="69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CERN Logo : histoire, signification de l'emblème">
            <a:extLst>
              <a:ext uri="{FF2B5EF4-FFF2-40B4-BE49-F238E27FC236}">
                <a16:creationId xmlns:a16="http://schemas.microsoft.com/office/drawing/2014/main" id="{3DF1F26A-AA3E-7FB0-FC67-42C2A79978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646" y="4019550"/>
            <a:ext cx="1631284" cy="91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020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>
            <a:extLst>
              <a:ext uri="{FF2B5EF4-FFF2-40B4-BE49-F238E27FC236}">
                <a16:creationId xmlns:a16="http://schemas.microsoft.com/office/drawing/2014/main" id="{344CC0C1-1D65-4313-5D94-D3B1530F2C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0" t="42673" r="9481" b="46364"/>
          <a:stretch/>
        </p:blipFill>
        <p:spPr bwMode="auto">
          <a:xfrm>
            <a:off x="4780736" y="2608787"/>
            <a:ext cx="3971644" cy="255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D11514-12E6-411D-4C73-3960E14A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Butti - Summary of 2024 experimental results at LHC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BDDFA8-5614-AE22-D3CF-65F2FD74C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609473-64D6-D08A-10F6-F803D86DE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4885"/>
            <a:ext cx="7389000" cy="540000"/>
          </a:xfrm>
        </p:spPr>
        <p:txBody>
          <a:bodyPr/>
          <a:lstStyle/>
          <a:p>
            <a:r>
              <a:rPr lang="en-US" dirty="0"/>
              <a:t>Limitations with visible fluorescence</a:t>
            </a:r>
            <a:endParaRPr lang="en-15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3EC6D2-DFD1-B574-61C8-6EF459F5D43F}"/>
              </a:ext>
            </a:extLst>
          </p:cNvPr>
          <p:cNvSpPr txBox="1"/>
          <p:nvPr/>
        </p:nvSpPr>
        <p:spPr>
          <a:xfrm>
            <a:off x="304800" y="769743"/>
            <a:ext cx="6015101" cy="11464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</a:pPr>
            <a:r>
              <a:rPr lang="en-US" sz="1400" dirty="0">
                <a:solidFill>
                  <a:schemeClr val="accent5"/>
                </a:solidFill>
              </a:rPr>
              <a:t>Working with the neutral line has drawbacks</a:t>
            </a:r>
          </a:p>
          <a:p>
            <a:pPr marL="285750" indent="-285750">
              <a:spcBef>
                <a:spcPts val="45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poor signal → noisy measurements</a:t>
            </a:r>
          </a:p>
          <a:p>
            <a:pPr marL="285750" indent="-285750">
              <a:spcBef>
                <a:spcPts val="45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long exposures → limited use for transients</a:t>
            </a:r>
          </a:p>
          <a:p>
            <a:pPr marL="285750" indent="-285750">
              <a:spcBef>
                <a:spcPts val="45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low profile quality → impossible to deconvolve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0E28F1C-9E17-E9E2-8E6D-B374626486C5}"/>
              </a:ext>
            </a:extLst>
          </p:cNvPr>
          <p:cNvSpPr txBox="1"/>
          <p:nvPr/>
        </p:nvSpPr>
        <p:spPr>
          <a:xfrm>
            <a:off x="304800" y="3055054"/>
            <a:ext cx="368803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accent5"/>
                </a:solidFill>
              </a:rPr>
              <a:t>Using visible line with existing configuration, </a:t>
            </a:r>
            <a:br>
              <a:rPr lang="en-US" sz="1400" dirty="0">
                <a:solidFill>
                  <a:schemeClr val="accent5"/>
                </a:solidFill>
              </a:rPr>
            </a:br>
            <a:r>
              <a:rPr lang="en-US" sz="1400" b="1" dirty="0">
                <a:solidFill>
                  <a:schemeClr val="accent5"/>
                </a:solidFill>
              </a:rPr>
              <a:t>BGC is effective mostly for accurate assessment of horizontal emittance in stable beams</a:t>
            </a:r>
          </a:p>
        </p:txBody>
      </p:sp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243E5471-01AC-0BAF-249D-B65834D6383E}"/>
              </a:ext>
            </a:extLst>
          </p:cNvPr>
          <p:cNvSpPr/>
          <p:nvPr/>
        </p:nvSpPr>
        <p:spPr>
          <a:xfrm>
            <a:off x="0" y="4552949"/>
            <a:ext cx="1600200" cy="59055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3E21E6A-BBA9-D54C-602B-E31979FAAC61}"/>
              </a:ext>
            </a:extLst>
          </p:cNvPr>
          <p:cNvSpPr/>
          <p:nvPr/>
        </p:nvSpPr>
        <p:spPr>
          <a:xfrm rot="998789">
            <a:off x="8154001" y="179371"/>
            <a:ext cx="755999" cy="324993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Proton physics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8" name="Picture 7" descr="A blue and yellow image&#10;&#10;Description automatically generated with medium confidence">
            <a:extLst>
              <a:ext uri="{FF2B5EF4-FFF2-40B4-BE49-F238E27FC236}">
                <a16:creationId xmlns:a16="http://schemas.microsoft.com/office/drawing/2014/main" id="{EC3598AA-B474-E9F6-1D07-FD465811D5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963" t="4416" r="18846" b="12859"/>
          <a:stretch/>
        </p:blipFill>
        <p:spPr>
          <a:xfrm>
            <a:off x="7572310" y="781687"/>
            <a:ext cx="1180070" cy="1136665"/>
          </a:xfrm>
          <a:prstGeom prst="rect">
            <a:avLst/>
          </a:prstGeom>
        </p:spPr>
      </p:pic>
      <p:pic>
        <p:nvPicPr>
          <p:cNvPr id="9" name="Picture 8" descr="A blue and yellow dot&#10;&#10;Description automatically generated">
            <a:extLst>
              <a:ext uri="{FF2B5EF4-FFF2-40B4-BE49-F238E27FC236}">
                <a16:creationId xmlns:a16="http://schemas.microsoft.com/office/drawing/2014/main" id="{6483A37B-C6DA-FB37-0EFB-357E359063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517" t="22205" r="27461" b="18317"/>
          <a:stretch/>
        </p:blipFill>
        <p:spPr>
          <a:xfrm>
            <a:off x="6149512" y="776024"/>
            <a:ext cx="1194089" cy="1142327"/>
          </a:xfrm>
          <a:prstGeom prst="rect">
            <a:avLst/>
          </a:prstGeom>
        </p:spPr>
      </p:pic>
      <p:pic>
        <p:nvPicPr>
          <p:cNvPr id="10" name="Picture 9" descr="A blue and yellow dot with white numbers&#10;&#10;Description automatically generated with medium confidence">
            <a:extLst>
              <a:ext uri="{FF2B5EF4-FFF2-40B4-BE49-F238E27FC236}">
                <a16:creationId xmlns:a16="http://schemas.microsoft.com/office/drawing/2014/main" id="{F9F2E061-116D-B272-7302-E24BE8F4CD6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334" t="11843" r="25404" b="24713"/>
          <a:stretch/>
        </p:blipFill>
        <p:spPr>
          <a:xfrm>
            <a:off x="4726715" y="776653"/>
            <a:ext cx="1194089" cy="113666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0930638-3CB7-0D30-FA09-2CD580F0ECBC}"/>
              </a:ext>
            </a:extLst>
          </p:cNvPr>
          <p:cNvSpPr txBox="1"/>
          <p:nvPr/>
        </p:nvSpPr>
        <p:spPr>
          <a:xfrm>
            <a:off x="4726715" y="1899829"/>
            <a:ext cx="119408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chemeClr val="accent5"/>
                </a:solidFill>
              </a:rPr>
              <a:t>Injection</a:t>
            </a:r>
            <a:endParaRPr lang="en-150" sz="1050" dirty="0">
              <a:solidFill>
                <a:schemeClr val="accent5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600999-8950-C00E-7E7F-4D0A24FC71F9}"/>
              </a:ext>
            </a:extLst>
          </p:cNvPr>
          <p:cNvSpPr txBox="1"/>
          <p:nvPr/>
        </p:nvSpPr>
        <p:spPr>
          <a:xfrm>
            <a:off x="6149512" y="1899829"/>
            <a:ext cx="119408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chemeClr val="accent5"/>
                </a:solidFill>
              </a:rPr>
              <a:t>Start of ramp</a:t>
            </a:r>
            <a:endParaRPr lang="en-150" sz="1050" dirty="0">
              <a:solidFill>
                <a:schemeClr val="accent5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B524EA-82C0-9FFA-7E0F-EBDC30F3B1E7}"/>
              </a:ext>
            </a:extLst>
          </p:cNvPr>
          <p:cNvSpPr txBox="1"/>
          <p:nvPr/>
        </p:nvSpPr>
        <p:spPr>
          <a:xfrm>
            <a:off x="7572310" y="1899829"/>
            <a:ext cx="119408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chemeClr val="accent5"/>
                </a:solidFill>
              </a:rPr>
              <a:t>Stable beams</a:t>
            </a:r>
            <a:endParaRPr lang="en-150" sz="1050" dirty="0">
              <a:solidFill>
                <a:schemeClr val="accent5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CF69119-13E0-4381-469C-9F620C5B7C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5800" y="2848541"/>
            <a:ext cx="4274805" cy="1704409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7C2B0A3-DBCC-7DE7-A37C-30B44A4A55BB}"/>
              </a:ext>
            </a:extLst>
          </p:cNvPr>
          <p:cNvCxnSpPr>
            <a:cxnSpLocks/>
          </p:cNvCxnSpPr>
          <p:nvPr/>
        </p:nvCxnSpPr>
        <p:spPr>
          <a:xfrm flipH="1">
            <a:off x="7339340" y="3475015"/>
            <a:ext cx="195937" cy="114186"/>
          </a:xfrm>
          <a:prstGeom prst="straightConnector1">
            <a:avLst/>
          </a:prstGeom>
          <a:ln w="127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A07D7D-5104-0E91-9B1F-28B0A5A062AE}"/>
              </a:ext>
            </a:extLst>
          </p:cNvPr>
          <p:cNvCxnSpPr>
            <a:cxnSpLocks/>
          </p:cNvCxnSpPr>
          <p:nvPr/>
        </p:nvCxnSpPr>
        <p:spPr>
          <a:xfrm flipV="1">
            <a:off x="7010400" y="3659686"/>
            <a:ext cx="185924" cy="123177"/>
          </a:xfrm>
          <a:prstGeom prst="straightConnector1">
            <a:avLst/>
          </a:prstGeom>
          <a:ln w="127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8446087-EE63-764B-4F5E-F9220E16739F}"/>
              </a:ext>
            </a:extLst>
          </p:cNvPr>
          <p:cNvSpPr txBox="1"/>
          <p:nvPr/>
        </p:nvSpPr>
        <p:spPr>
          <a:xfrm>
            <a:off x="7528769" y="3265345"/>
            <a:ext cx="11575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size evolution</a:t>
            </a:r>
            <a:endParaRPr lang="en-150" sz="1200" dirty="0">
              <a:solidFill>
                <a:schemeClr val="accent5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5876D89-BE98-2C5A-A675-1CC4E9C5673B}"/>
              </a:ext>
            </a:extLst>
          </p:cNvPr>
          <p:cNvSpPr txBox="1"/>
          <p:nvPr/>
        </p:nvSpPr>
        <p:spPr>
          <a:xfrm>
            <a:off x="4800600" y="2579096"/>
            <a:ext cx="39517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0  →    time in stable beams  →  10h</a:t>
            </a:r>
            <a:endParaRPr lang="en-150" sz="1400" dirty="0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21CBC24-60EF-2A26-8854-9D003E661E25}"/>
              </a:ext>
            </a:extLst>
          </p:cNvPr>
          <p:cNvSpPr txBox="1"/>
          <p:nvPr/>
        </p:nvSpPr>
        <p:spPr>
          <a:xfrm>
            <a:off x="4808398" y="2866243"/>
            <a:ext cx="16686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/>
                </a:solidFill>
              </a:rPr>
              <a:t>Horizontal profiles in stable beams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04062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27" grpId="0"/>
      <p:bldP spid="34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D11514-12E6-411D-4C73-3960E14A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Butti - Summary of 2024 experimental results at LHC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BDDFA8-5614-AE22-D3CF-65F2FD74C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609473-64D6-D08A-10F6-F803D86DE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4885"/>
            <a:ext cx="7389000" cy="540000"/>
          </a:xfrm>
        </p:spPr>
        <p:txBody>
          <a:bodyPr/>
          <a:lstStyle/>
          <a:p>
            <a:r>
              <a:rPr lang="en-US" dirty="0"/>
              <a:t>Combining visible and UV fluorescence</a:t>
            </a:r>
            <a:endParaRPr lang="en-150" dirty="0"/>
          </a:p>
        </p:txBody>
      </p:sp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243E5471-01AC-0BAF-249D-B65834D6383E}"/>
              </a:ext>
            </a:extLst>
          </p:cNvPr>
          <p:cNvSpPr/>
          <p:nvPr/>
        </p:nvSpPr>
        <p:spPr>
          <a:xfrm>
            <a:off x="0" y="4552949"/>
            <a:ext cx="1600200" cy="59055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3E21E6A-BBA9-D54C-602B-E31979FAAC61}"/>
              </a:ext>
            </a:extLst>
          </p:cNvPr>
          <p:cNvSpPr/>
          <p:nvPr/>
        </p:nvSpPr>
        <p:spPr>
          <a:xfrm rot="998789">
            <a:off x="8154001" y="179371"/>
            <a:ext cx="755999" cy="324993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Proton physics</a:t>
            </a:r>
            <a:endParaRPr lang="en-GB" sz="100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3C7C3E6-8868-E66A-0800-6EA978DF6242}"/>
              </a:ext>
            </a:extLst>
          </p:cNvPr>
          <p:cNvGrpSpPr/>
          <p:nvPr/>
        </p:nvGrpSpPr>
        <p:grpSpPr>
          <a:xfrm>
            <a:off x="4973674" y="535115"/>
            <a:ext cx="2679345" cy="988094"/>
            <a:chOff x="8367044" y="4808347"/>
            <a:chExt cx="3272590" cy="119541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9EAB38B-F42F-C68D-90D0-637819E1FA01}"/>
                </a:ext>
              </a:extLst>
            </p:cNvPr>
            <p:cNvGrpSpPr/>
            <p:nvPr/>
          </p:nvGrpSpPr>
          <p:grpSpPr>
            <a:xfrm>
              <a:off x="8367044" y="5085346"/>
              <a:ext cx="3272590" cy="918413"/>
              <a:chOff x="4318334" y="3064040"/>
              <a:chExt cx="3272590" cy="918413"/>
            </a:xfrm>
          </p:grpSpPr>
          <p:pic>
            <p:nvPicPr>
              <p:cNvPr id="14" name="Grafik 268">
                <a:extLst>
                  <a:ext uri="{FF2B5EF4-FFF2-40B4-BE49-F238E27FC236}">
                    <a16:creationId xmlns:a16="http://schemas.microsoft.com/office/drawing/2014/main" id="{E8AA2CDB-6CFE-EF05-F24C-15BCBC14EBE6}"/>
                  </a:ext>
                </a:extLst>
              </p:cNvPr>
              <p:cNvPicPr/>
              <p:nvPr/>
            </p:nvPicPr>
            <p:blipFill rotWithShape="1">
              <a:blip r:embed="rId2"/>
              <a:srcRect l="13485" t="57433" r="2846" b="29409"/>
              <a:stretch/>
            </p:blipFill>
            <p:spPr>
              <a:xfrm>
                <a:off x="4318334" y="3296652"/>
                <a:ext cx="3266574" cy="685801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5" name="Grafik 268">
                <a:extLst>
                  <a:ext uri="{FF2B5EF4-FFF2-40B4-BE49-F238E27FC236}">
                    <a16:creationId xmlns:a16="http://schemas.microsoft.com/office/drawing/2014/main" id="{4E484CEF-F5D0-C27E-1401-5F635305DBB8}"/>
                  </a:ext>
                </a:extLst>
              </p:cNvPr>
              <p:cNvPicPr/>
              <p:nvPr/>
            </p:nvPicPr>
            <p:blipFill rotWithShape="1">
              <a:blip r:embed="rId2"/>
              <a:srcRect l="13640" t="3880" r="2692" b="90272"/>
              <a:stretch/>
            </p:blipFill>
            <p:spPr>
              <a:xfrm>
                <a:off x="4324350" y="3064040"/>
                <a:ext cx="3266574" cy="304801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CF73C2B-1CFA-FD08-9885-BA12A96B2826}"/>
                </a:ext>
              </a:extLst>
            </p:cNvPr>
            <p:cNvSpPr txBox="1"/>
            <p:nvPr/>
          </p:nvSpPr>
          <p:spPr>
            <a:xfrm>
              <a:off x="9023516" y="4808347"/>
              <a:ext cx="1953629" cy="2792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685800"/>
              <a:r>
                <a:rPr lang="en-US" sz="900" dirty="0">
                  <a:solidFill>
                    <a:srgbClr val="080808"/>
                  </a:solidFill>
                  <a:latin typeface="Arial"/>
                </a:rPr>
                <a:t>wavelength [nm]</a:t>
              </a:r>
              <a:endParaRPr lang="en-150" sz="900" dirty="0">
                <a:solidFill>
                  <a:srgbClr val="080808"/>
                </a:solidFill>
                <a:latin typeface="Arial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2C67C4D-7918-8491-FA9B-B41A9EB36EF9}"/>
              </a:ext>
            </a:extLst>
          </p:cNvPr>
          <p:cNvSpPr txBox="1"/>
          <p:nvPr/>
        </p:nvSpPr>
        <p:spPr>
          <a:xfrm>
            <a:off x="7657944" y="890045"/>
            <a:ext cx="14509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GB" sz="900" i="1" u="sng" dirty="0">
                <a:solidFill>
                  <a:srgbClr val="103697"/>
                </a:solidFill>
                <a:highlight>
                  <a:srgbClr val="FFFFFF"/>
                </a:highlight>
                <a:latin typeface="-apple-system"/>
                <a:hlinkClick r:id="rId3"/>
              </a:rPr>
              <a:t>Non-destructive profile measurement of intensive heavy ion beams</a:t>
            </a:r>
            <a:r>
              <a:rPr lang="en-GB" sz="900" i="1" u="sng" dirty="0">
                <a:solidFill>
                  <a:srgbClr val="103697"/>
                </a:solidFill>
                <a:highlight>
                  <a:srgbClr val="FFFFFF"/>
                </a:highlight>
                <a:latin typeface="-apple-system"/>
              </a:rPr>
              <a:t>,</a:t>
            </a:r>
            <a:br>
              <a:rPr lang="en-GB" sz="900" i="1" u="sng" dirty="0">
                <a:solidFill>
                  <a:srgbClr val="103697"/>
                </a:solidFill>
                <a:highlight>
                  <a:srgbClr val="FFFFFF"/>
                </a:highlight>
                <a:latin typeface="-apple-system"/>
              </a:rPr>
            </a:br>
            <a:r>
              <a:rPr lang="en-GB" sz="900" i="1" dirty="0">
                <a:solidFill>
                  <a:srgbClr val="103697"/>
                </a:solidFill>
                <a:highlight>
                  <a:srgbClr val="FFFFFF"/>
                </a:highlight>
                <a:latin typeface="-apple-system"/>
              </a:rPr>
              <a:t>F. Becker 2010</a:t>
            </a:r>
            <a:endParaRPr lang="en-150" sz="900" i="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A4353F5-B807-E275-7281-C2871607D958}"/>
              </a:ext>
            </a:extLst>
          </p:cNvPr>
          <p:cNvSpPr/>
          <p:nvPr/>
        </p:nvSpPr>
        <p:spPr>
          <a:xfrm>
            <a:off x="6417463" y="1072652"/>
            <a:ext cx="103772" cy="47084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150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C3469D-C862-4568-5568-A42ECAD02E16}"/>
              </a:ext>
            </a:extLst>
          </p:cNvPr>
          <p:cNvSpPr/>
          <p:nvPr/>
        </p:nvSpPr>
        <p:spPr>
          <a:xfrm>
            <a:off x="5178635" y="987236"/>
            <a:ext cx="218738" cy="561770"/>
          </a:xfrm>
          <a:prstGeom prst="rect">
            <a:avLst/>
          </a:prstGeom>
          <a:noFill/>
          <a:ln w="19050">
            <a:solidFill>
              <a:srgbClr val="FF7F0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150" sz="135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3" name="Picture 22" descr="A graph with red dots&#10;&#10;Description automatically generated">
            <a:extLst>
              <a:ext uri="{FF2B5EF4-FFF2-40B4-BE49-F238E27FC236}">
                <a16:creationId xmlns:a16="http://schemas.microsoft.com/office/drawing/2014/main" id="{DACDF96C-5710-85B9-E556-D516BF192C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9707" y="1809750"/>
            <a:ext cx="2857473" cy="1241999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4C5F6389-B390-3FE3-287D-BA5B1488A645}"/>
              </a:ext>
            </a:extLst>
          </p:cNvPr>
          <p:cNvGrpSpPr/>
          <p:nvPr/>
        </p:nvGrpSpPr>
        <p:grpSpPr>
          <a:xfrm>
            <a:off x="197707" y="1809751"/>
            <a:ext cx="1242000" cy="1242000"/>
            <a:chOff x="8217563" y="1632165"/>
            <a:chExt cx="1397467" cy="1397469"/>
          </a:xfrm>
        </p:grpSpPr>
        <p:pic>
          <p:nvPicPr>
            <p:cNvPr id="28" name="Picture 27" descr="A blue and yellow image&#10;&#10;Description automatically generated with medium confidence">
              <a:extLst>
                <a:ext uri="{FF2B5EF4-FFF2-40B4-BE49-F238E27FC236}">
                  <a16:creationId xmlns:a16="http://schemas.microsoft.com/office/drawing/2014/main" id="{72DFC5D6-FA8F-347E-D328-50912D4758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9384" t="4776" r="19174" b="13301"/>
            <a:stretch/>
          </p:blipFill>
          <p:spPr>
            <a:xfrm>
              <a:off x="8217563" y="1632167"/>
              <a:ext cx="1397467" cy="1397467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551C192-7AC3-E692-FEFD-9D48479EC7FA}"/>
                </a:ext>
              </a:extLst>
            </p:cNvPr>
            <p:cNvSpPr txBox="1"/>
            <p:nvPr/>
          </p:nvSpPr>
          <p:spPr>
            <a:xfrm>
              <a:off x="8217563" y="1632165"/>
              <a:ext cx="1397467" cy="3116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685800"/>
              <a:r>
                <a:rPr lang="en-US" sz="1200" dirty="0">
                  <a:solidFill>
                    <a:srgbClr val="FFFFFF"/>
                  </a:solidFill>
                  <a:latin typeface="Arial"/>
                </a:rPr>
                <a:t>VIS 120 s</a:t>
              </a:r>
              <a:endParaRPr lang="en-150" sz="1200" dirty="0">
                <a:solidFill>
                  <a:srgbClr val="FFFFFF"/>
                </a:solidFill>
                <a:latin typeface="Arial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C44B5C5-3713-6C8C-C715-D651D5270D01}"/>
              </a:ext>
            </a:extLst>
          </p:cNvPr>
          <p:cNvGrpSpPr/>
          <p:nvPr/>
        </p:nvGrpSpPr>
        <p:grpSpPr>
          <a:xfrm>
            <a:off x="191630" y="3199249"/>
            <a:ext cx="1242000" cy="1242000"/>
            <a:chOff x="8217564" y="3432648"/>
            <a:chExt cx="1397467" cy="1413367"/>
          </a:xfrm>
        </p:grpSpPr>
        <p:pic>
          <p:nvPicPr>
            <p:cNvPr id="31" name="Picture 30" descr="A blue and yellow image&#10;&#10;Description automatically generated with medium confidence">
              <a:extLst>
                <a:ext uri="{FF2B5EF4-FFF2-40B4-BE49-F238E27FC236}">
                  <a16:creationId xmlns:a16="http://schemas.microsoft.com/office/drawing/2014/main" id="{2B1CDAC3-6701-4D55-F115-A08B2E207E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127" t="3760" r="18888" b="12652"/>
            <a:stretch/>
          </p:blipFill>
          <p:spPr>
            <a:xfrm>
              <a:off x="8217564" y="3432648"/>
              <a:ext cx="1397467" cy="1413367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C8E1DAF-3A16-33E4-986A-229178F0FDBD}"/>
                </a:ext>
              </a:extLst>
            </p:cNvPr>
            <p:cNvSpPr txBox="1"/>
            <p:nvPr/>
          </p:nvSpPr>
          <p:spPr>
            <a:xfrm>
              <a:off x="8217564" y="3456985"/>
              <a:ext cx="1391452" cy="315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685800"/>
              <a:r>
                <a:rPr lang="en-US" sz="1200" dirty="0">
                  <a:solidFill>
                    <a:srgbClr val="FFFFFF"/>
                  </a:solidFill>
                  <a:latin typeface="Arial"/>
                </a:rPr>
                <a:t>UV 40 s</a:t>
              </a:r>
              <a:endParaRPr lang="en-150" sz="1200" dirty="0">
                <a:solidFill>
                  <a:srgbClr val="FFFFFF"/>
                </a:solidFill>
                <a:latin typeface="Arial"/>
              </a:endParaRPr>
            </a:p>
          </p:txBody>
        </p:sp>
      </p:grpSp>
      <p:pic>
        <p:nvPicPr>
          <p:cNvPr id="35" name="Picture 34" descr="A graph with orange dots&#10;&#10;Description automatically generated">
            <a:extLst>
              <a:ext uri="{FF2B5EF4-FFF2-40B4-BE49-F238E27FC236}">
                <a16:creationId xmlns:a16="http://schemas.microsoft.com/office/drawing/2014/main" id="{EC4F8D85-54FC-C225-A873-8A709D3290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39706" y="3199250"/>
            <a:ext cx="2851395" cy="1241999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17724A4-7FAE-75E1-45F8-948FC582CBF4}"/>
              </a:ext>
            </a:extLst>
          </p:cNvPr>
          <p:cNvCxnSpPr>
            <a:cxnSpLocks/>
          </p:cNvCxnSpPr>
          <p:nvPr/>
        </p:nvCxnSpPr>
        <p:spPr>
          <a:xfrm>
            <a:off x="1746083" y="2513998"/>
            <a:ext cx="612797" cy="0"/>
          </a:xfrm>
          <a:prstGeom prst="line">
            <a:avLst/>
          </a:prstGeom>
          <a:ln w="1905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11E0063-7B26-F165-2D80-17BDA1DDE0E3}"/>
              </a:ext>
            </a:extLst>
          </p:cNvPr>
          <p:cNvCxnSpPr>
            <a:cxnSpLocks/>
          </p:cNvCxnSpPr>
          <p:nvPr/>
        </p:nvCxnSpPr>
        <p:spPr>
          <a:xfrm flipV="1">
            <a:off x="2358880" y="2513998"/>
            <a:ext cx="0" cy="263191"/>
          </a:xfrm>
          <a:prstGeom prst="line">
            <a:avLst/>
          </a:prstGeom>
          <a:ln w="1905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329A5EE8-FF4F-94DC-2541-EECD9F783303}"/>
              </a:ext>
            </a:extLst>
          </p:cNvPr>
          <p:cNvSpPr/>
          <p:nvPr/>
        </p:nvSpPr>
        <p:spPr>
          <a:xfrm>
            <a:off x="2337226" y="2486996"/>
            <a:ext cx="54000" cy="5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150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94AC50D-6017-71A8-E03B-A25D108CF63C}"/>
              </a:ext>
            </a:extLst>
          </p:cNvPr>
          <p:cNvSpPr txBox="1"/>
          <p:nvPr/>
        </p:nvSpPr>
        <p:spPr>
          <a:xfrm>
            <a:off x="2358879" y="2277076"/>
            <a:ext cx="1451117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sz="1350" dirty="0">
                <a:solidFill>
                  <a:schemeClr val="accent5"/>
                </a:solidFill>
                <a:latin typeface="Arial"/>
              </a:rPr>
              <a:t>±5% ~ 120s</a:t>
            </a:r>
            <a:endParaRPr lang="en-150" sz="1350" dirty="0">
              <a:solidFill>
                <a:schemeClr val="accent5"/>
              </a:solidFill>
              <a:latin typeface="Arial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19FE4E8-C983-BBCC-ECCE-AE392EFDEF0D}"/>
              </a:ext>
            </a:extLst>
          </p:cNvPr>
          <p:cNvCxnSpPr>
            <a:cxnSpLocks/>
          </p:cNvCxnSpPr>
          <p:nvPr/>
        </p:nvCxnSpPr>
        <p:spPr>
          <a:xfrm>
            <a:off x="1677989" y="3631983"/>
            <a:ext cx="284602" cy="0"/>
          </a:xfrm>
          <a:prstGeom prst="line">
            <a:avLst/>
          </a:prstGeom>
          <a:ln w="1905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C65D855-73D2-62B5-BE4C-46DAE266107E}"/>
              </a:ext>
            </a:extLst>
          </p:cNvPr>
          <p:cNvCxnSpPr>
            <a:cxnSpLocks/>
          </p:cNvCxnSpPr>
          <p:nvPr/>
        </p:nvCxnSpPr>
        <p:spPr>
          <a:xfrm flipV="1">
            <a:off x="1935448" y="3631982"/>
            <a:ext cx="0" cy="534704"/>
          </a:xfrm>
          <a:prstGeom prst="line">
            <a:avLst/>
          </a:prstGeom>
          <a:ln w="1905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B057E083-41D7-A4DF-26FD-6CAA8D451A2A}"/>
              </a:ext>
            </a:extLst>
          </p:cNvPr>
          <p:cNvSpPr/>
          <p:nvPr/>
        </p:nvSpPr>
        <p:spPr>
          <a:xfrm>
            <a:off x="1902838" y="3610234"/>
            <a:ext cx="54000" cy="5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150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7A1598C-90EC-AAAE-5A04-7A92E29F3E32}"/>
              </a:ext>
            </a:extLst>
          </p:cNvPr>
          <p:cNvSpPr txBox="1"/>
          <p:nvPr/>
        </p:nvSpPr>
        <p:spPr>
          <a:xfrm>
            <a:off x="1902838" y="3387245"/>
            <a:ext cx="124199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sz="1350" dirty="0">
                <a:solidFill>
                  <a:schemeClr val="accent5"/>
                </a:solidFill>
                <a:latin typeface="Arial"/>
              </a:rPr>
              <a:t>±2.5% ~ 40s</a:t>
            </a:r>
            <a:endParaRPr lang="en-150" sz="1350" dirty="0">
              <a:solidFill>
                <a:schemeClr val="accent5"/>
              </a:solidFill>
              <a:latin typeface="Arial"/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FBAF889-119F-465C-0573-8910F5AC6012}"/>
              </a:ext>
            </a:extLst>
          </p:cNvPr>
          <p:cNvCxnSpPr>
            <a:cxnSpLocks/>
          </p:cNvCxnSpPr>
          <p:nvPr/>
        </p:nvCxnSpPr>
        <p:spPr>
          <a:xfrm flipV="1">
            <a:off x="799653" y="3451912"/>
            <a:ext cx="0" cy="741229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6FA219CC-2148-E79D-9C3D-0FA77E350F57}"/>
              </a:ext>
            </a:extLst>
          </p:cNvPr>
          <p:cNvSpPr txBox="1"/>
          <p:nvPr/>
        </p:nvSpPr>
        <p:spPr>
          <a:xfrm>
            <a:off x="191630" y="4166685"/>
            <a:ext cx="12366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/>
            <a:r>
              <a:rPr lang="en-US" sz="1350" dirty="0">
                <a:solidFill>
                  <a:srgbClr val="FF0000"/>
                </a:solidFill>
                <a:latin typeface="Arial"/>
              </a:rPr>
              <a:t>beam</a:t>
            </a:r>
            <a:endParaRPr lang="en-150" sz="1350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6081A91-C9FA-6532-7CAA-F3248D82F3AB}"/>
              </a:ext>
            </a:extLst>
          </p:cNvPr>
          <p:cNvCxnSpPr>
            <a:cxnSpLocks/>
          </p:cNvCxnSpPr>
          <p:nvPr/>
        </p:nvCxnSpPr>
        <p:spPr>
          <a:xfrm flipV="1">
            <a:off x="822773" y="2056264"/>
            <a:ext cx="0" cy="741229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C0262949-BC56-D929-5231-69AAAE41C584}"/>
              </a:ext>
            </a:extLst>
          </p:cNvPr>
          <p:cNvSpPr txBox="1"/>
          <p:nvPr/>
        </p:nvSpPr>
        <p:spPr>
          <a:xfrm>
            <a:off x="201214" y="2771037"/>
            <a:ext cx="12366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/>
            <a:r>
              <a:rPr lang="en-US" sz="1350" dirty="0">
                <a:solidFill>
                  <a:srgbClr val="FF0000"/>
                </a:solidFill>
                <a:latin typeface="Arial"/>
              </a:rPr>
              <a:t>beam</a:t>
            </a:r>
            <a:endParaRPr lang="en-150" sz="135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CF47B2B-48DA-AC34-62D4-35FA793E60F0}"/>
              </a:ext>
            </a:extLst>
          </p:cNvPr>
          <p:cNvSpPr txBox="1"/>
          <p:nvPr/>
        </p:nvSpPr>
        <p:spPr>
          <a:xfrm>
            <a:off x="470000" y="920008"/>
            <a:ext cx="33768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accent5"/>
                </a:solidFill>
              </a:rPr>
              <a:t>BGC optics allows observing the </a:t>
            </a:r>
            <a:r>
              <a:rPr lang="en-US" sz="1400" b="1" dirty="0">
                <a:solidFill>
                  <a:schemeClr val="accent5"/>
                </a:solidFill>
              </a:rPr>
              <a:t>more intense UV lines</a:t>
            </a:r>
            <a:r>
              <a:rPr lang="en-US" sz="1400" dirty="0">
                <a:solidFill>
                  <a:schemeClr val="accent5"/>
                </a:solidFill>
              </a:rPr>
              <a:t> of neon</a:t>
            </a:r>
            <a:endParaRPr lang="en-US" sz="1400" b="1" dirty="0">
              <a:solidFill>
                <a:schemeClr val="accent5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845E4E7-9B40-4D6C-1EF0-589411297562}"/>
              </a:ext>
            </a:extLst>
          </p:cNvPr>
          <p:cNvSpPr txBox="1"/>
          <p:nvPr/>
        </p:nvSpPr>
        <p:spPr>
          <a:xfrm>
            <a:off x="6172200" y="2286944"/>
            <a:ext cx="2717713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accent5"/>
                </a:solidFill>
              </a:rPr>
              <a:t>Apparent </a:t>
            </a:r>
            <a:r>
              <a:rPr lang="en-US" sz="1400" b="1" dirty="0">
                <a:solidFill>
                  <a:schemeClr val="accent5"/>
                </a:solidFill>
              </a:rPr>
              <a:t>gain in signal quality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exposure time &lt; 1 min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lower statistical fluctuation of fitted size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better profiles</a:t>
            </a:r>
          </a:p>
        </p:txBody>
      </p:sp>
      <p:pic>
        <p:nvPicPr>
          <p:cNvPr id="58" name="Picture 57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ED36F01E-D3A7-0390-644A-43B4540002E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23846" y="3220635"/>
            <a:ext cx="1774731" cy="1169551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783A3D6F-B52E-E20B-532B-DE3B2548F8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58692" y="1849586"/>
            <a:ext cx="1639885" cy="111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21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4" grpId="0" animBg="1"/>
      <p:bldP spid="45" grpId="0"/>
      <p:bldP spid="47" grpId="0"/>
      <p:bldP spid="50" grpId="0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D11514-12E6-411D-4C73-3960E14A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Butti - Summary of 2024 experimental results at LHC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BDDFA8-5614-AE22-D3CF-65F2FD74C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609473-64D6-D08A-10F6-F803D86DE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4885"/>
            <a:ext cx="7389000" cy="540000"/>
          </a:xfrm>
        </p:spPr>
        <p:txBody>
          <a:bodyPr/>
          <a:lstStyle/>
          <a:p>
            <a:r>
              <a:rPr lang="en-US" dirty="0"/>
              <a:t>Combining visible and UV fluorescence</a:t>
            </a:r>
            <a:endParaRPr lang="en-150" dirty="0"/>
          </a:p>
        </p:txBody>
      </p:sp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243E5471-01AC-0BAF-249D-B65834D6383E}"/>
              </a:ext>
            </a:extLst>
          </p:cNvPr>
          <p:cNvSpPr/>
          <p:nvPr/>
        </p:nvSpPr>
        <p:spPr>
          <a:xfrm>
            <a:off x="0" y="4552949"/>
            <a:ext cx="1600200" cy="59055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3E21E6A-BBA9-D54C-602B-E31979FAAC61}"/>
              </a:ext>
            </a:extLst>
          </p:cNvPr>
          <p:cNvSpPr/>
          <p:nvPr/>
        </p:nvSpPr>
        <p:spPr>
          <a:xfrm rot="998789">
            <a:off x="8154001" y="179371"/>
            <a:ext cx="755999" cy="324993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Proton physics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CF47B2B-48DA-AC34-62D4-35FA793E60F0}"/>
              </a:ext>
            </a:extLst>
          </p:cNvPr>
          <p:cNvSpPr txBox="1"/>
          <p:nvPr/>
        </p:nvSpPr>
        <p:spPr>
          <a:xfrm>
            <a:off x="558634" y="716557"/>
            <a:ext cx="75305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accent5"/>
                </a:solidFill>
              </a:rPr>
              <a:t>Better signal quality comes at the </a:t>
            </a:r>
            <a:r>
              <a:rPr lang="en-US" sz="1400" b="1" dirty="0">
                <a:solidFill>
                  <a:schemeClr val="accent5"/>
                </a:solidFill>
              </a:rPr>
              <a:t>cost of poorer resolution </a:t>
            </a:r>
            <a:r>
              <a:rPr lang="en-US" sz="1400" dirty="0">
                <a:solidFill>
                  <a:schemeClr val="accent5"/>
                </a:solidFill>
              </a:rPr>
              <a:t>due to space charge effects</a:t>
            </a:r>
            <a:endParaRPr lang="en-US" sz="1400" b="1" dirty="0">
              <a:solidFill>
                <a:schemeClr val="accent5"/>
              </a:solidFill>
            </a:endParaRPr>
          </a:p>
        </p:txBody>
      </p:sp>
      <p:pic>
        <p:nvPicPr>
          <p:cNvPr id="52" name="Picture 51" descr="A graph showing a line and a line&#10;&#10;Description automatically generated with medium confidence">
            <a:extLst>
              <a:ext uri="{FF2B5EF4-FFF2-40B4-BE49-F238E27FC236}">
                <a16:creationId xmlns:a16="http://schemas.microsoft.com/office/drawing/2014/main" id="{E7B0BB78-8D0D-4B16-EC4D-DB8A060AB1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1276350"/>
            <a:ext cx="2558544" cy="1918908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B5A1917E-2F01-1BA5-9573-36D96D9873AD}"/>
              </a:ext>
            </a:extLst>
          </p:cNvPr>
          <p:cNvSpPr txBox="1"/>
          <p:nvPr/>
        </p:nvSpPr>
        <p:spPr>
          <a:xfrm>
            <a:off x="612000" y="1556064"/>
            <a:ext cx="492776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accent5"/>
                </a:solidFill>
              </a:rPr>
              <a:t>Problem of </a:t>
            </a:r>
            <a:r>
              <a:rPr lang="en-US" sz="1400" b="1" dirty="0">
                <a:solidFill>
                  <a:schemeClr val="accent5"/>
                </a:solidFill>
              </a:rPr>
              <a:t>UV resolution handled in semi-empirical way</a:t>
            </a:r>
            <a:endParaRPr lang="en-GB" sz="1400" b="1" dirty="0"/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assume visible measurement provides “true” beam size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derive UV resolution as a correction parameter, polynomial function of the beam current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D8F43E-F458-0815-2615-8C487DD645C8}"/>
              </a:ext>
            </a:extLst>
          </p:cNvPr>
          <p:cNvSpPr txBox="1"/>
          <p:nvPr/>
        </p:nvSpPr>
        <p:spPr>
          <a:xfrm>
            <a:off x="611532" y="3462436"/>
            <a:ext cx="7770467" cy="815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accent5"/>
                </a:solidFill>
              </a:rPr>
              <a:t>Obtained resolutions in the order of 200 µm, vs 65 µm measured with visible light.</a:t>
            </a:r>
          </a:p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accent5"/>
                </a:solidFill>
              </a:rPr>
              <a:t>This is not ideal for flat-top beam size but </a:t>
            </a:r>
            <a:r>
              <a:rPr lang="en-US" sz="1400" b="1" dirty="0">
                <a:solidFill>
                  <a:schemeClr val="accent5"/>
                </a:solidFill>
              </a:rPr>
              <a:t>good for injection and ramp</a:t>
            </a:r>
            <a:r>
              <a:rPr lang="en-US" sz="1400" dirty="0">
                <a:solidFill>
                  <a:schemeClr val="accent5"/>
                </a:solidFill>
              </a:rPr>
              <a:t>, where the higher signal is actually demanded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1627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1A08A478-16BB-2C7B-770B-487E9942DD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979" y="46958"/>
            <a:ext cx="4531254" cy="46883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E9FF9B6-DB18-6211-B64A-BAC556D75C41}"/>
              </a:ext>
            </a:extLst>
          </p:cNvPr>
          <p:cNvSpPr txBox="1"/>
          <p:nvPr/>
        </p:nvSpPr>
        <p:spPr>
          <a:xfrm>
            <a:off x="5572126" y="1660801"/>
            <a:ext cx="320746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685800"/>
            <a:r>
              <a:rPr lang="en-US" sz="900" dirty="0">
                <a:solidFill>
                  <a:schemeClr val="accent5"/>
                </a:solidFill>
                <a:latin typeface="Arial"/>
              </a:rPr>
              <a:t>* BSRT calibration starts suffering… </a:t>
            </a:r>
            <a:endParaRPr lang="en-150" sz="900" dirty="0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84D358-6FE1-9A46-5D6F-2E31B1B4D5E6}"/>
              </a:ext>
            </a:extLst>
          </p:cNvPr>
          <p:cNvSpPr txBox="1"/>
          <p:nvPr/>
        </p:nvSpPr>
        <p:spPr>
          <a:xfrm>
            <a:off x="5042636" y="1637717"/>
            <a:ext cx="66600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sz="1050" dirty="0">
                <a:solidFill>
                  <a:schemeClr val="accent5"/>
                </a:solidFill>
                <a:latin typeface="Arial"/>
              </a:rPr>
              <a:t>#10084</a:t>
            </a:r>
            <a:endParaRPr lang="en-150" sz="1050" dirty="0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071FEE-373A-7F2B-1493-30B3F22CBB80}"/>
              </a:ext>
            </a:extLst>
          </p:cNvPr>
          <p:cNvSpPr txBox="1"/>
          <p:nvPr/>
        </p:nvSpPr>
        <p:spPr>
          <a:xfrm>
            <a:off x="6172200" y="4133780"/>
            <a:ext cx="260738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sz="1050" dirty="0">
                <a:solidFill>
                  <a:schemeClr val="accent5"/>
                </a:solidFill>
                <a:latin typeface="Arial"/>
              </a:rPr>
              <a:t>&gt;22h SB due to injectors unavailability</a:t>
            </a:r>
            <a:endParaRPr lang="en-150" sz="1050" dirty="0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D11514-12E6-411D-4C73-3960E14A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Butti - Summary of 2024 experimental results at LHC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BDDFA8-5614-AE22-D3CF-65F2FD74C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609473-64D6-D08A-10F6-F803D86DE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4886"/>
            <a:ext cx="3960000" cy="900235"/>
          </a:xfrm>
        </p:spPr>
        <p:txBody>
          <a:bodyPr/>
          <a:lstStyle/>
          <a:p>
            <a:r>
              <a:rPr lang="en-US" dirty="0"/>
              <a:t>Combined results for horizontal plane</a:t>
            </a:r>
            <a:endParaRPr lang="en-150" dirty="0"/>
          </a:p>
        </p:txBody>
      </p:sp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243E5471-01AC-0BAF-249D-B65834D6383E}"/>
              </a:ext>
            </a:extLst>
          </p:cNvPr>
          <p:cNvSpPr/>
          <p:nvPr/>
        </p:nvSpPr>
        <p:spPr>
          <a:xfrm>
            <a:off x="0" y="4552949"/>
            <a:ext cx="1600200" cy="59055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3E21E6A-BBA9-D54C-602B-E31979FAAC61}"/>
              </a:ext>
            </a:extLst>
          </p:cNvPr>
          <p:cNvSpPr/>
          <p:nvPr/>
        </p:nvSpPr>
        <p:spPr>
          <a:xfrm rot="998789">
            <a:off x="8304594" y="130342"/>
            <a:ext cx="755999" cy="324993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Proton physics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CF47B2B-48DA-AC34-62D4-35FA793E60F0}"/>
              </a:ext>
            </a:extLst>
          </p:cNvPr>
          <p:cNvSpPr txBox="1"/>
          <p:nvPr/>
        </p:nvSpPr>
        <p:spPr>
          <a:xfrm>
            <a:off x="364412" y="1137581"/>
            <a:ext cx="36323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accent5"/>
                </a:solidFill>
              </a:rPr>
              <a:t>Combined UV and visible measurements allows </a:t>
            </a:r>
            <a:r>
              <a:rPr lang="en-US" sz="1400" b="1" dirty="0">
                <a:solidFill>
                  <a:schemeClr val="accent5"/>
                </a:solidFill>
              </a:rPr>
              <a:t>accurate measurements every 40s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D8F43E-F458-0815-2615-8C487DD645C8}"/>
              </a:ext>
            </a:extLst>
          </p:cNvPr>
          <p:cNvSpPr txBox="1"/>
          <p:nvPr/>
        </p:nvSpPr>
        <p:spPr>
          <a:xfrm>
            <a:off x="364412" y="3635487"/>
            <a:ext cx="42221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accent5"/>
                </a:solidFill>
              </a:rPr>
              <a:t>This configuration was setup towards end of proton run, </a:t>
            </a:r>
            <a:r>
              <a:rPr lang="en-US" sz="1400" b="1" dirty="0">
                <a:solidFill>
                  <a:schemeClr val="accent5"/>
                </a:solidFill>
              </a:rPr>
              <a:t>long term reproducibility to be assessed</a:t>
            </a:r>
            <a:endParaRPr lang="en-GB" sz="1400" b="1" dirty="0">
              <a:solidFill>
                <a:schemeClr val="accent5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8EA7BC-CE6A-2995-0157-C72C54E39C53}"/>
              </a:ext>
            </a:extLst>
          </p:cNvPr>
          <p:cNvSpPr txBox="1"/>
          <p:nvPr/>
        </p:nvSpPr>
        <p:spPr>
          <a:xfrm>
            <a:off x="364412" y="1969547"/>
            <a:ext cx="36323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accent5"/>
                </a:solidFill>
              </a:rPr>
              <a:t>Fluctuations within </a:t>
            </a:r>
            <a:r>
              <a:rPr lang="en-US" sz="1400" b="1" dirty="0">
                <a:solidFill>
                  <a:schemeClr val="accent5"/>
                </a:solidFill>
                <a:latin typeface="Arial"/>
              </a:rPr>
              <a:t>±5% in emittance</a:t>
            </a:r>
            <a:r>
              <a:rPr lang="en-US" sz="1400" dirty="0">
                <a:solidFill>
                  <a:schemeClr val="accent5"/>
                </a:solidFill>
                <a:latin typeface="Arial"/>
              </a:rPr>
              <a:t>, compliant with specifications from operation</a:t>
            </a:r>
            <a:r>
              <a:rPr lang="en-US" sz="1400" dirty="0">
                <a:solidFill>
                  <a:schemeClr val="accent5"/>
                </a:solidFill>
              </a:rPr>
              <a:t> </a:t>
            </a:r>
            <a:endParaRPr lang="en-US" sz="1400" b="1" dirty="0">
              <a:solidFill>
                <a:schemeClr val="accent5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FC92C9-1BEB-4CB7-66A7-C40673646CE1}"/>
              </a:ext>
            </a:extLst>
          </p:cNvPr>
          <p:cNvSpPr txBox="1"/>
          <p:nvPr/>
        </p:nvSpPr>
        <p:spPr>
          <a:xfrm>
            <a:off x="364412" y="2801513"/>
            <a:ext cx="36323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accent5"/>
                </a:solidFill>
              </a:rPr>
              <a:t>Absolute values still compatible with emittance scans at start and end of fill</a:t>
            </a:r>
            <a:endParaRPr lang="en-US" sz="1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4626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blue and yellow image of a star&#10;&#10;Description automatically generated with medium confidence">
            <a:extLst>
              <a:ext uri="{FF2B5EF4-FFF2-40B4-BE49-F238E27FC236}">
                <a16:creationId xmlns:a16="http://schemas.microsoft.com/office/drawing/2014/main" id="{C925331C-24AB-762F-DF8E-D2B1D7FF33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495" y="2552825"/>
            <a:ext cx="2661987" cy="1996490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D11514-12E6-411D-4C73-3960E14A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Butti - Summary of 2024 experimental results at LHC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BDDFA8-5614-AE22-D3CF-65F2FD74C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609473-64D6-D08A-10F6-F803D86DE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999" y="-4886"/>
            <a:ext cx="7465199" cy="605577"/>
          </a:xfrm>
        </p:spPr>
        <p:txBody>
          <a:bodyPr/>
          <a:lstStyle/>
          <a:p>
            <a:r>
              <a:rPr lang="en-US" dirty="0"/>
              <a:t>Combined results for horizontal plane</a:t>
            </a:r>
            <a:endParaRPr lang="en-150" dirty="0"/>
          </a:p>
        </p:txBody>
      </p:sp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243E5471-01AC-0BAF-249D-B65834D6383E}"/>
              </a:ext>
            </a:extLst>
          </p:cNvPr>
          <p:cNvSpPr/>
          <p:nvPr/>
        </p:nvSpPr>
        <p:spPr>
          <a:xfrm>
            <a:off x="0" y="4552949"/>
            <a:ext cx="1600200" cy="59055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3E21E6A-BBA9-D54C-602B-E31979FAAC61}"/>
              </a:ext>
            </a:extLst>
          </p:cNvPr>
          <p:cNvSpPr/>
          <p:nvPr/>
        </p:nvSpPr>
        <p:spPr>
          <a:xfrm rot="998789">
            <a:off x="8304594" y="130342"/>
            <a:ext cx="755999" cy="324993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Proton physics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85EB67-E3EE-25FE-4985-2FE9BDF390AF}"/>
              </a:ext>
            </a:extLst>
          </p:cNvPr>
          <p:cNvSpPr txBox="1"/>
          <p:nvPr/>
        </p:nvSpPr>
        <p:spPr>
          <a:xfrm>
            <a:off x="2258375" y="3655633"/>
            <a:ext cx="209724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sz="1400" dirty="0">
                <a:solidFill>
                  <a:schemeClr val="accent5"/>
                </a:solidFill>
                <a:latin typeface="Arial"/>
              </a:rPr>
              <a:t>BGC UV acquisition </a:t>
            </a:r>
            <a:br>
              <a:rPr lang="en-US" sz="1400" dirty="0">
                <a:solidFill>
                  <a:schemeClr val="accent5"/>
                </a:solidFill>
                <a:latin typeface="Arial"/>
              </a:rPr>
            </a:br>
            <a:r>
              <a:rPr lang="en-US" sz="1400" dirty="0">
                <a:solidFill>
                  <a:schemeClr val="accent5"/>
                </a:solidFill>
                <a:latin typeface="Arial"/>
              </a:rPr>
              <a:t>during energy ramp </a:t>
            </a:r>
            <a:br>
              <a:rPr lang="en-US" sz="1400" dirty="0">
                <a:solidFill>
                  <a:schemeClr val="accent5"/>
                </a:solidFill>
                <a:latin typeface="Arial"/>
              </a:rPr>
            </a:br>
            <a:r>
              <a:rPr lang="en-US" sz="1400" dirty="0">
                <a:solidFill>
                  <a:schemeClr val="accent5"/>
                </a:solidFill>
                <a:latin typeface="Arial"/>
              </a:rPr>
              <a:t>(ROI follows beam size)</a:t>
            </a:r>
            <a:endParaRPr lang="en-150" sz="1400" dirty="0">
              <a:solidFill>
                <a:schemeClr val="accent5"/>
              </a:solidFill>
              <a:latin typeface="Arial"/>
            </a:endParaRPr>
          </a:p>
        </p:txBody>
      </p:sp>
      <p:pic>
        <p:nvPicPr>
          <p:cNvPr id="16" name="Picture 1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ED34298D-88DF-AFBD-ADB7-ED502367FC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103" y="607960"/>
            <a:ext cx="4012919" cy="415203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7139BA0-D5D1-B5D9-3CB2-9F622449DE17}"/>
              </a:ext>
            </a:extLst>
          </p:cNvPr>
          <p:cNvCxnSpPr/>
          <p:nvPr/>
        </p:nvCxnSpPr>
        <p:spPr>
          <a:xfrm>
            <a:off x="6041358" y="712970"/>
            <a:ext cx="0" cy="372600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2F44473-EDEC-B5F1-FDB1-A452F66F70EA}"/>
              </a:ext>
            </a:extLst>
          </p:cNvPr>
          <p:cNvCxnSpPr/>
          <p:nvPr/>
        </p:nvCxnSpPr>
        <p:spPr>
          <a:xfrm>
            <a:off x="6512094" y="712970"/>
            <a:ext cx="0" cy="372600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020D9F3-4F46-EF86-BB4E-289D0B36C43F}"/>
              </a:ext>
            </a:extLst>
          </p:cNvPr>
          <p:cNvCxnSpPr>
            <a:cxnSpLocks/>
          </p:cNvCxnSpPr>
          <p:nvPr/>
        </p:nvCxnSpPr>
        <p:spPr>
          <a:xfrm flipV="1">
            <a:off x="6764561" y="1715211"/>
            <a:ext cx="54338" cy="181176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0B89A80-687B-BE12-8E67-DDD1BDC71917}"/>
              </a:ext>
            </a:extLst>
          </p:cNvPr>
          <p:cNvSpPr txBox="1"/>
          <p:nvPr/>
        </p:nvSpPr>
        <p:spPr>
          <a:xfrm>
            <a:off x="6360471" y="1875818"/>
            <a:ext cx="8081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/>
            <a:r>
              <a:rPr lang="en-US" sz="1050" dirty="0">
                <a:solidFill>
                  <a:schemeClr val="accent5"/>
                </a:solidFill>
                <a:latin typeface="Arial"/>
              </a:rPr>
              <a:t>collision</a:t>
            </a:r>
            <a:endParaRPr lang="en-150" sz="1050" dirty="0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D47D07-7E6F-6C9D-6246-F552EA0BFDFF}"/>
              </a:ext>
            </a:extLst>
          </p:cNvPr>
          <p:cNvSpPr txBox="1"/>
          <p:nvPr/>
        </p:nvSpPr>
        <p:spPr>
          <a:xfrm>
            <a:off x="6473803" y="2571750"/>
            <a:ext cx="241726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sz="1050" dirty="0">
                <a:solidFill>
                  <a:schemeClr val="accent5"/>
                </a:solidFill>
                <a:latin typeface="Arial"/>
              </a:rPr>
              <a:t>~30 points in ramp</a:t>
            </a:r>
            <a:endParaRPr lang="en-150" sz="1050" dirty="0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CB0035-C1B8-69FB-976C-9076B9ACDFE7}"/>
              </a:ext>
            </a:extLst>
          </p:cNvPr>
          <p:cNvSpPr txBox="1"/>
          <p:nvPr/>
        </p:nvSpPr>
        <p:spPr>
          <a:xfrm>
            <a:off x="433652" y="732561"/>
            <a:ext cx="4305306" cy="16337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spcBef>
                <a:spcPts val="450"/>
              </a:spcBef>
            </a:pPr>
            <a:r>
              <a:rPr lang="en-US" sz="1400" dirty="0">
                <a:solidFill>
                  <a:schemeClr val="accent5"/>
                </a:solidFill>
                <a:latin typeface="Arial"/>
              </a:rPr>
              <a:t>Overall </a:t>
            </a:r>
            <a:r>
              <a:rPr lang="en-US" sz="1400" b="1" dirty="0">
                <a:solidFill>
                  <a:schemeClr val="accent5"/>
                </a:solidFill>
                <a:latin typeface="Arial"/>
              </a:rPr>
              <a:t>positive results</a:t>
            </a:r>
            <a:endParaRPr lang="en-US" sz="1400" dirty="0">
              <a:solidFill>
                <a:schemeClr val="accent5"/>
              </a:solidFill>
              <a:latin typeface="Arial"/>
            </a:endParaRPr>
          </a:p>
          <a:p>
            <a:pPr marL="285750" indent="-285750" defTabSz="685800">
              <a:spcBef>
                <a:spcPts val="45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  <a:latin typeface="Arial"/>
              </a:rPr>
              <a:t>quantitative agreement with BSRT at injection</a:t>
            </a:r>
          </a:p>
          <a:p>
            <a:pPr marL="285750" indent="-285750" defTabSz="685800">
              <a:spcBef>
                <a:spcPts val="45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  <a:latin typeface="Arial"/>
              </a:rPr>
              <a:t>“smooth” behavior in ramp</a:t>
            </a:r>
          </a:p>
          <a:p>
            <a:pPr marL="285750" indent="-285750" defTabSz="685800">
              <a:spcBef>
                <a:spcPts val="45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  <a:latin typeface="Arial"/>
              </a:rPr>
              <a:t>qualitative agreement with BSRT at FT </a:t>
            </a:r>
            <a:br>
              <a:rPr lang="en-US" sz="1400" dirty="0">
                <a:solidFill>
                  <a:schemeClr val="accent5"/>
                </a:solidFill>
                <a:latin typeface="Arial"/>
              </a:rPr>
            </a:br>
            <a:r>
              <a:rPr lang="en-US" sz="1400" dirty="0">
                <a:solidFill>
                  <a:schemeClr val="accent5"/>
                </a:solidFill>
                <a:latin typeface="Arial"/>
              </a:rPr>
              <a:t>(e.g. dynamic beta effect on collision)</a:t>
            </a:r>
          </a:p>
          <a:p>
            <a:pPr marL="285750" indent="-285750" defTabSz="685800">
              <a:spcBef>
                <a:spcPts val="45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  <a:latin typeface="Arial"/>
              </a:rPr>
              <a:t>quantitative agreement with emittance scan</a:t>
            </a:r>
            <a:endParaRPr lang="en-150" sz="1400" dirty="0">
              <a:solidFill>
                <a:schemeClr val="accent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50434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ue and yellow image&#10;&#10;Description automatically generated with medium confidence">
            <a:extLst>
              <a:ext uri="{FF2B5EF4-FFF2-40B4-BE49-F238E27FC236}">
                <a16:creationId xmlns:a16="http://schemas.microsoft.com/office/drawing/2014/main" id="{0269C27B-D986-785A-09C0-C5569E2200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127" t="3760" r="18888" b="12652"/>
          <a:stretch/>
        </p:blipFill>
        <p:spPr>
          <a:xfrm>
            <a:off x="372983" y="1309690"/>
            <a:ext cx="1242000" cy="1242000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D11514-12E6-411D-4C73-3960E14A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Butti - Summary of 2024 experimental results at LHC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BDDFA8-5614-AE22-D3CF-65F2FD74C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609473-64D6-D08A-10F6-F803D86DE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291" y="202948"/>
            <a:ext cx="8610310" cy="415175"/>
          </a:xfrm>
        </p:spPr>
        <p:txBody>
          <a:bodyPr/>
          <a:lstStyle/>
          <a:p>
            <a:r>
              <a:rPr lang="en-US" dirty="0"/>
              <a:t>Vertical direction </a:t>
            </a:r>
            <a:r>
              <a:rPr lang="en-US" b="0" dirty="0"/>
              <a:t>(perpendicular to jet)</a:t>
            </a:r>
            <a:endParaRPr lang="en-150" b="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128465A-56D7-EA0C-CF6A-5B125617854E}"/>
              </a:ext>
            </a:extLst>
          </p:cNvPr>
          <p:cNvSpPr/>
          <p:nvPr/>
        </p:nvSpPr>
        <p:spPr>
          <a:xfrm>
            <a:off x="874763" y="1758554"/>
            <a:ext cx="216000" cy="397320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C250A9-76A8-EFCF-E544-0AC48EF8DFD9}"/>
              </a:ext>
            </a:extLst>
          </p:cNvPr>
          <p:cNvSpPr txBox="1"/>
          <p:nvPr/>
        </p:nvSpPr>
        <p:spPr>
          <a:xfrm>
            <a:off x="4857800" y="957662"/>
            <a:ext cx="4241488" cy="2074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</a:pPr>
            <a:r>
              <a:rPr lang="en-US" sz="1350" b="1" dirty="0">
                <a:solidFill>
                  <a:schemeClr val="accent5"/>
                </a:solidFill>
              </a:rPr>
              <a:t>Ideally</a:t>
            </a:r>
            <a:r>
              <a:rPr lang="en-US" sz="1350" dirty="0">
                <a:solidFill>
                  <a:schemeClr val="accent5"/>
                </a:solidFill>
              </a:rPr>
              <a:t>, the </a:t>
            </a:r>
            <a:r>
              <a:rPr lang="en-US" sz="1350" dirty="0">
                <a:solidFill>
                  <a:srgbClr val="FFC000"/>
                </a:solidFill>
              </a:rPr>
              <a:t>vertical profile of the image </a:t>
            </a:r>
            <a:r>
              <a:rPr lang="en-US" sz="1350" dirty="0">
                <a:solidFill>
                  <a:schemeClr val="accent5"/>
                </a:solidFill>
              </a:rPr>
              <a:t>has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B050"/>
                </a:solidFill>
              </a:rPr>
              <a:t>intensity plateau </a:t>
            </a:r>
            <a:r>
              <a:rPr lang="en-US" sz="1350" dirty="0">
                <a:solidFill>
                  <a:schemeClr val="accent5"/>
                </a:solidFill>
              </a:rPr>
              <a:t>from uniform jet distribution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C00000"/>
                </a:solidFill>
              </a:rPr>
              <a:t>Gaussian edges </a:t>
            </a:r>
            <a:r>
              <a:rPr lang="en-US" sz="1350" dirty="0">
                <a:solidFill>
                  <a:schemeClr val="accent5"/>
                </a:solidFill>
              </a:rPr>
              <a:t>from  beam distribution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→"/>
            </a:pPr>
            <a:r>
              <a:rPr lang="en-US" sz="1350" dirty="0">
                <a:solidFill>
                  <a:schemeClr val="accent5"/>
                </a:solidFill>
              </a:rPr>
              <a:t>beam size information only encoded in the edges, retrievable from </a:t>
            </a:r>
            <a:r>
              <a:rPr lang="en-US" sz="1350" b="1" dirty="0">
                <a:solidFill>
                  <a:schemeClr val="accent5"/>
                </a:solidFill>
              </a:rPr>
              <a:t>deconvolution</a:t>
            </a:r>
          </a:p>
          <a:p>
            <a:pPr>
              <a:spcBef>
                <a:spcPts val="450"/>
              </a:spcBef>
            </a:pPr>
            <a:endParaRPr lang="en-US" sz="1350" b="1" dirty="0">
              <a:solidFill>
                <a:schemeClr val="accent5"/>
              </a:solidFill>
            </a:endParaRPr>
          </a:p>
          <a:p>
            <a:pPr>
              <a:spcBef>
                <a:spcPts val="450"/>
              </a:spcBef>
            </a:pPr>
            <a:r>
              <a:rPr lang="en-US" sz="1350" dirty="0">
                <a:solidFill>
                  <a:schemeClr val="accent5"/>
                </a:solidFill>
              </a:rPr>
              <a:t>If jet thin enough, deconvolution can be replaced by simple Gaussian fit and correction in quadrature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258B48F-A236-5745-F406-C9D33ED5D0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0303" y="992581"/>
            <a:ext cx="2852549" cy="2028848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8D8F2E8-7231-80E9-4EBB-53ED5BE843E8}"/>
              </a:ext>
            </a:extLst>
          </p:cNvPr>
          <p:cNvSpPr/>
          <p:nvPr/>
        </p:nvSpPr>
        <p:spPr>
          <a:xfrm>
            <a:off x="1024428" y="2181483"/>
            <a:ext cx="1646927" cy="203720"/>
          </a:xfrm>
          <a:custGeom>
            <a:avLst/>
            <a:gdLst>
              <a:gd name="connsiteX0" fmla="*/ 0 w 1913021"/>
              <a:gd name="connsiteY0" fmla="*/ 0 h 66173"/>
              <a:gd name="connsiteX1" fmla="*/ 1913021 w 1913021"/>
              <a:gd name="connsiteY1" fmla="*/ 66173 h 66173"/>
              <a:gd name="connsiteX0" fmla="*/ 0 w 1913021"/>
              <a:gd name="connsiteY0" fmla="*/ 0 h 130599"/>
              <a:gd name="connsiteX1" fmla="*/ 1913021 w 1913021"/>
              <a:gd name="connsiteY1" fmla="*/ 66173 h 130599"/>
              <a:gd name="connsiteX0" fmla="*/ 0 w 1913021"/>
              <a:gd name="connsiteY0" fmla="*/ 0 h 188855"/>
              <a:gd name="connsiteX1" fmla="*/ 1913021 w 1913021"/>
              <a:gd name="connsiteY1" fmla="*/ 66173 h 188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13021" h="188855">
                <a:moveTo>
                  <a:pt x="0" y="0"/>
                </a:moveTo>
                <a:cubicBezTo>
                  <a:pt x="625642" y="262689"/>
                  <a:pt x="1317457" y="218573"/>
                  <a:pt x="1913021" y="66173"/>
                </a:cubicBezTo>
              </a:path>
            </a:pathLst>
          </a:custGeom>
          <a:noFill/>
          <a:ln w="127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D402645-00D1-D130-F845-09FAD262EB6B}"/>
              </a:ext>
            </a:extLst>
          </p:cNvPr>
          <p:cNvSpPr txBox="1"/>
          <p:nvPr/>
        </p:nvSpPr>
        <p:spPr>
          <a:xfrm>
            <a:off x="351164" y="3271594"/>
            <a:ext cx="8448042" cy="1115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450"/>
              </a:spcAft>
            </a:pPr>
            <a:r>
              <a:rPr lang="en-US" sz="1350" b="1" dirty="0">
                <a:solidFill>
                  <a:schemeClr val="accent5"/>
                </a:solidFill>
              </a:rPr>
              <a:t>In reality,</a:t>
            </a:r>
          </a:p>
          <a:p>
            <a:pPr marL="285750" indent="-285750">
              <a:spcAft>
                <a:spcPts val="45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350" dirty="0">
                <a:solidFill>
                  <a:schemeClr val="accent5"/>
                </a:solidFill>
              </a:rPr>
              <a:t>deconvolution works with low-noise profiles → </a:t>
            </a:r>
            <a:r>
              <a:rPr lang="en-US" sz="1350" b="1" dirty="0">
                <a:solidFill>
                  <a:schemeClr val="accent5"/>
                </a:solidFill>
              </a:rPr>
              <a:t>only BGC UV usable</a:t>
            </a:r>
          </a:p>
          <a:p>
            <a:pPr marL="285750" indent="-285750">
              <a:spcAft>
                <a:spcPts val="45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350" dirty="0">
                <a:solidFill>
                  <a:schemeClr val="accent5"/>
                </a:solidFill>
              </a:rPr>
              <a:t>real jet profile not perfectly rectangular → </a:t>
            </a:r>
            <a:r>
              <a:rPr lang="en-US" sz="1350" b="1" dirty="0">
                <a:solidFill>
                  <a:schemeClr val="accent5"/>
                </a:solidFill>
              </a:rPr>
              <a:t>jet edges further correction to beam size</a:t>
            </a:r>
          </a:p>
          <a:p>
            <a:pPr>
              <a:spcAft>
                <a:spcPts val="450"/>
              </a:spcAft>
            </a:pPr>
            <a:r>
              <a:rPr lang="en-US" sz="1350" dirty="0">
                <a:solidFill>
                  <a:schemeClr val="accent5"/>
                </a:solidFill>
              </a:rPr>
              <a:t>... these issues are mitigated if beam size is larger (low energy)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F88E89-CE1D-352D-70DD-96E73F92534B}"/>
              </a:ext>
            </a:extLst>
          </p:cNvPr>
          <p:cNvSpPr txBox="1"/>
          <p:nvPr/>
        </p:nvSpPr>
        <p:spPr>
          <a:xfrm>
            <a:off x="2026593" y="1957214"/>
            <a:ext cx="822043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dirty="0">
                <a:solidFill>
                  <a:srgbClr val="FFC000"/>
                </a:solidFill>
              </a:rPr>
              <a:t>V profile</a:t>
            </a:r>
            <a:endParaRPr lang="en-150" sz="1350" dirty="0">
              <a:solidFill>
                <a:srgbClr val="FFC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1B6253-5F88-031F-F3A1-CA61086E1341}"/>
              </a:ext>
            </a:extLst>
          </p:cNvPr>
          <p:cNvSpPr/>
          <p:nvPr/>
        </p:nvSpPr>
        <p:spPr>
          <a:xfrm rot="998789">
            <a:off x="8304594" y="130342"/>
            <a:ext cx="755999" cy="324993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Proton physics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035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>
            <a:extLst>
              <a:ext uri="{FF2B5EF4-FFF2-40B4-BE49-F238E27FC236}">
                <a16:creationId xmlns:a16="http://schemas.microsoft.com/office/drawing/2014/main" id="{C3824575-0B96-32E6-8D17-6307661E25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0" t="42673" r="9481" b="46364"/>
          <a:stretch/>
        </p:blipFill>
        <p:spPr bwMode="auto">
          <a:xfrm>
            <a:off x="2591886" y="4513348"/>
            <a:ext cx="1878519" cy="19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 descr="A red line graph with numbers&#10;&#10;Description automatically generated">
            <a:extLst>
              <a:ext uri="{FF2B5EF4-FFF2-40B4-BE49-F238E27FC236}">
                <a16:creationId xmlns:a16="http://schemas.microsoft.com/office/drawing/2014/main" id="{925BB4F2-661D-F574-6CF3-1B2757668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208" y="2913547"/>
            <a:ext cx="2191941" cy="1557552"/>
          </a:xfrm>
          <a:prstGeom prst="rect">
            <a:avLst/>
          </a:prstGeom>
        </p:spPr>
      </p:pic>
      <p:pic>
        <p:nvPicPr>
          <p:cNvPr id="17" name="Picture 16" descr="A graph on a white background&#10;&#10;Description automatically generated">
            <a:extLst>
              <a:ext uri="{FF2B5EF4-FFF2-40B4-BE49-F238E27FC236}">
                <a16:creationId xmlns:a16="http://schemas.microsoft.com/office/drawing/2014/main" id="{376D993F-B268-63EC-D5A2-00AF7381DF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6692" y="54139"/>
            <a:ext cx="4557308" cy="4666668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D11514-12E6-411D-4C73-3960E14A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Butti - Summary of 2024 experimental results at LHC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BDDFA8-5614-AE22-D3CF-65F2FD74C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609473-64D6-D08A-10F6-F803D86DE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291" y="202948"/>
            <a:ext cx="4355401" cy="415175"/>
          </a:xfrm>
        </p:spPr>
        <p:txBody>
          <a:bodyPr/>
          <a:lstStyle/>
          <a:p>
            <a:r>
              <a:rPr lang="en-US" dirty="0"/>
              <a:t>Vertical direction</a:t>
            </a:r>
            <a:endParaRPr lang="en-15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0B915B-712D-5C6B-3CF6-8F9C5BAEA08F}"/>
              </a:ext>
            </a:extLst>
          </p:cNvPr>
          <p:cNvSpPr txBox="1"/>
          <p:nvPr/>
        </p:nvSpPr>
        <p:spPr>
          <a:xfrm>
            <a:off x="8276091" y="1627447"/>
            <a:ext cx="66600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accent5"/>
                </a:solidFill>
              </a:rPr>
              <a:t>#10127</a:t>
            </a:r>
            <a:endParaRPr lang="en-150" sz="1050" dirty="0">
              <a:solidFill>
                <a:schemeClr val="accent5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5C54DE5-A17F-DD18-331F-C1CFC921324B}"/>
              </a:ext>
            </a:extLst>
          </p:cNvPr>
          <p:cNvCxnSpPr>
            <a:cxnSpLocks/>
          </p:cNvCxnSpPr>
          <p:nvPr/>
        </p:nvCxnSpPr>
        <p:spPr>
          <a:xfrm flipH="1" flipV="1">
            <a:off x="5534981" y="1446271"/>
            <a:ext cx="178968" cy="181176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BE0DA95-9D37-81AD-B21D-4E5305A18656}"/>
              </a:ext>
            </a:extLst>
          </p:cNvPr>
          <p:cNvSpPr txBox="1"/>
          <p:nvPr/>
        </p:nvSpPr>
        <p:spPr>
          <a:xfrm>
            <a:off x="5624464" y="1567544"/>
            <a:ext cx="808181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dirty="0">
                <a:solidFill>
                  <a:schemeClr val="accent5"/>
                </a:solidFill>
              </a:rPr>
              <a:t>collision</a:t>
            </a:r>
            <a:endParaRPr lang="en-150" sz="1350" dirty="0">
              <a:solidFill>
                <a:schemeClr val="accent5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B11374-64A7-58AB-E05D-2CBFC3F85158}"/>
              </a:ext>
            </a:extLst>
          </p:cNvPr>
          <p:cNvSpPr txBox="1"/>
          <p:nvPr/>
        </p:nvSpPr>
        <p:spPr>
          <a:xfrm>
            <a:off x="2574077" y="2913547"/>
            <a:ext cx="10331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profile evolution</a:t>
            </a:r>
            <a:endParaRPr lang="en-150" sz="1200" dirty="0">
              <a:solidFill>
                <a:schemeClr val="accent5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3C68DD-4DB2-5982-51F7-689885117963}"/>
              </a:ext>
            </a:extLst>
          </p:cNvPr>
          <p:cNvSpPr txBox="1"/>
          <p:nvPr/>
        </p:nvSpPr>
        <p:spPr>
          <a:xfrm>
            <a:off x="2616172" y="4456809"/>
            <a:ext cx="1854233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dirty="0">
                <a:solidFill>
                  <a:schemeClr val="accent5"/>
                </a:solidFill>
              </a:rPr>
              <a:t>→  time in SB  →</a:t>
            </a:r>
            <a:endParaRPr lang="en-150" sz="1350" dirty="0">
              <a:solidFill>
                <a:schemeClr val="accent5"/>
              </a:solidFill>
            </a:endParaRPr>
          </a:p>
        </p:txBody>
      </p:sp>
      <p:pic>
        <p:nvPicPr>
          <p:cNvPr id="31" name="Picture 30" descr="A graph of a line graph&#10;&#10;Description automatically generated">
            <a:extLst>
              <a:ext uri="{FF2B5EF4-FFF2-40B4-BE49-F238E27FC236}">
                <a16:creationId xmlns:a16="http://schemas.microsoft.com/office/drawing/2014/main" id="{F2FA0478-F510-4B76-13A0-C23B643516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31" y="2913547"/>
            <a:ext cx="2223434" cy="1557552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0B15C86-06A4-F1B5-8195-10602B72A697}"/>
              </a:ext>
            </a:extLst>
          </p:cNvPr>
          <p:cNvSpPr txBox="1"/>
          <p:nvPr/>
        </p:nvSpPr>
        <p:spPr>
          <a:xfrm>
            <a:off x="354819" y="2922672"/>
            <a:ext cx="8643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profile example in SB</a:t>
            </a:r>
            <a:endParaRPr lang="en-150" sz="1200" dirty="0">
              <a:solidFill>
                <a:schemeClr val="accent5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A0FA3DE-36AF-14FE-1665-3C395FA7880C}"/>
              </a:ext>
            </a:extLst>
          </p:cNvPr>
          <p:cNvSpPr txBox="1"/>
          <p:nvPr/>
        </p:nvSpPr>
        <p:spPr>
          <a:xfrm>
            <a:off x="369375" y="1353936"/>
            <a:ext cx="421731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>
                <a:solidFill>
                  <a:schemeClr val="accent5"/>
                </a:solidFill>
              </a:rPr>
              <a:t>Larger fluctuations at flat-top than horizontal, ±15% emittance, due to extra correction for jet thickness</a:t>
            </a:r>
            <a:endParaRPr lang="en-150" sz="1350" dirty="0">
              <a:solidFill>
                <a:schemeClr val="accent5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7186AF3-1959-CEF7-89DE-66B1F0FCF2A0}"/>
              </a:ext>
            </a:extLst>
          </p:cNvPr>
          <p:cNvSpPr txBox="1"/>
          <p:nvPr/>
        </p:nvSpPr>
        <p:spPr>
          <a:xfrm>
            <a:off x="369373" y="2041224"/>
            <a:ext cx="3964739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>
                <a:solidFill>
                  <a:schemeClr val="accent5"/>
                </a:solidFill>
              </a:rPr>
              <a:t>No accurate reference from BGC VIS. </a:t>
            </a:r>
          </a:p>
          <a:p>
            <a:r>
              <a:rPr lang="en-US" sz="1350" dirty="0">
                <a:solidFill>
                  <a:schemeClr val="accent5"/>
                </a:solidFill>
              </a:rPr>
              <a:t>Deconvolution seems to match emittance scans but reproducibility to be assessed…</a:t>
            </a:r>
            <a:endParaRPr lang="en-150" sz="1350" dirty="0">
              <a:solidFill>
                <a:schemeClr val="accent5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048F94D-3886-BBA2-4C10-B4CEA03B1FF7}"/>
              </a:ext>
            </a:extLst>
          </p:cNvPr>
          <p:cNvSpPr txBox="1"/>
          <p:nvPr/>
        </p:nvSpPr>
        <p:spPr>
          <a:xfrm>
            <a:off x="369374" y="769088"/>
            <a:ext cx="403591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>
                <a:solidFill>
                  <a:schemeClr val="accent5"/>
                </a:solidFill>
              </a:rPr>
              <a:t>Deconvolve BGC UV profiles to assess beam size</a:t>
            </a:r>
            <a:endParaRPr lang="en-150" sz="1350" dirty="0">
              <a:solidFill>
                <a:schemeClr val="accent5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03860F8-F6D0-4E2F-E0B8-7B582180AF72}"/>
              </a:ext>
            </a:extLst>
          </p:cNvPr>
          <p:cNvSpPr/>
          <p:nvPr/>
        </p:nvSpPr>
        <p:spPr>
          <a:xfrm rot="998789">
            <a:off x="8304594" y="130342"/>
            <a:ext cx="755999" cy="324993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Proton physics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1694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F8906D78-8CF2-9ED7-575E-669C50927A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670376"/>
            <a:ext cx="4448234" cy="41083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C0B915B-712D-5C6B-3CF6-8F9C5BAEA08F}"/>
              </a:ext>
            </a:extLst>
          </p:cNvPr>
          <p:cNvSpPr txBox="1"/>
          <p:nvPr/>
        </p:nvSpPr>
        <p:spPr>
          <a:xfrm>
            <a:off x="4831773" y="766921"/>
            <a:ext cx="6459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accent5"/>
                </a:solidFill>
              </a:rPr>
              <a:t>#10127</a:t>
            </a:r>
            <a:endParaRPr lang="en-150" sz="1050" dirty="0">
              <a:solidFill>
                <a:schemeClr val="accent5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D125F16-57E6-35B2-D05D-EF2BE23692C0}"/>
              </a:ext>
            </a:extLst>
          </p:cNvPr>
          <p:cNvCxnSpPr>
            <a:cxnSpLocks/>
          </p:cNvCxnSpPr>
          <p:nvPr/>
        </p:nvCxnSpPr>
        <p:spPr>
          <a:xfrm>
            <a:off x="6136724" y="785573"/>
            <a:ext cx="0" cy="367259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0997C8F-41EE-045B-C01F-3E12940B5A58}"/>
              </a:ext>
            </a:extLst>
          </p:cNvPr>
          <p:cNvCxnSpPr>
            <a:cxnSpLocks/>
          </p:cNvCxnSpPr>
          <p:nvPr/>
        </p:nvCxnSpPr>
        <p:spPr>
          <a:xfrm>
            <a:off x="6808696" y="785573"/>
            <a:ext cx="0" cy="367259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1B661A5-511D-8E8E-81B5-62A8D4F2B6B8}"/>
              </a:ext>
            </a:extLst>
          </p:cNvPr>
          <p:cNvCxnSpPr>
            <a:cxnSpLocks/>
          </p:cNvCxnSpPr>
          <p:nvPr/>
        </p:nvCxnSpPr>
        <p:spPr>
          <a:xfrm flipH="1" flipV="1">
            <a:off x="7393876" y="1913677"/>
            <a:ext cx="173587" cy="159197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5C737A1-167F-4BAA-D591-5622D40FD8BB}"/>
              </a:ext>
            </a:extLst>
          </p:cNvPr>
          <p:cNvSpPr txBox="1"/>
          <p:nvPr/>
        </p:nvSpPr>
        <p:spPr>
          <a:xfrm>
            <a:off x="6933100" y="2591021"/>
            <a:ext cx="1306150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dirty="0">
                <a:solidFill>
                  <a:schemeClr val="accent5"/>
                </a:solidFill>
              </a:rPr>
              <a:t>deconvolution becomes necessary</a:t>
            </a:r>
            <a:endParaRPr lang="en-150" sz="1350" dirty="0">
              <a:solidFill>
                <a:schemeClr val="accent5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B66DA6B-50B3-C8B6-07B0-63C5775B2CCD}"/>
              </a:ext>
            </a:extLst>
          </p:cNvPr>
          <p:cNvCxnSpPr>
            <a:cxnSpLocks/>
          </p:cNvCxnSpPr>
          <p:nvPr/>
        </p:nvCxnSpPr>
        <p:spPr>
          <a:xfrm flipH="1">
            <a:off x="6345406" y="2764390"/>
            <a:ext cx="698879" cy="261749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" name="Right Triangle 3">
            <a:extLst>
              <a:ext uri="{FF2B5EF4-FFF2-40B4-BE49-F238E27FC236}">
                <a16:creationId xmlns:a16="http://schemas.microsoft.com/office/drawing/2014/main" id="{C9F5100C-5AE6-B9A7-6F59-33378FA14E36}"/>
              </a:ext>
            </a:extLst>
          </p:cNvPr>
          <p:cNvSpPr/>
          <p:nvPr/>
        </p:nvSpPr>
        <p:spPr>
          <a:xfrm rot="16200000">
            <a:off x="7716418" y="3715916"/>
            <a:ext cx="2190749" cy="664415"/>
          </a:xfrm>
          <a:prstGeom prst="rtTriangle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D11514-12E6-411D-4C73-3960E14A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Butti - Summary of 2024 experimental results at LHC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BDDFA8-5614-AE22-D3CF-65F2FD74C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609473-64D6-D08A-10F6-F803D86DE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2948"/>
            <a:ext cx="9144000" cy="415175"/>
          </a:xfrm>
        </p:spPr>
        <p:txBody>
          <a:bodyPr/>
          <a:lstStyle/>
          <a:p>
            <a:r>
              <a:rPr lang="en-US" dirty="0"/>
              <a:t>Vertical direction during ramp</a:t>
            </a:r>
            <a:endParaRPr lang="en-1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1013ED-C656-2E84-A972-D4A8A9DCDF3E}"/>
              </a:ext>
            </a:extLst>
          </p:cNvPr>
          <p:cNvSpPr txBox="1"/>
          <p:nvPr/>
        </p:nvSpPr>
        <p:spPr>
          <a:xfrm>
            <a:off x="281061" y="1035814"/>
            <a:ext cx="3709973" cy="20082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</a:pPr>
            <a:r>
              <a:rPr lang="en-US" sz="1400" dirty="0">
                <a:solidFill>
                  <a:schemeClr val="accent5"/>
                </a:solidFill>
              </a:rPr>
              <a:t>Still </a:t>
            </a:r>
            <a:r>
              <a:rPr lang="en-US" sz="1400" b="1" dirty="0">
                <a:solidFill>
                  <a:schemeClr val="accent5"/>
                </a:solidFill>
              </a:rPr>
              <a:t>some positive results</a:t>
            </a:r>
            <a:r>
              <a:rPr lang="en-US" sz="1400" dirty="0">
                <a:solidFill>
                  <a:schemeClr val="accent5"/>
                </a:solidFill>
              </a:rPr>
              <a:t>:</a:t>
            </a:r>
          </a:p>
          <a:p>
            <a:pPr marL="285750" indent="-285750">
              <a:spcBef>
                <a:spcPts val="45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BGC, BSRT and BWS are compatible within 10% at injection</a:t>
            </a:r>
          </a:p>
          <a:p>
            <a:pPr marL="285750" indent="-285750">
              <a:spcBef>
                <a:spcPts val="45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“smooth” behavior in ramp, not so different from horizontal case</a:t>
            </a:r>
          </a:p>
          <a:p>
            <a:pPr marL="285750" indent="-285750">
              <a:spcBef>
                <a:spcPts val="45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within larger BGC fluctuations, good agreement with BSRT and emittance scan at FT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B2FD116-581D-F62D-D71D-FBD15CEB805F}"/>
              </a:ext>
            </a:extLst>
          </p:cNvPr>
          <p:cNvSpPr txBox="1"/>
          <p:nvPr/>
        </p:nvSpPr>
        <p:spPr>
          <a:xfrm>
            <a:off x="7490566" y="2006339"/>
            <a:ext cx="808181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dirty="0">
                <a:solidFill>
                  <a:schemeClr val="accent5"/>
                </a:solidFill>
              </a:rPr>
              <a:t>collision</a:t>
            </a:r>
            <a:endParaRPr lang="en-150" sz="1350" dirty="0">
              <a:solidFill>
                <a:schemeClr val="accent5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009949-BE31-62BF-C2BB-B14937621C11}"/>
              </a:ext>
            </a:extLst>
          </p:cNvPr>
          <p:cNvSpPr txBox="1"/>
          <p:nvPr/>
        </p:nvSpPr>
        <p:spPr>
          <a:xfrm>
            <a:off x="281060" y="3150124"/>
            <a:ext cx="4367138" cy="8669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450"/>
              </a:spcAft>
            </a:pPr>
            <a:r>
              <a:rPr lang="en-US" sz="1400" dirty="0">
                <a:solidFill>
                  <a:schemeClr val="accent5"/>
                </a:solidFill>
              </a:rPr>
              <a:t>As size decreases, </a:t>
            </a:r>
            <a:r>
              <a:rPr lang="en-US" sz="1400" b="1" dirty="0">
                <a:solidFill>
                  <a:schemeClr val="accent5"/>
                </a:solidFill>
              </a:rPr>
              <a:t>jet thickness</a:t>
            </a:r>
            <a:r>
              <a:rPr lang="en-US" sz="1400" dirty="0">
                <a:solidFill>
                  <a:schemeClr val="accent5"/>
                </a:solidFill>
              </a:rPr>
              <a:t> </a:t>
            </a:r>
            <a:r>
              <a:rPr lang="en-US" sz="1400" b="1" dirty="0">
                <a:solidFill>
                  <a:schemeClr val="accent5"/>
                </a:solidFill>
              </a:rPr>
              <a:t>effects</a:t>
            </a:r>
            <a:r>
              <a:rPr lang="en-US" sz="1400" dirty="0">
                <a:solidFill>
                  <a:schemeClr val="accent5"/>
                </a:solidFill>
              </a:rPr>
              <a:t> appear</a:t>
            </a:r>
          </a:p>
          <a:p>
            <a:pPr marL="285750" indent="-285750">
              <a:spcAft>
                <a:spcPts val="45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simple Gaussian fit deviates from deconvolution</a:t>
            </a:r>
          </a:p>
          <a:p>
            <a:pPr marL="285750" indent="-285750">
              <a:spcAft>
                <a:spcPts val="45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measurements become noisier</a:t>
            </a:r>
            <a:endParaRPr lang="en-150" sz="1400" dirty="0">
              <a:solidFill>
                <a:schemeClr val="accent5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4864760-D4E1-0456-28C6-27E04EA1BF90}"/>
              </a:ext>
            </a:extLst>
          </p:cNvPr>
          <p:cNvSpPr/>
          <p:nvPr/>
        </p:nvSpPr>
        <p:spPr>
          <a:xfrm rot="998789">
            <a:off x="8304594" y="130342"/>
            <a:ext cx="755999" cy="324993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Proton physics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8476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62150"/>
            <a:ext cx="9144000" cy="1219200"/>
          </a:xfrm>
        </p:spPr>
        <p:txBody>
          <a:bodyPr/>
          <a:lstStyle/>
          <a:p>
            <a:pPr algn="l"/>
            <a:r>
              <a:rPr lang="en-US" sz="4000" dirty="0"/>
              <a:t>Highlights from ion run</a:t>
            </a: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/>
              <a:t>D. Butti - Summary of 2024 experimental results at 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70900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Right Triangle 3">
            <a:extLst>
              <a:ext uri="{FF2B5EF4-FFF2-40B4-BE49-F238E27FC236}">
                <a16:creationId xmlns:a16="http://schemas.microsoft.com/office/drawing/2014/main" id="{C9F5100C-5AE6-B9A7-6F59-33378FA14E36}"/>
              </a:ext>
            </a:extLst>
          </p:cNvPr>
          <p:cNvSpPr/>
          <p:nvPr/>
        </p:nvSpPr>
        <p:spPr>
          <a:xfrm rot="16200000">
            <a:off x="7716418" y="3715916"/>
            <a:ext cx="2190749" cy="664415"/>
          </a:xfrm>
          <a:prstGeom prst="rtTriangle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D11514-12E6-411D-4C73-3960E14A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Butti - Summary of 2024 experimental results at LHC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BDDFA8-5614-AE22-D3CF-65F2FD74C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609473-64D6-D08A-10F6-F803D86DE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727" y="69064"/>
            <a:ext cx="9144000" cy="415175"/>
          </a:xfrm>
        </p:spPr>
        <p:txBody>
          <a:bodyPr/>
          <a:lstStyle/>
          <a:p>
            <a:r>
              <a:rPr lang="en-US" dirty="0"/>
              <a:t>Performance with ion beams</a:t>
            </a:r>
            <a:endParaRPr lang="en-150" dirty="0"/>
          </a:p>
        </p:txBody>
      </p:sp>
      <p:pic>
        <p:nvPicPr>
          <p:cNvPr id="3" name="Picture 2" descr="A blue and yellow image&#10;&#10;Description automatically generated with medium confidence">
            <a:extLst>
              <a:ext uri="{FF2B5EF4-FFF2-40B4-BE49-F238E27FC236}">
                <a16:creationId xmlns:a16="http://schemas.microsoft.com/office/drawing/2014/main" id="{07B722C7-8598-D437-DCAE-09AEF8A74DC0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18963" t="4416" r="18846" b="12859"/>
          <a:stretch/>
        </p:blipFill>
        <p:spPr>
          <a:xfrm>
            <a:off x="3436552" y="1815413"/>
            <a:ext cx="1152000" cy="1152000"/>
          </a:xfrm>
          <a:prstGeom prst="rect">
            <a:avLst/>
          </a:prstGeom>
        </p:spPr>
      </p:pic>
      <p:pic>
        <p:nvPicPr>
          <p:cNvPr id="6" name="Picture 5" descr="A blue and yellow dot&#10;&#10;Description automatically generated">
            <a:extLst>
              <a:ext uri="{FF2B5EF4-FFF2-40B4-BE49-F238E27FC236}">
                <a16:creationId xmlns:a16="http://schemas.microsoft.com/office/drawing/2014/main" id="{0BAAD30E-B5F4-4A8C-740F-4475E00A349B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27517" t="22205" r="27461" b="18317"/>
          <a:stretch/>
        </p:blipFill>
        <p:spPr>
          <a:xfrm>
            <a:off x="2013753" y="1809750"/>
            <a:ext cx="1152000" cy="1152000"/>
          </a:xfrm>
          <a:prstGeom prst="rect">
            <a:avLst/>
          </a:prstGeom>
        </p:spPr>
      </p:pic>
      <p:pic>
        <p:nvPicPr>
          <p:cNvPr id="8" name="Picture 7" descr="A blue and yellow dot with white numbers&#10;&#10;Description automatically generated with medium confidence">
            <a:extLst>
              <a:ext uri="{FF2B5EF4-FFF2-40B4-BE49-F238E27FC236}">
                <a16:creationId xmlns:a16="http://schemas.microsoft.com/office/drawing/2014/main" id="{AAD7CA85-099C-028C-5779-DE90DC994CF9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l="26334" t="11843" r="25404" b="24713"/>
          <a:stretch/>
        </p:blipFill>
        <p:spPr>
          <a:xfrm>
            <a:off x="590956" y="1810380"/>
            <a:ext cx="1152000" cy="1152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11954A-4506-F967-DF36-32B3162800A6}"/>
              </a:ext>
            </a:extLst>
          </p:cNvPr>
          <p:cNvSpPr txBox="1"/>
          <p:nvPr/>
        </p:nvSpPr>
        <p:spPr>
          <a:xfrm>
            <a:off x="549554" y="4237956"/>
            <a:ext cx="115199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Injection</a:t>
            </a:r>
            <a:endParaRPr lang="en-150" sz="1200" dirty="0">
              <a:solidFill>
                <a:schemeClr val="accent5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E9A5DE-BF85-C5FD-CFC3-D1D8B413EA54}"/>
              </a:ext>
            </a:extLst>
          </p:cNvPr>
          <p:cNvSpPr txBox="1"/>
          <p:nvPr/>
        </p:nvSpPr>
        <p:spPr>
          <a:xfrm>
            <a:off x="1972351" y="4237956"/>
            <a:ext cx="115199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Start of ramp</a:t>
            </a:r>
            <a:endParaRPr lang="en-150" sz="1200" dirty="0">
              <a:solidFill>
                <a:schemeClr val="accent5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3A7FAD-0283-723C-0906-C3CEA18C443E}"/>
              </a:ext>
            </a:extLst>
          </p:cNvPr>
          <p:cNvSpPr txBox="1"/>
          <p:nvPr/>
        </p:nvSpPr>
        <p:spPr>
          <a:xfrm>
            <a:off x="3395149" y="4237956"/>
            <a:ext cx="115199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Stable beams</a:t>
            </a:r>
            <a:endParaRPr lang="en-150" sz="1200" dirty="0">
              <a:solidFill>
                <a:schemeClr val="accent5"/>
              </a:solidFill>
            </a:endParaRPr>
          </a:p>
        </p:txBody>
      </p:sp>
      <p:pic>
        <p:nvPicPr>
          <p:cNvPr id="13" name="Picture 12" descr="A blue and yellow circle with white numbers&#10;&#10;Description automatically generated with medium confidence">
            <a:extLst>
              <a:ext uri="{FF2B5EF4-FFF2-40B4-BE49-F238E27FC236}">
                <a16:creationId xmlns:a16="http://schemas.microsoft.com/office/drawing/2014/main" id="{6F4389B6-5F1C-9E26-AC18-81205B801E8F}"/>
              </a:ext>
            </a:extLst>
          </p:cNvPr>
          <p:cNvPicPr>
            <a:picLocks/>
          </p:cNvPicPr>
          <p:nvPr/>
        </p:nvPicPr>
        <p:blipFill rotWithShape="1">
          <a:blip r:embed="rId5"/>
          <a:srcRect l="19248" t="8257" r="19203" b="11843"/>
          <a:stretch/>
        </p:blipFill>
        <p:spPr>
          <a:xfrm rot="5400000">
            <a:off x="3436153" y="3112944"/>
            <a:ext cx="1152000" cy="1152000"/>
          </a:xfrm>
          <a:prstGeom prst="rect">
            <a:avLst/>
          </a:prstGeom>
        </p:spPr>
      </p:pic>
      <p:pic>
        <p:nvPicPr>
          <p:cNvPr id="15" name="Picture 14" descr="A blue and yellow dot with white lines&#10;&#10;Description automatically generated with medium confidence">
            <a:extLst>
              <a:ext uri="{FF2B5EF4-FFF2-40B4-BE49-F238E27FC236}">
                <a16:creationId xmlns:a16="http://schemas.microsoft.com/office/drawing/2014/main" id="{E25D63E3-8E3C-08C4-20DF-02BD3F2687E5}"/>
              </a:ext>
            </a:extLst>
          </p:cNvPr>
          <p:cNvPicPr>
            <a:picLocks/>
          </p:cNvPicPr>
          <p:nvPr/>
        </p:nvPicPr>
        <p:blipFill rotWithShape="1">
          <a:blip r:embed="rId6"/>
          <a:srcRect l="26969" t="18282" r="22242" b="16164"/>
          <a:stretch/>
        </p:blipFill>
        <p:spPr>
          <a:xfrm rot="5400000">
            <a:off x="2016085" y="3110237"/>
            <a:ext cx="1152000" cy="1152000"/>
          </a:xfrm>
          <a:prstGeom prst="rect">
            <a:avLst/>
          </a:prstGeom>
        </p:spPr>
      </p:pic>
      <p:pic>
        <p:nvPicPr>
          <p:cNvPr id="17" name="Picture 16" descr="A blue and yellow dot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6BE36B76-E621-33B2-24D9-07D5BD92408F}"/>
              </a:ext>
            </a:extLst>
          </p:cNvPr>
          <p:cNvPicPr>
            <a:picLocks/>
          </p:cNvPicPr>
          <p:nvPr/>
        </p:nvPicPr>
        <p:blipFill rotWithShape="1">
          <a:blip r:embed="rId7"/>
          <a:srcRect l="27396" t="18581" r="23154" b="18491"/>
          <a:stretch/>
        </p:blipFill>
        <p:spPr>
          <a:xfrm rot="5400000">
            <a:off x="593288" y="3105150"/>
            <a:ext cx="1152000" cy="1152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172D0BD-54C3-DF32-E710-36F4EB774EAF}"/>
              </a:ext>
            </a:extLst>
          </p:cNvPr>
          <p:cNvSpPr txBox="1"/>
          <p:nvPr/>
        </p:nvSpPr>
        <p:spPr>
          <a:xfrm rot="16200000">
            <a:off x="-220497" y="2113639"/>
            <a:ext cx="11166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Protons VIS</a:t>
            </a:r>
            <a:endParaRPr lang="en-150" sz="1400" dirty="0">
              <a:solidFill>
                <a:schemeClr val="accent5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6182E8-B8F2-79A4-30C0-67175A4B2B0D}"/>
              </a:ext>
            </a:extLst>
          </p:cNvPr>
          <p:cNvSpPr txBox="1"/>
          <p:nvPr/>
        </p:nvSpPr>
        <p:spPr>
          <a:xfrm rot="16200000">
            <a:off x="-218166" y="3418288"/>
            <a:ext cx="11166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Lead ions VIS</a:t>
            </a:r>
            <a:endParaRPr lang="en-150" sz="1400" dirty="0">
              <a:solidFill>
                <a:schemeClr val="accent5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37C64D-2184-A8A3-82BA-182770FF3282}"/>
              </a:ext>
            </a:extLst>
          </p:cNvPr>
          <p:cNvSpPr txBox="1"/>
          <p:nvPr/>
        </p:nvSpPr>
        <p:spPr>
          <a:xfrm>
            <a:off x="548953" y="537985"/>
            <a:ext cx="8078400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accent5"/>
                </a:solidFill>
              </a:rPr>
              <a:t>More favorable conditions with ion beams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stronger fluorescence signal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larger beam sizes</a:t>
            </a:r>
          </a:p>
          <a:p>
            <a:pPr>
              <a:spcBef>
                <a:spcPts val="600"/>
              </a:spcBef>
              <a:buClr>
                <a:schemeClr val="accent6"/>
              </a:buClr>
            </a:pPr>
            <a:r>
              <a:rPr lang="en-US" sz="1400" b="1" dirty="0">
                <a:solidFill>
                  <a:schemeClr val="accent5"/>
                </a:solidFill>
              </a:rPr>
              <a:t>sufficient signal with visible configuration, </a:t>
            </a:r>
            <a:r>
              <a:rPr lang="en-US" sz="1400" dirty="0">
                <a:solidFill>
                  <a:schemeClr val="accent5"/>
                </a:solidFill>
              </a:rPr>
              <a:t>no need to combine UV signal</a:t>
            </a:r>
            <a:endParaRPr lang="en-CH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A75D1F-E5AF-2ED3-7387-6439E6027318}"/>
              </a:ext>
            </a:extLst>
          </p:cNvPr>
          <p:cNvSpPr txBox="1"/>
          <p:nvPr/>
        </p:nvSpPr>
        <p:spPr>
          <a:xfrm>
            <a:off x="4703401" y="2281609"/>
            <a:ext cx="4343399" cy="1308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dirty="0">
                <a:solidFill>
                  <a:schemeClr val="accent5"/>
                </a:solidFill>
              </a:rPr>
              <a:t>Limited availability of BSRT with ions: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no light at injection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rarely calibrated at flat-top</a:t>
            </a:r>
          </a:p>
          <a:p>
            <a:pPr>
              <a:spcBef>
                <a:spcPts val="600"/>
              </a:spcBef>
              <a:buClr>
                <a:schemeClr val="accent6"/>
              </a:buClr>
            </a:pPr>
            <a:r>
              <a:rPr lang="en-US" sz="1600" dirty="0">
                <a:solidFill>
                  <a:schemeClr val="accent5"/>
                </a:solidFill>
              </a:rPr>
              <a:t>there is already the case for extra diagnostics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8514FE8-923D-5E7D-B613-BD4E25725168}"/>
              </a:ext>
            </a:extLst>
          </p:cNvPr>
          <p:cNvSpPr/>
          <p:nvPr/>
        </p:nvSpPr>
        <p:spPr>
          <a:xfrm rot="998789">
            <a:off x="8304594" y="130342"/>
            <a:ext cx="755999" cy="324993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Ion physics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580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D11514-12E6-411D-4C73-3960E14A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Butti - Summary of 2024 experimental results at LHC</a:t>
            </a:r>
            <a:endParaRPr lang="en-US" dirty="0"/>
          </a:p>
        </p:txBody>
      </p:sp>
      <p:sp>
        <p:nvSpPr>
          <p:cNvPr id="218" name="Title 3">
            <a:extLst>
              <a:ext uri="{FF2B5EF4-FFF2-40B4-BE49-F238E27FC236}">
                <a16:creationId xmlns:a16="http://schemas.microsoft.com/office/drawing/2014/main" id="{A33A8C9F-F4E6-5526-1CE5-2EBF066C8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091" y="245843"/>
            <a:ext cx="3645689" cy="366417"/>
          </a:xfrm>
        </p:spPr>
        <p:txBody>
          <a:bodyPr/>
          <a:lstStyle/>
          <a:p>
            <a:r>
              <a:rPr lang="en-US" dirty="0"/>
              <a:t>Overview of 2024 run</a:t>
            </a:r>
            <a:endParaRPr lang="en-15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E16427-E0DF-29E4-BF70-9C7000FAA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9559F1-4FDF-BFDF-6AFD-44410C278D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9089" y="35541"/>
            <a:ext cx="4463356" cy="462915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6C1FDD3-5442-4354-7297-42FB95F3D23B}"/>
              </a:ext>
            </a:extLst>
          </p:cNvPr>
          <p:cNvSpPr/>
          <p:nvPr/>
        </p:nvSpPr>
        <p:spPr>
          <a:xfrm>
            <a:off x="4618097" y="429052"/>
            <a:ext cx="3924000" cy="756000"/>
          </a:xfrm>
          <a:prstGeom prst="rect">
            <a:avLst/>
          </a:prstGeom>
          <a:solidFill>
            <a:srgbClr val="FF0000">
              <a:alpha val="40000"/>
            </a:srgbClr>
          </a:solidFill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AC7876-8641-7B57-6C2B-DFAE180ABAF4}"/>
              </a:ext>
            </a:extLst>
          </p:cNvPr>
          <p:cNvSpPr/>
          <p:nvPr/>
        </p:nvSpPr>
        <p:spPr>
          <a:xfrm>
            <a:off x="4612902" y="1621696"/>
            <a:ext cx="288000" cy="756000"/>
          </a:xfrm>
          <a:prstGeom prst="rect">
            <a:avLst/>
          </a:prstGeom>
          <a:solidFill>
            <a:srgbClr val="FF0000">
              <a:alpha val="40000"/>
            </a:srgbClr>
          </a:solidFill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649746-D20E-5A93-7C7E-611161DCC339}"/>
              </a:ext>
            </a:extLst>
          </p:cNvPr>
          <p:cNvSpPr txBox="1"/>
          <p:nvPr/>
        </p:nvSpPr>
        <p:spPr>
          <a:xfrm>
            <a:off x="662147" y="774505"/>
            <a:ext cx="351694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b="1" dirty="0">
                <a:solidFill>
                  <a:schemeClr val="accent5"/>
                </a:solidFill>
              </a:rPr>
              <a:t>YETS / machine commissioning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resolution and focusing studies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development of data processing tools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B8820D0-72D6-3D76-E766-2284395756E8}"/>
              </a:ext>
            </a:extLst>
          </p:cNvPr>
          <p:cNvSpPr/>
          <p:nvPr/>
        </p:nvSpPr>
        <p:spPr>
          <a:xfrm>
            <a:off x="7041571" y="3879902"/>
            <a:ext cx="1512000" cy="756000"/>
          </a:xfrm>
          <a:prstGeom prst="rect">
            <a:avLst/>
          </a:prstGeom>
          <a:solidFill>
            <a:srgbClr val="FF0000">
              <a:alpha val="40000"/>
            </a:srgbClr>
          </a:solidFill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9047AA-A896-E0F0-1DBC-65652361330D}"/>
              </a:ext>
            </a:extLst>
          </p:cNvPr>
          <p:cNvSpPr txBox="1"/>
          <p:nvPr/>
        </p:nvSpPr>
        <p:spPr>
          <a:xfrm>
            <a:off x="662147" y="1908693"/>
            <a:ext cx="342781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b="1" dirty="0">
                <a:solidFill>
                  <a:schemeClr val="accent5"/>
                </a:solidFill>
              </a:rPr>
              <a:t>Proton run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re-commissioning with beam, addressing open points from 2023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systematic measurements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02C6A2-BD8E-8F76-0E54-812D3B970862}"/>
              </a:ext>
            </a:extLst>
          </p:cNvPr>
          <p:cNvSpPr txBox="1"/>
          <p:nvPr/>
        </p:nvSpPr>
        <p:spPr>
          <a:xfrm>
            <a:off x="662147" y="3258325"/>
            <a:ext cx="31356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b="1" dirty="0">
                <a:solidFill>
                  <a:schemeClr val="accent5"/>
                </a:solidFill>
              </a:rPr>
              <a:t>Ion run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re-commissioning with ions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systematic measurements with real time emittance monitoring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89F5802-2C6E-40E0-4F21-40ED35DBECBF}"/>
              </a:ext>
            </a:extLst>
          </p:cNvPr>
          <p:cNvSpPr/>
          <p:nvPr/>
        </p:nvSpPr>
        <p:spPr>
          <a:xfrm rot="16200000">
            <a:off x="5595335" y="2965846"/>
            <a:ext cx="755999" cy="324993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Oliver’s visit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D37EEFA-BEFB-D9C3-71CA-20C673B5BCF7}"/>
              </a:ext>
            </a:extLst>
          </p:cNvPr>
          <p:cNvSpPr/>
          <p:nvPr/>
        </p:nvSpPr>
        <p:spPr>
          <a:xfrm rot="16200000">
            <a:off x="5915133" y="4095404"/>
            <a:ext cx="755999" cy="324993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Shakti’s visit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470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353C811-1ECB-D9CE-0ADC-DBBB6A45D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22117"/>
            <a:ext cx="9144000" cy="366417"/>
          </a:xfrm>
        </p:spPr>
        <p:txBody>
          <a:bodyPr/>
          <a:lstStyle/>
          <a:p>
            <a:r>
              <a:rPr lang="en-US" dirty="0"/>
              <a:t>Highlights from 2024 ion run</a:t>
            </a:r>
            <a:endParaRPr lang="en-15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D11514-12E6-411D-4C73-3960E14A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Butti - Summary of 2024 experimental results at LHC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6ED8A2-819F-75E0-8F50-26BC48D9A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1584CF-F841-19B2-F090-CA9D96FA54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992" y="1352550"/>
            <a:ext cx="5872208" cy="3190118"/>
          </a:xfrm>
          <a:prstGeom prst="rect">
            <a:avLst/>
          </a:prstGeom>
        </p:spPr>
      </p:pic>
      <p:pic>
        <p:nvPicPr>
          <p:cNvPr id="10" name="Picture 9" descr="A group of screens on a desk&#10;&#10;Description automatically generated">
            <a:extLst>
              <a:ext uri="{FF2B5EF4-FFF2-40B4-BE49-F238E27FC236}">
                <a16:creationId xmlns:a16="http://schemas.microsoft.com/office/drawing/2014/main" id="{4458D923-392B-3B0A-F09B-6B945CAE8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46" b="14604"/>
          <a:stretch/>
        </p:blipFill>
        <p:spPr>
          <a:xfrm>
            <a:off x="6231338" y="1423255"/>
            <a:ext cx="2438400" cy="22969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1B6A254-49DB-F324-52D2-527AF5C6C6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1338" y="3790950"/>
            <a:ext cx="2438400" cy="6604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EED3CDB-FA7A-7BF8-43CE-985D889AC5E1}"/>
              </a:ext>
            </a:extLst>
          </p:cNvPr>
          <p:cNvCxnSpPr>
            <a:cxnSpLocks/>
          </p:cNvCxnSpPr>
          <p:nvPr/>
        </p:nvCxnSpPr>
        <p:spPr>
          <a:xfrm flipV="1">
            <a:off x="6840938" y="3028950"/>
            <a:ext cx="609600" cy="78616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12B3CFC-9CA3-8869-6F76-3D41369D4C7F}"/>
              </a:ext>
            </a:extLst>
          </p:cNvPr>
          <p:cNvSpPr txBox="1"/>
          <p:nvPr/>
        </p:nvSpPr>
        <p:spPr>
          <a:xfrm>
            <a:off x="453788" y="620460"/>
            <a:ext cx="82296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b="1" dirty="0">
                <a:solidFill>
                  <a:schemeClr val="accent5"/>
                </a:solidFill>
              </a:rPr>
              <a:t>BGC continuously running throughout 2024 ion run, </a:t>
            </a:r>
            <a:r>
              <a:rPr lang="en-US" sz="1400" dirty="0">
                <a:solidFill>
                  <a:schemeClr val="accent5"/>
                </a:solidFill>
              </a:rPr>
              <a:t>close to an operational way</a:t>
            </a:r>
          </a:p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accent5"/>
                </a:solidFill>
              </a:rPr>
              <a:t>Average emittance measurements available online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D6C79B0-F25B-5DAF-0D14-1EA27EAC29D6}"/>
              </a:ext>
            </a:extLst>
          </p:cNvPr>
          <p:cNvSpPr/>
          <p:nvPr/>
        </p:nvSpPr>
        <p:spPr>
          <a:xfrm rot="998789">
            <a:off x="8304594" y="130342"/>
            <a:ext cx="755999" cy="324993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Ion physics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85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</p:spPr>
        <p:txBody>
          <a:bodyPr/>
          <a:lstStyle/>
          <a:p>
            <a:pPr algn="l"/>
            <a:r>
              <a:rPr lang="en-US" dirty="0"/>
              <a:t>Conclusion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/>
              <a:t>D. Butti - Summary of 2024 experimental results at LHC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88209" y="724978"/>
            <a:ext cx="807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6"/>
              </a:buClr>
            </a:pPr>
            <a:r>
              <a:rPr lang="en-US" b="1" dirty="0">
                <a:solidFill>
                  <a:schemeClr val="accent5"/>
                </a:solidFill>
              </a:rPr>
              <a:t>BGC performance as emittance monitor </a:t>
            </a:r>
            <a:r>
              <a:rPr lang="en-US" dirty="0">
                <a:solidFill>
                  <a:schemeClr val="accent5"/>
                </a:solidFill>
              </a:rPr>
              <a:t>thoroughly assessed in 2024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5106B8-5A69-ED7F-B10F-3A92D1A4E9DB}"/>
              </a:ext>
            </a:extLst>
          </p:cNvPr>
          <p:cNvSpPr txBox="1"/>
          <p:nvPr/>
        </p:nvSpPr>
        <p:spPr>
          <a:xfrm>
            <a:off x="593802" y="1300437"/>
            <a:ext cx="8169197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accent6"/>
              </a:buClr>
            </a:pPr>
            <a:r>
              <a:rPr lang="en-US" dirty="0">
                <a:solidFill>
                  <a:schemeClr val="accent5"/>
                </a:solidFill>
              </a:rPr>
              <a:t>Achievements with </a:t>
            </a:r>
            <a:r>
              <a:rPr lang="en-US" b="1" dirty="0">
                <a:solidFill>
                  <a:schemeClr val="accent5"/>
                </a:solidFill>
              </a:rPr>
              <a:t>proton beams</a:t>
            </a:r>
          </a:p>
          <a:p>
            <a:pPr marL="742950" lvl="1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accurate and reproducible measurements for horizontal direction in stable beams</a:t>
            </a:r>
          </a:p>
          <a:p>
            <a:pPr marL="742950" lvl="1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combined UV-visible operation best option for injection and ramp</a:t>
            </a:r>
          </a:p>
          <a:p>
            <a:pPr marL="742950" lvl="1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reducing jet thickness beneficial for vertical direction in stable beams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A05B6A-A160-6D22-34BA-C9D19CE81771}"/>
              </a:ext>
            </a:extLst>
          </p:cNvPr>
          <p:cNvSpPr txBox="1"/>
          <p:nvPr/>
        </p:nvSpPr>
        <p:spPr>
          <a:xfrm>
            <a:off x="593802" y="3194103"/>
            <a:ext cx="816919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accent6"/>
              </a:buClr>
            </a:pPr>
            <a:r>
              <a:rPr lang="en-US" dirty="0">
                <a:solidFill>
                  <a:schemeClr val="accent5"/>
                </a:solidFill>
              </a:rPr>
              <a:t>Achievements with </a:t>
            </a:r>
            <a:r>
              <a:rPr lang="en-US" b="1" dirty="0">
                <a:solidFill>
                  <a:schemeClr val="accent5"/>
                </a:solidFill>
              </a:rPr>
              <a:t>ion beams</a:t>
            </a:r>
          </a:p>
          <a:p>
            <a:pPr marL="742950" lvl="1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stronger fluorescence and larger sizes simplifies BGC operation</a:t>
            </a:r>
          </a:p>
          <a:p>
            <a:pPr marL="742950" lvl="1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effective online emittance monitoring during ion physics production</a:t>
            </a:r>
          </a:p>
        </p:txBody>
      </p:sp>
    </p:spTree>
    <p:extLst>
      <p:ext uri="{BB962C8B-B14F-4D97-AF65-F5344CB8AC3E}">
        <p14:creationId xmlns:p14="http://schemas.microsoft.com/office/powerpoint/2010/main" val="941209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038600" cy="540000"/>
          </a:xfrm>
        </p:spPr>
        <p:txBody>
          <a:bodyPr/>
          <a:lstStyle/>
          <a:p>
            <a:pPr algn="l"/>
            <a:r>
              <a:rPr lang="en-US" dirty="0"/>
              <a:t>Towards 2025…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/>
              <a:t>D. Butti - Summary of 2024 experimental results at LHC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D79B92-E6A2-BA38-4082-A55186416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57150"/>
            <a:ext cx="4599600" cy="47723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3AEE5B-A6F9-75AC-44B7-2C1C39511E19}"/>
              </a:ext>
            </a:extLst>
          </p:cNvPr>
          <p:cNvSpPr txBox="1"/>
          <p:nvPr/>
        </p:nvSpPr>
        <p:spPr>
          <a:xfrm>
            <a:off x="494367" y="682403"/>
            <a:ext cx="36050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dirty="0">
                <a:solidFill>
                  <a:schemeClr val="accent5"/>
                </a:solidFill>
              </a:rPr>
              <a:t>2025 run will be shorter due to the extended YETS 24-25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46D9C9-AD5A-199F-8941-20DCF79A3C85}"/>
              </a:ext>
            </a:extLst>
          </p:cNvPr>
          <p:cNvSpPr txBox="1"/>
          <p:nvPr/>
        </p:nvSpPr>
        <p:spPr>
          <a:xfrm>
            <a:off x="520932" y="1454118"/>
            <a:ext cx="3679156" cy="29392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dirty="0">
                <a:solidFill>
                  <a:schemeClr val="accent5"/>
                </a:solidFill>
              </a:rPr>
              <a:t>Yet, dense program for BGC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assessment of long term stability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operational implementation of combined UV-visible operation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improve vertical measurements with thinner jet (hopefully)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extra O-O ion run planned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studies to upgrade to loss-based diagnostics </a:t>
            </a:r>
            <a:br>
              <a:rPr lang="en-US" sz="1600" dirty="0">
                <a:solidFill>
                  <a:schemeClr val="accent5"/>
                </a:solidFill>
              </a:rPr>
            </a:br>
            <a:r>
              <a:rPr lang="en-US" sz="1600" dirty="0">
                <a:solidFill>
                  <a:schemeClr val="accent5"/>
                </a:solidFill>
              </a:rPr>
              <a:t>(but this is another story…)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672ECE2-0661-36D5-6744-82DEA1CA03DA}"/>
              </a:ext>
            </a:extLst>
          </p:cNvPr>
          <p:cNvSpPr txBox="1">
            <a:spLocks/>
          </p:cNvSpPr>
          <p:nvPr/>
        </p:nvSpPr>
        <p:spPr>
          <a:xfrm>
            <a:off x="1181100" y="4393384"/>
            <a:ext cx="40386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…stay tuned!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541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190750"/>
            <a:ext cx="9067800" cy="540000"/>
          </a:xfrm>
        </p:spPr>
        <p:txBody>
          <a:bodyPr/>
          <a:lstStyle/>
          <a:p>
            <a:r>
              <a:rPr lang="en-US" sz="4000" dirty="0"/>
              <a:t>Thank you for your attention!</a:t>
            </a: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/>
              <a:t>D. Butti - Summary of 2024 experimental results at 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8744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62150"/>
            <a:ext cx="9144000" cy="1219200"/>
          </a:xfrm>
        </p:spPr>
        <p:txBody>
          <a:bodyPr/>
          <a:lstStyle/>
          <a:p>
            <a:pPr algn="l"/>
            <a:r>
              <a:rPr lang="en-US" sz="4000" dirty="0"/>
              <a:t>System re-commissioning</a:t>
            </a: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/>
              <a:t>D. Butti - Summary of 2024 experimental results at 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830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D11514-12E6-411D-4C73-3960E14A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Butti - Summary of 2024 experimental results at LHC</a:t>
            </a:r>
            <a:endParaRPr lang="en-US" dirty="0"/>
          </a:p>
        </p:txBody>
      </p:sp>
      <p:sp>
        <p:nvSpPr>
          <p:cNvPr id="218" name="Title 3">
            <a:extLst>
              <a:ext uri="{FF2B5EF4-FFF2-40B4-BE49-F238E27FC236}">
                <a16:creationId xmlns:a16="http://schemas.microsoft.com/office/drawing/2014/main" id="{A33A8C9F-F4E6-5526-1CE5-2EBF066C8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381" y="111096"/>
            <a:ext cx="8532019" cy="366417"/>
          </a:xfrm>
        </p:spPr>
        <p:txBody>
          <a:bodyPr/>
          <a:lstStyle/>
          <a:p>
            <a:r>
              <a:rPr lang="en-US" dirty="0"/>
              <a:t>Focusing and resolution assessment</a:t>
            </a:r>
            <a:endParaRPr lang="en-15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82C7789-89A8-8F2C-70A0-0E02BCCF3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828" y="778742"/>
            <a:ext cx="2061087" cy="26433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DAF136-2DEB-EC33-F554-2F9EB58658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5371" y="3322013"/>
            <a:ext cx="1542635" cy="140181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34D9EA8-DDD2-F36C-C478-000FF131C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6080" y="1415992"/>
            <a:ext cx="1189765" cy="1208613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7C6E357-0B16-10E3-F472-C74F2BCC9F5E}"/>
              </a:ext>
            </a:extLst>
          </p:cNvPr>
          <p:cNvSpPr txBox="1"/>
          <p:nvPr/>
        </p:nvSpPr>
        <p:spPr>
          <a:xfrm>
            <a:off x="7949444" y="2323734"/>
            <a:ext cx="1006056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dirty="0">
                <a:solidFill>
                  <a:schemeClr val="accent6"/>
                </a:solidFill>
              </a:rPr>
              <a:t>LED ring</a:t>
            </a:r>
            <a:endParaRPr lang="en-150" sz="1350" dirty="0">
              <a:solidFill>
                <a:schemeClr val="accent6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5E219B3-7BC8-D196-AB04-CF7146D2F83D}"/>
              </a:ext>
            </a:extLst>
          </p:cNvPr>
          <p:cNvSpPr/>
          <p:nvPr/>
        </p:nvSpPr>
        <p:spPr>
          <a:xfrm rot="224657">
            <a:off x="7223777" y="1966298"/>
            <a:ext cx="486000" cy="1080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1350"/>
          </a:p>
        </p:txBody>
      </p:sp>
      <p:sp>
        <p:nvSpPr>
          <p:cNvPr id="12" name="Flowchart: Summing Junction 11">
            <a:extLst>
              <a:ext uri="{FF2B5EF4-FFF2-40B4-BE49-F238E27FC236}">
                <a16:creationId xmlns:a16="http://schemas.microsoft.com/office/drawing/2014/main" id="{C552D82B-8C15-05A3-A4E5-2AE646428CCC}"/>
              </a:ext>
            </a:extLst>
          </p:cNvPr>
          <p:cNvSpPr/>
          <p:nvPr/>
        </p:nvSpPr>
        <p:spPr>
          <a:xfrm>
            <a:off x="7131322" y="3069567"/>
            <a:ext cx="551114" cy="188771"/>
          </a:xfrm>
          <a:prstGeom prst="flowChartSummingJunction">
            <a:avLst/>
          </a:prstGeom>
          <a:solidFill>
            <a:schemeClr val="bg2">
              <a:lumMod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135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C9FD717-B7EC-3292-7214-2D3FC95A64ED}"/>
              </a:ext>
            </a:extLst>
          </p:cNvPr>
          <p:cNvSpPr/>
          <p:nvPr/>
        </p:nvSpPr>
        <p:spPr>
          <a:xfrm>
            <a:off x="7662505" y="2121617"/>
            <a:ext cx="522515" cy="131235"/>
          </a:xfrm>
          <a:custGeom>
            <a:avLst/>
            <a:gdLst>
              <a:gd name="connsiteX0" fmla="*/ 836023 w 836023"/>
              <a:gd name="connsiteY0" fmla="*/ 0 h 801189"/>
              <a:gd name="connsiteX1" fmla="*/ 0 w 836023"/>
              <a:gd name="connsiteY1" fmla="*/ 801189 h 801189"/>
              <a:gd name="connsiteX0" fmla="*/ 836023 w 845529"/>
              <a:gd name="connsiteY0" fmla="*/ 0 h 801189"/>
              <a:gd name="connsiteX1" fmla="*/ 0 w 845529"/>
              <a:gd name="connsiteY1" fmla="*/ 801189 h 801189"/>
              <a:gd name="connsiteX0" fmla="*/ 949234 w 957464"/>
              <a:gd name="connsiteY0" fmla="*/ 0 h 696686"/>
              <a:gd name="connsiteX1" fmla="*/ 0 w 957464"/>
              <a:gd name="connsiteY1" fmla="*/ 696686 h 696686"/>
              <a:gd name="connsiteX0" fmla="*/ 949234 w 957301"/>
              <a:gd name="connsiteY0" fmla="*/ 0 h 696686"/>
              <a:gd name="connsiteX1" fmla="*/ 0 w 957301"/>
              <a:gd name="connsiteY1" fmla="*/ 696686 h 696686"/>
              <a:gd name="connsiteX0" fmla="*/ 1036320 w 1043644"/>
              <a:gd name="connsiteY0" fmla="*/ 0 h 696686"/>
              <a:gd name="connsiteX1" fmla="*/ 0 w 1043644"/>
              <a:gd name="connsiteY1" fmla="*/ 696686 h 696686"/>
              <a:gd name="connsiteX0" fmla="*/ 1053737 w 1060928"/>
              <a:gd name="connsiteY0" fmla="*/ 0 h 618309"/>
              <a:gd name="connsiteX1" fmla="*/ 0 w 1060928"/>
              <a:gd name="connsiteY1" fmla="*/ 618309 h 618309"/>
              <a:gd name="connsiteX0" fmla="*/ 1053737 w 1055376"/>
              <a:gd name="connsiteY0" fmla="*/ 0 h 618309"/>
              <a:gd name="connsiteX1" fmla="*/ 0 w 1055376"/>
              <a:gd name="connsiteY1" fmla="*/ 618309 h 618309"/>
              <a:gd name="connsiteX0" fmla="*/ 766354 w 768800"/>
              <a:gd name="connsiteY0" fmla="*/ 264800 h 346767"/>
              <a:gd name="connsiteX1" fmla="*/ 0 w 768800"/>
              <a:gd name="connsiteY1" fmla="*/ 116755 h 346767"/>
              <a:gd name="connsiteX0" fmla="*/ 766354 w 766354"/>
              <a:gd name="connsiteY0" fmla="*/ 389000 h 389000"/>
              <a:gd name="connsiteX1" fmla="*/ 0 w 766354"/>
              <a:gd name="connsiteY1" fmla="*/ 240955 h 389000"/>
              <a:gd name="connsiteX0" fmla="*/ 949234 w 949234"/>
              <a:gd name="connsiteY0" fmla="*/ 355794 h 355794"/>
              <a:gd name="connsiteX1" fmla="*/ 0 w 949234"/>
              <a:gd name="connsiteY1" fmla="*/ 260001 h 355794"/>
              <a:gd name="connsiteX0" fmla="*/ 949234 w 949234"/>
              <a:gd name="connsiteY0" fmla="*/ 353109 h 353109"/>
              <a:gd name="connsiteX1" fmla="*/ 0 w 949234"/>
              <a:gd name="connsiteY1" fmla="*/ 257316 h 353109"/>
              <a:gd name="connsiteX0" fmla="*/ 984069 w 984069"/>
              <a:gd name="connsiteY0" fmla="*/ 347750 h 347750"/>
              <a:gd name="connsiteX1" fmla="*/ 0 w 984069"/>
              <a:gd name="connsiteY1" fmla="*/ 260666 h 347750"/>
              <a:gd name="connsiteX0" fmla="*/ 984069 w 984069"/>
              <a:gd name="connsiteY0" fmla="*/ 336767 h 336767"/>
              <a:gd name="connsiteX1" fmla="*/ 0 w 984069"/>
              <a:gd name="connsiteY1" fmla="*/ 249683 h 336767"/>
              <a:gd name="connsiteX0" fmla="*/ 862149 w 862149"/>
              <a:gd name="connsiteY0" fmla="*/ 296895 h 296895"/>
              <a:gd name="connsiteX1" fmla="*/ 0 w 862149"/>
              <a:gd name="connsiteY1" fmla="*/ 279479 h 296895"/>
              <a:gd name="connsiteX0" fmla="*/ 679269 w 679269"/>
              <a:gd name="connsiteY0" fmla="*/ 493385 h 493385"/>
              <a:gd name="connsiteX1" fmla="*/ 0 w 679269"/>
              <a:gd name="connsiteY1" fmla="*/ 179878 h 493385"/>
              <a:gd name="connsiteX0" fmla="*/ 548641 w 548641"/>
              <a:gd name="connsiteY0" fmla="*/ 301631 h 301631"/>
              <a:gd name="connsiteX1" fmla="*/ 0 w 548641"/>
              <a:gd name="connsiteY1" fmla="*/ 275507 h 301631"/>
              <a:gd name="connsiteX0" fmla="*/ 548641 w 548641"/>
              <a:gd name="connsiteY0" fmla="*/ 99708 h 208880"/>
              <a:gd name="connsiteX1" fmla="*/ 0 w 548641"/>
              <a:gd name="connsiteY1" fmla="*/ 73584 h 208880"/>
              <a:gd name="connsiteX0" fmla="*/ 548641 w 548641"/>
              <a:gd name="connsiteY0" fmla="*/ 29390 h 168406"/>
              <a:gd name="connsiteX1" fmla="*/ 0 w 548641"/>
              <a:gd name="connsiteY1" fmla="*/ 3266 h 168406"/>
              <a:gd name="connsiteX0" fmla="*/ 696687 w 696687"/>
              <a:gd name="connsiteY0" fmla="*/ 26465 h 222262"/>
              <a:gd name="connsiteX1" fmla="*/ 0 w 696687"/>
              <a:gd name="connsiteY1" fmla="*/ 70010 h 222262"/>
              <a:gd name="connsiteX0" fmla="*/ 696687 w 696687"/>
              <a:gd name="connsiteY0" fmla="*/ 28987 h 174980"/>
              <a:gd name="connsiteX1" fmla="*/ 0 w 696687"/>
              <a:gd name="connsiteY1" fmla="*/ 11572 h 17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687" h="174980">
                <a:moveTo>
                  <a:pt x="696687" y="28987"/>
                </a:moveTo>
                <a:cubicBezTo>
                  <a:pt x="409304" y="-130670"/>
                  <a:pt x="322217" y="441195"/>
                  <a:pt x="0" y="11572"/>
                </a:cubicBezTo>
              </a:path>
            </a:pathLst>
          </a:custGeom>
          <a:noFill/>
          <a:ln w="19050">
            <a:solidFill>
              <a:schemeClr val="accent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135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76193DD-6075-050E-274B-78FDE7CFC8AE}"/>
              </a:ext>
            </a:extLst>
          </p:cNvPr>
          <p:cNvSpPr/>
          <p:nvPr/>
        </p:nvSpPr>
        <p:spPr>
          <a:xfrm>
            <a:off x="7715974" y="3069567"/>
            <a:ext cx="660914" cy="359612"/>
          </a:xfrm>
          <a:custGeom>
            <a:avLst/>
            <a:gdLst>
              <a:gd name="connsiteX0" fmla="*/ 836023 w 836023"/>
              <a:gd name="connsiteY0" fmla="*/ 0 h 801189"/>
              <a:gd name="connsiteX1" fmla="*/ 0 w 836023"/>
              <a:gd name="connsiteY1" fmla="*/ 801189 h 801189"/>
              <a:gd name="connsiteX0" fmla="*/ 836023 w 845529"/>
              <a:gd name="connsiteY0" fmla="*/ 0 h 801189"/>
              <a:gd name="connsiteX1" fmla="*/ 0 w 845529"/>
              <a:gd name="connsiteY1" fmla="*/ 801189 h 801189"/>
              <a:gd name="connsiteX0" fmla="*/ 949234 w 957464"/>
              <a:gd name="connsiteY0" fmla="*/ 0 h 696686"/>
              <a:gd name="connsiteX1" fmla="*/ 0 w 957464"/>
              <a:gd name="connsiteY1" fmla="*/ 696686 h 696686"/>
              <a:gd name="connsiteX0" fmla="*/ 949234 w 957301"/>
              <a:gd name="connsiteY0" fmla="*/ 0 h 696686"/>
              <a:gd name="connsiteX1" fmla="*/ 0 w 957301"/>
              <a:gd name="connsiteY1" fmla="*/ 696686 h 696686"/>
              <a:gd name="connsiteX0" fmla="*/ 1036320 w 1043644"/>
              <a:gd name="connsiteY0" fmla="*/ 0 h 696686"/>
              <a:gd name="connsiteX1" fmla="*/ 0 w 1043644"/>
              <a:gd name="connsiteY1" fmla="*/ 696686 h 696686"/>
              <a:gd name="connsiteX0" fmla="*/ 1053737 w 1060928"/>
              <a:gd name="connsiteY0" fmla="*/ 0 h 618309"/>
              <a:gd name="connsiteX1" fmla="*/ 0 w 1060928"/>
              <a:gd name="connsiteY1" fmla="*/ 618309 h 618309"/>
              <a:gd name="connsiteX0" fmla="*/ 1053737 w 1055376"/>
              <a:gd name="connsiteY0" fmla="*/ 0 h 618309"/>
              <a:gd name="connsiteX1" fmla="*/ 0 w 1055376"/>
              <a:gd name="connsiteY1" fmla="*/ 618309 h 618309"/>
              <a:gd name="connsiteX0" fmla="*/ 0 w 793665"/>
              <a:gd name="connsiteY0" fmla="*/ 0 h 705395"/>
              <a:gd name="connsiteX1" fmla="*/ 748937 w 793665"/>
              <a:gd name="connsiteY1" fmla="*/ 705395 h 705395"/>
              <a:gd name="connsiteX0" fmla="*/ 0 w 748937"/>
              <a:gd name="connsiteY0" fmla="*/ 0 h 705395"/>
              <a:gd name="connsiteX1" fmla="*/ 748937 w 748937"/>
              <a:gd name="connsiteY1" fmla="*/ 705395 h 705395"/>
              <a:gd name="connsiteX0" fmla="*/ 0 w 714103"/>
              <a:gd name="connsiteY0" fmla="*/ 0 h 705395"/>
              <a:gd name="connsiteX1" fmla="*/ 714103 w 714103"/>
              <a:gd name="connsiteY1" fmla="*/ 705395 h 705395"/>
              <a:gd name="connsiteX0" fmla="*/ 143166 w 857269"/>
              <a:gd name="connsiteY0" fmla="*/ 0 h 705395"/>
              <a:gd name="connsiteX1" fmla="*/ 857269 w 857269"/>
              <a:gd name="connsiteY1" fmla="*/ 705395 h 705395"/>
              <a:gd name="connsiteX0" fmla="*/ 55517 w 1623060"/>
              <a:gd name="connsiteY0" fmla="*/ 0 h 133894"/>
              <a:gd name="connsiteX1" fmla="*/ 1623060 w 1623060"/>
              <a:gd name="connsiteY1" fmla="*/ 78377 h 133894"/>
              <a:gd name="connsiteX0" fmla="*/ 51703 w 1715041"/>
              <a:gd name="connsiteY0" fmla="*/ 806347 h 855332"/>
              <a:gd name="connsiteX1" fmla="*/ 1715041 w 1715041"/>
              <a:gd name="connsiteY1" fmla="*/ 5159 h 855332"/>
              <a:gd name="connsiteX0" fmla="*/ 27261 w 1734648"/>
              <a:gd name="connsiteY0" fmla="*/ 805475 h 854756"/>
              <a:gd name="connsiteX1" fmla="*/ 1690599 w 1734648"/>
              <a:gd name="connsiteY1" fmla="*/ 4287 h 854756"/>
              <a:gd name="connsiteX0" fmla="*/ 853439 w 853439"/>
              <a:gd name="connsiteY0" fmla="*/ 346479 h 420413"/>
              <a:gd name="connsiteX1" fmla="*/ 0 w 853439"/>
              <a:gd name="connsiteY1" fmla="*/ 6846 h 420413"/>
              <a:gd name="connsiteX0" fmla="*/ 853439 w 855175"/>
              <a:gd name="connsiteY0" fmla="*/ 372701 h 372701"/>
              <a:gd name="connsiteX1" fmla="*/ 0 w 855175"/>
              <a:gd name="connsiteY1" fmla="*/ 33068 h 372701"/>
              <a:gd name="connsiteX0" fmla="*/ 914399 w 915955"/>
              <a:gd name="connsiteY0" fmla="*/ 441540 h 441540"/>
              <a:gd name="connsiteX1" fmla="*/ 0 w 915955"/>
              <a:gd name="connsiteY1" fmla="*/ 23530 h 441540"/>
              <a:gd name="connsiteX0" fmla="*/ 879565 w 881219"/>
              <a:gd name="connsiteY0" fmla="*/ 441540 h 441540"/>
              <a:gd name="connsiteX1" fmla="*/ 0 w 881219"/>
              <a:gd name="connsiteY1" fmla="*/ 23530 h 441540"/>
              <a:gd name="connsiteX0" fmla="*/ 879565 w 881219"/>
              <a:gd name="connsiteY0" fmla="*/ 479482 h 479482"/>
              <a:gd name="connsiteX1" fmla="*/ 0 w 881219"/>
              <a:gd name="connsiteY1" fmla="*/ 61472 h 479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219" h="479482">
                <a:moveTo>
                  <a:pt x="879565" y="479482"/>
                </a:moveTo>
                <a:cubicBezTo>
                  <a:pt x="914399" y="119528"/>
                  <a:pt x="391884" y="-118505"/>
                  <a:pt x="0" y="61472"/>
                </a:cubicBezTo>
              </a:path>
            </a:pathLst>
          </a:custGeom>
          <a:noFill/>
          <a:ln w="19050">
            <a:solidFill>
              <a:schemeClr val="accent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F59AA9-C5C3-3380-B115-3E45AA89D372}"/>
              </a:ext>
            </a:extLst>
          </p:cNvPr>
          <p:cNvSpPr txBox="1"/>
          <p:nvPr/>
        </p:nvSpPr>
        <p:spPr>
          <a:xfrm>
            <a:off x="6439316" y="4227581"/>
            <a:ext cx="1006056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350" dirty="0">
                <a:solidFill>
                  <a:schemeClr val="accent6"/>
                </a:solidFill>
              </a:rPr>
              <a:t>calibration target</a:t>
            </a:r>
            <a:endParaRPr lang="en-150" sz="1350" dirty="0">
              <a:solidFill>
                <a:schemeClr val="accent6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517E5A6-E35A-EBE4-9AE9-67BA7A2975EE}"/>
              </a:ext>
            </a:extLst>
          </p:cNvPr>
          <p:cNvSpPr/>
          <p:nvPr/>
        </p:nvSpPr>
        <p:spPr>
          <a:xfrm>
            <a:off x="7169506" y="568532"/>
            <a:ext cx="821695" cy="298285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detector</a:t>
            </a:r>
            <a:endParaRPr lang="en-150" sz="1350" dirty="0">
              <a:solidFill>
                <a:schemeClr val="bg1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D994FE0-9CFF-C65F-18FC-90D3C9CC0D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394" y="2453436"/>
            <a:ext cx="2819770" cy="209223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56A91BE-49A2-5597-FC00-EF1582548770}"/>
              </a:ext>
            </a:extLst>
          </p:cNvPr>
          <p:cNvSpPr txBox="1"/>
          <p:nvPr/>
        </p:nvSpPr>
        <p:spPr>
          <a:xfrm rot="5400000">
            <a:off x="1731567" y="2870959"/>
            <a:ext cx="140438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dirty="0">
                <a:solidFill>
                  <a:schemeClr val="accent5"/>
                </a:solidFill>
              </a:rPr>
              <a:t>585 nm</a:t>
            </a:r>
            <a:endParaRPr lang="en-150" sz="1350" dirty="0">
              <a:solidFill>
                <a:schemeClr val="accent5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65CF324-9250-4AF2-5E74-DD83B5232502}"/>
              </a:ext>
            </a:extLst>
          </p:cNvPr>
          <p:cNvSpPr txBox="1"/>
          <p:nvPr/>
        </p:nvSpPr>
        <p:spPr>
          <a:xfrm rot="5400000">
            <a:off x="1219271" y="2917643"/>
            <a:ext cx="1228496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dirty="0">
                <a:solidFill>
                  <a:schemeClr val="accent5"/>
                </a:solidFill>
              </a:rPr>
              <a:t>warm white</a:t>
            </a:r>
            <a:endParaRPr lang="en-150" sz="1350" dirty="0">
              <a:solidFill>
                <a:schemeClr val="accent5"/>
              </a:solidFill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502A5BE3-A3B2-3C5C-32D6-B16AA925F5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9041" y="2474989"/>
            <a:ext cx="2819770" cy="20779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086E967-1670-346A-DE28-7C3B8C4A5213}"/>
                  </a:ext>
                </a:extLst>
              </p:cNvPr>
              <p:cNvSpPr txBox="1"/>
              <p:nvPr/>
            </p:nvSpPr>
            <p:spPr>
              <a:xfrm>
                <a:off x="4991451" y="2906165"/>
                <a:ext cx="1131094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𝐿𝑆𝐹</m:t>
                          </m:r>
                        </m:sub>
                      </m:sSub>
                      <m:r>
                        <a:rPr lang="en-US" sz="1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=65 </m:t>
                      </m:r>
                      <m:r>
                        <m:rPr>
                          <m:sty m:val="p"/>
                        </m:rPr>
                        <a:rPr lang="en-US" sz="12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um</m:t>
                      </m:r>
                    </m:oMath>
                  </m:oMathPara>
                </a14:m>
                <a:endParaRPr lang="en-150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086E967-1670-346A-DE28-7C3B8C4A52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1451" y="2906165"/>
                <a:ext cx="1131094" cy="2769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CED3599-8F3A-FEC0-491A-64054C0B105E}"/>
              </a:ext>
            </a:extLst>
          </p:cNvPr>
          <p:cNvCxnSpPr>
            <a:cxnSpLocks/>
          </p:cNvCxnSpPr>
          <p:nvPr/>
        </p:nvCxnSpPr>
        <p:spPr>
          <a:xfrm>
            <a:off x="478489" y="4230494"/>
            <a:ext cx="24765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EDCBFAD-103E-61A5-6B24-033CEEF83FE5}"/>
                  </a:ext>
                </a:extLst>
              </p:cNvPr>
              <p:cNvSpPr txBox="1"/>
              <p:nvPr/>
            </p:nvSpPr>
            <p:spPr>
              <a:xfrm>
                <a:off x="3922804" y="965776"/>
                <a:ext cx="2275500" cy="5150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35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𝑖𝑚𝑎𝑔𝑒</m:t>
                          </m:r>
                        </m:sub>
                      </m:sSub>
                      <m:r>
                        <a:rPr lang="en-US" sz="1350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350" b="1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ad>
                        <m:radPr>
                          <m:degHide m:val="on"/>
                          <m:ctrlPr>
                            <a:rPr lang="en-US" sz="135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135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35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35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𝑠𝑜𝑢𝑟𝑐𝑒</m:t>
                              </m:r>
                            </m:sub>
                            <m:sup>
                              <m:r>
                                <a:rPr lang="en-US" sz="135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35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350" b="1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350" b="1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sz="1350" b="1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𝒓𝒆𝒔</m:t>
                              </m:r>
                            </m:sub>
                            <m:sup>
                              <m:r>
                                <a:rPr lang="en-US" sz="1350" b="1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150" sz="1350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EDCBFAD-103E-61A5-6B24-033CEEF83F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2804" y="965776"/>
                <a:ext cx="2275500" cy="5150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>
            <a:extLst>
              <a:ext uri="{FF2B5EF4-FFF2-40B4-BE49-F238E27FC236}">
                <a16:creationId xmlns:a16="http://schemas.microsoft.com/office/drawing/2014/main" id="{68201099-464F-8F8E-4B10-2F94662185C0}"/>
              </a:ext>
            </a:extLst>
          </p:cNvPr>
          <p:cNvSpPr txBox="1"/>
          <p:nvPr/>
        </p:nvSpPr>
        <p:spPr>
          <a:xfrm>
            <a:off x="300381" y="1002391"/>
            <a:ext cx="371083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>
                <a:solidFill>
                  <a:schemeClr val="accent5"/>
                </a:solidFill>
              </a:rPr>
              <a:t>Magnification and resolution of the optics needed to get beam size from the image size</a:t>
            </a:r>
            <a:endParaRPr lang="en-150" sz="1350"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5C8DEA3-9F51-3884-9B82-5C62E45347CF}"/>
                  </a:ext>
                </a:extLst>
              </p:cNvPr>
              <p:cNvSpPr txBox="1"/>
              <p:nvPr/>
            </p:nvSpPr>
            <p:spPr>
              <a:xfrm>
                <a:off x="300381" y="1802314"/>
                <a:ext cx="5338620" cy="5078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350" dirty="0">
                    <a:solidFill>
                      <a:schemeClr val="accent5"/>
                    </a:solidFill>
                  </a:rPr>
                  <a:t>Several tests during YETS</a:t>
                </a:r>
              </a:p>
              <a:p>
                <a:pPr marL="214313" indent="-214313">
                  <a:buFont typeface="Arial" panose="020B0604020202020204" pitchFamily="34" charset="0"/>
                  <a:buChar char="→"/>
                </a:pPr>
                <a:r>
                  <a:rPr lang="en-US" sz="1350" dirty="0">
                    <a:solidFill>
                      <a:schemeClr val="accent5"/>
                    </a:solidFill>
                  </a:rPr>
                  <a:t>independent techniques yield consistently </a:t>
                </a:r>
                <a14:m>
                  <m:oMath xmlns:m="http://schemas.openxmlformats.org/officeDocument/2006/math">
                    <m:r>
                      <a:rPr lang="en-US" sz="1350" b="1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1350" b="1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𝟔𝟓</m:t>
                    </m:r>
                    <m:r>
                      <a:rPr lang="en-US" sz="1350" b="1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350" b="1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𝐮𝐦</m:t>
                    </m:r>
                  </m:oMath>
                </a14:m>
                <a:r>
                  <a:rPr lang="en-US" sz="1350" b="1" dirty="0">
                    <a:solidFill>
                      <a:schemeClr val="accent5"/>
                    </a:solidFill>
                  </a:rPr>
                  <a:t> resolution </a:t>
                </a:r>
                <a:endParaRPr lang="en-150" sz="1350" b="1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5C8DEA3-9F51-3884-9B82-5C62E45347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381" y="1802314"/>
                <a:ext cx="5338620" cy="507831"/>
              </a:xfrm>
              <a:prstGeom prst="rect">
                <a:avLst/>
              </a:prstGeom>
              <a:blipFill>
                <a:blip r:embed="rId9"/>
                <a:stretch>
                  <a:fillRect l="-228" t="-2410" b="-120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Oval 46">
            <a:extLst>
              <a:ext uri="{FF2B5EF4-FFF2-40B4-BE49-F238E27FC236}">
                <a16:creationId xmlns:a16="http://schemas.microsoft.com/office/drawing/2014/main" id="{6588A3C9-F513-26C2-787C-557B58719E0B}"/>
              </a:ext>
            </a:extLst>
          </p:cNvPr>
          <p:cNvSpPr/>
          <p:nvPr/>
        </p:nvSpPr>
        <p:spPr>
          <a:xfrm rot="231359">
            <a:off x="7206168" y="1263937"/>
            <a:ext cx="593515" cy="1601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2FAFF6F-F600-FA8A-D029-C6C581942CC4}"/>
              </a:ext>
            </a:extLst>
          </p:cNvPr>
          <p:cNvSpPr txBox="1"/>
          <p:nvPr/>
        </p:nvSpPr>
        <p:spPr>
          <a:xfrm>
            <a:off x="6721869" y="1277492"/>
            <a:ext cx="746256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>
                <a:solidFill>
                  <a:schemeClr val="accent6"/>
                </a:solidFill>
              </a:rPr>
              <a:t>optics</a:t>
            </a:r>
            <a:endParaRPr lang="en-150" sz="1350" dirty="0">
              <a:solidFill>
                <a:schemeClr val="accent6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2986DDC-874A-1074-43C7-D965695771F0}"/>
              </a:ext>
            </a:extLst>
          </p:cNvPr>
          <p:cNvCxnSpPr>
            <a:cxnSpLocks/>
          </p:cNvCxnSpPr>
          <p:nvPr/>
        </p:nvCxnSpPr>
        <p:spPr>
          <a:xfrm flipV="1">
            <a:off x="7424557" y="884303"/>
            <a:ext cx="88097" cy="2314851"/>
          </a:xfrm>
          <a:prstGeom prst="straightConnector1">
            <a:avLst/>
          </a:prstGeom>
          <a:ln w="12700">
            <a:solidFill>
              <a:srgbClr val="FFC000"/>
            </a:solidFill>
            <a:prstDash val="sys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EE36017-CC48-45EF-E764-3CB9AB267055}"/>
              </a:ext>
            </a:extLst>
          </p:cNvPr>
          <p:cNvCxnSpPr>
            <a:cxnSpLocks/>
          </p:cNvCxnSpPr>
          <p:nvPr/>
        </p:nvCxnSpPr>
        <p:spPr>
          <a:xfrm flipV="1">
            <a:off x="7372607" y="864340"/>
            <a:ext cx="64746" cy="2240702"/>
          </a:xfrm>
          <a:prstGeom prst="straightConnector1">
            <a:avLst/>
          </a:prstGeom>
          <a:ln w="12700">
            <a:solidFill>
              <a:srgbClr val="FFC000"/>
            </a:solidFill>
            <a:prstDash val="sys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D6062AF-E64E-5770-B3E6-69FD655EBF75}"/>
              </a:ext>
            </a:extLst>
          </p:cNvPr>
          <p:cNvCxnSpPr>
            <a:cxnSpLocks/>
          </p:cNvCxnSpPr>
          <p:nvPr/>
        </p:nvCxnSpPr>
        <p:spPr>
          <a:xfrm flipV="1">
            <a:off x="7286736" y="866816"/>
            <a:ext cx="72779" cy="2290826"/>
          </a:xfrm>
          <a:prstGeom prst="straightConnector1">
            <a:avLst/>
          </a:prstGeom>
          <a:ln w="12700">
            <a:solidFill>
              <a:srgbClr val="FFC000"/>
            </a:solidFill>
            <a:prstDash val="sys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DC9F569-F8C3-DA39-6863-6F9E9A29B576}"/>
              </a:ext>
            </a:extLst>
          </p:cNvPr>
          <p:cNvCxnSpPr>
            <a:cxnSpLocks/>
          </p:cNvCxnSpPr>
          <p:nvPr/>
        </p:nvCxnSpPr>
        <p:spPr>
          <a:xfrm flipV="1">
            <a:off x="7489863" y="884303"/>
            <a:ext cx="107311" cy="2217465"/>
          </a:xfrm>
          <a:prstGeom prst="straightConnector1">
            <a:avLst/>
          </a:prstGeom>
          <a:ln w="12700">
            <a:solidFill>
              <a:srgbClr val="FFC000"/>
            </a:solidFill>
            <a:prstDash val="sys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5099F3F-32E2-32E1-B465-4DCBE96B291C}"/>
              </a:ext>
            </a:extLst>
          </p:cNvPr>
          <p:cNvCxnSpPr>
            <a:cxnSpLocks/>
          </p:cNvCxnSpPr>
          <p:nvPr/>
        </p:nvCxnSpPr>
        <p:spPr>
          <a:xfrm flipV="1">
            <a:off x="7550663" y="884302"/>
            <a:ext cx="129659" cy="2284415"/>
          </a:xfrm>
          <a:prstGeom prst="straightConnector1">
            <a:avLst/>
          </a:prstGeom>
          <a:ln w="12700">
            <a:solidFill>
              <a:srgbClr val="FFC000"/>
            </a:solidFill>
            <a:prstDash val="sys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B3D5C0D-78B6-F3CC-18EF-DEA55479A099}"/>
                  </a:ext>
                </a:extLst>
              </p:cNvPr>
              <p:cNvSpPr txBox="1"/>
              <p:nvPr/>
            </p:nvSpPr>
            <p:spPr>
              <a:xfrm>
                <a:off x="414387" y="4002706"/>
                <a:ext cx="1131094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𝐿𝑆𝐹</m:t>
                          </m:r>
                        </m:sub>
                      </m:sSub>
                      <m:r>
                        <a:rPr lang="en-US" sz="1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=65 </m:t>
                      </m:r>
                      <m:r>
                        <m:rPr>
                          <m:sty m:val="p"/>
                        </m:rPr>
                        <a:rPr lang="en-US" sz="12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um</m:t>
                      </m:r>
                    </m:oMath>
                  </m:oMathPara>
                </a14:m>
                <a:endParaRPr lang="en-150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B3D5C0D-78B6-F3CC-18EF-DEA55479A0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387" y="4002706"/>
                <a:ext cx="1131094" cy="27699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F59543-C4A2-FC6C-1302-8D8C76AD6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AEC9DF5-D7B9-B0BC-1E64-2A1167D1C157}"/>
              </a:ext>
            </a:extLst>
          </p:cNvPr>
          <p:cNvSpPr/>
          <p:nvPr/>
        </p:nvSpPr>
        <p:spPr>
          <a:xfrm rot="998789">
            <a:off x="8218412" y="189909"/>
            <a:ext cx="755999" cy="324993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YETS 24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380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D52E175A-8005-A41D-FE6D-EB24A299308A}"/>
              </a:ext>
            </a:extLst>
          </p:cNvPr>
          <p:cNvCxnSpPr/>
          <p:nvPr/>
        </p:nvCxnSpPr>
        <p:spPr>
          <a:xfrm>
            <a:off x="1475893" y="670627"/>
            <a:ext cx="0" cy="378169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4853793-F304-602D-987D-7FA1D69E5971}"/>
              </a:ext>
            </a:extLst>
          </p:cNvPr>
          <p:cNvCxnSpPr/>
          <p:nvPr/>
        </p:nvCxnSpPr>
        <p:spPr>
          <a:xfrm>
            <a:off x="7732389" y="674563"/>
            <a:ext cx="0" cy="378169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179214"/>
            <a:ext cx="8532019" cy="412210"/>
          </a:xfrm>
        </p:spPr>
        <p:txBody>
          <a:bodyPr/>
          <a:lstStyle/>
          <a:p>
            <a:r>
              <a:rPr lang="en-US" dirty="0"/>
              <a:t>Data processing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4B2586-356A-9469-DD9B-9FD238DD5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Butti - Summary of 2024 experimental results at LHC</a:t>
            </a:r>
            <a:endParaRPr lang="en-US" dirty="0"/>
          </a:p>
        </p:txBody>
      </p:sp>
      <p:pic>
        <p:nvPicPr>
          <p:cNvPr id="11" name="Picture 10" descr="A blue circle with white text&#10;&#10;Description automatically generated">
            <a:extLst>
              <a:ext uri="{FF2B5EF4-FFF2-40B4-BE49-F238E27FC236}">
                <a16:creationId xmlns:a16="http://schemas.microsoft.com/office/drawing/2014/main" id="{3DF0C398-F067-9F5F-2164-CF62D712F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2695" y="3741144"/>
            <a:ext cx="720179" cy="72017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93E696D-0C23-0BBD-436A-CA357E9A32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43" t="10480" r="15459" b="12243"/>
          <a:stretch/>
        </p:blipFill>
        <p:spPr>
          <a:xfrm>
            <a:off x="1624029" y="1868826"/>
            <a:ext cx="1132137" cy="108401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99C7782-FE15-5B7D-59E1-EB754C989126}"/>
              </a:ext>
            </a:extLst>
          </p:cNvPr>
          <p:cNvSpPr txBox="1"/>
          <p:nvPr/>
        </p:nvSpPr>
        <p:spPr>
          <a:xfrm>
            <a:off x="204634" y="3014436"/>
            <a:ext cx="12022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Single frame acquisition</a:t>
            </a:r>
            <a:endParaRPr lang="en-150" sz="1200" dirty="0">
              <a:solidFill>
                <a:schemeClr val="accent5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DBC335B-8B19-B824-A6E1-52A318ECA42C}"/>
              </a:ext>
            </a:extLst>
          </p:cNvPr>
          <p:cNvSpPr txBox="1"/>
          <p:nvPr/>
        </p:nvSpPr>
        <p:spPr>
          <a:xfrm>
            <a:off x="1558375" y="3014437"/>
            <a:ext cx="122852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Pre-processing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F0ABFBC-259E-1637-A719-6D137C7762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4672" y="1073546"/>
            <a:ext cx="1132137" cy="108401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4E3FE8E-ADE4-401A-81F8-E9A039071C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285" y="1868826"/>
            <a:ext cx="1130544" cy="108401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F86FF54-B712-8D85-9599-B0ED57285E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43" t="10480" r="15459" b="12243"/>
          <a:stretch/>
        </p:blipFill>
        <p:spPr>
          <a:xfrm>
            <a:off x="3762892" y="2589070"/>
            <a:ext cx="1132137" cy="1084018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22B0351-C452-8073-E47C-1022F220CB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43" t="10480" r="15459" b="12243"/>
          <a:stretch/>
        </p:blipFill>
        <p:spPr>
          <a:xfrm>
            <a:off x="3866252" y="2694630"/>
            <a:ext cx="1132137" cy="1084018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F0E45ED-6BCA-38AB-CFFC-5926B9175D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43" t="10480" r="15459" b="12243"/>
          <a:stretch/>
        </p:blipFill>
        <p:spPr>
          <a:xfrm>
            <a:off x="3969614" y="2800188"/>
            <a:ext cx="1132137" cy="1084018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AB9447D-0119-86D8-5E1F-11A9A7F18C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5792" y="1068657"/>
            <a:ext cx="1132137" cy="1084018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D6D922E-EA63-D8AB-10D4-AD1E9EBDD4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9153" y="1174217"/>
            <a:ext cx="1132137" cy="1084018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C55A649C-7412-56A8-BF75-028DF33DF6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515" y="1279776"/>
            <a:ext cx="1132137" cy="108401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82C1F935-1465-3398-2580-1E60956A8301}"/>
              </a:ext>
            </a:extLst>
          </p:cNvPr>
          <p:cNvSpPr txBox="1"/>
          <p:nvPr/>
        </p:nvSpPr>
        <p:spPr>
          <a:xfrm>
            <a:off x="4351721" y="817729"/>
            <a:ext cx="1367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Stacking</a:t>
            </a:r>
            <a:endParaRPr lang="en-150" sz="1200" dirty="0">
              <a:solidFill>
                <a:schemeClr val="accent5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D67748B-8C8B-1064-B6AB-9A23CD9B5A15}"/>
              </a:ext>
            </a:extLst>
          </p:cNvPr>
          <p:cNvSpPr txBox="1"/>
          <p:nvPr/>
        </p:nvSpPr>
        <p:spPr>
          <a:xfrm>
            <a:off x="2910684" y="820763"/>
            <a:ext cx="1367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Photon detection</a:t>
            </a:r>
            <a:endParaRPr lang="en-150" sz="1200" dirty="0">
              <a:solidFill>
                <a:schemeClr val="accent5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BAF6A6E-420F-2B3D-7022-CD7A380FE6CB}"/>
              </a:ext>
            </a:extLst>
          </p:cNvPr>
          <p:cNvSpPr txBox="1"/>
          <p:nvPr/>
        </p:nvSpPr>
        <p:spPr>
          <a:xfrm>
            <a:off x="3728034" y="3899751"/>
            <a:ext cx="1367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Stacking</a:t>
            </a:r>
            <a:endParaRPr lang="en-150" sz="1200" dirty="0">
              <a:solidFill>
                <a:schemeClr val="accent5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EAD8754-5823-26F3-96A4-C98AE5190D39}"/>
              </a:ext>
            </a:extLst>
          </p:cNvPr>
          <p:cNvSpPr txBox="1"/>
          <p:nvPr/>
        </p:nvSpPr>
        <p:spPr>
          <a:xfrm>
            <a:off x="1882695" y="1146188"/>
            <a:ext cx="10189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Photon counting</a:t>
            </a:r>
            <a:endParaRPr lang="en-150" sz="1200" dirty="0">
              <a:solidFill>
                <a:schemeClr val="accent5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1E965FF-503C-0B6F-9EB3-A5FCAF792FE1}"/>
              </a:ext>
            </a:extLst>
          </p:cNvPr>
          <p:cNvSpPr txBox="1"/>
          <p:nvPr/>
        </p:nvSpPr>
        <p:spPr>
          <a:xfrm>
            <a:off x="2845992" y="3336744"/>
            <a:ext cx="10189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Intensity stacking</a:t>
            </a:r>
            <a:endParaRPr lang="en-150" sz="1200" dirty="0">
              <a:solidFill>
                <a:schemeClr val="accent5"/>
              </a:solidFill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61861C6-0231-E717-A50E-FAFCFCF06B99}"/>
              </a:ext>
            </a:extLst>
          </p:cNvPr>
          <p:cNvCxnSpPr>
            <a:cxnSpLocks/>
          </p:cNvCxnSpPr>
          <p:nvPr/>
        </p:nvCxnSpPr>
        <p:spPr>
          <a:xfrm flipV="1">
            <a:off x="2349236" y="1405603"/>
            <a:ext cx="562076" cy="392071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DA48BC62-CA54-FAC3-233C-AD425366F118}"/>
              </a:ext>
            </a:extLst>
          </p:cNvPr>
          <p:cNvCxnSpPr>
            <a:cxnSpLocks/>
          </p:cNvCxnSpPr>
          <p:nvPr/>
        </p:nvCxnSpPr>
        <p:spPr>
          <a:xfrm>
            <a:off x="2596405" y="3024149"/>
            <a:ext cx="981564" cy="350177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8A4F0425-75AC-8671-2548-EF44FCA210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9430" y="1079448"/>
            <a:ext cx="1130543" cy="1085340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4BCB8EAE-2CE1-0C31-0C20-082210D9C834}"/>
              </a:ext>
            </a:extLst>
          </p:cNvPr>
          <p:cNvSpPr txBox="1"/>
          <p:nvPr/>
        </p:nvSpPr>
        <p:spPr>
          <a:xfrm>
            <a:off x="5791200" y="820763"/>
            <a:ext cx="1367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Final image</a:t>
            </a:r>
            <a:endParaRPr lang="en-150" sz="1200" dirty="0">
              <a:solidFill>
                <a:schemeClr val="accent5"/>
              </a:solidFill>
            </a:endParaRP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069243E2-1E83-ABA3-FDCC-1FDD2FB257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09896" y="2620407"/>
            <a:ext cx="1130077" cy="1091242"/>
          </a:xfrm>
          <a:prstGeom prst="rect">
            <a:avLst/>
          </a:prstGeom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B4FF89C5-471D-6666-6EE4-A8CC0E529DF3}"/>
              </a:ext>
            </a:extLst>
          </p:cNvPr>
          <p:cNvSpPr txBox="1"/>
          <p:nvPr/>
        </p:nvSpPr>
        <p:spPr>
          <a:xfrm>
            <a:off x="5791200" y="3898601"/>
            <a:ext cx="1367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Final image</a:t>
            </a:r>
            <a:endParaRPr lang="en-150" sz="1200" dirty="0">
              <a:solidFill>
                <a:schemeClr val="accent5"/>
              </a:solidFill>
            </a:endParaRP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C493BA0C-CE92-77CC-004D-2514CE660AC9}"/>
              </a:ext>
            </a:extLst>
          </p:cNvPr>
          <p:cNvCxnSpPr>
            <a:cxnSpLocks/>
            <a:endCxn id="91" idx="2"/>
          </p:cNvCxnSpPr>
          <p:nvPr/>
        </p:nvCxnSpPr>
        <p:spPr>
          <a:xfrm flipV="1">
            <a:off x="7107352" y="2576728"/>
            <a:ext cx="171564" cy="247065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F38A9BBA-D9D3-8202-0548-E55C8F353ABF}"/>
              </a:ext>
            </a:extLst>
          </p:cNvPr>
          <p:cNvCxnSpPr>
            <a:cxnSpLocks/>
            <a:endCxn id="91" idx="0"/>
          </p:cNvCxnSpPr>
          <p:nvPr/>
        </p:nvCxnSpPr>
        <p:spPr>
          <a:xfrm>
            <a:off x="7107352" y="2053035"/>
            <a:ext cx="171564" cy="246694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D53D3B24-997E-3D4B-FEE3-E18250C1871B}"/>
              </a:ext>
            </a:extLst>
          </p:cNvPr>
          <p:cNvSpPr txBox="1"/>
          <p:nvPr/>
        </p:nvSpPr>
        <p:spPr>
          <a:xfrm>
            <a:off x="6892822" y="2299729"/>
            <a:ext cx="7721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Analysis</a:t>
            </a:r>
            <a:endParaRPr lang="en-150" sz="1200" dirty="0">
              <a:solidFill>
                <a:schemeClr val="accent5"/>
              </a:solidFill>
            </a:endParaRP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EE45D942-1CE4-C06E-E371-5C8078A914B1}"/>
              </a:ext>
            </a:extLst>
          </p:cNvPr>
          <p:cNvCxnSpPr>
            <a:cxnSpLocks/>
          </p:cNvCxnSpPr>
          <p:nvPr/>
        </p:nvCxnSpPr>
        <p:spPr>
          <a:xfrm flipV="1">
            <a:off x="7594207" y="2164788"/>
            <a:ext cx="297000" cy="267612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DA2A3640-5072-5BA7-7E3F-3513ECE854D2}"/>
              </a:ext>
            </a:extLst>
          </p:cNvPr>
          <p:cNvSpPr txBox="1"/>
          <p:nvPr/>
        </p:nvSpPr>
        <p:spPr>
          <a:xfrm>
            <a:off x="7814038" y="1930036"/>
            <a:ext cx="98156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dirty="0">
                <a:solidFill>
                  <a:schemeClr val="accent5"/>
                </a:solidFill>
              </a:rPr>
              <a:t>Display</a:t>
            </a:r>
            <a:endParaRPr lang="en-150" sz="1350" dirty="0">
              <a:solidFill>
                <a:schemeClr val="accent5"/>
              </a:solidFill>
            </a:endParaRP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038D7597-0B71-D9BB-1DD9-599625B354DA}"/>
              </a:ext>
            </a:extLst>
          </p:cNvPr>
          <p:cNvCxnSpPr>
            <a:cxnSpLocks/>
          </p:cNvCxnSpPr>
          <p:nvPr/>
        </p:nvCxnSpPr>
        <p:spPr>
          <a:xfrm>
            <a:off x="1380956" y="2412887"/>
            <a:ext cx="216000" cy="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A35D24A1-7B03-984F-6028-1104E775379C}"/>
              </a:ext>
            </a:extLst>
          </p:cNvPr>
          <p:cNvSpPr txBox="1"/>
          <p:nvPr/>
        </p:nvSpPr>
        <p:spPr>
          <a:xfrm>
            <a:off x="119332" y="4202060"/>
            <a:ext cx="123549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FESA</a:t>
            </a:r>
            <a:endParaRPr lang="en-150" dirty="0">
              <a:solidFill>
                <a:srgbClr val="FF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7A1DC0F8-BE14-B050-8EA1-AC07845A4683}"/>
              </a:ext>
            </a:extLst>
          </p:cNvPr>
          <p:cNvSpPr txBox="1"/>
          <p:nvPr/>
        </p:nvSpPr>
        <p:spPr>
          <a:xfrm>
            <a:off x="7765265" y="4202059"/>
            <a:ext cx="107911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NXCALS</a:t>
            </a:r>
            <a:endParaRPr lang="en-150" sz="16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10B3B1-5454-CEF0-F4EA-7DDEA695A258}"/>
              </a:ext>
            </a:extLst>
          </p:cNvPr>
          <p:cNvSpPr txBox="1"/>
          <p:nvPr/>
        </p:nvSpPr>
        <p:spPr>
          <a:xfrm>
            <a:off x="7778290" y="676473"/>
            <a:ext cx="10504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EXPERT GUI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FD88A94-A0BB-73A9-5CC3-7EFDB8B2D82A}"/>
              </a:ext>
            </a:extLst>
          </p:cNvPr>
          <p:cNvCxnSpPr>
            <a:cxnSpLocks/>
          </p:cNvCxnSpPr>
          <p:nvPr/>
        </p:nvCxnSpPr>
        <p:spPr>
          <a:xfrm>
            <a:off x="7742708" y="2432400"/>
            <a:ext cx="95056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E7A3444-769E-5180-5B61-A0844A192F39}"/>
              </a:ext>
            </a:extLst>
          </p:cNvPr>
          <p:cNvCxnSpPr>
            <a:cxnSpLocks/>
          </p:cNvCxnSpPr>
          <p:nvPr/>
        </p:nvCxnSpPr>
        <p:spPr>
          <a:xfrm>
            <a:off x="7594208" y="2432400"/>
            <a:ext cx="309592" cy="267612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FA351B3-6909-E095-EFED-340CA5CF5778}"/>
              </a:ext>
            </a:extLst>
          </p:cNvPr>
          <p:cNvSpPr txBox="1"/>
          <p:nvPr/>
        </p:nvSpPr>
        <p:spPr>
          <a:xfrm>
            <a:off x="7814038" y="2606686"/>
            <a:ext cx="98156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dirty="0">
                <a:solidFill>
                  <a:schemeClr val="accent5"/>
                </a:solidFill>
              </a:rPr>
              <a:t>Logging</a:t>
            </a:r>
            <a:endParaRPr lang="en-150" sz="1350" dirty="0">
              <a:solidFill>
                <a:schemeClr val="accent5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3CC3AE-E345-FD48-E33A-EAE46732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08BA068-2A8A-9780-83FF-036A7117117E}"/>
              </a:ext>
            </a:extLst>
          </p:cNvPr>
          <p:cNvSpPr/>
          <p:nvPr/>
        </p:nvSpPr>
        <p:spPr>
          <a:xfrm rot="998789">
            <a:off x="8218412" y="189909"/>
            <a:ext cx="755999" cy="324993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YETS 24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01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39" grpId="0"/>
      <p:bldP spid="40" grpId="0"/>
      <p:bldP spid="41" grpId="0"/>
      <p:bldP spid="51" grpId="0"/>
      <p:bldP spid="72" grpId="0"/>
      <p:bldP spid="81" grpId="0"/>
      <p:bldP spid="84" grpId="0"/>
      <p:bldP spid="91" grpId="0"/>
      <p:bldP spid="9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952E9E4F-BA96-22EB-BBDA-8293C603E8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8311" y="2569638"/>
            <a:ext cx="2795813" cy="173904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4B2586-356A-9469-DD9B-9FD238DD5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Butti - Summary of 2024 experimental results at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3CC3AE-E345-FD48-E33A-EAE46732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0465C55-6A45-EEA6-6882-6222C13310C8}"/>
              </a:ext>
            </a:extLst>
          </p:cNvPr>
          <p:cNvSpPr/>
          <p:nvPr/>
        </p:nvSpPr>
        <p:spPr>
          <a:xfrm rot="998789">
            <a:off x="8218412" y="189909"/>
            <a:ext cx="755999" cy="324993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Intensity ramp-up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4340449E-AD66-E990-CC91-9BA9D3A6BCD7}"/>
              </a:ext>
            </a:extLst>
          </p:cNvPr>
          <p:cNvSpPr txBox="1">
            <a:spLocks/>
          </p:cNvSpPr>
          <p:nvPr/>
        </p:nvSpPr>
        <p:spPr>
          <a:xfrm>
            <a:off x="300381" y="111096"/>
            <a:ext cx="8532019" cy="3664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System re-commissioning</a:t>
            </a:r>
            <a:endParaRPr lang="en-150" dirty="0"/>
          </a:p>
        </p:txBody>
      </p:sp>
      <p:pic>
        <p:nvPicPr>
          <p:cNvPr id="12" name="Picture 4" descr="zoom">
            <a:extLst>
              <a:ext uri="{FF2B5EF4-FFF2-40B4-BE49-F238E27FC236}">
                <a16:creationId xmlns:a16="http://schemas.microsoft.com/office/drawing/2014/main" id="{D6E8216C-CDFE-9EA3-983D-2D8BF1B468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17" b="25375"/>
          <a:stretch/>
        </p:blipFill>
        <p:spPr bwMode="auto">
          <a:xfrm>
            <a:off x="154800" y="2569638"/>
            <a:ext cx="5659143" cy="173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7DF4C1F-D197-1CD4-1375-FB99E3A4A9F1}"/>
              </a:ext>
            </a:extLst>
          </p:cNvPr>
          <p:cNvCxnSpPr>
            <a:cxnSpLocks/>
          </p:cNvCxnSpPr>
          <p:nvPr/>
        </p:nvCxnSpPr>
        <p:spPr>
          <a:xfrm flipH="1">
            <a:off x="2783225" y="3028950"/>
            <a:ext cx="340975" cy="182145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C054AC4-6C77-8D99-B110-F62A1EEE7F0B}"/>
              </a:ext>
            </a:extLst>
          </p:cNvPr>
          <p:cNvSpPr txBox="1"/>
          <p:nvPr/>
        </p:nvSpPr>
        <p:spPr>
          <a:xfrm>
            <a:off x="3096618" y="2822916"/>
            <a:ext cx="24838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/>
                </a:solidFill>
              </a:rPr>
              <a:t>BGC &lt;1% dump threshold</a:t>
            </a:r>
            <a:endParaRPr lang="en-150" sz="1400" dirty="0">
              <a:solidFill>
                <a:schemeClr val="accent5"/>
              </a:solidFill>
            </a:endParaRPr>
          </a:p>
        </p:txBody>
      </p:sp>
      <p:pic>
        <p:nvPicPr>
          <p:cNvPr id="15" name="Picture 2" descr="zoom">
            <a:extLst>
              <a:ext uri="{FF2B5EF4-FFF2-40B4-BE49-F238E27FC236}">
                <a16:creationId xmlns:a16="http://schemas.microsoft.com/office/drawing/2014/main" id="{1D1602DC-6B8C-A9F9-13FA-3C76405769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3" t="14813" r="16327" b="19666"/>
          <a:stretch/>
        </p:blipFill>
        <p:spPr bwMode="auto">
          <a:xfrm>
            <a:off x="6842664" y="602040"/>
            <a:ext cx="1823678" cy="184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4CB082A-9E6F-F3F3-F05F-31F405E34B38}"/>
              </a:ext>
            </a:extLst>
          </p:cNvPr>
          <p:cNvSpPr txBox="1"/>
          <p:nvPr/>
        </p:nvSpPr>
        <p:spPr>
          <a:xfrm>
            <a:off x="6829083" y="597234"/>
            <a:ext cx="20234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first 2024 BGC acquisition</a:t>
            </a:r>
            <a:endParaRPr lang="en-150" sz="14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9AF2693-DA5D-2EAF-8955-E2820F0041B2}"/>
              </a:ext>
            </a:extLst>
          </p:cNvPr>
          <p:cNvSpPr txBox="1"/>
          <p:nvPr/>
        </p:nvSpPr>
        <p:spPr>
          <a:xfrm>
            <a:off x="321925" y="2787819"/>
            <a:ext cx="20234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/>
                </a:solidFill>
              </a:rPr>
              <a:t>Beam losses display</a:t>
            </a:r>
            <a:endParaRPr lang="en-150" sz="1400" dirty="0">
              <a:solidFill>
                <a:schemeClr val="accent5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57C9EDE-750E-2FF4-1B29-249E39AF9B7D}"/>
              </a:ext>
            </a:extLst>
          </p:cNvPr>
          <p:cNvSpPr txBox="1"/>
          <p:nvPr/>
        </p:nvSpPr>
        <p:spPr>
          <a:xfrm>
            <a:off x="533400" y="948986"/>
            <a:ext cx="6185723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accent5"/>
                </a:solidFill>
              </a:rPr>
              <a:t>BGC re-commissioned during LHC intensity ramp-up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optics centered and focused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recommissioning of gas injection system in steps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beam losses confirmed well within BLM limits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4D65308-D8D5-3697-2711-475B40FAE674}"/>
              </a:ext>
            </a:extLst>
          </p:cNvPr>
          <p:cNvSpPr txBox="1"/>
          <p:nvPr/>
        </p:nvSpPr>
        <p:spPr>
          <a:xfrm>
            <a:off x="6193187" y="2572287"/>
            <a:ext cx="224606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/>
                </a:solidFill>
              </a:rPr>
              <a:t>optics focusing with beam</a:t>
            </a:r>
            <a:endParaRPr lang="en-150" sz="1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114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4B2586-356A-9469-DD9B-9FD238DD5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Butti - Summary of 2024 experimental results at LHC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036F00-1311-0049-549A-927D9805A9D4}"/>
              </a:ext>
            </a:extLst>
          </p:cNvPr>
          <p:cNvSpPr txBox="1"/>
          <p:nvPr/>
        </p:nvSpPr>
        <p:spPr>
          <a:xfrm>
            <a:off x="450669" y="697522"/>
            <a:ext cx="2344783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0  →  time in SB  →  ~10h</a:t>
            </a:r>
            <a:endParaRPr lang="en-150" sz="135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077EF3-2BA4-84D4-7894-5FCF2B74C8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9713" y="644055"/>
            <a:ext cx="1395469" cy="12889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933C6C4-E057-C5C3-444D-7DAC6B4075B4}"/>
              </a:ext>
            </a:extLst>
          </p:cNvPr>
          <p:cNvSpPr txBox="1"/>
          <p:nvPr/>
        </p:nvSpPr>
        <p:spPr>
          <a:xfrm>
            <a:off x="7281435" y="1931420"/>
            <a:ext cx="1592024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Example of photon detection in a single frame of 50ms exposure</a:t>
            </a:r>
            <a:endParaRPr lang="en-150" sz="9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B3C028B-53B9-FAC1-2C22-E0BA9EF93F32}"/>
              </a:ext>
            </a:extLst>
          </p:cNvPr>
          <p:cNvGrpSpPr/>
          <p:nvPr/>
        </p:nvGrpSpPr>
        <p:grpSpPr>
          <a:xfrm>
            <a:off x="193351" y="2110748"/>
            <a:ext cx="3604962" cy="2421580"/>
            <a:chOff x="198521" y="2693399"/>
            <a:chExt cx="5143500" cy="355901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2844935-2B27-6CF3-7E6D-258F42FBBB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8521" y="2693399"/>
              <a:ext cx="5143500" cy="355901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624FE88-1F6A-194F-AC9C-33EE40EAAC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09331" y="3278908"/>
              <a:ext cx="3095625" cy="78450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B182E59-7FB7-B11D-10A9-E93C21E81F9C}"/>
                </a:ext>
              </a:extLst>
            </p:cNvPr>
            <p:cNvSpPr/>
            <p:nvPr/>
          </p:nvSpPr>
          <p:spPr>
            <a:xfrm>
              <a:off x="1022685" y="4271210"/>
              <a:ext cx="3982452" cy="26469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 sz="1350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6DA774A-E365-04D1-84EC-69D3EA99CA0D}"/>
                </a:ext>
              </a:extLst>
            </p:cNvPr>
            <p:cNvCxnSpPr/>
            <p:nvPr/>
          </p:nvCxnSpPr>
          <p:spPr>
            <a:xfrm flipH="1">
              <a:off x="1022685" y="3254791"/>
              <a:ext cx="796588" cy="101040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52EC84DE-EFE5-1D6F-E62A-87F2F7D9BD2F}"/>
                </a:ext>
              </a:extLst>
            </p:cNvPr>
            <p:cNvCxnSpPr>
              <a:cxnSpLocks/>
            </p:cNvCxnSpPr>
            <p:nvPr/>
          </p:nvCxnSpPr>
          <p:spPr>
            <a:xfrm>
              <a:off x="4914899" y="3260807"/>
              <a:ext cx="90238" cy="100438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52DE490-F125-DC62-52A4-2F32FB58B1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04333" y="3339000"/>
              <a:ext cx="0" cy="18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79FCE284-EEDB-B632-233E-18050EAC4458}"/>
                </a:ext>
              </a:extLst>
            </p:cNvPr>
            <p:cNvCxnSpPr>
              <a:cxnSpLocks/>
            </p:cNvCxnSpPr>
            <p:nvPr/>
          </p:nvCxnSpPr>
          <p:spPr>
            <a:xfrm>
              <a:off x="2205610" y="3804964"/>
              <a:ext cx="0" cy="18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4BBA2B8C-3D27-EC8B-9060-2D513E9FB12F}"/>
                    </a:ext>
                  </a:extLst>
                </p:cNvPr>
                <p:cNvSpPr txBox="1"/>
                <p:nvPr/>
              </p:nvSpPr>
              <p:spPr>
                <a:xfrm>
                  <a:off x="2247973" y="3800796"/>
                  <a:ext cx="784490" cy="27140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2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~10%</m:t>
                        </m:r>
                      </m:oMath>
                    </m:oMathPara>
                  </a14:m>
                  <a:endParaRPr lang="en-150" sz="1200" dirty="0"/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4BBA2B8C-3D27-EC8B-9060-2D513E9FB1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7973" y="3800796"/>
                  <a:ext cx="784490" cy="271405"/>
                </a:xfrm>
                <a:prstGeom prst="rect">
                  <a:avLst/>
                </a:prstGeom>
                <a:blipFill>
                  <a:blip r:embed="rId5"/>
                  <a:stretch>
                    <a:fillRect l="-5495" r="-6593" b="-13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34370D4D-E1BA-9CBF-6E52-13BF4A3D5A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84844" y="3177449"/>
              <a:ext cx="0" cy="18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55845825-DB25-B82C-6922-0B27B2B5AC5E}"/>
                </a:ext>
              </a:extLst>
            </p:cNvPr>
            <p:cNvCxnSpPr>
              <a:cxnSpLocks/>
            </p:cNvCxnSpPr>
            <p:nvPr/>
          </p:nvCxnSpPr>
          <p:spPr>
            <a:xfrm>
              <a:off x="4686121" y="3557037"/>
              <a:ext cx="0" cy="18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5E71DC16-4ADC-5F2D-2F70-75A08A493254}"/>
                    </a:ext>
                  </a:extLst>
                </p:cNvPr>
                <p:cNvSpPr txBox="1"/>
                <p:nvPr/>
              </p:nvSpPr>
              <p:spPr>
                <a:xfrm>
                  <a:off x="4217579" y="3755136"/>
                  <a:ext cx="663270" cy="27140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2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~3%</m:t>
                        </m:r>
                      </m:oMath>
                    </m:oMathPara>
                  </a14:m>
                  <a:endParaRPr lang="en-150" sz="1200" dirty="0"/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5E71DC16-4ADC-5F2D-2F70-75A08A4932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7579" y="3755136"/>
                  <a:ext cx="663270" cy="271405"/>
                </a:xfrm>
                <a:prstGeom prst="rect">
                  <a:avLst/>
                </a:prstGeom>
                <a:blipFill>
                  <a:blip r:embed="rId6"/>
                  <a:stretch>
                    <a:fillRect l="-6579" r="-7895" b="-13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28D5986-7136-E083-AB5A-ADDA77F77CF2}"/>
              </a:ext>
            </a:extLst>
          </p:cNvPr>
          <p:cNvSpPr txBox="1"/>
          <p:nvPr/>
        </p:nvSpPr>
        <p:spPr>
          <a:xfrm>
            <a:off x="3798313" y="2436019"/>
            <a:ext cx="5356753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>
                <a:solidFill>
                  <a:schemeClr val="accent5"/>
                </a:solidFill>
              </a:rPr>
              <a:t>For large beams, counting and stacking coincide</a:t>
            </a:r>
            <a:br>
              <a:rPr lang="en-US" sz="1350" dirty="0">
                <a:solidFill>
                  <a:schemeClr val="accent5"/>
                </a:solidFill>
              </a:rPr>
            </a:br>
            <a:r>
              <a:rPr lang="en-US" sz="1350" dirty="0">
                <a:solidFill>
                  <a:schemeClr val="accent5"/>
                </a:solidFill>
              </a:rPr>
              <a:t>(e.g. injection energy)</a:t>
            </a:r>
            <a:endParaRPr lang="en-150" sz="1350" dirty="0">
              <a:solidFill>
                <a:schemeClr val="accent5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A54141D-6FD9-171B-FC45-D41CBF735DB3}"/>
              </a:ext>
            </a:extLst>
          </p:cNvPr>
          <p:cNvSpPr txBox="1"/>
          <p:nvPr/>
        </p:nvSpPr>
        <p:spPr>
          <a:xfrm>
            <a:off x="3798313" y="3271877"/>
            <a:ext cx="4389391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350" dirty="0">
                <a:solidFill>
                  <a:schemeClr val="accent5"/>
                </a:solidFill>
              </a:rPr>
              <a:t>For small beams, counting is systematically larger, due to failure of photon counting at high photon density.</a:t>
            </a:r>
          </a:p>
          <a:p>
            <a:pPr>
              <a:spcBef>
                <a:spcPts val="600"/>
              </a:spcBef>
            </a:pPr>
            <a:r>
              <a:rPr lang="en-US" sz="1350" dirty="0">
                <a:solidFill>
                  <a:schemeClr val="accent5"/>
                </a:solidFill>
              </a:rPr>
              <a:t>Exposure &lt; 25 </a:t>
            </a:r>
            <a:r>
              <a:rPr lang="en-US" sz="1350" dirty="0" err="1">
                <a:solidFill>
                  <a:schemeClr val="accent5"/>
                </a:solidFill>
              </a:rPr>
              <a:t>ms</a:t>
            </a:r>
            <a:r>
              <a:rPr lang="en-US" sz="1350" dirty="0">
                <a:solidFill>
                  <a:schemeClr val="accent5"/>
                </a:solidFill>
              </a:rPr>
              <a:t> required in single photon studies.</a:t>
            </a:r>
            <a:br>
              <a:rPr lang="en-US" sz="1350" dirty="0">
                <a:solidFill>
                  <a:schemeClr val="accent5"/>
                </a:solidFill>
              </a:rPr>
            </a:br>
            <a:r>
              <a:rPr lang="en-US" sz="1350" dirty="0">
                <a:solidFill>
                  <a:schemeClr val="accent5"/>
                </a:solidFill>
              </a:rPr>
              <a:t>Data recorded for offline analyses.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970396-D018-242B-C88E-D5427523D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C1A8D5F-6CA7-9DDE-A8C9-03D381F425AE}"/>
              </a:ext>
            </a:extLst>
          </p:cNvPr>
          <p:cNvSpPr/>
          <p:nvPr/>
        </p:nvSpPr>
        <p:spPr>
          <a:xfrm rot="998789">
            <a:off x="8218412" y="189909"/>
            <a:ext cx="755999" cy="324993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Intensity ramp-up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0D328705-E508-A4A6-2096-533814A4C134}"/>
              </a:ext>
            </a:extLst>
          </p:cNvPr>
          <p:cNvSpPr txBox="1">
            <a:spLocks/>
          </p:cNvSpPr>
          <p:nvPr/>
        </p:nvSpPr>
        <p:spPr>
          <a:xfrm>
            <a:off x="300381" y="111096"/>
            <a:ext cx="6938619" cy="3664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Photon counting vs frame stacking</a:t>
            </a:r>
            <a:endParaRPr lang="en-1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4FB5BC-1824-E0E3-138F-954A8A094A0F}"/>
              </a:ext>
            </a:extLst>
          </p:cNvPr>
          <p:cNvSpPr txBox="1"/>
          <p:nvPr/>
        </p:nvSpPr>
        <p:spPr>
          <a:xfrm>
            <a:off x="382226" y="713967"/>
            <a:ext cx="6185723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accent5"/>
                </a:solidFill>
              </a:rPr>
              <a:t>Photon counting and intensity stacking approaches compared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chemeClr val="accent5"/>
                </a:solidFill>
              </a:rPr>
              <a:t>generally consistent</a:t>
            </a:r>
            <a:r>
              <a:rPr lang="en-GB" sz="1400" dirty="0">
                <a:solidFill>
                  <a:schemeClr val="accent5"/>
                </a:solidFill>
              </a:rPr>
              <a:t>, except for counting failure due to clustering</a:t>
            </a:r>
          </a:p>
          <a:p>
            <a:pPr marL="285750" indent="-285750">
              <a:spcBef>
                <a:spcPts val="6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no evidence of major advantage with photon counting.</a:t>
            </a:r>
            <a:br>
              <a:rPr lang="en-GB" sz="1400" dirty="0">
                <a:solidFill>
                  <a:schemeClr val="accent5"/>
                </a:solidFill>
              </a:rPr>
            </a:br>
            <a:r>
              <a:rPr lang="en-GB" sz="1400" b="1" dirty="0">
                <a:solidFill>
                  <a:schemeClr val="accent5"/>
                </a:solidFill>
              </a:rPr>
              <a:t>Stacking used in regular operation </a:t>
            </a:r>
            <a:r>
              <a:rPr lang="en-GB" sz="1400" dirty="0">
                <a:solidFill>
                  <a:schemeClr val="accent5"/>
                </a:solidFill>
              </a:rPr>
              <a:t>(simpler and faster)</a:t>
            </a:r>
          </a:p>
        </p:txBody>
      </p:sp>
    </p:spTree>
    <p:extLst>
      <p:ext uri="{BB962C8B-B14F-4D97-AF65-F5344CB8AC3E}">
        <p14:creationId xmlns:p14="http://schemas.microsoft.com/office/powerpoint/2010/main" val="955879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62150"/>
            <a:ext cx="9144000" cy="1219200"/>
          </a:xfrm>
        </p:spPr>
        <p:txBody>
          <a:bodyPr/>
          <a:lstStyle/>
          <a:p>
            <a:pPr algn="l"/>
            <a:r>
              <a:rPr lang="en-US" sz="4000" dirty="0"/>
              <a:t>Highlights from proton run</a:t>
            </a: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/>
              <a:t>D. Butti - Summary of 2024 experimental results at 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177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D11514-12E6-411D-4C73-3960E14A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Butti - Summary of 2024 experimental results at LHC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BDDFA8-5614-AE22-D3CF-65F2FD74C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609473-64D6-D08A-10F6-F803D86DE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7202"/>
            <a:ext cx="4798200" cy="540000"/>
          </a:xfrm>
        </p:spPr>
        <p:txBody>
          <a:bodyPr/>
          <a:lstStyle/>
          <a:p>
            <a:r>
              <a:rPr lang="en-US" dirty="0"/>
              <a:t>Accuracy validation</a:t>
            </a:r>
            <a:endParaRPr lang="en-150" dirty="0"/>
          </a:p>
        </p:txBody>
      </p:sp>
      <p:pic>
        <p:nvPicPr>
          <p:cNvPr id="4" name="Picture 3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4E839B1C-CAF8-0558-307E-A7855644D8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5805"/>
            <a:ext cx="9144000" cy="250999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8753B94-E4C0-D911-83BB-7C9C28DF9585}"/>
              </a:ext>
            </a:extLst>
          </p:cNvPr>
          <p:cNvSpPr txBox="1"/>
          <p:nvPr/>
        </p:nvSpPr>
        <p:spPr>
          <a:xfrm>
            <a:off x="577516" y="3410618"/>
            <a:ext cx="60007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accent5"/>
                </a:solidFill>
              </a:rPr>
              <a:t>#9842</a:t>
            </a:r>
            <a:endParaRPr lang="en-150" sz="1050" dirty="0">
              <a:solidFill>
                <a:schemeClr val="accent5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1F4C96-A52F-7273-0E0A-6B0321760E61}"/>
              </a:ext>
            </a:extLst>
          </p:cNvPr>
          <p:cNvSpPr txBox="1"/>
          <p:nvPr/>
        </p:nvSpPr>
        <p:spPr>
          <a:xfrm>
            <a:off x="2947736" y="3409502"/>
            <a:ext cx="60007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accent5"/>
                </a:solidFill>
              </a:rPr>
              <a:t>#9843</a:t>
            </a:r>
            <a:endParaRPr lang="en-150" sz="1050" dirty="0">
              <a:solidFill>
                <a:schemeClr val="accent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1A8D18-314A-37A6-4BEB-8C71A6A25A9B}"/>
              </a:ext>
            </a:extLst>
          </p:cNvPr>
          <p:cNvSpPr txBox="1"/>
          <p:nvPr/>
        </p:nvSpPr>
        <p:spPr>
          <a:xfrm>
            <a:off x="4641181" y="3415188"/>
            <a:ext cx="60007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accent5"/>
                </a:solidFill>
              </a:rPr>
              <a:t>#9846</a:t>
            </a:r>
            <a:endParaRPr lang="en-150" sz="1050" dirty="0">
              <a:solidFill>
                <a:schemeClr val="accent5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79A015-FD6C-BB3C-FE4D-F223E0D11CB7}"/>
              </a:ext>
            </a:extLst>
          </p:cNvPr>
          <p:cNvSpPr txBox="1"/>
          <p:nvPr/>
        </p:nvSpPr>
        <p:spPr>
          <a:xfrm>
            <a:off x="5649516" y="3415188"/>
            <a:ext cx="60007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accent5"/>
                </a:solidFill>
              </a:rPr>
              <a:t>#9848</a:t>
            </a:r>
            <a:endParaRPr lang="en-150" sz="1050" dirty="0">
              <a:solidFill>
                <a:schemeClr val="accent5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5E9A34-AC4F-2E40-70D8-0D8A8CDBE198}"/>
              </a:ext>
            </a:extLst>
          </p:cNvPr>
          <p:cNvSpPr txBox="1"/>
          <p:nvPr/>
        </p:nvSpPr>
        <p:spPr>
          <a:xfrm>
            <a:off x="6657851" y="3409501"/>
            <a:ext cx="60007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accent5"/>
                </a:solidFill>
              </a:rPr>
              <a:t>#9849</a:t>
            </a:r>
            <a:endParaRPr lang="en-150" sz="1050" dirty="0">
              <a:solidFill>
                <a:schemeClr val="accent5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3EC6D2-DFD1-B574-61C8-6EF459F5D43F}"/>
              </a:ext>
            </a:extLst>
          </p:cNvPr>
          <p:cNvSpPr txBox="1"/>
          <p:nvPr/>
        </p:nvSpPr>
        <p:spPr>
          <a:xfrm>
            <a:off x="368447" y="652268"/>
            <a:ext cx="6015101" cy="8438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</a:pPr>
            <a:r>
              <a:rPr lang="en-US" sz="1350" dirty="0">
                <a:solidFill>
                  <a:schemeClr val="accent5"/>
                </a:solidFill>
              </a:rPr>
              <a:t>Assessing accuracy and reproducibility of absolute measurements</a:t>
            </a:r>
          </a:p>
          <a:p>
            <a:pPr marL="285750" indent="-285750">
              <a:spcBef>
                <a:spcPts val="45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350" dirty="0">
                <a:solidFill>
                  <a:schemeClr val="accent5"/>
                </a:solidFill>
              </a:rPr>
              <a:t>observing </a:t>
            </a:r>
            <a:r>
              <a:rPr lang="en-US" sz="1350" b="1" dirty="0">
                <a:solidFill>
                  <a:schemeClr val="accent5"/>
                </a:solidFill>
              </a:rPr>
              <a:t>visible</a:t>
            </a:r>
            <a:r>
              <a:rPr lang="en-US" sz="1350" dirty="0">
                <a:solidFill>
                  <a:schemeClr val="accent5"/>
                </a:solidFill>
              </a:rPr>
              <a:t> neon transition (no space charge)</a:t>
            </a:r>
          </a:p>
          <a:p>
            <a:pPr marL="285750" indent="-285750">
              <a:spcBef>
                <a:spcPts val="45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350" dirty="0">
                <a:solidFill>
                  <a:schemeClr val="accent5"/>
                </a:solidFill>
              </a:rPr>
              <a:t>considering </a:t>
            </a:r>
            <a:r>
              <a:rPr lang="en-US" sz="1350" b="1" dirty="0">
                <a:solidFill>
                  <a:schemeClr val="accent5"/>
                </a:solidFill>
              </a:rPr>
              <a:t>horizontal</a:t>
            </a:r>
            <a:r>
              <a:rPr lang="en-US" sz="1350" dirty="0">
                <a:solidFill>
                  <a:schemeClr val="accent5"/>
                </a:solidFill>
              </a:rPr>
              <a:t> direction (no jet thickness effect)</a:t>
            </a:r>
          </a:p>
        </p:txBody>
      </p:sp>
      <p:pic>
        <p:nvPicPr>
          <p:cNvPr id="23" name="Picture 22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5BB768DD-48A8-7CF3-C535-1052E12C1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9554" y="96010"/>
            <a:ext cx="2991502" cy="221371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A904776-9CF1-FA0D-48EF-F9239AE7E100}"/>
              </a:ext>
            </a:extLst>
          </p:cNvPr>
          <p:cNvSpPr txBox="1"/>
          <p:nvPr/>
        </p:nvSpPr>
        <p:spPr>
          <a:xfrm>
            <a:off x="6321091" y="190244"/>
            <a:ext cx="60007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accent5"/>
                </a:solidFill>
              </a:rPr>
              <a:t>#9969</a:t>
            </a:r>
            <a:endParaRPr lang="en-150" sz="1050" dirty="0">
              <a:solidFill>
                <a:schemeClr val="accent5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1B85271-B10C-01BB-012C-F2D06661C26B}"/>
              </a:ext>
            </a:extLst>
          </p:cNvPr>
          <p:cNvCxnSpPr>
            <a:cxnSpLocks/>
          </p:cNvCxnSpPr>
          <p:nvPr/>
        </p:nvCxnSpPr>
        <p:spPr>
          <a:xfrm flipH="1" flipV="1">
            <a:off x="6564730" y="967387"/>
            <a:ext cx="293270" cy="112115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3697699-CD6F-DB5E-F188-FF7D1CAB7C65}"/>
              </a:ext>
            </a:extLst>
          </p:cNvPr>
          <p:cNvCxnSpPr>
            <a:cxnSpLocks/>
          </p:cNvCxnSpPr>
          <p:nvPr/>
        </p:nvCxnSpPr>
        <p:spPr>
          <a:xfrm flipV="1">
            <a:off x="8252159" y="734275"/>
            <a:ext cx="333971" cy="345227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08BF8E0-683E-05F1-3394-A82853DD0E26}"/>
              </a:ext>
            </a:extLst>
          </p:cNvPr>
          <p:cNvSpPr txBox="1"/>
          <p:nvPr/>
        </p:nvSpPr>
        <p:spPr>
          <a:xfrm>
            <a:off x="6321091" y="1047347"/>
            <a:ext cx="2417264" cy="25391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accent5"/>
                </a:solidFill>
              </a:rPr>
              <a:t>consistent with both emittance scans</a:t>
            </a:r>
            <a:endParaRPr lang="en-150" sz="1050" dirty="0">
              <a:solidFill>
                <a:schemeClr val="accent5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0E28F1C-9E17-E9E2-8E6D-B374626486C5}"/>
              </a:ext>
            </a:extLst>
          </p:cNvPr>
          <p:cNvSpPr txBox="1"/>
          <p:nvPr/>
        </p:nvSpPr>
        <p:spPr>
          <a:xfrm>
            <a:off x="370317" y="1684207"/>
            <a:ext cx="5344683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350" dirty="0">
                <a:solidFill>
                  <a:schemeClr val="accent5"/>
                </a:solidFill>
              </a:rPr>
              <a:t>Noisy measurements (±10% peak-to-peak) but values </a:t>
            </a:r>
            <a:r>
              <a:rPr lang="en-US" sz="1350" b="1" dirty="0">
                <a:solidFill>
                  <a:schemeClr val="accent5"/>
                </a:solidFill>
              </a:rPr>
              <a:t>consistent</a:t>
            </a:r>
            <a:r>
              <a:rPr lang="en-US" sz="1350" dirty="0">
                <a:solidFill>
                  <a:schemeClr val="accent5"/>
                </a:solidFill>
              </a:rPr>
              <a:t> with emittance scans and </a:t>
            </a:r>
            <a:r>
              <a:rPr lang="en-US" sz="1350" b="1" dirty="0">
                <a:solidFill>
                  <a:schemeClr val="accent5"/>
                </a:solidFill>
              </a:rPr>
              <a:t>reproducible</a:t>
            </a:r>
            <a:r>
              <a:rPr lang="en-US" sz="1350" dirty="0">
                <a:solidFill>
                  <a:schemeClr val="accent5"/>
                </a:solidFill>
              </a:rPr>
              <a:t> over several fills</a:t>
            </a:r>
            <a:endParaRPr lang="en-150" sz="1350" dirty="0">
              <a:solidFill>
                <a:schemeClr val="accent5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B57A5C6-8023-73E6-C277-50A333A4550A}"/>
              </a:ext>
            </a:extLst>
          </p:cNvPr>
          <p:cNvSpPr txBox="1"/>
          <p:nvPr/>
        </p:nvSpPr>
        <p:spPr>
          <a:xfrm>
            <a:off x="6781800" y="2389681"/>
            <a:ext cx="195655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50" dirty="0">
                <a:solidFill>
                  <a:schemeClr val="accent5"/>
                </a:solidFill>
              </a:rPr>
              <a:t>120 s integration per point</a:t>
            </a:r>
            <a:endParaRPr lang="en-150" sz="1050" dirty="0">
              <a:solidFill>
                <a:schemeClr val="accent5"/>
              </a:solidFill>
            </a:endParaRPr>
          </a:p>
        </p:txBody>
      </p:sp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243E5471-01AC-0BAF-249D-B65834D6383E}"/>
              </a:ext>
            </a:extLst>
          </p:cNvPr>
          <p:cNvSpPr/>
          <p:nvPr/>
        </p:nvSpPr>
        <p:spPr>
          <a:xfrm>
            <a:off x="0" y="4552949"/>
            <a:ext cx="1600200" cy="59055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3E21E6A-BBA9-D54C-602B-E31979FAAC61}"/>
              </a:ext>
            </a:extLst>
          </p:cNvPr>
          <p:cNvSpPr/>
          <p:nvPr/>
        </p:nvSpPr>
        <p:spPr>
          <a:xfrm rot="998789">
            <a:off x="5115010" y="197485"/>
            <a:ext cx="755999" cy="324993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Proton physics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35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/>
      <p:bldP spid="24" grpId="0"/>
      <p:bldP spid="39" grpId="0"/>
      <p:bldP spid="45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v2  -  Read-Only" id="{E9004B63-DE8E-4395-B7EF-EE85D532E26B}" vid="{29913CBD-2511-4616-9523-890DA387A622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E9E49B-3FD6-4C9C-9B49-2AADA36A41AB}">
  <ds:schemaRefs>
    <ds:schemaRef ds:uri="http://schemas.microsoft.com/office/2006/documentManagement/types"/>
    <ds:schemaRef ds:uri="8946e33d-fd2f-4ae4-8ee9-d90c129cdf9e"/>
    <ds:schemaRef ds:uri="http://purl.org/dc/elements/1.1/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terms/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HiLumi-Pres-Template-16-9-v2</Template>
  <TotalTime>52610</TotalTime>
  <Words>1507</Words>
  <Application>Microsoft Office PowerPoint</Application>
  <PresentationFormat>On-screen Show (16:9)</PresentationFormat>
  <Paragraphs>266</Paragraphs>
  <Slides>23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-apple-system</vt:lpstr>
      <vt:lpstr>Arial</vt:lpstr>
      <vt:lpstr>Calibri</vt:lpstr>
      <vt:lpstr>Cambria Math</vt:lpstr>
      <vt:lpstr>Wingdings</vt:lpstr>
      <vt:lpstr>Thème Office</vt:lpstr>
      <vt:lpstr>Summary of 2024 experimental results at LHC</vt:lpstr>
      <vt:lpstr>Overview of 2024 run</vt:lpstr>
      <vt:lpstr>System re-commissioning</vt:lpstr>
      <vt:lpstr>Focusing and resolution assessment</vt:lpstr>
      <vt:lpstr>Data processing</vt:lpstr>
      <vt:lpstr>PowerPoint Presentation</vt:lpstr>
      <vt:lpstr>PowerPoint Presentation</vt:lpstr>
      <vt:lpstr>Highlights from proton run</vt:lpstr>
      <vt:lpstr>Accuracy validation</vt:lpstr>
      <vt:lpstr>Limitations with visible fluorescence</vt:lpstr>
      <vt:lpstr>Combining visible and UV fluorescence</vt:lpstr>
      <vt:lpstr>Combining visible and UV fluorescence</vt:lpstr>
      <vt:lpstr>Combined results for horizontal plane</vt:lpstr>
      <vt:lpstr>Combined results for horizontal plane</vt:lpstr>
      <vt:lpstr>Vertical direction (perpendicular to jet)</vt:lpstr>
      <vt:lpstr>Vertical direction</vt:lpstr>
      <vt:lpstr>Vertical direction during ramp</vt:lpstr>
      <vt:lpstr>Highlights from ion run</vt:lpstr>
      <vt:lpstr>Performance with ion beams</vt:lpstr>
      <vt:lpstr>Highlights from 2024 ion run</vt:lpstr>
      <vt:lpstr>Conclusion</vt:lpstr>
      <vt:lpstr>Towards 2025…</vt:lpstr>
      <vt:lpstr>Thank you for your attention!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 collaboration meeting BSRT</dc:title>
  <dc:creator>daniele.butti@cern.ch</dc:creator>
  <cp:lastModifiedBy>Daniele Butti</cp:lastModifiedBy>
  <cp:revision>980</cp:revision>
  <dcterms:created xsi:type="dcterms:W3CDTF">2020-08-24T08:30:45Z</dcterms:created>
  <dcterms:modified xsi:type="dcterms:W3CDTF">2024-12-02T09:14:46Z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