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8" r:id="rId2"/>
    <p:sldId id="265" r:id="rId3"/>
    <p:sldId id="266" r:id="rId4"/>
    <p:sldId id="267" r:id="rId5"/>
    <p:sldId id="262" r:id="rId6"/>
    <p:sldId id="264" r:id="rId7"/>
    <p:sldId id="263" r:id="rId8"/>
    <p:sldId id="268" r:id="rId9"/>
    <p:sldId id="271" r:id="rId10"/>
    <p:sldId id="270" r:id="rId11"/>
    <p:sldId id="269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61"/>
  </p:normalViewPr>
  <p:slideViewPr>
    <p:cSldViewPr snapToGrid="0">
      <p:cViewPr varScale="1">
        <p:scale>
          <a:sx n="95" d="100"/>
          <a:sy n="95" d="100"/>
        </p:scale>
        <p:origin x="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526D6-DE5B-0D49-8C55-F0BA5B0E137E}" type="datetimeFigureOut">
              <a:rPr lang="en-CH" smtClean="0"/>
              <a:t>03.12.2024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51C70-423B-E744-A264-00D831383C8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27808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7B68C-20F9-0BE8-1F2F-BC74A43B7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F597B1-A68C-138B-1863-17E5D682BF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3F877-B815-F73B-2E9F-9C19B565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E59C0-FEF7-E069-1339-29EE9A78C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9817B-E193-08EA-1578-773445BB2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0518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62253-A419-9C70-E14F-58BC58DB1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20A7EF-B702-F6FC-8C5A-2E6FBFC2E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6225A-643A-AD5E-91DD-8DB8C678E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3EDF1-43AC-2C8C-1368-53A851899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71A7A-65E0-24F6-F90B-94333E42D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36208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62B61D-F9E9-601E-D146-971C0504DF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19D746-BE1A-648F-DB10-8C16A18018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7263A-C19E-9A7A-EF01-B1660E627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CA519-35C2-7221-D5DC-1272383FC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95DA9-C9E3-9B26-CB1D-C2BDEFD01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7326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Ray Veness / Wrap-up / BGC-C December 2024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064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75B90-9C14-05EF-B27F-B5AFAF536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A5EDB-69D3-9520-678C-53DFE83B6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AF24F-D009-D40E-65A4-25D592620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0901D-3D11-96B4-97B5-54A6B0341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8E52F-F3EC-CE0C-DA87-70715A7FF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0737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93CFD-2FA7-C913-5D0A-CA8BA66FE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913E95-3FEB-0128-B301-6A379250B1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04323-3379-05AE-BACB-CC62F0DFB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DBF49-B912-1D3D-F8C3-66D3CE3F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DC28A-D2DD-940E-BEE2-AA069E7BD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7863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37F07-5E05-AD36-B6B6-CBF8F041D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06C54-D3BA-8076-DCC0-0FDBC4805F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139B46-250B-4E6E-7EA2-96A975B0F7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2818C4-976C-6CE8-E68D-35DD2D1E0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FE8241-621E-C2DA-F743-3E803044D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38E17C-D04D-CF20-B16B-32B533E30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82411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D9E89-498B-BAB1-4A90-6C5E8ED0D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B24D1-AF7A-FAE7-6E95-468B80C09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5A0FD1-A070-4FAA-BBB3-E908AC8EF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580F85-9A8E-9DBC-C02E-C0D211DCB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ADC68F-11A3-F096-059A-D3D2D01F5E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50C858-5351-6E0F-6C32-CB81BF7E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0EB03C-D8B7-8042-8719-AC8D56E49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7A27FB-9B03-82C4-8DA4-4F0A13DA5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54216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DF8-9DB9-CE1C-6622-A03F44554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187702-6E59-5FB0-3362-9088C09BC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DA782D-1EC0-A55C-5FFC-10D4E7E51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6F5E51-2E92-DC61-2DDF-9040AB8F1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6525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44E28E-082D-40B1-A58F-23520A3EC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BE9887-7381-1789-E1E2-9ED2960FB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522AA-0B8E-E945-A778-3AB940715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5173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30FFC-0B6D-FEB2-AFF4-802A3B70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C068A-5E8D-ADED-C598-4490FA84C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2100AD-A0D3-EE02-6CFE-E759CCC399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050B6-ABAE-3DB8-9102-1F71ADFA5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FAB4B-6897-03D1-A39C-0A7FFCF3C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43DAC6-D5B0-FA45-E2FE-FFA079092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57486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28F93-F37A-EE0B-3CF2-223907B75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3B1ACD-F874-8E48-FBC1-4DCA4EA32E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42533C-369A-D5EE-E1EB-E7625DF5A4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3C2541-A42C-55C5-9427-CC4628203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A1590C-6175-8F9C-86C4-4A8CF6138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83C478-6B84-3BF0-56C6-BC741FBC1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4735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3ED437-8375-C7A7-7471-FD57C837F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CFE71-0A25-AD27-23F1-A788429D9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41061-53BE-A0C9-1E7A-1A851A1530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7688A-1A98-464A-FF9D-93067F81B8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Ray Veness / Wrap-up / BGC-C December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A96B2-12B4-CB83-C11F-44FE964A0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D05C12-5CE1-1448-AE1D-6C4AAC1588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80336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70F0A-A40E-4755-97D1-B97FF07574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1670" y="2447776"/>
            <a:ext cx="10628700" cy="1800000"/>
          </a:xfrm>
        </p:spPr>
        <p:txBody>
          <a:bodyPr/>
          <a:lstStyle/>
          <a:p>
            <a:pPr algn="ctr"/>
            <a:r>
              <a:rPr lang="en-US" dirty="0"/>
              <a:t>BGC Collaboration Meeting</a:t>
            </a:r>
            <a:br>
              <a:rPr lang="en-US" dirty="0"/>
            </a:br>
            <a:r>
              <a:rPr lang="en-US" dirty="0"/>
              <a:t>Wrap-up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9EC7-85C4-41ED-AF71-49016AB653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Ray VENESS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4BC01-1844-435E-B690-565F0A2048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Liverpool 2-3 December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4F23F-4DE6-2874-C566-6F3F5A73C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Ray Veness / Wrap-up / BGC-C December 2024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4886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8C3F74-BC14-AE39-CD6C-3C0310480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pic>
        <p:nvPicPr>
          <p:cNvPr id="1026" name="Picture 2" descr="enigmatic angel with halo holding ...">
            <a:extLst>
              <a:ext uri="{FF2B5EF4-FFF2-40B4-BE49-F238E27FC236}">
                <a16:creationId xmlns:a16="http://schemas.microsoft.com/office/drawing/2014/main" id="{8FD1BC58-AA52-1DFF-E018-43FC49AAB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89176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alo: Combat Evolved - Wikipedia">
            <a:extLst>
              <a:ext uri="{FF2B5EF4-FFF2-40B4-BE49-F238E27FC236}">
                <a16:creationId xmlns:a16="http://schemas.microsoft.com/office/drawing/2014/main" id="{7BD50A08-0A54-DCD1-643F-2A86F2624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274" y="1891762"/>
            <a:ext cx="2451100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81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2E42A-1BAD-4987-828C-7DD9E2AB5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Thank you all for your participation, excellent presentations and discussions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F8466-382A-234C-129B-574CE46DDC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Wishing you a safe trip home and a healthy and happy end of the year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D1C8BD-3BCA-DEF4-086D-5C76D6C8D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659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45AFF5-C16B-A191-1F97-3F71AD97F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627321"/>
            <a:ext cx="7772400" cy="560335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BB00AB-3680-270B-2E2B-68B544464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98743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7A19DE-7A01-1C70-451B-973F4E583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801508"/>
            <a:ext cx="7772400" cy="525498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5C0B6C-2D53-349D-EDAD-7FA9E7749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0643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396B50F-2C84-A6D1-6596-D4B7E8996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801508"/>
            <a:ext cx="7772400" cy="525498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D774D8-4928-8CFA-3242-796E6FC45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78605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5A702-7E9E-A638-30E9-39F81174C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specification: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410B5-D57D-07A5-E43A-27950A323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What instrument do we want for the LHC? Precision instrument, on-line monitor, halo monitor or ‘all’?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‘Accurate’ profile instrument for absolute measurements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‘Complete’ beam size instrument for ions – with on-line capability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Halo capability needs some resources and time to demonstrate feasibility with outcome unclear for now. Can we do any more preliminary estimates before the halo review on 18/12. However, will need physics runs in 2025 and perhaps 2026.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Engineering for halo is principally resources and time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Profile (protons and ions) are mutually compatible. Halo is (probably) a different set-up, but TBC depending on skimmer gas density measurements</a:t>
            </a:r>
          </a:p>
          <a:p>
            <a:pPr lvl="1"/>
            <a:r>
              <a:rPr lang="en-US" dirty="0"/>
              <a:t>What is the best gas? N</a:t>
            </a:r>
            <a:r>
              <a:rPr lang="en-US" baseline="-25000" dirty="0"/>
              <a:t>2</a:t>
            </a:r>
            <a:r>
              <a:rPr lang="en-US" dirty="0"/>
              <a:t> or Ne? Does this depend on the above question?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There is a scientific interest in using N2, for comparison with the SPS tests, but this justification should be written down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905418-EFCB-BF5E-A29F-5D98ABADC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Ray Veness / Wrap-up / BGC-C December 2024</a:t>
            </a:r>
          </a:p>
        </p:txBody>
      </p:sp>
    </p:spTree>
    <p:extLst>
      <p:ext uri="{BB962C8B-B14F-4D97-AF65-F5344CB8AC3E}">
        <p14:creationId xmlns:p14="http://schemas.microsoft.com/office/powerpoint/2010/main" val="3929220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7A0C3-66F3-5DA2-5225-932C3C17F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specification</a:t>
            </a: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F204C-68E0-FB65-820A-6EFDF1E7C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What are we able to build for the LHC with the </a:t>
            </a:r>
            <a:r>
              <a:rPr lang="en-US" u="sng" dirty="0"/>
              <a:t>space</a:t>
            </a:r>
            <a:r>
              <a:rPr lang="en-US" dirty="0"/>
              <a:t>, </a:t>
            </a:r>
            <a:r>
              <a:rPr lang="en-US" u="sng" dirty="0"/>
              <a:t>time</a:t>
            </a:r>
            <a:r>
              <a:rPr lang="en-US" dirty="0"/>
              <a:t> and </a:t>
            </a:r>
            <a:r>
              <a:rPr lang="en-US" u="sng" dirty="0"/>
              <a:t>resources</a:t>
            </a:r>
            <a:r>
              <a:rPr lang="en-US" dirty="0"/>
              <a:t> available?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Time and resources still need to be confirmed, but going in right direction with strong support within CERN and STFC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 think we can assume that this will happen.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We need to keep pushing, both for the physics case in the LHC as well as for funding. This is a task for all of us!</a:t>
            </a:r>
          </a:p>
          <a:p>
            <a:r>
              <a:rPr lang="en-US" dirty="0"/>
              <a:t>Do we need to compromise on the scientific spec (e.g., 45°, location…)</a:t>
            </a:r>
          </a:p>
          <a:p>
            <a:pPr lvl="1"/>
            <a:r>
              <a:rPr lang="en-CH" dirty="0">
                <a:solidFill>
                  <a:srgbClr val="FF0000"/>
                </a:solidFill>
              </a:rPr>
              <a:t>Seems that there are 2 possible options with 90° or 45° rotation (with a second optical line) and either is achievable with some work</a:t>
            </a:r>
          </a:p>
          <a:p>
            <a:pPr lvl="1"/>
            <a:r>
              <a:rPr lang="en-CH" dirty="0">
                <a:solidFill>
                  <a:srgbClr val="FF0000"/>
                </a:solidFill>
              </a:rPr>
              <a:t>Reconsider 4L or 4R location for services</a:t>
            </a:r>
          </a:p>
          <a:p>
            <a:pPr lvl="1"/>
            <a:r>
              <a:rPr lang="en-CH" dirty="0">
                <a:solidFill>
                  <a:srgbClr val="FF0000"/>
                </a:solidFill>
              </a:rPr>
              <a:t>This is looking much more feasible than previously thought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B7C69-35BA-B6EA-7E47-10C89FD10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9774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58C5-3FD8-848A-785A-20B0D41D3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Funding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B2F73-7AFB-255D-5036-CBDB94485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need to identify all the cost components (not necessarily the actual number) needed to have our preferred v4 designs on both LHC beamlines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Gerhard listed hardware costs. We did not discuss in detail –we need to make sure this list is complete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Need to add manpower: design, R&amp;D (instrument design, simulation)</a:t>
            </a:r>
          </a:p>
          <a:p>
            <a:r>
              <a:rPr lang="en-US" dirty="0"/>
              <a:t>We need to assign these to our different possible resource sources</a:t>
            </a:r>
          </a:p>
          <a:p>
            <a:pPr lvl="1"/>
            <a:r>
              <a:rPr lang="en-US" dirty="0"/>
              <a:t>HL-UK(2-3), BI LS3 budgets, HL-WP13 envelope for profile and halo measurements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Add additional costs for LS3 delay to this list</a:t>
            </a:r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E1DE1-1BDD-F046-0B68-120038388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56497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A6AC0-64D4-3AB5-09F3-05DC437CE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Other actions from the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526F6-3712-DE20-3EFC-ABF55B865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H" dirty="0"/>
              <a:t>Make a list of prospective papers along with content (Hao)</a:t>
            </a:r>
          </a:p>
          <a:p>
            <a:pPr lvl="1"/>
            <a:r>
              <a:rPr lang="en-CH"/>
              <a:t>Chase up the part-completed papers, also in the Friday meeting (Hao)</a:t>
            </a:r>
            <a:endParaRPr lang="en-CH" dirty="0"/>
          </a:p>
          <a:p>
            <a:r>
              <a:rPr lang="en-CH" dirty="0"/>
              <a:t>Prepare a list of content for HL-UK3 (Ray, C</a:t>
            </a:r>
            <a:r>
              <a:rPr lang="en-GB" dirty="0"/>
              <a:t>a</a:t>
            </a:r>
            <a:r>
              <a:rPr lang="en-CH" dirty="0"/>
              <a:t>rsten)</a:t>
            </a:r>
          </a:p>
          <a:p>
            <a:r>
              <a:rPr lang="en-CH" dirty="0"/>
              <a:t>Agree strategy for funding of HL-UK3 (Ray, Carsten)</a:t>
            </a:r>
          </a:p>
          <a:p>
            <a:r>
              <a:rPr lang="en-CH" dirty="0"/>
              <a:t>Extend the duration of the CERN collaboration with CI (Ray)</a:t>
            </a:r>
          </a:p>
          <a:p>
            <a:r>
              <a:rPr lang="en-CH" dirty="0"/>
              <a:t>Check the lifetime of the all-metal gas valves (Gerhard)</a:t>
            </a:r>
          </a:p>
          <a:p>
            <a:r>
              <a:rPr lang="en-CH" dirty="0"/>
              <a:t>Use the EBTS instrument to test gas density with the new, alternative skimmers on-order (Hao)</a:t>
            </a:r>
          </a:p>
          <a:p>
            <a:r>
              <a:rPr lang="en-CH" dirty="0"/>
              <a:t>Agree specification then propose technical solutions for a moveable  gas jet for halo (Stefano, Gerhard)</a:t>
            </a:r>
          </a:p>
          <a:p>
            <a:r>
              <a:rPr lang="en-CH" dirty="0"/>
              <a:t>Consider design of a custom lens system and see potential improvements (Serban)</a:t>
            </a:r>
          </a:p>
          <a:p>
            <a:r>
              <a:rPr lang="en-CH" dirty="0"/>
              <a:t>What are the next ‘targets’ for improving the performance of the instrument? Halo in a higher intensity region? </a:t>
            </a:r>
            <a:r>
              <a:rPr lang="en-GB" dirty="0"/>
              <a:t>I</a:t>
            </a:r>
            <a:r>
              <a:rPr lang="en-CH" dirty="0"/>
              <a:t>ntegration time (why? </a:t>
            </a:r>
            <a:r>
              <a:rPr lang="en-GB" dirty="0"/>
              <a:t>F</a:t>
            </a:r>
            <a:r>
              <a:rPr lang="en-CH" dirty="0"/>
              <a:t>or Ions?), other? (CERN)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5E9A9D-61C9-ADA5-FF0A-B0E24CB40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84691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E872A82-535E-C118-8EAA-86CCB860C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/ Wrap-up / BGC-C December 2024</a:t>
            </a:r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1CD141-FAD9-EE74-B875-8121C1080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180" y="0"/>
            <a:ext cx="6616700" cy="4406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69E8786-F373-76F1-34B4-CB2362639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4" y="3138448"/>
            <a:ext cx="5568576" cy="37195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5C9F00-21DA-01BC-2AEB-E735F177AF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424" y="3145616"/>
            <a:ext cx="5568576" cy="37123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40A0AE-75CC-7197-271E-A20C9B7118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7279" y="1553883"/>
            <a:ext cx="6591300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33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695</Words>
  <Application>Microsoft Macintosh PowerPoint</Application>
  <PresentationFormat>Widescreen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BGC Collaboration Meeting Wrap-up</vt:lpstr>
      <vt:lpstr>PowerPoint Presentation</vt:lpstr>
      <vt:lpstr>PowerPoint Presentation</vt:lpstr>
      <vt:lpstr>PowerPoint Presentation</vt:lpstr>
      <vt:lpstr>Scientific specification:</vt:lpstr>
      <vt:lpstr>Technical specification </vt:lpstr>
      <vt:lpstr>Funding</vt:lpstr>
      <vt:lpstr>Other actions from the meeting</vt:lpstr>
      <vt:lpstr>PowerPoint Presentation</vt:lpstr>
      <vt:lpstr>PowerPoint Presentation</vt:lpstr>
      <vt:lpstr>Thank you all for your participation, excellent presentations and discussions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Raymond Veness</dc:creator>
  <cp:lastModifiedBy>Raymond Veness</cp:lastModifiedBy>
  <cp:revision>23</cp:revision>
  <dcterms:created xsi:type="dcterms:W3CDTF">2024-12-02T18:57:55Z</dcterms:created>
  <dcterms:modified xsi:type="dcterms:W3CDTF">2024-12-03T11:39:18Z</dcterms:modified>
</cp:coreProperties>
</file>