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3" r:id="rId6"/>
    <p:sldId id="262" r:id="rId7"/>
    <p:sldId id="264" r:id="rId8"/>
    <p:sldId id="284" r:id="rId9"/>
    <p:sldId id="267" r:id="rId10"/>
    <p:sldId id="282" r:id="rId11"/>
    <p:sldId id="283" r:id="rId12"/>
    <p:sldId id="276" r:id="rId13"/>
    <p:sldId id="278" r:id="rId14"/>
    <p:sldId id="272" r:id="rId15"/>
    <p:sldId id="2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419155-F5F1-42EC-B511-7E92BEF03A11}" v="1" dt="2024-12-02T09:10:59.2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D0419155-F5F1-42EC-B511-7E92BEF03A11}"/>
    <pc:docChg chg="addSld modSld">
      <pc:chgData name="Zhang, Hao [haozhang]" userId="24e64bb6-7a3b-4ace-8960-3339a8934562" providerId="ADAL" clId="{D0419155-F5F1-42EC-B511-7E92BEF03A11}" dt="2024-12-02T09:10:59.276" v="0"/>
      <pc:docMkLst>
        <pc:docMk/>
      </pc:docMkLst>
      <pc:sldChg chg="add">
        <pc:chgData name="Zhang, Hao [haozhang]" userId="24e64bb6-7a3b-4ace-8960-3339a8934562" providerId="ADAL" clId="{D0419155-F5F1-42EC-B511-7E92BEF03A11}" dt="2024-12-02T09:10:59.276" v="0"/>
        <pc:sldMkLst>
          <pc:docMk/>
          <pc:sldMk cId="2183052170" sldId="28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2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53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20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0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48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0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271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0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0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9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6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DE812-AB50-4FBC-BD1E-4FB4AFBAB50F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709FF-7411-4976-9A8F-9C4AD86064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0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../media/image20.tif"/><Relationship Id="rId4" Type="http://schemas.openxmlformats.org/officeDocument/2006/relationships/image" Target="../media/image3.png"/><Relationship Id="rId9" Type="http://schemas.openxmlformats.org/officeDocument/2006/relationships/image" Target="../media/image19.t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5.t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4.tif"/><Relationship Id="rId5" Type="http://schemas.openxmlformats.org/officeDocument/2006/relationships/image" Target="../media/image7.png"/><Relationship Id="rId10" Type="http://schemas.openxmlformats.org/officeDocument/2006/relationships/image" Target="../media/image23.tif"/><Relationship Id="rId4" Type="http://schemas.openxmlformats.org/officeDocument/2006/relationships/image" Target="../media/image3.png"/><Relationship Id="rId9" Type="http://schemas.openxmlformats.org/officeDocument/2006/relationships/image" Target="../media/image22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3.pn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../media/image15.jpeg"/><Relationship Id="rId4" Type="http://schemas.openxmlformats.org/officeDocument/2006/relationships/image" Target="../media/image3.pn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0" y="-24064"/>
            <a:ext cx="12189700" cy="1243263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800" b="1" dirty="0">
              <a:solidFill>
                <a:schemeClr val="bg1"/>
              </a:solidFill>
              <a:latin typeface="Palatino Linotype" panose="02040502050505030304" pitchFamily="18" charset="0"/>
              <a:cs typeface="Trebuchet MS"/>
            </a:endParaRP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  <a:cs typeface="Trebuchet MS"/>
              </a:rPr>
              <a:t>11th BGC Collaboration Meeting 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91597" y="6214448"/>
            <a:ext cx="838272" cy="677264"/>
          </a:xfrm>
          <a:prstGeom prst="rect">
            <a:avLst/>
          </a:prstGeom>
        </p:spPr>
      </p:pic>
      <p:sp>
        <p:nvSpPr>
          <p:cNvPr id="7" name="object 9"/>
          <p:cNvSpPr txBox="1">
            <a:spLocks/>
          </p:cNvSpPr>
          <p:nvPr/>
        </p:nvSpPr>
        <p:spPr>
          <a:xfrm>
            <a:off x="-2300" y="2369558"/>
            <a:ext cx="12111038" cy="2773708"/>
          </a:xfrm>
          <a:prstGeom prst="rect">
            <a:avLst/>
          </a:prstGeom>
        </p:spPr>
        <p:txBody>
          <a:bodyPr vert="horz" wrap="square" lIns="0" tIns="31115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Palatino Linotype" panose="02040502050505030304" pitchFamily="18" charset="0"/>
              </a:rPr>
              <a:t>Summary of the 2024 Experimental Results at </a:t>
            </a:r>
          </a:p>
          <a:p>
            <a:r>
              <a:rPr lang="en-US" sz="3600" b="1" dirty="0">
                <a:latin typeface="Palatino Linotype" panose="02040502050505030304" pitchFamily="18" charset="0"/>
              </a:rPr>
              <a:t>Cockcroft Institute</a:t>
            </a:r>
            <a:br>
              <a:rPr lang="en-US" sz="3600" dirty="0"/>
            </a:br>
            <a:br>
              <a:rPr lang="en-US" sz="3600" dirty="0"/>
            </a:br>
            <a:r>
              <a:rPr lang="en-US" sz="1800" dirty="0">
                <a:latin typeface="Palatino Linotype" panose="02040502050505030304" pitchFamily="18" charset="0"/>
              </a:rPr>
              <a:t>Presented by</a:t>
            </a:r>
            <a:br>
              <a:rPr lang="en-US" sz="2000" dirty="0">
                <a:latin typeface="Palatino Linotype" panose="02040502050505030304" pitchFamily="18" charset="0"/>
              </a:rPr>
            </a:br>
            <a:br>
              <a:rPr lang="en-US" sz="2000" dirty="0">
                <a:latin typeface="Palatino Linotype" panose="02040502050505030304" pitchFamily="18" charset="0"/>
              </a:rPr>
            </a:br>
            <a:r>
              <a:rPr lang="en-US" sz="1600" b="1" dirty="0" err="1">
                <a:latin typeface="Palatino Linotype" panose="02040502050505030304" pitchFamily="18" charset="0"/>
              </a:rPr>
              <a:t>Hao</a:t>
            </a:r>
            <a:r>
              <a:rPr lang="en-US" sz="1600" b="1" dirty="0">
                <a:latin typeface="Palatino Linotype" panose="02040502050505030304" pitchFamily="18" charset="0"/>
              </a:rPr>
              <a:t> Zhang</a:t>
            </a:r>
            <a:br>
              <a:rPr lang="en-US" sz="1600" b="1" dirty="0">
                <a:latin typeface="Palatino Linotype" panose="02040502050505030304" pitchFamily="18" charset="0"/>
              </a:rPr>
            </a:br>
            <a:r>
              <a:rPr lang="en-US" sz="1600" b="1" dirty="0">
                <a:latin typeface="Palatino Linotype" panose="02040502050505030304" pitchFamily="18" charset="0"/>
              </a:rPr>
              <a:t>Shakti Prasad Sethi</a:t>
            </a:r>
            <a:br>
              <a:rPr lang="en-US" sz="1600" b="1" dirty="0">
                <a:latin typeface="Palatino Linotype" panose="02040502050505030304" pitchFamily="18" charset="0"/>
              </a:rPr>
            </a:br>
            <a:r>
              <a:rPr lang="en-US" sz="1600" b="1" dirty="0">
                <a:latin typeface="Palatino Linotype" panose="02040502050505030304" pitchFamily="18" charset="0"/>
              </a:rPr>
              <a:t> Department of Physics, QUASAR Group, University of Liverpool</a:t>
            </a:r>
          </a:p>
        </p:txBody>
      </p:sp>
      <p:pic>
        <p:nvPicPr>
          <p:cNvPr id="8" name="Picture 7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554" y="6253071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7594" y="6291239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6947027" y="6214448"/>
            <a:ext cx="1280514" cy="51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06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0" y="0"/>
            <a:ext cx="12192324" cy="795427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61677" y="6184950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462" y="6302778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3892" y="6289272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297087" y="6235597"/>
            <a:ext cx="1128791" cy="4515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47300" y="136103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bg1"/>
                </a:solidFill>
                <a:latin typeface="Palatino Linotype" panose="02040502050505030304" pitchFamily="18" charset="0"/>
              </a:rPr>
              <a:t>HaloJet</a:t>
            </a:r>
            <a:endParaRPr lang="en-US" sz="28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object 10"/>
          <p:cNvSpPr txBox="1"/>
          <p:nvPr/>
        </p:nvSpPr>
        <p:spPr>
          <a:xfrm>
            <a:off x="4672700" y="6379240"/>
            <a:ext cx="3493342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93351" y="927879"/>
            <a:ext cx="7750212" cy="3853818"/>
            <a:chOff x="546875" y="1092607"/>
            <a:chExt cx="7750212" cy="385381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6875" y="1092607"/>
              <a:ext cx="7750212" cy="3429297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2072980" y="4638648"/>
              <a:ext cx="479810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latin typeface="Palatino Linotype" panose="02040502050505030304" pitchFamily="18" charset="0"/>
                </a:rPr>
                <a:t>Fig. Principle of a gas-jet based beam profile monitoring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916448" y="927879"/>
            <a:ext cx="2245748" cy="2446779"/>
            <a:chOff x="8890000" y="1388533"/>
            <a:chExt cx="2245748" cy="244677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9"/>
            <a:srcRect l="24124" t="4194" r="21670" b="47281"/>
            <a:stretch/>
          </p:blipFill>
          <p:spPr>
            <a:xfrm>
              <a:off x="8890000" y="1388533"/>
              <a:ext cx="2218268" cy="2100391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8972976" y="3527535"/>
              <a:ext cx="216277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latin typeface="Palatino Linotype" panose="02040502050505030304" pitchFamily="18" charset="0"/>
                </a:rPr>
                <a:t>Fig. slotted 3</a:t>
              </a:r>
              <a:r>
                <a:rPr lang="en-US" sz="1400" b="1" baseline="30000" dirty="0">
                  <a:latin typeface="Palatino Linotype" panose="02040502050505030304" pitchFamily="18" charset="0"/>
                </a:rPr>
                <a:t>rd</a:t>
              </a:r>
              <a:r>
                <a:rPr lang="en-US" sz="1400" b="1" dirty="0">
                  <a:latin typeface="Palatino Linotype" panose="02040502050505030304" pitchFamily="18" charset="0"/>
                </a:rPr>
                <a:t> skimmer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02345" y="3389282"/>
            <a:ext cx="4680452" cy="2720701"/>
            <a:chOff x="7402345" y="3389282"/>
            <a:chExt cx="4680452" cy="2720701"/>
          </a:xfrm>
        </p:grpSpPr>
        <p:grpSp>
          <p:nvGrpSpPr>
            <p:cNvPr id="20" name="Group 19"/>
            <p:cNvGrpSpPr/>
            <p:nvPr/>
          </p:nvGrpSpPr>
          <p:grpSpPr>
            <a:xfrm>
              <a:off x="7402345" y="3389282"/>
              <a:ext cx="4680452" cy="2720701"/>
              <a:chOff x="7402345" y="3389282"/>
              <a:chExt cx="4680452" cy="2720701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9"/>
              <a:srcRect l="6017" t="63485" r="2879"/>
              <a:stretch/>
            </p:blipFill>
            <p:spPr>
              <a:xfrm>
                <a:off x="7402345" y="3389282"/>
                <a:ext cx="4680452" cy="2079653"/>
              </a:xfrm>
              <a:prstGeom prst="rect">
                <a:avLst/>
              </a:prstGeom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7640555" y="5586763"/>
                <a:ext cx="444224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 dirty="0">
                    <a:latin typeface="Palatino Linotype" panose="02040502050505030304" pitchFamily="18" charset="0"/>
                  </a:rPr>
                  <a:t>Fig. Number density distribution of the gas curtain, </a:t>
                </a:r>
              </a:p>
              <a:p>
                <a:pPr algn="ctr"/>
                <a:r>
                  <a:rPr lang="en-US" sz="1400" b="1" dirty="0">
                    <a:latin typeface="Palatino Linotype" panose="02040502050505030304" pitchFamily="18" charset="0"/>
                  </a:rPr>
                  <a:t>(a) simulation and (b) experiment</a:t>
                </a: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8308469" y="5389204"/>
              <a:ext cx="43899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Palatino Linotype" panose="02040502050505030304" pitchFamily="18" charset="0"/>
                </a:rPr>
                <a:t>(a)</a:t>
              </a:r>
              <a:endParaRPr lang="en-US" sz="14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691918" y="5389204"/>
              <a:ext cx="43899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Palatino Linotype" panose="02040502050505030304" pitchFamily="18" charset="0"/>
                </a:rPr>
                <a:t>(b)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1287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2624" y="-19050"/>
            <a:ext cx="12192324" cy="769548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22545" y="6147466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333" y="6254358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8310" y="6279053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218824" y="6212572"/>
            <a:ext cx="1128791" cy="4515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70354" y="-107018"/>
            <a:ext cx="9246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Density scan with Rectangular 2</a:t>
            </a:r>
            <a:r>
              <a:rPr lang="en-US" sz="2800" b="1" baseline="30000" dirty="0">
                <a:solidFill>
                  <a:schemeClr val="bg1"/>
                </a:solidFill>
                <a:latin typeface="Palatino Linotype" panose="02040502050505030304" pitchFamily="18" charset="0"/>
              </a:rPr>
              <a:t>nd</a:t>
            </a:r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 skimmer compared with Circular 2</a:t>
            </a:r>
            <a:r>
              <a:rPr lang="en-US" sz="2800" b="1" baseline="30000" dirty="0">
                <a:solidFill>
                  <a:schemeClr val="bg1"/>
                </a:solidFill>
                <a:latin typeface="Palatino Linotype" panose="02040502050505030304" pitchFamily="18" charset="0"/>
              </a:rPr>
              <a:t>nd</a:t>
            </a:r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 skimmer</a:t>
            </a:r>
          </a:p>
        </p:txBody>
      </p:sp>
      <p:sp>
        <p:nvSpPr>
          <p:cNvPr id="14" name="object 10"/>
          <p:cNvSpPr txBox="1"/>
          <p:nvPr/>
        </p:nvSpPr>
        <p:spPr>
          <a:xfrm>
            <a:off x="4665121" y="6358819"/>
            <a:ext cx="3531880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" t="3705" r="7779"/>
          <a:stretch/>
        </p:blipFill>
        <p:spPr>
          <a:xfrm>
            <a:off x="6431061" y="1421438"/>
            <a:ext cx="5388635" cy="351876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-228703" y="1809626"/>
            <a:ext cx="3003313" cy="4360700"/>
            <a:chOff x="-259684" y="1784454"/>
            <a:chExt cx="3003313" cy="43607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41" t="12085" r="80738" b="15600"/>
            <a:stretch/>
          </p:blipFill>
          <p:spPr>
            <a:xfrm>
              <a:off x="538487" y="1784454"/>
              <a:ext cx="703486" cy="3623093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-259684" y="5560379"/>
              <a:ext cx="300331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latin typeface="Palatino Linotype" panose="02040502050505030304" pitchFamily="18" charset="0"/>
                </a:rPr>
                <a:t>2D profile of circular 2</a:t>
              </a:r>
              <a:r>
                <a:rPr lang="en-US" sz="1600" b="1" baseline="30000" dirty="0">
                  <a:latin typeface="Palatino Linotype" panose="02040502050505030304" pitchFamily="18" charset="0"/>
                </a:rPr>
                <a:t>nd</a:t>
              </a:r>
              <a:r>
                <a:rPr lang="en-US" sz="1600" b="1" dirty="0">
                  <a:latin typeface="Palatino Linotype" panose="02040502050505030304" pitchFamily="18" charset="0"/>
                </a:rPr>
                <a:t>  skimmer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93694" y="1837451"/>
            <a:ext cx="3016772" cy="4307360"/>
            <a:chOff x="3000689" y="1864107"/>
            <a:chExt cx="3016772" cy="43073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10" t="12119" r="79219" b="15773"/>
            <a:stretch/>
          </p:blipFill>
          <p:spPr>
            <a:xfrm>
              <a:off x="4113272" y="1864107"/>
              <a:ext cx="778146" cy="360584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3000689" y="5586692"/>
              <a:ext cx="30167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latin typeface="Palatino Linotype" panose="02040502050505030304" pitchFamily="18" charset="0"/>
                </a:rPr>
                <a:t>2D profile of rectangular 2</a:t>
              </a:r>
              <a:r>
                <a:rPr lang="en-US" sz="1600" b="1" baseline="30000" dirty="0">
                  <a:latin typeface="Palatino Linotype" panose="02040502050505030304" pitchFamily="18" charset="0"/>
                </a:rPr>
                <a:t>nd</a:t>
              </a:r>
              <a:r>
                <a:rPr lang="en-US" sz="1600" b="1" dirty="0">
                  <a:latin typeface="Palatino Linotype" panose="02040502050505030304" pitchFamily="18" charset="0"/>
                </a:rPr>
                <a:t>  skimmer</a:t>
              </a:r>
            </a:p>
          </p:txBody>
        </p:sp>
      </p:grpSp>
      <p:sp>
        <p:nvSpPr>
          <p:cNvPr id="18" name="Rectangle 17"/>
          <p:cNvSpPr/>
          <p:nvPr/>
        </p:nvSpPr>
        <p:spPr>
          <a:xfrm>
            <a:off x="7496354" y="5153198"/>
            <a:ext cx="38666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Palatino Linotype" panose="02040502050505030304" pitchFamily="18" charset="0"/>
              </a:rPr>
              <a:t>Fig. Density scan of circular and rectangular skimmer 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732265"/>
              </p:ext>
            </p:extLst>
          </p:nvPr>
        </p:nvGraphicFramePr>
        <p:xfrm>
          <a:off x="1606105" y="3231615"/>
          <a:ext cx="3070826" cy="2236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990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Nozzle-1st skimmer distance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1.5mm</a:t>
                      </a:r>
                    </a:p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(initial distance)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76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Nozzle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0.03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6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1st skimmer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0.4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76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2nd skimmer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76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3rd Skim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a=0.4, b=30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9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bellows 2-3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80mm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162770"/>
              </p:ext>
            </p:extLst>
          </p:nvPr>
        </p:nvGraphicFramePr>
        <p:xfrm>
          <a:off x="1622110" y="817810"/>
          <a:ext cx="2995330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3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7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Nozzle-1st skimmer distance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1.5mm</a:t>
                      </a:r>
                    </a:p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(initial distance)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Nozzle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0.03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1st skimmer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0.4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2nd skimmer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a=0.5, b=1.8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3rd Skim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a=0.4, b=30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bellows 2-3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80mm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788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624" y="-19050"/>
            <a:ext cx="12192324" cy="6881264"/>
            <a:chOff x="-2624" y="-19050"/>
            <a:chExt cx="12192324" cy="6881264"/>
          </a:xfrm>
        </p:grpSpPr>
        <p:sp>
          <p:nvSpPr>
            <p:cNvPr id="4" name="object 3"/>
            <p:cNvSpPr/>
            <p:nvPr/>
          </p:nvSpPr>
          <p:spPr>
            <a:xfrm>
              <a:off x="-2624" y="-19050"/>
              <a:ext cx="12192324" cy="795427"/>
            </a:xfrm>
            <a:custGeom>
              <a:avLst/>
              <a:gdLst/>
              <a:ahLst/>
              <a:cxnLst/>
              <a:rect l="l" t="t" r="r" b="b"/>
              <a:pathLst>
                <a:path w="3705225" h="95250">
                  <a:moveTo>
                    <a:pt x="3705225" y="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3705225" y="95250"/>
                  </a:lnTo>
                  <a:lnTo>
                    <a:pt x="3705225" y="0"/>
                  </a:lnTo>
                  <a:close/>
                </a:path>
              </a:pathLst>
            </a:custGeom>
            <a:solidFill>
              <a:srgbClr val="030399"/>
            </a:solidFill>
            <a:ln>
              <a:solidFill>
                <a:srgbClr val="270993"/>
              </a:solidFill>
            </a:ln>
          </p:spPr>
          <p:txBody>
            <a:bodyPr wrap="square" lIns="0" tIns="0" rIns="0" bIns="0" rtlCol="0"/>
            <a:lstStyle/>
            <a:p>
              <a:endParaRPr lang="en-US" sz="2400" dirty="0">
                <a:solidFill>
                  <a:schemeClr val="bg1"/>
                </a:solidFill>
              </a:endParaRPr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981" y="6287070"/>
              <a:ext cx="2154162" cy="458400"/>
            </a:xfrm>
            <a:prstGeom prst="rect">
              <a:avLst/>
            </a:prstGeom>
          </p:spPr>
        </p:pic>
        <p:pic>
          <p:nvPicPr>
            <p:cNvPr id="6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80582" y="6147466"/>
              <a:ext cx="838272" cy="677264"/>
            </a:xfrm>
            <a:prstGeom prst="rect">
              <a:avLst/>
            </a:prstGeom>
          </p:spPr>
        </p:pic>
        <p:pic>
          <p:nvPicPr>
            <p:cNvPr id="7" name="Picture 6" descr="A logo on a black background&#10;&#10;Description automatically generated">
              <a:extLst>
                <a:ext uri="{FF2B5EF4-FFF2-40B4-BE49-F238E27FC236}">
                  <a16:creationId xmlns:a16="http://schemas.microsoft.com/office/drawing/2014/main" id="{44492907-07E2-CA36-0F34-F73E2B2BD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35748" y="6150825"/>
              <a:ext cx="1006271" cy="711389"/>
            </a:xfrm>
            <a:prstGeom prst="rect">
              <a:avLst/>
            </a:prstGeom>
          </p:spPr>
        </p:pic>
        <p:sp>
          <p:nvSpPr>
            <p:cNvPr id="9" name="object 3"/>
            <p:cNvSpPr/>
            <p:nvPr/>
          </p:nvSpPr>
          <p:spPr>
            <a:xfrm>
              <a:off x="-2300" y="6124607"/>
              <a:ext cx="12192000" cy="45719"/>
            </a:xfrm>
            <a:custGeom>
              <a:avLst/>
              <a:gdLst/>
              <a:ahLst/>
              <a:cxnLst/>
              <a:rect l="l" t="t" r="r" b="b"/>
              <a:pathLst>
                <a:path w="3705225" h="95250">
                  <a:moveTo>
                    <a:pt x="3705225" y="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3705225" y="95250"/>
                  </a:lnTo>
                  <a:lnTo>
                    <a:pt x="3705225" y="0"/>
                  </a:lnTo>
                  <a:close/>
                </a:path>
              </a:pathLst>
            </a:custGeom>
            <a:solidFill>
              <a:srgbClr val="959F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Picture 2" descr="Cern · OpenSearch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5587" y="6257685"/>
              <a:ext cx="523823" cy="523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89854" y="6287070"/>
              <a:ext cx="1109130" cy="44880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7"/>
            <a:srcRect l="16669" t="30001" r="16669" b="30002"/>
            <a:stretch/>
          </p:blipFill>
          <p:spPr>
            <a:xfrm>
              <a:off x="8358442" y="6234475"/>
              <a:ext cx="1128791" cy="451516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2575587" y="100662"/>
              <a:ext cx="798327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Palatino Linotype" panose="02040502050505030304" pitchFamily="18" charset="0"/>
                </a:rPr>
                <a:t>Chamber pressure at nozzle skimmer distances</a:t>
              </a:r>
            </a:p>
          </p:txBody>
        </p:sp>
        <p:sp>
          <p:nvSpPr>
            <p:cNvPr id="16" name="object 10"/>
            <p:cNvSpPr txBox="1"/>
            <p:nvPr/>
          </p:nvSpPr>
          <p:spPr>
            <a:xfrm>
              <a:off x="4838874" y="6388991"/>
              <a:ext cx="3238582" cy="254557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algn="ctr"/>
              <a:r>
                <a:rPr lang="en-US" sz="1550" b="1" dirty="0">
                  <a:solidFill>
                    <a:srgbClr val="270993"/>
                  </a:solidFill>
                  <a:latin typeface="Palatino Linotype" panose="02040502050505030304" pitchFamily="18" charset="0"/>
                  <a:cs typeface="Trebuchet MS"/>
                </a:rPr>
                <a:t>11th BGC Collaboration Meeting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2" r="8635"/>
            <a:stretch/>
          </p:blipFill>
          <p:spPr>
            <a:xfrm>
              <a:off x="502882" y="804578"/>
              <a:ext cx="3488762" cy="2658194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1" t="1911" r="8537"/>
            <a:stretch/>
          </p:blipFill>
          <p:spPr>
            <a:xfrm>
              <a:off x="4462965" y="850122"/>
              <a:ext cx="3614491" cy="2546702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2" t="1600" r="8606"/>
            <a:stretch/>
          </p:blipFill>
          <p:spPr>
            <a:xfrm>
              <a:off x="8548777" y="856334"/>
              <a:ext cx="3527589" cy="2599902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6" t="1911" r="8537"/>
            <a:stretch/>
          </p:blipFill>
          <p:spPr>
            <a:xfrm>
              <a:off x="8626415" y="3561060"/>
              <a:ext cx="3449951" cy="254252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3" t="1410" r="8397"/>
            <a:stretch/>
          </p:blipFill>
          <p:spPr>
            <a:xfrm>
              <a:off x="4462965" y="3515301"/>
              <a:ext cx="3614491" cy="2597661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132428" y="3229452"/>
              <a:ext cx="6639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en-GB" sz="1200" b="1" dirty="0">
                  <a:solidFill>
                    <a:srgbClr val="7030A0"/>
                  </a:solidFill>
                  <a:latin typeface="Palatino Linotype" panose="02040502050505030304" pitchFamily="18" charset="0"/>
                </a:rPr>
                <a:t>Fig. (a)</a:t>
              </a:r>
              <a:endParaRPr lang="en-US" sz="1200" b="1" dirty="0">
                <a:solidFill>
                  <a:srgbClr val="7030A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276640" y="3234033"/>
              <a:ext cx="68159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en-GB" sz="1200" b="1" dirty="0">
                  <a:solidFill>
                    <a:srgbClr val="7030A0"/>
                  </a:solidFill>
                  <a:latin typeface="Palatino Linotype" panose="02040502050505030304" pitchFamily="18" charset="0"/>
                </a:rPr>
                <a:t>Fig. (b)</a:t>
              </a:r>
              <a:endParaRPr lang="en-US" sz="1200" b="1" dirty="0">
                <a:solidFill>
                  <a:srgbClr val="7030A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377678" y="3217231"/>
              <a:ext cx="6559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en-GB" sz="1200" b="1" dirty="0">
                  <a:solidFill>
                    <a:srgbClr val="7030A0"/>
                  </a:solidFill>
                  <a:latin typeface="Palatino Linotype" panose="02040502050505030304" pitchFamily="18" charset="0"/>
                </a:rPr>
                <a:t>Fig. (c)</a:t>
              </a:r>
              <a:endParaRPr lang="en-US" sz="1200" b="1" dirty="0">
                <a:solidFill>
                  <a:srgbClr val="7030A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358442" y="5852711"/>
              <a:ext cx="68159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en-GB" sz="1200" b="1" dirty="0">
                  <a:solidFill>
                    <a:srgbClr val="7030A0"/>
                  </a:solidFill>
                  <a:latin typeface="Palatino Linotype" panose="02040502050505030304" pitchFamily="18" charset="0"/>
                </a:rPr>
                <a:t>Fig. (d)</a:t>
              </a:r>
              <a:endParaRPr lang="en-US" sz="1200" b="1" dirty="0">
                <a:solidFill>
                  <a:srgbClr val="7030A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248233" y="5848086"/>
              <a:ext cx="6639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en-GB" sz="1200" b="1" dirty="0">
                  <a:solidFill>
                    <a:srgbClr val="7030A0"/>
                  </a:solidFill>
                  <a:latin typeface="Palatino Linotype" panose="02040502050505030304" pitchFamily="18" charset="0"/>
                </a:rPr>
                <a:t>Fig. (e)</a:t>
              </a:r>
              <a:endParaRPr lang="en-US" sz="1200" b="1" dirty="0">
                <a:solidFill>
                  <a:srgbClr val="7030A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2428" y="4878351"/>
              <a:ext cx="383969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/>
              <a:r>
                <a:rPr lang="en-GB" sz="1400" b="1" dirty="0">
                  <a:latin typeface="Palatino Linotype" panose="02040502050505030304" pitchFamily="18" charset="0"/>
                </a:rPr>
                <a:t>Fig. (a)-(e), represents the chambers pressure of circular and rectangular 2</a:t>
              </a:r>
              <a:r>
                <a:rPr lang="en-GB" sz="1400" b="1" baseline="30000" dirty="0">
                  <a:latin typeface="Palatino Linotype" panose="02040502050505030304" pitchFamily="18" charset="0"/>
                </a:rPr>
                <a:t>nd</a:t>
              </a:r>
              <a:r>
                <a:rPr lang="en-GB" sz="1400" b="1" dirty="0">
                  <a:latin typeface="Palatino Linotype" panose="02040502050505030304" pitchFamily="18" charset="0"/>
                </a:rPr>
                <a:t> skimmers of the JEREMY setup</a:t>
              </a:r>
              <a:endParaRPr lang="en-US" sz="1400" b="1" dirty="0"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093758" y="3771204"/>
            <a:ext cx="2335738" cy="1026981"/>
            <a:chOff x="1093758" y="3771204"/>
            <a:chExt cx="2335738" cy="1026981"/>
          </a:xfrm>
        </p:grpSpPr>
        <p:sp>
          <p:nvSpPr>
            <p:cNvPr id="13" name="Donut 12"/>
            <p:cNvSpPr/>
            <p:nvPr/>
          </p:nvSpPr>
          <p:spPr>
            <a:xfrm>
              <a:off x="1093758" y="3771204"/>
              <a:ext cx="622899" cy="651954"/>
            </a:xfrm>
            <a:prstGeom prst="donut">
              <a:avLst>
                <a:gd name="adj" fmla="val 3037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Frame 13"/>
            <p:cNvSpPr/>
            <p:nvPr/>
          </p:nvSpPr>
          <p:spPr>
            <a:xfrm>
              <a:off x="2693159" y="3821588"/>
              <a:ext cx="406251" cy="601569"/>
            </a:xfrm>
            <a:prstGeom prst="frame">
              <a:avLst>
                <a:gd name="adj1" fmla="val 2948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121854" y="4463091"/>
              <a:ext cx="41549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en-GB" sz="1200" b="1" dirty="0">
                  <a:solidFill>
                    <a:srgbClr val="7030A0"/>
                  </a:solidFill>
                  <a:latin typeface="Palatino Linotype" panose="02040502050505030304" pitchFamily="18" charset="0"/>
                </a:rPr>
                <a:t>a=2</a:t>
              </a:r>
              <a:endParaRPr lang="en-US" sz="1200" b="1" dirty="0">
                <a:solidFill>
                  <a:srgbClr val="7030A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457755" y="4521186"/>
              <a:ext cx="9717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en-GB" sz="1200" b="1" dirty="0">
                  <a:solidFill>
                    <a:srgbClr val="7030A0"/>
                  </a:solidFill>
                  <a:latin typeface="Palatino Linotype" panose="02040502050505030304" pitchFamily="18" charset="0"/>
                </a:rPr>
                <a:t>a=0.5, b=1.8</a:t>
              </a:r>
              <a:endParaRPr lang="en-US" sz="1200" b="1" dirty="0">
                <a:solidFill>
                  <a:srgbClr val="7030A0"/>
                </a:solidFill>
                <a:latin typeface="Palatino Linotype" panose="020405020505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083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2624" y="-19050"/>
            <a:ext cx="12192324" cy="795427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76731" y="6192803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528" y="6300907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8933" y="6291869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262083" y="6217692"/>
            <a:ext cx="1128791" cy="4515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85865" y="117053"/>
            <a:ext cx="2039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Summaries</a:t>
            </a:r>
          </a:p>
        </p:txBody>
      </p:sp>
      <p:sp>
        <p:nvSpPr>
          <p:cNvPr id="13" name="object 10"/>
          <p:cNvSpPr txBox="1"/>
          <p:nvPr/>
        </p:nvSpPr>
        <p:spPr>
          <a:xfrm>
            <a:off x="4885865" y="6414651"/>
            <a:ext cx="3273088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3905" y="1629674"/>
            <a:ext cx="11403259" cy="3359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Gas jet calibrated with circular and rectangular 2</a:t>
            </a:r>
            <a:r>
              <a:rPr lang="en-US" sz="2400" b="1" baseline="30000" dirty="0">
                <a:latin typeface="Palatino Linotype" panose="02040502050505030304" pitchFamily="18" charset="0"/>
              </a:rPr>
              <a:t>nd</a:t>
            </a:r>
            <a:r>
              <a:rPr lang="en-US" sz="2400" b="1" dirty="0">
                <a:latin typeface="Palatino Linotype" panose="02040502050505030304" pitchFamily="18" charset="0"/>
              </a:rPr>
              <a:t> skimmer.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Background pressure measured at different bellows distance for 0.4mm and 0.7mm 1</a:t>
            </a:r>
            <a:r>
              <a:rPr lang="en-US" sz="2400" b="1" baseline="30000" dirty="0">
                <a:latin typeface="Palatino Linotype" panose="02040502050505030304" pitchFamily="18" charset="0"/>
              </a:rPr>
              <a:t>st</a:t>
            </a:r>
            <a:r>
              <a:rPr lang="en-US" sz="2400" b="1" dirty="0">
                <a:latin typeface="Palatino Linotype" panose="02040502050505030304" pitchFamily="18" charset="0"/>
              </a:rPr>
              <a:t> skimmer.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>
                <a:latin typeface="Palatino Linotype" panose="02040502050505030304" pitchFamily="18" charset="0"/>
              </a:rPr>
              <a:t>HaloJet</a:t>
            </a:r>
            <a:r>
              <a:rPr lang="en-US" sz="2400" b="1" dirty="0">
                <a:latin typeface="Palatino Linotype" panose="02040502050505030304" pitchFamily="18" charset="0"/>
              </a:rPr>
              <a:t> experiment performed using slotted 3</a:t>
            </a:r>
            <a:r>
              <a:rPr lang="en-US" sz="2400" b="1" baseline="30000" dirty="0">
                <a:latin typeface="Palatino Linotype" panose="02040502050505030304" pitchFamily="18" charset="0"/>
              </a:rPr>
              <a:t>rd</a:t>
            </a:r>
            <a:r>
              <a:rPr lang="en-US" sz="2400" b="1" dirty="0">
                <a:latin typeface="Palatino Linotype" panose="02040502050505030304" pitchFamily="18" charset="0"/>
              </a:rPr>
              <a:t> skimmer in the Version 2 setup, and the work also presented at IBIC 2024.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Pulse jet (Gated injection) experiment for density measurement is planned.</a:t>
            </a:r>
          </a:p>
        </p:txBody>
      </p:sp>
    </p:spTree>
    <p:extLst>
      <p:ext uri="{BB962C8B-B14F-4D97-AF65-F5344CB8AC3E}">
        <p14:creationId xmlns:p14="http://schemas.microsoft.com/office/powerpoint/2010/main" val="3082191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2300" y="-19050"/>
            <a:ext cx="12190182" cy="74366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77210" y="6193925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985" y="62817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650" y="6291869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266845" y="6260340"/>
            <a:ext cx="1128791" cy="451516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4844879" y="1753368"/>
            <a:ext cx="3110865" cy="772006"/>
          </a:xfrm>
          <a:prstGeom prst="rect">
            <a:avLst/>
          </a:prstGeom>
        </p:spPr>
        <p:txBody>
          <a:bodyPr vert="horz" wrap="square" lIns="0" tIns="2159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700"/>
              </a:spcBef>
            </a:pPr>
            <a:r>
              <a:rPr sz="3600" spc="285" dirty="0">
                <a:solidFill>
                  <a:srgbClr val="1A315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rebuchet MS"/>
              </a:rPr>
              <a:t>THA</a:t>
            </a:r>
            <a:r>
              <a:rPr sz="3600" spc="330" dirty="0">
                <a:solidFill>
                  <a:srgbClr val="1A315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rebuchet MS"/>
              </a:rPr>
              <a:t>N</a:t>
            </a:r>
            <a:r>
              <a:rPr sz="3600" spc="290" dirty="0">
                <a:solidFill>
                  <a:srgbClr val="1A315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rebuchet MS"/>
              </a:rPr>
              <a:t>K</a:t>
            </a:r>
            <a:r>
              <a:rPr lang="en-US" sz="3600" spc="-670" dirty="0">
                <a:solidFill>
                  <a:srgbClr val="1A315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rebuchet MS"/>
              </a:rPr>
              <a:t>          </a:t>
            </a:r>
            <a:r>
              <a:rPr sz="3600" spc="-180" dirty="0">
                <a:solidFill>
                  <a:srgbClr val="1A315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rebuchet MS"/>
              </a:rPr>
              <a:t>Y</a:t>
            </a:r>
            <a:r>
              <a:rPr sz="3600" spc="570" dirty="0">
                <a:solidFill>
                  <a:srgbClr val="1A315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rebuchet MS"/>
              </a:rPr>
              <a:t>O</a:t>
            </a:r>
            <a:r>
              <a:rPr sz="3600" spc="215" dirty="0">
                <a:solidFill>
                  <a:srgbClr val="1A315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Trebuchet MS"/>
              </a:rPr>
              <a:t>U</a:t>
            </a:r>
            <a:endParaRPr lang="en-US" sz="3600" spc="215" dirty="0">
              <a:solidFill>
                <a:srgbClr val="1A315F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Trebuchet MS"/>
            </a:endParaRPr>
          </a:p>
        </p:txBody>
      </p:sp>
      <p:sp>
        <p:nvSpPr>
          <p:cNvPr id="14" name="object 10"/>
          <p:cNvSpPr txBox="1"/>
          <p:nvPr/>
        </p:nvSpPr>
        <p:spPr>
          <a:xfrm>
            <a:off x="4608493" y="6379240"/>
            <a:ext cx="3583639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sp>
        <p:nvSpPr>
          <p:cNvPr id="15" name="object 13"/>
          <p:cNvSpPr txBox="1"/>
          <p:nvPr/>
        </p:nvSpPr>
        <p:spPr>
          <a:xfrm>
            <a:off x="405423" y="2865350"/>
            <a:ext cx="3110865" cy="2567369"/>
          </a:xfrm>
          <a:prstGeom prst="rect">
            <a:avLst/>
          </a:prstGeom>
        </p:spPr>
        <p:txBody>
          <a:bodyPr vert="horz" wrap="square" lIns="0" tIns="2159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700"/>
              </a:spcBef>
            </a:pPr>
            <a:r>
              <a:rPr lang="en-US" sz="3200" b="1" spc="285" dirty="0">
                <a:solidFill>
                  <a:srgbClr val="1A315F"/>
                </a:solidFill>
                <a:latin typeface="Palatino Linotype" panose="02040502050505030304" pitchFamily="18" charset="0"/>
                <a:ea typeface="Adobe Gothic Std B" panose="020B0800000000000000" pitchFamily="34" charset="-128"/>
                <a:cs typeface="Trebuchet MS"/>
              </a:rPr>
              <a:t>Gas Jet group</a:t>
            </a:r>
          </a:p>
          <a:p>
            <a:pPr marL="12700" algn="ctr">
              <a:lnSpc>
                <a:spcPct val="100000"/>
              </a:lnSpc>
              <a:spcBef>
                <a:spcPts val="1700"/>
              </a:spcBef>
            </a:pPr>
            <a:r>
              <a:rPr lang="en-US" sz="1600" spc="285" dirty="0" err="1">
                <a:solidFill>
                  <a:srgbClr val="1A315F"/>
                </a:solidFill>
                <a:latin typeface="Palatino Linotype" panose="02040502050505030304" pitchFamily="18" charset="0"/>
                <a:ea typeface="Adobe Gothic Std B" panose="020B0800000000000000" pitchFamily="34" charset="-128"/>
                <a:cs typeface="Trebuchet MS"/>
              </a:rPr>
              <a:t>Carsten</a:t>
            </a:r>
            <a:r>
              <a:rPr lang="en-US" sz="1600" spc="285" dirty="0">
                <a:solidFill>
                  <a:srgbClr val="1A315F"/>
                </a:solidFill>
                <a:latin typeface="Palatino Linotype" panose="02040502050505030304" pitchFamily="18" charset="0"/>
                <a:ea typeface="Adobe Gothic Std B" panose="020B0800000000000000" pitchFamily="34" charset="-128"/>
                <a:cs typeface="Trebuchet MS"/>
              </a:rPr>
              <a:t> </a:t>
            </a:r>
            <a:r>
              <a:rPr lang="en-US" sz="1600" spc="285" dirty="0" err="1">
                <a:solidFill>
                  <a:srgbClr val="1A315F"/>
                </a:solidFill>
                <a:latin typeface="Palatino Linotype" panose="02040502050505030304" pitchFamily="18" charset="0"/>
                <a:ea typeface="Adobe Gothic Std B" panose="020B0800000000000000" pitchFamily="34" charset="-128"/>
                <a:cs typeface="Trebuchet MS"/>
              </a:rPr>
              <a:t>Welsch</a:t>
            </a:r>
            <a:endParaRPr lang="en-US" sz="1600" spc="285" dirty="0">
              <a:solidFill>
                <a:srgbClr val="1A315F"/>
              </a:solidFill>
              <a:latin typeface="Palatino Linotype" panose="02040502050505030304" pitchFamily="18" charset="0"/>
              <a:ea typeface="Adobe Gothic Std B" panose="020B0800000000000000" pitchFamily="34" charset="-128"/>
              <a:cs typeface="Trebuchet MS"/>
            </a:endParaRPr>
          </a:p>
          <a:p>
            <a:pPr marL="12700" algn="ctr">
              <a:lnSpc>
                <a:spcPct val="100000"/>
              </a:lnSpc>
              <a:spcBef>
                <a:spcPts val="1700"/>
              </a:spcBef>
            </a:pPr>
            <a:r>
              <a:rPr lang="en-US" sz="1600" spc="285" dirty="0" err="1">
                <a:solidFill>
                  <a:srgbClr val="1A315F"/>
                </a:solidFill>
                <a:latin typeface="Palatino Linotype" panose="02040502050505030304" pitchFamily="18" charset="0"/>
                <a:ea typeface="Adobe Gothic Std B" panose="020B0800000000000000" pitchFamily="34" charset="-128"/>
                <a:cs typeface="Trebuchet MS"/>
              </a:rPr>
              <a:t>Hao</a:t>
            </a:r>
            <a:r>
              <a:rPr lang="en-US" sz="1600" spc="285" dirty="0">
                <a:solidFill>
                  <a:srgbClr val="1A315F"/>
                </a:solidFill>
                <a:latin typeface="Palatino Linotype" panose="02040502050505030304" pitchFamily="18" charset="0"/>
                <a:ea typeface="Adobe Gothic Std B" panose="020B0800000000000000" pitchFamily="34" charset="-128"/>
                <a:cs typeface="Trebuchet MS"/>
              </a:rPr>
              <a:t> Zhang</a:t>
            </a:r>
          </a:p>
          <a:p>
            <a:pPr marL="12700" algn="ctr">
              <a:lnSpc>
                <a:spcPct val="100000"/>
              </a:lnSpc>
              <a:spcBef>
                <a:spcPts val="1700"/>
              </a:spcBef>
            </a:pPr>
            <a:r>
              <a:rPr lang="en-US" sz="1600" spc="285" dirty="0">
                <a:solidFill>
                  <a:srgbClr val="1A315F"/>
                </a:solidFill>
                <a:latin typeface="Palatino Linotype" panose="02040502050505030304" pitchFamily="18" charset="0"/>
                <a:ea typeface="Adobe Gothic Std B" panose="020B0800000000000000" pitchFamily="34" charset="-128"/>
                <a:cs typeface="Trebuchet MS"/>
              </a:rPr>
              <a:t>Oliver Stringer</a:t>
            </a:r>
          </a:p>
          <a:p>
            <a:pPr marL="12700" algn="ctr">
              <a:lnSpc>
                <a:spcPct val="100000"/>
              </a:lnSpc>
              <a:spcBef>
                <a:spcPts val="1700"/>
              </a:spcBef>
            </a:pPr>
            <a:r>
              <a:rPr lang="en-US" sz="1600" spc="285" dirty="0">
                <a:solidFill>
                  <a:srgbClr val="1A315F"/>
                </a:solidFill>
                <a:latin typeface="Palatino Linotype" panose="02040502050505030304" pitchFamily="18" charset="0"/>
                <a:ea typeface="Adobe Gothic Std B" panose="020B0800000000000000" pitchFamily="34" charset="-128"/>
                <a:cs typeface="Trebuchet MS"/>
              </a:rPr>
              <a:t>Shakti Prasad Sethi</a:t>
            </a:r>
            <a:endParaRPr lang="en-US" sz="3600" spc="215" dirty="0">
              <a:solidFill>
                <a:srgbClr val="1A315F"/>
              </a:solidFill>
              <a:latin typeface="Trebuchet MS"/>
              <a:cs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218642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2624" y="-19050"/>
            <a:ext cx="12192324" cy="795427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76731" y="6192803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528" y="6300907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8933" y="6291869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262083" y="6217692"/>
            <a:ext cx="1128791" cy="4515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85865" y="117053"/>
            <a:ext cx="2073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Photon rate</a:t>
            </a:r>
          </a:p>
        </p:txBody>
      </p:sp>
      <p:sp>
        <p:nvSpPr>
          <p:cNvPr id="13" name="object 10"/>
          <p:cNvSpPr txBox="1"/>
          <p:nvPr/>
        </p:nvSpPr>
        <p:spPr>
          <a:xfrm>
            <a:off x="4885865" y="6414651"/>
            <a:ext cx="3273088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7F25F65-B145-F310-F0EB-80138F5264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2366" y="1020702"/>
            <a:ext cx="5760000" cy="37066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37D0EFD-A748-E23E-F75D-B8A360525D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79906" y="956322"/>
            <a:ext cx="5760000" cy="370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052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0" y="-24063"/>
            <a:ext cx="12189700" cy="765936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78990" y="6147466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8" name="object 10"/>
          <p:cNvSpPr txBox="1"/>
          <p:nvPr/>
        </p:nvSpPr>
        <p:spPr>
          <a:xfrm>
            <a:off x="4007604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250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6227" y="6291869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810309" y="6234475"/>
            <a:ext cx="1128791" cy="4515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28052" y="1132977"/>
            <a:ext cx="114936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JEREMY modification test stand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latin typeface="Palatino Linotype" panose="02040502050505030304" pitchFamily="18" charset="0"/>
              </a:rPr>
              <a:t>JEREMY modification with bellows, 4</a:t>
            </a:r>
            <a:r>
              <a:rPr lang="en-GB" sz="2400" b="1" baseline="30000" dirty="0">
                <a:latin typeface="Palatino Linotype" panose="02040502050505030304" pitchFamily="18" charset="0"/>
              </a:rPr>
              <a:t>th</a:t>
            </a:r>
            <a:r>
              <a:rPr lang="en-GB" sz="2400" b="1" dirty="0">
                <a:latin typeface="Palatino Linotype" panose="02040502050505030304" pitchFamily="18" charset="0"/>
              </a:rPr>
              <a:t> skimmer and dump chamber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>
                <a:latin typeface="Palatino Linotype" panose="02040502050505030304" pitchFamily="18" charset="0"/>
              </a:rPr>
              <a:t>Background pressure for nozzle distance at different bellow positions </a:t>
            </a:r>
            <a:endParaRPr lang="en-US" sz="2400" b="1" dirty="0">
              <a:latin typeface="Palatino Linotype" panose="0204050205050503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>
                <a:latin typeface="Palatino Linotype" panose="02040502050505030304" pitchFamily="18" charset="0"/>
              </a:rPr>
              <a:t>HaloJet</a:t>
            </a:r>
            <a:r>
              <a:rPr lang="en-US" sz="2400" b="1" dirty="0">
                <a:latin typeface="Palatino Linotype" panose="02040502050505030304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Density scan with rectangular 2</a:t>
            </a:r>
            <a:r>
              <a:rPr lang="en-US" sz="2400" b="1" baseline="30000" dirty="0">
                <a:latin typeface="Palatino Linotype" panose="02040502050505030304" pitchFamily="18" charset="0"/>
              </a:rPr>
              <a:t>nd</a:t>
            </a:r>
            <a:r>
              <a:rPr lang="en-US" sz="2400" b="1" dirty="0">
                <a:latin typeface="Palatino Linotype" panose="02040502050505030304" pitchFamily="18" charset="0"/>
              </a:rPr>
              <a:t> skimmer in comparison with circular 2</a:t>
            </a:r>
            <a:r>
              <a:rPr lang="en-US" sz="2400" b="1" baseline="30000" dirty="0">
                <a:latin typeface="Palatino Linotype" panose="02040502050505030304" pitchFamily="18" charset="0"/>
              </a:rPr>
              <a:t>nd</a:t>
            </a:r>
            <a:r>
              <a:rPr lang="en-US" sz="2400" b="1" dirty="0">
                <a:latin typeface="Palatino Linotype" panose="02040502050505030304" pitchFamily="18" charset="0"/>
              </a:rPr>
              <a:t> skimmer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Palatino Linotype" panose="02040502050505030304" pitchFamily="18" charset="0"/>
              </a:rPr>
              <a:t>Summaries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5047534" y="119813"/>
            <a:ext cx="1662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Contents</a:t>
            </a:r>
            <a:endParaRPr lang="en-US" sz="28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889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-11502" y="-19050"/>
            <a:ext cx="12201202" cy="6881264"/>
            <a:chOff x="-11502" y="-19050"/>
            <a:chExt cx="12201202" cy="6881264"/>
          </a:xfrm>
        </p:grpSpPr>
        <p:sp>
          <p:nvSpPr>
            <p:cNvPr id="2" name="object 3"/>
            <p:cNvSpPr/>
            <p:nvPr/>
          </p:nvSpPr>
          <p:spPr>
            <a:xfrm>
              <a:off x="-11502" y="-19050"/>
              <a:ext cx="12192324" cy="822445"/>
            </a:xfrm>
            <a:custGeom>
              <a:avLst/>
              <a:gdLst/>
              <a:ahLst/>
              <a:cxnLst/>
              <a:rect l="l" t="t" r="r" b="b"/>
              <a:pathLst>
                <a:path w="3705225" h="95250">
                  <a:moveTo>
                    <a:pt x="3705225" y="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3705225" y="95250"/>
                  </a:lnTo>
                  <a:lnTo>
                    <a:pt x="3705225" y="0"/>
                  </a:lnTo>
                  <a:close/>
                </a:path>
              </a:pathLst>
            </a:custGeom>
            <a:solidFill>
              <a:srgbClr val="030399"/>
            </a:solidFill>
            <a:ln>
              <a:solidFill>
                <a:srgbClr val="270993"/>
              </a:solidFill>
            </a:ln>
          </p:spPr>
          <p:txBody>
            <a:bodyPr wrap="square" lIns="0" tIns="0" rIns="0" bIns="0" rtlCol="0"/>
            <a:lstStyle/>
            <a:p>
              <a:pPr algn="ctr"/>
              <a:endParaRPr lang="en-US" sz="2400" dirty="0">
                <a:solidFill>
                  <a:schemeClr val="bg1"/>
                </a:solidFill>
              </a:endParaRPr>
            </a:p>
          </p:txBody>
        </p:sp>
        <p:pic>
          <p:nvPicPr>
            <p:cNvPr id="3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981" y="6287070"/>
              <a:ext cx="2154162" cy="458400"/>
            </a:xfrm>
            <a:prstGeom prst="rect">
              <a:avLst/>
            </a:prstGeom>
          </p:spPr>
        </p:pic>
        <p:pic>
          <p:nvPicPr>
            <p:cNvPr id="4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78990" y="6147466"/>
              <a:ext cx="838272" cy="677264"/>
            </a:xfrm>
            <a:prstGeom prst="rect">
              <a:avLst/>
            </a:prstGeom>
          </p:spPr>
        </p:pic>
        <p:pic>
          <p:nvPicPr>
            <p:cNvPr id="5" name="Picture 4" descr="A logo on a black background&#10;&#10;Description automatically generated">
              <a:extLst>
                <a:ext uri="{FF2B5EF4-FFF2-40B4-BE49-F238E27FC236}">
                  <a16:creationId xmlns:a16="http://schemas.microsoft.com/office/drawing/2014/main" id="{44492907-07E2-CA36-0F34-F73E2B2BD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35748" y="6150825"/>
              <a:ext cx="1006271" cy="711389"/>
            </a:xfrm>
            <a:prstGeom prst="rect">
              <a:avLst/>
            </a:prstGeom>
          </p:spPr>
        </p:pic>
        <p:sp>
          <p:nvSpPr>
            <p:cNvPr id="7" name="object 3"/>
            <p:cNvSpPr/>
            <p:nvPr/>
          </p:nvSpPr>
          <p:spPr>
            <a:xfrm>
              <a:off x="-2300" y="6124607"/>
              <a:ext cx="12192000" cy="45719"/>
            </a:xfrm>
            <a:custGeom>
              <a:avLst/>
              <a:gdLst/>
              <a:ahLst/>
              <a:cxnLst/>
              <a:rect l="l" t="t" r="r" b="b"/>
              <a:pathLst>
                <a:path w="3705225" h="95250">
                  <a:moveTo>
                    <a:pt x="3705225" y="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3705225" y="95250"/>
                  </a:lnTo>
                  <a:lnTo>
                    <a:pt x="3705225" y="0"/>
                  </a:lnTo>
                  <a:close/>
                </a:path>
              </a:pathLst>
            </a:custGeom>
            <a:solidFill>
              <a:srgbClr val="959F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Picture 2" descr="Cern · OpenSearch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7191" y="6272168"/>
              <a:ext cx="523823" cy="523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93886" y="6299775"/>
              <a:ext cx="1109130" cy="44880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/>
            <a:srcRect l="16669" t="30001" r="16669" b="30002"/>
            <a:stretch/>
          </p:blipFill>
          <p:spPr>
            <a:xfrm>
              <a:off x="8810309" y="6234475"/>
              <a:ext cx="1128791" cy="45151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AE1F9EA-A07B-449E-A865-AFE830254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85"/>
            <a:stretch/>
          </p:blipFill>
          <p:spPr>
            <a:xfrm>
              <a:off x="146116" y="1848535"/>
              <a:ext cx="5134723" cy="3651750"/>
            </a:xfrm>
            <a:prstGeom prst="rect">
              <a:avLst/>
            </a:prstGeom>
          </p:spPr>
        </p:pic>
        <p:pic>
          <p:nvPicPr>
            <p:cNvPr id="12" name="Content Placeholder 6">
              <a:extLst>
                <a:ext uri="{FF2B5EF4-FFF2-40B4-BE49-F238E27FC236}">
                  <a16:creationId xmlns:a16="http://schemas.microsoft.com/office/drawing/2014/main" id="{F7FEA40F-16BB-4C66-ABCC-1F761653E8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11" b="9210"/>
            <a:stretch/>
          </p:blipFill>
          <p:spPr>
            <a:xfrm>
              <a:off x="5741546" y="1848535"/>
              <a:ext cx="6400473" cy="365175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10482549" y="3030141"/>
              <a:ext cx="1320243" cy="30777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Dump chamber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7734612" y="2963584"/>
              <a:ext cx="690219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Bellow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9541462" y="3576047"/>
              <a:ext cx="1062857" cy="30777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4</a:t>
              </a:r>
              <a:r>
                <a:rPr lang="en-GB" sz="1400" baseline="30000" dirty="0"/>
                <a:t>th</a:t>
              </a:r>
              <a:r>
                <a:rPr lang="en-GB" sz="1400" dirty="0"/>
                <a:t> Skimmer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310861" y="2783086"/>
              <a:ext cx="1060739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</a:t>
              </a:r>
              <a:r>
                <a:rPr lang="en-GB" sz="1400" baseline="30000" dirty="0"/>
                <a:t>st</a:t>
              </a:r>
              <a:r>
                <a:rPr lang="en-GB" sz="1400" dirty="0"/>
                <a:t> Skimmer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1266293" y="3182469"/>
              <a:ext cx="1104396" cy="30777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2</a:t>
              </a:r>
              <a:r>
                <a:rPr lang="en-GB" sz="1400" baseline="30000" dirty="0"/>
                <a:t>nd</a:t>
              </a:r>
              <a:r>
                <a:rPr lang="en-GB" sz="1400" dirty="0"/>
                <a:t> Skimmer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2279085" y="3490246"/>
              <a:ext cx="1104622" cy="30777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3</a:t>
              </a:r>
              <a:r>
                <a:rPr lang="en-GB" sz="1400" baseline="30000" dirty="0"/>
                <a:t>rd</a:t>
              </a:r>
              <a:r>
                <a:rPr lang="en-GB" sz="1400" dirty="0"/>
                <a:t> Skimmer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3582602" y="3390572"/>
              <a:ext cx="364369" cy="30777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IP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1526456" y="5600833"/>
              <a:ext cx="2161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Palatino Linotype" panose="02040502050505030304" pitchFamily="18" charset="0"/>
                </a:rPr>
                <a:t>JEREMY Test stand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3FA6B3A-726A-480A-8379-154B142192BA}"/>
                </a:ext>
              </a:extLst>
            </p:cNvPr>
            <p:cNvSpPr txBox="1"/>
            <p:nvPr/>
          </p:nvSpPr>
          <p:spPr>
            <a:xfrm>
              <a:off x="6993315" y="5501144"/>
              <a:ext cx="44607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Palatino Linotype" panose="02040502050505030304" pitchFamily="18" charset="0"/>
                </a:rPr>
                <a:t>Modified JEREMY Test stand with Bellow, </a:t>
              </a:r>
            </a:p>
            <a:p>
              <a:pPr algn="ctr"/>
              <a:r>
                <a:rPr lang="en-GB" dirty="0">
                  <a:latin typeface="Palatino Linotype" panose="02040502050505030304" pitchFamily="18" charset="0"/>
                </a:rPr>
                <a:t>4</a:t>
              </a:r>
              <a:r>
                <a:rPr lang="en-GB" baseline="30000" dirty="0">
                  <a:latin typeface="Palatino Linotype" panose="02040502050505030304" pitchFamily="18" charset="0"/>
                </a:rPr>
                <a:t>th</a:t>
              </a:r>
              <a:r>
                <a:rPr lang="en-GB" dirty="0">
                  <a:latin typeface="Palatino Linotype" panose="02040502050505030304" pitchFamily="18" charset="0"/>
                </a:rPr>
                <a:t> Skimmer and Dump chamber 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748819" y="125733"/>
            <a:ext cx="1139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JEREMY modification setup</a:t>
            </a:r>
          </a:p>
        </p:txBody>
      </p:sp>
      <p:sp>
        <p:nvSpPr>
          <p:cNvPr id="28" name="object 10"/>
          <p:cNvSpPr txBox="1"/>
          <p:nvPr/>
        </p:nvSpPr>
        <p:spPr>
          <a:xfrm>
            <a:off x="4068926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FA6B3A-726A-480A-8379-154B142192BA}"/>
              </a:ext>
            </a:extLst>
          </p:cNvPr>
          <p:cNvSpPr txBox="1"/>
          <p:nvPr/>
        </p:nvSpPr>
        <p:spPr>
          <a:xfrm>
            <a:off x="5741546" y="2927669"/>
            <a:ext cx="1060739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1</a:t>
            </a:r>
            <a:r>
              <a:rPr lang="en-GB" sz="1400" baseline="30000" dirty="0"/>
              <a:t>st</a:t>
            </a:r>
            <a:r>
              <a:rPr lang="en-GB" sz="1400" dirty="0"/>
              <a:t> Skimmer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FA6B3A-726A-480A-8379-154B142192BA}"/>
              </a:ext>
            </a:extLst>
          </p:cNvPr>
          <p:cNvSpPr txBox="1"/>
          <p:nvPr/>
        </p:nvSpPr>
        <p:spPr>
          <a:xfrm>
            <a:off x="6975326" y="3209924"/>
            <a:ext cx="1104396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Skimmer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FA6B3A-726A-480A-8379-154B142192BA}"/>
              </a:ext>
            </a:extLst>
          </p:cNvPr>
          <p:cNvSpPr txBox="1"/>
          <p:nvPr/>
        </p:nvSpPr>
        <p:spPr>
          <a:xfrm>
            <a:off x="7961998" y="3538720"/>
            <a:ext cx="1104622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3</a:t>
            </a:r>
            <a:r>
              <a:rPr lang="en-GB" sz="1400" baseline="30000" dirty="0"/>
              <a:t>rd</a:t>
            </a:r>
            <a:r>
              <a:rPr lang="en-GB" sz="1400" dirty="0"/>
              <a:t> Skimmer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FA6B3A-726A-480A-8379-154B142192BA}"/>
              </a:ext>
            </a:extLst>
          </p:cNvPr>
          <p:cNvSpPr txBox="1"/>
          <p:nvPr/>
        </p:nvSpPr>
        <p:spPr>
          <a:xfrm>
            <a:off x="9066620" y="3018185"/>
            <a:ext cx="364369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2891336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11250" y="-19050"/>
            <a:ext cx="12200950" cy="74023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lvl="1" algn="ctr"/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152022" y="6160733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450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650" y="6291869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678483" y="6226907"/>
            <a:ext cx="1128791" cy="4515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1C1FAF-FCB1-4BC9-9263-9505A8589B5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377"/>
          <a:stretch/>
        </p:blipFill>
        <p:spPr>
          <a:xfrm rot="5400000">
            <a:off x="1042683" y="1049720"/>
            <a:ext cx="2187935" cy="216200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911081" y="49277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Palatino Linotype" panose="02040502050505030304" pitchFamily="18" charset="0"/>
              </a:rPr>
              <a:t>New large 1</a:t>
            </a:r>
            <a:r>
              <a:rPr lang="en-GB" baseline="30000" dirty="0">
                <a:latin typeface="Palatino Linotype" panose="02040502050505030304" pitchFamily="18" charset="0"/>
              </a:rPr>
              <a:t>st</a:t>
            </a:r>
            <a:r>
              <a:rPr lang="en-GB" dirty="0">
                <a:latin typeface="Palatino Linotype" panose="02040502050505030304" pitchFamily="18" charset="0"/>
              </a:rPr>
              <a:t> skimmers (400um, 600um, 700um, 800um)</a:t>
            </a:r>
          </a:p>
          <a:p>
            <a:r>
              <a:rPr lang="en-GB" dirty="0">
                <a:latin typeface="Palatino Linotype" panose="02040502050505030304" pitchFamily="18" charset="0"/>
              </a:rPr>
              <a:t>30um Flat nozzle used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238066"/>
              </p:ext>
            </p:extLst>
          </p:nvPr>
        </p:nvGraphicFramePr>
        <p:xfrm>
          <a:off x="189934" y="4759463"/>
          <a:ext cx="5365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16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Nozzle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  <a:r>
                        <a:rPr lang="en-GB" baseline="30000" dirty="0"/>
                        <a:t>rd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700um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5.3mm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0.1x30mm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4.5mm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31.7mm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183.3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1147203" y="3360074"/>
            <a:ext cx="2122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Palatino Linotype" panose="02040502050505030304" pitchFamily="18" charset="0"/>
              </a:rPr>
              <a:t>700um 1</a:t>
            </a:r>
            <a:r>
              <a:rPr lang="en-GB" baseline="30000" dirty="0">
                <a:latin typeface="Palatino Linotype" panose="02040502050505030304" pitchFamily="18" charset="0"/>
              </a:rPr>
              <a:t>st</a:t>
            </a:r>
            <a:r>
              <a:rPr lang="en-GB" dirty="0">
                <a:latin typeface="Palatino Linotype" panose="02040502050505030304" pitchFamily="18" charset="0"/>
              </a:rPr>
              <a:t> skimmer</a:t>
            </a:r>
            <a:endParaRPr lang="en-US" dirty="0"/>
          </a:p>
        </p:txBody>
      </p:sp>
      <p:pic>
        <p:nvPicPr>
          <p:cNvPr id="17" name="Content Placeholder 6">
            <a:extLst>
              <a:ext uri="{FF2B5EF4-FFF2-40B4-BE49-F238E27FC236}">
                <a16:creationId xmlns:a16="http://schemas.microsoft.com/office/drawing/2014/main" id="{9FA9D3FA-C69D-4C2C-9F35-2722D17421C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615" y="1027515"/>
            <a:ext cx="2581790" cy="21971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E2B54E-D95F-471A-B9CD-8F534242E64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574" y="1027515"/>
            <a:ext cx="2104846" cy="219717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154985" y="3419974"/>
            <a:ext cx="1689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Skimmer mount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615578" y="3405847"/>
            <a:ext cx="115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Alignment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989075" y="94142"/>
            <a:ext cx="8914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JEREMY setup tested with new 1</a:t>
            </a:r>
            <a:r>
              <a:rPr lang="en-US" sz="2800" b="1" baseline="30000" dirty="0">
                <a:solidFill>
                  <a:schemeClr val="bg1"/>
                </a:solidFill>
                <a:latin typeface="Palatino Linotype" panose="02040502050505030304" pitchFamily="18" charset="0"/>
              </a:rPr>
              <a:t>st</a:t>
            </a:r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 skimmers planned</a:t>
            </a:r>
            <a:endParaRPr lang="en-US" sz="2800" b="1" dirty="0"/>
          </a:p>
        </p:txBody>
      </p:sp>
      <p:sp>
        <p:nvSpPr>
          <p:cNvPr id="22" name="object 10"/>
          <p:cNvSpPr txBox="1"/>
          <p:nvPr/>
        </p:nvSpPr>
        <p:spPr>
          <a:xfrm>
            <a:off x="4068926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194072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0" y="-26100"/>
            <a:ext cx="12192000" cy="831915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98690" y="6173059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635" y="6257685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1950" y="6287070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517011" y="6219665"/>
            <a:ext cx="1128791" cy="4515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771040" y="-87197"/>
            <a:ext cx="715292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JEREMY modification with </a:t>
            </a: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Bellows, 4</a:t>
            </a:r>
            <a:r>
              <a:rPr lang="en-GB" sz="2800" b="1" baseline="30000" dirty="0">
                <a:solidFill>
                  <a:schemeClr val="bg1"/>
                </a:solidFill>
                <a:latin typeface="Palatino Linotype" panose="02040502050505030304" pitchFamily="18" charset="0"/>
              </a:rPr>
              <a:t>th</a:t>
            </a:r>
            <a:r>
              <a:rPr lang="en-GB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 Skimmer and Dump Chamber</a:t>
            </a:r>
            <a:endParaRPr lang="en-US" sz="28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3A58C2F-A559-4016-84FA-A5AB026C02E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r="15296"/>
          <a:stretch/>
        </p:blipFill>
        <p:spPr>
          <a:xfrm rot="5400000">
            <a:off x="4532595" y="1001044"/>
            <a:ext cx="2822533" cy="26655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F5BBDD-920E-4968-B739-E87A6F2D23F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0" r="12821"/>
          <a:stretch/>
        </p:blipFill>
        <p:spPr>
          <a:xfrm rot="5400000">
            <a:off x="9189754" y="1026072"/>
            <a:ext cx="2816742" cy="2654539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604940"/>
              </p:ext>
            </p:extLst>
          </p:nvPr>
        </p:nvGraphicFramePr>
        <p:xfrm>
          <a:off x="993693" y="4614201"/>
          <a:ext cx="1017874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6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1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5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44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4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43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039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  <a:r>
                        <a:rPr lang="en-GB" baseline="30000" dirty="0"/>
                        <a:t>rd</a:t>
                      </a:r>
                      <a:r>
                        <a:rPr lang="en-GB" dirty="0"/>
                        <a:t> Skim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Skim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Bellow variation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700um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5.3mm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0.4x30mm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4x60mm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4.5mm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31.7mm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302.03mm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452.21mm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624.89mm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80x120mm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90"/>
          <a:stretch/>
        </p:blipFill>
        <p:spPr>
          <a:xfrm>
            <a:off x="494749" y="893175"/>
            <a:ext cx="2162360" cy="286853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77500" y="3974468"/>
            <a:ext cx="816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Bellow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336350" y="3958849"/>
            <a:ext cx="1297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998690" y="3954928"/>
            <a:ext cx="1640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Dump chamber</a:t>
            </a:r>
            <a:endParaRPr lang="en-US" dirty="0"/>
          </a:p>
        </p:txBody>
      </p:sp>
      <p:sp>
        <p:nvSpPr>
          <p:cNvPr id="22" name="object 10"/>
          <p:cNvSpPr txBox="1"/>
          <p:nvPr/>
        </p:nvSpPr>
        <p:spPr>
          <a:xfrm>
            <a:off x="4068926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4177172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bject 3"/>
          <p:cNvSpPr/>
          <p:nvPr/>
        </p:nvSpPr>
        <p:spPr>
          <a:xfrm>
            <a:off x="-2624" y="-19051"/>
            <a:ext cx="12192324" cy="744935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2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53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20112" y="6147466"/>
            <a:ext cx="838272" cy="677264"/>
          </a:xfrm>
          <a:prstGeom prst="rect">
            <a:avLst/>
          </a:prstGeom>
        </p:spPr>
      </p:pic>
      <p:pic>
        <p:nvPicPr>
          <p:cNvPr id="54" name="Picture 53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56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7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513" y="6277477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5881" y="6277477"/>
            <a:ext cx="1109130" cy="448802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462943" y="6267879"/>
            <a:ext cx="1128791" cy="451516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1739464" y="1365568"/>
            <a:ext cx="8413517" cy="1530032"/>
            <a:chOff x="1669345" y="1639915"/>
            <a:chExt cx="8133265" cy="1530032"/>
          </a:xfrm>
        </p:grpSpPr>
        <p:grpSp>
          <p:nvGrpSpPr>
            <p:cNvPr id="61" name="Group 60"/>
            <p:cNvGrpSpPr/>
            <p:nvPr/>
          </p:nvGrpSpPr>
          <p:grpSpPr>
            <a:xfrm>
              <a:off x="1669345" y="1639915"/>
              <a:ext cx="8133265" cy="1530032"/>
              <a:chOff x="334081" y="1820136"/>
              <a:chExt cx="8133265" cy="1530032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734582" y="1820136"/>
                <a:ext cx="7048750" cy="777240"/>
                <a:chOff x="734582" y="1820136"/>
                <a:chExt cx="7048750" cy="777240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FA238958-CCFB-44D1-9E7D-7E73411B63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4582" y="1947771"/>
                  <a:ext cx="359876" cy="189230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E31E759E-6E6B-4F99-B233-F9B9499715CD}"/>
                    </a:ext>
                  </a:extLst>
                </p:cNvPr>
                <p:cNvCxnSpPr>
                  <a:cxnSpLocks/>
                  <a:endCxn id="83" idx="4"/>
                </p:cNvCxnSpPr>
                <p:nvPr/>
              </p:nvCxnSpPr>
              <p:spPr>
                <a:xfrm flipV="1">
                  <a:off x="734582" y="2294480"/>
                  <a:ext cx="359876" cy="190502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A63F9898-F40B-4B3C-9549-2EA555228E92}"/>
                    </a:ext>
                  </a:extLst>
                </p:cNvPr>
                <p:cNvCxnSpPr/>
                <p:nvPr/>
              </p:nvCxnSpPr>
              <p:spPr>
                <a:xfrm flipV="1">
                  <a:off x="1677557" y="1980156"/>
                  <a:ext cx="236220" cy="130175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85DCAB1B-CAF2-4F84-8909-7238E65BA0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7557" y="2314801"/>
                  <a:ext cx="236220" cy="130175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AA430BA4-60AB-419A-808C-49375EDC79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5646" y="1940152"/>
                  <a:ext cx="223361" cy="130174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F6BD8123-9EA9-4F68-84B0-C9B9E0E4DD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82787" y="2336073"/>
                  <a:ext cx="236220" cy="130175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B147C678-8400-4534-8A15-DD54367AB2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93731" y="1820136"/>
                  <a:ext cx="0" cy="190341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79AF1F2B-1DF3-4D15-87A7-D99E413984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97541" y="2407194"/>
                  <a:ext cx="0" cy="190182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0" name="Multiplication Sign 30">
                  <a:extLst>
                    <a:ext uri="{FF2B5EF4-FFF2-40B4-BE49-F238E27FC236}">
                      <a16:creationId xmlns:a16="http://schemas.microsoft.com/office/drawing/2014/main" id="{2712D82C-C1CD-48C4-ABF6-5994A75AFD38}"/>
                    </a:ext>
                  </a:extLst>
                </p:cNvPr>
                <p:cNvSpPr/>
                <p:nvPr/>
              </p:nvSpPr>
              <p:spPr>
                <a:xfrm>
                  <a:off x="5884817" y="1974425"/>
                  <a:ext cx="475479" cy="485934"/>
                </a:xfrm>
                <a:prstGeom prst="mathMultiply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684DBA1D-77D0-48DD-9213-27A376C15286}"/>
                    </a:ext>
                  </a:extLst>
                </p:cNvPr>
                <p:cNvSpPr/>
                <p:nvPr/>
              </p:nvSpPr>
              <p:spPr>
                <a:xfrm>
                  <a:off x="2841829" y="2077946"/>
                  <a:ext cx="107633" cy="263207"/>
                </a:xfrm>
                <a:prstGeom prst="ellipse">
                  <a:avLst/>
                </a:prstGeom>
                <a:noFill/>
                <a:ln w="5715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9AF08C63-A93A-45D2-8877-41B7B36B5809}"/>
                    </a:ext>
                  </a:extLst>
                </p:cNvPr>
                <p:cNvSpPr/>
                <p:nvPr/>
              </p:nvSpPr>
              <p:spPr>
                <a:xfrm>
                  <a:off x="1637774" y="2110331"/>
                  <a:ext cx="80180" cy="204470"/>
                </a:xfrm>
                <a:prstGeom prst="ellipse">
                  <a:avLst/>
                </a:prstGeom>
                <a:noFill/>
                <a:ln w="5715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2301A6B6-F6BB-4C33-BBCE-39974A7D809E}"/>
                    </a:ext>
                  </a:extLst>
                </p:cNvPr>
                <p:cNvSpPr/>
                <p:nvPr/>
              </p:nvSpPr>
              <p:spPr>
                <a:xfrm>
                  <a:off x="1054368" y="2137635"/>
                  <a:ext cx="80180" cy="156845"/>
                </a:xfrm>
                <a:prstGeom prst="ellipse">
                  <a:avLst/>
                </a:prstGeom>
                <a:noFill/>
                <a:ln w="57150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6247A61E-A350-44CD-83D2-4672A826D4E6}"/>
                    </a:ext>
                  </a:extLst>
                </p:cNvPr>
                <p:cNvSpPr/>
                <p:nvPr/>
              </p:nvSpPr>
              <p:spPr>
                <a:xfrm>
                  <a:off x="4533152" y="2010476"/>
                  <a:ext cx="121916" cy="396717"/>
                </a:xfrm>
                <a:prstGeom prst="rect">
                  <a:avLst/>
                </a:prstGeom>
                <a:no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2C553CEC-E528-4210-BF8F-645FA3260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21995" y="1820136"/>
                  <a:ext cx="0" cy="190341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9F9529CD-7833-4CE6-8698-9BD3F6626C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25805" y="2407194"/>
                  <a:ext cx="0" cy="190182"/>
                </a:xfrm>
                <a:prstGeom prst="line">
                  <a:avLst/>
                </a:prstGeom>
                <a:ln w="5715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6944E6C9-A061-4558-8D02-107EFBFFBD2D}"/>
                    </a:ext>
                  </a:extLst>
                </p:cNvPr>
                <p:cNvSpPr/>
                <p:nvPr/>
              </p:nvSpPr>
              <p:spPr>
                <a:xfrm>
                  <a:off x="7661416" y="2010476"/>
                  <a:ext cx="121916" cy="396717"/>
                </a:xfrm>
                <a:prstGeom prst="rect">
                  <a:avLst/>
                </a:prstGeom>
                <a:noFill/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C75EAC0-7D39-44D5-A701-282F86AC9193}"/>
                  </a:ext>
                </a:extLst>
              </p:cNvPr>
              <p:cNvSpPr txBox="1"/>
              <p:nvPr/>
            </p:nvSpPr>
            <p:spPr>
              <a:xfrm>
                <a:off x="334081" y="2980836"/>
                <a:ext cx="10473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1239A6"/>
                    </a:solidFill>
                  </a:rPr>
                  <a:t>Nozzle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1F845E1-2CB7-4C33-B417-745B8041D750}"/>
                  </a:ext>
                </a:extLst>
              </p:cNvPr>
              <p:cNvSpPr txBox="1"/>
              <p:nvPr/>
            </p:nvSpPr>
            <p:spPr>
              <a:xfrm>
                <a:off x="1163560" y="2980836"/>
                <a:ext cx="1359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1239A6"/>
                    </a:solidFill>
                  </a:rPr>
                  <a:t>1</a:t>
                </a:r>
                <a:r>
                  <a:rPr lang="en-GB" b="1" baseline="30000" dirty="0">
                    <a:solidFill>
                      <a:srgbClr val="1239A6"/>
                    </a:solidFill>
                  </a:rPr>
                  <a:t>st</a:t>
                </a:r>
                <a:r>
                  <a:rPr lang="en-GB" b="1" dirty="0">
                    <a:solidFill>
                      <a:srgbClr val="1239A6"/>
                    </a:solidFill>
                  </a:rPr>
                  <a:t> Skimmer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B32D80C-6B67-4BAF-905E-9587FB732846}"/>
                  </a:ext>
                </a:extLst>
              </p:cNvPr>
              <p:cNvSpPr txBox="1"/>
              <p:nvPr/>
            </p:nvSpPr>
            <p:spPr>
              <a:xfrm>
                <a:off x="2434993" y="2980836"/>
                <a:ext cx="13680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1239A6"/>
                    </a:solidFill>
                  </a:rPr>
                  <a:t>2</a:t>
                </a:r>
                <a:r>
                  <a:rPr lang="en-GB" b="1" baseline="30000" dirty="0">
                    <a:solidFill>
                      <a:srgbClr val="1239A6"/>
                    </a:solidFill>
                  </a:rPr>
                  <a:t>nd</a:t>
                </a:r>
                <a:r>
                  <a:rPr lang="en-GB" b="1" dirty="0">
                    <a:solidFill>
                      <a:srgbClr val="1239A6"/>
                    </a:solidFill>
                  </a:rPr>
                  <a:t> Skimmer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A889766-58FA-476E-998D-36765E88B3A8}"/>
                  </a:ext>
                </a:extLst>
              </p:cNvPr>
              <p:cNvSpPr txBox="1"/>
              <p:nvPr/>
            </p:nvSpPr>
            <p:spPr>
              <a:xfrm>
                <a:off x="3921656" y="2980836"/>
                <a:ext cx="13680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1239A6"/>
                    </a:solidFill>
                  </a:rPr>
                  <a:t>3</a:t>
                </a:r>
                <a:r>
                  <a:rPr lang="en-GB" b="1" baseline="30000" dirty="0">
                    <a:solidFill>
                      <a:srgbClr val="1239A6"/>
                    </a:solidFill>
                  </a:rPr>
                  <a:t>rd</a:t>
                </a:r>
                <a:r>
                  <a:rPr lang="en-GB" b="1" dirty="0">
                    <a:solidFill>
                      <a:srgbClr val="1239A6"/>
                    </a:solidFill>
                  </a:rPr>
                  <a:t> Skimmer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EFC8F42A-B73D-4992-AED8-A4D4130426F5}"/>
                  </a:ext>
                </a:extLst>
              </p:cNvPr>
              <p:cNvSpPr txBox="1"/>
              <p:nvPr/>
            </p:nvSpPr>
            <p:spPr>
              <a:xfrm>
                <a:off x="6020121" y="2980836"/>
                <a:ext cx="4372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1239A6"/>
                    </a:solidFill>
                  </a:rPr>
                  <a:t>IP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635BF80D-75CA-43FE-8AB5-8D2B1EC71EFC}"/>
                  </a:ext>
                </a:extLst>
              </p:cNvPr>
              <p:cNvSpPr txBox="1"/>
              <p:nvPr/>
            </p:nvSpPr>
            <p:spPr>
              <a:xfrm>
                <a:off x="7099319" y="2980836"/>
                <a:ext cx="13680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1239A6"/>
                    </a:solidFill>
                  </a:rPr>
                  <a:t>4</a:t>
                </a:r>
                <a:r>
                  <a:rPr lang="en-GB" b="1" baseline="30000" dirty="0">
                    <a:solidFill>
                      <a:srgbClr val="1239A6"/>
                    </a:solidFill>
                  </a:rPr>
                  <a:t>th</a:t>
                </a:r>
                <a:r>
                  <a:rPr lang="en-GB" b="1" dirty="0">
                    <a:solidFill>
                      <a:srgbClr val="1239A6"/>
                    </a:solidFill>
                  </a:rPr>
                  <a:t> Skimmer</a:t>
                </a:r>
              </a:p>
            </p:txBody>
          </p:sp>
        </p:grpSp>
        <p:cxnSp>
          <p:nvCxnSpPr>
            <p:cNvPr id="62" name="Straight Connector 61"/>
            <p:cNvCxnSpPr/>
            <p:nvPr/>
          </p:nvCxnSpPr>
          <p:spPr>
            <a:xfrm>
              <a:off x="2429722" y="27690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4282323" y="1896994"/>
              <a:ext cx="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FED3A92B-EFF9-4F02-9BD5-C968B0ED1A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5250" y="2032577"/>
              <a:ext cx="6367378" cy="3259"/>
            </a:xfrm>
            <a:prstGeom prst="straightConnector1">
              <a:avLst/>
            </a:prstGeom>
            <a:ln w="6350"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8" name="Left Brace 87">
            <a:extLst>
              <a:ext uri="{FF2B5EF4-FFF2-40B4-BE49-F238E27FC236}">
                <a16:creationId xmlns:a16="http://schemas.microsoft.com/office/drawing/2014/main" id="{1F1F7DE4-453A-49F9-92A6-0969525CE433}"/>
              </a:ext>
            </a:extLst>
          </p:cNvPr>
          <p:cNvSpPr/>
          <p:nvPr/>
        </p:nvSpPr>
        <p:spPr>
          <a:xfrm rot="16200000">
            <a:off x="2643218" y="2225518"/>
            <a:ext cx="359411" cy="1851822"/>
          </a:xfrm>
          <a:prstGeom prst="leftBrace">
            <a:avLst>
              <a:gd name="adj1" fmla="val 32147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9" name="Left Brace 88">
            <a:extLst>
              <a:ext uri="{FF2B5EF4-FFF2-40B4-BE49-F238E27FC236}">
                <a16:creationId xmlns:a16="http://schemas.microsoft.com/office/drawing/2014/main" id="{3EC44BFA-6B8C-48ED-A3D8-69DA32E5A83D}"/>
              </a:ext>
            </a:extLst>
          </p:cNvPr>
          <p:cNvSpPr/>
          <p:nvPr/>
        </p:nvSpPr>
        <p:spPr>
          <a:xfrm rot="16200000">
            <a:off x="3569826" y="2188193"/>
            <a:ext cx="487912" cy="1902727"/>
          </a:xfrm>
          <a:prstGeom prst="leftBrace">
            <a:avLst>
              <a:gd name="adj1" fmla="val 32147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90" name="Left Brace 89">
            <a:extLst>
              <a:ext uri="{FF2B5EF4-FFF2-40B4-BE49-F238E27FC236}">
                <a16:creationId xmlns:a16="http://schemas.microsoft.com/office/drawing/2014/main" id="{AA1CAFA2-A9D1-4840-8C6D-FDD7FE2813BA}"/>
              </a:ext>
            </a:extLst>
          </p:cNvPr>
          <p:cNvSpPr/>
          <p:nvPr/>
        </p:nvSpPr>
        <p:spPr>
          <a:xfrm rot="16200000">
            <a:off x="5292571" y="2075785"/>
            <a:ext cx="316173" cy="2155538"/>
          </a:xfrm>
          <a:prstGeom prst="leftBrace">
            <a:avLst>
              <a:gd name="adj1" fmla="val 32147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Left Brace 90">
            <a:extLst>
              <a:ext uri="{FF2B5EF4-FFF2-40B4-BE49-F238E27FC236}">
                <a16:creationId xmlns:a16="http://schemas.microsoft.com/office/drawing/2014/main" id="{C56DFC21-00A7-476E-897A-14547BBDBBAC}"/>
              </a:ext>
            </a:extLst>
          </p:cNvPr>
          <p:cNvSpPr/>
          <p:nvPr/>
        </p:nvSpPr>
        <p:spPr>
          <a:xfrm rot="16200000">
            <a:off x="6941234" y="2108134"/>
            <a:ext cx="422492" cy="2155538"/>
          </a:xfrm>
          <a:prstGeom prst="leftBrace">
            <a:avLst>
              <a:gd name="adj1" fmla="val 32147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Left Brace 91">
            <a:extLst>
              <a:ext uri="{FF2B5EF4-FFF2-40B4-BE49-F238E27FC236}">
                <a16:creationId xmlns:a16="http://schemas.microsoft.com/office/drawing/2014/main" id="{53FA0742-AFCC-45CA-9865-122ED66D8E57}"/>
              </a:ext>
            </a:extLst>
          </p:cNvPr>
          <p:cNvSpPr/>
          <p:nvPr/>
        </p:nvSpPr>
        <p:spPr>
          <a:xfrm rot="16200000">
            <a:off x="8801319" y="2199737"/>
            <a:ext cx="309790" cy="1965773"/>
          </a:xfrm>
          <a:prstGeom prst="leftBrace">
            <a:avLst>
              <a:gd name="adj1" fmla="val 32147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75730B0-7769-4B91-9F0A-3D8B5DE36D86}"/>
              </a:ext>
            </a:extLst>
          </p:cNvPr>
          <p:cNvSpPr txBox="1"/>
          <p:nvPr/>
        </p:nvSpPr>
        <p:spPr>
          <a:xfrm>
            <a:off x="1999537" y="3619108"/>
            <a:ext cx="1625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Bellows + Spacers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64F8BD0-456A-43F2-910B-F2C139874FFF}"/>
              </a:ext>
            </a:extLst>
          </p:cNvPr>
          <p:cNvSpPr txBox="1"/>
          <p:nvPr/>
        </p:nvSpPr>
        <p:spPr>
          <a:xfrm>
            <a:off x="3517471" y="3612088"/>
            <a:ext cx="85541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Spacers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7FD303D-F7A8-44B7-8BDE-0F36F6D44468}"/>
              </a:ext>
            </a:extLst>
          </p:cNvPr>
          <p:cNvSpPr txBox="1"/>
          <p:nvPr/>
        </p:nvSpPr>
        <p:spPr>
          <a:xfrm>
            <a:off x="4491651" y="3619109"/>
            <a:ext cx="1883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Bellows + Mount plate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2BE0312-6C5B-4932-9FCB-A9F3D31945D1}"/>
              </a:ext>
            </a:extLst>
          </p:cNvPr>
          <p:cNvSpPr txBox="1"/>
          <p:nvPr/>
        </p:nvSpPr>
        <p:spPr>
          <a:xfrm>
            <a:off x="6074711" y="3609283"/>
            <a:ext cx="2361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Bellows + Mount plate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D9F629-DA31-48B7-BEE8-02AD8E38BBBD}"/>
              </a:ext>
            </a:extLst>
          </p:cNvPr>
          <p:cNvSpPr txBox="1"/>
          <p:nvPr/>
        </p:nvSpPr>
        <p:spPr>
          <a:xfrm>
            <a:off x="7906294" y="3601524"/>
            <a:ext cx="2341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Bellows + Mount plate</a:t>
            </a:r>
          </a:p>
        </p:txBody>
      </p:sp>
      <p:sp>
        <p:nvSpPr>
          <p:cNvPr id="98" name="Content Placeholder 1">
            <a:extLst>
              <a:ext uri="{FF2B5EF4-FFF2-40B4-BE49-F238E27FC236}">
                <a16:creationId xmlns:a16="http://schemas.microsoft.com/office/drawing/2014/main" id="{4E22F2B0-6024-4F87-9A52-4055AE352439}"/>
              </a:ext>
            </a:extLst>
          </p:cNvPr>
          <p:cNvSpPr txBox="1">
            <a:spLocks/>
          </p:cNvSpPr>
          <p:nvPr/>
        </p:nvSpPr>
        <p:spPr>
          <a:xfrm>
            <a:off x="1987286" y="4558073"/>
            <a:ext cx="7886700" cy="1866668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 marL="0">
              <a:defRPr sz="1800" b="0" i="0">
                <a:solidFill>
                  <a:srgbClr val="3C3C3C"/>
                </a:solidFill>
                <a:latin typeface="Trebuchet MS"/>
                <a:ea typeface="+mn-ea"/>
                <a:cs typeface="Trebuchet M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0" dirty="0"/>
              <a:t>Varying bellows is easy, but only one set of bellows between 3</a:t>
            </a:r>
            <a:r>
              <a:rPr lang="en-GB" kern="0" baseline="30000" dirty="0"/>
              <a:t>rd</a:t>
            </a:r>
            <a:r>
              <a:rPr lang="en-GB" kern="0" dirty="0"/>
              <a:t>, IP and 4</a:t>
            </a:r>
            <a:r>
              <a:rPr lang="en-GB" kern="0" baseline="30000" dirty="0"/>
              <a:t>th</a:t>
            </a:r>
            <a:r>
              <a:rPr lang="en-GB" kern="0" dirty="0"/>
              <a:t> so flange changes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0" dirty="0"/>
              <a:t>Take a range of BG pressures at different chamber sizes to validate MOGA predictions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2617894" y="101419"/>
            <a:ext cx="7149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JEREMY modification </a:t>
            </a:r>
            <a:r>
              <a:rPr lang="en-GB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New layout options</a:t>
            </a:r>
            <a:endParaRPr lang="en-US" sz="2800" b="1" dirty="0"/>
          </a:p>
        </p:txBody>
      </p:sp>
      <p:sp>
        <p:nvSpPr>
          <p:cNvPr id="99" name="object 10"/>
          <p:cNvSpPr txBox="1"/>
          <p:nvPr/>
        </p:nvSpPr>
        <p:spPr>
          <a:xfrm>
            <a:off x="4655145" y="6402674"/>
            <a:ext cx="356894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1776221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11250" y="-19050"/>
            <a:ext cx="12203250" cy="865806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47865" y="6184950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450" y="6277477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4650" y="6287070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387116" y="6229829"/>
            <a:ext cx="1128791" cy="4515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11250" y="-63201"/>
            <a:ext cx="119157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Background pressure study with </a:t>
            </a:r>
          </a:p>
          <a:p>
            <a:pPr lvl="1" algn="ctr"/>
            <a:r>
              <a:rPr lang="en-GB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bellow positions at different nozzle skimmer distances</a:t>
            </a:r>
            <a:endParaRPr lang="en-US" sz="28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7462" y="974281"/>
            <a:ext cx="1195223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Nozzle – 1</a:t>
            </a:r>
            <a:r>
              <a:rPr lang="en-GB" baseline="30000" dirty="0">
                <a:latin typeface="Palatino Linotype" panose="02040502050505030304" pitchFamily="18" charset="0"/>
              </a:rPr>
              <a:t>st</a:t>
            </a:r>
            <a:r>
              <a:rPr lang="en-GB" dirty="0">
                <a:latin typeface="Palatino Linotype" panose="02040502050505030304" pitchFamily="18" charset="0"/>
              </a:rPr>
              <a:t> skimmer distance variation (2-10mm)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JEREMY setup</a:t>
            </a:r>
          </a:p>
          <a:p>
            <a:r>
              <a:rPr lang="en-GB" dirty="0">
                <a:latin typeface="Palatino Linotype" panose="02040502050505030304" pitchFamily="18" charset="0"/>
              </a:rPr>
              <a:t>	Nozzle=</a:t>
            </a:r>
            <a:r>
              <a:rPr lang="en-US" dirty="0">
                <a:latin typeface="Palatino Linotype" panose="02040502050505030304" pitchFamily="18" charset="0"/>
              </a:rPr>
              <a:t>0.03mm, </a:t>
            </a:r>
            <a:r>
              <a:rPr lang="en-US" b="1" dirty="0">
                <a:latin typeface="Palatino Linotype" panose="02040502050505030304" pitchFamily="18" charset="0"/>
              </a:rPr>
              <a:t>1</a:t>
            </a:r>
            <a:r>
              <a:rPr lang="en-US" b="1" baseline="30000" dirty="0">
                <a:latin typeface="Palatino Linotype" panose="02040502050505030304" pitchFamily="18" charset="0"/>
              </a:rPr>
              <a:t>st</a:t>
            </a:r>
            <a:r>
              <a:rPr lang="en-US" b="1" dirty="0">
                <a:latin typeface="Palatino Linotype" panose="02040502050505030304" pitchFamily="18" charset="0"/>
              </a:rPr>
              <a:t> skimmer=0.6mm</a:t>
            </a:r>
            <a:r>
              <a:rPr lang="en-US" dirty="0">
                <a:latin typeface="Palatino Linotype" panose="02040502050505030304" pitchFamily="18" charset="0"/>
              </a:rPr>
              <a:t>, 2</a:t>
            </a:r>
            <a:r>
              <a:rPr lang="en-US" baseline="30000" dirty="0">
                <a:latin typeface="Palatino Linotype" panose="02040502050505030304" pitchFamily="18" charset="0"/>
              </a:rPr>
              <a:t>nd</a:t>
            </a:r>
            <a:r>
              <a:rPr lang="en-US" dirty="0">
                <a:latin typeface="Palatino Linotype" panose="02040502050505030304" pitchFamily="18" charset="0"/>
              </a:rPr>
              <a:t> skimmer=2mm, 3</a:t>
            </a:r>
            <a:r>
              <a:rPr lang="en-US" baseline="30000" dirty="0">
                <a:latin typeface="Palatino Linotype" panose="02040502050505030304" pitchFamily="18" charset="0"/>
              </a:rPr>
              <a:t>rd</a:t>
            </a:r>
            <a:r>
              <a:rPr lang="en-US" dirty="0">
                <a:latin typeface="Palatino Linotype" panose="02040502050505030304" pitchFamily="18" charset="0"/>
              </a:rPr>
              <a:t> skimmer a=0.4,b=30 </a:t>
            </a:r>
          </a:p>
          <a:p>
            <a:r>
              <a:rPr lang="en-GB" dirty="0">
                <a:latin typeface="Palatino Linotype" panose="02040502050505030304" pitchFamily="18" charset="0"/>
              </a:rPr>
              <a:t>	</a:t>
            </a:r>
          </a:p>
          <a:p>
            <a:pPr algn="ctr"/>
            <a:r>
              <a:rPr lang="en-GB" dirty="0">
                <a:latin typeface="Palatino Linotype" panose="02040502050505030304" pitchFamily="18" charset="0"/>
              </a:rPr>
              <a:t>   </a:t>
            </a:r>
          </a:p>
          <a:p>
            <a:pPr algn="ctr"/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Palatino Linotype" panose="02040502050505030304" pitchFamily="18" charset="0"/>
            </a:endParaRPr>
          </a:p>
          <a:p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Modified JEREMY setup with Bellow distances 80mm, 100mm, 120mm between 2</a:t>
            </a:r>
            <a:r>
              <a:rPr lang="en-GB" baseline="30000" dirty="0">
                <a:latin typeface="Palatino Linotype" panose="02040502050505030304" pitchFamily="18" charset="0"/>
              </a:rPr>
              <a:t>nd</a:t>
            </a:r>
            <a:r>
              <a:rPr lang="en-GB" dirty="0">
                <a:latin typeface="Palatino Linotype" panose="02040502050505030304" pitchFamily="18" charset="0"/>
              </a:rPr>
              <a:t> – 3</a:t>
            </a:r>
            <a:r>
              <a:rPr lang="en-GB" baseline="30000" dirty="0">
                <a:latin typeface="Palatino Linotype" panose="02040502050505030304" pitchFamily="18" charset="0"/>
              </a:rPr>
              <a:t>rd</a:t>
            </a:r>
            <a:r>
              <a:rPr lang="en-GB" dirty="0">
                <a:latin typeface="Palatino Linotype" panose="02040502050505030304" pitchFamily="18" charset="0"/>
              </a:rPr>
              <a:t> skimmer 	Nozzle=</a:t>
            </a:r>
            <a:r>
              <a:rPr lang="en-US" dirty="0">
                <a:latin typeface="Palatino Linotype" panose="02040502050505030304" pitchFamily="18" charset="0"/>
              </a:rPr>
              <a:t>0.03mm, </a:t>
            </a:r>
            <a:r>
              <a:rPr lang="en-US" b="1" dirty="0">
                <a:latin typeface="Palatino Linotype" panose="02040502050505030304" pitchFamily="18" charset="0"/>
              </a:rPr>
              <a:t>1</a:t>
            </a:r>
            <a:r>
              <a:rPr lang="en-US" b="1" baseline="30000" dirty="0">
                <a:latin typeface="Palatino Linotype" panose="02040502050505030304" pitchFamily="18" charset="0"/>
              </a:rPr>
              <a:t>st</a:t>
            </a:r>
            <a:r>
              <a:rPr lang="en-US" b="1" dirty="0">
                <a:latin typeface="Palatino Linotype" panose="02040502050505030304" pitchFamily="18" charset="0"/>
              </a:rPr>
              <a:t> skimmer=0.6mm</a:t>
            </a:r>
            <a:r>
              <a:rPr lang="en-US" dirty="0">
                <a:latin typeface="Palatino Linotype" panose="02040502050505030304" pitchFamily="18" charset="0"/>
              </a:rPr>
              <a:t>, 2</a:t>
            </a:r>
            <a:r>
              <a:rPr lang="en-US" baseline="30000" dirty="0">
                <a:latin typeface="Palatino Linotype" panose="02040502050505030304" pitchFamily="18" charset="0"/>
              </a:rPr>
              <a:t>nd</a:t>
            </a:r>
            <a:r>
              <a:rPr lang="en-US" dirty="0">
                <a:latin typeface="Palatino Linotype" panose="02040502050505030304" pitchFamily="18" charset="0"/>
              </a:rPr>
              <a:t> skimmer=2mm, 3</a:t>
            </a:r>
            <a:r>
              <a:rPr lang="en-US" baseline="30000" dirty="0">
                <a:latin typeface="Palatino Linotype" panose="02040502050505030304" pitchFamily="18" charset="0"/>
              </a:rPr>
              <a:t>rd</a:t>
            </a:r>
            <a:r>
              <a:rPr lang="en-US" dirty="0">
                <a:latin typeface="Palatino Linotype" panose="02040502050505030304" pitchFamily="18" charset="0"/>
              </a:rPr>
              <a:t> skimmer a=0.4,b=30,4</a:t>
            </a:r>
            <a:r>
              <a:rPr lang="en-US" baseline="30000" dirty="0">
                <a:latin typeface="Palatino Linotype" panose="02040502050505030304" pitchFamily="18" charset="0"/>
              </a:rPr>
              <a:t>th</a:t>
            </a:r>
            <a:r>
              <a:rPr lang="en-US" dirty="0">
                <a:latin typeface="Palatino Linotype" panose="02040502050505030304" pitchFamily="18" charset="0"/>
              </a:rPr>
              <a:t> skimmer a=4,b=60  </a:t>
            </a:r>
          </a:p>
          <a:p>
            <a:r>
              <a:rPr lang="en-GB" dirty="0">
                <a:latin typeface="Palatino Linotype" panose="02040502050505030304" pitchFamily="18" charset="0"/>
              </a:rPr>
              <a:t>	</a:t>
            </a:r>
          </a:p>
          <a:p>
            <a:endParaRPr lang="en-GB" dirty="0">
              <a:latin typeface="Palatino Linotype" panose="02040502050505030304" pitchFamily="18" charset="0"/>
            </a:endParaRPr>
          </a:p>
          <a:p>
            <a:endParaRPr lang="en-GB" dirty="0">
              <a:latin typeface="Palatino Linotype" panose="02040502050505030304" pitchFamily="18" charset="0"/>
            </a:endParaRPr>
          </a:p>
          <a:p>
            <a:endParaRPr lang="en-GB" dirty="0">
              <a:latin typeface="Palatino Linotype" panose="02040502050505030304" pitchFamily="18" charset="0"/>
            </a:endParaRPr>
          </a:p>
          <a:p>
            <a:endParaRPr lang="en-GB" dirty="0">
              <a:latin typeface="Palatino Linotype" panose="02040502050505030304" pitchFamily="18" charset="0"/>
            </a:endParaRPr>
          </a:p>
          <a:p>
            <a:endParaRPr lang="en-GB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*Compare expected BG pressure per chamber, simulation </a:t>
            </a:r>
            <a:r>
              <a:rPr lang="en-GB" dirty="0" err="1">
                <a:latin typeface="Palatino Linotype" panose="02040502050505030304" pitchFamily="18" charset="0"/>
              </a:rPr>
              <a:t>vs</a:t>
            </a:r>
            <a:r>
              <a:rPr lang="en-GB" dirty="0">
                <a:latin typeface="Palatino Linotype" panose="02040502050505030304" pitchFamily="18" charset="0"/>
              </a:rPr>
              <a:t> measured</a:t>
            </a:r>
          </a:p>
        </p:txBody>
      </p:sp>
      <p:sp>
        <p:nvSpPr>
          <p:cNvPr id="15" name="object 10"/>
          <p:cNvSpPr txBox="1"/>
          <p:nvPr/>
        </p:nvSpPr>
        <p:spPr>
          <a:xfrm>
            <a:off x="4068926" y="6383084"/>
            <a:ext cx="4802705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3352"/>
              </p:ext>
            </p:extLst>
          </p:nvPr>
        </p:nvGraphicFramePr>
        <p:xfrm>
          <a:off x="3298411" y="2141537"/>
          <a:ext cx="4637635" cy="1159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9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89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43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7505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Distances</a:t>
                      </a:r>
                      <a:r>
                        <a:rPr lang="en-US" baseline="0" dirty="0"/>
                        <a:t> in mm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Nozzle-1st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baseline="0" dirty="0"/>
                        <a:t>-2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-3</a:t>
                      </a:r>
                      <a:r>
                        <a:rPr lang="en-US" baseline="30000" dirty="0"/>
                        <a:t>rd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-IP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2-10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24.75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250.33-290.33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150.18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819494"/>
              </p:ext>
            </p:extLst>
          </p:nvPr>
        </p:nvGraphicFramePr>
        <p:xfrm>
          <a:off x="2842545" y="4198305"/>
          <a:ext cx="5744409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2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88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3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44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43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Distances</a:t>
                      </a:r>
                      <a:r>
                        <a:rPr lang="en-US" baseline="0" dirty="0"/>
                        <a:t> in mm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Nozzle-1st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baseline="0" dirty="0"/>
                        <a:t>-2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-3</a:t>
                      </a:r>
                      <a:r>
                        <a:rPr lang="en-US" baseline="30000" dirty="0"/>
                        <a:t>rd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-IP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IP-4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2-10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24.75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250.33-290.33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150.18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172.68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977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11250" y="-19050"/>
            <a:ext cx="12203250" cy="865806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60094" y="6180736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117" y="6287070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9428" y="6259374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293921" y="6260340"/>
            <a:ext cx="1128791" cy="4515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11250" y="-63201"/>
            <a:ext cx="119157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Background pressure study with/without</a:t>
            </a:r>
          </a:p>
          <a:p>
            <a:pPr lvl="1" algn="ctr"/>
            <a:r>
              <a:rPr lang="en-GB" sz="2800" b="1" dirty="0">
                <a:solidFill>
                  <a:schemeClr val="bg1"/>
                </a:solidFill>
                <a:latin typeface="Palatino Linotype" panose="02040502050505030304" pitchFamily="18" charset="0"/>
              </a:rPr>
              <a:t>bellow positions at different nozzle distance</a:t>
            </a:r>
            <a:endParaRPr lang="en-US" sz="28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5" name="object 10"/>
          <p:cNvSpPr txBox="1"/>
          <p:nvPr/>
        </p:nvSpPr>
        <p:spPr>
          <a:xfrm>
            <a:off x="4600423" y="6370249"/>
            <a:ext cx="3575012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144389" y="1019187"/>
            <a:ext cx="9715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JEREMY setup</a:t>
            </a:r>
          </a:p>
          <a:p>
            <a:r>
              <a:rPr lang="en-GB" dirty="0">
                <a:latin typeface="Palatino Linotype" panose="02040502050505030304" pitchFamily="18" charset="0"/>
              </a:rPr>
              <a:t>	Nozzle=</a:t>
            </a:r>
            <a:r>
              <a:rPr lang="en-US" dirty="0">
                <a:latin typeface="Palatino Linotype" panose="02040502050505030304" pitchFamily="18" charset="0"/>
              </a:rPr>
              <a:t>0.03mm, </a:t>
            </a:r>
            <a:r>
              <a:rPr lang="en-US" b="1" dirty="0">
                <a:latin typeface="Palatino Linotype" panose="02040502050505030304" pitchFamily="18" charset="0"/>
              </a:rPr>
              <a:t>1</a:t>
            </a:r>
            <a:r>
              <a:rPr lang="en-US" b="1" baseline="30000" dirty="0">
                <a:latin typeface="Palatino Linotype" panose="02040502050505030304" pitchFamily="18" charset="0"/>
              </a:rPr>
              <a:t>st</a:t>
            </a:r>
            <a:r>
              <a:rPr lang="en-US" b="1" dirty="0">
                <a:latin typeface="Palatino Linotype" panose="02040502050505030304" pitchFamily="18" charset="0"/>
              </a:rPr>
              <a:t> skimmer=0.6mm</a:t>
            </a:r>
            <a:r>
              <a:rPr lang="en-US" dirty="0">
                <a:latin typeface="Palatino Linotype" panose="02040502050505030304" pitchFamily="18" charset="0"/>
              </a:rPr>
              <a:t>, 2</a:t>
            </a:r>
            <a:r>
              <a:rPr lang="en-US" baseline="30000" dirty="0">
                <a:latin typeface="Palatino Linotype" panose="02040502050505030304" pitchFamily="18" charset="0"/>
              </a:rPr>
              <a:t>nd</a:t>
            </a:r>
            <a:r>
              <a:rPr lang="en-US" dirty="0">
                <a:latin typeface="Palatino Linotype" panose="02040502050505030304" pitchFamily="18" charset="0"/>
              </a:rPr>
              <a:t> skimmer=2mm, 3</a:t>
            </a:r>
            <a:r>
              <a:rPr lang="en-US" baseline="30000" dirty="0">
                <a:latin typeface="Palatino Linotype" panose="02040502050505030304" pitchFamily="18" charset="0"/>
              </a:rPr>
              <a:t>rd</a:t>
            </a:r>
            <a:r>
              <a:rPr lang="en-US" dirty="0">
                <a:latin typeface="Palatino Linotype" panose="02040502050505030304" pitchFamily="18" charset="0"/>
              </a:rPr>
              <a:t> skimmer a=0.4,b=30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184334"/>
              </p:ext>
            </p:extLst>
          </p:nvPr>
        </p:nvGraphicFramePr>
        <p:xfrm>
          <a:off x="0" y="1787123"/>
          <a:ext cx="4994694" cy="1159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9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96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37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7505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Distances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in mm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Nozzle-1st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baseline="0" dirty="0"/>
                        <a:t>-2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-3</a:t>
                      </a:r>
                      <a:r>
                        <a:rPr lang="en-US" baseline="30000" dirty="0"/>
                        <a:t>rd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-IP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2-10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24.75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250.33-290.33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150.18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47759"/>
              </p:ext>
            </p:extLst>
          </p:nvPr>
        </p:nvGraphicFramePr>
        <p:xfrm>
          <a:off x="5143875" y="1700022"/>
          <a:ext cx="6998144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3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3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29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47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3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Nozzle-skimmer distances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skimmer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r>
                        <a:rPr lang="en-US" baseline="30000" dirty="0"/>
                        <a:t>nd</a:t>
                      </a:r>
                      <a:r>
                        <a:rPr lang="en-US" baseline="0" dirty="0"/>
                        <a:t> skimmer</a:t>
                      </a:r>
                      <a:endParaRPr lang="en-US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skimmer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IP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 (No gas)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1.50E-08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7.30E-09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3.80E-09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4.29E-09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3.43E-03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1.10E-04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1.53E-05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1.92E-07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3.53E-03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1.00E-04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1.47E-05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1.91E-07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3.53E-03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9.87E-05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1.40E-05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1.85E-07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3.53E-03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9.77E-05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1.33E-05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1.79E-07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3.53E-03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9.63E-05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1.30E-05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1.72E-07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3.53E-03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9.60E-05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1.30E-05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1.66E-07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3.53E-03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9.57E-05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1.27E-05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1.61E-07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3.53E-03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9.57E-05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1.23E-05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1.57E-07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3.53E-03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9.50E-05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1.20E-05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1.52E-07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Aptos Narrow"/>
                      </a:endParaRPr>
                    </a:p>
                  </a:txBody>
                  <a:tcPr marL="4357" marR="4357" marT="4357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911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/>
          <p:nvPr/>
        </p:nvSpPr>
        <p:spPr>
          <a:xfrm>
            <a:off x="-2300" y="37140"/>
            <a:ext cx="3780145" cy="431321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030399"/>
          </a:solidFill>
          <a:ln>
            <a:solidFill>
              <a:srgbClr val="270993"/>
            </a:solidFill>
          </a:ln>
        </p:spPr>
        <p:txBody>
          <a:bodyPr wrap="square" lIns="0" tIns="0" rIns="0" bIns="0" rtlCol="0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1" y="6287070"/>
            <a:ext cx="2154162" cy="458400"/>
          </a:xfrm>
          <a:prstGeom prst="rect">
            <a:avLst/>
          </a:prstGeom>
        </p:spPr>
      </p:pic>
      <p:pic>
        <p:nvPicPr>
          <p:cNvPr id="6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58311" y="6167887"/>
            <a:ext cx="838272" cy="677264"/>
          </a:xfrm>
          <a:prstGeom prst="rect">
            <a:avLst/>
          </a:prstGeom>
        </p:spPr>
      </p:pic>
      <p:pic>
        <p:nvPicPr>
          <p:cNvPr id="7" name="Picture 6" descr="A logo on a black background&#10;&#10;Description automatically generated">
            <a:extLst>
              <a:ext uri="{FF2B5EF4-FFF2-40B4-BE49-F238E27FC236}">
                <a16:creationId xmlns:a16="http://schemas.microsoft.com/office/drawing/2014/main" id="{44492907-07E2-CA36-0F34-F73E2B2BD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5748" y="6150825"/>
            <a:ext cx="1006271" cy="711389"/>
          </a:xfrm>
          <a:prstGeom prst="rect">
            <a:avLst/>
          </a:prstGeom>
        </p:spPr>
      </p:pic>
      <p:sp>
        <p:nvSpPr>
          <p:cNvPr id="9" name="object 3"/>
          <p:cNvSpPr/>
          <p:nvPr/>
        </p:nvSpPr>
        <p:spPr>
          <a:xfrm>
            <a:off x="-2300" y="6124607"/>
            <a:ext cx="12192000" cy="45719"/>
          </a:xfrm>
          <a:custGeom>
            <a:avLst/>
            <a:gdLst/>
            <a:ahLst/>
            <a:cxnLst/>
            <a:rect l="l" t="t" r="r" b="b"/>
            <a:pathLst>
              <a:path w="3705225" h="95250">
                <a:moveTo>
                  <a:pt x="3705225" y="0"/>
                </a:moveTo>
                <a:lnTo>
                  <a:pt x="0" y="0"/>
                </a:lnTo>
                <a:lnTo>
                  <a:pt x="0" y="95250"/>
                </a:lnTo>
                <a:lnTo>
                  <a:pt x="3705225" y="95250"/>
                </a:lnTo>
                <a:lnTo>
                  <a:pt x="3705225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Cern · OpenSear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44" y="6290397"/>
            <a:ext cx="523823" cy="5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5114" y="6268260"/>
            <a:ext cx="1109130" cy="4488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6669" t="30001" r="16669" b="30002"/>
          <a:stretch/>
        </p:blipFill>
        <p:spPr>
          <a:xfrm>
            <a:off x="8316384" y="6212572"/>
            <a:ext cx="1128791" cy="451516"/>
          </a:xfrm>
          <a:prstGeom prst="rect">
            <a:avLst/>
          </a:prstGeom>
        </p:spPr>
      </p:pic>
      <p:sp>
        <p:nvSpPr>
          <p:cNvPr id="13" name="object 10"/>
          <p:cNvSpPr txBox="1"/>
          <p:nvPr/>
        </p:nvSpPr>
        <p:spPr>
          <a:xfrm>
            <a:off x="4597007" y="6365383"/>
            <a:ext cx="3600891" cy="25455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/>
            <a:r>
              <a:rPr lang="en-US" sz="1550" b="1" dirty="0">
                <a:solidFill>
                  <a:srgbClr val="270993"/>
                </a:solidFill>
                <a:latin typeface="Palatino Linotype" panose="02040502050505030304" pitchFamily="18" charset="0"/>
                <a:cs typeface="Trebuchet MS"/>
              </a:rPr>
              <a:t>11th BGC Collaboration Meeting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30980" y="867242"/>
            <a:ext cx="34841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Palatino Linotype" panose="02040502050505030304" pitchFamily="18" charset="0"/>
              </a:rPr>
              <a:t>Modified JEREMY setup with Bellow distances 80mm, 100mm, 120mm between 2</a:t>
            </a:r>
            <a:r>
              <a:rPr lang="en-GB" baseline="30000" dirty="0">
                <a:latin typeface="Palatino Linotype" panose="02040502050505030304" pitchFamily="18" charset="0"/>
              </a:rPr>
              <a:t>nd</a:t>
            </a:r>
            <a:r>
              <a:rPr lang="en-GB" dirty="0">
                <a:latin typeface="Palatino Linotype" panose="02040502050505030304" pitchFamily="18" charset="0"/>
              </a:rPr>
              <a:t> – 3</a:t>
            </a:r>
            <a:r>
              <a:rPr lang="en-GB" baseline="30000" dirty="0">
                <a:latin typeface="Palatino Linotype" panose="02040502050505030304" pitchFamily="18" charset="0"/>
              </a:rPr>
              <a:t>rd</a:t>
            </a:r>
            <a:r>
              <a:rPr lang="en-GB" dirty="0">
                <a:latin typeface="Palatino Linotype" panose="02040502050505030304" pitchFamily="18" charset="0"/>
              </a:rPr>
              <a:t> skimmer 	</a:t>
            </a:r>
          </a:p>
          <a:p>
            <a:r>
              <a:rPr lang="en-GB" dirty="0">
                <a:latin typeface="Palatino Linotype" panose="02040502050505030304" pitchFamily="18" charset="0"/>
              </a:rPr>
              <a:t>	</a:t>
            </a:r>
          </a:p>
          <a:p>
            <a:r>
              <a:rPr lang="en-GB" dirty="0">
                <a:latin typeface="Palatino Linotype" panose="02040502050505030304" pitchFamily="18" charset="0"/>
              </a:rPr>
              <a:t>Nozzle=</a:t>
            </a:r>
            <a:r>
              <a:rPr lang="en-US" dirty="0">
                <a:latin typeface="Palatino Linotype" panose="02040502050505030304" pitchFamily="18" charset="0"/>
              </a:rPr>
              <a:t>0.03mm</a:t>
            </a:r>
          </a:p>
          <a:p>
            <a:r>
              <a:rPr lang="en-US" b="1" dirty="0">
                <a:latin typeface="Palatino Linotype" panose="02040502050505030304" pitchFamily="18" charset="0"/>
              </a:rPr>
              <a:t>1</a:t>
            </a:r>
            <a:r>
              <a:rPr lang="en-US" b="1" baseline="30000" dirty="0">
                <a:latin typeface="Palatino Linotype" panose="02040502050505030304" pitchFamily="18" charset="0"/>
              </a:rPr>
              <a:t>st</a:t>
            </a:r>
            <a:r>
              <a:rPr lang="en-US" b="1" dirty="0">
                <a:latin typeface="Palatino Linotype" panose="02040502050505030304" pitchFamily="18" charset="0"/>
              </a:rPr>
              <a:t> skimmer=0.6mm</a:t>
            </a:r>
            <a:endParaRPr lang="en-US" dirty="0">
              <a:latin typeface="Palatino Linotype" panose="02040502050505030304" pitchFamily="18" charset="0"/>
            </a:endParaRPr>
          </a:p>
          <a:p>
            <a:r>
              <a:rPr lang="en-US" dirty="0">
                <a:latin typeface="Palatino Linotype" panose="02040502050505030304" pitchFamily="18" charset="0"/>
              </a:rPr>
              <a:t>2</a:t>
            </a:r>
            <a:r>
              <a:rPr lang="en-US" baseline="30000" dirty="0">
                <a:latin typeface="Palatino Linotype" panose="02040502050505030304" pitchFamily="18" charset="0"/>
              </a:rPr>
              <a:t>nd</a:t>
            </a:r>
            <a:r>
              <a:rPr lang="en-US" dirty="0">
                <a:latin typeface="Palatino Linotype" panose="02040502050505030304" pitchFamily="18" charset="0"/>
              </a:rPr>
              <a:t> skimmer=2mm</a:t>
            </a:r>
          </a:p>
          <a:p>
            <a:r>
              <a:rPr lang="en-US" dirty="0">
                <a:latin typeface="Palatino Linotype" panose="02040502050505030304" pitchFamily="18" charset="0"/>
              </a:rPr>
              <a:t>3</a:t>
            </a:r>
            <a:r>
              <a:rPr lang="en-US" baseline="30000" dirty="0">
                <a:latin typeface="Palatino Linotype" panose="02040502050505030304" pitchFamily="18" charset="0"/>
              </a:rPr>
              <a:t>rd</a:t>
            </a:r>
            <a:r>
              <a:rPr lang="en-US" dirty="0">
                <a:latin typeface="Palatino Linotype" panose="02040502050505030304" pitchFamily="18" charset="0"/>
              </a:rPr>
              <a:t> skimmer a=0.4,b=30</a:t>
            </a:r>
          </a:p>
          <a:p>
            <a:r>
              <a:rPr lang="en-US" dirty="0">
                <a:latin typeface="Palatino Linotype" panose="02040502050505030304" pitchFamily="18" charset="0"/>
              </a:rPr>
              <a:t>4</a:t>
            </a:r>
            <a:r>
              <a:rPr lang="en-US" baseline="30000" dirty="0">
                <a:latin typeface="Palatino Linotype" panose="02040502050505030304" pitchFamily="18" charset="0"/>
              </a:rPr>
              <a:t>th</a:t>
            </a:r>
            <a:r>
              <a:rPr lang="en-US" dirty="0">
                <a:latin typeface="Palatino Linotype" panose="02040502050505030304" pitchFamily="18" charset="0"/>
              </a:rPr>
              <a:t> skimmer a=4,b=60 </a:t>
            </a:r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738874"/>
              </p:ext>
            </p:extLst>
          </p:nvPr>
        </p:nvGraphicFramePr>
        <p:xfrm>
          <a:off x="3821716" y="39441"/>
          <a:ext cx="8342106" cy="6045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3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43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4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9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94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93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027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Nozzle-skimmer (mm)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Bellow distances (mm)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  <a:r>
                        <a:rPr lang="en-US" sz="1200" baseline="30000" dirty="0"/>
                        <a:t>st</a:t>
                      </a:r>
                      <a:r>
                        <a:rPr lang="en-US" sz="1200" dirty="0"/>
                        <a:t> 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  <a:r>
                        <a:rPr lang="en-US" sz="1200" baseline="30000" dirty="0"/>
                        <a:t>nd</a:t>
                      </a:r>
                      <a:r>
                        <a:rPr lang="en-US" sz="1200" dirty="0"/>
                        <a:t> 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  <a:r>
                        <a:rPr lang="en-US" sz="1200" baseline="30000" dirty="0"/>
                        <a:t>rd</a:t>
                      </a:r>
                      <a:r>
                        <a:rPr lang="en-US" sz="1200" dirty="0"/>
                        <a:t> 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IP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Dump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2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3.30E-03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1.10E-04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/>
                        </a:rPr>
                        <a:t>1.59E-07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3.63E-03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1.10E-04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Aptos Narrow"/>
                        </a:rPr>
                        <a:t>1.67E-07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4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3.63E-03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1.07E-04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1.33E-05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Aptos Narrow"/>
                        </a:rPr>
                        <a:t>1.62E-07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3.60E-03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1.00E-04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Aptos Narrow"/>
                        </a:rPr>
                        <a:t>1.57E-07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6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3.63E-03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1.00E-04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Aptos Narrow"/>
                        </a:rPr>
                        <a:t>1.53E-07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1.17E-07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3.63E-03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1.00E-04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Aptos Narrow"/>
                        </a:rPr>
                        <a:t>1.48E-07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3.57E-03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9.93E-05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Aptos Narrow"/>
                        </a:rPr>
                        <a:t>1.45E-07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3.60E-03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9.93E-05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/>
                        </a:rPr>
                        <a:t>1.41E-07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3.57E-03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9.90E-05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1.20E-05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1.38E-07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1.10E-07</a:t>
                      </a:r>
                    </a:p>
                  </a:txBody>
                  <a:tcPr marL="7620" marR="7620" marT="762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2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3.13E-03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1.03E-04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B050"/>
                          </a:solidFill>
                          <a:effectLst/>
                          <a:latin typeface="Aptos Narrow"/>
                        </a:rPr>
                        <a:t>1.52E-07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3.47E-03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1.10E-04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B050"/>
                          </a:solidFill>
                          <a:effectLst/>
                          <a:latin typeface="Aptos Narrow"/>
                        </a:rPr>
                        <a:t>1.58E-07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1.50E-07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4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3.47E-03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9.87E-05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1.30E-05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B050"/>
                          </a:solidFill>
                          <a:effectLst/>
                          <a:latin typeface="Aptos Narrow"/>
                        </a:rPr>
                        <a:t>1.50E-07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1.50E-07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3.47E-03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9.67E-05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1.27E-05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B050"/>
                          </a:solidFill>
                          <a:effectLst/>
                          <a:latin typeface="Aptos Narrow"/>
                        </a:rPr>
                        <a:t>1.46E-07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1.50E-07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6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3.47E-03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9.47E-05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Aptos Narrow"/>
                        </a:rPr>
                        <a:t>1.41E-07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3.47E-03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9.37E-05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Aptos Narrow"/>
                        </a:rPr>
                        <a:t>1.36E-07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3.43E-03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9.30E-05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Aptos Narrow"/>
                        </a:rPr>
                        <a:t>1.33E-07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3.43E-03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9.30E-05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1.13E-05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Aptos Narrow"/>
                        </a:rPr>
                        <a:t>1.30E-07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100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3.43E-03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9.23E-05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1.07E-05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1.27E-07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1.20E-07</a:t>
                      </a: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2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3.03E-03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1.00E-04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1.37E-05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Aptos Narrow"/>
                        </a:rPr>
                        <a:t>1.47E-07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1.30E-07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3.33E-03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1.03E-04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Aptos Narrow"/>
                        </a:rPr>
                        <a:t>1.50E-07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4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3.33E-03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1.01E-04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1.30E-05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Aptos Narrow"/>
                        </a:rPr>
                        <a:t>1.43E-07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1.40E-07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3.33E-03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9.47E-05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1.23E-05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Aptos Narrow"/>
                        </a:rPr>
                        <a:t>1.38E-07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1.37E-07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6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3.33E-03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9.27E-05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Aptos Narrow"/>
                        </a:rPr>
                        <a:t>1.33E-07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1.30E-07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3.33E-03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9.17E-05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1.17E-05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Aptos Narrow"/>
                        </a:rPr>
                        <a:t>1.28E-07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1.27E-07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8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3.33E-03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9.13E-05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1.13E-05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Aptos Narrow"/>
                        </a:rPr>
                        <a:t>1.25E-07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1.20E-07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3.33E-03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9.07E-05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Aptos Narrow"/>
                        </a:rPr>
                        <a:t>1.23E-07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1.10E-07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137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120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3.33E-03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9.07E-05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1.10E-05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1.21E-07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ptos Narrow"/>
                        </a:rPr>
                        <a:t>1.10E-07</a:t>
                      </a:r>
                    </a:p>
                  </a:txBody>
                  <a:tcPr marL="7620" marR="7620" marT="7620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308740"/>
              </p:ext>
            </p:extLst>
          </p:nvPr>
        </p:nvGraphicFramePr>
        <p:xfrm>
          <a:off x="127743" y="4931134"/>
          <a:ext cx="3512604" cy="110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5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59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750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Nozzle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 skimmer distance 10mm</a:t>
                      </a:r>
                      <a:endParaRPr lang="en-US" sz="14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9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Palatino Linotype" panose="02040502050505030304" pitchFamily="18" charset="0"/>
                        </a:rPr>
                        <a:t>Nozzle-1st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latin typeface="Palatino Linotype" panose="02040502050505030304" pitchFamily="18" charset="0"/>
                        </a:rPr>
                        <a:t>2</a:t>
                      </a:r>
                      <a:r>
                        <a:rPr lang="en-US" sz="1400" baseline="30000" dirty="0">
                          <a:latin typeface="Palatino Linotype" panose="02040502050505030304" pitchFamily="18" charset="0"/>
                        </a:rPr>
                        <a:t>nd</a:t>
                      </a:r>
                      <a:r>
                        <a:rPr lang="en-US" sz="1400" baseline="0" dirty="0">
                          <a:latin typeface="Palatino Linotype" panose="02040502050505030304" pitchFamily="18" charset="0"/>
                        </a:rPr>
                        <a:t> </a:t>
                      </a:r>
                      <a:endParaRPr lang="en-US" sz="14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latin typeface="Palatino Linotype" panose="02040502050505030304" pitchFamily="18" charset="0"/>
                        </a:rPr>
                        <a:t>3</a:t>
                      </a:r>
                      <a:r>
                        <a:rPr lang="en-US" sz="1400" baseline="30000" dirty="0">
                          <a:latin typeface="Palatino Linotype" panose="02040502050505030304" pitchFamily="18" charset="0"/>
                        </a:rPr>
                        <a:t>rd</a:t>
                      </a:r>
                      <a:r>
                        <a:rPr lang="en-US" sz="1400" baseline="0" dirty="0">
                          <a:latin typeface="Palatino Linotype" panose="02040502050505030304" pitchFamily="18" charset="0"/>
                        </a:rPr>
                        <a:t> </a:t>
                      </a:r>
                      <a:endParaRPr lang="en-US" sz="1400" dirty="0">
                        <a:latin typeface="Palatino Linotype" panose="02040502050505030304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Palatino Linotype" panose="02040502050505030304" pitchFamily="18" charset="0"/>
                        </a:rPr>
                        <a:t>IP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3.53E-03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357" marR="4357" marT="435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9.50E-05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357" marR="4357" marT="435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1.20E-05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357" marR="4357" marT="435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1.52E-07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357" marR="4357" marT="435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163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4515</TotalTime>
  <Words>1105</Words>
  <Application>Microsoft Office PowerPoint</Application>
  <PresentationFormat>Widescreen</PresentationFormat>
  <Paragraphs>476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Adobe Gothic Std B</vt:lpstr>
      <vt:lpstr>Aptos Narrow</vt:lpstr>
      <vt:lpstr>Arial</vt:lpstr>
      <vt:lpstr>Calibri</vt:lpstr>
      <vt:lpstr>Calibri Light</vt:lpstr>
      <vt:lpstr>Palatino Linotype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Shakti Prasad Sethi</dc:creator>
  <cp:lastModifiedBy>Zhang, Hao [haozhang]</cp:lastModifiedBy>
  <cp:revision>86</cp:revision>
  <dcterms:created xsi:type="dcterms:W3CDTF">2024-11-27T15:09:00Z</dcterms:created>
  <dcterms:modified xsi:type="dcterms:W3CDTF">2024-12-02T09:11:01Z</dcterms:modified>
</cp:coreProperties>
</file>