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67"/>
  </p:notesMasterIdLst>
  <p:sldIdLst>
    <p:sldId id="279" r:id="rId2"/>
    <p:sldId id="350" r:id="rId3"/>
    <p:sldId id="459" r:id="rId4"/>
    <p:sldId id="431" r:id="rId5"/>
    <p:sldId id="436" r:id="rId6"/>
    <p:sldId id="533" r:id="rId7"/>
    <p:sldId id="522" r:id="rId8"/>
    <p:sldId id="535" r:id="rId9"/>
    <p:sldId id="536" r:id="rId10"/>
    <p:sldId id="540" r:id="rId11"/>
    <p:sldId id="537" r:id="rId12"/>
    <p:sldId id="462" r:id="rId13"/>
    <p:sldId id="503" r:id="rId14"/>
    <p:sldId id="457" r:id="rId15"/>
    <p:sldId id="432" r:id="rId16"/>
    <p:sldId id="479" r:id="rId17"/>
    <p:sldId id="515" r:id="rId18"/>
    <p:sldId id="520" r:id="rId19"/>
    <p:sldId id="518" r:id="rId20"/>
    <p:sldId id="519" r:id="rId21"/>
    <p:sldId id="510" r:id="rId22"/>
    <p:sldId id="511" r:id="rId23"/>
    <p:sldId id="512" r:id="rId24"/>
    <p:sldId id="523" r:id="rId25"/>
    <p:sldId id="513" r:id="rId26"/>
    <p:sldId id="514" r:id="rId27"/>
    <p:sldId id="491" r:id="rId28"/>
    <p:sldId id="490" r:id="rId29"/>
    <p:sldId id="489" r:id="rId30"/>
    <p:sldId id="492" r:id="rId31"/>
    <p:sldId id="493" r:id="rId32"/>
    <p:sldId id="521" r:id="rId33"/>
    <p:sldId id="525" r:id="rId34"/>
    <p:sldId id="524" r:id="rId35"/>
    <p:sldId id="517" r:id="rId36"/>
    <p:sldId id="526" r:id="rId37"/>
    <p:sldId id="527" r:id="rId38"/>
    <p:sldId id="529" r:id="rId39"/>
    <p:sldId id="531" r:id="rId40"/>
    <p:sldId id="532" r:id="rId41"/>
    <p:sldId id="478" r:id="rId42"/>
    <p:sldId id="506" r:id="rId43"/>
    <p:sldId id="507" r:id="rId44"/>
    <p:sldId id="448" r:id="rId45"/>
    <p:sldId id="538" r:id="rId46"/>
    <p:sldId id="501" r:id="rId47"/>
    <p:sldId id="498" r:id="rId48"/>
    <p:sldId id="539" r:id="rId49"/>
    <p:sldId id="473" r:id="rId50"/>
    <p:sldId id="508" r:id="rId51"/>
    <p:sldId id="542" r:id="rId52"/>
    <p:sldId id="544" r:id="rId53"/>
    <p:sldId id="545" r:id="rId54"/>
    <p:sldId id="482" r:id="rId55"/>
    <p:sldId id="516" r:id="rId56"/>
    <p:sldId id="435" r:id="rId57"/>
    <p:sldId id="451" r:id="rId58"/>
    <p:sldId id="318" r:id="rId59"/>
    <p:sldId id="460" r:id="rId60"/>
    <p:sldId id="437" r:id="rId61"/>
    <p:sldId id="541" r:id="rId62"/>
    <p:sldId id="477" r:id="rId63"/>
    <p:sldId id="481" r:id="rId64"/>
    <p:sldId id="456" r:id="rId65"/>
    <p:sldId id="463" r:id="rId66"/>
  </p:sldIdLst>
  <p:sldSz cx="12192000" cy="6858000"/>
  <p:notesSz cx="7104063" cy="10234613"/>
  <p:embeddedFontLst>
    <p:embeddedFont>
      <p:font typeface="Calibri" panose="020F0502020204030204" pitchFamily="34" charset="0"/>
      <p:regular r:id="rId68"/>
      <p:bold r:id="rId69"/>
      <p:italic r:id="rId70"/>
      <p:boldItalic r:id="rId71"/>
    </p:embeddedFont>
    <p:embeddedFont>
      <p:font typeface="Consolas" panose="020B0609020204030204" pitchFamily="49" charset="0"/>
      <p:regular r:id="rId72"/>
      <p:bold r:id="rId73"/>
      <p:italic r:id="rId74"/>
      <p:boldItalic r:id="rId7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D9DD59D2-EA99-4BFD-8737-3B704A5007B8}">
          <p14:sldIdLst>
            <p14:sldId id="279"/>
            <p14:sldId id="350"/>
            <p14:sldId id="459"/>
          </p14:sldIdLst>
        </p14:section>
        <p14:section name="FPGAs" id="{AEB1A79E-E417-4F4F-91FB-60C33277B7DE}">
          <p14:sldIdLst>
            <p14:sldId id="431"/>
            <p14:sldId id="436"/>
            <p14:sldId id="533"/>
            <p14:sldId id="522"/>
            <p14:sldId id="535"/>
            <p14:sldId id="536"/>
            <p14:sldId id="540"/>
            <p14:sldId id="537"/>
            <p14:sldId id="462"/>
            <p14:sldId id="503"/>
            <p14:sldId id="457"/>
          </p14:sldIdLst>
        </p14:section>
        <p14:section name="Design Principles and FPGA Programming" id="{10119A1C-3061-4059-8F1D-EE10F77C7B8B}">
          <p14:sldIdLst>
            <p14:sldId id="432"/>
            <p14:sldId id="479"/>
            <p14:sldId id="515"/>
            <p14:sldId id="520"/>
            <p14:sldId id="518"/>
            <p14:sldId id="519"/>
            <p14:sldId id="510"/>
            <p14:sldId id="511"/>
            <p14:sldId id="512"/>
            <p14:sldId id="523"/>
            <p14:sldId id="513"/>
            <p14:sldId id="514"/>
            <p14:sldId id="491"/>
            <p14:sldId id="490"/>
            <p14:sldId id="489"/>
            <p14:sldId id="492"/>
            <p14:sldId id="493"/>
            <p14:sldId id="521"/>
            <p14:sldId id="525"/>
            <p14:sldId id="524"/>
            <p14:sldId id="517"/>
            <p14:sldId id="526"/>
            <p14:sldId id="527"/>
            <p14:sldId id="529"/>
            <p14:sldId id="531"/>
            <p14:sldId id="532"/>
            <p14:sldId id="478"/>
            <p14:sldId id="506"/>
            <p14:sldId id="507"/>
          </p14:sldIdLst>
        </p14:section>
        <p14:section name="Parallel Processing" id="{D6B069F1-8AED-4897-8AD1-D29C5D21D765}">
          <p14:sldIdLst>
            <p14:sldId id="448"/>
            <p14:sldId id="538"/>
            <p14:sldId id="501"/>
            <p14:sldId id="498"/>
            <p14:sldId id="539"/>
            <p14:sldId id="473"/>
            <p14:sldId id="508"/>
            <p14:sldId id="542"/>
            <p14:sldId id="544"/>
            <p14:sldId id="545"/>
            <p14:sldId id="482"/>
            <p14:sldId id="516"/>
          </p14:sldIdLst>
        </p14:section>
        <p14:section name="Summary and Outlook" id="{D5F6FC6F-8A6C-43BD-BC35-504F8B779FEC}">
          <p14:sldIdLst>
            <p14:sldId id="435"/>
            <p14:sldId id="451"/>
            <p14:sldId id="318"/>
            <p14:sldId id="460"/>
          </p14:sldIdLst>
        </p14:section>
        <p14:section name="BACKUP" id="{0EDF333B-EACB-448B-A183-ECF61440B23B}">
          <p14:sldIdLst>
            <p14:sldId id="437"/>
            <p14:sldId id="541"/>
            <p14:sldId id="477"/>
            <p14:sldId id="481"/>
            <p14:sldId id="456"/>
            <p14:sldId id="4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1D6671F-38D9-A58F-EDAD-9494DCFEC5E1}" name="Hinderberger, Peter" initials="HP" userId="S::peter.hinderberger@tum.de::260d5ed1-7540-42a6-8f32-48645e72f30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EF"/>
    <a:srgbClr val="0088FF"/>
    <a:srgbClr val="03FF04"/>
    <a:srgbClr val="0091FF"/>
    <a:srgbClr val="2683C6"/>
    <a:srgbClr val="2F5597"/>
    <a:srgbClr val="316857"/>
    <a:srgbClr val="4C83AB"/>
    <a:srgbClr val="5AA48D"/>
    <a:srgbClr val="4A9B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17" autoAdjust="0"/>
    <p:restoredTop sz="88477" autoAdjust="0"/>
  </p:normalViewPr>
  <p:slideViewPr>
    <p:cSldViewPr snapToGrid="0">
      <p:cViewPr varScale="1">
        <p:scale>
          <a:sx n="58" d="100"/>
          <a:sy n="58" d="100"/>
        </p:scale>
        <p:origin x="1216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font" Target="fonts/font1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font" Target="fonts/font7.fntdata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font" Target="fonts/font2.fntdata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5.fntdata"/><Relationship Id="rId80" Type="http://schemas.microsoft.com/office/2018/10/relationships/authors" Target="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font" Target="fonts/font3.fntdata"/><Relationship Id="rId75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font" Target="fonts/font6.fntdata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font" Target="fonts/font4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96692DF4-4DA3-4DBF-A24B-74DD9B58BCDD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0D1FFA7D-229E-49F0-AC43-C82143FD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778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9454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00E778-4818-4BBD-D107-6E9873B06B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0D723E1-D571-F06A-97CC-8189C7E88B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8DFF6A1-90F2-230D-A5AB-333516065B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6EFA1B-10DA-BFC4-A391-E15FE4EA16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470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4833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5192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03FCC8-38E4-E213-1A00-89CC917EED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B6FAA9A-5DFF-B7AB-490A-1F5440D360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86B714E-8ED9-D8B7-1B8A-D6E3D325C8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5353F26-8EC8-1D8D-7AB2-258441F394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0724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603BB9-647C-A510-41EF-DB02C313BF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ABCC35E-3CE6-B088-7216-A3E069ADE8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5675728-2025-B09E-65C3-7B85921EFD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63DEC59-2F4A-F3ED-548F-D48D87F5B1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0999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5C5166-94FF-5130-3417-F46C094545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4FD3A10-167F-8040-EFC3-279B2E97C5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7BC8768-6ABF-0A35-ABD4-195C7FA64E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17E599E-977B-3F54-0280-161F5394EE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6484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336B3B-E2AE-61FB-EB6E-B3C9CF1E3D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90BE2EE-A17F-118E-E6E6-60CB3609B7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2976B4C-AFF0-67C4-7DC1-632E1F7F05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E5C1380-EE35-BFF5-9362-BE04D4E018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7954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B3E5C1-0B7D-C5DD-8FC1-A8C6AAA55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17062AC-A72F-9BFC-AE8D-31B053A08E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DDE7319-F03A-53BC-BBDC-FE69860E64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5A10172-2E99-F86A-64A5-5BD76617CF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0181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BA19DF-F080-C9E8-F3D3-BB0EC5BE92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8F86F57-4F0C-EF41-42B8-34F3F67D28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6D1512C-935E-BB2E-D74D-AFD99E3776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87A7A8-F248-40FF-B780-7937B131D5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5078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8CA777-DBF0-04AB-8AA5-400D3907A3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A906116-2921-97EF-2C50-6A415CABE7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D5D08C5-39AA-D264-5894-B1084555EE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2B33324-9983-A3E9-4CA6-2DB823A185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03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761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182AFC-550C-5575-635B-0AFB420039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C60DE23-FA2B-B3A6-CE4A-BA62E5D69D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D962B4D-3394-32A2-7A6F-E3A4B554FA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1FDCE5A-2EE8-5FAA-DB1A-DB7C278C0A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2889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182AFC-550C-5575-635B-0AFB420039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C60DE23-FA2B-B3A6-CE4A-BA62E5D69D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D962B4D-3394-32A2-7A6F-E3A4B554FA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1FDCE5A-2EE8-5FAA-DB1A-DB7C278C0A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267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60122B-0B7C-6D84-C3F0-47EA975BF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B00AE02-B478-EA6B-8FDC-5622F2AAD8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E0F8E44-1ABD-35EB-0844-E11D86CC65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9DBD71A-E33A-F0F6-53CA-D08AB3A39C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6339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0900DC-188F-7901-C07F-27CCB11534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D7E7567B-AABF-DB6F-E59C-DACB4D3D48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B31DD1E-120F-6019-877A-92143A1000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41749AC-B2B7-6A9C-F698-67311672AC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7088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B88F28-A0B0-F3F9-3389-272BAD8616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206875D-EBE0-07D1-3E17-1899F7AAF1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89F10E0-F340-6DCD-1A08-6983CEDB75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3854B79-24E8-BCD9-C7E6-679F31735D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5504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1D54CB-5EE2-93F8-840E-E4364D8F99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EC8CD03-81B6-FAB2-226A-1309E169E1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D22A565-C593-B421-34D5-E8BD4BD515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3947C0F-8D6C-3BB4-5735-5908DB4427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9300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DB7F3-1C82-555D-E597-347619C34F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B67A15C-2C5B-F948-A228-69F7ACB0E9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89B1A7E-AA7C-E15F-4A43-D896821BF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8404D99-CF41-5504-70F9-BB371BB53A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66722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3BF02D-98E8-682F-A5FC-C7EAF9937B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C06E1ED-B89E-3047-0D61-5E8FA92434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4A573457-ECF0-5C45-0755-A30B328A10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B2B9F04-66D2-C29B-93C5-A595ACBC1F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140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CDC147-47E9-5375-96EE-E575332F46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F2A939E-B7DE-14A7-5644-E263E4FDC4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818B8F3-5CB2-05BE-887C-CA3803EB65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89BC320-456A-D6FE-B45B-91E3E40204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8626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960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82981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8228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B977A3-D8F6-83AB-300F-99CAB1839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8F3ACF6-70BC-563B-D168-241A5ED4DC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1A92E51-8B56-5B8B-3BBE-CC703AFD30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86CE139-DA48-31D6-BBDC-C19C1F1851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92318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08CBA2-EA7E-4220-2DD3-720C928FA1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21DA228-651E-DDEF-28F9-EFB3D1ED0A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4107357-A165-8047-CB37-B26F9EB239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26CA9BC-C862-1702-9565-450AA7A4F4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42231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661DC4-A074-7840-6867-25F37869D7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563C448-1890-1CA2-11C3-5C94C790B7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F577374-4AC8-CD6E-ADD2-1CC668B6B7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CFAD97F-B310-05DB-4876-1F9C2ED6B1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81519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6010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A588D2-5F10-50BE-DBF6-BD0F2AB597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3D12A74-8D77-AD89-7BBE-BC9942DF57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A6E0032-5545-6C31-67AD-BA371FD3C5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83F3FE-B176-8322-EC09-81785F3BB8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11586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A588D2-5F10-50BE-DBF6-BD0F2AB597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3D12A74-8D77-AD89-7BBE-BC9942DF57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A6E0032-5545-6C31-67AD-BA371FD3C5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83F3FE-B176-8322-EC09-81785F3BB8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60180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A588D2-5F10-50BE-DBF6-BD0F2AB597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3D12A74-8D77-AD89-7BBE-BC9942DF57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A6E0032-5545-6C31-67AD-BA371FD3C5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83F3FE-B176-8322-EC09-81785F3BB8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71326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A588D2-5F10-50BE-DBF6-BD0F2AB597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3D12A74-8D77-AD89-7BBE-BC9942DF57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A6E0032-5545-6C31-67AD-BA371FD3C5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83F3FE-B176-8322-EC09-81785F3BB8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4954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Used</a:t>
            </a:r>
            <a:r>
              <a:rPr lang="de-DE" dirty="0"/>
              <a:t> in GNN-</a:t>
            </a:r>
            <a:r>
              <a:rPr lang="de-DE" dirty="0" err="1"/>
              <a:t>based</a:t>
            </a:r>
            <a:r>
              <a:rPr lang="de-DE" dirty="0"/>
              <a:t> track </a:t>
            </a:r>
            <a:r>
              <a:rPr lang="de-DE" dirty="0" err="1"/>
              <a:t>reconstruction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LHCb</a:t>
            </a:r>
            <a:r>
              <a:rPr lang="de-DE" dirty="0"/>
              <a:t> Vertex Locator (VELO)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8466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440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F2CBCC-CDE7-2398-6745-17320A80EC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F1B975F-7C9E-EBAC-BEC3-4EC54858AC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3F78B53-7D77-8A92-DF69-C921422BD6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Used</a:t>
            </a:r>
            <a:r>
              <a:rPr lang="de-DE" dirty="0"/>
              <a:t> in GNN-</a:t>
            </a:r>
            <a:r>
              <a:rPr lang="de-DE" dirty="0" err="1"/>
              <a:t>based</a:t>
            </a:r>
            <a:r>
              <a:rPr lang="de-DE" dirty="0"/>
              <a:t> track </a:t>
            </a:r>
            <a:r>
              <a:rPr lang="de-DE" dirty="0" err="1"/>
              <a:t>reconstruction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LHCb</a:t>
            </a:r>
            <a:r>
              <a:rPr lang="de-DE" dirty="0"/>
              <a:t> Vertex Locator (VELO)</a:t>
            </a: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46B2A42-11F7-10BA-4656-A1191F7D87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3295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Find better image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89773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8107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55541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2B200E-2258-325D-D593-F9337CE6A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D4FC5B62-1502-4680-F983-92AC17E69A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2FACA84-C6D9-DCE9-0250-72A9299643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670B7A4-4BF3-6DAC-1D50-D084A266F8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5165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32429C-B62D-F9A0-0807-69F013AA85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03FC4B0-0D88-B010-CCD5-A3B48E48EC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DC540BF-DB19-6321-6114-54CF4A6BD0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Image from: Teubner: Data Processing on FPGAs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CAFA455-AE36-CFB4-3D44-B0BBA68DEF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6318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9255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E45B83-A92A-1A56-7388-D009F52DA2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7B6F302-0FA1-76B1-798A-3E9636DA19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FF6C19F-FFFD-7EEA-A92F-1EFE70971D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1F5292D-D565-E6C0-D40D-CDF8EEA3E1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7666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238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6517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3479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6909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8542AF-67D5-382A-5A56-DD490C0322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3B0871C-8239-9EA1-04B8-4C42CF7226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39FB73C-B3B6-E7B0-2F4E-DC6BF184AB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7619BB-DE1B-9AE2-F986-B8808DFC2F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FA7D-229E-49F0-AC43-C82143FDE66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212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Schaltung, Elektronik enthält.&#10;&#10;KI-generierte Inhalte können fehlerhaft sein.">
            <a:extLst>
              <a:ext uri="{FF2B5EF4-FFF2-40B4-BE49-F238E27FC236}">
                <a16:creationId xmlns:a16="http://schemas.microsoft.com/office/drawing/2014/main" id="{CDE40C16-62B9-B526-08AD-7B8DD808FA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4000"/>
                    </a14:imgEffect>
                    <a14:imgEffect>
                      <a14:brightnessContrast bright="-24000" contras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01491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8A398A5-E0D4-426E-870D-D418F7E012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7195" y="253402"/>
            <a:ext cx="8104909" cy="552058"/>
          </a:xfrm>
        </p:spPr>
        <p:txBody>
          <a:bodyPr anchor="t">
            <a:normAutofit/>
          </a:bodyPr>
          <a:lstStyle>
            <a:lvl1pPr algn="l"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7C0727-86A0-46BD-82FD-445EA527F1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195" y="859415"/>
            <a:ext cx="8104910" cy="37619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0E1D056-12C0-46CC-8CB6-2AF2DCBB228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67194" y="1884572"/>
            <a:ext cx="6952756" cy="654050"/>
          </a:xfrm>
        </p:spPr>
        <p:txBody>
          <a:bodyPr>
            <a:noAutofit/>
          </a:bodyPr>
          <a:lstStyle>
            <a:lvl1pPr marL="0" indent="0">
              <a:buNone/>
              <a:defRPr sz="160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Name </a:t>
            </a:r>
            <a:r>
              <a:rPr lang="en-US" dirty="0" err="1"/>
              <a:t>Lastname</a:t>
            </a:r>
            <a:r>
              <a:rPr lang="en-US" dirty="0"/>
              <a:t>  |  Organization</a:t>
            </a:r>
          </a:p>
          <a:p>
            <a:pPr lvl="0"/>
            <a:r>
              <a:rPr lang="en-US" dirty="0"/>
              <a:t>Name </a:t>
            </a:r>
            <a:r>
              <a:rPr lang="en-US" dirty="0" err="1"/>
              <a:t>Lastname</a:t>
            </a:r>
            <a:r>
              <a:rPr lang="en-US" dirty="0"/>
              <a:t>  |  Organization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2DFFB8E-95C2-4945-BFF9-4D92DDBB7248}"/>
              </a:ext>
            </a:extLst>
          </p:cNvPr>
          <p:cNvCxnSpPr/>
          <p:nvPr userDrawn="1"/>
        </p:nvCxnSpPr>
        <p:spPr>
          <a:xfrm>
            <a:off x="267194" y="1884572"/>
            <a:ext cx="0" cy="654050"/>
          </a:xfrm>
          <a:prstGeom prst="line">
            <a:avLst/>
          </a:prstGeom>
          <a:ln w="127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F6C79F80-12AA-4B85-9595-02E3CDE77AC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8191" y="933073"/>
            <a:ext cx="998178" cy="792618"/>
          </a:xfrm>
          <a:prstGeom prst="rect">
            <a:avLst/>
          </a:prstGeom>
        </p:spPr>
      </p:pic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584CD7F-11C8-4230-8AFA-3D48ADF37CE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clrChange>
              <a:clrFrom>
                <a:srgbClr val="3070B3"/>
              </a:clrFrom>
              <a:clrTo>
                <a:srgbClr val="3070B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8611" y="6274114"/>
            <a:ext cx="1376008" cy="463827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A2C2061C-D491-4F02-AEBA-AD858E6B16F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84" t="8986" r="4585" b="8756"/>
          <a:stretch/>
        </p:blipFill>
        <p:spPr bwMode="auto">
          <a:xfrm>
            <a:off x="7512069" y="6274111"/>
            <a:ext cx="976324" cy="463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DA3A876-2A05-4243-B62B-2F0C225B7D2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93238" y="6274111"/>
            <a:ext cx="571303" cy="463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0B316C54-BEA3-49D5-9A00-E9DF178A84D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38058" y="6274112"/>
            <a:ext cx="355708" cy="463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9F4B663C-3A60-45AF-B613-C599C50C87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69386" y="6274112"/>
            <a:ext cx="463827" cy="463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B83FB2AD-25D0-E8D5-AF13-4FB9C23907E3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06238" y="179929"/>
            <a:ext cx="1010951" cy="53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6324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0822CB-FE35-4FDF-BFC9-442048D4EA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926981-9471-4079-9A83-99E1EC1F3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3FBCDF05-61B6-416E-A4A3-EC57E1ED20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49FAC83-795A-46F8-AB4D-68EE16FA601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8184" y="564116"/>
            <a:ext cx="8216735" cy="273091"/>
          </a:xfrm>
        </p:spPr>
        <p:txBody>
          <a:bodyPr>
            <a:normAutofit/>
          </a:bodyPr>
          <a:lstStyle>
            <a:lvl1pPr marL="0" indent="0">
              <a:buNone/>
              <a:defRPr sz="1400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C156E3-64F2-BDE6-DAF7-D3FA72BEC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BF072FF-FB77-AE56-BF7D-9D082780FD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430" y="177839"/>
            <a:ext cx="679939" cy="53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292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3E252-E96D-4597-B0B1-0648D3B3C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ADA21B-7534-4BA1-9D26-97F109B7D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00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EAF966F-1524-9F3F-8DF3-19225AF64AD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430" y="177839"/>
            <a:ext cx="679939" cy="53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494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5C068-9C83-4AAB-A9AA-E88068ABF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031CB-C900-4708-B129-3FD4B4383D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8184" y="1098468"/>
            <a:ext cx="5751616" cy="5560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BD037B-FCA0-4E36-ACD3-00F9FFB775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098469"/>
            <a:ext cx="5751616" cy="5560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7AAC5D-B48C-4FF4-9652-954642F58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3FBCDF05-61B6-416E-A4A3-EC57E1ED20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291DF20D-F7BF-48CE-824A-67EC49B557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8184" y="564116"/>
            <a:ext cx="8216735" cy="273091"/>
          </a:xfrm>
        </p:spPr>
        <p:txBody>
          <a:bodyPr>
            <a:normAutofit/>
          </a:bodyPr>
          <a:lstStyle>
            <a:lvl1pPr marL="0" indent="0">
              <a:buNone/>
              <a:defRPr sz="1400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AC46C53-2BD8-B1A5-BC12-22677C6D2C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430" y="177839"/>
            <a:ext cx="679939" cy="53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5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A9CC2-42D2-422C-8E9F-AFECE94F1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E9CCB9-F193-4F35-905D-3C966E7E1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3FBCDF05-61B6-416E-A4A3-EC57E1ED20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B454BDCE-5092-4E59-9993-06609ABBC9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8184" y="564116"/>
            <a:ext cx="8216735" cy="273091"/>
          </a:xfrm>
        </p:spPr>
        <p:txBody>
          <a:bodyPr>
            <a:normAutofit/>
          </a:bodyPr>
          <a:lstStyle>
            <a:lvl1pPr marL="0" indent="0">
              <a:buNone/>
              <a:defRPr sz="1400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D3322AF-D45F-BA02-F6B1-1D964FB48D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430" y="177839"/>
            <a:ext cx="679939" cy="53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568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4CD03A-649E-4251-BF11-6DEF71B01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3FBCDF05-61B6-416E-A4A3-EC57E1ED20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2E56C228-1839-02B2-C3B5-BFC0B42E61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430" y="177839"/>
            <a:ext cx="679939" cy="53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45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201D40-F1DA-4D02-BB08-C80B755A2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184" y="198868"/>
            <a:ext cx="8209375" cy="41271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E5A58E-2F9A-42E5-81A7-87257F6418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184" y="1098468"/>
            <a:ext cx="11655632" cy="5504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ED15FF-9574-4287-907B-A6EDEFD93C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1516" y="760572"/>
            <a:ext cx="622300" cy="1905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Grafik 7" descr="Ein Bild, das Screenshot, Blau, Electric Blue (Farbe), Rechteck enthält.&#10;&#10;Automatisch generierte Beschreibung">
            <a:extLst>
              <a:ext uri="{FF2B5EF4-FFF2-40B4-BE49-F238E27FC236}">
                <a16:creationId xmlns:a16="http://schemas.microsoft.com/office/drawing/2014/main" id="{280CC886-510C-ECB6-8011-C603B65C734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9612" y="179929"/>
            <a:ext cx="1024203" cy="53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387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51F2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rgbClr val="151F2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51F2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151F2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rgbClr val="151F2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rgbClr val="151F2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sv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49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s://fpgainsights.com/blog/fpga-in-space-exploration-powering-satellites-and-spacecraft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178BC-3B72-49EF-AA20-6C4545374D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7195" y="184982"/>
            <a:ext cx="9289555" cy="850442"/>
          </a:xfrm>
        </p:spPr>
        <p:txBody>
          <a:bodyPr>
            <a:normAutofit/>
          </a:bodyPr>
          <a:lstStyle/>
          <a:p>
            <a:r>
              <a:rPr lang="de-DE" sz="24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Data Processing </a:t>
            </a:r>
            <a:r>
              <a:rPr lang="de-DE" sz="24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with</a:t>
            </a:r>
            <a:r>
              <a:rPr lang="de-DE" sz="24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FPGAs: </a:t>
            </a:r>
            <a:br>
              <a:rPr lang="de-DE" sz="24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r>
              <a:rPr lang="de-DE" sz="24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Parallel Computing on Compact </a:t>
            </a:r>
            <a:r>
              <a:rPr lang="de-DE" sz="24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Configurable</a:t>
            </a:r>
            <a:r>
              <a:rPr lang="de-DE" sz="24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de-DE" sz="24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Logic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2F15EB-6630-4DD3-979C-9745EB5DFB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195" y="1142323"/>
            <a:ext cx="8104910" cy="376196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iCSC</a:t>
            </a:r>
            <a:r>
              <a:rPr lang="en-US" dirty="0">
                <a:solidFill>
                  <a:schemeClr val="tx1"/>
                </a:solidFill>
              </a:rPr>
              <a:t> 2025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3B0B0B-0F7B-4D5B-9F7C-9A7004DC5F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Peter Hinderberger	       T</a:t>
            </a:r>
            <a:r>
              <a:rPr lang="en-US" sz="1200" dirty="0"/>
              <a:t>echnical University of Munich (TUM)</a:t>
            </a:r>
          </a:p>
          <a:p>
            <a:r>
              <a:rPr lang="en-US" sz="1400" i="1" dirty="0"/>
              <a:t>March 27, 2025 </a:t>
            </a:r>
          </a:p>
        </p:txBody>
      </p:sp>
    </p:spTree>
    <p:extLst>
      <p:ext uri="{BB962C8B-B14F-4D97-AF65-F5344CB8AC3E}">
        <p14:creationId xmlns:p14="http://schemas.microsoft.com/office/powerpoint/2010/main" val="85550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4B9D007-64AD-EC23-A655-3937C323F8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FPGA: F</a:t>
            </a:r>
            <a:r>
              <a:rPr lang="en-US" sz="2000" b="1" dirty="0">
                <a:solidFill>
                  <a:schemeClr val="tx1"/>
                </a:solidFill>
              </a:rPr>
              <a:t>ield-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US" sz="2000" b="1" dirty="0">
                <a:solidFill>
                  <a:schemeClr val="tx1"/>
                </a:solidFill>
              </a:rPr>
              <a:t>rogrammable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G</a:t>
            </a:r>
            <a:r>
              <a:rPr lang="en-US" sz="2000" b="1" dirty="0">
                <a:solidFill>
                  <a:schemeClr val="tx1"/>
                </a:solidFill>
              </a:rPr>
              <a:t>ate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en-US" sz="2000" b="1" dirty="0">
                <a:solidFill>
                  <a:schemeClr val="tx1"/>
                </a:solidFill>
              </a:rPr>
              <a:t>rray </a:t>
            </a: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“Gate Array” </a:t>
            </a:r>
            <a:r>
              <a:rPr lang="en-US" sz="2000" dirty="0">
                <a:solidFill>
                  <a:schemeClr val="tx1"/>
                </a:solidFill>
              </a:rPr>
              <a:t>= Array of basic logical components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“Field-Programmable” </a:t>
            </a:r>
            <a:r>
              <a:rPr lang="en-US" sz="2000" dirty="0">
                <a:solidFill>
                  <a:schemeClr val="tx1"/>
                </a:solidFill>
              </a:rPr>
              <a:t>= (Re-)Programmable wiring</a:t>
            </a: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de-DE" sz="2000" dirty="0">
                <a:solidFill>
                  <a:schemeClr val="tx1"/>
                </a:solidFill>
              </a:rPr>
              <a:t>Main </a:t>
            </a:r>
            <a:r>
              <a:rPr lang="de-DE" sz="2000" dirty="0" err="1">
                <a:solidFill>
                  <a:schemeClr val="tx1"/>
                </a:solidFill>
              </a:rPr>
              <a:t>components</a:t>
            </a:r>
            <a:r>
              <a:rPr lang="de-DE" sz="2000" dirty="0">
                <a:solidFill>
                  <a:schemeClr val="tx1"/>
                </a:solidFill>
              </a:rPr>
              <a:t>:</a:t>
            </a:r>
          </a:p>
          <a:p>
            <a:r>
              <a:rPr lang="de-DE" sz="2000" dirty="0">
                <a:solidFill>
                  <a:srgbClr val="2F5597"/>
                </a:solidFill>
              </a:rPr>
              <a:t>Flip Flops = Registers</a:t>
            </a:r>
          </a:p>
          <a:p>
            <a:r>
              <a:rPr lang="de-DE" sz="2000" dirty="0">
                <a:solidFill>
                  <a:srgbClr val="2F5597"/>
                </a:solidFill>
              </a:rPr>
              <a:t>Look-Up </a:t>
            </a:r>
            <a:r>
              <a:rPr lang="de-DE" sz="2000" dirty="0" err="1">
                <a:solidFill>
                  <a:srgbClr val="2F5597"/>
                </a:solidFill>
              </a:rPr>
              <a:t>Tables</a:t>
            </a:r>
            <a:r>
              <a:rPr lang="de-DE" sz="2000" dirty="0">
                <a:solidFill>
                  <a:srgbClr val="2F5597"/>
                </a:solidFill>
              </a:rPr>
              <a:t> (LUT)</a:t>
            </a:r>
          </a:p>
          <a:p>
            <a:r>
              <a:rPr lang="de-DE" sz="2000" b="1" dirty="0">
                <a:solidFill>
                  <a:schemeClr val="tx1"/>
                </a:solidFill>
              </a:rPr>
              <a:t>Block RAM (BRAM)</a:t>
            </a:r>
          </a:p>
          <a:p>
            <a:r>
              <a:rPr lang="de-DE" sz="2000" dirty="0">
                <a:solidFill>
                  <a:schemeClr val="tx1"/>
                </a:solidFill>
              </a:rPr>
              <a:t>Digital Signal </a:t>
            </a:r>
            <a:r>
              <a:rPr lang="de-DE" sz="2000" dirty="0" err="1">
                <a:solidFill>
                  <a:schemeClr val="tx1"/>
                </a:solidFill>
              </a:rPr>
              <a:t>Processors</a:t>
            </a:r>
            <a:r>
              <a:rPr lang="de-DE" sz="2000" dirty="0">
                <a:solidFill>
                  <a:schemeClr val="tx1"/>
                </a:solidFill>
              </a:rPr>
              <a:t> (DSP)</a:t>
            </a:r>
          </a:p>
          <a:p>
            <a:r>
              <a:rPr lang="de-DE" sz="2000" dirty="0" err="1">
                <a:solidFill>
                  <a:schemeClr val="tx1"/>
                </a:solidFill>
              </a:rPr>
              <a:t>Clocking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Structure</a:t>
            </a:r>
            <a:endParaRPr lang="de-DE" sz="2000" dirty="0">
              <a:solidFill>
                <a:schemeClr val="tx1"/>
              </a:solidFill>
            </a:endParaRPr>
          </a:p>
          <a:p>
            <a:r>
              <a:rPr lang="de-DE" sz="2000" dirty="0">
                <a:solidFill>
                  <a:schemeClr val="tx1"/>
                </a:solidFill>
              </a:rPr>
              <a:t>Input/Output Ports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8380190-C7D3-420D-DFD0-36F65731E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5F1603C-7CCB-C9C7-40CB-DEB6257ABE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Principles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10699C9-D4B9-3A01-D8B5-3FBAAE2DE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Field-Programmable Gate Arrays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216648-BE53-5719-9BB3-A78795EF88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34810" y="3853572"/>
            <a:ext cx="2520319" cy="2472541"/>
          </a:xfrm>
          <a:prstGeom prst="rect">
            <a:avLst/>
          </a:prstGeom>
        </p:spPr>
      </p:pic>
      <p:pic>
        <p:nvPicPr>
          <p:cNvPr id="8" name="Grafik 7" descr="Ein Bild, das Text, Design, Elektronik enthält.&#10;&#10;Automatisch generierte Beschreibung">
            <a:extLst>
              <a:ext uri="{FF2B5EF4-FFF2-40B4-BE49-F238E27FC236}">
                <a16:creationId xmlns:a16="http://schemas.microsoft.com/office/drawing/2014/main" id="{70BB208F-2B72-7735-2E6B-06A7217287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399" y="951072"/>
            <a:ext cx="4722117" cy="2656191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D1D6EC7-1DA1-BA69-2086-0AB0288196BC}"/>
              </a:ext>
            </a:extLst>
          </p:cNvPr>
          <p:cNvSpPr txBox="1"/>
          <p:nvPr/>
        </p:nvSpPr>
        <p:spPr>
          <a:xfrm>
            <a:off x="10092501" y="6295423"/>
            <a:ext cx="163846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From: Khan et.al., 2024</a:t>
            </a:r>
            <a:endParaRPr lang="de-DE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9E1E0DC-0E5F-43E0-1F6C-D2E26D51536D}"/>
              </a:ext>
            </a:extLst>
          </p:cNvPr>
          <p:cNvSpPr txBox="1"/>
          <p:nvPr/>
        </p:nvSpPr>
        <p:spPr>
          <a:xfrm rot="16200000">
            <a:off x="10255527" y="1894454"/>
            <a:ext cx="158940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From: www.xilinx.com</a:t>
            </a:r>
            <a:endParaRPr lang="de-DE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99AE7E-77B7-45C7-9235-AEB823FBD7FC}"/>
              </a:ext>
            </a:extLst>
          </p:cNvPr>
          <p:cNvSpPr txBox="1"/>
          <p:nvPr/>
        </p:nvSpPr>
        <p:spPr>
          <a:xfrm>
            <a:off x="4654968" y="4074179"/>
            <a:ext cx="20669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36kb per Block,</a:t>
            </a:r>
            <a:br>
              <a:rPr lang="en-US" sz="2000" b="1" dirty="0"/>
            </a:br>
            <a:r>
              <a:rPr lang="en-US" sz="2000" b="1" dirty="0"/>
              <a:t>O(Mb) per Device</a:t>
            </a:r>
            <a:br>
              <a:rPr lang="en-US" sz="2000" b="1" dirty="0"/>
            </a:b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984791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4B9D007-64AD-EC23-A655-3937C323F8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FPGA: F</a:t>
            </a:r>
            <a:r>
              <a:rPr lang="en-US" sz="2000" b="1" dirty="0">
                <a:solidFill>
                  <a:schemeClr val="tx1"/>
                </a:solidFill>
              </a:rPr>
              <a:t>ield-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US" sz="2000" b="1" dirty="0">
                <a:solidFill>
                  <a:schemeClr val="tx1"/>
                </a:solidFill>
              </a:rPr>
              <a:t>rogrammable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G</a:t>
            </a:r>
            <a:r>
              <a:rPr lang="en-US" sz="2000" b="1" dirty="0">
                <a:solidFill>
                  <a:schemeClr val="tx1"/>
                </a:solidFill>
              </a:rPr>
              <a:t>ate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en-US" sz="2000" b="1" dirty="0">
                <a:solidFill>
                  <a:schemeClr val="tx1"/>
                </a:solidFill>
              </a:rPr>
              <a:t>rray </a:t>
            </a: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“Gate Array” </a:t>
            </a:r>
            <a:r>
              <a:rPr lang="en-US" sz="2000" dirty="0">
                <a:solidFill>
                  <a:schemeClr val="tx1"/>
                </a:solidFill>
              </a:rPr>
              <a:t>= Array of basic logical components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“Field-Programmable” </a:t>
            </a:r>
            <a:r>
              <a:rPr lang="en-US" sz="2000" dirty="0">
                <a:solidFill>
                  <a:schemeClr val="tx1"/>
                </a:solidFill>
              </a:rPr>
              <a:t>= (Re-)Programmable wiring</a:t>
            </a: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de-DE" sz="2000" dirty="0">
                <a:solidFill>
                  <a:schemeClr val="tx1"/>
                </a:solidFill>
              </a:rPr>
              <a:t>Main </a:t>
            </a:r>
            <a:r>
              <a:rPr lang="de-DE" sz="2000" dirty="0" err="1">
                <a:solidFill>
                  <a:schemeClr val="tx1"/>
                </a:solidFill>
              </a:rPr>
              <a:t>components</a:t>
            </a:r>
            <a:r>
              <a:rPr lang="de-DE" sz="2000" dirty="0">
                <a:solidFill>
                  <a:schemeClr val="tx1"/>
                </a:solidFill>
              </a:rPr>
              <a:t>:</a:t>
            </a:r>
          </a:p>
          <a:p>
            <a:r>
              <a:rPr lang="de-DE" sz="2000" dirty="0">
                <a:solidFill>
                  <a:srgbClr val="2F5597"/>
                </a:solidFill>
              </a:rPr>
              <a:t>Flip Flops = Registers</a:t>
            </a:r>
          </a:p>
          <a:p>
            <a:r>
              <a:rPr lang="de-DE" sz="2000" dirty="0">
                <a:solidFill>
                  <a:srgbClr val="2F5597"/>
                </a:solidFill>
              </a:rPr>
              <a:t>Look-Up </a:t>
            </a:r>
            <a:r>
              <a:rPr lang="de-DE" sz="2000" dirty="0" err="1">
                <a:solidFill>
                  <a:srgbClr val="2F5597"/>
                </a:solidFill>
              </a:rPr>
              <a:t>Tables</a:t>
            </a:r>
            <a:r>
              <a:rPr lang="de-DE" sz="2000" dirty="0">
                <a:solidFill>
                  <a:srgbClr val="2F5597"/>
                </a:solidFill>
              </a:rPr>
              <a:t> (LUT)</a:t>
            </a:r>
          </a:p>
          <a:p>
            <a:r>
              <a:rPr lang="de-DE" sz="2000" dirty="0">
                <a:solidFill>
                  <a:schemeClr val="tx1"/>
                </a:solidFill>
              </a:rPr>
              <a:t>Block RAM (BRAM)</a:t>
            </a:r>
          </a:p>
          <a:p>
            <a:r>
              <a:rPr lang="de-DE" sz="2000" dirty="0">
                <a:solidFill>
                  <a:schemeClr val="tx1"/>
                </a:solidFill>
              </a:rPr>
              <a:t>Digital Signal </a:t>
            </a:r>
            <a:r>
              <a:rPr lang="de-DE" sz="2000" dirty="0" err="1">
                <a:solidFill>
                  <a:schemeClr val="tx1"/>
                </a:solidFill>
              </a:rPr>
              <a:t>Processors</a:t>
            </a:r>
            <a:r>
              <a:rPr lang="de-DE" sz="2000" dirty="0">
                <a:solidFill>
                  <a:schemeClr val="tx1"/>
                </a:solidFill>
              </a:rPr>
              <a:t> (DSP)</a:t>
            </a:r>
          </a:p>
          <a:p>
            <a:r>
              <a:rPr lang="de-DE" sz="2000" dirty="0" err="1">
                <a:solidFill>
                  <a:schemeClr val="tx1"/>
                </a:solidFill>
              </a:rPr>
              <a:t>Clocking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Structure</a:t>
            </a:r>
            <a:endParaRPr lang="de-DE" sz="2000" dirty="0">
              <a:solidFill>
                <a:schemeClr val="tx1"/>
              </a:solidFill>
            </a:endParaRPr>
          </a:p>
          <a:p>
            <a:r>
              <a:rPr lang="de-DE" sz="2000" dirty="0">
                <a:solidFill>
                  <a:schemeClr val="tx1"/>
                </a:solidFill>
              </a:rPr>
              <a:t>Input/Output Ports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8380190-C7D3-420D-DFD0-36F65731E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5F1603C-7CCB-C9C7-40CB-DEB6257ABE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Principles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10699C9-D4B9-3A01-D8B5-3FBAAE2DE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Field-Programmable Gate Arrays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216648-BE53-5719-9BB3-A78795EF88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34810" y="3853572"/>
            <a:ext cx="2520319" cy="2472541"/>
          </a:xfrm>
          <a:prstGeom prst="rect">
            <a:avLst/>
          </a:prstGeom>
        </p:spPr>
      </p:pic>
      <p:pic>
        <p:nvPicPr>
          <p:cNvPr id="8" name="Grafik 7" descr="Ein Bild, das Text, Design, Elektronik enthält.&#10;&#10;Automatisch generierte Beschreibung">
            <a:extLst>
              <a:ext uri="{FF2B5EF4-FFF2-40B4-BE49-F238E27FC236}">
                <a16:creationId xmlns:a16="http://schemas.microsoft.com/office/drawing/2014/main" id="{70BB208F-2B72-7735-2E6B-06A7217287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399" y="951072"/>
            <a:ext cx="4722117" cy="2656191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D1D6EC7-1DA1-BA69-2086-0AB0288196BC}"/>
              </a:ext>
            </a:extLst>
          </p:cNvPr>
          <p:cNvSpPr txBox="1"/>
          <p:nvPr/>
        </p:nvSpPr>
        <p:spPr>
          <a:xfrm>
            <a:off x="10092501" y="6295423"/>
            <a:ext cx="163846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From: Khan et.al., 2024</a:t>
            </a:r>
            <a:endParaRPr lang="de-DE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9E1E0DC-0E5F-43E0-1F6C-D2E26D51536D}"/>
              </a:ext>
            </a:extLst>
          </p:cNvPr>
          <p:cNvSpPr txBox="1"/>
          <p:nvPr/>
        </p:nvSpPr>
        <p:spPr>
          <a:xfrm rot="16200000">
            <a:off x="10255527" y="1894454"/>
            <a:ext cx="158940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From: www.xilinx.com</a:t>
            </a:r>
            <a:endParaRPr lang="de-DE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426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FA2B2-CA26-CA59-7DB3-86D86F6BF2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790E313-9863-B4EA-39DF-B690BF1333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FPGA: F</a:t>
            </a:r>
            <a:r>
              <a:rPr lang="en-US" sz="2000" b="1" dirty="0">
                <a:solidFill>
                  <a:schemeClr val="tx1"/>
                </a:solidFill>
              </a:rPr>
              <a:t>ield-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US" sz="2000" b="1" dirty="0">
                <a:solidFill>
                  <a:schemeClr val="tx1"/>
                </a:solidFill>
              </a:rPr>
              <a:t>rogrammable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G</a:t>
            </a:r>
            <a:r>
              <a:rPr lang="en-US" sz="2000" b="1" dirty="0">
                <a:solidFill>
                  <a:schemeClr val="tx1"/>
                </a:solidFill>
              </a:rPr>
              <a:t>ate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en-US" sz="2000" b="1" dirty="0">
                <a:solidFill>
                  <a:schemeClr val="tx1"/>
                </a:solidFill>
              </a:rPr>
              <a:t>rray 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rgbClr val="00B050"/>
                </a:solidFill>
              </a:rPr>
              <a:t>Advantages</a:t>
            </a:r>
            <a:r>
              <a:rPr lang="en-US" sz="2000" dirty="0">
                <a:solidFill>
                  <a:srgbClr val="00B050"/>
                </a:solidFill>
              </a:rPr>
              <a:t>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rgbClr val="00B050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Large data bandwidth, high number of GPIO ports</a:t>
            </a:r>
          </a:p>
          <a:p>
            <a:r>
              <a:rPr lang="en-US" sz="2000" dirty="0">
                <a:solidFill>
                  <a:schemeClr val="tx1"/>
                </a:solidFill>
              </a:rPr>
              <a:t>Low power consumption</a:t>
            </a:r>
          </a:p>
          <a:p>
            <a:r>
              <a:rPr lang="en-US" sz="2000" dirty="0">
                <a:solidFill>
                  <a:schemeClr val="tx1"/>
                </a:solidFill>
              </a:rPr>
              <a:t>Reconfigurability</a:t>
            </a:r>
          </a:p>
          <a:p>
            <a:r>
              <a:rPr lang="en-US" sz="2000" dirty="0">
                <a:solidFill>
                  <a:schemeClr val="tx1"/>
                </a:solidFill>
              </a:rPr>
              <a:t>Adaptability</a:t>
            </a:r>
          </a:p>
          <a:p>
            <a:r>
              <a:rPr lang="en-US" sz="2000" dirty="0">
                <a:solidFill>
                  <a:schemeClr val="tx1"/>
                </a:solidFill>
              </a:rPr>
              <a:t>Arbitrary granularities of optimization and control</a:t>
            </a:r>
          </a:p>
          <a:p>
            <a:r>
              <a:rPr lang="en-US" sz="2000" dirty="0">
                <a:solidFill>
                  <a:schemeClr val="tx1"/>
                </a:solidFill>
              </a:rPr>
              <a:t>Latency!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818F819-5149-15E4-72A6-19B3954E3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475AEE9-838C-0498-00D9-30C59378DE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Principles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CBEE7B39-069E-B897-D117-E328CB096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Field-Programmable Gate Arrays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D59DE5B-FD10-DF54-544F-77FAC3B21C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34810" y="3853572"/>
            <a:ext cx="2520319" cy="2472541"/>
          </a:xfrm>
          <a:prstGeom prst="rect">
            <a:avLst/>
          </a:prstGeom>
        </p:spPr>
      </p:pic>
      <p:pic>
        <p:nvPicPr>
          <p:cNvPr id="7" name="Grafik 6" descr="Ein Bild, das Text, Design, Elektronik enthält.&#10;&#10;Automatisch generierte Beschreibung">
            <a:extLst>
              <a:ext uri="{FF2B5EF4-FFF2-40B4-BE49-F238E27FC236}">
                <a16:creationId xmlns:a16="http://schemas.microsoft.com/office/drawing/2014/main" id="{B43D3CCE-D675-1FFE-6D04-CB57823C3C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399" y="951072"/>
            <a:ext cx="4722117" cy="2656191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8C9D1AFB-3234-1052-AD0B-48F1E4A8DF9F}"/>
              </a:ext>
            </a:extLst>
          </p:cNvPr>
          <p:cNvSpPr txBox="1"/>
          <p:nvPr/>
        </p:nvSpPr>
        <p:spPr>
          <a:xfrm>
            <a:off x="10092501" y="6295423"/>
            <a:ext cx="163846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From: Khan et.al., 2024</a:t>
            </a:r>
            <a:endParaRPr lang="de-DE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4B12876-4786-40A9-C6EB-330049466C62}"/>
              </a:ext>
            </a:extLst>
          </p:cNvPr>
          <p:cNvSpPr txBox="1"/>
          <p:nvPr/>
        </p:nvSpPr>
        <p:spPr>
          <a:xfrm rot="16200000">
            <a:off x="10255527" y="1894454"/>
            <a:ext cx="158940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From: www.xilinx.com</a:t>
            </a:r>
            <a:endParaRPr lang="de-DE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472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F5EFC9-E45D-7C8A-258B-A2562BEF9B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CD72A09-8CA7-FB0B-C3F4-138C73B687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FPGA: F</a:t>
            </a:r>
            <a:r>
              <a:rPr lang="en-US" sz="2000" b="1" dirty="0">
                <a:solidFill>
                  <a:schemeClr val="tx1"/>
                </a:solidFill>
              </a:rPr>
              <a:t>ield-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US" sz="2000" b="1" dirty="0">
                <a:solidFill>
                  <a:schemeClr val="tx1"/>
                </a:solidFill>
              </a:rPr>
              <a:t>rogrammable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G</a:t>
            </a:r>
            <a:r>
              <a:rPr lang="en-US" sz="2000" b="1" dirty="0">
                <a:solidFill>
                  <a:schemeClr val="tx1"/>
                </a:solidFill>
              </a:rPr>
              <a:t>ate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en-US" sz="2000" b="1" dirty="0">
                <a:solidFill>
                  <a:schemeClr val="tx1"/>
                </a:solidFill>
              </a:rPr>
              <a:t>rray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800" b="1" dirty="0">
              <a:solidFill>
                <a:schemeClr val="tx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rgbClr val="C00000"/>
                </a:solidFill>
              </a:rPr>
              <a:t>Challenges</a:t>
            </a:r>
            <a:r>
              <a:rPr lang="en-US" sz="2000" dirty="0">
                <a:solidFill>
                  <a:srgbClr val="C00000"/>
                </a:solidFill>
              </a:rPr>
              <a:t>: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rgbClr val="C00000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Complex system: High number of 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specialized components</a:t>
            </a:r>
          </a:p>
          <a:p>
            <a:r>
              <a:rPr lang="en-US" sz="2000" dirty="0">
                <a:solidFill>
                  <a:schemeClr val="tx1"/>
                </a:solidFill>
              </a:rPr>
              <a:t>FPGAs are configurable Hardware: VHDL/Verilog</a:t>
            </a:r>
            <a:endParaRPr lang="en-US" sz="2000" dirty="0">
              <a:solidFill>
                <a:srgbClr val="2F5597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Lower clock speeds: O(100 MHz)</a:t>
            </a:r>
          </a:p>
          <a:p>
            <a:r>
              <a:rPr lang="en-US" sz="2000" dirty="0">
                <a:solidFill>
                  <a:schemeClr val="tx1"/>
                </a:solidFill>
              </a:rPr>
              <a:t>On-chip memory</a:t>
            </a:r>
          </a:p>
          <a:p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sz="18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7C846DA-DA58-F02E-2695-13657105D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D241ECF-0293-C759-E285-C4782DA325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Principles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3E259DEA-74BF-8304-C592-F56BD6817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Field-Programmable Gate Arrays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F6F1506-E642-9621-7841-A8C998B588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34810" y="3853572"/>
            <a:ext cx="2520319" cy="2472541"/>
          </a:xfrm>
          <a:prstGeom prst="rect">
            <a:avLst/>
          </a:prstGeom>
        </p:spPr>
      </p:pic>
      <p:pic>
        <p:nvPicPr>
          <p:cNvPr id="7" name="Grafik 6" descr="Ein Bild, das Text, Design, Elektronik enthält.&#10;&#10;Automatisch generierte Beschreibung">
            <a:extLst>
              <a:ext uri="{FF2B5EF4-FFF2-40B4-BE49-F238E27FC236}">
                <a16:creationId xmlns:a16="http://schemas.microsoft.com/office/drawing/2014/main" id="{CACCD049-DBF6-5D9A-55CC-C7F6CA7D54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399" y="951072"/>
            <a:ext cx="4722117" cy="2656191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D94884E7-314E-C4C9-A6C2-ABC2038FC239}"/>
              </a:ext>
            </a:extLst>
          </p:cNvPr>
          <p:cNvSpPr txBox="1"/>
          <p:nvPr/>
        </p:nvSpPr>
        <p:spPr>
          <a:xfrm>
            <a:off x="10092501" y="6295423"/>
            <a:ext cx="163846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From: Khan et.al., 2024</a:t>
            </a:r>
            <a:endParaRPr lang="de-DE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B8D9B6F-CF76-E07E-6BE0-C3A148D45054}"/>
              </a:ext>
            </a:extLst>
          </p:cNvPr>
          <p:cNvSpPr txBox="1"/>
          <p:nvPr/>
        </p:nvSpPr>
        <p:spPr>
          <a:xfrm rot="16200000">
            <a:off x="10255527" y="1894454"/>
            <a:ext cx="158940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From: www.xilinx.com</a:t>
            </a:r>
            <a:endParaRPr lang="de-DE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214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D6B93B0-A7C0-0825-7074-BCCC675992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>
                <a:solidFill>
                  <a:srgbClr val="2F5597"/>
                </a:solidFill>
              </a:rPr>
              <a:t>LHCb</a:t>
            </a:r>
            <a:r>
              <a:rPr lang="en-US" dirty="0"/>
              <a:t>: Real-Time Cluster Finding at the Silicon Pixel Detector	</a:t>
            </a:r>
            <a:br>
              <a:rPr lang="en-US" dirty="0"/>
            </a:br>
            <a:r>
              <a:rPr lang="de-DE" i="1" dirty="0">
                <a:solidFill>
                  <a:schemeClr val="bg1">
                    <a:lumMod val="50000"/>
                  </a:schemeClr>
                </a:solidFill>
              </a:rPr>
              <a:t>Bassi et. al., 2023, IEEE Transactions on </a:t>
            </a:r>
            <a:r>
              <a:rPr lang="de-DE" i="1" dirty="0" err="1">
                <a:solidFill>
                  <a:schemeClr val="bg1">
                    <a:lumMod val="50000"/>
                  </a:schemeClr>
                </a:solidFill>
              </a:rPr>
              <a:t>Nuclear</a:t>
            </a:r>
            <a:r>
              <a:rPr lang="de-DE" i="1" dirty="0">
                <a:solidFill>
                  <a:schemeClr val="bg1">
                    <a:lumMod val="50000"/>
                  </a:schemeClr>
                </a:solidFill>
              </a:rPr>
              <a:t> Science 70, 1189–1201</a:t>
            </a:r>
            <a:endParaRPr lang="en-US" dirty="0"/>
          </a:p>
          <a:p>
            <a:r>
              <a:rPr lang="en-US" b="1" dirty="0">
                <a:solidFill>
                  <a:srgbClr val="2F5597"/>
                </a:solidFill>
              </a:rPr>
              <a:t>ALICE</a:t>
            </a:r>
            <a:r>
              <a:rPr lang="en-US" dirty="0"/>
              <a:t>: Hardware cluster finding algorithm in the HLT</a:t>
            </a:r>
            <a:br>
              <a:rPr lang="en-US" dirty="0"/>
            </a:b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Engel et. al., 2017, J. Phys.: Conf. Ser. 898 032018</a:t>
            </a:r>
          </a:p>
          <a:p>
            <a:r>
              <a:rPr lang="de-DE" b="1" dirty="0">
                <a:solidFill>
                  <a:srgbClr val="2F5597"/>
                </a:solidFill>
              </a:rPr>
              <a:t>CMS</a:t>
            </a:r>
            <a:r>
              <a:rPr lang="de-DE" dirty="0"/>
              <a:t> L1 Trigger: </a:t>
            </a:r>
            <a:r>
              <a:rPr lang="de-DE" dirty="0" err="1"/>
              <a:t>Tracklet</a:t>
            </a:r>
            <a:r>
              <a:rPr lang="de-DE" dirty="0"/>
              <a:t> </a:t>
            </a:r>
            <a:r>
              <a:rPr lang="de-DE" dirty="0" err="1"/>
              <a:t>Algorithm</a:t>
            </a:r>
            <a:br>
              <a:rPr lang="de-DE" dirty="0"/>
            </a:br>
            <a:r>
              <a:rPr lang="de-DE" i="1" dirty="0">
                <a:solidFill>
                  <a:schemeClr val="bg1">
                    <a:lumMod val="50000"/>
                  </a:schemeClr>
                </a:solidFill>
              </a:rPr>
              <a:t>Bartz et. al., 2017, EPJ Web </a:t>
            </a:r>
            <a:r>
              <a:rPr lang="de-DE" i="1" dirty="0" err="1">
                <a:solidFill>
                  <a:schemeClr val="bg1">
                    <a:lumMod val="50000"/>
                  </a:schemeClr>
                </a:solidFill>
              </a:rPr>
              <a:t>of</a:t>
            </a:r>
            <a:r>
              <a:rPr lang="de-DE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i="1" dirty="0" err="1">
                <a:solidFill>
                  <a:schemeClr val="bg1">
                    <a:lumMod val="50000"/>
                  </a:schemeClr>
                </a:solidFill>
              </a:rPr>
              <a:t>Conferences</a:t>
            </a:r>
            <a:r>
              <a:rPr lang="de-DE" i="1" dirty="0">
                <a:solidFill>
                  <a:schemeClr val="bg1">
                    <a:lumMod val="50000"/>
                  </a:schemeClr>
                </a:solidFill>
              </a:rPr>
              <a:t> 150, 00016</a:t>
            </a:r>
          </a:p>
          <a:p>
            <a:r>
              <a:rPr lang="de-DE" b="1" dirty="0">
                <a:solidFill>
                  <a:srgbClr val="2F5597"/>
                </a:solidFill>
              </a:rPr>
              <a:t>ATLAS</a:t>
            </a:r>
            <a:r>
              <a:rPr lang="de-DE" dirty="0"/>
              <a:t> L0 </a:t>
            </a:r>
            <a:r>
              <a:rPr lang="de-DE" dirty="0" err="1"/>
              <a:t>Muon</a:t>
            </a:r>
            <a:r>
              <a:rPr lang="de-DE" dirty="0"/>
              <a:t> Trigger</a:t>
            </a:r>
            <a:br>
              <a:rPr lang="de-DE" dirty="0"/>
            </a:br>
            <a:r>
              <a:rPr lang="en-US" i="1" dirty="0">
                <a:solidFill>
                  <a:schemeClr val="bg1">
                    <a:lumMod val="50000"/>
                  </a:schemeClr>
                </a:solidFill>
                <a:effectLst/>
              </a:rPr>
              <a:t>Y. </a:t>
            </a:r>
            <a:r>
              <a:rPr lang="en-US" i="1" dirty="0" err="1">
                <a:solidFill>
                  <a:schemeClr val="bg1">
                    <a:lumMod val="50000"/>
                  </a:schemeClr>
                </a:solidFill>
                <a:effectLst/>
              </a:rPr>
              <a:t>Mitsumori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  <a:effectLst/>
              </a:rPr>
              <a:t> and on behalf of the ATLAS collaboration, 2023, JINST </a:t>
            </a:r>
            <a:r>
              <a:rPr lang="en-US" b="1" i="1" dirty="0">
                <a:solidFill>
                  <a:schemeClr val="bg1">
                    <a:lumMod val="50000"/>
                  </a:schemeClr>
                </a:solidFill>
                <a:effectLst/>
              </a:rPr>
              <a:t>18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  <a:effectLst/>
              </a:rPr>
              <a:t> C02019</a:t>
            </a:r>
            <a:br>
              <a:rPr lang="en-US" i="1" dirty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de-DE" i="1" dirty="0" err="1">
                <a:solidFill>
                  <a:schemeClr val="bg1">
                    <a:lumMod val="50000"/>
                  </a:schemeClr>
                </a:solidFill>
              </a:rPr>
              <a:t>Ospanov</a:t>
            </a:r>
            <a:r>
              <a:rPr lang="de-DE" i="1" dirty="0">
                <a:solidFill>
                  <a:schemeClr val="bg1">
                    <a:lumMod val="50000"/>
                  </a:schemeClr>
                </a:solidFill>
              </a:rPr>
              <a:t> et. al., 2021, EPJ Web </a:t>
            </a:r>
            <a:r>
              <a:rPr lang="de-DE" i="1" dirty="0" err="1">
                <a:solidFill>
                  <a:schemeClr val="bg1">
                    <a:lumMod val="50000"/>
                  </a:schemeClr>
                </a:solidFill>
              </a:rPr>
              <a:t>of</a:t>
            </a:r>
            <a:r>
              <a:rPr lang="de-DE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i="1" dirty="0" err="1">
                <a:solidFill>
                  <a:schemeClr val="bg1">
                    <a:lumMod val="50000"/>
                  </a:schemeClr>
                </a:solidFill>
              </a:rPr>
              <a:t>Conferences</a:t>
            </a:r>
            <a:r>
              <a:rPr lang="de-DE" i="1" dirty="0">
                <a:solidFill>
                  <a:schemeClr val="bg1">
                    <a:lumMod val="50000"/>
                  </a:schemeClr>
                </a:solidFill>
              </a:rPr>
              <a:t> 251, 04031</a:t>
            </a:r>
            <a:endParaRPr lang="en-US" i="1" dirty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r>
              <a:rPr lang="en-US" b="1" dirty="0">
                <a:solidFill>
                  <a:srgbClr val="2F5597"/>
                </a:solidFill>
              </a:rPr>
              <a:t>NA62</a:t>
            </a:r>
            <a:r>
              <a:rPr lang="en-US" dirty="0"/>
              <a:t> RICH detector L0 Trigger and DAQ @SPS	 </a:t>
            </a:r>
            <a:br>
              <a:rPr lang="en-US" dirty="0"/>
            </a:br>
            <a:r>
              <a:rPr lang="en-US" i="1" dirty="0" err="1">
                <a:solidFill>
                  <a:schemeClr val="bg1">
                    <a:lumMod val="50000"/>
                  </a:schemeClr>
                </a:solidFill>
              </a:rPr>
              <a:t>Barbanera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 et. al., 2017, Journal of Instrumentation, 12, C01023-C01023</a:t>
            </a:r>
            <a:endParaRPr lang="en-US" dirty="0"/>
          </a:p>
          <a:p>
            <a:endParaRPr lang="de-DE" i="1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de-DE" b="1" dirty="0">
                <a:solidFill>
                  <a:srgbClr val="2F5597"/>
                </a:solidFill>
              </a:rPr>
              <a:t>Belle-2, AMBER, PANDA</a:t>
            </a:r>
            <a:r>
              <a:rPr lang="de-DE" dirty="0"/>
              <a:t>…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b="1" dirty="0">
                <a:solidFill>
                  <a:schemeClr val="tx1"/>
                </a:solidFill>
              </a:rPr>
              <a:t>+ </a:t>
            </a:r>
            <a:r>
              <a:rPr lang="de-DE" b="1" dirty="0" err="1">
                <a:solidFill>
                  <a:schemeClr val="tx1"/>
                </a:solidFill>
              </a:rPr>
              <a:t>Growing</a:t>
            </a:r>
            <a:r>
              <a:rPr lang="de-DE" b="1" dirty="0">
                <a:solidFill>
                  <a:schemeClr val="tx1"/>
                </a:solidFill>
              </a:rPr>
              <a:t> </a:t>
            </a:r>
            <a:r>
              <a:rPr lang="de-DE" b="1" dirty="0" err="1">
                <a:solidFill>
                  <a:schemeClr val="tx1"/>
                </a:solidFill>
              </a:rPr>
              <a:t>use</a:t>
            </a:r>
            <a:r>
              <a:rPr lang="de-DE" b="1" dirty="0">
                <a:solidFill>
                  <a:schemeClr val="tx1"/>
                </a:solidFill>
              </a:rPr>
              <a:t> </a:t>
            </a:r>
            <a:r>
              <a:rPr lang="de-DE" b="1" dirty="0" err="1">
                <a:solidFill>
                  <a:schemeClr val="tx1"/>
                </a:solidFill>
              </a:rPr>
              <a:t>for</a:t>
            </a:r>
            <a:r>
              <a:rPr lang="de-DE" b="1" dirty="0">
                <a:solidFill>
                  <a:schemeClr val="tx1"/>
                </a:solidFill>
              </a:rPr>
              <a:t> </a:t>
            </a:r>
            <a:r>
              <a:rPr lang="de-DE" b="1" dirty="0" err="1">
                <a:solidFill>
                  <a:schemeClr val="tx1"/>
                </a:solidFill>
              </a:rPr>
              <a:t>space</a:t>
            </a:r>
            <a:r>
              <a:rPr lang="de-DE" b="1" dirty="0">
                <a:solidFill>
                  <a:schemeClr val="tx1"/>
                </a:solidFill>
              </a:rPr>
              <a:t> </a:t>
            </a:r>
            <a:r>
              <a:rPr lang="de-DE" b="1" dirty="0" err="1">
                <a:solidFill>
                  <a:schemeClr val="tx1"/>
                </a:solidFill>
              </a:rPr>
              <a:t>applications</a:t>
            </a:r>
            <a:endParaRPr lang="de-DE" b="1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7CE8C41-C274-A738-9F61-EBF8BD86F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0E70012-02BE-071F-F667-3CE3E2713E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Examples @Cern</a:t>
            </a:r>
          </a:p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5D4551E-6CC0-2C72-810B-A081E89DE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Recent Examples from Particle Physics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1451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A87D59-3F6C-A700-3485-337E4385B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Principles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9B8E46C-FD58-762C-3D9F-853276D130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Or: How to approach an FPGA</a:t>
            </a:r>
          </a:p>
        </p:txBody>
      </p:sp>
    </p:spTree>
    <p:extLst>
      <p:ext uri="{BB962C8B-B14F-4D97-AF65-F5344CB8AC3E}">
        <p14:creationId xmlns:p14="http://schemas.microsoft.com/office/powerpoint/2010/main" val="131227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1ADCD0-EA91-D598-69DE-A45F0E6E66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AF7B55E-A0A7-710C-7299-DF39EBCB4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6315779D-E095-516B-322C-B95241C8922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000" b="1" dirty="0">
              <a:solidFill>
                <a:srgbClr val="2F5597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2F5597"/>
                </a:solidFill>
              </a:rPr>
              <a:t>Difference to Programming: 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Concurrent statements!</a:t>
            </a: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Combinational Logic  Sequential Logic</a:t>
            </a:r>
            <a:endParaRPr lang="en-US" sz="2000" dirty="0"/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DE480186-55D2-6733-84C7-7BB044B231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7505" y="1543556"/>
            <a:ext cx="4487288" cy="2243644"/>
          </a:xfrm>
          <a:prstGeom prst="rect">
            <a:avLst/>
          </a:prstGeom>
        </p:spPr>
      </p:pic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E82D71FF-D700-5BC9-C9C2-B5E98659B810}"/>
              </a:ext>
            </a:extLst>
          </p:cNvPr>
          <p:cNvSpPr/>
          <p:nvPr/>
        </p:nvSpPr>
        <p:spPr>
          <a:xfrm>
            <a:off x="6178687" y="1603017"/>
            <a:ext cx="1394196" cy="43330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Combinational</a:t>
            </a:r>
            <a:endParaRPr lang="de-DE" sz="1400" dirty="0"/>
          </a:p>
        </p:txBody>
      </p:sp>
      <p:sp>
        <p:nvSpPr>
          <p:cNvPr id="15" name="Pfeil: nach rechts 14">
            <a:extLst>
              <a:ext uri="{FF2B5EF4-FFF2-40B4-BE49-F238E27FC236}">
                <a16:creationId xmlns:a16="http://schemas.microsoft.com/office/drawing/2014/main" id="{7AA22828-367D-BD9B-F08A-E8C5B45B64A2}"/>
              </a:ext>
            </a:extLst>
          </p:cNvPr>
          <p:cNvSpPr/>
          <p:nvPr/>
        </p:nvSpPr>
        <p:spPr>
          <a:xfrm>
            <a:off x="6178687" y="1975430"/>
            <a:ext cx="1394196" cy="43330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Combinational</a:t>
            </a:r>
            <a:endParaRPr lang="de-DE" sz="1400" dirty="0"/>
          </a:p>
        </p:txBody>
      </p:sp>
      <p:sp>
        <p:nvSpPr>
          <p:cNvPr id="16" name="Pfeil: nach rechts 15">
            <a:extLst>
              <a:ext uri="{FF2B5EF4-FFF2-40B4-BE49-F238E27FC236}">
                <a16:creationId xmlns:a16="http://schemas.microsoft.com/office/drawing/2014/main" id="{1E968B0F-086F-7B34-E6F0-87F9AE30C2CC}"/>
              </a:ext>
            </a:extLst>
          </p:cNvPr>
          <p:cNvSpPr/>
          <p:nvPr/>
        </p:nvSpPr>
        <p:spPr>
          <a:xfrm>
            <a:off x="6178687" y="2493960"/>
            <a:ext cx="1394196" cy="1131214"/>
          </a:xfrm>
          <a:prstGeom prst="rightArrow">
            <a:avLst>
              <a:gd name="adj1" fmla="val 50000"/>
              <a:gd name="adj2" fmla="val 17896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Sequential</a:t>
            </a:r>
            <a:endParaRPr lang="de-DE" sz="14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2E64087-8BD6-6248-436C-69074C11F141}"/>
              </a:ext>
            </a:extLst>
          </p:cNvPr>
          <p:cNvSpPr txBox="1"/>
          <p:nvPr/>
        </p:nvSpPr>
        <p:spPr>
          <a:xfrm>
            <a:off x="4082684" y="4962595"/>
            <a:ext cx="3217825" cy="58477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3200" dirty="0">
                <a:solidFill>
                  <a:schemeClr val="bg1"/>
                </a:solidFill>
                <a:sym typeface="Wingdings" panose="05000000000000000000" pitchFamily="2" charset="2"/>
              </a:rPr>
              <a:t>Code  Circuit!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BAC91440-3AEF-CBDC-4A0B-10B2139C5FA7}"/>
              </a:ext>
            </a:extLst>
          </p:cNvPr>
          <p:cNvSpPr/>
          <p:nvPr/>
        </p:nvSpPr>
        <p:spPr>
          <a:xfrm>
            <a:off x="5785416" y="1711325"/>
            <a:ext cx="393271" cy="16319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000" dirty="0"/>
              <a:t>Concurrent</a:t>
            </a:r>
            <a:endParaRPr lang="de-DE" sz="2000" dirty="0"/>
          </a:p>
        </p:txBody>
      </p:sp>
      <p:sp>
        <p:nvSpPr>
          <p:cNvPr id="11" name="Titel 4">
            <a:extLst>
              <a:ext uri="{FF2B5EF4-FFF2-40B4-BE49-F238E27FC236}">
                <a16:creationId xmlns:a16="http://schemas.microsoft.com/office/drawing/2014/main" id="{A76AD8D5-0854-D5F8-B888-9D8CDD331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184" y="198868"/>
            <a:ext cx="8209375" cy="412711"/>
          </a:xfrm>
        </p:spPr>
        <p:txBody>
          <a:bodyPr>
            <a:normAutofit fontScale="90000"/>
          </a:bodyPr>
          <a:lstStyle/>
          <a:p>
            <a:r>
              <a:rPr lang="en-US" dirty="0"/>
              <a:t>Design Principles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F3C67908-24CB-E77D-AC9E-19D0AC9C75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8184" y="564116"/>
            <a:ext cx="8216735" cy="273091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2F5597"/>
                </a:solidFill>
              </a:rPr>
              <a:t>H</a:t>
            </a:r>
            <a:r>
              <a:rPr lang="en-US" dirty="0"/>
              <a:t>ardware </a:t>
            </a:r>
            <a:r>
              <a:rPr lang="en-US" dirty="0">
                <a:solidFill>
                  <a:srgbClr val="2F5597"/>
                </a:solidFill>
              </a:rPr>
              <a:t>D</a:t>
            </a:r>
            <a:r>
              <a:rPr lang="en-US" dirty="0"/>
              <a:t>escription </a:t>
            </a:r>
            <a:r>
              <a:rPr lang="en-US" dirty="0">
                <a:solidFill>
                  <a:srgbClr val="2F5597"/>
                </a:solidFill>
              </a:rPr>
              <a:t>L</a:t>
            </a:r>
            <a:r>
              <a:rPr lang="en-US" dirty="0"/>
              <a:t>anguages (HDL)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41153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2DFBE-8A1D-8A51-E06C-61E99AF0DB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7673802A-0902-9928-ED8E-05859955A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Design Principles</a:t>
            </a:r>
            <a:endParaRPr lang="en-US" b="1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2BFA906-B250-FCC3-925E-28286A6E0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1AAD7A4-76AD-69FA-81E9-C80806CAEE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Things to think about</a:t>
            </a:r>
            <a:endParaRPr lang="de-DE" dirty="0"/>
          </a:p>
          <a:p>
            <a:endParaRPr lang="de-DE" dirty="0"/>
          </a:p>
        </p:txBody>
      </p: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3AF11FB4-1B3B-3914-835F-1D8D667E0975}"/>
              </a:ext>
            </a:extLst>
          </p:cNvPr>
          <p:cNvGrpSpPr/>
          <p:nvPr/>
        </p:nvGrpSpPr>
        <p:grpSpPr>
          <a:xfrm>
            <a:off x="305491" y="4227779"/>
            <a:ext cx="5374774" cy="2120029"/>
            <a:chOff x="2964642" y="4597498"/>
            <a:chExt cx="5374774" cy="2120029"/>
          </a:xfrm>
        </p:grpSpPr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740AAE26-C752-9CA3-7D98-402536A29494}"/>
                </a:ext>
              </a:extLst>
            </p:cNvPr>
            <p:cNvSpPr/>
            <p:nvPr/>
          </p:nvSpPr>
          <p:spPr>
            <a:xfrm>
              <a:off x="5974939" y="4624340"/>
              <a:ext cx="2364477" cy="20931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EC16B062-229F-9E95-BC38-0A56ABA6D59A}"/>
                </a:ext>
              </a:extLst>
            </p:cNvPr>
            <p:cNvGrpSpPr/>
            <p:nvPr/>
          </p:nvGrpSpPr>
          <p:grpSpPr>
            <a:xfrm>
              <a:off x="5974939" y="4597498"/>
              <a:ext cx="2364477" cy="2075437"/>
              <a:chOff x="5702564" y="4479474"/>
              <a:chExt cx="2364477" cy="2075437"/>
            </a:xfrm>
          </p:grpSpPr>
          <p:pic>
            <p:nvPicPr>
              <p:cNvPr id="6" name="Grafik 5" descr="Ein Bild, das Text, Screenshot, Design, Reihe enthält.&#10;&#10;Automatisch generierte Beschreibung">
                <a:extLst>
                  <a:ext uri="{FF2B5EF4-FFF2-40B4-BE49-F238E27FC236}">
                    <a16:creationId xmlns:a16="http://schemas.microsoft.com/office/drawing/2014/main" id="{38C0E346-07B9-9E06-7AF3-4A614EC749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02564" y="4479474"/>
                <a:ext cx="2364477" cy="1706105"/>
              </a:xfrm>
              <a:prstGeom prst="rect">
                <a:avLst/>
              </a:prstGeom>
            </p:spPr>
          </p:pic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D53B01E6-67D0-0FE8-EEDE-CEEA60655711}"/>
                  </a:ext>
                </a:extLst>
              </p:cNvPr>
              <p:cNvSpPr txBox="1"/>
              <p:nvPr/>
            </p:nvSpPr>
            <p:spPr>
              <a:xfrm>
                <a:off x="5761373" y="6185579"/>
                <a:ext cx="2246858" cy="369332"/>
              </a:xfrm>
              <a:prstGeom prst="rect">
                <a:avLst/>
              </a:prstGeom>
              <a:solidFill>
                <a:schemeClr val="accent5"/>
              </a:solidFill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US" dirty="0">
                    <a:sym typeface="Wingdings" panose="05000000000000000000" pitchFamily="2" charset="2"/>
                  </a:rPr>
                  <a:t>Setup and Hold Times</a:t>
                </a:r>
              </a:p>
            </p:txBody>
          </p:sp>
        </p:grpSp>
        <p:sp>
          <p:nvSpPr>
            <p:cNvPr id="9" name="Inhaltsplatzhalter 7">
              <a:extLst>
                <a:ext uri="{FF2B5EF4-FFF2-40B4-BE49-F238E27FC236}">
                  <a16:creationId xmlns:a16="http://schemas.microsoft.com/office/drawing/2014/main" id="{6193BA3C-248B-44C7-4189-AB055F0CFE2D}"/>
                </a:ext>
              </a:extLst>
            </p:cNvPr>
            <p:cNvSpPr txBox="1">
              <a:spLocks/>
            </p:cNvSpPr>
            <p:nvPr/>
          </p:nvSpPr>
          <p:spPr>
            <a:xfrm>
              <a:off x="2964642" y="4999408"/>
              <a:ext cx="2918298" cy="171811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151F28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rgbClr val="151F28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rgbClr val="151F28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rgbClr val="151F28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rgbClr val="151F28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800" b="1" dirty="0">
                  <a:sym typeface="Wingdings" panose="05000000000000000000" pitchFamily="2" charset="2"/>
                </a:rPr>
                <a:t>+ Timing!</a:t>
              </a:r>
              <a:br>
                <a:rPr lang="en-US" sz="1800" b="1" dirty="0">
                  <a:sym typeface="Wingdings" panose="05000000000000000000" pitchFamily="2" charset="2"/>
                </a:rPr>
              </a:br>
              <a:endParaRPr lang="en-US" sz="1800" b="1" dirty="0">
                <a:sym typeface="Wingdings" panose="05000000000000000000" pitchFamily="2" charset="2"/>
              </a:endParaRPr>
            </a:p>
            <a:p>
              <a:pPr marL="0" indent="0">
                <a:buFont typeface="Arial" panose="020B0604020202020204" pitchFamily="34" charset="0"/>
                <a:buNone/>
              </a:pPr>
              <a:endParaRPr lang="en-US" b="1" dirty="0">
                <a:sym typeface="Wingdings" panose="05000000000000000000" pitchFamily="2" charset="2"/>
              </a:endParaRPr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C89258E6-42E1-7E19-CCAD-1ABAA5EA3E8C}"/>
                </a:ext>
              </a:extLst>
            </p:cNvPr>
            <p:cNvSpPr/>
            <p:nvPr/>
          </p:nvSpPr>
          <p:spPr>
            <a:xfrm rot="16200000">
              <a:off x="3994964" y="4737550"/>
              <a:ext cx="2093185" cy="1866767"/>
            </a:xfrm>
            <a:custGeom>
              <a:avLst/>
              <a:gdLst>
                <a:gd name="connsiteX0" fmla="*/ 1702198 w 1702198"/>
                <a:gd name="connsiteY0" fmla="*/ 1523998 h 1524000"/>
                <a:gd name="connsiteX1" fmla="*/ 1702192 w 1702198"/>
                <a:gd name="connsiteY1" fmla="*/ 1523998 h 1524000"/>
                <a:gd name="connsiteX2" fmla="*/ 1702193 w 1702198"/>
                <a:gd name="connsiteY2" fmla="*/ 1524000 h 1524000"/>
                <a:gd name="connsiteX3" fmla="*/ 0 w 1702198"/>
                <a:gd name="connsiteY3" fmla="*/ 1524000 h 1524000"/>
                <a:gd name="connsiteX4" fmla="*/ 1290035 w 1702198"/>
                <a:gd name="connsiteY4" fmla="*/ 1149313 h 1524000"/>
                <a:gd name="connsiteX5" fmla="*/ 1469990 w 1702198"/>
                <a:gd name="connsiteY5" fmla="*/ 0 h 1524000"/>
                <a:gd name="connsiteX0" fmla="*/ 1702198 w 1702198"/>
                <a:gd name="connsiteY0" fmla="*/ 1523998 h 1524000"/>
                <a:gd name="connsiteX1" fmla="*/ 1702192 w 1702198"/>
                <a:gd name="connsiteY1" fmla="*/ 1523998 h 1524000"/>
                <a:gd name="connsiteX2" fmla="*/ 1702193 w 1702198"/>
                <a:gd name="connsiteY2" fmla="*/ 1524000 h 1524000"/>
                <a:gd name="connsiteX3" fmla="*/ 0 w 1702198"/>
                <a:gd name="connsiteY3" fmla="*/ 1524000 h 1524000"/>
                <a:gd name="connsiteX4" fmla="*/ 1264095 w 1702198"/>
                <a:gd name="connsiteY4" fmla="*/ 1083255 h 1524000"/>
                <a:gd name="connsiteX5" fmla="*/ 1469990 w 1702198"/>
                <a:gd name="connsiteY5" fmla="*/ 0 h 1524000"/>
                <a:gd name="connsiteX6" fmla="*/ 1702198 w 1702198"/>
                <a:gd name="connsiteY6" fmla="*/ 1523998 h 1524000"/>
                <a:gd name="connsiteX0" fmla="*/ 1702198 w 1702198"/>
                <a:gd name="connsiteY0" fmla="*/ 1506811 h 1506813"/>
                <a:gd name="connsiteX1" fmla="*/ 1702192 w 1702198"/>
                <a:gd name="connsiteY1" fmla="*/ 1506811 h 1506813"/>
                <a:gd name="connsiteX2" fmla="*/ 1702193 w 1702198"/>
                <a:gd name="connsiteY2" fmla="*/ 1506813 h 1506813"/>
                <a:gd name="connsiteX3" fmla="*/ 0 w 1702198"/>
                <a:gd name="connsiteY3" fmla="*/ 1506813 h 1506813"/>
                <a:gd name="connsiteX4" fmla="*/ 1264095 w 1702198"/>
                <a:gd name="connsiteY4" fmla="*/ 1066068 h 1506813"/>
                <a:gd name="connsiteX5" fmla="*/ 1274861 w 1702198"/>
                <a:gd name="connsiteY5" fmla="*/ 0 h 1506813"/>
                <a:gd name="connsiteX6" fmla="*/ 1702198 w 1702198"/>
                <a:gd name="connsiteY6" fmla="*/ 1506811 h 1506813"/>
                <a:gd name="connsiteX0" fmla="*/ 1702198 w 1702198"/>
                <a:gd name="connsiteY0" fmla="*/ 1506811 h 1506813"/>
                <a:gd name="connsiteX1" fmla="*/ 1702192 w 1702198"/>
                <a:gd name="connsiteY1" fmla="*/ 1506811 h 1506813"/>
                <a:gd name="connsiteX2" fmla="*/ 1702193 w 1702198"/>
                <a:gd name="connsiteY2" fmla="*/ 1506813 h 1506813"/>
                <a:gd name="connsiteX3" fmla="*/ 0 w 1702198"/>
                <a:gd name="connsiteY3" fmla="*/ 1506813 h 1506813"/>
                <a:gd name="connsiteX4" fmla="*/ 1058419 w 1702198"/>
                <a:gd name="connsiteY4" fmla="*/ 1054612 h 1506813"/>
                <a:gd name="connsiteX5" fmla="*/ 1274861 w 1702198"/>
                <a:gd name="connsiteY5" fmla="*/ 0 h 1506813"/>
                <a:gd name="connsiteX6" fmla="*/ 1702198 w 1702198"/>
                <a:gd name="connsiteY6" fmla="*/ 1506811 h 1506813"/>
                <a:gd name="connsiteX0" fmla="*/ 1702198 w 1702198"/>
                <a:gd name="connsiteY0" fmla="*/ 1506811 h 1506813"/>
                <a:gd name="connsiteX1" fmla="*/ 1702192 w 1702198"/>
                <a:gd name="connsiteY1" fmla="*/ 1506811 h 1506813"/>
                <a:gd name="connsiteX2" fmla="*/ 1702193 w 1702198"/>
                <a:gd name="connsiteY2" fmla="*/ 1506813 h 1506813"/>
                <a:gd name="connsiteX3" fmla="*/ 0 w 1702198"/>
                <a:gd name="connsiteY3" fmla="*/ 1506813 h 1506813"/>
                <a:gd name="connsiteX4" fmla="*/ 1058419 w 1702198"/>
                <a:gd name="connsiteY4" fmla="*/ 1054612 h 1506813"/>
                <a:gd name="connsiteX5" fmla="*/ 1274861 w 1702198"/>
                <a:gd name="connsiteY5" fmla="*/ 0 h 1506813"/>
                <a:gd name="connsiteX6" fmla="*/ 1702198 w 1702198"/>
                <a:gd name="connsiteY6" fmla="*/ 1506811 h 1506813"/>
                <a:gd name="connsiteX0" fmla="*/ 1702198 w 1702198"/>
                <a:gd name="connsiteY0" fmla="*/ 1506811 h 1506813"/>
                <a:gd name="connsiteX1" fmla="*/ 1702192 w 1702198"/>
                <a:gd name="connsiteY1" fmla="*/ 1506811 h 1506813"/>
                <a:gd name="connsiteX2" fmla="*/ 1702193 w 1702198"/>
                <a:gd name="connsiteY2" fmla="*/ 1506813 h 1506813"/>
                <a:gd name="connsiteX3" fmla="*/ 0 w 1702198"/>
                <a:gd name="connsiteY3" fmla="*/ 1506813 h 1506813"/>
                <a:gd name="connsiteX4" fmla="*/ 1058419 w 1702198"/>
                <a:gd name="connsiteY4" fmla="*/ 1054612 h 1506813"/>
                <a:gd name="connsiteX5" fmla="*/ 1274861 w 1702198"/>
                <a:gd name="connsiteY5" fmla="*/ 0 h 1506813"/>
                <a:gd name="connsiteX6" fmla="*/ 1702198 w 1702198"/>
                <a:gd name="connsiteY6" fmla="*/ 1506811 h 1506813"/>
                <a:gd name="connsiteX0" fmla="*/ 1702198 w 1702198"/>
                <a:gd name="connsiteY0" fmla="*/ 1506811 h 1506813"/>
                <a:gd name="connsiteX1" fmla="*/ 1702192 w 1702198"/>
                <a:gd name="connsiteY1" fmla="*/ 1506811 h 1506813"/>
                <a:gd name="connsiteX2" fmla="*/ 1702193 w 1702198"/>
                <a:gd name="connsiteY2" fmla="*/ 1506813 h 1506813"/>
                <a:gd name="connsiteX3" fmla="*/ 0 w 1702198"/>
                <a:gd name="connsiteY3" fmla="*/ 1506813 h 1506813"/>
                <a:gd name="connsiteX4" fmla="*/ 1058419 w 1702198"/>
                <a:gd name="connsiteY4" fmla="*/ 1054612 h 1506813"/>
                <a:gd name="connsiteX5" fmla="*/ 1274861 w 1702198"/>
                <a:gd name="connsiteY5" fmla="*/ 0 h 1506813"/>
                <a:gd name="connsiteX6" fmla="*/ 1702198 w 1702198"/>
                <a:gd name="connsiteY6" fmla="*/ 1506811 h 1506813"/>
                <a:gd name="connsiteX0" fmla="*/ 1702198 w 1702198"/>
                <a:gd name="connsiteY0" fmla="*/ 1506811 h 1506813"/>
                <a:gd name="connsiteX1" fmla="*/ 1702192 w 1702198"/>
                <a:gd name="connsiteY1" fmla="*/ 1506811 h 1506813"/>
                <a:gd name="connsiteX2" fmla="*/ 1702193 w 1702198"/>
                <a:gd name="connsiteY2" fmla="*/ 1506813 h 1506813"/>
                <a:gd name="connsiteX3" fmla="*/ 0 w 1702198"/>
                <a:gd name="connsiteY3" fmla="*/ 1506813 h 1506813"/>
                <a:gd name="connsiteX4" fmla="*/ 1058419 w 1702198"/>
                <a:gd name="connsiteY4" fmla="*/ 1054612 h 1506813"/>
                <a:gd name="connsiteX5" fmla="*/ 1274861 w 1702198"/>
                <a:gd name="connsiteY5" fmla="*/ 0 h 1506813"/>
                <a:gd name="connsiteX6" fmla="*/ 1702198 w 1702198"/>
                <a:gd name="connsiteY6" fmla="*/ 1506811 h 1506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2198" h="1506813">
                  <a:moveTo>
                    <a:pt x="1702198" y="1506811"/>
                  </a:moveTo>
                  <a:lnTo>
                    <a:pt x="1702192" y="1506811"/>
                  </a:lnTo>
                  <a:cubicBezTo>
                    <a:pt x="1702192" y="1506812"/>
                    <a:pt x="1702193" y="1506812"/>
                    <a:pt x="1702193" y="1506813"/>
                  </a:cubicBezTo>
                  <a:lnTo>
                    <a:pt x="0" y="1506813"/>
                  </a:lnTo>
                  <a:cubicBezTo>
                    <a:pt x="-535" y="1361811"/>
                    <a:pt x="747803" y="1337122"/>
                    <a:pt x="1058419" y="1054612"/>
                  </a:cubicBezTo>
                  <a:cubicBezTo>
                    <a:pt x="1304599" y="754641"/>
                    <a:pt x="1202714" y="351537"/>
                    <a:pt x="1274861" y="0"/>
                  </a:cubicBezTo>
                  <a:cubicBezTo>
                    <a:pt x="1417307" y="502270"/>
                    <a:pt x="1691596" y="1239446"/>
                    <a:pt x="1702198" y="15068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sp>
        <p:nvSpPr>
          <p:cNvPr id="22" name="Inhaltsplatzhalter 7">
            <a:extLst>
              <a:ext uri="{FF2B5EF4-FFF2-40B4-BE49-F238E27FC236}">
                <a16:creationId xmlns:a16="http://schemas.microsoft.com/office/drawing/2014/main" id="{B8D857A0-CC30-5520-3FA1-E6CFB7EC7B84}"/>
              </a:ext>
            </a:extLst>
          </p:cNvPr>
          <p:cNvSpPr txBox="1">
            <a:spLocks/>
          </p:cNvSpPr>
          <p:nvPr/>
        </p:nvSpPr>
        <p:spPr>
          <a:xfrm>
            <a:off x="268184" y="1098468"/>
            <a:ext cx="5751616" cy="5560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2000" b="1" dirty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chemeClr val="bg1">
                    <a:lumMod val="85000"/>
                  </a:schemeClr>
                </a:solidFill>
              </a:rPr>
              <a:t>Difference to Programming: </a:t>
            </a:r>
            <a:endParaRPr lang="en-US" sz="2000" dirty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Concurrent statements!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bg1">
                  <a:lumMod val="85000"/>
                </a:schemeClr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Combinational Logic  Sequential Logic</a:t>
            </a:r>
            <a:endParaRPr lang="en-US" sz="2000" dirty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bg1">
                  <a:lumMod val="85000"/>
                </a:schemeClr>
              </a:solidFill>
              <a:sym typeface="Wingdings" panose="05000000000000000000" pitchFamily="2" charset="2"/>
            </a:endParaRP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BF9932AB-98A5-3C98-9FF1-1BB017521CF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7817505" y="1543556"/>
            <a:ext cx="4487288" cy="2243644"/>
          </a:xfrm>
          <a:prstGeom prst="rect">
            <a:avLst/>
          </a:prstGeom>
        </p:spPr>
      </p:pic>
      <p:sp>
        <p:nvSpPr>
          <p:cNvPr id="24" name="Pfeil: nach rechts 23">
            <a:extLst>
              <a:ext uri="{FF2B5EF4-FFF2-40B4-BE49-F238E27FC236}">
                <a16:creationId xmlns:a16="http://schemas.microsoft.com/office/drawing/2014/main" id="{5701A9E3-50A3-D48D-FF1A-6D002B5600DF}"/>
              </a:ext>
            </a:extLst>
          </p:cNvPr>
          <p:cNvSpPr/>
          <p:nvPr/>
        </p:nvSpPr>
        <p:spPr>
          <a:xfrm>
            <a:off x="6178687" y="1603017"/>
            <a:ext cx="1394196" cy="433306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Combinational</a:t>
            </a:r>
            <a:endParaRPr lang="de-DE" sz="1400" dirty="0"/>
          </a:p>
        </p:txBody>
      </p:sp>
      <p:sp>
        <p:nvSpPr>
          <p:cNvPr id="25" name="Pfeil: nach rechts 24">
            <a:extLst>
              <a:ext uri="{FF2B5EF4-FFF2-40B4-BE49-F238E27FC236}">
                <a16:creationId xmlns:a16="http://schemas.microsoft.com/office/drawing/2014/main" id="{AA4576B1-BDAA-69CC-C16C-A3C4F12BB3D2}"/>
              </a:ext>
            </a:extLst>
          </p:cNvPr>
          <p:cNvSpPr/>
          <p:nvPr/>
        </p:nvSpPr>
        <p:spPr>
          <a:xfrm>
            <a:off x="6178687" y="1975430"/>
            <a:ext cx="1394196" cy="433306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Combinational</a:t>
            </a:r>
            <a:endParaRPr lang="de-DE" sz="1400" dirty="0"/>
          </a:p>
        </p:txBody>
      </p:sp>
      <p:sp>
        <p:nvSpPr>
          <p:cNvPr id="26" name="Pfeil: nach rechts 25">
            <a:extLst>
              <a:ext uri="{FF2B5EF4-FFF2-40B4-BE49-F238E27FC236}">
                <a16:creationId xmlns:a16="http://schemas.microsoft.com/office/drawing/2014/main" id="{8B19B00F-78C4-CC83-2179-8EC5727E7FB0}"/>
              </a:ext>
            </a:extLst>
          </p:cNvPr>
          <p:cNvSpPr/>
          <p:nvPr/>
        </p:nvSpPr>
        <p:spPr>
          <a:xfrm>
            <a:off x="6178687" y="2493960"/>
            <a:ext cx="1394196" cy="1131214"/>
          </a:xfrm>
          <a:prstGeom prst="rightArrow">
            <a:avLst>
              <a:gd name="adj1" fmla="val 50000"/>
              <a:gd name="adj2" fmla="val 1789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Sequential</a:t>
            </a:r>
            <a:endParaRPr lang="de-DE" sz="14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A2589AE4-63F9-5251-C8AF-1D593565202D}"/>
              </a:ext>
            </a:extLst>
          </p:cNvPr>
          <p:cNvSpPr/>
          <p:nvPr/>
        </p:nvSpPr>
        <p:spPr>
          <a:xfrm>
            <a:off x="5785416" y="1705584"/>
            <a:ext cx="393271" cy="16408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000" dirty="0"/>
              <a:t>Concurrent</a:t>
            </a:r>
            <a:endParaRPr lang="de-DE" sz="2000" dirty="0"/>
          </a:p>
        </p:txBody>
      </p:sp>
      <p:sp>
        <p:nvSpPr>
          <p:cNvPr id="20" name="Textfeld 74">
            <a:extLst>
              <a:ext uri="{FF2B5EF4-FFF2-40B4-BE49-F238E27FC236}">
                <a16:creationId xmlns:a16="http://schemas.microsoft.com/office/drawing/2014/main" id="{728857B5-ED2A-450F-99A8-D0E4528AFC03}"/>
              </a:ext>
            </a:extLst>
          </p:cNvPr>
          <p:cNvSpPr txBox="1"/>
          <p:nvPr/>
        </p:nvSpPr>
        <p:spPr>
          <a:xfrm rot="16200000">
            <a:off x="5245519" y="4981658"/>
            <a:ext cx="10534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From: nandland.com</a:t>
            </a:r>
            <a:endParaRPr lang="de-DE" sz="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8332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8817DB-7370-652C-8AB8-A234FCB81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49707B83-2779-E263-1BF7-F0EA2647F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Design Principles</a:t>
            </a:r>
            <a:endParaRPr lang="en-US" b="1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0D810BB-C7E1-8F2F-4712-865DF2232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9552A63-A58E-19B5-3E8F-320E734720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Things to think about</a:t>
            </a:r>
            <a:endParaRPr lang="de-DE" dirty="0"/>
          </a:p>
          <a:p>
            <a:endParaRPr lang="de-DE" dirty="0"/>
          </a:p>
        </p:txBody>
      </p:sp>
      <p:sp>
        <p:nvSpPr>
          <p:cNvPr id="22" name="Inhaltsplatzhalter 7">
            <a:extLst>
              <a:ext uri="{FF2B5EF4-FFF2-40B4-BE49-F238E27FC236}">
                <a16:creationId xmlns:a16="http://schemas.microsoft.com/office/drawing/2014/main" id="{36D43630-215F-C760-3D41-553D2FAF0A5D}"/>
              </a:ext>
            </a:extLst>
          </p:cNvPr>
          <p:cNvSpPr txBox="1">
            <a:spLocks/>
          </p:cNvSpPr>
          <p:nvPr/>
        </p:nvSpPr>
        <p:spPr>
          <a:xfrm>
            <a:off x="268184" y="1098468"/>
            <a:ext cx="5751616" cy="5560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2000" b="1" dirty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chemeClr val="bg1">
                    <a:lumMod val="85000"/>
                  </a:schemeClr>
                </a:solidFill>
              </a:rPr>
              <a:t>Difference to Programming: </a:t>
            </a:r>
            <a:endParaRPr lang="en-US" sz="2000" dirty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Concurrent statements!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bg1">
                  <a:lumMod val="85000"/>
                </a:schemeClr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Combinational Logic  Sequential Logic</a:t>
            </a:r>
            <a:endParaRPr lang="en-US" sz="2000" dirty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bg1">
                  <a:lumMod val="85000"/>
                </a:schemeClr>
              </a:solidFill>
              <a:sym typeface="Wingdings" panose="05000000000000000000" pitchFamily="2" charset="2"/>
            </a:endParaRP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6514135E-2B1B-5A5E-7D48-E5E03967C31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7817505" y="1543556"/>
            <a:ext cx="4487288" cy="2243644"/>
          </a:xfrm>
          <a:prstGeom prst="rect">
            <a:avLst/>
          </a:prstGeom>
        </p:spPr>
      </p:pic>
      <p:sp>
        <p:nvSpPr>
          <p:cNvPr id="24" name="Pfeil: nach rechts 23">
            <a:extLst>
              <a:ext uri="{FF2B5EF4-FFF2-40B4-BE49-F238E27FC236}">
                <a16:creationId xmlns:a16="http://schemas.microsoft.com/office/drawing/2014/main" id="{7A639123-6036-7D28-C7A0-5A4E562EA7CF}"/>
              </a:ext>
            </a:extLst>
          </p:cNvPr>
          <p:cNvSpPr/>
          <p:nvPr/>
        </p:nvSpPr>
        <p:spPr>
          <a:xfrm>
            <a:off x="6178687" y="1603017"/>
            <a:ext cx="1394196" cy="433306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Combinational</a:t>
            </a:r>
            <a:endParaRPr lang="de-DE" sz="1400" dirty="0"/>
          </a:p>
        </p:txBody>
      </p:sp>
      <p:sp>
        <p:nvSpPr>
          <p:cNvPr id="25" name="Pfeil: nach rechts 24">
            <a:extLst>
              <a:ext uri="{FF2B5EF4-FFF2-40B4-BE49-F238E27FC236}">
                <a16:creationId xmlns:a16="http://schemas.microsoft.com/office/drawing/2014/main" id="{6BDA2A51-6E1C-3277-D698-4A1B872A1C8E}"/>
              </a:ext>
            </a:extLst>
          </p:cNvPr>
          <p:cNvSpPr/>
          <p:nvPr/>
        </p:nvSpPr>
        <p:spPr>
          <a:xfrm>
            <a:off x="6178687" y="1975430"/>
            <a:ext cx="1394196" cy="433306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Combinational</a:t>
            </a:r>
            <a:endParaRPr lang="de-DE" sz="1400" dirty="0"/>
          </a:p>
        </p:txBody>
      </p:sp>
      <p:sp>
        <p:nvSpPr>
          <p:cNvPr id="26" name="Pfeil: nach rechts 25">
            <a:extLst>
              <a:ext uri="{FF2B5EF4-FFF2-40B4-BE49-F238E27FC236}">
                <a16:creationId xmlns:a16="http://schemas.microsoft.com/office/drawing/2014/main" id="{365CC8D2-B02A-CCDD-4501-16BF4BCA9E7E}"/>
              </a:ext>
            </a:extLst>
          </p:cNvPr>
          <p:cNvSpPr/>
          <p:nvPr/>
        </p:nvSpPr>
        <p:spPr>
          <a:xfrm>
            <a:off x="6178687" y="2493960"/>
            <a:ext cx="1394196" cy="1131214"/>
          </a:xfrm>
          <a:prstGeom prst="rightArrow">
            <a:avLst>
              <a:gd name="adj1" fmla="val 50000"/>
              <a:gd name="adj2" fmla="val 1789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Sequential</a:t>
            </a:r>
            <a:endParaRPr lang="de-DE" sz="14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04733418-D38B-C033-35CA-2A429FD3C566}"/>
              </a:ext>
            </a:extLst>
          </p:cNvPr>
          <p:cNvSpPr/>
          <p:nvPr/>
        </p:nvSpPr>
        <p:spPr>
          <a:xfrm>
            <a:off x="5785416" y="1705584"/>
            <a:ext cx="393271" cy="16408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000" dirty="0"/>
              <a:t>Concurrent</a:t>
            </a:r>
            <a:endParaRPr lang="de-DE" sz="2000" dirty="0"/>
          </a:p>
        </p:txBody>
      </p: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7A192763-D63B-CE7A-AEFD-E1A39EB12978}"/>
              </a:ext>
            </a:extLst>
          </p:cNvPr>
          <p:cNvGrpSpPr/>
          <p:nvPr/>
        </p:nvGrpSpPr>
        <p:grpSpPr>
          <a:xfrm>
            <a:off x="6172202" y="4088883"/>
            <a:ext cx="2737162" cy="2332200"/>
            <a:chOff x="6254220" y="4225349"/>
            <a:chExt cx="2737162" cy="2332200"/>
          </a:xfrm>
        </p:grpSpPr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79430F75-E0B5-1DB8-9460-CBA6B78B1901}"/>
                </a:ext>
              </a:extLst>
            </p:cNvPr>
            <p:cNvSpPr/>
            <p:nvPr/>
          </p:nvSpPr>
          <p:spPr>
            <a:xfrm>
              <a:off x="6887096" y="4225349"/>
              <a:ext cx="1474840" cy="969406"/>
            </a:xfrm>
            <a:prstGeom prst="ellipse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Some Logic</a:t>
              </a:r>
              <a:endParaRPr lang="de-DE" dirty="0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FE0762C6-F6DF-BA46-658E-D79844147780}"/>
                </a:ext>
              </a:extLst>
            </p:cNvPr>
            <p:cNvSpPr/>
            <p:nvPr/>
          </p:nvSpPr>
          <p:spPr>
            <a:xfrm>
              <a:off x="6254220" y="5135217"/>
              <a:ext cx="597154" cy="642731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Reg</a:t>
              </a:r>
              <a:endParaRPr lang="de-DE" dirty="0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D938D145-52F4-CD1B-6606-EBF718AD4B11}"/>
                </a:ext>
              </a:extLst>
            </p:cNvPr>
            <p:cNvSpPr/>
            <p:nvPr/>
          </p:nvSpPr>
          <p:spPr>
            <a:xfrm>
              <a:off x="8394228" y="5135217"/>
              <a:ext cx="597154" cy="642731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Reg</a:t>
              </a:r>
              <a:endParaRPr lang="de-DE" dirty="0"/>
            </a:p>
          </p:txBody>
        </p:sp>
        <p:cxnSp>
          <p:nvCxnSpPr>
            <p:cNvPr id="16" name="Verbinder: gekrümmt 15">
              <a:extLst>
                <a:ext uri="{FF2B5EF4-FFF2-40B4-BE49-F238E27FC236}">
                  <a16:creationId xmlns:a16="http://schemas.microsoft.com/office/drawing/2014/main" id="{4719FEFA-D41F-1572-1781-EF1C197DAD2F}"/>
                </a:ext>
              </a:extLst>
            </p:cNvPr>
            <p:cNvCxnSpPr>
              <a:cxnSpLocks/>
              <a:stCxn id="12" idx="3"/>
              <a:endCxn id="11" idx="3"/>
            </p:cNvCxnSpPr>
            <p:nvPr/>
          </p:nvCxnSpPr>
          <p:spPr>
            <a:xfrm flipV="1">
              <a:off x="6851374" y="5052789"/>
              <a:ext cx="251707" cy="403794"/>
            </a:xfrm>
            <a:prstGeom prst="curved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Verbinder: gekrümmt 19">
              <a:extLst>
                <a:ext uri="{FF2B5EF4-FFF2-40B4-BE49-F238E27FC236}">
                  <a16:creationId xmlns:a16="http://schemas.microsoft.com/office/drawing/2014/main" id="{5ED05CB3-5913-1CF5-0B6A-8AE04B22C1EE}"/>
                </a:ext>
              </a:extLst>
            </p:cNvPr>
            <p:cNvCxnSpPr>
              <a:cxnSpLocks/>
              <a:stCxn id="11" idx="5"/>
              <a:endCxn id="13" idx="1"/>
            </p:cNvCxnSpPr>
            <p:nvPr/>
          </p:nvCxnSpPr>
          <p:spPr>
            <a:xfrm rot="16200000" flipH="1">
              <a:off x="8068192" y="5130547"/>
              <a:ext cx="403794" cy="248277"/>
            </a:xfrm>
            <a:prstGeom prst="curved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>
              <a:extLst>
                <a:ext uri="{FF2B5EF4-FFF2-40B4-BE49-F238E27FC236}">
                  <a16:creationId xmlns:a16="http://schemas.microsoft.com/office/drawing/2014/main" id="{C97DA972-A910-69A8-6889-1FE7133D989A}"/>
                </a:ext>
              </a:extLst>
            </p:cNvPr>
            <p:cNvCxnSpPr>
              <a:cxnSpLocks/>
            </p:cNvCxnSpPr>
            <p:nvPr/>
          </p:nvCxnSpPr>
          <p:spPr>
            <a:xfrm>
              <a:off x="6254220" y="6215270"/>
              <a:ext cx="2737162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Gerader Verbinder 32">
              <a:extLst>
                <a:ext uri="{FF2B5EF4-FFF2-40B4-BE49-F238E27FC236}">
                  <a16:creationId xmlns:a16="http://schemas.microsoft.com/office/drawing/2014/main" id="{5FD654A2-D6E3-A83F-EBE6-9F7263585005}"/>
                </a:ext>
              </a:extLst>
            </p:cNvPr>
            <p:cNvCxnSpPr>
              <a:cxnSpLocks/>
              <a:stCxn id="12" idx="2"/>
            </p:cNvCxnSpPr>
            <p:nvPr/>
          </p:nvCxnSpPr>
          <p:spPr>
            <a:xfrm>
              <a:off x="6552797" y="5777948"/>
              <a:ext cx="0" cy="43732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Gerader Verbinder 35">
              <a:extLst>
                <a:ext uri="{FF2B5EF4-FFF2-40B4-BE49-F238E27FC236}">
                  <a16:creationId xmlns:a16="http://schemas.microsoft.com/office/drawing/2014/main" id="{2D9AB0C8-22F8-D1CA-3C20-7229989570C7}"/>
                </a:ext>
              </a:extLst>
            </p:cNvPr>
            <p:cNvCxnSpPr>
              <a:cxnSpLocks/>
            </p:cNvCxnSpPr>
            <p:nvPr/>
          </p:nvCxnSpPr>
          <p:spPr>
            <a:xfrm>
              <a:off x="8692805" y="5777948"/>
              <a:ext cx="0" cy="43732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7FCA4F9C-D352-1B9C-2449-DCD503005F5D}"/>
                </a:ext>
              </a:extLst>
            </p:cNvPr>
            <p:cNvSpPr txBox="1"/>
            <p:nvPr/>
          </p:nvSpPr>
          <p:spPr>
            <a:xfrm>
              <a:off x="7280399" y="6188217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Clock</a:t>
              </a:r>
              <a:endParaRPr lang="de-DE" dirty="0"/>
            </a:p>
          </p:txBody>
        </p: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74DB7EBE-8046-B700-2993-E7559A39EE0F}"/>
              </a:ext>
            </a:extLst>
          </p:cNvPr>
          <p:cNvGrpSpPr/>
          <p:nvPr/>
        </p:nvGrpSpPr>
        <p:grpSpPr>
          <a:xfrm>
            <a:off x="305491" y="4227779"/>
            <a:ext cx="5374774" cy="2120029"/>
            <a:chOff x="2964642" y="4597498"/>
            <a:chExt cx="5374774" cy="2120029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1104E9FC-537A-BF68-E4DD-0D6056B2BAAD}"/>
                </a:ext>
              </a:extLst>
            </p:cNvPr>
            <p:cNvSpPr/>
            <p:nvPr/>
          </p:nvSpPr>
          <p:spPr>
            <a:xfrm>
              <a:off x="5974939" y="4624340"/>
              <a:ext cx="2364477" cy="20931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D7E48332-0FDE-88F3-C467-51C77903F9E0}"/>
                </a:ext>
              </a:extLst>
            </p:cNvPr>
            <p:cNvGrpSpPr/>
            <p:nvPr/>
          </p:nvGrpSpPr>
          <p:grpSpPr>
            <a:xfrm>
              <a:off x="5974939" y="4597498"/>
              <a:ext cx="2364477" cy="2075437"/>
              <a:chOff x="5702564" y="4479474"/>
              <a:chExt cx="2364477" cy="2075437"/>
            </a:xfrm>
          </p:grpSpPr>
          <p:pic>
            <p:nvPicPr>
              <p:cNvPr id="21" name="Grafik 20" descr="Ein Bild, das Text, Screenshot, Design, Reihe enthält.&#10;&#10;Automatisch generierte Beschreibung">
                <a:extLst>
                  <a:ext uri="{FF2B5EF4-FFF2-40B4-BE49-F238E27FC236}">
                    <a16:creationId xmlns:a16="http://schemas.microsoft.com/office/drawing/2014/main" id="{670D3D73-F888-62CC-EE67-69978609F8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02564" y="4479474"/>
                <a:ext cx="2364477" cy="1706105"/>
              </a:xfrm>
              <a:prstGeom prst="rect">
                <a:avLst/>
              </a:prstGeom>
            </p:spPr>
          </p:pic>
          <p:sp>
            <p:nvSpPr>
              <p:cNvPr id="29" name="Textfeld 28">
                <a:extLst>
                  <a:ext uri="{FF2B5EF4-FFF2-40B4-BE49-F238E27FC236}">
                    <a16:creationId xmlns:a16="http://schemas.microsoft.com/office/drawing/2014/main" id="{C9ABF127-9AE6-BD17-FA4D-269AA4045E35}"/>
                  </a:ext>
                </a:extLst>
              </p:cNvPr>
              <p:cNvSpPr txBox="1"/>
              <p:nvPr/>
            </p:nvSpPr>
            <p:spPr>
              <a:xfrm>
                <a:off x="5761373" y="6185579"/>
                <a:ext cx="2246858" cy="369332"/>
              </a:xfrm>
              <a:prstGeom prst="rect">
                <a:avLst/>
              </a:prstGeom>
              <a:solidFill>
                <a:schemeClr val="accent5"/>
              </a:solidFill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US" dirty="0">
                    <a:sym typeface="Wingdings" panose="05000000000000000000" pitchFamily="2" charset="2"/>
                  </a:rPr>
                  <a:t>Setup and Hold Times</a:t>
                </a:r>
              </a:p>
            </p:txBody>
          </p:sp>
        </p:grpSp>
        <p:sp>
          <p:nvSpPr>
            <p:cNvPr id="15" name="Inhaltsplatzhalter 7">
              <a:extLst>
                <a:ext uri="{FF2B5EF4-FFF2-40B4-BE49-F238E27FC236}">
                  <a16:creationId xmlns:a16="http://schemas.microsoft.com/office/drawing/2014/main" id="{04DA7FC7-062C-CD8D-29C7-98BD77217E14}"/>
                </a:ext>
              </a:extLst>
            </p:cNvPr>
            <p:cNvSpPr txBox="1">
              <a:spLocks/>
            </p:cNvSpPr>
            <p:nvPr/>
          </p:nvSpPr>
          <p:spPr>
            <a:xfrm>
              <a:off x="2964642" y="4999408"/>
              <a:ext cx="2918298" cy="171811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151F28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rgbClr val="151F28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rgbClr val="151F28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rgbClr val="151F28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rgbClr val="151F28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800" b="1" dirty="0">
                  <a:sym typeface="Wingdings" panose="05000000000000000000" pitchFamily="2" charset="2"/>
                </a:rPr>
                <a:t>+ Timing!</a:t>
              </a:r>
              <a:br>
                <a:rPr lang="en-US" sz="1800" b="1" dirty="0">
                  <a:sym typeface="Wingdings" panose="05000000000000000000" pitchFamily="2" charset="2"/>
                </a:rPr>
              </a:br>
              <a:endParaRPr lang="en-US" sz="1800" b="1" dirty="0">
                <a:sym typeface="Wingdings" panose="05000000000000000000" pitchFamily="2" charset="2"/>
              </a:endParaRPr>
            </a:p>
            <a:p>
              <a:pPr marL="0" indent="0">
                <a:buFont typeface="Arial" panose="020B0604020202020204" pitchFamily="34" charset="0"/>
                <a:buNone/>
              </a:pPr>
              <a:endParaRPr lang="en-US" b="1" dirty="0">
                <a:sym typeface="Wingdings" panose="05000000000000000000" pitchFamily="2" charset="2"/>
              </a:endParaRPr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E96532A0-B825-2279-53E7-3C6C92B33B4B}"/>
                </a:ext>
              </a:extLst>
            </p:cNvPr>
            <p:cNvSpPr/>
            <p:nvPr/>
          </p:nvSpPr>
          <p:spPr>
            <a:xfrm rot="16200000">
              <a:off x="3994964" y="4737550"/>
              <a:ext cx="2093185" cy="1866767"/>
            </a:xfrm>
            <a:custGeom>
              <a:avLst/>
              <a:gdLst>
                <a:gd name="connsiteX0" fmla="*/ 1702198 w 1702198"/>
                <a:gd name="connsiteY0" fmla="*/ 1523998 h 1524000"/>
                <a:gd name="connsiteX1" fmla="*/ 1702192 w 1702198"/>
                <a:gd name="connsiteY1" fmla="*/ 1523998 h 1524000"/>
                <a:gd name="connsiteX2" fmla="*/ 1702193 w 1702198"/>
                <a:gd name="connsiteY2" fmla="*/ 1524000 h 1524000"/>
                <a:gd name="connsiteX3" fmla="*/ 0 w 1702198"/>
                <a:gd name="connsiteY3" fmla="*/ 1524000 h 1524000"/>
                <a:gd name="connsiteX4" fmla="*/ 1290035 w 1702198"/>
                <a:gd name="connsiteY4" fmla="*/ 1149313 h 1524000"/>
                <a:gd name="connsiteX5" fmla="*/ 1469990 w 1702198"/>
                <a:gd name="connsiteY5" fmla="*/ 0 h 1524000"/>
                <a:gd name="connsiteX0" fmla="*/ 1702198 w 1702198"/>
                <a:gd name="connsiteY0" fmla="*/ 1523998 h 1524000"/>
                <a:gd name="connsiteX1" fmla="*/ 1702192 w 1702198"/>
                <a:gd name="connsiteY1" fmla="*/ 1523998 h 1524000"/>
                <a:gd name="connsiteX2" fmla="*/ 1702193 w 1702198"/>
                <a:gd name="connsiteY2" fmla="*/ 1524000 h 1524000"/>
                <a:gd name="connsiteX3" fmla="*/ 0 w 1702198"/>
                <a:gd name="connsiteY3" fmla="*/ 1524000 h 1524000"/>
                <a:gd name="connsiteX4" fmla="*/ 1264095 w 1702198"/>
                <a:gd name="connsiteY4" fmla="*/ 1083255 h 1524000"/>
                <a:gd name="connsiteX5" fmla="*/ 1469990 w 1702198"/>
                <a:gd name="connsiteY5" fmla="*/ 0 h 1524000"/>
                <a:gd name="connsiteX6" fmla="*/ 1702198 w 1702198"/>
                <a:gd name="connsiteY6" fmla="*/ 1523998 h 1524000"/>
                <a:gd name="connsiteX0" fmla="*/ 1702198 w 1702198"/>
                <a:gd name="connsiteY0" fmla="*/ 1506811 h 1506813"/>
                <a:gd name="connsiteX1" fmla="*/ 1702192 w 1702198"/>
                <a:gd name="connsiteY1" fmla="*/ 1506811 h 1506813"/>
                <a:gd name="connsiteX2" fmla="*/ 1702193 w 1702198"/>
                <a:gd name="connsiteY2" fmla="*/ 1506813 h 1506813"/>
                <a:gd name="connsiteX3" fmla="*/ 0 w 1702198"/>
                <a:gd name="connsiteY3" fmla="*/ 1506813 h 1506813"/>
                <a:gd name="connsiteX4" fmla="*/ 1264095 w 1702198"/>
                <a:gd name="connsiteY4" fmla="*/ 1066068 h 1506813"/>
                <a:gd name="connsiteX5" fmla="*/ 1274861 w 1702198"/>
                <a:gd name="connsiteY5" fmla="*/ 0 h 1506813"/>
                <a:gd name="connsiteX6" fmla="*/ 1702198 w 1702198"/>
                <a:gd name="connsiteY6" fmla="*/ 1506811 h 1506813"/>
                <a:gd name="connsiteX0" fmla="*/ 1702198 w 1702198"/>
                <a:gd name="connsiteY0" fmla="*/ 1506811 h 1506813"/>
                <a:gd name="connsiteX1" fmla="*/ 1702192 w 1702198"/>
                <a:gd name="connsiteY1" fmla="*/ 1506811 h 1506813"/>
                <a:gd name="connsiteX2" fmla="*/ 1702193 w 1702198"/>
                <a:gd name="connsiteY2" fmla="*/ 1506813 h 1506813"/>
                <a:gd name="connsiteX3" fmla="*/ 0 w 1702198"/>
                <a:gd name="connsiteY3" fmla="*/ 1506813 h 1506813"/>
                <a:gd name="connsiteX4" fmla="*/ 1058419 w 1702198"/>
                <a:gd name="connsiteY4" fmla="*/ 1054612 h 1506813"/>
                <a:gd name="connsiteX5" fmla="*/ 1274861 w 1702198"/>
                <a:gd name="connsiteY5" fmla="*/ 0 h 1506813"/>
                <a:gd name="connsiteX6" fmla="*/ 1702198 w 1702198"/>
                <a:gd name="connsiteY6" fmla="*/ 1506811 h 1506813"/>
                <a:gd name="connsiteX0" fmla="*/ 1702198 w 1702198"/>
                <a:gd name="connsiteY0" fmla="*/ 1506811 h 1506813"/>
                <a:gd name="connsiteX1" fmla="*/ 1702192 w 1702198"/>
                <a:gd name="connsiteY1" fmla="*/ 1506811 h 1506813"/>
                <a:gd name="connsiteX2" fmla="*/ 1702193 w 1702198"/>
                <a:gd name="connsiteY2" fmla="*/ 1506813 h 1506813"/>
                <a:gd name="connsiteX3" fmla="*/ 0 w 1702198"/>
                <a:gd name="connsiteY3" fmla="*/ 1506813 h 1506813"/>
                <a:gd name="connsiteX4" fmla="*/ 1058419 w 1702198"/>
                <a:gd name="connsiteY4" fmla="*/ 1054612 h 1506813"/>
                <a:gd name="connsiteX5" fmla="*/ 1274861 w 1702198"/>
                <a:gd name="connsiteY5" fmla="*/ 0 h 1506813"/>
                <a:gd name="connsiteX6" fmla="*/ 1702198 w 1702198"/>
                <a:gd name="connsiteY6" fmla="*/ 1506811 h 1506813"/>
                <a:gd name="connsiteX0" fmla="*/ 1702198 w 1702198"/>
                <a:gd name="connsiteY0" fmla="*/ 1506811 h 1506813"/>
                <a:gd name="connsiteX1" fmla="*/ 1702192 w 1702198"/>
                <a:gd name="connsiteY1" fmla="*/ 1506811 h 1506813"/>
                <a:gd name="connsiteX2" fmla="*/ 1702193 w 1702198"/>
                <a:gd name="connsiteY2" fmla="*/ 1506813 h 1506813"/>
                <a:gd name="connsiteX3" fmla="*/ 0 w 1702198"/>
                <a:gd name="connsiteY3" fmla="*/ 1506813 h 1506813"/>
                <a:gd name="connsiteX4" fmla="*/ 1058419 w 1702198"/>
                <a:gd name="connsiteY4" fmla="*/ 1054612 h 1506813"/>
                <a:gd name="connsiteX5" fmla="*/ 1274861 w 1702198"/>
                <a:gd name="connsiteY5" fmla="*/ 0 h 1506813"/>
                <a:gd name="connsiteX6" fmla="*/ 1702198 w 1702198"/>
                <a:gd name="connsiteY6" fmla="*/ 1506811 h 1506813"/>
                <a:gd name="connsiteX0" fmla="*/ 1702198 w 1702198"/>
                <a:gd name="connsiteY0" fmla="*/ 1506811 h 1506813"/>
                <a:gd name="connsiteX1" fmla="*/ 1702192 w 1702198"/>
                <a:gd name="connsiteY1" fmla="*/ 1506811 h 1506813"/>
                <a:gd name="connsiteX2" fmla="*/ 1702193 w 1702198"/>
                <a:gd name="connsiteY2" fmla="*/ 1506813 h 1506813"/>
                <a:gd name="connsiteX3" fmla="*/ 0 w 1702198"/>
                <a:gd name="connsiteY3" fmla="*/ 1506813 h 1506813"/>
                <a:gd name="connsiteX4" fmla="*/ 1058419 w 1702198"/>
                <a:gd name="connsiteY4" fmla="*/ 1054612 h 1506813"/>
                <a:gd name="connsiteX5" fmla="*/ 1274861 w 1702198"/>
                <a:gd name="connsiteY5" fmla="*/ 0 h 1506813"/>
                <a:gd name="connsiteX6" fmla="*/ 1702198 w 1702198"/>
                <a:gd name="connsiteY6" fmla="*/ 1506811 h 1506813"/>
                <a:gd name="connsiteX0" fmla="*/ 1702198 w 1702198"/>
                <a:gd name="connsiteY0" fmla="*/ 1506811 h 1506813"/>
                <a:gd name="connsiteX1" fmla="*/ 1702192 w 1702198"/>
                <a:gd name="connsiteY1" fmla="*/ 1506811 h 1506813"/>
                <a:gd name="connsiteX2" fmla="*/ 1702193 w 1702198"/>
                <a:gd name="connsiteY2" fmla="*/ 1506813 h 1506813"/>
                <a:gd name="connsiteX3" fmla="*/ 0 w 1702198"/>
                <a:gd name="connsiteY3" fmla="*/ 1506813 h 1506813"/>
                <a:gd name="connsiteX4" fmla="*/ 1058419 w 1702198"/>
                <a:gd name="connsiteY4" fmla="*/ 1054612 h 1506813"/>
                <a:gd name="connsiteX5" fmla="*/ 1274861 w 1702198"/>
                <a:gd name="connsiteY5" fmla="*/ 0 h 1506813"/>
                <a:gd name="connsiteX6" fmla="*/ 1702198 w 1702198"/>
                <a:gd name="connsiteY6" fmla="*/ 1506811 h 1506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2198" h="1506813">
                  <a:moveTo>
                    <a:pt x="1702198" y="1506811"/>
                  </a:moveTo>
                  <a:lnTo>
                    <a:pt x="1702192" y="1506811"/>
                  </a:lnTo>
                  <a:cubicBezTo>
                    <a:pt x="1702192" y="1506812"/>
                    <a:pt x="1702193" y="1506812"/>
                    <a:pt x="1702193" y="1506813"/>
                  </a:cubicBezTo>
                  <a:lnTo>
                    <a:pt x="0" y="1506813"/>
                  </a:lnTo>
                  <a:cubicBezTo>
                    <a:pt x="-535" y="1361811"/>
                    <a:pt x="747803" y="1337122"/>
                    <a:pt x="1058419" y="1054612"/>
                  </a:cubicBezTo>
                  <a:cubicBezTo>
                    <a:pt x="1304599" y="754641"/>
                    <a:pt x="1202714" y="351537"/>
                    <a:pt x="1274861" y="0"/>
                  </a:cubicBezTo>
                  <a:cubicBezTo>
                    <a:pt x="1417307" y="502270"/>
                    <a:pt x="1691596" y="1239446"/>
                    <a:pt x="1702198" y="15068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30" name="Graphic 29" descr="Hourglass Finished with solid fill">
            <a:extLst>
              <a:ext uri="{FF2B5EF4-FFF2-40B4-BE49-F238E27FC236}">
                <a16:creationId xmlns:a16="http://schemas.microsoft.com/office/drawing/2014/main" id="{A2338330-8FE6-4282-9AFC-A2D7730985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800000">
            <a:off x="7198381" y="5080831"/>
            <a:ext cx="684803" cy="684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8032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4A535-5AC0-79A8-3572-C659FB622C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0D26E32-3F40-8B98-59E4-3C02043B5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2" name="Inhaltsplatzhalter 7">
            <a:extLst>
              <a:ext uri="{FF2B5EF4-FFF2-40B4-BE49-F238E27FC236}">
                <a16:creationId xmlns:a16="http://schemas.microsoft.com/office/drawing/2014/main" id="{06C072C2-95CD-AB58-937B-C22FA846E061}"/>
              </a:ext>
            </a:extLst>
          </p:cNvPr>
          <p:cNvSpPr txBox="1">
            <a:spLocks/>
          </p:cNvSpPr>
          <p:nvPr/>
        </p:nvSpPr>
        <p:spPr>
          <a:xfrm>
            <a:off x="268184" y="1098468"/>
            <a:ext cx="5751616" cy="5560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2000" b="1" dirty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chemeClr val="bg1">
                    <a:lumMod val="85000"/>
                  </a:schemeClr>
                </a:solidFill>
              </a:rPr>
              <a:t>Difference to Programming: </a:t>
            </a:r>
            <a:endParaRPr lang="en-US" sz="2000" dirty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Concurrent statements!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bg1">
                  <a:lumMod val="85000"/>
                </a:schemeClr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Combinational Logic  Sequential Logic</a:t>
            </a:r>
            <a:endParaRPr lang="en-US" sz="2000" dirty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bg1">
                  <a:lumMod val="85000"/>
                </a:schemeClr>
              </a:solidFill>
              <a:sym typeface="Wingdings" panose="05000000000000000000" pitchFamily="2" charset="2"/>
            </a:endParaRP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9D568ED6-5B7D-9363-EA60-AF85FF9F071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7817505" y="1543556"/>
            <a:ext cx="4487288" cy="2243644"/>
          </a:xfrm>
          <a:prstGeom prst="rect">
            <a:avLst/>
          </a:prstGeom>
        </p:spPr>
      </p:pic>
      <p:sp>
        <p:nvSpPr>
          <p:cNvPr id="24" name="Pfeil: nach rechts 23">
            <a:extLst>
              <a:ext uri="{FF2B5EF4-FFF2-40B4-BE49-F238E27FC236}">
                <a16:creationId xmlns:a16="http://schemas.microsoft.com/office/drawing/2014/main" id="{11F913E2-803E-71A0-2CA9-9C13EDEBCB7A}"/>
              </a:ext>
            </a:extLst>
          </p:cNvPr>
          <p:cNvSpPr/>
          <p:nvPr/>
        </p:nvSpPr>
        <p:spPr>
          <a:xfrm>
            <a:off x="6178687" y="1603017"/>
            <a:ext cx="1394196" cy="433306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Combinational</a:t>
            </a:r>
            <a:endParaRPr lang="de-DE" sz="1400" dirty="0"/>
          </a:p>
        </p:txBody>
      </p:sp>
      <p:sp>
        <p:nvSpPr>
          <p:cNvPr id="25" name="Pfeil: nach rechts 24">
            <a:extLst>
              <a:ext uri="{FF2B5EF4-FFF2-40B4-BE49-F238E27FC236}">
                <a16:creationId xmlns:a16="http://schemas.microsoft.com/office/drawing/2014/main" id="{BD7094AF-2C7C-5E0F-CA0E-E3C9F99C994F}"/>
              </a:ext>
            </a:extLst>
          </p:cNvPr>
          <p:cNvSpPr/>
          <p:nvPr/>
        </p:nvSpPr>
        <p:spPr>
          <a:xfrm>
            <a:off x="6178687" y="1975430"/>
            <a:ext cx="1394196" cy="433306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Combinational</a:t>
            </a:r>
            <a:endParaRPr lang="de-DE" sz="1400" dirty="0"/>
          </a:p>
        </p:txBody>
      </p:sp>
      <p:sp>
        <p:nvSpPr>
          <p:cNvPr id="26" name="Pfeil: nach rechts 25">
            <a:extLst>
              <a:ext uri="{FF2B5EF4-FFF2-40B4-BE49-F238E27FC236}">
                <a16:creationId xmlns:a16="http://schemas.microsoft.com/office/drawing/2014/main" id="{D0CAF822-5D50-511B-B6ED-077B54BD845E}"/>
              </a:ext>
            </a:extLst>
          </p:cNvPr>
          <p:cNvSpPr/>
          <p:nvPr/>
        </p:nvSpPr>
        <p:spPr>
          <a:xfrm>
            <a:off x="6178687" y="2493960"/>
            <a:ext cx="1394196" cy="1131214"/>
          </a:xfrm>
          <a:prstGeom prst="rightArrow">
            <a:avLst>
              <a:gd name="adj1" fmla="val 50000"/>
              <a:gd name="adj2" fmla="val 1789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Sequential</a:t>
            </a:r>
            <a:endParaRPr lang="de-DE" sz="14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2A0A1EEC-D9B3-3B75-5E14-1C7AA94E1DEE}"/>
              </a:ext>
            </a:extLst>
          </p:cNvPr>
          <p:cNvSpPr/>
          <p:nvPr/>
        </p:nvSpPr>
        <p:spPr>
          <a:xfrm>
            <a:off x="5785416" y="1705584"/>
            <a:ext cx="393271" cy="16408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000" dirty="0"/>
              <a:t>Concurrent</a:t>
            </a:r>
            <a:endParaRPr lang="de-DE" sz="2000" dirty="0"/>
          </a:p>
        </p:txBody>
      </p:sp>
      <p:sp>
        <p:nvSpPr>
          <p:cNvPr id="43" name="Titel 4">
            <a:extLst>
              <a:ext uri="{FF2B5EF4-FFF2-40B4-BE49-F238E27FC236}">
                <a16:creationId xmlns:a16="http://schemas.microsoft.com/office/drawing/2014/main" id="{0FC1F26B-65F4-2215-B9A1-49F175E95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184" y="198868"/>
            <a:ext cx="8209375" cy="412711"/>
          </a:xfrm>
        </p:spPr>
        <p:txBody>
          <a:bodyPr anchor="b">
            <a:normAutofit fontScale="9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Design Principles</a:t>
            </a:r>
            <a:endParaRPr lang="en-US" b="1" dirty="0"/>
          </a:p>
        </p:txBody>
      </p:sp>
      <p:sp>
        <p:nvSpPr>
          <p:cNvPr id="44" name="Textplatzhalter 3">
            <a:extLst>
              <a:ext uri="{FF2B5EF4-FFF2-40B4-BE49-F238E27FC236}">
                <a16:creationId xmlns:a16="http://schemas.microsoft.com/office/drawing/2014/main" id="{B98F643D-8271-8369-2DD1-654ED6394B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8184" y="564116"/>
            <a:ext cx="8216735" cy="27309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Things to think about</a:t>
            </a:r>
            <a:endParaRPr lang="de-DE" dirty="0"/>
          </a:p>
          <a:p>
            <a:endParaRPr lang="de-DE" dirty="0"/>
          </a:p>
        </p:txBody>
      </p: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EF311E15-B93A-42DA-1A18-B9B7B65A907B}"/>
              </a:ext>
            </a:extLst>
          </p:cNvPr>
          <p:cNvGrpSpPr/>
          <p:nvPr/>
        </p:nvGrpSpPr>
        <p:grpSpPr>
          <a:xfrm>
            <a:off x="6178687" y="4269980"/>
            <a:ext cx="4933545" cy="2088928"/>
            <a:chOff x="6019800" y="4293140"/>
            <a:chExt cx="4933545" cy="2088928"/>
          </a:xfrm>
        </p:grpSpPr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1D6B274-057F-D5DF-ED08-BBCF64682336}"/>
                </a:ext>
              </a:extLst>
            </p:cNvPr>
            <p:cNvSpPr/>
            <p:nvPr/>
          </p:nvSpPr>
          <p:spPr>
            <a:xfrm>
              <a:off x="6885830" y="4293140"/>
              <a:ext cx="1008532" cy="558954"/>
            </a:xfrm>
            <a:prstGeom prst="ellipse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Some Logic</a:t>
              </a:r>
              <a:endParaRPr lang="de-DE" dirty="0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84C614ED-A1E3-708E-58A2-4FC385BEEE16}"/>
                </a:ext>
              </a:extLst>
            </p:cNvPr>
            <p:cNvSpPr/>
            <p:nvPr/>
          </p:nvSpPr>
          <p:spPr>
            <a:xfrm>
              <a:off x="6019800" y="4997782"/>
              <a:ext cx="597154" cy="642731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Reg</a:t>
              </a:r>
              <a:endParaRPr lang="de-DE" dirty="0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9233467C-6C15-C9CF-E1DC-5C090138FECA}"/>
                </a:ext>
              </a:extLst>
            </p:cNvPr>
            <p:cNvSpPr/>
            <p:nvPr/>
          </p:nvSpPr>
          <p:spPr>
            <a:xfrm>
              <a:off x="8159808" y="4997782"/>
              <a:ext cx="597154" cy="642731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Reg</a:t>
              </a:r>
              <a:endParaRPr lang="de-DE" dirty="0"/>
            </a:p>
          </p:txBody>
        </p:sp>
        <p:cxnSp>
          <p:nvCxnSpPr>
            <p:cNvPr id="16" name="Verbinder: gekrümmt 15">
              <a:extLst>
                <a:ext uri="{FF2B5EF4-FFF2-40B4-BE49-F238E27FC236}">
                  <a16:creationId xmlns:a16="http://schemas.microsoft.com/office/drawing/2014/main" id="{357D760A-DA9D-B39F-75A0-63F907BD73E6}"/>
                </a:ext>
              </a:extLst>
            </p:cNvPr>
            <p:cNvCxnSpPr>
              <a:cxnSpLocks/>
              <a:stCxn id="12" idx="3"/>
              <a:endCxn id="11" idx="3"/>
            </p:cNvCxnSpPr>
            <p:nvPr/>
          </p:nvCxnSpPr>
          <p:spPr>
            <a:xfrm flipV="1">
              <a:off x="6616954" y="4770237"/>
              <a:ext cx="416572" cy="548911"/>
            </a:xfrm>
            <a:prstGeom prst="curved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Verbinder: gekrümmt 19">
              <a:extLst>
                <a:ext uri="{FF2B5EF4-FFF2-40B4-BE49-F238E27FC236}">
                  <a16:creationId xmlns:a16="http://schemas.microsoft.com/office/drawing/2014/main" id="{8C57DED3-E32C-2C59-D14D-CE7BE49210F4}"/>
                </a:ext>
              </a:extLst>
            </p:cNvPr>
            <p:cNvCxnSpPr>
              <a:cxnSpLocks/>
              <a:stCxn id="11" idx="5"/>
              <a:endCxn id="13" idx="1"/>
            </p:cNvCxnSpPr>
            <p:nvPr/>
          </p:nvCxnSpPr>
          <p:spPr>
            <a:xfrm rot="16200000" flipH="1">
              <a:off x="7678782" y="4838121"/>
              <a:ext cx="548911" cy="413142"/>
            </a:xfrm>
            <a:prstGeom prst="curved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>
              <a:extLst>
                <a:ext uri="{FF2B5EF4-FFF2-40B4-BE49-F238E27FC236}">
                  <a16:creationId xmlns:a16="http://schemas.microsoft.com/office/drawing/2014/main" id="{87B3467B-03B3-01F8-8379-8B5277AB2BBE}"/>
                </a:ext>
              </a:extLst>
            </p:cNvPr>
            <p:cNvCxnSpPr>
              <a:cxnSpLocks/>
            </p:cNvCxnSpPr>
            <p:nvPr/>
          </p:nvCxnSpPr>
          <p:spPr>
            <a:xfrm>
              <a:off x="6019800" y="6077835"/>
              <a:ext cx="4933545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Gerader Verbinder 32">
              <a:extLst>
                <a:ext uri="{FF2B5EF4-FFF2-40B4-BE49-F238E27FC236}">
                  <a16:creationId xmlns:a16="http://schemas.microsoft.com/office/drawing/2014/main" id="{93218AFB-E05C-97E9-5F6F-CB8B1E67C072}"/>
                </a:ext>
              </a:extLst>
            </p:cNvPr>
            <p:cNvCxnSpPr>
              <a:cxnSpLocks/>
              <a:stCxn id="12" idx="2"/>
            </p:cNvCxnSpPr>
            <p:nvPr/>
          </p:nvCxnSpPr>
          <p:spPr>
            <a:xfrm>
              <a:off x="6318377" y="5640513"/>
              <a:ext cx="0" cy="43732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Gerader Verbinder 35">
              <a:extLst>
                <a:ext uri="{FF2B5EF4-FFF2-40B4-BE49-F238E27FC236}">
                  <a16:creationId xmlns:a16="http://schemas.microsoft.com/office/drawing/2014/main" id="{71BD099E-3081-E752-89FB-F514B999D8A8}"/>
                </a:ext>
              </a:extLst>
            </p:cNvPr>
            <p:cNvCxnSpPr>
              <a:cxnSpLocks/>
            </p:cNvCxnSpPr>
            <p:nvPr/>
          </p:nvCxnSpPr>
          <p:spPr>
            <a:xfrm>
              <a:off x="8458385" y="5640513"/>
              <a:ext cx="0" cy="43732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8BDE8A85-6268-25E3-D4DF-30E2E4AD6BAA}"/>
                </a:ext>
              </a:extLst>
            </p:cNvPr>
            <p:cNvSpPr txBox="1"/>
            <p:nvPr/>
          </p:nvSpPr>
          <p:spPr>
            <a:xfrm>
              <a:off x="8122994" y="6012736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Clock</a:t>
              </a:r>
              <a:endParaRPr lang="de-DE" dirty="0"/>
            </a:p>
          </p:txBody>
        </p:sp>
        <p:sp>
          <p:nvSpPr>
            <p:cNvPr id="2" name="Ellipse 1">
              <a:extLst>
                <a:ext uri="{FF2B5EF4-FFF2-40B4-BE49-F238E27FC236}">
                  <a16:creationId xmlns:a16="http://schemas.microsoft.com/office/drawing/2014/main" id="{41C70D81-E038-4C41-FEFA-84ACE71816C9}"/>
                </a:ext>
              </a:extLst>
            </p:cNvPr>
            <p:cNvSpPr/>
            <p:nvPr/>
          </p:nvSpPr>
          <p:spPr>
            <a:xfrm>
              <a:off x="9022409" y="4293140"/>
              <a:ext cx="1008532" cy="558954"/>
            </a:xfrm>
            <a:prstGeom prst="ellipse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Some Logic</a:t>
              </a:r>
              <a:endParaRPr lang="de-DE" dirty="0"/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2D0AFEC2-5D4F-6C17-785D-F4BE9F980675}"/>
                </a:ext>
              </a:extLst>
            </p:cNvPr>
            <p:cNvSpPr/>
            <p:nvPr/>
          </p:nvSpPr>
          <p:spPr>
            <a:xfrm>
              <a:off x="10296387" y="4997782"/>
              <a:ext cx="597154" cy="642731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Reg</a:t>
              </a:r>
              <a:endParaRPr lang="de-DE" dirty="0"/>
            </a:p>
          </p:txBody>
        </p:sp>
        <p:cxnSp>
          <p:nvCxnSpPr>
            <p:cNvPr id="17" name="Verbinder: gekrümmt 16">
              <a:extLst>
                <a:ext uri="{FF2B5EF4-FFF2-40B4-BE49-F238E27FC236}">
                  <a16:creationId xmlns:a16="http://schemas.microsoft.com/office/drawing/2014/main" id="{0356E1E0-353B-54C5-0C3A-CB55D04BD952}"/>
                </a:ext>
              </a:extLst>
            </p:cNvPr>
            <p:cNvCxnSpPr>
              <a:cxnSpLocks/>
              <a:stCxn id="2" idx="5"/>
              <a:endCxn id="14" idx="1"/>
            </p:cNvCxnSpPr>
            <p:nvPr/>
          </p:nvCxnSpPr>
          <p:spPr>
            <a:xfrm rot="16200000" flipH="1">
              <a:off x="9815361" y="4838121"/>
              <a:ext cx="548911" cy="413142"/>
            </a:xfrm>
            <a:prstGeom prst="curved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id="{A7A09F3C-3AFB-7FD9-41C0-6A9870DA9206}"/>
                </a:ext>
              </a:extLst>
            </p:cNvPr>
            <p:cNvCxnSpPr>
              <a:cxnSpLocks/>
            </p:cNvCxnSpPr>
            <p:nvPr/>
          </p:nvCxnSpPr>
          <p:spPr>
            <a:xfrm>
              <a:off x="10598471" y="5640513"/>
              <a:ext cx="0" cy="43732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Verbinder: gekrümmt 45">
              <a:extLst>
                <a:ext uri="{FF2B5EF4-FFF2-40B4-BE49-F238E27FC236}">
                  <a16:creationId xmlns:a16="http://schemas.microsoft.com/office/drawing/2014/main" id="{3CB3DE67-BF4A-11E2-33EB-37204E8811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55198" y="4770237"/>
              <a:ext cx="416572" cy="548911"/>
            </a:xfrm>
            <a:prstGeom prst="curved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8449CEA5-5878-462A-264D-580C82FF99CE}"/>
              </a:ext>
            </a:extLst>
          </p:cNvPr>
          <p:cNvGrpSpPr/>
          <p:nvPr/>
        </p:nvGrpSpPr>
        <p:grpSpPr>
          <a:xfrm>
            <a:off x="305491" y="4227779"/>
            <a:ext cx="5374774" cy="2120029"/>
            <a:chOff x="2964642" y="4597498"/>
            <a:chExt cx="5374774" cy="2120029"/>
          </a:xfrm>
        </p:grpSpPr>
        <p:sp>
          <p:nvSpPr>
            <p:cNvPr id="48" name="Rechteck 47">
              <a:extLst>
                <a:ext uri="{FF2B5EF4-FFF2-40B4-BE49-F238E27FC236}">
                  <a16:creationId xmlns:a16="http://schemas.microsoft.com/office/drawing/2014/main" id="{CBA8034A-46E2-E66F-6DB2-087741957A7E}"/>
                </a:ext>
              </a:extLst>
            </p:cNvPr>
            <p:cNvSpPr/>
            <p:nvPr/>
          </p:nvSpPr>
          <p:spPr>
            <a:xfrm>
              <a:off x="5974939" y="4624340"/>
              <a:ext cx="2364477" cy="20931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  <p:grpSp>
          <p:nvGrpSpPr>
            <p:cNvPr id="49" name="Gruppieren 48">
              <a:extLst>
                <a:ext uri="{FF2B5EF4-FFF2-40B4-BE49-F238E27FC236}">
                  <a16:creationId xmlns:a16="http://schemas.microsoft.com/office/drawing/2014/main" id="{614CF87A-4C06-E2C8-1150-07F416054869}"/>
                </a:ext>
              </a:extLst>
            </p:cNvPr>
            <p:cNvGrpSpPr/>
            <p:nvPr/>
          </p:nvGrpSpPr>
          <p:grpSpPr>
            <a:xfrm>
              <a:off x="5974939" y="4597498"/>
              <a:ext cx="2364477" cy="2075437"/>
              <a:chOff x="5702564" y="4479474"/>
              <a:chExt cx="2364477" cy="2075437"/>
            </a:xfrm>
          </p:grpSpPr>
          <p:pic>
            <p:nvPicPr>
              <p:cNvPr id="52" name="Grafik 51" descr="Ein Bild, das Text, Screenshot, Design, Reihe enthält.&#10;&#10;Automatisch generierte Beschreibung">
                <a:extLst>
                  <a:ext uri="{FF2B5EF4-FFF2-40B4-BE49-F238E27FC236}">
                    <a16:creationId xmlns:a16="http://schemas.microsoft.com/office/drawing/2014/main" id="{16DF7791-D901-EDFD-9D60-EAF03CE6BB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02564" y="4479474"/>
                <a:ext cx="2364477" cy="1706105"/>
              </a:xfrm>
              <a:prstGeom prst="rect">
                <a:avLst/>
              </a:prstGeom>
            </p:spPr>
          </p:pic>
          <p:sp>
            <p:nvSpPr>
              <p:cNvPr id="53" name="Textfeld 52">
                <a:extLst>
                  <a:ext uri="{FF2B5EF4-FFF2-40B4-BE49-F238E27FC236}">
                    <a16:creationId xmlns:a16="http://schemas.microsoft.com/office/drawing/2014/main" id="{F3AD5249-7C23-4312-B7F7-7DA19D60B82D}"/>
                  </a:ext>
                </a:extLst>
              </p:cNvPr>
              <p:cNvSpPr txBox="1"/>
              <p:nvPr/>
            </p:nvSpPr>
            <p:spPr>
              <a:xfrm>
                <a:off x="5761373" y="6185579"/>
                <a:ext cx="2246858" cy="369332"/>
              </a:xfrm>
              <a:prstGeom prst="rect">
                <a:avLst/>
              </a:prstGeom>
              <a:solidFill>
                <a:schemeClr val="accent5"/>
              </a:solidFill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US" dirty="0">
                    <a:sym typeface="Wingdings" panose="05000000000000000000" pitchFamily="2" charset="2"/>
                  </a:rPr>
                  <a:t>Setup and Hold Times</a:t>
                </a:r>
              </a:p>
            </p:txBody>
          </p:sp>
        </p:grpSp>
        <p:sp>
          <p:nvSpPr>
            <p:cNvPr id="50" name="Inhaltsplatzhalter 7">
              <a:extLst>
                <a:ext uri="{FF2B5EF4-FFF2-40B4-BE49-F238E27FC236}">
                  <a16:creationId xmlns:a16="http://schemas.microsoft.com/office/drawing/2014/main" id="{568DB93E-09F8-4458-F19B-42BCFEABD08F}"/>
                </a:ext>
              </a:extLst>
            </p:cNvPr>
            <p:cNvSpPr txBox="1">
              <a:spLocks/>
            </p:cNvSpPr>
            <p:nvPr/>
          </p:nvSpPr>
          <p:spPr>
            <a:xfrm>
              <a:off x="2964642" y="4999408"/>
              <a:ext cx="2918298" cy="171811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151F28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rgbClr val="151F28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rgbClr val="151F28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rgbClr val="151F28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rgbClr val="151F28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800" b="1" dirty="0">
                  <a:sym typeface="Wingdings" panose="05000000000000000000" pitchFamily="2" charset="2"/>
                </a:rPr>
                <a:t>+ Timing!</a:t>
              </a:r>
              <a:br>
                <a:rPr lang="en-US" sz="1800" b="1" dirty="0">
                  <a:sym typeface="Wingdings" panose="05000000000000000000" pitchFamily="2" charset="2"/>
                </a:rPr>
              </a:br>
              <a:endParaRPr lang="en-US" sz="1800" b="1" dirty="0">
                <a:sym typeface="Wingdings" panose="05000000000000000000" pitchFamily="2" charset="2"/>
              </a:endParaRPr>
            </a:p>
            <a:p>
              <a:pPr marL="0" indent="0">
                <a:buFont typeface="Arial" panose="020B0604020202020204" pitchFamily="34" charset="0"/>
                <a:buNone/>
              </a:pPr>
              <a:endParaRPr lang="en-US" b="1" dirty="0">
                <a:sym typeface="Wingdings" panose="05000000000000000000" pitchFamily="2" charset="2"/>
              </a:endParaRPr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6CEA9255-63A4-1D41-F993-D47A6FD9D49C}"/>
                </a:ext>
              </a:extLst>
            </p:cNvPr>
            <p:cNvSpPr/>
            <p:nvPr/>
          </p:nvSpPr>
          <p:spPr>
            <a:xfrm rot="16200000">
              <a:off x="3994964" y="4737550"/>
              <a:ext cx="2093185" cy="1866767"/>
            </a:xfrm>
            <a:custGeom>
              <a:avLst/>
              <a:gdLst>
                <a:gd name="connsiteX0" fmla="*/ 1702198 w 1702198"/>
                <a:gd name="connsiteY0" fmla="*/ 1523998 h 1524000"/>
                <a:gd name="connsiteX1" fmla="*/ 1702192 w 1702198"/>
                <a:gd name="connsiteY1" fmla="*/ 1523998 h 1524000"/>
                <a:gd name="connsiteX2" fmla="*/ 1702193 w 1702198"/>
                <a:gd name="connsiteY2" fmla="*/ 1524000 h 1524000"/>
                <a:gd name="connsiteX3" fmla="*/ 0 w 1702198"/>
                <a:gd name="connsiteY3" fmla="*/ 1524000 h 1524000"/>
                <a:gd name="connsiteX4" fmla="*/ 1290035 w 1702198"/>
                <a:gd name="connsiteY4" fmla="*/ 1149313 h 1524000"/>
                <a:gd name="connsiteX5" fmla="*/ 1469990 w 1702198"/>
                <a:gd name="connsiteY5" fmla="*/ 0 h 1524000"/>
                <a:gd name="connsiteX0" fmla="*/ 1702198 w 1702198"/>
                <a:gd name="connsiteY0" fmla="*/ 1523998 h 1524000"/>
                <a:gd name="connsiteX1" fmla="*/ 1702192 w 1702198"/>
                <a:gd name="connsiteY1" fmla="*/ 1523998 h 1524000"/>
                <a:gd name="connsiteX2" fmla="*/ 1702193 w 1702198"/>
                <a:gd name="connsiteY2" fmla="*/ 1524000 h 1524000"/>
                <a:gd name="connsiteX3" fmla="*/ 0 w 1702198"/>
                <a:gd name="connsiteY3" fmla="*/ 1524000 h 1524000"/>
                <a:gd name="connsiteX4" fmla="*/ 1264095 w 1702198"/>
                <a:gd name="connsiteY4" fmla="*/ 1083255 h 1524000"/>
                <a:gd name="connsiteX5" fmla="*/ 1469990 w 1702198"/>
                <a:gd name="connsiteY5" fmla="*/ 0 h 1524000"/>
                <a:gd name="connsiteX6" fmla="*/ 1702198 w 1702198"/>
                <a:gd name="connsiteY6" fmla="*/ 1523998 h 1524000"/>
                <a:gd name="connsiteX0" fmla="*/ 1702198 w 1702198"/>
                <a:gd name="connsiteY0" fmla="*/ 1506811 h 1506813"/>
                <a:gd name="connsiteX1" fmla="*/ 1702192 w 1702198"/>
                <a:gd name="connsiteY1" fmla="*/ 1506811 h 1506813"/>
                <a:gd name="connsiteX2" fmla="*/ 1702193 w 1702198"/>
                <a:gd name="connsiteY2" fmla="*/ 1506813 h 1506813"/>
                <a:gd name="connsiteX3" fmla="*/ 0 w 1702198"/>
                <a:gd name="connsiteY3" fmla="*/ 1506813 h 1506813"/>
                <a:gd name="connsiteX4" fmla="*/ 1264095 w 1702198"/>
                <a:gd name="connsiteY4" fmla="*/ 1066068 h 1506813"/>
                <a:gd name="connsiteX5" fmla="*/ 1274861 w 1702198"/>
                <a:gd name="connsiteY5" fmla="*/ 0 h 1506813"/>
                <a:gd name="connsiteX6" fmla="*/ 1702198 w 1702198"/>
                <a:gd name="connsiteY6" fmla="*/ 1506811 h 1506813"/>
                <a:gd name="connsiteX0" fmla="*/ 1702198 w 1702198"/>
                <a:gd name="connsiteY0" fmla="*/ 1506811 h 1506813"/>
                <a:gd name="connsiteX1" fmla="*/ 1702192 w 1702198"/>
                <a:gd name="connsiteY1" fmla="*/ 1506811 h 1506813"/>
                <a:gd name="connsiteX2" fmla="*/ 1702193 w 1702198"/>
                <a:gd name="connsiteY2" fmla="*/ 1506813 h 1506813"/>
                <a:gd name="connsiteX3" fmla="*/ 0 w 1702198"/>
                <a:gd name="connsiteY3" fmla="*/ 1506813 h 1506813"/>
                <a:gd name="connsiteX4" fmla="*/ 1058419 w 1702198"/>
                <a:gd name="connsiteY4" fmla="*/ 1054612 h 1506813"/>
                <a:gd name="connsiteX5" fmla="*/ 1274861 w 1702198"/>
                <a:gd name="connsiteY5" fmla="*/ 0 h 1506813"/>
                <a:gd name="connsiteX6" fmla="*/ 1702198 w 1702198"/>
                <a:gd name="connsiteY6" fmla="*/ 1506811 h 1506813"/>
                <a:gd name="connsiteX0" fmla="*/ 1702198 w 1702198"/>
                <a:gd name="connsiteY0" fmla="*/ 1506811 h 1506813"/>
                <a:gd name="connsiteX1" fmla="*/ 1702192 w 1702198"/>
                <a:gd name="connsiteY1" fmla="*/ 1506811 h 1506813"/>
                <a:gd name="connsiteX2" fmla="*/ 1702193 w 1702198"/>
                <a:gd name="connsiteY2" fmla="*/ 1506813 h 1506813"/>
                <a:gd name="connsiteX3" fmla="*/ 0 w 1702198"/>
                <a:gd name="connsiteY3" fmla="*/ 1506813 h 1506813"/>
                <a:gd name="connsiteX4" fmla="*/ 1058419 w 1702198"/>
                <a:gd name="connsiteY4" fmla="*/ 1054612 h 1506813"/>
                <a:gd name="connsiteX5" fmla="*/ 1274861 w 1702198"/>
                <a:gd name="connsiteY5" fmla="*/ 0 h 1506813"/>
                <a:gd name="connsiteX6" fmla="*/ 1702198 w 1702198"/>
                <a:gd name="connsiteY6" fmla="*/ 1506811 h 1506813"/>
                <a:gd name="connsiteX0" fmla="*/ 1702198 w 1702198"/>
                <a:gd name="connsiteY0" fmla="*/ 1506811 h 1506813"/>
                <a:gd name="connsiteX1" fmla="*/ 1702192 w 1702198"/>
                <a:gd name="connsiteY1" fmla="*/ 1506811 h 1506813"/>
                <a:gd name="connsiteX2" fmla="*/ 1702193 w 1702198"/>
                <a:gd name="connsiteY2" fmla="*/ 1506813 h 1506813"/>
                <a:gd name="connsiteX3" fmla="*/ 0 w 1702198"/>
                <a:gd name="connsiteY3" fmla="*/ 1506813 h 1506813"/>
                <a:gd name="connsiteX4" fmla="*/ 1058419 w 1702198"/>
                <a:gd name="connsiteY4" fmla="*/ 1054612 h 1506813"/>
                <a:gd name="connsiteX5" fmla="*/ 1274861 w 1702198"/>
                <a:gd name="connsiteY5" fmla="*/ 0 h 1506813"/>
                <a:gd name="connsiteX6" fmla="*/ 1702198 w 1702198"/>
                <a:gd name="connsiteY6" fmla="*/ 1506811 h 1506813"/>
                <a:gd name="connsiteX0" fmla="*/ 1702198 w 1702198"/>
                <a:gd name="connsiteY0" fmla="*/ 1506811 h 1506813"/>
                <a:gd name="connsiteX1" fmla="*/ 1702192 w 1702198"/>
                <a:gd name="connsiteY1" fmla="*/ 1506811 h 1506813"/>
                <a:gd name="connsiteX2" fmla="*/ 1702193 w 1702198"/>
                <a:gd name="connsiteY2" fmla="*/ 1506813 h 1506813"/>
                <a:gd name="connsiteX3" fmla="*/ 0 w 1702198"/>
                <a:gd name="connsiteY3" fmla="*/ 1506813 h 1506813"/>
                <a:gd name="connsiteX4" fmla="*/ 1058419 w 1702198"/>
                <a:gd name="connsiteY4" fmla="*/ 1054612 h 1506813"/>
                <a:gd name="connsiteX5" fmla="*/ 1274861 w 1702198"/>
                <a:gd name="connsiteY5" fmla="*/ 0 h 1506813"/>
                <a:gd name="connsiteX6" fmla="*/ 1702198 w 1702198"/>
                <a:gd name="connsiteY6" fmla="*/ 1506811 h 1506813"/>
                <a:gd name="connsiteX0" fmla="*/ 1702198 w 1702198"/>
                <a:gd name="connsiteY0" fmla="*/ 1506811 h 1506813"/>
                <a:gd name="connsiteX1" fmla="*/ 1702192 w 1702198"/>
                <a:gd name="connsiteY1" fmla="*/ 1506811 h 1506813"/>
                <a:gd name="connsiteX2" fmla="*/ 1702193 w 1702198"/>
                <a:gd name="connsiteY2" fmla="*/ 1506813 h 1506813"/>
                <a:gd name="connsiteX3" fmla="*/ 0 w 1702198"/>
                <a:gd name="connsiteY3" fmla="*/ 1506813 h 1506813"/>
                <a:gd name="connsiteX4" fmla="*/ 1058419 w 1702198"/>
                <a:gd name="connsiteY4" fmla="*/ 1054612 h 1506813"/>
                <a:gd name="connsiteX5" fmla="*/ 1274861 w 1702198"/>
                <a:gd name="connsiteY5" fmla="*/ 0 h 1506813"/>
                <a:gd name="connsiteX6" fmla="*/ 1702198 w 1702198"/>
                <a:gd name="connsiteY6" fmla="*/ 1506811 h 1506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2198" h="1506813">
                  <a:moveTo>
                    <a:pt x="1702198" y="1506811"/>
                  </a:moveTo>
                  <a:lnTo>
                    <a:pt x="1702192" y="1506811"/>
                  </a:lnTo>
                  <a:cubicBezTo>
                    <a:pt x="1702192" y="1506812"/>
                    <a:pt x="1702193" y="1506812"/>
                    <a:pt x="1702193" y="1506813"/>
                  </a:cubicBezTo>
                  <a:lnTo>
                    <a:pt x="0" y="1506813"/>
                  </a:lnTo>
                  <a:cubicBezTo>
                    <a:pt x="-535" y="1361811"/>
                    <a:pt x="747803" y="1337122"/>
                    <a:pt x="1058419" y="1054612"/>
                  </a:cubicBezTo>
                  <a:cubicBezTo>
                    <a:pt x="1304599" y="754641"/>
                    <a:pt x="1202714" y="351537"/>
                    <a:pt x="1274861" y="0"/>
                  </a:cubicBezTo>
                  <a:cubicBezTo>
                    <a:pt x="1417307" y="502270"/>
                    <a:pt x="1691596" y="1239446"/>
                    <a:pt x="1702198" y="15068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/>
            </a:p>
          </p:txBody>
        </p:sp>
      </p:grpSp>
      <p:pic>
        <p:nvPicPr>
          <p:cNvPr id="5" name="Graphic 4" descr="Hourglass Finished with solid fill">
            <a:extLst>
              <a:ext uri="{FF2B5EF4-FFF2-40B4-BE49-F238E27FC236}">
                <a16:creationId xmlns:a16="http://schemas.microsoft.com/office/drawing/2014/main" id="{1412DFC1-6559-40E5-A33F-FB4F5375E1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79282" y="4980272"/>
            <a:ext cx="387202" cy="387202"/>
          </a:xfrm>
          <a:prstGeom prst="rect">
            <a:avLst/>
          </a:prstGeom>
        </p:spPr>
      </p:pic>
      <p:pic>
        <p:nvPicPr>
          <p:cNvPr id="37" name="Graphic 36" descr="Hourglass Finished with solid fill">
            <a:extLst>
              <a:ext uri="{FF2B5EF4-FFF2-40B4-BE49-F238E27FC236}">
                <a16:creationId xmlns:a16="http://schemas.microsoft.com/office/drawing/2014/main" id="{ED81D273-1FC7-48F6-AA38-B62F419096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511238" y="4980272"/>
            <a:ext cx="387202" cy="38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586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AA5B7B-8097-D7C4-68E2-35D8151926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4662800-C8A8-78C7-4708-D21702A750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402" y="1580053"/>
            <a:ext cx="6035339" cy="1217769"/>
          </a:xfr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2400" b="1" dirty="0">
                <a:solidFill>
                  <a:schemeClr val="accent6"/>
                </a:solidFill>
                <a:latin typeface="+mn-lt"/>
                <a:cs typeface="+mn-cs"/>
              </a:rPr>
              <a:t>1</a:t>
            </a:r>
            <a:r>
              <a:rPr lang="de-DE" sz="2400" b="1" dirty="0">
                <a:solidFill>
                  <a:srgbClr val="2F5597"/>
                </a:solidFill>
                <a:latin typeface="+mn-lt"/>
                <a:cs typeface="+mn-cs"/>
              </a:rPr>
              <a:t> </a:t>
            </a:r>
            <a:r>
              <a:rPr lang="de-DE" sz="2400" b="1" dirty="0">
                <a:solidFill>
                  <a:schemeClr val="tx1"/>
                </a:solidFill>
                <a:latin typeface="+mn-lt"/>
                <a:cs typeface="+mn-cs"/>
              </a:rPr>
              <a:t>Field</a:t>
            </a:r>
            <a:r>
              <a:rPr lang="en-US" sz="2400" b="1" dirty="0">
                <a:solidFill>
                  <a:schemeClr val="tx1"/>
                </a:solidFill>
                <a:latin typeface="+mn-lt"/>
                <a:cs typeface="+mn-cs"/>
              </a:rPr>
              <a:t>-Programmable Gate Array </a:t>
            </a:r>
          </a:p>
          <a:p>
            <a:pPr marL="800100" lvl="1" indent="-342900"/>
            <a:r>
              <a:rPr lang="en-US" sz="2400" b="1" dirty="0">
                <a:solidFill>
                  <a:schemeClr val="tx1"/>
                </a:solidFill>
                <a:latin typeface="+mn-lt"/>
                <a:cs typeface="+mn-cs"/>
              </a:rPr>
              <a:t>Principles and Structure</a:t>
            </a:r>
          </a:p>
          <a:p>
            <a:pPr marL="800100" lvl="1" indent="-342900"/>
            <a:r>
              <a:rPr lang="en-US" sz="2400" b="1" dirty="0">
                <a:solidFill>
                  <a:schemeClr val="tx1"/>
                </a:solidFill>
                <a:latin typeface="+mn-lt"/>
                <a:cs typeface="+mn-cs"/>
              </a:rPr>
              <a:t>Building Blocks</a:t>
            </a:r>
            <a:r>
              <a:rPr lang="de-DE" sz="2400" b="1" dirty="0">
                <a:solidFill>
                  <a:schemeClr val="tx1"/>
                </a:solidFill>
                <a:latin typeface="+mn-lt"/>
                <a:cs typeface="+mn-cs"/>
              </a:rPr>
              <a:t>				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3A07AA6-C770-09DB-592E-2BA239B74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AB0883F-4926-AB25-8791-329039EA15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4986BFFD-637F-891E-0B7B-145765814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Key Contents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00251BE-2275-328E-AC87-5C34AE17D887}"/>
              </a:ext>
            </a:extLst>
          </p:cNvPr>
          <p:cNvSpPr txBox="1"/>
          <p:nvPr/>
        </p:nvSpPr>
        <p:spPr>
          <a:xfrm>
            <a:off x="391402" y="3559860"/>
            <a:ext cx="6096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2400" b="1" dirty="0">
                <a:solidFill>
                  <a:schemeClr val="accent6"/>
                </a:solidFill>
              </a:rPr>
              <a:t>2</a:t>
            </a:r>
            <a:r>
              <a:rPr lang="de-DE" sz="2400" b="1" dirty="0"/>
              <a:t> Design </a:t>
            </a:r>
            <a:r>
              <a:rPr lang="de-DE" sz="2400" b="1" dirty="0" err="1"/>
              <a:t>Principles</a:t>
            </a:r>
            <a:endParaRPr lang="de-DE" sz="2400" b="1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b="1" dirty="0"/>
              <a:t>Design Flow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b="1" dirty="0">
                <a:solidFill>
                  <a:schemeClr val="tx1"/>
                </a:solidFill>
              </a:rPr>
              <a:t>VHDL „Hello World“</a:t>
            </a:r>
            <a:endParaRPr lang="de-DE" sz="2400" b="1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b="1" dirty="0">
                <a:solidFill>
                  <a:schemeClr val="tx1"/>
                </a:solidFill>
              </a:rPr>
              <a:t>High Level Synthesis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66CA296-CCA8-DF1F-84BB-9159996809D7}"/>
              </a:ext>
            </a:extLst>
          </p:cNvPr>
          <p:cNvSpPr txBox="1"/>
          <p:nvPr/>
        </p:nvSpPr>
        <p:spPr>
          <a:xfrm>
            <a:off x="5771745" y="1584851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2400" b="1" dirty="0">
                <a:solidFill>
                  <a:schemeClr val="accent6"/>
                </a:solidFill>
              </a:rPr>
              <a:t>3</a:t>
            </a:r>
            <a:r>
              <a:rPr lang="de-DE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400" b="1" dirty="0">
                <a:solidFill>
                  <a:schemeClr val="tx1"/>
                </a:solidFill>
              </a:rPr>
              <a:t>Parallel Processing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b="1" dirty="0" err="1">
                <a:solidFill>
                  <a:schemeClr val="tx1"/>
                </a:solidFill>
              </a:rPr>
              <a:t>Paradigms</a:t>
            </a:r>
            <a:r>
              <a:rPr lang="de-DE" sz="2400" b="1" dirty="0">
                <a:solidFill>
                  <a:schemeClr val="tx1"/>
                </a:solidFill>
              </a:rPr>
              <a:t> </a:t>
            </a:r>
            <a:r>
              <a:rPr lang="de-DE" sz="2400" b="1" dirty="0" err="1">
                <a:solidFill>
                  <a:schemeClr val="tx1"/>
                </a:solidFill>
              </a:rPr>
              <a:t>of</a:t>
            </a:r>
            <a:r>
              <a:rPr lang="de-DE" sz="2400" b="1" dirty="0">
                <a:solidFill>
                  <a:schemeClr val="tx1"/>
                </a:solidFill>
              </a:rPr>
              <a:t> </a:t>
            </a:r>
            <a:r>
              <a:rPr lang="de-DE" sz="2400" b="1" dirty="0" err="1">
                <a:solidFill>
                  <a:schemeClr val="tx1"/>
                </a:solidFill>
              </a:rPr>
              <a:t>Parallelism</a:t>
            </a:r>
            <a:endParaRPr lang="de-DE" sz="2400" b="1" dirty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b="1" dirty="0" err="1">
                <a:solidFill>
                  <a:schemeClr val="tx1"/>
                </a:solidFill>
              </a:rPr>
              <a:t>Neural</a:t>
            </a:r>
            <a:r>
              <a:rPr lang="de-DE" sz="2400" b="1" dirty="0">
                <a:solidFill>
                  <a:schemeClr val="tx1"/>
                </a:solidFill>
              </a:rPr>
              <a:t> Networks on FPGAs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BFD5BA2-6CB0-76DA-4533-54A0995D78A0}"/>
              </a:ext>
            </a:extLst>
          </p:cNvPr>
          <p:cNvSpPr txBox="1"/>
          <p:nvPr/>
        </p:nvSpPr>
        <p:spPr>
          <a:xfrm>
            <a:off x="5771745" y="3550264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2400" b="1" dirty="0">
                <a:solidFill>
                  <a:schemeClr val="accent6"/>
                </a:solidFill>
              </a:rPr>
              <a:t>4</a:t>
            </a:r>
            <a:r>
              <a:rPr lang="de-DE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400" b="1" dirty="0">
                <a:solidFill>
                  <a:schemeClr val="tx1"/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9843940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0180F6-DE54-5A71-3ABF-8A85B5F375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B911469-4359-304B-6270-C9F667595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2" name="Inhaltsplatzhalter 7">
            <a:extLst>
              <a:ext uri="{FF2B5EF4-FFF2-40B4-BE49-F238E27FC236}">
                <a16:creationId xmlns:a16="http://schemas.microsoft.com/office/drawing/2014/main" id="{58BEB492-C818-20ED-586D-BC9AEA63BCA4}"/>
              </a:ext>
            </a:extLst>
          </p:cNvPr>
          <p:cNvSpPr txBox="1">
            <a:spLocks/>
          </p:cNvSpPr>
          <p:nvPr/>
        </p:nvSpPr>
        <p:spPr>
          <a:xfrm>
            <a:off x="268184" y="1098468"/>
            <a:ext cx="5751616" cy="5560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2000" b="1" dirty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chemeClr val="bg1">
                    <a:lumMod val="85000"/>
                  </a:schemeClr>
                </a:solidFill>
              </a:rPr>
              <a:t>Difference to Programming: </a:t>
            </a:r>
            <a:endParaRPr lang="en-US" sz="2000" dirty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Concurrent statements!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bg1">
                  <a:lumMod val="85000"/>
                </a:schemeClr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bg1">
                    <a:lumMod val="85000"/>
                  </a:schemeClr>
                </a:solidFill>
                <a:sym typeface="Wingdings" panose="05000000000000000000" pitchFamily="2" charset="2"/>
              </a:rPr>
              <a:t>Combinational Logic  Sequential Logic</a:t>
            </a:r>
            <a:endParaRPr lang="en-US" sz="2000" dirty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bg1">
                  <a:lumMod val="85000"/>
                </a:schemeClr>
              </a:solidFill>
              <a:sym typeface="Wingdings" panose="05000000000000000000" pitchFamily="2" charset="2"/>
            </a:endParaRP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C4207807-2849-24BB-2947-87239A0B61C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7817505" y="1543556"/>
            <a:ext cx="4487288" cy="2243644"/>
          </a:xfrm>
          <a:prstGeom prst="rect">
            <a:avLst/>
          </a:prstGeom>
        </p:spPr>
      </p:pic>
      <p:sp>
        <p:nvSpPr>
          <p:cNvPr id="24" name="Pfeil: nach rechts 23">
            <a:extLst>
              <a:ext uri="{FF2B5EF4-FFF2-40B4-BE49-F238E27FC236}">
                <a16:creationId xmlns:a16="http://schemas.microsoft.com/office/drawing/2014/main" id="{9B7822E8-8597-5265-A8DC-6ED9C68F9DBA}"/>
              </a:ext>
            </a:extLst>
          </p:cNvPr>
          <p:cNvSpPr/>
          <p:nvPr/>
        </p:nvSpPr>
        <p:spPr>
          <a:xfrm>
            <a:off x="6178687" y="1603017"/>
            <a:ext cx="1394196" cy="433306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Combinational</a:t>
            </a:r>
            <a:endParaRPr lang="de-DE" sz="1400" dirty="0"/>
          </a:p>
        </p:txBody>
      </p:sp>
      <p:sp>
        <p:nvSpPr>
          <p:cNvPr id="25" name="Pfeil: nach rechts 24">
            <a:extLst>
              <a:ext uri="{FF2B5EF4-FFF2-40B4-BE49-F238E27FC236}">
                <a16:creationId xmlns:a16="http://schemas.microsoft.com/office/drawing/2014/main" id="{E17E24F3-C814-26D6-7BF2-BCF62C66CDF9}"/>
              </a:ext>
            </a:extLst>
          </p:cNvPr>
          <p:cNvSpPr/>
          <p:nvPr/>
        </p:nvSpPr>
        <p:spPr>
          <a:xfrm>
            <a:off x="6178687" y="1975430"/>
            <a:ext cx="1394196" cy="433306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Combinational</a:t>
            </a:r>
            <a:endParaRPr lang="de-DE" sz="1400" dirty="0"/>
          </a:p>
        </p:txBody>
      </p:sp>
      <p:sp>
        <p:nvSpPr>
          <p:cNvPr id="26" name="Pfeil: nach rechts 25">
            <a:extLst>
              <a:ext uri="{FF2B5EF4-FFF2-40B4-BE49-F238E27FC236}">
                <a16:creationId xmlns:a16="http://schemas.microsoft.com/office/drawing/2014/main" id="{0B6F711E-D51A-B872-8A84-08A3EFAB02FF}"/>
              </a:ext>
            </a:extLst>
          </p:cNvPr>
          <p:cNvSpPr/>
          <p:nvPr/>
        </p:nvSpPr>
        <p:spPr>
          <a:xfrm>
            <a:off x="6178687" y="2493960"/>
            <a:ext cx="1394196" cy="1131214"/>
          </a:xfrm>
          <a:prstGeom prst="rightArrow">
            <a:avLst>
              <a:gd name="adj1" fmla="val 50000"/>
              <a:gd name="adj2" fmla="val 1789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Sequential</a:t>
            </a:r>
            <a:endParaRPr lang="de-DE" sz="14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0D310D4F-0698-B3AB-4474-2AF7E2845385}"/>
              </a:ext>
            </a:extLst>
          </p:cNvPr>
          <p:cNvSpPr/>
          <p:nvPr/>
        </p:nvSpPr>
        <p:spPr>
          <a:xfrm>
            <a:off x="5785416" y="1705584"/>
            <a:ext cx="393271" cy="16408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000" dirty="0"/>
              <a:t>Concurrent</a:t>
            </a:r>
            <a:endParaRPr lang="de-DE" sz="20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DF8452F-7ACD-0468-FF4B-1A38C15A163F}"/>
              </a:ext>
            </a:extLst>
          </p:cNvPr>
          <p:cNvSpPr txBox="1"/>
          <p:nvPr/>
        </p:nvSpPr>
        <p:spPr>
          <a:xfrm>
            <a:off x="4353445" y="4525116"/>
            <a:ext cx="2863941" cy="1711366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bg1"/>
                </a:solidFill>
                <a:sym typeface="Wingdings" panose="05000000000000000000" pitchFamily="2" charset="2"/>
              </a:rPr>
              <a:t>+ Timing Constraints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bg1"/>
                </a:solidFill>
                <a:sym typeface="Wingdings" panose="05000000000000000000" pitchFamily="2" charset="2"/>
              </a:rPr>
              <a:t>+ Component Parameters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bg1"/>
                </a:solidFill>
                <a:sym typeface="Wingdings" panose="05000000000000000000" pitchFamily="2" charset="2"/>
              </a:rPr>
              <a:t>+ Number of Components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bg1"/>
                </a:solidFill>
                <a:sym typeface="Wingdings" panose="05000000000000000000" pitchFamily="2" charset="2"/>
              </a:rPr>
              <a:t>…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5" name="Titel 4">
            <a:extLst>
              <a:ext uri="{FF2B5EF4-FFF2-40B4-BE49-F238E27FC236}">
                <a16:creationId xmlns:a16="http://schemas.microsoft.com/office/drawing/2014/main" id="{DE2623DD-EAC1-BD37-6A15-8C3F3C8D2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184" y="198868"/>
            <a:ext cx="8209375" cy="412711"/>
          </a:xfrm>
        </p:spPr>
        <p:txBody>
          <a:bodyPr anchor="b">
            <a:normAutofit fontScale="9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Design Principles</a:t>
            </a:r>
            <a:endParaRPr lang="en-US" b="1" dirty="0"/>
          </a:p>
        </p:txBody>
      </p:sp>
      <p:sp>
        <p:nvSpPr>
          <p:cNvPr id="37" name="Textplatzhalter 3">
            <a:extLst>
              <a:ext uri="{FF2B5EF4-FFF2-40B4-BE49-F238E27FC236}">
                <a16:creationId xmlns:a16="http://schemas.microsoft.com/office/drawing/2014/main" id="{D85178A9-B895-F3B1-A507-4D53349143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8184" y="564116"/>
            <a:ext cx="8216735" cy="27309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Things to think about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84658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8C5331-B69D-E853-38C8-D37CAD15D3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hteck 103">
            <a:extLst>
              <a:ext uri="{FF2B5EF4-FFF2-40B4-BE49-F238E27FC236}">
                <a16:creationId xmlns:a16="http://schemas.microsoft.com/office/drawing/2014/main" id="{47600B0D-2D1B-BE99-6BC5-68F364ACE883}"/>
              </a:ext>
            </a:extLst>
          </p:cNvPr>
          <p:cNvSpPr/>
          <p:nvPr/>
        </p:nvSpPr>
        <p:spPr>
          <a:xfrm>
            <a:off x="384915" y="976827"/>
            <a:ext cx="1909704" cy="424390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09477CC6-788C-AD36-CE80-EDCD1ACEA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Design Principles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2BC63CD-6F4C-5E01-F460-86EB5EF95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379B8D3-2F64-0EAF-167C-329CFA436B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FPGA Design Flow</a:t>
            </a:r>
            <a:endParaRPr lang="de-DE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C762724B-25EE-BB77-E8AC-A8BEAC47B0A0}"/>
              </a:ext>
            </a:extLst>
          </p:cNvPr>
          <p:cNvSpPr/>
          <p:nvPr/>
        </p:nvSpPr>
        <p:spPr>
          <a:xfrm>
            <a:off x="482698" y="3135142"/>
            <a:ext cx="1685243" cy="14290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HDL</a:t>
            </a:r>
            <a:br>
              <a:rPr lang="en-US" dirty="0"/>
            </a:br>
            <a:r>
              <a:rPr lang="en-US" dirty="0"/>
              <a:t>Code</a:t>
            </a:r>
            <a:endParaRPr lang="de-DE" dirty="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F5EAE1CE-E120-6D60-AF82-A69C308EE449}"/>
              </a:ext>
            </a:extLst>
          </p:cNvPr>
          <p:cNvSpPr/>
          <p:nvPr/>
        </p:nvSpPr>
        <p:spPr>
          <a:xfrm>
            <a:off x="482698" y="4564229"/>
            <a:ext cx="1685243" cy="526695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HDL Testbench</a:t>
            </a:r>
            <a:endParaRPr lang="de-DE" dirty="0"/>
          </a:p>
        </p:txBody>
      </p:sp>
      <p:pic>
        <p:nvPicPr>
          <p:cNvPr id="60" name="Grafik 59">
            <a:extLst>
              <a:ext uri="{FF2B5EF4-FFF2-40B4-BE49-F238E27FC236}">
                <a16:creationId xmlns:a16="http://schemas.microsoft.com/office/drawing/2014/main" id="{E18B9F81-29A0-694A-4F22-7F80255195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8" t="63038" r="52087" b="16665"/>
          <a:stretch/>
        </p:blipFill>
        <p:spPr>
          <a:xfrm>
            <a:off x="430768" y="1522283"/>
            <a:ext cx="1789100" cy="106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3323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C873BF-41E4-D256-D59C-B222FC3767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hteck 103">
            <a:extLst>
              <a:ext uri="{FF2B5EF4-FFF2-40B4-BE49-F238E27FC236}">
                <a16:creationId xmlns:a16="http://schemas.microsoft.com/office/drawing/2014/main" id="{664BAE9F-3BEA-1E7E-F9C2-5AFE29CFAF48}"/>
              </a:ext>
            </a:extLst>
          </p:cNvPr>
          <p:cNvSpPr/>
          <p:nvPr/>
        </p:nvSpPr>
        <p:spPr>
          <a:xfrm>
            <a:off x="384915" y="976827"/>
            <a:ext cx="1909704" cy="424390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73B23170-B58B-A372-15C4-E3730504FA86}"/>
              </a:ext>
            </a:extLst>
          </p:cNvPr>
          <p:cNvSpPr/>
          <p:nvPr/>
        </p:nvSpPr>
        <p:spPr>
          <a:xfrm>
            <a:off x="2783316" y="976827"/>
            <a:ext cx="1909704" cy="424390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3A3BF5D-D85E-387D-51EF-9CD08B01B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Design Principles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7B481AB-38A3-4CC9-20A8-2CC5F4BF9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A4D4819-DAC5-D6BB-C6F4-03AC5A31C2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FPGA Design Flow</a:t>
            </a:r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0C515483-996F-E7EE-2375-1C6415A047BD}"/>
              </a:ext>
            </a:extLst>
          </p:cNvPr>
          <p:cNvSpPr/>
          <p:nvPr/>
        </p:nvSpPr>
        <p:spPr>
          <a:xfrm>
            <a:off x="2905327" y="3134463"/>
            <a:ext cx="1685243" cy="1958547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</a:t>
            </a:r>
            <a:r>
              <a:rPr lang="en-US" dirty="0" err="1"/>
              <a:t>ynthesis</a:t>
            </a:r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i="1" dirty="0">
                <a:sym typeface="Wingdings" panose="05000000000000000000" pitchFamily="2" charset="2"/>
              </a:rPr>
              <a:t>Derive Circuit</a:t>
            </a:r>
            <a:endParaRPr lang="de-DE" i="1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4F23A368-7D60-F77E-9802-0F0222083F74}"/>
              </a:ext>
            </a:extLst>
          </p:cNvPr>
          <p:cNvSpPr/>
          <p:nvPr/>
        </p:nvSpPr>
        <p:spPr>
          <a:xfrm>
            <a:off x="482698" y="3135142"/>
            <a:ext cx="1685243" cy="14290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HDL</a:t>
            </a:r>
            <a:br>
              <a:rPr lang="en-US" dirty="0"/>
            </a:br>
            <a:r>
              <a:rPr lang="en-US" dirty="0"/>
              <a:t>Code</a:t>
            </a:r>
            <a:endParaRPr lang="de-DE" dirty="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18D4308F-1217-F93E-B011-B649D1EBA8E7}"/>
              </a:ext>
            </a:extLst>
          </p:cNvPr>
          <p:cNvSpPr/>
          <p:nvPr/>
        </p:nvSpPr>
        <p:spPr>
          <a:xfrm>
            <a:off x="482698" y="4564229"/>
            <a:ext cx="1685243" cy="526695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HDL Testbench</a:t>
            </a:r>
            <a:endParaRPr lang="de-DE" dirty="0"/>
          </a:p>
        </p:txBody>
      </p:sp>
      <p:pic>
        <p:nvPicPr>
          <p:cNvPr id="60" name="Grafik 59">
            <a:extLst>
              <a:ext uri="{FF2B5EF4-FFF2-40B4-BE49-F238E27FC236}">
                <a16:creationId xmlns:a16="http://schemas.microsoft.com/office/drawing/2014/main" id="{3433E6A1-BFF1-1CF3-594A-68398B61D9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8" t="63038" r="52087" b="16665"/>
          <a:stretch/>
        </p:blipFill>
        <p:spPr>
          <a:xfrm>
            <a:off x="430768" y="1522283"/>
            <a:ext cx="1789100" cy="1062736"/>
          </a:xfrm>
          <a:prstGeom prst="rect">
            <a:avLst/>
          </a:prstGeom>
        </p:spPr>
      </p:pic>
      <p:pic>
        <p:nvPicPr>
          <p:cNvPr id="66" name="Grafik 65">
            <a:extLst>
              <a:ext uri="{FF2B5EF4-FFF2-40B4-BE49-F238E27FC236}">
                <a16:creationId xmlns:a16="http://schemas.microsoft.com/office/drawing/2014/main" id="{5831162F-56E5-1B03-0A8C-E3F6A9964F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1078" y="1514302"/>
            <a:ext cx="1633740" cy="1063760"/>
          </a:xfrm>
          <a:prstGeom prst="rect">
            <a:avLst/>
          </a:prstGeom>
        </p:spPr>
      </p:pic>
      <p:sp>
        <p:nvSpPr>
          <p:cNvPr id="99" name="Pfeil: nach rechts 98">
            <a:extLst>
              <a:ext uri="{FF2B5EF4-FFF2-40B4-BE49-F238E27FC236}">
                <a16:creationId xmlns:a16="http://schemas.microsoft.com/office/drawing/2014/main" id="{650BC644-C155-214E-ACB3-86AAA32B24FE}"/>
              </a:ext>
            </a:extLst>
          </p:cNvPr>
          <p:cNvSpPr/>
          <p:nvPr/>
        </p:nvSpPr>
        <p:spPr>
          <a:xfrm>
            <a:off x="2279973" y="3419829"/>
            <a:ext cx="490165" cy="1387813"/>
          </a:xfrm>
          <a:prstGeom prst="rightArrow">
            <a:avLst/>
          </a:pr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D55A84BD-B1A9-E990-666A-0AD3EE92A20E}"/>
              </a:ext>
            </a:extLst>
          </p:cNvPr>
          <p:cNvSpPr/>
          <p:nvPr/>
        </p:nvSpPr>
        <p:spPr>
          <a:xfrm>
            <a:off x="1922832" y="5354271"/>
            <a:ext cx="1134895" cy="526695"/>
          </a:xfrm>
          <a:prstGeom prst="roundRect">
            <a:avLst>
              <a:gd name="adj" fmla="val 3513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Simulate</a:t>
            </a:r>
            <a:endParaRPr lang="de-DE" dirty="0"/>
          </a:p>
        </p:txBody>
      </p:sp>
      <p:cxnSp>
        <p:nvCxnSpPr>
          <p:cNvPr id="6" name="Verbinder: gewinkelt 5">
            <a:extLst>
              <a:ext uri="{FF2B5EF4-FFF2-40B4-BE49-F238E27FC236}">
                <a16:creationId xmlns:a16="http://schemas.microsoft.com/office/drawing/2014/main" id="{8D6E91E8-A8D6-33CD-16A7-615A6FF9C218}"/>
              </a:ext>
            </a:extLst>
          </p:cNvPr>
          <p:cNvCxnSpPr>
            <a:endCxn id="2" idx="1"/>
          </p:cNvCxnSpPr>
          <p:nvPr/>
        </p:nvCxnSpPr>
        <p:spPr>
          <a:xfrm rot="16200000" flipH="1">
            <a:off x="1360729" y="5055515"/>
            <a:ext cx="526695" cy="597512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E8DD61C1-E60A-57C2-90BD-FE727B5D3DCF}"/>
              </a:ext>
            </a:extLst>
          </p:cNvPr>
          <p:cNvCxnSpPr>
            <a:cxnSpLocks/>
            <a:stCxn id="2" idx="3"/>
          </p:cNvCxnSpPr>
          <p:nvPr/>
        </p:nvCxnSpPr>
        <p:spPr>
          <a:xfrm flipV="1">
            <a:off x="3057727" y="5090923"/>
            <a:ext cx="152400" cy="526696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32084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1714B0-A0E8-31C3-F5D7-855026D5C8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hteck 103">
            <a:extLst>
              <a:ext uri="{FF2B5EF4-FFF2-40B4-BE49-F238E27FC236}">
                <a16:creationId xmlns:a16="http://schemas.microsoft.com/office/drawing/2014/main" id="{7FCF6914-B3F9-A781-0D20-95CAA6AB46C0}"/>
              </a:ext>
            </a:extLst>
          </p:cNvPr>
          <p:cNvSpPr/>
          <p:nvPr/>
        </p:nvSpPr>
        <p:spPr>
          <a:xfrm>
            <a:off x="384915" y="976827"/>
            <a:ext cx="1909704" cy="424390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6141FCF5-BA67-234F-98FB-770B7E30802E}"/>
              </a:ext>
            </a:extLst>
          </p:cNvPr>
          <p:cNvSpPr/>
          <p:nvPr/>
        </p:nvSpPr>
        <p:spPr>
          <a:xfrm>
            <a:off x="2783316" y="976827"/>
            <a:ext cx="1909704" cy="424390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6" name="Rechteck 105">
            <a:extLst>
              <a:ext uri="{FF2B5EF4-FFF2-40B4-BE49-F238E27FC236}">
                <a16:creationId xmlns:a16="http://schemas.microsoft.com/office/drawing/2014/main" id="{4B40CA1F-BA0D-7DA6-9413-2BF83007DEF3}"/>
              </a:ext>
            </a:extLst>
          </p:cNvPr>
          <p:cNvSpPr/>
          <p:nvPr/>
        </p:nvSpPr>
        <p:spPr>
          <a:xfrm>
            <a:off x="5224141" y="976827"/>
            <a:ext cx="1909704" cy="424390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7FDDA51-CFDA-C297-542E-D2EE52325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Design Principles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38B7814-2ADA-27CC-962D-9E7AD29DE0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FPGA Design Flow</a:t>
            </a:r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0C86EF3-141A-5A95-EB65-9DF366A58A68}"/>
              </a:ext>
            </a:extLst>
          </p:cNvPr>
          <p:cNvSpPr/>
          <p:nvPr/>
        </p:nvSpPr>
        <p:spPr>
          <a:xfrm>
            <a:off x="2905327" y="3134463"/>
            <a:ext cx="1685243" cy="1958547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</a:t>
            </a:r>
            <a:r>
              <a:rPr lang="en-US" dirty="0" err="1"/>
              <a:t>ynthesis</a:t>
            </a:r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i="1" dirty="0">
                <a:sym typeface="Wingdings" panose="05000000000000000000" pitchFamily="2" charset="2"/>
              </a:rPr>
              <a:t>Derive Circuit</a:t>
            </a:r>
            <a:endParaRPr lang="de-DE" i="1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2779774-FCF0-329F-702B-3B06924AC48A}"/>
              </a:ext>
            </a:extLst>
          </p:cNvPr>
          <p:cNvSpPr/>
          <p:nvPr/>
        </p:nvSpPr>
        <p:spPr>
          <a:xfrm>
            <a:off x="5327956" y="3135707"/>
            <a:ext cx="1685243" cy="1957754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</a:t>
            </a:r>
            <a:r>
              <a:rPr lang="de-DE" dirty="0" err="1"/>
              <a:t>mplementation</a:t>
            </a:r>
            <a:endParaRPr lang="de-DE" dirty="0"/>
          </a:p>
          <a:p>
            <a:pPr algn="ctr"/>
            <a:endParaRPr lang="de-DE" dirty="0"/>
          </a:p>
          <a:p>
            <a:pPr algn="ctr"/>
            <a:r>
              <a:rPr lang="de-DE" i="1" dirty="0"/>
              <a:t>Place and Route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113BA211-BEE9-D04D-AA0C-4D3BB6AEB535}"/>
              </a:ext>
            </a:extLst>
          </p:cNvPr>
          <p:cNvSpPr/>
          <p:nvPr/>
        </p:nvSpPr>
        <p:spPr>
          <a:xfrm>
            <a:off x="482698" y="3135142"/>
            <a:ext cx="1685243" cy="14290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HDL</a:t>
            </a:r>
            <a:br>
              <a:rPr lang="en-US" dirty="0"/>
            </a:br>
            <a:r>
              <a:rPr lang="en-US" dirty="0"/>
              <a:t>Code</a:t>
            </a:r>
            <a:endParaRPr lang="de-DE" dirty="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C5F84758-EEE1-4C8F-50AD-6897B4533C97}"/>
              </a:ext>
            </a:extLst>
          </p:cNvPr>
          <p:cNvSpPr/>
          <p:nvPr/>
        </p:nvSpPr>
        <p:spPr>
          <a:xfrm>
            <a:off x="482698" y="4564229"/>
            <a:ext cx="1685243" cy="526695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HDL Testbench</a:t>
            </a:r>
            <a:endParaRPr lang="de-DE" dirty="0"/>
          </a:p>
        </p:txBody>
      </p:sp>
      <p:pic>
        <p:nvPicPr>
          <p:cNvPr id="60" name="Grafik 59">
            <a:extLst>
              <a:ext uri="{FF2B5EF4-FFF2-40B4-BE49-F238E27FC236}">
                <a16:creationId xmlns:a16="http://schemas.microsoft.com/office/drawing/2014/main" id="{A8EADFB0-7465-F827-08FF-65D17D477F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8" t="63038" r="52087" b="16665"/>
          <a:stretch/>
        </p:blipFill>
        <p:spPr>
          <a:xfrm>
            <a:off x="430768" y="1522283"/>
            <a:ext cx="1789100" cy="1062736"/>
          </a:xfrm>
          <a:prstGeom prst="rect">
            <a:avLst/>
          </a:prstGeom>
        </p:spPr>
      </p:pic>
      <p:pic>
        <p:nvPicPr>
          <p:cNvPr id="66" name="Grafik 65">
            <a:extLst>
              <a:ext uri="{FF2B5EF4-FFF2-40B4-BE49-F238E27FC236}">
                <a16:creationId xmlns:a16="http://schemas.microsoft.com/office/drawing/2014/main" id="{95D5EBC2-B1DD-A20A-2BA6-DC11DFF0F8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1078" y="1514302"/>
            <a:ext cx="1633740" cy="1063760"/>
          </a:xfrm>
          <a:prstGeom prst="rect">
            <a:avLst/>
          </a:prstGeom>
        </p:spPr>
      </p:pic>
      <p:pic>
        <p:nvPicPr>
          <p:cNvPr id="74" name="Grafik 73">
            <a:extLst>
              <a:ext uri="{FF2B5EF4-FFF2-40B4-BE49-F238E27FC236}">
                <a16:creationId xmlns:a16="http://schemas.microsoft.com/office/drawing/2014/main" id="{4CE86C06-028A-42A7-ED74-AF16AF50D49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5286" r="2015" b="8871"/>
          <a:stretch/>
        </p:blipFill>
        <p:spPr>
          <a:xfrm>
            <a:off x="5333254" y="1208295"/>
            <a:ext cx="1679945" cy="1636868"/>
          </a:xfrm>
          <a:prstGeom prst="rect">
            <a:avLst/>
          </a:prstGeom>
        </p:spPr>
      </p:pic>
      <p:sp>
        <p:nvSpPr>
          <p:cNvPr id="99" name="Pfeil: nach rechts 98">
            <a:extLst>
              <a:ext uri="{FF2B5EF4-FFF2-40B4-BE49-F238E27FC236}">
                <a16:creationId xmlns:a16="http://schemas.microsoft.com/office/drawing/2014/main" id="{B8E34B32-DAE4-ABB9-D7CE-E126594AAB59}"/>
              </a:ext>
            </a:extLst>
          </p:cNvPr>
          <p:cNvSpPr/>
          <p:nvPr/>
        </p:nvSpPr>
        <p:spPr>
          <a:xfrm>
            <a:off x="2279973" y="3419829"/>
            <a:ext cx="490165" cy="1387813"/>
          </a:xfrm>
          <a:prstGeom prst="rightArrow">
            <a:avLst/>
          </a:pr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" name="Pfeil: nach rechts 99">
            <a:extLst>
              <a:ext uri="{FF2B5EF4-FFF2-40B4-BE49-F238E27FC236}">
                <a16:creationId xmlns:a16="http://schemas.microsoft.com/office/drawing/2014/main" id="{C43328E0-063E-1283-0181-F79C8194DFCF}"/>
              </a:ext>
            </a:extLst>
          </p:cNvPr>
          <p:cNvSpPr/>
          <p:nvPr/>
        </p:nvSpPr>
        <p:spPr>
          <a:xfrm>
            <a:off x="4702604" y="3419829"/>
            <a:ext cx="521537" cy="1387813"/>
          </a:xfrm>
          <a:prstGeom prst="rightArrow">
            <a:avLst/>
          </a:pr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18265662-5383-A20F-6D24-E47982D45590}"/>
              </a:ext>
            </a:extLst>
          </p:cNvPr>
          <p:cNvSpPr/>
          <p:nvPr/>
        </p:nvSpPr>
        <p:spPr>
          <a:xfrm>
            <a:off x="1922832" y="5354271"/>
            <a:ext cx="1134895" cy="526695"/>
          </a:xfrm>
          <a:prstGeom prst="roundRect">
            <a:avLst>
              <a:gd name="adj" fmla="val 3513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Simulate</a:t>
            </a:r>
            <a:endParaRPr lang="de-DE" dirty="0"/>
          </a:p>
        </p:txBody>
      </p:sp>
      <p:cxnSp>
        <p:nvCxnSpPr>
          <p:cNvPr id="3" name="Verbinder: gewinkelt 2">
            <a:extLst>
              <a:ext uri="{FF2B5EF4-FFF2-40B4-BE49-F238E27FC236}">
                <a16:creationId xmlns:a16="http://schemas.microsoft.com/office/drawing/2014/main" id="{E191B5A8-BD34-84DD-100E-1AE7A4884A08}"/>
              </a:ext>
            </a:extLst>
          </p:cNvPr>
          <p:cNvCxnSpPr>
            <a:endCxn id="2" idx="1"/>
          </p:cNvCxnSpPr>
          <p:nvPr/>
        </p:nvCxnSpPr>
        <p:spPr>
          <a:xfrm rot="16200000" flipH="1">
            <a:off x="1360729" y="5055515"/>
            <a:ext cx="526695" cy="597512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Verbinder: gewinkelt 5">
            <a:extLst>
              <a:ext uri="{FF2B5EF4-FFF2-40B4-BE49-F238E27FC236}">
                <a16:creationId xmlns:a16="http://schemas.microsoft.com/office/drawing/2014/main" id="{22455FDC-1C2D-873B-5DEC-0C1D236FAC62}"/>
              </a:ext>
            </a:extLst>
          </p:cNvPr>
          <p:cNvCxnSpPr>
            <a:cxnSpLocks/>
            <a:stCxn id="2" idx="3"/>
          </p:cNvCxnSpPr>
          <p:nvPr/>
        </p:nvCxnSpPr>
        <p:spPr>
          <a:xfrm flipV="1">
            <a:off x="3057727" y="5090923"/>
            <a:ext cx="152400" cy="526696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97745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1714B0-A0E8-31C3-F5D7-855026D5C8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hteck 103">
            <a:extLst>
              <a:ext uri="{FF2B5EF4-FFF2-40B4-BE49-F238E27FC236}">
                <a16:creationId xmlns:a16="http://schemas.microsoft.com/office/drawing/2014/main" id="{7FCF6914-B3F9-A781-0D20-95CAA6AB46C0}"/>
              </a:ext>
            </a:extLst>
          </p:cNvPr>
          <p:cNvSpPr/>
          <p:nvPr/>
        </p:nvSpPr>
        <p:spPr>
          <a:xfrm>
            <a:off x="384915" y="976827"/>
            <a:ext cx="1909704" cy="424390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6141FCF5-BA67-234F-98FB-770B7E30802E}"/>
              </a:ext>
            </a:extLst>
          </p:cNvPr>
          <p:cNvSpPr/>
          <p:nvPr/>
        </p:nvSpPr>
        <p:spPr>
          <a:xfrm>
            <a:off x="2783316" y="976827"/>
            <a:ext cx="1909704" cy="424390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6" name="Rechteck 105">
            <a:extLst>
              <a:ext uri="{FF2B5EF4-FFF2-40B4-BE49-F238E27FC236}">
                <a16:creationId xmlns:a16="http://schemas.microsoft.com/office/drawing/2014/main" id="{4B40CA1F-BA0D-7DA6-9413-2BF83007DEF3}"/>
              </a:ext>
            </a:extLst>
          </p:cNvPr>
          <p:cNvSpPr/>
          <p:nvPr/>
        </p:nvSpPr>
        <p:spPr>
          <a:xfrm>
            <a:off x="5224141" y="976827"/>
            <a:ext cx="1909704" cy="424390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7FDDA51-CFDA-C297-542E-D2EE52325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Design Principles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38B7814-2ADA-27CC-962D-9E7AD29DE0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FPGA Design Flow</a:t>
            </a:r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0C86EF3-141A-5A95-EB65-9DF366A58A68}"/>
              </a:ext>
            </a:extLst>
          </p:cNvPr>
          <p:cNvSpPr/>
          <p:nvPr/>
        </p:nvSpPr>
        <p:spPr>
          <a:xfrm>
            <a:off x="2905327" y="3134463"/>
            <a:ext cx="1685243" cy="1958547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</a:t>
            </a:r>
            <a:r>
              <a:rPr lang="en-US" dirty="0" err="1"/>
              <a:t>ynthesis</a:t>
            </a:r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i="1" dirty="0">
                <a:sym typeface="Wingdings" panose="05000000000000000000" pitchFamily="2" charset="2"/>
              </a:rPr>
              <a:t>Derive Circuit</a:t>
            </a:r>
            <a:endParaRPr lang="de-DE" i="1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2779774-FCF0-329F-702B-3B06924AC48A}"/>
              </a:ext>
            </a:extLst>
          </p:cNvPr>
          <p:cNvSpPr/>
          <p:nvPr/>
        </p:nvSpPr>
        <p:spPr>
          <a:xfrm>
            <a:off x="5327956" y="3135707"/>
            <a:ext cx="1685243" cy="1957754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</a:t>
            </a:r>
            <a:r>
              <a:rPr lang="de-DE" dirty="0" err="1"/>
              <a:t>mplementation</a:t>
            </a:r>
            <a:endParaRPr lang="de-DE" dirty="0"/>
          </a:p>
          <a:p>
            <a:pPr algn="ctr"/>
            <a:endParaRPr lang="de-DE" dirty="0"/>
          </a:p>
          <a:p>
            <a:pPr algn="ctr"/>
            <a:r>
              <a:rPr lang="de-DE" i="1" dirty="0"/>
              <a:t>Place and Route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113BA211-BEE9-D04D-AA0C-4D3BB6AEB535}"/>
              </a:ext>
            </a:extLst>
          </p:cNvPr>
          <p:cNvSpPr/>
          <p:nvPr/>
        </p:nvSpPr>
        <p:spPr>
          <a:xfrm>
            <a:off x="482698" y="3135142"/>
            <a:ext cx="1685243" cy="14290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HDL</a:t>
            </a:r>
            <a:br>
              <a:rPr lang="en-US" dirty="0"/>
            </a:br>
            <a:r>
              <a:rPr lang="en-US" dirty="0"/>
              <a:t>Code</a:t>
            </a:r>
            <a:endParaRPr lang="de-DE" dirty="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C5F84758-EEE1-4C8F-50AD-6897B4533C97}"/>
              </a:ext>
            </a:extLst>
          </p:cNvPr>
          <p:cNvSpPr/>
          <p:nvPr/>
        </p:nvSpPr>
        <p:spPr>
          <a:xfrm>
            <a:off x="482698" y="4564229"/>
            <a:ext cx="1685243" cy="526695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HDL Testbench</a:t>
            </a:r>
            <a:endParaRPr lang="de-DE" dirty="0"/>
          </a:p>
        </p:txBody>
      </p:sp>
      <p:pic>
        <p:nvPicPr>
          <p:cNvPr id="60" name="Grafik 59">
            <a:extLst>
              <a:ext uri="{FF2B5EF4-FFF2-40B4-BE49-F238E27FC236}">
                <a16:creationId xmlns:a16="http://schemas.microsoft.com/office/drawing/2014/main" id="{A8EADFB0-7465-F827-08FF-65D17D477F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8" t="63038" r="52087" b="16665"/>
          <a:stretch/>
        </p:blipFill>
        <p:spPr>
          <a:xfrm>
            <a:off x="430768" y="1522283"/>
            <a:ext cx="1789100" cy="1062736"/>
          </a:xfrm>
          <a:prstGeom prst="rect">
            <a:avLst/>
          </a:prstGeom>
        </p:spPr>
      </p:pic>
      <p:pic>
        <p:nvPicPr>
          <p:cNvPr id="66" name="Grafik 65">
            <a:extLst>
              <a:ext uri="{FF2B5EF4-FFF2-40B4-BE49-F238E27FC236}">
                <a16:creationId xmlns:a16="http://schemas.microsoft.com/office/drawing/2014/main" id="{95D5EBC2-B1DD-A20A-2BA6-DC11DFF0F8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1078" y="1514302"/>
            <a:ext cx="1633740" cy="1063760"/>
          </a:xfrm>
          <a:prstGeom prst="rect">
            <a:avLst/>
          </a:prstGeom>
        </p:spPr>
      </p:pic>
      <p:pic>
        <p:nvPicPr>
          <p:cNvPr id="74" name="Grafik 73">
            <a:extLst>
              <a:ext uri="{FF2B5EF4-FFF2-40B4-BE49-F238E27FC236}">
                <a16:creationId xmlns:a16="http://schemas.microsoft.com/office/drawing/2014/main" id="{4CE86C06-028A-42A7-ED74-AF16AF50D49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5286" r="2015" b="8871"/>
          <a:stretch/>
        </p:blipFill>
        <p:spPr>
          <a:xfrm>
            <a:off x="5333254" y="1208295"/>
            <a:ext cx="1679945" cy="1636868"/>
          </a:xfrm>
          <a:prstGeom prst="rect">
            <a:avLst/>
          </a:prstGeom>
        </p:spPr>
      </p:pic>
      <p:sp>
        <p:nvSpPr>
          <p:cNvPr id="99" name="Pfeil: nach rechts 98">
            <a:extLst>
              <a:ext uri="{FF2B5EF4-FFF2-40B4-BE49-F238E27FC236}">
                <a16:creationId xmlns:a16="http://schemas.microsoft.com/office/drawing/2014/main" id="{B8E34B32-DAE4-ABB9-D7CE-E126594AAB59}"/>
              </a:ext>
            </a:extLst>
          </p:cNvPr>
          <p:cNvSpPr/>
          <p:nvPr/>
        </p:nvSpPr>
        <p:spPr>
          <a:xfrm>
            <a:off x="2279973" y="3419829"/>
            <a:ext cx="490165" cy="1387813"/>
          </a:xfrm>
          <a:prstGeom prst="rightArrow">
            <a:avLst/>
          </a:pr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" name="Pfeil: nach rechts 99">
            <a:extLst>
              <a:ext uri="{FF2B5EF4-FFF2-40B4-BE49-F238E27FC236}">
                <a16:creationId xmlns:a16="http://schemas.microsoft.com/office/drawing/2014/main" id="{C43328E0-063E-1283-0181-F79C8194DFCF}"/>
              </a:ext>
            </a:extLst>
          </p:cNvPr>
          <p:cNvSpPr/>
          <p:nvPr/>
        </p:nvSpPr>
        <p:spPr>
          <a:xfrm>
            <a:off x="4702604" y="3419829"/>
            <a:ext cx="521537" cy="1387813"/>
          </a:xfrm>
          <a:prstGeom prst="rightArrow">
            <a:avLst/>
          </a:pr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18265662-5383-A20F-6D24-E47982D45590}"/>
              </a:ext>
            </a:extLst>
          </p:cNvPr>
          <p:cNvSpPr/>
          <p:nvPr/>
        </p:nvSpPr>
        <p:spPr>
          <a:xfrm>
            <a:off x="1922832" y="5354271"/>
            <a:ext cx="1134895" cy="526695"/>
          </a:xfrm>
          <a:prstGeom prst="roundRect">
            <a:avLst>
              <a:gd name="adj" fmla="val 3513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Simulate</a:t>
            </a:r>
            <a:endParaRPr lang="de-DE" dirty="0"/>
          </a:p>
        </p:txBody>
      </p:sp>
      <p:cxnSp>
        <p:nvCxnSpPr>
          <p:cNvPr id="3" name="Verbinder: gewinkelt 2">
            <a:extLst>
              <a:ext uri="{FF2B5EF4-FFF2-40B4-BE49-F238E27FC236}">
                <a16:creationId xmlns:a16="http://schemas.microsoft.com/office/drawing/2014/main" id="{E191B5A8-BD34-84DD-100E-1AE7A4884A08}"/>
              </a:ext>
            </a:extLst>
          </p:cNvPr>
          <p:cNvCxnSpPr>
            <a:endCxn id="2" idx="1"/>
          </p:cNvCxnSpPr>
          <p:nvPr/>
        </p:nvCxnSpPr>
        <p:spPr>
          <a:xfrm rot="16200000" flipH="1">
            <a:off x="1360729" y="5055515"/>
            <a:ext cx="526695" cy="597512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Verbinder: gewinkelt 5">
            <a:extLst>
              <a:ext uri="{FF2B5EF4-FFF2-40B4-BE49-F238E27FC236}">
                <a16:creationId xmlns:a16="http://schemas.microsoft.com/office/drawing/2014/main" id="{22455FDC-1C2D-873B-5DEC-0C1D236FAC62}"/>
              </a:ext>
            </a:extLst>
          </p:cNvPr>
          <p:cNvCxnSpPr>
            <a:cxnSpLocks/>
            <a:stCxn id="2" idx="3"/>
          </p:cNvCxnSpPr>
          <p:nvPr/>
        </p:nvCxnSpPr>
        <p:spPr>
          <a:xfrm flipV="1">
            <a:off x="3057727" y="5090923"/>
            <a:ext cx="152400" cy="526696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B4D69F4-1EAC-45F7-91B1-B2E3F42CFE6C}"/>
              </a:ext>
            </a:extLst>
          </p:cNvPr>
          <p:cNvSpPr txBox="1"/>
          <p:nvPr/>
        </p:nvSpPr>
        <p:spPr>
          <a:xfrm>
            <a:off x="7729474" y="3821347"/>
            <a:ext cx="33584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2F5597"/>
                </a:solidFill>
              </a:rPr>
              <a:t>Timing Successful?</a:t>
            </a:r>
            <a:endParaRPr lang="de-DE" sz="3200" b="1" dirty="0">
              <a:solidFill>
                <a:srgbClr val="2F5597"/>
              </a:solidFill>
            </a:endParaRPr>
          </a:p>
        </p:txBody>
      </p:sp>
      <p:sp>
        <p:nvSpPr>
          <p:cNvPr id="20" name="Pfeil: nach rechts 99">
            <a:extLst>
              <a:ext uri="{FF2B5EF4-FFF2-40B4-BE49-F238E27FC236}">
                <a16:creationId xmlns:a16="http://schemas.microsoft.com/office/drawing/2014/main" id="{C5D5D9B9-DBA3-49CC-98F6-1451940B7A18}"/>
              </a:ext>
            </a:extLst>
          </p:cNvPr>
          <p:cNvSpPr/>
          <p:nvPr/>
        </p:nvSpPr>
        <p:spPr>
          <a:xfrm>
            <a:off x="7143429" y="3419829"/>
            <a:ext cx="521537" cy="1387813"/>
          </a:xfrm>
          <a:prstGeom prst="rightArrow">
            <a:avLst/>
          </a:pr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1" name="Verbinder: gewinkelt 2">
            <a:extLst>
              <a:ext uri="{FF2B5EF4-FFF2-40B4-BE49-F238E27FC236}">
                <a16:creationId xmlns:a16="http://schemas.microsoft.com/office/drawing/2014/main" id="{6739997B-CAFF-4853-A332-3BFFC6EB9186}"/>
              </a:ext>
            </a:extLst>
          </p:cNvPr>
          <p:cNvCxnSpPr>
            <a:cxnSpLocks/>
            <a:stCxn id="7" idx="2"/>
          </p:cNvCxnSpPr>
          <p:nvPr/>
        </p:nvCxnSpPr>
        <p:spPr>
          <a:xfrm rot="5400000">
            <a:off x="3995012" y="553408"/>
            <a:ext cx="1560959" cy="9266386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Verbinder: gewinkelt 2">
            <a:extLst>
              <a:ext uri="{FF2B5EF4-FFF2-40B4-BE49-F238E27FC236}">
                <a16:creationId xmlns:a16="http://schemas.microsoft.com/office/drawing/2014/main" id="{EFBC7A5A-C1A2-456C-91D2-3A92FD311254}"/>
              </a:ext>
            </a:extLst>
          </p:cNvPr>
          <p:cNvCxnSpPr>
            <a:cxnSpLocks/>
            <a:endCxn id="26" idx="1"/>
          </p:cNvCxnSpPr>
          <p:nvPr/>
        </p:nvCxnSpPr>
        <p:spPr>
          <a:xfrm rot="5400000" flipH="1" flipV="1">
            <a:off x="-746199" y="4738184"/>
            <a:ext cx="2117395" cy="340400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7493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185E94-B5EC-37AD-BB3A-41805C2C59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hteck 103">
            <a:extLst>
              <a:ext uri="{FF2B5EF4-FFF2-40B4-BE49-F238E27FC236}">
                <a16:creationId xmlns:a16="http://schemas.microsoft.com/office/drawing/2014/main" id="{14EC314A-CEEA-C898-FE50-6CC75F133D96}"/>
              </a:ext>
            </a:extLst>
          </p:cNvPr>
          <p:cNvSpPr/>
          <p:nvPr/>
        </p:nvSpPr>
        <p:spPr>
          <a:xfrm>
            <a:off x="384915" y="976827"/>
            <a:ext cx="1909704" cy="424390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D209904D-1A86-0E8F-C068-2B7C3885022E}"/>
              </a:ext>
            </a:extLst>
          </p:cNvPr>
          <p:cNvSpPr/>
          <p:nvPr/>
        </p:nvSpPr>
        <p:spPr>
          <a:xfrm>
            <a:off x="2783316" y="976827"/>
            <a:ext cx="1909704" cy="424390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6" name="Rechteck 105">
            <a:extLst>
              <a:ext uri="{FF2B5EF4-FFF2-40B4-BE49-F238E27FC236}">
                <a16:creationId xmlns:a16="http://schemas.microsoft.com/office/drawing/2014/main" id="{1B680763-2AAC-935C-8B04-1517D66C5B65}"/>
              </a:ext>
            </a:extLst>
          </p:cNvPr>
          <p:cNvSpPr/>
          <p:nvPr/>
        </p:nvSpPr>
        <p:spPr>
          <a:xfrm>
            <a:off x="5224141" y="976827"/>
            <a:ext cx="1909704" cy="424390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7" name="Rechteck 106">
            <a:extLst>
              <a:ext uri="{FF2B5EF4-FFF2-40B4-BE49-F238E27FC236}">
                <a16:creationId xmlns:a16="http://schemas.microsoft.com/office/drawing/2014/main" id="{2C08FEB6-1D53-2F8E-722D-83BF7B19C529}"/>
              </a:ext>
            </a:extLst>
          </p:cNvPr>
          <p:cNvSpPr/>
          <p:nvPr/>
        </p:nvSpPr>
        <p:spPr>
          <a:xfrm>
            <a:off x="7624980" y="976827"/>
            <a:ext cx="1909704" cy="424390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54371D9-DF9E-E79F-4CF7-9E92616B4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Design Principles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41BC359-EC0E-5FD9-5D80-C22CE97F2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1FE5331-73AB-C6C3-3332-B9615C898B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FPGA Design Flow</a:t>
            </a:r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219D968-4806-D26D-49F4-3F27B5BCC190}"/>
              </a:ext>
            </a:extLst>
          </p:cNvPr>
          <p:cNvSpPr/>
          <p:nvPr/>
        </p:nvSpPr>
        <p:spPr>
          <a:xfrm>
            <a:off x="2905327" y="3134463"/>
            <a:ext cx="1685243" cy="1958547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</a:t>
            </a:r>
            <a:r>
              <a:rPr lang="en-US" dirty="0" err="1"/>
              <a:t>ynthesis</a:t>
            </a:r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i="1" dirty="0">
                <a:sym typeface="Wingdings" panose="05000000000000000000" pitchFamily="2" charset="2"/>
              </a:rPr>
              <a:t>Derive Circuit</a:t>
            </a:r>
            <a:endParaRPr lang="de-DE" i="1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3D843716-9A16-2787-B2B5-43016FA2606C}"/>
              </a:ext>
            </a:extLst>
          </p:cNvPr>
          <p:cNvSpPr/>
          <p:nvPr/>
        </p:nvSpPr>
        <p:spPr>
          <a:xfrm>
            <a:off x="5327956" y="3135707"/>
            <a:ext cx="1685243" cy="1957754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</a:t>
            </a:r>
            <a:r>
              <a:rPr lang="de-DE" dirty="0" err="1"/>
              <a:t>mplementation</a:t>
            </a:r>
            <a:endParaRPr lang="de-DE" dirty="0"/>
          </a:p>
          <a:p>
            <a:pPr algn="ctr"/>
            <a:endParaRPr lang="de-DE" dirty="0"/>
          </a:p>
          <a:p>
            <a:pPr algn="ctr"/>
            <a:r>
              <a:rPr lang="de-DE" i="1" dirty="0"/>
              <a:t>Place and Route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10059C0-D0D2-E8C1-9D1B-B68D86EEB3A7}"/>
              </a:ext>
            </a:extLst>
          </p:cNvPr>
          <p:cNvSpPr/>
          <p:nvPr/>
        </p:nvSpPr>
        <p:spPr>
          <a:xfrm>
            <a:off x="7750586" y="3135821"/>
            <a:ext cx="1685243" cy="1957754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Bitstream</a:t>
            </a:r>
            <a:endParaRPr lang="de-DE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5E375511-9EA4-16EB-5AE5-41DC999AD186}"/>
              </a:ext>
            </a:extLst>
          </p:cNvPr>
          <p:cNvSpPr/>
          <p:nvPr/>
        </p:nvSpPr>
        <p:spPr>
          <a:xfrm>
            <a:off x="482698" y="3135142"/>
            <a:ext cx="1685243" cy="14290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HDL</a:t>
            </a:r>
            <a:br>
              <a:rPr lang="en-US" dirty="0"/>
            </a:br>
            <a:r>
              <a:rPr lang="en-US" dirty="0"/>
              <a:t>Code</a:t>
            </a:r>
            <a:endParaRPr lang="de-DE" dirty="0"/>
          </a:p>
        </p:txBody>
      </p:sp>
      <p:pic>
        <p:nvPicPr>
          <p:cNvPr id="27" name="Grafik 26" descr="Ein Bild, das Text, Design, Elektronik enthält.&#10;&#10;Automatisch generierte Beschreibung">
            <a:extLst>
              <a:ext uri="{FF2B5EF4-FFF2-40B4-BE49-F238E27FC236}">
                <a16:creationId xmlns:a16="http://schemas.microsoft.com/office/drawing/2014/main" id="{69C8C4F5-A2FF-CA6B-403C-6AC9B15778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7"/>
          <a:stretch/>
        </p:blipFill>
        <p:spPr>
          <a:xfrm>
            <a:off x="10098490" y="3532987"/>
            <a:ext cx="1983410" cy="1171031"/>
          </a:xfrm>
          <a:prstGeom prst="rect">
            <a:avLst/>
          </a:prstGeom>
        </p:spPr>
      </p:pic>
      <p:sp>
        <p:nvSpPr>
          <p:cNvPr id="57" name="Rechteck 56">
            <a:extLst>
              <a:ext uri="{FF2B5EF4-FFF2-40B4-BE49-F238E27FC236}">
                <a16:creationId xmlns:a16="http://schemas.microsoft.com/office/drawing/2014/main" id="{550C3DB6-8F50-4DFE-DAF1-EC7950F522DB}"/>
              </a:ext>
            </a:extLst>
          </p:cNvPr>
          <p:cNvSpPr/>
          <p:nvPr/>
        </p:nvSpPr>
        <p:spPr>
          <a:xfrm>
            <a:off x="482698" y="4564229"/>
            <a:ext cx="1685243" cy="526695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HDL Testbench</a:t>
            </a:r>
            <a:endParaRPr lang="de-DE" dirty="0"/>
          </a:p>
        </p:txBody>
      </p:sp>
      <p:pic>
        <p:nvPicPr>
          <p:cNvPr id="60" name="Grafik 59">
            <a:extLst>
              <a:ext uri="{FF2B5EF4-FFF2-40B4-BE49-F238E27FC236}">
                <a16:creationId xmlns:a16="http://schemas.microsoft.com/office/drawing/2014/main" id="{C419AF3E-48D8-6F1D-D2C4-7781B28F95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8" t="63038" r="52087" b="16665"/>
          <a:stretch/>
        </p:blipFill>
        <p:spPr>
          <a:xfrm>
            <a:off x="430768" y="1522283"/>
            <a:ext cx="1789100" cy="1062736"/>
          </a:xfrm>
          <a:prstGeom prst="rect">
            <a:avLst/>
          </a:prstGeom>
        </p:spPr>
      </p:pic>
      <p:pic>
        <p:nvPicPr>
          <p:cNvPr id="66" name="Grafik 65">
            <a:extLst>
              <a:ext uri="{FF2B5EF4-FFF2-40B4-BE49-F238E27FC236}">
                <a16:creationId xmlns:a16="http://schemas.microsoft.com/office/drawing/2014/main" id="{313EE7E1-7842-6D6A-093F-7C352E4084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1078" y="1514302"/>
            <a:ext cx="1633740" cy="1063760"/>
          </a:xfrm>
          <a:prstGeom prst="rect">
            <a:avLst/>
          </a:prstGeom>
        </p:spPr>
      </p:pic>
      <p:pic>
        <p:nvPicPr>
          <p:cNvPr id="74" name="Grafik 73">
            <a:extLst>
              <a:ext uri="{FF2B5EF4-FFF2-40B4-BE49-F238E27FC236}">
                <a16:creationId xmlns:a16="http://schemas.microsoft.com/office/drawing/2014/main" id="{604880C0-D5DA-AF8D-5286-0DC84C1F27E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5286" r="2015" b="8871"/>
          <a:stretch/>
        </p:blipFill>
        <p:spPr>
          <a:xfrm>
            <a:off x="5333254" y="1208295"/>
            <a:ext cx="1679945" cy="1636868"/>
          </a:xfrm>
          <a:prstGeom prst="rect">
            <a:avLst/>
          </a:prstGeom>
        </p:spPr>
      </p:pic>
      <p:sp>
        <p:nvSpPr>
          <p:cNvPr id="75" name="Textfeld 74">
            <a:extLst>
              <a:ext uri="{FF2B5EF4-FFF2-40B4-BE49-F238E27FC236}">
                <a16:creationId xmlns:a16="http://schemas.microsoft.com/office/drawing/2014/main" id="{E2965753-5C65-3866-BDB9-E3F4AC5D3672}"/>
              </a:ext>
            </a:extLst>
          </p:cNvPr>
          <p:cNvSpPr txBox="1"/>
          <p:nvPr/>
        </p:nvSpPr>
        <p:spPr>
          <a:xfrm rot="16200000">
            <a:off x="6352898" y="1910917"/>
            <a:ext cx="17091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Adapted from: </a:t>
            </a:r>
            <a:r>
              <a:rPr lang="en-US" sz="800" dirty="0" err="1">
                <a:solidFill>
                  <a:schemeClr val="bg1">
                    <a:lumMod val="75000"/>
                  </a:schemeClr>
                </a:solidFill>
              </a:rPr>
              <a:t>Stilkerich</a:t>
            </a: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 et. al., 2014</a:t>
            </a:r>
            <a:endParaRPr lang="de-DE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9" name="Pfeil: nach rechts 98">
            <a:extLst>
              <a:ext uri="{FF2B5EF4-FFF2-40B4-BE49-F238E27FC236}">
                <a16:creationId xmlns:a16="http://schemas.microsoft.com/office/drawing/2014/main" id="{EC93EA6C-55A1-5583-59D7-DE854C2DDBDC}"/>
              </a:ext>
            </a:extLst>
          </p:cNvPr>
          <p:cNvSpPr/>
          <p:nvPr/>
        </p:nvSpPr>
        <p:spPr>
          <a:xfrm>
            <a:off x="2279973" y="3419829"/>
            <a:ext cx="490165" cy="1387813"/>
          </a:xfrm>
          <a:prstGeom prst="rightArrow">
            <a:avLst/>
          </a:pr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" name="Pfeil: nach rechts 99">
            <a:extLst>
              <a:ext uri="{FF2B5EF4-FFF2-40B4-BE49-F238E27FC236}">
                <a16:creationId xmlns:a16="http://schemas.microsoft.com/office/drawing/2014/main" id="{46DD645B-7089-64A4-1E44-2072333C5126}"/>
              </a:ext>
            </a:extLst>
          </p:cNvPr>
          <p:cNvSpPr/>
          <p:nvPr/>
        </p:nvSpPr>
        <p:spPr>
          <a:xfrm>
            <a:off x="4702604" y="3419829"/>
            <a:ext cx="521537" cy="1387813"/>
          </a:xfrm>
          <a:prstGeom prst="rightArrow">
            <a:avLst/>
          </a:pr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1" name="Pfeil: nach rechts 100">
            <a:extLst>
              <a:ext uri="{FF2B5EF4-FFF2-40B4-BE49-F238E27FC236}">
                <a16:creationId xmlns:a16="http://schemas.microsoft.com/office/drawing/2014/main" id="{75A617E8-CC17-F61F-0F6B-7F462C5A3220}"/>
              </a:ext>
            </a:extLst>
          </p:cNvPr>
          <p:cNvSpPr/>
          <p:nvPr/>
        </p:nvSpPr>
        <p:spPr>
          <a:xfrm>
            <a:off x="7133845" y="3419829"/>
            <a:ext cx="491135" cy="1387813"/>
          </a:xfrm>
          <a:prstGeom prst="rightArrow">
            <a:avLst/>
          </a:pr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" name="Pfeil: nach rechts 101">
            <a:extLst>
              <a:ext uri="{FF2B5EF4-FFF2-40B4-BE49-F238E27FC236}">
                <a16:creationId xmlns:a16="http://schemas.microsoft.com/office/drawing/2014/main" id="{831BC97A-3A45-7619-0CBD-FFD6F60B2D39}"/>
              </a:ext>
            </a:extLst>
          </p:cNvPr>
          <p:cNvSpPr/>
          <p:nvPr/>
        </p:nvSpPr>
        <p:spPr>
          <a:xfrm>
            <a:off x="9533612" y="3419829"/>
            <a:ext cx="504415" cy="1387813"/>
          </a:xfrm>
          <a:prstGeom prst="rightArrow">
            <a:avLst/>
          </a:pr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3" name="Textfeld 102">
            <a:extLst>
              <a:ext uri="{FF2B5EF4-FFF2-40B4-BE49-F238E27FC236}">
                <a16:creationId xmlns:a16="http://schemas.microsoft.com/office/drawing/2014/main" id="{279B6528-76DD-3848-2115-91018F493B4C}"/>
              </a:ext>
            </a:extLst>
          </p:cNvPr>
          <p:cNvSpPr txBox="1"/>
          <p:nvPr/>
        </p:nvSpPr>
        <p:spPr>
          <a:xfrm>
            <a:off x="7815130" y="1461406"/>
            <a:ext cx="157303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100110110101100001000111101100010101010000111101010011000000000111101111011</a:t>
            </a:r>
            <a:endParaRPr lang="de-DE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18DB0F29-D9CF-1AD8-8C87-174F7E547992}"/>
              </a:ext>
            </a:extLst>
          </p:cNvPr>
          <p:cNvSpPr/>
          <p:nvPr/>
        </p:nvSpPr>
        <p:spPr>
          <a:xfrm>
            <a:off x="1922832" y="5354271"/>
            <a:ext cx="1134895" cy="526695"/>
          </a:xfrm>
          <a:prstGeom prst="roundRect">
            <a:avLst>
              <a:gd name="adj" fmla="val 3513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Simulate</a:t>
            </a:r>
            <a:endParaRPr lang="de-DE" dirty="0"/>
          </a:p>
        </p:txBody>
      </p:sp>
      <p:cxnSp>
        <p:nvCxnSpPr>
          <p:cNvPr id="6" name="Verbinder: gewinkelt 5">
            <a:extLst>
              <a:ext uri="{FF2B5EF4-FFF2-40B4-BE49-F238E27FC236}">
                <a16:creationId xmlns:a16="http://schemas.microsoft.com/office/drawing/2014/main" id="{7CADDA70-A751-EDCF-8E1B-FED78D7446D8}"/>
              </a:ext>
            </a:extLst>
          </p:cNvPr>
          <p:cNvCxnSpPr>
            <a:endCxn id="2" idx="1"/>
          </p:cNvCxnSpPr>
          <p:nvPr/>
        </p:nvCxnSpPr>
        <p:spPr>
          <a:xfrm rot="16200000" flipH="1">
            <a:off x="1360729" y="5055515"/>
            <a:ext cx="526695" cy="597512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0633E67C-D221-DF75-7052-2DD0D6EB2C2A}"/>
              </a:ext>
            </a:extLst>
          </p:cNvPr>
          <p:cNvCxnSpPr>
            <a:cxnSpLocks/>
            <a:stCxn id="2" idx="3"/>
          </p:cNvCxnSpPr>
          <p:nvPr/>
        </p:nvCxnSpPr>
        <p:spPr>
          <a:xfrm flipV="1">
            <a:off x="3057727" y="5090923"/>
            <a:ext cx="152400" cy="526696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69833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7C9DBF-785F-C4E5-969B-75A04E9433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hteck 103">
            <a:extLst>
              <a:ext uri="{FF2B5EF4-FFF2-40B4-BE49-F238E27FC236}">
                <a16:creationId xmlns:a16="http://schemas.microsoft.com/office/drawing/2014/main" id="{93753179-3B38-C70C-8988-7103A348ABE9}"/>
              </a:ext>
            </a:extLst>
          </p:cNvPr>
          <p:cNvSpPr/>
          <p:nvPr/>
        </p:nvSpPr>
        <p:spPr>
          <a:xfrm>
            <a:off x="384915" y="976827"/>
            <a:ext cx="1909704" cy="424390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1EC38FA6-E1DD-E7AD-3702-6A25FDCB7DE1}"/>
              </a:ext>
            </a:extLst>
          </p:cNvPr>
          <p:cNvSpPr/>
          <p:nvPr/>
        </p:nvSpPr>
        <p:spPr>
          <a:xfrm>
            <a:off x="2783316" y="976827"/>
            <a:ext cx="1909704" cy="424390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6" name="Rechteck 105">
            <a:extLst>
              <a:ext uri="{FF2B5EF4-FFF2-40B4-BE49-F238E27FC236}">
                <a16:creationId xmlns:a16="http://schemas.microsoft.com/office/drawing/2014/main" id="{A32AD0B3-5FD4-533D-EF1E-9C297A02FF3F}"/>
              </a:ext>
            </a:extLst>
          </p:cNvPr>
          <p:cNvSpPr/>
          <p:nvPr/>
        </p:nvSpPr>
        <p:spPr>
          <a:xfrm>
            <a:off x="5224141" y="976827"/>
            <a:ext cx="1909704" cy="424390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7" name="Rechteck 106">
            <a:extLst>
              <a:ext uri="{FF2B5EF4-FFF2-40B4-BE49-F238E27FC236}">
                <a16:creationId xmlns:a16="http://schemas.microsoft.com/office/drawing/2014/main" id="{A3A2A648-026D-B464-4168-2783BCA7548C}"/>
              </a:ext>
            </a:extLst>
          </p:cNvPr>
          <p:cNvSpPr/>
          <p:nvPr/>
        </p:nvSpPr>
        <p:spPr>
          <a:xfrm>
            <a:off x="7624980" y="976827"/>
            <a:ext cx="1909704" cy="424390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AD6AC3B0-FE61-9697-98E9-0C544972A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Design Principles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5E37154-7221-07BE-5422-03B53C130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5296EF9-01BA-8DA9-A1F4-E1C233718D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FPGA Design Flow</a:t>
            </a:r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24AF75A-70EA-9D17-B6E0-114A98B5F1E7}"/>
              </a:ext>
            </a:extLst>
          </p:cNvPr>
          <p:cNvSpPr/>
          <p:nvPr/>
        </p:nvSpPr>
        <p:spPr>
          <a:xfrm>
            <a:off x="2905327" y="3134463"/>
            <a:ext cx="1685243" cy="1958547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</a:t>
            </a:r>
            <a:r>
              <a:rPr lang="en-US" dirty="0" err="1"/>
              <a:t>ynthesis</a:t>
            </a:r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i="1" dirty="0">
                <a:sym typeface="Wingdings" panose="05000000000000000000" pitchFamily="2" charset="2"/>
              </a:rPr>
              <a:t>Derive Circuit</a:t>
            </a:r>
            <a:endParaRPr lang="de-DE" i="1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4FE59925-345D-CEFF-D1EC-4C747DF26EFE}"/>
              </a:ext>
            </a:extLst>
          </p:cNvPr>
          <p:cNvSpPr/>
          <p:nvPr/>
        </p:nvSpPr>
        <p:spPr>
          <a:xfrm>
            <a:off x="5327956" y="3135707"/>
            <a:ext cx="1685243" cy="1957754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</a:t>
            </a:r>
            <a:r>
              <a:rPr lang="de-DE" dirty="0" err="1"/>
              <a:t>mplementation</a:t>
            </a:r>
            <a:endParaRPr lang="de-DE" dirty="0"/>
          </a:p>
          <a:p>
            <a:pPr algn="ctr"/>
            <a:endParaRPr lang="de-DE" dirty="0"/>
          </a:p>
          <a:p>
            <a:pPr algn="ctr"/>
            <a:r>
              <a:rPr lang="de-DE" i="1" dirty="0"/>
              <a:t>Place and Route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571A673-9CD8-C039-07C1-9B3841FE9458}"/>
              </a:ext>
            </a:extLst>
          </p:cNvPr>
          <p:cNvSpPr/>
          <p:nvPr/>
        </p:nvSpPr>
        <p:spPr>
          <a:xfrm>
            <a:off x="7750586" y="3135821"/>
            <a:ext cx="1685243" cy="1957754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Bitstream</a:t>
            </a:r>
            <a:endParaRPr lang="de-DE" dirty="0"/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AF02A807-1BC8-8656-C90C-D62A287F1647}"/>
              </a:ext>
            </a:extLst>
          </p:cNvPr>
          <p:cNvSpPr/>
          <p:nvPr/>
        </p:nvSpPr>
        <p:spPr>
          <a:xfrm>
            <a:off x="9435829" y="5387758"/>
            <a:ext cx="1251625" cy="526695"/>
          </a:xfrm>
          <a:prstGeom prst="roundRect">
            <a:avLst>
              <a:gd name="adj" fmla="val 3883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Verify</a:t>
            </a:r>
            <a:endParaRPr lang="de-DE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B30831FD-D394-C95D-6947-8927ABE8C0B2}"/>
              </a:ext>
            </a:extLst>
          </p:cNvPr>
          <p:cNvSpPr/>
          <p:nvPr/>
        </p:nvSpPr>
        <p:spPr>
          <a:xfrm>
            <a:off x="482698" y="3135142"/>
            <a:ext cx="1685243" cy="14290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HDL</a:t>
            </a:r>
            <a:br>
              <a:rPr lang="en-US" dirty="0"/>
            </a:br>
            <a:r>
              <a:rPr lang="en-US" dirty="0"/>
              <a:t>Code</a:t>
            </a:r>
            <a:endParaRPr lang="de-DE" dirty="0"/>
          </a:p>
        </p:txBody>
      </p:sp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ED6D3D67-6EB6-CCC3-509C-EDA2807ED658}"/>
              </a:ext>
            </a:extLst>
          </p:cNvPr>
          <p:cNvSpPr/>
          <p:nvPr/>
        </p:nvSpPr>
        <p:spPr>
          <a:xfrm>
            <a:off x="1922832" y="5354271"/>
            <a:ext cx="1134895" cy="526695"/>
          </a:xfrm>
          <a:prstGeom prst="roundRect">
            <a:avLst>
              <a:gd name="adj" fmla="val 3513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Simulate</a:t>
            </a:r>
            <a:endParaRPr lang="de-DE" dirty="0"/>
          </a:p>
        </p:txBody>
      </p:sp>
      <p:pic>
        <p:nvPicPr>
          <p:cNvPr id="27" name="Grafik 26" descr="Ein Bild, das Text, Design, Elektronik enthält.&#10;&#10;Automatisch generierte Beschreibung">
            <a:extLst>
              <a:ext uri="{FF2B5EF4-FFF2-40B4-BE49-F238E27FC236}">
                <a16:creationId xmlns:a16="http://schemas.microsoft.com/office/drawing/2014/main" id="{3945B315-1547-D34F-7E06-1CA9C1C298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7"/>
          <a:stretch/>
        </p:blipFill>
        <p:spPr>
          <a:xfrm>
            <a:off x="10098490" y="3532987"/>
            <a:ext cx="1983410" cy="1171031"/>
          </a:xfrm>
          <a:prstGeom prst="rect">
            <a:avLst/>
          </a:prstGeom>
        </p:spPr>
      </p:pic>
      <p:sp>
        <p:nvSpPr>
          <p:cNvPr id="57" name="Rechteck 56">
            <a:extLst>
              <a:ext uri="{FF2B5EF4-FFF2-40B4-BE49-F238E27FC236}">
                <a16:creationId xmlns:a16="http://schemas.microsoft.com/office/drawing/2014/main" id="{CDE19516-2772-56DE-3E14-89E1D16339FA}"/>
              </a:ext>
            </a:extLst>
          </p:cNvPr>
          <p:cNvSpPr/>
          <p:nvPr/>
        </p:nvSpPr>
        <p:spPr>
          <a:xfrm>
            <a:off x="482698" y="4564229"/>
            <a:ext cx="1685243" cy="526695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HDL Testbench</a:t>
            </a:r>
            <a:endParaRPr lang="de-DE" dirty="0"/>
          </a:p>
        </p:txBody>
      </p:sp>
      <p:pic>
        <p:nvPicPr>
          <p:cNvPr id="60" name="Grafik 59">
            <a:extLst>
              <a:ext uri="{FF2B5EF4-FFF2-40B4-BE49-F238E27FC236}">
                <a16:creationId xmlns:a16="http://schemas.microsoft.com/office/drawing/2014/main" id="{061E2A25-8353-9164-56E3-F6637E4B4B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8" t="63038" r="52087" b="16665"/>
          <a:stretch/>
        </p:blipFill>
        <p:spPr>
          <a:xfrm>
            <a:off x="430768" y="1522283"/>
            <a:ext cx="1789100" cy="1062736"/>
          </a:xfrm>
          <a:prstGeom prst="rect">
            <a:avLst/>
          </a:prstGeom>
        </p:spPr>
      </p:pic>
      <p:cxnSp>
        <p:nvCxnSpPr>
          <p:cNvPr id="62" name="Verbinder: gewinkelt 61">
            <a:extLst>
              <a:ext uri="{FF2B5EF4-FFF2-40B4-BE49-F238E27FC236}">
                <a16:creationId xmlns:a16="http://schemas.microsoft.com/office/drawing/2014/main" id="{42D33D67-DE5C-FB49-96CE-5B51054179A4}"/>
              </a:ext>
            </a:extLst>
          </p:cNvPr>
          <p:cNvCxnSpPr>
            <a:cxnSpLocks/>
            <a:stCxn id="15" idx="3"/>
            <a:endCxn id="26" idx="1"/>
          </p:cNvCxnSpPr>
          <p:nvPr/>
        </p:nvCxnSpPr>
        <p:spPr>
          <a:xfrm flipH="1" flipV="1">
            <a:off x="482698" y="3849686"/>
            <a:ext cx="10204756" cy="1801420"/>
          </a:xfrm>
          <a:prstGeom prst="bentConnector5">
            <a:avLst>
              <a:gd name="adj1" fmla="val -2240"/>
              <a:gd name="adj2" fmla="val -38123"/>
              <a:gd name="adj3" fmla="val 102240"/>
            </a:avLst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Grafik 65">
            <a:extLst>
              <a:ext uri="{FF2B5EF4-FFF2-40B4-BE49-F238E27FC236}">
                <a16:creationId xmlns:a16="http://schemas.microsoft.com/office/drawing/2014/main" id="{0D1BB045-4A55-8044-0050-0E90DBCFE6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1078" y="1514302"/>
            <a:ext cx="1633740" cy="1063760"/>
          </a:xfrm>
          <a:prstGeom prst="rect">
            <a:avLst/>
          </a:prstGeom>
        </p:spPr>
      </p:pic>
      <p:sp>
        <p:nvSpPr>
          <p:cNvPr id="67" name="Rechteck: abgerundete Ecken 66">
            <a:extLst>
              <a:ext uri="{FF2B5EF4-FFF2-40B4-BE49-F238E27FC236}">
                <a16:creationId xmlns:a16="http://schemas.microsoft.com/office/drawing/2014/main" id="{DA642724-06C1-12CB-177D-85C8C8A0809F}"/>
              </a:ext>
            </a:extLst>
          </p:cNvPr>
          <p:cNvSpPr/>
          <p:nvPr/>
        </p:nvSpPr>
        <p:spPr>
          <a:xfrm>
            <a:off x="4390415" y="5354271"/>
            <a:ext cx="1134895" cy="526695"/>
          </a:xfrm>
          <a:prstGeom prst="roundRect">
            <a:avLst>
              <a:gd name="adj" fmla="val 3513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Simulate</a:t>
            </a:r>
            <a:endParaRPr lang="de-DE" dirty="0"/>
          </a:p>
        </p:txBody>
      </p:sp>
      <p:sp>
        <p:nvSpPr>
          <p:cNvPr id="68" name="Rechteck: abgerundete Ecken 67">
            <a:extLst>
              <a:ext uri="{FF2B5EF4-FFF2-40B4-BE49-F238E27FC236}">
                <a16:creationId xmlns:a16="http://schemas.microsoft.com/office/drawing/2014/main" id="{0ABDFEEC-3D1F-C4AF-8C55-286C344EF9BE}"/>
              </a:ext>
            </a:extLst>
          </p:cNvPr>
          <p:cNvSpPr/>
          <p:nvPr/>
        </p:nvSpPr>
        <p:spPr>
          <a:xfrm>
            <a:off x="6857998" y="5354271"/>
            <a:ext cx="1134895" cy="526695"/>
          </a:xfrm>
          <a:prstGeom prst="roundRect">
            <a:avLst>
              <a:gd name="adj" fmla="val 3513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Simulate</a:t>
            </a:r>
            <a:endParaRPr lang="de-DE" dirty="0"/>
          </a:p>
        </p:txBody>
      </p:sp>
      <p:pic>
        <p:nvPicPr>
          <p:cNvPr id="74" name="Grafik 73">
            <a:extLst>
              <a:ext uri="{FF2B5EF4-FFF2-40B4-BE49-F238E27FC236}">
                <a16:creationId xmlns:a16="http://schemas.microsoft.com/office/drawing/2014/main" id="{DE3A314F-84A9-960D-2232-423E967D049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5286" r="2015" b="8871"/>
          <a:stretch/>
        </p:blipFill>
        <p:spPr>
          <a:xfrm>
            <a:off x="5333254" y="1208295"/>
            <a:ext cx="1679945" cy="1636868"/>
          </a:xfrm>
          <a:prstGeom prst="rect">
            <a:avLst/>
          </a:prstGeom>
        </p:spPr>
      </p:pic>
      <p:sp>
        <p:nvSpPr>
          <p:cNvPr id="75" name="Textfeld 74">
            <a:extLst>
              <a:ext uri="{FF2B5EF4-FFF2-40B4-BE49-F238E27FC236}">
                <a16:creationId xmlns:a16="http://schemas.microsoft.com/office/drawing/2014/main" id="{44491D1B-FEB9-7F5C-1788-D8039F805586}"/>
              </a:ext>
            </a:extLst>
          </p:cNvPr>
          <p:cNvSpPr txBox="1"/>
          <p:nvPr/>
        </p:nvSpPr>
        <p:spPr>
          <a:xfrm rot="16200000">
            <a:off x="6352898" y="1910917"/>
            <a:ext cx="17091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Adapted from: </a:t>
            </a:r>
            <a:r>
              <a:rPr lang="en-US" sz="800" dirty="0" err="1">
                <a:solidFill>
                  <a:schemeClr val="bg1">
                    <a:lumMod val="75000"/>
                  </a:schemeClr>
                </a:solidFill>
              </a:rPr>
              <a:t>Stilkerich</a:t>
            </a:r>
            <a:r>
              <a:rPr lang="en-US" sz="800" dirty="0">
                <a:solidFill>
                  <a:schemeClr val="bg1">
                    <a:lumMod val="75000"/>
                  </a:schemeClr>
                </a:solidFill>
              </a:rPr>
              <a:t> et. al., 2014</a:t>
            </a:r>
            <a:endParaRPr lang="de-DE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77" name="Verbinder: gewinkelt 76">
            <a:extLst>
              <a:ext uri="{FF2B5EF4-FFF2-40B4-BE49-F238E27FC236}">
                <a16:creationId xmlns:a16="http://schemas.microsoft.com/office/drawing/2014/main" id="{99DDE829-0E71-BB1D-80E6-C91D8ABC9592}"/>
              </a:ext>
            </a:extLst>
          </p:cNvPr>
          <p:cNvCxnSpPr>
            <a:stCxn id="57" idx="2"/>
            <a:endCxn id="25" idx="1"/>
          </p:cNvCxnSpPr>
          <p:nvPr/>
        </p:nvCxnSpPr>
        <p:spPr>
          <a:xfrm rot="16200000" flipH="1">
            <a:off x="1360729" y="5055515"/>
            <a:ext cx="526695" cy="597512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Verbinder: gewinkelt 77">
            <a:extLst>
              <a:ext uri="{FF2B5EF4-FFF2-40B4-BE49-F238E27FC236}">
                <a16:creationId xmlns:a16="http://schemas.microsoft.com/office/drawing/2014/main" id="{6F975820-29E8-322E-9A98-26F7A98303BA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3057727" y="5090923"/>
            <a:ext cx="152400" cy="526696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Verbinder: gewinkelt 81">
            <a:extLst>
              <a:ext uri="{FF2B5EF4-FFF2-40B4-BE49-F238E27FC236}">
                <a16:creationId xmlns:a16="http://schemas.microsoft.com/office/drawing/2014/main" id="{26880592-8D68-A345-29A2-7E0DF3461C17}"/>
              </a:ext>
            </a:extLst>
          </p:cNvPr>
          <p:cNvCxnSpPr>
            <a:cxnSpLocks/>
            <a:endCxn id="67" idx="1"/>
          </p:cNvCxnSpPr>
          <p:nvPr/>
        </p:nvCxnSpPr>
        <p:spPr>
          <a:xfrm rot="16200000" flipH="1">
            <a:off x="4062216" y="5289419"/>
            <a:ext cx="526699" cy="129700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Verbinder: gewinkelt 85">
            <a:extLst>
              <a:ext uri="{FF2B5EF4-FFF2-40B4-BE49-F238E27FC236}">
                <a16:creationId xmlns:a16="http://schemas.microsoft.com/office/drawing/2014/main" id="{8EBF1D1F-0BD9-D983-08C5-364F4C67C994}"/>
              </a:ext>
            </a:extLst>
          </p:cNvPr>
          <p:cNvCxnSpPr>
            <a:cxnSpLocks/>
            <a:stCxn id="67" idx="3"/>
          </p:cNvCxnSpPr>
          <p:nvPr/>
        </p:nvCxnSpPr>
        <p:spPr>
          <a:xfrm flipV="1">
            <a:off x="5525310" y="5090919"/>
            <a:ext cx="132944" cy="526700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Verbinder: gewinkelt 88">
            <a:extLst>
              <a:ext uri="{FF2B5EF4-FFF2-40B4-BE49-F238E27FC236}">
                <a16:creationId xmlns:a16="http://schemas.microsoft.com/office/drawing/2014/main" id="{EEDBCEFF-EC56-0170-E290-DBEBAA78BBDB}"/>
              </a:ext>
            </a:extLst>
          </p:cNvPr>
          <p:cNvCxnSpPr>
            <a:cxnSpLocks/>
            <a:endCxn id="68" idx="1"/>
          </p:cNvCxnSpPr>
          <p:nvPr/>
        </p:nvCxnSpPr>
        <p:spPr>
          <a:xfrm rot="16200000" flipH="1">
            <a:off x="6530630" y="5290251"/>
            <a:ext cx="502336" cy="152400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Verbinder: gewinkelt 92">
            <a:extLst>
              <a:ext uri="{FF2B5EF4-FFF2-40B4-BE49-F238E27FC236}">
                <a16:creationId xmlns:a16="http://schemas.microsoft.com/office/drawing/2014/main" id="{47CFF75F-F8D8-59F7-CE87-14CF9639DBED}"/>
              </a:ext>
            </a:extLst>
          </p:cNvPr>
          <p:cNvCxnSpPr>
            <a:cxnSpLocks/>
            <a:endCxn id="15" idx="1"/>
          </p:cNvCxnSpPr>
          <p:nvPr/>
        </p:nvCxnSpPr>
        <p:spPr>
          <a:xfrm rot="16200000" flipH="1">
            <a:off x="9060077" y="5275354"/>
            <a:ext cx="560188" cy="191316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Verbinder: gewinkelt 95">
            <a:extLst>
              <a:ext uri="{FF2B5EF4-FFF2-40B4-BE49-F238E27FC236}">
                <a16:creationId xmlns:a16="http://schemas.microsoft.com/office/drawing/2014/main" id="{9D3C203A-3E3B-AC27-8E6D-42901EC5392B}"/>
              </a:ext>
            </a:extLst>
          </p:cNvPr>
          <p:cNvCxnSpPr>
            <a:cxnSpLocks/>
            <a:stCxn id="68" idx="3"/>
          </p:cNvCxnSpPr>
          <p:nvPr/>
        </p:nvCxnSpPr>
        <p:spPr>
          <a:xfrm flipV="1">
            <a:off x="7992893" y="5090918"/>
            <a:ext cx="152400" cy="526701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Pfeil: nach rechts 98">
            <a:extLst>
              <a:ext uri="{FF2B5EF4-FFF2-40B4-BE49-F238E27FC236}">
                <a16:creationId xmlns:a16="http://schemas.microsoft.com/office/drawing/2014/main" id="{1C9D053F-B682-A959-FC8A-5868CFEE2116}"/>
              </a:ext>
            </a:extLst>
          </p:cNvPr>
          <p:cNvSpPr/>
          <p:nvPr/>
        </p:nvSpPr>
        <p:spPr>
          <a:xfrm>
            <a:off x="2279973" y="3419829"/>
            <a:ext cx="490165" cy="1387813"/>
          </a:xfrm>
          <a:prstGeom prst="rightArrow">
            <a:avLst/>
          </a:pr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" name="Pfeil: nach rechts 99">
            <a:extLst>
              <a:ext uri="{FF2B5EF4-FFF2-40B4-BE49-F238E27FC236}">
                <a16:creationId xmlns:a16="http://schemas.microsoft.com/office/drawing/2014/main" id="{B84D87CA-F166-46C2-907F-CEA75216CA87}"/>
              </a:ext>
            </a:extLst>
          </p:cNvPr>
          <p:cNvSpPr/>
          <p:nvPr/>
        </p:nvSpPr>
        <p:spPr>
          <a:xfrm>
            <a:off x="4702604" y="3419829"/>
            <a:ext cx="521537" cy="1387813"/>
          </a:xfrm>
          <a:prstGeom prst="rightArrow">
            <a:avLst/>
          </a:pr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1" name="Pfeil: nach rechts 100">
            <a:extLst>
              <a:ext uri="{FF2B5EF4-FFF2-40B4-BE49-F238E27FC236}">
                <a16:creationId xmlns:a16="http://schemas.microsoft.com/office/drawing/2014/main" id="{DF327F59-04C6-F9B5-A84E-53E76D1A28D3}"/>
              </a:ext>
            </a:extLst>
          </p:cNvPr>
          <p:cNvSpPr/>
          <p:nvPr/>
        </p:nvSpPr>
        <p:spPr>
          <a:xfrm>
            <a:off x="7133845" y="3419829"/>
            <a:ext cx="491135" cy="1387813"/>
          </a:xfrm>
          <a:prstGeom prst="rightArrow">
            <a:avLst/>
          </a:pr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" name="Pfeil: nach rechts 101">
            <a:extLst>
              <a:ext uri="{FF2B5EF4-FFF2-40B4-BE49-F238E27FC236}">
                <a16:creationId xmlns:a16="http://schemas.microsoft.com/office/drawing/2014/main" id="{B1235F24-81AE-E274-E8B3-3AD1DC4BCF0C}"/>
              </a:ext>
            </a:extLst>
          </p:cNvPr>
          <p:cNvSpPr/>
          <p:nvPr/>
        </p:nvSpPr>
        <p:spPr>
          <a:xfrm>
            <a:off x="9533612" y="3419829"/>
            <a:ext cx="504415" cy="1387813"/>
          </a:xfrm>
          <a:prstGeom prst="rightArrow">
            <a:avLst/>
          </a:pr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3" name="Textfeld 102">
            <a:extLst>
              <a:ext uri="{FF2B5EF4-FFF2-40B4-BE49-F238E27FC236}">
                <a16:creationId xmlns:a16="http://schemas.microsoft.com/office/drawing/2014/main" id="{BE7F7B98-B0CA-4928-C0ED-EB71228DC15F}"/>
              </a:ext>
            </a:extLst>
          </p:cNvPr>
          <p:cNvSpPr txBox="1"/>
          <p:nvPr/>
        </p:nvSpPr>
        <p:spPr>
          <a:xfrm>
            <a:off x="7815130" y="1461406"/>
            <a:ext cx="157303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100110110101100001000111101100010101010000111101010011000000000111101111011</a:t>
            </a:r>
            <a:endParaRPr lang="de-DE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460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5361C4-281B-F0B0-3F68-7E56EF5094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554B7C81-9C72-5A89-43B3-4F632EEDF8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8" r="4298"/>
          <a:stretch/>
        </p:blipFill>
        <p:spPr>
          <a:xfrm>
            <a:off x="5385864" y="223187"/>
            <a:ext cx="4507353" cy="6293884"/>
          </a:xfrm>
          <a:prstGeom prst="rect">
            <a:avLst/>
          </a:prstGeom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691C43A-7D3A-1057-020F-D5306CB88E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General Layout of a VHDL Module</a:t>
            </a: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B121D8D-B6AB-C8C1-FF97-FEC2B2FD8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11314FE-581C-B654-5658-BC04776DB7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How to Code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D978C03-BED8-9AD9-38AE-D8859DC76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Hardware Description Language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67342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2CA1EE-7ABF-1B51-2EA1-2BFCCD5AFE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8ECF4E55-FDED-650F-EBB2-6C90E385B5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8" r="4298"/>
          <a:stretch/>
        </p:blipFill>
        <p:spPr>
          <a:xfrm>
            <a:off x="5385864" y="223187"/>
            <a:ext cx="4507353" cy="6293884"/>
          </a:xfrm>
          <a:prstGeom prst="rect">
            <a:avLst/>
          </a:prstGeom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C3B537D-A887-394D-6F3E-1806552BBB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General Layout of a VHDL Module</a:t>
            </a: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2F5597"/>
                </a:solidFill>
              </a:rPr>
              <a:t>Choose packages to use (including own)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50509D1-B5FD-465F-148E-728C03914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735B778-2752-A435-18C0-C8F6EA29AC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How to Code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A1B372B-8477-4596-397C-BD441DC5B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Hardware Description Language</a:t>
            </a:r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47B1E586-9A6F-7243-D49A-BE4EA72CCEE1}"/>
              </a:ext>
            </a:extLst>
          </p:cNvPr>
          <p:cNvSpPr/>
          <p:nvPr/>
        </p:nvSpPr>
        <p:spPr>
          <a:xfrm>
            <a:off x="5642043" y="340929"/>
            <a:ext cx="3783111" cy="372433"/>
          </a:xfrm>
          <a:prstGeom prst="rect">
            <a:avLst/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09212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61A46E-EFB5-D2B4-64B4-2AF39C4081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DC61AC2A-8E8E-A259-6D18-2316AA5B7A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8" r="4298"/>
          <a:stretch/>
        </p:blipFill>
        <p:spPr>
          <a:xfrm>
            <a:off x="5385864" y="223187"/>
            <a:ext cx="4507353" cy="6293884"/>
          </a:xfrm>
          <a:prstGeom prst="rect">
            <a:avLst/>
          </a:prstGeom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8783807-BE46-C850-9E5E-348A83463F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General Layout of a VHDL Module</a:t>
            </a: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2F5597"/>
                </a:solidFill>
              </a:rPr>
              <a:t>Entity Declaration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EAEAD69-902D-2FD3-48CC-D76C81BB9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8CB5959-BD9A-8AB1-3B8D-92B53788A0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How to Code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F6608C5-AFB4-EEB5-D6A0-7711B0697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Hardware Description Language</a:t>
            </a:r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357D88AB-E65C-8537-2EDE-8912BE47C035}"/>
              </a:ext>
            </a:extLst>
          </p:cNvPr>
          <p:cNvSpPr/>
          <p:nvPr/>
        </p:nvSpPr>
        <p:spPr>
          <a:xfrm>
            <a:off x="5648528" y="872840"/>
            <a:ext cx="3776626" cy="1896300"/>
          </a:xfrm>
          <a:prstGeom prst="rect">
            <a:avLst/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2616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373C782-43CE-6630-DEDF-3245EC6DB7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184" y="1098468"/>
            <a:ext cx="11655632" cy="268672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2F5597"/>
                </a:solidFill>
              </a:rPr>
              <a:t>Understand</a:t>
            </a:r>
            <a:r>
              <a:rPr lang="en-US" sz="2000" dirty="0"/>
              <a:t> the principles of Field-Programmable Gate Arrays, their advantages and challenges</a:t>
            </a:r>
          </a:p>
          <a:p>
            <a:endParaRPr lang="en-US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2F5597"/>
                </a:solidFill>
              </a:rPr>
              <a:t>Know</a:t>
            </a:r>
            <a:r>
              <a:rPr lang="en-US" sz="2000" dirty="0"/>
              <a:t> the differences between hardware and software programming and the basic principles of Hardware Description Language</a:t>
            </a:r>
          </a:p>
          <a:p>
            <a:pPr marL="0" indent="0">
              <a:buNone/>
            </a:pPr>
            <a:endParaRPr lang="en-US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2F5597"/>
                </a:solidFill>
              </a:rPr>
              <a:t>Know</a:t>
            </a:r>
            <a:r>
              <a:rPr lang="en-US" sz="2000" dirty="0"/>
              <a:t> what parallel processing means in the context of configurable logic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5E3A6EE-AA0C-8FCE-6A3D-BD74A537F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68BA5F9-0865-08A7-AC42-F95C30B13B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What to expect, and what not to expect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9C6D775-951D-AA31-6F07-58A86A34D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</a:t>
            </a:r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B5A18A-335A-4475-9498-1CB19B6FD9EB}"/>
              </a:ext>
            </a:extLst>
          </p:cNvPr>
          <p:cNvSpPr txBox="1"/>
          <p:nvPr/>
        </p:nvSpPr>
        <p:spPr>
          <a:xfrm>
            <a:off x="268184" y="3758266"/>
            <a:ext cx="11161816" cy="4462760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marL="0" indent="0">
              <a:buNone/>
            </a:pP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About me</a:t>
            </a:r>
          </a:p>
          <a:p>
            <a:pPr marL="0" indent="0">
              <a:buNone/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PhD Student: FPGA-based onboard data processing for a small satellite-based 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tracking calorimeter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MSc. Applied and Engineering Physics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Born 1992 in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Schw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äbisch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Gmünd, Germany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Hobbies: Hunting, Fishing, Sports,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Sailing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, Movies, Gaming…</a:t>
            </a:r>
          </a:p>
          <a:p>
            <a:pPr marL="0" indent="0">
              <a:buNone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0951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441097-3126-28ED-8F52-92FA9A5440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E22B44AC-1479-576D-1D01-A243C72DCA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8" r="4298"/>
          <a:stretch/>
        </p:blipFill>
        <p:spPr>
          <a:xfrm>
            <a:off x="5385864" y="223187"/>
            <a:ext cx="4507353" cy="6293884"/>
          </a:xfrm>
          <a:prstGeom prst="rect">
            <a:avLst/>
          </a:prstGeom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C4CBBE9-7F2A-9933-0632-DC8BEA611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General Layout of a VHDL Module</a:t>
            </a: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2F5597"/>
                </a:solidFill>
              </a:rPr>
              <a:t>Architecture Head</a:t>
            </a:r>
            <a:br>
              <a:rPr lang="en-US" b="1" dirty="0">
                <a:solidFill>
                  <a:srgbClr val="2F5597"/>
                </a:solidFill>
              </a:rPr>
            </a:br>
            <a:br>
              <a:rPr lang="en-US" b="1" dirty="0">
                <a:solidFill>
                  <a:srgbClr val="2F5597"/>
                </a:solidFill>
              </a:rPr>
            </a:br>
            <a:r>
              <a:rPr lang="en-US" dirty="0">
                <a:solidFill>
                  <a:srgbClr val="2F5597"/>
                </a:solidFill>
              </a:rPr>
              <a:t>Definition of</a:t>
            </a:r>
          </a:p>
          <a:p>
            <a:r>
              <a:rPr lang="en-US" dirty="0">
                <a:solidFill>
                  <a:srgbClr val="2F5597"/>
                </a:solidFill>
              </a:rPr>
              <a:t>Types, Constants, Signals, and Wires</a:t>
            </a:r>
          </a:p>
          <a:p>
            <a:r>
              <a:rPr lang="en-US" dirty="0">
                <a:solidFill>
                  <a:srgbClr val="2F5597"/>
                </a:solidFill>
              </a:rPr>
              <a:t>Functions and Procedures</a:t>
            </a:r>
          </a:p>
          <a:p>
            <a:r>
              <a:rPr lang="en-US" dirty="0">
                <a:solidFill>
                  <a:srgbClr val="2F5597"/>
                </a:solidFill>
              </a:rPr>
              <a:t>Attributes</a:t>
            </a:r>
          </a:p>
          <a:p>
            <a:r>
              <a:rPr lang="en-US" dirty="0">
                <a:solidFill>
                  <a:srgbClr val="2F5597"/>
                </a:solidFill>
              </a:rPr>
              <a:t>Components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9A8B191-A780-AA23-198F-9D9B619FB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D45B69A-B922-411F-5A31-65AE90E871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How to Code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35B17D4F-65ED-BA15-DC36-4F1BDFC13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Hardware Description Language</a:t>
            </a:r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E66215C-6ABB-4A88-784F-A02020CF8168}"/>
              </a:ext>
            </a:extLst>
          </p:cNvPr>
          <p:cNvSpPr/>
          <p:nvPr/>
        </p:nvSpPr>
        <p:spPr>
          <a:xfrm>
            <a:off x="5655013" y="2824857"/>
            <a:ext cx="4150467" cy="865169"/>
          </a:xfrm>
          <a:prstGeom prst="rect">
            <a:avLst/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1751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667F90-03BE-72ED-E6EC-226613C228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F17AF5AF-D20D-7F4D-20CA-D7CA716706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8" r="4298"/>
          <a:stretch/>
        </p:blipFill>
        <p:spPr>
          <a:xfrm>
            <a:off x="5385864" y="223187"/>
            <a:ext cx="4507353" cy="6293884"/>
          </a:xfrm>
          <a:prstGeom prst="rect">
            <a:avLst/>
          </a:prstGeom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424E588-22F8-1D23-9A0C-A641D242A0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General Layout of a VHDL Module</a:t>
            </a: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2F5597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2F5597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2F5597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2F5597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2F5597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2F5597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2F5597"/>
                </a:solidFill>
              </a:rPr>
              <a:t>Architecture Body</a:t>
            </a:r>
            <a:br>
              <a:rPr lang="en-US" b="1" dirty="0">
                <a:solidFill>
                  <a:srgbClr val="2F5597"/>
                </a:solidFill>
              </a:rPr>
            </a:br>
            <a:endParaRPr lang="en-US" dirty="0">
              <a:solidFill>
                <a:srgbClr val="2F5597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21BB228-FA30-FB3F-EFEE-BF74A5679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F42F0DC-FA83-3B4E-53E1-B5A82050E6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How to Code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776DF29-8EBC-CF11-1AAD-CFEDCBC16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Hardware Description Language</a:t>
            </a:r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A0ADE6E-65FF-07CF-7E45-5639D5EAF45B}"/>
              </a:ext>
            </a:extLst>
          </p:cNvPr>
          <p:cNvSpPr/>
          <p:nvPr/>
        </p:nvSpPr>
        <p:spPr>
          <a:xfrm>
            <a:off x="5642043" y="3719801"/>
            <a:ext cx="4163437" cy="2821589"/>
          </a:xfrm>
          <a:prstGeom prst="rect">
            <a:avLst/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2198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5EDD4D-6597-D3F2-684F-782833A448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61350D-7C4D-50D6-D13C-DE5449E2C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chemeClr val="tx1"/>
                </a:solidFill>
              </a:rPr>
              <a:t>Let’s code a MAC</a:t>
            </a:r>
            <a:br>
              <a:rPr lang="en-US" b="1" i="0" dirty="0">
                <a:solidFill>
                  <a:schemeClr val="tx1"/>
                </a:solidFill>
              </a:rPr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FD0D1A-C642-E32B-A23D-7A0EB71DF6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type </a:t>
            </a:r>
            <a:r>
              <a:rPr lang="en-US" sz="2000" b="0" dirty="0" err="1">
                <a:solidFill>
                  <a:schemeClr val="bg1">
                    <a:lumMod val="50000"/>
                  </a:schemeClr>
                </a:solidFill>
              </a:rPr>
              <a:t>t_word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 is array (0 to 10) of </a:t>
            </a:r>
            <a:r>
              <a:rPr lang="en-US" sz="2000" b="0" dirty="0" err="1">
                <a:solidFill>
                  <a:schemeClr val="bg1">
                    <a:lumMod val="50000"/>
                  </a:schemeClr>
                </a:solidFill>
              </a:rPr>
              <a:t>std_logic_vector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(7 </a:t>
            </a:r>
            <a:r>
              <a:rPr lang="en-US" sz="2000" b="0" dirty="0" err="1">
                <a:solidFill>
                  <a:schemeClr val="bg1">
                    <a:lumMod val="50000"/>
                  </a:schemeClr>
                </a:solidFill>
              </a:rPr>
              <a:t>downto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 0);</a:t>
            </a:r>
            <a:br>
              <a:rPr lang="en-US" sz="2000" b="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signal message</a:t>
            </a:r>
            <a:r>
              <a:rPr lang="en-US" sz="2000" b="0" dirty="0"/>
              <a:t> 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2000" b="0" dirty="0" err="1">
                <a:solidFill>
                  <a:schemeClr val="bg1">
                    <a:lumMod val="50000"/>
                  </a:schemeClr>
                </a:solidFill>
              </a:rPr>
              <a:t>t_word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 := </a:t>
            </a:r>
            <a:r>
              <a:rPr lang="en-US" sz="2000" b="0" dirty="0" err="1">
                <a:solidFill>
                  <a:schemeClr val="bg1">
                    <a:lumMod val="50000"/>
                  </a:schemeClr>
                </a:solidFill>
              </a:rPr>
              <a:t>std_logic_vector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(“</a:t>
            </a:r>
            <a:r>
              <a:rPr lang="en-US" sz="2000" b="1" dirty="0">
                <a:solidFill>
                  <a:srgbClr val="2F5597"/>
                </a:solidFill>
              </a:rPr>
              <a:t>HelloWorld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”);</a:t>
            </a:r>
            <a:br>
              <a:rPr lang="en-US" sz="2000" b="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de-DE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A82D287-B14F-49F9-8639-9CAC04193B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284733"/>
            <a:ext cx="3941018" cy="2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976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5EDD4D-6597-D3F2-684F-782833A448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61350D-7C4D-50D6-D13C-DE5449E2C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chemeClr val="tx1"/>
                </a:solidFill>
              </a:rPr>
              <a:t>Let’s code a MAC</a:t>
            </a:r>
            <a:br>
              <a:rPr lang="en-US" b="1" i="0" dirty="0">
                <a:solidFill>
                  <a:schemeClr val="tx1"/>
                </a:solidFill>
              </a:rPr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FD0D1A-C642-E32B-A23D-7A0EB71DF6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type </a:t>
            </a:r>
            <a:r>
              <a:rPr lang="en-US" sz="2000" b="0" dirty="0" err="1">
                <a:solidFill>
                  <a:schemeClr val="bg1">
                    <a:lumMod val="50000"/>
                  </a:schemeClr>
                </a:solidFill>
              </a:rPr>
              <a:t>t_word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 is array (0 to 10) of </a:t>
            </a:r>
            <a:r>
              <a:rPr lang="en-US" sz="2000" b="0" dirty="0" err="1">
                <a:solidFill>
                  <a:schemeClr val="bg1">
                    <a:lumMod val="50000"/>
                  </a:schemeClr>
                </a:solidFill>
              </a:rPr>
              <a:t>std_logic_vector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(7 </a:t>
            </a:r>
            <a:r>
              <a:rPr lang="en-US" sz="2000" b="0" dirty="0" err="1">
                <a:solidFill>
                  <a:schemeClr val="bg1">
                    <a:lumMod val="50000"/>
                  </a:schemeClr>
                </a:solidFill>
              </a:rPr>
              <a:t>downto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 0);</a:t>
            </a:r>
            <a:br>
              <a:rPr lang="en-US" sz="2000" b="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signal message</a:t>
            </a:r>
            <a:r>
              <a:rPr lang="en-US" sz="2000" b="0" dirty="0"/>
              <a:t> 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2000" b="0" dirty="0" err="1">
                <a:solidFill>
                  <a:schemeClr val="bg1">
                    <a:lumMod val="50000"/>
                  </a:schemeClr>
                </a:solidFill>
              </a:rPr>
              <a:t>t_word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 := </a:t>
            </a:r>
            <a:r>
              <a:rPr lang="en-US" sz="2000" b="0" dirty="0" err="1">
                <a:solidFill>
                  <a:schemeClr val="bg1">
                    <a:lumMod val="50000"/>
                  </a:schemeClr>
                </a:solidFill>
              </a:rPr>
              <a:t>std_logic_vector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(“</a:t>
            </a:r>
            <a:r>
              <a:rPr lang="en-US" sz="2000" b="1" dirty="0">
                <a:solidFill>
                  <a:srgbClr val="2F5597"/>
                </a:solidFill>
              </a:rPr>
              <a:t>HelloWorld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”);</a:t>
            </a:r>
            <a:br>
              <a:rPr lang="en-US" sz="2000" b="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de-DE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A82D287-B14F-49F9-8639-9CAC04193B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284733"/>
            <a:ext cx="3941018" cy="2450000"/>
          </a:xfrm>
          <a:prstGeom prst="rect">
            <a:avLst/>
          </a:prstGeom>
        </p:spPr>
      </p:pic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B7C2B638-BB23-4277-B7FC-459FF8173F71}"/>
              </a:ext>
            </a:extLst>
          </p:cNvPr>
          <p:cNvSpPr/>
          <p:nvPr/>
        </p:nvSpPr>
        <p:spPr>
          <a:xfrm>
            <a:off x="844550" y="-171313"/>
            <a:ext cx="4047066" cy="3600313"/>
          </a:xfrm>
          <a:prstGeom prst="mathMultiply">
            <a:avLst>
              <a:gd name="adj1" fmla="val 7462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71672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5EDD4D-6597-D3F2-684F-782833A448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61350D-7C4D-50D6-D13C-DE5449E2C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chemeClr val="tx1"/>
                </a:solidFill>
              </a:rPr>
              <a:t>Let’s code a MAC</a:t>
            </a:r>
            <a:br>
              <a:rPr lang="en-US" b="1" i="0" dirty="0">
                <a:solidFill>
                  <a:schemeClr val="tx1"/>
                </a:solidFill>
              </a:rPr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FD0D1A-C642-E32B-A23D-7A0EB71DF6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type </a:t>
            </a:r>
            <a:r>
              <a:rPr lang="en-US" sz="2000" b="0" dirty="0" err="1">
                <a:solidFill>
                  <a:schemeClr val="bg1">
                    <a:lumMod val="50000"/>
                  </a:schemeClr>
                </a:solidFill>
              </a:rPr>
              <a:t>t_word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 is array (0 to 10) of </a:t>
            </a:r>
            <a:r>
              <a:rPr lang="en-US" sz="2000" b="0" dirty="0" err="1">
                <a:solidFill>
                  <a:schemeClr val="bg1">
                    <a:lumMod val="50000"/>
                  </a:schemeClr>
                </a:solidFill>
              </a:rPr>
              <a:t>std_logic_vector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(7 </a:t>
            </a:r>
            <a:r>
              <a:rPr lang="en-US" sz="2000" b="0" dirty="0" err="1">
                <a:solidFill>
                  <a:schemeClr val="bg1">
                    <a:lumMod val="50000"/>
                  </a:schemeClr>
                </a:solidFill>
              </a:rPr>
              <a:t>downto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 0);</a:t>
            </a:r>
            <a:br>
              <a:rPr lang="en-US" sz="2000" b="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signal message</a:t>
            </a:r>
            <a:r>
              <a:rPr lang="en-US" sz="2000" b="0" dirty="0"/>
              <a:t> 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2000" b="0" dirty="0" err="1">
                <a:solidFill>
                  <a:schemeClr val="bg1">
                    <a:lumMod val="50000"/>
                  </a:schemeClr>
                </a:solidFill>
              </a:rPr>
              <a:t>t_word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 := </a:t>
            </a:r>
            <a:r>
              <a:rPr lang="en-US" sz="2000" b="0" dirty="0" err="1">
                <a:solidFill>
                  <a:schemeClr val="bg1">
                    <a:lumMod val="50000"/>
                  </a:schemeClr>
                </a:solidFill>
              </a:rPr>
              <a:t>std_logic_vector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(“</a:t>
            </a:r>
            <a:r>
              <a:rPr lang="en-US" sz="2000" b="1" dirty="0">
                <a:solidFill>
                  <a:srgbClr val="2F5597"/>
                </a:solidFill>
              </a:rPr>
              <a:t>HelloWorld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”);</a:t>
            </a:r>
            <a:br>
              <a:rPr lang="en-US" sz="2000" b="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de-DE" dirty="0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84FA96C5-F42D-CD64-27D8-EE00CBB3E93E}"/>
              </a:ext>
            </a:extLst>
          </p:cNvPr>
          <p:cNvSpPr/>
          <p:nvPr/>
        </p:nvSpPr>
        <p:spPr>
          <a:xfrm>
            <a:off x="902005" y="898931"/>
            <a:ext cx="421532" cy="42153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  <a:endParaRPr lang="de-DE" dirty="0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94FEBAC7-68B4-0385-4AAD-E82B24F99FA9}"/>
              </a:ext>
            </a:extLst>
          </p:cNvPr>
          <p:cNvSpPr/>
          <p:nvPr/>
        </p:nvSpPr>
        <p:spPr>
          <a:xfrm>
            <a:off x="902005" y="1524744"/>
            <a:ext cx="421532" cy="42153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  <a:endParaRPr lang="de-DE" dirty="0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FDDA56B6-115A-225F-290F-246E4C5CDDFF}"/>
              </a:ext>
            </a:extLst>
          </p:cNvPr>
          <p:cNvSpPr/>
          <p:nvPr/>
        </p:nvSpPr>
        <p:spPr>
          <a:xfrm>
            <a:off x="2120578" y="2230709"/>
            <a:ext cx="883225" cy="42153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</a:t>
            </a:r>
            <a:endParaRPr lang="de-DE" dirty="0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23DB8ED1-752D-171A-E6D8-022D3D2F8A27}"/>
              </a:ext>
            </a:extLst>
          </p:cNvPr>
          <p:cNvSpPr/>
          <p:nvPr/>
        </p:nvSpPr>
        <p:spPr>
          <a:xfrm>
            <a:off x="1712643" y="1347451"/>
            <a:ext cx="142673" cy="142673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Kreuz 11">
            <a:extLst>
              <a:ext uri="{FF2B5EF4-FFF2-40B4-BE49-F238E27FC236}">
                <a16:creationId xmlns:a16="http://schemas.microsoft.com/office/drawing/2014/main" id="{225C30E0-12D2-C713-43AA-B4B015F4797B}"/>
              </a:ext>
            </a:extLst>
          </p:cNvPr>
          <p:cNvSpPr/>
          <p:nvPr/>
        </p:nvSpPr>
        <p:spPr>
          <a:xfrm>
            <a:off x="2455187" y="1738753"/>
            <a:ext cx="214009" cy="214009"/>
          </a:xfrm>
          <a:prstGeom prst="plus">
            <a:avLst>
              <a:gd name="adj" fmla="val 40152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45A08D11-055E-6B37-6681-BEE324970EEC}"/>
              </a:ext>
            </a:extLst>
          </p:cNvPr>
          <p:cNvSpPr/>
          <p:nvPr/>
        </p:nvSpPr>
        <p:spPr>
          <a:xfrm>
            <a:off x="1587230" y="1222038"/>
            <a:ext cx="393498" cy="39349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F5BCF2CF-0F0B-E8A2-7BD3-97D63155793C}"/>
              </a:ext>
            </a:extLst>
          </p:cNvPr>
          <p:cNvSpPr/>
          <p:nvPr/>
        </p:nvSpPr>
        <p:spPr>
          <a:xfrm>
            <a:off x="2365442" y="1640462"/>
            <a:ext cx="393498" cy="39349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8D1EEC51-FA57-6AA4-A17A-1C054EFD65EB}"/>
              </a:ext>
            </a:extLst>
          </p:cNvPr>
          <p:cNvCxnSpPr>
            <a:cxnSpLocks/>
            <a:stCxn id="7" idx="5"/>
            <a:endCxn id="14" idx="1"/>
          </p:cNvCxnSpPr>
          <p:nvPr/>
        </p:nvCxnSpPr>
        <p:spPr>
          <a:xfrm>
            <a:off x="1261805" y="1258731"/>
            <a:ext cx="325425" cy="1600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65FF2A21-DB22-A574-9670-5E0C3E86C694}"/>
              </a:ext>
            </a:extLst>
          </p:cNvPr>
          <p:cNvCxnSpPr>
            <a:cxnSpLocks/>
            <a:stCxn id="8" idx="7"/>
            <a:endCxn id="14" idx="1"/>
          </p:cNvCxnSpPr>
          <p:nvPr/>
        </p:nvCxnSpPr>
        <p:spPr>
          <a:xfrm flipV="1">
            <a:off x="1261805" y="1418787"/>
            <a:ext cx="325425" cy="1676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01383AD1-F25C-0CBE-ED64-0DA92CF0F459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>
          <a:xfrm>
            <a:off x="1980728" y="1418787"/>
            <a:ext cx="384714" cy="418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DC162222-BCC5-B5D2-2EF7-67776E212FCD}"/>
              </a:ext>
            </a:extLst>
          </p:cNvPr>
          <p:cNvCxnSpPr>
            <a:cxnSpLocks/>
            <a:stCxn id="9" idx="6"/>
            <a:endCxn id="69" idx="2"/>
          </p:cNvCxnSpPr>
          <p:nvPr/>
        </p:nvCxnSpPr>
        <p:spPr>
          <a:xfrm>
            <a:off x="3003803" y="2441475"/>
            <a:ext cx="3554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Verbinder: gekrümmt 46">
            <a:extLst>
              <a:ext uri="{FF2B5EF4-FFF2-40B4-BE49-F238E27FC236}">
                <a16:creationId xmlns:a16="http://schemas.microsoft.com/office/drawing/2014/main" id="{1E34449D-AD0D-ED76-6947-6EE7B56807F8}"/>
              </a:ext>
            </a:extLst>
          </p:cNvPr>
          <p:cNvCxnSpPr>
            <a:cxnSpLocks/>
            <a:stCxn id="15" idx="3"/>
            <a:endCxn id="9" idx="6"/>
          </p:cNvCxnSpPr>
          <p:nvPr/>
        </p:nvCxnSpPr>
        <p:spPr>
          <a:xfrm>
            <a:off x="2758940" y="1837211"/>
            <a:ext cx="244863" cy="604264"/>
          </a:xfrm>
          <a:prstGeom prst="curvedConnector3">
            <a:avLst>
              <a:gd name="adj1" fmla="val 193358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Verbinder: gekrümmt 63">
            <a:extLst>
              <a:ext uri="{FF2B5EF4-FFF2-40B4-BE49-F238E27FC236}">
                <a16:creationId xmlns:a16="http://schemas.microsoft.com/office/drawing/2014/main" id="{CBEAE9D1-3F81-D40E-562E-D99607C98BA1}"/>
              </a:ext>
            </a:extLst>
          </p:cNvPr>
          <p:cNvCxnSpPr>
            <a:cxnSpLocks/>
            <a:stCxn id="15" idx="1"/>
            <a:endCxn id="9" idx="2"/>
          </p:cNvCxnSpPr>
          <p:nvPr/>
        </p:nvCxnSpPr>
        <p:spPr>
          <a:xfrm rot="10800000" flipV="1">
            <a:off x="2120578" y="1837211"/>
            <a:ext cx="244864" cy="604264"/>
          </a:xfrm>
          <a:prstGeom prst="curvedConnector3">
            <a:avLst>
              <a:gd name="adj1" fmla="val 193358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Ellipse 68">
            <a:extLst>
              <a:ext uri="{FF2B5EF4-FFF2-40B4-BE49-F238E27FC236}">
                <a16:creationId xmlns:a16="http://schemas.microsoft.com/office/drawing/2014/main" id="{C2B879D1-ED9D-A23A-4997-C2FA7EAB6911}"/>
              </a:ext>
            </a:extLst>
          </p:cNvPr>
          <p:cNvSpPr/>
          <p:nvPr/>
        </p:nvSpPr>
        <p:spPr>
          <a:xfrm>
            <a:off x="3359231" y="2230709"/>
            <a:ext cx="883225" cy="42153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</a:t>
            </a: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E1FD8AF-C762-E359-5BDD-827E6B7D587B}"/>
              </a:ext>
            </a:extLst>
          </p:cNvPr>
          <p:cNvSpPr txBox="1"/>
          <p:nvPr/>
        </p:nvSpPr>
        <p:spPr>
          <a:xfrm>
            <a:off x="806485" y="264102"/>
            <a:ext cx="2864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2F5597"/>
                </a:solidFill>
              </a:rPr>
              <a:t>M</a:t>
            </a:r>
            <a:r>
              <a:rPr lang="en-US" sz="2400" b="1" dirty="0"/>
              <a:t>ultiply-</a:t>
            </a:r>
            <a:r>
              <a:rPr lang="en-US" sz="2400" b="1" dirty="0">
                <a:solidFill>
                  <a:srgbClr val="2F5597"/>
                </a:solidFill>
              </a:rPr>
              <a:t>Ac</a:t>
            </a:r>
            <a:r>
              <a:rPr lang="en-US" sz="2400" b="1" dirty="0"/>
              <a:t>cumulate</a:t>
            </a: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21602043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151351-4549-1040-1D72-E6B3E5883F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33A781-D92E-1B7E-02F3-1F2DA2CF4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chemeClr val="tx1"/>
                </a:solidFill>
              </a:rPr>
              <a:t>Let’s code a MAC</a:t>
            </a:r>
            <a:br>
              <a:rPr lang="en-US" b="1" i="0" dirty="0">
                <a:solidFill>
                  <a:schemeClr val="tx1"/>
                </a:solidFill>
              </a:rPr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0581091-4A6F-2F0F-F479-41EB66CC82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type </a:t>
            </a:r>
            <a:r>
              <a:rPr lang="en-US" sz="2000" b="0" dirty="0" err="1">
                <a:solidFill>
                  <a:schemeClr val="bg1">
                    <a:lumMod val="50000"/>
                  </a:schemeClr>
                </a:solidFill>
              </a:rPr>
              <a:t>t_word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 is array (0 to 10) of </a:t>
            </a:r>
            <a:r>
              <a:rPr lang="en-US" sz="2000" b="0" dirty="0" err="1">
                <a:solidFill>
                  <a:schemeClr val="bg1">
                    <a:lumMod val="50000"/>
                  </a:schemeClr>
                </a:solidFill>
              </a:rPr>
              <a:t>std_logic_vector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(7 </a:t>
            </a:r>
            <a:r>
              <a:rPr lang="en-US" sz="2000" b="0" dirty="0" err="1">
                <a:solidFill>
                  <a:schemeClr val="bg1">
                    <a:lumMod val="50000"/>
                  </a:schemeClr>
                </a:solidFill>
              </a:rPr>
              <a:t>downto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 0);</a:t>
            </a:r>
            <a:br>
              <a:rPr lang="en-US" sz="2000" b="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signal message</a:t>
            </a:r>
            <a:r>
              <a:rPr lang="en-US" sz="2000" b="0" dirty="0"/>
              <a:t> 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2000" b="0" dirty="0" err="1">
                <a:solidFill>
                  <a:schemeClr val="bg1">
                    <a:lumMod val="50000"/>
                  </a:schemeClr>
                </a:solidFill>
              </a:rPr>
              <a:t>t_word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 := </a:t>
            </a:r>
            <a:r>
              <a:rPr lang="en-US" sz="2000" b="0" dirty="0" err="1">
                <a:solidFill>
                  <a:schemeClr val="bg1">
                    <a:lumMod val="50000"/>
                  </a:schemeClr>
                </a:solidFill>
              </a:rPr>
              <a:t>std_logic_vector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(“</a:t>
            </a:r>
            <a:r>
              <a:rPr lang="en-US" sz="2000" b="1" dirty="0">
                <a:solidFill>
                  <a:srgbClr val="2F5597"/>
                </a:solidFill>
              </a:rPr>
              <a:t>HelloWorld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”);</a:t>
            </a:r>
            <a:br>
              <a:rPr lang="en-US" sz="2000" b="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E50453D-6A76-5CBE-FAC6-53B5E1F10315}"/>
              </a:ext>
            </a:extLst>
          </p:cNvPr>
          <p:cNvSpPr txBox="1"/>
          <p:nvPr/>
        </p:nvSpPr>
        <p:spPr>
          <a:xfrm>
            <a:off x="806485" y="264102"/>
            <a:ext cx="2864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2F5597"/>
                </a:solidFill>
              </a:rPr>
              <a:t>M</a:t>
            </a:r>
            <a:r>
              <a:rPr lang="en-US" sz="2400" b="1" dirty="0"/>
              <a:t>ultiply-</a:t>
            </a:r>
            <a:r>
              <a:rPr lang="en-US" sz="2400" b="1" dirty="0">
                <a:solidFill>
                  <a:srgbClr val="2F5597"/>
                </a:solidFill>
              </a:rPr>
              <a:t>Ac</a:t>
            </a:r>
            <a:r>
              <a:rPr lang="en-US" sz="2400" b="1" dirty="0"/>
              <a:t>cumulate</a:t>
            </a:r>
            <a:endParaRPr lang="de-DE" sz="2400" b="1" dirty="0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4DF1DC2D-50C8-39FC-863E-86B2A48FAFBB}"/>
              </a:ext>
            </a:extLst>
          </p:cNvPr>
          <p:cNvSpPr/>
          <p:nvPr/>
        </p:nvSpPr>
        <p:spPr>
          <a:xfrm>
            <a:off x="902005" y="898931"/>
            <a:ext cx="421532" cy="42153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  <a:endParaRPr lang="de-DE" dirty="0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C2AC5A8F-33C9-D84F-0FC9-36340C83E0C8}"/>
              </a:ext>
            </a:extLst>
          </p:cNvPr>
          <p:cNvSpPr/>
          <p:nvPr/>
        </p:nvSpPr>
        <p:spPr>
          <a:xfrm>
            <a:off x="902005" y="1524744"/>
            <a:ext cx="421532" cy="42153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  <a:endParaRPr lang="de-DE" dirty="0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39C0DF16-99A5-6328-811F-0D235CBD5D92}"/>
              </a:ext>
            </a:extLst>
          </p:cNvPr>
          <p:cNvSpPr/>
          <p:nvPr/>
        </p:nvSpPr>
        <p:spPr>
          <a:xfrm>
            <a:off x="2120578" y="2230709"/>
            <a:ext cx="883225" cy="42153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</a:t>
            </a:r>
            <a:endParaRPr lang="de-DE" dirty="0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9D334A01-3DC7-E927-E990-08B6DD056657}"/>
              </a:ext>
            </a:extLst>
          </p:cNvPr>
          <p:cNvSpPr/>
          <p:nvPr/>
        </p:nvSpPr>
        <p:spPr>
          <a:xfrm>
            <a:off x="1712643" y="1347451"/>
            <a:ext cx="142673" cy="142673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Kreuz 11">
            <a:extLst>
              <a:ext uri="{FF2B5EF4-FFF2-40B4-BE49-F238E27FC236}">
                <a16:creationId xmlns:a16="http://schemas.microsoft.com/office/drawing/2014/main" id="{D1B34CF2-25DA-E5DE-3737-E532D711C695}"/>
              </a:ext>
            </a:extLst>
          </p:cNvPr>
          <p:cNvSpPr/>
          <p:nvPr/>
        </p:nvSpPr>
        <p:spPr>
          <a:xfrm>
            <a:off x="2455187" y="1738753"/>
            <a:ext cx="214009" cy="214009"/>
          </a:xfrm>
          <a:prstGeom prst="plus">
            <a:avLst>
              <a:gd name="adj" fmla="val 40152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88F87F15-D2E6-4E76-5AAB-38463E62A77F}"/>
              </a:ext>
            </a:extLst>
          </p:cNvPr>
          <p:cNvSpPr/>
          <p:nvPr/>
        </p:nvSpPr>
        <p:spPr>
          <a:xfrm>
            <a:off x="1587230" y="1222038"/>
            <a:ext cx="393498" cy="39349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D2996FB2-EDB6-CA3B-C687-1B36064D208F}"/>
              </a:ext>
            </a:extLst>
          </p:cNvPr>
          <p:cNvSpPr/>
          <p:nvPr/>
        </p:nvSpPr>
        <p:spPr>
          <a:xfrm>
            <a:off x="2365442" y="1640462"/>
            <a:ext cx="393498" cy="39349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F6550337-CC84-F413-3FD4-BEB03C726DD8}"/>
              </a:ext>
            </a:extLst>
          </p:cNvPr>
          <p:cNvCxnSpPr>
            <a:cxnSpLocks/>
            <a:stCxn id="7" idx="5"/>
            <a:endCxn id="14" idx="1"/>
          </p:cNvCxnSpPr>
          <p:nvPr/>
        </p:nvCxnSpPr>
        <p:spPr>
          <a:xfrm>
            <a:off x="1261805" y="1258731"/>
            <a:ext cx="325425" cy="1600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17A04536-2FD1-D7FF-9252-EA0D29D4BC92}"/>
              </a:ext>
            </a:extLst>
          </p:cNvPr>
          <p:cNvCxnSpPr>
            <a:cxnSpLocks/>
            <a:stCxn id="8" idx="7"/>
            <a:endCxn id="14" idx="1"/>
          </p:cNvCxnSpPr>
          <p:nvPr/>
        </p:nvCxnSpPr>
        <p:spPr>
          <a:xfrm flipV="1">
            <a:off x="1261805" y="1418787"/>
            <a:ext cx="325425" cy="1676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8F4D7607-D544-5839-71F4-641A66963CDB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>
          <a:xfrm>
            <a:off x="1980728" y="1418787"/>
            <a:ext cx="384714" cy="4184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03170982-1A34-01EF-85F4-F7CDA49B85B2}"/>
              </a:ext>
            </a:extLst>
          </p:cNvPr>
          <p:cNvCxnSpPr>
            <a:cxnSpLocks/>
            <a:stCxn id="9" idx="6"/>
            <a:endCxn id="69" idx="2"/>
          </p:cNvCxnSpPr>
          <p:nvPr/>
        </p:nvCxnSpPr>
        <p:spPr>
          <a:xfrm>
            <a:off x="3003803" y="2441475"/>
            <a:ext cx="3554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Verbinder: gekrümmt 46">
            <a:extLst>
              <a:ext uri="{FF2B5EF4-FFF2-40B4-BE49-F238E27FC236}">
                <a16:creationId xmlns:a16="http://schemas.microsoft.com/office/drawing/2014/main" id="{120674A3-997D-088B-4856-E2B446C6040C}"/>
              </a:ext>
            </a:extLst>
          </p:cNvPr>
          <p:cNvCxnSpPr>
            <a:cxnSpLocks/>
            <a:stCxn id="15" idx="3"/>
            <a:endCxn id="9" idx="6"/>
          </p:cNvCxnSpPr>
          <p:nvPr/>
        </p:nvCxnSpPr>
        <p:spPr>
          <a:xfrm>
            <a:off x="2758940" y="1837211"/>
            <a:ext cx="244863" cy="604264"/>
          </a:xfrm>
          <a:prstGeom prst="curvedConnector3">
            <a:avLst>
              <a:gd name="adj1" fmla="val 193358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Verbinder: gekrümmt 63">
            <a:extLst>
              <a:ext uri="{FF2B5EF4-FFF2-40B4-BE49-F238E27FC236}">
                <a16:creationId xmlns:a16="http://schemas.microsoft.com/office/drawing/2014/main" id="{D486E858-1A79-3DDE-3B12-02F4C58BB432}"/>
              </a:ext>
            </a:extLst>
          </p:cNvPr>
          <p:cNvCxnSpPr>
            <a:cxnSpLocks/>
            <a:stCxn id="15" idx="1"/>
            <a:endCxn id="9" idx="2"/>
          </p:cNvCxnSpPr>
          <p:nvPr/>
        </p:nvCxnSpPr>
        <p:spPr>
          <a:xfrm rot="10800000" flipV="1">
            <a:off x="2120578" y="1837211"/>
            <a:ext cx="244864" cy="604264"/>
          </a:xfrm>
          <a:prstGeom prst="curvedConnector3">
            <a:avLst>
              <a:gd name="adj1" fmla="val 193358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Ellipse 68">
            <a:extLst>
              <a:ext uri="{FF2B5EF4-FFF2-40B4-BE49-F238E27FC236}">
                <a16:creationId xmlns:a16="http://schemas.microsoft.com/office/drawing/2014/main" id="{CCC99438-6D26-F32D-03D1-E785338D8DBB}"/>
              </a:ext>
            </a:extLst>
          </p:cNvPr>
          <p:cNvSpPr/>
          <p:nvPr/>
        </p:nvSpPr>
        <p:spPr>
          <a:xfrm>
            <a:off x="3359231" y="2230709"/>
            <a:ext cx="883225" cy="42153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</a:t>
            </a:r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668F846C-9BA4-88FF-68F6-4F6CDB97C79B}"/>
              </a:ext>
            </a:extLst>
          </p:cNvPr>
          <p:cNvSpPr txBox="1"/>
          <p:nvPr/>
        </p:nvSpPr>
        <p:spPr>
          <a:xfrm>
            <a:off x="5092956" y="277037"/>
            <a:ext cx="1185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2F5597"/>
                </a:solidFill>
              </a:rPr>
              <a:t>Python:</a:t>
            </a:r>
            <a:endParaRPr lang="de-DE" sz="2400" b="1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355D886-8CB9-43EB-5EF1-38E76DA3C9A3}"/>
              </a:ext>
            </a:extLst>
          </p:cNvPr>
          <p:cNvSpPr txBox="1"/>
          <p:nvPr/>
        </p:nvSpPr>
        <p:spPr>
          <a:xfrm>
            <a:off x="5129719" y="738702"/>
            <a:ext cx="706228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b="0" dirty="0" err="1">
                <a:solidFill>
                  <a:schemeClr val="bg1">
                    <a:lumMod val="50000"/>
                  </a:schemeClr>
                </a:solidFill>
                <a:effectLst/>
                <a:latin typeface="Consolas" panose="020B0609020204030204" pitchFamily="49" charset="0"/>
              </a:rPr>
              <a:t>accumulator</a:t>
            </a:r>
            <a:r>
              <a:rPr lang="de-DE" b="0" dirty="0">
                <a:solidFill>
                  <a:schemeClr val="bg1">
                    <a:lumMod val="50000"/>
                  </a:schemeClr>
                </a:solidFill>
                <a:effectLst/>
                <a:latin typeface="Consolas" panose="020B0609020204030204" pitchFamily="49" charset="0"/>
              </a:rPr>
              <a:t> = 0</a:t>
            </a:r>
          </a:p>
          <a:p>
            <a:r>
              <a:rPr lang="de-DE" b="0" dirty="0" err="1">
                <a:solidFill>
                  <a:srgbClr val="7030A0"/>
                </a:solidFill>
                <a:effectLst/>
                <a:latin typeface="Consolas" panose="020B0609020204030204" pitchFamily="49" charset="0"/>
              </a:rPr>
              <a:t>while</a:t>
            </a:r>
            <a:r>
              <a:rPr lang="de-DE" b="0" dirty="0">
                <a:solidFill>
                  <a:schemeClr val="bg1">
                    <a:lumMod val="50000"/>
                  </a:schemeClr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de-DE" b="0" dirty="0" err="1">
                <a:solidFill>
                  <a:schemeClr val="bg1">
                    <a:lumMod val="50000"/>
                  </a:schemeClr>
                </a:solidFill>
                <a:effectLst/>
                <a:latin typeface="Consolas" panose="020B0609020204030204" pitchFamily="49" charset="0"/>
              </a:rPr>
              <a:t>clock</a:t>
            </a:r>
            <a:r>
              <a:rPr lang="de-DE" b="0" dirty="0">
                <a:solidFill>
                  <a:schemeClr val="bg1">
                    <a:lumMod val="50000"/>
                  </a:schemeClr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de-DE" b="0" dirty="0">
                <a:solidFill>
                  <a:schemeClr val="bg1">
                    <a:lumMod val="50000"/>
                  </a:schemeClr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lang="de-DE" b="0" dirty="0" err="1">
                <a:solidFill>
                  <a:schemeClr val="bg1">
                    <a:lumMod val="50000"/>
                  </a:schemeClr>
                </a:solidFill>
                <a:effectLst/>
                <a:latin typeface="Consolas" panose="020B0609020204030204" pitchFamily="49" charset="0"/>
              </a:rPr>
              <a:t>accumulator</a:t>
            </a:r>
            <a:r>
              <a:rPr lang="de-DE" b="0" dirty="0">
                <a:solidFill>
                  <a:schemeClr val="bg1">
                    <a:lumMod val="50000"/>
                  </a:schemeClr>
                </a:solidFill>
                <a:effectLst/>
                <a:latin typeface="Consolas" panose="020B0609020204030204" pitchFamily="49" charset="0"/>
              </a:rPr>
              <a:t> += A * B</a:t>
            </a:r>
          </a:p>
        </p:txBody>
      </p:sp>
    </p:spTree>
    <p:extLst>
      <p:ext uri="{BB962C8B-B14F-4D97-AF65-F5344CB8AC3E}">
        <p14:creationId xmlns:p14="http://schemas.microsoft.com/office/powerpoint/2010/main" val="17093670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F62E90-201C-4485-8838-4761547E1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11B045-55FE-4C99-9F5F-CB9D9221D5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774"/>
          <a:stretch/>
        </p:blipFill>
        <p:spPr>
          <a:xfrm>
            <a:off x="372533" y="1799033"/>
            <a:ext cx="5344670" cy="2608831"/>
          </a:xfrm>
          <a:prstGeom prst="rect">
            <a:avLst/>
          </a:prstGeom>
        </p:spPr>
      </p:pic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7BE822B8-3E52-4883-8FF5-DF983D8A2402}"/>
              </a:ext>
            </a:extLst>
          </p:cNvPr>
          <p:cNvSpPr txBox="1">
            <a:spLocks/>
          </p:cNvSpPr>
          <p:nvPr/>
        </p:nvSpPr>
        <p:spPr>
          <a:xfrm>
            <a:off x="268184" y="1098468"/>
            <a:ext cx="11655632" cy="5504152"/>
          </a:xfrm>
          <a:prstGeom prst="rect">
            <a:avLst/>
          </a:prstGeom>
        </p:spPr>
        <p:txBody>
          <a:bodyPr numCol="1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tx1"/>
                </a:solidFill>
              </a:rPr>
              <a:t>Entity Declaration					      Architecture Head and First Assignments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2AB3583-0CBE-42AA-BB8F-6277EA45D2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43556" y="1799033"/>
            <a:ext cx="6048444" cy="2788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8228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F62E90-201C-4485-8838-4761547E1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D4F44E-3B9E-48D4-BD95-4D94ECAD18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339" y="976472"/>
            <a:ext cx="5425128" cy="4947844"/>
          </a:xfrm>
          <a:prstGeom prst="rect">
            <a:avLst/>
          </a:prstGeom>
        </p:spPr>
      </p:pic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7BE822B8-3E52-4883-8FF5-DF983D8A2402}"/>
              </a:ext>
            </a:extLst>
          </p:cNvPr>
          <p:cNvSpPr txBox="1">
            <a:spLocks/>
          </p:cNvSpPr>
          <p:nvPr/>
        </p:nvSpPr>
        <p:spPr>
          <a:xfrm>
            <a:off x="268184" y="1098468"/>
            <a:ext cx="11655632" cy="5504152"/>
          </a:xfrm>
          <a:prstGeom prst="rect">
            <a:avLst/>
          </a:prstGeom>
        </p:spPr>
        <p:txBody>
          <a:bodyPr numCol="1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tx1"/>
                </a:solidFill>
              </a:rPr>
              <a:t>	Architecture Body					Resulting Circuit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b="1" dirty="0">
              <a:solidFill>
                <a:schemeClr val="tx1"/>
              </a:solidFill>
            </a:endParaRPr>
          </a:p>
        </p:txBody>
      </p:sp>
      <p:grpSp>
        <p:nvGrpSpPr>
          <p:cNvPr id="10" name="Gruppieren 39">
            <a:extLst>
              <a:ext uri="{FF2B5EF4-FFF2-40B4-BE49-F238E27FC236}">
                <a16:creationId xmlns:a16="http://schemas.microsoft.com/office/drawing/2014/main" id="{DD6FB71B-1946-4F1F-BE7C-3B6F407DFECB}"/>
              </a:ext>
            </a:extLst>
          </p:cNvPr>
          <p:cNvGrpSpPr/>
          <p:nvPr/>
        </p:nvGrpSpPr>
        <p:grpSpPr>
          <a:xfrm>
            <a:off x="959349" y="4196809"/>
            <a:ext cx="2142066" cy="1843891"/>
            <a:chOff x="6254220" y="4225349"/>
            <a:chExt cx="2737162" cy="2356150"/>
          </a:xfrm>
        </p:grpSpPr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CA3165E1-0FBB-4329-A4E6-9CDB6F6E8ED7}"/>
                </a:ext>
              </a:extLst>
            </p:cNvPr>
            <p:cNvSpPr/>
            <p:nvPr/>
          </p:nvSpPr>
          <p:spPr>
            <a:xfrm>
              <a:off x="6887096" y="4225349"/>
              <a:ext cx="1474840" cy="969406"/>
            </a:xfrm>
            <a:prstGeom prst="ellipse">
              <a:avLst/>
            </a:prstGeom>
            <a:solidFill>
              <a:srgbClr val="0088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Some Logic</a:t>
              </a:r>
              <a:endParaRPr lang="de-DE" sz="1400" dirty="0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6E70BFE1-9EED-420C-8A68-550EE15F3F66}"/>
                </a:ext>
              </a:extLst>
            </p:cNvPr>
            <p:cNvSpPr/>
            <p:nvPr/>
          </p:nvSpPr>
          <p:spPr>
            <a:xfrm>
              <a:off x="6254220" y="5135217"/>
              <a:ext cx="597154" cy="642731"/>
            </a:xfrm>
            <a:prstGeom prst="rect">
              <a:avLst/>
            </a:prstGeom>
            <a:solidFill>
              <a:srgbClr val="03FF0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Reg</a:t>
              </a:r>
              <a:endParaRPr lang="de-DE" sz="1400" dirty="0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A1BF1FD6-3803-468F-A87A-9D4261A6915E}"/>
                </a:ext>
              </a:extLst>
            </p:cNvPr>
            <p:cNvSpPr/>
            <p:nvPr/>
          </p:nvSpPr>
          <p:spPr>
            <a:xfrm>
              <a:off x="8394228" y="5135217"/>
              <a:ext cx="597154" cy="642731"/>
            </a:xfrm>
            <a:prstGeom prst="rect">
              <a:avLst/>
            </a:prstGeom>
            <a:solidFill>
              <a:srgbClr val="03FF0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Reg</a:t>
              </a:r>
              <a:endParaRPr lang="de-DE" sz="1400" dirty="0"/>
            </a:p>
          </p:txBody>
        </p:sp>
        <p:cxnSp>
          <p:nvCxnSpPr>
            <p:cNvPr id="14" name="Verbinder: gekrümmt 15">
              <a:extLst>
                <a:ext uri="{FF2B5EF4-FFF2-40B4-BE49-F238E27FC236}">
                  <a16:creationId xmlns:a16="http://schemas.microsoft.com/office/drawing/2014/main" id="{B3049177-0AF6-40BC-8D8E-94B443748FC0}"/>
                </a:ext>
              </a:extLst>
            </p:cNvPr>
            <p:cNvCxnSpPr>
              <a:cxnSpLocks/>
              <a:stCxn id="12" idx="3"/>
              <a:endCxn id="11" idx="3"/>
            </p:cNvCxnSpPr>
            <p:nvPr/>
          </p:nvCxnSpPr>
          <p:spPr>
            <a:xfrm flipV="1">
              <a:off x="6851374" y="5052789"/>
              <a:ext cx="251707" cy="403794"/>
            </a:xfrm>
            <a:prstGeom prst="curved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Verbinder: gekrümmt 19">
              <a:extLst>
                <a:ext uri="{FF2B5EF4-FFF2-40B4-BE49-F238E27FC236}">
                  <a16:creationId xmlns:a16="http://schemas.microsoft.com/office/drawing/2014/main" id="{F22C89CE-F44E-4957-94C5-DFAF154B7C5E}"/>
                </a:ext>
              </a:extLst>
            </p:cNvPr>
            <p:cNvCxnSpPr>
              <a:cxnSpLocks/>
              <a:stCxn id="11" idx="5"/>
              <a:endCxn id="13" idx="1"/>
            </p:cNvCxnSpPr>
            <p:nvPr/>
          </p:nvCxnSpPr>
          <p:spPr>
            <a:xfrm rot="16200000" flipH="1">
              <a:off x="8068192" y="5130547"/>
              <a:ext cx="403794" cy="248277"/>
            </a:xfrm>
            <a:prstGeom prst="curved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31">
              <a:extLst>
                <a:ext uri="{FF2B5EF4-FFF2-40B4-BE49-F238E27FC236}">
                  <a16:creationId xmlns:a16="http://schemas.microsoft.com/office/drawing/2014/main" id="{0C9471F9-5AF8-4027-979A-B768D7C0B614}"/>
                </a:ext>
              </a:extLst>
            </p:cNvPr>
            <p:cNvCxnSpPr>
              <a:cxnSpLocks/>
            </p:cNvCxnSpPr>
            <p:nvPr/>
          </p:nvCxnSpPr>
          <p:spPr>
            <a:xfrm>
              <a:off x="6254220" y="6215270"/>
              <a:ext cx="2737162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Gerader Verbinder 32">
              <a:extLst>
                <a:ext uri="{FF2B5EF4-FFF2-40B4-BE49-F238E27FC236}">
                  <a16:creationId xmlns:a16="http://schemas.microsoft.com/office/drawing/2014/main" id="{6B4EB274-B4A5-4A86-A932-A79F4E1EB582}"/>
                </a:ext>
              </a:extLst>
            </p:cNvPr>
            <p:cNvCxnSpPr>
              <a:cxnSpLocks/>
              <a:stCxn id="12" idx="2"/>
            </p:cNvCxnSpPr>
            <p:nvPr/>
          </p:nvCxnSpPr>
          <p:spPr>
            <a:xfrm>
              <a:off x="6552797" y="5777948"/>
              <a:ext cx="0" cy="43732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Gerader Verbinder 35">
              <a:extLst>
                <a:ext uri="{FF2B5EF4-FFF2-40B4-BE49-F238E27FC236}">
                  <a16:creationId xmlns:a16="http://schemas.microsoft.com/office/drawing/2014/main" id="{8C812F18-72FC-4AAC-ACA5-E0C1DA769F21}"/>
                </a:ext>
              </a:extLst>
            </p:cNvPr>
            <p:cNvCxnSpPr>
              <a:cxnSpLocks/>
            </p:cNvCxnSpPr>
            <p:nvPr/>
          </p:nvCxnSpPr>
          <p:spPr>
            <a:xfrm>
              <a:off x="8692805" y="5777948"/>
              <a:ext cx="0" cy="43732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feld 38">
              <a:extLst>
                <a:ext uri="{FF2B5EF4-FFF2-40B4-BE49-F238E27FC236}">
                  <a16:creationId xmlns:a16="http://schemas.microsoft.com/office/drawing/2014/main" id="{517972FC-6557-4302-BCAD-E9D10BC27625}"/>
                </a:ext>
              </a:extLst>
            </p:cNvPr>
            <p:cNvSpPr txBox="1"/>
            <p:nvPr/>
          </p:nvSpPr>
          <p:spPr>
            <a:xfrm>
              <a:off x="7280399" y="6188217"/>
              <a:ext cx="733716" cy="3932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Clock</a:t>
              </a:r>
              <a:endParaRPr lang="de-DE" sz="1400" dirty="0"/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50A23D9A-90E5-4934-80A8-56AB36F0BE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337" y="1845678"/>
            <a:ext cx="3955319" cy="2206652"/>
          </a:xfrm>
          <a:prstGeom prst="rect">
            <a:avLst/>
          </a:prstGeom>
        </p:spPr>
      </p:pic>
      <p:grpSp>
        <p:nvGrpSpPr>
          <p:cNvPr id="49" name="Group 48">
            <a:extLst>
              <a:ext uri="{FF2B5EF4-FFF2-40B4-BE49-F238E27FC236}">
                <a16:creationId xmlns:a16="http://schemas.microsoft.com/office/drawing/2014/main" id="{1620BA49-DD6D-4DDA-9A9B-42CBE9687948}"/>
              </a:ext>
            </a:extLst>
          </p:cNvPr>
          <p:cNvGrpSpPr/>
          <p:nvPr/>
        </p:nvGrpSpPr>
        <p:grpSpPr>
          <a:xfrm>
            <a:off x="10804313" y="3429000"/>
            <a:ext cx="1115051" cy="1216769"/>
            <a:chOff x="10750449" y="4030583"/>
            <a:chExt cx="1774709" cy="193660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4A3206C-3445-45CB-9F2C-6B0C66610ADF}"/>
                </a:ext>
              </a:extLst>
            </p:cNvPr>
            <p:cNvSpPr/>
            <p:nvPr/>
          </p:nvSpPr>
          <p:spPr>
            <a:xfrm>
              <a:off x="10909670" y="4070540"/>
              <a:ext cx="1456267" cy="181140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8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</a:rPr>
                <a:t>LUT</a:t>
              </a:r>
              <a:endParaRPr lang="de-DE" sz="1050" b="1" dirty="0">
                <a:solidFill>
                  <a:schemeClr val="tx1"/>
                </a:solidFill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64171DB-3D91-46C1-AE2F-FC3809ACE2BC}"/>
                </a:ext>
              </a:extLst>
            </p:cNvPr>
            <p:cNvCxnSpPr>
              <a:cxnSpLocks/>
            </p:cNvCxnSpPr>
            <p:nvPr/>
          </p:nvCxnSpPr>
          <p:spPr>
            <a:xfrm>
              <a:off x="10750449" y="4215249"/>
              <a:ext cx="159221" cy="0"/>
            </a:xfrm>
            <a:prstGeom prst="line">
              <a:avLst/>
            </a:prstGeom>
            <a:ln w="57150">
              <a:solidFill>
                <a:srgbClr val="0088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EAAAED4-9AAE-45AC-ACA5-2DD7164DA6EE}"/>
                </a:ext>
              </a:extLst>
            </p:cNvPr>
            <p:cNvCxnSpPr>
              <a:cxnSpLocks/>
            </p:cNvCxnSpPr>
            <p:nvPr/>
          </p:nvCxnSpPr>
          <p:spPr>
            <a:xfrm>
              <a:off x="10750449" y="4522589"/>
              <a:ext cx="159221" cy="0"/>
            </a:xfrm>
            <a:prstGeom prst="line">
              <a:avLst/>
            </a:prstGeom>
            <a:ln w="57150">
              <a:solidFill>
                <a:srgbClr val="0088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FAD6759-DD07-4589-AE40-DF67B25F5557}"/>
                </a:ext>
              </a:extLst>
            </p:cNvPr>
            <p:cNvCxnSpPr>
              <a:cxnSpLocks/>
            </p:cNvCxnSpPr>
            <p:nvPr/>
          </p:nvCxnSpPr>
          <p:spPr>
            <a:xfrm>
              <a:off x="10750449" y="4829929"/>
              <a:ext cx="159221" cy="0"/>
            </a:xfrm>
            <a:prstGeom prst="line">
              <a:avLst/>
            </a:prstGeom>
            <a:ln w="57150">
              <a:solidFill>
                <a:srgbClr val="0088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96067CF-5177-4453-8218-4233D81281EE}"/>
                </a:ext>
              </a:extLst>
            </p:cNvPr>
            <p:cNvCxnSpPr>
              <a:cxnSpLocks/>
            </p:cNvCxnSpPr>
            <p:nvPr/>
          </p:nvCxnSpPr>
          <p:spPr>
            <a:xfrm>
              <a:off x="10750449" y="5137269"/>
              <a:ext cx="159221" cy="0"/>
            </a:xfrm>
            <a:prstGeom prst="line">
              <a:avLst/>
            </a:prstGeom>
            <a:ln w="57150">
              <a:solidFill>
                <a:srgbClr val="0088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BE78EF7-4AFE-4290-9B55-8FCE715D9186}"/>
                </a:ext>
              </a:extLst>
            </p:cNvPr>
            <p:cNvCxnSpPr>
              <a:cxnSpLocks/>
            </p:cNvCxnSpPr>
            <p:nvPr/>
          </p:nvCxnSpPr>
          <p:spPr>
            <a:xfrm>
              <a:off x="10750449" y="5444609"/>
              <a:ext cx="159221" cy="0"/>
            </a:xfrm>
            <a:prstGeom prst="line">
              <a:avLst/>
            </a:prstGeom>
            <a:ln w="57150">
              <a:solidFill>
                <a:srgbClr val="0088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F4A129D-697B-4CD5-B9F0-B934FBFAAB16}"/>
                </a:ext>
              </a:extLst>
            </p:cNvPr>
            <p:cNvCxnSpPr>
              <a:cxnSpLocks/>
            </p:cNvCxnSpPr>
            <p:nvPr/>
          </p:nvCxnSpPr>
          <p:spPr>
            <a:xfrm>
              <a:off x="10750449" y="5751949"/>
              <a:ext cx="159221" cy="0"/>
            </a:xfrm>
            <a:prstGeom prst="line">
              <a:avLst/>
            </a:prstGeom>
            <a:ln w="57150">
              <a:solidFill>
                <a:srgbClr val="0088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9096E89-34F2-4155-9E27-4A1D30023FF6}"/>
                </a:ext>
              </a:extLst>
            </p:cNvPr>
            <p:cNvCxnSpPr>
              <a:cxnSpLocks/>
            </p:cNvCxnSpPr>
            <p:nvPr/>
          </p:nvCxnSpPr>
          <p:spPr>
            <a:xfrm>
              <a:off x="12365937" y="4944229"/>
              <a:ext cx="159221" cy="0"/>
            </a:xfrm>
            <a:prstGeom prst="line">
              <a:avLst/>
            </a:prstGeom>
            <a:ln w="57150">
              <a:solidFill>
                <a:srgbClr val="0091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B110722-2337-45CE-9A3D-2EC6A5500D36}"/>
                </a:ext>
              </a:extLst>
            </p:cNvPr>
            <p:cNvSpPr txBox="1"/>
            <p:nvPr/>
          </p:nvSpPr>
          <p:spPr>
            <a:xfrm>
              <a:off x="10909670" y="4030583"/>
              <a:ext cx="538841" cy="4163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50" dirty="0"/>
                <a:t>A0</a:t>
              </a:r>
              <a:endParaRPr lang="de-DE" sz="1050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F41D643-8DC7-4AE5-A8F9-9314A2424EF2}"/>
                </a:ext>
              </a:extLst>
            </p:cNvPr>
            <p:cNvSpPr txBox="1"/>
            <p:nvPr/>
          </p:nvSpPr>
          <p:spPr>
            <a:xfrm>
              <a:off x="10909670" y="4329967"/>
              <a:ext cx="538841" cy="4163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50" dirty="0"/>
                <a:t>A1</a:t>
              </a:r>
              <a:endParaRPr lang="de-DE" sz="1050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C12F0EF-1C80-4399-A81A-A54EFB57F1F1}"/>
                </a:ext>
              </a:extLst>
            </p:cNvPr>
            <p:cNvSpPr txBox="1"/>
            <p:nvPr/>
          </p:nvSpPr>
          <p:spPr>
            <a:xfrm>
              <a:off x="10909670" y="4659342"/>
              <a:ext cx="538841" cy="4163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50" dirty="0"/>
                <a:t>A2</a:t>
              </a:r>
              <a:endParaRPr lang="de-DE" sz="1050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898D029-3ED9-4DB4-8777-4F50917AE10F}"/>
                </a:ext>
              </a:extLst>
            </p:cNvPr>
            <p:cNvSpPr txBox="1"/>
            <p:nvPr/>
          </p:nvSpPr>
          <p:spPr>
            <a:xfrm>
              <a:off x="10909670" y="4966447"/>
              <a:ext cx="538841" cy="4163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50" dirty="0"/>
                <a:t>A3</a:t>
              </a:r>
              <a:endParaRPr lang="de-DE" sz="1050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9204C28-251E-4ACD-A9B5-81098F2FB5FF}"/>
                </a:ext>
              </a:extLst>
            </p:cNvPr>
            <p:cNvSpPr txBox="1"/>
            <p:nvPr/>
          </p:nvSpPr>
          <p:spPr>
            <a:xfrm>
              <a:off x="10909670" y="5252623"/>
              <a:ext cx="538841" cy="4163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50" dirty="0"/>
                <a:t>A4</a:t>
              </a:r>
              <a:endParaRPr lang="de-DE" sz="1050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9DBAC03-4A13-4ED0-BD21-C76E8A365A46}"/>
                </a:ext>
              </a:extLst>
            </p:cNvPr>
            <p:cNvSpPr txBox="1"/>
            <p:nvPr/>
          </p:nvSpPr>
          <p:spPr>
            <a:xfrm>
              <a:off x="10909670" y="5550808"/>
              <a:ext cx="538841" cy="4163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50" dirty="0"/>
                <a:t>A5</a:t>
              </a:r>
              <a:endParaRPr lang="de-DE" sz="1050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D741952-4350-48BD-A13A-38BFFEB4ABF8}"/>
                </a:ext>
              </a:extLst>
            </p:cNvPr>
            <p:cNvSpPr txBox="1"/>
            <p:nvPr/>
          </p:nvSpPr>
          <p:spPr>
            <a:xfrm>
              <a:off x="11978538" y="4759563"/>
              <a:ext cx="444443" cy="4163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050" dirty="0"/>
                <a:t>Q</a:t>
              </a:r>
              <a:endParaRPr lang="de-DE" sz="1050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9AD6382-DB56-420D-A4F2-BB2F50276C94}"/>
              </a:ext>
            </a:extLst>
          </p:cNvPr>
          <p:cNvGrpSpPr/>
          <p:nvPr/>
        </p:nvGrpSpPr>
        <p:grpSpPr>
          <a:xfrm>
            <a:off x="10804313" y="2357581"/>
            <a:ext cx="1102884" cy="836031"/>
            <a:chOff x="3151315" y="3463398"/>
            <a:chExt cx="1755344" cy="1330622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0BC052F-4B79-47E4-93CB-4B7ABF318B08}"/>
                </a:ext>
              </a:extLst>
            </p:cNvPr>
            <p:cNvSpPr/>
            <p:nvPr/>
          </p:nvSpPr>
          <p:spPr>
            <a:xfrm>
              <a:off x="3311993" y="3524374"/>
              <a:ext cx="1456267" cy="117492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3FF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</a:rPr>
                <a:t>FF</a:t>
              </a:r>
              <a:endParaRPr lang="de-DE" sz="1050" b="1" dirty="0">
                <a:solidFill>
                  <a:schemeClr val="tx1"/>
                </a:solidFill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CCBE709-70BD-4515-9936-F514E73AB190}"/>
                </a:ext>
              </a:extLst>
            </p:cNvPr>
            <p:cNvCxnSpPr>
              <a:cxnSpLocks/>
            </p:cNvCxnSpPr>
            <p:nvPr/>
          </p:nvCxnSpPr>
          <p:spPr>
            <a:xfrm>
              <a:off x="3151315" y="3626447"/>
              <a:ext cx="159221" cy="0"/>
            </a:xfrm>
            <a:prstGeom prst="line">
              <a:avLst/>
            </a:prstGeom>
            <a:ln w="57150">
              <a:solidFill>
                <a:srgbClr val="03FF04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C7EB9F2-DB88-4D7D-9C67-2D330E4BC968}"/>
                </a:ext>
              </a:extLst>
            </p:cNvPr>
            <p:cNvCxnSpPr>
              <a:cxnSpLocks/>
            </p:cNvCxnSpPr>
            <p:nvPr/>
          </p:nvCxnSpPr>
          <p:spPr>
            <a:xfrm>
              <a:off x="3151315" y="3933787"/>
              <a:ext cx="159221" cy="0"/>
            </a:xfrm>
            <a:prstGeom prst="line">
              <a:avLst/>
            </a:prstGeom>
            <a:ln w="57150">
              <a:solidFill>
                <a:srgbClr val="03FF04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0E52F4BD-D229-4D7E-BB6F-896FE0020539}"/>
                </a:ext>
              </a:extLst>
            </p:cNvPr>
            <p:cNvCxnSpPr>
              <a:cxnSpLocks/>
            </p:cNvCxnSpPr>
            <p:nvPr/>
          </p:nvCxnSpPr>
          <p:spPr>
            <a:xfrm>
              <a:off x="3151315" y="4241127"/>
              <a:ext cx="159221" cy="0"/>
            </a:xfrm>
            <a:prstGeom prst="line">
              <a:avLst/>
            </a:prstGeom>
            <a:ln w="57150">
              <a:solidFill>
                <a:srgbClr val="03FF04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C34252E1-FAA6-4E43-9572-B34AC0CD9143}"/>
                </a:ext>
              </a:extLst>
            </p:cNvPr>
            <p:cNvCxnSpPr>
              <a:cxnSpLocks/>
            </p:cNvCxnSpPr>
            <p:nvPr/>
          </p:nvCxnSpPr>
          <p:spPr>
            <a:xfrm>
              <a:off x="3151315" y="4548467"/>
              <a:ext cx="159221" cy="0"/>
            </a:xfrm>
            <a:prstGeom prst="line">
              <a:avLst/>
            </a:prstGeom>
            <a:ln w="57150">
              <a:solidFill>
                <a:srgbClr val="03FF04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5CC2EDE-7CAA-42FC-8170-EFBD358D0111}"/>
                </a:ext>
              </a:extLst>
            </p:cNvPr>
            <p:cNvSpPr txBox="1"/>
            <p:nvPr/>
          </p:nvSpPr>
          <p:spPr>
            <a:xfrm>
              <a:off x="3309523" y="4072896"/>
              <a:ext cx="625586" cy="4163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r>
                <a:rPr lang="en-US" sz="1050" dirty="0"/>
                <a:t>CLK</a:t>
              </a:r>
              <a:endParaRPr lang="de-DE" sz="1050" dirty="0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7A7041F-5038-4720-BC98-84389B5EB8DA}"/>
                </a:ext>
              </a:extLst>
            </p:cNvPr>
            <p:cNvSpPr txBox="1"/>
            <p:nvPr/>
          </p:nvSpPr>
          <p:spPr>
            <a:xfrm>
              <a:off x="3309523" y="4377643"/>
              <a:ext cx="416377" cy="4163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r>
                <a:rPr lang="en-US" sz="1050" dirty="0"/>
                <a:t>R</a:t>
              </a:r>
              <a:endParaRPr lang="de-DE" sz="1050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C97AE23-891A-475D-880F-18EB43DC0346}"/>
                </a:ext>
              </a:extLst>
            </p:cNvPr>
            <p:cNvSpPr txBox="1"/>
            <p:nvPr/>
          </p:nvSpPr>
          <p:spPr>
            <a:xfrm>
              <a:off x="3309523" y="3463398"/>
              <a:ext cx="431685" cy="4163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r>
                <a:rPr lang="en-US" sz="1050" dirty="0"/>
                <a:t>D</a:t>
              </a:r>
              <a:endParaRPr lang="de-DE" sz="1050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922069F-6989-4146-8019-2232FAB74E64}"/>
                </a:ext>
              </a:extLst>
            </p:cNvPr>
            <p:cNvSpPr txBox="1"/>
            <p:nvPr/>
          </p:nvSpPr>
          <p:spPr>
            <a:xfrm>
              <a:off x="3309523" y="3768147"/>
              <a:ext cx="523533" cy="4163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r>
                <a:rPr lang="en-US" sz="1050" dirty="0"/>
                <a:t>CE</a:t>
              </a:r>
              <a:endParaRPr lang="de-DE" sz="1050" dirty="0"/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E8E978E0-123E-4A37-AC50-4700AB92026D}"/>
                </a:ext>
              </a:extLst>
            </p:cNvPr>
            <p:cNvCxnSpPr>
              <a:cxnSpLocks/>
            </p:cNvCxnSpPr>
            <p:nvPr/>
          </p:nvCxnSpPr>
          <p:spPr>
            <a:xfrm>
              <a:off x="4747438" y="4118453"/>
              <a:ext cx="159221" cy="0"/>
            </a:xfrm>
            <a:prstGeom prst="line">
              <a:avLst/>
            </a:prstGeom>
            <a:ln w="57150">
              <a:solidFill>
                <a:srgbClr val="03FF04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6B0D533-868A-4F33-8B38-9A326E954762}"/>
                </a:ext>
              </a:extLst>
            </p:cNvPr>
            <p:cNvSpPr txBox="1"/>
            <p:nvPr/>
          </p:nvSpPr>
          <p:spPr>
            <a:xfrm>
              <a:off x="4379402" y="3890633"/>
              <a:ext cx="444443" cy="4163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r>
                <a:rPr lang="en-US" sz="1050" dirty="0"/>
                <a:t>Q</a:t>
              </a:r>
              <a:endParaRPr lang="de-DE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16993631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F62E90-201C-4485-8838-4761547E1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7BE822B8-3E52-4883-8FF5-DF983D8A2402}"/>
              </a:ext>
            </a:extLst>
          </p:cNvPr>
          <p:cNvSpPr txBox="1">
            <a:spLocks/>
          </p:cNvSpPr>
          <p:nvPr/>
        </p:nvSpPr>
        <p:spPr>
          <a:xfrm>
            <a:off x="268184" y="1098468"/>
            <a:ext cx="11655632" cy="5504152"/>
          </a:xfrm>
          <a:prstGeom prst="rect">
            <a:avLst/>
          </a:prstGeom>
        </p:spPr>
        <p:txBody>
          <a:bodyPr numCol="1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tx1"/>
                </a:solidFill>
              </a:rPr>
              <a:t>	Architecture Body				Simulation Result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6791DA-C956-4A8A-B536-C48F6FBD1C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4386" y="1933548"/>
            <a:ext cx="5487130" cy="2206652"/>
          </a:xfrm>
          <a:prstGeom prst="rect">
            <a:avLst/>
          </a:prstGeom>
        </p:spPr>
      </p:pic>
      <p:grpSp>
        <p:nvGrpSpPr>
          <p:cNvPr id="16" name="Gruppieren 39">
            <a:extLst>
              <a:ext uri="{FF2B5EF4-FFF2-40B4-BE49-F238E27FC236}">
                <a16:creationId xmlns:a16="http://schemas.microsoft.com/office/drawing/2014/main" id="{30ACDB19-F567-4866-947F-DE361D4B49E3}"/>
              </a:ext>
            </a:extLst>
          </p:cNvPr>
          <p:cNvGrpSpPr/>
          <p:nvPr/>
        </p:nvGrpSpPr>
        <p:grpSpPr>
          <a:xfrm>
            <a:off x="959349" y="4196809"/>
            <a:ext cx="2142066" cy="1843891"/>
            <a:chOff x="6254220" y="4225349"/>
            <a:chExt cx="2737162" cy="2356150"/>
          </a:xfrm>
        </p:grpSpPr>
        <p:sp>
          <p:nvSpPr>
            <p:cNvPr id="17" name="Ellipse 10">
              <a:extLst>
                <a:ext uri="{FF2B5EF4-FFF2-40B4-BE49-F238E27FC236}">
                  <a16:creationId xmlns:a16="http://schemas.microsoft.com/office/drawing/2014/main" id="{97FD2116-D1EC-472A-9377-A34ECA61C80E}"/>
                </a:ext>
              </a:extLst>
            </p:cNvPr>
            <p:cNvSpPr/>
            <p:nvPr/>
          </p:nvSpPr>
          <p:spPr>
            <a:xfrm>
              <a:off x="6887096" y="4225349"/>
              <a:ext cx="1474840" cy="969406"/>
            </a:xfrm>
            <a:prstGeom prst="ellipse">
              <a:avLst/>
            </a:prstGeom>
            <a:solidFill>
              <a:srgbClr val="0088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Some Logic</a:t>
              </a:r>
              <a:endParaRPr lang="de-DE" sz="1400" dirty="0"/>
            </a:p>
          </p:txBody>
        </p:sp>
        <p:sp>
          <p:nvSpPr>
            <p:cNvPr id="18" name="Rechteck 11">
              <a:extLst>
                <a:ext uri="{FF2B5EF4-FFF2-40B4-BE49-F238E27FC236}">
                  <a16:creationId xmlns:a16="http://schemas.microsoft.com/office/drawing/2014/main" id="{B699BA9B-8FFE-418D-AFEE-F3350E9D73B0}"/>
                </a:ext>
              </a:extLst>
            </p:cNvPr>
            <p:cNvSpPr/>
            <p:nvPr/>
          </p:nvSpPr>
          <p:spPr>
            <a:xfrm>
              <a:off x="6254220" y="5135217"/>
              <a:ext cx="597154" cy="642731"/>
            </a:xfrm>
            <a:prstGeom prst="rect">
              <a:avLst/>
            </a:prstGeom>
            <a:solidFill>
              <a:srgbClr val="03FF0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Reg</a:t>
              </a:r>
              <a:endParaRPr lang="de-DE" sz="1400" dirty="0"/>
            </a:p>
          </p:txBody>
        </p:sp>
        <p:sp>
          <p:nvSpPr>
            <p:cNvPr id="29" name="Rechteck 12">
              <a:extLst>
                <a:ext uri="{FF2B5EF4-FFF2-40B4-BE49-F238E27FC236}">
                  <a16:creationId xmlns:a16="http://schemas.microsoft.com/office/drawing/2014/main" id="{F806E2BF-8894-45C4-853A-5669790EDCF9}"/>
                </a:ext>
              </a:extLst>
            </p:cNvPr>
            <p:cNvSpPr/>
            <p:nvPr/>
          </p:nvSpPr>
          <p:spPr>
            <a:xfrm>
              <a:off x="8394228" y="5135217"/>
              <a:ext cx="597154" cy="642731"/>
            </a:xfrm>
            <a:prstGeom prst="rect">
              <a:avLst/>
            </a:prstGeom>
            <a:solidFill>
              <a:srgbClr val="03FF0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Reg</a:t>
              </a:r>
              <a:endParaRPr lang="de-DE" sz="1400" dirty="0"/>
            </a:p>
          </p:txBody>
        </p:sp>
        <p:cxnSp>
          <p:nvCxnSpPr>
            <p:cNvPr id="30" name="Verbinder: gekrümmt 15">
              <a:extLst>
                <a:ext uri="{FF2B5EF4-FFF2-40B4-BE49-F238E27FC236}">
                  <a16:creationId xmlns:a16="http://schemas.microsoft.com/office/drawing/2014/main" id="{35355C3E-6EB7-42D2-9919-E014EC976DEF}"/>
                </a:ext>
              </a:extLst>
            </p:cNvPr>
            <p:cNvCxnSpPr>
              <a:cxnSpLocks/>
              <a:stCxn id="18" idx="3"/>
              <a:endCxn id="17" idx="3"/>
            </p:cNvCxnSpPr>
            <p:nvPr/>
          </p:nvCxnSpPr>
          <p:spPr>
            <a:xfrm flipV="1">
              <a:off x="6851374" y="5052789"/>
              <a:ext cx="251707" cy="403794"/>
            </a:xfrm>
            <a:prstGeom prst="curved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Verbinder: gekrümmt 19">
              <a:extLst>
                <a:ext uri="{FF2B5EF4-FFF2-40B4-BE49-F238E27FC236}">
                  <a16:creationId xmlns:a16="http://schemas.microsoft.com/office/drawing/2014/main" id="{551BCF1A-1ED8-48B1-B96C-95D4EEB5D54B}"/>
                </a:ext>
              </a:extLst>
            </p:cNvPr>
            <p:cNvCxnSpPr>
              <a:cxnSpLocks/>
              <a:stCxn id="17" idx="5"/>
              <a:endCxn id="29" idx="1"/>
            </p:cNvCxnSpPr>
            <p:nvPr/>
          </p:nvCxnSpPr>
          <p:spPr>
            <a:xfrm rot="16200000" flipH="1">
              <a:off x="8068192" y="5130547"/>
              <a:ext cx="403794" cy="248277"/>
            </a:xfrm>
            <a:prstGeom prst="curved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>
              <a:extLst>
                <a:ext uri="{FF2B5EF4-FFF2-40B4-BE49-F238E27FC236}">
                  <a16:creationId xmlns:a16="http://schemas.microsoft.com/office/drawing/2014/main" id="{FF93D919-7153-4D8F-A427-E4C1A236E656}"/>
                </a:ext>
              </a:extLst>
            </p:cNvPr>
            <p:cNvCxnSpPr>
              <a:cxnSpLocks/>
            </p:cNvCxnSpPr>
            <p:nvPr/>
          </p:nvCxnSpPr>
          <p:spPr>
            <a:xfrm>
              <a:off x="6254220" y="6215270"/>
              <a:ext cx="2737162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Gerader Verbinder 32">
              <a:extLst>
                <a:ext uri="{FF2B5EF4-FFF2-40B4-BE49-F238E27FC236}">
                  <a16:creationId xmlns:a16="http://schemas.microsoft.com/office/drawing/2014/main" id="{AA319E2B-F9AB-47FB-8FF3-FCD9D6A9BF7B}"/>
                </a:ext>
              </a:extLst>
            </p:cNvPr>
            <p:cNvCxnSpPr>
              <a:cxnSpLocks/>
              <a:stCxn id="18" idx="2"/>
            </p:cNvCxnSpPr>
            <p:nvPr/>
          </p:nvCxnSpPr>
          <p:spPr>
            <a:xfrm>
              <a:off x="6552797" y="5777948"/>
              <a:ext cx="0" cy="43732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Gerader Verbinder 35">
              <a:extLst>
                <a:ext uri="{FF2B5EF4-FFF2-40B4-BE49-F238E27FC236}">
                  <a16:creationId xmlns:a16="http://schemas.microsoft.com/office/drawing/2014/main" id="{41EAFE99-73A6-4BFC-BD20-3DCD2B9F99C3}"/>
                </a:ext>
              </a:extLst>
            </p:cNvPr>
            <p:cNvCxnSpPr>
              <a:cxnSpLocks/>
            </p:cNvCxnSpPr>
            <p:nvPr/>
          </p:nvCxnSpPr>
          <p:spPr>
            <a:xfrm>
              <a:off x="8692805" y="5777948"/>
              <a:ext cx="0" cy="43732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Textfeld 38">
              <a:extLst>
                <a:ext uri="{FF2B5EF4-FFF2-40B4-BE49-F238E27FC236}">
                  <a16:creationId xmlns:a16="http://schemas.microsoft.com/office/drawing/2014/main" id="{9D53BD71-587C-4C70-AB46-62FE68D84E37}"/>
                </a:ext>
              </a:extLst>
            </p:cNvPr>
            <p:cNvSpPr txBox="1"/>
            <p:nvPr/>
          </p:nvSpPr>
          <p:spPr>
            <a:xfrm>
              <a:off x="7280399" y="6188217"/>
              <a:ext cx="733716" cy="3932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Clock</a:t>
              </a:r>
              <a:endParaRPr lang="de-DE" sz="1400" dirty="0"/>
            </a:p>
          </p:txBody>
        </p:sp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AACA81E4-439E-4E74-A23F-81C3858FA7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337" y="1845678"/>
            <a:ext cx="3955319" cy="2206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4501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F62E90-201C-4485-8838-4761547E1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D4F44E-3B9E-48D4-BD95-4D94ECAD1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10478" y="1454226"/>
            <a:ext cx="6168596" cy="4477623"/>
          </a:xfrm>
          <a:prstGeom prst="rect">
            <a:avLst/>
          </a:prstGeom>
        </p:spPr>
      </p:pic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7BE822B8-3E52-4883-8FF5-DF983D8A2402}"/>
              </a:ext>
            </a:extLst>
          </p:cNvPr>
          <p:cNvSpPr txBox="1">
            <a:spLocks/>
          </p:cNvSpPr>
          <p:nvPr/>
        </p:nvSpPr>
        <p:spPr>
          <a:xfrm>
            <a:off x="268184" y="1098468"/>
            <a:ext cx="9994601" cy="5504152"/>
          </a:xfrm>
          <a:prstGeom prst="rect">
            <a:avLst/>
          </a:prstGeom>
        </p:spPr>
        <p:txBody>
          <a:bodyPr numCol="1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tx1"/>
                </a:solidFill>
              </a:rPr>
              <a:t>Architecture Body – With Pipeline Register				Resulting Circuit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AA37AB-F65C-4B61-9296-F59C7CF97C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6683" y="1850997"/>
            <a:ext cx="3264277" cy="2206652"/>
          </a:xfrm>
          <a:prstGeom prst="rect">
            <a:avLst/>
          </a:prstGeom>
        </p:spPr>
      </p:pic>
      <p:grpSp>
        <p:nvGrpSpPr>
          <p:cNvPr id="18" name="Gruppieren 53">
            <a:extLst>
              <a:ext uri="{FF2B5EF4-FFF2-40B4-BE49-F238E27FC236}">
                <a16:creationId xmlns:a16="http://schemas.microsoft.com/office/drawing/2014/main" id="{77764910-7B0A-4F5B-9B0F-7059DB475B65}"/>
              </a:ext>
            </a:extLst>
          </p:cNvPr>
          <p:cNvGrpSpPr/>
          <p:nvPr/>
        </p:nvGrpSpPr>
        <p:grpSpPr>
          <a:xfrm>
            <a:off x="478661" y="4327022"/>
            <a:ext cx="4144139" cy="1752225"/>
            <a:chOff x="6019800" y="4293140"/>
            <a:chExt cx="4933545" cy="2086001"/>
          </a:xfrm>
        </p:grpSpPr>
        <p:sp>
          <p:nvSpPr>
            <p:cNvPr id="19" name="Ellipse 10">
              <a:extLst>
                <a:ext uri="{FF2B5EF4-FFF2-40B4-BE49-F238E27FC236}">
                  <a16:creationId xmlns:a16="http://schemas.microsoft.com/office/drawing/2014/main" id="{A5680A32-FACD-4852-9176-3653197B8C68}"/>
                </a:ext>
              </a:extLst>
            </p:cNvPr>
            <p:cNvSpPr/>
            <p:nvPr/>
          </p:nvSpPr>
          <p:spPr>
            <a:xfrm>
              <a:off x="6885830" y="4293140"/>
              <a:ext cx="1008532" cy="558954"/>
            </a:xfrm>
            <a:prstGeom prst="ellipse">
              <a:avLst/>
            </a:prstGeom>
            <a:solidFill>
              <a:srgbClr val="0088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Some Logic</a:t>
              </a:r>
              <a:endParaRPr lang="de-DE" sz="1400" dirty="0"/>
            </a:p>
          </p:txBody>
        </p:sp>
        <p:sp>
          <p:nvSpPr>
            <p:cNvPr id="20" name="Rechteck 11">
              <a:extLst>
                <a:ext uri="{FF2B5EF4-FFF2-40B4-BE49-F238E27FC236}">
                  <a16:creationId xmlns:a16="http://schemas.microsoft.com/office/drawing/2014/main" id="{D9524BBE-86D7-4A24-911C-504AE7B9F616}"/>
                </a:ext>
              </a:extLst>
            </p:cNvPr>
            <p:cNvSpPr/>
            <p:nvPr/>
          </p:nvSpPr>
          <p:spPr>
            <a:xfrm>
              <a:off x="6019800" y="4997782"/>
              <a:ext cx="597154" cy="642731"/>
            </a:xfrm>
            <a:prstGeom prst="rect">
              <a:avLst/>
            </a:prstGeom>
            <a:solidFill>
              <a:srgbClr val="03FF0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Reg</a:t>
              </a:r>
              <a:endParaRPr lang="de-DE" sz="1400" dirty="0"/>
            </a:p>
          </p:txBody>
        </p:sp>
        <p:sp>
          <p:nvSpPr>
            <p:cNvPr id="21" name="Rechteck 12">
              <a:extLst>
                <a:ext uri="{FF2B5EF4-FFF2-40B4-BE49-F238E27FC236}">
                  <a16:creationId xmlns:a16="http://schemas.microsoft.com/office/drawing/2014/main" id="{AB3E0168-4D36-4F89-BD02-A5D6B08E6C56}"/>
                </a:ext>
              </a:extLst>
            </p:cNvPr>
            <p:cNvSpPr/>
            <p:nvPr/>
          </p:nvSpPr>
          <p:spPr>
            <a:xfrm>
              <a:off x="8159808" y="4997782"/>
              <a:ext cx="597154" cy="642731"/>
            </a:xfrm>
            <a:prstGeom prst="rect">
              <a:avLst/>
            </a:prstGeom>
            <a:solidFill>
              <a:srgbClr val="03FF0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Reg</a:t>
              </a:r>
              <a:endParaRPr lang="de-DE" sz="1400" dirty="0"/>
            </a:p>
          </p:txBody>
        </p:sp>
        <p:cxnSp>
          <p:nvCxnSpPr>
            <p:cNvPr id="22" name="Verbinder: gekrümmt 15">
              <a:extLst>
                <a:ext uri="{FF2B5EF4-FFF2-40B4-BE49-F238E27FC236}">
                  <a16:creationId xmlns:a16="http://schemas.microsoft.com/office/drawing/2014/main" id="{DE23F58E-C35A-4D6C-9240-B3D3F25DB109}"/>
                </a:ext>
              </a:extLst>
            </p:cNvPr>
            <p:cNvCxnSpPr>
              <a:cxnSpLocks/>
              <a:stCxn id="20" idx="3"/>
              <a:endCxn id="19" idx="3"/>
            </p:cNvCxnSpPr>
            <p:nvPr/>
          </p:nvCxnSpPr>
          <p:spPr>
            <a:xfrm flipV="1">
              <a:off x="6616954" y="4770237"/>
              <a:ext cx="416572" cy="548911"/>
            </a:xfrm>
            <a:prstGeom prst="curved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Verbinder: gekrümmt 19">
              <a:extLst>
                <a:ext uri="{FF2B5EF4-FFF2-40B4-BE49-F238E27FC236}">
                  <a16:creationId xmlns:a16="http://schemas.microsoft.com/office/drawing/2014/main" id="{A1F41851-F189-4FF4-A019-2ECDF74E767F}"/>
                </a:ext>
              </a:extLst>
            </p:cNvPr>
            <p:cNvCxnSpPr>
              <a:cxnSpLocks/>
              <a:stCxn id="19" idx="5"/>
              <a:endCxn id="21" idx="1"/>
            </p:cNvCxnSpPr>
            <p:nvPr/>
          </p:nvCxnSpPr>
          <p:spPr>
            <a:xfrm rot="16200000" flipH="1">
              <a:off x="7678782" y="4838121"/>
              <a:ext cx="548911" cy="413142"/>
            </a:xfrm>
            <a:prstGeom prst="curved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r Verbinder 31">
              <a:extLst>
                <a:ext uri="{FF2B5EF4-FFF2-40B4-BE49-F238E27FC236}">
                  <a16:creationId xmlns:a16="http://schemas.microsoft.com/office/drawing/2014/main" id="{27368F1A-89D9-4E54-BC5D-EF8BA1706811}"/>
                </a:ext>
              </a:extLst>
            </p:cNvPr>
            <p:cNvCxnSpPr>
              <a:cxnSpLocks/>
            </p:cNvCxnSpPr>
            <p:nvPr/>
          </p:nvCxnSpPr>
          <p:spPr>
            <a:xfrm>
              <a:off x="6019800" y="6077835"/>
              <a:ext cx="4933545" cy="0"/>
            </a:xfrm>
            <a:prstGeom prst="line">
              <a:avLst/>
            </a:prstGeom>
            <a:ln w="19050">
              <a:solidFill>
                <a:srgbClr val="0000E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Gerader Verbinder 32">
              <a:extLst>
                <a:ext uri="{FF2B5EF4-FFF2-40B4-BE49-F238E27FC236}">
                  <a16:creationId xmlns:a16="http://schemas.microsoft.com/office/drawing/2014/main" id="{EF666D03-6E02-4AD5-B772-D087A90340CC}"/>
                </a:ext>
              </a:extLst>
            </p:cNvPr>
            <p:cNvCxnSpPr>
              <a:cxnSpLocks/>
              <a:stCxn id="20" idx="2"/>
            </p:cNvCxnSpPr>
            <p:nvPr/>
          </p:nvCxnSpPr>
          <p:spPr>
            <a:xfrm>
              <a:off x="6318377" y="5640513"/>
              <a:ext cx="0" cy="437322"/>
            </a:xfrm>
            <a:prstGeom prst="line">
              <a:avLst/>
            </a:prstGeom>
            <a:ln w="19050">
              <a:solidFill>
                <a:srgbClr val="0000E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Gerader Verbinder 35">
              <a:extLst>
                <a:ext uri="{FF2B5EF4-FFF2-40B4-BE49-F238E27FC236}">
                  <a16:creationId xmlns:a16="http://schemas.microsoft.com/office/drawing/2014/main" id="{CF8BF630-E6E6-4ABC-8228-AA04B0F7015C}"/>
                </a:ext>
              </a:extLst>
            </p:cNvPr>
            <p:cNvCxnSpPr>
              <a:cxnSpLocks/>
            </p:cNvCxnSpPr>
            <p:nvPr/>
          </p:nvCxnSpPr>
          <p:spPr>
            <a:xfrm>
              <a:off x="8458385" y="5640513"/>
              <a:ext cx="0" cy="437322"/>
            </a:xfrm>
            <a:prstGeom prst="line">
              <a:avLst/>
            </a:prstGeom>
            <a:ln w="19050">
              <a:solidFill>
                <a:srgbClr val="0000E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xtfeld 38">
              <a:extLst>
                <a:ext uri="{FF2B5EF4-FFF2-40B4-BE49-F238E27FC236}">
                  <a16:creationId xmlns:a16="http://schemas.microsoft.com/office/drawing/2014/main" id="{3BAD5041-988E-42E0-83BF-78A7CF1C33E1}"/>
                </a:ext>
              </a:extLst>
            </p:cNvPr>
            <p:cNvSpPr txBox="1"/>
            <p:nvPr/>
          </p:nvSpPr>
          <p:spPr>
            <a:xfrm>
              <a:off x="8122994" y="6012736"/>
              <a:ext cx="683573" cy="3664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Clock</a:t>
              </a:r>
              <a:endParaRPr lang="de-DE" sz="1400" dirty="0"/>
            </a:p>
          </p:txBody>
        </p:sp>
        <p:sp>
          <p:nvSpPr>
            <p:cNvPr id="28" name="Ellipse 1">
              <a:extLst>
                <a:ext uri="{FF2B5EF4-FFF2-40B4-BE49-F238E27FC236}">
                  <a16:creationId xmlns:a16="http://schemas.microsoft.com/office/drawing/2014/main" id="{D7893439-446E-4E6F-8261-A1B1E8576F76}"/>
                </a:ext>
              </a:extLst>
            </p:cNvPr>
            <p:cNvSpPr/>
            <p:nvPr/>
          </p:nvSpPr>
          <p:spPr>
            <a:xfrm>
              <a:off x="9022409" y="4293140"/>
              <a:ext cx="1008532" cy="558954"/>
            </a:xfrm>
            <a:prstGeom prst="ellipse">
              <a:avLst/>
            </a:prstGeom>
            <a:solidFill>
              <a:srgbClr val="0088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Some Logic</a:t>
              </a:r>
              <a:endParaRPr lang="de-DE" sz="1400" dirty="0"/>
            </a:p>
          </p:txBody>
        </p:sp>
        <p:sp>
          <p:nvSpPr>
            <p:cNvPr id="29" name="Rechteck 13">
              <a:extLst>
                <a:ext uri="{FF2B5EF4-FFF2-40B4-BE49-F238E27FC236}">
                  <a16:creationId xmlns:a16="http://schemas.microsoft.com/office/drawing/2014/main" id="{AEC584FA-1452-4640-A054-537A25F47145}"/>
                </a:ext>
              </a:extLst>
            </p:cNvPr>
            <p:cNvSpPr/>
            <p:nvPr/>
          </p:nvSpPr>
          <p:spPr>
            <a:xfrm>
              <a:off x="10296387" y="4997782"/>
              <a:ext cx="597154" cy="642731"/>
            </a:xfrm>
            <a:prstGeom prst="rect">
              <a:avLst/>
            </a:prstGeom>
            <a:solidFill>
              <a:srgbClr val="03FF0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Reg</a:t>
              </a:r>
              <a:endParaRPr lang="de-DE" sz="1400" dirty="0"/>
            </a:p>
          </p:txBody>
        </p:sp>
        <p:cxnSp>
          <p:nvCxnSpPr>
            <p:cNvPr id="30" name="Verbinder: gekrümmt 16">
              <a:extLst>
                <a:ext uri="{FF2B5EF4-FFF2-40B4-BE49-F238E27FC236}">
                  <a16:creationId xmlns:a16="http://schemas.microsoft.com/office/drawing/2014/main" id="{EFD00BED-585B-4929-80C5-3EA8AAD1BA46}"/>
                </a:ext>
              </a:extLst>
            </p:cNvPr>
            <p:cNvCxnSpPr>
              <a:cxnSpLocks/>
              <a:stCxn id="28" idx="5"/>
              <a:endCxn id="29" idx="1"/>
            </p:cNvCxnSpPr>
            <p:nvPr/>
          </p:nvCxnSpPr>
          <p:spPr>
            <a:xfrm rot="16200000" flipH="1">
              <a:off x="9815361" y="4838121"/>
              <a:ext cx="548911" cy="413142"/>
            </a:xfrm>
            <a:prstGeom prst="curved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28">
              <a:extLst>
                <a:ext uri="{FF2B5EF4-FFF2-40B4-BE49-F238E27FC236}">
                  <a16:creationId xmlns:a16="http://schemas.microsoft.com/office/drawing/2014/main" id="{5CE8B256-508D-4583-92B0-086E2F98C718}"/>
                </a:ext>
              </a:extLst>
            </p:cNvPr>
            <p:cNvCxnSpPr>
              <a:cxnSpLocks/>
            </p:cNvCxnSpPr>
            <p:nvPr/>
          </p:nvCxnSpPr>
          <p:spPr>
            <a:xfrm>
              <a:off x="10598471" y="5640513"/>
              <a:ext cx="0" cy="437322"/>
            </a:xfrm>
            <a:prstGeom prst="line">
              <a:avLst/>
            </a:prstGeom>
            <a:ln w="19050">
              <a:solidFill>
                <a:srgbClr val="0000E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Verbinder: gekrümmt 45">
              <a:extLst>
                <a:ext uri="{FF2B5EF4-FFF2-40B4-BE49-F238E27FC236}">
                  <a16:creationId xmlns:a16="http://schemas.microsoft.com/office/drawing/2014/main" id="{1E91DAA1-4802-4553-A61A-3F828D79ED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55198" y="4770237"/>
              <a:ext cx="416572" cy="548911"/>
            </a:xfrm>
            <a:prstGeom prst="curved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39040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197660-C862-6418-E1CE-9CACC815D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Field-Programmable Gate Arrays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019A664-EB12-FCAF-DA6A-88169F175E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Introduction and Overview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95846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F62E90-201C-4485-8838-4761547E1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7BE822B8-3E52-4883-8FF5-DF983D8A2402}"/>
              </a:ext>
            </a:extLst>
          </p:cNvPr>
          <p:cNvSpPr txBox="1">
            <a:spLocks/>
          </p:cNvSpPr>
          <p:nvPr/>
        </p:nvSpPr>
        <p:spPr>
          <a:xfrm>
            <a:off x="268184" y="1098468"/>
            <a:ext cx="11655632" cy="5504152"/>
          </a:xfrm>
          <a:prstGeom prst="rect">
            <a:avLst/>
          </a:prstGeom>
        </p:spPr>
        <p:txBody>
          <a:bodyPr numCol="1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rgbClr val="151F2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tx1"/>
                </a:solidFill>
              </a:rPr>
              <a:t>Architecture Body – With Pipeline Register 		Simulation Result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6791DA-C956-4A8A-B536-C48F6FBD1C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27074" y="1888571"/>
            <a:ext cx="5369172" cy="2438451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2CB67C42-6386-4D34-AC70-1101014AB1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6683" y="1850997"/>
            <a:ext cx="3264277" cy="2206652"/>
          </a:xfrm>
          <a:prstGeom prst="rect">
            <a:avLst/>
          </a:prstGeom>
        </p:spPr>
      </p:pic>
      <p:grpSp>
        <p:nvGrpSpPr>
          <p:cNvPr id="69" name="Gruppieren 53">
            <a:extLst>
              <a:ext uri="{FF2B5EF4-FFF2-40B4-BE49-F238E27FC236}">
                <a16:creationId xmlns:a16="http://schemas.microsoft.com/office/drawing/2014/main" id="{FF857E7F-7064-40A4-9F67-44F3B66729B4}"/>
              </a:ext>
            </a:extLst>
          </p:cNvPr>
          <p:cNvGrpSpPr/>
          <p:nvPr/>
        </p:nvGrpSpPr>
        <p:grpSpPr>
          <a:xfrm>
            <a:off x="478661" y="4327022"/>
            <a:ext cx="4144139" cy="1752225"/>
            <a:chOff x="6019800" y="4293140"/>
            <a:chExt cx="4933545" cy="2086001"/>
          </a:xfrm>
        </p:grpSpPr>
        <p:sp>
          <p:nvSpPr>
            <p:cNvPr id="70" name="Ellipse 10">
              <a:extLst>
                <a:ext uri="{FF2B5EF4-FFF2-40B4-BE49-F238E27FC236}">
                  <a16:creationId xmlns:a16="http://schemas.microsoft.com/office/drawing/2014/main" id="{CB02D560-B414-4148-A280-7BDC57F09A22}"/>
                </a:ext>
              </a:extLst>
            </p:cNvPr>
            <p:cNvSpPr/>
            <p:nvPr/>
          </p:nvSpPr>
          <p:spPr>
            <a:xfrm>
              <a:off x="6885830" y="4293140"/>
              <a:ext cx="1008532" cy="558954"/>
            </a:xfrm>
            <a:prstGeom prst="ellipse">
              <a:avLst/>
            </a:prstGeom>
            <a:solidFill>
              <a:srgbClr val="0088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Some Logic</a:t>
              </a:r>
              <a:endParaRPr lang="de-DE" sz="1400" dirty="0"/>
            </a:p>
          </p:txBody>
        </p:sp>
        <p:sp>
          <p:nvSpPr>
            <p:cNvPr id="71" name="Rechteck 11">
              <a:extLst>
                <a:ext uri="{FF2B5EF4-FFF2-40B4-BE49-F238E27FC236}">
                  <a16:creationId xmlns:a16="http://schemas.microsoft.com/office/drawing/2014/main" id="{7C19629C-DEF2-449E-A5E4-DEBED3EEC0CD}"/>
                </a:ext>
              </a:extLst>
            </p:cNvPr>
            <p:cNvSpPr/>
            <p:nvPr/>
          </p:nvSpPr>
          <p:spPr>
            <a:xfrm>
              <a:off x="6019800" y="4997782"/>
              <a:ext cx="597154" cy="642731"/>
            </a:xfrm>
            <a:prstGeom prst="rect">
              <a:avLst/>
            </a:prstGeom>
            <a:solidFill>
              <a:srgbClr val="03FF0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Reg</a:t>
              </a:r>
              <a:endParaRPr lang="de-DE" sz="1400" dirty="0"/>
            </a:p>
          </p:txBody>
        </p:sp>
        <p:sp>
          <p:nvSpPr>
            <p:cNvPr id="72" name="Rechteck 12">
              <a:extLst>
                <a:ext uri="{FF2B5EF4-FFF2-40B4-BE49-F238E27FC236}">
                  <a16:creationId xmlns:a16="http://schemas.microsoft.com/office/drawing/2014/main" id="{5340C9EF-80C0-447A-AFB9-53D455BA62A5}"/>
                </a:ext>
              </a:extLst>
            </p:cNvPr>
            <p:cNvSpPr/>
            <p:nvPr/>
          </p:nvSpPr>
          <p:spPr>
            <a:xfrm>
              <a:off x="8159808" y="4997782"/>
              <a:ext cx="597154" cy="642731"/>
            </a:xfrm>
            <a:prstGeom prst="rect">
              <a:avLst/>
            </a:prstGeom>
            <a:solidFill>
              <a:srgbClr val="03FF0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Reg</a:t>
              </a:r>
              <a:endParaRPr lang="de-DE" sz="1400" dirty="0"/>
            </a:p>
          </p:txBody>
        </p:sp>
        <p:cxnSp>
          <p:nvCxnSpPr>
            <p:cNvPr id="73" name="Verbinder: gekrümmt 15">
              <a:extLst>
                <a:ext uri="{FF2B5EF4-FFF2-40B4-BE49-F238E27FC236}">
                  <a16:creationId xmlns:a16="http://schemas.microsoft.com/office/drawing/2014/main" id="{C68AE8EB-E691-44C6-90E4-398B3F6F31FC}"/>
                </a:ext>
              </a:extLst>
            </p:cNvPr>
            <p:cNvCxnSpPr>
              <a:cxnSpLocks/>
              <a:stCxn id="71" idx="3"/>
              <a:endCxn id="70" idx="3"/>
            </p:cNvCxnSpPr>
            <p:nvPr/>
          </p:nvCxnSpPr>
          <p:spPr>
            <a:xfrm flipV="1">
              <a:off x="6616954" y="4770237"/>
              <a:ext cx="416572" cy="548911"/>
            </a:xfrm>
            <a:prstGeom prst="curved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Verbinder: gekrümmt 19">
              <a:extLst>
                <a:ext uri="{FF2B5EF4-FFF2-40B4-BE49-F238E27FC236}">
                  <a16:creationId xmlns:a16="http://schemas.microsoft.com/office/drawing/2014/main" id="{3925E9C1-67B2-4EB4-AA6C-8EC92E9DB98E}"/>
                </a:ext>
              </a:extLst>
            </p:cNvPr>
            <p:cNvCxnSpPr>
              <a:cxnSpLocks/>
              <a:stCxn id="70" idx="5"/>
              <a:endCxn id="72" idx="1"/>
            </p:cNvCxnSpPr>
            <p:nvPr/>
          </p:nvCxnSpPr>
          <p:spPr>
            <a:xfrm rot="16200000" flipH="1">
              <a:off x="7678782" y="4838121"/>
              <a:ext cx="548911" cy="413142"/>
            </a:xfrm>
            <a:prstGeom prst="curved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Gerader Verbinder 31">
              <a:extLst>
                <a:ext uri="{FF2B5EF4-FFF2-40B4-BE49-F238E27FC236}">
                  <a16:creationId xmlns:a16="http://schemas.microsoft.com/office/drawing/2014/main" id="{3E73B15F-2D66-4B4A-B222-865E1353EBCD}"/>
                </a:ext>
              </a:extLst>
            </p:cNvPr>
            <p:cNvCxnSpPr>
              <a:cxnSpLocks/>
            </p:cNvCxnSpPr>
            <p:nvPr/>
          </p:nvCxnSpPr>
          <p:spPr>
            <a:xfrm>
              <a:off x="6019800" y="6077835"/>
              <a:ext cx="4933545" cy="0"/>
            </a:xfrm>
            <a:prstGeom prst="line">
              <a:avLst/>
            </a:prstGeom>
            <a:ln w="19050">
              <a:solidFill>
                <a:srgbClr val="0000E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Gerader Verbinder 32">
              <a:extLst>
                <a:ext uri="{FF2B5EF4-FFF2-40B4-BE49-F238E27FC236}">
                  <a16:creationId xmlns:a16="http://schemas.microsoft.com/office/drawing/2014/main" id="{80BA1D80-9AA7-4AEA-BB37-17178594394A}"/>
                </a:ext>
              </a:extLst>
            </p:cNvPr>
            <p:cNvCxnSpPr>
              <a:cxnSpLocks/>
              <a:stCxn id="71" idx="2"/>
            </p:cNvCxnSpPr>
            <p:nvPr/>
          </p:nvCxnSpPr>
          <p:spPr>
            <a:xfrm>
              <a:off x="6318377" y="5640513"/>
              <a:ext cx="0" cy="437322"/>
            </a:xfrm>
            <a:prstGeom prst="line">
              <a:avLst/>
            </a:prstGeom>
            <a:ln w="19050">
              <a:solidFill>
                <a:srgbClr val="0000E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Gerader Verbinder 35">
              <a:extLst>
                <a:ext uri="{FF2B5EF4-FFF2-40B4-BE49-F238E27FC236}">
                  <a16:creationId xmlns:a16="http://schemas.microsoft.com/office/drawing/2014/main" id="{714AC647-A473-47F2-A660-D6B0797D8966}"/>
                </a:ext>
              </a:extLst>
            </p:cNvPr>
            <p:cNvCxnSpPr>
              <a:cxnSpLocks/>
            </p:cNvCxnSpPr>
            <p:nvPr/>
          </p:nvCxnSpPr>
          <p:spPr>
            <a:xfrm>
              <a:off x="8458385" y="5640513"/>
              <a:ext cx="0" cy="437322"/>
            </a:xfrm>
            <a:prstGeom prst="line">
              <a:avLst/>
            </a:prstGeom>
            <a:ln w="19050">
              <a:solidFill>
                <a:srgbClr val="0000E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8" name="Textfeld 38">
              <a:extLst>
                <a:ext uri="{FF2B5EF4-FFF2-40B4-BE49-F238E27FC236}">
                  <a16:creationId xmlns:a16="http://schemas.microsoft.com/office/drawing/2014/main" id="{74385911-8BD8-499A-B806-AB9C8877824D}"/>
                </a:ext>
              </a:extLst>
            </p:cNvPr>
            <p:cNvSpPr txBox="1"/>
            <p:nvPr/>
          </p:nvSpPr>
          <p:spPr>
            <a:xfrm>
              <a:off x="8122994" y="6012736"/>
              <a:ext cx="683573" cy="3664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Clock</a:t>
              </a:r>
              <a:endParaRPr lang="de-DE" sz="1400" dirty="0"/>
            </a:p>
          </p:txBody>
        </p:sp>
        <p:sp>
          <p:nvSpPr>
            <p:cNvPr id="79" name="Ellipse 1">
              <a:extLst>
                <a:ext uri="{FF2B5EF4-FFF2-40B4-BE49-F238E27FC236}">
                  <a16:creationId xmlns:a16="http://schemas.microsoft.com/office/drawing/2014/main" id="{8FBD04F0-1FDE-4154-BD34-C5EDB257528E}"/>
                </a:ext>
              </a:extLst>
            </p:cNvPr>
            <p:cNvSpPr/>
            <p:nvPr/>
          </p:nvSpPr>
          <p:spPr>
            <a:xfrm>
              <a:off x="9022409" y="4293140"/>
              <a:ext cx="1008532" cy="558954"/>
            </a:xfrm>
            <a:prstGeom prst="ellipse">
              <a:avLst/>
            </a:prstGeom>
            <a:solidFill>
              <a:srgbClr val="0088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Some Logic</a:t>
              </a:r>
              <a:endParaRPr lang="de-DE" sz="1400" dirty="0"/>
            </a:p>
          </p:txBody>
        </p:sp>
        <p:sp>
          <p:nvSpPr>
            <p:cNvPr id="80" name="Rechteck 13">
              <a:extLst>
                <a:ext uri="{FF2B5EF4-FFF2-40B4-BE49-F238E27FC236}">
                  <a16:creationId xmlns:a16="http://schemas.microsoft.com/office/drawing/2014/main" id="{69A0E571-546D-44F6-8C6E-B80D8E816704}"/>
                </a:ext>
              </a:extLst>
            </p:cNvPr>
            <p:cNvSpPr/>
            <p:nvPr/>
          </p:nvSpPr>
          <p:spPr>
            <a:xfrm>
              <a:off x="10296387" y="4997782"/>
              <a:ext cx="597154" cy="642731"/>
            </a:xfrm>
            <a:prstGeom prst="rect">
              <a:avLst/>
            </a:prstGeom>
            <a:solidFill>
              <a:srgbClr val="03FF0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Reg</a:t>
              </a:r>
              <a:endParaRPr lang="de-DE" sz="1400" dirty="0"/>
            </a:p>
          </p:txBody>
        </p:sp>
        <p:cxnSp>
          <p:nvCxnSpPr>
            <p:cNvPr id="81" name="Verbinder: gekrümmt 16">
              <a:extLst>
                <a:ext uri="{FF2B5EF4-FFF2-40B4-BE49-F238E27FC236}">
                  <a16:creationId xmlns:a16="http://schemas.microsoft.com/office/drawing/2014/main" id="{5E0BF3C9-7DBB-4EE3-8980-8565D25F3CD3}"/>
                </a:ext>
              </a:extLst>
            </p:cNvPr>
            <p:cNvCxnSpPr>
              <a:cxnSpLocks/>
              <a:stCxn id="79" idx="5"/>
              <a:endCxn id="80" idx="1"/>
            </p:cNvCxnSpPr>
            <p:nvPr/>
          </p:nvCxnSpPr>
          <p:spPr>
            <a:xfrm rot="16200000" flipH="1">
              <a:off x="9815361" y="4838121"/>
              <a:ext cx="548911" cy="413142"/>
            </a:xfrm>
            <a:prstGeom prst="curved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Gerader Verbinder 28">
              <a:extLst>
                <a:ext uri="{FF2B5EF4-FFF2-40B4-BE49-F238E27FC236}">
                  <a16:creationId xmlns:a16="http://schemas.microsoft.com/office/drawing/2014/main" id="{5A50023C-44EA-49BA-BC24-B6A2C15FD098}"/>
                </a:ext>
              </a:extLst>
            </p:cNvPr>
            <p:cNvCxnSpPr>
              <a:cxnSpLocks/>
            </p:cNvCxnSpPr>
            <p:nvPr/>
          </p:nvCxnSpPr>
          <p:spPr>
            <a:xfrm>
              <a:off x="10598471" y="5640513"/>
              <a:ext cx="0" cy="437322"/>
            </a:xfrm>
            <a:prstGeom prst="line">
              <a:avLst/>
            </a:prstGeom>
            <a:ln w="19050">
              <a:solidFill>
                <a:srgbClr val="0000E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Verbinder: gekrümmt 45">
              <a:extLst>
                <a:ext uri="{FF2B5EF4-FFF2-40B4-BE49-F238E27FC236}">
                  <a16:creationId xmlns:a16="http://schemas.microsoft.com/office/drawing/2014/main" id="{B9D0902E-0530-4EDF-9816-72A24DF6D0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55198" y="4770237"/>
              <a:ext cx="416572" cy="548911"/>
            </a:xfrm>
            <a:prstGeom prst="curved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603923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C2435-8961-A59E-BFA7-DD5F08D67C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8DF8DCD8-440B-B18A-1E98-118EDCE13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High-Level Synthesis</a:t>
            </a:r>
            <a:endParaRPr lang="de-DE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84218A7-032F-E7E2-CDB0-1E94C5F31C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8184" y="1098468"/>
            <a:ext cx="7610542" cy="55606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b="1" dirty="0" err="1">
                <a:solidFill>
                  <a:srgbClr val="2F5597"/>
                </a:solidFill>
              </a:rPr>
              <a:t>Describe</a:t>
            </a:r>
            <a:r>
              <a:rPr lang="de-DE" sz="2000" b="1" dirty="0">
                <a:solidFill>
                  <a:srgbClr val="2F5597"/>
                </a:solidFill>
              </a:rPr>
              <a:t> on a </a:t>
            </a:r>
            <a:r>
              <a:rPr lang="de-DE" sz="2000" b="1" dirty="0" err="1">
                <a:solidFill>
                  <a:srgbClr val="2F5597"/>
                </a:solidFill>
              </a:rPr>
              <a:t>higher</a:t>
            </a:r>
            <a:r>
              <a:rPr lang="de-DE" sz="2000" b="1" dirty="0">
                <a:solidFill>
                  <a:srgbClr val="2F5597"/>
                </a:solidFill>
              </a:rPr>
              <a:t> </a:t>
            </a:r>
            <a:r>
              <a:rPr lang="de-DE" sz="2000" b="1" dirty="0" err="1">
                <a:solidFill>
                  <a:srgbClr val="2F5597"/>
                </a:solidFill>
              </a:rPr>
              <a:t>abstraction</a:t>
            </a:r>
            <a:r>
              <a:rPr lang="de-DE" sz="2000" b="1" dirty="0">
                <a:solidFill>
                  <a:srgbClr val="2F5597"/>
                </a:solidFill>
              </a:rPr>
              <a:t> </a:t>
            </a:r>
            <a:r>
              <a:rPr lang="de-DE" sz="2000" b="1" dirty="0" err="1">
                <a:solidFill>
                  <a:srgbClr val="2F5597"/>
                </a:solidFill>
              </a:rPr>
              <a:t>level</a:t>
            </a:r>
            <a:r>
              <a:rPr lang="de-DE" sz="2000" b="1" dirty="0">
                <a:solidFill>
                  <a:srgbClr val="2F5597"/>
                </a:solidFill>
              </a:rPr>
              <a:t> </a:t>
            </a:r>
            <a:r>
              <a:rPr lang="de-DE" sz="2000" b="1" dirty="0" err="1">
                <a:solidFill>
                  <a:srgbClr val="2F5597"/>
                </a:solidFill>
              </a:rPr>
              <a:t>using</a:t>
            </a:r>
            <a:r>
              <a:rPr lang="de-DE" sz="2000" b="1" dirty="0">
                <a:solidFill>
                  <a:srgbClr val="2F5597"/>
                </a:solidFill>
              </a:rPr>
              <a:t> C</a:t>
            </a:r>
            <a:r>
              <a:rPr lang="en-US" sz="2000" b="1" dirty="0">
                <a:solidFill>
                  <a:srgbClr val="2F5597"/>
                </a:solidFill>
              </a:rPr>
              <a:t>/C++</a:t>
            </a:r>
          </a:p>
          <a:p>
            <a:pPr marL="0" indent="0">
              <a:buNone/>
            </a:pPr>
            <a:endParaRPr lang="en-US" sz="1800" b="1" dirty="0">
              <a:solidFill>
                <a:srgbClr val="2F5597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rgbClr val="C00000"/>
              </a:solidFill>
            </a:endParaRP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19" name="Inhaltsplatzhalter 18">
            <a:extLst>
              <a:ext uri="{FF2B5EF4-FFF2-40B4-BE49-F238E27FC236}">
                <a16:creationId xmlns:a16="http://schemas.microsoft.com/office/drawing/2014/main" id="{8D69C541-6310-C5C4-7129-F4177B4EDF4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50B8906-4ACB-5498-9494-B1A10208E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05FA673-7FCF-5DF3-BC59-B6C9911C4D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software engineer’s perspective</a:t>
            </a:r>
            <a:endParaRPr lang="de-DE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6F34C681-57DE-1ED4-B819-351AE2B2CCC3}"/>
              </a:ext>
            </a:extLst>
          </p:cNvPr>
          <p:cNvSpPr/>
          <p:nvPr/>
        </p:nvSpPr>
        <p:spPr>
          <a:xfrm>
            <a:off x="4355639" y="3246421"/>
            <a:ext cx="2347672" cy="24595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461B8E20-BF24-B3B5-AA0C-6F3BC8C4E6F4}"/>
              </a:ext>
            </a:extLst>
          </p:cNvPr>
          <p:cNvSpPr/>
          <p:nvPr/>
        </p:nvSpPr>
        <p:spPr>
          <a:xfrm>
            <a:off x="1437612" y="3246421"/>
            <a:ext cx="2347672" cy="24595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DFA910BE-EBF2-9ECD-F164-5A0CD8F6E288}"/>
              </a:ext>
            </a:extLst>
          </p:cNvPr>
          <p:cNvSpPr/>
          <p:nvPr/>
        </p:nvSpPr>
        <p:spPr>
          <a:xfrm>
            <a:off x="1503448" y="3301575"/>
            <a:ext cx="2209191" cy="853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  <a:r>
              <a:rPr lang="de-DE" dirty="0"/>
              <a:t>/C++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1BFA34B2-FFDD-FDAF-2239-78D390B99DF4}"/>
              </a:ext>
            </a:extLst>
          </p:cNvPr>
          <p:cNvSpPr/>
          <p:nvPr/>
        </p:nvSpPr>
        <p:spPr>
          <a:xfrm>
            <a:off x="1503448" y="4796628"/>
            <a:ext cx="2209191" cy="853556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C/C++ Simulation</a:t>
            </a:r>
            <a:endParaRPr lang="de-DE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7455A760-C078-7FB1-5801-9DCCE1AA5BEF}"/>
              </a:ext>
            </a:extLst>
          </p:cNvPr>
          <p:cNvSpPr/>
          <p:nvPr/>
        </p:nvSpPr>
        <p:spPr>
          <a:xfrm>
            <a:off x="4425143" y="3301575"/>
            <a:ext cx="2209191" cy="853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HDL</a:t>
            </a:r>
            <a:endParaRPr lang="de-DE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78C0A8A9-B063-C7FA-CDBB-5EA2FBC09948}"/>
              </a:ext>
            </a:extLst>
          </p:cNvPr>
          <p:cNvSpPr/>
          <p:nvPr/>
        </p:nvSpPr>
        <p:spPr>
          <a:xfrm>
            <a:off x="4425143" y="4796628"/>
            <a:ext cx="2209191" cy="853556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C/RTL Co-Simulation</a:t>
            </a:r>
            <a:endParaRPr lang="de-DE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C96DE2DE-BD13-6FE1-FA1B-C4E325244038}"/>
              </a:ext>
            </a:extLst>
          </p:cNvPr>
          <p:cNvSpPr/>
          <p:nvPr/>
        </p:nvSpPr>
        <p:spPr>
          <a:xfrm>
            <a:off x="7294337" y="3421219"/>
            <a:ext cx="1463021" cy="21640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Synthesis</a:t>
            </a:r>
            <a:br>
              <a:rPr lang="en-US" sz="1400" dirty="0"/>
            </a:br>
            <a:r>
              <a:rPr lang="en-US" sz="1400" dirty="0"/>
              <a:t>Implementation</a:t>
            </a:r>
            <a:br>
              <a:rPr lang="en-US" sz="1400" dirty="0"/>
            </a:br>
            <a:r>
              <a:rPr lang="en-US" sz="1400" dirty="0"/>
              <a:t>Bitstream</a:t>
            </a:r>
            <a:endParaRPr lang="de-DE" sz="1400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BE115076-D70B-0BCF-0BB5-BFCE0B45138E}"/>
              </a:ext>
            </a:extLst>
          </p:cNvPr>
          <p:cNvSpPr/>
          <p:nvPr/>
        </p:nvSpPr>
        <p:spPr>
          <a:xfrm>
            <a:off x="9291368" y="3429000"/>
            <a:ext cx="1463021" cy="2164083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FPGA</a:t>
            </a:r>
            <a:endParaRPr lang="de-DE" dirty="0"/>
          </a:p>
        </p:txBody>
      </p:sp>
      <p:sp>
        <p:nvSpPr>
          <p:cNvPr id="30" name="Pfeil: nach rechts 29">
            <a:extLst>
              <a:ext uri="{FF2B5EF4-FFF2-40B4-BE49-F238E27FC236}">
                <a16:creationId xmlns:a16="http://schemas.microsoft.com/office/drawing/2014/main" id="{CA612F13-FC1C-1D83-4141-ECFB92821E1B}"/>
              </a:ext>
            </a:extLst>
          </p:cNvPr>
          <p:cNvSpPr/>
          <p:nvPr/>
        </p:nvSpPr>
        <p:spPr>
          <a:xfrm>
            <a:off x="3802843" y="4225349"/>
            <a:ext cx="534010" cy="49020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Pfeil: nach rechts 30">
            <a:extLst>
              <a:ext uri="{FF2B5EF4-FFF2-40B4-BE49-F238E27FC236}">
                <a16:creationId xmlns:a16="http://schemas.microsoft.com/office/drawing/2014/main" id="{B4D9CE26-8715-AE1E-8071-5645F2F46B36}"/>
              </a:ext>
            </a:extLst>
          </p:cNvPr>
          <p:cNvSpPr/>
          <p:nvPr/>
        </p:nvSpPr>
        <p:spPr>
          <a:xfrm>
            <a:off x="6732977" y="4225349"/>
            <a:ext cx="534010" cy="49020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Pfeil: nach rechts 31">
            <a:extLst>
              <a:ext uri="{FF2B5EF4-FFF2-40B4-BE49-F238E27FC236}">
                <a16:creationId xmlns:a16="http://schemas.microsoft.com/office/drawing/2014/main" id="{098E7434-11C2-D8C2-7629-6124A808492A}"/>
              </a:ext>
            </a:extLst>
          </p:cNvPr>
          <p:cNvSpPr/>
          <p:nvPr/>
        </p:nvSpPr>
        <p:spPr>
          <a:xfrm>
            <a:off x="8757358" y="4233130"/>
            <a:ext cx="534010" cy="49020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Pfeil: nach rechts 32">
            <a:extLst>
              <a:ext uri="{FF2B5EF4-FFF2-40B4-BE49-F238E27FC236}">
                <a16:creationId xmlns:a16="http://schemas.microsoft.com/office/drawing/2014/main" id="{58A230E7-0EEB-D031-42DA-656ACEE9A043}"/>
              </a:ext>
            </a:extLst>
          </p:cNvPr>
          <p:cNvSpPr/>
          <p:nvPr/>
        </p:nvSpPr>
        <p:spPr>
          <a:xfrm rot="5400000">
            <a:off x="2409671" y="4300846"/>
            <a:ext cx="406991" cy="27156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Pfeil: nach rechts 33">
            <a:extLst>
              <a:ext uri="{FF2B5EF4-FFF2-40B4-BE49-F238E27FC236}">
                <a16:creationId xmlns:a16="http://schemas.microsoft.com/office/drawing/2014/main" id="{D595EA24-511E-A7D0-4008-5CA8635D7D3D}"/>
              </a:ext>
            </a:extLst>
          </p:cNvPr>
          <p:cNvSpPr/>
          <p:nvPr/>
        </p:nvSpPr>
        <p:spPr>
          <a:xfrm rot="5400000">
            <a:off x="5325979" y="4300846"/>
            <a:ext cx="406991" cy="27156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DD87092-040D-7BAB-9687-D832B818F69F}"/>
              </a:ext>
            </a:extLst>
          </p:cNvPr>
          <p:cNvSpPr txBox="1"/>
          <p:nvPr/>
        </p:nvSpPr>
        <p:spPr>
          <a:xfrm>
            <a:off x="354882" y="1821741"/>
            <a:ext cx="5128088" cy="1015663"/>
          </a:xfrm>
          <a:prstGeom prst="rect">
            <a:avLst/>
          </a:prstGeom>
          <a:solidFill>
            <a:srgbClr val="FFC9C9"/>
          </a:solidFill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  <a:p>
            <a:pPr marL="0" indent="0" algn="r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Resource consumption</a:t>
            </a:r>
          </a:p>
          <a:p>
            <a:pPr marL="0" indent="0" algn="r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Understanding of synthesized hardware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4E12022-7124-94D0-8D79-D49257A29774}"/>
              </a:ext>
            </a:extLst>
          </p:cNvPr>
          <p:cNvSpPr txBox="1"/>
          <p:nvPr/>
        </p:nvSpPr>
        <p:spPr>
          <a:xfrm>
            <a:off x="6504883" y="2016862"/>
            <a:ext cx="1980036" cy="707886"/>
          </a:xfrm>
          <a:prstGeom prst="rect">
            <a:avLst/>
          </a:prstGeom>
          <a:solidFill>
            <a:srgbClr val="A9D18E"/>
          </a:solidFill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Design speed</a:t>
            </a:r>
          </a:p>
          <a:p>
            <a:pPr marL="0" indent="0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Simplicity</a:t>
            </a:r>
          </a:p>
        </p:txBody>
      </p:sp>
      <p:sp>
        <p:nvSpPr>
          <p:cNvPr id="10" name="Pfeil: nach links und rechts 9">
            <a:extLst>
              <a:ext uri="{FF2B5EF4-FFF2-40B4-BE49-F238E27FC236}">
                <a16:creationId xmlns:a16="http://schemas.microsoft.com/office/drawing/2014/main" id="{54C5C66D-136F-A855-200F-A1115EEC9D48}"/>
              </a:ext>
            </a:extLst>
          </p:cNvPr>
          <p:cNvSpPr/>
          <p:nvPr/>
        </p:nvSpPr>
        <p:spPr>
          <a:xfrm>
            <a:off x="5719677" y="2184237"/>
            <a:ext cx="548499" cy="373136"/>
          </a:xfrm>
          <a:prstGeom prst="left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653588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08D8B9-7107-0779-3E1D-A92AD80D17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9DC6D665-A694-ABF1-FBD0-6D1A03F52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High-Level Synthesis</a:t>
            </a:r>
            <a:endParaRPr lang="de-DE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607CC54-F43C-AF33-E6E0-01BE99A764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8183" y="1098468"/>
            <a:ext cx="7365993" cy="55606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b="1" dirty="0" err="1">
                <a:solidFill>
                  <a:srgbClr val="2F5597"/>
                </a:solidFill>
              </a:rPr>
              <a:t>Describe</a:t>
            </a:r>
            <a:r>
              <a:rPr lang="de-DE" sz="2000" b="1" dirty="0">
                <a:solidFill>
                  <a:srgbClr val="2F5597"/>
                </a:solidFill>
              </a:rPr>
              <a:t> on a </a:t>
            </a:r>
            <a:r>
              <a:rPr lang="de-DE" sz="2000" b="1" dirty="0" err="1">
                <a:solidFill>
                  <a:srgbClr val="2F5597"/>
                </a:solidFill>
              </a:rPr>
              <a:t>higher</a:t>
            </a:r>
            <a:r>
              <a:rPr lang="de-DE" sz="2000" b="1" dirty="0">
                <a:solidFill>
                  <a:srgbClr val="2F5597"/>
                </a:solidFill>
              </a:rPr>
              <a:t> </a:t>
            </a:r>
            <a:r>
              <a:rPr lang="de-DE" sz="2000" b="1" dirty="0" err="1">
                <a:solidFill>
                  <a:srgbClr val="2F5597"/>
                </a:solidFill>
              </a:rPr>
              <a:t>abstraction</a:t>
            </a:r>
            <a:r>
              <a:rPr lang="de-DE" sz="2000" b="1" dirty="0">
                <a:solidFill>
                  <a:srgbClr val="2F5597"/>
                </a:solidFill>
              </a:rPr>
              <a:t> </a:t>
            </a:r>
            <a:r>
              <a:rPr lang="de-DE" sz="2000" b="1" dirty="0" err="1">
                <a:solidFill>
                  <a:srgbClr val="2F5597"/>
                </a:solidFill>
              </a:rPr>
              <a:t>level</a:t>
            </a:r>
            <a:r>
              <a:rPr lang="de-DE" sz="2000" b="1" dirty="0">
                <a:solidFill>
                  <a:srgbClr val="2F5597"/>
                </a:solidFill>
              </a:rPr>
              <a:t> </a:t>
            </a:r>
            <a:r>
              <a:rPr lang="de-DE" sz="2000" b="1" dirty="0" err="1">
                <a:solidFill>
                  <a:srgbClr val="2F5597"/>
                </a:solidFill>
              </a:rPr>
              <a:t>using</a:t>
            </a:r>
            <a:r>
              <a:rPr lang="de-DE" sz="2000" b="1" dirty="0">
                <a:solidFill>
                  <a:srgbClr val="2F5597"/>
                </a:solidFill>
              </a:rPr>
              <a:t> C</a:t>
            </a:r>
            <a:r>
              <a:rPr lang="en-US" sz="2000" b="1" dirty="0">
                <a:solidFill>
                  <a:srgbClr val="2F5597"/>
                </a:solidFill>
              </a:rPr>
              <a:t>/C++</a:t>
            </a:r>
          </a:p>
          <a:p>
            <a:pPr marL="0" indent="0">
              <a:buNone/>
            </a:pPr>
            <a:endParaRPr lang="en-US" sz="2000" b="1" dirty="0">
              <a:solidFill>
                <a:srgbClr val="2F5597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rgbClr val="C00000"/>
              </a:solidFill>
            </a:endParaRP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19" name="Inhaltsplatzhalter 18">
            <a:extLst>
              <a:ext uri="{FF2B5EF4-FFF2-40B4-BE49-F238E27FC236}">
                <a16:creationId xmlns:a16="http://schemas.microsoft.com/office/drawing/2014/main" id="{3A7CDFE8-E804-9C53-0C6E-89245847A2E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C758EA9-27DA-E5EF-FD9C-C62E696BF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6302499-BCE3-DC49-42EF-C70D16D35F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software engineer’s perspective</a:t>
            </a:r>
            <a:endParaRPr lang="de-DE" dirty="0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FA5E53D0-758A-4254-8F92-3C04EDF351B2}"/>
              </a:ext>
            </a:extLst>
          </p:cNvPr>
          <p:cNvGrpSpPr/>
          <p:nvPr/>
        </p:nvGrpSpPr>
        <p:grpSpPr>
          <a:xfrm>
            <a:off x="333523" y="4631530"/>
            <a:ext cx="5838677" cy="1541350"/>
            <a:chOff x="1437612" y="3246421"/>
            <a:chExt cx="9316777" cy="2459532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1139E218-EECF-E56A-7C80-3E4DAC15466D}"/>
                </a:ext>
              </a:extLst>
            </p:cNvPr>
            <p:cNvSpPr/>
            <p:nvPr/>
          </p:nvSpPr>
          <p:spPr>
            <a:xfrm>
              <a:off x="4355639" y="3246421"/>
              <a:ext cx="2347672" cy="245953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7BF33410-EA73-4EA2-F868-657C0ECD483F}"/>
                </a:ext>
              </a:extLst>
            </p:cNvPr>
            <p:cNvSpPr/>
            <p:nvPr/>
          </p:nvSpPr>
          <p:spPr>
            <a:xfrm>
              <a:off x="1437612" y="3246421"/>
              <a:ext cx="2347672" cy="245953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B274B680-9480-77F0-26C7-4E45A7791D8A}"/>
                </a:ext>
              </a:extLst>
            </p:cNvPr>
            <p:cNvSpPr/>
            <p:nvPr/>
          </p:nvSpPr>
          <p:spPr>
            <a:xfrm>
              <a:off x="1503448" y="3301575"/>
              <a:ext cx="2209191" cy="8535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</a:t>
              </a:r>
              <a:r>
                <a:rPr lang="de-DE" sz="1400" dirty="0"/>
                <a:t>/C++</a:t>
              </a:r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D2A5B0BD-D838-5B52-CA13-AAD31427592E}"/>
                </a:ext>
              </a:extLst>
            </p:cNvPr>
            <p:cNvSpPr/>
            <p:nvPr/>
          </p:nvSpPr>
          <p:spPr>
            <a:xfrm>
              <a:off x="1503448" y="4796628"/>
              <a:ext cx="2209191" cy="853556"/>
            </a:xfrm>
            <a:prstGeom prst="rect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C/C++ Simulation</a:t>
              </a:r>
              <a:endParaRPr lang="de-DE" sz="1400" dirty="0"/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16D3B897-A5C5-607C-9AF7-8B80214DED05}"/>
                </a:ext>
              </a:extLst>
            </p:cNvPr>
            <p:cNvSpPr/>
            <p:nvPr/>
          </p:nvSpPr>
          <p:spPr>
            <a:xfrm>
              <a:off x="4425143" y="3301575"/>
              <a:ext cx="2209191" cy="8535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HDL</a:t>
              </a:r>
              <a:endParaRPr lang="de-DE" sz="1400" dirty="0"/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5169BF93-760C-76CE-9B72-CEFE7CE97CA4}"/>
                </a:ext>
              </a:extLst>
            </p:cNvPr>
            <p:cNvSpPr/>
            <p:nvPr/>
          </p:nvSpPr>
          <p:spPr>
            <a:xfrm>
              <a:off x="4425143" y="4796628"/>
              <a:ext cx="2209191" cy="853556"/>
            </a:xfrm>
            <a:prstGeom prst="rect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C/RTL Co-Simulation</a:t>
              </a:r>
              <a:endParaRPr lang="de-DE" sz="1400" dirty="0"/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F194712C-5F9F-20D8-C3A1-BBD4B06EA917}"/>
                </a:ext>
              </a:extLst>
            </p:cNvPr>
            <p:cNvSpPr/>
            <p:nvPr/>
          </p:nvSpPr>
          <p:spPr>
            <a:xfrm>
              <a:off x="7294337" y="3421219"/>
              <a:ext cx="1463021" cy="216408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Synthesis</a:t>
              </a:r>
              <a:br>
                <a:rPr lang="en-US" sz="800" dirty="0"/>
              </a:br>
              <a:r>
                <a:rPr lang="en-US" sz="800" dirty="0"/>
                <a:t>Implementation</a:t>
              </a:r>
              <a:br>
                <a:rPr lang="en-US" sz="800" dirty="0"/>
              </a:br>
              <a:r>
                <a:rPr lang="en-US" sz="800" dirty="0"/>
                <a:t>Bitstream</a:t>
              </a:r>
              <a:endParaRPr lang="de-DE" sz="800" dirty="0"/>
            </a:p>
          </p:txBody>
        </p:sp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D0E942DE-31AE-2C7C-E74B-7896945D78BB}"/>
                </a:ext>
              </a:extLst>
            </p:cNvPr>
            <p:cNvSpPr/>
            <p:nvPr/>
          </p:nvSpPr>
          <p:spPr>
            <a:xfrm>
              <a:off x="9291368" y="3429000"/>
              <a:ext cx="1463021" cy="2164083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FPGA</a:t>
              </a:r>
              <a:endParaRPr lang="de-DE" sz="1400" dirty="0"/>
            </a:p>
          </p:txBody>
        </p:sp>
        <p:sp>
          <p:nvSpPr>
            <p:cNvPr id="30" name="Pfeil: nach rechts 29">
              <a:extLst>
                <a:ext uri="{FF2B5EF4-FFF2-40B4-BE49-F238E27FC236}">
                  <a16:creationId xmlns:a16="http://schemas.microsoft.com/office/drawing/2014/main" id="{3B976214-AD54-446D-9264-317E393C1C95}"/>
                </a:ext>
              </a:extLst>
            </p:cNvPr>
            <p:cNvSpPr/>
            <p:nvPr/>
          </p:nvSpPr>
          <p:spPr>
            <a:xfrm>
              <a:off x="3802843" y="4225349"/>
              <a:ext cx="534010" cy="490205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sp>
          <p:nvSpPr>
            <p:cNvPr id="31" name="Pfeil: nach rechts 30">
              <a:extLst>
                <a:ext uri="{FF2B5EF4-FFF2-40B4-BE49-F238E27FC236}">
                  <a16:creationId xmlns:a16="http://schemas.microsoft.com/office/drawing/2014/main" id="{3E6886E2-870B-2873-0481-31A12F2E93C7}"/>
                </a:ext>
              </a:extLst>
            </p:cNvPr>
            <p:cNvSpPr/>
            <p:nvPr/>
          </p:nvSpPr>
          <p:spPr>
            <a:xfrm>
              <a:off x="6732977" y="4225349"/>
              <a:ext cx="534010" cy="490205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sp>
          <p:nvSpPr>
            <p:cNvPr id="32" name="Pfeil: nach rechts 31">
              <a:extLst>
                <a:ext uri="{FF2B5EF4-FFF2-40B4-BE49-F238E27FC236}">
                  <a16:creationId xmlns:a16="http://schemas.microsoft.com/office/drawing/2014/main" id="{4F2B35D0-AF74-F438-5F73-8E6165E7C151}"/>
                </a:ext>
              </a:extLst>
            </p:cNvPr>
            <p:cNvSpPr/>
            <p:nvPr/>
          </p:nvSpPr>
          <p:spPr>
            <a:xfrm>
              <a:off x="8757358" y="4233130"/>
              <a:ext cx="534010" cy="490205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sp>
          <p:nvSpPr>
            <p:cNvPr id="33" name="Pfeil: nach rechts 32">
              <a:extLst>
                <a:ext uri="{FF2B5EF4-FFF2-40B4-BE49-F238E27FC236}">
                  <a16:creationId xmlns:a16="http://schemas.microsoft.com/office/drawing/2014/main" id="{4614D94C-B50A-D0CE-2682-84DD38041CBC}"/>
                </a:ext>
              </a:extLst>
            </p:cNvPr>
            <p:cNvSpPr/>
            <p:nvPr/>
          </p:nvSpPr>
          <p:spPr>
            <a:xfrm rot="5400000">
              <a:off x="2409671" y="4300846"/>
              <a:ext cx="406991" cy="271560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sp>
          <p:nvSpPr>
            <p:cNvPr id="34" name="Pfeil: nach rechts 33">
              <a:extLst>
                <a:ext uri="{FF2B5EF4-FFF2-40B4-BE49-F238E27FC236}">
                  <a16:creationId xmlns:a16="http://schemas.microsoft.com/office/drawing/2014/main" id="{CF7B6016-FB55-F31B-2D54-6FEA2BDB0316}"/>
                </a:ext>
              </a:extLst>
            </p:cNvPr>
            <p:cNvSpPr/>
            <p:nvPr/>
          </p:nvSpPr>
          <p:spPr>
            <a:xfrm rot="5400000">
              <a:off x="5325979" y="4300846"/>
              <a:ext cx="406991" cy="271560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</p:grpSp>
      <p:pic>
        <p:nvPicPr>
          <p:cNvPr id="20" name="Grafik 19">
            <a:extLst>
              <a:ext uri="{FF2B5EF4-FFF2-40B4-BE49-F238E27FC236}">
                <a16:creationId xmlns:a16="http://schemas.microsoft.com/office/drawing/2014/main" id="{CDFE5425-B400-0CAD-8DD9-852BA0418E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1453" y="3007602"/>
            <a:ext cx="4524194" cy="31652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5" name="Textfeld 6">
            <a:extLst>
              <a:ext uri="{FF2B5EF4-FFF2-40B4-BE49-F238E27FC236}">
                <a16:creationId xmlns:a16="http://schemas.microsoft.com/office/drawing/2014/main" id="{E16B9E4A-4BC7-4F68-969C-7A66D7086F72}"/>
              </a:ext>
            </a:extLst>
          </p:cNvPr>
          <p:cNvSpPr txBox="1"/>
          <p:nvPr/>
        </p:nvSpPr>
        <p:spPr>
          <a:xfrm>
            <a:off x="354882" y="1821741"/>
            <a:ext cx="5128088" cy="1015663"/>
          </a:xfrm>
          <a:prstGeom prst="rect">
            <a:avLst/>
          </a:prstGeom>
          <a:solidFill>
            <a:srgbClr val="FFC9C9"/>
          </a:solidFill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  <a:p>
            <a:pPr marL="0" indent="0" algn="r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Resource consumption</a:t>
            </a:r>
          </a:p>
          <a:p>
            <a:pPr marL="0" indent="0" algn="r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Understanding of synthesized hardware</a:t>
            </a:r>
          </a:p>
        </p:txBody>
      </p:sp>
      <p:sp>
        <p:nvSpPr>
          <p:cNvPr id="36" name="Textfeld 8">
            <a:extLst>
              <a:ext uri="{FF2B5EF4-FFF2-40B4-BE49-F238E27FC236}">
                <a16:creationId xmlns:a16="http://schemas.microsoft.com/office/drawing/2014/main" id="{CF6A6DFB-DC4F-446F-9142-034E7E031D90}"/>
              </a:ext>
            </a:extLst>
          </p:cNvPr>
          <p:cNvSpPr txBox="1"/>
          <p:nvPr/>
        </p:nvSpPr>
        <p:spPr>
          <a:xfrm>
            <a:off x="6504883" y="2016862"/>
            <a:ext cx="1980036" cy="707886"/>
          </a:xfrm>
          <a:prstGeom prst="rect">
            <a:avLst/>
          </a:prstGeom>
          <a:solidFill>
            <a:srgbClr val="A9D18E"/>
          </a:solidFill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Design speed</a:t>
            </a:r>
          </a:p>
          <a:p>
            <a:pPr marL="0" indent="0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Simplicity</a:t>
            </a:r>
          </a:p>
        </p:txBody>
      </p:sp>
      <p:sp>
        <p:nvSpPr>
          <p:cNvPr id="37" name="Pfeil: nach links und rechts 9">
            <a:extLst>
              <a:ext uri="{FF2B5EF4-FFF2-40B4-BE49-F238E27FC236}">
                <a16:creationId xmlns:a16="http://schemas.microsoft.com/office/drawing/2014/main" id="{AB7E183F-B2BA-49B6-A4A4-8E9B7157DC65}"/>
              </a:ext>
            </a:extLst>
          </p:cNvPr>
          <p:cNvSpPr/>
          <p:nvPr/>
        </p:nvSpPr>
        <p:spPr>
          <a:xfrm>
            <a:off x="5719677" y="2184237"/>
            <a:ext cx="548499" cy="373136"/>
          </a:xfrm>
          <a:prstGeom prst="left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105932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AB06B3-6DC5-FB15-46B2-9688402250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3CD38148-3C6D-25CA-2210-FC0900353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High-Level Synthesis</a:t>
            </a:r>
            <a:endParaRPr lang="de-DE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B8B5E74-D88E-6BB4-85AE-005D62F482D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Support: </a:t>
            </a:r>
            <a:r>
              <a:rPr lang="en-US" sz="2000" dirty="0" err="1"/>
              <a:t>Keras</a:t>
            </a:r>
            <a:r>
              <a:rPr lang="en-US" sz="2000" dirty="0"/>
              <a:t>, limited: </a:t>
            </a:r>
            <a:r>
              <a:rPr lang="en-US" sz="2000" dirty="0" err="1"/>
              <a:t>PyTorch</a:t>
            </a:r>
            <a:r>
              <a:rPr lang="en-US" sz="2000" dirty="0"/>
              <a:t>, ONNX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Growing range of features, currently:</a:t>
            </a:r>
          </a:p>
          <a:p>
            <a:pPr lvl="1"/>
            <a:r>
              <a:rPr lang="en-US" sz="1800" dirty="0"/>
              <a:t>MLP</a:t>
            </a:r>
          </a:p>
          <a:p>
            <a:pPr lvl="1"/>
            <a:r>
              <a:rPr lang="en-US" sz="1800" dirty="0"/>
              <a:t>CNN</a:t>
            </a:r>
          </a:p>
          <a:p>
            <a:pPr lvl="1"/>
            <a:r>
              <a:rPr lang="en-US" sz="1800" dirty="0"/>
              <a:t>RNN</a:t>
            </a:r>
          </a:p>
          <a:p>
            <a:pPr lvl="1"/>
            <a:r>
              <a:rPr lang="en-US" sz="1800" dirty="0"/>
              <a:t>GNN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Backends: Intel, Vitis, Catapult, </a:t>
            </a:r>
            <a:r>
              <a:rPr lang="en-US" sz="2000" dirty="0" err="1"/>
              <a:t>oneAPI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19" name="Inhaltsplatzhalter 18">
            <a:extLst>
              <a:ext uri="{FF2B5EF4-FFF2-40B4-BE49-F238E27FC236}">
                <a16:creationId xmlns:a16="http://schemas.microsoft.com/office/drawing/2014/main" id="{9C05552E-73EB-2F20-5536-13D815E7950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de-DE" b="1" dirty="0">
              <a:solidFill>
                <a:srgbClr val="2F5597"/>
              </a:solidFill>
            </a:endParaRPr>
          </a:p>
          <a:p>
            <a:pPr marL="0" indent="0">
              <a:buNone/>
            </a:pPr>
            <a:endParaRPr lang="de-DE" b="1" dirty="0">
              <a:solidFill>
                <a:srgbClr val="2F5597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055A945-85BB-D644-919A-3DEEB8F87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ED4864F-9A34-5168-9D38-8502EB7745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2F5597"/>
                </a:solidFill>
              </a:rPr>
              <a:t>HLS4ML</a:t>
            </a:r>
            <a:r>
              <a:rPr lang="en-US" dirty="0"/>
              <a:t>: Neural Networks for FPGAs</a:t>
            </a:r>
            <a:endParaRPr lang="de-DE" dirty="0"/>
          </a:p>
        </p:txBody>
      </p: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8E629195-C1EB-8C61-A662-AE2B021A210F}"/>
              </a:ext>
            </a:extLst>
          </p:cNvPr>
          <p:cNvGrpSpPr/>
          <p:nvPr/>
        </p:nvGrpSpPr>
        <p:grpSpPr>
          <a:xfrm>
            <a:off x="505405" y="4404569"/>
            <a:ext cx="6960334" cy="1934714"/>
            <a:chOff x="296500" y="4199598"/>
            <a:chExt cx="11005016" cy="2459533"/>
          </a:xfrm>
        </p:grpSpPr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99D055CA-53D6-B9DE-543F-4F1CEDF549CD}"/>
                </a:ext>
              </a:extLst>
            </p:cNvPr>
            <p:cNvSpPr/>
            <p:nvPr/>
          </p:nvSpPr>
          <p:spPr>
            <a:xfrm>
              <a:off x="4902766" y="4199599"/>
              <a:ext cx="2347672" cy="245953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D6EA3162-1269-AD56-0FCA-818860E7721E}"/>
                </a:ext>
              </a:extLst>
            </p:cNvPr>
            <p:cNvSpPr/>
            <p:nvPr/>
          </p:nvSpPr>
          <p:spPr>
            <a:xfrm>
              <a:off x="1984739" y="4199599"/>
              <a:ext cx="2347672" cy="245953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38E7D0E2-D007-FB52-7D1E-9E997AF3E5AE}"/>
                </a:ext>
              </a:extLst>
            </p:cNvPr>
            <p:cNvSpPr/>
            <p:nvPr/>
          </p:nvSpPr>
          <p:spPr>
            <a:xfrm>
              <a:off x="2050575" y="4254753"/>
              <a:ext cx="2209191" cy="8535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</a:t>
              </a:r>
              <a:r>
                <a:rPr lang="de-DE" sz="1400" dirty="0"/>
                <a:t>/C++</a:t>
              </a: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36228CAF-2FCB-66B5-BC8E-32265C644537}"/>
                </a:ext>
              </a:extLst>
            </p:cNvPr>
            <p:cNvSpPr/>
            <p:nvPr/>
          </p:nvSpPr>
          <p:spPr>
            <a:xfrm>
              <a:off x="2050575" y="5749806"/>
              <a:ext cx="2209191" cy="853556"/>
            </a:xfrm>
            <a:prstGeom prst="rect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C/C++ Simulation</a:t>
              </a:r>
              <a:endParaRPr lang="de-DE" sz="1400" dirty="0"/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5143C48E-14DC-58EA-BEAA-E24D346FF68D}"/>
                </a:ext>
              </a:extLst>
            </p:cNvPr>
            <p:cNvSpPr/>
            <p:nvPr/>
          </p:nvSpPr>
          <p:spPr>
            <a:xfrm>
              <a:off x="4972270" y="4254753"/>
              <a:ext cx="2209191" cy="8535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HDL</a:t>
              </a:r>
              <a:endParaRPr lang="de-DE" sz="1400" dirty="0"/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674ACC5B-4DA8-0E30-FEE4-CAEC3412875D}"/>
                </a:ext>
              </a:extLst>
            </p:cNvPr>
            <p:cNvSpPr/>
            <p:nvPr/>
          </p:nvSpPr>
          <p:spPr>
            <a:xfrm>
              <a:off x="4972270" y="5749806"/>
              <a:ext cx="2209191" cy="853556"/>
            </a:xfrm>
            <a:prstGeom prst="rect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C/RTL Co-Simulation</a:t>
              </a:r>
              <a:endParaRPr lang="de-DE" sz="1400" dirty="0"/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833E810F-00DD-8EDC-BD0A-04C20BBF5F14}"/>
                </a:ext>
              </a:extLst>
            </p:cNvPr>
            <p:cNvSpPr/>
            <p:nvPr/>
          </p:nvSpPr>
          <p:spPr>
            <a:xfrm>
              <a:off x="7841464" y="4374397"/>
              <a:ext cx="1463021" cy="216408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Synthesis</a:t>
              </a:r>
              <a:br>
                <a:rPr lang="en-US" sz="800" dirty="0"/>
              </a:br>
              <a:r>
                <a:rPr lang="en-US" sz="800" dirty="0"/>
                <a:t>Implementation</a:t>
              </a:r>
              <a:br>
                <a:rPr lang="en-US" sz="800" dirty="0"/>
              </a:br>
              <a:r>
                <a:rPr lang="en-US" sz="800" dirty="0"/>
                <a:t>Bitstream</a:t>
              </a:r>
              <a:endParaRPr lang="de-DE" sz="800" dirty="0"/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1822ADDC-18AF-4E65-4771-6544F8DCDE09}"/>
                </a:ext>
              </a:extLst>
            </p:cNvPr>
            <p:cNvSpPr/>
            <p:nvPr/>
          </p:nvSpPr>
          <p:spPr>
            <a:xfrm>
              <a:off x="9838495" y="4382177"/>
              <a:ext cx="1463021" cy="2164084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FPGA</a:t>
              </a:r>
              <a:endParaRPr lang="de-DE" sz="1400" dirty="0"/>
            </a:p>
          </p:txBody>
        </p:sp>
        <p:sp>
          <p:nvSpPr>
            <p:cNvPr id="29" name="Pfeil: nach rechts 28">
              <a:extLst>
                <a:ext uri="{FF2B5EF4-FFF2-40B4-BE49-F238E27FC236}">
                  <a16:creationId xmlns:a16="http://schemas.microsoft.com/office/drawing/2014/main" id="{B8FC49CD-3056-6C77-000A-3B8F363EC3A3}"/>
                </a:ext>
              </a:extLst>
            </p:cNvPr>
            <p:cNvSpPr/>
            <p:nvPr/>
          </p:nvSpPr>
          <p:spPr>
            <a:xfrm>
              <a:off x="4349970" y="5178527"/>
              <a:ext cx="534010" cy="490205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sp>
          <p:nvSpPr>
            <p:cNvPr id="30" name="Pfeil: nach rechts 29">
              <a:extLst>
                <a:ext uri="{FF2B5EF4-FFF2-40B4-BE49-F238E27FC236}">
                  <a16:creationId xmlns:a16="http://schemas.microsoft.com/office/drawing/2014/main" id="{82BD71CC-5F62-01C0-C6B5-5B81E8F36417}"/>
                </a:ext>
              </a:extLst>
            </p:cNvPr>
            <p:cNvSpPr/>
            <p:nvPr/>
          </p:nvSpPr>
          <p:spPr>
            <a:xfrm>
              <a:off x="7280104" y="5178527"/>
              <a:ext cx="534010" cy="490205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sp>
          <p:nvSpPr>
            <p:cNvPr id="31" name="Pfeil: nach rechts 30">
              <a:extLst>
                <a:ext uri="{FF2B5EF4-FFF2-40B4-BE49-F238E27FC236}">
                  <a16:creationId xmlns:a16="http://schemas.microsoft.com/office/drawing/2014/main" id="{A3239F3D-D494-5816-315C-EA52F633650D}"/>
                </a:ext>
              </a:extLst>
            </p:cNvPr>
            <p:cNvSpPr/>
            <p:nvPr/>
          </p:nvSpPr>
          <p:spPr>
            <a:xfrm>
              <a:off x="9304485" y="5186308"/>
              <a:ext cx="534010" cy="490205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sp>
          <p:nvSpPr>
            <p:cNvPr id="32" name="Pfeil: nach rechts 31">
              <a:extLst>
                <a:ext uri="{FF2B5EF4-FFF2-40B4-BE49-F238E27FC236}">
                  <a16:creationId xmlns:a16="http://schemas.microsoft.com/office/drawing/2014/main" id="{0FB38705-E057-59BC-DF2B-62A8E6DB95BF}"/>
                </a:ext>
              </a:extLst>
            </p:cNvPr>
            <p:cNvSpPr/>
            <p:nvPr/>
          </p:nvSpPr>
          <p:spPr>
            <a:xfrm rot="5400000">
              <a:off x="2956798" y="5254024"/>
              <a:ext cx="406991" cy="271560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sp>
          <p:nvSpPr>
            <p:cNvPr id="33" name="Pfeil: nach rechts 32">
              <a:extLst>
                <a:ext uri="{FF2B5EF4-FFF2-40B4-BE49-F238E27FC236}">
                  <a16:creationId xmlns:a16="http://schemas.microsoft.com/office/drawing/2014/main" id="{B439554D-2529-9DD7-F2A6-7DAC19DB8AAA}"/>
                </a:ext>
              </a:extLst>
            </p:cNvPr>
            <p:cNvSpPr/>
            <p:nvPr/>
          </p:nvSpPr>
          <p:spPr>
            <a:xfrm rot="5400000">
              <a:off x="5873106" y="5254024"/>
              <a:ext cx="406991" cy="271560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sp>
          <p:nvSpPr>
            <p:cNvPr id="34" name="Rechteck 33">
              <a:extLst>
                <a:ext uri="{FF2B5EF4-FFF2-40B4-BE49-F238E27FC236}">
                  <a16:creationId xmlns:a16="http://schemas.microsoft.com/office/drawing/2014/main" id="{28EACBD1-19B1-A751-62B6-6961C4A22F7F}"/>
                </a:ext>
              </a:extLst>
            </p:cNvPr>
            <p:cNvSpPr/>
            <p:nvPr/>
          </p:nvSpPr>
          <p:spPr>
            <a:xfrm>
              <a:off x="296500" y="4199598"/>
              <a:ext cx="1136670" cy="2459531"/>
            </a:xfrm>
            <a:prstGeom prst="rect">
              <a:avLst/>
            </a:prstGeom>
            <a:solidFill>
              <a:srgbClr val="2F5597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Python</a:t>
              </a:r>
              <a:endParaRPr lang="de-DE" sz="1400" dirty="0"/>
            </a:p>
          </p:txBody>
        </p:sp>
        <p:sp>
          <p:nvSpPr>
            <p:cNvPr id="35" name="Pfeil: nach rechts 34">
              <a:extLst>
                <a:ext uri="{FF2B5EF4-FFF2-40B4-BE49-F238E27FC236}">
                  <a16:creationId xmlns:a16="http://schemas.microsoft.com/office/drawing/2014/main" id="{9ED7D0CA-B1DD-87E5-EBE5-1D13F45BBFAA}"/>
                </a:ext>
              </a:extLst>
            </p:cNvPr>
            <p:cNvSpPr/>
            <p:nvPr/>
          </p:nvSpPr>
          <p:spPr>
            <a:xfrm>
              <a:off x="1443920" y="5178527"/>
              <a:ext cx="534010" cy="490205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</p:grpSp>
      <p:pic>
        <p:nvPicPr>
          <p:cNvPr id="7" name="Grafik 6" descr="Ein Bild, das Schrift, Grafiken, Design, Logo enthält.&#10;&#10;KI-generierte Inhalte können fehlerhaft sein.">
            <a:extLst>
              <a:ext uri="{FF2B5EF4-FFF2-40B4-BE49-F238E27FC236}">
                <a16:creationId xmlns:a16="http://schemas.microsoft.com/office/drawing/2014/main" id="{49BB5FB0-A9A1-FC50-4E4E-3C951DD35B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753811"/>
            <a:ext cx="4876836" cy="2438418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755DBFF3-E6C4-B9AC-CE0A-0AE8FE34375D}"/>
              </a:ext>
            </a:extLst>
          </p:cNvPr>
          <p:cNvSpPr txBox="1"/>
          <p:nvPr/>
        </p:nvSpPr>
        <p:spPr>
          <a:xfrm>
            <a:off x="8772443" y="3149795"/>
            <a:ext cx="2818743" cy="400110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buNone/>
              <a:defRPr sz="2400" b="1"/>
            </a:lvl1pPr>
          </a:lstStyle>
          <a:p>
            <a:pPr algn="ctr"/>
            <a:r>
              <a:rPr lang="de-DE" sz="2000" dirty="0">
                <a:solidFill>
                  <a:schemeClr val="bg1"/>
                </a:solidFill>
              </a:rPr>
              <a:t>fastmachinelearning.org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6766686-9562-9C5B-7A42-1FF5D0CBB1E8}"/>
              </a:ext>
            </a:extLst>
          </p:cNvPr>
          <p:cNvSpPr txBox="1"/>
          <p:nvPr/>
        </p:nvSpPr>
        <p:spPr>
          <a:xfrm>
            <a:off x="8772443" y="5413380"/>
            <a:ext cx="2818743" cy="830997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de-DE" sz="2400" b="1" dirty="0">
                <a:solidFill>
                  <a:schemeClr val="bg1"/>
                </a:solidFill>
              </a:rPr>
              <a:t>Alternative: MATLAB/SIMULINK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90295F3-5A13-4782-BD42-4A92622B2D81}"/>
              </a:ext>
            </a:extLst>
          </p:cNvPr>
          <p:cNvSpPr/>
          <p:nvPr/>
        </p:nvSpPr>
        <p:spPr>
          <a:xfrm>
            <a:off x="11923816" y="6659131"/>
            <a:ext cx="152400" cy="1473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2215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E0C9C3-F53B-D571-250D-86EAEAEB0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Parallel Processing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4D6D3F4-A879-F074-5C79-9B6E233267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does “parallel” actually mean?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6563375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F9CE9D-41E7-2C68-2789-2F58D5AE0B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D63AC20-1A45-FF60-1A34-6E198B082B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8184" y="1098468"/>
            <a:ext cx="5155007" cy="55606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Data-Parallel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“Single Instruction, Multiple Data (SIMD)”</a:t>
            </a:r>
            <a:br>
              <a:rPr lang="en-US" sz="2000" dirty="0"/>
            </a:br>
            <a:r>
              <a:rPr lang="en-US" sz="2000" dirty="0"/>
              <a:t>Vectorization</a:t>
            </a:r>
          </a:p>
          <a:p>
            <a:endParaRPr lang="en-US" sz="2000" dirty="0"/>
          </a:p>
          <a:p>
            <a:r>
              <a:rPr lang="en-US" sz="2000" dirty="0"/>
              <a:t>Easily implemented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CCB21D8-AB4C-CD3B-AE25-185A28261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Paradigms of Parallelism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87BC0C86-01B8-A823-EB05-C34EADA053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23191" y="1098469"/>
            <a:ext cx="6500625" cy="59279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Pipeline-Parallel 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Different tasks…</a:t>
            </a:r>
            <a:br>
              <a:rPr lang="en-US" sz="2000" dirty="0"/>
            </a:br>
            <a:r>
              <a:rPr lang="en-US" sz="2000" dirty="0"/>
              <a:t>…at the same time </a:t>
            </a:r>
            <a:br>
              <a:rPr lang="en-US" sz="2000" dirty="0"/>
            </a:br>
            <a:r>
              <a:rPr lang="en-US" sz="2000" dirty="0"/>
              <a:t>…on different parts of the data</a:t>
            </a:r>
          </a:p>
          <a:p>
            <a:endParaRPr lang="en-US" sz="2000" dirty="0"/>
          </a:p>
          <a:p>
            <a:r>
              <a:rPr lang="en-US" sz="2000" dirty="0"/>
              <a:t>Inherent to FPGAs</a:t>
            </a:r>
          </a:p>
          <a:p>
            <a:endParaRPr lang="en-US" sz="2000" dirty="0"/>
          </a:p>
          <a:p>
            <a:r>
              <a:rPr lang="en-US" sz="2000" dirty="0"/>
              <a:t>Subtype of task-level</a:t>
            </a:r>
            <a:br>
              <a:rPr lang="en-US" sz="2000" dirty="0"/>
            </a:br>
            <a:r>
              <a:rPr lang="en-US" sz="2000" dirty="0"/>
              <a:t>parallelism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b="1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19F5B6-3710-9662-1D51-2E36A37D2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E24B4547-D422-09A4-D473-039B25E203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General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0591834-0CF3-8A77-1D9A-4DF51693D7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0144" y="1686605"/>
            <a:ext cx="4511323" cy="1891691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1F3CEAB4-336D-6F49-4398-93203845152D}"/>
              </a:ext>
            </a:extLst>
          </p:cNvPr>
          <p:cNvSpPr txBox="1"/>
          <p:nvPr/>
        </p:nvSpPr>
        <p:spPr>
          <a:xfrm>
            <a:off x="8244370" y="2395974"/>
            <a:ext cx="1504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From: Xilinx, UG1399</a:t>
            </a:r>
            <a:endParaRPr lang="de-DE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28" name="Gerade Verbindung mit Pfeil 127">
            <a:extLst>
              <a:ext uri="{FF2B5EF4-FFF2-40B4-BE49-F238E27FC236}">
                <a16:creationId xmlns:a16="http://schemas.microsoft.com/office/drawing/2014/main" id="{44E2089B-7326-DB25-E7A1-68BBEDCFD2DF}"/>
              </a:ext>
            </a:extLst>
          </p:cNvPr>
          <p:cNvCxnSpPr>
            <a:cxnSpLocks/>
          </p:cNvCxnSpPr>
          <p:nvPr/>
        </p:nvCxnSpPr>
        <p:spPr>
          <a:xfrm>
            <a:off x="1157346" y="3321835"/>
            <a:ext cx="2879718" cy="0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9" name="Rechteck 128">
            <a:extLst>
              <a:ext uri="{FF2B5EF4-FFF2-40B4-BE49-F238E27FC236}">
                <a16:creationId xmlns:a16="http://schemas.microsoft.com/office/drawing/2014/main" id="{F4CCFE81-21D0-ACF2-7826-A17829FCBCBB}"/>
              </a:ext>
            </a:extLst>
          </p:cNvPr>
          <p:cNvSpPr/>
          <p:nvPr/>
        </p:nvSpPr>
        <p:spPr>
          <a:xfrm>
            <a:off x="1157346" y="2355565"/>
            <a:ext cx="398176" cy="193021"/>
          </a:xfrm>
          <a:prstGeom prst="rect">
            <a:avLst/>
          </a:prstGeom>
          <a:solidFill>
            <a:srgbClr val="DAE3F3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A1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30" name="Rechteck 129">
            <a:extLst>
              <a:ext uri="{FF2B5EF4-FFF2-40B4-BE49-F238E27FC236}">
                <a16:creationId xmlns:a16="http://schemas.microsoft.com/office/drawing/2014/main" id="{D44C4FB0-B9D6-E0F3-55D0-97955D7AD890}"/>
              </a:ext>
            </a:extLst>
          </p:cNvPr>
          <p:cNvSpPr/>
          <p:nvPr/>
        </p:nvSpPr>
        <p:spPr>
          <a:xfrm>
            <a:off x="1157346" y="2545655"/>
            <a:ext cx="398176" cy="193021"/>
          </a:xfrm>
          <a:prstGeom prst="rect">
            <a:avLst/>
          </a:prstGeom>
          <a:solidFill>
            <a:srgbClr val="DAE3F3"/>
          </a:solidFill>
          <a:ln w="317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A2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31" name="Rechteck 130">
            <a:extLst>
              <a:ext uri="{FF2B5EF4-FFF2-40B4-BE49-F238E27FC236}">
                <a16:creationId xmlns:a16="http://schemas.microsoft.com/office/drawing/2014/main" id="{1F6776E0-9EAB-CC4D-88CB-694BCA2E4429}"/>
              </a:ext>
            </a:extLst>
          </p:cNvPr>
          <p:cNvSpPr/>
          <p:nvPr/>
        </p:nvSpPr>
        <p:spPr>
          <a:xfrm>
            <a:off x="1157346" y="2734859"/>
            <a:ext cx="398176" cy="193021"/>
          </a:xfrm>
          <a:prstGeom prst="rect">
            <a:avLst/>
          </a:prstGeom>
          <a:solidFill>
            <a:srgbClr val="DAE3F3"/>
          </a:solidFill>
          <a:ln w="3175"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A3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33" name="Rechteck 132">
            <a:extLst>
              <a:ext uri="{FF2B5EF4-FFF2-40B4-BE49-F238E27FC236}">
                <a16:creationId xmlns:a16="http://schemas.microsoft.com/office/drawing/2014/main" id="{0D2352DA-DDB4-CC86-6C2E-31D0E3F768B9}"/>
              </a:ext>
            </a:extLst>
          </p:cNvPr>
          <p:cNvSpPr/>
          <p:nvPr/>
        </p:nvSpPr>
        <p:spPr>
          <a:xfrm>
            <a:off x="1555522" y="2355565"/>
            <a:ext cx="398176" cy="193021"/>
          </a:xfrm>
          <a:prstGeom prst="rect">
            <a:avLst/>
          </a:prstGeom>
          <a:solidFill>
            <a:srgbClr val="A9D18E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B1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34" name="Rechteck 133">
            <a:extLst>
              <a:ext uri="{FF2B5EF4-FFF2-40B4-BE49-F238E27FC236}">
                <a16:creationId xmlns:a16="http://schemas.microsoft.com/office/drawing/2014/main" id="{B066C0B0-ED89-4432-FE74-E29F97E9F4E3}"/>
              </a:ext>
            </a:extLst>
          </p:cNvPr>
          <p:cNvSpPr/>
          <p:nvPr/>
        </p:nvSpPr>
        <p:spPr>
          <a:xfrm>
            <a:off x="1555522" y="2545655"/>
            <a:ext cx="398176" cy="193021"/>
          </a:xfrm>
          <a:prstGeom prst="rect">
            <a:avLst/>
          </a:prstGeom>
          <a:solidFill>
            <a:srgbClr val="A9D18E"/>
          </a:solidFill>
          <a:ln w="317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B2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35" name="Rechteck 134">
            <a:extLst>
              <a:ext uri="{FF2B5EF4-FFF2-40B4-BE49-F238E27FC236}">
                <a16:creationId xmlns:a16="http://schemas.microsoft.com/office/drawing/2014/main" id="{17793265-2828-CC1B-45E1-03EDF38F25E2}"/>
              </a:ext>
            </a:extLst>
          </p:cNvPr>
          <p:cNvSpPr/>
          <p:nvPr/>
        </p:nvSpPr>
        <p:spPr>
          <a:xfrm>
            <a:off x="1555522" y="2734859"/>
            <a:ext cx="398176" cy="193021"/>
          </a:xfrm>
          <a:prstGeom prst="rect">
            <a:avLst/>
          </a:prstGeom>
          <a:solidFill>
            <a:srgbClr val="A9D18E"/>
          </a:solidFill>
          <a:ln w="3175"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B3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37" name="Rechteck 136">
            <a:extLst>
              <a:ext uri="{FF2B5EF4-FFF2-40B4-BE49-F238E27FC236}">
                <a16:creationId xmlns:a16="http://schemas.microsoft.com/office/drawing/2014/main" id="{C5BF6D7F-A685-1184-314B-908D77DA030C}"/>
              </a:ext>
            </a:extLst>
          </p:cNvPr>
          <p:cNvSpPr/>
          <p:nvPr/>
        </p:nvSpPr>
        <p:spPr>
          <a:xfrm>
            <a:off x="3529428" y="1886673"/>
            <a:ext cx="398176" cy="193021"/>
          </a:xfrm>
          <a:prstGeom prst="rect">
            <a:avLst/>
          </a:prstGeom>
          <a:solidFill>
            <a:srgbClr val="F4B183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C1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38" name="Rechteck 137">
            <a:extLst>
              <a:ext uri="{FF2B5EF4-FFF2-40B4-BE49-F238E27FC236}">
                <a16:creationId xmlns:a16="http://schemas.microsoft.com/office/drawing/2014/main" id="{7E6F4647-8C6D-82B2-E625-9738E5572D99}"/>
              </a:ext>
            </a:extLst>
          </p:cNvPr>
          <p:cNvSpPr/>
          <p:nvPr/>
        </p:nvSpPr>
        <p:spPr>
          <a:xfrm>
            <a:off x="3924775" y="1886673"/>
            <a:ext cx="398176" cy="193021"/>
          </a:xfrm>
          <a:prstGeom prst="rect">
            <a:avLst/>
          </a:prstGeom>
          <a:solidFill>
            <a:srgbClr val="F4B183"/>
          </a:solidFill>
          <a:ln w="317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C2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39" name="Rechteck 138">
            <a:extLst>
              <a:ext uri="{FF2B5EF4-FFF2-40B4-BE49-F238E27FC236}">
                <a16:creationId xmlns:a16="http://schemas.microsoft.com/office/drawing/2014/main" id="{61B061AF-5C46-204B-57AB-5A17F17BD1D0}"/>
              </a:ext>
            </a:extLst>
          </p:cNvPr>
          <p:cNvSpPr/>
          <p:nvPr/>
        </p:nvSpPr>
        <p:spPr>
          <a:xfrm>
            <a:off x="4320122" y="1886673"/>
            <a:ext cx="398176" cy="193021"/>
          </a:xfrm>
          <a:prstGeom prst="rect">
            <a:avLst/>
          </a:prstGeom>
          <a:solidFill>
            <a:srgbClr val="F4B183"/>
          </a:solidFill>
          <a:ln w="3175"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C3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41" name="Rechteck 140">
            <a:extLst>
              <a:ext uri="{FF2B5EF4-FFF2-40B4-BE49-F238E27FC236}">
                <a16:creationId xmlns:a16="http://schemas.microsoft.com/office/drawing/2014/main" id="{11F5A40C-CE29-5D71-FAA1-BA9BAD91DC3C}"/>
              </a:ext>
            </a:extLst>
          </p:cNvPr>
          <p:cNvSpPr/>
          <p:nvPr/>
        </p:nvSpPr>
        <p:spPr>
          <a:xfrm>
            <a:off x="1157346" y="1886673"/>
            <a:ext cx="398176" cy="193021"/>
          </a:xfrm>
          <a:prstGeom prst="rect">
            <a:avLst/>
          </a:prstGeom>
          <a:solidFill>
            <a:srgbClr val="DAE3F3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A1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48" name="Textfeld 147">
            <a:extLst>
              <a:ext uri="{FF2B5EF4-FFF2-40B4-BE49-F238E27FC236}">
                <a16:creationId xmlns:a16="http://schemas.microsoft.com/office/drawing/2014/main" id="{C6D8ED06-66DB-28E7-03F8-07A4948D8176}"/>
              </a:ext>
            </a:extLst>
          </p:cNvPr>
          <p:cNvSpPr txBox="1"/>
          <p:nvPr/>
        </p:nvSpPr>
        <p:spPr>
          <a:xfrm>
            <a:off x="2347471" y="2488307"/>
            <a:ext cx="343364" cy="369332"/>
          </a:xfrm>
          <a:prstGeom prst="rect">
            <a:avLst/>
          </a:prstGeom>
          <a:noFill/>
          <a:ln w="3175">
            <a:noFill/>
          </a:ln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  <a:endParaRPr lang="de-DE" dirty="0"/>
          </a:p>
        </p:txBody>
      </p: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EF571A89-ACF8-8FAB-3ADC-85092EF49E6E}"/>
              </a:ext>
            </a:extLst>
          </p:cNvPr>
          <p:cNvCxnSpPr>
            <a:cxnSpLocks/>
          </p:cNvCxnSpPr>
          <p:nvPr/>
        </p:nvCxnSpPr>
        <p:spPr>
          <a:xfrm>
            <a:off x="1157346" y="1843232"/>
            <a:ext cx="0" cy="13553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0" name="Textfeld 149">
            <a:extLst>
              <a:ext uri="{FF2B5EF4-FFF2-40B4-BE49-F238E27FC236}">
                <a16:creationId xmlns:a16="http://schemas.microsoft.com/office/drawing/2014/main" id="{5B0E32DE-774D-35B9-8720-FAFEAF219291}"/>
              </a:ext>
            </a:extLst>
          </p:cNvPr>
          <p:cNvSpPr txBox="1"/>
          <p:nvPr/>
        </p:nvSpPr>
        <p:spPr>
          <a:xfrm>
            <a:off x="567864" y="1839936"/>
            <a:ext cx="5293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Serial</a:t>
            </a:r>
            <a:endParaRPr lang="de-DE" sz="1200" dirty="0"/>
          </a:p>
        </p:txBody>
      </p:sp>
      <p:sp>
        <p:nvSpPr>
          <p:cNvPr id="151" name="Textfeld 150">
            <a:extLst>
              <a:ext uri="{FF2B5EF4-FFF2-40B4-BE49-F238E27FC236}">
                <a16:creationId xmlns:a16="http://schemas.microsoft.com/office/drawing/2014/main" id="{02B6D846-E99C-BB81-9D0A-C0D9F6F0DD57}"/>
              </a:ext>
            </a:extLst>
          </p:cNvPr>
          <p:cNvSpPr txBox="1"/>
          <p:nvPr/>
        </p:nvSpPr>
        <p:spPr>
          <a:xfrm>
            <a:off x="485727" y="2545655"/>
            <a:ext cx="6414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Data-</a:t>
            </a:r>
            <a:br>
              <a:rPr lang="en-US" sz="1200" dirty="0"/>
            </a:br>
            <a:r>
              <a:rPr lang="en-US" sz="1200" dirty="0"/>
              <a:t>Parallel</a:t>
            </a:r>
            <a:endParaRPr lang="de-DE" sz="1200" dirty="0"/>
          </a:p>
        </p:txBody>
      </p:sp>
      <p:sp>
        <p:nvSpPr>
          <p:cNvPr id="39" name="Rechteck 143">
            <a:extLst>
              <a:ext uri="{FF2B5EF4-FFF2-40B4-BE49-F238E27FC236}">
                <a16:creationId xmlns:a16="http://schemas.microsoft.com/office/drawing/2014/main" id="{FBD14A58-6C99-4552-B4C9-7290F790EC13}"/>
              </a:ext>
            </a:extLst>
          </p:cNvPr>
          <p:cNvSpPr/>
          <p:nvPr/>
        </p:nvSpPr>
        <p:spPr>
          <a:xfrm>
            <a:off x="1552693" y="1886673"/>
            <a:ext cx="398176" cy="193021"/>
          </a:xfrm>
          <a:prstGeom prst="rect">
            <a:avLst/>
          </a:prstGeom>
          <a:solidFill>
            <a:srgbClr val="DAE3F3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A2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0" name="Rechteck 143">
            <a:extLst>
              <a:ext uri="{FF2B5EF4-FFF2-40B4-BE49-F238E27FC236}">
                <a16:creationId xmlns:a16="http://schemas.microsoft.com/office/drawing/2014/main" id="{FA6D9601-0331-42FE-8264-D4A8D64E1C1B}"/>
              </a:ext>
            </a:extLst>
          </p:cNvPr>
          <p:cNvSpPr/>
          <p:nvPr/>
        </p:nvSpPr>
        <p:spPr>
          <a:xfrm>
            <a:off x="1948040" y="1886673"/>
            <a:ext cx="398176" cy="193021"/>
          </a:xfrm>
          <a:prstGeom prst="rect">
            <a:avLst/>
          </a:prstGeom>
          <a:solidFill>
            <a:srgbClr val="DAE3F3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A3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2" name="Rechteck 132">
            <a:extLst>
              <a:ext uri="{FF2B5EF4-FFF2-40B4-BE49-F238E27FC236}">
                <a16:creationId xmlns:a16="http://schemas.microsoft.com/office/drawing/2014/main" id="{700BF6D8-1DF1-4A58-BC5E-99BA5E26D36C}"/>
              </a:ext>
            </a:extLst>
          </p:cNvPr>
          <p:cNvSpPr/>
          <p:nvPr/>
        </p:nvSpPr>
        <p:spPr>
          <a:xfrm>
            <a:off x="2343387" y="1886673"/>
            <a:ext cx="398176" cy="193021"/>
          </a:xfrm>
          <a:prstGeom prst="rect">
            <a:avLst/>
          </a:prstGeom>
          <a:solidFill>
            <a:srgbClr val="A9D18E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B1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3" name="Rechteck 133">
            <a:extLst>
              <a:ext uri="{FF2B5EF4-FFF2-40B4-BE49-F238E27FC236}">
                <a16:creationId xmlns:a16="http://schemas.microsoft.com/office/drawing/2014/main" id="{6CFB3467-9EE0-4132-B9F3-06FA9CDA4DC4}"/>
              </a:ext>
            </a:extLst>
          </p:cNvPr>
          <p:cNvSpPr/>
          <p:nvPr/>
        </p:nvSpPr>
        <p:spPr>
          <a:xfrm>
            <a:off x="2738734" y="1886673"/>
            <a:ext cx="398176" cy="193021"/>
          </a:xfrm>
          <a:prstGeom prst="rect">
            <a:avLst/>
          </a:prstGeom>
          <a:solidFill>
            <a:srgbClr val="A9D18E"/>
          </a:solidFill>
          <a:ln w="317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B2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4" name="Rechteck 134">
            <a:extLst>
              <a:ext uri="{FF2B5EF4-FFF2-40B4-BE49-F238E27FC236}">
                <a16:creationId xmlns:a16="http://schemas.microsoft.com/office/drawing/2014/main" id="{9E902949-4F04-4710-BDE1-FFAE52268D00}"/>
              </a:ext>
            </a:extLst>
          </p:cNvPr>
          <p:cNvSpPr/>
          <p:nvPr/>
        </p:nvSpPr>
        <p:spPr>
          <a:xfrm>
            <a:off x="3134081" y="1886673"/>
            <a:ext cx="398176" cy="193021"/>
          </a:xfrm>
          <a:prstGeom prst="rect">
            <a:avLst/>
          </a:prstGeom>
          <a:solidFill>
            <a:srgbClr val="A9D18E"/>
          </a:solidFill>
          <a:ln w="3175"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B3</a:t>
            </a:r>
            <a:endParaRPr lang="de-DE" sz="1400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907DC3-7FD4-4720-89A6-622C9438A9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5568" y="4874004"/>
            <a:ext cx="3006432" cy="1691118"/>
          </a:xfrm>
          <a:prstGeom prst="rect">
            <a:avLst/>
          </a:prstGeom>
        </p:spPr>
      </p:pic>
      <p:sp>
        <p:nvSpPr>
          <p:cNvPr id="38" name="Textfeld 12">
            <a:extLst>
              <a:ext uri="{FF2B5EF4-FFF2-40B4-BE49-F238E27FC236}">
                <a16:creationId xmlns:a16="http://schemas.microsoft.com/office/drawing/2014/main" id="{006F3976-258C-4D8A-8090-6EF848D03C95}"/>
              </a:ext>
            </a:extLst>
          </p:cNvPr>
          <p:cNvSpPr txBox="1"/>
          <p:nvPr/>
        </p:nvSpPr>
        <p:spPr>
          <a:xfrm>
            <a:off x="8568971" y="6565122"/>
            <a:ext cx="3703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Source: https://www.planet-wissen.de/gesellschaft/wirtschaft/</a:t>
            </a:r>
            <a:br>
              <a:rPr lang="en-US" sz="8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800" dirty="0" err="1">
                <a:solidFill>
                  <a:schemeClr val="bg1">
                    <a:lumMod val="50000"/>
                  </a:schemeClr>
                </a:solidFill>
              </a:rPr>
              <a:t>industrialisierung_in_deutschland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/pwiedasfliessbandeineerfolgsgeschichte100.html</a:t>
            </a:r>
            <a:endParaRPr lang="de-DE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" name="Rechteck 136">
            <a:extLst>
              <a:ext uri="{FF2B5EF4-FFF2-40B4-BE49-F238E27FC236}">
                <a16:creationId xmlns:a16="http://schemas.microsoft.com/office/drawing/2014/main" id="{154A7C85-45F6-4F24-9B23-583051E7A068}"/>
              </a:ext>
            </a:extLst>
          </p:cNvPr>
          <p:cNvSpPr/>
          <p:nvPr/>
        </p:nvSpPr>
        <p:spPr>
          <a:xfrm>
            <a:off x="1950869" y="2355564"/>
            <a:ext cx="398176" cy="193021"/>
          </a:xfrm>
          <a:prstGeom prst="rect">
            <a:avLst/>
          </a:prstGeom>
          <a:solidFill>
            <a:srgbClr val="F4B183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C1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7" name="Rechteck 137">
            <a:extLst>
              <a:ext uri="{FF2B5EF4-FFF2-40B4-BE49-F238E27FC236}">
                <a16:creationId xmlns:a16="http://schemas.microsoft.com/office/drawing/2014/main" id="{3B84773B-174C-4CDC-BFFC-E53E0BD1F1A0}"/>
              </a:ext>
            </a:extLst>
          </p:cNvPr>
          <p:cNvSpPr/>
          <p:nvPr/>
        </p:nvSpPr>
        <p:spPr>
          <a:xfrm>
            <a:off x="1950868" y="2540279"/>
            <a:ext cx="398176" cy="193021"/>
          </a:xfrm>
          <a:prstGeom prst="rect">
            <a:avLst/>
          </a:prstGeom>
          <a:solidFill>
            <a:srgbClr val="F4B183"/>
          </a:solidFill>
          <a:ln w="317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C2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8" name="Rechteck 138">
            <a:extLst>
              <a:ext uri="{FF2B5EF4-FFF2-40B4-BE49-F238E27FC236}">
                <a16:creationId xmlns:a16="http://schemas.microsoft.com/office/drawing/2014/main" id="{F1A80C27-5DCE-49D9-8696-8C2D47D82D9C}"/>
              </a:ext>
            </a:extLst>
          </p:cNvPr>
          <p:cNvSpPr/>
          <p:nvPr/>
        </p:nvSpPr>
        <p:spPr>
          <a:xfrm>
            <a:off x="1953697" y="2733299"/>
            <a:ext cx="398176" cy="193021"/>
          </a:xfrm>
          <a:prstGeom prst="rect">
            <a:avLst/>
          </a:prstGeom>
          <a:solidFill>
            <a:srgbClr val="F4B183"/>
          </a:solidFill>
          <a:ln w="3175"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C3</a:t>
            </a:r>
            <a:endParaRPr lang="de-D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35107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B6F56B-6239-2460-04B3-422D33CE80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2BB7234-7DF7-0A10-46BF-DC7C0D4A90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8184" y="1098468"/>
            <a:ext cx="4766621" cy="55606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b="1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A66ACCB7-173F-F989-FB98-A7275E21C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Paradigms of Parallelism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7A3FF72-B161-654F-4454-F5598B6F1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EAA3A406-B265-696E-E0BA-F875782E3C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FPGA-specific</a:t>
            </a:r>
            <a:endParaRPr lang="de-DE" dirty="0"/>
          </a:p>
        </p:txBody>
      </p:sp>
      <p:pic>
        <p:nvPicPr>
          <p:cNvPr id="51" name="Grafik 50">
            <a:extLst>
              <a:ext uri="{FF2B5EF4-FFF2-40B4-BE49-F238E27FC236}">
                <a16:creationId xmlns:a16="http://schemas.microsoft.com/office/drawing/2014/main" id="{85EEB26C-A88A-FAAB-8718-1F805A8BF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9689" y="3222910"/>
            <a:ext cx="2286228" cy="743375"/>
          </a:xfrm>
          <a:prstGeom prst="rect">
            <a:avLst/>
          </a:prstGeom>
        </p:spPr>
      </p:pic>
      <p:pic>
        <p:nvPicPr>
          <p:cNvPr id="54" name="Grafik 53">
            <a:extLst>
              <a:ext uri="{FF2B5EF4-FFF2-40B4-BE49-F238E27FC236}">
                <a16:creationId xmlns:a16="http://schemas.microsoft.com/office/drawing/2014/main" id="{4B0EF1FE-A215-8F8F-D71A-0729461BEC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1385" y="1418487"/>
            <a:ext cx="4657725" cy="1514475"/>
          </a:xfrm>
          <a:prstGeom prst="rect">
            <a:avLst/>
          </a:prstGeom>
        </p:spPr>
      </p:pic>
      <p:sp>
        <p:nvSpPr>
          <p:cNvPr id="55" name="Textfeld 54">
            <a:extLst>
              <a:ext uri="{FF2B5EF4-FFF2-40B4-BE49-F238E27FC236}">
                <a16:creationId xmlns:a16="http://schemas.microsoft.com/office/drawing/2014/main" id="{8A830AC4-2AA5-CC9B-C707-581F00879932}"/>
              </a:ext>
            </a:extLst>
          </p:cNvPr>
          <p:cNvSpPr txBox="1"/>
          <p:nvPr/>
        </p:nvSpPr>
        <p:spPr>
          <a:xfrm>
            <a:off x="9475261" y="6382132"/>
            <a:ext cx="244855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Image adapted from: Xilinx, UG1399</a:t>
            </a:r>
            <a:endParaRPr lang="de-DE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96FAB536-ED8E-FFC2-2E04-3F44B3D11406}"/>
              </a:ext>
            </a:extLst>
          </p:cNvPr>
          <p:cNvSpPr/>
          <p:nvPr/>
        </p:nvSpPr>
        <p:spPr>
          <a:xfrm>
            <a:off x="5576611" y="1891999"/>
            <a:ext cx="869003" cy="830095"/>
          </a:xfrm>
          <a:prstGeom prst="ellipse">
            <a:avLst/>
          </a:prstGeom>
          <a:noFill/>
          <a:ln w="28575">
            <a:solidFill>
              <a:srgbClr val="4C83A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B3096F5E-A8B5-191F-D55A-1887875528C9}"/>
              </a:ext>
            </a:extLst>
          </p:cNvPr>
          <p:cNvCxnSpPr>
            <a:cxnSpLocks/>
            <a:stCxn id="56" idx="5"/>
          </p:cNvCxnSpPr>
          <p:nvPr/>
        </p:nvCxnSpPr>
        <p:spPr>
          <a:xfrm>
            <a:off x="6318351" y="2600529"/>
            <a:ext cx="1359434" cy="647616"/>
          </a:xfrm>
          <a:prstGeom prst="line">
            <a:avLst/>
          </a:prstGeom>
          <a:ln w="28575">
            <a:solidFill>
              <a:srgbClr val="4C83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Ellipse 57">
            <a:extLst>
              <a:ext uri="{FF2B5EF4-FFF2-40B4-BE49-F238E27FC236}">
                <a16:creationId xmlns:a16="http://schemas.microsoft.com/office/drawing/2014/main" id="{2A8A5B12-BBB7-9D7C-2042-60FD131A5D3E}"/>
              </a:ext>
            </a:extLst>
          </p:cNvPr>
          <p:cNvSpPr/>
          <p:nvPr/>
        </p:nvSpPr>
        <p:spPr>
          <a:xfrm>
            <a:off x="4697407" y="2269131"/>
            <a:ext cx="593466" cy="566894"/>
          </a:xfrm>
          <a:prstGeom prst="ellipse">
            <a:avLst/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6D38C3C8-8175-E30E-6BFF-2DA0EA931801}"/>
              </a:ext>
            </a:extLst>
          </p:cNvPr>
          <p:cNvCxnSpPr>
            <a:cxnSpLocks/>
            <a:stCxn id="58" idx="4"/>
            <a:endCxn id="61" idx="0"/>
          </p:cNvCxnSpPr>
          <p:nvPr/>
        </p:nvCxnSpPr>
        <p:spPr>
          <a:xfrm flipH="1">
            <a:off x="4947505" y="2836025"/>
            <a:ext cx="46635" cy="914714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uppieren 59">
            <a:extLst>
              <a:ext uri="{FF2B5EF4-FFF2-40B4-BE49-F238E27FC236}">
                <a16:creationId xmlns:a16="http://schemas.microsoft.com/office/drawing/2014/main" id="{DB7B0F9F-2731-E278-7649-AF78E68166D9}"/>
              </a:ext>
            </a:extLst>
          </p:cNvPr>
          <p:cNvGrpSpPr/>
          <p:nvPr/>
        </p:nvGrpSpPr>
        <p:grpSpPr>
          <a:xfrm>
            <a:off x="2848754" y="3750739"/>
            <a:ext cx="3515979" cy="535461"/>
            <a:chOff x="5586100" y="3243310"/>
            <a:chExt cx="3515979" cy="535461"/>
          </a:xfrm>
        </p:grpSpPr>
        <p:sp>
          <p:nvSpPr>
            <p:cNvPr id="61" name="Rechteck 60">
              <a:extLst>
                <a:ext uri="{FF2B5EF4-FFF2-40B4-BE49-F238E27FC236}">
                  <a16:creationId xmlns:a16="http://schemas.microsoft.com/office/drawing/2014/main" id="{6701869D-8C48-0A5D-4667-BEF1CCD2CD90}"/>
                </a:ext>
              </a:extLst>
            </p:cNvPr>
            <p:cNvSpPr/>
            <p:nvPr/>
          </p:nvSpPr>
          <p:spPr>
            <a:xfrm>
              <a:off x="6660204" y="3243310"/>
              <a:ext cx="2049294" cy="535461"/>
            </a:xfrm>
            <a:prstGeom prst="rect">
              <a:avLst/>
            </a:prstGeom>
            <a:noFill/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62" name="Rechteck 61">
              <a:extLst>
                <a:ext uri="{FF2B5EF4-FFF2-40B4-BE49-F238E27FC236}">
                  <a16:creationId xmlns:a16="http://schemas.microsoft.com/office/drawing/2014/main" id="{9F4CFB29-CB1E-1927-4E88-38782272F453}"/>
                </a:ext>
              </a:extLst>
            </p:cNvPr>
            <p:cNvSpPr/>
            <p:nvPr/>
          </p:nvSpPr>
          <p:spPr>
            <a:xfrm flipH="1">
              <a:off x="8363151" y="3317009"/>
              <a:ext cx="268450" cy="388063"/>
            </a:xfrm>
            <a:prstGeom prst="rect">
              <a:avLst/>
            </a:prstGeom>
            <a:solidFill>
              <a:srgbClr val="2F5597"/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A31A075B-3899-3C06-7AD2-32612E5C4111}"/>
                </a:ext>
              </a:extLst>
            </p:cNvPr>
            <p:cNvSpPr/>
            <p:nvPr/>
          </p:nvSpPr>
          <p:spPr>
            <a:xfrm flipH="1">
              <a:off x="5935055" y="3317009"/>
              <a:ext cx="268450" cy="388063"/>
            </a:xfrm>
            <a:prstGeom prst="rect">
              <a:avLst/>
            </a:prstGeom>
            <a:solidFill>
              <a:srgbClr val="2F5597"/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64" name="Pfeil: nach rechts 63">
              <a:extLst>
                <a:ext uri="{FF2B5EF4-FFF2-40B4-BE49-F238E27FC236}">
                  <a16:creationId xmlns:a16="http://schemas.microsoft.com/office/drawing/2014/main" id="{6CE70358-0FB1-269E-819F-752CB4DF32A6}"/>
                </a:ext>
              </a:extLst>
            </p:cNvPr>
            <p:cNvSpPr/>
            <p:nvPr/>
          </p:nvSpPr>
          <p:spPr>
            <a:xfrm>
              <a:off x="6251403" y="3409710"/>
              <a:ext cx="353070" cy="202660"/>
            </a:xfrm>
            <a:prstGeom prst="rightArrow">
              <a:avLst/>
            </a:prstGeom>
            <a:solidFill>
              <a:srgbClr val="2F5597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65" name="Rechteck 64">
              <a:extLst>
                <a:ext uri="{FF2B5EF4-FFF2-40B4-BE49-F238E27FC236}">
                  <a16:creationId xmlns:a16="http://schemas.microsoft.com/office/drawing/2014/main" id="{B3938EE7-5E7C-AD7A-A559-D45FB617DCE8}"/>
                </a:ext>
              </a:extLst>
            </p:cNvPr>
            <p:cNvSpPr/>
            <p:nvPr/>
          </p:nvSpPr>
          <p:spPr>
            <a:xfrm flipH="1">
              <a:off x="7358251" y="3317009"/>
              <a:ext cx="268450" cy="388063"/>
            </a:xfrm>
            <a:prstGeom prst="rect">
              <a:avLst/>
            </a:prstGeom>
            <a:noFill/>
            <a:ln w="28575">
              <a:solidFill>
                <a:schemeClr val="accent3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66" name="Pfeil: nach rechts 65">
              <a:extLst>
                <a:ext uri="{FF2B5EF4-FFF2-40B4-BE49-F238E27FC236}">
                  <a16:creationId xmlns:a16="http://schemas.microsoft.com/office/drawing/2014/main" id="{4731E3E0-0C8E-70B8-E444-6541AEFFF15D}"/>
                </a:ext>
              </a:extLst>
            </p:cNvPr>
            <p:cNvSpPr/>
            <p:nvPr/>
          </p:nvSpPr>
          <p:spPr>
            <a:xfrm>
              <a:off x="7626701" y="3427079"/>
              <a:ext cx="202776" cy="167923"/>
            </a:xfrm>
            <a:prstGeom prst="rightArrow">
              <a:avLst/>
            </a:prstGeom>
            <a:solidFill>
              <a:srgbClr val="2F5597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67" name="Rechteck 66">
              <a:extLst>
                <a:ext uri="{FF2B5EF4-FFF2-40B4-BE49-F238E27FC236}">
                  <a16:creationId xmlns:a16="http://schemas.microsoft.com/office/drawing/2014/main" id="{9B25B546-653E-F72A-F4AF-1419FFF4EA9A}"/>
                </a:ext>
              </a:extLst>
            </p:cNvPr>
            <p:cNvSpPr/>
            <p:nvPr/>
          </p:nvSpPr>
          <p:spPr>
            <a:xfrm flipH="1">
              <a:off x="6745986" y="3317009"/>
              <a:ext cx="268450" cy="388063"/>
            </a:xfrm>
            <a:prstGeom prst="rect">
              <a:avLst/>
            </a:prstGeom>
            <a:noFill/>
            <a:ln w="28575">
              <a:solidFill>
                <a:schemeClr val="accent3">
                  <a:lumMod val="50000"/>
                </a:schemeClr>
              </a:solidFill>
              <a:prstDash val="sysDash"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68" name="Pfeil: nach rechts 67">
              <a:extLst>
                <a:ext uri="{FF2B5EF4-FFF2-40B4-BE49-F238E27FC236}">
                  <a16:creationId xmlns:a16="http://schemas.microsoft.com/office/drawing/2014/main" id="{ACD40C27-C429-7F4A-A688-F05E6F7FB543}"/>
                </a:ext>
              </a:extLst>
            </p:cNvPr>
            <p:cNvSpPr/>
            <p:nvPr/>
          </p:nvSpPr>
          <p:spPr>
            <a:xfrm>
              <a:off x="7031270" y="3427079"/>
              <a:ext cx="202776" cy="167923"/>
            </a:xfrm>
            <a:prstGeom prst="rightArrow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69" name="Rechteck 68">
              <a:extLst>
                <a:ext uri="{FF2B5EF4-FFF2-40B4-BE49-F238E27FC236}">
                  <a16:creationId xmlns:a16="http://schemas.microsoft.com/office/drawing/2014/main" id="{767086AB-B3A9-AC71-2D6B-1D456BBEFAB5}"/>
                </a:ext>
              </a:extLst>
            </p:cNvPr>
            <p:cNvSpPr/>
            <p:nvPr/>
          </p:nvSpPr>
          <p:spPr>
            <a:xfrm flipH="1">
              <a:off x="5586100" y="3317009"/>
              <a:ext cx="268450" cy="388063"/>
            </a:xfrm>
            <a:prstGeom prst="rect">
              <a:avLst/>
            </a:prstGeom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9CE7611E-F3BE-B7A7-3849-6CB869616BD0}"/>
                </a:ext>
              </a:extLst>
            </p:cNvPr>
            <p:cNvSpPr/>
            <p:nvPr/>
          </p:nvSpPr>
          <p:spPr>
            <a:xfrm flipH="1">
              <a:off x="8038970" y="3317009"/>
              <a:ext cx="268450" cy="388063"/>
            </a:xfrm>
            <a:prstGeom prst="rect">
              <a:avLst/>
            </a:prstGeom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38" name="Pfeil: nach rechts 63">
              <a:extLst>
                <a:ext uri="{FF2B5EF4-FFF2-40B4-BE49-F238E27FC236}">
                  <a16:creationId xmlns:a16="http://schemas.microsoft.com/office/drawing/2014/main" id="{29AC5433-C76F-4F48-BA8A-9B1910AF7D1C}"/>
                </a:ext>
              </a:extLst>
            </p:cNvPr>
            <p:cNvSpPr/>
            <p:nvPr/>
          </p:nvSpPr>
          <p:spPr>
            <a:xfrm>
              <a:off x="8749009" y="3409710"/>
              <a:ext cx="353070" cy="202660"/>
            </a:xfrm>
            <a:prstGeom prst="rightArrow">
              <a:avLst/>
            </a:prstGeom>
            <a:solidFill>
              <a:srgbClr val="2F5597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sp>
        <p:nvSpPr>
          <p:cNvPr id="124" name="Textfeld 123">
            <a:extLst>
              <a:ext uri="{FF2B5EF4-FFF2-40B4-BE49-F238E27FC236}">
                <a16:creationId xmlns:a16="http://schemas.microsoft.com/office/drawing/2014/main" id="{AFF1FDF0-FFB9-9BB4-265E-19B011C8F9ED}"/>
              </a:ext>
            </a:extLst>
          </p:cNvPr>
          <p:cNvSpPr txBox="1"/>
          <p:nvPr/>
        </p:nvSpPr>
        <p:spPr>
          <a:xfrm>
            <a:off x="545796" y="5502204"/>
            <a:ext cx="3597069" cy="1015663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Possible Bottlenecks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transport, Interfaces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On-chip memory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5ECD4CF-7EF3-43B5-865C-871A36054965}"/>
              </a:ext>
            </a:extLst>
          </p:cNvPr>
          <p:cNvSpPr/>
          <p:nvPr/>
        </p:nvSpPr>
        <p:spPr>
          <a:xfrm>
            <a:off x="3584463" y="1572330"/>
            <a:ext cx="869003" cy="1429808"/>
          </a:xfrm>
          <a:prstGeom prst="rect">
            <a:avLst/>
          </a:prstGeom>
          <a:noFill/>
          <a:ln w="28575">
            <a:solidFill>
              <a:srgbClr val="5AA4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C176D15-9350-4243-98C2-7819486697CF}"/>
              </a:ext>
            </a:extLst>
          </p:cNvPr>
          <p:cNvSpPr txBox="1"/>
          <p:nvPr/>
        </p:nvSpPr>
        <p:spPr>
          <a:xfrm>
            <a:off x="4697407" y="969117"/>
            <a:ext cx="396694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Stream-based data transfer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71E62CF-D223-4EB1-AF3F-A1DB66995708}"/>
              </a:ext>
            </a:extLst>
          </p:cNvPr>
          <p:cNvSpPr txBox="1"/>
          <p:nvPr/>
        </p:nvSpPr>
        <p:spPr>
          <a:xfrm>
            <a:off x="1669344" y="1459180"/>
            <a:ext cx="183810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Task-level parallelism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684FF2A-3D82-43C3-B73F-E611D6BF5C96}"/>
              </a:ext>
            </a:extLst>
          </p:cNvPr>
          <p:cNvSpPr txBox="1"/>
          <p:nvPr/>
        </p:nvSpPr>
        <p:spPr>
          <a:xfrm>
            <a:off x="3534570" y="4409946"/>
            <a:ext cx="27666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3168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Buffering: FIFOs (First In First Out)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A6B9F6B-43C4-4FE1-A18D-47B6FED8E622}"/>
              </a:ext>
            </a:extLst>
          </p:cNvPr>
          <p:cNvSpPr txBox="1"/>
          <p:nvPr/>
        </p:nvSpPr>
        <p:spPr>
          <a:xfrm>
            <a:off x="8082963" y="4163566"/>
            <a:ext cx="321855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Pipelining on all levels of granularity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C731F4F-B6C7-49C1-B53E-DD222225D57E}"/>
              </a:ext>
            </a:extLst>
          </p:cNvPr>
          <p:cNvSpPr/>
          <p:nvPr/>
        </p:nvSpPr>
        <p:spPr>
          <a:xfrm>
            <a:off x="7465816" y="3262704"/>
            <a:ext cx="2468797" cy="816438"/>
          </a:xfrm>
          <a:prstGeom prst="rect">
            <a:avLst/>
          </a:prstGeom>
          <a:noFill/>
          <a:ln w="28575">
            <a:solidFill>
              <a:srgbClr val="4C83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700741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7C9CA14-35CB-A18D-B407-1C904EE237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Serial Execution:						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	+ Task-Level Parallelism, </a:t>
            </a:r>
            <a:br>
              <a:rPr lang="en-US" sz="1800" dirty="0"/>
            </a:br>
            <a:r>
              <a:rPr lang="en-US" sz="1800" dirty="0"/>
              <a:t>	exploiting independence of B and C: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		</a:t>
            </a:r>
          </a:p>
          <a:p>
            <a:pPr marL="0" indent="0">
              <a:buNone/>
            </a:pPr>
            <a:r>
              <a:rPr lang="en-US" sz="1800" dirty="0"/>
              <a:t>		+ Pipeline-Level Parallelism </a:t>
            </a:r>
            <a:br>
              <a:rPr lang="en-US" sz="1800" dirty="0"/>
            </a:br>
            <a:r>
              <a:rPr lang="en-US" sz="1800" dirty="0"/>
              <a:t>		(Macroscopic):</a:t>
            </a:r>
            <a:endParaRPr lang="de-DE" sz="18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84A786D-6FA4-EC07-A337-C10954AC4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848873A-40C1-230E-8F31-B0CDED3ADA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An Example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1483E45-FD9D-8F16-DC56-D249C0D2E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Combination of Paradigms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BADEC38-DBDE-59B9-DBB2-746ED605A1E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38" t="12659"/>
          <a:stretch/>
        </p:blipFill>
        <p:spPr>
          <a:xfrm>
            <a:off x="499354" y="1418597"/>
            <a:ext cx="5140798" cy="69397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34415D20-BE4D-B0A0-3EC6-70A1CE69B34B}"/>
              </a:ext>
            </a:extLst>
          </p:cNvPr>
          <p:cNvSpPr txBox="1"/>
          <p:nvPr/>
        </p:nvSpPr>
        <p:spPr>
          <a:xfrm>
            <a:off x="9874231" y="6325621"/>
            <a:ext cx="198445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Images From: Xilinx, UG1399</a:t>
            </a:r>
            <a:endParaRPr lang="de-DE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D6A35E1-7829-9541-A382-B1F9D50C849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117"/>
          <a:stretch/>
        </p:blipFill>
        <p:spPr>
          <a:xfrm>
            <a:off x="1198968" y="3034034"/>
            <a:ext cx="4222581" cy="1047038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EFD29121-DC2C-8E02-9F9F-7F4B53BA5D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5750" y="4975931"/>
            <a:ext cx="2930675" cy="1626689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84B6D871-43B2-F709-9882-C39B82DD28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2825" y="4069493"/>
            <a:ext cx="2291208" cy="2357047"/>
          </a:xfrm>
          <a:prstGeom prst="rect">
            <a:avLst/>
          </a:prstGeom>
        </p:spPr>
      </p:pic>
      <p:sp>
        <p:nvSpPr>
          <p:cNvPr id="16" name="Pfeil: gebogen 15">
            <a:extLst>
              <a:ext uri="{FF2B5EF4-FFF2-40B4-BE49-F238E27FC236}">
                <a16:creationId xmlns:a16="http://schemas.microsoft.com/office/drawing/2014/main" id="{F4C71FD2-2B75-5E56-F878-2AD96930DC13}"/>
              </a:ext>
            </a:extLst>
          </p:cNvPr>
          <p:cNvSpPr/>
          <p:nvPr/>
        </p:nvSpPr>
        <p:spPr>
          <a:xfrm rot="10800000" flipH="1">
            <a:off x="499354" y="2418977"/>
            <a:ext cx="432983" cy="437627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7" name="Pfeil: gebogen 16">
            <a:extLst>
              <a:ext uri="{FF2B5EF4-FFF2-40B4-BE49-F238E27FC236}">
                <a16:creationId xmlns:a16="http://schemas.microsoft.com/office/drawing/2014/main" id="{EFC49640-694F-E5C9-5994-076D724FDA4F}"/>
              </a:ext>
            </a:extLst>
          </p:cNvPr>
          <p:cNvSpPr/>
          <p:nvPr/>
        </p:nvSpPr>
        <p:spPr>
          <a:xfrm rot="10800000" flipH="1">
            <a:off x="1297022" y="4390450"/>
            <a:ext cx="432983" cy="437627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0EEF7041-A2E2-3881-945D-E8EFE4A7BF3F}"/>
              </a:ext>
            </a:extLst>
          </p:cNvPr>
          <p:cNvSpPr txBox="1"/>
          <p:nvPr/>
        </p:nvSpPr>
        <p:spPr>
          <a:xfrm>
            <a:off x="7717277" y="3527378"/>
            <a:ext cx="29636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/>
              <a:t>+ Pipeline-Level Parallelism </a:t>
            </a:r>
            <a:br>
              <a:rPr lang="en-US" dirty="0"/>
            </a:br>
            <a:r>
              <a:rPr lang="en-US" dirty="0"/>
              <a:t>(Microscopic):</a:t>
            </a:r>
          </a:p>
        </p:txBody>
      </p:sp>
      <p:sp>
        <p:nvSpPr>
          <p:cNvPr id="20" name="Pfeil: nach rechts 19">
            <a:extLst>
              <a:ext uri="{FF2B5EF4-FFF2-40B4-BE49-F238E27FC236}">
                <a16:creationId xmlns:a16="http://schemas.microsoft.com/office/drawing/2014/main" id="{BF5BAE12-7910-9403-2390-D8715CD71AC3}"/>
              </a:ext>
            </a:extLst>
          </p:cNvPr>
          <p:cNvSpPr/>
          <p:nvPr/>
        </p:nvSpPr>
        <p:spPr>
          <a:xfrm>
            <a:off x="6245157" y="5181600"/>
            <a:ext cx="596630" cy="35019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519951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7C9CA14-35CB-A18D-B407-1C904EE237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Serial Execution:						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	+ Task-Level Parallelism, </a:t>
            </a:r>
            <a:br>
              <a:rPr lang="en-US" sz="1800" dirty="0"/>
            </a:br>
            <a:r>
              <a:rPr lang="en-US" sz="1800" dirty="0"/>
              <a:t>	exploiting independence of B and C: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		</a:t>
            </a:r>
          </a:p>
          <a:p>
            <a:pPr marL="0" indent="0">
              <a:buNone/>
            </a:pPr>
            <a:r>
              <a:rPr lang="en-US" sz="1800" dirty="0"/>
              <a:t>		+ Pipeline-Level Parallelism </a:t>
            </a:r>
            <a:br>
              <a:rPr lang="en-US" sz="1800" dirty="0"/>
            </a:br>
            <a:r>
              <a:rPr lang="en-US" sz="1800" dirty="0"/>
              <a:t>		(Macroscopic):</a:t>
            </a:r>
            <a:endParaRPr lang="de-DE" sz="18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84A786D-6FA4-EC07-A337-C10954AC4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848873A-40C1-230E-8F31-B0CDED3ADA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An Example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1483E45-FD9D-8F16-DC56-D249C0D2E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Combination of Paradigms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BADEC38-DBDE-59B9-DBB2-746ED605A1E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38" t="12659"/>
          <a:stretch/>
        </p:blipFill>
        <p:spPr>
          <a:xfrm>
            <a:off x="499354" y="1418597"/>
            <a:ext cx="5140798" cy="69397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34415D20-BE4D-B0A0-3EC6-70A1CE69B34B}"/>
              </a:ext>
            </a:extLst>
          </p:cNvPr>
          <p:cNvSpPr txBox="1"/>
          <p:nvPr/>
        </p:nvSpPr>
        <p:spPr>
          <a:xfrm>
            <a:off x="9874231" y="6325621"/>
            <a:ext cx="198445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Images From: Xilinx, UG1399</a:t>
            </a:r>
            <a:endParaRPr lang="de-DE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D6A35E1-7829-9541-A382-B1F9D50C849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117"/>
          <a:stretch/>
        </p:blipFill>
        <p:spPr>
          <a:xfrm>
            <a:off x="1198968" y="3034034"/>
            <a:ext cx="4222581" cy="1047038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EFD29121-DC2C-8E02-9F9F-7F4B53BA5D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5750" y="4975931"/>
            <a:ext cx="2930675" cy="1626689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84B6D871-43B2-F709-9882-C39B82DD28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2825" y="4069493"/>
            <a:ext cx="2291208" cy="2357047"/>
          </a:xfrm>
          <a:prstGeom prst="rect">
            <a:avLst/>
          </a:prstGeom>
        </p:spPr>
      </p:pic>
      <p:sp>
        <p:nvSpPr>
          <p:cNvPr id="16" name="Pfeil: gebogen 15">
            <a:extLst>
              <a:ext uri="{FF2B5EF4-FFF2-40B4-BE49-F238E27FC236}">
                <a16:creationId xmlns:a16="http://schemas.microsoft.com/office/drawing/2014/main" id="{F4C71FD2-2B75-5E56-F878-2AD96930DC13}"/>
              </a:ext>
            </a:extLst>
          </p:cNvPr>
          <p:cNvSpPr/>
          <p:nvPr/>
        </p:nvSpPr>
        <p:spPr>
          <a:xfrm rot="10800000" flipH="1">
            <a:off x="499354" y="2418977"/>
            <a:ext cx="432983" cy="437627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7" name="Pfeil: gebogen 16">
            <a:extLst>
              <a:ext uri="{FF2B5EF4-FFF2-40B4-BE49-F238E27FC236}">
                <a16:creationId xmlns:a16="http://schemas.microsoft.com/office/drawing/2014/main" id="{EFC49640-694F-E5C9-5994-076D724FDA4F}"/>
              </a:ext>
            </a:extLst>
          </p:cNvPr>
          <p:cNvSpPr/>
          <p:nvPr/>
        </p:nvSpPr>
        <p:spPr>
          <a:xfrm rot="10800000" flipH="1">
            <a:off x="1297022" y="4390450"/>
            <a:ext cx="432983" cy="437627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0EEF7041-A2E2-3881-945D-E8EFE4A7BF3F}"/>
              </a:ext>
            </a:extLst>
          </p:cNvPr>
          <p:cNvSpPr txBox="1"/>
          <p:nvPr/>
        </p:nvSpPr>
        <p:spPr>
          <a:xfrm>
            <a:off x="7717277" y="3527378"/>
            <a:ext cx="29636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/>
              <a:t>+ Pipeline-Level Parallelism </a:t>
            </a:r>
            <a:br>
              <a:rPr lang="en-US" dirty="0"/>
            </a:br>
            <a:r>
              <a:rPr lang="en-US" dirty="0"/>
              <a:t>(Microscopic):</a:t>
            </a:r>
          </a:p>
        </p:txBody>
      </p:sp>
      <p:sp>
        <p:nvSpPr>
          <p:cNvPr id="20" name="Pfeil: nach rechts 19">
            <a:extLst>
              <a:ext uri="{FF2B5EF4-FFF2-40B4-BE49-F238E27FC236}">
                <a16:creationId xmlns:a16="http://schemas.microsoft.com/office/drawing/2014/main" id="{BF5BAE12-7910-9403-2390-D8715CD71AC3}"/>
              </a:ext>
            </a:extLst>
          </p:cNvPr>
          <p:cNvSpPr/>
          <p:nvPr/>
        </p:nvSpPr>
        <p:spPr>
          <a:xfrm>
            <a:off x="6245157" y="5181600"/>
            <a:ext cx="596630" cy="35019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8970AFA8-9E27-A978-5049-7A7704586E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17277" y="951072"/>
            <a:ext cx="3289753" cy="2134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79855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5C6F5F-33EA-CEF0-6B08-300EF677D5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4821518-ACA0-C6DD-B32A-0E67ED1866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Matrix multiplications </a:t>
            </a:r>
            <a:r>
              <a:rPr lang="en-US" sz="2000" dirty="0">
                <a:sym typeface="Wingdings" panose="05000000000000000000" pitchFamily="2" charset="2"/>
              </a:rPr>
              <a:t> Highly parallel</a:t>
            </a: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Quantization: 	Fixed-point favorable</a:t>
            </a:r>
            <a:br>
              <a:rPr lang="en-US" sz="2000" dirty="0">
                <a:sym typeface="Wingdings" panose="05000000000000000000" pitchFamily="2" charset="2"/>
              </a:rPr>
            </a:br>
            <a:r>
              <a:rPr lang="en-US" sz="2000" dirty="0">
                <a:sym typeface="Wingdings" panose="05000000000000000000" pitchFamily="2" charset="2"/>
              </a:rPr>
              <a:t>		Floating-point possible</a:t>
            </a: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Performance often comparable to GPUs</a:t>
            </a: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360B48A-68ED-2020-6A34-A425D9362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F6D2E492-2C12-A97E-F7FD-DE8A5F66FF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Some Remarks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2F6FA3D4-1E47-9AD3-ED83-49E81FCEF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400" b="1" dirty="0" err="1">
                <a:solidFill>
                  <a:schemeClr val="tx1"/>
                </a:solidFill>
              </a:rPr>
              <a:t>Neural</a:t>
            </a:r>
            <a:r>
              <a:rPr lang="de-DE" sz="2400" b="1" dirty="0">
                <a:solidFill>
                  <a:schemeClr val="tx1"/>
                </a:solidFill>
              </a:rPr>
              <a:t> Networks on FPGAs</a:t>
            </a:r>
            <a:endParaRPr lang="de-DE" dirty="0"/>
          </a:p>
        </p:txBody>
      </p:sp>
      <p:pic>
        <p:nvPicPr>
          <p:cNvPr id="9" name="Grafik 8" descr="Ein Bild, das Text, Screenshot, Diagramm, Reihe enthält.&#10;&#10;KI-generierte Inhalte können fehlerhaft sein.">
            <a:extLst>
              <a:ext uri="{FF2B5EF4-FFF2-40B4-BE49-F238E27FC236}">
                <a16:creationId xmlns:a16="http://schemas.microsoft.com/office/drawing/2014/main" id="{EEFADA95-A7BE-7BDC-ADD7-F2983A66DD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6" t="20704" r="14016" b="12916"/>
          <a:stretch/>
        </p:blipFill>
        <p:spPr>
          <a:xfrm>
            <a:off x="6360743" y="1820439"/>
            <a:ext cx="4699544" cy="237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13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4B9D007-64AD-EC23-A655-3937C323F8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FPGA: F</a:t>
            </a:r>
            <a:r>
              <a:rPr lang="en-US" sz="2000" b="1" dirty="0">
                <a:solidFill>
                  <a:schemeClr val="tx1"/>
                </a:solidFill>
              </a:rPr>
              <a:t>ield-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US" sz="2000" b="1" dirty="0">
                <a:solidFill>
                  <a:schemeClr val="tx1"/>
                </a:solidFill>
              </a:rPr>
              <a:t>rogrammable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G</a:t>
            </a:r>
            <a:r>
              <a:rPr lang="en-US" sz="2000" b="1" dirty="0">
                <a:solidFill>
                  <a:schemeClr val="tx1"/>
                </a:solidFill>
              </a:rPr>
              <a:t>ate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en-US" sz="2000" b="1" dirty="0">
                <a:solidFill>
                  <a:schemeClr val="tx1"/>
                </a:solidFill>
              </a:rPr>
              <a:t>rray </a:t>
            </a: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8380190-C7D3-420D-DFD0-36F65731E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5F1603C-7CCB-C9C7-40CB-DEB6257ABE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Principles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10699C9-D4B9-3A01-D8B5-3FBAAE2DE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Field-Programmable Gate Arrays</a:t>
            </a:r>
            <a:endParaRPr lang="de-D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7E5FE59-9144-489A-9750-DF7DCB5A75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" t="8597" r="4537" b="11587"/>
          <a:stretch/>
        </p:blipFill>
        <p:spPr>
          <a:xfrm>
            <a:off x="4485409" y="1892595"/>
            <a:ext cx="1755189" cy="136628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79AEDAC-9733-45EE-9024-8C46AF15C8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" t="8597" r="4537" b="11587"/>
          <a:stretch/>
        </p:blipFill>
        <p:spPr>
          <a:xfrm>
            <a:off x="6240598" y="1892595"/>
            <a:ext cx="1755189" cy="13662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E36FF8F-9BB1-48F5-B2E1-60F0841133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" t="8597" r="4537" b="11587"/>
          <a:stretch/>
        </p:blipFill>
        <p:spPr>
          <a:xfrm>
            <a:off x="7995787" y="1892595"/>
            <a:ext cx="1755189" cy="136628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9901D0-0D85-49D9-AB6A-8E771673C8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" t="8597" r="4537" b="11587"/>
          <a:stretch/>
        </p:blipFill>
        <p:spPr>
          <a:xfrm>
            <a:off x="4485409" y="3258879"/>
            <a:ext cx="1755189" cy="136628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B698C50-BED1-4D1B-92E7-B275DFEF6FF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" t="8597" r="4537" b="11587"/>
          <a:stretch/>
        </p:blipFill>
        <p:spPr>
          <a:xfrm>
            <a:off x="6240598" y="3258879"/>
            <a:ext cx="1755189" cy="136628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5766F17-B608-461E-BB49-F80BDAB2AB3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" t="8597" r="4537" b="11587"/>
          <a:stretch/>
        </p:blipFill>
        <p:spPr>
          <a:xfrm>
            <a:off x="7995787" y="3258879"/>
            <a:ext cx="1755189" cy="136628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D6C3CBC-39E8-49C9-AC12-90B8D91264F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" t="8597" r="4537" b="11587"/>
          <a:stretch/>
        </p:blipFill>
        <p:spPr>
          <a:xfrm>
            <a:off x="4485409" y="4624571"/>
            <a:ext cx="1755189" cy="136628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E9D7EF5-B3E3-4885-BAA4-44AEEA5D93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" t="8597" r="4537" b="11587"/>
          <a:stretch/>
        </p:blipFill>
        <p:spPr>
          <a:xfrm>
            <a:off x="6240598" y="4624571"/>
            <a:ext cx="1755189" cy="136628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05D1473-47A5-4AE8-B60C-06C32C20F7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" t="8597" r="4537" b="11587"/>
          <a:stretch/>
        </p:blipFill>
        <p:spPr>
          <a:xfrm>
            <a:off x="7995787" y="4624571"/>
            <a:ext cx="1755189" cy="136628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C1C5E9E-10E0-432B-A903-7549D62E770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77" r="25427"/>
          <a:stretch/>
        </p:blipFill>
        <p:spPr>
          <a:xfrm>
            <a:off x="592396" y="2493821"/>
            <a:ext cx="3399452" cy="283337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BC48832-DDB1-426E-A3B8-9F6A5DCC976D}"/>
              </a:ext>
            </a:extLst>
          </p:cNvPr>
          <p:cNvSpPr txBox="1"/>
          <p:nvPr/>
        </p:nvSpPr>
        <p:spPr>
          <a:xfrm>
            <a:off x="10232747" y="3372927"/>
            <a:ext cx="7711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/>
              <a:t>?</a:t>
            </a:r>
            <a:endParaRPr lang="de-DE" sz="8000" b="1" dirty="0"/>
          </a:p>
        </p:txBody>
      </p:sp>
      <p:sp>
        <p:nvSpPr>
          <p:cNvPr id="25" name="Textfeld 5">
            <a:extLst>
              <a:ext uri="{FF2B5EF4-FFF2-40B4-BE49-F238E27FC236}">
                <a16:creationId xmlns:a16="http://schemas.microsoft.com/office/drawing/2014/main" id="{FB2A772A-6CAA-4458-8ABC-02325CF445F3}"/>
              </a:ext>
            </a:extLst>
          </p:cNvPr>
          <p:cNvSpPr txBox="1"/>
          <p:nvPr/>
        </p:nvSpPr>
        <p:spPr>
          <a:xfrm>
            <a:off x="512567" y="5388753"/>
            <a:ext cx="165404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From: stock.adobe.com</a:t>
            </a:r>
            <a:endParaRPr lang="de-DE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79DC9C7-0F25-4765-AC6C-567A70B8020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5" t="11387" r="16661" b="13123"/>
          <a:stretch/>
        </p:blipFill>
        <p:spPr>
          <a:xfrm>
            <a:off x="1695353" y="3505282"/>
            <a:ext cx="784279" cy="86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25761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2BFEB-1CDB-E2C0-BE80-DB04FA7AE6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A69CC4E-D331-7074-02A6-F10ADF9AF6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Limitations: 	On-chip weight memory</a:t>
            </a:r>
            <a:br>
              <a:rPr lang="en-US" sz="2000" dirty="0">
                <a:sym typeface="Wingdings" panose="05000000000000000000" pitchFamily="2" charset="2"/>
              </a:rPr>
            </a:br>
            <a:r>
              <a:rPr lang="en-US" sz="2000" dirty="0">
                <a:sym typeface="Wingdings" panose="05000000000000000000" pitchFamily="2" charset="2"/>
              </a:rPr>
              <a:t>		MAC units (DSP or LUT)</a:t>
            </a: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Model compression and optimization for FPGAs: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Pruning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Knowledge distillation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Choice of Quantization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Choice of Activation Function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60A1994-4DDF-6C1A-DA9D-F5EA3F31E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089673F1-01DE-4A14-F6D6-C9CFDCF5E5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Some Remarks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8B088C-C3B6-ABCE-C56D-47EEBDFCF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400" b="1" dirty="0" err="1">
                <a:solidFill>
                  <a:schemeClr val="tx1"/>
                </a:solidFill>
              </a:rPr>
              <a:t>Neural</a:t>
            </a:r>
            <a:r>
              <a:rPr lang="de-DE" sz="2400" b="1" dirty="0">
                <a:solidFill>
                  <a:schemeClr val="tx1"/>
                </a:solidFill>
              </a:rPr>
              <a:t> Networks on FPGAs</a:t>
            </a:r>
            <a:endParaRPr lang="de-DE" dirty="0"/>
          </a:p>
        </p:txBody>
      </p:sp>
      <p:pic>
        <p:nvPicPr>
          <p:cNvPr id="2" name="Grafik 1" descr="Ein Bild, das Text, Screenshot, Diagramm, Reihe enthält.&#10;&#10;KI-generierte Inhalte können fehlerhaft sein.">
            <a:extLst>
              <a:ext uri="{FF2B5EF4-FFF2-40B4-BE49-F238E27FC236}">
                <a16:creationId xmlns:a16="http://schemas.microsoft.com/office/drawing/2014/main" id="{878B6A8A-0669-A57E-1217-65E858BFBC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6" t="20704" r="14016" b="12916"/>
          <a:stretch/>
        </p:blipFill>
        <p:spPr>
          <a:xfrm>
            <a:off x="6360743" y="1820439"/>
            <a:ext cx="4699544" cy="237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72399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2BFEB-1CDB-E2C0-BE80-DB04FA7AE6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A69CC4E-D331-7074-02A6-F10ADF9AF6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Limitations: 	On-chip weight memory</a:t>
            </a:r>
            <a:br>
              <a:rPr lang="en-US" sz="2000" dirty="0">
                <a:sym typeface="Wingdings" panose="05000000000000000000" pitchFamily="2" charset="2"/>
              </a:rPr>
            </a:br>
            <a:r>
              <a:rPr lang="en-US" sz="2000" dirty="0">
                <a:sym typeface="Wingdings" panose="05000000000000000000" pitchFamily="2" charset="2"/>
              </a:rPr>
              <a:t>		MAC units (DSP or LUT)</a:t>
            </a: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Model compression and optimization for FPGAs: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dirty="0">
                <a:sym typeface="Wingdings" panose="05000000000000000000" pitchFamily="2" charset="2"/>
              </a:rPr>
              <a:t>Pruning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Knowledge distillation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Choice of Quantization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Choice of Activation Function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60A1994-4DDF-6C1A-DA9D-F5EA3F31E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089673F1-01DE-4A14-F6D6-C9CFDCF5E5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Some Remarks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8B088C-C3B6-ABCE-C56D-47EEBDFCF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400" b="1" dirty="0" err="1">
                <a:solidFill>
                  <a:schemeClr val="tx1"/>
                </a:solidFill>
              </a:rPr>
              <a:t>Neural</a:t>
            </a:r>
            <a:r>
              <a:rPr lang="de-DE" sz="2400" b="1" dirty="0">
                <a:solidFill>
                  <a:schemeClr val="tx1"/>
                </a:solidFill>
              </a:rPr>
              <a:t> Networks on FPGAs</a:t>
            </a: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78B6A8A-0669-A57E-1217-65E858BFBC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2" b="1023"/>
          <a:stretch/>
        </p:blipFill>
        <p:spPr>
          <a:xfrm>
            <a:off x="6360743" y="1820439"/>
            <a:ext cx="4699544" cy="2433927"/>
          </a:xfrm>
          <a:prstGeom prst="rect">
            <a:avLst/>
          </a:prstGeom>
        </p:spPr>
      </p:pic>
      <p:sp>
        <p:nvSpPr>
          <p:cNvPr id="9" name="Textfeld 7">
            <a:extLst>
              <a:ext uri="{FF2B5EF4-FFF2-40B4-BE49-F238E27FC236}">
                <a16:creationId xmlns:a16="http://schemas.microsoft.com/office/drawing/2014/main" id="{40700F9E-1DEA-438E-9F11-23897C06BFFA}"/>
              </a:ext>
            </a:extLst>
          </p:cNvPr>
          <p:cNvSpPr txBox="1"/>
          <p:nvPr/>
        </p:nvSpPr>
        <p:spPr>
          <a:xfrm>
            <a:off x="8069153" y="4401762"/>
            <a:ext cx="128272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de-DE" sz="1200" b="0" i="0" u="none" strike="noStrike" kern="120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</a:rPr>
              <a:t>arXiv:1506.02626</a:t>
            </a:r>
            <a:endParaRPr lang="de-DE" sz="1200" b="0" i="0" u="none" strike="noStrike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8567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2BFEB-1CDB-E2C0-BE80-DB04FA7AE6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A69CC4E-D331-7074-02A6-F10ADF9AF6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Limitations: 	On-chip weight memory</a:t>
            </a:r>
            <a:br>
              <a:rPr lang="en-US" sz="2000" dirty="0">
                <a:sym typeface="Wingdings" panose="05000000000000000000" pitchFamily="2" charset="2"/>
              </a:rPr>
            </a:br>
            <a:r>
              <a:rPr lang="en-US" sz="2000" dirty="0">
                <a:sym typeface="Wingdings" panose="05000000000000000000" pitchFamily="2" charset="2"/>
              </a:rPr>
              <a:t>		MAC units (DSP or LUT)</a:t>
            </a: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Model compression and optimization for FPGAs: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Pruning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dirty="0">
                <a:sym typeface="Wingdings" panose="05000000000000000000" pitchFamily="2" charset="2"/>
              </a:rPr>
              <a:t>Knowledge distillation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Choice of Quantization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Choice of Activation Function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60A1994-4DDF-6C1A-DA9D-F5EA3F31E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089673F1-01DE-4A14-F6D6-C9CFDCF5E5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Some Remarks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8B088C-C3B6-ABCE-C56D-47EEBDFCF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400" b="1" dirty="0" err="1">
                <a:solidFill>
                  <a:schemeClr val="tx1"/>
                </a:solidFill>
              </a:rPr>
              <a:t>Neural</a:t>
            </a:r>
            <a:r>
              <a:rPr lang="de-DE" sz="2400" b="1" dirty="0">
                <a:solidFill>
                  <a:schemeClr val="tx1"/>
                </a:solidFill>
              </a:rPr>
              <a:t> Networks on FPGAs</a:t>
            </a: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78B6A8A-0669-A57E-1217-65E858BFBC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3" r="1067"/>
          <a:stretch/>
        </p:blipFill>
        <p:spPr>
          <a:xfrm>
            <a:off x="6096000" y="1829335"/>
            <a:ext cx="5775158" cy="2433927"/>
          </a:xfrm>
          <a:prstGeom prst="rect">
            <a:avLst/>
          </a:prstGeom>
        </p:spPr>
      </p:pic>
      <p:sp>
        <p:nvSpPr>
          <p:cNvPr id="9" name="Textfeld 7">
            <a:extLst>
              <a:ext uri="{FF2B5EF4-FFF2-40B4-BE49-F238E27FC236}">
                <a16:creationId xmlns:a16="http://schemas.microsoft.com/office/drawing/2014/main" id="{40700F9E-1DEA-438E-9F11-23897C06BFFA}"/>
              </a:ext>
            </a:extLst>
          </p:cNvPr>
          <p:cNvSpPr txBox="1"/>
          <p:nvPr/>
        </p:nvSpPr>
        <p:spPr>
          <a:xfrm>
            <a:off x="7004186" y="4263262"/>
            <a:ext cx="429733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de-DE" sz="1200" b="0" i="0" u="none" strike="noStrike" kern="120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</a:rPr>
              <a:t>https://medium.com/vafion/knowledge-distillation-9a0bf514fbeb</a:t>
            </a:r>
            <a:endParaRPr lang="de-DE" sz="1200" b="0" i="0" u="none" strike="noStrike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78509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2BFEB-1CDB-E2C0-BE80-DB04FA7AE6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A69CC4E-D331-7074-02A6-F10ADF9AF6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Limitations: 	On-chip weight memory</a:t>
            </a:r>
            <a:br>
              <a:rPr lang="en-US" sz="2000" dirty="0">
                <a:sym typeface="Wingdings" panose="05000000000000000000" pitchFamily="2" charset="2"/>
              </a:rPr>
            </a:br>
            <a:r>
              <a:rPr lang="en-US" sz="2000" dirty="0">
                <a:sym typeface="Wingdings" panose="05000000000000000000" pitchFamily="2" charset="2"/>
              </a:rPr>
              <a:t>		MAC units (DSP or LUT)</a:t>
            </a: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Model compression and optimization for FPGAs: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Pruning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Knowledge distillation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Choice of Quantization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Choice of Activation Function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60A1994-4DDF-6C1A-DA9D-F5EA3F31E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089673F1-01DE-4A14-F6D6-C9CFDCF5E5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Some Remarks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8B088C-C3B6-ABCE-C56D-47EEBDFCF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400" b="1" dirty="0" err="1">
                <a:solidFill>
                  <a:schemeClr val="tx1"/>
                </a:solidFill>
              </a:rPr>
              <a:t>Neural</a:t>
            </a:r>
            <a:r>
              <a:rPr lang="de-DE" sz="2400" b="1" dirty="0">
                <a:solidFill>
                  <a:schemeClr val="tx1"/>
                </a:solidFill>
              </a:rPr>
              <a:t> Networks on FPGAs</a:t>
            </a:r>
            <a:endParaRPr lang="de-DE" dirty="0"/>
          </a:p>
        </p:txBody>
      </p:sp>
      <p:pic>
        <p:nvPicPr>
          <p:cNvPr id="2" name="Grafik 1" descr="Ein Bild, das Text, Screenshot, Diagramm, Reihe enthält.&#10;&#10;KI-generierte Inhalte können fehlerhaft sein.">
            <a:extLst>
              <a:ext uri="{FF2B5EF4-FFF2-40B4-BE49-F238E27FC236}">
                <a16:creationId xmlns:a16="http://schemas.microsoft.com/office/drawing/2014/main" id="{878B6A8A-0669-A57E-1217-65E858BFBC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6" t="20704" r="14016" b="12916"/>
          <a:stretch/>
        </p:blipFill>
        <p:spPr>
          <a:xfrm>
            <a:off x="6360743" y="1820439"/>
            <a:ext cx="4699544" cy="2375425"/>
          </a:xfrm>
          <a:prstGeom prst="rect">
            <a:avLst/>
          </a:prstGeom>
        </p:spPr>
      </p:pic>
      <p:sp>
        <p:nvSpPr>
          <p:cNvPr id="8" name="Textfeld 3">
            <a:extLst>
              <a:ext uri="{FF2B5EF4-FFF2-40B4-BE49-F238E27FC236}">
                <a16:creationId xmlns:a16="http://schemas.microsoft.com/office/drawing/2014/main" id="{47E925BB-EF77-4056-B6FB-91C19A4A34F6}"/>
              </a:ext>
            </a:extLst>
          </p:cNvPr>
          <p:cNvSpPr txBox="1"/>
          <p:nvPr/>
        </p:nvSpPr>
        <p:spPr>
          <a:xfrm>
            <a:off x="6512381" y="4917835"/>
            <a:ext cx="4765664" cy="707886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Idea: 	Use LUTs as ultrafast “multipliers” </a:t>
            </a:r>
            <a:br>
              <a:rPr lang="en-US" sz="2000" b="1" dirty="0">
                <a:solidFill>
                  <a:schemeClr val="bg1"/>
                </a:solidFill>
              </a:rPr>
            </a:br>
            <a:r>
              <a:rPr lang="en-US" sz="2000" b="1" dirty="0">
                <a:solidFill>
                  <a:schemeClr val="bg1"/>
                </a:solidFill>
              </a:rPr>
              <a:t>	in binary neural networks (BNN)</a:t>
            </a:r>
            <a:endParaRPr lang="de-DE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25952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6E974A-A6E0-5950-4EB1-0D0C21497B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003E9B1-859C-8053-6E06-FADBD37F78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i="1" dirty="0" err="1">
                <a:solidFill>
                  <a:srgbClr val="2F5597"/>
                </a:solidFill>
              </a:rPr>
              <a:t>Giasemis</a:t>
            </a:r>
            <a:r>
              <a:rPr lang="en-US" sz="2000" i="1" dirty="0">
                <a:solidFill>
                  <a:srgbClr val="2F5597"/>
                </a:solidFill>
              </a:rPr>
              <a:t> et.al. 2025: Comparative Analysis of FPGA and GPU Performance </a:t>
            </a:r>
            <a:br>
              <a:rPr lang="en-US" sz="2000" i="1" dirty="0">
                <a:solidFill>
                  <a:srgbClr val="2F5597"/>
                </a:solidFill>
              </a:rPr>
            </a:br>
            <a:r>
              <a:rPr lang="en-US" sz="2000" i="1" dirty="0">
                <a:solidFill>
                  <a:srgbClr val="2F5597"/>
                </a:solidFill>
              </a:rPr>
              <a:t>for Machine Learning-Based Track Reconstruction at </a:t>
            </a:r>
            <a:r>
              <a:rPr lang="en-US" sz="2000" i="1" dirty="0" err="1">
                <a:solidFill>
                  <a:srgbClr val="2F5597"/>
                </a:solidFill>
              </a:rPr>
              <a:t>LHCb</a:t>
            </a:r>
            <a:endParaRPr lang="en-US" sz="2000" i="1" dirty="0">
              <a:solidFill>
                <a:srgbClr val="2F5597"/>
              </a:solidFill>
            </a:endParaRPr>
          </a:p>
          <a:p>
            <a:pPr marL="0" indent="0">
              <a:buNone/>
            </a:pP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de-DE" sz="2000" dirty="0"/>
              <a:t>FPGA vs. GPU </a:t>
            </a:r>
            <a:r>
              <a:rPr lang="de-DE" sz="2000" dirty="0" err="1"/>
              <a:t>for</a:t>
            </a:r>
            <a:r>
              <a:rPr lang="de-DE" sz="2000" dirty="0"/>
              <a:t> a </a:t>
            </a:r>
            <a:r>
              <a:rPr lang="de-DE" sz="2000" dirty="0" err="1"/>
              <a:t>Multilayer</a:t>
            </a:r>
            <a:r>
              <a:rPr lang="de-DE" sz="2000" dirty="0"/>
              <a:t> </a:t>
            </a:r>
            <a:r>
              <a:rPr lang="de-DE" sz="2000" dirty="0" err="1"/>
              <a:t>Perceptron</a:t>
            </a:r>
            <a:r>
              <a:rPr lang="de-DE" sz="2000" dirty="0"/>
              <a:t> </a:t>
            </a:r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r>
              <a:rPr lang="de-DE" sz="2000" dirty="0"/>
              <a:t>HLS4ML</a:t>
            </a:r>
          </a:p>
          <a:p>
            <a:pPr marL="0" indent="0">
              <a:buNone/>
            </a:pPr>
            <a:r>
              <a:rPr lang="de-DE" sz="2000" dirty="0" err="1"/>
              <a:t>Xilinx</a:t>
            </a:r>
            <a:r>
              <a:rPr lang="de-DE" sz="2000" dirty="0"/>
              <a:t> </a:t>
            </a:r>
            <a:r>
              <a:rPr lang="de-DE" sz="2000" dirty="0" err="1"/>
              <a:t>Alveo</a:t>
            </a:r>
            <a:r>
              <a:rPr lang="de-DE" sz="2000" dirty="0"/>
              <a:t> U50 and U250 (</a:t>
            </a:r>
            <a:r>
              <a:rPr lang="de-DE" sz="2000" dirty="0" err="1"/>
              <a:t>Kintex</a:t>
            </a:r>
            <a:r>
              <a:rPr lang="de-DE" sz="2000" dirty="0"/>
              <a:t> </a:t>
            </a:r>
            <a:r>
              <a:rPr lang="de-DE" sz="2000" dirty="0" err="1"/>
              <a:t>UltraScale</a:t>
            </a:r>
            <a:r>
              <a:rPr lang="de-DE" sz="2000" dirty="0"/>
              <a:t>+)</a:t>
            </a:r>
          </a:p>
          <a:p>
            <a:endParaRPr lang="de-DE" sz="2000" dirty="0"/>
          </a:p>
          <a:p>
            <a:pPr marL="0" indent="0">
              <a:buNone/>
            </a:pPr>
            <a:r>
              <a:rPr lang="de-DE" sz="2000" dirty="0"/>
              <a:t>Feed Forward Network: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2000" dirty="0">
                <a:solidFill>
                  <a:schemeClr val="tx1"/>
                </a:solidFill>
              </a:rPr>
              <a:t>Max. </a:t>
            </a:r>
            <a:r>
              <a:rPr lang="de-DE" sz="2000" dirty="0" err="1">
                <a:solidFill>
                  <a:schemeClr val="tx1"/>
                </a:solidFill>
              </a:rPr>
              <a:t>number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of</a:t>
            </a:r>
            <a:r>
              <a:rPr lang="de-DE" sz="2000" dirty="0">
                <a:solidFill>
                  <a:schemeClr val="tx1"/>
                </a:solidFill>
              </a:rPr>
              <a:t> parallel </a:t>
            </a:r>
            <a:r>
              <a:rPr lang="de-DE" sz="2000" dirty="0" err="1">
                <a:solidFill>
                  <a:schemeClr val="tx1"/>
                </a:solidFill>
              </a:rPr>
              <a:t>instances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of</a:t>
            </a:r>
            <a:r>
              <a:rPr lang="de-DE" sz="2000" dirty="0">
                <a:solidFill>
                  <a:schemeClr val="tx1"/>
                </a:solidFill>
              </a:rPr>
              <a:t> a simple network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2000" dirty="0">
                <a:solidFill>
                  <a:schemeClr val="tx1"/>
                </a:solidFill>
              </a:rPr>
              <a:t>8 </a:t>
            </a:r>
            <a:r>
              <a:rPr lang="de-DE" sz="2000" dirty="0" err="1">
                <a:solidFill>
                  <a:schemeClr val="tx1"/>
                </a:solidFill>
              </a:rPr>
              <a:t>bit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quantization</a:t>
            </a:r>
            <a:endParaRPr lang="de-DE" sz="20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DE" sz="2000" dirty="0" err="1">
                <a:solidFill>
                  <a:schemeClr val="tx1"/>
                </a:solidFill>
              </a:rPr>
              <a:t>RelU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Activation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</a:p>
          <a:p>
            <a:endParaRPr lang="de-DE" sz="2000" dirty="0"/>
          </a:p>
          <a:p>
            <a:pPr marL="0" indent="0">
              <a:buNone/>
            </a:pPr>
            <a:endParaRPr lang="de-DE" sz="20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BAB16E6-9F29-CD06-7A13-D418C15BB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A43C018-1B67-FD85-4417-9671EE35B5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FPGA-based Data Processing @CERN</a:t>
            </a:r>
          </a:p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4A42A75E-C294-0876-4B60-40ABFFB44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Recent Examples from Particle Physics</a:t>
            </a:r>
            <a:endParaRPr lang="de-DE" dirty="0"/>
          </a:p>
        </p:txBody>
      </p:sp>
      <p:pic>
        <p:nvPicPr>
          <p:cNvPr id="100" name="Grafik 99">
            <a:extLst>
              <a:ext uri="{FF2B5EF4-FFF2-40B4-BE49-F238E27FC236}">
                <a16:creationId xmlns:a16="http://schemas.microsoft.com/office/drawing/2014/main" id="{0CC4F240-9B59-C384-77CE-C837447F68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888" y="4857892"/>
            <a:ext cx="4156791" cy="181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32720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97615F-E294-5D24-ED4E-866B8592AF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E45DDAB-0684-CA8C-0794-E63A8487B3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i="1" dirty="0" err="1">
                <a:solidFill>
                  <a:srgbClr val="2F5597"/>
                </a:solidFill>
              </a:rPr>
              <a:t>Giasemis</a:t>
            </a:r>
            <a:r>
              <a:rPr lang="en-US" sz="2000" i="1" dirty="0">
                <a:solidFill>
                  <a:srgbClr val="2F5597"/>
                </a:solidFill>
              </a:rPr>
              <a:t> et.al. 2025: Comparative Analysis of FPGA and GPU Performance </a:t>
            </a:r>
            <a:br>
              <a:rPr lang="en-US" sz="2000" i="1" dirty="0">
                <a:solidFill>
                  <a:srgbClr val="2F5597"/>
                </a:solidFill>
              </a:rPr>
            </a:br>
            <a:r>
              <a:rPr lang="en-US" sz="2000" i="1" dirty="0">
                <a:solidFill>
                  <a:srgbClr val="2F5597"/>
                </a:solidFill>
              </a:rPr>
              <a:t>for Machine Learning-Based Track Reconstruction at </a:t>
            </a:r>
            <a:r>
              <a:rPr lang="en-US" sz="2000" i="1" dirty="0" err="1">
                <a:solidFill>
                  <a:srgbClr val="2F5597"/>
                </a:solidFill>
              </a:rPr>
              <a:t>LHCb</a:t>
            </a:r>
            <a:endParaRPr lang="en-US" sz="2000" i="1" dirty="0">
              <a:solidFill>
                <a:srgbClr val="2F5597"/>
              </a:solidFill>
            </a:endParaRPr>
          </a:p>
          <a:p>
            <a:pPr marL="0" indent="0">
              <a:buNone/>
            </a:pP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de-DE" sz="2000" dirty="0"/>
              <a:t>FPGA vs. GPU </a:t>
            </a:r>
            <a:r>
              <a:rPr lang="de-DE" sz="2000" dirty="0" err="1"/>
              <a:t>for</a:t>
            </a:r>
            <a:r>
              <a:rPr lang="de-DE" sz="2000" dirty="0"/>
              <a:t> a </a:t>
            </a:r>
            <a:r>
              <a:rPr lang="de-DE" sz="2000" dirty="0" err="1"/>
              <a:t>Multilayer</a:t>
            </a:r>
            <a:r>
              <a:rPr lang="de-DE" sz="2000" dirty="0"/>
              <a:t> </a:t>
            </a:r>
            <a:r>
              <a:rPr lang="de-DE" sz="2000" dirty="0" err="1"/>
              <a:t>Perceptron</a:t>
            </a:r>
            <a:r>
              <a:rPr lang="de-DE" sz="2000" dirty="0"/>
              <a:t> </a:t>
            </a:r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r>
              <a:rPr lang="de-DE" sz="2000" dirty="0"/>
              <a:t>HLS4ML</a:t>
            </a:r>
          </a:p>
          <a:p>
            <a:pPr marL="0" indent="0">
              <a:buNone/>
            </a:pPr>
            <a:r>
              <a:rPr lang="de-DE" sz="2000" dirty="0" err="1"/>
              <a:t>Xilinx</a:t>
            </a:r>
            <a:r>
              <a:rPr lang="de-DE" sz="2000" dirty="0"/>
              <a:t> </a:t>
            </a:r>
            <a:r>
              <a:rPr lang="de-DE" sz="2000" dirty="0" err="1"/>
              <a:t>Alveo</a:t>
            </a:r>
            <a:r>
              <a:rPr lang="de-DE" sz="2000" dirty="0"/>
              <a:t> U50 and U250 (</a:t>
            </a:r>
            <a:r>
              <a:rPr lang="de-DE" sz="2000" dirty="0" err="1"/>
              <a:t>Kintex</a:t>
            </a:r>
            <a:r>
              <a:rPr lang="de-DE" sz="2000" dirty="0"/>
              <a:t> </a:t>
            </a:r>
            <a:r>
              <a:rPr lang="de-DE" sz="2000" dirty="0" err="1"/>
              <a:t>UltraScale</a:t>
            </a:r>
            <a:r>
              <a:rPr lang="de-DE" sz="2000" dirty="0"/>
              <a:t>+)</a:t>
            </a:r>
          </a:p>
          <a:p>
            <a:endParaRPr lang="de-DE" sz="2000" dirty="0"/>
          </a:p>
          <a:p>
            <a:pPr marL="0" indent="0">
              <a:buNone/>
            </a:pPr>
            <a:r>
              <a:rPr lang="de-DE" sz="2000" dirty="0"/>
              <a:t>Feed Forward Network: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2000" dirty="0">
                <a:solidFill>
                  <a:schemeClr val="tx1"/>
                </a:solidFill>
              </a:rPr>
              <a:t>Max. </a:t>
            </a:r>
            <a:r>
              <a:rPr lang="de-DE" sz="2000" dirty="0" err="1">
                <a:solidFill>
                  <a:schemeClr val="tx1"/>
                </a:solidFill>
              </a:rPr>
              <a:t>number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of</a:t>
            </a:r>
            <a:r>
              <a:rPr lang="de-DE" sz="2000" dirty="0">
                <a:solidFill>
                  <a:schemeClr val="tx1"/>
                </a:solidFill>
              </a:rPr>
              <a:t> parallel </a:t>
            </a:r>
            <a:r>
              <a:rPr lang="de-DE" sz="2000" dirty="0" err="1">
                <a:solidFill>
                  <a:schemeClr val="tx1"/>
                </a:solidFill>
              </a:rPr>
              <a:t>instances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of</a:t>
            </a:r>
            <a:r>
              <a:rPr lang="de-DE" sz="2000" dirty="0">
                <a:solidFill>
                  <a:schemeClr val="tx1"/>
                </a:solidFill>
              </a:rPr>
              <a:t> a simple network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2000" dirty="0">
                <a:solidFill>
                  <a:schemeClr val="tx1"/>
                </a:solidFill>
              </a:rPr>
              <a:t>8 </a:t>
            </a:r>
            <a:r>
              <a:rPr lang="de-DE" sz="2000" dirty="0" err="1">
                <a:solidFill>
                  <a:schemeClr val="tx1"/>
                </a:solidFill>
              </a:rPr>
              <a:t>bit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quantization</a:t>
            </a:r>
            <a:endParaRPr lang="de-DE" sz="20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DE" sz="2000" dirty="0" err="1">
                <a:solidFill>
                  <a:schemeClr val="tx1"/>
                </a:solidFill>
              </a:rPr>
              <a:t>RelU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Activation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</a:p>
          <a:p>
            <a:endParaRPr lang="de-DE" sz="2000" dirty="0"/>
          </a:p>
          <a:p>
            <a:pPr marL="0" indent="0">
              <a:buNone/>
            </a:pPr>
            <a:endParaRPr lang="de-DE" sz="20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932E0C3-8552-A9FD-8419-64327532B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0C85C19-8008-ECD1-C9AC-5BFF5F6AA3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FPGA-based Data Processing @CERN</a:t>
            </a:r>
          </a:p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AA4AE61-7E0A-4704-03A0-C14F6CD39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Recent Examples from Particle Physics</a:t>
            </a:r>
            <a:endParaRPr lang="de-DE" dirty="0"/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6297E97E-47F9-9216-569E-8D252E96B7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5852" y="1515819"/>
            <a:ext cx="4353787" cy="2578553"/>
          </a:xfrm>
          <a:prstGeom prst="rect">
            <a:avLst/>
          </a:prstGeom>
        </p:spPr>
      </p:pic>
      <p:pic>
        <p:nvPicPr>
          <p:cNvPr id="100" name="Grafik 99">
            <a:extLst>
              <a:ext uri="{FF2B5EF4-FFF2-40B4-BE49-F238E27FC236}">
                <a16:creationId xmlns:a16="http://schemas.microsoft.com/office/drawing/2014/main" id="{9FDA6AEE-813C-8D9B-549C-006B8CEF8A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7888" y="4857892"/>
            <a:ext cx="4156791" cy="1814512"/>
          </a:xfrm>
          <a:prstGeom prst="rect">
            <a:avLst/>
          </a:prstGeom>
        </p:spPr>
      </p:pic>
      <p:sp>
        <p:nvSpPr>
          <p:cNvPr id="101" name="Rechteck 100">
            <a:extLst>
              <a:ext uri="{FF2B5EF4-FFF2-40B4-BE49-F238E27FC236}">
                <a16:creationId xmlns:a16="http://schemas.microsoft.com/office/drawing/2014/main" id="{73EB2385-A64C-E757-6217-367784C72DBC}"/>
              </a:ext>
            </a:extLst>
          </p:cNvPr>
          <p:cNvSpPr/>
          <p:nvPr/>
        </p:nvSpPr>
        <p:spPr>
          <a:xfrm>
            <a:off x="9284038" y="3075155"/>
            <a:ext cx="2337273" cy="310071"/>
          </a:xfrm>
          <a:prstGeom prst="rect">
            <a:avLst/>
          </a:prstGeom>
          <a:solidFill>
            <a:schemeClr val="accent2">
              <a:alpha val="3294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2A1CFF8-F536-D6D6-91C7-44234D6E8F37}"/>
              </a:ext>
            </a:extLst>
          </p:cNvPr>
          <p:cNvSpPr/>
          <p:nvPr/>
        </p:nvSpPr>
        <p:spPr>
          <a:xfrm>
            <a:off x="7535694" y="4241768"/>
            <a:ext cx="4106949" cy="822969"/>
          </a:xfrm>
          <a:prstGeom prst="rect">
            <a:avLst/>
          </a:prstGeom>
          <a:solidFill>
            <a:schemeClr val="accent2">
              <a:alpha val="3294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Better Performance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Lower Power Consumption</a:t>
            </a:r>
          </a:p>
        </p:txBody>
      </p:sp>
    </p:spTree>
    <p:extLst>
      <p:ext uri="{BB962C8B-B14F-4D97-AF65-F5344CB8AC3E}">
        <p14:creationId xmlns:p14="http://schemas.microsoft.com/office/powerpoint/2010/main" val="410363957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12E602-AFC7-1206-6F76-6D4039C30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4DFEFDD-323A-4045-D502-8D3E5109B1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513021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7739703-BFCD-D703-5AB5-1FBBA52CB4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2F5597"/>
                </a:solidFill>
              </a:rPr>
              <a:t>F</a:t>
            </a:r>
            <a:r>
              <a:rPr lang="en-US" sz="1800" dirty="0"/>
              <a:t>ield-</a:t>
            </a:r>
            <a:r>
              <a:rPr lang="en-US" sz="1800" b="1" dirty="0">
                <a:solidFill>
                  <a:srgbClr val="2F5597"/>
                </a:solidFill>
              </a:rPr>
              <a:t>P</a:t>
            </a:r>
            <a:r>
              <a:rPr lang="en-US" sz="1800" dirty="0"/>
              <a:t>rogrammable </a:t>
            </a:r>
            <a:r>
              <a:rPr lang="en-US" sz="1800" b="1" dirty="0">
                <a:solidFill>
                  <a:srgbClr val="2F5597"/>
                </a:solidFill>
              </a:rPr>
              <a:t>G</a:t>
            </a:r>
            <a:r>
              <a:rPr lang="en-US" sz="1800" dirty="0"/>
              <a:t>ate </a:t>
            </a:r>
            <a:r>
              <a:rPr lang="en-US" sz="1800" b="1" dirty="0">
                <a:solidFill>
                  <a:srgbClr val="2F5597"/>
                </a:solidFill>
              </a:rPr>
              <a:t>A</a:t>
            </a:r>
            <a:r>
              <a:rPr lang="en-US" sz="1800" dirty="0"/>
              <a:t>rrays</a:t>
            </a:r>
          </a:p>
          <a:p>
            <a:pPr marL="0" indent="0">
              <a:buNone/>
            </a:pPr>
            <a:r>
              <a:rPr lang="en-US" sz="1800" dirty="0"/>
              <a:t>= </a:t>
            </a:r>
            <a:r>
              <a:rPr lang="en-US" sz="1800" dirty="0">
                <a:solidFill>
                  <a:srgbClr val="2F5597"/>
                </a:solidFill>
              </a:rPr>
              <a:t>Configurable Hardware</a:t>
            </a:r>
            <a:r>
              <a:rPr lang="en-US" sz="1800" dirty="0"/>
              <a:t> ≠ Software</a:t>
            </a:r>
          </a:p>
          <a:p>
            <a:pPr marL="0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 Matrix of basic, low-level digital components</a:t>
            </a:r>
          </a:p>
          <a:p>
            <a:pPr marL="0" indent="0">
              <a:buNone/>
            </a:pPr>
            <a:endParaRPr lang="en-US" sz="1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+ Extreme flexibility and perfectly optimized, specialized computing</a:t>
            </a:r>
          </a:p>
          <a:p>
            <a:pPr marL="0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+ High degree of </a:t>
            </a:r>
            <a:r>
              <a:rPr lang="en-US" sz="1800" dirty="0">
                <a:solidFill>
                  <a:srgbClr val="2F5597"/>
                </a:solidFill>
                <a:sym typeface="Wingdings" panose="05000000000000000000" pitchFamily="2" charset="2"/>
              </a:rPr>
              <a:t>(inherent) parallelism</a:t>
            </a:r>
            <a:r>
              <a:rPr lang="en-US" sz="1800" dirty="0">
                <a:sym typeface="Wingdings" panose="05000000000000000000" pitchFamily="2" charset="2"/>
              </a:rPr>
              <a:t> on all levels of </a:t>
            </a:r>
            <a:r>
              <a:rPr lang="en-US" sz="1800" dirty="0">
                <a:solidFill>
                  <a:srgbClr val="2F5597"/>
                </a:solidFill>
                <a:sym typeface="Wingdings" panose="05000000000000000000" pitchFamily="2" charset="2"/>
              </a:rPr>
              <a:t>granularity</a:t>
            </a:r>
          </a:p>
          <a:p>
            <a:pPr marL="0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- Programming needs different way of thinking</a:t>
            </a:r>
          </a:p>
          <a:p>
            <a:pPr marL="0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- High verification and debugging effort</a:t>
            </a:r>
          </a:p>
          <a:p>
            <a:pPr>
              <a:buFontTx/>
              <a:buChar char="-"/>
            </a:pPr>
            <a:endParaRPr lang="en-US" sz="1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Parallelism:</a:t>
            </a:r>
          </a:p>
          <a:p>
            <a:r>
              <a:rPr lang="en-US" sz="1800" dirty="0">
                <a:sym typeface="Wingdings" panose="05000000000000000000" pitchFamily="2" charset="2"/>
              </a:rPr>
              <a:t>Macro- and microscopic </a:t>
            </a:r>
            <a:r>
              <a:rPr lang="en-US" sz="1800" dirty="0">
                <a:solidFill>
                  <a:srgbClr val="2F5597"/>
                </a:solidFill>
                <a:sym typeface="Wingdings" panose="05000000000000000000" pitchFamily="2" charset="2"/>
              </a:rPr>
              <a:t>pipelining</a:t>
            </a:r>
          </a:p>
          <a:p>
            <a:r>
              <a:rPr lang="en-US" sz="1800" dirty="0">
                <a:sym typeface="Wingdings" panose="05000000000000000000" pitchFamily="2" charset="2"/>
              </a:rPr>
              <a:t>Data and task-level parallelism</a:t>
            </a:r>
          </a:p>
          <a:p>
            <a:r>
              <a:rPr lang="en-US" sz="1800" dirty="0">
                <a:sym typeface="Wingdings" panose="05000000000000000000" pitchFamily="2" charset="2"/>
              </a:rPr>
              <a:t>Streaming, buffering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9144BBD-482C-293D-D000-C3E30D526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462C324-6EB0-1C4C-96BA-3999B3DD95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3799C4D0-DEBA-F4AD-ED33-83EEEB74B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7FDCEE6-F392-F766-8EA6-6C0579BCAB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02338" y="969726"/>
            <a:ext cx="2520319" cy="2472541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366D17B5-CF6C-36EE-87ED-4D26D7C02C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8926" y="3842715"/>
            <a:ext cx="2291208" cy="2357047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CE55DD41-3595-7635-4B9F-2231669B1D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8109" y="767335"/>
            <a:ext cx="2688099" cy="1507029"/>
          </a:xfrm>
          <a:prstGeom prst="rect">
            <a:avLst/>
          </a:prstGeom>
        </p:spPr>
      </p:pic>
      <p:sp>
        <p:nvSpPr>
          <p:cNvPr id="32" name="Geschweifte Klammer rechts 31">
            <a:extLst>
              <a:ext uri="{FF2B5EF4-FFF2-40B4-BE49-F238E27FC236}">
                <a16:creationId xmlns:a16="http://schemas.microsoft.com/office/drawing/2014/main" id="{D3B1D25B-B0BD-B95A-521D-2E3692A8CCE3}"/>
              </a:ext>
            </a:extLst>
          </p:cNvPr>
          <p:cNvSpPr/>
          <p:nvPr/>
        </p:nvSpPr>
        <p:spPr>
          <a:xfrm>
            <a:off x="4186575" y="4857097"/>
            <a:ext cx="400881" cy="1089745"/>
          </a:xfrm>
          <a:prstGeom prst="rightBrace">
            <a:avLst/>
          </a:prstGeom>
          <a:ln w="28575">
            <a:solidFill>
              <a:srgbClr val="2F559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3FE9C365-EC64-8FFB-CA24-BEF283C08908}"/>
              </a:ext>
            </a:extLst>
          </p:cNvPr>
          <p:cNvGrpSpPr/>
          <p:nvPr/>
        </p:nvGrpSpPr>
        <p:grpSpPr>
          <a:xfrm>
            <a:off x="7372158" y="4102406"/>
            <a:ext cx="4380385" cy="1950661"/>
            <a:chOff x="5536472" y="3353641"/>
            <a:chExt cx="6214532" cy="2767439"/>
          </a:xfrm>
        </p:grpSpPr>
        <p:pic>
          <p:nvPicPr>
            <p:cNvPr id="33" name="Grafik 32">
              <a:extLst>
                <a:ext uri="{FF2B5EF4-FFF2-40B4-BE49-F238E27FC236}">
                  <a16:creationId xmlns:a16="http://schemas.microsoft.com/office/drawing/2014/main" id="{0BB00439-93B7-CC22-5195-86077BBF71F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464776" y="5158064"/>
              <a:ext cx="2286228" cy="743375"/>
            </a:xfrm>
            <a:prstGeom prst="rect">
              <a:avLst/>
            </a:prstGeom>
          </p:spPr>
        </p:pic>
        <p:pic>
          <p:nvPicPr>
            <p:cNvPr id="34" name="Grafik 33">
              <a:extLst>
                <a:ext uri="{FF2B5EF4-FFF2-40B4-BE49-F238E27FC236}">
                  <a16:creationId xmlns:a16="http://schemas.microsoft.com/office/drawing/2014/main" id="{D53F182C-58E5-C873-2968-95606A4329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36472" y="3353641"/>
              <a:ext cx="4657725" cy="1514475"/>
            </a:xfrm>
            <a:prstGeom prst="rect">
              <a:avLst/>
            </a:prstGeom>
          </p:spPr>
        </p:pic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E9B4C30C-B3E8-304E-7765-039F6449F8B7}"/>
                </a:ext>
              </a:extLst>
            </p:cNvPr>
            <p:cNvSpPr/>
            <p:nvPr/>
          </p:nvSpPr>
          <p:spPr>
            <a:xfrm>
              <a:off x="7551698" y="3827153"/>
              <a:ext cx="869003" cy="830095"/>
            </a:xfrm>
            <a:prstGeom prst="ellipse">
              <a:avLst/>
            </a:prstGeom>
            <a:noFill/>
            <a:ln w="28575">
              <a:solidFill>
                <a:srgbClr val="2F559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/>
            </a:p>
          </p:txBody>
        </p:sp>
        <p:cxnSp>
          <p:nvCxnSpPr>
            <p:cNvPr id="36" name="Gerader Verbinder 35">
              <a:extLst>
                <a:ext uri="{FF2B5EF4-FFF2-40B4-BE49-F238E27FC236}">
                  <a16:creationId xmlns:a16="http://schemas.microsoft.com/office/drawing/2014/main" id="{FBB0A4EB-6997-BBBF-E558-C8150CA956F9}"/>
                </a:ext>
              </a:extLst>
            </p:cNvPr>
            <p:cNvCxnSpPr>
              <a:cxnSpLocks/>
              <a:stCxn id="35" idx="5"/>
            </p:cNvCxnSpPr>
            <p:nvPr/>
          </p:nvCxnSpPr>
          <p:spPr>
            <a:xfrm>
              <a:off x="8293438" y="4535683"/>
              <a:ext cx="1359434" cy="647616"/>
            </a:xfrm>
            <a:prstGeom prst="line">
              <a:avLst/>
            </a:prstGeom>
            <a:ln w="28575">
              <a:solidFill>
                <a:srgbClr val="2F559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09AC78C7-B170-44EB-C5FA-497FB0CFDA61}"/>
                </a:ext>
              </a:extLst>
            </p:cNvPr>
            <p:cNvSpPr/>
            <p:nvPr/>
          </p:nvSpPr>
          <p:spPr>
            <a:xfrm>
              <a:off x="6672494" y="4204285"/>
              <a:ext cx="593466" cy="566894"/>
            </a:xfrm>
            <a:prstGeom prst="ellipse">
              <a:avLst/>
            </a:prstGeom>
            <a:noFill/>
            <a:ln w="28575">
              <a:solidFill>
                <a:srgbClr val="2F559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/>
            </a:p>
          </p:txBody>
        </p:sp>
        <p:cxnSp>
          <p:nvCxnSpPr>
            <p:cNvPr id="38" name="Gerader Verbinder 37">
              <a:extLst>
                <a:ext uri="{FF2B5EF4-FFF2-40B4-BE49-F238E27FC236}">
                  <a16:creationId xmlns:a16="http://schemas.microsoft.com/office/drawing/2014/main" id="{DB529CB2-B433-2A9F-FD61-D49AA7230CBE}"/>
                </a:ext>
              </a:extLst>
            </p:cNvPr>
            <p:cNvCxnSpPr>
              <a:cxnSpLocks/>
              <a:stCxn id="37" idx="5"/>
            </p:cNvCxnSpPr>
            <p:nvPr/>
          </p:nvCxnSpPr>
          <p:spPr>
            <a:xfrm>
              <a:off x="7179049" y="4688159"/>
              <a:ext cx="292483" cy="427105"/>
            </a:xfrm>
            <a:prstGeom prst="line">
              <a:avLst/>
            </a:prstGeom>
            <a:ln w="28575">
              <a:solidFill>
                <a:srgbClr val="2F559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uppieren 38">
              <a:extLst>
                <a:ext uri="{FF2B5EF4-FFF2-40B4-BE49-F238E27FC236}">
                  <a16:creationId xmlns:a16="http://schemas.microsoft.com/office/drawing/2014/main" id="{88A4FB02-62EF-409D-D671-FAD432306884}"/>
                </a:ext>
              </a:extLst>
            </p:cNvPr>
            <p:cNvGrpSpPr/>
            <p:nvPr/>
          </p:nvGrpSpPr>
          <p:grpSpPr>
            <a:xfrm>
              <a:off x="5699381" y="5183299"/>
              <a:ext cx="3387250" cy="535461"/>
              <a:chOff x="5586100" y="3243310"/>
              <a:chExt cx="3387250" cy="535461"/>
            </a:xfrm>
          </p:grpSpPr>
          <p:sp>
            <p:nvSpPr>
              <p:cNvPr id="40" name="Rechteck 39">
                <a:extLst>
                  <a:ext uri="{FF2B5EF4-FFF2-40B4-BE49-F238E27FC236}">
                    <a16:creationId xmlns:a16="http://schemas.microsoft.com/office/drawing/2014/main" id="{945F3A08-FB8F-CB5B-AFC1-34C943DA591B}"/>
                  </a:ext>
                </a:extLst>
              </p:cNvPr>
              <p:cNvSpPr/>
              <p:nvPr/>
            </p:nvSpPr>
            <p:spPr>
              <a:xfrm>
                <a:off x="6660204" y="3243310"/>
                <a:ext cx="2049294" cy="535461"/>
              </a:xfrm>
              <a:prstGeom prst="rect">
                <a:avLst/>
              </a:prstGeom>
              <a:noFill/>
              <a:ln w="28575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/>
              </a:p>
            </p:txBody>
          </p:sp>
          <p:sp>
            <p:nvSpPr>
              <p:cNvPr id="41" name="Rechteck 40">
                <a:extLst>
                  <a:ext uri="{FF2B5EF4-FFF2-40B4-BE49-F238E27FC236}">
                    <a16:creationId xmlns:a16="http://schemas.microsoft.com/office/drawing/2014/main" id="{7F498101-A74E-E1A4-1201-2919E55D513C}"/>
                  </a:ext>
                </a:extLst>
              </p:cNvPr>
              <p:cNvSpPr/>
              <p:nvPr/>
            </p:nvSpPr>
            <p:spPr>
              <a:xfrm flipH="1">
                <a:off x="8363151" y="3317009"/>
                <a:ext cx="268450" cy="388063"/>
              </a:xfrm>
              <a:prstGeom prst="rect">
                <a:avLst/>
              </a:prstGeom>
              <a:solidFill>
                <a:srgbClr val="2F5597"/>
              </a:solidFill>
              <a:ln w="28575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/>
              </a:p>
            </p:txBody>
          </p:sp>
          <p:sp>
            <p:nvSpPr>
              <p:cNvPr id="42" name="Rechteck 41">
                <a:extLst>
                  <a:ext uri="{FF2B5EF4-FFF2-40B4-BE49-F238E27FC236}">
                    <a16:creationId xmlns:a16="http://schemas.microsoft.com/office/drawing/2014/main" id="{0E03F60C-01CD-3209-3818-DBBCDA3012E5}"/>
                  </a:ext>
                </a:extLst>
              </p:cNvPr>
              <p:cNvSpPr/>
              <p:nvPr/>
            </p:nvSpPr>
            <p:spPr>
              <a:xfrm flipH="1">
                <a:off x="5935055" y="3317009"/>
                <a:ext cx="268450" cy="388063"/>
              </a:xfrm>
              <a:prstGeom prst="rect">
                <a:avLst/>
              </a:prstGeom>
              <a:solidFill>
                <a:srgbClr val="2F5597"/>
              </a:solidFill>
              <a:ln w="28575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/>
              </a:p>
            </p:txBody>
          </p:sp>
          <p:sp>
            <p:nvSpPr>
              <p:cNvPr id="43" name="Pfeil: nach rechts 42">
                <a:extLst>
                  <a:ext uri="{FF2B5EF4-FFF2-40B4-BE49-F238E27FC236}">
                    <a16:creationId xmlns:a16="http://schemas.microsoft.com/office/drawing/2014/main" id="{F48160C4-D22B-F444-7122-78EA59B9CFA5}"/>
                  </a:ext>
                </a:extLst>
              </p:cNvPr>
              <p:cNvSpPr/>
              <p:nvPr/>
            </p:nvSpPr>
            <p:spPr>
              <a:xfrm>
                <a:off x="6251403" y="3409710"/>
                <a:ext cx="353070" cy="202660"/>
              </a:xfrm>
              <a:prstGeom prst="rightArrow">
                <a:avLst/>
              </a:prstGeom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4" name="Rechteck 43">
                <a:extLst>
                  <a:ext uri="{FF2B5EF4-FFF2-40B4-BE49-F238E27FC236}">
                    <a16:creationId xmlns:a16="http://schemas.microsoft.com/office/drawing/2014/main" id="{4D788F46-402E-AAB2-361C-034ACD571B02}"/>
                  </a:ext>
                </a:extLst>
              </p:cNvPr>
              <p:cNvSpPr/>
              <p:nvPr/>
            </p:nvSpPr>
            <p:spPr>
              <a:xfrm flipH="1">
                <a:off x="7358251" y="3317009"/>
                <a:ext cx="268450" cy="388063"/>
              </a:xfrm>
              <a:prstGeom prst="rect">
                <a:avLst/>
              </a:prstGeom>
              <a:noFill/>
              <a:ln w="28575">
                <a:solidFill>
                  <a:srgbClr val="2F5597"/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/>
              </a:p>
            </p:txBody>
          </p:sp>
          <p:sp>
            <p:nvSpPr>
              <p:cNvPr id="45" name="Pfeil: nach rechts 44">
                <a:extLst>
                  <a:ext uri="{FF2B5EF4-FFF2-40B4-BE49-F238E27FC236}">
                    <a16:creationId xmlns:a16="http://schemas.microsoft.com/office/drawing/2014/main" id="{319B697F-630D-5574-4ECE-1D2404A82212}"/>
                  </a:ext>
                </a:extLst>
              </p:cNvPr>
              <p:cNvSpPr/>
              <p:nvPr/>
            </p:nvSpPr>
            <p:spPr>
              <a:xfrm>
                <a:off x="7626701" y="3427079"/>
                <a:ext cx="202776" cy="16792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/>
              </a:p>
            </p:txBody>
          </p:sp>
          <p:sp>
            <p:nvSpPr>
              <p:cNvPr id="46" name="Rechteck 45">
                <a:extLst>
                  <a:ext uri="{FF2B5EF4-FFF2-40B4-BE49-F238E27FC236}">
                    <a16:creationId xmlns:a16="http://schemas.microsoft.com/office/drawing/2014/main" id="{5B3CD731-B741-1EA6-8347-FF1761B4B0AF}"/>
                  </a:ext>
                </a:extLst>
              </p:cNvPr>
              <p:cNvSpPr/>
              <p:nvPr/>
            </p:nvSpPr>
            <p:spPr>
              <a:xfrm flipH="1">
                <a:off x="6745986" y="3317009"/>
                <a:ext cx="268450" cy="388063"/>
              </a:xfrm>
              <a:prstGeom prst="rect">
                <a:avLst/>
              </a:prstGeom>
              <a:noFill/>
              <a:ln w="28575">
                <a:solidFill>
                  <a:schemeClr val="accent4"/>
                </a:solidFill>
                <a:prstDash val="sysDash"/>
              </a:ln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/>
              </a:p>
            </p:txBody>
          </p:sp>
          <p:sp>
            <p:nvSpPr>
              <p:cNvPr id="47" name="Pfeil: nach rechts 46">
                <a:extLst>
                  <a:ext uri="{FF2B5EF4-FFF2-40B4-BE49-F238E27FC236}">
                    <a16:creationId xmlns:a16="http://schemas.microsoft.com/office/drawing/2014/main" id="{3F8EFED9-7047-E994-D2E9-CF1C6406ED86}"/>
                  </a:ext>
                </a:extLst>
              </p:cNvPr>
              <p:cNvSpPr/>
              <p:nvPr/>
            </p:nvSpPr>
            <p:spPr>
              <a:xfrm>
                <a:off x="7031270" y="3427079"/>
                <a:ext cx="202776" cy="167923"/>
              </a:xfrm>
              <a:prstGeom prst="rightArrow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/>
              </a:p>
            </p:txBody>
          </p:sp>
          <p:sp>
            <p:nvSpPr>
              <p:cNvPr id="48" name="Rechteck 47">
                <a:extLst>
                  <a:ext uri="{FF2B5EF4-FFF2-40B4-BE49-F238E27FC236}">
                    <a16:creationId xmlns:a16="http://schemas.microsoft.com/office/drawing/2014/main" id="{FED67FAE-F5C7-B839-02E6-256B2C64E184}"/>
                  </a:ext>
                </a:extLst>
              </p:cNvPr>
              <p:cNvSpPr/>
              <p:nvPr/>
            </p:nvSpPr>
            <p:spPr>
              <a:xfrm flipH="1">
                <a:off x="5586100" y="3317009"/>
                <a:ext cx="268450" cy="388063"/>
              </a:xfrm>
              <a:prstGeom prst="rect">
                <a:avLst/>
              </a:prstGeom>
              <a:ln w="28575">
                <a:solidFill>
                  <a:schemeClr val="accent4"/>
                </a:solidFill>
              </a:ln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/>
              </a:p>
            </p:txBody>
          </p:sp>
          <p:sp>
            <p:nvSpPr>
              <p:cNvPr id="49" name="Rechteck 48">
                <a:extLst>
                  <a:ext uri="{FF2B5EF4-FFF2-40B4-BE49-F238E27FC236}">
                    <a16:creationId xmlns:a16="http://schemas.microsoft.com/office/drawing/2014/main" id="{B79ED716-0306-A80F-5A50-8357A092F525}"/>
                  </a:ext>
                </a:extLst>
              </p:cNvPr>
              <p:cNvSpPr/>
              <p:nvPr/>
            </p:nvSpPr>
            <p:spPr>
              <a:xfrm flipH="1">
                <a:off x="8038970" y="3317009"/>
                <a:ext cx="268450" cy="388063"/>
              </a:xfrm>
              <a:prstGeom prst="rect">
                <a:avLst/>
              </a:prstGeom>
              <a:ln w="28575">
                <a:solidFill>
                  <a:schemeClr val="accent4"/>
                </a:solidFill>
              </a:ln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/>
              </a:p>
            </p:txBody>
          </p:sp>
          <p:sp>
            <p:nvSpPr>
              <p:cNvPr id="50" name="Pfeil: nach rechts 49">
                <a:extLst>
                  <a:ext uri="{FF2B5EF4-FFF2-40B4-BE49-F238E27FC236}">
                    <a16:creationId xmlns:a16="http://schemas.microsoft.com/office/drawing/2014/main" id="{2FB875BC-FDA7-12DC-7705-9DB973D96131}"/>
                  </a:ext>
                </a:extLst>
              </p:cNvPr>
              <p:cNvSpPr/>
              <p:nvPr/>
            </p:nvSpPr>
            <p:spPr>
              <a:xfrm>
                <a:off x="8770574" y="3427079"/>
                <a:ext cx="202776" cy="16792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/>
              </a:p>
            </p:txBody>
          </p:sp>
        </p:grp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9E8E9251-9374-2577-28FF-774D3E1AFC75}"/>
                </a:ext>
              </a:extLst>
            </p:cNvPr>
            <p:cNvSpPr txBox="1"/>
            <p:nvPr/>
          </p:nvSpPr>
          <p:spPr>
            <a:xfrm>
              <a:off x="6672494" y="5728096"/>
              <a:ext cx="2276302" cy="3929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2F5597"/>
                  </a:solidFill>
                </a:rPr>
                <a:t>FIFO = First In First Out</a:t>
              </a:r>
              <a:endParaRPr lang="de-DE" sz="1200" dirty="0">
                <a:solidFill>
                  <a:srgbClr val="2F559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314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Ein Bild, das Raum, Weltraum, Universum, Welt enthält.&#10;&#10;KI-generierte Inhalte können fehlerhaft sein.">
            <a:extLst>
              <a:ext uri="{FF2B5EF4-FFF2-40B4-BE49-F238E27FC236}">
                <a16:creationId xmlns:a16="http://schemas.microsoft.com/office/drawing/2014/main" id="{5816E33D-5018-0CBC-07B0-A94B1AC205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056783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553BEFDB-7CB9-9D25-D709-8B6A45AE5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184" y="198868"/>
            <a:ext cx="8216735" cy="412711"/>
          </a:xfrm>
        </p:spPr>
        <p:txBody>
          <a:bodyPr>
            <a:normAutofit fontScale="90000"/>
          </a:bodyPr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21590DC-C223-BEBD-1345-A0054FC5D0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4834468" y="6858000"/>
            <a:ext cx="4849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Contact: peter.hinderberger@tum.de</a:t>
            </a:r>
            <a:endParaRPr lang="de-DE" sz="2000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CBF85E9-BB47-D81F-4D4C-15561A926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184" y="463589"/>
            <a:ext cx="11655632" cy="419577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chemeClr val="bg1"/>
                </a:solidFill>
              </a:rPr>
              <a:t>Thank You!</a:t>
            </a:r>
          </a:p>
          <a:p>
            <a:pPr marL="0" indent="0">
              <a:buNone/>
            </a:pPr>
            <a:endParaRPr lang="en-US" sz="36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36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400" b="1" dirty="0">
                <a:solidFill>
                  <a:schemeClr val="bg1"/>
                </a:solidFill>
              </a:rPr>
              <a:t>Contact: peter.hinderberger@tum.de</a:t>
            </a:r>
            <a:endParaRPr lang="de-DE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14773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C85F41-73CD-3635-47B4-66DAE2F65E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A6EE9F7-7FCA-1F20-29BD-D0C7C18BDD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Kastner: Parallel Programming for FPGAs - The HLS Book</a:t>
            </a:r>
          </a:p>
          <a:p>
            <a:r>
              <a:rPr lang="en-US" dirty="0"/>
              <a:t>Gazi: A Tutorial Introduction to VHDL Programming</a:t>
            </a:r>
          </a:p>
          <a:p>
            <a:r>
              <a:rPr lang="en-US" dirty="0"/>
              <a:t>Gazi &amp; Arli: State Machines using VHDL – FPGA Implementation of Serial Communication and Display Protocols</a:t>
            </a:r>
          </a:p>
          <a:p>
            <a:r>
              <a:rPr lang="en-US" dirty="0"/>
              <a:t>Snider: Advanced Digital System Design using SoC FPGAs</a:t>
            </a:r>
          </a:p>
          <a:p>
            <a:r>
              <a:rPr lang="en-US" dirty="0" err="1"/>
              <a:t>LaMeres</a:t>
            </a:r>
            <a:r>
              <a:rPr lang="en-US" dirty="0"/>
              <a:t>: Quick Start Guide to VHDL</a:t>
            </a:r>
          </a:p>
          <a:p>
            <a:r>
              <a:rPr lang="en-US" dirty="0"/>
              <a:t>Bruno &amp; </a:t>
            </a:r>
            <a:r>
              <a:rPr lang="en-US" dirty="0" err="1"/>
              <a:t>Eschemann</a:t>
            </a:r>
            <a:r>
              <a:rPr lang="en-US" dirty="0"/>
              <a:t>, 2024: The FPGA Programming Handbook</a:t>
            </a:r>
          </a:p>
          <a:p>
            <a:r>
              <a:rPr lang="en-US" dirty="0"/>
              <a:t>FPGA in Space Exploration: </a:t>
            </a:r>
            <a:r>
              <a:rPr lang="en-US" dirty="0">
                <a:hlinkClick r:id="rId2"/>
              </a:rPr>
              <a:t>https://fpgainsights.com/blog/fpga-in-space-exploration-powering-satellites-and-spacecraft/</a:t>
            </a:r>
            <a:endParaRPr lang="en-US" dirty="0"/>
          </a:p>
          <a:p>
            <a:r>
              <a:rPr lang="en-US" dirty="0"/>
              <a:t>Woods: FPGA-based Implementation of Signal Processing Systems</a:t>
            </a:r>
          </a:p>
          <a:p>
            <a:r>
              <a:rPr lang="en-US" dirty="0"/>
              <a:t>Teubner: Data Processing on FPGAs</a:t>
            </a:r>
          </a:p>
          <a:p>
            <a:r>
              <a:rPr lang="en-US" dirty="0"/>
              <a:t>Vitis High-Level Synthesis User Guide (UG1399)</a:t>
            </a:r>
          </a:p>
          <a:p>
            <a:r>
              <a:rPr lang="en-US" dirty="0"/>
              <a:t>www.nandland.com</a:t>
            </a:r>
          </a:p>
          <a:p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C38508D-0594-89F3-645C-4F63C6FCE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0E7B6F1-4404-5D06-F4B2-E8EA90E097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63F65F97-D721-F75A-391A-054DE50F8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Resources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5988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4B9D007-64AD-EC23-A655-3937C323F8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184" y="1154980"/>
            <a:ext cx="11655632" cy="5504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FPGA: F</a:t>
            </a:r>
            <a:r>
              <a:rPr lang="en-US" sz="2000" b="1" dirty="0">
                <a:solidFill>
                  <a:schemeClr val="tx1"/>
                </a:solidFill>
              </a:rPr>
              <a:t>ield-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US" sz="2000" b="1" dirty="0">
                <a:solidFill>
                  <a:schemeClr val="tx1"/>
                </a:solidFill>
              </a:rPr>
              <a:t>rogrammable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G</a:t>
            </a:r>
            <a:r>
              <a:rPr lang="en-US" sz="2000" b="1" dirty="0">
                <a:solidFill>
                  <a:schemeClr val="tx1"/>
                </a:solidFill>
              </a:rPr>
              <a:t>ate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en-US" sz="2000" b="1" dirty="0">
                <a:solidFill>
                  <a:schemeClr val="tx1"/>
                </a:solidFill>
              </a:rPr>
              <a:t>rray </a:t>
            </a: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8380190-C7D3-420D-DFD0-36F65731E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5F1603C-7CCB-C9C7-40CB-DEB6257ABE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Principles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10699C9-D4B9-3A01-D8B5-3FBAAE2DE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Field-Programmable Gate Arrays</a:t>
            </a:r>
            <a:endParaRPr lang="de-DE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C1C5E9E-10E0-432B-A903-7549D62E77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77" r="25427"/>
          <a:stretch/>
        </p:blipFill>
        <p:spPr>
          <a:xfrm>
            <a:off x="592396" y="2493821"/>
            <a:ext cx="3399452" cy="283337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BC48832-DDB1-426E-A3B8-9F6A5DCC976D}"/>
              </a:ext>
            </a:extLst>
          </p:cNvPr>
          <p:cNvSpPr txBox="1"/>
          <p:nvPr/>
        </p:nvSpPr>
        <p:spPr>
          <a:xfrm>
            <a:off x="10232747" y="3372927"/>
            <a:ext cx="7711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/>
              <a:t>?</a:t>
            </a:r>
            <a:endParaRPr lang="de-DE" sz="8000" b="1" dirty="0"/>
          </a:p>
        </p:txBody>
      </p:sp>
      <p:sp>
        <p:nvSpPr>
          <p:cNvPr id="25" name="Textfeld 5">
            <a:extLst>
              <a:ext uri="{FF2B5EF4-FFF2-40B4-BE49-F238E27FC236}">
                <a16:creationId xmlns:a16="http://schemas.microsoft.com/office/drawing/2014/main" id="{FB2A772A-6CAA-4458-8ABC-02325CF445F3}"/>
              </a:ext>
            </a:extLst>
          </p:cNvPr>
          <p:cNvSpPr txBox="1"/>
          <p:nvPr/>
        </p:nvSpPr>
        <p:spPr>
          <a:xfrm>
            <a:off x="512567" y="5388753"/>
            <a:ext cx="165404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From: stock.adobe.com</a:t>
            </a:r>
            <a:endParaRPr lang="de-DE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79DC9C7-0F25-4765-AC6C-567A70B8020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5" t="11387" r="16661" b="13123"/>
          <a:stretch/>
        </p:blipFill>
        <p:spPr>
          <a:xfrm>
            <a:off x="1695353" y="3505282"/>
            <a:ext cx="784279" cy="8677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3A39B33-C859-47C9-96B4-EF51078884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3954" y="2019228"/>
            <a:ext cx="4616687" cy="140977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D444973-E7BA-4045-8192-562ACD50D5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3954" y="3290335"/>
            <a:ext cx="4616687" cy="140977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3DCFDC8-7105-476E-99AB-BAD32BF255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3954" y="4629176"/>
            <a:ext cx="4616687" cy="140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2111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272B388C-43D8-DBAA-2C31-5F1036628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Field-Programmable Gate Arrays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3AB70CF-E67A-3F50-C1D7-1E93C2992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81DB054-A826-3B1B-7BB5-0D2FBE20D8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Components of a </a:t>
            </a:r>
            <a:r>
              <a:rPr lang="en-US" b="1" dirty="0"/>
              <a:t>Xilinx </a:t>
            </a:r>
            <a:r>
              <a:rPr lang="en-US" b="1" dirty="0" err="1"/>
              <a:t>Kintex</a:t>
            </a:r>
            <a:r>
              <a:rPr lang="en-US" b="1" dirty="0"/>
              <a:t> </a:t>
            </a:r>
            <a:r>
              <a:rPr lang="en-US" b="1" dirty="0" err="1"/>
              <a:t>UltraScale</a:t>
            </a:r>
            <a:r>
              <a:rPr lang="en-US" b="1" dirty="0"/>
              <a:t> FPGA</a:t>
            </a:r>
            <a:endParaRPr lang="de-DE" b="1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901A8FA-4057-6A83-EFBD-CC327AB0C17E}"/>
              </a:ext>
            </a:extLst>
          </p:cNvPr>
          <p:cNvSpPr txBox="1"/>
          <p:nvPr/>
        </p:nvSpPr>
        <p:spPr>
          <a:xfrm>
            <a:off x="8774350" y="1640732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FF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F08A2A7-2B39-64DA-4826-1F346D2CB5A5}"/>
              </a:ext>
            </a:extLst>
          </p:cNvPr>
          <p:cNvSpPr txBox="1"/>
          <p:nvPr/>
        </p:nvSpPr>
        <p:spPr>
          <a:xfrm>
            <a:off x="8643420" y="6520631"/>
            <a:ext cx="354642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Images from: Xilinx online component documentation</a:t>
            </a:r>
            <a:endParaRPr lang="de-DE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7CC8663-9615-4A50-B77C-90A8AB69A21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EFA1C80-8FCC-4524-AD5A-EF2F46DC8B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2231" y="1640732"/>
            <a:ext cx="8744399" cy="236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71986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5D344E7-FD9A-8C39-4165-8254B737BDD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1800" b="1" dirty="0">
              <a:solidFill>
                <a:srgbClr val="2F5597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2F5597"/>
                </a:solidFill>
              </a:rPr>
              <a:t>Configurable Logic Block (CLB) (x4):</a:t>
            </a:r>
          </a:p>
          <a:p>
            <a:r>
              <a:rPr lang="en-US" sz="1800" dirty="0">
                <a:solidFill>
                  <a:srgbClr val="2F5597"/>
                </a:solidFill>
              </a:rPr>
              <a:t>L</a:t>
            </a:r>
            <a:r>
              <a:rPr lang="en-US" sz="1800" dirty="0"/>
              <a:t>ook-</a:t>
            </a:r>
            <a:r>
              <a:rPr lang="en-US" sz="1800" dirty="0">
                <a:solidFill>
                  <a:srgbClr val="2F5597"/>
                </a:solidFill>
              </a:rPr>
              <a:t>U</a:t>
            </a:r>
            <a:r>
              <a:rPr lang="en-US" sz="1800" dirty="0"/>
              <a:t>p </a:t>
            </a:r>
            <a:r>
              <a:rPr lang="en-US" sz="1800" dirty="0">
                <a:solidFill>
                  <a:srgbClr val="2F5597"/>
                </a:solidFill>
              </a:rPr>
              <a:t>T</a:t>
            </a:r>
            <a:r>
              <a:rPr lang="en-US" sz="1800" dirty="0"/>
              <a:t>able (</a:t>
            </a:r>
            <a:r>
              <a:rPr lang="en-US" sz="1800" dirty="0">
                <a:solidFill>
                  <a:srgbClr val="2F5597"/>
                </a:solidFill>
              </a:rPr>
              <a:t>LUT</a:t>
            </a:r>
            <a:r>
              <a:rPr lang="en-US" sz="1800" dirty="0"/>
              <a:t>) + flip flop/register</a:t>
            </a:r>
          </a:p>
          <a:p>
            <a:r>
              <a:rPr lang="en-US" sz="1800" dirty="0"/>
              <a:t>Can be used as distributed memory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1800" b="1" dirty="0">
                <a:solidFill>
                  <a:srgbClr val="2F5597"/>
                </a:solidFill>
              </a:rPr>
              <a:t>Block RAM (BRAM): </a:t>
            </a:r>
          </a:p>
          <a:p>
            <a:r>
              <a:rPr lang="en-US" sz="1800" dirty="0"/>
              <a:t>36 kB or 2 x 18 kB per block</a:t>
            </a:r>
          </a:p>
          <a:p>
            <a:r>
              <a:rPr lang="en-US" sz="1800" dirty="0"/>
              <a:t>Adjustable width x depth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1800" b="1" dirty="0">
                <a:solidFill>
                  <a:srgbClr val="2F5597"/>
                </a:solidFill>
              </a:rPr>
              <a:t>Signal Processor (DSP):</a:t>
            </a:r>
          </a:p>
          <a:p>
            <a:r>
              <a:rPr lang="en-US" sz="1800" dirty="0"/>
              <a:t>27x18-bit multiplier, 48-bit accumulator</a:t>
            </a:r>
          </a:p>
          <a:p>
            <a:r>
              <a:rPr lang="en-US" sz="1800" dirty="0"/>
              <a:t>Several features and capabilities</a:t>
            </a:r>
          </a:p>
          <a:p>
            <a:pPr marL="0" indent="0">
              <a:buNone/>
            </a:pPr>
            <a:endParaRPr lang="en-US" sz="1800" dirty="0"/>
          </a:p>
          <a:p>
            <a:pPr lvl="1"/>
            <a:endParaRPr lang="en-US" sz="160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4633FB9-9FB6-F86A-345B-9854C74FFE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824564"/>
            <a:ext cx="3570389" cy="2001667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272B388C-43D8-DBAA-2C31-5F1036628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Field-Programmable Gate Arrays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3AB70CF-E67A-3F50-C1D7-1E93C2992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81DB054-A826-3B1B-7BB5-0D2FBE20D8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Components of a </a:t>
            </a:r>
            <a:r>
              <a:rPr lang="en-US" b="1" dirty="0"/>
              <a:t>Xilinx </a:t>
            </a:r>
            <a:r>
              <a:rPr lang="en-US" b="1" dirty="0" err="1"/>
              <a:t>Kintex</a:t>
            </a:r>
            <a:r>
              <a:rPr lang="en-US" b="1" dirty="0"/>
              <a:t> </a:t>
            </a:r>
            <a:r>
              <a:rPr lang="en-US" b="1" dirty="0" err="1"/>
              <a:t>UltraScale</a:t>
            </a:r>
            <a:r>
              <a:rPr lang="en-US" b="1" dirty="0"/>
              <a:t> FPGA</a:t>
            </a:r>
            <a:endParaRPr lang="de-DE" b="1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901A8FA-4057-6A83-EFBD-CC327AB0C17E}"/>
              </a:ext>
            </a:extLst>
          </p:cNvPr>
          <p:cNvSpPr txBox="1"/>
          <p:nvPr/>
        </p:nvSpPr>
        <p:spPr>
          <a:xfrm>
            <a:off x="8774350" y="1640732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FF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B83BC46-095A-727E-BB21-A51A96A760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3886" y="3878799"/>
            <a:ext cx="4683557" cy="2067125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EF08A2A7-2B39-64DA-4826-1F346D2CB5A5}"/>
              </a:ext>
            </a:extLst>
          </p:cNvPr>
          <p:cNvSpPr txBox="1"/>
          <p:nvPr/>
        </p:nvSpPr>
        <p:spPr>
          <a:xfrm>
            <a:off x="8643420" y="6520631"/>
            <a:ext cx="354642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Images from: Xilinx online component documentation</a:t>
            </a:r>
            <a:endParaRPr lang="de-DE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18972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2D2C1-A6FD-F5AF-DC9A-D32301F9F3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685D465-BE83-AFA4-8D90-1F54595709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Concurrent and flexible</a:t>
            </a:r>
          </a:p>
          <a:p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Use available area as you like</a:t>
            </a:r>
          </a:p>
          <a:p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Use different clocking regions</a:t>
            </a:r>
            <a:br>
              <a:rPr lang="en-US" dirty="0"/>
            </a:b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Suitable as: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Highspeed interface and glue logic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Specialized accelerator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All-in-one solution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>
              <a:buNone/>
            </a:pPr>
            <a:r>
              <a:rPr lang="en-US" dirty="0"/>
              <a:t>Limit: Clock speed, Area (= Resources)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21CD6FE-7B2A-F5F1-84B3-F54ED4BBF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0E544C9-1C96-E6C6-CD75-83889C9A11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Some General Example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0AF40AE7-8594-8C39-F8FD-BBF8826E3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Field-Programmable Gate Arrays</a:t>
            </a:r>
            <a:endParaRPr lang="de-DE" dirty="0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F9281FBB-C463-3A12-578F-BF125232A7EE}"/>
              </a:ext>
            </a:extLst>
          </p:cNvPr>
          <p:cNvGrpSpPr/>
          <p:nvPr/>
        </p:nvGrpSpPr>
        <p:grpSpPr>
          <a:xfrm>
            <a:off x="5046984" y="1477670"/>
            <a:ext cx="6714434" cy="5124950"/>
            <a:chOff x="4005902" y="1263361"/>
            <a:chExt cx="7869598" cy="6434572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D824E973-82B5-0D41-CEDF-27A386A39FA3}"/>
                </a:ext>
              </a:extLst>
            </p:cNvPr>
            <p:cNvSpPr/>
            <p:nvPr/>
          </p:nvSpPr>
          <p:spPr>
            <a:xfrm>
              <a:off x="4472562" y="1263361"/>
              <a:ext cx="6938454" cy="6434572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Gleichschenkliges Dreieck 7">
              <a:extLst>
                <a:ext uri="{FF2B5EF4-FFF2-40B4-BE49-F238E27FC236}">
                  <a16:creationId xmlns:a16="http://schemas.microsoft.com/office/drawing/2014/main" id="{2DA06668-4E51-55E3-C455-18DF6DD32AE2}"/>
                </a:ext>
              </a:extLst>
            </p:cNvPr>
            <p:cNvSpPr/>
            <p:nvPr/>
          </p:nvSpPr>
          <p:spPr>
            <a:xfrm rot="5400000">
              <a:off x="4447668" y="3902473"/>
              <a:ext cx="541327" cy="466660"/>
            </a:xfrm>
            <a:prstGeom prst="triangl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" name="Gleichschenkliges Dreieck 8">
              <a:extLst>
                <a:ext uri="{FF2B5EF4-FFF2-40B4-BE49-F238E27FC236}">
                  <a16:creationId xmlns:a16="http://schemas.microsoft.com/office/drawing/2014/main" id="{B22C27DC-1EE9-9646-0ECF-67C780BBE5CF}"/>
                </a:ext>
              </a:extLst>
            </p:cNvPr>
            <p:cNvSpPr/>
            <p:nvPr/>
          </p:nvSpPr>
          <p:spPr>
            <a:xfrm rot="5400000">
              <a:off x="4447668" y="1607577"/>
              <a:ext cx="541327" cy="466660"/>
            </a:xfrm>
            <a:prstGeom prst="triangle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Gleichschenkliges Dreieck 9">
              <a:extLst>
                <a:ext uri="{FF2B5EF4-FFF2-40B4-BE49-F238E27FC236}">
                  <a16:creationId xmlns:a16="http://schemas.microsoft.com/office/drawing/2014/main" id="{E29F0DF7-99B7-9EF5-0461-A82677D62DF2}"/>
                </a:ext>
              </a:extLst>
            </p:cNvPr>
            <p:cNvSpPr/>
            <p:nvPr/>
          </p:nvSpPr>
          <p:spPr>
            <a:xfrm rot="5400000">
              <a:off x="4035333" y="5282557"/>
              <a:ext cx="1341119" cy="466660"/>
            </a:xfrm>
            <a:prstGeom prst="triangl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Gleichschenkliges Dreieck 10">
              <a:extLst>
                <a:ext uri="{FF2B5EF4-FFF2-40B4-BE49-F238E27FC236}">
                  <a16:creationId xmlns:a16="http://schemas.microsoft.com/office/drawing/2014/main" id="{A8205DF7-0FEB-00D4-2694-44258D28591F}"/>
                </a:ext>
              </a:extLst>
            </p:cNvPr>
            <p:cNvSpPr/>
            <p:nvPr/>
          </p:nvSpPr>
          <p:spPr>
            <a:xfrm rot="16200000">
              <a:off x="3981008" y="3902473"/>
              <a:ext cx="541327" cy="466660"/>
            </a:xfrm>
            <a:prstGeom prst="triangl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C28D9779-95FD-B2F2-5D16-14B1774D0CBF}"/>
                </a:ext>
              </a:extLst>
            </p:cNvPr>
            <p:cNvSpPr/>
            <p:nvPr/>
          </p:nvSpPr>
          <p:spPr>
            <a:xfrm>
              <a:off x="4967314" y="5058517"/>
              <a:ext cx="1800505" cy="886969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Processing</a:t>
              </a:r>
              <a:br>
                <a:rPr lang="en-US" dirty="0"/>
              </a:br>
              <a:r>
                <a:rPr lang="en-US" dirty="0"/>
                <a:t>Stage 1</a:t>
              </a:r>
              <a:endParaRPr lang="de-DE" dirty="0"/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DD5E52E3-A2D0-0162-FE7A-99DB518F735D}"/>
                </a:ext>
              </a:extLst>
            </p:cNvPr>
            <p:cNvSpPr/>
            <p:nvPr/>
          </p:nvSpPr>
          <p:spPr>
            <a:xfrm>
              <a:off x="7057758" y="5058517"/>
              <a:ext cx="1800505" cy="886969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Processing</a:t>
              </a:r>
              <a:br>
                <a:rPr lang="en-US" dirty="0"/>
              </a:br>
              <a:r>
                <a:rPr lang="en-US" dirty="0"/>
                <a:t>Stage 2</a:t>
              </a:r>
              <a:endParaRPr lang="de-DE" dirty="0"/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6180B0F2-A5E6-F048-B35E-29308F381725}"/>
                </a:ext>
              </a:extLst>
            </p:cNvPr>
            <p:cNvSpPr/>
            <p:nvPr/>
          </p:nvSpPr>
          <p:spPr>
            <a:xfrm>
              <a:off x="9148205" y="5058517"/>
              <a:ext cx="1800505" cy="886969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Processing</a:t>
              </a:r>
              <a:br>
                <a:rPr lang="en-US" dirty="0"/>
              </a:br>
              <a:r>
                <a:rPr lang="en-US" dirty="0"/>
                <a:t>Stage 3</a:t>
              </a:r>
              <a:endParaRPr lang="de-DE" dirty="0"/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84625B42-EECA-AC07-7B80-EA70A1F0F450}"/>
                </a:ext>
              </a:extLst>
            </p:cNvPr>
            <p:cNvSpPr/>
            <p:nvPr/>
          </p:nvSpPr>
          <p:spPr>
            <a:xfrm>
              <a:off x="4967313" y="3695062"/>
              <a:ext cx="3890950" cy="886968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Control Logic</a:t>
              </a:r>
              <a:br>
                <a:rPr lang="en-US" dirty="0"/>
              </a:br>
              <a:r>
                <a:rPr lang="en-US" dirty="0"/>
                <a:t>Status Registers</a:t>
              </a:r>
              <a:endParaRPr lang="de-DE" dirty="0"/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5F68769D-8C32-FE0B-736D-F890912AA320}"/>
                </a:ext>
              </a:extLst>
            </p:cNvPr>
            <p:cNvSpPr/>
            <p:nvPr/>
          </p:nvSpPr>
          <p:spPr>
            <a:xfrm>
              <a:off x="4966173" y="1372898"/>
              <a:ext cx="5981397" cy="886968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Some Independent Logic</a:t>
              </a:r>
              <a:endParaRPr lang="de-DE" dirty="0"/>
            </a:p>
          </p:txBody>
        </p:sp>
        <p:sp>
          <p:nvSpPr>
            <p:cNvPr id="20" name="Gleichschenkliges Dreieck 19">
              <a:extLst>
                <a:ext uri="{FF2B5EF4-FFF2-40B4-BE49-F238E27FC236}">
                  <a16:creationId xmlns:a16="http://schemas.microsoft.com/office/drawing/2014/main" id="{83FE3776-EA31-B3C9-0FBF-BA90006BA0C1}"/>
                </a:ext>
              </a:extLst>
            </p:cNvPr>
            <p:cNvSpPr/>
            <p:nvPr/>
          </p:nvSpPr>
          <p:spPr>
            <a:xfrm rot="5400000">
              <a:off x="11361242" y="1607579"/>
              <a:ext cx="541327" cy="466660"/>
            </a:xfrm>
            <a:prstGeom prst="triangle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717FDF6E-7CDB-22B9-3DF9-33835451FA18}"/>
                </a:ext>
              </a:extLst>
            </p:cNvPr>
            <p:cNvSpPr/>
            <p:nvPr/>
          </p:nvSpPr>
          <p:spPr>
            <a:xfrm>
              <a:off x="9148204" y="2566993"/>
              <a:ext cx="1800505" cy="2015036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Buffer</a:t>
              </a:r>
              <a:endParaRPr lang="de-DE" dirty="0"/>
            </a:p>
          </p:txBody>
        </p:sp>
        <p:sp>
          <p:nvSpPr>
            <p:cNvPr id="22" name="Gleichschenkliges Dreieck 21">
              <a:extLst>
                <a:ext uri="{FF2B5EF4-FFF2-40B4-BE49-F238E27FC236}">
                  <a16:creationId xmlns:a16="http://schemas.microsoft.com/office/drawing/2014/main" id="{701C7785-4CC7-85AF-99E1-467A37038225}"/>
                </a:ext>
              </a:extLst>
            </p:cNvPr>
            <p:cNvSpPr/>
            <p:nvPr/>
          </p:nvSpPr>
          <p:spPr>
            <a:xfrm>
              <a:off x="9480283" y="4582029"/>
              <a:ext cx="1197224" cy="231975"/>
            </a:xfrm>
            <a:prstGeom prst="triangle">
              <a:avLst>
                <a:gd name="adj" fmla="val 50635"/>
              </a:avLst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Gleichschenkliges Dreieck 22">
              <a:extLst>
                <a:ext uri="{FF2B5EF4-FFF2-40B4-BE49-F238E27FC236}">
                  <a16:creationId xmlns:a16="http://schemas.microsoft.com/office/drawing/2014/main" id="{038ACFB6-4A88-B3FA-CC7E-96A17194F741}"/>
                </a:ext>
              </a:extLst>
            </p:cNvPr>
            <p:cNvSpPr/>
            <p:nvPr/>
          </p:nvSpPr>
          <p:spPr>
            <a:xfrm rot="5400000">
              <a:off x="10971610" y="5237485"/>
              <a:ext cx="1341119" cy="466660"/>
            </a:xfrm>
            <a:prstGeom prst="triangl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Gleichschenkliges Dreieck 24">
              <a:extLst>
                <a:ext uri="{FF2B5EF4-FFF2-40B4-BE49-F238E27FC236}">
                  <a16:creationId xmlns:a16="http://schemas.microsoft.com/office/drawing/2014/main" id="{F73FBAA1-B09F-CBA9-D7C5-A92EB79E8030}"/>
                </a:ext>
              </a:extLst>
            </p:cNvPr>
            <p:cNvSpPr/>
            <p:nvPr/>
          </p:nvSpPr>
          <p:spPr>
            <a:xfrm rot="16200000">
              <a:off x="3968568" y="1607577"/>
              <a:ext cx="541327" cy="466660"/>
            </a:xfrm>
            <a:prstGeom prst="triangle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Gleichschenkliges Dreieck 25">
              <a:extLst>
                <a:ext uri="{FF2B5EF4-FFF2-40B4-BE49-F238E27FC236}">
                  <a16:creationId xmlns:a16="http://schemas.microsoft.com/office/drawing/2014/main" id="{643EDE83-2260-8271-9222-9C0FB3692C8D}"/>
                </a:ext>
              </a:extLst>
            </p:cNvPr>
            <p:cNvSpPr/>
            <p:nvPr/>
          </p:nvSpPr>
          <p:spPr>
            <a:xfrm rot="16200000">
              <a:off x="10904847" y="1607577"/>
              <a:ext cx="541327" cy="466660"/>
            </a:xfrm>
            <a:prstGeom prst="triangle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785B9461-6121-4E3F-9E5A-59A3B6CD1997}"/>
                </a:ext>
              </a:extLst>
            </p:cNvPr>
            <p:cNvSpPr/>
            <p:nvPr/>
          </p:nvSpPr>
          <p:spPr>
            <a:xfrm>
              <a:off x="4967313" y="2566992"/>
              <a:ext cx="3890951" cy="886968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Online Test Functionality</a:t>
              </a:r>
              <a:endParaRPr lang="de-DE" dirty="0"/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BCB4DDFD-1812-D925-A642-50A2965D0B5B}"/>
                </a:ext>
              </a:extLst>
            </p:cNvPr>
            <p:cNvSpPr/>
            <p:nvPr/>
          </p:nvSpPr>
          <p:spPr>
            <a:xfrm>
              <a:off x="4964103" y="6397794"/>
              <a:ext cx="5981397" cy="1190551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Softcore</a:t>
              </a:r>
              <a:br>
                <a:rPr lang="en-US" dirty="0"/>
              </a:br>
              <a:r>
                <a:rPr lang="en-US" dirty="0"/>
                <a:t>Processor</a:t>
              </a:r>
              <a:endParaRPr lang="de-DE" dirty="0"/>
            </a:p>
          </p:txBody>
        </p:sp>
        <p:sp>
          <p:nvSpPr>
            <p:cNvPr id="29" name="Gleichschenkliges Dreieck 28">
              <a:extLst>
                <a:ext uri="{FF2B5EF4-FFF2-40B4-BE49-F238E27FC236}">
                  <a16:creationId xmlns:a16="http://schemas.microsoft.com/office/drawing/2014/main" id="{5A524726-9653-11F5-DC0C-57A6B655F305}"/>
                </a:ext>
              </a:extLst>
            </p:cNvPr>
            <p:cNvSpPr/>
            <p:nvPr/>
          </p:nvSpPr>
          <p:spPr>
            <a:xfrm rot="5400000">
              <a:off x="4447668" y="6737125"/>
              <a:ext cx="541327" cy="466660"/>
            </a:xfrm>
            <a:prstGeom prst="triangl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" name="Gleichschenkliges Dreieck 29">
              <a:extLst>
                <a:ext uri="{FF2B5EF4-FFF2-40B4-BE49-F238E27FC236}">
                  <a16:creationId xmlns:a16="http://schemas.microsoft.com/office/drawing/2014/main" id="{677476D3-2AB1-D677-C0C5-0436C0E7CA1C}"/>
                </a:ext>
              </a:extLst>
            </p:cNvPr>
            <p:cNvSpPr/>
            <p:nvPr/>
          </p:nvSpPr>
          <p:spPr>
            <a:xfrm rot="16200000">
              <a:off x="3981008" y="6737125"/>
              <a:ext cx="541327" cy="466660"/>
            </a:xfrm>
            <a:prstGeom prst="triangl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Gleichschenkliges Dreieck 30">
              <a:extLst>
                <a:ext uri="{FF2B5EF4-FFF2-40B4-BE49-F238E27FC236}">
                  <a16:creationId xmlns:a16="http://schemas.microsoft.com/office/drawing/2014/main" id="{F3C839B9-CA6C-DE80-B1A3-B117AE21E4B8}"/>
                </a:ext>
              </a:extLst>
            </p:cNvPr>
            <p:cNvSpPr/>
            <p:nvPr/>
          </p:nvSpPr>
          <p:spPr>
            <a:xfrm rot="5400000">
              <a:off x="4447670" y="2839635"/>
              <a:ext cx="541327" cy="466660"/>
            </a:xfrm>
            <a:prstGeom prst="triangl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2" name="Gleichschenkliges Dreieck 31">
              <a:extLst>
                <a:ext uri="{FF2B5EF4-FFF2-40B4-BE49-F238E27FC236}">
                  <a16:creationId xmlns:a16="http://schemas.microsoft.com/office/drawing/2014/main" id="{950A00D9-874D-DAF6-A758-D9718F34B6DF}"/>
                </a:ext>
              </a:extLst>
            </p:cNvPr>
            <p:cNvSpPr/>
            <p:nvPr/>
          </p:nvSpPr>
          <p:spPr>
            <a:xfrm rot="16200000">
              <a:off x="3981009" y="2839635"/>
              <a:ext cx="541327" cy="466660"/>
            </a:xfrm>
            <a:prstGeom prst="triangl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" name="Gleichschenkliges Dreieck 1">
              <a:extLst>
                <a:ext uri="{FF2B5EF4-FFF2-40B4-BE49-F238E27FC236}">
                  <a16:creationId xmlns:a16="http://schemas.microsoft.com/office/drawing/2014/main" id="{418DBBE2-922F-5EBB-4960-9489D8C32187}"/>
                </a:ext>
              </a:extLst>
            </p:cNvPr>
            <p:cNvSpPr/>
            <p:nvPr/>
          </p:nvSpPr>
          <p:spPr>
            <a:xfrm rot="10800000">
              <a:off x="9480283" y="4811488"/>
              <a:ext cx="1197224" cy="231975"/>
            </a:xfrm>
            <a:prstGeom prst="triangl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20545849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25B454-05A9-13D3-D7A7-0B7B78EDB4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A29B4D3E-A736-C869-0E63-97D7CD7B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Types of Parallelism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84A15F8-47B0-AB0E-B34E-6A7136CBE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19AFAECC-C146-38BC-D456-DB09461F1E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0C9B2AA-BADB-EDBC-1BAA-96FA8257DE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3567" y="1202455"/>
            <a:ext cx="6591340" cy="311974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88DAFFBF-1670-26DD-4CAB-ABD2A013C4E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824"/>
          <a:stretch/>
        </p:blipFill>
        <p:spPr>
          <a:xfrm>
            <a:off x="4512967" y="4565174"/>
            <a:ext cx="7289927" cy="829457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2E74F38D-E8EC-9E25-A8AD-44F6E10F9BB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6551"/>
          <a:stretch/>
        </p:blipFill>
        <p:spPr>
          <a:xfrm>
            <a:off x="4461753" y="5480283"/>
            <a:ext cx="4015806" cy="882401"/>
          </a:xfrm>
          <a:prstGeom prst="rect">
            <a:avLst/>
          </a:prstGeom>
        </p:spPr>
      </p:pic>
      <p:sp>
        <p:nvSpPr>
          <p:cNvPr id="17" name="Inhaltsplatzhalter 5">
            <a:extLst>
              <a:ext uri="{FF2B5EF4-FFF2-40B4-BE49-F238E27FC236}">
                <a16:creationId xmlns:a16="http://schemas.microsoft.com/office/drawing/2014/main" id="{6F3DCC65-2050-E16C-6E0E-54473CC90B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8184" y="1098468"/>
            <a:ext cx="3922011" cy="55606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Pipeline vs. Data:</a:t>
            </a:r>
          </a:p>
          <a:p>
            <a:pPr marL="0" indent="0">
              <a:buNone/>
            </a:pPr>
            <a:endParaRPr lang="en-US" b="1" dirty="0"/>
          </a:p>
          <a:p>
            <a:r>
              <a:rPr lang="en-US" dirty="0"/>
              <a:t>Pipeline-parallelism should</a:t>
            </a:r>
            <a:br>
              <a:rPr lang="en-US" dirty="0"/>
            </a:br>
            <a:r>
              <a:rPr lang="en-US" dirty="0"/>
              <a:t>always be employed</a:t>
            </a:r>
          </a:p>
          <a:p>
            <a:endParaRPr lang="en-US" dirty="0"/>
          </a:p>
          <a:p>
            <a:r>
              <a:rPr lang="en-US" dirty="0"/>
              <a:t>Throughput increase</a:t>
            </a:r>
            <a:br>
              <a:rPr lang="en-US" dirty="0"/>
            </a:br>
            <a:r>
              <a:rPr lang="en-US" dirty="0"/>
              <a:t>&gt;&gt; Area consumption</a:t>
            </a:r>
          </a:p>
          <a:p>
            <a:endParaRPr lang="en-US" dirty="0"/>
          </a:p>
          <a:p>
            <a:r>
              <a:rPr lang="en-US" dirty="0"/>
              <a:t>More intermediate registers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 Higher possible clock frequency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Data-parallelism: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Use according to application and available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82432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77F2BDFA-3780-E1E9-33B8-FF00A90B8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Different Hardware Architectures in Comparison</a:t>
            </a:r>
            <a:endParaRPr lang="de-DE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B026514-3596-0F6B-6741-3F44EAB53E4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400" b="1" dirty="0"/>
              <a:t>GPU:</a:t>
            </a:r>
          </a:p>
          <a:p>
            <a:pPr>
              <a:lnSpc>
                <a:spcPct val="150000"/>
              </a:lnSpc>
            </a:pPr>
            <a:r>
              <a:rPr lang="en-US" sz="1400" dirty="0"/>
              <a:t>Originally: Mainly for image and video processing</a:t>
            </a:r>
          </a:p>
          <a:p>
            <a:pPr>
              <a:lnSpc>
                <a:spcPct val="150000"/>
              </a:lnSpc>
            </a:pPr>
            <a:r>
              <a:rPr lang="en-US" sz="1400" dirty="0"/>
              <a:t>Simple programming (e.g. CUDA, OpenCL)</a:t>
            </a:r>
          </a:p>
          <a:p>
            <a:pPr>
              <a:lnSpc>
                <a:spcPct val="150000"/>
              </a:lnSpc>
            </a:pPr>
            <a:r>
              <a:rPr lang="en-US" sz="1400" dirty="0"/>
              <a:t>Massively parallel, high performance</a:t>
            </a:r>
          </a:p>
          <a:p>
            <a:pPr>
              <a:lnSpc>
                <a:spcPct val="150000"/>
              </a:lnSpc>
            </a:pPr>
            <a:r>
              <a:rPr lang="en-US" sz="1400" dirty="0"/>
              <a:t>Floating point</a:t>
            </a:r>
          </a:p>
          <a:p>
            <a:pPr>
              <a:lnSpc>
                <a:spcPct val="150000"/>
              </a:lnSpc>
            </a:pPr>
            <a:r>
              <a:rPr lang="en-US" sz="1400" dirty="0"/>
              <a:t>High power consumption</a:t>
            </a:r>
          </a:p>
          <a:p>
            <a:pPr>
              <a:lnSpc>
                <a:spcPct val="150000"/>
              </a:lnSpc>
            </a:pPr>
            <a:r>
              <a:rPr lang="en-US" sz="1400" dirty="0"/>
              <a:t>High volume</a:t>
            </a:r>
          </a:p>
          <a:p>
            <a:pPr>
              <a:lnSpc>
                <a:spcPct val="150000"/>
              </a:lnSpc>
            </a:pPr>
            <a:r>
              <a:rPr lang="en-US" sz="1400" dirty="0"/>
              <a:t>High on-chip memory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400" b="1" dirty="0"/>
              <a:t>Others</a:t>
            </a:r>
            <a:r>
              <a:rPr lang="en-US" sz="1400" dirty="0"/>
              <a:t>: 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rgbClr val="2F5597"/>
                </a:solidFill>
              </a:rPr>
              <a:t>A</a:t>
            </a:r>
            <a:r>
              <a:rPr lang="en-US" sz="1400" dirty="0"/>
              <a:t>pplication-</a:t>
            </a:r>
            <a:r>
              <a:rPr lang="en-US" sz="1400" dirty="0">
                <a:solidFill>
                  <a:srgbClr val="2F5597"/>
                </a:solidFill>
              </a:rPr>
              <a:t>S</a:t>
            </a:r>
            <a:r>
              <a:rPr lang="en-US" sz="1400" dirty="0"/>
              <a:t>pecific Integrated </a:t>
            </a:r>
            <a:r>
              <a:rPr lang="en-US" sz="1400" dirty="0">
                <a:solidFill>
                  <a:srgbClr val="2F5597"/>
                </a:solidFill>
              </a:rPr>
              <a:t>C</a:t>
            </a:r>
            <a:r>
              <a:rPr lang="en-US" sz="1400" dirty="0"/>
              <a:t>ircuits (ASICS)</a:t>
            </a:r>
          </a:p>
          <a:p>
            <a:pPr>
              <a:lnSpc>
                <a:spcPct val="150000"/>
              </a:lnSpc>
            </a:pPr>
            <a:r>
              <a:rPr lang="en-US" sz="1400" dirty="0"/>
              <a:t>Specialized Accelerators: </a:t>
            </a:r>
            <a:r>
              <a:rPr lang="en-US" sz="1400" dirty="0">
                <a:solidFill>
                  <a:srgbClr val="2F5597"/>
                </a:solidFill>
              </a:rPr>
              <a:t>T</a:t>
            </a:r>
            <a:r>
              <a:rPr lang="en-US" sz="1400" dirty="0"/>
              <a:t>ensor </a:t>
            </a:r>
            <a:r>
              <a:rPr lang="en-US" sz="1400" dirty="0">
                <a:solidFill>
                  <a:srgbClr val="2F5597"/>
                </a:solidFill>
              </a:rPr>
              <a:t>P</a:t>
            </a:r>
            <a:r>
              <a:rPr lang="en-US" sz="1400" dirty="0"/>
              <a:t>rocessing </a:t>
            </a:r>
            <a:r>
              <a:rPr lang="en-US" sz="1400" dirty="0">
                <a:solidFill>
                  <a:srgbClr val="2F5597"/>
                </a:solidFill>
              </a:rPr>
              <a:t>U</a:t>
            </a:r>
            <a:r>
              <a:rPr lang="en-US" sz="1400" dirty="0"/>
              <a:t>nit (TPU), </a:t>
            </a:r>
            <a:r>
              <a:rPr lang="en-US" sz="1400" dirty="0">
                <a:solidFill>
                  <a:srgbClr val="2F5597"/>
                </a:solidFill>
              </a:rPr>
              <a:t>V</a:t>
            </a:r>
            <a:r>
              <a:rPr lang="en-US" sz="1400" dirty="0"/>
              <a:t>ision </a:t>
            </a:r>
            <a:r>
              <a:rPr lang="en-US" sz="1400" dirty="0">
                <a:solidFill>
                  <a:srgbClr val="2F5597"/>
                </a:solidFill>
              </a:rPr>
              <a:t>P</a:t>
            </a:r>
            <a:r>
              <a:rPr lang="en-US" sz="1400" dirty="0"/>
              <a:t>rocessing </a:t>
            </a:r>
            <a:r>
              <a:rPr lang="en-US" sz="1400" dirty="0">
                <a:solidFill>
                  <a:srgbClr val="2F5597"/>
                </a:solidFill>
              </a:rPr>
              <a:t>U</a:t>
            </a:r>
            <a:r>
              <a:rPr lang="en-US" sz="1400" dirty="0"/>
              <a:t>nit (VPU), </a:t>
            </a:r>
            <a:r>
              <a:rPr lang="en-US" sz="1400" dirty="0">
                <a:solidFill>
                  <a:srgbClr val="2F5597"/>
                </a:solidFill>
              </a:rPr>
              <a:t>A</a:t>
            </a:r>
            <a:r>
              <a:rPr lang="en-US" sz="1400" dirty="0"/>
              <a:t>nalog </a:t>
            </a:r>
            <a:r>
              <a:rPr lang="en-US" sz="1400" dirty="0">
                <a:solidFill>
                  <a:srgbClr val="2F5597"/>
                </a:solidFill>
              </a:rPr>
              <a:t>M</a:t>
            </a:r>
            <a:r>
              <a:rPr lang="en-US" sz="1400" dirty="0"/>
              <a:t>atrix </a:t>
            </a:r>
            <a:r>
              <a:rPr lang="en-US" sz="1400" dirty="0">
                <a:solidFill>
                  <a:srgbClr val="2F5597"/>
                </a:solidFill>
              </a:rPr>
              <a:t>P</a:t>
            </a:r>
            <a:r>
              <a:rPr lang="en-US" sz="1400" dirty="0"/>
              <a:t>rocessor (AMP) etc.</a:t>
            </a:r>
          </a:p>
          <a:p>
            <a:pPr>
              <a:lnSpc>
                <a:spcPct val="150000"/>
              </a:lnSpc>
            </a:pPr>
            <a:endParaRPr lang="en-US" sz="1400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2CEDFDC-2486-9BCA-3797-A2BAEEFD8B7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400" b="1" dirty="0"/>
              <a:t>FPGA:</a:t>
            </a:r>
          </a:p>
          <a:p>
            <a:pPr>
              <a:lnSpc>
                <a:spcPct val="150000"/>
              </a:lnSpc>
            </a:pPr>
            <a:r>
              <a:rPr lang="en-US" sz="1400" dirty="0"/>
              <a:t>Multi-purpose, extremely parallel, highly specialized</a:t>
            </a:r>
          </a:p>
          <a:p>
            <a:pPr>
              <a:lnSpc>
                <a:spcPct val="150000"/>
              </a:lnSpc>
            </a:pPr>
            <a:r>
              <a:rPr lang="en-US" sz="1400" dirty="0" err="1"/>
              <a:t>Complex+efficient</a:t>
            </a:r>
            <a:r>
              <a:rPr lang="en-US" sz="1400" dirty="0"/>
              <a:t>, or simpler programming</a:t>
            </a:r>
          </a:p>
          <a:p>
            <a:pPr>
              <a:lnSpc>
                <a:spcPct val="150000"/>
              </a:lnSpc>
            </a:pPr>
            <a:r>
              <a:rPr lang="en-US" sz="1400" dirty="0"/>
              <a:t>Reprogrammable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(compared with ASICs)</a:t>
            </a:r>
          </a:p>
          <a:p>
            <a:pPr>
              <a:lnSpc>
                <a:spcPct val="150000"/>
              </a:lnSpc>
            </a:pPr>
            <a:r>
              <a:rPr lang="en-US" sz="1400" dirty="0"/>
              <a:t>Lower clock frequencies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(compared with CPUs)</a:t>
            </a:r>
          </a:p>
          <a:p>
            <a:pPr>
              <a:lnSpc>
                <a:spcPct val="150000"/>
              </a:lnSpc>
            </a:pPr>
            <a:r>
              <a:rPr lang="en-US" sz="1400" dirty="0"/>
              <a:t>Fixed-point</a:t>
            </a:r>
          </a:p>
          <a:p>
            <a:pPr>
              <a:lnSpc>
                <a:spcPct val="150000"/>
              </a:lnSpc>
            </a:pPr>
            <a:r>
              <a:rPr lang="en-US" sz="1400" dirty="0"/>
              <a:t>Low power consumption</a:t>
            </a:r>
          </a:p>
          <a:p>
            <a:pPr>
              <a:lnSpc>
                <a:spcPct val="150000"/>
              </a:lnSpc>
            </a:pPr>
            <a:r>
              <a:rPr lang="en-US" sz="1400" dirty="0"/>
              <a:t>Low volume</a:t>
            </a:r>
          </a:p>
          <a:p>
            <a:pPr>
              <a:lnSpc>
                <a:spcPct val="150000"/>
              </a:lnSpc>
            </a:pPr>
            <a:r>
              <a:rPr lang="en-US" sz="1400" dirty="0"/>
              <a:t>Lower on-chip memory</a:t>
            </a:r>
          </a:p>
          <a:p>
            <a:pPr>
              <a:lnSpc>
                <a:spcPct val="150000"/>
              </a:lnSpc>
            </a:pPr>
            <a:endParaRPr lang="en-US" sz="1400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1400" b="1" dirty="0"/>
              <a:t>+</a:t>
            </a:r>
            <a:r>
              <a:rPr lang="en-US" sz="1400" dirty="0"/>
              <a:t> Cost, volume, design effort, available experience...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b="1" dirty="0">
                <a:solidFill>
                  <a:srgbClr val="2F5597"/>
                </a:solidFill>
              </a:rPr>
              <a:t>Choice is not always simple!</a:t>
            </a:r>
            <a:endParaRPr lang="en-US" sz="1200" b="1" dirty="0">
              <a:solidFill>
                <a:srgbClr val="2F5597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FCE70B4-783D-D53B-4A39-5A7F14575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64</a:t>
            </a:fld>
            <a:endParaRPr lang="en-US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CDE52FC-423C-D6DC-F196-4C5331F2A3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Main Opponents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402960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2F42F1-6DE0-40FF-2769-CF4492E184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BF8EA2E-3A3D-3C8B-0869-796C84D50B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de-DE" dirty="0">
                <a:solidFill>
                  <a:srgbClr val="2F5597"/>
                </a:solidFill>
              </a:rPr>
              <a:t>1980s</a:t>
            </a:r>
            <a:r>
              <a:rPr lang="de-DE" dirty="0"/>
              <a:t>	PROM (</a:t>
            </a:r>
            <a:r>
              <a:rPr lang="de-DE" dirty="0" err="1"/>
              <a:t>Programmable</a:t>
            </a:r>
            <a:r>
              <a:rPr lang="de-DE" dirty="0"/>
              <a:t> Read-</a:t>
            </a:r>
            <a:r>
              <a:rPr lang="de-DE" dirty="0" err="1"/>
              <a:t>Only</a:t>
            </a:r>
            <a:r>
              <a:rPr lang="de-DE" dirty="0"/>
              <a:t> Memory), PLD (</a:t>
            </a:r>
            <a:r>
              <a:rPr lang="de-DE" dirty="0" err="1"/>
              <a:t>Programmable</a:t>
            </a:r>
            <a:r>
              <a:rPr lang="de-DE" dirty="0"/>
              <a:t> </a:t>
            </a:r>
            <a:r>
              <a:rPr lang="de-DE" dirty="0" err="1"/>
              <a:t>Logic</a:t>
            </a:r>
            <a:r>
              <a:rPr lang="de-DE" dirty="0"/>
              <a:t> Device)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2F5597"/>
                </a:solidFill>
              </a:rPr>
              <a:t>1983</a:t>
            </a:r>
            <a:r>
              <a:rPr lang="de-DE" dirty="0"/>
              <a:t>	Altera EP300: </a:t>
            </a:r>
            <a:r>
              <a:rPr lang="de-DE" dirty="0" err="1"/>
              <a:t>Erasable</a:t>
            </a:r>
            <a:r>
              <a:rPr lang="de-DE" dirty="0"/>
              <a:t> EPROM </a:t>
            </a:r>
            <a:r>
              <a:rPr lang="de-DE" dirty="0" err="1"/>
              <a:t>using</a:t>
            </a:r>
            <a:r>
              <a:rPr lang="de-DE" dirty="0"/>
              <a:t> UV light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2F5597"/>
                </a:solidFill>
              </a:rPr>
              <a:t>1985</a:t>
            </a:r>
            <a:r>
              <a:rPr lang="de-DE" dirty="0"/>
              <a:t> 	XC2064: First </a:t>
            </a:r>
            <a:r>
              <a:rPr lang="de-DE" dirty="0" err="1"/>
              <a:t>commercially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FPGA (</a:t>
            </a:r>
            <a:r>
              <a:rPr lang="de-DE" dirty="0" err="1"/>
              <a:t>Xilinx</a:t>
            </a:r>
            <a:r>
              <a:rPr lang="de-DE" dirty="0"/>
              <a:t>)</a:t>
            </a:r>
            <a:br>
              <a:rPr lang="de-DE" dirty="0"/>
            </a:br>
            <a:r>
              <a:rPr lang="de-DE" dirty="0"/>
              <a:t>	8x8 </a:t>
            </a:r>
            <a:r>
              <a:rPr lang="de-DE" dirty="0" err="1"/>
              <a:t>configurable</a:t>
            </a:r>
            <a:r>
              <a:rPr lang="de-DE" dirty="0"/>
              <a:t> </a:t>
            </a:r>
            <a:r>
              <a:rPr lang="de-DE" dirty="0" err="1"/>
              <a:t>logic</a:t>
            </a:r>
            <a:r>
              <a:rPr lang="de-DE" dirty="0"/>
              <a:t> </a:t>
            </a:r>
            <a:r>
              <a:rPr lang="de-DE" dirty="0" err="1"/>
              <a:t>blocks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LUT and </a:t>
            </a:r>
            <a:r>
              <a:rPr lang="de-DE" dirty="0" err="1"/>
              <a:t>three</a:t>
            </a:r>
            <a:r>
              <a:rPr lang="de-DE" dirty="0"/>
              <a:t> </a:t>
            </a:r>
            <a:r>
              <a:rPr lang="de-DE" dirty="0" err="1"/>
              <a:t>inputs</a:t>
            </a:r>
            <a:r>
              <a:rPr lang="de-DE" dirty="0"/>
              <a:t> </a:t>
            </a:r>
            <a:r>
              <a:rPr lang="de-DE" dirty="0" err="1"/>
              <a:t>each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2F5597"/>
                </a:solidFill>
              </a:rPr>
              <a:t>1992</a:t>
            </a:r>
            <a:r>
              <a:rPr lang="de-DE" dirty="0"/>
              <a:t> 	Patent: </a:t>
            </a:r>
            <a:r>
              <a:rPr lang="de-DE" dirty="0" err="1"/>
              <a:t>Naval</a:t>
            </a:r>
            <a:r>
              <a:rPr lang="de-DE" dirty="0"/>
              <a:t> Surface Warfare Center, 600,000 </a:t>
            </a:r>
            <a:r>
              <a:rPr lang="de-DE" dirty="0" err="1"/>
              <a:t>reprogrammable</a:t>
            </a:r>
            <a:r>
              <a:rPr lang="de-DE" dirty="0"/>
              <a:t> </a:t>
            </a:r>
            <a:r>
              <a:rPr lang="de-DE" dirty="0" err="1"/>
              <a:t>gates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2F5597"/>
                </a:solidFill>
              </a:rPr>
              <a:t>1990s</a:t>
            </a:r>
            <a:r>
              <a:rPr lang="de-DE" dirty="0"/>
              <a:t>	Growth,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usage</a:t>
            </a:r>
            <a:r>
              <a:rPr lang="de-DE" dirty="0"/>
              <a:t> in </a:t>
            </a:r>
            <a:r>
              <a:rPr lang="de-DE" dirty="0" err="1"/>
              <a:t>networking</a:t>
            </a:r>
            <a:r>
              <a:rPr lang="de-DE" dirty="0"/>
              <a:t> and </a:t>
            </a:r>
            <a:r>
              <a:rPr lang="de-DE" dirty="0" err="1"/>
              <a:t>telecommunications</a:t>
            </a:r>
            <a:r>
              <a:rPr lang="de-DE" dirty="0"/>
              <a:t>, </a:t>
            </a:r>
            <a:r>
              <a:rPr lang="de-DE" dirty="0" err="1"/>
              <a:t>later</a:t>
            </a:r>
            <a:r>
              <a:rPr lang="de-DE" dirty="0"/>
              <a:t> also </a:t>
            </a:r>
            <a:r>
              <a:rPr lang="de-DE" dirty="0" err="1"/>
              <a:t>industrial</a:t>
            </a:r>
            <a:r>
              <a:rPr lang="de-DE" dirty="0"/>
              <a:t> and </a:t>
            </a:r>
            <a:r>
              <a:rPr lang="de-DE" dirty="0" err="1"/>
              <a:t>automotive</a:t>
            </a:r>
            <a:r>
              <a:rPr lang="de-DE" dirty="0"/>
              <a:t> </a:t>
            </a:r>
            <a:r>
              <a:rPr lang="de-DE" dirty="0" err="1"/>
              <a:t>use</a:t>
            </a:r>
            <a:br>
              <a:rPr lang="de-DE" dirty="0"/>
            </a:br>
            <a:r>
              <a:rPr lang="de-DE" dirty="0"/>
              <a:t>	In Physics: „</a:t>
            </a:r>
            <a:r>
              <a:rPr lang="de-DE" dirty="0" err="1"/>
              <a:t>Glue</a:t>
            </a:r>
            <a:r>
              <a:rPr lang="de-DE" dirty="0"/>
              <a:t> </a:t>
            </a:r>
            <a:r>
              <a:rPr lang="de-DE" dirty="0" err="1"/>
              <a:t>logic</a:t>
            </a:r>
            <a:r>
              <a:rPr lang="de-DE" dirty="0"/>
              <a:t>“, </a:t>
            </a:r>
            <a:r>
              <a:rPr lang="de-DE" dirty="0" err="1"/>
              <a:t>close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hardware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>
                <a:solidFill>
                  <a:srgbClr val="2F5597"/>
                </a:solidFill>
              </a:rPr>
              <a:t>Now</a:t>
            </a:r>
            <a:r>
              <a:rPr lang="de-DE" dirty="0"/>
              <a:t>	</a:t>
            </a:r>
            <a:r>
              <a:rPr lang="de-DE" dirty="0" err="1"/>
              <a:t>Vast</a:t>
            </a:r>
            <a:r>
              <a:rPr lang="de-DE" dirty="0"/>
              <a:t> </a:t>
            </a:r>
            <a:r>
              <a:rPr lang="de-DE" dirty="0" err="1"/>
              <a:t>range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applications</a:t>
            </a:r>
            <a:r>
              <a:rPr lang="de-DE" dirty="0"/>
              <a:t>, e.g.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centers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machine-learning</a:t>
            </a:r>
            <a:r>
              <a:rPr lang="de-DE" dirty="0"/>
              <a:t>	</a:t>
            </a:r>
            <a:br>
              <a:rPr lang="de-DE" dirty="0"/>
            </a:br>
            <a:r>
              <a:rPr lang="de-DE" dirty="0"/>
              <a:t>	</a:t>
            </a:r>
            <a:r>
              <a:rPr lang="de-DE" i="1" dirty="0" err="1"/>
              <a:t>Kintex</a:t>
            </a:r>
            <a:r>
              <a:rPr lang="de-DE" i="1" dirty="0"/>
              <a:t> </a:t>
            </a:r>
            <a:r>
              <a:rPr lang="de-DE" i="1" dirty="0" err="1"/>
              <a:t>Ultrascale</a:t>
            </a:r>
            <a:r>
              <a:rPr lang="de-DE" i="1" dirty="0"/>
              <a:t> KU060</a:t>
            </a:r>
            <a:r>
              <a:rPr lang="de-DE" dirty="0"/>
              <a:t>: 663,360 CLBs, 1080x36Kb BRAM, 2760 DSP </a:t>
            </a:r>
            <a:r>
              <a:rPr lang="de-DE" dirty="0" err="1"/>
              <a:t>slices</a:t>
            </a:r>
            <a:r>
              <a:rPr lang="de-DE" dirty="0"/>
              <a:t>…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5DCC523-4CBF-5D67-10A4-3257A05FB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B7319CE-29D6-57AD-ECD9-3DDBB027C7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History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3E900118-4929-83F2-6798-3EB0404B7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Field-Programmable Gate Arrays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8196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4B9D007-64AD-EC23-A655-3937C323F8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FPGA: F</a:t>
            </a:r>
            <a:r>
              <a:rPr lang="en-US" sz="2000" b="1" dirty="0">
                <a:solidFill>
                  <a:schemeClr val="tx1"/>
                </a:solidFill>
              </a:rPr>
              <a:t>ield-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US" sz="2000" b="1" dirty="0">
                <a:solidFill>
                  <a:schemeClr val="tx1"/>
                </a:solidFill>
              </a:rPr>
              <a:t>rogrammable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G</a:t>
            </a:r>
            <a:r>
              <a:rPr lang="en-US" sz="2000" b="1" dirty="0">
                <a:solidFill>
                  <a:schemeClr val="tx1"/>
                </a:solidFill>
              </a:rPr>
              <a:t>ate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en-US" sz="2000" b="1" dirty="0">
                <a:solidFill>
                  <a:schemeClr val="tx1"/>
                </a:solidFill>
              </a:rPr>
              <a:t>rray </a:t>
            </a: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“Gate Array” </a:t>
            </a:r>
            <a:r>
              <a:rPr lang="en-US" sz="2000" dirty="0">
                <a:solidFill>
                  <a:schemeClr val="tx1"/>
                </a:solidFill>
              </a:rPr>
              <a:t>= Array of basic logical components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“Field-Programmable” </a:t>
            </a:r>
            <a:r>
              <a:rPr lang="en-US" sz="2000" dirty="0">
                <a:solidFill>
                  <a:schemeClr val="tx1"/>
                </a:solidFill>
              </a:rPr>
              <a:t>= (Re-)Programmable wiring</a:t>
            </a: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de-DE" sz="2000" dirty="0">
                <a:solidFill>
                  <a:schemeClr val="tx1"/>
                </a:solidFill>
              </a:rPr>
              <a:t>Main </a:t>
            </a:r>
            <a:r>
              <a:rPr lang="de-DE" sz="2000" dirty="0" err="1">
                <a:solidFill>
                  <a:schemeClr val="tx1"/>
                </a:solidFill>
              </a:rPr>
              <a:t>components</a:t>
            </a:r>
            <a:r>
              <a:rPr lang="de-DE" sz="2000" dirty="0">
                <a:solidFill>
                  <a:schemeClr val="tx1"/>
                </a:solidFill>
              </a:rPr>
              <a:t>:</a:t>
            </a:r>
          </a:p>
          <a:p>
            <a:r>
              <a:rPr lang="de-DE" sz="2000" dirty="0">
                <a:solidFill>
                  <a:srgbClr val="2F5597"/>
                </a:solidFill>
              </a:rPr>
              <a:t>Flip Flops = Registers</a:t>
            </a:r>
          </a:p>
          <a:p>
            <a:r>
              <a:rPr lang="de-DE" sz="2000" dirty="0">
                <a:solidFill>
                  <a:srgbClr val="2F5597"/>
                </a:solidFill>
              </a:rPr>
              <a:t>Look-Up </a:t>
            </a:r>
            <a:r>
              <a:rPr lang="de-DE" sz="2000" dirty="0" err="1">
                <a:solidFill>
                  <a:srgbClr val="2F5597"/>
                </a:solidFill>
              </a:rPr>
              <a:t>Tables</a:t>
            </a:r>
            <a:r>
              <a:rPr lang="de-DE" sz="2000" dirty="0">
                <a:solidFill>
                  <a:srgbClr val="2F5597"/>
                </a:solidFill>
              </a:rPr>
              <a:t> (LUT)</a:t>
            </a:r>
          </a:p>
          <a:p>
            <a:r>
              <a:rPr lang="de-DE" sz="2000" dirty="0">
                <a:solidFill>
                  <a:schemeClr val="tx1"/>
                </a:solidFill>
              </a:rPr>
              <a:t>Block RAM (BRAM)</a:t>
            </a:r>
          </a:p>
          <a:p>
            <a:r>
              <a:rPr lang="de-DE" sz="2000" dirty="0">
                <a:solidFill>
                  <a:schemeClr val="tx1"/>
                </a:solidFill>
              </a:rPr>
              <a:t>Digital Signal </a:t>
            </a:r>
            <a:r>
              <a:rPr lang="de-DE" sz="2000" dirty="0" err="1">
                <a:solidFill>
                  <a:schemeClr val="tx1"/>
                </a:solidFill>
              </a:rPr>
              <a:t>Processors</a:t>
            </a:r>
            <a:r>
              <a:rPr lang="de-DE" sz="2000" dirty="0">
                <a:solidFill>
                  <a:schemeClr val="tx1"/>
                </a:solidFill>
              </a:rPr>
              <a:t> (DSP)</a:t>
            </a:r>
          </a:p>
          <a:p>
            <a:r>
              <a:rPr lang="de-DE" sz="2000" dirty="0" err="1">
                <a:solidFill>
                  <a:schemeClr val="tx1"/>
                </a:solidFill>
              </a:rPr>
              <a:t>Clocking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Structure</a:t>
            </a:r>
            <a:endParaRPr lang="de-DE" sz="2000" dirty="0">
              <a:solidFill>
                <a:schemeClr val="tx1"/>
              </a:solidFill>
            </a:endParaRPr>
          </a:p>
          <a:p>
            <a:r>
              <a:rPr lang="de-DE" sz="2000" dirty="0">
                <a:solidFill>
                  <a:schemeClr val="tx1"/>
                </a:solidFill>
              </a:rPr>
              <a:t>Input/Output Ports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8380190-C7D3-420D-DFD0-36F65731E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5F1603C-7CCB-C9C7-40CB-DEB6257ABE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Principles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10699C9-D4B9-3A01-D8B5-3FBAAE2DE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Field-Programmable Gate Arrays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216648-BE53-5719-9BB3-A78795EF88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34810" y="3853572"/>
            <a:ext cx="2520319" cy="2472541"/>
          </a:xfrm>
          <a:prstGeom prst="rect">
            <a:avLst/>
          </a:prstGeom>
        </p:spPr>
      </p:pic>
      <p:pic>
        <p:nvPicPr>
          <p:cNvPr id="8" name="Grafik 7" descr="Ein Bild, das Text, Design, Elektronik enthält.&#10;&#10;Automatisch generierte Beschreibung">
            <a:extLst>
              <a:ext uri="{FF2B5EF4-FFF2-40B4-BE49-F238E27FC236}">
                <a16:creationId xmlns:a16="http://schemas.microsoft.com/office/drawing/2014/main" id="{70BB208F-2B72-7735-2E6B-06A7217287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399" y="951072"/>
            <a:ext cx="4722117" cy="2656191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D1D6EC7-1DA1-BA69-2086-0AB0288196BC}"/>
              </a:ext>
            </a:extLst>
          </p:cNvPr>
          <p:cNvSpPr txBox="1"/>
          <p:nvPr/>
        </p:nvSpPr>
        <p:spPr>
          <a:xfrm>
            <a:off x="10092501" y="6295423"/>
            <a:ext cx="163846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From: Khan et.al., 2024</a:t>
            </a:r>
            <a:endParaRPr lang="de-DE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9E1E0DC-0E5F-43E0-1F6C-D2E26D51536D}"/>
              </a:ext>
            </a:extLst>
          </p:cNvPr>
          <p:cNvSpPr txBox="1"/>
          <p:nvPr/>
        </p:nvSpPr>
        <p:spPr>
          <a:xfrm rot="16200000">
            <a:off x="10255527" y="1894454"/>
            <a:ext cx="158940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From: www.xilinx.com</a:t>
            </a:r>
            <a:endParaRPr lang="de-DE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909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4B9D007-64AD-EC23-A655-3937C323F8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FPGA: F</a:t>
            </a:r>
            <a:r>
              <a:rPr lang="en-US" sz="2000" b="1" dirty="0">
                <a:solidFill>
                  <a:schemeClr val="tx1"/>
                </a:solidFill>
              </a:rPr>
              <a:t>ield-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US" sz="2000" b="1" dirty="0">
                <a:solidFill>
                  <a:schemeClr val="tx1"/>
                </a:solidFill>
              </a:rPr>
              <a:t>rogrammable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G</a:t>
            </a:r>
            <a:r>
              <a:rPr lang="en-US" sz="2000" b="1" dirty="0">
                <a:solidFill>
                  <a:schemeClr val="tx1"/>
                </a:solidFill>
              </a:rPr>
              <a:t>ate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en-US" sz="2000" b="1" dirty="0">
                <a:solidFill>
                  <a:schemeClr val="tx1"/>
                </a:solidFill>
              </a:rPr>
              <a:t>rray </a:t>
            </a: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“Gate Array” </a:t>
            </a:r>
            <a:r>
              <a:rPr lang="en-US" sz="2000" dirty="0">
                <a:solidFill>
                  <a:schemeClr val="tx1"/>
                </a:solidFill>
              </a:rPr>
              <a:t>= Array of basic logical components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“Field-Programmable” </a:t>
            </a:r>
            <a:r>
              <a:rPr lang="en-US" sz="2000" dirty="0">
                <a:solidFill>
                  <a:schemeClr val="tx1"/>
                </a:solidFill>
              </a:rPr>
              <a:t>= (Re-)Programmable wiring</a:t>
            </a: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de-DE" sz="2000" dirty="0">
                <a:solidFill>
                  <a:schemeClr val="tx1"/>
                </a:solidFill>
              </a:rPr>
              <a:t>Main </a:t>
            </a:r>
            <a:r>
              <a:rPr lang="de-DE" sz="2000" dirty="0" err="1">
                <a:solidFill>
                  <a:schemeClr val="tx1"/>
                </a:solidFill>
              </a:rPr>
              <a:t>components</a:t>
            </a:r>
            <a:r>
              <a:rPr lang="de-DE" sz="2000" dirty="0">
                <a:solidFill>
                  <a:schemeClr val="tx1"/>
                </a:solidFill>
              </a:rPr>
              <a:t>:</a:t>
            </a:r>
          </a:p>
          <a:p>
            <a:r>
              <a:rPr lang="de-DE" sz="2000" b="1" dirty="0">
                <a:solidFill>
                  <a:srgbClr val="2F5597"/>
                </a:solidFill>
              </a:rPr>
              <a:t>Flip Flops = Registers</a:t>
            </a:r>
          </a:p>
          <a:p>
            <a:r>
              <a:rPr lang="de-DE" sz="2000" dirty="0">
                <a:solidFill>
                  <a:srgbClr val="2F5597"/>
                </a:solidFill>
              </a:rPr>
              <a:t>Look-Up </a:t>
            </a:r>
            <a:r>
              <a:rPr lang="de-DE" sz="2000" dirty="0" err="1">
                <a:solidFill>
                  <a:srgbClr val="2F5597"/>
                </a:solidFill>
              </a:rPr>
              <a:t>Tables</a:t>
            </a:r>
            <a:r>
              <a:rPr lang="de-DE" sz="2000" dirty="0">
                <a:solidFill>
                  <a:srgbClr val="2F5597"/>
                </a:solidFill>
              </a:rPr>
              <a:t> (LUT)</a:t>
            </a:r>
          </a:p>
          <a:p>
            <a:r>
              <a:rPr lang="de-DE" sz="2000" dirty="0">
                <a:solidFill>
                  <a:schemeClr val="tx1"/>
                </a:solidFill>
              </a:rPr>
              <a:t>Block RAM (BRAM)</a:t>
            </a:r>
          </a:p>
          <a:p>
            <a:r>
              <a:rPr lang="de-DE" sz="2000" dirty="0">
                <a:solidFill>
                  <a:schemeClr val="tx1"/>
                </a:solidFill>
              </a:rPr>
              <a:t>Digital Signal </a:t>
            </a:r>
            <a:r>
              <a:rPr lang="de-DE" sz="2000" dirty="0" err="1">
                <a:solidFill>
                  <a:schemeClr val="tx1"/>
                </a:solidFill>
              </a:rPr>
              <a:t>Processors</a:t>
            </a:r>
            <a:r>
              <a:rPr lang="de-DE" sz="2000" dirty="0">
                <a:solidFill>
                  <a:schemeClr val="tx1"/>
                </a:solidFill>
              </a:rPr>
              <a:t> (DSP)</a:t>
            </a:r>
          </a:p>
          <a:p>
            <a:r>
              <a:rPr lang="de-DE" sz="2000" dirty="0" err="1">
                <a:solidFill>
                  <a:schemeClr val="tx1"/>
                </a:solidFill>
              </a:rPr>
              <a:t>Clocking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Structure</a:t>
            </a:r>
            <a:endParaRPr lang="de-DE" sz="2000" dirty="0">
              <a:solidFill>
                <a:schemeClr val="tx1"/>
              </a:solidFill>
            </a:endParaRPr>
          </a:p>
          <a:p>
            <a:r>
              <a:rPr lang="de-DE" sz="2000" dirty="0">
                <a:solidFill>
                  <a:schemeClr val="tx1"/>
                </a:solidFill>
              </a:rPr>
              <a:t>Input/Output Ports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8380190-C7D3-420D-DFD0-36F65731E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5F1603C-7CCB-C9C7-40CB-DEB6257ABE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Principles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10699C9-D4B9-3A01-D8B5-3FBAAE2DE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Field-Programmable Gate Arrays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216648-BE53-5719-9BB3-A78795EF88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34810" y="3853572"/>
            <a:ext cx="2520319" cy="2472541"/>
          </a:xfrm>
          <a:prstGeom prst="rect">
            <a:avLst/>
          </a:prstGeom>
        </p:spPr>
      </p:pic>
      <p:pic>
        <p:nvPicPr>
          <p:cNvPr id="8" name="Grafik 7" descr="Ein Bild, das Text, Design, Elektronik enthält.&#10;&#10;Automatisch generierte Beschreibung">
            <a:extLst>
              <a:ext uri="{FF2B5EF4-FFF2-40B4-BE49-F238E27FC236}">
                <a16:creationId xmlns:a16="http://schemas.microsoft.com/office/drawing/2014/main" id="{70BB208F-2B72-7735-2E6B-06A7217287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399" y="951072"/>
            <a:ext cx="4722117" cy="2656191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D1D6EC7-1DA1-BA69-2086-0AB0288196BC}"/>
              </a:ext>
            </a:extLst>
          </p:cNvPr>
          <p:cNvSpPr txBox="1"/>
          <p:nvPr/>
        </p:nvSpPr>
        <p:spPr>
          <a:xfrm>
            <a:off x="10092501" y="6295423"/>
            <a:ext cx="163846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From: Khan et.al., 2024</a:t>
            </a:r>
            <a:endParaRPr lang="de-DE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9E1E0DC-0E5F-43E0-1F6C-D2E26D51536D}"/>
              </a:ext>
            </a:extLst>
          </p:cNvPr>
          <p:cNvSpPr txBox="1"/>
          <p:nvPr/>
        </p:nvSpPr>
        <p:spPr>
          <a:xfrm rot="16200000">
            <a:off x="10255527" y="1894454"/>
            <a:ext cx="158940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From: www.xilinx.com</a:t>
            </a:r>
            <a:endParaRPr lang="de-DE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FCEA435-EBC7-494C-8BE2-A5B1AC4BAE78}"/>
              </a:ext>
            </a:extLst>
          </p:cNvPr>
          <p:cNvGrpSpPr/>
          <p:nvPr/>
        </p:nvGrpSpPr>
        <p:grpSpPr>
          <a:xfrm>
            <a:off x="4372871" y="3426228"/>
            <a:ext cx="1755344" cy="1283578"/>
            <a:chOff x="3151315" y="3463398"/>
            <a:chExt cx="1755344" cy="1283578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F6ADA1B-3206-4BCA-86E7-8205FBD95470}"/>
                </a:ext>
              </a:extLst>
            </p:cNvPr>
            <p:cNvSpPr/>
            <p:nvPr/>
          </p:nvSpPr>
          <p:spPr>
            <a:xfrm>
              <a:off x="3311993" y="3524374"/>
              <a:ext cx="1456267" cy="117492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FF</a:t>
              </a:r>
              <a:endParaRPr lang="de-DE" b="1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18E6FB2E-FEBC-453E-B982-478CBF0F861B}"/>
                </a:ext>
              </a:extLst>
            </p:cNvPr>
            <p:cNvCxnSpPr>
              <a:cxnSpLocks/>
            </p:cNvCxnSpPr>
            <p:nvPr/>
          </p:nvCxnSpPr>
          <p:spPr>
            <a:xfrm>
              <a:off x="3151315" y="3626447"/>
              <a:ext cx="159221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9750D60-A58C-447B-8712-785526A14DA6}"/>
                </a:ext>
              </a:extLst>
            </p:cNvPr>
            <p:cNvCxnSpPr>
              <a:cxnSpLocks/>
            </p:cNvCxnSpPr>
            <p:nvPr/>
          </p:nvCxnSpPr>
          <p:spPr>
            <a:xfrm>
              <a:off x="3151315" y="3933787"/>
              <a:ext cx="159221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2B01D87-9C0D-4A7C-8577-3AD3C641D7EF}"/>
                </a:ext>
              </a:extLst>
            </p:cNvPr>
            <p:cNvCxnSpPr>
              <a:cxnSpLocks/>
            </p:cNvCxnSpPr>
            <p:nvPr/>
          </p:nvCxnSpPr>
          <p:spPr>
            <a:xfrm>
              <a:off x="3151315" y="4241127"/>
              <a:ext cx="159221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5B0F8C2-4BC3-49B2-911A-DFCA55A5A273}"/>
                </a:ext>
              </a:extLst>
            </p:cNvPr>
            <p:cNvCxnSpPr>
              <a:cxnSpLocks/>
            </p:cNvCxnSpPr>
            <p:nvPr/>
          </p:nvCxnSpPr>
          <p:spPr>
            <a:xfrm>
              <a:off x="3151315" y="4548467"/>
              <a:ext cx="159221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076F3E4-0576-42FF-95EE-5EB4E7413093}"/>
                </a:ext>
              </a:extLst>
            </p:cNvPr>
            <p:cNvSpPr txBox="1"/>
            <p:nvPr/>
          </p:nvSpPr>
          <p:spPr>
            <a:xfrm>
              <a:off x="3309522" y="4072896"/>
              <a:ext cx="5261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CLK</a:t>
              </a:r>
              <a:endParaRPr lang="de-DE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C261AB9-F9FD-4930-BA9F-E4A99E891585}"/>
                </a:ext>
              </a:extLst>
            </p:cNvPr>
            <p:cNvSpPr txBox="1"/>
            <p:nvPr/>
          </p:nvSpPr>
          <p:spPr>
            <a:xfrm>
              <a:off x="3309522" y="4377644"/>
              <a:ext cx="5230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RST</a:t>
              </a:r>
              <a:endParaRPr lang="de-DE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E0246FE-661C-4728-8F19-417C3234FEDA}"/>
                </a:ext>
              </a:extLst>
            </p:cNvPr>
            <p:cNvSpPr txBox="1"/>
            <p:nvPr/>
          </p:nvSpPr>
          <p:spPr>
            <a:xfrm>
              <a:off x="3309522" y="3463398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  <a:endParaRPr lang="de-DE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7355B87-62ED-48C2-ACBF-DA1330D50BD7}"/>
                </a:ext>
              </a:extLst>
            </p:cNvPr>
            <p:cNvSpPr txBox="1"/>
            <p:nvPr/>
          </p:nvSpPr>
          <p:spPr>
            <a:xfrm>
              <a:off x="3309522" y="3768147"/>
              <a:ext cx="4203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CE</a:t>
              </a:r>
              <a:endParaRPr lang="de-DE" dirty="0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BB66EFB4-44E1-4D47-BBA7-BA05DF818DFD}"/>
                </a:ext>
              </a:extLst>
            </p:cNvPr>
            <p:cNvCxnSpPr>
              <a:cxnSpLocks/>
            </p:cNvCxnSpPr>
            <p:nvPr/>
          </p:nvCxnSpPr>
          <p:spPr>
            <a:xfrm>
              <a:off x="4747438" y="4118453"/>
              <a:ext cx="159221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3D8C93A-D3A0-4296-A52A-6A56FF4B3C4C}"/>
                </a:ext>
              </a:extLst>
            </p:cNvPr>
            <p:cNvSpPr txBox="1"/>
            <p:nvPr/>
          </p:nvSpPr>
          <p:spPr>
            <a:xfrm>
              <a:off x="4454436" y="3933787"/>
              <a:ext cx="340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Q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2517653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4B9D007-64AD-EC23-A655-3937C323F8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FPGA: F</a:t>
            </a:r>
            <a:r>
              <a:rPr lang="en-US" sz="2000" b="1" dirty="0">
                <a:solidFill>
                  <a:schemeClr val="tx1"/>
                </a:solidFill>
              </a:rPr>
              <a:t>ield-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US" sz="2000" b="1" dirty="0">
                <a:solidFill>
                  <a:schemeClr val="tx1"/>
                </a:solidFill>
              </a:rPr>
              <a:t>rogrammable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G</a:t>
            </a:r>
            <a:r>
              <a:rPr lang="en-US" sz="2000" b="1" dirty="0">
                <a:solidFill>
                  <a:schemeClr val="tx1"/>
                </a:solidFill>
              </a:rPr>
              <a:t>ate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en-US" sz="2000" b="1" dirty="0">
                <a:solidFill>
                  <a:schemeClr val="tx1"/>
                </a:solidFill>
              </a:rPr>
              <a:t>rray </a:t>
            </a: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“Gate Array” </a:t>
            </a:r>
            <a:r>
              <a:rPr lang="en-US" sz="2000" dirty="0">
                <a:solidFill>
                  <a:schemeClr val="tx1"/>
                </a:solidFill>
              </a:rPr>
              <a:t>= Array of basic logical components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“Field-Programmable” </a:t>
            </a:r>
            <a:r>
              <a:rPr lang="en-US" sz="2000" dirty="0">
                <a:solidFill>
                  <a:schemeClr val="tx1"/>
                </a:solidFill>
              </a:rPr>
              <a:t>= (Re-)Programmable wiring</a:t>
            </a: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de-DE" sz="2000" dirty="0">
                <a:solidFill>
                  <a:schemeClr val="tx1"/>
                </a:solidFill>
              </a:rPr>
              <a:t>Main </a:t>
            </a:r>
            <a:r>
              <a:rPr lang="de-DE" sz="2000" dirty="0" err="1">
                <a:solidFill>
                  <a:schemeClr val="tx1"/>
                </a:solidFill>
              </a:rPr>
              <a:t>components</a:t>
            </a:r>
            <a:r>
              <a:rPr lang="de-DE" sz="2000" dirty="0">
                <a:solidFill>
                  <a:schemeClr val="tx1"/>
                </a:solidFill>
              </a:rPr>
              <a:t>:</a:t>
            </a:r>
          </a:p>
          <a:p>
            <a:r>
              <a:rPr lang="de-DE" sz="2000" dirty="0">
                <a:solidFill>
                  <a:srgbClr val="2F5597"/>
                </a:solidFill>
              </a:rPr>
              <a:t>Flip Flops = Registers</a:t>
            </a:r>
          </a:p>
          <a:p>
            <a:r>
              <a:rPr lang="de-DE" sz="2000" b="1" dirty="0">
                <a:solidFill>
                  <a:srgbClr val="2F5597"/>
                </a:solidFill>
              </a:rPr>
              <a:t>Look-Up </a:t>
            </a:r>
            <a:r>
              <a:rPr lang="de-DE" sz="2000" b="1" dirty="0" err="1">
                <a:solidFill>
                  <a:srgbClr val="2F5597"/>
                </a:solidFill>
              </a:rPr>
              <a:t>Tables</a:t>
            </a:r>
            <a:r>
              <a:rPr lang="de-DE" sz="2000" b="1" dirty="0">
                <a:solidFill>
                  <a:srgbClr val="2F5597"/>
                </a:solidFill>
              </a:rPr>
              <a:t> (LUT)</a:t>
            </a:r>
          </a:p>
          <a:p>
            <a:r>
              <a:rPr lang="de-DE" sz="2000" dirty="0">
                <a:solidFill>
                  <a:schemeClr val="tx1"/>
                </a:solidFill>
              </a:rPr>
              <a:t>Block RAM (BRAM)</a:t>
            </a:r>
          </a:p>
          <a:p>
            <a:r>
              <a:rPr lang="de-DE" sz="2000" dirty="0">
                <a:solidFill>
                  <a:schemeClr val="tx1"/>
                </a:solidFill>
              </a:rPr>
              <a:t>Digital Signal </a:t>
            </a:r>
            <a:r>
              <a:rPr lang="de-DE" sz="2000" dirty="0" err="1">
                <a:solidFill>
                  <a:schemeClr val="tx1"/>
                </a:solidFill>
              </a:rPr>
              <a:t>Processors</a:t>
            </a:r>
            <a:r>
              <a:rPr lang="de-DE" sz="2000" dirty="0">
                <a:solidFill>
                  <a:schemeClr val="tx1"/>
                </a:solidFill>
              </a:rPr>
              <a:t> (DSP)</a:t>
            </a:r>
          </a:p>
          <a:p>
            <a:r>
              <a:rPr lang="de-DE" sz="2000" dirty="0" err="1">
                <a:solidFill>
                  <a:schemeClr val="tx1"/>
                </a:solidFill>
              </a:rPr>
              <a:t>Clocking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Structure</a:t>
            </a:r>
            <a:endParaRPr lang="de-DE" sz="2000" dirty="0">
              <a:solidFill>
                <a:schemeClr val="tx1"/>
              </a:solidFill>
            </a:endParaRPr>
          </a:p>
          <a:p>
            <a:r>
              <a:rPr lang="de-DE" sz="2000" dirty="0">
                <a:solidFill>
                  <a:schemeClr val="tx1"/>
                </a:solidFill>
              </a:rPr>
              <a:t>Input/Output Ports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8380190-C7D3-420D-DFD0-36F65731E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3FBCDF05-61B6-416E-A4A3-EC57E1ED20F6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5F1603C-7CCB-C9C7-40CB-DEB6257ABE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Principles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10699C9-D4B9-3A01-D8B5-3FBAAE2DE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Field-Programmable Gate Arrays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216648-BE53-5719-9BB3-A78795EF88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34810" y="3853572"/>
            <a:ext cx="2520319" cy="2472541"/>
          </a:xfrm>
          <a:prstGeom prst="rect">
            <a:avLst/>
          </a:prstGeom>
        </p:spPr>
      </p:pic>
      <p:pic>
        <p:nvPicPr>
          <p:cNvPr id="8" name="Grafik 7" descr="Ein Bild, das Text, Design, Elektronik enthält.&#10;&#10;Automatisch generierte Beschreibung">
            <a:extLst>
              <a:ext uri="{FF2B5EF4-FFF2-40B4-BE49-F238E27FC236}">
                <a16:creationId xmlns:a16="http://schemas.microsoft.com/office/drawing/2014/main" id="{70BB208F-2B72-7735-2E6B-06A7217287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399" y="951072"/>
            <a:ext cx="4722117" cy="2656191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D1D6EC7-1DA1-BA69-2086-0AB0288196BC}"/>
              </a:ext>
            </a:extLst>
          </p:cNvPr>
          <p:cNvSpPr txBox="1"/>
          <p:nvPr/>
        </p:nvSpPr>
        <p:spPr>
          <a:xfrm>
            <a:off x="10092501" y="6295423"/>
            <a:ext cx="163846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From: Khan et.al., 2024</a:t>
            </a:r>
            <a:endParaRPr lang="de-DE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9E1E0DC-0E5F-43E0-1F6C-D2E26D51536D}"/>
              </a:ext>
            </a:extLst>
          </p:cNvPr>
          <p:cNvSpPr txBox="1"/>
          <p:nvPr/>
        </p:nvSpPr>
        <p:spPr>
          <a:xfrm rot="16200000">
            <a:off x="10255527" y="1894454"/>
            <a:ext cx="158940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From: www.xilinx.com</a:t>
            </a:r>
            <a:endParaRPr lang="de-DE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30C227D-FE61-4083-AFEE-B08210C353E2}"/>
              </a:ext>
            </a:extLst>
          </p:cNvPr>
          <p:cNvGrpSpPr/>
          <p:nvPr/>
        </p:nvGrpSpPr>
        <p:grpSpPr>
          <a:xfrm>
            <a:off x="4662915" y="3065383"/>
            <a:ext cx="1774709" cy="1889558"/>
            <a:chOff x="10750449" y="4030583"/>
            <a:chExt cx="1774709" cy="1889558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EE14B6C-2409-4D6E-B7F0-A5E897C3F930}"/>
                </a:ext>
              </a:extLst>
            </p:cNvPr>
            <p:cNvSpPr/>
            <p:nvPr/>
          </p:nvSpPr>
          <p:spPr>
            <a:xfrm>
              <a:off x="10909670" y="4070540"/>
              <a:ext cx="1456267" cy="181140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LUT</a:t>
              </a:r>
              <a:endParaRPr lang="de-DE" b="1" dirty="0">
                <a:solidFill>
                  <a:schemeClr val="tx1"/>
                </a:solidFill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EC4FDFA-930E-45C7-9C7F-D400C38CC0DE}"/>
                </a:ext>
              </a:extLst>
            </p:cNvPr>
            <p:cNvCxnSpPr>
              <a:cxnSpLocks/>
            </p:cNvCxnSpPr>
            <p:nvPr/>
          </p:nvCxnSpPr>
          <p:spPr>
            <a:xfrm>
              <a:off x="10750449" y="4215249"/>
              <a:ext cx="159221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07661D7-527D-4078-A703-C31964574950}"/>
                </a:ext>
              </a:extLst>
            </p:cNvPr>
            <p:cNvCxnSpPr>
              <a:cxnSpLocks/>
            </p:cNvCxnSpPr>
            <p:nvPr/>
          </p:nvCxnSpPr>
          <p:spPr>
            <a:xfrm>
              <a:off x="10750449" y="4522589"/>
              <a:ext cx="159221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1B0C18E9-3F2F-4308-876E-78796323C782}"/>
                </a:ext>
              </a:extLst>
            </p:cNvPr>
            <p:cNvCxnSpPr>
              <a:cxnSpLocks/>
            </p:cNvCxnSpPr>
            <p:nvPr/>
          </p:nvCxnSpPr>
          <p:spPr>
            <a:xfrm>
              <a:off x="10750449" y="4829929"/>
              <a:ext cx="159221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803D818-D7D7-40F5-8200-F3AFAFE8E150}"/>
                </a:ext>
              </a:extLst>
            </p:cNvPr>
            <p:cNvCxnSpPr>
              <a:cxnSpLocks/>
            </p:cNvCxnSpPr>
            <p:nvPr/>
          </p:nvCxnSpPr>
          <p:spPr>
            <a:xfrm>
              <a:off x="10750449" y="5137269"/>
              <a:ext cx="159221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AE91CAE-3F8A-4872-AB8A-432D9B7D7A9A}"/>
                </a:ext>
              </a:extLst>
            </p:cNvPr>
            <p:cNvCxnSpPr>
              <a:cxnSpLocks/>
            </p:cNvCxnSpPr>
            <p:nvPr/>
          </p:nvCxnSpPr>
          <p:spPr>
            <a:xfrm>
              <a:off x="10750449" y="5444609"/>
              <a:ext cx="159221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D7DF63BD-8CFA-4965-AE84-7D7BA6C3AD6A}"/>
                </a:ext>
              </a:extLst>
            </p:cNvPr>
            <p:cNvCxnSpPr>
              <a:cxnSpLocks/>
            </p:cNvCxnSpPr>
            <p:nvPr/>
          </p:nvCxnSpPr>
          <p:spPr>
            <a:xfrm>
              <a:off x="10750449" y="5751949"/>
              <a:ext cx="159221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24F255E-5B5C-45A5-8EBE-EF985CDA3BEC}"/>
                </a:ext>
              </a:extLst>
            </p:cNvPr>
            <p:cNvCxnSpPr>
              <a:cxnSpLocks/>
            </p:cNvCxnSpPr>
            <p:nvPr/>
          </p:nvCxnSpPr>
          <p:spPr>
            <a:xfrm>
              <a:off x="12365937" y="4944229"/>
              <a:ext cx="159221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F6A6B6C-F1D7-41EE-8541-7B574B974D5F}"/>
                </a:ext>
              </a:extLst>
            </p:cNvPr>
            <p:cNvSpPr txBox="1"/>
            <p:nvPr/>
          </p:nvSpPr>
          <p:spPr>
            <a:xfrm>
              <a:off x="10909670" y="4030583"/>
              <a:ext cx="4347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A0</a:t>
              </a:r>
              <a:endParaRPr lang="de-DE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A9FAA1E-EB1B-4538-9350-83274968E746}"/>
                </a:ext>
              </a:extLst>
            </p:cNvPr>
            <p:cNvSpPr txBox="1"/>
            <p:nvPr/>
          </p:nvSpPr>
          <p:spPr>
            <a:xfrm>
              <a:off x="10909670" y="4329967"/>
              <a:ext cx="4347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A1</a:t>
              </a:r>
              <a:endParaRPr lang="de-DE" dirty="0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C1B2502-B29D-4691-A9C6-EB7B603DD8AB}"/>
                </a:ext>
              </a:extLst>
            </p:cNvPr>
            <p:cNvSpPr txBox="1"/>
            <p:nvPr/>
          </p:nvSpPr>
          <p:spPr>
            <a:xfrm>
              <a:off x="10909670" y="4659342"/>
              <a:ext cx="4347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A2</a:t>
              </a:r>
              <a:endParaRPr lang="de-DE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9627DBD-6B47-4B7F-9480-25AF288762ED}"/>
                </a:ext>
              </a:extLst>
            </p:cNvPr>
            <p:cNvSpPr txBox="1"/>
            <p:nvPr/>
          </p:nvSpPr>
          <p:spPr>
            <a:xfrm>
              <a:off x="10909670" y="4966446"/>
              <a:ext cx="4347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A3</a:t>
              </a:r>
              <a:endParaRPr lang="de-DE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81794FF-05CC-4CFA-80A3-18AD440E4F56}"/>
                </a:ext>
              </a:extLst>
            </p:cNvPr>
            <p:cNvSpPr txBox="1"/>
            <p:nvPr/>
          </p:nvSpPr>
          <p:spPr>
            <a:xfrm>
              <a:off x="10909670" y="5252623"/>
              <a:ext cx="4347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A4</a:t>
              </a:r>
              <a:endParaRPr lang="de-DE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B661D073-9F7A-4042-A6DE-FEEEF8F646BE}"/>
                </a:ext>
              </a:extLst>
            </p:cNvPr>
            <p:cNvSpPr txBox="1"/>
            <p:nvPr/>
          </p:nvSpPr>
          <p:spPr>
            <a:xfrm>
              <a:off x="10909670" y="5550809"/>
              <a:ext cx="4347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A5</a:t>
              </a:r>
              <a:endParaRPr lang="de-DE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9A19AB7-8C47-4A91-9429-6103F165B0B8}"/>
                </a:ext>
              </a:extLst>
            </p:cNvPr>
            <p:cNvSpPr txBox="1"/>
            <p:nvPr/>
          </p:nvSpPr>
          <p:spPr>
            <a:xfrm>
              <a:off x="12072935" y="4759563"/>
              <a:ext cx="340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Q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807582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augrü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1843CA6-C773-4990-9811-F0F808A0A314}" vid="{6F6D3366-4746-458B-9637-BB65034C3A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TUM_Airbus_July2019</Template>
  <TotalTime>0</TotalTime>
  <Words>3162</Words>
  <Application>Microsoft Office PowerPoint</Application>
  <PresentationFormat>Widescreen</PresentationFormat>
  <Paragraphs>919</Paragraphs>
  <Slides>65</Slides>
  <Notes>47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1" baseType="lpstr">
      <vt:lpstr>Consolas</vt:lpstr>
      <vt:lpstr>Aptos</vt:lpstr>
      <vt:lpstr>Arial</vt:lpstr>
      <vt:lpstr>Calibri</vt:lpstr>
      <vt:lpstr>Wingdings</vt:lpstr>
      <vt:lpstr>Office Theme</vt:lpstr>
      <vt:lpstr>Data Processing with FPGAs:  Parallel Computing on Compact Configurable Logic</vt:lpstr>
      <vt:lpstr>Key Contents</vt:lpstr>
      <vt:lpstr>Introduction</vt:lpstr>
      <vt:lpstr>Field-Programmable Gate Arrays</vt:lpstr>
      <vt:lpstr>Field-Programmable Gate Arrays</vt:lpstr>
      <vt:lpstr>Field-Programmable Gate Arrays</vt:lpstr>
      <vt:lpstr>Field-Programmable Gate Arrays</vt:lpstr>
      <vt:lpstr>Field-Programmable Gate Arrays</vt:lpstr>
      <vt:lpstr>Field-Programmable Gate Arrays</vt:lpstr>
      <vt:lpstr>Field-Programmable Gate Arrays</vt:lpstr>
      <vt:lpstr>Field-Programmable Gate Arrays</vt:lpstr>
      <vt:lpstr>Field-Programmable Gate Arrays</vt:lpstr>
      <vt:lpstr>Field-Programmable Gate Arrays</vt:lpstr>
      <vt:lpstr>Recent Examples from Particle Physics</vt:lpstr>
      <vt:lpstr>Design Principles</vt:lpstr>
      <vt:lpstr>Design Principles</vt:lpstr>
      <vt:lpstr>Design Principles</vt:lpstr>
      <vt:lpstr>Design Principles</vt:lpstr>
      <vt:lpstr>Design Principles</vt:lpstr>
      <vt:lpstr>Design Principles</vt:lpstr>
      <vt:lpstr>Design Principles</vt:lpstr>
      <vt:lpstr>Design Principles</vt:lpstr>
      <vt:lpstr>Design Principles</vt:lpstr>
      <vt:lpstr>Design Principles</vt:lpstr>
      <vt:lpstr>Design Principles</vt:lpstr>
      <vt:lpstr>Design Principles</vt:lpstr>
      <vt:lpstr>Hardware Description Language</vt:lpstr>
      <vt:lpstr>Hardware Description Language</vt:lpstr>
      <vt:lpstr>Hardware Description Language</vt:lpstr>
      <vt:lpstr>Hardware Description Language</vt:lpstr>
      <vt:lpstr>Hardware Description Language</vt:lpstr>
      <vt:lpstr>Let’s code a MAC </vt:lpstr>
      <vt:lpstr>Let’s code a MAC </vt:lpstr>
      <vt:lpstr>Let’s code a MAC </vt:lpstr>
      <vt:lpstr>Let’s code a MAC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High-Level Synthesis</vt:lpstr>
      <vt:lpstr>High-Level Synthesis</vt:lpstr>
      <vt:lpstr>High-Level Synthesis</vt:lpstr>
      <vt:lpstr>Parallel Processing</vt:lpstr>
      <vt:lpstr>Paradigms of Parallelism</vt:lpstr>
      <vt:lpstr>Paradigms of Parallelism</vt:lpstr>
      <vt:lpstr>Combination of Paradigms</vt:lpstr>
      <vt:lpstr>Combination of Paradigms</vt:lpstr>
      <vt:lpstr>Neural Networks on FPGAs</vt:lpstr>
      <vt:lpstr>Neural Networks on FPGAs</vt:lpstr>
      <vt:lpstr>Neural Networks on FPGAs</vt:lpstr>
      <vt:lpstr>Neural Networks on FPGAs</vt:lpstr>
      <vt:lpstr>Neural Networks on FPGAs</vt:lpstr>
      <vt:lpstr>Recent Examples from Particle Physics</vt:lpstr>
      <vt:lpstr>Recent Examples from Particle Physics</vt:lpstr>
      <vt:lpstr>Recap</vt:lpstr>
      <vt:lpstr>Summary</vt:lpstr>
      <vt:lpstr>PowerPoint Presentation</vt:lpstr>
      <vt:lpstr>Resources</vt:lpstr>
      <vt:lpstr>Field-Programmable Gate Arrays</vt:lpstr>
      <vt:lpstr>Field-Programmable Gate Arrays</vt:lpstr>
      <vt:lpstr>Field-Programmable Gate Arrays</vt:lpstr>
      <vt:lpstr>Types of Parallelism</vt:lpstr>
      <vt:lpstr>Different Hardware Architectures in Comparison</vt:lpstr>
      <vt:lpstr>Field-Programmable Gate Arrays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Demonstrating New Radiation-Monitoring Technologies for Exploration Missions</dc:title>
  <dc:creator>Martin J. LOSEKAMM</dc:creator>
  <cp:lastModifiedBy>Peter Hinderberger</cp:lastModifiedBy>
  <cp:revision>1363</cp:revision>
  <cp:lastPrinted>2019-07-26T20:51:06Z</cp:lastPrinted>
  <dcterms:created xsi:type="dcterms:W3CDTF">2019-07-25T15:31:29Z</dcterms:created>
  <dcterms:modified xsi:type="dcterms:W3CDTF">2025-03-27T08:03:52Z</dcterms:modified>
</cp:coreProperties>
</file>