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</p:sldIdLst>
  <p:sldSz cy="5143500" cx="9144000"/>
  <p:notesSz cx="6858000" cy="9144000"/>
  <p:embeddedFontLst>
    <p:embeddedFont>
      <p:font typeface="Roboto"/>
      <p:regular r:id="rId62"/>
      <p:bold r:id="rId63"/>
      <p:italic r:id="rId64"/>
      <p:boldItalic r:id="rId65"/>
    </p:embeddedFont>
    <p:embeddedFont>
      <p:font typeface="Roboto Mono"/>
      <p:regular r:id="rId66"/>
      <p:bold r:id="rId67"/>
      <p:italic r:id="rId68"/>
      <p:boldItalic r:id="rId6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Roboto-regular.fntdata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font" Target="fonts/Roboto-italic.fntdata"/><Relationship Id="rId63" Type="http://schemas.openxmlformats.org/officeDocument/2006/relationships/font" Target="fonts/Roboto-bold.fntdata"/><Relationship Id="rId22" Type="http://schemas.openxmlformats.org/officeDocument/2006/relationships/slide" Target="slides/slide17.xml"/><Relationship Id="rId66" Type="http://schemas.openxmlformats.org/officeDocument/2006/relationships/font" Target="fonts/RobotoMono-regular.fntdata"/><Relationship Id="rId21" Type="http://schemas.openxmlformats.org/officeDocument/2006/relationships/slide" Target="slides/slide16.xml"/><Relationship Id="rId65" Type="http://schemas.openxmlformats.org/officeDocument/2006/relationships/font" Target="fonts/Roboto-boldItalic.fntdata"/><Relationship Id="rId24" Type="http://schemas.openxmlformats.org/officeDocument/2006/relationships/slide" Target="slides/slide19.xml"/><Relationship Id="rId68" Type="http://schemas.openxmlformats.org/officeDocument/2006/relationships/font" Target="fonts/RobotoMono-italic.fntdata"/><Relationship Id="rId23" Type="http://schemas.openxmlformats.org/officeDocument/2006/relationships/slide" Target="slides/slide18.xml"/><Relationship Id="rId67" Type="http://schemas.openxmlformats.org/officeDocument/2006/relationships/font" Target="fonts/RobotoMono-bold.fntdata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font" Target="fonts/RobotoMono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426c97f1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426c97f1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Don’t abbreviate analysis</a:t>
            </a:r>
            <a:br>
              <a:rPr lang="en"/>
            </a:br>
            <a:r>
              <a:rPr lang="en"/>
              <a:t>Maybe provide better examples here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39d50a299b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39d50a299b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39d50a299b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39d50a299b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file path? </a:t>
            </a:r>
            <a:b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file descriptor? </a:t>
            </a:r>
            <a:b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file contents?</a:t>
            </a:r>
            <a:b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process how?</a:t>
            </a:r>
            <a:b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0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Mention type hints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39d50a299b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39d50a299b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abbreviation consistency here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Especially important for user facing items!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3f0c3eef6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3f0c3eef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Consistency at different levels. We saw consistency on a syntax level but it should also be consistent on a functional/component level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4059e470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e4059e470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417878463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417878463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(pro)active consistency?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Keep something similar to the diagram, but mention that adding a new thing you should refactor the old thing to use the new thing.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This costs time now (with no apparent benefit), but will safe time in the future</a:t>
            </a:r>
            <a:br>
              <a:rPr lang="en">
                <a:solidFill>
                  <a:schemeClr val="dk1"/>
                </a:solidFill>
              </a:rPr>
            </a:b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We talked about consistency on a syntactic level, but also at the functional and architectural levels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Talk about functional consistency (which can be something as simple as which order the parameters are provided in)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420d6d9ed6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420d6d9ed6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(pro)active consistency?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Keep something similar to the diagram, but mention that adding a new thing you should refactor the old thing to use the new thing.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This costs time now (with no apparent benefit), but will safe time in the future</a:t>
            </a:r>
            <a:br>
              <a:rPr lang="en">
                <a:solidFill>
                  <a:schemeClr val="dk1"/>
                </a:solidFill>
              </a:rPr>
            </a:b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We talked about consistency on a syntactic level, but also at the functional and architectural levels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Talk about functional consistency (which can be something as simple as which order the parameters are provided in)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 about how much time it costs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3ebd7f739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3ebd7f739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39d50a299b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39d50a299b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2c825b4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2c825b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Mention story about working on my first project. why is it so difficult even though I followed all the rules?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412c825b4b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3412c825b4b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Simple != easy</a:t>
            </a:r>
            <a:br>
              <a:rPr lang="en"/>
            </a:br>
            <a:br>
              <a:rPr lang="en"/>
            </a:br>
            <a:r>
              <a:rPr lang="en"/>
              <a:t>mention don’t be clever (giant one-liners)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3bbc3aceaf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3bbc3acea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cases of don’t be clever: don’t be clever with your syntax, don’t be clever with your algorithms/components</a:t>
            </a:r>
            <a:br>
              <a:rPr lang="en"/>
            </a:br>
            <a:br>
              <a:rPr lang="en"/>
            </a:br>
            <a:r>
              <a:rPr lang="en"/>
              <a:t>Sorting complexity example (i.e. fancy sorting algorithm for small array)</a:t>
            </a:r>
            <a:br>
              <a:rPr lang="en"/>
            </a:br>
            <a:r>
              <a:rPr lang="en"/>
              <a:t>Both in cases of syntax and algorithm</a:t>
            </a:r>
            <a:br>
              <a:rPr lang="en"/>
            </a:br>
            <a:br>
              <a:rPr lang="en"/>
            </a:br>
            <a:r>
              <a:rPr lang="en"/>
              <a:t>premature optimisation</a:t>
            </a:r>
            <a:br>
              <a:rPr lang="en"/>
            </a:br>
            <a:r>
              <a:rPr lang="en"/>
              <a:t>Not an argument to be lazy! Optimisations add maintenance while very often these parts are not critical for performance</a:t>
            </a:r>
            <a:br>
              <a:rPr lang="en"/>
            </a:br>
            <a:r>
              <a:rPr lang="en"/>
              <a:t>So in a lot of cases, go with the simple solution first, measure &amp; identify and then optimise what you need</a:t>
            </a:r>
            <a:br>
              <a:rPr lang="en"/>
            </a:br>
            <a:r>
              <a:rPr lang="en"/>
              <a:t>Provided this is not baked into your architecture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39d50a299b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39d50a299b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an experiment with the audience here?</a:t>
            </a:r>
            <a:br>
              <a:rPr lang="en"/>
            </a:br>
            <a:r>
              <a:rPr lang="en"/>
              <a:t>Show a sequence of pictures and ask them to remember the third one or tell them numbers</a:t>
            </a:r>
            <a:br>
              <a:rPr lang="en"/>
            </a:br>
            <a:r>
              <a:rPr lang="en"/>
              <a:t>Maybe have a pattern there so that you can give a stateless example</a:t>
            </a:r>
            <a:br>
              <a:rPr lang="en"/>
            </a:b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420d6d9ed6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420d6d9ed6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Bad example, replace by matrix rotation</a:t>
            </a:r>
            <a:br>
              <a:rPr lang="en"/>
            </a:br>
            <a:br>
              <a:rPr lang="en"/>
            </a:br>
            <a:r>
              <a:rPr lang="en"/>
              <a:t>Mention const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420d6d9ed6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420d6d9ed6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Bad example, replace by matrix rotation</a:t>
            </a:r>
            <a:br>
              <a:rPr lang="en"/>
            </a:br>
            <a:br>
              <a:rPr lang="en"/>
            </a:br>
            <a:r>
              <a:rPr lang="en"/>
              <a:t>Mention const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420d6d9ed6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420d6d9ed6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Bad example, replace by matrix rotation</a:t>
            </a:r>
            <a:br>
              <a:rPr lang="en"/>
            </a:br>
            <a:br>
              <a:rPr lang="en"/>
            </a:br>
            <a:r>
              <a:rPr lang="en"/>
              <a:t>Mention const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420d6d9ed6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420d6d9ed6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Bad example, replace by matrix rotation</a:t>
            </a:r>
            <a:br>
              <a:rPr lang="en"/>
            </a:br>
            <a:br>
              <a:rPr lang="en"/>
            </a:br>
            <a:r>
              <a:rPr lang="en"/>
              <a:t>Mention const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Anytime you write a void function, think extremely carefully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3ebd7f7390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3ebd7f7390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39d50a299b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39d50a299b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 some colors here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39d50a299b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39d50a299b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e4059e470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e4059e47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 from unintentional to intentional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reduce intentional by making aware of the costs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3bbc3aceaf_0_4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33bbc3aceaf_0_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3bd7104bf5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3bd7104bf5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427da83898_6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3427da83898_6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Maybe tie this into state?</a:t>
            </a:r>
            <a:br>
              <a:rPr lang="en"/>
            </a:br>
            <a:r>
              <a:rPr lang="en"/>
              <a:t>Example directory tree?</a:t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426c97f100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3426c97f10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state, you inherently introduce coupling!</a:t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3bbc3aceaf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3bbc3aceaf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39d50a299b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339d50a299b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Global state is not cohesive!</a:t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3bbc3aceaf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33bbc3aceaf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the simplest it means grouping in a directory, but depending on your language it can go to grouping in packages, modules, namespaces or even repositories</a:t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3ebd7f7390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33ebd7f739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426c97f100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3426c97f100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engine replacement</a:t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412c825b4b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3412c825b4b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3bd7104bf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3bd7104bf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 a quick layout of the presentation here:</a:t>
            </a:r>
            <a:br>
              <a:rPr lang="en"/>
            </a:br>
            <a:br>
              <a:rPr lang="en"/>
            </a:br>
            <a:br>
              <a:rPr lang="en"/>
            </a:br>
            <a:r>
              <a:rPr lang="en"/>
              <a:t>Or provide slide with disclaimer, can’t teach experience</a:t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39d50a299b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339d50a299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engine replacement</a:t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3426c97f10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3426c97f10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 database example</a:t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33ebd7f7390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33ebd7f7390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339d50a299b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339d50a299b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Tie this into cohesion. Things within the same component can do this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accidental vs deliberate </a:t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3426c97f100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3426c97f10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Tie this into cohesion. Things within the same component can do this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accidental vs deliberate </a:t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3426c97f100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3426c97f100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Just because they are similar now, doesn’t mean they will stay like that. They may evolve differently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Code duplication is not the rot of all evil</a:t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3bd7104bf5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33bd7104bf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tie this into coupling and cohesion</a:t>
            </a:r>
            <a:br>
              <a:rPr lang="en"/>
            </a:br>
            <a:r>
              <a:rPr lang="en"/>
              <a:t>Mention components evolving in different directions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you’re a stone, everything looks like 2 birds</a:t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339d50a299b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339d50a299b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Logging example</a:t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339d50a299b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Google Shape;550;g339d50a299b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3412c825b4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3412c825b4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ebd7f739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ebd7f739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33a752c6ea7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33a752c6ea7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are taught THAT we should comment, but not HOW we should comment.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will teach you, but before I teach you what to comment, I will tell you what not to comment</a:t>
            </a:r>
            <a:br>
              <a:rPr lang="en"/>
            </a:br>
            <a:br>
              <a:rPr lang="en"/>
            </a:br>
            <a:r>
              <a:rPr lang="en"/>
              <a:t>Quote Martin Fowler: comments are like deoderant. Ideally you don’t need them, but when you do don’t overuse it</a:t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33bd7104bf5_28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33bd7104bf5_28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focused on the developer (not all documentation is for the developer)</a:t>
            </a:r>
            <a:br>
              <a:rPr lang="en"/>
            </a:br>
            <a:br>
              <a:rPr lang="en"/>
            </a:br>
            <a:r>
              <a:rPr lang="en"/>
              <a:t>for-loop starting at 1 example</a:t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3412c825b4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3412c825b4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doxygen example</a:t>
            </a:r>
            <a:br>
              <a:rPr lang="en"/>
            </a:br>
            <a:br>
              <a:rPr lang="en"/>
            </a:br>
            <a:r>
              <a:rPr lang="en"/>
              <a:t>This is typically for user-focused development</a:t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339d50a299b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339d50a299b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where to look</a:t>
            </a:r>
            <a:br>
              <a:rPr lang="en"/>
            </a:br>
            <a:br>
              <a:rPr lang="en"/>
            </a:br>
            <a:r>
              <a:rPr lang="en"/>
              <a:t>(many uses, so difficult to update all places)</a:t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3426c97f100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3426c97f100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3420d6d9ed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3420d6d9ed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3426c97f100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3426c97f100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412c825b4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412c825b4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3ebd7f7390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3ebd7f7390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automization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They shouldn’t even think about 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Bad code make things horrible to read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 some examples of commonly used formatters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420d6d9ed6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420d6d9ed6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automization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They shouldn’t even think about 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Bad code make things horrible to read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 some examples of commonly used formatters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39d50a299b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39d50a299b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Larger font size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Better example</a:t>
            </a:r>
            <a:br>
              <a:rPr lang="en"/>
            </a:br>
            <a:br>
              <a:rPr lang="en"/>
            </a:br>
            <a:r>
              <a:rPr lang="en"/>
              <a:t>2 examples, where the 2nd example with good naming it is easy to spot what algorithm it is</a:t>
            </a:r>
            <a:br>
              <a:rPr lang="en"/>
            </a:br>
            <a:br>
              <a:rPr lang="en"/>
            </a:br>
            <a:r>
              <a:rPr lang="en"/>
              <a:t>Make a note on how type hints help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0033A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800"/>
              <a:buNone/>
              <a:defRPr sz="2800">
                <a:solidFill>
                  <a:srgbClr val="D9D9D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rgbClr val="0033A0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2200"/>
              <a:buNone/>
              <a:defRPr sz="2200">
                <a:solidFill>
                  <a:srgbClr val="0033A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18875" y="1152475"/>
            <a:ext cx="621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8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0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Relationship Id="rId5" Type="http://schemas.openxmlformats.org/officeDocument/2006/relationships/image" Target="../media/image20.png"/><Relationship Id="rId6" Type="http://schemas.openxmlformats.org/officeDocument/2006/relationships/image" Target="../media/image19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04925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780">
                <a:solidFill>
                  <a:srgbClr val="FFFFFF"/>
                </a:solidFill>
              </a:rPr>
              <a:t>Code You Won’t Regret (Too Much) </a:t>
            </a:r>
            <a:endParaRPr b="1" sz="2780">
              <a:solidFill>
                <a:srgbClr val="FFFFFF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2390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" sz="3000">
                <a:solidFill>
                  <a:srgbClr val="CCCCCC"/>
                </a:solidFill>
              </a:rPr>
              <a:t>How to Write Maintainable Code</a:t>
            </a:r>
            <a:endParaRPr sz="3000">
              <a:solidFill>
                <a:srgbClr val="CCCCCC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3000">
              <a:solidFill>
                <a:srgbClr val="CCCCCC"/>
              </a:solidFill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4127200"/>
            <a:ext cx="40170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Niels Bugel</a:t>
            </a:r>
            <a:br>
              <a:rPr lang="en" sz="1800"/>
            </a:br>
            <a:r>
              <a:rPr lang="en" sz="1800" u="sng"/>
              <a:t>niels.alexander.bugel@cern.ch</a:t>
            </a:r>
            <a:endParaRPr sz="1800" u="sng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15092" y="3626725"/>
            <a:ext cx="1417200" cy="139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Names should be </a:t>
            </a:r>
            <a:r>
              <a:rPr b="1" lang="en" sz="2618" u="sng"/>
              <a:t>descriptive</a:t>
            </a:r>
            <a:endParaRPr b="1" sz="2618" u="sng"/>
          </a:p>
        </p:txBody>
      </p:sp>
      <p:sp>
        <p:nvSpPr>
          <p:cNvPr id="132" name="Google Shape;13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3" name="Google Shape;133;p22"/>
          <p:cNvSpPr txBox="1"/>
          <p:nvPr/>
        </p:nvSpPr>
        <p:spPr>
          <a:xfrm>
            <a:off x="333038" y="1980150"/>
            <a:ext cx="2583300" cy="11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 Single Letters</a:t>
            </a:r>
            <a:b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b="1" sz="24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error_count</a:t>
            </a:r>
            <a:br>
              <a:rPr lang="en" sz="2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c</a:t>
            </a:r>
            <a:endParaRPr sz="2000">
              <a:solidFill>
                <a:srgbClr val="CC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Google Shape;134;p22"/>
          <p:cNvSpPr txBox="1"/>
          <p:nvPr/>
        </p:nvSpPr>
        <p:spPr>
          <a:xfrm>
            <a:off x="3280375" y="1980150"/>
            <a:ext cx="2583300" cy="11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 </a:t>
            </a:r>
            <a: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abbrvtns</a:t>
            </a:r>
            <a:endParaRPr b="1" sz="24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label_text</a:t>
            </a:r>
            <a:endParaRPr sz="2000">
              <a:solidFill>
                <a:srgbClr val="00702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lbl_txt</a:t>
            </a:r>
            <a:endParaRPr sz="2000">
              <a:solidFill>
                <a:srgbClr val="CC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5" name="Google Shape;135;p22"/>
          <p:cNvSpPr txBox="1"/>
          <p:nvPr/>
        </p:nvSpPr>
        <p:spPr>
          <a:xfrm>
            <a:off x="5923017" y="1980150"/>
            <a:ext cx="2583300" cy="11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Not too general</a:t>
            </a:r>
            <a:endParaRPr b="1" sz="24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get_address()</a:t>
            </a:r>
            <a:endParaRPr sz="2000">
              <a:solidFill>
                <a:srgbClr val="00702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C0000"/>
                </a:solidFill>
                <a:latin typeface="Roboto Mono"/>
                <a:ea typeface="Roboto Mono"/>
                <a:cs typeface="Roboto Mono"/>
                <a:sym typeface="Roboto Mono"/>
              </a:rPr>
              <a:t>fetch_data()</a:t>
            </a:r>
            <a:endParaRPr sz="2000">
              <a:solidFill>
                <a:srgbClr val="CC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Names should be </a:t>
            </a:r>
            <a:r>
              <a:rPr b="1" lang="en" sz="2618" u="sng"/>
              <a:t>concise</a:t>
            </a:r>
            <a:endParaRPr b="1" sz="2618" u="sng"/>
          </a:p>
        </p:txBody>
      </p:sp>
      <p:sp>
        <p:nvSpPr>
          <p:cNvPr id="141" name="Google Shape;141;p23"/>
          <p:cNvSpPr txBox="1"/>
          <p:nvPr>
            <p:ph idx="1" type="body"/>
          </p:nvPr>
        </p:nvSpPr>
        <p:spPr>
          <a:xfrm>
            <a:off x="1890250" y="1552175"/>
            <a:ext cx="79983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totalSumOfAllUserOrderAmountsDollars</a:t>
            </a:r>
            <a:b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400">
                <a:solidFill>
                  <a:srgbClr val="434343"/>
                </a:solidFill>
              </a:rPr>
              <a:t>4 - 5 words maximum</a:t>
            </a:r>
            <a:endParaRPr b="1" sz="2400">
              <a:solidFill>
                <a:srgbClr val="434343"/>
              </a:solidFill>
            </a:endParaRPr>
          </a:p>
        </p:txBody>
      </p:sp>
      <p:sp>
        <p:nvSpPr>
          <p:cNvPr id="142" name="Google Shape;14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3" name="Google Shape;143;p23"/>
          <p:cNvSpPr/>
          <p:nvPr/>
        </p:nvSpPr>
        <p:spPr>
          <a:xfrm rot="591862">
            <a:off x="4878446" y="1207423"/>
            <a:ext cx="3064505" cy="686003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35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91"/>
              <a:buFont typeface="Arial"/>
              <a:buNone/>
            </a:pPr>
            <a:r>
              <a:rPr b="1" lang="en" sz="2618"/>
              <a:t>Names should be </a:t>
            </a:r>
            <a:r>
              <a:rPr b="1" lang="en" sz="2618" u="sng"/>
              <a:t>unambiguous</a:t>
            </a:r>
            <a:endParaRPr b="1" sz="2618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t/>
            </a:r>
            <a:endParaRPr b="1" sz="2618" u="sng"/>
          </a:p>
        </p:txBody>
      </p:sp>
      <p:sp>
        <p:nvSpPr>
          <p:cNvPr id="149" name="Google Shape;149;p24"/>
          <p:cNvSpPr txBox="1"/>
          <p:nvPr>
            <p:ph idx="1" type="body"/>
          </p:nvPr>
        </p:nvSpPr>
        <p:spPr>
          <a:xfrm>
            <a:off x="1937550" y="2118900"/>
            <a:ext cx="52689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20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process_file</a:t>
            </a: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(file):</a:t>
            </a: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20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2000"/>
          </a:p>
        </p:txBody>
      </p:sp>
      <p:sp>
        <p:nvSpPr>
          <p:cNvPr id="150" name="Google Shape;15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1" name="Google Shape;151;p24"/>
          <p:cNvSpPr/>
          <p:nvPr/>
        </p:nvSpPr>
        <p:spPr>
          <a:xfrm rot="591817">
            <a:off x="4766219" y="1494624"/>
            <a:ext cx="3027958" cy="686003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35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91"/>
              <a:buFont typeface="Arial"/>
              <a:buNone/>
            </a:pPr>
            <a:r>
              <a:rPr b="1" lang="en" sz="2618"/>
              <a:t>Names should be </a:t>
            </a:r>
            <a:r>
              <a:rPr b="1" lang="en" sz="2618" u="sng"/>
              <a:t>consistent</a:t>
            </a:r>
            <a:endParaRPr b="1" sz="2618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t/>
            </a:r>
            <a:endParaRPr b="1" sz="2618" u="sng"/>
          </a:p>
        </p:txBody>
      </p:sp>
      <p:sp>
        <p:nvSpPr>
          <p:cNvPr id="157" name="Google Shape;157;p25"/>
          <p:cNvSpPr txBox="1"/>
          <p:nvPr>
            <p:ph idx="1" type="body"/>
          </p:nvPr>
        </p:nvSpPr>
        <p:spPr>
          <a:xfrm>
            <a:off x="1462875" y="1544450"/>
            <a:ext cx="52689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u</a:t>
            </a: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ser_id</a:t>
            </a:r>
            <a:b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uid</a:t>
            </a:r>
            <a:b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userid</a:t>
            </a:r>
            <a:b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userId</a:t>
            </a:r>
            <a:b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UserID</a:t>
            </a:r>
            <a:b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user_key</a:t>
            </a:r>
            <a:b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id_user</a:t>
            </a:r>
            <a:b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endParaRPr sz="20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8" name="Google Shape;15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9" name="Google Shape;159;p25"/>
          <p:cNvPicPr preferRelativeResize="0"/>
          <p:nvPr/>
        </p:nvPicPr>
        <p:blipFill>
          <a:blip r:embed="rId3">
            <a:alphaModFix amt="69000"/>
          </a:blip>
          <a:stretch>
            <a:fillRect/>
          </a:stretch>
        </p:blipFill>
        <p:spPr>
          <a:xfrm>
            <a:off x="5919375" y="1375700"/>
            <a:ext cx="2819700" cy="281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/>
          <p:nvPr/>
        </p:nvSpPr>
        <p:spPr>
          <a:xfrm rot="591650">
            <a:off x="2661732" y="2040323"/>
            <a:ext cx="3105884" cy="686003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35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Consistency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1" name="Google Shape;1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0590" y="546763"/>
            <a:ext cx="7142825" cy="404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/>
              <a:t>Inc</a:t>
            </a:r>
            <a:r>
              <a:rPr b="1" lang="en" sz="2600">
                <a:solidFill>
                  <a:srgbClr val="0033A0"/>
                </a:solidFill>
              </a:rPr>
              <a:t>onsisten</a:t>
            </a:r>
            <a:r>
              <a:rPr b="1" lang="en" sz="2600"/>
              <a:t>cy increases maintenance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177" name="Google Shape;177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8" name="Google Shape;178;p28"/>
          <p:cNvSpPr/>
          <p:nvPr/>
        </p:nvSpPr>
        <p:spPr>
          <a:xfrm>
            <a:off x="2441250" y="1588600"/>
            <a:ext cx="4195200" cy="393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28"/>
          <p:cNvSpPr/>
          <p:nvPr/>
        </p:nvSpPr>
        <p:spPr>
          <a:xfrm>
            <a:off x="2441250" y="255565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28"/>
          <p:cNvSpPr/>
          <p:nvPr/>
        </p:nvSpPr>
        <p:spPr>
          <a:xfrm>
            <a:off x="3069450" y="4050625"/>
            <a:ext cx="560700" cy="6126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&gt;:(</a:t>
            </a:r>
            <a:endParaRPr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p28"/>
          <p:cNvSpPr/>
          <p:nvPr/>
        </p:nvSpPr>
        <p:spPr>
          <a:xfrm>
            <a:off x="4819150" y="4070575"/>
            <a:ext cx="628200" cy="572700"/>
          </a:xfrm>
          <a:prstGeom prst="ellipse">
            <a:avLst/>
          </a:prstGeom>
          <a:solidFill>
            <a:srgbClr val="93C47D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8"/>
          <p:cNvSpPr/>
          <p:nvPr/>
        </p:nvSpPr>
        <p:spPr>
          <a:xfrm>
            <a:off x="5941650" y="4070575"/>
            <a:ext cx="761100" cy="572700"/>
          </a:xfrm>
          <a:prstGeom prst="triangle">
            <a:avLst>
              <a:gd fmla="val 50000" name="adj"/>
            </a:avLst>
          </a:prstGeom>
          <a:solidFill>
            <a:srgbClr val="6D9EEB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28"/>
          <p:cNvSpPr/>
          <p:nvPr/>
        </p:nvSpPr>
        <p:spPr>
          <a:xfrm>
            <a:off x="3630200" y="255565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28"/>
          <p:cNvSpPr/>
          <p:nvPr/>
        </p:nvSpPr>
        <p:spPr>
          <a:xfrm>
            <a:off x="4819150" y="255565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" name="Google Shape;185;p28"/>
          <p:cNvSpPr/>
          <p:nvPr/>
        </p:nvSpPr>
        <p:spPr>
          <a:xfrm>
            <a:off x="6008100" y="252330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6" name="Google Shape;186;p28"/>
          <p:cNvCxnSpPr>
            <a:stCxn id="179" idx="0"/>
            <a:endCxn id="178" idx="2"/>
          </p:cNvCxnSpPr>
          <p:nvPr/>
        </p:nvCxnSpPr>
        <p:spPr>
          <a:xfrm flipH="1" rot="10800000">
            <a:off x="2755350" y="1982050"/>
            <a:ext cx="1783500" cy="573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87" name="Google Shape;187;p28"/>
          <p:cNvCxnSpPr>
            <a:stCxn id="178" idx="2"/>
            <a:endCxn id="183" idx="0"/>
          </p:cNvCxnSpPr>
          <p:nvPr/>
        </p:nvCxnSpPr>
        <p:spPr>
          <a:xfrm flipH="1">
            <a:off x="3944250" y="1982200"/>
            <a:ext cx="594600" cy="573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8" name="Google Shape;188;p28"/>
          <p:cNvCxnSpPr>
            <a:stCxn id="178" idx="2"/>
            <a:endCxn id="184" idx="0"/>
          </p:cNvCxnSpPr>
          <p:nvPr/>
        </p:nvCxnSpPr>
        <p:spPr>
          <a:xfrm>
            <a:off x="4538850" y="1982200"/>
            <a:ext cx="594300" cy="573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9" name="Google Shape;189;p28"/>
          <p:cNvCxnSpPr>
            <a:stCxn id="178" idx="2"/>
            <a:endCxn id="185" idx="0"/>
          </p:cNvCxnSpPr>
          <p:nvPr/>
        </p:nvCxnSpPr>
        <p:spPr>
          <a:xfrm>
            <a:off x="4538850" y="1982200"/>
            <a:ext cx="1783500" cy="541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0" name="Google Shape;190;p28"/>
          <p:cNvCxnSpPr>
            <a:stCxn id="179" idx="2"/>
            <a:endCxn id="180" idx="0"/>
          </p:cNvCxnSpPr>
          <p:nvPr/>
        </p:nvCxnSpPr>
        <p:spPr>
          <a:xfrm>
            <a:off x="2755350" y="3524350"/>
            <a:ext cx="594600" cy="526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1" name="Google Shape;191;p28"/>
          <p:cNvCxnSpPr>
            <a:stCxn id="183" idx="2"/>
            <a:endCxn id="180" idx="0"/>
          </p:cNvCxnSpPr>
          <p:nvPr/>
        </p:nvCxnSpPr>
        <p:spPr>
          <a:xfrm flipH="1">
            <a:off x="3349700" y="3524350"/>
            <a:ext cx="594600" cy="526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2" name="Google Shape;192;p28"/>
          <p:cNvCxnSpPr>
            <a:stCxn id="184" idx="2"/>
            <a:endCxn id="181" idx="0"/>
          </p:cNvCxnSpPr>
          <p:nvPr/>
        </p:nvCxnSpPr>
        <p:spPr>
          <a:xfrm>
            <a:off x="5133250" y="3524350"/>
            <a:ext cx="0" cy="546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3" name="Google Shape;193;p28"/>
          <p:cNvCxnSpPr>
            <a:stCxn id="185" idx="2"/>
            <a:endCxn id="182" idx="0"/>
          </p:cNvCxnSpPr>
          <p:nvPr/>
        </p:nvCxnSpPr>
        <p:spPr>
          <a:xfrm>
            <a:off x="6322200" y="3492000"/>
            <a:ext cx="0" cy="5787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4" name="Google Shape;194;p28"/>
          <p:cNvSpPr txBox="1"/>
          <p:nvPr/>
        </p:nvSpPr>
        <p:spPr>
          <a:xfrm>
            <a:off x="508550" y="2825650"/>
            <a:ext cx="18525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Components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" name="Google Shape;195;p28"/>
          <p:cNvSpPr/>
          <p:nvPr/>
        </p:nvSpPr>
        <p:spPr>
          <a:xfrm rot="591763">
            <a:off x="3185353" y="2784198"/>
            <a:ext cx="3105293" cy="686003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35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/>
              <a:t>Inc</a:t>
            </a:r>
            <a:r>
              <a:rPr b="1" lang="en" sz="2600">
                <a:solidFill>
                  <a:srgbClr val="0033A0"/>
                </a:solidFill>
              </a:rPr>
              <a:t>onsisten</a:t>
            </a:r>
            <a:r>
              <a:rPr b="1" lang="en" sz="2600"/>
              <a:t>cy increases maintenance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201" name="Google Shape;201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" name="Google Shape;202;p29"/>
          <p:cNvSpPr/>
          <p:nvPr/>
        </p:nvSpPr>
        <p:spPr>
          <a:xfrm>
            <a:off x="2441250" y="1588600"/>
            <a:ext cx="4195200" cy="393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3" name="Google Shape;203;p29"/>
          <p:cNvSpPr/>
          <p:nvPr/>
        </p:nvSpPr>
        <p:spPr>
          <a:xfrm>
            <a:off x="2441250" y="255565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4" name="Google Shape;204;p29"/>
          <p:cNvSpPr/>
          <p:nvPr/>
        </p:nvSpPr>
        <p:spPr>
          <a:xfrm>
            <a:off x="4819150" y="4070575"/>
            <a:ext cx="628200" cy="572700"/>
          </a:xfrm>
          <a:prstGeom prst="ellipse">
            <a:avLst/>
          </a:prstGeom>
          <a:solidFill>
            <a:srgbClr val="93C47D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5" name="Google Shape;205;p29"/>
          <p:cNvSpPr/>
          <p:nvPr/>
        </p:nvSpPr>
        <p:spPr>
          <a:xfrm>
            <a:off x="3630200" y="255565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9"/>
          <p:cNvSpPr/>
          <p:nvPr/>
        </p:nvSpPr>
        <p:spPr>
          <a:xfrm>
            <a:off x="4819150" y="255565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p29"/>
          <p:cNvSpPr/>
          <p:nvPr/>
        </p:nvSpPr>
        <p:spPr>
          <a:xfrm>
            <a:off x="6008100" y="2523300"/>
            <a:ext cx="6282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8" name="Google Shape;208;p29"/>
          <p:cNvCxnSpPr>
            <a:stCxn id="203" idx="0"/>
            <a:endCxn id="202" idx="2"/>
          </p:cNvCxnSpPr>
          <p:nvPr/>
        </p:nvCxnSpPr>
        <p:spPr>
          <a:xfrm flipH="1" rot="10800000">
            <a:off x="2755350" y="1982050"/>
            <a:ext cx="1783500" cy="573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9" name="Google Shape;209;p29"/>
          <p:cNvCxnSpPr>
            <a:stCxn id="202" idx="2"/>
            <a:endCxn id="205" idx="0"/>
          </p:cNvCxnSpPr>
          <p:nvPr/>
        </p:nvCxnSpPr>
        <p:spPr>
          <a:xfrm flipH="1">
            <a:off x="3944250" y="1982200"/>
            <a:ext cx="594600" cy="573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0" name="Google Shape;210;p29"/>
          <p:cNvCxnSpPr>
            <a:stCxn id="202" idx="2"/>
            <a:endCxn id="206" idx="0"/>
          </p:cNvCxnSpPr>
          <p:nvPr/>
        </p:nvCxnSpPr>
        <p:spPr>
          <a:xfrm>
            <a:off x="4538850" y="1982200"/>
            <a:ext cx="594300" cy="573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1" name="Google Shape;211;p29"/>
          <p:cNvCxnSpPr>
            <a:stCxn id="202" idx="2"/>
            <a:endCxn id="207" idx="0"/>
          </p:cNvCxnSpPr>
          <p:nvPr/>
        </p:nvCxnSpPr>
        <p:spPr>
          <a:xfrm>
            <a:off x="4538850" y="1982200"/>
            <a:ext cx="1783500" cy="541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2" name="Google Shape;212;p29"/>
          <p:cNvCxnSpPr>
            <a:stCxn id="203" idx="2"/>
            <a:endCxn id="204" idx="1"/>
          </p:cNvCxnSpPr>
          <p:nvPr/>
        </p:nvCxnSpPr>
        <p:spPr>
          <a:xfrm>
            <a:off x="2755350" y="3524350"/>
            <a:ext cx="2155800" cy="6300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3" name="Google Shape;213;p29"/>
          <p:cNvCxnSpPr>
            <a:stCxn id="205" idx="2"/>
            <a:endCxn id="204" idx="1"/>
          </p:cNvCxnSpPr>
          <p:nvPr/>
        </p:nvCxnSpPr>
        <p:spPr>
          <a:xfrm>
            <a:off x="3944300" y="3524350"/>
            <a:ext cx="966900" cy="6300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4" name="Google Shape;214;p29"/>
          <p:cNvCxnSpPr>
            <a:stCxn id="206" idx="2"/>
            <a:endCxn id="204" idx="0"/>
          </p:cNvCxnSpPr>
          <p:nvPr/>
        </p:nvCxnSpPr>
        <p:spPr>
          <a:xfrm>
            <a:off x="5133250" y="3524350"/>
            <a:ext cx="0" cy="546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5" name="Google Shape;215;p29"/>
          <p:cNvCxnSpPr>
            <a:stCxn id="207" idx="2"/>
            <a:endCxn id="204" idx="7"/>
          </p:cNvCxnSpPr>
          <p:nvPr/>
        </p:nvCxnSpPr>
        <p:spPr>
          <a:xfrm flipH="1">
            <a:off x="5355300" y="3492000"/>
            <a:ext cx="966900" cy="662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6" name="Google Shape;216;p29"/>
          <p:cNvSpPr txBox="1"/>
          <p:nvPr/>
        </p:nvSpPr>
        <p:spPr>
          <a:xfrm>
            <a:off x="508550" y="2825650"/>
            <a:ext cx="17835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Components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Simplicity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/>
          <p:nvPr>
            <p:ph idx="1" type="body"/>
          </p:nvPr>
        </p:nvSpPr>
        <p:spPr>
          <a:xfrm>
            <a:off x="871200" y="1769975"/>
            <a:ext cx="7961100" cy="23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“</a:t>
            </a:r>
            <a:r>
              <a:rPr i="1" lang="en" sz="2000">
                <a:solidFill>
                  <a:srgbClr val="434343"/>
                </a:solidFill>
              </a:rPr>
              <a:t>The definition of genius is taking the simple and making it complex.</a:t>
            </a:r>
            <a:r>
              <a:rPr lang="en" sz="2000">
                <a:solidFill>
                  <a:srgbClr val="434343"/>
                </a:solidFill>
              </a:rPr>
              <a:t>”</a:t>
            </a:r>
            <a:br>
              <a:rPr lang="en" sz="2000">
                <a:solidFill>
                  <a:srgbClr val="434343"/>
                </a:solidFill>
              </a:rPr>
            </a:br>
            <a:r>
              <a:rPr lang="en" sz="2000">
                <a:solidFill>
                  <a:srgbClr val="434343"/>
                </a:solidFill>
              </a:rPr>
              <a:t>  </a:t>
            </a:r>
            <a:r>
              <a:rPr b="1" lang="en" sz="2000">
                <a:solidFill>
                  <a:srgbClr val="434343"/>
                </a:solidFill>
              </a:rPr>
              <a:t>  - Einbert Alstein</a:t>
            </a:r>
            <a:br>
              <a:rPr lang="en" sz="2000">
                <a:solidFill>
                  <a:srgbClr val="434343"/>
                </a:solidFill>
              </a:rPr>
            </a:br>
            <a:br>
              <a:rPr lang="en" sz="2000">
                <a:solidFill>
                  <a:srgbClr val="434343"/>
                </a:solidFill>
              </a:rPr>
            </a:br>
            <a:endParaRPr sz="2000">
              <a:solidFill>
                <a:srgbClr val="434343"/>
              </a:solidFill>
            </a:endParaRPr>
          </a:p>
        </p:txBody>
      </p:sp>
      <p:sp>
        <p:nvSpPr>
          <p:cNvPr id="227" name="Google Shape;22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6625" y="816375"/>
            <a:ext cx="3510751" cy="3510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>
                <a:solidFill>
                  <a:srgbClr val="0033A0"/>
                </a:solidFill>
              </a:rPr>
              <a:t>Stop flexing complexity</a:t>
            </a:r>
            <a:endParaRPr b="1" sz="2618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S</a:t>
            </a:r>
            <a:r>
              <a:rPr b="1" lang="en" sz="2618">
                <a:solidFill>
                  <a:srgbClr val="0033A0"/>
                </a:solidFill>
              </a:rPr>
              <a:t>tart flexing </a:t>
            </a:r>
            <a:r>
              <a:rPr b="1" lang="en" sz="2618" u="sng">
                <a:solidFill>
                  <a:srgbClr val="0033A0"/>
                </a:solidFill>
              </a:rPr>
              <a:t>simplicity</a:t>
            </a:r>
            <a:endParaRPr b="1" sz="2618" u="sng">
              <a:solidFill>
                <a:srgbClr val="0033A0"/>
              </a:solidFill>
            </a:endParaRPr>
          </a:p>
        </p:txBody>
      </p:sp>
      <p:sp>
        <p:nvSpPr>
          <p:cNvPr id="233" name="Google Shape;233;p32"/>
          <p:cNvSpPr txBox="1"/>
          <p:nvPr>
            <p:ph idx="1" type="body"/>
          </p:nvPr>
        </p:nvSpPr>
        <p:spPr>
          <a:xfrm>
            <a:off x="871200" y="1769975"/>
            <a:ext cx="7961100" cy="23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“</a:t>
            </a:r>
            <a:r>
              <a:rPr i="1" lang="en" sz="2000">
                <a:solidFill>
                  <a:srgbClr val="434343"/>
                </a:solidFill>
              </a:rPr>
              <a:t>The definition of genius is taking the complex and making it simple.</a:t>
            </a:r>
            <a:r>
              <a:rPr lang="en" sz="2000">
                <a:solidFill>
                  <a:srgbClr val="434343"/>
                </a:solidFill>
              </a:rPr>
              <a:t>”</a:t>
            </a:r>
            <a:br>
              <a:rPr lang="en" sz="2000">
                <a:solidFill>
                  <a:srgbClr val="434343"/>
                </a:solidFill>
              </a:rPr>
            </a:br>
            <a:r>
              <a:rPr b="1" lang="en" sz="2000">
                <a:solidFill>
                  <a:srgbClr val="434343"/>
                </a:solidFill>
              </a:rPr>
              <a:t>    - Albert Einstein</a:t>
            </a:r>
            <a:endParaRPr b="1" sz="2000">
              <a:solidFill>
                <a:srgbClr val="434343"/>
              </a:solidFill>
            </a:endParaRPr>
          </a:p>
        </p:txBody>
      </p:sp>
      <p:sp>
        <p:nvSpPr>
          <p:cNvPr id="234" name="Google Shape;23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5" name="Google Shape;235;p32"/>
          <p:cNvSpPr txBox="1"/>
          <p:nvPr/>
        </p:nvSpPr>
        <p:spPr>
          <a:xfrm>
            <a:off x="871200" y="3293575"/>
            <a:ext cx="4055400" cy="1594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8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swap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 sz="18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&amp;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a, </a:t>
            </a:r>
            <a:r>
              <a:rPr b="1" lang="en" sz="18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&amp;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b) {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a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b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b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b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a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b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1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6" name="Google Shape;236;p32"/>
          <p:cNvSpPr/>
          <p:nvPr/>
        </p:nvSpPr>
        <p:spPr>
          <a:xfrm rot="1180066">
            <a:off x="3241835" y="3000763"/>
            <a:ext cx="4065480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Be careful with premature optimisation</a:t>
            </a:r>
            <a:endParaRPr b="1" sz="2618" u="sng">
              <a:solidFill>
                <a:srgbClr val="0033A0"/>
              </a:solidFill>
            </a:endParaRPr>
          </a:p>
        </p:txBody>
      </p:sp>
      <p:sp>
        <p:nvSpPr>
          <p:cNvPr id="242" name="Google Shape;242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3" name="Google Shape;243;p33"/>
          <p:cNvSpPr txBox="1"/>
          <p:nvPr>
            <p:ph idx="1" type="body"/>
          </p:nvPr>
        </p:nvSpPr>
        <p:spPr>
          <a:xfrm>
            <a:off x="853400" y="1738475"/>
            <a:ext cx="7259700" cy="6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20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sort</a:t>
            </a: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(std</a:t>
            </a:r>
            <a:r>
              <a:rPr lang="en" sz="20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::</a:t>
            </a: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vector</a:t>
            </a:r>
            <a:r>
              <a:rPr lang="en" sz="20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b="1" lang="en" sz="20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" sz="20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&gt;&amp;</a:t>
            </a: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numbers);</a:t>
            </a:r>
            <a:endParaRPr b="1" sz="2000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4" name="Google Shape;244;p33"/>
          <p:cNvSpPr/>
          <p:nvPr/>
        </p:nvSpPr>
        <p:spPr>
          <a:xfrm>
            <a:off x="2875800" y="4058125"/>
            <a:ext cx="548700" cy="605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5" name="Google Shape;245;p33"/>
          <p:cNvSpPr/>
          <p:nvPr/>
        </p:nvSpPr>
        <p:spPr>
          <a:xfrm>
            <a:off x="3424500" y="4058125"/>
            <a:ext cx="548700" cy="605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6" name="Google Shape;246;p33"/>
          <p:cNvSpPr/>
          <p:nvPr/>
        </p:nvSpPr>
        <p:spPr>
          <a:xfrm>
            <a:off x="3973200" y="4058125"/>
            <a:ext cx="548700" cy="605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7" name="Google Shape;247;p33"/>
          <p:cNvSpPr/>
          <p:nvPr/>
        </p:nvSpPr>
        <p:spPr>
          <a:xfrm>
            <a:off x="5161625" y="4058125"/>
            <a:ext cx="548700" cy="605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8" name="Google Shape;248;p33"/>
          <p:cNvSpPr/>
          <p:nvPr/>
        </p:nvSpPr>
        <p:spPr>
          <a:xfrm>
            <a:off x="5710325" y="4058125"/>
            <a:ext cx="548700" cy="605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9" name="Google Shape;249;p33"/>
          <p:cNvSpPr txBox="1"/>
          <p:nvPr/>
        </p:nvSpPr>
        <p:spPr>
          <a:xfrm>
            <a:off x="4599063" y="4204825"/>
            <a:ext cx="485400" cy="4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...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0" name="Google Shape;250;p33"/>
          <p:cNvSpPr txBox="1"/>
          <p:nvPr/>
        </p:nvSpPr>
        <p:spPr>
          <a:xfrm>
            <a:off x="3641400" y="3298500"/>
            <a:ext cx="18612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max size = 20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51" name="Google Shape;251;p33"/>
          <p:cNvCxnSpPr/>
          <p:nvPr/>
        </p:nvCxnSpPr>
        <p:spPr>
          <a:xfrm>
            <a:off x="2875800" y="3925825"/>
            <a:ext cx="3392400" cy="9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20" u="sng">
                <a:solidFill>
                  <a:srgbClr val="0033A0"/>
                </a:solidFill>
              </a:rPr>
              <a:t>State</a:t>
            </a:r>
            <a:r>
              <a:rPr b="1" lang="en" sz="2620">
                <a:solidFill>
                  <a:srgbClr val="0033A0"/>
                </a:solidFill>
              </a:rPr>
              <a:t> makes code difficult to reason about</a:t>
            </a:r>
            <a:endParaRPr b="1" sz="2620">
              <a:solidFill>
                <a:srgbClr val="0033A0"/>
              </a:solidFill>
            </a:endParaRPr>
          </a:p>
        </p:txBody>
      </p:sp>
      <p:sp>
        <p:nvSpPr>
          <p:cNvPr id="257" name="Google Shape;25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8" name="Google Shape;25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9025" y="1089750"/>
            <a:ext cx="2834514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 u="sng">
                <a:solidFill>
                  <a:srgbClr val="0033A0"/>
                </a:solidFill>
              </a:rPr>
              <a:t>Reduce state</a:t>
            </a:r>
            <a:r>
              <a:rPr b="1" lang="en" sz="2618">
                <a:solidFill>
                  <a:srgbClr val="0033A0"/>
                </a:solidFill>
              </a:rPr>
              <a:t> </a:t>
            </a:r>
            <a:r>
              <a:rPr b="1" lang="en" sz="2618"/>
              <a:t>as much as possible</a:t>
            </a:r>
            <a:endParaRPr b="1" sz="2618">
              <a:solidFill>
                <a:srgbClr val="0033A0"/>
              </a:solidFill>
            </a:endParaRPr>
          </a:p>
        </p:txBody>
      </p:sp>
      <p:sp>
        <p:nvSpPr>
          <p:cNvPr id="264" name="Google Shape;264;p35"/>
          <p:cNvSpPr txBox="1"/>
          <p:nvPr>
            <p:ph idx="1" type="body"/>
          </p:nvPr>
        </p:nvSpPr>
        <p:spPr>
          <a:xfrm>
            <a:off x="882375" y="1638625"/>
            <a:ext cx="80271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rotate_matrix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(matrix):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len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(matrix)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b="1"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range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//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j </a:t>
            </a:r>
            <a:r>
              <a:rPr b="1"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range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(i, 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temp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matrix[i][j]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matrix[i][j]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matrix[n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j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][i]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matrix[n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j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][i]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matrix[n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j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matrix[n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j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matrix[j][n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matrix[j][n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temp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600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5" name="Google Shape;26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 u="sng">
                <a:solidFill>
                  <a:srgbClr val="0033A0"/>
                </a:solidFill>
              </a:rPr>
              <a:t>Reduce state</a:t>
            </a:r>
            <a:r>
              <a:rPr b="1" lang="en" sz="2618">
                <a:solidFill>
                  <a:srgbClr val="0033A0"/>
                </a:solidFill>
              </a:rPr>
              <a:t> </a:t>
            </a:r>
            <a:r>
              <a:rPr b="1" lang="en" sz="2618"/>
              <a:t>as much as possible</a:t>
            </a:r>
            <a:endParaRPr b="1" sz="2618">
              <a:solidFill>
                <a:srgbClr val="0033A0"/>
              </a:solidFill>
            </a:endParaRPr>
          </a:p>
        </p:txBody>
      </p:sp>
      <p:sp>
        <p:nvSpPr>
          <p:cNvPr id="271" name="Google Shape;271;p36"/>
          <p:cNvSpPr txBox="1"/>
          <p:nvPr>
            <p:ph idx="1" type="body"/>
          </p:nvPr>
        </p:nvSpPr>
        <p:spPr>
          <a:xfrm>
            <a:off x="882375" y="1638625"/>
            <a:ext cx="84624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rotate_matrix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(matrix):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n 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len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(matrix)</a:t>
            </a:r>
            <a:b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[[matrix[n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b="1" lang="en" sz="16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j][i]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j </a:t>
            </a:r>
            <a:r>
              <a:rPr b="1"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range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(n)] </a:t>
            </a: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b="1"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range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(n)]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600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72" name="Google Shape;272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73" name="Google Shape;273;p36"/>
          <p:cNvCxnSpPr/>
          <p:nvPr/>
        </p:nvCxnSpPr>
        <p:spPr>
          <a:xfrm flipH="1" rot="10800000">
            <a:off x="2424500" y="2601250"/>
            <a:ext cx="1060200" cy="1217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4" name="Google Shape;274;p36"/>
          <p:cNvSpPr/>
          <p:nvPr/>
        </p:nvSpPr>
        <p:spPr>
          <a:xfrm>
            <a:off x="3720200" y="2601250"/>
            <a:ext cx="618424" cy="459350"/>
          </a:xfrm>
          <a:custGeom>
            <a:rect b="b" l="l" r="r" t="t"/>
            <a:pathLst>
              <a:path extrusionOk="0" h="18374" w="33460">
                <a:moveTo>
                  <a:pt x="33374" y="1570"/>
                </a:moveTo>
                <a:cubicBezTo>
                  <a:pt x="34068" y="10601"/>
                  <a:pt x="20620" y="20027"/>
                  <a:pt x="11779" y="18061"/>
                </a:cubicBezTo>
                <a:cubicBezTo>
                  <a:pt x="4763" y="16501"/>
                  <a:pt x="0" y="7188"/>
                  <a:pt x="0" y="0"/>
                </a:cubicBezTo>
              </a:path>
            </a:pathLst>
          </a:cu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sp>
      <p:sp>
        <p:nvSpPr>
          <p:cNvPr id="275" name="Google Shape;275;p36"/>
          <p:cNvSpPr txBox="1"/>
          <p:nvPr/>
        </p:nvSpPr>
        <p:spPr>
          <a:xfrm>
            <a:off x="1292000" y="3896600"/>
            <a:ext cx="3325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Transpose &amp; Reverse Rows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7"/>
          <p:cNvSpPr txBox="1"/>
          <p:nvPr>
            <p:ph idx="1" type="body"/>
          </p:nvPr>
        </p:nvSpPr>
        <p:spPr>
          <a:xfrm>
            <a:off x="186500" y="284650"/>
            <a:ext cx="8957700" cy="437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FileOpener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555555"/>
                </a:solidFill>
                <a:latin typeface="Roboto Mono"/>
                <a:ea typeface="Roboto Mono"/>
                <a:cs typeface="Roboto Mono"/>
                <a:sym typeface="Roboto Mono"/>
              </a:rPr>
              <a:t>@Getter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 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555555"/>
                </a:solidFill>
                <a:latin typeface="Roboto Mono"/>
                <a:ea typeface="Roboto Mono"/>
                <a:cs typeface="Roboto Mono"/>
                <a:sym typeface="Roboto Mono"/>
              </a:rPr>
              <a:t>@Getter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List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fileContents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openFile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String filePath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filePath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getFileContents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throws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IOException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null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||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!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exists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throw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IOException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"File not found or not opened."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fileContents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readAllLines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Paths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get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getPath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()));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14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1" name="Google Shape;28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8"/>
          <p:cNvSpPr txBox="1"/>
          <p:nvPr>
            <p:ph idx="1" type="body"/>
          </p:nvPr>
        </p:nvSpPr>
        <p:spPr>
          <a:xfrm>
            <a:off x="186500" y="284650"/>
            <a:ext cx="8957700" cy="437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FileOpener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openFile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String filePath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filePath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List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getFileContents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File 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throws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IOException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null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||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!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exists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throw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IOException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"File not found or not opened."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Files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readAllLines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Paths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get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getPath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()));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14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7" name="Google Shape;28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9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Single-Responsibility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20">
                <a:solidFill>
                  <a:srgbClr val="0033A0"/>
                </a:solidFill>
              </a:rPr>
              <a:t>Single-Responsibility is not a single thing</a:t>
            </a:r>
            <a:endParaRPr b="1" sz="2620">
              <a:solidFill>
                <a:srgbClr val="0033A0"/>
              </a:solidFill>
            </a:endParaRPr>
          </a:p>
        </p:txBody>
      </p:sp>
      <p:sp>
        <p:nvSpPr>
          <p:cNvPr id="298" name="Google Shape;298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9" name="Google Shape;29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175" y="1121474"/>
            <a:ext cx="6727651" cy="2505251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40"/>
          <p:cNvSpPr/>
          <p:nvPr/>
        </p:nvSpPr>
        <p:spPr>
          <a:xfrm>
            <a:off x="405225" y="3846206"/>
            <a:ext cx="2565300" cy="572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Decomposition</a:t>
            </a:r>
            <a:endParaRPr b="1" sz="24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1" name="Google Shape;301;p40"/>
          <p:cNvSpPr/>
          <p:nvPr/>
        </p:nvSpPr>
        <p:spPr>
          <a:xfrm>
            <a:off x="3289350" y="3846206"/>
            <a:ext cx="2565300" cy="572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Coupling</a:t>
            </a:r>
            <a:endParaRPr b="1" sz="24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2" name="Google Shape;302;p40"/>
          <p:cNvSpPr/>
          <p:nvPr/>
        </p:nvSpPr>
        <p:spPr>
          <a:xfrm>
            <a:off x="6173475" y="3840725"/>
            <a:ext cx="2565300" cy="572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Cohesion</a:t>
            </a:r>
            <a:endParaRPr b="1" sz="24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 u="sng">
                <a:solidFill>
                  <a:srgbClr val="0033A0"/>
                </a:solidFill>
              </a:rPr>
              <a:t>Decompose</a:t>
            </a:r>
            <a:r>
              <a:rPr b="1" lang="en" sz="2600">
                <a:solidFill>
                  <a:srgbClr val="0033A0"/>
                </a:solidFill>
              </a:rPr>
              <a:t> your problems </a:t>
            </a:r>
            <a:endParaRPr b="1" sz="2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rgbClr val="0033A0"/>
                </a:solidFill>
              </a:rPr>
              <a:t>to make them </a:t>
            </a:r>
            <a:r>
              <a:rPr b="1" lang="en" sz="2600">
                <a:solidFill>
                  <a:srgbClr val="0033A0"/>
                </a:solidFill>
              </a:rPr>
              <a:t>manageable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308" name="Google Shape;308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9" name="Google Shape;309;p41"/>
          <p:cNvSpPr/>
          <p:nvPr/>
        </p:nvSpPr>
        <p:spPr>
          <a:xfrm>
            <a:off x="850263" y="2087200"/>
            <a:ext cx="1092900" cy="21474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Dinner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0" name="Google Shape;310;p41"/>
          <p:cNvSpPr/>
          <p:nvPr/>
        </p:nvSpPr>
        <p:spPr>
          <a:xfrm>
            <a:off x="2692263" y="2087250"/>
            <a:ext cx="1380600" cy="5727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Starter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1" name="Google Shape;311;p41"/>
          <p:cNvSpPr/>
          <p:nvPr/>
        </p:nvSpPr>
        <p:spPr>
          <a:xfrm>
            <a:off x="2692263" y="2874550"/>
            <a:ext cx="1380600" cy="5727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Main Course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2" name="Google Shape;312;p41"/>
          <p:cNvSpPr/>
          <p:nvPr/>
        </p:nvSpPr>
        <p:spPr>
          <a:xfrm>
            <a:off x="2692263" y="3661850"/>
            <a:ext cx="1380600" cy="5727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Dessert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3" name="Google Shape;313;p41"/>
          <p:cNvSpPr/>
          <p:nvPr/>
        </p:nvSpPr>
        <p:spPr>
          <a:xfrm>
            <a:off x="4670938" y="2497000"/>
            <a:ext cx="1380600" cy="5727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Meat Course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4" name="Google Shape;314;p41"/>
          <p:cNvSpPr/>
          <p:nvPr/>
        </p:nvSpPr>
        <p:spPr>
          <a:xfrm>
            <a:off x="4670938" y="3179650"/>
            <a:ext cx="1380600" cy="7497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Vegetable Course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5" name="Google Shape;315;p41"/>
          <p:cNvSpPr/>
          <p:nvPr/>
        </p:nvSpPr>
        <p:spPr>
          <a:xfrm>
            <a:off x="6462813" y="3013800"/>
            <a:ext cx="1380600" cy="460200"/>
          </a:xfrm>
          <a:prstGeom prst="roundRect">
            <a:avLst>
              <a:gd fmla="val 16667" name="adj"/>
            </a:avLst>
          </a:prstGeom>
          <a:solidFill>
            <a:srgbClr val="FF9370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Potatoes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6" name="Google Shape;316;p41"/>
          <p:cNvSpPr/>
          <p:nvPr/>
        </p:nvSpPr>
        <p:spPr>
          <a:xfrm>
            <a:off x="6462813" y="3661850"/>
            <a:ext cx="1380600" cy="460200"/>
          </a:xfrm>
          <a:prstGeom prst="roundRect">
            <a:avLst>
              <a:gd fmla="val 16667" name="adj"/>
            </a:avLst>
          </a:prstGeom>
          <a:solidFill>
            <a:srgbClr val="FF9370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Make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Broccoli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17" name="Google Shape;317;p41"/>
          <p:cNvCxnSpPr>
            <a:stCxn id="309" idx="3"/>
            <a:endCxn id="310" idx="1"/>
          </p:cNvCxnSpPr>
          <p:nvPr/>
        </p:nvCxnSpPr>
        <p:spPr>
          <a:xfrm flipH="1" rot="10800000">
            <a:off x="1943163" y="2373700"/>
            <a:ext cx="749100" cy="787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8" name="Google Shape;318;p41"/>
          <p:cNvCxnSpPr>
            <a:stCxn id="309" idx="3"/>
            <a:endCxn id="311" idx="1"/>
          </p:cNvCxnSpPr>
          <p:nvPr/>
        </p:nvCxnSpPr>
        <p:spPr>
          <a:xfrm>
            <a:off x="1943163" y="3160900"/>
            <a:ext cx="7491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9" name="Google Shape;319;p41"/>
          <p:cNvCxnSpPr>
            <a:stCxn id="309" idx="3"/>
            <a:endCxn id="312" idx="1"/>
          </p:cNvCxnSpPr>
          <p:nvPr/>
        </p:nvCxnSpPr>
        <p:spPr>
          <a:xfrm>
            <a:off x="1943163" y="3160900"/>
            <a:ext cx="749100" cy="787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0" name="Google Shape;320;p41"/>
          <p:cNvCxnSpPr>
            <a:stCxn id="311" idx="3"/>
            <a:endCxn id="313" idx="1"/>
          </p:cNvCxnSpPr>
          <p:nvPr/>
        </p:nvCxnSpPr>
        <p:spPr>
          <a:xfrm flipH="1" rot="10800000">
            <a:off x="4072863" y="2783200"/>
            <a:ext cx="598200" cy="3777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1" name="Google Shape;321;p41"/>
          <p:cNvCxnSpPr>
            <a:stCxn id="311" idx="3"/>
            <a:endCxn id="314" idx="1"/>
          </p:cNvCxnSpPr>
          <p:nvPr/>
        </p:nvCxnSpPr>
        <p:spPr>
          <a:xfrm>
            <a:off x="4072863" y="3160900"/>
            <a:ext cx="598200" cy="393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2" name="Google Shape;322;p41"/>
          <p:cNvCxnSpPr>
            <a:stCxn id="314" idx="3"/>
            <a:endCxn id="315" idx="1"/>
          </p:cNvCxnSpPr>
          <p:nvPr/>
        </p:nvCxnSpPr>
        <p:spPr>
          <a:xfrm flipH="1" rot="10800000">
            <a:off x="6051538" y="3244000"/>
            <a:ext cx="411300" cy="3105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3" name="Google Shape;323;p41"/>
          <p:cNvCxnSpPr>
            <a:stCxn id="314" idx="3"/>
            <a:endCxn id="316" idx="1"/>
          </p:cNvCxnSpPr>
          <p:nvPr/>
        </p:nvCxnSpPr>
        <p:spPr>
          <a:xfrm>
            <a:off x="6051538" y="3554500"/>
            <a:ext cx="411300" cy="3375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24" name="Google Shape;324;p41"/>
          <p:cNvPicPr preferRelativeResize="0"/>
          <p:nvPr/>
        </p:nvPicPr>
        <p:blipFill rotWithShape="1">
          <a:blip r:embed="rId3">
            <a:alphaModFix/>
          </a:blip>
          <a:srcRect b="0" l="21169" r="16196" t="0"/>
          <a:stretch/>
        </p:blipFill>
        <p:spPr>
          <a:xfrm>
            <a:off x="7882438" y="3677300"/>
            <a:ext cx="411300" cy="429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Technical Debt</a:t>
            </a:r>
            <a:endParaRPr b="1" sz="2618" u="sng">
              <a:solidFill>
                <a:srgbClr val="0033A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1335200" y="3324175"/>
            <a:ext cx="197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Intentional</a:t>
            </a:r>
            <a:endParaRPr b="1" sz="18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753200" y="3785875"/>
            <a:ext cx="313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“We’ll deal with it later”</a:t>
            </a:r>
            <a:endParaRPr sz="18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854475" y="3082825"/>
            <a:ext cx="34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1739900" y="2260525"/>
            <a:ext cx="1161600" cy="832800"/>
          </a:xfrm>
          <a:prstGeom prst="triangle">
            <a:avLst>
              <a:gd fmla="val 50000" name="adj"/>
            </a:avLst>
          </a:prstGeom>
          <a:solidFill>
            <a:srgbClr val="031D36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785900" y="3093325"/>
            <a:ext cx="3069600" cy="30000"/>
          </a:xfrm>
          <a:prstGeom prst="rect">
            <a:avLst/>
          </a:prstGeom>
          <a:solidFill>
            <a:srgbClr val="031D36"/>
          </a:solidFill>
          <a:ln cap="flat" cmpd="sng" w="28575">
            <a:solidFill>
              <a:srgbClr val="031D3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877250" y="1986625"/>
            <a:ext cx="2886900" cy="273900"/>
          </a:xfrm>
          <a:prstGeom prst="roundRect">
            <a:avLst>
              <a:gd fmla="val 16667" name="adj"/>
            </a:avLst>
          </a:prstGeom>
          <a:solidFill>
            <a:srgbClr val="4CC1B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Google Shape;76;p15"/>
          <p:cNvSpPr/>
          <p:nvPr/>
        </p:nvSpPr>
        <p:spPr>
          <a:xfrm rot="-123987">
            <a:off x="789913" y="1703926"/>
            <a:ext cx="2886977" cy="273779"/>
          </a:xfrm>
          <a:prstGeom prst="roundRect">
            <a:avLst>
              <a:gd fmla="val 16667" name="adj"/>
            </a:avLst>
          </a:prstGeom>
          <a:solidFill>
            <a:srgbClr val="4CC1B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5519450" y="3324175"/>
            <a:ext cx="197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Uni</a:t>
            </a:r>
            <a:r>
              <a:rPr b="1" lang="en"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ntentional</a:t>
            </a:r>
            <a:endParaRPr b="1" sz="18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4817450" y="3785875"/>
            <a:ext cx="337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“We should not have done this”</a:t>
            </a:r>
            <a:endParaRPr sz="18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5924150" y="2260525"/>
            <a:ext cx="1161600" cy="832800"/>
          </a:xfrm>
          <a:prstGeom prst="triangle">
            <a:avLst>
              <a:gd fmla="val 50000" name="adj"/>
            </a:avLst>
          </a:prstGeom>
          <a:solidFill>
            <a:srgbClr val="E8194D"/>
          </a:solidFill>
          <a:ln cap="flat" cmpd="sng" w="952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4970150" y="3093325"/>
            <a:ext cx="3069600" cy="30000"/>
          </a:xfrm>
          <a:prstGeom prst="rect">
            <a:avLst/>
          </a:prstGeom>
          <a:solidFill>
            <a:srgbClr val="E8194D"/>
          </a:solidFill>
          <a:ln cap="flat" cmpd="sng" w="28575">
            <a:solidFill>
              <a:srgbClr val="E8194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5061500" y="1986625"/>
            <a:ext cx="2886900" cy="273900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82;p15"/>
          <p:cNvSpPr/>
          <p:nvPr/>
        </p:nvSpPr>
        <p:spPr>
          <a:xfrm rot="-301542">
            <a:off x="4402652" y="1630003"/>
            <a:ext cx="2886899" cy="273754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Google Shape;83;p15"/>
          <p:cNvSpPr/>
          <p:nvPr/>
        </p:nvSpPr>
        <p:spPr>
          <a:xfrm rot="646924">
            <a:off x="5764842" y="1219527"/>
            <a:ext cx="2886560" cy="273890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 u="sng">
                <a:solidFill>
                  <a:srgbClr val="0033A0"/>
                </a:solidFill>
              </a:rPr>
              <a:t>Decompose</a:t>
            </a:r>
            <a:r>
              <a:rPr b="1" lang="en" sz="2600">
                <a:solidFill>
                  <a:srgbClr val="0033A0"/>
                </a:solidFill>
              </a:rPr>
              <a:t> your problems </a:t>
            </a:r>
            <a:endParaRPr b="1" sz="2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rgbClr val="0033A0"/>
                </a:solidFill>
              </a:rPr>
              <a:t>to make them manageable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330" name="Google Shape;330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1" name="Google Shape;33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825" y="2197425"/>
            <a:ext cx="1847850" cy="2028825"/>
          </a:xfrm>
          <a:prstGeom prst="rect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32" name="Google Shape;33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9725" y="481702"/>
            <a:ext cx="2208627" cy="4698475"/>
          </a:xfrm>
          <a:prstGeom prst="rect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33" name="Google Shape;333;p42"/>
          <p:cNvSpPr/>
          <p:nvPr/>
        </p:nvSpPr>
        <p:spPr>
          <a:xfrm rot="1179758">
            <a:off x="2069467" y="2646412"/>
            <a:ext cx="4202019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34" name="Google Shape;334;p42"/>
          <p:cNvCxnSpPr/>
          <p:nvPr/>
        </p:nvCxnSpPr>
        <p:spPr>
          <a:xfrm flipH="1" rot="10800000">
            <a:off x="814750" y="4059650"/>
            <a:ext cx="382500" cy="453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/>
              <a:t>Signs that you may not </a:t>
            </a:r>
            <a:br>
              <a:rPr b="1" lang="en" sz="2600"/>
            </a:br>
            <a:r>
              <a:rPr b="1" lang="en" sz="2600"/>
              <a:t>have decomposed enough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340" name="Google Shape;340;p43"/>
          <p:cNvSpPr txBox="1"/>
          <p:nvPr>
            <p:ph idx="1" type="body"/>
          </p:nvPr>
        </p:nvSpPr>
        <p:spPr>
          <a:xfrm>
            <a:off x="2613000" y="2196250"/>
            <a:ext cx="6219300" cy="23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</a:rPr>
              <a:t>Be careful of</a:t>
            </a:r>
            <a:r>
              <a:rPr b="1" lang="en" sz="2000">
                <a:solidFill>
                  <a:srgbClr val="434343"/>
                </a:solidFill>
              </a:rPr>
              <a:t>:</a:t>
            </a:r>
            <a:endParaRPr b="1" sz="2000">
              <a:solidFill>
                <a:srgbClr val="434343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oboto Mono"/>
              <a:buChar char="-"/>
            </a:pP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Functions &gt; ~20 lines</a:t>
            </a:r>
            <a:endParaRPr sz="20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oboto Mono"/>
              <a:buChar char="-"/>
            </a:pPr>
            <a:r>
              <a:rPr lang="en" sz="20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Classes   &gt; ~20 entry points</a:t>
            </a:r>
            <a:endParaRPr sz="20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41" name="Google Shape;341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4"/>
          <p:cNvSpPr/>
          <p:nvPr/>
        </p:nvSpPr>
        <p:spPr>
          <a:xfrm>
            <a:off x="6335763" y="1661150"/>
            <a:ext cx="1602300" cy="1522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7" name="Google Shape;347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 u="sng">
                <a:solidFill>
                  <a:srgbClr val="0033A0"/>
                </a:solidFill>
              </a:rPr>
              <a:t>Reduce coupling</a:t>
            </a:r>
            <a:r>
              <a:rPr b="1" lang="en" sz="2618">
                <a:solidFill>
                  <a:srgbClr val="0033A0"/>
                </a:solidFill>
              </a:rPr>
              <a:t> to ensure you can </a:t>
            </a:r>
            <a:endParaRPr b="1" sz="2618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>
                <a:solidFill>
                  <a:srgbClr val="0033A0"/>
                </a:solidFill>
              </a:rPr>
              <a:t>work on parts of the code independently</a:t>
            </a:r>
            <a:endParaRPr b="1" sz="2618">
              <a:solidFill>
                <a:srgbClr val="0033A0"/>
              </a:solidFill>
            </a:endParaRPr>
          </a:p>
        </p:txBody>
      </p:sp>
      <p:sp>
        <p:nvSpPr>
          <p:cNvPr id="348" name="Google Shape;348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9" name="Google Shape;349;p44"/>
          <p:cNvSpPr/>
          <p:nvPr/>
        </p:nvSpPr>
        <p:spPr>
          <a:xfrm>
            <a:off x="3584225" y="1661150"/>
            <a:ext cx="1602300" cy="1522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50" name="Google Shape;350;p44"/>
          <p:cNvCxnSpPr>
            <a:stCxn id="351" idx="3"/>
            <a:endCxn id="352" idx="1"/>
          </p:cNvCxnSpPr>
          <p:nvPr/>
        </p:nvCxnSpPr>
        <p:spPr>
          <a:xfrm>
            <a:off x="4321822" y="1964050"/>
            <a:ext cx="296100" cy="246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3" name="Google Shape;353;p44"/>
          <p:cNvCxnSpPr>
            <a:stCxn id="351" idx="2"/>
            <a:endCxn id="354" idx="0"/>
          </p:cNvCxnSpPr>
          <p:nvPr/>
        </p:nvCxnSpPr>
        <p:spPr>
          <a:xfrm flipH="1">
            <a:off x="4032472" y="2132500"/>
            <a:ext cx="120300" cy="242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5" name="Google Shape;355;p44"/>
          <p:cNvCxnSpPr>
            <a:stCxn id="352" idx="2"/>
            <a:endCxn id="354" idx="3"/>
          </p:cNvCxnSpPr>
          <p:nvPr/>
        </p:nvCxnSpPr>
        <p:spPr>
          <a:xfrm flipH="1">
            <a:off x="4201622" y="2378925"/>
            <a:ext cx="585300" cy="164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6" name="Google Shape;356;p44"/>
          <p:cNvCxnSpPr>
            <a:stCxn id="357" idx="1"/>
            <a:endCxn id="352" idx="3"/>
          </p:cNvCxnSpPr>
          <p:nvPr/>
        </p:nvCxnSpPr>
        <p:spPr>
          <a:xfrm flipH="1">
            <a:off x="4955847" y="1938450"/>
            <a:ext cx="1839300" cy="2721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8" name="Google Shape;358;p44"/>
          <p:cNvCxnSpPr>
            <a:stCxn id="359" idx="1"/>
            <a:endCxn id="352" idx="3"/>
          </p:cNvCxnSpPr>
          <p:nvPr/>
        </p:nvCxnSpPr>
        <p:spPr>
          <a:xfrm rot="10800000">
            <a:off x="4956122" y="2210500"/>
            <a:ext cx="2416500" cy="168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0" name="Google Shape;360;p44"/>
          <p:cNvCxnSpPr>
            <a:stCxn id="359" idx="0"/>
            <a:endCxn id="357" idx="3"/>
          </p:cNvCxnSpPr>
          <p:nvPr/>
        </p:nvCxnSpPr>
        <p:spPr>
          <a:xfrm rot="10800000">
            <a:off x="7133372" y="1938550"/>
            <a:ext cx="408300" cy="2718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1" name="Google Shape;361;p44"/>
          <p:cNvCxnSpPr>
            <a:stCxn id="362" idx="0"/>
            <a:endCxn id="357" idx="2"/>
          </p:cNvCxnSpPr>
          <p:nvPr/>
        </p:nvCxnSpPr>
        <p:spPr>
          <a:xfrm rot="10800000">
            <a:off x="6964185" y="2106813"/>
            <a:ext cx="239400" cy="533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3" name="Google Shape;363;p44"/>
          <p:cNvCxnSpPr>
            <a:stCxn id="362" idx="1"/>
            <a:endCxn id="354" idx="3"/>
          </p:cNvCxnSpPr>
          <p:nvPr/>
        </p:nvCxnSpPr>
        <p:spPr>
          <a:xfrm rot="10800000">
            <a:off x="4201635" y="2543463"/>
            <a:ext cx="2832900" cy="265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4" name="Google Shape;364;p44"/>
          <p:cNvCxnSpPr>
            <a:stCxn id="362" idx="1"/>
            <a:endCxn id="365" idx="3"/>
          </p:cNvCxnSpPr>
          <p:nvPr/>
        </p:nvCxnSpPr>
        <p:spPr>
          <a:xfrm flipH="1">
            <a:off x="4786935" y="2808663"/>
            <a:ext cx="2247600" cy="717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6" name="Google Shape;366;p44"/>
          <p:cNvCxnSpPr>
            <a:stCxn id="365" idx="0"/>
            <a:endCxn id="351" idx="2"/>
          </p:cNvCxnSpPr>
          <p:nvPr/>
        </p:nvCxnSpPr>
        <p:spPr>
          <a:xfrm rot="10800000">
            <a:off x="4152872" y="2132588"/>
            <a:ext cx="465000" cy="579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7" name="Google Shape;367;p44"/>
          <p:cNvSpPr/>
          <p:nvPr/>
        </p:nvSpPr>
        <p:spPr>
          <a:xfrm>
            <a:off x="6335763" y="3381775"/>
            <a:ext cx="1602300" cy="1522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8" name="Google Shape;368;p44"/>
          <p:cNvSpPr/>
          <p:nvPr/>
        </p:nvSpPr>
        <p:spPr>
          <a:xfrm>
            <a:off x="3584225" y="3381775"/>
            <a:ext cx="1602300" cy="1522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69" name="Google Shape;369;p44"/>
          <p:cNvCxnSpPr>
            <a:stCxn id="370" idx="3"/>
            <a:endCxn id="371" idx="1"/>
          </p:cNvCxnSpPr>
          <p:nvPr/>
        </p:nvCxnSpPr>
        <p:spPr>
          <a:xfrm>
            <a:off x="4321822" y="3684675"/>
            <a:ext cx="296100" cy="246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2" name="Google Shape;372;p44"/>
          <p:cNvCxnSpPr>
            <a:stCxn id="373" idx="0"/>
            <a:endCxn id="374" idx="3"/>
          </p:cNvCxnSpPr>
          <p:nvPr/>
        </p:nvCxnSpPr>
        <p:spPr>
          <a:xfrm rot="10800000">
            <a:off x="4201472" y="4263913"/>
            <a:ext cx="416400" cy="168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5" name="Google Shape;375;p44"/>
          <p:cNvCxnSpPr>
            <a:stCxn id="371" idx="1"/>
            <a:endCxn id="374" idx="3"/>
          </p:cNvCxnSpPr>
          <p:nvPr/>
        </p:nvCxnSpPr>
        <p:spPr>
          <a:xfrm flipH="1">
            <a:off x="4201472" y="3931100"/>
            <a:ext cx="416400" cy="3330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6" name="Google Shape;376;p44"/>
          <p:cNvCxnSpPr>
            <a:stCxn id="377" idx="1"/>
            <a:endCxn id="371" idx="3"/>
          </p:cNvCxnSpPr>
          <p:nvPr/>
        </p:nvCxnSpPr>
        <p:spPr>
          <a:xfrm flipH="1">
            <a:off x="4955847" y="3659075"/>
            <a:ext cx="1839300" cy="2721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8" name="Google Shape;378;p44"/>
          <p:cNvCxnSpPr>
            <a:stCxn id="379" idx="0"/>
            <a:endCxn id="377" idx="3"/>
          </p:cNvCxnSpPr>
          <p:nvPr/>
        </p:nvCxnSpPr>
        <p:spPr>
          <a:xfrm rot="10800000">
            <a:off x="7133372" y="3659175"/>
            <a:ext cx="408300" cy="2718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0" name="Google Shape;380;p44"/>
          <p:cNvCxnSpPr>
            <a:stCxn id="381" idx="0"/>
            <a:endCxn id="379" idx="1"/>
          </p:cNvCxnSpPr>
          <p:nvPr/>
        </p:nvCxnSpPr>
        <p:spPr>
          <a:xfrm flipH="1" rot="10800000">
            <a:off x="7203585" y="4099538"/>
            <a:ext cx="168900" cy="261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2" name="Google Shape;382;p44"/>
          <p:cNvSpPr txBox="1"/>
          <p:nvPr/>
        </p:nvSpPr>
        <p:spPr>
          <a:xfrm>
            <a:off x="1030575" y="2111925"/>
            <a:ext cx="2416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High Coupling</a:t>
            </a:r>
            <a:endParaRPr b="1" sz="2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3" name="Google Shape;383;p44"/>
          <p:cNvSpPr txBox="1"/>
          <p:nvPr/>
        </p:nvSpPr>
        <p:spPr>
          <a:xfrm>
            <a:off x="1030575" y="3881275"/>
            <a:ext cx="2416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Low</a:t>
            </a:r>
            <a:r>
              <a:rPr b="1" lang="en" sz="2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Coupling</a:t>
            </a:r>
            <a:endParaRPr b="1" sz="2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1" name="Google Shape;351;p44"/>
          <p:cNvSpPr/>
          <p:nvPr/>
        </p:nvSpPr>
        <p:spPr>
          <a:xfrm>
            <a:off x="3983722" y="1795600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2" name="Google Shape;352;p44"/>
          <p:cNvSpPr/>
          <p:nvPr/>
        </p:nvSpPr>
        <p:spPr>
          <a:xfrm>
            <a:off x="4617872" y="2042025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4" name="Google Shape;354;p44"/>
          <p:cNvSpPr/>
          <p:nvPr/>
        </p:nvSpPr>
        <p:spPr>
          <a:xfrm>
            <a:off x="3863422" y="2374963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5" name="Google Shape;365;p44"/>
          <p:cNvSpPr/>
          <p:nvPr/>
        </p:nvSpPr>
        <p:spPr>
          <a:xfrm>
            <a:off x="4448822" y="2711888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7" name="Google Shape;357;p44"/>
          <p:cNvSpPr/>
          <p:nvPr/>
        </p:nvSpPr>
        <p:spPr>
          <a:xfrm>
            <a:off x="6795147" y="1770000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9" name="Google Shape;359;p44"/>
          <p:cNvSpPr/>
          <p:nvPr/>
        </p:nvSpPr>
        <p:spPr>
          <a:xfrm>
            <a:off x="7372622" y="2210350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2" name="Google Shape;362;p44"/>
          <p:cNvSpPr/>
          <p:nvPr/>
        </p:nvSpPr>
        <p:spPr>
          <a:xfrm>
            <a:off x="7034535" y="2640213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0" name="Google Shape;370;p44"/>
          <p:cNvSpPr/>
          <p:nvPr/>
        </p:nvSpPr>
        <p:spPr>
          <a:xfrm>
            <a:off x="3983722" y="3516225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1" name="Google Shape;371;p44"/>
          <p:cNvSpPr/>
          <p:nvPr/>
        </p:nvSpPr>
        <p:spPr>
          <a:xfrm>
            <a:off x="4617872" y="3762650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4" name="Google Shape;374;p44"/>
          <p:cNvSpPr/>
          <p:nvPr/>
        </p:nvSpPr>
        <p:spPr>
          <a:xfrm>
            <a:off x="3863422" y="4095588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3" name="Google Shape;373;p44"/>
          <p:cNvSpPr/>
          <p:nvPr/>
        </p:nvSpPr>
        <p:spPr>
          <a:xfrm>
            <a:off x="4448822" y="4432513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7" name="Google Shape;377;p44"/>
          <p:cNvSpPr/>
          <p:nvPr/>
        </p:nvSpPr>
        <p:spPr>
          <a:xfrm>
            <a:off x="6795147" y="3490625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9" name="Google Shape;379;p44"/>
          <p:cNvSpPr/>
          <p:nvPr/>
        </p:nvSpPr>
        <p:spPr>
          <a:xfrm>
            <a:off x="7372622" y="3930975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1" name="Google Shape;381;p44"/>
          <p:cNvSpPr/>
          <p:nvPr/>
        </p:nvSpPr>
        <p:spPr>
          <a:xfrm>
            <a:off x="7034535" y="4360838"/>
            <a:ext cx="338100" cy="3369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5"/>
          <p:cNvSpPr txBox="1"/>
          <p:nvPr>
            <p:ph idx="1" type="body"/>
          </p:nvPr>
        </p:nvSpPr>
        <p:spPr>
          <a:xfrm>
            <a:off x="186500" y="284650"/>
            <a:ext cx="8957700" cy="437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FileOpener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555555"/>
                </a:solidFill>
                <a:latin typeface="Roboto Mono"/>
                <a:ea typeface="Roboto Mono"/>
                <a:cs typeface="Roboto Mono"/>
                <a:sym typeface="Roboto Mono"/>
              </a:rPr>
              <a:t>@Getter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 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555555"/>
                </a:solidFill>
                <a:latin typeface="Roboto Mono"/>
                <a:ea typeface="Roboto Mono"/>
                <a:cs typeface="Roboto Mono"/>
                <a:sym typeface="Roboto Mono"/>
              </a:rPr>
              <a:t>@Getter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List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fileContents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openFile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String filePath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filePath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getFileContents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throws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IOException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null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||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!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exists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())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throw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4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IOException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"File not found or not opened."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fileContents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readAllLines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Paths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get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 sz="14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file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400">
                <a:solidFill>
                  <a:srgbClr val="0000CC"/>
                </a:solidFill>
                <a:latin typeface="Roboto Mono"/>
                <a:ea typeface="Roboto Mono"/>
                <a:cs typeface="Roboto Mono"/>
                <a:sym typeface="Roboto Mono"/>
              </a:rPr>
              <a:t>getPath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()));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4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14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9" name="Google Shape;38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High Coupling = High Spaghetti</a:t>
            </a:r>
            <a:endParaRPr b="1" sz="2618">
              <a:solidFill>
                <a:srgbClr val="0033A0"/>
              </a:solidFill>
            </a:endParaRPr>
          </a:p>
        </p:txBody>
      </p:sp>
      <p:sp>
        <p:nvSpPr>
          <p:cNvPr id="395" name="Google Shape;395;p46"/>
          <p:cNvSpPr txBox="1"/>
          <p:nvPr>
            <p:ph idx="1" type="body"/>
          </p:nvPr>
        </p:nvSpPr>
        <p:spPr>
          <a:xfrm>
            <a:off x="2550500" y="1544475"/>
            <a:ext cx="62820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7" name="Google Shape;39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2625" y="1494125"/>
            <a:ext cx="611505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 u="sng">
                <a:solidFill>
                  <a:srgbClr val="0033A0"/>
                </a:solidFill>
              </a:rPr>
              <a:t>Increase cohesion</a:t>
            </a:r>
            <a:r>
              <a:rPr b="1" lang="en" sz="2600">
                <a:solidFill>
                  <a:srgbClr val="0033A0"/>
                </a:solidFill>
              </a:rPr>
              <a:t> </a:t>
            </a:r>
            <a:endParaRPr b="1" sz="2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rgbClr val="0033A0"/>
                </a:solidFill>
              </a:rPr>
              <a:t>to know where to look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403" name="Google Shape;403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UPPDATERA Utensil tray - white 20x50 cm" id="404" name="Google Shape;40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5375" y="445025"/>
            <a:ext cx="3960125" cy="396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 u="sng">
                <a:solidFill>
                  <a:srgbClr val="0033A0"/>
                </a:solidFill>
              </a:rPr>
              <a:t>Increase cohesion</a:t>
            </a:r>
            <a:r>
              <a:rPr b="1" lang="en" sz="2600">
                <a:solidFill>
                  <a:srgbClr val="0033A0"/>
                </a:solidFill>
              </a:rPr>
              <a:t> </a:t>
            </a:r>
            <a:endParaRPr b="1" sz="2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rgbClr val="0033A0"/>
                </a:solidFill>
              </a:rPr>
              <a:t>to know where to look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410" name="Google Shape;410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1" name="Google Shape;41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2575" y="584575"/>
            <a:ext cx="1473050" cy="4707351"/>
          </a:xfrm>
          <a:prstGeom prst="rect">
            <a:avLst/>
          </a:prstGeom>
          <a:noFill/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12" name="Google Shape;412;p48"/>
          <p:cNvSpPr/>
          <p:nvPr/>
        </p:nvSpPr>
        <p:spPr>
          <a:xfrm rot="1179942">
            <a:off x="5129814" y="1444538"/>
            <a:ext cx="3895623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9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Abstractions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Abstractions</a:t>
            </a:r>
            <a:r>
              <a:rPr b="1" lang="en" sz="2618"/>
              <a:t> </a:t>
            </a:r>
            <a:r>
              <a:rPr b="1" lang="en" sz="2618" u="sng"/>
              <a:t>hide complexity</a:t>
            </a:r>
            <a:endParaRPr b="1" sz="2618" u="sng"/>
          </a:p>
        </p:txBody>
      </p:sp>
      <p:sp>
        <p:nvSpPr>
          <p:cNvPr id="423" name="Google Shape;423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4" name="Google Shape;424;p50"/>
          <p:cNvPicPr preferRelativeResize="0"/>
          <p:nvPr/>
        </p:nvPicPr>
        <p:blipFill rotWithShape="1">
          <a:blip r:embed="rId3">
            <a:alphaModFix/>
          </a:blip>
          <a:srcRect b="0" l="18633" r="12580" t="0"/>
          <a:stretch/>
        </p:blipFill>
        <p:spPr>
          <a:xfrm>
            <a:off x="3090475" y="1524325"/>
            <a:ext cx="3961949" cy="3240176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50"/>
          <p:cNvSpPr txBox="1"/>
          <p:nvPr/>
        </p:nvSpPr>
        <p:spPr>
          <a:xfrm>
            <a:off x="4116100" y="2669100"/>
            <a:ext cx="1203000" cy="523200"/>
          </a:xfrm>
          <a:prstGeom prst="rect">
            <a:avLst/>
          </a:prstGeom>
          <a:solidFill>
            <a:srgbClr val="666666"/>
          </a:solidFill>
          <a:ln cap="flat" cmpd="sng" w="1905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turn()</a:t>
            </a:r>
            <a:endParaRPr sz="2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6" name="Google Shape;426;p50"/>
          <p:cNvCxnSpPr>
            <a:stCxn id="427" idx="0"/>
          </p:cNvCxnSpPr>
          <p:nvPr/>
        </p:nvCxnSpPr>
        <p:spPr>
          <a:xfrm flipH="1" rot="10800000">
            <a:off x="3880500" y="3854750"/>
            <a:ext cx="235500" cy="261900"/>
          </a:xfrm>
          <a:prstGeom prst="straightConnector1">
            <a:avLst/>
          </a:prstGeom>
          <a:noFill/>
          <a:ln cap="flat" cmpd="sng" w="28575">
            <a:solidFill>
              <a:srgbClr val="F3F3F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8" name="Google Shape;428;p50"/>
          <p:cNvCxnSpPr/>
          <p:nvPr/>
        </p:nvCxnSpPr>
        <p:spPr>
          <a:xfrm rot="10800000">
            <a:off x="5289300" y="3908300"/>
            <a:ext cx="306600" cy="306600"/>
          </a:xfrm>
          <a:prstGeom prst="straightConnector1">
            <a:avLst/>
          </a:prstGeom>
          <a:noFill/>
          <a:ln cap="flat" cmpd="sng" w="28575">
            <a:solidFill>
              <a:srgbClr val="F3F3F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7" name="Google Shape;427;p50"/>
          <p:cNvSpPr txBox="1"/>
          <p:nvPr/>
        </p:nvSpPr>
        <p:spPr>
          <a:xfrm>
            <a:off x="3140250" y="4116650"/>
            <a:ext cx="1480500" cy="523200"/>
          </a:xfrm>
          <a:prstGeom prst="rect">
            <a:avLst/>
          </a:prstGeom>
          <a:solidFill>
            <a:srgbClr val="666666"/>
          </a:solidFill>
          <a:ln cap="flat" cmpd="sng" w="1905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brake()</a:t>
            </a:r>
            <a:endParaRPr sz="2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9" name="Google Shape;429;p50"/>
          <p:cNvSpPr txBox="1"/>
          <p:nvPr/>
        </p:nvSpPr>
        <p:spPr>
          <a:xfrm>
            <a:off x="4853150" y="4214900"/>
            <a:ext cx="2068800" cy="523200"/>
          </a:xfrm>
          <a:prstGeom prst="rect">
            <a:avLst/>
          </a:prstGeom>
          <a:solidFill>
            <a:srgbClr val="666666"/>
          </a:solidFill>
          <a:ln cap="flat" cmpd="sng" w="1905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rPr>
              <a:t>accelerate</a:t>
            </a:r>
            <a:r>
              <a:rPr lang="en" sz="2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2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Abstractions </a:t>
            </a:r>
            <a:r>
              <a:rPr b="1" lang="en" sz="2618" u="sng"/>
              <a:t>hide complexity</a:t>
            </a:r>
            <a:endParaRPr b="1" sz="2618" u="sng"/>
          </a:p>
        </p:txBody>
      </p:sp>
      <p:sp>
        <p:nvSpPr>
          <p:cNvPr id="435" name="Google Shape;435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36" name="Google Shape;436;p51"/>
          <p:cNvPicPr preferRelativeResize="0"/>
          <p:nvPr/>
        </p:nvPicPr>
        <p:blipFill rotWithShape="1">
          <a:blip r:embed="rId3">
            <a:alphaModFix/>
          </a:blip>
          <a:srcRect b="0" l="18633" r="12580" t="0"/>
          <a:stretch/>
        </p:blipFill>
        <p:spPr>
          <a:xfrm>
            <a:off x="3090475" y="1524325"/>
            <a:ext cx="3961949" cy="32401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7" name="Google Shape;437;p51"/>
          <p:cNvCxnSpPr/>
          <p:nvPr/>
        </p:nvCxnSpPr>
        <p:spPr>
          <a:xfrm flipH="1" rot="10800000">
            <a:off x="3861400" y="3854625"/>
            <a:ext cx="254700" cy="248100"/>
          </a:xfrm>
          <a:prstGeom prst="straightConnector1">
            <a:avLst/>
          </a:prstGeom>
          <a:noFill/>
          <a:ln cap="flat" cmpd="sng" w="28575">
            <a:solidFill>
              <a:srgbClr val="F3F3F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8" name="Google Shape;438;p51"/>
          <p:cNvCxnSpPr/>
          <p:nvPr/>
        </p:nvCxnSpPr>
        <p:spPr>
          <a:xfrm rot="10800000">
            <a:off x="5289300" y="3908300"/>
            <a:ext cx="306600" cy="306600"/>
          </a:xfrm>
          <a:prstGeom prst="straightConnector1">
            <a:avLst/>
          </a:prstGeom>
          <a:noFill/>
          <a:ln cap="flat" cmpd="sng" w="28575">
            <a:solidFill>
              <a:srgbClr val="F3F3F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9" name="Google Shape;439;p51"/>
          <p:cNvSpPr txBox="1"/>
          <p:nvPr/>
        </p:nvSpPr>
        <p:spPr>
          <a:xfrm>
            <a:off x="4853150" y="4214900"/>
            <a:ext cx="2068800" cy="523200"/>
          </a:xfrm>
          <a:prstGeom prst="rect">
            <a:avLst/>
          </a:prstGeom>
          <a:solidFill>
            <a:srgbClr val="666666"/>
          </a:solidFill>
          <a:ln cap="flat" cmpd="sng" w="1905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rPr>
              <a:t>accelerate</a:t>
            </a:r>
            <a:r>
              <a:rPr lang="en" sz="2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2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0" name="Google Shape;440;p51"/>
          <p:cNvSpPr txBox="1"/>
          <p:nvPr/>
        </p:nvSpPr>
        <p:spPr>
          <a:xfrm>
            <a:off x="2624600" y="4102725"/>
            <a:ext cx="2068800" cy="523200"/>
          </a:xfrm>
          <a:prstGeom prst="rect">
            <a:avLst/>
          </a:prstGeom>
          <a:solidFill>
            <a:srgbClr val="666666"/>
          </a:solidFill>
          <a:ln cap="flat" cmpd="sng" w="1905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rPr>
              <a:t>accelerate</a:t>
            </a:r>
            <a:r>
              <a:rPr lang="en" sz="2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2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1" name="Google Shape;441;p51"/>
          <p:cNvSpPr txBox="1"/>
          <p:nvPr/>
        </p:nvSpPr>
        <p:spPr>
          <a:xfrm>
            <a:off x="3731050" y="2662300"/>
            <a:ext cx="2068800" cy="523200"/>
          </a:xfrm>
          <a:prstGeom prst="rect">
            <a:avLst/>
          </a:prstGeom>
          <a:solidFill>
            <a:srgbClr val="666666"/>
          </a:solidFill>
          <a:ln cap="flat" cmpd="sng" w="1905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rPr>
              <a:t>accelerate</a:t>
            </a:r>
            <a:r>
              <a:rPr lang="en" sz="2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2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>
                <a:solidFill>
                  <a:srgbClr val="0033A0"/>
                </a:solidFill>
                <a:latin typeface="Roboto"/>
                <a:ea typeface="Roboto"/>
                <a:cs typeface="Roboto"/>
                <a:sym typeface="Roboto"/>
              </a:rPr>
              <a:t>Maintainable code is code that is </a:t>
            </a:r>
            <a:br>
              <a:rPr b="1" lang="en" sz="2618">
                <a:solidFill>
                  <a:srgbClr val="0033A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 sz="2618">
                <a:solidFill>
                  <a:srgbClr val="0033A0"/>
                </a:solidFill>
                <a:latin typeface="Roboto"/>
                <a:ea typeface="Roboto"/>
                <a:cs typeface="Roboto"/>
                <a:sym typeface="Roboto"/>
              </a:rPr>
              <a:t>easy to </a:t>
            </a:r>
            <a:r>
              <a:rPr b="1" lang="en" sz="2618" u="sng">
                <a:solidFill>
                  <a:srgbClr val="0033A0"/>
                </a:solidFill>
                <a:latin typeface="Roboto"/>
                <a:ea typeface="Roboto"/>
                <a:cs typeface="Roboto"/>
                <a:sym typeface="Roboto"/>
              </a:rPr>
              <a:t>understand</a:t>
            </a:r>
            <a:r>
              <a:rPr b="1" lang="en" sz="2618">
                <a:solidFill>
                  <a:srgbClr val="0033A0"/>
                </a:solidFill>
                <a:latin typeface="Roboto"/>
                <a:ea typeface="Roboto"/>
                <a:cs typeface="Roboto"/>
                <a:sym typeface="Roboto"/>
              </a:rPr>
              <a:t> and easy to </a:t>
            </a:r>
            <a:r>
              <a:rPr b="1" lang="en" sz="2618" u="sng">
                <a:solidFill>
                  <a:srgbClr val="0033A0"/>
                </a:solidFill>
                <a:latin typeface="Roboto"/>
                <a:ea typeface="Roboto"/>
                <a:cs typeface="Roboto"/>
                <a:sym typeface="Roboto"/>
              </a:rPr>
              <a:t>modify</a:t>
            </a:r>
            <a:endParaRPr b="1" sz="2618" u="sng">
              <a:solidFill>
                <a:srgbClr val="0033A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2550500" y="1544475"/>
            <a:ext cx="62820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br>
              <a:rPr b="1" lang="en" sz="2200">
                <a:solidFill>
                  <a:srgbClr val="434343"/>
                </a:solidFill>
              </a:rPr>
            </a:br>
            <a:br>
              <a:rPr b="1" lang="en" sz="2200">
                <a:solidFill>
                  <a:srgbClr val="434343"/>
                </a:solidFill>
              </a:rPr>
            </a:br>
            <a:br>
              <a:rPr b="1" lang="en" sz="2200">
                <a:solidFill>
                  <a:srgbClr val="434343"/>
                </a:solidFill>
              </a:rPr>
            </a:br>
            <a:r>
              <a:rPr b="1" lang="en" sz="2200">
                <a:solidFill>
                  <a:srgbClr val="434343"/>
                </a:solidFill>
              </a:rPr>
              <a:t>Code is read much more often than it is written</a:t>
            </a:r>
            <a:endParaRPr b="1" sz="2200">
              <a:solidFill>
                <a:srgbClr val="434343"/>
              </a:solidFill>
            </a:endParaRPr>
          </a:p>
        </p:txBody>
      </p:sp>
      <p:sp>
        <p:nvSpPr>
          <p:cNvPr id="90" name="Google Shape;9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7" name="Google Shape;447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Abstractions allow for </a:t>
            </a:r>
            <a:r>
              <a:rPr b="1" lang="en" sz="2618" u="sng"/>
              <a:t>loose coupling</a:t>
            </a:r>
            <a:endParaRPr b="1" sz="2618" u="sng"/>
          </a:p>
        </p:txBody>
      </p:sp>
      <p:sp>
        <p:nvSpPr>
          <p:cNvPr id="448" name="Google Shape;448;p52"/>
          <p:cNvSpPr/>
          <p:nvPr/>
        </p:nvSpPr>
        <p:spPr>
          <a:xfrm>
            <a:off x="6208500" y="1635125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CSVLoader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9" name="Google Shape;449;p52"/>
          <p:cNvSpPr/>
          <p:nvPr/>
        </p:nvSpPr>
        <p:spPr>
          <a:xfrm>
            <a:off x="1144800" y="1635125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DataAnalyser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0" name="Google Shape;450;p52"/>
          <p:cNvSpPr/>
          <p:nvPr/>
        </p:nvSpPr>
        <p:spPr>
          <a:xfrm>
            <a:off x="6208500" y="3748475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CSVLoader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1" name="Google Shape;451;p52"/>
          <p:cNvSpPr/>
          <p:nvPr/>
        </p:nvSpPr>
        <p:spPr>
          <a:xfrm>
            <a:off x="1184625" y="3748475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DataAnalyser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2" name="Google Shape;452;p52"/>
          <p:cNvSpPr/>
          <p:nvPr/>
        </p:nvSpPr>
        <p:spPr>
          <a:xfrm>
            <a:off x="3676650" y="3748475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DataLoader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3" name="Google Shape;453;p52"/>
          <p:cNvSpPr txBox="1"/>
          <p:nvPr/>
        </p:nvSpPr>
        <p:spPr>
          <a:xfrm>
            <a:off x="3565800" y="2571750"/>
            <a:ext cx="2012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VS</a:t>
            </a:r>
            <a:endParaRPr b="1" sz="26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454" name="Google Shape;454;p52"/>
          <p:cNvCxnSpPr>
            <a:stCxn id="449" idx="3"/>
            <a:endCxn id="448" idx="1"/>
          </p:cNvCxnSpPr>
          <p:nvPr/>
        </p:nvCxnSpPr>
        <p:spPr>
          <a:xfrm>
            <a:off x="2935500" y="1885475"/>
            <a:ext cx="32730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455" name="Google Shape;455;p52"/>
          <p:cNvCxnSpPr>
            <a:endCxn id="452" idx="1"/>
          </p:cNvCxnSpPr>
          <p:nvPr/>
        </p:nvCxnSpPr>
        <p:spPr>
          <a:xfrm>
            <a:off x="2975250" y="3998825"/>
            <a:ext cx="7014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456" name="Google Shape;456;p52"/>
          <p:cNvCxnSpPr>
            <a:stCxn id="452" idx="3"/>
            <a:endCxn id="450" idx="1"/>
          </p:cNvCxnSpPr>
          <p:nvPr/>
        </p:nvCxnSpPr>
        <p:spPr>
          <a:xfrm>
            <a:off x="5467350" y="3998825"/>
            <a:ext cx="7413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dash"/>
            <a:round/>
            <a:headEnd len="med" w="med" type="triangle"/>
            <a:tailEnd len="med" w="med" type="none"/>
          </a:ln>
        </p:spPr>
      </p:cxnSp>
      <p:sp>
        <p:nvSpPr>
          <p:cNvPr id="457" name="Google Shape;457;p52"/>
          <p:cNvSpPr/>
          <p:nvPr/>
        </p:nvSpPr>
        <p:spPr>
          <a:xfrm>
            <a:off x="6208650" y="3132838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FF9370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ROOTFileLoader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58" name="Google Shape;458;p52"/>
          <p:cNvCxnSpPr>
            <a:endCxn id="457" idx="1"/>
          </p:cNvCxnSpPr>
          <p:nvPr/>
        </p:nvCxnSpPr>
        <p:spPr>
          <a:xfrm flipH="1" rot="10800000">
            <a:off x="5470350" y="3383188"/>
            <a:ext cx="738300" cy="416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dash"/>
            <a:round/>
            <a:headEnd len="med" w="med" type="triangle"/>
            <a:tailEnd len="med" w="med" type="none"/>
          </a:ln>
        </p:spPr>
      </p:cxnSp>
      <p:sp>
        <p:nvSpPr>
          <p:cNvPr id="459" name="Google Shape;459;p52"/>
          <p:cNvSpPr/>
          <p:nvPr/>
        </p:nvSpPr>
        <p:spPr>
          <a:xfrm>
            <a:off x="6208650" y="4380200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HDF5Loader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60" name="Google Shape;460;p52"/>
          <p:cNvCxnSpPr>
            <a:endCxn id="459" idx="1"/>
          </p:cNvCxnSpPr>
          <p:nvPr/>
        </p:nvCxnSpPr>
        <p:spPr>
          <a:xfrm>
            <a:off x="5463150" y="4206350"/>
            <a:ext cx="745500" cy="4242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dash"/>
            <a:round/>
            <a:headEnd len="med" w="med" type="triangle"/>
            <a:tailEnd len="med" w="med" type="none"/>
          </a:ln>
        </p:spPr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/>
              <a:t>A</a:t>
            </a:r>
            <a:r>
              <a:rPr b="1" lang="en" sz="2618">
                <a:solidFill>
                  <a:srgbClr val="0033A0"/>
                </a:solidFill>
              </a:rPr>
              <a:t>bstractions should </a:t>
            </a:r>
            <a:r>
              <a:rPr b="1" lang="en" sz="2618"/>
              <a:t>tell you</a:t>
            </a:r>
            <a:br>
              <a:rPr b="1" lang="en" sz="2618"/>
            </a:br>
            <a:r>
              <a:rPr b="1" lang="en" sz="2618" u="sng"/>
              <a:t>WHAT not HOW</a:t>
            </a:r>
            <a:endParaRPr b="1" sz="2618" u="sng">
              <a:solidFill>
                <a:srgbClr val="0033A0"/>
              </a:solidFill>
            </a:endParaRPr>
          </a:p>
        </p:txBody>
      </p:sp>
      <p:sp>
        <p:nvSpPr>
          <p:cNvPr id="466" name="Google Shape;466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67" name="Google Shape;467;p53"/>
          <p:cNvCxnSpPr>
            <a:stCxn id="468" idx="3"/>
            <a:endCxn id="469" idx="1"/>
          </p:cNvCxnSpPr>
          <p:nvPr/>
        </p:nvCxnSpPr>
        <p:spPr>
          <a:xfrm>
            <a:off x="2419250" y="2924225"/>
            <a:ext cx="12573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0" name="Google Shape;470;p53"/>
          <p:cNvCxnSpPr/>
          <p:nvPr/>
        </p:nvCxnSpPr>
        <p:spPr>
          <a:xfrm flipH="1" rot="10800000">
            <a:off x="4627750" y="1820075"/>
            <a:ext cx="1004700" cy="446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dash"/>
            <a:round/>
            <a:headEnd len="med" w="med" type="triangle"/>
            <a:tailEnd len="med" w="med" type="none"/>
          </a:ln>
        </p:spPr>
      </p:cxnSp>
      <p:cxnSp>
        <p:nvCxnSpPr>
          <p:cNvPr id="471" name="Google Shape;471;p53"/>
          <p:cNvCxnSpPr/>
          <p:nvPr/>
        </p:nvCxnSpPr>
        <p:spPr>
          <a:xfrm flipH="1" rot="10800000">
            <a:off x="4635659" y="2556200"/>
            <a:ext cx="996300" cy="1245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dash"/>
            <a:round/>
            <a:headEnd len="med" w="med" type="triangle"/>
            <a:tailEnd len="med" w="med" type="none"/>
          </a:ln>
        </p:spPr>
      </p:cxnSp>
      <p:cxnSp>
        <p:nvCxnSpPr>
          <p:cNvPr id="472" name="Google Shape;472;p53"/>
          <p:cNvCxnSpPr/>
          <p:nvPr/>
        </p:nvCxnSpPr>
        <p:spPr>
          <a:xfrm>
            <a:off x="4643435" y="3073023"/>
            <a:ext cx="989100" cy="219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dash"/>
            <a:round/>
            <a:headEnd len="med" w="med" type="triangle"/>
            <a:tailEnd len="med" w="med" type="none"/>
          </a:ln>
        </p:spPr>
      </p:cxnSp>
      <p:cxnSp>
        <p:nvCxnSpPr>
          <p:cNvPr id="473" name="Google Shape;473;p53"/>
          <p:cNvCxnSpPr/>
          <p:nvPr/>
        </p:nvCxnSpPr>
        <p:spPr>
          <a:xfrm>
            <a:off x="4635527" y="3458176"/>
            <a:ext cx="996300" cy="5790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dash"/>
            <a:round/>
            <a:headEnd len="med" w="med" type="triangle"/>
            <a:tailEnd len="med" w="med" type="none"/>
          </a:ln>
        </p:spPr>
      </p:cxnSp>
      <p:sp>
        <p:nvSpPr>
          <p:cNvPr id="474" name="Google Shape;474;p53"/>
          <p:cNvSpPr txBox="1"/>
          <p:nvPr/>
        </p:nvSpPr>
        <p:spPr>
          <a:xfrm>
            <a:off x="3372925" y="4491150"/>
            <a:ext cx="313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Abstraction</a:t>
            </a:r>
            <a:endParaRPr sz="18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" name="Google Shape;475;p53"/>
          <p:cNvSpPr txBox="1"/>
          <p:nvPr/>
        </p:nvSpPr>
        <p:spPr>
          <a:xfrm>
            <a:off x="5525550" y="4491150"/>
            <a:ext cx="313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Implementation(s)</a:t>
            </a:r>
            <a:endParaRPr sz="18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" name="Google Shape;476;p53"/>
          <p:cNvSpPr/>
          <p:nvPr/>
        </p:nvSpPr>
        <p:spPr>
          <a:xfrm>
            <a:off x="5558175" y="2305850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ConsoleLogger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7" name="Google Shape;477;p53"/>
          <p:cNvSpPr/>
          <p:nvPr/>
        </p:nvSpPr>
        <p:spPr>
          <a:xfrm>
            <a:off x="5558179" y="3041973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CloudLogger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8" name="Google Shape;478;p53"/>
          <p:cNvSpPr/>
          <p:nvPr/>
        </p:nvSpPr>
        <p:spPr>
          <a:xfrm>
            <a:off x="5558050" y="1569725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FileLogger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9" name="Google Shape;479;p53"/>
          <p:cNvSpPr/>
          <p:nvPr/>
        </p:nvSpPr>
        <p:spPr>
          <a:xfrm>
            <a:off x="5558054" y="3786826"/>
            <a:ext cx="1790700" cy="500700"/>
          </a:xfrm>
          <a:prstGeom prst="roundRect">
            <a:avLst>
              <a:gd fmla="val 16667" name="adj"/>
            </a:avLst>
          </a:prstGeom>
          <a:solidFill>
            <a:srgbClr val="FF9370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DatabaseLogger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0" name="Google Shape;480;p53"/>
          <p:cNvSpPr/>
          <p:nvPr/>
        </p:nvSpPr>
        <p:spPr>
          <a:xfrm>
            <a:off x="3676550" y="1569725"/>
            <a:ext cx="957900" cy="27090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Logger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1" name="Google Shape;481;p53"/>
          <p:cNvSpPr/>
          <p:nvPr/>
        </p:nvSpPr>
        <p:spPr>
          <a:xfrm>
            <a:off x="1100450" y="2673875"/>
            <a:ext cx="1420500" cy="5007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Component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" name="Google Shape;482;p53"/>
          <p:cNvSpPr/>
          <p:nvPr/>
        </p:nvSpPr>
        <p:spPr>
          <a:xfrm rot="1179957">
            <a:off x="5067765" y="693937"/>
            <a:ext cx="4005222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483" name="Google Shape;483;p53"/>
          <p:cNvCxnSpPr>
            <a:stCxn id="481" idx="3"/>
            <a:endCxn id="479" idx="1"/>
          </p:cNvCxnSpPr>
          <p:nvPr/>
        </p:nvCxnSpPr>
        <p:spPr>
          <a:xfrm>
            <a:off x="2520950" y="2924225"/>
            <a:ext cx="3037200" cy="11130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54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Dependency-Management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 u="sng">
                <a:solidFill>
                  <a:srgbClr val="0033A0"/>
                </a:solidFill>
              </a:rPr>
              <a:t>Don't repeat yourself </a:t>
            </a:r>
            <a:endParaRPr b="1" sz="2600" u="sng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rgbClr val="0033A0"/>
                </a:solidFill>
              </a:rPr>
              <a:t>to reduce code duplication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494" name="Google Shape;494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5" name="Google Shape;495;p55"/>
          <p:cNvSpPr/>
          <p:nvPr/>
        </p:nvSpPr>
        <p:spPr>
          <a:xfrm>
            <a:off x="5618662" y="2939950"/>
            <a:ext cx="1955400" cy="13497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6" name="Google Shape;496;p55"/>
          <p:cNvSpPr/>
          <p:nvPr/>
        </p:nvSpPr>
        <p:spPr>
          <a:xfrm>
            <a:off x="1577212" y="2939953"/>
            <a:ext cx="1955400" cy="13497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7" name="Google Shape;497;p55"/>
          <p:cNvSpPr/>
          <p:nvPr/>
        </p:nvSpPr>
        <p:spPr>
          <a:xfrm>
            <a:off x="1695862" y="3023950"/>
            <a:ext cx="1718100" cy="7650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8" name="Google Shape;498;p55"/>
          <p:cNvSpPr/>
          <p:nvPr/>
        </p:nvSpPr>
        <p:spPr>
          <a:xfrm>
            <a:off x="5737312" y="3095025"/>
            <a:ext cx="1718100" cy="7650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 u="sng">
                <a:solidFill>
                  <a:srgbClr val="0033A0"/>
                </a:solidFill>
              </a:rPr>
              <a:t>Don't repeat yourself </a:t>
            </a:r>
            <a:endParaRPr b="1" sz="2600" u="sng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rgbClr val="0033A0"/>
                </a:solidFill>
              </a:rPr>
              <a:t>to reduce code duplication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04" name="Google Shape;504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5" name="Google Shape;505;p56"/>
          <p:cNvSpPr/>
          <p:nvPr/>
        </p:nvSpPr>
        <p:spPr>
          <a:xfrm>
            <a:off x="5618650" y="3860025"/>
            <a:ext cx="1955400" cy="4296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06" name="Google Shape;506;p56"/>
          <p:cNvSpPr/>
          <p:nvPr/>
        </p:nvSpPr>
        <p:spPr>
          <a:xfrm>
            <a:off x="1577200" y="3860052"/>
            <a:ext cx="1955400" cy="4296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07" name="Google Shape;507;p56"/>
          <p:cNvSpPr/>
          <p:nvPr/>
        </p:nvSpPr>
        <p:spPr>
          <a:xfrm>
            <a:off x="3712962" y="1592800"/>
            <a:ext cx="1718100" cy="7650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508" name="Google Shape;508;p56"/>
          <p:cNvCxnSpPr>
            <a:stCxn id="506" idx="0"/>
            <a:endCxn id="507" idx="2"/>
          </p:cNvCxnSpPr>
          <p:nvPr/>
        </p:nvCxnSpPr>
        <p:spPr>
          <a:xfrm flipH="1" rot="10800000">
            <a:off x="2554900" y="2357652"/>
            <a:ext cx="2017200" cy="1502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9" name="Google Shape;509;p56"/>
          <p:cNvCxnSpPr>
            <a:stCxn id="505" idx="0"/>
            <a:endCxn id="507" idx="2"/>
          </p:cNvCxnSpPr>
          <p:nvPr/>
        </p:nvCxnSpPr>
        <p:spPr>
          <a:xfrm rot="10800000">
            <a:off x="4571950" y="2357925"/>
            <a:ext cx="2024400" cy="15021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 u="sng"/>
              <a:t>Repeat yourself </a:t>
            </a:r>
            <a:endParaRPr b="1" sz="26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/>
              <a:t>to avoid creating dependencies</a:t>
            </a:r>
            <a:endParaRPr b="1" sz="2600" u="sng"/>
          </a:p>
        </p:txBody>
      </p:sp>
      <p:sp>
        <p:nvSpPr>
          <p:cNvPr id="515" name="Google Shape;515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6" name="Google Shape;516;p57"/>
          <p:cNvSpPr/>
          <p:nvPr/>
        </p:nvSpPr>
        <p:spPr>
          <a:xfrm>
            <a:off x="5618650" y="3860025"/>
            <a:ext cx="1955400" cy="4296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17" name="Google Shape;517;p57"/>
          <p:cNvSpPr/>
          <p:nvPr/>
        </p:nvSpPr>
        <p:spPr>
          <a:xfrm>
            <a:off x="1577200" y="3860052"/>
            <a:ext cx="1955400" cy="4296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18" name="Google Shape;518;p57"/>
          <p:cNvSpPr/>
          <p:nvPr/>
        </p:nvSpPr>
        <p:spPr>
          <a:xfrm>
            <a:off x="3712962" y="1592800"/>
            <a:ext cx="1718100" cy="765000"/>
          </a:xfrm>
          <a:prstGeom prst="roundRect">
            <a:avLst>
              <a:gd fmla="val 16667" name="adj"/>
            </a:avLst>
          </a:prstGeom>
          <a:solidFill>
            <a:srgbClr val="E1B54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519" name="Google Shape;519;p57"/>
          <p:cNvCxnSpPr>
            <a:stCxn id="517" idx="0"/>
            <a:endCxn id="518" idx="2"/>
          </p:cNvCxnSpPr>
          <p:nvPr/>
        </p:nvCxnSpPr>
        <p:spPr>
          <a:xfrm flipH="1" rot="10800000">
            <a:off x="2554900" y="2357652"/>
            <a:ext cx="2017200" cy="15024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20" name="Google Shape;520;p57"/>
          <p:cNvCxnSpPr>
            <a:stCxn id="516" idx="0"/>
            <a:endCxn id="518" idx="2"/>
          </p:cNvCxnSpPr>
          <p:nvPr/>
        </p:nvCxnSpPr>
        <p:spPr>
          <a:xfrm rot="10800000">
            <a:off x="4571950" y="2357925"/>
            <a:ext cx="2024400" cy="15021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21" name="Google Shape;521;p57"/>
          <p:cNvSpPr/>
          <p:nvPr/>
        </p:nvSpPr>
        <p:spPr>
          <a:xfrm>
            <a:off x="3261900" y="1760500"/>
            <a:ext cx="451200" cy="4296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2" name="Google Shape;522;p57"/>
          <p:cNvSpPr/>
          <p:nvPr/>
        </p:nvSpPr>
        <p:spPr>
          <a:xfrm>
            <a:off x="5431050" y="1651350"/>
            <a:ext cx="366300" cy="3321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3" name="Google Shape;523;p57"/>
          <p:cNvSpPr/>
          <p:nvPr/>
        </p:nvSpPr>
        <p:spPr>
          <a:xfrm>
            <a:off x="5071425" y="1832999"/>
            <a:ext cx="805800" cy="572700"/>
          </a:xfrm>
          <a:prstGeom prst="roundRect">
            <a:avLst>
              <a:gd fmla="val 16667" name="adj"/>
            </a:avLst>
          </a:prstGeom>
          <a:solidFill>
            <a:srgbClr val="6DC3DA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4" name="Google Shape;524;p57"/>
          <p:cNvSpPr/>
          <p:nvPr/>
        </p:nvSpPr>
        <p:spPr>
          <a:xfrm>
            <a:off x="4042025" y="2190100"/>
            <a:ext cx="1955400" cy="4296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525" name="Google Shape;52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6297" y="2535575"/>
            <a:ext cx="1502400" cy="150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673499">
            <a:off x="2426413" y="1062879"/>
            <a:ext cx="3016921" cy="2262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4948989">
            <a:off x="3806563" y="1106304"/>
            <a:ext cx="3016921" cy="2262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"/>
            <a:ext cx="9144000" cy="5143481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57"/>
          <p:cNvSpPr/>
          <p:nvPr/>
        </p:nvSpPr>
        <p:spPr>
          <a:xfrm rot="1179878">
            <a:off x="5055476" y="1200262"/>
            <a:ext cx="3956446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 u="sng">
                <a:solidFill>
                  <a:srgbClr val="0033A0"/>
                </a:solidFill>
              </a:rPr>
              <a:t>Repeat yourself </a:t>
            </a:r>
            <a:endParaRPr b="1" sz="2600" u="sng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>
                <a:solidFill>
                  <a:srgbClr val="0033A0"/>
                </a:solidFill>
              </a:rPr>
              <a:t>to avoid creating dependencies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35" name="Google Shape;535;p58"/>
          <p:cNvSpPr txBox="1"/>
          <p:nvPr>
            <p:ph idx="1" type="body"/>
          </p:nvPr>
        </p:nvSpPr>
        <p:spPr>
          <a:xfrm>
            <a:off x="2352125" y="1544475"/>
            <a:ext cx="64803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br>
              <a:rPr lang="en" sz="2200">
                <a:solidFill>
                  <a:srgbClr val="434343"/>
                </a:solidFill>
              </a:rPr>
            </a:br>
            <a:br>
              <a:rPr lang="en" sz="2200">
                <a:solidFill>
                  <a:srgbClr val="434343"/>
                </a:solidFill>
              </a:rPr>
            </a:br>
            <a:br>
              <a:rPr lang="en" sz="2200">
                <a:solidFill>
                  <a:srgbClr val="434343"/>
                </a:solidFill>
              </a:rPr>
            </a:br>
            <a:r>
              <a:rPr b="1" lang="en" sz="2200">
                <a:solidFill>
                  <a:srgbClr val="434343"/>
                </a:solidFill>
              </a:rPr>
              <a:t>D</a:t>
            </a:r>
            <a:r>
              <a:rPr b="1" lang="en" sz="2200">
                <a:solidFill>
                  <a:srgbClr val="434343"/>
                </a:solidFill>
              </a:rPr>
              <a:t>uplication is cheaper than the wrong abstraction</a:t>
            </a:r>
            <a:endParaRPr b="1" sz="2200">
              <a:solidFill>
                <a:srgbClr val="434343"/>
              </a:solidFill>
            </a:endParaRPr>
          </a:p>
        </p:txBody>
      </p:sp>
      <p:sp>
        <p:nvSpPr>
          <p:cNvPr id="536" name="Google Shape;536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 u="sng">
                <a:solidFill>
                  <a:srgbClr val="0033A0"/>
                </a:solidFill>
              </a:rPr>
              <a:t>Don't reinvent the wheel</a:t>
            </a:r>
            <a:r>
              <a:rPr b="1" lang="en" sz="2600">
                <a:solidFill>
                  <a:srgbClr val="0033A0"/>
                </a:solidFill>
              </a:rPr>
              <a:t> </a:t>
            </a:r>
            <a:endParaRPr b="1" sz="2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>
                <a:solidFill>
                  <a:srgbClr val="0033A0"/>
                </a:solidFill>
              </a:rPr>
              <a:t>to reduce the amount of code to maintain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42" name="Google Shape;542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3" name="Google Shape;543;p59"/>
          <p:cNvSpPr/>
          <p:nvPr/>
        </p:nvSpPr>
        <p:spPr>
          <a:xfrm>
            <a:off x="2776978" y="4081125"/>
            <a:ext cx="3340200" cy="486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Logging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4" name="Google Shape;544;p59"/>
          <p:cNvSpPr/>
          <p:nvPr/>
        </p:nvSpPr>
        <p:spPr>
          <a:xfrm>
            <a:off x="2955331" y="3594900"/>
            <a:ext cx="3340200" cy="486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Testing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5" name="Google Shape;545;p59"/>
          <p:cNvSpPr/>
          <p:nvPr/>
        </p:nvSpPr>
        <p:spPr>
          <a:xfrm>
            <a:off x="2776978" y="3108675"/>
            <a:ext cx="3340200" cy="486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Networking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6" name="Google Shape;546;p59"/>
          <p:cNvSpPr/>
          <p:nvPr/>
        </p:nvSpPr>
        <p:spPr>
          <a:xfrm>
            <a:off x="3026814" y="2622450"/>
            <a:ext cx="3340200" cy="486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Cryptography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7" name="Google Shape;547;p59"/>
          <p:cNvSpPr/>
          <p:nvPr/>
        </p:nvSpPr>
        <p:spPr>
          <a:xfrm>
            <a:off x="2776978" y="2136225"/>
            <a:ext cx="3340200" cy="486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Web Frameworks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 u="sng">
                <a:solidFill>
                  <a:srgbClr val="0033A0"/>
                </a:solidFill>
              </a:rPr>
              <a:t>Reinvent the wheel</a:t>
            </a:r>
            <a:r>
              <a:rPr b="1" lang="en" sz="2600">
                <a:solidFill>
                  <a:srgbClr val="0033A0"/>
                </a:solidFill>
              </a:rPr>
              <a:t> </a:t>
            </a:r>
            <a:endParaRPr b="1" sz="2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00">
                <a:solidFill>
                  <a:srgbClr val="0033A0"/>
                </a:solidFill>
              </a:rPr>
              <a:t>to avoid creating dependencies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53" name="Google Shape;553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4" name="Google Shape;554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2075" y="1843500"/>
            <a:ext cx="460200" cy="46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2075" y="2480175"/>
            <a:ext cx="460198" cy="518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82075" y="3055426"/>
            <a:ext cx="460199" cy="613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82075" y="3780250"/>
            <a:ext cx="460200" cy="46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60"/>
          <p:cNvSpPr txBox="1"/>
          <p:nvPr>
            <p:ph idx="1" type="body"/>
          </p:nvPr>
        </p:nvSpPr>
        <p:spPr>
          <a:xfrm>
            <a:off x="3039475" y="1843500"/>
            <a:ext cx="6282000" cy="46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print(“Hello World”)</a:t>
            </a:r>
            <a:endParaRPr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59" name="Google Shape;559;p60"/>
          <p:cNvSpPr txBox="1"/>
          <p:nvPr>
            <p:ph idx="1" type="body"/>
          </p:nvPr>
        </p:nvSpPr>
        <p:spPr>
          <a:xfrm>
            <a:off x="3039475" y="2509138"/>
            <a:ext cx="6282000" cy="46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std::cout &lt;&lt; “Hello World” &lt;&lt; std::endl;</a:t>
            </a:r>
            <a:endParaRPr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60" name="Google Shape;560;p60"/>
          <p:cNvSpPr txBox="1"/>
          <p:nvPr>
            <p:ph idx="1" type="body"/>
          </p:nvPr>
        </p:nvSpPr>
        <p:spPr>
          <a:xfrm>
            <a:off x="3039475" y="3132125"/>
            <a:ext cx="6282000" cy="46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System.out.println(“Hello World”);</a:t>
            </a:r>
            <a:endParaRPr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61" name="Google Shape;561;p60"/>
          <p:cNvSpPr txBox="1"/>
          <p:nvPr>
            <p:ph idx="1" type="body"/>
          </p:nvPr>
        </p:nvSpPr>
        <p:spPr>
          <a:xfrm>
            <a:off x="3039475" y="3780250"/>
            <a:ext cx="6282000" cy="46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npm install hello-world</a:t>
            </a:r>
            <a:endParaRPr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61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Documentation</a:t>
            </a:r>
            <a:endParaRPr b="1" sz="3600">
              <a:solidFill>
                <a:srgbClr val="FFFFFF"/>
              </a:solidFill>
            </a:endParaRPr>
          </a:p>
        </p:txBody>
      </p:sp>
      <p:sp>
        <p:nvSpPr>
          <p:cNvPr id="567" name="Google Shape;567;p61"/>
          <p:cNvSpPr txBox="1"/>
          <p:nvPr/>
        </p:nvSpPr>
        <p:spPr>
          <a:xfrm>
            <a:off x="2377650" y="1908075"/>
            <a:ext cx="43887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// This part is about documentation</a:t>
            </a:r>
            <a:endParaRPr sz="18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600">
                <a:solidFill>
                  <a:srgbClr val="FFFFFF"/>
                </a:solidFill>
              </a:rPr>
              <a:t>Readability</a:t>
            </a:r>
            <a:endParaRPr b="1" sz="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rgbClr val="0033A0"/>
                </a:solidFill>
              </a:rPr>
              <a:t>Don</a:t>
            </a:r>
            <a:r>
              <a:rPr b="1" lang="en" sz="2600"/>
              <a:t>’t do</a:t>
            </a:r>
            <a:r>
              <a:rPr b="1" lang="en" sz="2600">
                <a:solidFill>
                  <a:srgbClr val="0033A0"/>
                </a:solidFill>
              </a:rPr>
              <a:t>cument the obvious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73" name="Google Shape;573;p62"/>
          <p:cNvSpPr txBox="1"/>
          <p:nvPr>
            <p:ph idx="1" type="body"/>
          </p:nvPr>
        </p:nvSpPr>
        <p:spPr>
          <a:xfrm>
            <a:off x="3521100" y="1544475"/>
            <a:ext cx="53115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// Free the memory used by the array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free(array);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// I'm sorry for this</a:t>
            </a:r>
            <a:endParaRPr>
              <a:solidFill>
                <a:srgbClr val="88888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// This is a hack</a:t>
            </a:r>
            <a:endParaRPr>
              <a:solidFill>
                <a:srgbClr val="88888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74" name="Google Shape;574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5" name="Google Shape;57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200" y="1544475"/>
            <a:ext cx="1951725" cy="2933674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62"/>
          <p:cNvSpPr/>
          <p:nvPr/>
        </p:nvSpPr>
        <p:spPr>
          <a:xfrm rot="1179907">
            <a:off x="4836709" y="1015488"/>
            <a:ext cx="3994688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 u="sng">
                <a:solidFill>
                  <a:srgbClr val="0033A0"/>
                </a:solidFill>
              </a:rPr>
              <a:t>Docume</a:t>
            </a:r>
            <a:r>
              <a:rPr b="1" lang="en" sz="2600" u="sng"/>
              <a:t>nt de</a:t>
            </a:r>
            <a:r>
              <a:rPr b="1" lang="en" sz="2600" u="sng">
                <a:solidFill>
                  <a:srgbClr val="0033A0"/>
                </a:solidFill>
              </a:rPr>
              <a:t>cisions</a:t>
            </a:r>
            <a:r>
              <a:rPr b="1" lang="en" sz="2600">
                <a:solidFill>
                  <a:srgbClr val="0033A0"/>
                </a:solidFill>
              </a:rPr>
              <a:t> so that others </a:t>
            </a:r>
            <a:br>
              <a:rPr b="1" lang="en" sz="2600">
                <a:solidFill>
                  <a:srgbClr val="0033A0"/>
                </a:solidFill>
              </a:rPr>
            </a:br>
            <a:r>
              <a:rPr b="1" lang="en" sz="2600">
                <a:solidFill>
                  <a:srgbClr val="0033A0"/>
                </a:solidFill>
              </a:rPr>
              <a:t>don</a:t>
            </a:r>
            <a:r>
              <a:rPr b="1" lang="en" sz="2600"/>
              <a:t>’t have to figure it out again on their own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82" name="Google Shape;582;p63"/>
          <p:cNvSpPr txBox="1"/>
          <p:nvPr>
            <p:ph idx="1" type="body"/>
          </p:nvPr>
        </p:nvSpPr>
        <p:spPr>
          <a:xfrm>
            <a:off x="3110200" y="1638625"/>
            <a:ext cx="58500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Document the </a:t>
            </a:r>
            <a:r>
              <a:rPr b="1" i="1" lang="en" sz="2000">
                <a:solidFill>
                  <a:srgbClr val="434343"/>
                </a:solidFill>
              </a:rPr>
              <a:t>why</a:t>
            </a:r>
            <a:r>
              <a:rPr lang="en" sz="2000">
                <a:solidFill>
                  <a:srgbClr val="434343"/>
                </a:solidFill>
              </a:rPr>
              <a:t>, not the </a:t>
            </a:r>
            <a:r>
              <a:rPr b="1" i="1" lang="en" sz="2000">
                <a:solidFill>
                  <a:srgbClr val="434343"/>
                </a:solidFill>
              </a:rPr>
              <a:t>what</a:t>
            </a:r>
            <a:endParaRPr b="1" i="1"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Only document the </a:t>
            </a:r>
            <a:r>
              <a:rPr b="1" i="1" lang="en" sz="2000">
                <a:solidFill>
                  <a:srgbClr val="434343"/>
                </a:solidFill>
              </a:rPr>
              <a:t>what</a:t>
            </a:r>
            <a:r>
              <a:rPr lang="en" sz="2000">
                <a:solidFill>
                  <a:srgbClr val="434343"/>
                </a:solidFill>
              </a:rPr>
              <a:t> in case of complex code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583" name="Google Shape;583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4" name="Google Shape;584;p63"/>
          <p:cNvSpPr txBox="1"/>
          <p:nvPr/>
        </p:nvSpPr>
        <p:spPr>
          <a:xfrm>
            <a:off x="1325525" y="3822000"/>
            <a:ext cx="6940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 sz="18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800">
                <a:solidFill>
                  <a:srgbClr val="0000DD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; i 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n; i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++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{ ... }</a:t>
            </a:r>
            <a:endParaRPr sz="1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85" name="Google Shape;585;p63"/>
          <p:cNvSpPr txBox="1"/>
          <p:nvPr/>
        </p:nvSpPr>
        <p:spPr>
          <a:xfrm>
            <a:off x="1325525" y="3414700"/>
            <a:ext cx="6940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// This loop starts at 1 because...</a:t>
            </a:r>
            <a:endParaRPr sz="1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/>
              <a:t>Use the documentation standards </a:t>
            </a:r>
            <a:br>
              <a:rPr b="1" lang="en" sz="2600"/>
            </a:br>
            <a:r>
              <a:rPr b="1" lang="en" sz="2600"/>
              <a:t>for the language you are working in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91" name="Google Shape;591;p64"/>
          <p:cNvSpPr txBox="1"/>
          <p:nvPr>
            <p:ph idx="1" type="body"/>
          </p:nvPr>
        </p:nvSpPr>
        <p:spPr>
          <a:xfrm>
            <a:off x="5435450" y="1382100"/>
            <a:ext cx="58500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     C/C++</a:t>
            </a: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: Doxygen</a:t>
            </a:r>
            <a:b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Python</a:t>
            </a: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: Docstrings</a:t>
            </a:r>
            <a:b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b="1"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JavaScript</a:t>
            </a: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: JSDoc</a:t>
            </a:r>
            <a:b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b="1"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TypeScript</a:t>
            </a: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: TSDoc</a:t>
            </a:r>
            <a:b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Java</a:t>
            </a:r>
            <a:r>
              <a:rPr lang="en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: Javadoc</a:t>
            </a:r>
            <a:endParaRPr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92" name="Google Shape;592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3" name="Google Shape;593;p64"/>
          <p:cNvSpPr txBox="1"/>
          <p:nvPr/>
        </p:nvSpPr>
        <p:spPr>
          <a:xfrm>
            <a:off x="311700" y="1934100"/>
            <a:ext cx="6603000" cy="23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/**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Reverses the order of the elements </a:t>
            </a:r>
            <a:b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in the specified list.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This method runs in linear time.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@param  list the list whose elements </a:t>
            </a:r>
            <a:b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        are to be reversed.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@throws UnsupportedOperationException if the </a:t>
            </a:r>
            <a:b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        specified list or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list-iterator </a:t>
            </a:r>
            <a:b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         does not support </a:t>
            </a: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t</a:t>
            </a: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he &lt;tt&gt;set&lt;/tt&gt; operation.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88888"/>
                </a:solidFill>
                <a:latin typeface="Roboto Mono"/>
                <a:ea typeface="Roboto Mono"/>
                <a:cs typeface="Roboto Mono"/>
                <a:sym typeface="Roboto Mono"/>
              </a:rPr>
              <a:t> */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p</a:t>
            </a:r>
            <a:r>
              <a:rPr b="1" lang="en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ublic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static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reverse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List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&lt;?&gt;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list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/>
              <a:t>Wrong documentation can be worse </a:t>
            </a:r>
            <a:br>
              <a:rPr b="1" lang="en" sz="2600"/>
            </a:br>
            <a:r>
              <a:rPr b="1" lang="en" sz="2600"/>
              <a:t>than no documentation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599" name="Google Shape;599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0" name="Google Shape;600;p65"/>
          <p:cNvSpPr/>
          <p:nvPr/>
        </p:nvSpPr>
        <p:spPr>
          <a:xfrm>
            <a:off x="3246937" y="1658876"/>
            <a:ext cx="2650200" cy="6009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Inline Comments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1" name="Google Shape;601;p65"/>
          <p:cNvSpPr/>
          <p:nvPr/>
        </p:nvSpPr>
        <p:spPr>
          <a:xfrm>
            <a:off x="2948952" y="2259631"/>
            <a:ext cx="3246000" cy="6009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Function Documentation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2" name="Google Shape;602;p65"/>
          <p:cNvSpPr/>
          <p:nvPr/>
        </p:nvSpPr>
        <p:spPr>
          <a:xfrm>
            <a:off x="2650968" y="2860599"/>
            <a:ext cx="3841800" cy="6009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Class</a:t>
            </a: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Documentation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3" name="Google Shape;603;p65"/>
          <p:cNvSpPr/>
          <p:nvPr/>
        </p:nvSpPr>
        <p:spPr>
          <a:xfrm>
            <a:off x="2352984" y="3461354"/>
            <a:ext cx="4437900" cy="6009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Module</a:t>
            </a: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Documentation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4" name="Google Shape;604;p65"/>
          <p:cNvSpPr/>
          <p:nvPr/>
        </p:nvSpPr>
        <p:spPr>
          <a:xfrm>
            <a:off x="2055000" y="4062321"/>
            <a:ext cx="5034000" cy="6009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Project</a:t>
            </a:r>
            <a:r>
              <a:rPr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Documentation</a:t>
            </a:r>
            <a:endParaRPr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66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Wrap-up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67"/>
          <p:cNvSpPr txBox="1"/>
          <p:nvPr>
            <p:ph type="title"/>
          </p:nvPr>
        </p:nvSpPr>
        <p:spPr>
          <a:xfrm>
            <a:off x="2543975" y="1356000"/>
            <a:ext cx="6446400" cy="243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3600"/>
              <a:t>Simple  = Maintainable</a:t>
            </a:r>
            <a:br>
              <a:rPr b="1" lang="en" sz="3600"/>
            </a:br>
            <a:r>
              <a:rPr b="1" lang="en" sz="3600"/>
              <a:t>Simple != Easy</a:t>
            </a:r>
            <a:endParaRPr b="1" sz="3600">
              <a:solidFill>
                <a:srgbClr val="0033A0"/>
              </a:solidFill>
            </a:endParaRPr>
          </a:p>
        </p:txBody>
      </p:sp>
      <p:sp>
        <p:nvSpPr>
          <p:cNvPr id="615" name="Google Shape;615;p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8"/>
          <p:cNvSpPr txBox="1"/>
          <p:nvPr>
            <p:ph type="title"/>
          </p:nvPr>
        </p:nvSpPr>
        <p:spPr>
          <a:xfrm>
            <a:off x="-150" y="1582500"/>
            <a:ext cx="9144000" cy="197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/>
              <a:t>Don’t just think about the benefits</a:t>
            </a:r>
            <a:endParaRPr b="1"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 sz="3600"/>
              <a:t>Think about the (long-term) costs too!</a:t>
            </a:r>
            <a:endParaRPr b="1" sz="3600"/>
          </a:p>
        </p:txBody>
      </p:sp>
      <p:sp>
        <p:nvSpPr>
          <p:cNvPr id="621" name="Google Shape;621;p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ctrTitle"/>
          </p:nvPr>
        </p:nvSpPr>
        <p:spPr>
          <a:xfrm>
            <a:off x="311700" y="1959300"/>
            <a:ext cx="8520600" cy="12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00">
                <a:solidFill>
                  <a:srgbClr val="FFFFFF"/>
                </a:solidFill>
              </a:rPr>
              <a:t>Readability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/>
              <a:t>Inconsistent formatting </a:t>
            </a:r>
            <a:br>
              <a:rPr b="1" lang="en" sz="2600"/>
            </a:br>
            <a:r>
              <a:rPr b="1" lang="en" sz="2600"/>
              <a:t>makes things difficult to read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1354575" y="1609800"/>
            <a:ext cx="7899300" cy="344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simulate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endTime) {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b="1" lang="en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(currentTime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&lt;=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endTime) {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b="1" lang="en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(events.find(currentTime)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!=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events.end())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{ </a:t>
            </a:r>
            <a:r>
              <a:rPr b="1" lang="en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auto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&amp;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events[currentTime])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e(); } 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currentTime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++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cout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&lt;&lt;</a:t>
            </a:r>
            <a:r>
              <a:rPr lang="en">
                <a:solidFill>
                  <a:schemeClr val="dk1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"Time: "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&lt;&lt;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currentTime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&lt;&lt;</a:t>
            </a:r>
            <a:r>
              <a:rPr lang="en">
                <a:solidFill>
                  <a:schemeClr val="dk1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" ticked"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&lt;&lt;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endl;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};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7" name="Google Shape;10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8" name="Google Shape;108;p19"/>
          <p:cNvSpPr/>
          <p:nvPr/>
        </p:nvSpPr>
        <p:spPr>
          <a:xfrm rot="1179740">
            <a:off x="5055233" y="1478787"/>
            <a:ext cx="3941735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/>
              <a:t>Inconsistent formatting </a:t>
            </a:r>
            <a:br>
              <a:rPr b="1" lang="en" sz="2600"/>
            </a:br>
            <a:r>
              <a:rPr b="1" lang="en" sz="2600"/>
              <a:t>makes things difficult to read</a:t>
            </a:r>
            <a:endParaRPr b="1" sz="2600">
              <a:solidFill>
                <a:srgbClr val="0033A0"/>
              </a:solidFill>
            </a:endParaRPr>
          </a:p>
        </p:txBody>
      </p:sp>
      <p:sp>
        <p:nvSpPr>
          <p:cNvPr id="114" name="Google Shape;114;p20"/>
          <p:cNvSpPr txBox="1"/>
          <p:nvPr>
            <p:ph idx="1" type="body"/>
          </p:nvPr>
        </p:nvSpPr>
        <p:spPr>
          <a:xfrm>
            <a:off x="2328225" y="2032225"/>
            <a:ext cx="6886500" cy="30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     C/C++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: clang-format</a:t>
            </a:r>
            <a:br>
              <a:rPr lang="en"/>
            </a:b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    Python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: black, autopep8, yapf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Javascript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: prettier, eslint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TypeScript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: prettier, eslint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      Java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: checkstyle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15" name="Google Shape;11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6" name="Google Shape;116;p20"/>
          <p:cNvSpPr/>
          <p:nvPr/>
        </p:nvSpPr>
        <p:spPr>
          <a:xfrm>
            <a:off x="1749900" y="1786475"/>
            <a:ext cx="5644200" cy="572700"/>
          </a:xfrm>
          <a:prstGeom prst="roundRect">
            <a:avLst>
              <a:gd fmla="val 16667" name="adj"/>
            </a:avLst>
          </a:prstGeom>
          <a:solidFill>
            <a:srgbClr val="60FF9C"/>
          </a:solidFill>
          <a:ln cap="flat" cmpd="sng" w="3810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Formalise the style and use a formatter!</a:t>
            </a:r>
            <a:endParaRPr b="1" sz="2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2618" u="sng">
                <a:solidFill>
                  <a:srgbClr val="0033A0"/>
                </a:solidFill>
              </a:rPr>
              <a:t>Naming</a:t>
            </a:r>
            <a:r>
              <a:rPr b="1" lang="en" sz="2618">
                <a:solidFill>
                  <a:srgbClr val="0033A0"/>
                </a:solidFill>
              </a:rPr>
              <a:t> is everything</a:t>
            </a:r>
            <a:endParaRPr b="1" sz="2618">
              <a:solidFill>
                <a:srgbClr val="0033A0"/>
              </a:solidFill>
            </a:endParaRPr>
          </a:p>
        </p:txBody>
      </p:sp>
      <p:sp>
        <p:nvSpPr>
          <p:cNvPr id="122" name="Google Shape;122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441725" y="1541075"/>
            <a:ext cx="3847800" cy="15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log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(string msg, </a:t>
            </a:r>
            <a:r>
              <a:rPr b="1" lang="en" sz="16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l);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bool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check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(string f);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bool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pay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1" lang="en" sz="1600">
                <a:solidFill>
                  <a:srgbClr val="333399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a, string c);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 sz="1600">
              <a:solidFill>
                <a:srgbClr val="3333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4" name="Google Shape;124;p21"/>
          <p:cNvSpPr txBox="1"/>
          <p:nvPr>
            <p:ph idx="1" type="body"/>
          </p:nvPr>
        </p:nvSpPr>
        <p:spPr>
          <a:xfrm rot="-424841">
            <a:off x="1163397" y="3460797"/>
            <a:ext cx="3847745" cy="15018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temps/</a:t>
            </a:r>
            <a:endParaRPr b="1" sz="16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pblc/</a:t>
            </a:r>
            <a:endParaRPr b="1" sz="16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6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stuff/</a:t>
            </a:r>
            <a:endParaRPr b="1" sz="16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5" name="Google Shape;125;p21"/>
          <p:cNvSpPr txBox="1"/>
          <p:nvPr>
            <p:ph idx="1" type="body"/>
          </p:nvPr>
        </p:nvSpPr>
        <p:spPr>
          <a:xfrm rot="390032">
            <a:off x="5310919" y="1922668"/>
            <a:ext cx="3847637" cy="233732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Handler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SessMgr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Controller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MiscUtils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1600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Item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 sz="1600">
              <a:solidFill>
                <a:srgbClr val="3333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6" name="Google Shape;126;p21"/>
          <p:cNvSpPr/>
          <p:nvPr/>
        </p:nvSpPr>
        <p:spPr>
          <a:xfrm rot="1179993">
            <a:off x="2251735" y="2188887"/>
            <a:ext cx="4272528" cy="10589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C0000"/>
                </a:solidFill>
                <a:latin typeface="Roboto"/>
                <a:ea typeface="Roboto"/>
                <a:cs typeface="Roboto"/>
                <a:sym typeface="Roboto"/>
              </a:rPr>
              <a:t>BIG NO NO</a:t>
            </a:r>
            <a:endParaRPr b="1" sz="4800">
              <a:solidFill>
                <a:srgbClr val="CC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